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0"/>
  </p:notesMasterIdLst>
  <p:sldIdLst>
    <p:sldId id="539" r:id="rId2"/>
    <p:sldId id="540" r:id="rId3"/>
    <p:sldId id="541" r:id="rId4"/>
    <p:sldId id="542" r:id="rId5"/>
    <p:sldId id="547" r:id="rId6"/>
    <p:sldId id="546" r:id="rId7"/>
    <p:sldId id="259" r:id="rId8"/>
    <p:sldId id="264" r:id="rId9"/>
    <p:sldId id="265" r:id="rId10"/>
    <p:sldId id="266" r:id="rId11"/>
    <p:sldId id="268" r:id="rId12"/>
    <p:sldId id="271" r:id="rId13"/>
    <p:sldId id="272" r:id="rId14"/>
    <p:sldId id="273" r:id="rId15"/>
    <p:sldId id="275" r:id="rId16"/>
    <p:sldId id="281" r:id="rId17"/>
    <p:sldId id="283" r:id="rId18"/>
    <p:sldId id="285" r:id="rId19"/>
    <p:sldId id="286" r:id="rId20"/>
    <p:sldId id="287" r:id="rId21"/>
    <p:sldId id="288" r:id="rId22"/>
    <p:sldId id="290"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402" r:id="rId134"/>
    <p:sldId id="403" r:id="rId135"/>
    <p:sldId id="404" r:id="rId136"/>
    <p:sldId id="405" r:id="rId137"/>
    <p:sldId id="406" r:id="rId138"/>
    <p:sldId id="407" r:id="rId139"/>
    <p:sldId id="408" r:id="rId140"/>
    <p:sldId id="409" r:id="rId141"/>
    <p:sldId id="410" r:id="rId142"/>
    <p:sldId id="411" r:id="rId143"/>
    <p:sldId id="412" r:id="rId144"/>
    <p:sldId id="413" r:id="rId145"/>
    <p:sldId id="414" r:id="rId146"/>
    <p:sldId id="415" r:id="rId147"/>
    <p:sldId id="416" r:id="rId148"/>
    <p:sldId id="417" r:id="rId149"/>
    <p:sldId id="418" r:id="rId150"/>
    <p:sldId id="419" r:id="rId151"/>
    <p:sldId id="420" r:id="rId152"/>
    <p:sldId id="421" r:id="rId153"/>
    <p:sldId id="422" r:id="rId154"/>
    <p:sldId id="423" r:id="rId155"/>
    <p:sldId id="424" r:id="rId156"/>
    <p:sldId id="425" r:id="rId157"/>
    <p:sldId id="426" r:id="rId158"/>
    <p:sldId id="427" r:id="rId159"/>
    <p:sldId id="428" r:id="rId160"/>
    <p:sldId id="429" r:id="rId161"/>
    <p:sldId id="430" r:id="rId162"/>
    <p:sldId id="431" r:id="rId163"/>
    <p:sldId id="432" r:id="rId164"/>
    <p:sldId id="433" r:id="rId165"/>
    <p:sldId id="434" r:id="rId166"/>
    <p:sldId id="435" r:id="rId167"/>
    <p:sldId id="436" r:id="rId168"/>
    <p:sldId id="437" r:id="rId169"/>
    <p:sldId id="438" r:id="rId170"/>
    <p:sldId id="439" r:id="rId171"/>
    <p:sldId id="440" r:id="rId172"/>
    <p:sldId id="441" r:id="rId173"/>
    <p:sldId id="442" r:id="rId174"/>
    <p:sldId id="443" r:id="rId175"/>
    <p:sldId id="444" r:id="rId176"/>
    <p:sldId id="445" r:id="rId177"/>
    <p:sldId id="446" r:id="rId178"/>
    <p:sldId id="447" r:id="rId179"/>
    <p:sldId id="448" r:id="rId180"/>
    <p:sldId id="449" r:id="rId181"/>
    <p:sldId id="450" r:id="rId182"/>
    <p:sldId id="451" r:id="rId183"/>
    <p:sldId id="452" r:id="rId184"/>
    <p:sldId id="453" r:id="rId185"/>
    <p:sldId id="454" r:id="rId186"/>
    <p:sldId id="455" r:id="rId187"/>
    <p:sldId id="456" r:id="rId188"/>
    <p:sldId id="457" r:id="rId189"/>
    <p:sldId id="458" r:id="rId190"/>
    <p:sldId id="459" r:id="rId191"/>
    <p:sldId id="460" r:id="rId192"/>
    <p:sldId id="461" r:id="rId193"/>
    <p:sldId id="462" r:id="rId194"/>
    <p:sldId id="463" r:id="rId195"/>
    <p:sldId id="464" r:id="rId196"/>
    <p:sldId id="465" r:id="rId197"/>
    <p:sldId id="466" r:id="rId198"/>
    <p:sldId id="467" r:id="rId199"/>
    <p:sldId id="468" r:id="rId200"/>
    <p:sldId id="469" r:id="rId201"/>
    <p:sldId id="470" r:id="rId202"/>
    <p:sldId id="471" r:id="rId203"/>
    <p:sldId id="472" r:id="rId204"/>
    <p:sldId id="473" r:id="rId205"/>
    <p:sldId id="474" r:id="rId206"/>
    <p:sldId id="475" r:id="rId207"/>
    <p:sldId id="476" r:id="rId208"/>
    <p:sldId id="477" r:id="rId209"/>
    <p:sldId id="478" r:id="rId210"/>
    <p:sldId id="479" r:id="rId211"/>
    <p:sldId id="480" r:id="rId212"/>
    <p:sldId id="481" r:id="rId213"/>
    <p:sldId id="482" r:id="rId214"/>
    <p:sldId id="483" r:id="rId215"/>
    <p:sldId id="484" r:id="rId216"/>
    <p:sldId id="485" r:id="rId217"/>
    <p:sldId id="486" r:id="rId218"/>
    <p:sldId id="487" r:id="rId219"/>
    <p:sldId id="488" r:id="rId220"/>
    <p:sldId id="489" r:id="rId221"/>
    <p:sldId id="490" r:id="rId222"/>
    <p:sldId id="491" r:id="rId223"/>
    <p:sldId id="492" r:id="rId224"/>
    <p:sldId id="493" r:id="rId225"/>
    <p:sldId id="494" r:id="rId226"/>
    <p:sldId id="495" r:id="rId227"/>
    <p:sldId id="496" r:id="rId228"/>
    <p:sldId id="497" r:id="rId229"/>
    <p:sldId id="498" r:id="rId230"/>
    <p:sldId id="499" r:id="rId231"/>
    <p:sldId id="500" r:id="rId232"/>
    <p:sldId id="501" r:id="rId233"/>
    <p:sldId id="502" r:id="rId234"/>
    <p:sldId id="503" r:id="rId235"/>
    <p:sldId id="504" r:id="rId236"/>
    <p:sldId id="505" r:id="rId237"/>
    <p:sldId id="506" r:id="rId238"/>
    <p:sldId id="507" r:id="rId239"/>
    <p:sldId id="508" r:id="rId240"/>
    <p:sldId id="509" r:id="rId241"/>
    <p:sldId id="510" r:id="rId242"/>
    <p:sldId id="511" r:id="rId243"/>
    <p:sldId id="512" r:id="rId244"/>
    <p:sldId id="513" r:id="rId245"/>
    <p:sldId id="514" r:id="rId246"/>
    <p:sldId id="515" r:id="rId247"/>
    <p:sldId id="516" r:id="rId248"/>
    <p:sldId id="517" r:id="rId249"/>
    <p:sldId id="518" r:id="rId250"/>
    <p:sldId id="519" r:id="rId251"/>
    <p:sldId id="520" r:id="rId252"/>
    <p:sldId id="521" r:id="rId253"/>
    <p:sldId id="522" r:id="rId254"/>
    <p:sldId id="523" r:id="rId255"/>
    <p:sldId id="524" r:id="rId256"/>
    <p:sldId id="525" r:id="rId257"/>
    <p:sldId id="526" r:id="rId258"/>
    <p:sldId id="527" r:id="rId259"/>
    <p:sldId id="528" r:id="rId260"/>
    <p:sldId id="529" r:id="rId261"/>
    <p:sldId id="530" r:id="rId262"/>
    <p:sldId id="531" r:id="rId263"/>
    <p:sldId id="532" r:id="rId264"/>
    <p:sldId id="533" r:id="rId265"/>
    <p:sldId id="534" r:id="rId266"/>
    <p:sldId id="535" r:id="rId267"/>
    <p:sldId id="537" r:id="rId268"/>
    <p:sldId id="538" r:id="rId26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94660"/>
  </p:normalViewPr>
  <p:slideViewPr>
    <p:cSldViewPr>
      <p:cViewPr varScale="1">
        <p:scale>
          <a:sx n="70" d="100"/>
          <a:sy n="70" d="100"/>
        </p:scale>
        <p:origin x="130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presProps" Target="presProps.xml"/><Relationship Id="rId276" Type="http://schemas.microsoft.com/office/2015/10/relationships/revisionInfo" Target="revisionInfo.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5B123AA-0152-4A0E-B943-9D5284F93796}" type="datetimeFigureOut">
              <a:rPr lang="en-US" smtClean="0"/>
              <a:pPr/>
              <a:t>9/16/2019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B0A5712-FE58-494B-9DCA-0F362769EE15}" type="slidenum">
              <a:rPr lang="en-US" smtClean="0"/>
              <a:pPr/>
              <a:t>‹#›</a:t>
            </a:fld>
            <a:endParaRPr lang="en-US"/>
          </a:p>
        </p:txBody>
      </p:sp>
    </p:spTree>
    <p:extLst>
      <p:ext uri="{BB962C8B-B14F-4D97-AF65-F5344CB8AC3E}">
        <p14:creationId xmlns:p14="http://schemas.microsoft.com/office/powerpoint/2010/main" val="281455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0A5712-FE58-494B-9DCA-0F362769EE15}" type="slidenum">
              <a:rPr lang="en-US" smtClean="0"/>
              <a:pPr/>
              <a:t>70</a:t>
            </a:fld>
            <a:endParaRPr lang="en-US"/>
          </a:p>
        </p:txBody>
      </p:sp>
    </p:spTree>
    <p:extLst>
      <p:ext uri="{BB962C8B-B14F-4D97-AF65-F5344CB8AC3E}">
        <p14:creationId xmlns:p14="http://schemas.microsoft.com/office/powerpoint/2010/main" val="180063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940" y="-194309"/>
            <a:ext cx="8072119" cy="1122680"/>
          </a:xfrm>
          <a:prstGeom prst="rect">
            <a:avLst/>
          </a:prstGeom>
        </p:spPr>
        <p:txBody>
          <a:bodyPr wrap="square" lIns="0" tIns="0" rIns="0" bIns="0">
            <a:spAutoFit/>
          </a:bodyPr>
          <a:lstStyle>
            <a:lvl1pPr>
              <a:defRPr sz="3600" b="0" i="0">
                <a:solidFill>
                  <a:srgbClr val="FF0000"/>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marL="12700">
              <a:lnSpc>
                <a:spcPts val="1240"/>
              </a:lnSpc>
            </a:pPr>
            <a:r>
              <a:rPr dirty="0"/>
              <a:t>8</a:t>
            </a:r>
            <a:r>
              <a:rPr spc="5" dirty="0"/>
              <a:t>/</a:t>
            </a:r>
            <a:r>
              <a:rPr dirty="0"/>
              <a:t>2</a:t>
            </a:r>
            <a:r>
              <a:rPr spc="5" dirty="0"/>
              <a:t>9</a:t>
            </a:r>
            <a:r>
              <a:rPr dirty="0"/>
              <a:t>/2</a:t>
            </a:r>
            <a:r>
              <a:rPr spc="5" dirty="0"/>
              <a:t>0</a:t>
            </a:r>
            <a:r>
              <a:rPr dirty="0"/>
              <a:t>17</a:t>
            </a:r>
          </a:p>
        </p:txBody>
      </p:sp>
      <p:sp>
        <p:nvSpPr>
          <p:cNvPr id="5" name="Holder 5"/>
          <p:cNvSpPr>
            <a:spLocks noGrp="1"/>
          </p:cNvSpPr>
          <p:nvPr>
            <p:ph type="dt" sz="half" idx="6"/>
          </p:nvPr>
        </p:nvSpPr>
        <p:spPr/>
        <p:txBody>
          <a:bodyPr lIns="0" tIns="0" rIns="0" bIns="0"/>
          <a:lstStyle>
            <a:lvl1pPr>
              <a:defRPr sz="1200" b="0" i="0">
                <a:solidFill>
                  <a:srgbClr val="8A8A8A"/>
                </a:solidFill>
                <a:latin typeface="Calibri"/>
                <a:cs typeface="Calibri"/>
              </a:defRPr>
            </a:lvl1pPr>
          </a:lstStyle>
          <a:p>
            <a:pPr marL="12700">
              <a:lnSpc>
                <a:spcPts val="1240"/>
              </a:lnSpc>
            </a:pPr>
            <a:r>
              <a:rPr lang="en-US"/>
              <a:t>Amit Nevase</a:t>
            </a:r>
            <a:endParaRPr spc="-5" dirty="0"/>
          </a:p>
        </p:txBody>
      </p:sp>
      <p:sp>
        <p:nvSpPr>
          <p:cNvPr id="6" name="Holder 6"/>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marL="12700">
              <a:lnSpc>
                <a:spcPts val="1240"/>
              </a:lnSpc>
            </a:pPr>
            <a:r>
              <a:rPr dirty="0"/>
              <a:t>8</a:t>
            </a:r>
            <a:r>
              <a:rPr spc="5" dirty="0"/>
              <a:t>/</a:t>
            </a:r>
            <a:r>
              <a:rPr dirty="0"/>
              <a:t>2</a:t>
            </a:r>
            <a:r>
              <a:rPr spc="5" dirty="0"/>
              <a:t>9</a:t>
            </a:r>
            <a:r>
              <a:rPr dirty="0"/>
              <a:t>/2</a:t>
            </a:r>
            <a:r>
              <a:rPr spc="5" dirty="0"/>
              <a:t>0</a:t>
            </a:r>
            <a:r>
              <a:rPr dirty="0"/>
              <a:t>17</a:t>
            </a:r>
          </a:p>
        </p:txBody>
      </p:sp>
      <p:sp>
        <p:nvSpPr>
          <p:cNvPr id="5" name="Holder 5"/>
          <p:cNvSpPr>
            <a:spLocks noGrp="1"/>
          </p:cNvSpPr>
          <p:nvPr>
            <p:ph type="dt" sz="half" idx="6"/>
          </p:nvPr>
        </p:nvSpPr>
        <p:spPr/>
        <p:txBody>
          <a:bodyPr lIns="0" tIns="0" rIns="0" bIns="0"/>
          <a:lstStyle>
            <a:lvl1pPr>
              <a:defRPr sz="1200" b="0" i="0">
                <a:solidFill>
                  <a:srgbClr val="8A8A8A"/>
                </a:solidFill>
                <a:latin typeface="Calibri"/>
                <a:cs typeface="Calibri"/>
              </a:defRPr>
            </a:lvl1pPr>
          </a:lstStyle>
          <a:p>
            <a:pPr marL="12700">
              <a:lnSpc>
                <a:spcPts val="1240"/>
              </a:lnSpc>
            </a:pPr>
            <a:r>
              <a:rPr lang="en-US"/>
              <a:t>Amit Nevase</a:t>
            </a:r>
            <a:endParaRPr spc="-5" dirty="0"/>
          </a:p>
        </p:txBody>
      </p:sp>
      <p:sp>
        <p:nvSpPr>
          <p:cNvPr id="6" name="Holder 6"/>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marL="12700">
              <a:lnSpc>
                <a:spcPts val="1240"/>
              </a:lnSpc>
            </a:pPr>
            <a:r>
              <a:rPr dirty="0"/>
              <a:t>8</a:t>
            </a:r>
            <a:r>
              <a:rPr spc="5" dirty="0"/>
              <a:t>/</a:t>
            </a:r>
            <a:r>
              <a:rPr dirty="0"/>
              <a:t>2</a:t>
            </a:r>
            <a:r>
              <a:rPr spc="5" dirty="0"/>
              <a:t>9</a:t>
            </a:r>
            <a:r>
              <a:rPr dirty="0"/>
              <a:t>/2</a:t>
            </a:r>
            <a:r>
              <a:rPr spc="5" dirty="0"/>
              <a:t>0</a:t>
            </a:r>
            <a:r>
              <a:rPr dirty="0"/>
              <a:t>17</a:t>
            </a:r>
          </a:p>
        </p:txBody>
      </p:sp>
      <p:sp>
        <p:nvSpPr>
          <p:cNvPr id="6" name="Holder 6"/>
          <p:cNvSpPr>
            <a:spLocks noGrp="1"/>
          </p:cNvSpPr>
          <p:nvPr>
            <p:ph type="dt" sz="half" idx="6"/>
          </p:nvPr>
        </p:nvSpPr>
        <p:spPr/>
        <p:txBody>
          <a:bodyPr lIns="0" tIns="0" rIns="0" bIns="0"/>
          <a:lstStyle>
            <a:lvl1pPr>
              <a:defRPr sz="1200" b="0" i="0">
                <a:solidFill>
                  <a:srgbClr val="8A8A8A"/>
                </a:solidFill>
                <a:latin typeface="Calibri"/>
                <a:cs typeface="Calibri"/>
              </a:defRPr>
            </a:lvl1pPr>
          </a:lstStyle>
          <a:p>
            <a:pPr marL="12700">
              <a:lnSpc>
                <a:spcPts val="1240"/>
              </a:lnSpc>
            </a:pPr>
            <a:r>
              <a:rPr lang="en-US"/>
              <a:t>Amit Nevase</a:t>
            </a:r>
            <a:endParaRPr spc="-5" dirty="0"/>
          </a:p>
        </p:txBody>
      </p:sp>
      <p:sp>
        <p:nvSpPr>
          <p:cNvPr id="7" name="Holder 7"/>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marL="12700">
              <a:lnSpc>
                <a:spcPts val="1240"/>
              </a:lnSpc>
            </a:pPr>
            <a:r>
              <a:rPr dirty="0"/>
              <a:t>8</a:t>
            </a:r>
            <a:r>
              <a:rPr spc="5" dirty="0"/>
              <a:t>/</a:t>
            </a:r>
            <a:r>
              <a:rPr dirty="0"/>
              <a:t>2</a:t>
            </a:r>
            <a:r>
              <a:rPr spc="5" dirty="0"/>
              <a:t>9</a:t>
            </a:r>
            <a:r>
              <a:rPr dirty="0"/>
              <a:t>/2</a:t>
            </a:r>
            <a:r>
              <a:rPr spc="5" dirty="0"/>
              <a:t>0</a:t>
            </a:r>
            <a:r>
              <a:rPr dirty="0"/>
              <a:t>17</a:t>
            </a:r>
          </a:p>
        </p:txBody>
      </p:sp>
      <p:sp>
        <p:nvSpPr>
          <p:cNvPr id="4" name="Holder 4"/>
          <p:cNvSpPr>
            <a:spLocks noGrp="1"/>
          </p:cNvSpPr>
          <p:nvPr>
            <p:ph type="dt" sz="half" idx="6"/>
          </p:nvPr>
        </p:nvSpPr>
        <p:spPr/>
        <p:txBody>
          <a:bodyPr lIns="0" tIns="0" rIns="0" bIns="0"/>
          <a:lstStyle>
            <a:lvl1pPr>
              <a:defRPr sz="1200" b="0" i="0">
                <a:solidFill>
                  <a:srgbClr val="8A8A8A"/>
                </a:solidFill>
                <a:latin typeface="Calibri"/>
                <a:cs typeface="Calibri"/>
              </a:defRPr>
            </a:lvl1pPr>
          </a:lstStyle>
          <a:p>
            <a:pPr marL="12700">
              <a:lnSpc>
                <a:spcPts val="1240"/>
              </a:lnSpc>
            </a:pPr>
            <a:r>
              <a:rPr lang="en-US"/>
              <a:t>Amit Nevase</a:t>
            </a:r>
            <a:endParaRPr spc="-5" dirty="0"/>
          </a:p>
        </p:txBody>
      </p:sp>
      <p:sp>
        <p:nvSpPr>
          <p:cNvPr id="5" name="Holder 5"/>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A8A8A"/>
                </a:solidFill>
                <a:latin typeface="Calibri"/>
                <a:cs typeface="Calibri"/>
              </a:defRPr>
            </a:lvl1pPr>
          </a:lstStyle>
          <a:p>
            <a:pPr marL="12700">
              <a:lnSpc>
                <a:spcPts val="1240"/>
              </a:lnSpc>
            </a:pPr>
            <a:r>
              <a:rPr dirty="0"/>
              <a:t>8</a:t>
            </a:r>
            <a:r>
              <a:rPr spc="5" dirty="0"/>
              <a:t>/</a:t>
            </a:r>
            <a:r>
              <a:rPr dirty="0"/>
              <a:t>2</a:t>
            </a:r>
            <a:r>
              <a:rPr spc="5" dirty="0"/>
              <a:t>9</a:t>
            </a:r>
            <a:r>
              <a:rPr dirty="0"/>
              <a:t>/2</a:t>
            </a:r>
            <a:r>
              <a:rPr spc="5" dirty="0"/>
              <a:t>0</a:t>
            </a:r>
            <a:r>
              <a:rPr dirty="0"/>
              <a:t>17</a:t>
            </a:r>
          </a:p>
        </p:txBody>
      </p:sp>
      <p:sp>
        <p:nvSpPr>
          <p:cNvPr id="3" name="Holder 3"/>
          <p:cNvSpPr>
            <a:spLocks noGrp="1"/>
          </p:cNvSpPr>
          <p:nvPr>
            <p:ph type="dt" sz="half" idx="6"/>
          </p:nvPr>
        </p:nvSpPr>
        <p:spPr/>
        <p:txBody>
          <a:bodyPr lIns="0" tIns="0" rIns="0" bIns="0"/>
          <a:lstStyle>
            <a:lvl1pPr>
              <a:defRPr sz="1200" b="0" i="0">
                <a:solidFill>
                  <a:srgbClr val="8A8A8A"/>
                </a:solidFill>
                <a:latin typeface="Calibri"/>
                <a:cs typeface="Calibri"/>
              </a:defRPr>
            </a:lvl1pPr>
          </a:lstStyle>
          <a:p>
            <a:pPr marL="12700">
              <a:lnSpc>
                <a:spcPts val="1240"/>
              </a:lnSpc>
            </a:pPr>
            <a:r>
              <a:rPr lang="en-US"/>
              <a:t>Amit Nevase</a:t>
            </a:r>
            <a:endParaRPr spc="-5" dirty="0"/>
          </a:p>
        </p:txBody>
      </p:sp>
      <p:sp>
        <p:nvSpPr>
          <p:cNvPr id="4" name="Holder 4"/>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8457818" y="6499377"/>
            <a:ext cx="84708" cy="84772"/>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569125" y="6499377"/>
            <a:ext cx="84759" cy="84772"/>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194309"/>
            <a:ext cx="8072119" cy="1122680"/>
          </a:xfrm>
          <a:prstGeom prst="rect">
            <a:avLst/>
          </a:prstGeom>
        </p:spPr>
        <p:txBody>
          <a:bodyPr wrap="square" lIns="0" tIns="0" rIns="0" bIns="0">
            <a:spAutoFit/>
          </a:bodyPr>
          <a:lstStyle>
            <a:lvl1pPr>
              <a:defRPr sz="3600" b="0" i="0">
                <a:solidFill>
                  <a:srgbClr val="FF0000"/>
                </a:solidFill>
                <a:latin typeface="Calibri"/>
                <a:cs typeface="Calibri"/>
              </a:defRPr>
            </a:lvl1pPr>
          </a:lstStyle>
          <a:p>
            <a:endParaRPr/>
          </a:p>
        </p:txBody>
      </p:sp>
      <p:sp>
        <p:nvSpPr>
          <p:cNvPr id="3" name="Holder 3"/>
          <p:cNvSpPr>
            <a:spLocks noGrp="1"/>
          </p:cNvSpPr>
          <p:nvPr>
            <p:ph type="body" idx="1"/>
          </p:nvPr>
        </p:nvSpPr>
        <p:spPr>
          <a:xfrm>
            <a:off x="3635575" y="1551062"/>
            <a:ext cx="4464050" cy="1658620"/>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35940" y="6464909"/>
            <a:ext cx="687069" cy="177800"/>
          </a:xfrm>
          <a:prstGeom prst="rect">
            <a:avLst/>
          </a:prstGeom>
        </p:spPr>
        <p:txBody>
          <a:bodyPr wrap="square" lIns="0" tIns="0" rIns="0" bIns="0">
            <a:spAutoFit/>
          </a:bodyPr>
          <a:lstStyle>
            <a:lvl1pPr>
              <a:defRPr sz="1200" b="0" i="0">
                <a:solidFill>
                  <a:srgbClr val="8A8A8A"/>
                </a:solidFill>
                <a:latin typeface="Calibri"/>
                <a:cs typeface="Calibri"/>
              </a:defRPr>
            </a:lvl1pPr>
          </a:lstStyle>
          <a:p>
            <a:pPr marL="12700">
              <a:lnSpc>
                <a:spcPts val="1240"/>
              </a:lnSpc>
            </a:pPr>
            <a:r>
              <a:rPr dirty="0"/>
              <a:t>8</a:t>
            </a:r>
            <a:r>
              <a:rPr spc="5" dirty="0"/>
              <a:t>/</a:t>
            </a:r>
            <a:r>
              <a:rPr dirty="0"/>
              <a:t>2</a:t>
            </a:r>
            <a:r>
              <a:rPr spc="5" dirty="0"/>
              <a:t>9</a:t>
            </a:r>
            <a:r>
              <a:rPr dirty="0"/>
              <a:t>/2</a:t>
            </a:r>
            <a:r>
              <a:rPr spc="5" dirty="0"/>
              <a:t>0</a:t>
            </a:r>
            <a:r>
              <a:rPr dirty="0"/>
              <a:t>17</a:t>
            </a:r>
          </a:p>
        </p:txBody>
      </p:sp>
      <p:sp>
        <p:nvSpPr>
          <p:cNvPr id="5" name="Holder 5"/>
          <p:cNvSpPr>
            <a:spLocks noGrp="1"/>
          </p:cNvSpPr>
          <p:nvPr>
            <p:ph type="dt" sz="half" idx="6"/>
          </p:nvPr>
        </p:nvSpPr>
        <p:spPr>
          <a:xfrm>
            <a:off x="4168521" y="6464909"/>
            <a:ext cx="807085" cy="177800"/>
          </a:xfrm>
          <a:prstGeom prst="rect">
            <a:avLst/>
          </a:prstGeom>
        </p:spPr>
        <p:txBody>
          <a:bodyPr wrap="square" lIns="0" tIns="0" rIns="0" bIns="0">
            <a:spAutoFit/>
          </a:bodyPr>
          <a:lstStyle>
            <a:lvl1pPr>
              <a:defRPr sz="1200" b="0" i="0">
                <a:solidFill>
                  <a:srgbClr val="8A8A8A"/>
                </a:solidFill>
                <a:latin typeface="Calibri"/>
                <a:cs typeface="Calibri"/>
              </a:defRPr>
            </a:lvl1pPr>
          </a:lstStyle>
          <a:p>
            <a:pPr marL="12700">
              <a:lnSpc>
                <a:spcPts val="1240"/>
              </a:lnSpc>
            </a:pPr>
            <a:r>
              <a:rPr lang="en-US"/>
              <a:t>Amit Nevase</a:t>
            </a:r>
            <a:endParaRPr spc="-5" dirty="0"/>
          </a:p>
        </p:txBody>
      </p:sp>
      <p:sp>
        <p:nvSpPr>
          <p:cNvPr id="6" name="Holder 6"/>
          <p:cNvSpPr>
            <a:spLocks noGrp="1"/>
          </p:cNvSpPr>
          <p:nvPr>
            <p:ph type="sldNum" sz="quarter" idx="7"/>
          </p:nvPr>
        </p:nvSpPr>
        <p:spPr>
          <a:xfrm>
            <a:off x="8336533" y="6464909"/>
            <a:ext cx="284479" cy="177800"/>
          </a:xfrm>
          <a:prstGeom prst="rect">
            <a:avLst/>
          </a:prstGeom>
        </p:spPr>
        <p:txBody>
          <a:bodyPr wrap="square" lIns="0" tIns="0" rIns="0" bIns="0">
            <a:spAutoFit/>
          </a:bodyPr>
          <a:lstStyle>
            <a:lvl1pPr>
              <a:defRPr sz="1200" b="0" i="0">
                <a:solidFill>
                  <a:srgbClr val="8A8A8A"/>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3" Type="http://schemas.openxmlformats.org/officeDocument/2006/relationships/hyperlink" Target="http://www.electronics-tutorials.ws/binary/bin_1.html" TargetMode="External"/><Relationship Id="rId2" Type="http://schemas.openxmlformats.org/officeDocument/2006/relationships/hyperlink" Target="http://nptel.ac.in/video.php?subjectId=117106086"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32" y="647938"/>
            <a:ext cx="8072119" cy="1122680"/>
          </a:xfrm>
        </p:spPr>
        <p:txBody>
          <a:bodyPr>
            <a:normAutofit fontScale="90000"/>
          </a:bodyPr>
          <a:lstStyle/>
          <a:p>
            <a:r>
              <a:rPr lang="en-US" dirty="0"/>
              <a:t>Signals</a:t>
            </a:r>
            <a:br>
              <a:rPr lang="en-US" dirty="0"/>
            </a:br>
            <a:r>
              <a:rPr lang="en-US" sz="2700" b="1" dirty="0">
                <a:solidFill>
                  <a:schemeClr val="tx1"/>
                </a:solidFill>
                <a:latin typeface="Times New Roman" panose="02020603050405020304" pitchFamily="18" charset="0"/>
                <a:cs typeface="Times New Roman" panose="02020603050405020304" pitchFamily="18" charset="0"/>
              </a:rPr>
              <a:t>Signal : </a:t>
            </a:r>
            <a:r>
              <a:rPr lang="en-US" sz="2700" dirty="0">
                <a:solidFill>
                  <a:schemeClr val="tx1"/>
                </a:solidFill>
                <a:latin typeface="Times New Roman" panose="02020603050405020304" pitchFamily="18" charset="0"/>
                <a:cs typeface="Times New Roman" panose="02020603050405020304" pitchFamily="18" charset="0"/>
              </a:rPr>
              <a:t>Signal is a function, that represents the variation of a physical quantity with respect to any parameter.</a:t>
            </a:r>
            <a:br>
              <a:rPr lang="en-US" sz="2700" dirty="0">
                <a:solidFill>
                  <a:schemeClr val="tx1"/>
                </a:solidFill>
                <a:latin typeface="Times New Roman" panose="02020603050405020304" pitchFamily="18" charset="0"/>
                <a:cs typeface="Times New Roman" panose="02020603050405020304" pitchFamily="18" charset="0"/>
              </a:rPr>
            </a:br>
            <a:endParaRPr lang="en-US" sz="27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stretch>
            <a:fillRect/>
          </a:stretch>
        </p:blipFill>
        <p:spPr>
          <a:xfrm>
            <a:off x="628650" y="2125266"/>
            <a:ext cx="2071688" cy="1671638"/>
          </a:xfrm>
          <a:prstGeom prst="rect">
            <a:avLst/>
          </a:prstGeom>
        </p:spPr>
      </p:pic>
      <p:sp>
        <p:nvSpPr>
          <p:cNvPr id="5" name="Rectangle 4"/>
          <p:cNvSpPr/>
          <p:nvPr/>
        </p:nvSpPr>
        <p:spPr>
          <a:xfrm>
            <a:off x="463732" y="3796904"/>
            <a:ext cx="7589520" cy="2769989"/>
          </a:xfrm>
          <a:prstGeom prst="rect">
            <a:avLst/>
          </a:prstGeom>
        </p:spPr>
        <p:txBody>
          <a:bodyPr wrap="square">
            <a:spAutoFit/>
          </a:bodyPr>
          <a:lstStyle/>
          <a:p>
            <a:r>
              <a:rPr lang="en-US" sz="1500" b="1" i="1" dirty="0">
                <a:latin typeface="Times New Roman" panose="02020603050405020304" pitchFamily="18" charset="0"/>
                <a:cs typeface="Times New Roman" panose="02020603050405020304" pitchFamily="18" charset="0"/>
              </a:rPr>
              <a:t>EXAMPLES :</a:t>
            </a:r>
          </a:p>
          <a:p>
            <a:r>
              <a:rPr lang="en-US" sz="1500" i="1" dirty="0">
                <a:solidFill>
                  <a:srgbClr val="0B0080"/>
                </a:solidFill>
                <a:latin typeface="Times New Roman" panose="02020603050405020304" pitchFamily="18" charset="0"/>
                <a:cs typeface="Times New Roman" panose="02020603050405020304" pitchFamily="18" charset="0"/>
              </a:rPr>
              <a:t/>
            </a:r>
            <a:br>
              <a:rPr lang="en-US" sz="1500" i="1" dirty="0">
                <a:solidFill>
                  <a:srgbClr val="0B0080"/>
                </a:solidFill>
                <a:latin typeface="Times New Roman" panose="02020603050405020304" pitchFamily="18" charset="0"/>
                <a:cs typeface="Times New Roman" panose="02020603050405020304" pitchFamily="18" charset="0"/>
              </a:rPr>
            </a:br>
            <a:r>
              <a:rPr lang="en-US" sz="2400" b="1" i="1" dirty="0">
                <a:latin typeface="Times New Roman" panose="02020603050405020304" pitchFamily="18" charset="0"/>
                <a:cs typeface="Times New Roman" panose="02020603050405020304" pitchFamily="18" charset="0"/>
              </a:rPr>
              <a:t>Motion</a:t>
            </a:r>
            <a:r>
              <a:rPr lang="en-US" sz="2400" i="1" dirty="0">
                <a:solidFill>
                  <a:srgbClr val="0B0080"/>
                </a:solidFill>
                <a:latin typeface="Times New Roman" panose="02020603050405020304" pitchFamily="18" charset="0"/>
                <a:cs typeface="Times New Roman" panose="02020603050405020304" pitchFamily="18" charset="0"/>
              </a:rPr>
              <a:t>: </a:t>
            </a:r>
            <a:r>
              <a:rPr lang="en-US" sz="2400" dirty="0">
                <a:solidFill>
                  <a:srgbClr val="222222"/>
                </a:solidFill>
                <a:latin typeface="Times New Roman" panose="02020603050405020304" pitchFamily="18" charset="0"/>
                <a:cs typeface="Times New Roman" panose="02020603050405020304" pitchFamily="18" charset="0"/>
              </a:rPr>
              <a:t> The motion of an object can be considered to be a signal.</a:t>
            </a:r>
          </a:p>
          <a:p>
            <a:r>
              <a:rPr lang="en-US" sz="2400" b="1" dirty="0">
                <a:latin typeface="Times New Roman" panose="02020603050405020304" pitchFamily="18" charset="0"/>
                <a:cs typeface="Times New Roman" panose="02020603050405020304" pitchFamily="18" charset="0"/>
              </a:rPr>
              <a:t>Sound</a:t>
            </a:r>
            <a:r>
              <a:rPr lang="en-US" sz="2400" dirty="0">
                <a:latin typeface="Times New Roman" panose="02020603050405020304" pitchFamily="18" charset="0"/>
                <a:cs typeface="Times New Roman" panose="02020603050405020304" pitchFamily="18" charset="0"/>
              </a:rPr>
              <a:t> : sound is a vibration of a medium (such as air).</a:t>
            </a:r>
          </a:p>
          <a:p>
            <a:r>
              <a:rPr lang="en-US" sz="2400" b="1" dirty="0">
                <a:latin typeface="Times New Roman" panose="02020603050405020304" pitchFamily="18" charset="0"/>
                <a:cs typeface="Times New Roman" panose="02020603050405020304" pitchFamily="18" charset="0"/>
              </a:rPr>
              <a:t>Image</a:t>
            </a:r>
            <a:r>
              <a:rPr lang="en-US" sz="2400" dirty="0">
                <a:latin typeface="Times New Roman" panose="02020603050405020304" pitchFamily="18" charset="0"/>
                <a:cs typeface="Times New Roman" panose="02020603050405020304" pitchFamily="18" charset="0"/>
              </a:rPr>
              <a:t> : A picture or image consists of a brightness or color signal.</a:t>
            </a:r>
          </a:p>
          <a:p>
            <a:r>
              <a:rPr lang="en-US" sz="2400" b="1" dirty="0">
                <a:latin typeface="Times New Roman" panose="02020603050405020304" pitchFamily="18" charset="0"/>
                <a:cs typeface="Times New Roman" panose="02020603050405020304" pitchFamily="18" charset="0"/>
              </a:rPr>
              <a:t>Video</a:t>
            </a:r>
            <a:r>
              <a:rPr lang="en-US" sz="2400" dirty="0">
                <a:latin typeface="Times New Roman" panose="02020603050405020304" pitchFamily="18" charset="0"/>
                <a:cs typeface="Times New Roman" panose="02020603050405020304" pitchFamily="18" charset="0"/>
              </a:rPr>
              <a:t> :A video signal is a sequence of images</a:t>
            </a:r>
          </a:p>
        </p:txBody>
      </p:sp>
    </p:spTree>
    <p:extLst>
      <p:ext uri="{BB962C8B-B14F-4D97-AF65-F5344CB8AC3E}">
        <p14:creationId xmlns:p14="http://schemas.microsoft.com/office/powerpoint/2010/main" val="4148485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487"/>
            <a:ext cx="4157345" cy="514350"/>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libri"/>
                <a:cs typeface="Calibri"/>
              </a:rPr>
              <a:t>Decimal </a:t>
            </a:r>
            <a:r>
              <a:rPr sz="3200" b="1" dirty="0">
                <a:latin typeface="Calibri"/>
                <a:cs typeface="Calibri"/>
              </a:rPr>
              <a:t>Number</a:t>
            </a:r>
            <a:r>
              <a:rPr sz="3200" b="1" spc="-85" dirty="0">
                <a:latin typeface="Calibri"/>
                <a:cs typeface="Calibri"/>
              </a:rPr>
              <a:t> </a:t>
            </a:r>
            <a:r>
              <a:rPr sz="3200" b="1" spc="-30" dirty="0">
                <a:latin typeface="Calibri"/>
                <a:cs typeface="Calibri"/>
              </a:rPr>
              <a:t>System</a:t>
            </a:r>
            <a:endParaRPr sz="3200">
              <a:latin typeface="Calibri"/>
              <a:cs typeface="Calibri"/>
            </a:endParaRPr>
          </a:p>
        </p:txBody>
      </p:sp>
      <p:sp>
        <p:nvSpPr>
          <p:cNvPr id="3" name="object 3"/>
          <p:cNvSpPr txBox="1"/>
          <p:nvPr/>
        </p:nvSpPr>
        <p:spPr>
          <a:xfrm>
            <a:off x="459740" y="1227175"/>
            <a:ext cx="8298815" cy="3683635"/>
          </a:xfrm>
          <a:prstGeom prst="rect">
            <a:avLst/>
          </a:prstGeom>
        </p:spPr>
        <p:txBody>
          <a:bodyPr vert="horz" wrap="square" lIns="0" tIns="12700" rIns="0" bIns="0" rtlCol="0">
            <a:spAutoFit/>
          </a:bodyPr>
          <a:lstStyle/>
          <a:p>
            <a:pPr marL="355600" marR="5715" indent="-342900">
              <a:lnSpc>
                <a:spcPct val="150000"/>
              </a:lnSpc>
              <a:spcBef>
                <a:spcPts val="100"/>
              </a:spcBef>
              <a:buFont typeface="Wingdings"/>
              <a:buChar char=""/>
              <a:tabLst>
                <a:tab pos="355600" algn="l"/>
                <a:tab pos="1898014" algn="l"/>
                <a:tab pos="3420745" algn="l"/>
                <a:tab pos="4777105" algn="l"/>
                <a:tab pos="6374130" algn="l"/>
                <a:tab pos="7133590" algn="l"/>
              </a:tabLst>
            </a:pPr>
            <a:r>
              <a:rPr sz="3200" spc="-5" dirty="0">
                <a:latin typeface="Calibri"/>
                <a:cs typeface="Calibri"/>
              </a:rPr>
              <a:t>Deci</a:t>
            </a:r>
            <a:r>
              <a:rPr sz="3200" spc="-15" dirty="0">
                <a:latin typeface="Calibri"/>
                <a:cs typeface="Calibri"/>
              </a:rPr>
              <a:t>m</a:t>
            </a:r>
            <a:r>
              <a:rPr sz="3200" dirty="0">
                <a:latin typeface="Calibri"/>
                <a:cs typeface="Calibri"/>
              </a:rPr>
              <a:t>al	</a:t>
            </a:r>
            <a:r>
              <a:rPr sz="3200" spc="-5" dirty="0">
                <a:latin typeface="Calibri"/>
                <a:cs typeface="Calibri"/>
              </a:rPr>
              <a:t>numbe</a:t>
            </a:r>
            <a:r>
              <a:rPr sz="3200" dirty="0">
                <a:latin typeface="Calibri"/>
                <a:cs typeface="Calibri"/>
              </a:rPr>
              <a:t>r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	</a:t>
            </a:r>
            <a:r>
              <a:rPr sz="3200" spc="-35" dirty="0">
                <a:latin typeface="Calibri"/>
                <a:cs typeface="Calibri"/>
              </a:rPr>
              <a:t>c</a:t>
            </a:r>
            <a:r>
              <a:rPr sz="3200" spc="-5" dirty="0">
                <a:latin typeface="Calibri"/>
                <a:cs typeface="Calibri"/>
              </a:rPr>
              <a:t>o</a:t>
            </a:r>
            <a:r>
              <a:rPr sz="3200" spc="-25" dirty="0">
                <a:latin typeface="Calibri"/>
                <a:cs typeface="Calibri"/>
              </a:rPr>
              <a:t>n</a:t>
            </a:r>
            <a:r>
              <a:rPr sz="3200" spc="-45" dirty="0">
                <a:latin typeface="Calibri"/>
                <a:cs typeface="Calibri"/>
              </a:rPr>
              <a:t>t</a:t>
            </a:r>
            <a:r>
              <a:rPr sz="3200" dirty="0">
                <a:latin typeface="Calibri"/>
                <a:cs typeface="Calibri"/>
              </a:rPr>
              <a:t>ains	</a:t>
            </a:r>
            <a:r>
              <a:rPr sz="3200" spc="-45" dirty="0">
                <a:latin typeface="Calibri"/>
                <a:cs typeface="Calibri"/>
              </a:rPr>
              <a:t>t</a:t>
            </a:r>
            <a:r>
              <a:rPr sz="3200" dirty="0">
                <a:latin typeface="Calibri"/>
                <a:cs typeface="Calibri"/>
              </a:rPr>
              <a:t>en	</a:t>
            </a:r>
            <a:r>
              <a:rPr sz="3200" spc="-5" dirty="0">
                <a:latin typeface="Calibri"/>
                <a:cs typeface="Calibri"/>
              </a:rPr>
              <a:t>uni</a:t>
            </a:r>
            <a:r>
              <a:rPr sz="3200" spc="5" dirty="0">
                <a:latin typeface="Calibri"/>
                <a:cs typeface="Calibri"/>
              </a:rPr>
              <a:t>q</a:t>
            </a:r>
            <a:r>
              <a:rPr sz="3200" spc="-5" dirty="0">
                <a:latin typeface="Calibri"/>
                <a:cs typeface="Calibri"/>
              </a:rPr>
              <a:t>ue  </a:t>
            </a:r>
            <a:r>
              <a:rPr sz="3200" spc="-10" dirty="0">
                <a:latin typeface="Calibri"/>
                <a:cs typeface="Calibri"/>
              </a:rPr>
              <a:t>symbols </a:t>
            </a:r>
            <a:r>
              <a:rPr sz="3200" spc="-5" dirty="0">
                <a:latin typeface="Calibri"/>
                <a:cs typeface="Calibri"/>
              </a:rPr>
              <a:t>0,1,2,3,4,5,6,7,8 </a:t>
            </a:r>
            <a:r>
              <a:rPr sz="3200" dirty="0">
                <a:latin typeface="Calibri"/>
                <a:cs typeface="Calibri"/>
              </a:rPr>
              <a:t>and</a:t>
            </a:r>
            <a:r>
              <a:rPr sz="3200" spc="5" dirty="0">
                <a:latin typeface="Calibri"/>
                <a:cs typeface="Calibri"/>
              </a:rPr>
              <a:t> </a:t>
            </a:r>
            <a:r>
              <a:rPr sz="3200" dirty="0">
                <a:latin typeface="Calibri"/>
                <a:cs typeface="Calibri"/>
              </a:rPr>
              <a:t>9</a:t>
            </a:r>
            <a:endParaRPr sz="3200">
              <a:latin typeface="Calibri"/>
              <a:cs typeface="Calibri"/>
            </a:endParaRPr>
          </a:p>
          <a:p>
            <a:pPr marL="355600" marR="5080" indent="-342900">
              <a:lnSpc>
                <a:spcPct val="150000"/>
              </a:lnSpc>
              <a:buFont typeface="Wingdings"/>
              <a:buChar char=""/>
              <a:tabLst>
                <a:tab pos="355600" algn="l"/>
              </a:tabLst>
            </a:pPr>
            <a:r>
              <a:rPr sz="3200" spc="-5" dirty="0">
                <a:latin typeface="Calibri"/>
                <a:cs typeface="Calibri"/>
              </a:rPr>
              <a:t>Since </a:t>
            </a:r>
            <a:r>
              <a:rPr sz="3200" spc="-10" dirty="0">
                <a:latin typeface="Calibri"/>
                <a:cs typeface="Calibri"/>
              </a:rPr>
              <a:t>counting </a:t>
            </a:r>
            <a:r>
              <a:rPr sz="3200" spc="-5" dirty="0">
                <a:latin typeface="Calibri"/>
                <a:cs typeface="Calibri"/>
              </a:rPr>
              <a:t>in decimal </a:t>
            </a:r>
            <a:r>
              <a:rPr sz="3200" spc="-15" dirty="0">
                <a:latin typeface="Calibri"/>
                <a:cs typeface="Calibri"/>
              </a:rPr>
              <a:t>involves ten </a:t>
            </a:r>
            <a:r>
              <a:rPr sz="3200" spc="-10" dirty="0">
                <a:latin typeface="Calibri"/>
                <a:cs typeface="Calibri"/>
              </a:rPr>
              <a:t>symbols,  </a:t>
            </a:r>
            <a:r>
              <a:rPr sz="3200" spc="-15" dirty="0">
                <a:latin typeface="Calibri"/>
                <a:cs typeface="Calibri"/>
              </a:rPr>
              <a:t>we </a:t>
            </a:r>
            <a:r>
              <a:rPr sz="3200" spc="-10" dirty="0">
                <a:latin typeface="Calibri"/>
                <a:cs typeface="Calibri"/>
              </a:rPr>
              <a:t>can </a:t>
            </a:r>
            <a:r>
              <a:rPr sz="3200" spc="-25" dirty="0">
                <a:latin typeface="Calibri"/>
                <a:cs typeface="Calibri"/>
              </a:rPr>
              <a:t>say </a:t>
            </a:r>
            <a:r>
              <a:rPr sz="3200" spc="-10" dirty="0">
                <a:latin typeface="Calibri"/>
                <a:cs typeface="Calibri"/>
              </a:rPr>
              <a:t>that </a:t>
            </a:r>
            <a:r>
              <a:rPr sz="3200" spc="-5" dirty="0">
                <a:latin typeface="Calibri"/>
                <a:cs typeface="Calibri"/>
              </a:rPr>
              <a:t>its base </a:t>
            </a:r>
            <a:r>
              <a:rPr sz="3200" dirty="0">
                <a:latin typeface="Calibri"/>
                <a:cs typeface="Calibri"/>
              </a:rPr>
              <a:t>or </a:t>
            </a:r>
            <a:r>
              <a:rPr sz="3200" spc="-15" dirty="0">
                <a:latin typeface="Calibri"/>
                <a:cs typeface="Calibri"/>
              </a:rPr>
              <a:t>radix </a:t>
            </a:r>
            <a:r>
              <a:rPr sz="3200" spc="-5" dirty="0">
                <a:latin typeface="Calibri"/>
                <a:cs typeface="Calibri"/>
              </a:rPr>
              <a:t>is</a:t>
            </a:r>
            <a:r>
              <a:rPr sz="3200" spc="45" dirty="0">
                <a:latin typeface="Calibri"/>
                <a:cs typeface="Calibri"/>
              </a:rPr>
              <a:t> </a:t>
            </a:r>
            <a:r>
              <a:rPr sz="3200" spc="-15" dirty="0">
                <a:latin typeface="Calibri"/>
                <a:cs typeface="Calibri"/>
              </a:rPr>
              <a:t>ten.</a:t>
            </a:r>
            <a:endParaRPr sz="3200">
              <a:latin typeface="Calibri"/>
              <a:cs typeface="Calibri"/>
            </a:endParaRPr>
          </a:p>
          <a:p>
            <a:pPr marL="355600" indent="-342900">
              <a:lnSpc>
                <a:spcPct val="100000"/>
              </a:lnSpc>
              <a:spcBef>
                <a:spcPts val="1925"/>
              </a:spcBef>
              <a:buFont typeface="Wingdings"/>
              <a:buChar char=""/>
              <a:tabLst>
                <a:tab pos="355600" algn="l"/>
              </a:tabLst>
            </a:pPr>
            <a:r>
              <a:rPr sz="3200" spc="-5" dirty="0">
                <a:latin typeface="Calibri"/>
                <a:cs typeface="Calibri"/>
              </a:rPr>
              <a:t>It is </a:t>
            </a:r>
            <a:r>
              <a:rPr sz="3200" dirty="0">
                <a:latin typeface="Calibri"/>
                <a:cs typeface="Calibri"/>
              </a:rPr>
              <a:t>a </a:t>
            </a:r>
            <a:r>
              <a:rPr sz="3200" spc="-5" dirty="0">
                <a:latin typeface="Calibri"/>
                <a:cs typeface="Calibri"/>
              </a:rPr>
              <a:t>positional </a:t>
            </a:r>
            <a:r>
              <a:rPr sz="3200" spc="-15" dirty="0">
                <a:latin typeface="Calibri"/>
                <a:cs typeface="Calibri"/>
              </a:rPr>
              <a:t>weighted</a:t>
            </a:r>
            <a:r>
              <a:rPr sz="3200" spc="10" dirty="0">
                <a:latin typeface="Calibri"/>
                <a:cs typeface="Calibri"/>
              </a:rPr>
              <a:t> </a:t>
            </a:r>
            <a:r>
              <a:rPr sz="3200" spc="-30" dirty="0">
                <a:latin typeface="Calibri"/>
                <a:cs typeface="Calibri"/>
              </a:rPr>
              <a:t>system</a:t>
            </a:r>
            <a:endParaRPr sz="3200">
              <a:latin typeface="Calibri"/>
              <a:cs typeface="Calibri"/>
            </a:endParaRPr>
          </a:p>
        </p:txBody>
      </p:sp>
      <p:sp>
        <p:nvSpPr>
          <p:cNvPr id="4" name="object 4"/>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 y="1049782"/>
            <a:ext cx="1835785" cy="513715"/>
          </a:xfrm>
          <a:prstGeom prst="rect">
            <a:avLst/>
          </a:prstGeom>
        </p:spPr>
        <p:txBody>
          <a:bodyPr vert="horz" wrap="square" lIns="0" tIns="13335" rIns="0" bIns="0" rtlCol="0">
            <a:spAutoFit/>
          </a:bodyPr>
          <a:lstStyle/>
          <a:p>
            <a:pPr marL="12700">
              <a:lnSpc>
                <a:spcPct val="100000"/>
              </a:lnSpc>
              <a:spcBef>
                <a:spcPts val="105"/>
              </a:spcBef>
            </a:pPr>
            <a:r>
              <a:rPr sz="3200" spc="-15" dirty="0"/>
              <a:t>Procedure:</a:t>
            </a:r>
            <a:endParaRPr sz="3200"/>
          </a:p>
        </p:txBody>
      </p:sp>
      <p:sp>
        <p:nvSpPr>
          <p:cNvPr id="3" name="object 3"/>
          <p:cNvSpPr txBox="1"/>
          <p:nvPr/>
        </p:nvSpPr>
        <p:spPr>
          <a:xfrm>
            <a:off x="383844" y="1830070"/>
            <a:ext cx="8301355" cy="2855595"/>
          </a:xfrm>
          <a:prstGeom prst="rect">
            <a:avLst/>
          </a:prstGeom>
        </p:spPr>
        <p:txBody>
          <a:bodyPr vert="horz" wrap="square" lIns="0" tIns="13335" rIns="0" bIns="0" rtlCol="0">
            <a:spAutoFit/>
          </a:bodyPr>
          <a:lstStyle/>
          <a:p>
            <a:pPr marL="527685" indent="-515620">
              <a:lnSpc>
                <a:spcPct val="100000"/>
              </a:lnSpc>
              <a:spcBef>
                <a:spcPts val="105"/>
              </a:spcBef>
              <a:buAutoNum type="arabicPeriod"/>
              <a:tabLst>
                <a:tab pos="527685" algn="l"/>
                <a:tab pos="528320" algn="l"/>
              </a:tabLst>
            </a:pPr>
            <a:r>
              <a:rPr sz="3200" spc="-30" dirty="0">
                <a:latin typeface="Calibri"/>
                <a:cs typeface="Calibri"/>
              </a:rPr>
              <a:t>Write </a:t>
            </a:r>
            <a:r>
              <a:rPr sz="3200" spc="-5" dirty="0">
                <a:latin typeface="Calibri"/>
                <a:cs typeface="Calibri"/>
              </a:rPr>
              <a:t>down </a:t>
            </a:r>
            <a:r>
              <a:rPr sz="3200" dirty="0">
                <a:latin typeface="Calibri"/>
                <a:cs typeface="Calibri"/>
              </a:rPr>
              <a:t>the </a:t>
            </a:r>
            <a:r>
              <a:rPr sz="3200" spc="-20" dirty="0">
                <a:latin typeface="Calibri"/>
                <a:cs typeface="Calibri"/>
              </a:rPr>
              <a:t>hex</a:t>
            </a:r>
            <a:r>
              <a:rPr sz="3200" spc="10" dirty="0">
                <a:latin typeface="Calibri"/>
                <a:cs typeface="Calibri"/>
              </a:rPr>
              <a:t> </a:t>
            </a:r>
            <a:r>
              <a:rPr sz="3200" spc="-50" dirty="0">
                <a:latin typeface="Calibri"/>
                <a:cs typeface="Calibri"/>
              </a:rPr>
              <a:t>number.</a:t>
            </a:r>
            <a:endParaRPr sz="3200">
              <a:latin typeface="Calibri"/>
              <a:cs typeface="Calibri"/>
            </a:endParaRPr>
          </a:p>
          <a:p>
            <a:pPr marL="527685" indent="-515620">
              <a:lnSpc>
                <a:spcPct val="100000"/>
              </a:lnSpc>
              <a:spcBef>
                <a:spcPts val="2305"/>
              </a:spcBef>
              <a:buAutoNum type="arabicPeriod"/>
              <a:tabLst>
                <a:tab pos="527685" algn="l"/>
                <a:tab pos="528320" algn="l"/>
              </a:tabLst>
            </a:pPr>
            <a:r>
              <a:rPr sz="3200" spc="-30" dirty="0">
                <a:latin typeface="Calibri"/>
                <a:cs typeface="Calibri"/>
              </a:rPr>
              <a:t>Write </a:t>
            </a:r>
            <a:r>
              <a:rPr sz="3200" spc="-5" dirty="0">
                <a:latin typeface="Calibri"/>
                <a:cs typeface="Calibri"/>
              </a:rPr>
              <a:t>down </a:t>
            </a:r>
            <a:r>
              <a:rPr sz="3200" dirty="0">
                <a:latin typeface="Calibri"/>
                <a:cs typeface="Calibri"/>
              </a:rPr>
              <a:t>the </a:t>
            </a:r>
            <a:r>
              <a:rPr sz="3200" spc="-10" dirty="0">
                <a:latin typeface="Calibri"/>
                <a:cs typeface="Calibri"/>
              </a:rPr>
              <a:t>weights </a:t>
            </a:r>
            <a:r>
              <a:rPr sz="3200" spc="-30" dirty="0">
                <a:latin typeface="Calibri"/>
                <a:cs typeface="Calibri"/>
              </a:rPr>
              <a:t>for </a:t>
            </a:r>
            <a:r>
              <a:rPr sz="3200" spc="-25" dirty="0">
                <a:latin typeface="Calibri"/>
                <a:cs typeface="Calibri"/>
              </a:rPr>
              <a:t>different</a:t>
            </a:r>
            <a:r>
              <a:rPr sz="3200" spc="30" dirty="0">
                <a:latin typeface="Calibri"/>
                <a:cs typeface="Calibri"/>
              </a:rPr>
              <a:t> </a:t>
            </a:r>
            <a:r>
              <a:rPr sz="3200" spc="-5" dirty="0">
                <a:latin typeface="Calibri"/>
                <a:cs typeface="Calibri"/>
              </a:rPr>
              <a:t>positions.</a:t>
            </a:r>
            <a:endParaRPr sz="3200">
              <a:latin typeface="Calibri"/>
              <a:cs typeface="Calibri"/>
            </a:endParaRPr>
          </a:p>
          <a:p>
            <a:pPr marL="527685" marR="5080" indent="-515620">
              <a:lnSpc>
                <a:spcPts val="6150"/>
              </a:lnSpc>
              <a:spcBef>
                <a:spcPts val="585"/>
              </a:spcBef>
              <a:buAutoNum type="arabicPeriod"/>
              <a:tabLst>
                <a:tab pos="527685" algn="l"/>
                <a:tab pos="528320" algn="l"/>
                <a:tab pos="1278890" algn="l"/>
                <a:tab pos="2077720" algn="l"/>
                <a:tab pos="3033395" algn="l"/>
                <a:tab pos="3649345" algn="l"/>
                <a:tab pos="3855085" algn="l"/>
                <a:tab pos="4129404" algn="l"/>
                <a:tab pos="4854575" algn="l"/>
                <a:tab pos="5177790" algn="l"/>
                <a:tab pos="5723890" algn="l"/>
                <a:tab pos="6071235" algn="l"/>
                <a:tab pos="6985634" algn="l"/>
                <a:tab pos="7555865" algn="l"/>
              </a:tabLst>
            </a:pPr>
            <a:r>
              <a:rPr sz="3200" dirty="0">
                <a:latin typeface="Calibri"/>
                <a:cs typeface="Calibri"/>
              </a:rPr>
              <a:t>Mu</a:t>
            </a:r>
            <a:r>
              <a:rPr sz="3200" spc="-10" dirty="0">
                <a:latin typeface="Calibri"/>
                <a:cs typeface="Calibri"/>
              </a:rPr>
              <a:t>l</a:t>
            </a:r>
            <a:r>
              <a:rPr sz="3200" dirty="0">
                <a:latin typeface="Calibri"/>
                <a:cs typeface="Calibri"/>
              </a:rPr>
              <a:t>ti</a:t>
            </a:r>
            <a:r>
              <a:rPr sz="3200" spc="5" dirty="0">
                <a:latin typeface="Calibri"/>
                <a:cs typeface="Calibri"/>
              </a:rPr>
              <a:t>p</a:t>
            </a:r>
            <a:r>
              <a:rPr sz="3200" dirty="0">
                <a:latin typeface="Calibri"/>
                <a:cs typeface="Calibri"/>
              </a:rPr>
              <a:t>ly	each	</a:t>
            </a:r>
            <a:r>
              <a:rPr sz="3200" spc="-5" dirty="0">
                <a:latin typeface="Calibri"/>
                <a:cs typeface="Calibri"/>
              </a:rPr>
              <a:t>bi</a:t>
            </a:r>
            <a:r>
              <a:rPr sz="3200" dirty="0">
                <a:latin typeface="Calibri"/>
                <a:cs typeface="Calibri"/>
              </a:rPr>
              <a:t>t	</a:t>
            </a:r>
            <a:r>
              <a:rPr sz="3200" spc="-5" dirty="0">
                <a:latin typeface="Calibri"/>
                <a:cs typeface="Calibri"/>
              </a:rPr>
              <a:t>i</a:t>
            </a:r>
            <a:r>
              <a:rPr sz="3200" dirty="0">
                <a:latin typeface="Calibri"/>
                <a:cs typeface="Calibri"/>
              </a:rPr>
              <a:t>n	the	</a:t>
            </a:r>
            <a:r>
              <a:rPr sz="3200" spc="-5" dirty="0">
                <a:latin typeface="Calibri"/>
                <a:cs typeface="Calibri"/>
              </a:rPr>
              <a:t>binar</a:t>
            </a:r>
            <a:r>
              <a:rPr sz="3200" dirty="0">
                <a:latin typeface="Calibri"/>
                <a:cs typeface="Calibri"/>
              </a:rPr>
              <a:t>y	</a:t>
            </a:r>
            <a:r>
              <a:rPr sz="3200" spc="5" dirty="0">
                <a:latin typeface="Calibri"/>
                <a:cs typeface="Calibri"/>
              </a:rPr>
              <a:t>n</a:t>
            </a:r>
            <a:r>
              <a:rPr sz="3200" spc="-5" dirty="0">
                <a:latin typeface="Calibri"/>
                <a:cs typeface="Calibri"/>
              </a:rPr>
              <a:t>umbe</a:t>
            </a:r>
            <a:r>
              <a:rPr sz="3200" dirty="0">
                <a:latin typeface="Calibri"/>
                <a:cs typeface="Calibri"/>
              </a:rPr>
              <a:t>r	</a:t>
            </a:r>
            <a:r>
              <a:rPr sz="3200" spc="-10" dirty="0">
                <a:latin typeface="Calibri"/>
                <a:cs typeface="Calibri"/>
              </a:rPr>
              <a:t>w</a:t>
            </a:r>
            <a:r>
              <a:rPr sz="3200" dirty="0">
                <a:latin typeface="Calibri"/>
                <a:cs typeface="Calibri"/>
              </a:rPr>
              <a:t>i</a:t>
            </a:r>
            <a:r>
              <a:rPr sz="3200" spc="-10" dirty="0">
                <a:latin typeface="Calibri"/>
                <a:cs typeface="Calibri"/>
              </a:rPr>
              <a:t>t</a:t>
            </a:r>
            <a:r>
              <a:rPr sz="3200" dirty="0">
                <a:latin typeface="Calibri"/>
                <a:cs typeface="Calibri"/>
              </a:rPr>
              <a:t>h  the	</a:t>
            </a:r>
            <a:r>
              <a:rPr sz="3200" spc="-30" dirty="0">
                <a:latin typeface="Calibri"/>
                <a:cs typeface="Calibri"/>
              </a:rPr>
              <a:t>c</a:t>
            </a:r>
            <a:r>
              <a:rPr sz="3200" spc="-5" dirty="0">
                <a:latin typeface="Calibri"/>
                <a:cs typeface="Calibri"/>
              </a:rPr>
              <a:t>o</a:t>
            </a:r>
            <a:r>
              <a:rPr sz="3200" spc="-15" dirty="0">
                <a:latin typeface="Calibri"/>
                <a:cs typeface="Calibri"/>
              </a:rPr>
              <a:t>r</a:t>
            </a:r>
            <a:r>
              <a:rPr sz="3200" spc="-55" dirty="0">
                <a:latin typeface="Calibri"/>
                <a:cs typeface="Calibri"/>
              </a:rPr>
              <a:t>r</a:t>
            </a:r>
            <a:r>
              <a:rPr sz="3200" dirty="0">
                <a:latin typeface="Calibri"/>
                <a:cs typeface="Calibri"/>
              </a:rPr>
              <a:t>es</a:t>
            </a:r>
            <a:r>
              <a:rPr sz="3200" spc="-10" dirty="0">
                <a:latin typeface="Calibri"/>
                <a:cs typeface="Calibri"/>
              </a:rPr>
              <a:t>p</a:t>
            </a:r>
            <a:r>
              <a:rPr sz="3200" spc="-5" dirty="0">
                <a:latin typeface="Calibri"/>
                <a:cs typeface="Calibri"/>
              </a:rPr>
              <a:t>ond</a:t>
            </a:r>
            <a:r>
              <a:rPr sz="3200" spc="-15" dirty="0">
                <a:latin typeface="Calibri"/>
                <a:cs typeface="Calibri"/>
              </a:rPr>
              <a:t>i</a:t>
            </a:r>
            <a:r>
              <a:rPr sz="3200" spc="-5" dirty="0">
                <a:latin typeface="Calibri"/>
                <a:cs typeface="Calibri"/>
              </a:rPr>
              <a:t>n</a:t>
            </a:r>
            <a:r>
              <a:rPr sz="3200" dirty="0">
                <a:latin typeface="Calibri"/>
                <a:cs typeface="Calibri"/>
              </a:rPr>
              <a:t>g	</a:t>
            </a:r>
            <a:r>
              <a:rPr sz="3200" spc="-30" dirty="0">
                <a:latin typeface="Calibri"/>
                <a:cs typeface="Calibri"/>
              </a:rPr>
              <a:t>w</a:t>
            </a:r>
            <a:r>
              <a:rPr sz="3200" dirty="0">
                <a:latin typeface="Calibri"/>
                <a:cs typeface="Calibri"/>
              </a:rPr>
              <a:t>eig</a:t>
            </a:r>
            <a:r>
              <a:rPr sz="3200" spc="-35" dirty="0">
                <a:latin typeface="Calibri"/>
                <a:cs typeface="Calibri"/>
              </a:rPr>
              <a:t>h</a:t>
            </a:r>
            <a:r>
              <a:rPr sz="3200" dirty="0">
                <a:latin typeface="Calibri"/>
                <a:cs typeface="Calibri"/>
              </a:rPr>
              <a:t>t	</a:t>
            </a:r>
            <a:r>
              <a:rPr sz="3200" spc="-45" dirty="0">
                <a:latin typeface="Calibri"/>
                <a:cs typeface="Calibri"/>
              </a:rPr>
              <a:t>t</a:t>
            </a:r>
            <a:r>
              <a:rPr sz="3200" dirty="0">
                <a:latin typeface="Calibri"/>
                <a:cs typeface="Calibri"/>
              </a:rPr>
              <a:t>o	</a:t>
            </a:r>
            <a:r>
              <a:rPr sz="3200" spc="-5" dirty="0">
                <a:latin typeface="Calibri"/>
                <a:cs typeface="Calibri"/>
              </a:rPr>
              <a:t>o</a:t>
            </a:r>
            <a:r>
              <a:rPr sz="3200" spc="-15" dirty="0">
                <a:latin typeface="Calibri"/>
                <a:cs typeface="Calibri"/>
              </a:rPr>
              <a:t>b</a:t>
            </a:r>
            <a:r>
              <a:rPr sz="3200" spc="-45" dirty="0">
                <a:latin typeface="Calibri"/>
                <a:cs typeface="Calibri"/>
              </a:rPr>
              <a:t>t</a:t>
            </a:r>
            <a:r>
              <a:rPr sz="3200" spc="5" dirty="0">
                <a:latin typeface="Calibri"/>
                <a:cs typeface="Calibri"/>
              </a:rPr>
              <a:t>a</a:t>
            </a:r>
            <a:r>
              <a:rPr sz="3200" dirty="0">
                <a:latin typeface="Calibri"/>
                <a:cs typeface="Calibri"/>
              </a:rPr>
              <a:t>in	</a:t>
            </a:r>
            <a:r>
              <a:rPr sz="3200" spc="-5" dirty="0">
                <a:latin typeface="Calibri"/>
                <a:cs typeface="Calibri"/>
              </a:rPr>
              <a:t>p</a:t>
            </a:r>
            <a:r>
              <a:rPr sz="3200" spc="-60" dirty="0">
                <a:latin typeface="Calibri"/>
                <a:cs typeface="Calibri"/>
              </a:rPr>
              <a:t>r</a:t>
            </a:r>
            <a:r>
              <a:rPr sz="3200" spc="-5" dirty="0">
                <a:latin typeface="Calibri"/>
                <a:cs typeface="Calibri"/>
              </a:rPr>
              <a:t>oduct</a:t>
            </a:r>
            <a:endParaRPr sz="3200">
              <a:latin typeface="Calibri"/>
              <a:cs typeface="Calibri"/>
            </a:endParaRPr>
          </a:p>
        </p:txBody>
      </p:sp>
      <p:sp>
        <p:nvSpPr>
          <p:cNvPr id="4" name="object 4"/>
          <p:cNvSpPr txBox="1"/>
          <p:nvPr/>
        </p:nvSpPr>
        <p:spPr>
          <a:xfrm>
            <a:off x="383844" y="4951857"/>
            <a:ext cx="6743700" cy="1741502"/>
          </a:xfrm>
          <a:prstGeom prst="rect">
            <a:avLst/>
          </a:prstGeom>
        </p:spPr>
        <p:txBody>
          <a:bodyPr vert="horz" wrap="square" lIns="0" tIns="12700" rIns="0" bIns="0" rtlCol="0">
            <a:spAutoFit/>
          </a:bodyPr>
          <a:lstStyle/>
          <a:p>
            <a:pPr marL="527685">
              <a:lnSpc>
                <a:spcPct val="100000"/>
              </a:lnSpc>
              <a:spcBef>
                <a:spcPts val="100"/>
              </a:spcBef>
            </a:pPr>
            <a:r>
              <a:rPr sz="3200" spc="-15" dirty="0">
                <a:latin typeface="Calibri"/>
                <a:cs typeface="Calibri"/>
              </a:rPr>
              <a:t>numbers </a:t>
            </a:r>
            <a:r>
              <a:rPr sz="3200" spc="-25" dirty="0">
                <a:latin typeface="Calibri"/>
                <a:cs typeface="Calibri"/>
              </a:rPr>
              <a:t>to </a:t>
            </a:r>
            <a:r>
              <a:rPr sz="3200" spc="-15" dirty="0">
                <a:latin typeface="Calibri"/>
                <a:cs typeface="Calibri"/>
              </a:rPr>
              <a:t>get </a:t>
            </a:r>
            <a:r>
              <a:rPr sz="3200" dirty="0">
                <a:latin typeface="Calibri"/>
                <a:cs typeface="Calibri"/>
              </a:rPr>
              <a:t>the </a:t>
            </a:r>
            <a:r>
              <a:rPr sz="3200" spc="-5" dirty="0">
                <a:latin typeface="Calibri"/>
                <a:cs typeface="Calibri"/>
              </a:rPr>
              <a:t>decimal</a:t>
            </a:r>
            <a:r>
              <a:rPr sz="3200" spc="25" dirty="0">
                <a:latin typeface="Calibri"/>
                <a:cs typeface="Calibri"/>
              </a:rPr>
              <a:t> </a:t>
            </a:r>
            <a:r>
              <a:rPr sz="3200" spc="-10" dirty="0">
                <a:latin typeface="Calibri"/>
                <a:cs typeface="Calibri"/>
              </a:rPr>
              <a:t>numbers.</a:t>
            </a:r>
            <a:endParaRPr sz="3200" dirty="0">
              <a:latin typeface="Calibri"/>
              <a:cs typeface="Calibri"/>
            </a:endParaRPr>
          </a:p>
          <a:p>
            <a:pPr marL="12700">
              <a:lnSpc>
                <a:spcPct val="100000"/>
              </a:lnSpc>
              <a:spcBef>
                <a:spcPts val="2310"/>
              </a:spcBef>
              <a:tabLst>
                <a:tab pos="527685" algn="l"/>
                <a:tab pos="1472565" algn="l"/>
                <a:tab pos="2137410" algn="l"/>
                <a:tab pos="2972435" algn="l"/>
                <a:tab pos="4552950" algn="l"/>
                <a:tab pos="6298565" algn="l"/>
              </a:tabLst>
            </a:pPr>
            <a:r>
              <a:rPr sz="3200" spc="-5" dirty="0">
                <a:latin typeface="Calibri"/>
                <a:cs typeface="Calibri"/>
              </a:rPr>
              <a:t>4.	Add	</a:t>
            </a:r>
            <a:r>
              <a:rPr sz="3200" dirty="0">
                <a:latin typeface="Calibri"/>
                <a:cs typeface="Calibri"/>
              </a:rPr>
              <a:t>all	the	</a:t>
            </a:r>
            <a:r>
              <a:rPr sz="3200" spc="-10" dirty="0">
                <a:latin typeface="Calibri"/>
                <a:cs typeface="Calibri"/>
              </a:rPr>
              <a:t>product	numbers	</a:t>
            </a:r>
            <a:r>
              <a:rPr sz="3200" spc="-45" dirty="0">
                <a:latin typeface="Calibri"/>
                <a:cs typeface="Calibri"/>
              </a:rPr>
              <a:t>to</a:t>
            </a:r>
            <a:endParaRPr sz="3200" dirty="0">
              <a:latin typeface="Calibri"/>
              <a:cs typeface="Calibri"/>
            </a:endParaRPr>
          </a:p>
          <a:p>
            <a:pPr marL="527685">
              <a:lnSpc>
                <a:spcPts val="3460"/>
              </a:lnSpc>
            </a:pPr>
            <a:r>
              <a:rPr sz="3200" spc="-5" dirty="0">
                <a:latin typeface="Calibri"/>
                <a:cs typeface="Calibri"/>
              </a:rPr>
              <a:t>decimal</a:t>
            </a:r>
            <a:r>
              <a:rPr sz="3200" spc="10" dirty="0">
                <a:latin typeface="Calibri"/>
                <a:cs typeface="Calibri"/>
              </a:rPr>
              <a:t> </a:t>
            </a:r>
            <a:r>
              <a:rPr sz="3200" spc="-10" dirty="0">
                <a:latin typeface="Calibri"/>
                <a:cs typeface="Calibri"/>
              </a:rPr>
              <a:t>equivalent</a:t>
            </a:r>
            <a:endParaRPr sz="3200" dirty="0">
              <a:latin typeface="Calibri"/>
              <a:cs typeface="Calibri"/>
            </a:endParaRPr>
          </a:p>
        </p:txBody>
      </p:sp>
      <p:sp>
        <p:nvSpPr>
          <p:cNvPr id="5" name="object 5"/>
          <p:cNvSpPr txBox="1"/>
          <p:nvPr/>
        </p:nvSpPr>
        <p:spPr>
          <a:xfrm>
            <a:off x="7297673" y="5732170"/>
            <a:ext cx="1386840" cy="902969"/>
          </a:xfrm>
          <a:prstGeom prst="rect">
            <a:avLst/>
          </a:prstGeom>
        </p:spPr>
        <p:txBody>
          <a:bodyPr vert="horz" wrap="square" lIns="0" tIns="13335" rIns="0" bIns="0" rtlCol="0">
            <a:spAutoFit/>
          </a:bodyPr>
          <a:lstStyle/>
          <a:p>
            <a:pPr marL="12700">
              <a:lnSpc>
                <a:spcPct val="100000"/>
              </a:lnSpc>
              <a:spcBef>
                <a:spcPts val="105"/>
              </a:spcBef>
              <a:tabLst>
                <a:tab pos="820419" algn="l"/>
              </a:tabLst>
            </a:pPr>
            <a:r>
              <a:rPr sz="3200" spc="-25" dirty="0">
                <a:latin typeface="Calibri"/>
                <a:cs typeface="Calibri"/>
              </a:rPr>
              <a:t>g</a:t>
            </a:r>
            <a:r>
              <a:rPr sz="3200" spc="-15" dirty="0">
                <a:latin typeface="Calibri"/>
                <a:cs typeface="Calibri"/>
              </a:rPr>
              <a:t>e</a:t>
            </a:r>
            <a:r>
              <a:rPr sz="3200" dirty="0">
                <a:latin typeface="Calibri"/>
                <a:cs typeface="Calibri"/>
              </a:rPr>
              <a:t>t	the</a:t>
            </a:r>
            <a:endParaRPr sz="3200">
              <a:latin typeface="Calibri"/>
              <a:cs typeface="Calibri"/>
            </a:endParaRPr>
          </a:p>
          <a:p>
            <a:pPr marR="81280" algn="r">
              <a:lnSpc>
                <a:spcPct val="100000"/>
              </a:lnSpc>
              <a:spcBef>
                <a:spcPts val="1625"/>
              </a:spcBef>
            </a:pPr>
            <a:r>
              <a:rPr sz="1200" dirty="0">
                <a:solidFill>
                  <a:srgbClr val="8A8A8A"/>
                </a:solidFill>
                <a:latin typeface="Calibri"/>
                <a:cs typeface="Calibri"/>
              </a:rPr>
              <a:t>114</a:t>
            </a:r>
            <a:endParaRPr sz="1200">
              <a:latin typeface="Calibri"/>
              <a:cs typeface="Calibri"/>
            </a:endParaRPr>
          </a:p>
        </p:txBody>
      </p:sp>
      <p:sp>
        <p:nvSpPr>
          <p:cNvPr id="6" name="object 6"/>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7" name="object 7"/>
          <p:cNvSpPr txBox="1"/>
          <p:nvPr/>
        </p:nvSpPr>
        <p:spPr>
          <a:xfrm>
            <a:off x="307340" y="147066"/>
            <a:ext cx="8541385" cy="452120"/>
          </a:xfrm>
          <a:prstGeom prst="rect">
            <a:avLst/>
          </a:prstGeom>
        </p:spPr>
        <p:txBody>
          <a:bodyPr vert="horz" wrap="square" lIns="0" tIns="12065" rIns="0" bIns="0" rtlCol="0">
            <a:spAutoFit/>
          </a:bodyPr>
          <a:lstStyle/>
          <a:p>
            <a:pPr marL="12700">
              <a:lnSpc>
                <a:spcPct val="100000"/>
              </a:lnSpc>
              <a:spcBef>
                <a:spcPts val="95"/>
              </a:spcBef>
            </a:pPr>
            <a:r>
              <a:rPr sz="2800" b="1" spc="-20" dirty="0">
                <a:solidFill>
                  <a:srgbClr val="FF0000"/>
                </a:solidFill>
                <a:latin typeface="Calibri"/>
                <a:cs typeface="Calibri"/>
              </a:rPr>
              <a:t>Conversion </a:t>
            </a:r>
            <a:r>
              <a:rPr sz="2800" b="1" spc="-5" dirty="0">
                <a:solidFill>
                  <a:srgbClr val="FF0000"/>
                </a:solidFill>
                <a:latin typeface="Calibri"/>
                <a:cs typeface="Calibri"/>
              </a:rPr>
              <a:t>of </a:t>
            </a:r>
            <a:r>
              <a:rPr sz="2800" b="1" spc="-15" dirty="0">
                <a:solidFill>
                  <a:srgbClr val="FF0000"/>
                </a:solidFill>
                <a:latin typeface="Calibri"/>
                <a:cs typeface="Calibri"/>
              </a:rPr>
              <a:t>Hexadecimal </a:t>
            </a:r>
            <a:r>
              <a:rPr sz="2800" b="1" spc="-5" dirty="0">
                <a:solidFill>
                  <a:srgbClr val="FF0000"/>
                </a:solidFill>
                <a:latin typeface="Calibri"/>
                <a:cs typeface="Calibri"/>
              </a:rPr>
              <a:t>Number </a:t>
            </a:r>
            <a:r>
              <a:rPr sz="2800" b="1" spc="-20" dirty="0">
                <a:solidFill>
                  <a:srgbClr val="FF0000"/>
                </a:solidFill>
                <a:latin typeface="Calibri"/>
                <a:cs typeface="Calibri"/>
              </a:rPr>
              <a:t>into </a:t>
            </a:r>
            <a:r>
              <a:rPr sz="2800" b="1" spc="-5" dirty="0">
                <a:solidFill>
                  <a:srgbClr val="FF0000"/>
                </a:solidFill>
                <a:latin typeface="Calibri"/>
                <a:cs typeface="Calibri"/>
              </a:rPr>
              <a:t>Decimal</a:t>
            </a:r>
            <a:r>
              <a:rPr sz="2800" b="1" spc="165" dirty="0">
                <a:solidFill>
                  <a:srgbClr val="FF0000"/>
                </a:solidFill>
                <a:latin typeface="Calibri"/>
                <a:cs typeface="Calibri"/>
              </a:rPr>
              <a:t> </a:t>
            </a:r>
            <a:r>
              <a:rPr sz="2800" b="1" spc="-5" dirty="0">
                <a:solidFill>
                  <a:srgbClr val="FF0000"/>
                </a:solidFill>
                <a:latin typeface="Calibri"/>
                <a:cs typeface="Calibri"/>
              </a:rPr>
              <a:t>Number</a:t>
            </a:r>
            <a:endParaRPr sz="2800">
              <a:latin typeface="Calibri"/>
              <a:cs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79359"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5826 </a:t>
            </a:r>
            <a:r>
              <a:rPr spc="-25" dirty="0"/>
              <a:t>hex </a:t>
            </a:r>
            <a:r>
              <a:rPr spc="-5" dirty="0"/>
              <a:t>number </a:t>
            </a:r>
            <a:r>
              <a:rPr dirty="0"/>
              <a:t>in</a:t>
            </a:r>
            <a:r>
              <a:rPr spc="-120" dirty="0"/>
              <a:t> </a:t>
            </a:r>
            <a:r>
              <a:rPr spc="-25" dirty="0"/>
              <a:t>to  </a:t>
            </a:r>
            <a:r>
              <a:rPr spc="-30" dirty="0"/>
              <a:t>it’s </a:t>
            </a:r>
            <a:r>
              <a:rPr spc="-10" dirty="0"/>
              <a:t>equivalent </a:t>
            </a:r>
            <a:r>
              <a:rPr spc="-5" dirty="0"/>
              <a:t>decimal</a:t>
            </a:r>
            <a:r>
              <a:rPr spc="-45"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79359"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5826 </a:t>
            </a:r>
            <a:r>
              <a:rPr spc="-25" dirty="0"/>
              <a:t>hex </a:t>
            </a:r>
            <a:r>
              <a:rPr spc="-5" dirty="0"/>
              <a:t>number </a:t>
            </a:r>
            <a:r>
              <a:rPr dirty="0"/>
              <a:t>in</a:t>
            </a:r>
            <a:r>
              <a:rPr spc="-120" dirty="0"/>
              <a:t> </a:t>
            </a:r>
            <a:r>
              <a:rPr spc="-25" dirty="0"/>
              <a:t>to  </a:t>
            </a:r>
            <a:r>
              <a:rPr spc="-30" dirty="0"/>
              <a:t>it’s </a:t>
            </a:r>
            <a:r>
              <a:rPr spc="-10" dirty="0"/>
              <a:t>equivalent </a:t>
            </a:r>
            <a:r>
              <a:rPr spc="-5" dirty="0"/>
              <a:t>decimal</a:t>
            </a:r>
            <a:r>
              <a:rPr spc="-45" dirty="0"/>
              <a:t> </a:t>
            </a:r>
            <a:r>
              <a:rPr spc="-55"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0960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90" dirty="0">
                <a:latin typeface="Tahoma"/>
                <a:cs typeface="Tahoma"/>
              </a:rPr>
              <a:t> </a:t>
            </a:r>
            <a:r>
              <a:rPr sz="2400" spc="-10" dirty="0">
                <a:latin typeface="Tahoma"/>
                <a:cs typeface="Tahoma"/>
              </a:rPr>
              <a:t>No.</a:t>
            </a:r>
            <a:endParaRPr sz="2400">
              <a:latin typeface="Tahoma"/>
              <a:cs typeface="Tahoma"/>
            </a:endParaRPr>
          </a:p>
        </p:txBody>
      </p:sp>
      <p:sp>
        <p:nvSpPr>
          <p:cNvPr id="5" name="object 5"/>
          <p:cNvSpPr txBox="1"/>
          <p:nvPr/>
        </p:nvSpPr>
        <p:spPr>
          <a:xfrm>
            <a:off x="3777164" y="1551062"/>
            <a:ext cx="3240405" cy="514984"/>
          </a:xfrm>
          <a:prstGeom prst="rect">
            <a:avLst/>
          </a:prstGeom>
        </p:spPr>
        <p:txBody>
          <a:bodyPr vert="horz" wrap="square" lIns="0" tIns="13335" rIns="0" bIns="0" rtlCol="0">
            <a:spAutoFit/>
          </a:bodyPr>
          <a:lstStyle/>
          <a:p>
            <a:pPr marL="12700">
              <a:lnSpc>
                <a:spcPct val="100000"/>
              </a:lnSpc>
              <a:spcBef>
                <a:spcPts val="105"/>
              </a:spcBef>
              <a:tabLst>
                <a:tab pos="921385" algn="l"/>
                <a:tab pos="3051175" algn="l"/>
              </a:tabLst>
            </a:pPr>
            <a:r>
              <a:rPr sz="3200" spc="-245" dirty="0">
                <a:latin typeface="Times New Roman"/>
                <a:cs typeface="Times New Roman"/>
              </a:rPr>
              <a:t>5	8	</a:t>
            </a:r>
            <a:r>
              <a:rPr sz="3200" spc="-215" dirty="0">
                <a:latin typeface="Times New Roman"/>
                <a:cs typeface="Times New Roman"/>
              </a:rPr>
              <a:t>6</a:t>
            </a:r>
            <a:endParaRPr sz="3200">
              <a:latin typeface="Times New Roman"/>
              <a:cs typeface="Times New Roman"/>
            </a:endParaRPr>
          </a:p>
        </p:txBody>
      </p:sp>
      <p:sp>
        <p:nvSpPr>
          <p:cNvPr id="6" name="object 6"/>
          <p:cNvSpPr txBox="1"/>
          <p:nvPr/>
        </p:nvSpPr>
        <p:spPr>
          <a:xfrm>
            <a:off x="5678324" y="1564841"/>
            <a:ext cx="192405" cy="494665"/>
          </a:xfrm>
          <a:prstGeom prst="rect">
            <a:avLst/>
          </a:prstGeom>
        </p:spPr>
        <p:txBody>
          <a:bodyPr vert="horz" wrap="square" lIns="0" tIns="15875" rIns="0" bIns="0" rtlCol="0">
            <a:spAutoFit/>
          </a:bodyPr>
          <a:lstStyle/>
          <a:p>
            <a:pPr marL="12700">
              <a:lnSpc>
                <a:spcPct val="100000"/>
              </a:lnSpc>
              <a:spcBef>
                <a:spcPts val="125"/>
              </a:spcBef>
            </a:pPr>
            <a:r>
              <a:rPr sz="3050" spc="-215" dirty="0">
                <a:latin typeface="Times New Roman"/>
                <a:cs typeface="Times New Roman"/>
              </a:rPr>
              <a:t>2</a:t>
            </a:r>
            <a:endParaRPr sz="30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79359"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5826 </a:t>
            </a:r>
            <a:r>
              <a:rPr spc="-25" dirty="0"/>
              <a:t>hex </a:t>
            </a:r>
            <a:r>
              <a:rPr spc="-5" dirty="0"/>
              <a:t>number </a:t>
            </a:r>
            <a:r>
              <a:rPr dirty="0"/>
              <a:t>in</a:t>
            </a:r>
            <a:r>
              <a:rPr spc="-120" dirty="0"/>
              <a:t> </a:t>
            </a:r>
            <a:r>
              <a:rPr spc="-25" dirty="0"/>
              <a:t>to  </a:t>
            </a:r>
            <a:r>
              <a:rPr spc="-30" dirty="0"/>
              <a:t>it’s </a:t>
            </a:r>
            <a:r>
              <a:rPr spc="-10" dirty="0"/>
              <a:t>equivalent </a:t>
            </a:r>
            <a:r>
              <a:rPr spc="-5" dirty="0"/>
              <a:t>decimal</a:t>
            </a:r>
            <a:r>
              <a:rPr spc="-45"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0960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90" dirty="0">
                <a:latin typeface="Tahoma"/>
                <a:cs typeface="Tahoma"/>
              </a:rPr>
              <a:t> </a:t>
            </a:r>
            <a:r>
              <a:rPr sz="2400" spc="-10"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7" name="object 7"/>
          <p:cNvSpPr/>
          <p:nvPr/>
        </p:nvSpPr>
        <p:spPr>
          <a:xfrm>
            <a:off x="69533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9" name="object 9"/>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txBox="1"/>
          <p:nvPr/>
        </p:nvSpPr>
        <p:spPr>
          <a:xfrm>
            <a:off x="3777164" y="1551062"/>
            <a:ext cx="3240405" cy="514984"/>
          </a:xfrm>
          <a:prstGeom prst="rect">
            <a:avLst/>
          </a:prstGeom>
        </p:spPr>
        <p:txBody>
          <a:bodyPr vert="horz" wrap="square" lIns="0" tIns="13335" rIns="0" bIns="0" rtlCol="0">
            <a:spAutoFit/>
          </a:bodyPr>
          <a:lstStyle/>
          <a:p>
            <a:pPr marL="12700">
              <a:lnSpc>
                <a:spcPct val="100000"/>
              </a:lnSpc>
              <a:spcBef>
                <a:spcPts val="105"/>
              </a:spcBef>
              <a:tabLst>
                <a:tab pos="921385" algn="l"/>
                <a:tab pos="3051175" algn="l"/>
              </a:tabLst>
            </a:pPr>
            <a:r>
              <a:rPr sz="3200" spc="-245" dirty="0">
                <a:latin typeface="Times New Roman"/>
                <a:cs typeface="Times New Roman"/>
              </a:rPr>
              <a:t>5	8	</a:t>
            </a:r>
            <a:r>
              <a:rPr sz="3200" spc="-215" dirty="0">
                <a:latin typeface="Times New Roman"/>
                <a:cs typeface="Times New Roman"/>
              </a:rPr>
              <a:t>6</a:t>
            </a:r>
            <a:endParaRPr sz="3200">
              <a:latin typeface="Times New Roman"/>
              <a:cs typeface="Times New Roman"/>
            </a:endParaRPr>
          </a:p>
        </p:txBody>
      </p:sp>
      <p:sp>
        <p:nvSpPr>
          <p:cNvPr id="11" name="object 11"/>
          <p:cNvSpPr txBox="1"/>
          <p:nvPr/>
        </p:nvSpPr>
        <p:spPr>
          <a:xfrm>
            <a:off x="5678324" y="1564841"/>
            <a:ext cx="192405" cy="494665"/>
          </a:xfrm>
          <a:prstGeom prst="rect">
            <a:avLst/>
          </a:prstGeom>
        </p:spPr>
        <p:txBody>
          <a:bodyPr vert="horz" wrap="square" lIns="0" tIns="15875" rIns="0" bIns="0" rtlCol="0">
            <a:spAutoFit/>
          </a:bodyPr>
          <a:lstStyle/>
          <a:p>
            <a:pPr marL="12700">
              <a:lnSpc>
                <a:spcPct val="100000"/>
              </a:lnSpc>
              <a:spcBef>
                <a:spcPts val="125"/>
              </a:spcBef>
            </a:pPr>
            <a:r>
              <a:rPr sz="3050" spc="-215" dirty="0">
                <a:latin typeface="Times New Roman"/>
                <a:cs typeface="Times New Roman"/>
              </a:rPr>
              <a:t>2</a:t>
            </a:r>
            <a:endParaRPr sz="3050">
              <a:latin typeface="Times New Roman"/>
              <a:cs typeface="Times New Roman"/>
            </a:endParaRPr>
          </a:p>
        </p:txBody>
      </p:sp>
      <p:sp>
        <p:nvSpPr>
          <p:cNvPr id="12" name="object 12"/>
          <p:cNvSpPr txBox="1"/>
          <p:nvPr/>
        </p:nvSpPr>
        <p:spPr>
          <a:xfrm>
            <a:off x="5574134" y="2899164"/>
            <a:ext cx="426084" cy="479425"/>
          </a:xfrm>
          <a:prstGeom prst="rect">
            <a:avLst/>
          </a:prstGeom>
        </p:spPr>
        <p:txBody>
          <a:bodyPr vert="horz" wrap="square" lIns="0" tIns="15875" rIns="0" bIns="0" rtlCol="0">
            <a:spAutoFit/>
          </a:bodyPr>
          <a:lstStyle/>
          <a:p>
            <a:pPr marL="38100">
              <a:lnSpc>
                <a:spcPct val="100000"/>
              </a:lnSpc>
              <a:spcBef>
                <a:spcPts val="125"/>
              </a:spcBef>
            </a:pPr>
            <a:r>
              <a:rPr sz="2950" spc="-350" dirty="0">
                <a:latin typeface="Times New Roman"/>
                <a:cs typeface="Times New Roman"/>
              </a:rPr>
              <a:t>16</a:t>
            </a:r>
            <a:r>
              <a:rPr sz="2550" spc="-525" baseline="44117" dirty="0">
                <a:latin typeface="Times New Roman"/>
                <a:cs typeface="Times New Roman"/>
              </a:rPr>
              <a:t>1</a:t>
            </a:r>
            <a:endParaRPr sz="2550" baseline="44117">
              <a:latin typeface="Times New Roman"/>
              <a:cs typeface="Times New Roman"/>
            </a:endParaRPr>
          </a:p>
        </p:txBody>
      </p:sp>
      <p:sp>
        <p:nvSpPr>
          <p:cNvPr id="13" name="object 13"/>
          <p:cNvSpPr txBox="1"/>
          <p:nvPr/>
        </p:nvSpPr>
        <p:spPr>
          <a:xfrm>
            <a:off x="3618470" y="2899158"/>
            <a:ext cx="1457325" cy="478790"/>
          </a:xfrm>
          <a:prstGeom prst="rect">
            <a:avLst/>
          </a:prstGeom>
        </p:spPr>
        <p:txBody>
          <a:bodyPr vert="horz" wrap="square" lIns="0" tIns="15240" rIns="0" bIns="0" rtlCol="0">
            <a:spAutoFit/>
          </a:bodyPr>
          <a:lstStyle/>
          <a:p>
            <a:pPr marL="50800">
              <a:lnSpc>
                <a:spcPct val="100000"/>
              </a:lnSpc>
              <a:spcBef>
                <a:spcPts val="120"/>
              </a:spcBef>
              <a:tabLst>
                <a:tab pos="1041400" algn="l"/>
              </a:tabLst>
            </a:pPr>
            <a:r>
              <a:rPr sz="2950" spc="-325" dirty="0">
                <a:latin typeface="Times New Roman"/>
                <a:cs typeface="Times New Roman"/>
              </a:rPr>
              <a:t>16</a:t>
            </a:r>
            <a:r>
              <a:rPr sz="2550" spc="-487" baseline="42483" dirty="0">
                <a:latin typeface="Times New Roman"/>
                <a:cs typeface="Times New Roman"/>
              </a:rPr>
              <a:t>3	</a:t>
            </a:r>
            <a:r>
              <a:rPr sz="2950" spc="-315" dirty="0">
                <a:latin typeface="Times New Roman"/>
                <a:cs typeface="Times New Roman"/>
              </a:rPr>
              <a:t>16</a:t>
            </a:r>
            <a:r>
              <a:rPr sz="2550" spc="-472" baseline="42483" dirty="0">
                <a:latin typeface="Times New Roman"/>
                <a:cs typeface="Times New Roman"/>
              </a:rPr>
              <a:t>2</a:t>
            </a:r>
            <a:endParaRPr sz="2550" baseline="42483">
              <a:latin typeface="Times New Roman"/>
              <a:cs typeface="Times New Roman"/>
            </a:endParaRPr>
          </a:p>
        </p:txBody>
      </p:sp>
      <p:sp>
        <p:nvSpPr>
          <p:cNvPr id="14" name="object 14"/>
          <p:cNvSpPr txBox="1"/>
          <p:nvPr/>
        </p:nvSpPr>
        <p:spPr>
          <a:xfrm>
            <a:off x="6666343" y="2899158"/>
            <a:ext cx="439420" cy="478790"/>
          </a:xfrm>
          <a:prstGeom prst="rect">
            <a:avLst/>
          </a:prstGeom>
        </p:spPr>
        <p:txBody>
          <a:bodyPr vert="horz" wrap="square" lIns="0" tIns="15240" rIns="0" bIns="0" rtlCol="0">
            <a:spAutoFit/>
          </a:bodyPr>
          <a:lstStyle/>
          <a:p>
            <a:pPr marL="38100">
              <a:lnSpc>
                <a:spcPct val="100000"/>
              </a:lnSpc>
              <a:spcBef>
                <a:spcPts val="120"/>
              </a:spcBef>
            </a:pPr>
            <a:r>
              <a:rPr sz="2950" spc="-320" dirty="0">
                <a:latin typeface="Times New Roman"/>
                <a:cs typeface="Times New Roman"/>
              </a:rPr>
              <a:t>16</a:t>
            </a:r>
            <a:r>
              <a:rPr sz="2550" spc="-480" baseline="42483" dirty="0">
                <a:latin typeface="Times New Roman"/>
                <a:cs typeface="Times New Roman"/>
              </a:rPr>
              <a:t>0</a:t>
            </a:r>
            <a:endParaRPr sz="2550" baseline="42483">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7999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5826 </a:t>
            </a:r>
            <a:r>
              <a:rPr spc="-25" dirty="0"/>
              <a:t>hex </a:t>
            </a:r>
            <a:r>
              <a:rPr spc="-5" dirty="0"/>
              <a:t>number </a:t>
            </a:r>
            <a:r>
              <a:rPr dirty="0"/>
              <a:t>in</a:t>
            </a:r>
            <a:r>
              <a:rPr spc="-125" dirty="0"/>
              <a:t> </a:t>
            </a:r>
            <a:r>
              <a:rPr spc="-25" dirty="0"/>
              <a:t>to  </a:t>
            </a:r>
            <a:r>
              <a:rPr spc="-30" dirty="0"/>
              <a:t>it’s </a:t>
            </a:r>
            <a:r>
              <a:rPr spc="-10" dirty="0"/>
              <a:t>equivalent </a:t>
            </a:r>
            <a:r>
              <a:rPr spc="-5" dirty="0"/>
              <a:t>decimal</a:t>
            </a:r>
            <a:r>
              <a:rPr spc="-45"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0960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90" dirty="0">
                <a:latin typeface="Tahoma"/>
                <a:cs typeface="Tahoma"/>
              </a:rPr>
              <a:t> </a:t>
            </a:r>
            <a:r>
              <a:rPr sz="2400" spc="-10"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7" name="object 7"/>
          <p:cNvSpPr/>
          <p:nvPr/>
        </p:nvSpPr>
        <p:spPr>
          <a:xfrm>
            <a:off x="69533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9" name="object 9"/>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txBox="1"/>
          <p:nvPr/>
        </p:nvSpPr>
        <p:spPr>
          <a:xfrm>
            <a:off x="3777164" y="1551062"/>
            <a:ext cx="3240405" cy="514984"/>
          </a:xfrm>
          <a:prstGeom prst="rect">
            <a:avLst/>
          </a:prstGeom>
        </p:spPr>
        <p:txBody>
          <a:bodyPr vert="horz" wrap="square" lIns="0" tIns="13335" rIns="0" bIns="0" rtlCol="0">
            <a:spAutoFit/>
          </a:bodyPr>
          <a:lstStyle/>
          <a:p>
            <a:pPr marL="12700">
              <a:lnSpc>
                <a:spcPct val="100000"/>
              </a:lnSpc>
              <a:spcBef>
                <a:spcPts val="105"/>
              </a:spcBef>
              <a:tabLst>
                <a:tab pos="921385" algn="l"/>
                <a:tab pos="3051175" algn="l"/>
              </a:tabLst>
            </a:pPr>
            <a:r>
              <a:rPr sz="3200" spc="-245" dirty="0">
                <a:latin typeface="Times New Roman"/>
                <a:cs typeface="Times New Roman"/>
              </a:rPr>
              <a:t>5	8	</a:t>
            </a:r>
            <a:r>
              <a:rPr sz="3200" spc="-215" dirty="0">
                <a:latin typeface="Times New Roman"/>
                <a:cs typeface="Times New Roman"/>
              </a:rPr>
              <a:t>6</a:t>
            </a:r>
            <a:endParaRPr sz="3200">
              <a:latin typeface="Times New Roman"/>
              <a:cs typeface="Times New Roman"/>
            </a:endParaRPr>
          </a:p>
        </p:txBody>
      </p:sp>
      <p:sp>
        <p:nvSpPr>
          <p:cNvPr id="11" name="object 11"/>
          <p:cNvSpPr txBox="1"/>
          <p:nvPr/>
        </p:nvSpPr>
        <p:spPr>
          <a:xfrm>
            <a:off x="5678324" y="1564841"/>
            <a:ext cx="192405" cy="494665"/>
          </a:xfrm>
          <a:prstGeom prst="rect">
            <a:avLst/>
          </a:prstGeom>
        </p:spPr>
        <p:txBody>
          <a:bodyPr vert="horz" wrap="square" lIns="0" tIns="15875" rIns="0" bIns="0" rtlCol="0">
            <a:spAutoFit/>
          </a:bodyPr>
          <a:lstStyle/>
          <a:p>
            <a:pPr marL="12700">
              <a:lnSpc>
                <a:spcPct val="100000"/>
              </a:lnSpc>
              <a:spcBef>
                <a:spcPts val="125"/>
              </a:spcBef>
            </a:pPr>
            <a:r>
              <a:rPr sz="3050" spc="-215" dirty="0">
                <a:latin typeface="Times New Roman"/>
                <a:cs typeface="Times New Roman"/>
              </a:rPr>
              <a:t>2</a:t>
            </a:r>
            <a:endParaRPr sz="3050">
              <a:latin typeface="Times New Roman"/>
              <a:cs typeface="Times New Roman"/>
            </a:endParaRPr>
          </a:p>
        </p:txBody>
      </p:sp>
      <p:sp>
        <p:nvSpPr>
          <p:cNvPr id="12" name="object 12"/>
          <p:cNvSpPr txBox="1"/>
          <p:nvPr/>
        </p:nvSpPr>
        <p:spPr>
          <a:xfrm>
            <a:off x="2887794" y="2899164"/>
            <a:ext cx="4900295" cy="1296035"/>
          </a:xfrm>
          <a:prstGeom prst="rect">
            <a:avLst/>
          </a:prstGeom>
        </p:spPr>
        <p:txBody>
          <a:bodyPr vert="horz" wrap="square" lIns="0" tIns="15875" rIns="0" bIns="0" rtlCol="0">
            <a:spAutoFit/>
          </a:bodyPr>
          <a:lstStyle/>
          <a:p>
            <a:pPr marL="60960" algn="ctr">
              <a:lnSpc>
                <a:spcPct val="100000"/>
              </a:lnSpc>
              <a:spcBef>
                <a:spcPts val="125"/>
              </a:spcBef>
              <a:tabLst>
                <a:tab pos="1051560" algn="l"/>
                <a:tab pos="2004060" algn="l"/>
                <a:tab pos="3096260" algn="l"/>
              </a:tabLst>
            </a:pPr>
            <a:r>
              <a:rPr sz="2950" spc="-325" dirty="0">
                <a:latin typeface="Times New Roman"/>
                <a:cs typeface="Times New Roman"/>
              </a:rPr>
              <a:t>16</a:t>
            </a:r>
            <a:r>
              <a:rPr sz="2550" spc="-487" baseline="44117" dirty="0">
                <a:latin typeface="Times New Roman"/>
                <a:cs typeface="Times New Roman"/>
              </a:rPr>
              <a:t>3	</a:t>
            </a:r>
            <a:r>
              <a:rPr sz="2950" spc="-315" dirty="0">
                <a:latin typeface="Times New Roman"/>
                <a:cs typeface="Times New Roman"/>
              </a:rPr>
              <a:t>16</a:t>
            </a:r>
            <a:r>
              <a:rPr sz="2550" spc="-472" baseline="44117" dirty="0">
                <a:latin typeface="Times New Roman"/>
                <a:cs typeface="Times New Roman"/>
              </a:rPr>
              <a:t>2	</a:t>
            </a:r>
            <a:r>
              <a:rPr sz="2950" spc="-350" dirty="0">
                <a:latin typeface="Times New Roman"/>
                <a:cs typeface="Times New Roman"/>
              </a:rPr>
              <a:t>16</a:t>
            </a:r>
            <a:r>
              <a:rPr sz="2550" spc="-525" baseline="44117" dirty="0">
                <a:latin typeface="Times New Roman"/>
                <a:cs typeface="Times New Roman"/>
              </a:rPr>
              <a:t>1	</a:t>
            </a:r>
            <a:r>
              <a:rPr sz="2950" spc="-320" dirty="0">
                <a:latin typeface="Times New Roman"/>
                <a:cs typeface="Times New Roman"/>
              </a:rPr>
              <a:t>16</a:t>
            </a:r>
            <a:r>
              <a:rPr sz="2550" spc="-480" baseline="44117" dirty="0">
                <a:latin typeface="Times New Roman"/>
                <a:cs typeface="Times New Roman"/>
              </a:rPr>
              <a:t>0</a:t>
            </a:r>
            <a:endParaRPr sz="2550" baseline="44117">
              <a:latin typeface="Times New Roman"/>
              <a:cs typeface="Times New Roman"/>
            </a:endParaRPr>
          </a:p>
          <a:p>
            <a:pPr algn="ctr">
              <a:lnSpc>
                <a:spcPct val="100000"/>
              </a:lnSpc>
              <a:spcBef>
                <a:spcPts val="2950"/>
              </a:spcBef>
            </a:pPr>
            <a:r>
              <a:rPr sz="2900" spc="-280" dirty="0">
                <a:latin typeface="Symbol"/>
                <a:cs typeface="Symbol"/>
              </a:rPr>
              <a:t></a:t>
            </a:r>
            <a:r>
              <a:rPr sz="2900" spc="-265" dirty="0">
                <a:latin typeface="Times New Roman"/>
                <a:cs typeface="Times New Roman"/>
              </a:rPr>
              <a:t> </a:t>
            </a:r>
            <a:r>
              <a:rPr sz="2900" spc="-229" dirty="0">
                <a:latin typeface="Times New Roman"/>
                <a:cs typeface="Times New Roman"/>
              </a:rPr>
              <a:t>(5</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3</a:t>
            </a:r>
            <a:r>
              <a:rPr sz="2550" spc="-300" baseline="42483" dirty="0">
                <a:latin typeface="Times New Roman"/>
                <a:cs typeface="Times New Roman"/>
              </a:rPr>
              <a:t> </a:t>
            </a:r>
            <a:r>
              <a:rPr sz="2900" spc="-170" dirty="0">
                <a:latin typeface="Times New Roman"/>
                <a:cs typeface="Times New Roman"/>
              </a:rPr>
              <a:t>)</a:t>
            </a:r>
            <a:r>
              <a:rPr sz="2900" spc="-340"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229" dirty="0">
                <a:latin typeface="Times New Roman"/>
                <a:cs typeface="Times New Roman"/>
              </a:rPr>
              <a:t>(8</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2</a:t>
            </a:r>
            <a:r>
              <a:rPr sz="2550" spc="-247"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229" dirty="0">
                <a:latin typeface="Times New Roman"/>
                <a:cs typeface="Times New Roman"/>
              </a:rPr>
              <a:t>(2</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1</a:t>
            </a:r>
            <a:r>
              <a:rPr sz="2550" spc="-405" baseline="42483" dirty="0">
                <a:latin typeface="Times New Roman"/>
                <a:cs typeface="Times New Roman"/>
              </a:rPr>
              <a:t> </a:t>
            </a:r>
            <a:r>
              <a:rPr sz="2900" spc="-170" dirty="0">
                <a:latin typeface="Times New Roman"/>
                <a:cs typeface="Times New Roman"/>
              </a:rPr>
              <a:t>)</a:t>
            </a:r>
            <a:r>
              <a:rPr sz="2900" spc="-330" dirty="0">
                <a:latin typeface="Times New Roman"/>
                <a:cs typeface="Times New Roman"/>
              </a:rPr>
              <a:t> </a:t>
            </a:r>
            <a:r>
              <a:rPr sz="2900" spc="-280" dirty="0">
                <a:latin typeface="Symbol"/>
                <a:cs typeface="Symbol"/>
              </a:rPr>
              <a:t></a:t>
            </a:r>
            <a:r>
              <a:rPr sz="2900" spc="-375" dirty="0">
                <a:latin typeface="Times New Roman"/>
                <a:cs typeface="Times New Roman"/>
              </a:rPr>
              <a:t> </a:t>
            </a:r>
            <a:r>
              <a:rPr sz="2900" spc="-215" dirty="0">
                <a:latin typeface="Times New Roman"/>
                <a:cs typeface="Times New Roman"/>
              </a:rPr>
              <a:t>(6</a:t>
            </a:r>
            <a:r>
              <a:rPr sz="2900" spc="-215" dirty="0">
                <a:latin typeface="Symbol"/>
                <a:cs typeface="Symbol"/>
              </a:rPr>
              <a:t></a:t>
            </a:r>
            <a:r>
              <a:rPr sz="2900" spc="-215" dirty="0">
                <a:latin typeface="Times New Roman"/>
                <a:cs typeface="Times New Roman"/>
              </a:rPr>
              <a:t>16</a:t>
            </a:r>
            <a:r>
              <a:rPr sz="2550" spc="-322" baseline="42483" dirty="0">
                <a:latin typeface="Times New Roman"/>
                <a:cs typeface="Times New Roman"/>
              </a:rPr>
              <a:t>0</a:t>
            </a:r>
            <a:r>
              <a:rPr sz="2550" spc="-270"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7999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5826 </a:t>
            </a:r>
            <a:r>
              <a:rPr spc="-25" dirty="0"/>
              <a:t>hex </a:t>
            </a:r>
            <a:r>
              <a:rPr spc="-5" dirty="0"/>
              <a:t>number </a:t>
            </a:r>
            <a:r>
              <a:rPr dirty="0"/>
              <a:t>in</a:t>
            </a:r>
            <a:r>
              <a:rPr spc="-125" dirty="0"/>
              <a:t> </a:t>
            </a:r>
            <a:r>
              <a:rPr spc="-25" dirty="0"/>
              <a:t>to  </a:t>
            </a:r>
            <a:r>
              <a:rPr spc="-30" dirty="0"/>
              <a:t>it’s </a:t>
            </a:r>
            <a:r>
              <a:rPr spc="-10" dirty="0"/>
              <a:t>equivalent </a:t>
            </a:r>
            <a:r>
              <a:rPr spc="-5" dirty="0"/>
              <a:t>decimal</a:t>
            </a:r>
            <a:r>
              <a:rPr spc="-5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0960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90" dirty="0">
                <a:latin typeface="Tahoma"/>
                <a:cs typeface="Tahoma"/>
              </a:rPr>
              <a:t> </a:t>
            </a:r>
            <a:r>
              <a:rPr sz="2400" spc="-10"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7" name="object 7"/>
          <p:cNvSpPr/>
          <p:nvPr/>
        </p:nvSpPr>
        <p:spPr>
          <a:xfrm>
            <a:off x="69533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9" name="object 9"/>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txBox="1"/>
          <p:nvPr/>
        </p:nvSpPr>
        <p:spPr>
          <a:xfrm>
            <a:off x="3777164" y="1551062"/>
            <a:ext cx="3240405" cy="514984"/>
          </a:xfrm>
          <a:prstGeom prst="rect">
            <a:avLst/>
          </a:prstGeom>
        </p:spPr>
        <p:txBody>
          <a:bodyPr vert="horz" wrap="square" lIns="0" tIns="13335" rIns="0" bIns="0" rtlCol="0">
            <a:spAutoFit/>
          </a:bodyPr>
          <a:lstStyle/>
          <a:p>
            <a:pPr marL="12700">
              <a:lnSpc>
                <a:spcPct val="100000"/>
              </a:lnSpc>
              <a:spcBef>
                <a:spcPts val="105"/>
              </a:spcBef>
              <a:tabLst>
                <a:tab pos="921385" algn="l"/>
                <a:tab pos="3051175" algn="l"/>
              </a:tabLst>
            </a:pPr>
            <a:r>
              <a:rPr sz="3200" spc="-245" dirty="0">
                <a:latin typeface="Times New Roman"/>
                <a:cs typeface="Times New Roman"/>
              </a:rPr>
              <a:t>5	8	</a:t>
            </a:r>
            <a:r>
              <a:rPr sz="3200" spc="-215" dirty="0">
                <a:latin typeface="Times New Roman"/>
                <a:cs typeface="Times New Roman"/>
              </a:rPr>
              <a:t>6</a:t>
            </a:r>
            <a:endParaRPr sz="3200">
              <a:latin typeface="Times New Roman"/>
              <a:cs typeface="Times New Roman"/>
            </a:endParaRPr>
          </a:p>
        </p:txBody>
      </p:sp>
      <p:sp>
        <p:nvSpPr>
          <p:cNvPr id="11" name="object 11"/>
          <p:cNvSpPr txBox="1"/>
          <p:nvPr/>
        </p:nvSpPr>
        <p:spPr>
          <a:xfrm>
            <a:off x="5678324" y="1564841"/>
            <a:ext cx="192405" cy="494665"/>
          </a:xfrm>
          <a:prstGeom prst="rect">
            <a:avLst/>
          </a:prstGeom>
        </p:spPr>
        <p:txBody>
          <a:bodyPr vert="horz" wrap="square" lIns="0" tIns="15875" rIns="0" bIns="0" rtlCol="0">
            <a:spAutoFit/>
          </a:bodyPr>
          <a:lstStyle/>
          <a:p>
            <a:pPr marL="12700">
              <a:lnSpc>
                <a:spcPct val="100000"/>
              </a:lnSpc>
              <a:spcBef>
                <a:spcPts val="125"/>
              </a:spcBef>
            </a:pPr>
            <a:r>
              <a:rPr sz="3050" spc="-215" dirty="0">
                <a:latin typeface="Times New Roman"/>
                <a:cs typeface="Times New Roman"/>
              </a:rPr>
              <a:t>2</a:t>
            </a:r>
            <a:endParaRPr sz="3050">
              <a:latin typeface="Times New Roman"/>
              <a:cs typeface="Times New Roman"/>
            </a:endParaRPr>
          </a:p>
        </p:txBody>
      </p:sp>
      <p:sp>
        <p:nvSpPr>
          <p:cNvPr id="12" name="object 12"/>
          <p:cNvSpPr txBox="1"/>
          <p:nvPr/>
        </p:nvSpPr>
        <p:spPr>
          <a:xfrm>
            <a:off x="2852039" y="2899164"/>
            <a:ext cx="4948555" cy="1937385"/>
          </a:xfrm>
          <a:prstGeom prst="rect">
            <a:avLst/>
          </a:prstGeom>
        </p:spPr>
        <p:txBody>
          <a:bodyPr vert="horz" wrap="square" lIns="0" tIns="15875" rIns="0" bIns="0" rtlCol="0">
            <a:spAutoFit/>
          </a:bodyPr>
          <a:lstStyle/>
          <a:p>
            <a:pPr marL="83820" algn="ctr">
              <a:lnSpc>
                <a:spcPct val="100000"/>
              </a:lnSpc>
              <a:spcBef>
                <a:spcPts val="125"/>
              </a:spcBef>
              <a:tabLst>
                <a:tab pos="1074420" algn="l"/>
                <a:tab pos="2026920" algn="l"/>
                <a:tab pos="3119120" algn="l"/>
              </a:tabLst>
            </a:pPr>
            <a:r>
              <a:rPr sz="2950" spc="-325" dirty="0">
                <a:latin typeface="Times New Roman"/>
                <a:cs typeface="Times New Roman"/>
              </a:rPr>
              <a:t>16</a:t>
            </a:r>
            <a:r>
              <a:rPr sz="2550" spc="-487" baseline="44117" dirty="0">
                <a:latin typeface="Times New Roman"/>
                <a:cs typeface="Times New Roman"/>
              </a:rPr>
              <a:t>3	</a:t>
            </a:r>
            <a:r>
              <a:rPr sz="2950" spc="-315" dirty="0">
                <a:latin typeface="Times New Roman"/>
                <a:cs typeface="Times New Roman"/>
              </a:rPr>
              <a:t>16</a:t>
            </a:r>
            <a:r>
              <a:rPr sz="2550" spc="-472" baseline="44117" dirty="0">
                <a:latin typeface="Times New Roman"/>
                <a:cs typeface="Times New Roman"/>
              </a:rPr>
              <a:t>2	</a:t>
            </a:r>
            <a:r>
              <a:rPr sz="2950" spc="-350" dirty="0">
                <a:latin typeface="Times New Roman"/>
                <a:cs typeface="Times New Roman"/>
              </a:rPr>
              <a:t>16</a:t>
            </a:r>
            <a:r>
              <a:rPr sz="2550" spc="-525" baseline="44117" dirty="0">
                <a:latin typeface="Times New Roman"/>
                <a:cs typeface="Times New Roman"/>
              </a:rPr>
              <a:t>1	</a:t>
            </a:r>
            <a:r>
              <a:rPr sz="2950" spc="-320" dirty="0">
                <a:latin typeface="Times New Roman"/>
                <a:cs typeface="Times New Roman"/>
              </a:rPr>
              <a:t>16</a:t>
            </a:r>
            <a:r>
              <a:rPr sz="2550" spc="-480" baseline="44117" dirty="0">
                <a:latin typeface="Times New Roman"/>
                <a:cs typeface="Times New Roman"/>
              </a:rPr>
              <a:t>0</a:t>
            </a:r>
            <a:endParaRPr sz="2550" baseline="44117">
              <a:latin typeface="Times New Roman"/>
              <a:cs typeface="Times New Roman"/>
            </a:endParaRPr>
          </a:p>
          <a:p>
            <a:pPr marL="22860" algn="ctr">
              <a:lnSpc>
                <a:spcPct val="100000"/>
              </a:lnSpc>
              <a:spcBef>
                <a:spcPts val="2950"/>
              </a:spcBef>
            </a:pPr>
            <a:r>
              <a:rPr sz="2900" spc="-280" dirty="0">
                <a:latin typeface="Symbol"/>
                <a:cs typeface="Symbol"/>
              </a:rPr>
              <a:t></a:t>
            </a:r>
            <a:r>
              <a:rPr sz="2900" spc="-265" dirty="0">
                <a:latin typeface="Times New Roman"/>
                <a:cs typeface="Times New Roman"/>
              </a:rPr>
              <a:t> </a:t>
            </a:r>
            <a:r>
              <a:rPr sz="2900" spc="-229" dirty="0">
                <a:latin typeface="Times New Roman"/>
                <a:cs typeface="Times New Roman"/>
              </a:rPr>
              <a:t>(5</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3</a:t>
            </a:r>
            <a:r>
              <a:rPr sz="2550" spc="-300" baseline="42483" dirty="0">
                <a:latin typeface="Times New Roman"/>
                <a:cs typeface="Times New Roman"/>
              </a:rPr>
              <a:t> </a:t>
            </a:r>
            <a:r>
              <a:rPr sz="2900" spc="-170" dirty="0">
                <a:latin typeface="Times New Roman"/>
                <a:cs typeface="Times New Roman"/>
              </a:rPr>
              <a:t>)</a:t>
            </a:r>
            <a:r>
              <a:rPr sz="2900" spc="-340"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229" dirty="0">
                <a:latin typeface="Times New Roman"/>
                <a:cs typeface="Times New Roman"/>
              </a:rPr>
              <a:t>(8</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2</a:t>
            </a:r>
            <a:r>
              <a:rPr sz="2550" spc="-247"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229" dirty="0">
                <a:latin typeface="Times New Roman"/>
                <a:cs typeface="Times New Roman"/>
              </a:rPr>
              <a:t>(2</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1</a:t>
            </a:r>
            <a:r>
              <a:rPr sz="2550" spc="-405" baseline="42483" dirty="0">
                <a:latin typeface="Times New Roman"/>
                <a:cs typeface="Times New Roman"/>
              </a:rPr>
              <a:t> </a:t>
            </a:r>
            <a:r>
              <a:rPr sz="2900" spc="-170" dirty="0">
                <a:latin typeface="Times New Roman"/>
                <a:cs typeface="Times New Roman"/>
              </a:rPr>
              <a:t>)</a:t>
            </a:r>
            <a:r>
              <a:rPr sz="2900" spc="-330" dirty="0">
                <a:latin typeface="Times New Roman"/>
                <a:cs typeface="Times New Roman"/>
              </a:rPr>
              <a:t> </a:t>
            </a:r>
            <a:r>
              <a:rPr sz="2900" spc="-280" dirty="0">
                <a:latin typeface="Symbol"/>
                <a:cs typeface="Symbol"/>
              </a:rPr>
              <a:t></a:t>
            </a:r>
            <a:r>
              <a:rPr sz="2900" spc="-375" dirty="0">
                <a:latin typeface="Times New Roman"/>
                <a:cs typeface="Times New Roman"/>
              </a:rPr>
              <a:t> </a:t>
            </a:r>
            <a:r>
              <a:rPr sz="2900" spc="-215" dirty="0">
                <a:latin typeface="Times New Roman"/>
                <a:cs typeface="Times New Roman"/>
              </a:rPr>
              <a:t>(6</a:t>
            </a:r>
            <a:r>
              <a:rPr sz="2900" spc="-215" dirty="0">
                <a:latin typeface="Symbol"/>
                <a:cs typeface="Symbol"/>
              </a:rPr>
              <a:t></a:t>
            </a:r>
            <a:r>
              <a:rPr sz="2900" spc="-215" dirty="0">
                <a:latin typeface="Times New Roman"/>
                <a:cs typeface="Times New Roman"/>
              </a:rPr>
              <a:t>16</a:t>
            </a:r>
            <a:r>
              <a:rPr sz="2550" spc="-322" baseline="42483" dirty="0">
                <a:latin typeface="Times New Roman"/>
                <a:cs typeface="Times New Roman"/>
              </a:rPr>
              <a:t>0</a:t>
            </a:r>
            <a:r>
              <a:rPr sz="2550" spc="-270"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38100">
              <a:lnSpc>
                <a:spcPct val="100000"/>
              </a:lnSpc>
              <a:spcBef>
                <a:spcPts val="2175"/>
              </a:spcBef>
              <a:tabLst>
                <a:tab pos="1284605" algn="l"/>
                <a:tab pos="2553335" algn="l"/>
                <a:tab pos="3060700" algn="l"/>
                <a:tab pos="3679190" algn="l"/>
                <a:tab pos="4280535" algn="l"/>
              </a:tabLst>
            </a:pPr>
            <a:r>
              <a:rPr sz="2400" dirty="0">
                <a:latin typeface="Tahoma"/>
                <a:cs typeface="Tahoma"/>
              </a:rPr>
              <a:t>=20480	+</a:t>
            </a:r>
            <a:r>
              <a:rPr sz="2400" spc="-10" dirty="0">
                <a:latin typeface="Tahoma"/>
                <a:cs typeface="Tahoma"/>
              </a:rPr>
              <a:t> </a:t>
            </a:r>
            <a:r>
              <a:rPr sz="2400" spc="-5" dirty="0">
                <a:latin typeface="Tahoma"/>
                <a:cs typeface="Tahoma"/>
              </a:rPr>
              <a:t>2048	</a:t>
            </a:r>
            <a:r>
              <a:rPr sz="2400" dirty="0">
                <a:latin typeface="Tahoma"/>
                <a:cs typeface="Tahoma"/>
              </a:rPr>
              <a:t>+	32	+	6</a:t>
            </a:r>
            <a:endParaRPr sz="2400">
              <a:latin typeface="Tahoma"/>
              <a:cs typeface="Tahom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7999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5826 </a:t>
            </a:r>
            <a:r>
              <a:rPr spc="-25" dirty="0"/>
              <a:t>hex </a:t>
            </a:r>
            <a:r>
              <a:rPr spc="-5" dirty="0"/>
              <a:t>number </a:t>
            </a:r>
            <a:r>
              <a:rPr dirty="0"/>
              <a:t>in</a:t>
            </a:r>
            <a:r>
              <a:rPr spc="-125" dirty="0"/>
              <a:t> </a:t>
            </a:r>
            <a:r>
              <a:rPr spc="-25" dirty="0"/>
              <a:t>to  </a:t>
            </a:r>
            <a:r>
              <a:rPr spc="-30" dirty="0"/>
              <a:t>it’s </a:t>
            </a:r>
            <a:r>
              <a:rPr spc="-10" dirty="0"/>
              <a:t>equivalent </a:t>
            </a:r>
            <a:r>
              <a:rPr spc="-5" dirty="0"/>
              <a:t>decimal</a:t>
            </a:r>
            <a:r>
              <a:rPr spc="-45"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0960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90" dirty="0">
                <a:latin typeface="Tahoma"/>
                <a:cs typeface="Tahoma"/>
              </a:rPr>
              <a:t> </a:t>
            </a:r>
            <a:r>
              <a:rPr sz="2400" spc="-10"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7" name="object 7"/>
          <p:cNvSpPr/>
          <p:nvPr/>
        </p:nvSpPr>
        <p:spPr>
          <a:xfrm>
            <a:off x="69533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9" name="object 9"/>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txBox="1"/>
          <p:nvPr/>
        </p:nvSpPr>
        <p:spPr>
          <a:xfrm>
            <a:off x="3777164" y="1551062"/>
            <a:ext cx="3240405" cy="514984"/>
          </a:xfrm>
          <a:prstGeom prst="rect">
            <a:avLst/>
          </a:prstGeom>
        </p:spPr>
        <p:txBody>
          <a:bodyPr vert="horz" wrap="square" lIns="0" tIns="13335" rIns="0" bIns="0" rtlCol="0">
            <a:spAutoFit/>
          </a:bodyPr>
          <a:lstStyle/>
          <a:p>
            <a:pPr marL="12700">
              <a:lnSpc>
                <a:spcPct val="100000"/>
              </a:lnSpc>
              <a:spcBef>
                <a:spcPts val="105"/>
              </a:spcBef>
              <a:tabLst>
                <a:tab pos="921385" algn="l"/>
                <a:tab pos="3051175" algn="l"/>
              </a:tabLst>
            </a:pPr>
            <a:r>
              <a:rPr sz="3200" spc="-245" dirty="0">
                <a:latin typeface="Times New Roman"/>
                <a:cs typeface="Times New Roman"/>
              </a:rPr>
              <a:t>5	8	</a:t>
            </a:r>
            <a:r>
              <a:rPr sz="3200" spc="-215" dirty="0">
                <a:latin typeface="Times New Roman"/>
                <a:cs typeface="Times New Roman"/>
              </a:rPr>
              <a:t>6</a:t>
            </a:r>
            <a:endParaRPr sz="3200">
              <a:latin typeface="Times New Roman"/>
              <a:cs typeface="Times New Roman"/>
            </a:endParaRPr>
          </a:p>
        </p:txBody>
      </p:sp>
      <p:sp>
        <p:nvSpPr>
          <p:cNvPr id="15" name="object 15"/>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120</a:t>
            </a:r>
            <a:endParaRPr sz="1200">
              <a:latin typeface="Calibri"/>
              <a:cs typeface="Calibri"/>
            </a:endParaRPr>
          </a:p>
        </p:txBody>
      </p:sp>
      <p:sp>
        <p:nvSpPr>
          <p:cNvPr id="11" name="object 11"/>
          <p:cNvSpPr txBox="1"/>
          <p:nvPr/>
        </p:nvSpPr>
        <p:spPr>
          <a:xfrm>
            <a:off x="5678324" y="1564841"/>
            <a:ext cx="192405" cy="494665"/>
          </a:xfrm>
          <a:prstGeom prst="rect">
            <a:avLst/>
          </a:prstGeom>
        </p:spPr>
        <p:txBody>
          <a:bodyPr vert="horz" wrap="square" lIns="0" tIns="15875" rIns="0" bIns="0" rtlCol="0">
            <a:spAutoFit/>
          </a:bodyPr>
          <a:lstStyle/>
          <a:p>
            <a:pPr marL="12700">
              <a:lnSpc>
                <a:spcPct val="100000"/>
              </a:lnSpc>
              <a:spcBef>
                <a:spcPts val="125"/>
              </a:spcBef>
            </a:pPr>
            <a:r>
              <a:rPr sz="3050" spc="-215" dirty="0">
                <a:latin typeface="Times New Roman"/>
                <a:cs typeface="Times New Roman"/>
              </a:rPr>
              <a:t>2</a:t>
            </a:r>
            <a:endParaRPr sz="3050">
              <a:latin typeface="Times New Roman"/>
              <a:cs typeface="Times New Roman"/>
            </a:endParaRPr>
          </a:p>
        </p:txBody>
      </p:sp>
      <p:sp>
        <p:nvSpPr>
          <p:cNvPr id="12" name="object 12"/>
          <p:cNvSpPr txBox="1"/>
          <p:nvPr/>
        </p:nvSpPr>
        <p:spPr>
          <a:xfrm>
            <a:off x="2852039" y="2899164"/>
            <a:ext cx="4948555" cy="2623820"/>
          </a:xfrm>
          <a:prstGeom prst="rect">
            <a:avLst/>
          </a:prstGeom>
        </p:spPr>
        <p:txBody>
          <a:bodyPr vert="horz" wrap="square" lIns="0" tIns="15875" rIns="0" bIns="0" rtlCol="0">
            <a:spAutoFit/>
          </a:bodyPr>
          <a:lstStyle/>
          <a:p>
            <a:pPr marL="83820" algn="ctr">
              <a:lnSpc>
                <a:spcPct val="100000"/>
              </a:lnSpc>
              <a:spcBef>
                <a:spcPts val="125"/>
              </a:spcBef>
              <a:tabLst>
                <a:tab pos="1074420" algn="l"/>
                <a:tab pos="2026920" algn="l"/>
                <a:tab pos="3119120" algn="l"/>
              </a:tabLst>
            </a:pPr>
            <a:r>
              <a:rPr sz="2950" spc="-325" dirty="0">
                <a:latin typeface="Times New Roman"/>
                <a:cs typeface="Times New Roman"/>
              </a:rPr>
              <a:t>16</a:t>
            </a:r>
            <a:r>
              <a:rPr sz="2550" spc="-487" baseline="44117" dirty="0">
                <a:latin typeface="Times New Roman"/>
                <a:cs typeface="Times New Roman"/>
              </a:rPr>
              <a:t>3	</a:t>
            </a:r>
            <a:r>
              <a:rPr sz="2950" spc="-315" dirty="0">
                <a:latin typeface="Times New Roman"/>
                <a:cs typeface="Times New Roman"/>
              </a:rPr>
              <a:t>16</a:t>
            </a:r>
            <a:r>
              <a:rPr sz="2550" spc="-472" baseline="44117" dirty="0">
                <a:latin typeface="Times New Roman"/>
                <a:cs typeface="Times New Roman"/>
              </a:rPr>
              <a:t>2	</a:t>
            </a:r>
            <a:r>
              <a:rPr sz="2950" spc="-350" dirty="0">
                <a:latin typeface="Times New Roman"/>
                <a:cs typeface="Times New Roman"/>
              </a:rPr>
              <a:t>16</a:t>
            </a:r>
            <a:r>
              <a:rPr sz="2550" spc="-525" baseline="44117" dirty="0">
                <a:latin typeface="Times New Roman"/>
                <a:cs typeface="Times New Roman"/>
              </a:rPr>
              <a:t>1	</a:t>
            </a:r>
            <a:r>
              <a:rPr sz="2950" spc="-320" dirty="0">
                <a:latin typeface="Times New Roman"/>
                <a:cs typeface="Times New Roman"/>
              </a:rPr>
              <a:t>16</a:t>
            </a:r>
            <a:r>
              <a:rPr sz="2550" spc="-480" baseline="44117" dirty="0">
                <a:latin typeface="Times New Roman"/>
                <a:cs typeface="Times New Roman"/>
              </a:rPr>
              <a:t>0</a:t>
            </a:r>
            <a:endParaRPr sz="2550" baseline="44117">
              <a:latin typeface="Times New Roman"/>
              <a:cs typeface="Times New Roman"/>
            </a:endParaRPr>
          </a:p>
          <a:p>
            <a:pPr marL="22860" algn="ctr">
              <a:lnSpc>
                <a:spcPct val="100000"/>
              </a:lnSpc>
              <a:spcBef>
                <a:spcPts val="2950"/>
              </a:spcBef>
            </a:pPr>
            <a:r>
              <a:rPr sz="2900" spc="-280" dirty="0">
                <a:latin typeface="Symbol"/>
                <a:cs typeface="Symbol"/>
              </a:rPr>
              <a:t></a:t>
            </a:r>
            <a:r>
              <a:rPr sz="2900" spc="-265" dirty="0">
                <a:latin typeface="Times New Roman"/>
                <a:cs typeface="Times New Roman"/>
              </a:rPr>
              <a:t> </a:t>
            </a:r>
            <a:r>
              <a:rPr sz="2900" spc="-229" dirty="0">
                <a:latin typeface="Times New Roman"/>
                <a:cs typeface="Times New Roman"/>
              </a:rPr>
              <a:t>(5</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3</a:t>
            </a:r>
            <a:r>
              <a:rPr sz="2550" spc="-300" baseline="42483" dirty="0">
                <a:latin typeface="Times New Roman"/>
                <a:cs typeface="Times New Roman"/>
              </a:rPr>
              <a:t> </a:t>
            </a:r>
            <a:r>
              <a:rPr sz="2900" spc="-170" dirty="0">
                <a:latin typeface="Times New Roman"/>
                <a:cs typeface="Times New Roman"/>
              </a:rPr>
              <a:t>)</a:t>
            </a:r>
            <a:r>
              <a:rPr sz="2900" spc="-340"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229" dirty="0">
                <a:latin typeface="Times New Roman"/>
                <a:cs typeface="Times New Roman"/>
              </a:rPr>
              <a:t>(8</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2</a:t>
            </a:r>
            <a:r>
              <a:rPr sz="2550" spc="-247"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229" dirty="0">
                <a:latin typeface="Times New Roman"/>
                <a:cs typeface="Times New Roman"/>
              </a:rPr>
              <a:t>(2</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1</a:t>
            </a:r>
            <a:r>
              <a:rPr sz="2550" spc="-405" baseline="42483" dirty="0">
                <a:latin typeface="Times New Roman"/>
                <a:cs typeface="Times New Roman"/>
              </a:rPr>
              <a:t> </a:t>
            </a:r>
            <a:r>
              <a:rPr sz="2900" spc="-170" dirty="0">
                <a:latin typeface="Times New Roman"/>
                <a:cs typeface="Times New Roman"/>
              </a:rPr>
              <a:t>)</a:t>
            </a:r>
            <a:r>
              <a:rPr sz="2900" spc="-330" dirty="0">
                <a:latin typeface="Times New Roman"/>
                <a:cs typeface="Times New Roman"/>
              </a:rPr>
              <a:t> </a:t>
            </a:r>
            <a:r>
              <a:rPr sz="2900" spc="-280" dirty="0">
                <a:latin typeface="Symbol"/>
                <a:cs typeface="Symbol"/>
              </a:rPr>
              <a:t></a:t>
            </a:r>
            <a:r>
              <a:rPr sz="2900" spc="-375" dirty="0">
                <a:latin typeface="Times New Roman"/>
                <a:cs typeface="Times New Roman"/>
              </a:rPr>
              <a:t> </a:t>
            </a:r>
            <a:r>
              <a:rPr sz="2900" spc="-215" dirty="0">
                <a:latin typeface="Times New Roman"/>
                <a:cs typeface="Times New Roman"/>
              </a:rPr>
              <a:t>(6</a:t>
            </a:r>
            <a:r>
              <a:rPr sz="2900" spc="-215" dirty="0">
                <a:latin typeface="Symbol"/>
                <a:cs typeface="Symbol"/>
              </a:rPr>
              <a:t></a:t>
            </a:r>
            <a:r>
              <a:rPr sz="2900" spc="-215" dirty="0">
                <a:latin typeface="Times New Roman"/>
                <a:cs typeface="Times New Roman"/>
              </a:rPr>
              <a:t>16</a:t>
            </a:r>
            <a:r>
              <a:rPr sz="2550" spc="-322" baseline="42483" dirty="0">
                <a:latin typeface="Times New Roman"/>
                <a:cs typeface="Times New Roman"/>
              </a:rPr>
              <a:t>0</a:t>
            </a:r>
            <a:r>
              <a:rPr sz="2550" spc="-270"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38100">
              <a:lnSpc>
                <a:spcPct val="100000"/>
              </a:lnSpc>
              <a:spcBef>
                <a:spcPts val="2175"/>
              </a:spcBef>
              <a:tabLst>
                <a:tab pos="1284605" algn="l"/>
                <a:tab pos="2553335" algn="l"/>
                <a:tab pos="3060700" algn="l"/>
                <a:tab pos="3679190" algn="l"/>
                <a:tab pos="4280535" algn="l"/>
              </a:tabLst>
            </a:pPr>
            <a:r>
              <a:rPr sz="2400" dirty="0">
                <a:latin typeface="Tahoma"/>
                <a:cs typeface="Tahoma"/>
              </a:rPr>
              <a:t>=20480	+</a:t>
            </a:r>
            <a:r>
              <a:rPr sz="2400" spc="-10" dirty="0">
                <a:latin typeface="Tahoma"/>
                <a:cs typeface="Tahoma"/>
              </a:rPr>
              <a:t> </a:t>
            </a:r>
            <a:r>
              <a:rPr sz="2400" spc="-5" dirty="0">
                <a:latin typeface="Tahoma"/>
                <a:cs typeface="Tahoma"/>
              </a:rPr>
              <a:t>2048	</a:t>
            </a:r>
            <a:r>
              <a:rPr sz="2400" dirty="0">
                <a:latin typeface="Tahoma"/>
                <a:cs typeface="Tahoma"/>
              </a:rPr>
              <a:t>+	32	+	6</a:t>
            </a:r>
            <a:endParaRPr sz="2400">
              <a:latin typeface="Tahoma"/>
              <a:cs typeface="Tahoma"/>
            </a:endParaRPr>
          </a:p>
          <a:p>
            <a:pPr marL="85090">
              <a:lnSpc>
                <a:spcPct val="100000"/>
              </a:lnSpc>
              <a:spcBef>
                <a:spcPts val="2525"/>
              </a:spcBef>
            </a:pPr>
            <a:r>
              <a:rPr sz="2400" dirty="0">
                <a:latin typeface="Tahoma"/>
                <a:cs typeface="Tahoma"/>
              </a:rPr>
              <a:t>=</a:t>
            </a:r>
            <a:r>
              <a:rPr sz="2400" spc="-5" dirty="0">
                <a:latin typeface="Tahoma"/>
                <a:cs typeface="Tahoma"/>
              </a:rPr>
              <a:t> 22566</a:t>
            </a:r>
            <a:endParaRPr sz="2400">
              <a:latin typeface="Tahoma"/>
              <a:cs typeface="Tahom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7999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5826 </a:t>
            </a:r>
            <a:r>
              <a:rPr spc="-25" dirty="0"/>
              <a:t>hex </a:t>
            </a:r>
            <a:r>
              <a:rPr spc="-5" dirty="0"/>
              <a:t>number </a:t>
            </a:r>
            <a:r>
              <a:rPr dirty="0"/>
              <a:t>in</a:t>
            </a:r>
            <a:r>
              <a:rPr spc="-125" dirty="0"/>
              <a:t> </a:t>
            </a:r>
            <a:r>
              <a:rPr spc="-25" dirty="0"/>
              <a:t>to  </a:t>
            </a:r>
            <a:r>
              <a:rPr spc="-30" dirty="0"/>
              <a:t>it’s </a:t>
            </a:r>
            <a:r>
              <a:rPr spc="-10" dirty="0"/>
              <a:t>equivalent </a:t>
            </a:r>
            <a:r>
              <a:rPr spc="-5" dirty="0"/>
              <a:t>decimal</a:t>
            </a:r>
            <a:r>
              <a:rPr spc="-45"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447927" y="5638685"/>
            <a:ext cx="4202430" cy="838200"/>
          </a:xfrm>
          <a:custGeom>
            <a:avLst/>
            <a:gdLst/>
            <a:ahLst/>
            <a:cxnLst/>
            <a:rect l="l" t="t" r="r" b="b"/>
            <a:pathLst>
              <a:path w="4202430" h="838200">
                <a:moveTo>
                  <a:pt x="4062349" y="0"/>
                </a:moveTo>
                <a:lnTo>
                  <a:pt x="139572" y="0"/>
                </a:lnTo>
                <a:lnTo>
                  <a:pt x="95455" y="7117"/>
                </a:lnTo>
                <a:lnTo>
                  <a:pt x="57140" y="26937"/>
                </a:lnTo>
                <a:lnTo>
                  <a:pt x="26928" y="57160"/>
                </a:lnTo>
                <a:lnTo>
                  <a:pt x="7115" y="95484"/>
                </a:lnTo>
                <a:lnTo>
                  <a:pt x="0" y="139611"/>
                </a:lnTo>
                <a:lnTo>
                  <a:pt x="0" y="698093"/>
                </a:lnTo>
                <a:lnTo>
                  <a:pt x="7115" y="742226"/>
                </a:lnTo>
                <a:lnTo>
                  <a:pt x="26928" y="780554"/>
                </a:lnTo>
                <a:lnTo>
                  <a:pt x="57140" y="810778"/>
                </a:lnTo>
                <a:lnTo>
                  <a:pt x="95455" y="830599"/>
                </a:lnTo>
                <a:lnTo>
                  <a:pt x="139572" y="837717"/>
                </a:lnTo>
                <a:lnTo>
                  <a:pt x="4062349" y="837717"/>
                </a:lnTo>
                <a:lnTo>
                  <a:pt x="4106466" y="830599"/>
                </a:lnTo>
                <a:lnTo>
                  <a:pt x="4144781" y="810778"/>
                </a:lnTo>
                <a:lnTo>
                  <a:pt x="4174993" y="780554"/>
                </a:lnTo>
                <a:lnTo>
                  <a:pt x="4194806" y="742226"/>
                </a:lnTo>
                <a:lnTo>
                  <a:pt x="4201922" y="698093"/>
                </a:lnTo>
                <a:lnTo>
                  <a:pt x="4201922" y="139611"/>
                </a:lnTo>
                <a:lnTo>
                  <a:pt x="4194806" y="95484"/>
                </a:lnTo>
                <a:lnTo>
                  <a:pt x="4174993" y="57160"/>
                </a:lnTo>
                <a:lnTo>
                  <a:pt x="4144781" y="26937"/>
                </a:lnTo>
                <a:lnTo>
                  <a:pt x="4106466" y="7117"/>
                </a:lnTo>
                <a:lnTo>
                  <a:pt x="4062349" y="0"/>
                </a:lnTo>
                <a:close/>
              </a:path>
            </a:pathLst>
          </a:custGeom>
          <a:solidFill>
            <a:srgbClr val="CFDCEF"/>
          </a:solidFill>
        </p:spPr>
        <p:txBody>
          <a:bodyPr wrap="square" lIns="0" tIns="0" rIns="0" bIns="0" rtlCol="0"/>
          <a:lstStyle/>
          <a:p>
            <a:endParaRPr/>
          </a:p>
        </p:txBody>
      </p:sp>
      <p:sp>
        <p:nvSpPr>
          <p:cNvPr id="5" name="object 5"/>
          <p:cNvSpPr/>
          <p:nvPr/>
        </p:nvSpPr>
        <p:spPr>
          <a:xfrm>
            <a:off x="1447927" y="5638685"/>
            <a:ext cx="4202430" cy="838200"/>
          </a:xfrm>
          <a:custGeom>
            <a:avLst/>
            <a:gdLst/>
            <a:ahLst/>
            <a:cxnLst/>
            <a:rect l="l" t="t" r="r" b="b"/>
            <a:pathLst>
              <a:path w="4202430" h="838200">
                <a:moveTo>
                  <a:pt x="0" y="139611"/>
                </a:moveTo>
                <a:lnTo>
                  <a:pt x="7115" y="95484"/>
                </a:lnTo>
                <a:lnTo>
                  <a:pt x="26928" y="57160"/>
                </a:lnTo>
                <a:lnTo>
                  <a:pt x="57140" y="26937"/>
                </a:lnTo>
                <a:lnTo>
                  <a:pt x="95455" y="7117"/>
                </a:lnTo>
                <a:lnTo>
                  <a:pt x="139572" y="0"/>
                </a:lnTo>
                <a:lnTo>
                  <a:pt x="4062349" y="0"/>
                </a:lnTo>
                <a:lnTo>
                  <a:pt x="4106466" y="7117"/>
                </a:lnTo>
                <a:lnTo>
                  <a:pt x="4144781" y="26937"/>
                </a:lnTo>
                <a:lnTo>
                  <a:pt x="4174993" y="57160"/>
                </a:lnTo>
                <a:lnTo>
                  <a:pt x="4194806" y="95484"/>
                </a:lnTo>
                <a:lnTo>
                  <a:pt x="4201922" y="139611"/>
                </a:lnTo>
                <a:lnTo>
                  <a:pt x="4201922" y="698093"/>
                </a:lnTo>
                <a:lnTo>
                  <a:pt x="4194806" y="742226"/>
                </a:lnTo>
                <a:lnTo>
                  <a:pt x="4174993" y="780554"/>
                </a:lnTo>
                <a:lnTo>
                  <a:pt x="4144781" y="810778"/>
                </a:lnTo>
                <a:lnTo>
                  <a:pt x="4106466" y="830599"/>
                </a:lnTo>
                <a:lnTo>
                  <a:pt x="4062349" y="837717"/>
                </a:lnTo>
                <a:lnTo>
                  <a:pt x="139572" y="837717"/>
                </a:lnTo>
                <a:lnTo>
                  <a:pt x="95455" y="830599"/>
                </a:lnTo>
                <a:lnTo>
                  <a:pt x="57140" y="810778"/>
                </a:lnTo>
                <a:lnTo>
                  <a:pt x="26928" y="780554"/>
                </a:lnTo>
                <a:lnTo>
                  <a:pt x="7115" y="742226"/>
                </a:lnTo>
                <a:lnTo>
                  <a:pt x="0" y="698093"/>
                </a:lnTo>
                <a:lnTo>
                  <a:pt x="0" y="139611"/>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70815" y="1696592"/>
            <a:ext cx="10960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90" dirty="0">
                <a:latin typeface="Tahoma"/>
                <a:cs typeface="Tahoma"/>
              </a:rPr>
              <a:t> </a:t>
            </a:r>
            <a:r>
              <a:rPr sz="2400" spc="-10" dirty="0">
                <a:latin typeface="Tahoma"/>
                <a:cs typeface="Tahoma"/>
              </a:rPr>
              <a:t>No.</a:t>
            </a:r>
            <a:endParaRPr sz="2400">
              <a:latin typeface="Tahoma"/>
              <a:cs typeface="Tahoma"/>
            </a:endParaRPr>
          </a:p>
        </p:txBody>
      </p:sp>
      <p:sp>
        <p:nvSpPr>
          <p:cNvPr id="7" name="object 7"/>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8" name="object 8"/>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9" name="object 9"/>
          <p:cNvSpPr/>
          <p:nvPr/>
        </p:nvSpPr>
        <p:spPr>
          <a:xfrm>
            <a:off x="69533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10" name="object 10"/>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1" name="object 11"/>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txBox="1"/>
          <p:nvPr/>
        </p:nvSpPr>
        <p:spPr>
          <a:xfrm>
            <a:off x="3777164" y="1551062"/>
            <a:ext cx="3240405" cy="514984"/>
          </a:xfrm>
          <a:prstGeom prst="rect">
            <a:avLst/>
          </a:prstGeom>
        </p:spPr>
        <p:txBody>
          <a:bodyPr vert="horz" wrap="square" lIns="0" tIns="13335" rIns="0" bIns="0" rtlCol="0">
            <a:spAutoFit/>
          </a:bodyPr>
          <a:lstStyle/>
          <a:p>
            <a:pPr marL="12700">
              <a:lnSpc>
                <a:spcPct val="100000"/>
              </a:lnSpc>
              <a:spcBef>
                <a:spcPts val="105"/>
              </a:spcBef>
              <a:tabLst>
                <a:tab pos="921385" algn="l"/>
                <a:tab pos="3051175" algn="l"/>
              </a:tabLst>
            </a:pPr>
            <a:r>
              <a:rPr sz="3200" spc="-245" dirty="0">
                <a:latin typeface="Times New Roman"/>
                <a:cs typeface="Times New Roman"/>
              </a:rPr>
              <a:t>5	8	</a:t>
            </a:r>
            <a:r>
              <a:rPr sz="3200" spc="-215" dirty="0">
                <a:latin typeface="Times New Roman"/>
                <a:cs typeface="Times New Roman"/>
              </a:rPr>
              <a:t>6</a:t>
            </a:r>
            <a:endParaRPr sz="3200">
              <a:latin typeface="Times New Roman"/>
              <a:cs typeface="Times New Roman"/>
            </a:endParaRPr>
          </a:p>
        </p:txBody>
      </p:sp>
      <p:sp>
        <p:nvSpPr>
          <p:cNvPr id="13" name="object 13"/>
          <p:cNvSpPr txBox="1"/>
          <p:nvPr/>
        </p:nvSpPr>
        <p:spPr>
          <a:xfrm>
            <a:off x="5678324" y="1564841"/>
            <a:ext cx="192405" cy="494665"/>
          </a:xfrm>
          <a:prstGeom prst="rect">
            <a:avLst/>
          </a:prstGeom>
        </p:spPr>
        <p:txBody>
          <a:bodyPr vert="horz" wrap="square" lIns="0" tIns="15875" rIns="0" bIns="0" rtlCol="0">
            <a:spAutoFit/>
          </a:bodyPr>
          <a:lstStyle/>
          <a:p>
            <a:pPr marL="12700">
              <a:lnSpc>
                <a:spcPct val="100000"/>
              </a:lnSpc>
              <a:spcBef>
                <a:spcPts val="125"/>
              </a:spcBef>
            </a:pPr>
            <a:r>
              <a:rPr sz="3050" spc="-215" dirty="0">
                <a:latin typeface="Times New Roman"/>
                <a:cs typeface="Times New Roman"/>
              </a:rPr>
              <a:t>2</a:t>
            </a:r>
            <a:endParaRPr sz="3050">
              <a:latin typeface="Times New Roman"/>
              <a:cs typeface="Times New Roman"/>
            </a:endParaRPr>
          </a:p>
        </p:txBody>
      </p:sp>
      <p:sp>
        <p:nvSpPr>
          <p:cNvPr id="14" name="object 14"/>
          <p:cNvSpPr txBox="1"/>
          <p:nvPr/>
        </p:nvSpPr>
        <p:spPr>
          <a:xfrm>
            <a:off x="2852039" y="2899164"/>
            <a:ext cx="4948555" cy="2623820"/>
          </a:xfrm>
          <a:prstGeom prst="rect">
            <a:avLst/>
          </a:prstGeom>
        </p:spPr>
        <p:txBody>
          <a:bodyPr vert="horz" wrap="square" lIns="0" tIns="15875" rIns="0" bIns="0" rtlCol="0">
            <a:spAutoFit/>
          </a:bodyPr>
          <a:lstStyle/>
          <a:p>
            <a:pPr marL="83820" algn="ctr">
              <a:lnSpc>
                <a:spcPct val="100000"/>
              </a:lnSpc>
              <a:spcBef>
                <a:spcPts val="125"/>
              </a:spcBef>
              <a:tabLst>
                <a:tab pos="1074420" algn="l"/>
                <a:tab pos="2026920" algn="l"/>
                <a:tab pos="3119120" algn="l"/>
              </a:tabLst>
            </a:pPr>
            <a:r>
              <a:rPr sz="2950" spc="-325" dirty="0">
                <a:latin typeface="Times New Roman"/>
                <a:cs typeface="Times New Roman"/>
              </a:rPr>
              <a:t>16</a:t>
            </a:r>
            <a:r>
              <a:rPr sz="2550" spc="-487" baseline="44117" dirty="0">
                <a:latin typeface="Times New Roman"/>
                <a:cs typeface="Times New Roman"/>
              </a:rPr>
              <a:t>3	</a:t>
            </a:r>
            <a:r>
              <a:rPr sz="2950" spc="-315" dirty="0">
                <a:latin typeface="Times New Roman"/>
                <a:cs typeface="Times New Roman"/>
              </a:rPr>
              <a:t>16</a:t>
            </a:r>
            <a:r>
              <a:rPr sz="2550" spc="-472" baseline="44117" dirty="0">
                <a:latin typeface="Times New Roman"/>
                <a:cs typeface="Times New Roman"/>
              </a:rPr>
              <a:t>2	</a:t>
            </a:r>
            <a:r>
              <a:rPr sz="2950" spc="-350" dirty="0">
                <a:latin typeface="Times New Roman"/>
                <a:cs typeface="Times New Roman"/>
              </a:rPr>
              <a:t>16</a:t>
            </a:r>
            <a:r>
              <a:rPr sz="2550" spc="-525" baseline="44117" dirty="0">
                <a:latin typeface="Times New Roman"/>
                <a:cs typeface="Times New Roman"/>
              </a:rPr>
              <a:t>1	</a:t>
            </a:r>
            <a:r>
              <a:rPr sz="2950" spc="-320" dirty="0">
                <a:latin typeface="Times New Roman"/>
                <a:cs typeface="Times New Roman"/>
              </a:rPr>
              <a:t>16</a:t>
            </a:r>
            <a:r>
              <a:rPr sz="2550" spc="-480" baseline="44117" dirty="0">
                <a:latin typeface="Times New Roman"/>
                <a:cs typeface="Times New Roman"/>
              </a:rPr>
              <a:t>0</a:t>
            </a:r>
            <a:endParaRPr sz="2550" baseline="44117">
              <a:latin typeface="Times New Roman"/>
              <a:cs typeface="Times New Roman"/>
            </a:endParaRPr>
          </a:p>
          <a:p>
            <a:pPr marL="22860" algn="ctr">
              <a:lnSpc>
                <a:spcPct val="100000"/>
              </a:lnSpc>
              <a:spcBef>
                <a:spcPts val="2950"/>
              </a:spcBef>
            </a:pPr>
            <a:r>
              <a:rPr sz="2900" spc="-280" dirty="0">
                <a:latin typeface="Symbol"/>
                <a:cs typeface="Symbol"/>
              </a:rPr>
              <a:t></a:t>
            </a:r>
            <a:r>
              <a:rPr sz="2900" spc="-265" dirty="0">
                <a:latin typeface="Times New Roman"/>
                <a:cs typeface="Times New Roman"/>
              </a:rPr>
              <a:t> </a:t>
            </a:r>
            <a:r>
              <a:rPr sz="2900" spc="-229" dirty="0">
                <a:latin typeface="Times New Roman"/>
                <a:cs typeface="Times New Roman"/>
              </a:rPr>
              <a:t>(5</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3</a:t>
            </a:r>
            <a:r>
              <a:rPr sz="2550" spc="-300" baseline="42483" dirty="0">
                <a:latin typeface="Times New Roman"/>
                <a:cs typeface="Times New Roman"/>
              </a:rPr>
              <a:t> </a:t>
            </a:r>
            <a:r>
              <a:rPr sz="2900" spc="-170" dirty="0">
                <a:latin typeface="Times New Roman"/>
                <a:cs typeface="Times New Roman"/>
              </a:rPr>
              <a:t>)</a:t>
            </a:r>
            <a:r>
              <a:rPr sz="2900" spc="-340"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229" dirty="0">
                <a:latin typeface="Times New Roman"/>
                <a:cs typeface="Times New Roman"/>
              </a:rPr>
              <a:t>(8</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2</a:t>
            </a:r>
            <a:r>
              <a:rPr sz="2550" spc="-247"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229" dirty="0">
                <a:latin typeface="Times New Roman"/>
                <a:cs typeface="Times New Roman"/>
              </a:rPr>
              <a:t>(2</a:t>
            </a:r>
            <a:r>
              <a:rPr sz="2900" spc="-229" dirty="0">
                <a:latin typeface="Symbol"/>
                <a:cs typeface="Symbol"/>
              </a:rPr>
              <a:t></a:t>
            </a:r>
            <a:r>
              <a:rPr sz="2900" spc="-229" dirty="0">
                <a:latin typeface="Times New Roman"/>
                <a:cs typeface="Times New Roman"/>
              </a:rPr>
              <a:t>16</a:t>
            </a:r>
            <a:r>
              <a:rPr sz="2550" spc="-345" baseline="42483" dirty="0">
                <a:latin typeface="Times New Roman"/>
                <a:cs typeface="Times New Roman"/>
              </a:rPr>
              <a:t>1</a:t>
            </a:r>
            <a:r>
              <a:rPr sz="2550" spc="-405" baseline="42483" dirty="0">
                <a:latin typeface="Times New Roman"/>
                <a:cs typeface="Times New Roman"/>
              </a:rPr>
              <a:t> </a:t>
            </a:r>
            <a:r>
              <a:rPr sz="2900" spc="-170" dirty="0">
                <a:latin typeface="Times New Roman"/>
                <a:cs typeface="Times New Roman"/>
              </a:rPr>
              <a:t>)</a:t>
            </a:r>
            <a:r>
              <a:rPr sz="2900" spc="-330" dirty="0">
                <a:latin typeface="Times New Roman"/>
                <a:cs typeface="Times New Roman"/>
              </a:rPr>
              <a:t> </a:t>
            </a:r>
            <a:r>
              <a:rPr sz="2900" spc="-280" dirty="0">
                <a:latin typeface="Symbol"/>
                <a:cs typeface="Symbol"/>
              </a:rPr>
              <a:t></a:t>
            </a:r>
            <a:r>
              <a:rPr sz="2900" spc="-375" dirty="0">
                <a:latin typeface="Times New Roman"/>
                <a:cs typeface="Times New Roman"/>
              </a:rPr>
              <a:t> </a:t>
            </a:r>
            <a:r>
              <a:rPr sz="2900" spc="-215" dirty="0">
                <a:latin typeface="Times New Roman"/>
                <a:cs typeface="Times New Roman"/>
              </a:rPr>
              <a:t>(6</a:t>
            </a:r>
            <a:r>
              <a:rPr sz="2900" spc="-215" dirty="0">
                <a:latin typeface="Symbol"/>
                <a:cs typeface="Symbol"/>
              </a:rPr>
              <a:t></a:t>
            </a:r>
            <a:r>
              <a:rPr sz="2900" spc="-215" dirty="0">
                <a:latin typeface="Times New Roman"/>
                <a:cs typeface="Times New Roman"/>
              </a:rPr>
              <a:t>16</a:t>
            </a:r>
            <a:r>
              <a:rPr sz="2550" spc="-322" baseline="42483" dirty="0">
                <a:latin typeface="Times New Roman"/>
                <a:cs typeface="Times New Roman"/>
              </a:rPr>
              <a:t>0</a:t>
            </a:r>
            <a:r>
              <a:rPr sz="2550" spc="-270"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38100">
              <a:lnSpc>
                <a:spcPct val="100000"/>
              </a:lnSpc>
              <a:spcBef>
                <a:spcPts val="2175"/>
              </a:spcBef>
              <a:tabLst>
                <a:tab pos="1284605" algn="l"/>
                <a:tab pos="2553335" algn="l"/>
                <a:tab pos="3060700" algn="l"/>
                <a:tab pos="3679190" algn="l"/>
                <a:tab pos="4280535" algn="l"/>
              </a:tabLst>
            </a:pPr>
            <a:r>
              <a:rPr sz="2400" dirty="0">
                <a:latin typeface="Tahoma"/>
                <a:cs typeface="Tahoma"/>
              </a:rPr>
              <a:t>=20480	+</a:t>
            </a:r>
            <a:r>
              <a:rPr sz="2400" spc="-10" dirty="0">
                <a:latin typeface="Tahoma"/>
                <a:cs typeface="Tahoma"/>
              </a:rPr>
              <a:t> </a:t>
            </a:r>
            <a:r>
              <a:rPr sz="2400" spc="-5" dirty="0">
                <a:latin typeface="Tahoma"/>
                <a:cs typeface="Tahoma"/>
              </a:rPr>
              <a:t>2048	</a:t>
            </a:r>
            <a:r>
              <a:rPr sz="2400" dirty="0">
                <a:latin typeface="Tahoma"/>
                <a:cs typeface="Tahoma"/>
              </a:rPr>
              <a:t>+	32	+	6</a:t>
            </a:r>
            <a:endParaRPr sz="2400">
              <a:latin typeface="Tahoma"/>
              <a:cs typeface="Tahoma"/>
            </a:endParaRPr>
          </a:p>
          <a:p>
            <a:pPr marL="85090">
              <a:lnSpc>
                <a:spcPct val="100000"/>
              </a:lnSpc>
              <a:spcBef>
                <a:spcPts val="2525"/>
              </a:spcBef>
            </a:pPr>
            <a:r>
              <a:rPr sz="2400" dirty="0">
                <a:latin typeface="Tahoma"/>
                <a:cs typeface="Tahoma"/>
              </a:rPr>
              <a:t>=</a:t>
            </a:r>
            <a:r>
              <a:rPr sz="2400" spc="-5" dirty="0">
                <a:latin typeface="Tahoma"/>
                <a:cs typeface="Tahoma"/>
              </a:rPr>
              <a:t> 22566</a:t>
            </a:r>
            <a:endParaRPr sz="2400">
              <a:latin typeface="Tahoma"/>
              <a:cs typeface="Tahoma"/>
            </a:endParaRPr>
          </a:p>
        </p:txBody>
      </p:sp>
      <p:sp>
        <p:nvSpPr>
          <p:cNvPr id="15" name="object 15"/>
          <p:cNvSpPr txBox="1"/>
          <p:nvPr/>
        </p:nvSpPr>
        <p:spPr>
          <a:xfrm>
            <a:off x="1971303" y="5823548"/>
            <a:ext cx="3191510" cy="443865"/>
          </a:xfrm>
          <a:prstGeom prst="rect">
            <a:avLst/>
          </a:prstGeom>
        </p:spPr>
        <p:txBody>
          <a:bodyPr vert="horz" wrap="square" lIns="0" tIns="11430" rIns="0" bIns="0" rtlCol="0">
            <a:spAutoFit/>
          </a:bodyPr>
          <a:lstStyle/>
          <a:p>
            <a:pPr marL="12700">
              <a:lnSpc>
                <a:spcPct val="100000"/>
              </a:lnSpc>
              <a:spcBef>
                <a:spcPts val="90"/>
              </a:spcBef>
            </a:pPr>
            <a:r>
              <a:rPr sz="2750" spc="135" dirty="0">
                <a:latin typeface="Times New Roman"/>
                <a:cs typeface="Times New Roman"/>
              </a:rPr>
              <a:t>(5826)</a:t>
            </a:r>
            <a:r>
              <a:rPr sz="1550" spc="135" dirty="0">
                <a:latin typeface="Times New Roman"/>
                <a:cs typeface="Times New Roman"/>
              </a:rPr>
              <a:t>16 </a:t>
            </a:r>
            <a:r>
              <a:rPr sz="2750" spc="290" dirty="0">
                <a:latin typeface="Symbol"/>
                <a:cs typeface="Symbol"/>
              </a:rPr>
              <a:t></a:t>
            </a:r>
            <a:r>
              <a:rPr sz="2750" spc="-360" dirty="0">
                <a:latin typeface="Times New Roman"/>
                <a:cs typeface="Times New Roman"/>
              </a:rPr>
              <a:t> </a:t>
            </a:r>
            <a:r>
              <a:rPr sz="2750" spc="155" dirty="0">
                <a:latin typeface="Times New Roman"/>
                <a:cs typeface="Times New Roman"/>
              </a:rPr>
              <a:t>(22566)</a:t>
            </a:r>
            <a:r>
              <a:rPr sz="1550" spc="155" dirty="0">
                <a:latin typeface="Times New Roman"/>
                <a:cs typeface="Times New Roman"/>
              </a:rPr>
              <a:t>10</a:t>
            </a:r>
            <a:endParaRPr sz="15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71144" y="921994"/>
            <a:ext cx="7940675"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spc="-10" dirty="0">
                <a:latin typeface="Calibri"/>
                <a:cs typeface="Calibri"/>
              </a:rPr>
              <a:t>Hexadecimal </a:t>
            </a:r>
            <a:r>
              <a:rPr sz="3200" spc="-15" dirty="0">
                <a:latin typeface="Calibri"/>
                <a:cs typeface="Calibri"/>
              </a:rPr>
              <a:t>Numbers </a:t>
            </a:r>
            <a:r>
              <a:rPr sz="3200" dirty="0">
                <a:latin typeface="Calibri"/>
                <a:cs typeface="Calibri"/>
              </a:rPr>
              <a:t>in </a:t>
            </a:r>
            <a:r>
              <a:rPr sz="3200" spc="-25" dirty="0">
                <a:latin typeface="Calibri"/>
                <a:cs typeface="Calibri"/>
              </a:rPr>
              <a:t>to  </a:t>
            </a:r>
            <a:r>
              <a:rPr sz="3200" spc="-5" dirty="0">
                <a:latin typeface="Calibri"/>
                <a:cs typeface="Calibri"/>
              </a:rPr>
              <a:t>its </a:t>
            </a:r>
            <a:r>
              <a:rPr sz="3200" spc="-10" dirty="0">
                <a:latin typeface="Calibri"/>
                <a:cs typeface="Calibri"/>
              </a:rPr>
              <a:t>equivalent </a:t>
            </a:r>
            <a:r>
              <a:rPr sz="3200" spc="-5" dirty="0">
                <a:latin typeface="Calibri"/>
                <a:cs typeface="Calibri"/>
              </a:rPr>
              <a:t>Decimal </a:t>
            </a:r>
            <a:r>
              <a:rPr sz="3200"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(4056)</a:t>
            </a:r>
            <a:r>
              <a:rPr sz="2775" spc="-7" baseline="-21021" dirty="0">
                <a:latin typeface="Calibri"/>
                <a:cs typeface="Calibri"/>
              </a:rPr>
              <a:t>16 </a:t>
            </a:r>
            <a:r>
              <a:rPr sz="2800" spc="-5" dirty="0">
                <a:latin typeface="Calibri"/>
                <a:cs typeface="Calibri"/>
              </a:rPr>
              <a:t>= ( ?</a:t>
            </a:r>
            <a:r>
              <a:rPr sz="2800" spc="-160"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(6B7)</a:t>
            </a:r>
            <a:r>
              <a:rPr sz="2775" spc="-7" baseline="-21021" dirty="0">
                <a:latin typeface="Calibri"/>
                <a:cs typeface="Calibri"/>
              </a:rPr>
              <a:t>16 </a:t>
            </a:r>
            <a:r>
              <a:rPr sz="2800" spc="-5" dirty="0">
                <a:latin typeface="Calibri"/>
                <a:cs typeface="Calibri"/>
              </a:rPr>
              <a:t>= ( ?</a:t>
            </a:r>
            <a:r>
              <a:rPr sz="2800" spc="-170"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a:t>
            </a:r>
            <a:r>
              <a:rPr sz="2800" dirty="0">
                <a:latin typeface="Calibri"/>
                <a:cs typeface="Calibri"/>
              </a:rPr>
              <a:t>(8E47.AB)</a:t>
            </a:r>
            <a:r>
              <a:rPr sz="2775" baseline="-21021" dirty="0">
                <a:latin typeface="Calibri"/>
                <a:cs typeface="Calibri"/>
              </a:rPr>
              <a:t>16 </a:t>
            </a:r>
            <a:r>
              <a:rPr sz="2800" spc="-5" dirty="0">
                <a:latin typeface="Calibri"/>
                <a:cs typeface="Calibri"/>
              </a:rPr>
              <a:t>= ( ?</a:t>
            </a:r>
            <a:r>
              <a:rPr sz="2800" spc="-175"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2682" rIns="0" bIns="0" rtlCol="0">
            <a:spAutoFit/>
          </a:bodyPr>
          <a:lstStyle/>
          <a:p>
            <a:pPr marL="12700" marR="5080">
              <a:lnSpc>
                <a:spcPct val="100000"/>
              </a:lnSpc>
              <a:spcBef>
                <a:spcPts val="100"/>
              </a:spcBef>
            </a:pPr>
            <a:r>
              <a:rPr sz="3200" b="1" spc="-15" dirty="0">
                <a:latin typeface="Calibri"/>
                <a:cs typeface="Calibri"/>
              </a:rPr>
              <a:t>Conversion </a:t>
            </a:r>
            <a:r>
              <a:rPr sz="3200" b="1" spc="-10" dirty="0">
                <a:latin typeface="Calibri"/>
                <a:cs typeface="Calibri"/>
              </a:rPr>
              <a:t>from </a:t>
            </a:r>
            <a:r>
              <a:rPr sz="3200" b="1" dirty="0">
                <a:latin typeface="Calibri"/>
                <a:cs typeface="Calibri"/>
              </a:rPr>
              <a:t>Binary </a:t>
            </a:r>
            <a:r>
              <a:rPr sz="3200" b="1" spc="-5" dirty="0">
                <a:latin typeface="Calibri"/>
                <a:cs typeface="Calibri"/>
              </a:rPr>
              <a:t>Number </a:t>
            </a:r>
            <a:r>
              <a:rPr sz="3200" b="1" spc="-20" dirty="0">
                <a:latin typeface="Calibri"/>
                <a:cs typeface="Calibri"/>
              </a:rPr>
              <a:t>to </a:t>
            </a:r>
            <a:r>
              <a:rPr sz="3200" b="1" spc="-10" dirty="0">
                <a:latin typeface="Calibri"/>
                <a:cs typeface="Calibri"/>
              </a:rPr>
              <a:t>Octal  </a:t>
            </a:r>
            <a:r>
              <a:rPr sz="3200" b="1" spc="-5" dirty="0">
                <a:latin typeface="Calibri"/>
                <a:cs typeface="Calibri"/>
              </a:rPr>
              <a:t>Number</a:t>
            </a:r>
            <a:endParaRPr sz="3200">
              <a:latin typeface="Calibri"/>
              <a:cs typeface="Calibri"/>
            </a:endParaRPr>
          </a:p>
        </p:txBody>
      </p:sp>
      <p:sp>
        <p:nvSpPr>
          <p:cNvPr id="4" name="object 4"/>
          <p:cNvSpPr/>
          <p:nvPr/>
        </p:nvSpPr>
        <p:spPr>
          <a:xfrm>
            <a:off x="6182995" y="5128259"/>
            <a:ext cx="1928495" cy="516255"/>
          </a:xfrm>
          <a:custGeom>
            <a:avLst/>
            <a:gdLst/>
            <a:ahLst/>
            <a:cxnLst/>
            <a:rect l="l" t="t" r="r" b="b"/>
            <a:pathLst>
              <a:path w="1928495" h="516254">
                <a:moveTo>
                  <a:pt x="964056" y="0"/>
                </a:moveTo>
                <a:lnTo>
                  <a:pt x="892114" y="707"/>
                </a:lnTo>
                <a:lnTo>
                  <a:pt x="821606" y="2795"/>
                </a:lnTo>
                <a:lnTo>
                  <a:pt x="752720" y="6215"/>
                </a:lnTo>
                <a:lnTo>
                  <a:pt x="685642" y="10917"/>
                </a:lnTo>
                <a:lnTo>
                  <a:pt x="620559" y="16851"/>
                </a:lnTo>
                <a:lnTo>
                  <a:pt x="557656" y="23966"/>
                </a:lnTo>
                <a:lnTo>
                  <a:pt x="497121" y="32214"/>
                </a:lnTo>
                <a:lnTo>
                  <a:pt x="439139" y="41545"/>
                </a:lnTo>
                <a:lnTo>
                  <a:pt x="383899" y="51908"/>
                </a:lnTo>
                <a:lnTo>
                  <a:pt x="331585" y="63254"/>
                </a:lnTo>
                <a:lnTo>
                  <a:pt x="282384" y="75533"/>
                </a:lnTo>
                <a:lnTo>
                  <a:pt x="236483" y="88695"/>
                </a:lnTo>
                <a:lnTo>
                  <a:pt x="194069" y="102691"/>
                </a:lnTo>
                <a:lnTo>
                  <a:pt x="155328" y="117470"/>
                </a:lnTo>
                <a:lnTo>
                  <a:pt x="120446" y="132983"/>
                </a:lnTo>
                <a:lnTo>
                  <a:pt x="63006" y="166011"/>
                </a:lnTo>
                <a:lnTo>
                  <a:pt x="23241" y="201377"/>
                </a:lnTo>
                <a:lnTo>
                  <a:pt x="2644" y="238681"/>
                </a:lnTo>
                <a:lnTo>
                  <a:pt x="0" y="257936"/>
                </a:lnTo>
                <a:lnTo>
                  <a:pt x="2644" y="277175"/>
                </a:lnTo>
                <a:lnTo>
                  <a:pt x="23241" y="314455"/>
                </a:lnTo>
                <a:lnTo>
                  <a:pt x="63006" y="349804"/>
                </a:lnTo>
                <a:lnTo>
                  <a:pt x="120446" y="382822"/>
                </a:lnTo>
                <a:lnTo>
                  <a:pt x="155328" y="398332"/>
                </a:lnTo>
                <a:lnTo>
                  <a:pt x="194069" y="413110"/>
                </a:lnTo>
                <a:lnTo>
                  <a:pt x="236483" y="427105"/>
                </a:lnTo>
                <a:lnTo>
                  <a:pt x="282384" y="440267"/>
                </a:lnTo>
                <a:lnTo>
                  <a:pt x="331585" y="452547"/>
                </a:lnTo>
                <a:lnTo>
                  <a:pt x="383899" y="463895"/>
                </a:lnTo>
                <a:lnTo>
                  <a:pt x="439139" y="474261"/>
                </a:lnTo>
                <a:lnTo>
                  <a:pt x="497121" y="483594"/>
                </a:lnTo>
                <a:lnTo>
                  <a:pt x="557656" y="491844"/>
                </a:lnTo>
                <a:lnTo>
                  <a:pt x="620559" y="498963"/>
                </a:lnTo>
                <a:lnTo>
                  <a:pt x="685642" y="504899"/>
                </a:lnTo>
                <a:lnTo>
                  <a:pt x="752720" y="509603"/>
                </a:lnTo>
                <a:lnTo>
                  <a:pt x="821606" y="513025"/>
                </a:lnTo>
                <a:lnTo>
                  <a:pt x="892114" y="515115"/>
                </a:lnTo>
                <a:lnTo>
                  <a:pt x="964056" y="515823"/>
                </a:lnTo>
                <a:lnTo>
                  <a:pt x="1036015" y="515115"/>
                </a:lnTo>
                <a:lnTo>
                  <a:pt x="1106535" y="513025"/>
                </a:lnTo>
                <a:lnTo>
                  <a:pt x="1175431" y="509603"/>
                </a:lnTo>
                <a:lnTo>
                  <a:pt x="1242517" y="504899"/>
                </a:lnTo>
                <a:lnTo>
                  <a:pt x="1307606" y="498963"/>
                </a:lnTo>
                <a:lnTo>
                  <a:pt x="1370512" y="491844"/>
                </a:lnTo>
                <a:lnTo>
                  <a:pt x="1431049" y="483594"/>
                </a:lnTo>
                <a:lnTo>
                  <a:pt x="1489030" y="474261"/>
                </a:lnTo>
                <a:lnTo>
                  <a:pt x="1544269" y="463895"/>
                </a:lnTo>
                <a:lnTo>
                  <a:pt x="1596580" y="452547"/>
                </a:lnTo>
                <a:lnTo>
                  <a:pt x="1645777" y="440267"/>
                </a:lnTo>
                <a:lnTo>
                  <a:pt x="1691673" y="427105"/>
                </a:lnTo>
                <a:lnTo>
                  <a:pt x="1734082" y="413110"/>
                </a:lnTo>
                <a:lnTo>
                  <a:pt x="1772817" y="398332"/>
                </a:lnTo>
                <a:lnTo>
                  <a:pt x="1807694" y="382822"/>
                </a:lnTo>
                <a:lnTo>
                  <a:pt x="1865122" y="349804"/>
                </a:lnTo>
                <a:lnTo>
                  <a:pt x="1904878" y="314455"/>
                </a:lnTo>
                <a:lnTo>
                  <a:pt x="1925470" y="277175"/>
                </a:lnTo>
                <a:lnTo>
                  <a:pt x="1928113" y="257936"/>
                </a:lnTo>
                <a:lnTo>
                  <a:pt x="1925470" y="238681"/>
                </a:lnTo>
                <a:lnTo>
                  <a:pt x="1904878" y="201377"/>
                </a:lnTo>
                <a:lnTo>
                  <a:pt x="1865122" y="166011"/>
                </a:lnTo>
                <a:lnTo>
                  <a:pt x="1807694" y="132983"/>
                </a:lnTo>
                <a:lnTo>
                  <a:pt x="1772817" y="117470"/>
                </a:lnTo>
                <a:lnTo>
                  <a:pt x="1734082" y="102691"/>
                </a:lnTo>
                <a:lnTo>
                  <a:pt x="1691673" y="88695"/>
                </a:lnTo>
                <a:lnTo>
                  <a:pt x="1645777" y="75533"/>
                </a:lnTo>
                <a:lnTo>
                  <a:pt x="1596580" y="63254"/>
                </a:lnTo>
                <a:lnTo>
                  <a:pt x="1544269" y="51908"/>
                </a:lnTo>
                <a:lnTo>
                  <a:pt x="1489030" y="41545"/>
                </a:lnTo>
                <a:lnTo>
                  <a:pt x="1431049" y="32214"/>
                </a:lnTo>
                <a:lnTo>
                  <a:pt x="1370512" y="23966"/>
                </a:lnTo>
                <a:lnTo>
                  <a:pt x="1307606" y="16851"/>
                </a:lnTo>
                <a:lnTo>
                  <a:pt x="1242517" y="10917"/>
                </a:lnTo>
                <a:lnTo>
                  <a:pt x="1175431" y="6215"/>
                </a:lnTo>
                <a:lnTo>
                  <a:pt x="1106535" y="2795"/>
                </a:lnTo>
                <a:lnTo>
                  <a:pt x="1036015"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182995" y="5128259"/>
            <a:ext cx="1928495" cy="516255"/>
          </a:xfrm>
          <a:custGeom>
            <a:avLst/>
            <a:gdLst/>
            <a:ahLst/>
            <a:cxnLst/>
            <a:rect l="l" t="t" r="r" b="b"/>
            <a:pathLst>
              <a:path w="1928495" h="516254">
                <a:moveTo>
                  <a:pt x="0" y="257936"/>
                </a:moveTo>
                <a:lnTo>
                  <a:pt x="10453" y="219812"/>
                </a:lnTo>
                <a:lnTo>
                  <a:pt x="40821" y="183427"/>
                </a:lnTo>
                <a:lnTo>
                  <a:pt x="89609" y="149180"/>
                </a:lnTo>
                <a:lnTo>
                  <a:pt x="155328" y="117470"/>
                </a:lnTo>
                <a:lnTo>
                  <a:pt x="194069" y="102691"/>
                </a:lnTo>
                <a:lnTo>
                  <a:pt x="236483" y="88695"/>
                </a:lnTo>
                <a:lnTo>
                  <a:pt x="282384" y="75533"/>
                </a:lnTo>
                <a:lnTo>
                  <a:pt x="331585" y="63254"/>
                </a:lnTo>
                <a:lnTo>
                  <a:pt x="383899" y="51908"/>
                </a:lnTo>
                <a:lnTo>
                  <a:pt x="439139" y="41545"/>
                </a:lnTo>
                <a:lnTo>
                  <a:pt x="497121" y="32214"/>
                </a:lnTo>
                <a:lnTo>
                  <a:pt x="557656" y="23966"/>
                </a:lnTo>
                <a:lnTo>
                  <a:pt x="620559" y="16851"/>
                </a:lnTo>
                <a:lnTo>
                  <a:pt x="685642" y="10917"/>
                </a:lnTo>
                <a:lnTo>
                  <a:pt x="752720" y="6215"/>
                </a:lnTo>
                <a:lnTo>
                  <a:pt x="821606" y="2795"/>
                </a:lnTo>
                <a:lnTo>
                  <a:pt x="892114" y="707"/>
                </a:lnTo>
                <a:lnTo>
                  <a:pt x="964056" y="0"/>
                </a:lnTo>
                <a:lnTo>
                  <a:pt x="1036015" y="707"/>
                </a:lnTo>
                <a:lnTo>
                  <a:pt x="1106535" y="2795"/>
                </a:lnTo>
                <a:lnTo>
                  <a:pt x="1175431" y="6215"/>
                </a:lnTo>
                <a:lnTo>
                  <a:pt x="1242517" y="10917"/>
                </a:lnTo>
                <a:lnTo>
                  <a:pt x="1307606" y="16851"/>
                </a:lnTo>
                <a:lnTo>
                  <a:pt x="1370512" y="23966"/>
                </a:lnTo>
                <a:lnTo>
                  <a:pt x="1431049" y="32214"/>
                </a:lnTo>
                <a:lnTo>
                  <a:pt x="1489030" y="41545"/>
                </a:lnTo>
                <a:lnTo>
                  <a:pt x="1544269" y="51908"/>
                </a:lnTo>
                <a:lnTo>
                  <a:pt x="1596580" y="63254"/>
                </a:lnTo>
                <a:lnTo>
                  <a:pt x="1645777" y="75533"/>
                </a:lnTo>
                <a:lnTo>
                  <a:pt x="1691673" y="88695"/>
                </a:lnTo>
                <a:lnTo>
                  <a:pt x="1734082" y="102691"/>
                </a:lnTo>
                <a:lnTo>
                  <a:pt x="1772817" y="117470"/>
                </a:lnTo>
                <a:lnTo>
                  <a:pt x="1807694" y="132983"/>
                </a:lnTo>
                <a:lnTo>
                  <a:pt x="1865122" y="166011"/>
                </a:lnTo>
                <a:lnTo>
                  <a:pt x="1904878" y="201377"/>
                </a:lnTo>
                <a:lnTo>
                  <a:pt x="1925470" y="238681"/>
                </a:lnTo>
                <a:lnTo>
                  <a:pt x="1928113" y="257936"/>
                </a:lnTo>
                <a:lnTo>
                  <a:pt x="1925470" y="277175"/>
                </a:lnTo>
                <a:lnTo>
                  <a:pt x="1904878" y="314455"/>
                </a:lnTo>
                <a:lnTo>
                  <a:pt x="1865122" y="349804"/>
                </a:lnTo>
                <a:lnTo>
                  <a:pt x="1807694" y="382822"/>
                </a:lnTo>
                <a:lnTo>
                  <a:pt x="1772817" y="398332"/>
                </a:lnTo>
                <a:lnTo>
                  <a:pt x="1734082" y="413110"/>
                </a:lnTo>
                <a:lnTo>
                  <a:pt x="1691673" y="427105"/>
                </a:lnTo>
                <a:lnTo>
                  <a:pt x="1645777" y="440267"/>
                </a:lnTo>
                <a:lnTo>
                  <a:pt x="1596580" y="452547"/>
                </a:lnTo>
                <a:lnTo>
                  <a:pt x="1544269" y="463895"/>
                </a:lnTo>
                <a:lnTo>
                  <a:pt x="1489030" y="474261"/>
                </a:lnTo>
                <a:lnTo>
                  <a:pt x="1431049" y="483594"/>
                </a:lnTo>
                <a:lnTo>
                  <a:pt x="1370512" y="491844"/>
                </a:lnTo>
                <a:lnTo>
                  <a:pt x="1307606" y="498963"/>
                </a:lnTo>
                <a:lnTo>
                  <a:pt x="1242517" y="504899"/>
                </a:lnTo>
                <a:lnTo>
                  <a:pt x="1175431" y="509603"/>
                </a:lnTo>
                <a:lnTo>
                  <a:pt x="1106535" y="513025"/>
                </a:lnTo>
                <a:lnTo>
                  <a:pt x="1036015" y="515115"/>
                </a:lnTo>
                <a:lnTo>
                  <a:pt x="964056" y="515823"/>
                </a:lnTo>
                <a:lnTo>
                  <a:pt x="892114" y="515115"/>
                </a:lnTo>
                <a:lnTo>
                  <a:pt x="821606" y="513025"/>
                </a:lnTo>
                <a:lnTo>
                  <a:pt x="752720" y="509603"/>
                </a:lnTo>
                <a:lnTo>
                  <a:pt x="685642" y="504899"/>
                </a:lnTo>
                <a:lnTo>
                  <a:pt x="620559" y="498963"/>
                </a:lnTo>
                <a:lnTo>
                  <a:pt x="557656" y="491844"/>
                </a:lnTo>
                <a:lnTo>
                  <a:pt x="497121" y="483594"/>
                </a:lnTo>
                <a:lnTo>
                  <a:pt x="439139" y="474261"/>
                </a:lnTo>
                <a:lnTo>
                  <a:pt x="383899" y="463895"/>
                </a:lnTo>
                <a:lnTo>
                  <a:pt x="331585" y="452547"/>
                </a:lnTo>
                <a:lnTo>
                  <a:pt x="282384" y="440267"/>
                </a:lnTo>
                <a:lnTo>
                  <a:pt x="236483" y="427105"/>
                </a:lnTo>
                <a:lnTo>
                  <a:pt x="194069" y="413110"/>
                </a:lnTo>
                <a:lnTo>
                  <a:pt x="155328" y="398332"/>
                </a:lnTo>
                <a:lnTo>
                  <a:pt x="120446" y="382822"/>
                </a:lnTo>
                <a:lnTo>
                  <a:pt x="63006" y="349804"/>
                </a:lnTo>
                <a:lnTo>
                  <a:pt x="23241" y="314455"/>
                </a:lnTo>
                <a:lnTo>
                  <a:pt x="2644" y="277175"/>
                </a:lnTo>
                <a:lnTo>
                  <a:pt x="0" y="257936"/>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543802" y="52252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220762" y="1447927"/>
            <a:ext cx="2773680" cy="1020444"/>
          </a:xfrm>
          <a:custGeom>
            <a:avLst/>
            <a:gdLst/>
            <a:ahLst/>
            <a:cxnLst/>
            <a:rect l="l" t="t" r="r" b="b"/>
            <a:pathLst>
              <a:path w="2773679" h="1020444">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6"/>
                </a:lnTo>
                <a:lnTo>
                  <a:pt x="38760" y="630415"/>
                </a:lnTo>
                <a:lnTo>
                  <a:pt x="74783" y="675831"/>
                </a:lnTo>
                <a:lnTo>
                  <a:pt x="121661" y="719392"/>
                </a:lnTo>
                <a:lnTo>
                  <a:pt x="178812" y="760884"/>
                </a:lnTo>
                <a:lnTo>
                  <a:pt x="245655" y="800093"/>
                </a:lnTo>
                <a:lnTo>
                  <a:pt x="282530" y="818774"/>
                </a:lnTo>
                <a:lnTo>
                  <a:pt x="321610" y="836805"/>
                </a:lnTo>
                <a:lnTo>
                  <a:pt x="362822" y="854158"/>
                </a:lnTo>
                <a:lnTo>
                  <a:pt x="406095" y="870807"/>
                </a:lnTo>
                <a:lnTo>
                  <a:pt x="451355" y="886725"/>
                </a:lnTo>
                <a:lnTo>
                  <a:pt x="498529" y="901885"/>
                </a:lnTo>
                <a:lnTo>
                  <a:pt x="547546" y="916260"/>
                </a:lnTo>
                <a:lnTo>
                  <a:pt x="598333" y="929825"/>
                </a:lnTo>
                <a:lnTo>
                  <a:pt x="650816" y="942551"/>
                </a:lnTo>
                <a:lnTo>
                  <a:pt x="704924" y="954413"/>
                </a:lnTo>
                <a:lnTo>
                  <a:pt x="760583" y="965384"/>
                </a:lnTo>
                <a:lnTo>
                  <a:pt x="817722" y="975436"/>
                </a:lnTo>
                <a:lnTo>
                  <a:pt x="876267" y="984544"/>
                </a:lnTo>
                <a:lnTo>
                  <a:pt x="936146" y="992681"/>
                </a:lnTo>
                <a:lnTo>
                  <a:pt x="997286" y="999819"/>
                </a:lnTo>
                <a:lnTo>
                  <a:pt x="1059615" y="1005932"/>
                </a:lnTo>
                <a:lnTo>
                  <a:pt x="1123060" y="1010994"/>
                </a:lnTo>
                <a:lnTo>
                  <a:pt x="1187548" y="1014977"/>
                </a:lnTo>
                <a:lnTo>
                  <a:pt x="1253007" y="1017856"/>
                </a:lnTo>
                <a:lnTo>
                  <a:pt x="1319365" y="1019602"/>
                </a:lnTo>
                <a:lnTo>
                  <a:pt x="1386547" y="1020190"/>
                </a:lnTo>
                <a:lnTo>
                  <a:pt x="1453730" y="1019602"/>
                </a:lnTo>
                <a:lnTo>
                  <a:pt x="1520088" y="1017856"/>
                </a:lnTo>
                <a:lnTo>
                  <a:pt x="1585548" y="1014977"/>
                </a:lnTo>
                <a:lnTo>
                  <a:pt x="1650036" y="1010994"/>
                </a:lnTo>
                <a:lnTo>
                  <a:pt x="1713482" y="1005932"/>
                </a:lnTo>
                <a:lnTo>
                  <a:pt x="1775812" y="999819"/>
                </a:lnTo>
                <a:lnTo>
                  <a:pt x="1836953" y="992681"/>
                </a:lnTo>
                <a:lnTo>
                  <a:pt x="1896833" y="984544"/>
                </a:lnTo>
                <a:lnTo>
                  <a:pt x="1955379" y="975436"/>
                </a:lnTo>
                <a:lnTo>
                  <a:pt x="2012519" y="965384"/>
                </a:lnTo>
                <a:lnTo>
                  <a:pt x="2068180" y="954413"/>
                </a:lnTo>
                <a:lnTo>
                  <a:pt x="2122289" y="942551"/>
                </a:lnTo>
                <a:lnTo>
                  <a:pt x="2174774" y="929825"/>
                </a:lnTo>
                <a:lnTo>
                  <a:pt x="2225563" y="916260"/>
                </a:lnTo>
                <a:lnTo>
                  <a:pt x="2274581" y="901885"/>
                </a:lnTo>
                <a:lnTo>
                  <a:pt x="2321758" y="886725"/>
                </a:lnTo>
                <a:lnTo>
                  <a:pt x="2367019" y="870807"/>
                </a:lnTo>
                <a:lnTo>
                  <a:pt x="2410293" y="854158"/>
                </a:lnTo>
                <a:lnTo>
                  <a:pt x="2451508" y="836805"/>
                </a:lnTo>
                <a:lnTo>
                  <a:pt x="2490589" y="818774"/>
                </a:lnTo>
                <a:lnTo>
                  <a:pt x="2527465" y="800093"/>
                </a:lnTo>
                <a:lnTo>
                  <a:pt x="2562064" y="780787"/>
                </a:lnTo>
                <a:lnTo>
                  <a:pt x="2624137" y="740410"/>
                </a:lnTo>
                <a:lnTo>
                  <a:pt x="2676226" y="697857"/>
                </a:lnTo>
                <a:lnTo>
                  <a:pt x="2717752" y="653341"/>
                </a:lnTo>
                <a:lnTo>
                  <a:pt x="2748132" y="607077"/>
                </a:lnTo>
                <a:lnTo>
                  <a:pt x="2766786" y="559278"/>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8" name="object 8"/>
          <p:cNvSpPr/>
          <p:nvPr/>
        </p:nvSpPr>
        <p:spPr>
          <a:xfrm>
            <a:off x="1220762" y="1447927"/>
            <a:ext cx="2773680" cy="1020444"/>
          </a:xfrm>
          <a:custGeom>
            <a:avLst/>
            <a:gdLst/>
            <a:ahLst/>
            <a:cxnLst/>
            <a:rect l="l" t="t" r="r" b="b"/>
            <a:pathLst>
              <a:path w="2773679" h="1020444">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6"/>
                </a:lnTo>
                <a:lnTo>
                  <a:pt x="2734371" y="630415"/>
                </a:lnTo>
                <a:lnTo>
                  <a:pt x="2698346" y="675831"/>
                </a:lnTo>
                <a:lnTo>
                  <a:pt x="2651465" y="719392"/>
                </a:lnTo>
                <a:lnTo>
                  <a:pt x="2594312" y="760884"/>
                </a:lnTo>
                <a:lnTo>
                  <a:pt x="2527465" y="800093"/>
                </a:lnTo>
                <a:lnTo>
                  <a:pt x="2490589" y="818774"/>
                </a:lnTo>
                <a:lnTo>
                  <a:pt x="2451508" y="836805"/>
                </a:lnTo>
                <a:lnTo>
                  <a:pt x="2410293" y="854158"/>
                </a:lnTo>
                <a:lnTo>
                  <a:pt x="2367019" y="870807"/>
                </a:lnTo>
                <a:lnTo>
                  <a:pt x="2321758" y="886725"/>
                </a:lnTo>
                <a:lnTo>
                  <a:pt x="2274581" y="901885"/>
                </a:lnTo>
                <a:lnTo>
                  <a:pt x="2225563" y="916260"/>
                </a:lnTo>
                <a:lnTo>
                  <a:pt x="2174774" y="929825"/>
                </a:lnTo>
                <a:lnTo>
                  <a:pt x="2122289" y="942551"/>
                </a:lnTo>
                <a:lnTo>
                  <a:pt x="2068180" y="954413"/>
                </a:lnTo>
                <a:lnTo>
                  <a:pt x="2012519" y="965384"/>
                </a:lnTo>
                <a:lnTo>
                  <a:pt x="1955379" y="975436"/>
                </a:lnTo>
                <a:lnTo>
                  <a:pt x="1896833" y="984544"/>
                </a:lnTo>
                <a:lnTo>
                  <a:pt x="1836953" y="992681"/>
                </a:lnTo>
                <a:lnTo>
                  <a:pt x="1775812" y="999819"/>
                </a:lnTo>
                <a:lnTo>
                  <a:pt x="1713482" y="1005932"/>
                </a:lnTo>
                <a:lnTo>
                  <a:pt x="1650036" y="1010994"/>
                </a:lnTo>
                <a:lnTo>
                  <a:pt x="1585548" y="1014977"/>
                </a:lnTo>
                <a:lnTo>
                  <a:pt x="1520088" y="1017856"/>
                </a:lnTo>
                <a:lnTo>
                  <a:pt x="1453730" y="1019602"/>
                </a:lnTo>
                <a:lnTo>
                  <a:pt x="1386547" y="1020190"/>
                </a:lnTo>
                <a:lnTo>
                  <a:pt x="1319365" y="1019602"/>
                </a:lnTo>
                <a:lnTo>
                  <a:pt x="1253007" y="1017856"/>
                </a:lnTo>
                <a:lnTo>
                  <a:pt x="1187548" y="1014977"/>
                </a:lnTo>
                <a:lnTo>
                  <a:pt x="1123060" y="1010994"/>
                </a:lnTo>
                <a:lnTo>
                  <a:pt x="1059615" y="1005932"/>
                </a:lnTo>
                <a:lnTo>
                  <a:pt x="997286" y="999819"/>
                </a:lnTo>
                <a:lnTo>
                  <a:pt x="936146" y="992681"/>
                </a:lnTo>
                <a:lnTo>
                  <a:pt x="876267" y="984544"/>
                </a:lnTo>
                <a:lnTo>
                  <a:pt x="817722" y="975436"/>
                </a:lnTo>
                <a:lnTo>
                  <a:pt x="760583" y="965384"/>
                </a:lnTo>
                <a:lnTo>
                  <a:pt x="704924" y="954413"/>
                </a:lnTo>
                <a:lnTo>
                  <a:pt x="650816" y="942551"/>
                </a:lnTo>
                <a:lnTo>
                  <a:pt x="598333" y="929825"/>
                </a:lnTo>
                <a:lnTo>
                  <a:pt x="547546" y="916260"/>
                </a:lnTo>
                <a:lnTo>
                  <a:pt x="498529" y="901885"/>
                </a:lnTo>
                <a:lnTo>
                  <a:pt x="451355" y="886725"/>
                </a:lnTo>
                <a:lnTo>
                  <a:pt x="406095" y="870807"/>
                </a:lnTo>
                <a:lnTo>
                  <a:pt x="362822" y="854158"/>
                </a:lnTo>
                <a:lnTo>
                  <a:pt x="321610" y="836805"/>
                </a:lnTo>
                <a:lnTo>
                  <a:pt x="282530" y="818774"/>
                </a:lnTo>
                <a:lnTo>
                  <a:pt x="245655" y="800093"/>
                </a:lnTo>
                <a:lnTo>
                  <a:pt x="211058" y="780787"/>
                </a:lnTo>
                <a:lnTo>
                  <a:pt x="148988" y="740410"/>
                </a:lnTo>
                <a:lnTo>
                  <a:pt x="96901" y="697857"/>
                </a:lnTo>
                <a:lnTo>
                  <a:pt x="55378"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221738" y="1796288"/>
            <a:ext cx="772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5"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761101" y="1447927"/>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761101" y="1447927"/>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895338" y="17962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220762" y="4759197"/>
            <a:ext cx="2773680" cy="1020444"/>
          </a:xfrm>
          <a:custGeom>
            <a:avLst/>
            <a:gdLst/>
            <a:ahLst/>
            <a:cxnLst/>
            <a:rect l="l" t="t" r="r" b="b"/>
            <a:pathLst>
              <a:path w="2773679" h="1020445">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8"/>
                </a:lnTo>
                <a:lnTo>
                  <a:pt x="1598" y="534870"/>
                </a:lnTo>
                <a:lnTo>
                  <a:pt x="14171" y="583358"/>
                </a:lnTo>
                <a:lnTo>
                  <a:pt x="38760" y="630417"/>
                </a:lnTo>
                <a:lnTo>
                  <a:pt x="74783" y="675836"/>
                </a:lnTo>
                <a:lnTo>
                  <a:pt x="121661" y="719401"/>
                </a:lnTo>
                <a:lnTo>
                  <a:pt x="178812" y="760896"/>
                </a:lnTo>
                <a:lnTo>
                  <a:pt x="245655" y="800109"/>
                </a:lnTo>
                <a:lnTo>
                  <a:pt x="282530" y="818793"/>
                </a:lnTo>
                <a:lnTo>
                  <a:pt x="321610" y="836826"/>
                </a:lnTo>
                <a:lnTo>
                  <a:pt x="362822" y="854181"/>
                </a:lnTo>
                <a:lnTo>
                  <a:pt x="406095" y="870832"/>
                </a:lnTo>
                <a:lnTo>
                  <a:pt x="451355" y="886752"/>
                </a:lnTo>
                <a:lnTo>
                  <a:pt x="498529" y="901914"/>
                </a:lnTo>
                <a:lnTo>
                  <a:pt x="547546" y="916292"/>
                </a:lnTo>
                <a:lnTo>
                  <a:pt x="598333" y="929859"/>
                </a:lnTo>
                <a:lnTo>
                  <a:pt x="650816" y="942587"/>
                </a:lnTo>
                <a:lnTo>
                  <a:pt x="704924" y="954451"/>
                </a:lnTo>
                <a:lnTo>
                  <a:pt x="760583" y="965424"/>
                </a:lnTo>
                <a:lnTo>
                  <a:pt x="817722" y="975478"/>
                </a:lnTo>
                <a:lnTo>
                  <a:pt x="876267" y="984588"/>
                </a:lnTo>
                <a:lnTo>
                  <a:pt x="936146" y="992726"/>
                </a:lnTo>
                <a:lnTo>
                  <a:pt x="997286" y="999866"/>
                </a:lnTo>
                <a:lnTo>
                  <a:pt x="1059615" y="1005980"/>
                </a:lnTo>
                <a:lnTo>
                  <a:pt x="1123060" y="1011043"/>
                </a:lnTo>
                <a:lnTo>
                  <a:pt x="1187548" y="1015027"/>
                </a:lnTo>
                <a:lnTo>
                  <a:pt x="1253007" y="1017906"/>
                </a:lnTo>
                <a:lnTo>
                  <a:pt x="1319365" y="1019653"/>
                </a:lnTo>
                <a:lnTo>
                  <a:pt x="1386547" y="1020241"/>
                </a:lnTo>
                <a:lnTo>
                  <a:pt x="1453730" y="1019653"/>
                </a:lnTo>
                <a:lnTo>
                  <a:pt x="1520088" y="1017906"/>
                </a:lnTo>
                <a:lnTo>
                  <a:pt x="1585548" y="1015027"/>
                </a:lnTo>
                <a:lnTo>
                  <a:pt x="1650036" y="1011043"/>
                </a:lnTo>
                <a:lnTo>
                  <a:pt x="1713482" y="1005980"/>
                </a:lnTo>
                <a:lnTo>
                  <a:pt x="1775812" y="999866"/>
                </a:lnTo>
                <a:lnTo>
                  <a:pt x="1836953" y="992726"/>
                </a:lnTo>
                <a:lnTo>
                  <a:pt x="1896833" y="984588"/>
                </a:lnTo>
                <a:lnTo>
                  <a:pt x="1955379" y="975478"/>
                </a:lnTo>
                <a:lnTo>
                  <a:pt x="2012519" y="965424"/>
                </a:lnTo>
                <a:lnTo>
                  <a:pt x="2068180" y="954451"/>
                </a:lnTo>
                <a:lnTo>
                  <a:pt x="2122289" y="942587"/>
                </a:lnTo>
                <a:lnTo>
                  <a:pt x="2174774" y="929859"/>
                </a:lnTo>
                <a:lnTo>
                  <a:pt x="2225563" y="916292"/>
                </a:lnTo>
                <a:lnTo>
                  <a:pt x="2274581" y="901914"/>
                </a:lnTo>
                <a:lnTo>
                  <a:pt x="2321758" y="886752"/>
                </a:lnTo>
                <a:lnTo>
                  <a:pt x="2367019" y="870832"/>
                </a:lnTo>
                <a:lnTo>
                  <a:pt x="2410293" y="854181"/>
                </a:lnTo>
                <a:lnTo>
                  <a:pt x="2451508" y="836826"/>
                </a:lnTo>
                <a:lnTo>
                  <a:pt x="2490589" y="818793"/>
                </a:lnTo>
                <a:lnTo>
                  <a:pt x="2527465" y="800109"/>
                </a:lnTo>
                <a:lnTo>
                  <a:pt x="2562064" y="780801"/>
                </a:lnTo>
                <a:lnTo>
                  <a:pt x="2624137" y="740420"/>
                </a:lnTo>
                <a:lnTo>
                  <a:pt x="2676226" y="697864"/>
                </a:lnTo>
                <a:lnTo>
                  <a:pt x="2717752" y="653345"/>
                </a:lnTo>
                <a:lnTo>
                  <a:pt x="2748132" y="607079"/>
                </a:lnTo>
                <a:lnTo>
                  <a:pt x="2766786" y="559279"/>
                </a:lnTo>
                <a:lnTo>
                  <a:pt x="2773133" y="510158"/>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14" name="object 14"/>
          <p:cNvSpPr/>
          <p:nvPr/>
        </p:nvSpPr>
        <p:spPr>
          <a:xfrm>
            <a:off x="1220762" y="4759197"/>
            <a:ext cx="2773680" cy="1020444"/>
          </a:xfrm>
          <a:custGeom>
            <a:avLst/>
            <a:gdLst/>
            <a:ahLst/>
            <a:cxnLst/>
            <a:rect l="l" t="t" r="r" b="b"/>
            <a:pathLst>
              <a:path w="2773679" h="1020445">
                <a:moveTo>
                  <a:pt x="0" y="510158"/>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8"/>
                </a:lnTo>
                <a:lnTo>
                  <a:pt x="2771534" y="534870"/>
                </a:lnTo>
                <a:lnTo>
                  <a:pt x="2758961" y="583358"/>
                </a:lnTo>
                <a:lnTo>
                  <a:pt x="2734371" y="630417"/>
                </a:lnTo>
                <a:lnTo>
                  <a:pt x="2698346" y="675836"/>
                </a:lnTo>
                <a:lnTo>
                  <a:pt x="2651465" y="719401"/>
                </a:lnTo>
                <a:lnTo>
                  <a:pt x="2594312" y="760896"/>
                </a:lnTo>
                <a:lnTo>
                  <a:pt x="2527465" y="800109"/>
                </a:lnTo>
                <a:lnTo>
                  <a:pt x="2490589" y="818793"/>
                </a:lnTo>
                <a:lnTo>
                  <a:pt x="2451508" y="836826"/>
                </a:lnTo>
                <a:lnTo>
                  <a:pt x="2410293" y="854181"/>
                </a:lnTo>
                <a:lnTo>
                  <a:pt x="2367019" y="870832"/>
                </a:lnTo>
                <a:lnTo>
                  <a:pt x="2321758" y="886752"/>
                </a:lnTo>
                <a:lnTo>
                  <a:pt x="2274581" y="901914"/>
                </a:lnTo>
                <a:lnTo>
                  <a:pt x="2225563" y="916292"/>
                </a:lnTo>
                <a:lnTo>
                  <a:pt x="2174774" y="929859"/>
                </a:lnTo>
                <a:lnTo>
                  <a:pt x="2122289" y="942587"/>
                </a:lnTo>
                <a:lnTo>
                  <a:pt x="2068180" y="954451"/>
                </a:lnTo>
                <a:lnTo>
                  <a:pt x="2012519" y="965424"/>
                </a:lnTo>
                <a:lnTo>
                  <a:pt x="1955379" y="975478"/>
                </a:lnTo>
                <a:lnTo>
                  <a:pt x="1896833" y="984588"/>
                </a:lnTo>
                <a:lnTo>
                  <a:pt x="1836953" y="992726"/>
                </a:lnTo>
                <a:lnTo>
                  <a:pt x="1775812" y="999866"/>
                </a:lnTo>
                <a:lnTo>
                  <a:pt x="1713482" y="1005980"/>
                </a:lnTo>
                <a:lnTo>
                  <a:pt x="1650036" y="1011043"/>
                </a:lnTo>
                <a:lnTo>
                  <a:pt x="1585548" y="1015027"/>
                </a:lnTo>
                <a:lnTo>
                  <a:pt x="1520088" y="1017906"/>
                </a:lnTo>
                <a:lnTo>
                  <a:pt x="1453730" y="1019653"/>
                </a:lnTo>
                <a:lnTo>
                  <a:pt x="1386547" y="1020241"/>
                </a:lnTo>
                <a:lnTo>
                  <a:pt x="1319365" y="1019653"/>
                </a:lnTo>
                <a:lnTo>
                  <a:pt x="1253007" y="1017906"/>
                </a:lnTo>
                <a:lnTo>
                  <a:pt x="1187548" y="1015027"/>
                </a:lnTo>
                <a:lnTo>
                  <a:pt x="1123060" y="1011043"/>
                </a:lnTo>
                <a:lnTo>
                  <a:pt x="1059615" y="1005980"/>
                </a:lnTo>
                <a:lnTo>
                  <a:pt x="997286" y="999866"/>
                </a:lnTo>
                <a:lnTo>
                  <a:pt x="936146" y="992726"/>
                </a:lnTo>
                <a:lnTo>
                  <a:pt x="876267" y="984588"/>
                </a:lnTo>
                <a:lnTo>
                  <a:pt x="817722" y="975478"/>
                </a:lnTo>
                <a:lnTo>
                  <a:pt x="760583" y="965424"/>
                </a:lnTo>
                <a:lnTo>
                  <a:pt x="704924" y="954451"/>
                </a:lnTo>
                <a:lnTo>
                  <a:pt x="650816" y="942587"/>
                </a:lnTo>
                <a:lnTo>
                  <a:pt x="598333" y="929859"/>
                </a:lnTo>
                <a:lnTo>
                  <a:pt x="547546" y="916292"/>
                </a:lnTo>
                <a:lnTo>
                  <a:pt x="498529" y="901914"/>
                </a:lnTo>
                <a:lnTo>
                  <a:pt x="451355" y="886752"/>
                </a:lnTo>
                <a:lnTo>
                  <a:pt x="406095" y="870832"/>
                </a:lnTo>
                <a:lnTo>
                  <a:pt x="362822" y="854181"/>
                </a:lnTo>
                <a:lnTo>
                  <a:pt x="321610" y="836826"/>
                </a:lnTo>
                <a:lnTo>
                  <a:pt x="282530" y="818793"/>
                </a:lnTo>
                <a:lnTo>
                  <a:pt x="245655" y="800109"/>
                </a:lnTo>
                <a:lnTo>
                  <a:pt x="211058" y="780801"/>
                </a:lnTo>
                <a:lnTo>
                  <a:pt x="148988" y="740420"/>
                </a:lnTo>
                <a:lnTo>
                  <a:pt x="96901" y="697864"/>
                </a:lnTo>
                <a:lnTo>
                  <a:pt x="55378" y="653345"/>
                </a:lnTo>
                <a:lnTo>
                  <a:pt x="25000" y="607079"/>
                </a:lnTo>
                <a:lnTo>
                  <a:pt x="6346" y="559279"/>
                </a:lnTo>
                <a:lnTo>
                  <a:pt x="0" y="510158"/>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299461" y="5108194"/>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972940" y="2307970"/>
            <a:ext cx="1870710" cy="2699385"/>
          </a:xfrm>
          <a:custGeom>
            <a:avLst/>
            <a:gdLst/>
            <a:ahLst/>
            <a:cxnLst/>
            <a:rect l="l" t="t" r="r" b="b"/>
            <a:pathLst>
              <a:path w="1870710" h="2699385">
                <a:moveTo>
                  <a:pt x="1763228" y="110928"/>
                </a:moveTo>
                <a:lnTo>
                  <a:pt x="0" y="2670047"/>
                </a:lnTo>
                <a:lnTo>
                  <a:pt x="41783" y="2698877"/>
                </a:lnTo>
                <a:lnTo>
                  <a:pt x="1805117" y="139787"/>
                </a:lnTo>
                <a:lnTo>
                  <a:pt x="1763228" y="110928"/>
                </a:lnTo>
                <a:close/>
              </a:path>
              <a:path w="1870710" h="2699385">
                <a:moveTo>
                  <a:pt x="1857894" y="90042"/>
                </a:moveTo>
                <a:lnTo>
                  <a:pt x="1777619" y="90042"/>
                </a:lnTo>
                <a:lnTo>
                  <a:pt x="1819529" y="118871"/>
                </a:lnTo>
                <a:lnTo>
                  <a:pt x="1805117" y="139787"/>
                </a:lnTo>
                <a:lnTo>
                  <a:pt x="1846834" y="168528"/>
                </a:lnTo>
                <a:lnTo>
                  <a:pt x="1857894" y="90042"/>
                </a:lnTo>
                <a:close/>
              </a:path>
              <a:path w="1870710" h="2699385">
                <a:moveTo>
                  <a:pt x="1777619" y="90042"/>
                </a:moveTo>
                <a:lnTo>
                  <a:pt x="1763228" y="110928"/>
                </a:lnTo>
                <a:lnTo>
                  <a:pt x="1805117" y="139787"/>
                </a:lnTo>
                <a:lnTo>
                  <a:pt x="1819529" y="118871"/>
                </a:lnTo>
                <a:lnTo>
                  <a:pt x="1777619" y="90042"/>
                </a:lnTo>
                <a:close/>
              </a:path>
              <a:path w="1870710" h="2699385">
                <a:moveTo>
                  <a:pt x="1870583" y="0"/>
                </a:moveTo>
                <a:lnTo>
                  <a:pt x="1721485" y="82168"/>
                </a:lnTo>
                <a:lnTo>
                  <a:pt x="1763228" y="110928"/>
                </a:lnTo>
                <a:lnTo>
                  <a:pt x="1777619" y="90042"/>
                </a:lnTo>
                <a:lnTo>
                  <a:pt x="1857894" y="90042"/>
                </a:lnTo>
                <a:lnTo>
                  <a:pt x="1870583" y="0"/>
                </a:lnTo>
                <a:close/>
              </a:path>
            </a:pathLst>
          </a:custGeom>
          <a:solidFill>
            <a:srgbClr val="FF0000"/>
          </a:solidFill>
        </p:spPr>
        <p:txBody>
          <a:bodyPr wrap="square" lIns="0" tIns="0" rIns="0" bIns="0" rtlCol="0"/>
          <a:lstStyle/>
          <a:p>
            <a:endParaRPr/>
          </a:p>
        </p:txBody>
      </p:sp>
      <p:sp>
        <p:nvSpPr>
          <p:cNvPr id="17" name="object 17"/>
          <p:cNvSpPr/>
          <p:nvPr/>
        </p:nvSpPr>
        <p:spPr>
          <a:xfrm>
            <a:off x="3993896" y="2307970"/>
            <a:ext cx="1849755" cy="2684780"/>
          </a:xfrm>
          <a:custGeom>
            <a:avLst/>
            <a:gdLst/>
            <a:ahLst/>
            <a:cxnLst/>
            <a:rect l="l" t="t" r="r" b="b"/>
            <a:pathLst>
              <a:path w="1849754" h="2684779">
                <a:moveTo>
                  <a:pt x="1742313" y="2573527"/>
                </a:moveTo>
                <a:lnTo>
                  <a:pt x="1700529" y="2602356"/>
                </a:lnTo>
                <a:lnTo>
                  <a:pt x="1849627" y="2684526"/>
                </a:lnTo>
                <a:lnTo>
                  <a:pt x="1836930" y="2594355"/>
                </a:lnTo>
                <a:lnTo>
                  <a:pt x="1756664" y="2594355"/>
                </a:lnTo>
                <a:lnTo>
                  <a:pt x="1742313" y="2573527"/>
                </a:lnTo>
                <a:close/>
              </a:path>
              <a:path w="1849754" h="2684779">
                <a:moveTo>
                  <a:pt x="1784122" y="2544680"/>
                </a:moveTo>
                <a:lnTo>
                  <a:pt x="1742313" y="2573527"/>
                </a:lnTo>
                <a:lnTo>
                  <a:pt x="1756664" y="2594355"/>
                </a:lnTo>
                <a:lnTo>
                  <a:pt x="1798574" y="2565654"/>
                </a:lnTo>
                <a:lnTo>
                  <a:pt x="1784122" y="2544680"/>
                </a:lnTo>
                <a:close/>
              </a:path>
              <a:path w="1849754" h="2684779">
                <a:moveTo>
                  <a:pt x="1825878" y="2515870"/>
                </a:moveTo>
                <a:lnTo>
                  <a:pt x="1784122" y="2544680"/>
                </a:lnTo>
                <a:lnTo>
                  <a:pt x="1798574" y="2565654"/>
                </a:lnTo>
                <a:lnTo>
                  <a:pt x="1756664" y="2594355"/>
                </a:lnTo>
                <a:lnTo>
                  <a:pt x="1836930" y="2594355"/>
                </a:lnTo>
                <a:lnTo>
                  <a:pt x="1825878" y="2515870"/>
                </a:lnTo>
                <a:close/>
              </a:path>
              <a:path w="1849754" h="2684779">
                <a:moveTo>
                  <a:pt x="107254" y="110968"/>
                </a:moveTo>
                <a:lnTo>
                  <a:pt x="65438" y="139748"/>
                </a:lnTo>
                <a:lnTo>
                  <a:pt x="1742313" y="2573527"/>
                </a:lnTo>
                <a:lnTo>
                  <a:pt x="1784122" y="2544680"/>
                </a:lnTo>
                <a:lnTo>
                  <a:pt x="107254" y="110968"/>
                </a:lnTo>
                <a:close/>
              </a:path>
              <a:path w="1849754" h="2684779">
                <a:moveTo>
                  <a:pt x="0" y="0"/>
                </a:moveTo>
                <a:lnTo>
                  <a:pt x="23621" y="168528"/>
                </a:lnTo>
                <a:lnTo>
                  <a:pt x="65438" y="139748"/>
                </a:lnTo>
                <a:lnTo>
                  <a:pt x="51053" y="118871"/>
                </a:lnTo>
                <a:lnTo>
                  <a:pt x="92837" y="90042"/>
                </a:lnTo>
                <a:lnTo>
                  <a:pt x="137657" y="90042"/>
                </a:lnTo>
                <a:lnTo>
                  <a:pt x="149098" y="82168"/>
                </a:lnTo>
                <a:lnTo>
                  <a:pt x="0" y="0"/>
                </a:lnTo>
                <a:close/>
              </a:path>
              <a:path w="1849754" h="2684779">
                <a:moveTo>
                  <a:pt x="92837" y="90042"/>
                </a:moveTo>
                <a:lnTo>
                  <a:pt x="51053" y="118871"/>
                </a:lnTo>
                <a:lnTo>
                  <a:pt x="65438" y="139748"/>
                </a:lnTo>
                <a:lnTo>
                  <a:pt x="107254" y="110968"/>
                </a:lnTo>
                <a:lnTo>
                  <a:pt x="92837" y="90042"/>
                </a:lnTo>
                <a:close/>
              </a:path>
              <a:path w="1849754" h="2684779">
                <a:moveTo>
                  <a:pt x="137657" y="90042"/>
                </a:moveTo>
                <a:lnTo>
                  <a:pt x="92837" y="90042"/>
                </a:lnTo>
                <a:lnTo>
                  <a:pt x="107254" y="110968"/>
                </a:lnTo>
                <a:lnTo>
                  <a:pt x="137657" y="90042"/>
                </a:lnTo>
                <a:close/>
              </a:path>
            </a:pathLst>
          </a:custGeom>
          <a:solidFill>
            <a:srgbClr val="E3E9EE"/>
          </a:solidFill>
        </p:spPr>
        <p:txBody>
          <a:bodyPr wrap="square" lIns="0" tIns="0" rIns="0" bIns="0" rtlCol="0"/>
          <a:lstStyle/>
          <a:p>
            <a:endParaRPr/>
          </a:p>
        </p:txBody>
      </p:sp>
      <p:sp>
        <p:nvSpPr>
          <p:cNvPr id="18" name="object 18"/>
          <p:cNvSpPr/>
          <p:nvPr/>
        </p:nvSpPr>
        <p:spPr>
          <a:xfrm>
            <a:off x="7113396" y="2774823"/>
            <a:ext cx="153035" cy="1867535"/>
          </a:xfrm>
          <a:custGeom>
            <a:avLst/>
            <a:gdLst/>
            <a:ahLst/>
            <a:cxnLst/>
            <a:rect l="l" t="t" r="r" b="b"/>
            <a:pathLst>
              <a:path w="153034" h="1867535">
                <a:moveTo>
                  <a:pt x="50803" y="1714753"/>
                </a:moveTo>
                <a:lnTo>
                  <a:pt x="0" y="1714753"/>
                </a:lnTo>
                <a:lnTo>
                  <a:pt x="76200" y="1867027"/>
                </a:lnTo>
                <a:lnTo>
                  <a:pt x="139583" y="1740153"/>
                </a:lnTo>
                <a:lnTo>
                  <a:pt x="50800" y="1740153"/>
                </a:lnTo>
                <a:lnTo>
                  <a:pt x="50803" y="1714753"/>
                </a:lnTo>
                <a:close/>
              </a:path>
              <a:path w="153034" h="1867535">
                <a:moveTo>
                  <a:pt x="51050" y="152315"/>
                </a:moveTo>
                <a:lnTo>
                  <a:pt x="50800" y="1740153"/>
                </a:lnTo>
                <a:lnTo>
                  <a:pt x="101600" y="1740153"/>
                </a:lnTo>
                <a:lnTo>
                  <a:pt x="101850" y="152357"/>
                </a:lnTo>
                <a:lnTo>
                  <a:pt x="51050" y="152315"/>
                </a:lnTo>
                <a:close/>
              </a:path>
              <a:path w="153034" h="1867535">
                <a:moveTo>
                  <a:pt x="152273" y="1714753"/>
                </a:moveTo>
                <a:lnTo>
                  <a:pt x="101603" y="1714753"/>
                </a:lnTo>
                <a:lnTo>
                  <a:pt x="101600" y="1740153"/>
                </a:lnTo>
                <a:lnTo>
                  <a:pt x="139583" y="1740153"/>
                </a:lnTo>
                <a:lnTo>
                  <a:pt x="152273" y="1714753"/>
                </a:lnTo>
                <a:close/>
              </a:path>
              <a:path w="153034" h="1867535">
                <a:moveTo>
                  <a:pt x="139975" y="127000"/>
                </a:moveTo>
                <a:lnTo>
                  <a:pt x="101853" y="127000"/>
                </a:lnTo>
                <a:lnTo>
                  <a:pt x="101850" y="152357"/>
                </a:lnTo>
                <a:lnTo>
                  <a:pt x="152653" y="152400"/>
                </a:lnTo>
                <a:lnTo>
                  <a:pt x="139975" y="127000"/>
                </a:lnTo>
                <a:close/>
              </a:path>
              <a:path w="153034" h="1867535">
                <a:moveTo>
                  <a:pt x="101853" y="127000"/>
                </a:moveTo>
                <a:lnTo>
                  <a:pt x="51053" y="127000"/>
                </a:lnTo>
                <a:lnTo>
                  <a:pt x="51050" y="152315"/>
                </a:lnTo>
                <a:lnTo>
                  <a:pt x="101850" y="152357"/>
                </a:lnTo>
                <a:lnTo>
                  <a:pt x="101853" y="127000"/>
                </a:lnTo>
                <a:close/>
              </a:path>
              <a:path w="153034" h="1867535">
                <a:moveTo>
                  <a:pt x="76580" y="0"/>
                </a:moveTo>
                <a:lnTo>
                  <a:pt x="380" y="152273"/>
                </a:lnTo>
                <a:lnTo>
                  <a:pt x="51050" y="152315"/>
                </a:lnTo>
                <a:lnTo>
                  <a:pt x="51053" y="127000"/>
                </a:lnTo>
                <a:lnTo>
                  <a:pt x="139975" y="127000"/>
                </a:lnTo>
                <a:lnTo>
                  <a:pt x="76580" y="0"/>
                </a:lnTo>
                <a:close/>
              </a:path>
            </a:pathLst>
          </a:custGeom>
          <a:solidFill>
            <a:srgbClr val="E3E9EE"/>
          </a:solidFill>
        </p:spPr>
        <p:txBody>
          <a:bodyPr wrap="square" lIns="0" tIns="0" rIns="0" bIns="0" rtlCol="0"/>
          <a:lstStyle/>
          <a:p>
            <a:endParaRPr/>
          </a:p>
        </p:txBody>
      </p:sp>
      <p:sp>
        <p:nvSpPr>
          <p:cNvPr id="19" name="object 19"/>
          <p:cNvSpPr/>
          <p:nvPr/>
        </p:nvSpPr>
        <p:spPr>
          <a:xfrm>
            <a:off x="2487422" y="2658998"/>
            <a:ext cx="153035" cy="1866900"/>
          </a:xfrm>
          <a:custGeom>
            <a:avLst/>
            <a:gdLst/>
            <a:ahLst/>
            <a:cxnLst/>
            <a:rect l="l" t="t" r="r" b="b"/>
            <a:pathLst>
              <a:path w="153035" h="1866900">
                <a:moveTo>
                  <a:pt x="50803" y="1714627"/>
                </a:moveTo>
                <a:lnTo>
                  <a:pt x="0" y="1714627"/>
                </a:lnTo>
                <a:lnTo>
                  <a:pt x="76200" y="1866900"/>
                </a:lnTo>
                <a:lnTo>
                  <a:pt x="139583" y="1740027"/>
                </a:lnTo>
                <a:lnTo>
                  <a:pt x="50800" y="1740027"/>
                </a:lnTo>
                <a:lnTo>
                  <a:pt x="50803" y="1714627"/>
                </a:lnTo>
                <a:close/>
              </a:path>
              <a:path w="153035" h="1866900">
                <a:moveTo>
                  <a:pt x="101853" y="126873"/>
                </a:moveTo>
                <a:lnTo>
                  <a:pt x="51053" y="126873"/>
                </a:lnTo>
                <a:lnTo>
                  <a:pt x="50800" y="1740027"/>
                </a:lnTo>
                <a:lnTo>
                  <a:pt x="101600" y="1740027"/>
                </a:lnTo>
                <a:lnTo>
                  <a:pt x="101853" y="126873"/>
                </a:lnTo>
                <a:close/>
              </a:path>
              <a:path w="153035" h="1866900">
                <a:moveTo>
                  <a:pt x="152272" y="1714627"/>
                </a:moveTo>
                <a:lnTo>
                  <a:pt x="101603" y="1714627"/>
                </a:lnTo>
                <a:lnTo>
                  <a:pt x="101600" y="1740027"/>
                </a:lnTo>
                <a:lnTo>
                  <a:pt x="139583" y="1740027"/>
                </a:lnTo>
                <a:lnTo>
                  <a:pt x="152272" y="1714627"/>
                </a:lnTo>
                <a:close/>
              </a:path>
              <a:path w="153035" h="1866900">
                <a:moveTo>
                  <a:pt x="76453" y="0"/>
                </a:moveTo>
                <a:lnTo>
                  <a:pt x="380" y="152273"/>
                </a:lnTo>
                <a:lnTo>
                  <a:pt x="51050" y="152273"/>
                </a:lnTo>
                <a:lnTo>
                  <a:pt x="51053" y="126873"/>
                </a:lnTo>
                <a:lnTo>
                  <a:pt x="139943" y="126873"/>
                </a:lnTo>
                <a:lnTo>
                  <a:pt x="76453" y="0"/>
                </a:lnTo>
                <a:close/>
              </a:path>
              <a:path w="153035" h="1866900">
                <a:moveTo>
                  <a:pt x="139943" y="126873"/>
                </a:moveTo>
                <a:lnTo>
                  <a:pt x="101853" y="126873"/>
                </a:lnTo>
                <a:lnTo>
                  <a:pt x="101850" y="152273"/>
                </a:lnTo>
                <a:lnTo>
                  <a:pt x="152653" y="152273"/>
                </a:lnTo>
                <a:lnTo>
                  <a:pt x="139943" y="126873"/>
                </a:lnTo>
                <a:close/>
              </a:path>
            </a:pathLst>
          </a:custGeom>
          <a:solidFill>
            <a:srgbClr val="E3E9EE"/>
          </a:solidFill>
        </p:spPr>
        <p:txBody>
          <a:bodyPr wrap="square" lIns="0" tIns="0" rIns="0" bIns="0" rtlCol="0"/>
          <a:lstStyle/>
          <a:p>
            <a:endParaRPr/>
          </a:p>
        </p:txBody>
      </p:sp>
      <p:sp>
        <p:nvSpPr>
          <p:cNvPr id="20" name="object 20"/>
          <p:cNvSpPr/>
          <p:nvPr/>
        </p:nvSpPr>
        <p:spPr>
          <a:xfrm>
            <a:off x="4246498" y="1882648"/>
            <a:ext cx="1344930" cy="153035"/>
          </a:xfrm>
          <a:custGeom>
            <a:avLst/>
            <a:gdLst/>
            <a:ahLst/>
            <a:cxnLst/>
            <a:rect l="l" t="t" r="r" b="b"/>
            <a:pathLst>
              <a:path w="1344929" h="153035">
                <a:moveTo>
                  <a:pt x="1192402" y="101845"/>
                </a:moveTo>
                <a:lnTo>
                  <a:pt x="1192402" y="152526"/>
                </a:lnTo>
                <a:lnTo>
                  <a:pt x="1293833" y="101853"/>
                </a:lnTo>
                <a:lnTo>
                  <a:pt x="1192402" y="101845"/>
                </a:lnTo>
                <a:close/>
              </a:path>
              <a:path w="1344929" h="153035">
                <a:moveTo>
                  <a:pt x="152400" y="0"/>
                </a:moveTo>
                <a:lnTo>
                  <a:pt x="0" y="76073"/>
                </a:lnTo>
                <a:lnTo>
                  <a:pt x="152273" y="152273"/>
                </a:lnTo>
                <a:lnTo>
                  <a:pt x="152315" y="101481"/>
                </a:lnTo>
                <a:lnTo>
                  <a:pt x="127000" y="101473"/>
                </a:lnTo>
                <a:lnTo>
                  <a:pt x="127000" y="50800"/>
                </a:lnTo>
                <a:lnTo>
                  <a:pt x="152357" y="50800"/>
                </a:lnTo>
                <a:lnTo>
                  <a:pt x="152400" y="0"/>
                </a:lnTo>
                <a:close/>
              </a:path>
              <a:path w="1344929" h="153035">
                <a:moveTo>
                  <a:pt x="1192402" y="51048"/>
                </a:moveTo>
                <a:lnTo>
                  <a:pt x="1192402" y="101845"/>
                </a:lnTo>
                <a:lnTo>
                  <a:pt x="1217802" y="101853"/>
                </a:lnTo>
                <a:lnTo>
                  <a:pt x="1217802" y="51053"/>
                </a:lnTo>
                <a:lnTo>
                  <a:pt x="1192402" y="51048"/>
                </a:lnTo>
                <a:close/>
              </a:path>
              <a:path w="1344929" h="153035">
                <a:moveTo>
                  <a:pt x="1192402" y="253"/>
                </a:moveTo>
                <a:lnTo>
                  <a:pt x="1192402" y="51048"/>
                </a:lnTo>
                <a:lnTo>
                  <a:pt x="1217802" y="51053"/>
                </a:lnTo>
                <a:lnTo>
                  <a:pt x="1217802" y="101853"/>
                </a:lnTo>
                <a:lnTo>
                  <a:pt x="1293851" y="101845"/>
                </a:lnTo>
                <a:lnTo>
                  <a:pt x="1344676" y="76453"/>
                </a:lnTo>
                <a:lnTo>
                  <a:pt x="1192402" y="253"/>
                </a:lnTo>
                <a:close/>
              </a:path>
              <a:path w="1344929" h="153035">
                <a:moveTo>
                  <a:pt x="152357" y="50805"/>
                </a:moveTo>
                <a:lnTo>
                  <a:pt x="152315" y="101481"/>
                </a:lnTo>
                <a:lnTo>
                  <a:pt x="1192402" y="101845"/>
                </a:lnTo>
                <a:lnTo>
                  <a:pt x="1192402" y="51048"/>
                </a:lnTo>
                <a:lnTo>
                  <a:pt x="152357" y="50805"/>
                </a:lnTo>
                <a:close/>
              </a:path>
              <a:path w="1344929" h="153035">
                <a:moveTo>
                  <a:pt x="127000" y="50800"/>
                </a:moveTo>
                <a:lnTo>
                  <a:pt x="127000"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
        <p:nvSpPr>
          <p:cNvPr id="21" name="object 21"/>
          <p:cNvSpPr/>
          <p:nvPr/>
        </p:nvSpPr>
        <p:spPr>
          <a:xfrm>
            <a:off x="4246498" y="5265546"/>
            <a:ext cx="1344930" cy="153035"/>
          </a:xfrm>
          <a:custGeom>
            <a:avLst/>
            <a:gdLst/>
            <a:ahLst/>
            <a:cxnLst/>
            <a:rect l="l" t="t" r="r" b="b"/>
            <a:pathLst>
              <a:path w="1344929" h="153035">
                <a:moveTo>
                  <a:pt x="1192402" y="101848"/>
                </a:moveTo>
                <a:lnTo>
                  <a:pt x="1192402" y="152653"/>
                </a:lnTo>
                <a:lnTo>
                  <a:pt x="1293918" y="101853"/>
                </a:lnTo>
                <a:lnTo>
                  <a:pt x="1192402" y="101848"/>
                </a:lnTo>
                <a:close/>
              </a:path>
              <a:path w="1344929" h="153035">
                <a:moveTo>
                  <a:pt x="152400" y="0"/>
                </a:moveTo>
                <a:lnTo>
                  <a:pt x="0" y="76072"/>
                </a:lnTo>
                <a:lnTo>
                  <a:pt x="152273" y="152272"/>
                </a:lnTo>
                <a:lnTo>
                  <a:pt x="152315" y="101605"/>
                </a:lnTo>
                <a:lnTo>
                  <a:pt x="127000" y="101599"/>
                </a:lnTo>
                <a:lnTo>
                  <a:pt x="127000" y="50799"/>
                </a:lnTo>
                <a:lnTo>
                  <a:pt x="152357" y="50799"/>
                </a:lnTo>
                <a:lnTo>
                  <a:pt x="152400" y="0"/>
                </a:lnTo>
                <a:close/>
              </a:path>
              <a:path w="1344929" h="153035">
                <a:moveTo>
                  <a:pt x="1192402" y="51048"/>
                </a:moveTo>
                <a:lnTo>
                  <a:pt x="1192402" y="101848"/>
                </a:lnTo>
                <a:lnTo>
                  <a:pt x="1217802" y="101853"/>
                </a:lnTo>
                <a:lnTo>
                  <a:pt x="1217802" y="51053"/>
                </a:lnTo>
                <a:lnTo>
                  <a:pt x="1192402" y="51048"/>
                </a:lnTo>
                <a:close/>
              </a:path>
              <a:path w="1344929" h="153035">
                <a:moveTo>
                  <a:pt x="1192402" y="253"/>
                </a:moveTo>
                <a:lnTo>
                  <a:pt x="1192402" y="51048"/>
                </a:lnTo>
                <a:lnTo>
                  <a:pt x="1217802" y="51053"/>
                </a:lnTo>
                <a:lnTo>
                  <a:pt x="1217802" y="101853"/>
                </a:lnTo>
                <a:lnTo>
                  <a:pt x="1293930" y="101848"/>
                </a:lnTo>
                <a:lnTo>
                  <a:pt x="1344676" y="76453"/>
                </a:lnTo>
                <a:lnTo>
                  <a:pt x="1192402" y="253"/>
                </a:lnTo>
                <a:close/>
              </a:path>
              <a:path w="1344929" h="153035">
                <a:moveTo>
                  <a:pt x="152357" y="50805"/>
                </a:moveTo>
                <a:lnTo>
                  <a:pt x="152315" y="101605"/>
                </a:lnTo>
                <a:lnTo>
                  <a:pt x="1192402" y="101848"/>
                </a:lnTo>
                <a:lnTo>
                  <a:pt x="1192402" y="51048"/>
                </a:lnTo>
                <a:lnTo>
                  <a:pt x="152357" y="50805"/>
                </a:lnTo>
                <a:close/>
              </a:path>
              <a:path w="1344929" h="153035">
                <a:moveTo>
                  <a:pt x="127000" y="50799"/>
                </a:moveTo>
                <a:lnTo>
                  <a:pt x="127000" y="101599"/>
                </a:lnTo>
                <a:lnTo>
                  <a:pt x="152315" y="101605"/>
                </a:lnTo>
                <a:lnTo>
                  <a:pt x="152357" y="50805"/>
                </a:lnTo>
                <a:lnTo>
                  <a:pt x="127000" y="50799"/>
                </a:lnTo>
                <a:close/>
              </a:path>
            </a:pathLst>
          </a:custGeom>
          <a:solidFill>
            <a:srgbClr val="E3E9EE"/>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 y="136347"/>
            <a:ext cx="4157345" cy="514350"/>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libri"/>
                <a:cs typeface="Calibri"/>
              </a:rPr>
              <a:t>Decimal </a:t>
            </a:r>
            <a:r>
              <a:rPr sz="3200" b="1" dirty="0">
                <a:latin typeface="Calibri"/>
                <a:cs typeface="Calibri"/>
              </a:rPr>
              <a:t>Number</a:t>
            </a:r>
            <a:r>
              <a:rPr sz="3200" b="1" spc="-85" dirty="0">
                <a:latin typeface="Calibri"/>
                <a:cs typeface="Calibri"/>
              </a:rPr>
              <a:t> </a:t>
            </a:r>
            <a:r>
              <a:rPr sz="3200" b="1" spc="-30" dirty="0">
                <a:latin typeface="Calibri"/>
                <a:cs typeface="Calibri"/>
              </a:rPr>
              <a:t>System</a:t>
            </a:r>
            <a:endParaRPr sz="3200">
              <a:latin typeface="Calibri"/>
              <a:cs typeface="Calibri"/>
            </a:endParaRPr>
          </a:p>
        </p:txBody>
      </p:sp>
      <p:sp>
        <p:nvSpPr>
          <p:cNvPr id="3" name="object 3"/>
          <p:cNvSpPr/>
          <p:nvPr/>
        </p:nvSpPr>
        <p:spPr>
          <a:xfrm>
            <a:off x="7564373" y="2666873"/>
            <a:ext cx="664845" cy="736600"/>
          </a:xfrm>
          <a:custGeom>
            <a:avLst/>
            <a:gdLst/>
            <a:ahLst/>
            <a:cxnLst/>
            <a:rect l="l" t="t" r="r" b="b"/>
            <a:pathLst>
              <a:path w="664845" h="736600">
                <a:moveTo>
                  <a:pt x="332358" y="0"/>
                </a:moveTo>
                <a:lnTo>
                  <a:pt x="287268" y="3361"/>
                </a:lnTo>
                <a:lnTo>
                  <a:pt x="244019" y="13151"/>
                </a:lnTo>
                <a:lnTo>
                  <a:pt x="203007" y="28932"/>
                </a:lnTo>
                <a:lnTo>
                  <a:pt x="164629" y="50263"/>
                </a:lnTo>
                <a:lnTo>
                  <a:pt x="129282" y="76707"/>
                </a:lnTo>
                <a:lnTo>
                  <a:pt x="97361" y="107823"/>
                </a:lnTo>
                <a:lnTo>
                  <a:pt x="69263" y="143172"/>
                </a:lnTo>
                <a:lnTo>
                  <a:pt x="45386" y="182315"/>
                </a:lnTo>
                <a:lnTo>
                  <a:pt x="26124" y="224813"/>
                </a:lnTo>
                <a:lnTo>
                  <a:pt x="11875" y="270227"/>
                </a:lnTo>
                <a:lnTo>
                  <a:pt x="3034" y="318118"/>
                </a:lnTo>
                <a:lnTo>
                  <a:pt x="0" y="368046"/>
                </a:lnTo>
                <a:lnTo>
                  <a:pt x="3034" y="418002"/>
                </a:lnTo>
                <a:lnTo>
                  <a:pt x="11875" y="465917"/>
                </a:lnTo>
                <a:lnTo>
                  <a:pt x="26124" y="511351"/>
                </a:lnTo>
                <a:lnTo>
                  <a:pt x="45386" y="553865"/>
                </a:lnTo>
                <a:lnTo>
                  <a:pt x="69263" y="593021"/>
                </a:lnTo>
                <a:lnTo>
                  <a:pt x="97361" y="628380"/>
                </a:lnTo>
                <a:lnTo>
                  <a:pt x="129282" y="659502"/>
                </a:lnTo>
                <a:lnTo>
                  <a:pt x="164629" y="685950"/>
                </a:lnTo>
                <a:lnTo>
                  <a:pt x="203007" y="707284"/>
                </a:lnTo>
                <a:lnTo>
                  <a:pt x="244019" y="723066"/>
                </a:lnTo>
                <a:lnTo>
                  <a:pt x="287268" y="732857"/>
                </a:lnTo>
                <a:lnTo>
                  <a:pt x="332358" y="736218"/>
                </a:lnTo>
                <a:lnTo>
                  <a:pt x="377478" y="732857"/>
                </a:lnTo>
                <a:lnTo>
                  <a:pt x="420752" y="723066"/>
                </a:lnTo>
                <a:lnTo>
                  <a:pt x="461783" y="707284"/>
                </a:lnTo>
                <a:lnTo>
                  <a:pt x="500177" y="685950"/>
                </a:lnTo>
                <a:lnTo>
                  <a:pt x="535537" y="659502"/>
                </a:lnTo>
                <a:lnTo>
                  <a:pt x="567467" y="628380"/>
                </a:lnTo>
                <a:lnTo>
                  <a:pt x="595571" y="593021"/>
                </a:lnTo>
                <a:lnTo>
                  <a:pt x="619454" y="553865"/>
                </a:lnTo>
                <a:lnTo>
                  <a:pt x="638718" y="511351"/>
                </a:lnTo>
                <a:lnTo>
                  <a:pt x="652969" y="465917"/>
                </a:lnTo>
                <a:lnTo>
                  <a:pt x="661810" y="418002"/>
                </a:lnTo>
                <a:lnTo>
                  <a:pt x="664845" y="368046"/>
                </a:lnTo>
                <a:lnTo>
                  <a:pt x="661810" y="318118"/>
                </a:lnTo>
                <a:lnTo>
                  <a:pt x="652969" y="270227"/>
                </a:lnTo>
                <a:lnTo>
                  <a:pt x="638718" y="224813"/>
                </a:lnTo>
                <a:lnTo>
                  <a:pt x="619454" y="182315"/>
                </a:lnTo>
                <a:lnTo>
                  <a:pt x="595571" y="143172"/>
                </a:lnTo>
                <a:lnTo>
                  <a:pt x="567467" y="107823"/>
                </a:lnTo>
                <a:lnTo>
                  <a:pt x="535537" y="76707"/>
                </a:lnTo>
                <a:lnTo>
                  <a:pt x="500177" y="50263"/>
                </a:lnTo>
                <a:lnTo>
                  <a:pt x="461783" y="28932"/>
                </a:lnTo>
                <a:lnTo>
                  <a:pt x="420752" y="13151"/>
                </a:lnTo>
                <a:lnTo>
                  <a:pt x="377478" y="3361"/>
                </a:lnTo>
                <a:lnTo>
                  <a:pt x="332358" y="0"/>
                </a:lnTo>
                <a:close/>
              </a:path>
            </a:pathLst>
          </a:custGeom>
          <a:solidFill>
            <a:srgbClr val="6F96D2"/>
          </a:solidFill>
        </p:spPr>
        <p:txBody>
          <a:bodyPr wrap="square" lIns="0" tIns="0" rIns="0" bIns="0" rtlCol="0"/>
          <a:lstStyle/>
          <a:p>
            <a:endParaRPr/>
          </a:p>
        </p:txBody>
      </p:sp>
      <p:sp>
        <p:nvSpPr>
          <p:cNvPr id="4" name="object 4"/>
          <p:cNvSpPr/>
          <p:nvPr/>
        </p:nvSpPr>
        <p:spPr>
          <a:xfrm>
            <a:off x="7564373" y="2666873"/>
            <a:ext cx="664845" cy="736600"/>
          </a:xfrm>
          <a:custGeom>
            <a:avLst/>
            <a:gdLst/>
            <a:ahLst/>
            <a:cxnLst/>
            <a:rect l="l" t="t" r="r" b="b"/>
            <a:pathLst>
              <a:path w="664845" h="736600">
                <a:moveTo>
                  <a:pt x="0" y="368046"/>
                </a:moveTo>
                <a:lnTo>
                  <a:pt x="3034" y="318118"/>
                </a:lnTo>
                <a:lnTo>
                  <a:pt x="11875" y="270227"/>
                </a:lnTo>
                <a:lnTo>
                  <a:pt x="26124" y="224813"/>
                </a:lnTo>
                <a:lnTo>
                  <a:pt x="45386" y="182315"/>
                </a:lnTo>
                <a:lnTo>
                  <a:pt x="69263" y="143172"/>
                </a:lnTo>
                <a:lnTo>
                  <a:pt x="97361" y="107823"/>
                </a:lnTo>
                <a:lnTo>
                  <a:pt x="129282" y="76707"/>
                </a:lnTo>
                <a:lnTo>
                  <a:pt x="164629" y="50263"/>
                </a:lnTo>
                <a:lnTo>
                  <a:pt x="203007" y="28932"/>
                </a:lnTo>
                <a:lnTo>
                  <a:pt x="244019" y="13151"/>
                </a:lnTo>
                <a:lnTo>
                  <a:pt x="287268" y="3361"/>
                </a:lnTo>
                <a:lnTo>
                  <a:pt x="332358" y="0"/>
                </a:lnTo>
                <a:lnTo>
                  <a:pt x="377478" y="3361"/>
                </a:lnTo>
                <a:lnTo>
                  <a:pt x="420752" y="13151"/>
                </a:lnTo>
                <a:lnTo>
                  <a:pt x="461783" y="28932"/>
                </a:lnTo>
                <a:lnTo>
                  <a:pt x="500177" y="50263"/>
                </a:lnTo>
                <a:lnTo>
                  <a:pt x="535537" y="76707"/>
                </a:lnTo>
                <a:lnTo>
                  <a:pt x="567467" y="107823"/>
                </a:lnTo>
                <a:lnTo>
                  <a:pt x="595571" y="143172"/>
                </a:lnTo>
                <a:lnTo>
                  <a:pt x="619454" y="182315"/>
                </a:lnTo>
                <a:lnTo>
                  <a:pt x="638718" y="224813"/>
                </a:lnTo>
                <a:lnTo>
                  <a:pt x="652969" y="270227"/>
                </a:lnTo>
                <a:lnTo>
                  <a:pt x="661810" y="318118"/>
                </a:lnTo>
                <a:lnTo>
                  <a:pt x="664845" y="368046"/>
                </a:lnTo>
                <a:lnTo>
                  <a:pt x="661810" y="418002"/>
                </a:lnTo>
                <a:lnTo>
                  <a:pt x="652969" y="465917"/>
                </a:lnTo>
                <a:lnTo>
                  <a:pt x="638718" y="511351"/>
                </a:lnTo>
                <a:lnTo>
                  <a:pt x="619454" y="553865"/>
                </a:lnTo>
                <a:lnTo>
                  <a:pt x="595571" y="593021"/>
                </a:lnTo>
                <a:lnTo>
                  <a:pt x="567467" y="628380"/>
                </a:lnTo>
                <a:lnTo>
                  <a:pt x="535537" y="659502"/>
                </a:lnTo>
                <a:lnTo>
                  <a:pt x="500177" y="685950"/>
                </a:lnTo>
                <a:lnTo>
                  <a:pt x="461783" y="707284"/>
                </a:lnTo>
                <a:lnTo>
                  <a:pt x="420752" y="723066"/>
                </a:lnTo>
                <a:lnTo>
                  <a:pt x="377478" y="732857"/>
                </a:lnTo>
                <a:lnTo>
                  <a:pt x="332358" y="736218"/>
                </a:lnTo>
                <a:lnTo>
                  <a:pt x="287268" y="732857"/>
                </a:lnTo>
                <a:lnTo>
                  <a:pt x="244019" y="723066"/>
                </a:lnTo>
                <a:lnTo>
                  <a:pt x="203007" y="707284"/>
                </a:lnTo>
                <a:lnTo>
                  <a:pt x="164629" y="685950"/>
                </a:lnTo>
                <a:lnTo>
                  <a:pt x="129282" y="659502"/>
                </a:lnTo>
                <a:lnTo>
                  <a:pt x="97361" y="628380"/>
                </a:lnTo>
                <a:lnTo>
                  <a:pt x="69263" y="593021"/>
                </a:lnTo>
                <a:lnTo>
                  <a:pt x="45386" y="553865"/>
                </a:lnTo>
                <a:lnTo>
                  <a:pt x="26124" y="511351"/>
                </a:lnTo>
                <a:lnTo>
                  <a:pt x="11875" y="465917"/>
                </a:lnTo>
                <a:lnTo>
                  <a:pt x="3034" y="418002"/>
                </a:lnTo>
                <a:lnTo>
                  <a:pt x="0" y="368046"/>
                </a:lnTo>
                <a:close/>
              </a:path>
            </a:pathLst>
          </a:custGeom>
          <a:ln w="9360">
            <a:solidFill>
              <a:srgbClr val="000000"/>
            </a:solidFill>
          </a:ln>
        </p:spPr>
        <p:txBody>
          <a:bodyPr wrap="square" lIns="0" tIns="0" rIns="0" bIns="0" rtlCol="0"/>
          <a:lstStyle/>
          <a:p>
            <a:endParaRPr/>
          </a:p>
        </p:txBody>
      </p:sp>
      <p:sp>
        <p:nvSpPr>
          <p:cNvPr id="5" name="object 5"/>
          <p:cNvSpPr/>
          <p:nvPr/>
        </p:nvSpPr>
        <p:spPr>
          <a:xfrm>
            <a:off x="2666873" y="2692400"/>
            <a:ext cx="665480" cy="736600"/>
          </a:xfrm>
          <a:custGeom>
            <a:avLst/>
            <a:gdLst/>
            <a:ahLst/>
            <a:cxnLst/>
            <a:rect l="l" t="t" r="r" b="b"/>
            <a:pathLst>
              <a:path w="665479" h="736600">
                <a:moveTo>
                  <a:pt x="332485" y="0"/>
                </a:moveTo>
                <a:lnTo>
                  <a:pt x="287366" y="3361"/>
                </a:lnTo>
                <a:lnTo>
                  <a:pt x="244092" y="13152"/>
                </a:lnTo>
                <a:lnTo>
                  <a:pt x="203061" y="28934"/>
                </a:lnTo>
                <a:lnTo>
                  <a:pt x="164667" y="50268"/>
                </a:lnTo>
                <a:lnTo>
                  <a:pt x="129307" y="76716"/>
                </a:lnTo>
                <a:lnTo>
                  <a:pt x="97377" y="107838"/>
                </a:lnTo>
                <a:lnTo>
                  <a:pt x="69273" y="143197"/>
                </a:lnTo>
                <a:lnTo>
                  <a:pt x="45390" y="182353"/>
                </a:lnTo>
                <a:lnTo>
                  <a:pt x="26126" y="224867"/>
                </a:lnTo>
                <a:lnTo>
                  <a:pt x="11875" y="270301"/>
                </a:lnTo>
                <a:lnTo>
                  <a:pt x="3034" y="318216"/>
                </a:lnTo>
                <a:lnTo>
                  <a:pt x="0" y="368173"/>
                </a:lnTo>
                <a:lnTo>
                  <a:pt x="3034" y="418100"/>
                </a:lnTo>
                <a:lnTo>
                  <a:pt x="11875" y="465991"/>
                </a:lnTo>
                <a:lnTo>
                  <a:pt x="26126" y="511405"/>
                </a:lnTo>
                <a:lnTo>
                  <a:pt x="45390" y="553903"/>
                </a:lnTo>
                <a:lnTo>
                  <a:pt x="69273" y="593046"/>
                </a:lnTo>
                <a:lnTo>
                  <a:pt x="97377" y="628396"/>
                </a:lnTo>
                <a:lnTo>
                  <a:pt x="129307" y="659511"/>
                </a:lnTo>
                <a:lnTo>
                  <a:pt x="164667" y="685955"/>
                </a:lnTo>
                <a:lnTo>
                  <a:pt x="203061" y="707286"/>
                </a:lnTo>
                <a:lnTo>
                  <a:pt x="244092" y="723067"/>
                </a:lnTo>
                <a:lnTo>
                  <a:pt x="287366" y="732857"/>
                </a:lnTo>
                <a:lnTo>
                  <a:pt x="332485" y="736219"/>
                </a:lnTo>
                <a:lnTo>
                  <a:pt x="377605" y="732857"/>
                </a:lnTo>
                <a:lnTo>
                  <a:pt x="420879" y="723067"/>
                </a:lnTo>
                <a:lnTo>
                  <a:pt x="461910" y="707286"/>
                </a:lnTo>
                <a:lnTo>
                  <a:pt x="500304" y="685955"/>
                </a:lnTo>
                <a:lnTo>
                  <a:pt x="535664" y="659511"/>
                </a:lnTo>
                <a:lnTo>
                  <a:pt x="567594" y="628396"/>
                </a:lnTo>
                <a:lnTo>
                  <a:pt x="595698" y="593046"/>
                </a:lnTo>
                <a:lnTo>
                  <a:pt x="619581" y="553903"/>
                </a:lnTo>
                <a:lnTo>
                  <a:pt x="638845" y="511405"/>
                </a:lnTo>
                <a:lnTo>
                  <a:pt x="653096" y="465991"/>
                </a:lnTo>
                <a:lnTo>
                  <a:pt x="661937" y="418100"/>
                </a:lnTo>
                <a:lnTo>
                  <a:pt x="664972" y="368173"/>
                </a:lnTo>
                <a:lnTo>
                  <a:pt x="661937" y="318216"/>
                </a:lnTo>
                <a:lnTo>
                  <a:pt x="653096" y="270301"/>
                </a:lnTo>
                <a:lnTo>
                  <a:pt x="638845" y="224867"/>
                </a:lnTo>
                <a:lnTo>
                  <a:pt x="619581" y="182353"/>
                </a:lnTo>
                <a:lnTo>
                  <a:pt x="595698" y="143197"/>
                </a:lnTo>
                <a:lnTo>
                  <a:pt x="567594" y="107838"/>
                </a:lnTo>
                <a:lnTo>
                  <a:pt x="535664" y="76716"/>
                </a:lnTo>
                <a:lnTo>
                  <a:pt x="500304" y="50268"/>
                </a:lnTo>
                <a:lnTo>
                  <a:pt x="461910" y="28934"/>
                </a:lnTo>
                <a:lnTo>
                  <a:pt x="420879" y="13152"/>
                </a:lnTo>
                <a:lnTo>
                  <a:pt x="377605" y="3361"/>
                </a:lnTo>
                <a:lnTo>
                  <a:pt x="332485" y="0"/>
                </a:lnTo>
                <a:close/>
              </a:path>
            </a:pathLst>
          </a:custGeom>
          <a:solidFill>
            <a:srgbClr val="6F96D2"/>
          </a:solidFill>
        </p:spPr>
        <p:txBody>
          <a:bodyPr wrap="square" lIns="0" tIns="0" rIns="0" bIns="0" rtlCol="0"/>
          <a:lstStyle/>
          <a:p>
            <a:endParaRPr/>
          </a:p>
        </p:txBody>
      </p:sp>
      <p:sp>
        <p:nvSpPr>
          <p:cNvPr id="6" name="object 6"/>
          <p:cNvSpPr/>
          <p:nvPr/>
        </p:nvSpPr>
        <p:spPr>
          <a:xfrm>
            <a:off x="2666873" y="2692400"/>
            <a:ext cx="665480" cy="736600"/>
          </a:xfrm>
          <a:custGeom>
            <a:avLst/>
            <a:gdLst/>
            <a:ahLst/>
            <a:cxnLst/>
            <a:rect l="l" t="t" r="r" b="b"/>
            <a:pathLst>
              <a:path w="665479" h="736600">
                <a:moveTo>
                  <a:pt x="0" y="368173"/>
                </a:moveTo>
                <a:lnTo>
                  <a:pt x="3034" y="318216"/>
                </a:lnTo>
                <a:lnTo>
                  <a:pt x="11875" y="270301"/>
                </a:lnTo>
                <a:lnTo>
                  <a:pt x="26126" y="224867"/>
                </a:lnTo>
                <a:lnTo>
                  <a:pt x="45390" y="182353"/>
                </a:lnTo>
                <a:lnTo>
                  <a:pt x="69273" y="143197"/>
                </a:lnTo>
                <a:lnTo>
                  <a:pt x="97377" y="107838"/>
                </a:lnTo>
                <a:lnTo>
                  <a:pt x="129307" y="76716"/>
                </a:lnTo>
                <a:lnTo>
                  <a:pt x="164667" y="50268"/>
                </a:lnTo>
                <a:lnTo>
                  <a:pt x="203061" y="28934"/>
                </a:lnTo>
                <a:lnTo>
                  <a:pt x="244092" y="13152"/>
                </a:lnTo>
                <a:lnTo>
                  <a:pt x="287366" y="3361"/>
                </a:lnTo>
                <a:lnTo>
                  <a:pt x="332485" y="0"/>
                </a:lnTo>
                <a:lnTo>
                  <a:pt x="377605" y="3361"/>
                </a:lnTo>
                <a:lnTo>
                  <a:pt x="420879" y="13152"/>
                </a:lnTo>
                <a:lnTo>
                  <a:pt x="461910" y="28934"/>
                </a:lnTo>
                <a:lnTo>
                  <a:pt x="500304" y="50268"/>
                </a:lnTo>
                <a:lnTo>
                  <a:pt x="535664" y="76716"/>
                </a:lnTo>
                <a:lnTo>
                  <a:pt x="567594" y="107838"/>
                </a:lnTo>
                <a:lnTo>
                  <a:pt x="595698" y="143197"/>
                </a:lnTo>
                <a:lnTo>
                  <a:pt x="619581" y="182353"/>
                </a:lnTo>
                <a:lnTo>
                  <a:pt x="638845" y="224867"/>
                </a:lnTo>
                <a:lnTo>
                  <a:pt x="653096" y="270301"/>
                </a:lnTo>
                <a:lnTo>
                  <a:pt x="661937" y="318216"/>
                </a:lnTo>
                <a:lnTo>
                  <a:pt x="664972" y="368173"/>
                </a:lnTo>
                <a:lnTo>
                  <a:pt x="661937" y="418100"/>
                </a:lnTo>
                <a:lnTo>
                  <a:pt x="653096" y="465991"/>
                </a:lnTo>
                <a:lnTo>
                  <a:pt x="638845" y="511405"/>
                </a:lnTo>
                <a:lnTo>
                  <a:pt x="619581" y="553903"/>
                </a:lnTo>
                <a:lnTo>
                  <a:pt x="595698" y="593046"/>
                </a:lnTo>
                <a:lnTo>
                  <a:pt x="567594" y="628396"/>
                </a:lnTo>
                <a:lnTo>
                  <a:pt x="535664" y="659511"/>
                </a:lnTo>
                <a:lnTo>
                  <a:pt x="500304" y="685955"/>
                </a:lnTo>
                <a:lnTo>
                  <a:pt x="461910" y="707286"/>
                </a:lnTo>
                <a:lnTo>
                  <a:pt x="420879" y="723067"/>
                </a:lnTo>
                <a:lnTo>
                  <a:pt x="377605" y="732857"/>
                </a:lnTo>
                <a:lnTo>
                  <a:pt x="332485" y="736219"/>
                </a:lnTo>
                <a:lnTo>
                  <a:pt x="287366" y="732857"/>
                </a:lnTo>
                <a:lnTo>
                  <a:pt x="244092" y="723067"/>
                </a:lnTo>
                <a:lnTo>
                  <a:pt x="203061" y="707286"/>
                </a:lnTo>
                <a:lnTo>
                  <a:pt x="164667" y="685955"/>
                </a:lnTo>
                <a:lnTo>
                  <a:pt x="129307" y="659511"/>
                </a:lnTo>
                <a:lnTo>
                  <a:pt x="97377" y="628396"/>
                </a:lnTo>
                <a:lnTo>
                  <a:pt x="69273" y="593046"/>
                </a:lnTo>
                <a:lnTo>
                  <a:pt x="45390" y="553903"/>
                </a:lnTo>
                <a:lnTo>
                  <a:pt x="26126" y="511405"/>
                </a:lnTo>
                <a:lnTo>
                  <a:pt x="11875" y="465991"/>
                </a:lnTo>
                <a:lnTo>
                  <a:pt x="3034" y="418100"/>
                </a:lnTo>
                <a:lnTo>
                  <a:pt x="0" y="368173"/>
                </a:lnTo>
                <a:close/>
              </a:path>
            </a:pathLst>
          </a:custGeom>
          <a:ln w="9360">
            <a:solidFill>
              <a:srgbClr val="000000"/>
            </a:solidFill>
          </a:ln>
        </p:spPr>
        <p:txBody>
          <a:bodyPr wrap="square" lIns="0" tIns="0" rIns="0" bIns="0" rtlCol="0"/>
          <a:lstStyle/>
          <a:p>
            <a:endParaRPr/>
          </a:p>
        </p:txBody>
      </p:sp>
      <p:sp>
        <p:nvSpPr>
          <p:cNvPr id="7" name="object 7"/>
          <p:cNvSpPr txBox="1"/>
          <p:nvPr/>
        </p:nvSpPr>
        <p:spPr>
          <a:xfrm>
            <a:off x="307340" y="1458290"/>
            <a:ext cx="1672589" cy="514350"/>
          </a:xfrm>
          <a:prstGeom prst="rect">
            <a:avLst/>
          </a:prstGeom>
        </p:spPr>
        <p:txBody>
          <a:bodyPr vert="horz" wrap="square" lIns="0" tIns="13335" rIns="0" bIns="0" rtlCol="0">
            <a:spAutoFit/>
          </a:bodyPr>
          <a:lstStyle/>
          <a:p>
            <a:pPr marL="12700">
              <a:lnSpc>
                <a:spcPct val="100000"/>
              </a:lnSpc>
              <a:spcBef>
                <a:spcPts val="105"/>
              </a:spcBef>
            </a:pPr>
            <a:r>
              <a:rPr sz="3200" spc="-10" dirty="0">
                <a:latin typeface="Calibri"/>
                <a:cs typeface="Calibri"/>
              </a:rPr>
              <a:t>Structure:</a:t>
            </a:r>
            <a:endParaRPr sz="3200">
              <a:latin typeface="Calibri"/>
              <a:cs typeface="Calibri"/>
            </a:endParaRPr>
          </a:p>
        </p:txBody>
      </p:sp>
      <p:sp>
        <p:nvSpPr>
          <p:cNvPr id="8" name="object 8"/>
          <p:cNvSpPr txBox="1"/>
          <p:nvPr/>
        </p:nvSpPr>
        <p:spPr>
          <a:xfrm>
            <a:off x="65938" y="2916173"/>
            <a:ext cx="164083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Decimal</a:t>
            </a:r>
            <a:r>
              <a:rPr sz="2400" spc="-75" dirty="0">
                <a:latin typeface="Tahoma"/>
                <a:cs typeface="Tahoma"/>
              </a:rPr>
              <a:t> </a:t>
            </a:r>
            <a:r>
              <a:rPr sz="2400" spc="-15" dirty="0">
                <a:latin typeface="Tahoma"/>
                <a:cs typeface="Tahoma"/>
              </a:rPr>
              <a:t>No.</a:t>
            </a:r>
            <a:endParaRPr sz="2400">
              <a:latin typeface="Tahoma"/>
              <a:cs typeface="Tahoma"/>
            </a:endParaRPr>
          </a:p>
        </p:txBody>
      </p:sp>
      <p:sp>
        <p:nvSpPr>
          <p:cNvPr id="9" name="object 9"/>
          <p:cNvSpPr txBox="1"/>
          <p:nvPr/>
        </p:nvSpPr>
        <p:spPr>
          <a:xfrm>
            <a:off x="60147" y="4135628"/>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10" name="object 10"/>
          <p:cNvSpPr txBox="1"/>
          <p:nvPr/>
        </p:nvSpPr>
        <p:spPr>
          <a:xfrm>
            <a:off x="8410447" y="2765551"/>
            <a:ext cx="51943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ahoma"/>
                <a:cs typeface="Tahoma"/>
              </a:rPr>
              <a:t>....</a:t>
            </a:r>
            <a:endParaRPr sz="3200">
              <a:latin typeface="Tahoma"/>
              <a:cs typeface="Tahoma"/>
            </a:endParaRPr>
          </a:p>
        </p:txBody>
      </p:sp>
      <p:sp>
        <p:nvSpPr>
          <p:cNvPr id="11" name="object 11"/>
          <p:cNvSpPr/>
          <p:nvPr/>
        </p:nvSpPr>
        <p:spPr>
          <a:xfrm>
            <a:off x="5720439" y="33525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579" y="31495"/>
                </a:moveTo>
                <a:lnTo>
                  <a:pt x="87016" y="31495"/>
                </a:lnTo>
                <a:lnTo>
                  <a:pt x="86991" y="90001"/>
                </a:lnTo>
                <a:lnTo>
                  <a:pt x="112924" y="134492"/>
                </a:lnTo>
                <a:lnTo>
                  <a:pt x="117119" y="139225"/>
                </a:lnTo>
                <a:lnTo>
                  <a:pt x="122576" y="141874"/>
                </a:lnTo>
                <a:lnTo>
                  <a:pt x="128605" y="142261"/>
                </a:lnTo>
                <a:lnTo>
                  <a:pt x="134514" y="140207"/>
                </a:lnTo>
                <a:lnTo>
                  <a:pt x="139247" y="136066"/>
                </a:lnTo>
                <a:lnTo>
                  <a:pt x="141896" y="130603"/>
                </a:lnTo>
                <a:lnTo>
                  <a:pt x="142283" y="124545"/>
                </a:lnTo>
                <a:lnTo>
                  <a:pt x="140229" y="118617"/>
                </a:lnTo>
                <a:lnTo>
                  <a:pt x="89579"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579"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2" name="object 12"/>
          <p:cNvSpPr/>
          <p:nvPr/>
        </p:nvSpPr>
        <p:spPr>
          <a:xfrm>
            <a:off x="4806039" y="33525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579" y="31495"/>
                </a:moveTo>
                <a:lnTo>
                  <a:pt x="87016" y="31495"/>
                </a:lnTo>
                <a:lnTo>
                  <a:pt x="86991" y="90001"/>
                </a:lnTo>
                <a:lnTo>
                  <a:pt x="112924" y="134492"/>
                </a:lnTo>
                <a:lnTo>
                  <a:pt x="117119" y="139225"/>
                </a:lnTo>
                <a:lnTo>
                  <a:pt x="122576" y="141874"/>
                </a:lnTo>
                <a:lnTo>
                  <a:pt x="128605" y="142261"/>
                </a:lnTo>
                <a:lnTo>
                  <a:pt x="134514" y="140207"/>
                </a:lnTo>
                <a:lnTo>
                  <a:pt x="139247" y="136066"/>
                </a:lnTo>
                <a:lnTo>
                  <a:pt x="141896" y="130603"/>
                </a:lnTo>
                <a:lnTo>
                  <a:pt x="142283" y="124545"/>
                </a:lnTo>
                <a:lnTo>
                  <a:pt x="140229" y="118617"/>
                </a:lnTo>
                <a:lnTo>
                  <a:pt x="89579"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579"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3" name="object 13"/>
          <p:cNvSpPr/>
          <p:nvPr/>
        </p:nvSpPr>
        <p:spPr>
          <a:xfrm>
            <a:off x="3815312" y="33525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613" y="31495"/>
                </a:moveTo>
                <a:lnTo>
                  <a:pt x="87016" y="31495"/>
                </a:lnTo>
                <a:lnTo>
                  <a:pt x="86991" y="90001"/>
                </a:lnTo>
                <a:lnTo>
                  <a:pt x="112924" y="134492"/>
                </a:lnTo>
                <a:lnTo>
                  <a:pt x="117121" y="139225"/>
                </a:lnTo>
                <a:lnTo>
                  <a:pt x="122592" y="141874"/>
                </a:lnTo>
                <a:lnTo>
                  <a:pt x="128658" y="142261"/>
                </a:lnTo>
                <a:lnTo>
                  <a:pt x="134641" y="140207"/>
                </a:lnTo>
                <a:lnTo>
                  <a:pt x="139303" y="136066"/>
                </a:lnTo>
                <a:lnTo>
                  <a:pt x="141928" y="130603"/>
                </a:lnTo>
                <a:lnTo>
                  <a:pt x="142339" y="124545"/>
                </a:lnTo>
                <a:lnTo>
                  <a:pt x="140356" y="118617"/>
                </a:lnTo>
                <a:lnTo>
                  <a:pt x="89613"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613"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4" name="object 14"/>
          <p:cNvSpPr/>
          <p:nvPr/>
        </p:nvSpPr>
        <p:spPr>
          <a:xfrm>
            <a:off x="2900912" y="33525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613" y="31495"/>
                </a:moveTo>
                <a:lnTo>
                  <a:pt x="87016" y="31495"/>
                </a:lnTo>
                <a:lnTo>
                  <a:pt x="86991" y="90001"/>
                </a:lnTo>
                <a:lnTo>
                  <a:pt x="112924" y="134492"/>
                </a:lnTo>
                <a:lnTo>
                  <a:pt x="117121" y="139225"/>
                </a:lnTo>
                <a:lnTo>
                  <a:pt x="122592" y="141874"/>
                </a:lnTo>
                <a:lnTo>
                  <a:pt x="128658" y="142261"/>
                </a:lnTo>
                <a:lnTo>
                  <a:pt x="134641" y="140207"/>
                </a:lnTo>
                <a:lnTo>
                  <a:pt x="139303" y="136066"/>
                </a:lnTo>
                <a:lnTo>
                  <a:pt x="141928" y="130603"/>
                </a:lnTo>
                <a:lnTo>
                  <a:pt x="142339" y="124545"/>
                </a:lnTo>
                <a:lnTo>
                  <a:pt x="140356" y="118617"/>
                </a:lnTo>
                <a:lnTo>
                  <a:pt x="89613"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613"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5" name="object 15"/>
          <p:cNvSpPr/>
          <p:nvPr/>
        </p:nvSpPr>
        <p:spPr>
          <a:xfrm>
            <a:off x="6787112" y="33525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613" y="31495"/>
                </a:moveTo>
                <a:lnTo>
                  <a:pt x="87016" y="31495"/>
                </a:lnTo>
                <a:lnTo>
                  <a:pt x="86991" y="90001"/>
                </a:lnTo>
                <a:lnTo>
                  <a:pt x="112924" y="134492"/>
                </a:lnTo>
                <a:lnTo>
                  <a:pt x="117121" y="139225"/>
                </a:lnTo>
                <a:lnTo>
                  <a:pt x="122592" y="141874"/>
                </a:lnTo>
                <a:lnTo>
                  <a:pt x="128658" y="142261"/>
                </a:lnTo>
                <a:lnTo>
                  <a:pt x="134641" y="140207"/>
                </a:lnTo>
                <a:lnTo>
                  <a:pt x="139303" y="136066"/>
                </a:lnTo>
                <a:lnTo>
                  <a:pt x="141928" y="130603"/>
                </a:lnTo>
                <a:lnTo>
                  <a:pt x="142339" y="124545"/>
                </a:lnTo>
                <a:lnTo>
                  <a:pt x="140356" y="118617"/>
                </a:lnTo>
                <a:lnTo>
                  <a:pt x="89613"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613"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6" name="object 16"/>
          <p:cNvSpPr/>
          <p:nvPr/>
        </p:nvSpPr>
        <p:spPr>
          <a:xfrm>
            <a:off x="7777839" y="33525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579" y="31495"/>
                </a:moveTo>
                <a:lnTo>
                  <a:pt x="87016" y="31495"/>
                </a:lnTo>
                <a:lnTo>
                  <a:pt x="86991" y="90001"/>
                </a:lnTo>
                <a:lnTo>
                  <a:pt x="112924" y="134492"/>
                </a:lnTo>
                <a:lnTo>
                  <a:pt x="117119" y="139225"/>
                </a:lnTo>
                <a:lnTo>
                  <a:pt x="122576" y="141874"/>
                </a:lnTo>
                <a:lnTo>
                  <a:pt x="128605" y="142261"/>
                </a:lnTo>
                <a:lnTo>
                  <a:pt x="134514" y="140207"/>
                </a:lnTo>
                <a:lnTo>
                  <a:pt x="139247" y="136066"/>
                </a:lnTo>
                <a:lnTo>
                  <a:pt x="141896" y="130603"/>
                </a:lnTo>
                <a:lnTo>
                  <a:pt x="142283" y="124545"/>
                </a:lnTo>
                <a:lnTo>
                  <a:pt x="140229" y="118617"/>
                </a:lnTo>
                <a:lnTo>
                  <a:pt x="89579"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579"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7" name="object 17"/>
          <p:cNvSpPr/>
          <p:nvPr/>
        </p:nvSpPr>
        <p:spPr>
          <a:xfrm>
            <a:off x="6253222" y="3504565"/>
            <a:ext cx="142875" cy="1905000"/>
          </a:xfrm>
          <a:custGeom>
            <a:avLst/>
            <a:gdLst/>
            <a:ahLst/>
            <a:cxnLst/>
            <a:rect l="l" t="t" r="r" b="b"/>
            <a:pathLst>
              <a:path w="142875" h="1905000">
                <a:moveTo>
                  <a:pt x="70852" y="62937"/>
                </a:moveTo>
                <a:lnTo>
                  <a:pt x="55146" y="90142"/>
                </a:lnTo>
                <a:lnTo>
                  <a:pt x="63757" y="1904873"/>
                </a:lnTo>
                <a:lnTo>
                  <a:pt x="95380" y="1904746"/>
                </a:lnTo>
                <a:lnTo>
                  <a:pt x="86768" y="89922"/>
                </a:lnTo>
                <a:lnTo>
                  <a:pt x="70852" y="62937"/>
                </a:lnTo>
                <a:close/>
              </a:path>
              <a:path w="142875" h="1905000">
                <a:moveTo>
                  <a:pt x="70488" y="0"/>
                </a:moveTo>
                <a:lnTo>
                  <a:pt x="2035" y="118745"/>
                </a:lnTo>
                <a:lnTo>
                  <a:pt x="0" y="124727"/>
                </a:lnTo>
                <a:lnTo>
                  <a:pt x="416" y="130794"/>
                </a:lnTo>
                <a:lnTo>
                  <a:pt x="3071" y="136265"/>
                </a:lnTo>
                <a:lnTo>
                  <a:pt x="7750" y="140462"/>
                </a:lnTo>
                <a:lnTo>
                  <a:pt x="13733" y="142442"/>
                </a:lnTo>
                <a:lnTo>
                  <a:pt x="19800" y="142017"/>
                </a:lnTo>
                <a:lnTo>
                  <a:pt x="25271" y="139354"/>
                </a:lnTo>
                <a:lnTo>
                  <a:pt x="29467" y="134620"/>
                </a:lnTo>
                <a:lnTo>
                  <a:pt x="55146" y="90142"/>
                </a:lnTo>
                <a:lnTo>
                  <a:pt x="54867" y="31496"/>
                </a:lnTo>
                <a:lnTo>
                  <a:pt x="89006" y="31369"/>
                </a:lnTo>
                <a:lnTo>
                  <a:pt x="70488" y="0"/>
                </a:lnTo>
                <a:close/>
              </a:path>
              <a:path w="142875" h="1905000">
                <a:moveTo>
                  <a:pt x="89006" y="31369"/>
                </a:moveTo>
                <a:lnTo>
                  <a:pt x="86490" y="31369"/>
                </a:lnTo>
                <a:lnTo>
                  <a:pt x="86768" y="89922"/>
                </a:lnTo>
                <a:lnTo>
                  <a:pt x="112906" y="134239"/>
                </a:lnTo>
                <a:lnTo>
                  <a:pt x="117121" y="138898"/>
                </a:lnTo>
                <a:lnTo>
                  <a:pt x="122622" y="141509"/>
                </a:lnTo>
                <a:lnTo>
                  <a:pt x="128694" y="141882"/>
                </a:lnTo>
                <a:lnTo>
                  <a:pt x="134623" y="139827"/>
                </a:lnTo>
                <a:lnTo>
                  <a:pt x="139283" y="135612"/>
                </a:lnTo>
                <a:lnTo>
                  <a:pt x="141894" y="130111"/>
                </a:lnTo>
                <a:lnTo>
                  <a:pt x="142267" y="124039"/>
                </a:lnTo>
                <a:lnTo>
                  <a:pt x="140211" y="118110"/>
                </a:lnTo>
                <a:lnTo>
                  <a:pt x="89006" y="31369"/>
                </a:lnTo>
                <a:close/>
              </a:path>
              <a:path w="142875" h="1905000">
                <a:moveTo>
                  <a:pt x="86490" y="31369"/>
                </a:moveTo>
                <a:lnTo>
                  <a:pt x="54867" y="31496"/>
                </a:lnTo>
                <a:lnTo>
                  <a:pt x="55146" y="90142"/>
                </a:lnTo>
                <a:lnTo>
                  <a:pt x="70852" y="62937"/>
                </a:lnTo>
                <a:lnTo>
                  <a:pt x="57026" y="39497"/>
                </a:lnTo>
                <a:lnTo>
                  <a:pt x="86528" y="39370"/>
                </a:lnTo>
                <a:lnTo>
                  <a:pt x="86490" y="31369"/>
                </a:lnTo>
                <a:close/>
              </a:path>
              <a:path w="142875" h="1905000">
                <a:moveTo>
                  <a:pt x="86528" y="39370"/>
                </a:moveTo>
                <a:lnTo>
                  <a:pt x="84458" y="39370"/>
                </a:lnTo>
                <a:lnTo>
                  <a:pt x="70852" y="62937"/>
                </a:lnTo>
                <a:lnTo>
                  <a:pt x="86768" y="89922"/>
                </a:lnTo>
                <a:lnTo>
                  <a:pt x="86528" y="39370"/>
                </a:lnTo>
                <a:close/>
              </a:path>
              <a:path w="142875" h="1905000">
                <a:moveTo>
                  <a:pt x="84458" y="39370"/>
                </a:moveTo>
                <a:lnTo>
                  <a:pt x="57026" y="39497"/>
                </a:lnTo>
                <a:lnTo>
                  <a:pt x="70852" y="62937"/>
                </a:lnTo>
                <a:lnTo>
                  <a:pt x="84458" y="39370"/>
                </a:lnTo>
                <a:close/>
              </a:path>
            </a:pathLst>
          </a:custGeom>
          <a:solidFill>
            <a:srgbClr val="FF0000"/>
          </a:solidFill>
        </p:spPr>
        <p:txBody>
          <a:bodyPr wrap="square" lIns="0" tIns="0" rIns="0" bIns="0" rtlCol="0"/>
          <a:lstStyle/>
          <a:p>
            <a:endParaRPr/>
          </a:p>
        </p:txBody>
      </p:sp>
      <p:sp>
        <p:nvSpPr>
          <p:cNvPr id="18" name="object 18"/>
          <p:cNvSpPr txBox="1"/>
          <p:nvPr/>
        </p:nvSpPr>
        <p:spPr>
          <a:xfrm>
            <a:off x="5396610" y="5664504"/>
            <a:ext cx="185102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Decimal</a:t>
            </a:r>
            <a:r>
              <a:rPr sz="2400" spc="-80" dirty="0">
                <a:latin typeface="Tahoma"/>
                <a:cs typeface="Tahoma"/>
              </a:rPr>
              <a:t> </a:t>
            </a:r>
            <a:r>
              <a:rPr sz="2400" spc="-15" dirty="0">
                <a:latin typeface="Tahoma"/>
                <a:cs typeface="Tahoma"/>
              </a:rPr>
              <a:t>Point</a:t>
            </a:r>
            <a:endParaRPr sz="2400">
              <a:latin typeface="Tahoma"/>
              <a:cs typeface="Tahoma"/>
            </a:endParaRPr>
          </a:p>
        </p:txBody>
      </p:sp>
      <p:sp>
        <p:nvSpPr>
          <p:cNvPr id="19" name="object 19"/>
          <p:cNvSpPr txBox="1"/>
          <p:nvPr/>
        </p:nvSpPr>
        <p:spPr>
          <a:xfrm>
            <a:off x="2601214" y="2001392"/>
            <a:ext cx="6362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M</a:t>
            </a:r>
            <a:r>
              <a:rPr sz="2400" spc="-10" dirty="0">
                <a:latin typeface="Tahoma"/>
                <a:cs typeface="Tahoma"/>
              </a:rPr>
              <a:t>S</a:t>
            </a:r>
            <a:r>
              <a:rPr sz="2400" dirty="0">
                <a:latin typeface="Tahoma"/>
                <a:cs typeface="Tahoma"/>
              </a:rPr>
              <a:t>D</a:t>
            </a:r>
            <a:endParaRPr sz="2400">
              <a:latin typeface="Tahoma"/>
              <a:cs typeface="Tahoma"/>
            </a:endParaRPr>
          </a:p>
        </p:txBody>
      </p:sp>
      <p:sp>
        <p:nvSpPr>
          <p:cNvPr id="20" name="object 20"/>
          <p:cNvSpPr txBox="1"/>
          <p:nvPr/>
        </p:nvSpPr>
        <p:spPr>
          <a:xfrm>
            <a:off x="7479283" y="2006346"/>
            <a:ext cx="5543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LSD</a:t>
            </a:r>
            <a:endParaRPr sz="2400">
              <a:latin typeface="Tahoma"/>
              <a:cs typeface="Tahoma"/>
            </a:endParaRPr>
          </a:p>
        </p:txBody>
      </p:sp>
      <p:sp>
        <p:nvSpPr>
          <p:cNvPr id="21" name="object 21"/>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22" name="object 22"/>
          <p:cNvSpPr txBox="1"/>
          <p:nvPr/>
        </p:nvSpPr>
        <p:spPr>
          <a:xfrm>
            <a:off x="1944751" y="2770177"/>
            <a:ext cx="1186815"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ahoma"/>
                <a:cs typeface="Tahoma"/>
              </a:rPr>
              <a:t>......</a:t>
            </a:r>
            <a:r>
              <a:rPr sz="3200" spc="-305" dirty="0">
                <a:latin typeface="Tahoma"/>
                <a:cs typeface="Tahoma"/>
              </a:rPr>
              <a:t> </a:t>
            </a:r>
            <a:r>
              <a:rPr sz="3200" i="1" dirty="0">
                <a:latin typeface="Times New Roman"/>
                <a:cs typeface="Times New Roman"/>
              </a:rPr>
              <a:t>d</a:t>
            </a:r>
            <a:r>
              <a:rPr sz="1850" dirty="0">
                <a:latin typeface="Times New Roman"/>
                <a:cs typeface="Times New Roman"/>
              </a:rPr>
              <a:t>3</a:t>
            </a:r>
            <a:endParaRPr sz="1850">
              <a:latin typeface="Times New Roman"/>
              <a:cs typeface="Times New Roman"/>
            </a:endParaRPr>
          </a:p>
        </p:txBody>
      </p:sp>
      <p:sp>
        <p:nvSpPr>
          <p:cNvPr id="23" name="object 23"/>
          <p:cNvSpPr txBox="1"/>
          <p:nvPr/>
        </p:nvSpPr>
        <p:spPr>
          <a:xfrm>
            <a:off x="3697861" y="2719885"/>
            <a:ext cx="4497705" cy="574040"/>
          </a:xfrm>
          <a:prstGeom prst="rect">
            <a:avLst/>
          </a:prstGeom>
        </p:spPr>
        <p:txBody>
          <a:bodyPr vert="horz" wrap="square" lIns="0" tIns="12700" rIns="0" bIns="0" rtlCol="0">
            <a:spAutoFit/>
          </a:bodyPr>
          <a:lstStyle/>
          <a:p>
            <a:pPr marL="12700">
              <a:lnSpc>
                <a:spcPct val="100000"/>
              </a:lnSpc>
              <a:spcBef>
                <a:spcPts val="100"/>
              </a:spcBef>
              <a:tabLst>
                <a:tab pos="941069" algn="l"/>
                <a:tab pos="1917700" algn="l"/>
                <a:tab pos="2573020" algn="l"/>
                <a:tab pos="2959735" algn="l"/>
                <a:tab pos="3899535" algn="l"/>
              </a:tabLst>
            </a:pPr>
            <a:r>
              <a:rPr sz="3200" i="1" spc="-165" dirty="0">
                <a:latin typeface="Times New Roman"/>
                <a:cs typeface="Times New Roman"/>
              </a:rPr>
              <a:t>d</a:t>
            </a:r>
            <a:r>
              <a:rPr sz="3200" i="1" spc="-484" dirty="0">
                <a:latin typeface="Times New Roman"/>
                <a:cs typeface="Times New Roman"/>
              </a:rPr>
              <a:t> </a:t>
            </a:r>
            <a:r>
              <a:rPr sz="1850" spc="-95" dirty="0">
                <a:latin typeface="Times New Roman"/>
                <a:cs typeface="Times New Roman"/>
              </a:rPr>
              <a:t>2	</a:t>
            </a:r>
            <a:r>
              <a:rPr sz="3200" i="1" spc="-40" dirty="0">
                <a:latin typeface="Times New Roman"/>
                <a:cs typeface="Times New Roman"/>
              </a:rPr>
              <a:t>d</a:t>
            </a:r>
            <a:r>
              <a:rPr sz="1850" spc="-40" dirty="0">
                <a:latin typeface="Times New Roman"/>
                <a:cs typeface="Times New Roman"/>
              </a:rPr>
              <a:t>1	</a:t>
            </a:r>
            <a:r>
              <a:rPr sz="3200" i="1" spc="-165" dirty="0">
                <a:latin typeface="Times New Roman"/>
                <a:cs typeface="Times New Roman"/>
              </a:rPr>
              <a:t>d</a:t>
            </a:r>
            <a:r>
              <a:rPr sz="3200" i="1" spc="-505" dirty="0">
                <a:latin typeface="Times New Roman"/>
                <a:cs typeface="Times New Roman"/>
              </a:rPr>
              <a:t> </a:t>
            </a:r>
            <a:r>
              <a:rPr sz="1850" spc="-95" dirty="0">
                <a:latin typeface="Times New Roman"/>
                <a:cs typeface="Times New Roman"/>
              </a:rPr>
              <a:t>0	</a:t>
            </a:r>
            <a:r>
              <a:rPr sz="5400" baseline="-5401" dirty="0">
                <a:latin typeface="Tahoma"/>
                <a:cs typeface="Tahoma"/>
              </a:rPr>
              <a:t>.	</a:t>
            </a:r>
            <a:r>
              <a:rPr sz="3200" i="1" spc="-135" dirty="0">
                <a:latin typeface="Times New Roman"/>
                <a:cs typeface="Times New Roman"/>
              </a:rPr>
              <a:t>d</a:t>
            </a:r>
            <a:r>
              <a:rPr sz="3200" i="1" spc="5" dirty="0">
                <a:latin typeface="Times New Roman"/>
                <a:cs typeface="Times New Roman"/>
              </a:rPr>
              <a:t> </a:t>
            </a:r>
            <a:r>
              <a:rPr sz="1850" spc="-85" dirty="0">
                <a:latin typeface="Symbol"/>
                <a:cs typeface="Symbol"/>
              </a:rPr>
              <a:t></a:t>
            </a:r>
            <a:r>
              <a:rPr sz="1850" spc="-50" dirty="0">
                <a:latin typeface="Times New Roman"/>
                <a:cs typeface="Times New Roman"/>
              </a:rPr>
              <a:t> </a:t>
            </a:r>
            <a:r>
              <a:rPr sz="1850" spc="-80" dirty="0">
                <a:latin typeface="Times New Roman"/>
                <a:cs typeface="Times New Roman"/>
              </a:rPr>
              <a:t>1	</a:t>
            </a:r>
            <a:r>
              <a:rPr sz="3200" i="1" spc="-155" dirty="0">
                <a:latin typeface="Times New Roman"/>
                <a:cs typeface="Times New Roman"/>
              </a:rPr>
              <a:t>d </a:t>
            </a:r>
            <a:r>
              <a:rPr sz="1850" spc="-100" dirty="0">
                <a:latin typeface="Symbol"/>
                <a:cs typeface="Symbol"/>
              </a:rPr>
              <a:t></a:t>
            </a:r>
            <a:r>
              <a:rPr sz="1850" spc="204" dirty="0">
                <a:latin typeface="Times New Roman"/>
                <a:cs typeface="Times New Roman"/>
              </a:rPr>
              <a:t> </a:t>
            </a:r>
            <a:r>
              <a:rPr sz="1850" spc="-90" dirty="0">
                <a:latin typeface="Times New Roman"/>
                <a:cs typeface="Times New Roman"/>
              </a:rPr>
              <a:t>2</a:t>
            </a:r>
            <a:endParaRPr sz="1850">
              <a:latin typeface="Times New Roman"/>
              <a:cs typeface="Times New Roman"/>
            </a:endParaRPr>
          </a:p>
        </p:txBody>
      </p:sp>
      <p:sp>
        <p:nvSpPr>
          <p:cNvPr id="24" name="object 24"/>
          <p:cNvSpPr txBox="1"/>
          <p:nvPr/>
        </p:nvSpPr>
        <p:spPr>
          <a:xfrm>
            <a:off x="5561443" y="4118485"/>
            <a:ext cx="439420" cy="478790"/>
          </a:xfrm>
          <a:prstGeom prst="rect">
            <a:avLst/>
          </a:prstGeom>
        </p:spPr>
        <p:txBody>
          <a:bodyPr vert="horz" wrap="square" lIns="0" tIns="15240" rIns="0" bIns="0" rtlCol="0">
            <a:spAutoFit/>
          </a:bodyPr>
          <a:lstStyle/>
          <a:p>
            <a:pPr marL="38100">
              <a:lnSpc>
                <a:spcPct val="100000"/>
              </a:lnSpc>
              <a:spcBef>
                <a:spcPts val="120"/>
              </a:spcBef>
            </a:pPr>
            <a:r>
              <a:rPr sz="2950" spc="-320" dirty="0">
                <a:latin typeface="Times New Roman"/>
                <a:cs typeface="Times New Roman"/>
              </a:rPr>
              <a:t>10</a:t>
            </a:r>
            <a:r>
              <a:rPr sz="2550" spc="-480" baseline="42483" dirty="0">
                <a:latin typeface="Times New Roman"/>
                <a:cs typeface="Times New Roman"/>
              </a:rPr>
              <a:t>0</a:t>
            </a:r>
            <a:endParaRPr sz="2550" baseline="42483">
              <a:latin typeface="Times New Roman"/>
              <a:cs typeface="Times New Roman"/>
            </a:endParaRPr>
          </a:p>
        </p:txBody>
      </p:sp>
      <p:sp>
        <p:nvSpPr>
          <p:cNvPr id="25" name="object 25"/>
          <p:cNvSpPr txBox="1"/>
          <p:nvPr/>
        </p:nvSpPr>
        <p:spPr>
          <a:xfrm>
            <a:off x="4621634" y="4131064"/>
            <a:ext cx="426084" cy="479425"/>
          </a:xfrm>
          <a:prstGeom prst="rect">
            <a:avLst/>
          </a:prstGeom>
        </p:spPr>
        <p:txBody>
          <a:bodyPr vert="horz" wrap="square" lIns="0" tIns="15875" rIns="0" bIns="0" rtlCol="0">
            <a:spAutoFit/>
          </a:bodyPr>
          <a:lstStyle/>
          <a:p>
            <a:pPr marL="38100">
              <a:lnSpc>
                <a:spcPct val="100000"/>
              </a:lnSpc>
              <a:spcBef>
                <a:spcPts val="125"/>
              </a:spcBef>
            </a:pPr>
            <a:r>
              <a:rPr sz="2950" spc="-350" dirty="0">
                <a:latin typeface="Times New Roman"/>
                <a:cs typeface="Times New Roman"/>
              </a:rPr>
              <a:t>10</a:t>
            </a:r>
            <a:r>
              <a:rPr sz="2550" spc="-525" baseline="44117" dirty="0">
                <a:latin typeface="Times New Roman"/>
                <a:cs typeface="Times New Roman"/>
              </a:rPr>
              <a:t>1</a:t>
            </a:r>
            <a:endParaRPr sz="2550" baseline="44117">
              <a:latin typeface="Times New Roman"/>
              <a:cs typeface="Times New Roman"/>
            </a:endParaRPr>
          </a:p>
        </p:txBody>
      </p:sp>
      <p:sp>
        <p:nvSpPr>
          <p:cNvPr id="26" name="object 26"/>
          <p:cNvSpPr txBox="1"/>
          <p:nvPr/>
        </p:nvSpPr>
        <p:spPr>
          <a:xfrm>
            <a:off x="2704070" y="4131058"/>
            <a:ext cx="1406525" cy="478790"/>
          </a:xfrm>
          <a:prstGeom prst="rect">
            <a:avLst/>
          </a:prstGeom>
        </p:spPr>
        <p:txBody>
          <a:bodyPr vert="horz" wrap="square" lIns="0" tIns="15240" rIns="0" bIns="0" rtlCol="0">
            <a:spAutoFit/>
          </a:bodyPr>
          <a:lstStyle/>
          <a:p>
            <a:pPr marL="50800">
              <a:lnSpc>
                <a:spcPct val="100000"/>
              </a:lnSpc>
              <a:spcBef>
                <a:spcPts val="120"/>
              </a:spcBef>
              <a:tabLst>
                <a:tab pos="990600" algn="l"/>
              </a:tabLst>
            </a:pPr>
            <a:r>
              <a:rPr sz="2950" spc="-325" dirty="0">
                <a:latin typeface="Times New Roman"/>
                <a:cs typeface="Times New Roman"/>
              </a:rPr>
              <a:t>10</a:t>
            </a:r>
            <a:r>
              <a:rPr sz="2550" spc="-487" baseline="42483" dirty="0">
                <a:latin typeface="Times New Roman"/>
                <a:cs typeface="Times New Roman"/>
              </a:rPr>
              <a:t>3	</a:t>
            </a:r>
            <a:r>
              <a:rPr sz="2950" spc="-315" dirty="0">
                <a:latin typeface="Times New Roman"/>
                <a:cs typeface="Times New Roman"/>
              </a:rPr>
              <a:t>10</a:t>
            </a:r>
            <a:r>
              <a:rPr sz="2550" spc="-472" baseline="42483" dirty="0">
                <a:latin typeface="Times New Roman"/>
                <a:cs typeface="Times New Roman"/>
              </a:rPr>
              <a:t>2</a:t>
            </a:r>
            <a:endParaRPr sz="2550" baseline="42483">
              <a:latin typeface="Times New Roman"/>
              <a:cs typeface="Times New Roman"/>
            </a:endParaRPr>
          </a:p>
        </p:txBody>
      </p:sp>
      <p:sp>
        <p:nvSpPr>
          <p:cNvPr id="27" name="object 27"/>
          <p:cNvSpPr txBox="1"/>
          <p:nvPr/>
        </p:nvSpPr>
        <p:spPr>
          <a:xfrm>
            <a:off x="6628607" y="3963094"/>
            <a:ext cx="540385" cy="478790"/>
          </a:xfrm>
          <a:prstGeom prst="rect">
            <a:avLst/>
          </a:prstGeom>
        </p:spPr>
        <p:txBody>
          <a:bodyPr vert="horz" wrap="square" lIns="0" tIns="15240" rIns="0" bIns="0" rtlCol="0">
            <a:spAutoFit/>
          </a:bodyPr>
          <a:lstStyle/>
          <a:p>
            <a:pPr marL="38100">
              <a:lnSpc>
                <a:spcPct val="100000"/>
              </a:lnSpc>
              <a:spcBef>
                <a:spcPts val="120"/>
              </a:spcBef>
            </a:pPr>
            <a:r>
              <a:rPr sz="4425" spc="-412" baseline="-24482" dirty="0">
                <a:latin typeface="Times New Roman"/>
                <a:cs typeface="Times New Roman"/>
              </a:rPr>
              <a:t>10</a:t>
            </a:r>
            <a:r>
              <a:rPr sz="1700" spc="-275" dirty="0">
                <a:latin typeface="Symbol"/>
                <a:cs typeface="Symbol"/>
              </a:rPr>
              <a:t></a:t>
            </a:r>
            <a:r>
              <a:rPr sz="1700" spc="-275" dirty="0">
                <a:latin typeface="Times New Roman"/>
                <a:cs typeface="Times New Roman"/>
              </a:rPr>
              <a:t>1</a:t>
            </a:r>
            <a:endParaRPr sz="1700">
              <a:latin typeface="Times New Roman"/>
              <a:cs typeface="Times New Roman"/>
            </a:endParaRPr>
          </a:p>
        </p:txBody>
      </p:sp>
      <p:sp>
        <p:nvSpPr>
          <p:cNvPr id="28" name="object 28"/>
          <p:cNvSpPr txBox="1"/>
          <p:nvPr/>
        </p:nvSpPr>
        <p:spPr>
          <a:xfrm>
            <a:off x="7618667" y="3963094"/>
            <a:ext cx="528955" cy="478790"/>
          </a:xfrm>
          <a:prstGeom prst="rect">
            <a:avLst/>
          </a:prstGeom>
        </p:spPr>
        <p:txBody>
          <a:bodyPr vert="horz" wrap="square" lIns="0" tIns="15240" rIns="0" bIns="0" rtlCol="0">
            <a:spAutoFit/>
          </a:bodyPr>
          <a:lstStyle/>
          <a:p>
            <a:pPr marL="38100">
              <a:lnSpc>
                <a:spcPct val="100000"/>
              </a:lnSpc>
              <a:spcBef>
                <a:spcPts val="120"/>
              </a:spcBef>
            </a:pPr>
            <a:r>
              <a:rPr sz="4425" spc="-442" baseline="-24482" dirty="0">
                <a:latin typeface="Times New Roman"/>
                <a:cs typeface="Times New Roman"/>
              </a:rPr>
              <a:t>10</a:t>
            </a:r>
            <a:r>
              <a:rPr sz="1700" spc="-295" dirty="0">
                <a:latin typeface="Symbol"/>
                <a:cs typeface="Symbol"/>
              </a:rPr>
              <a:t></a:t>
            </a:r>
            <a:r>
              <a:rPr sz="1700" spc="-295" dirty="0">
                <a:latin typeface="Times New Roman"/>
                <a:cs typeface="Times New Roman"/>
              </a:rPr>
              <a:t>2</a:t>
            </a:r>
            <a:endParaRPr sz="1700">
              <a:latin typeface="Times New Roman"/>
              <a:cs typeface="Times New Roman"/>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769975"/>
            <a:ext cx="8376284" cy="5147310"/>
          </a:xfrm>
          <a:prstGeom prst="rect">
            <a:avLst/>
          </a:prstGeom>
        </p:spPr>
        <p:txBody>
          <a:bodyPr vert="horz" wrap="square" lIns="0" tIns="256540" rIns="0" bIns="0" rtlCol="0">
            <a:spAutoFit/>
          </a:bodyPr>
          <a:lstStyle/>
          <a:p>
            <a:pPr marL="12700">
              <a:lnSpc>
                <a:spcPct val="100000"/>
              </a:lnSpc>
              <a:spcBef>
                <a:spcPts val="2020"/>
              </a:spcBef>
            </a:pPr>
            <a:r>
              <a:rPr sz="3200" spc="-15" dirty="0">
                <a:solidFill>
                  <a:srgbClr val="FF0000"/>
                </a:solidFill>
                <a:latin typeface="Calibri"/>
                <a:cs typeface="Calibri"/>
              </a:rPr>
              <a:t>Procedure:</a:t>
            </a:r>
            <a:endParaRPr sz="3200">
              <a:latin typeface="Calibri"/>
              <a:cs typeface="Calibri"/>
            </a:endParaRPr>
          </a:p>
          <a:p>
            <a:pPr marL="527685" marR="6350" indent="-515620">
              <a:lnSpc>
                <a:spcPts val="5760"/>
              </a:lnSpc>
              <a:spcBef>
                <a:spcPts val="509"/>
              </a:spcBef>
              <a:buAutoNum type="arabicPeriod"/>
              <a:tabLst>
                <a:tab pos="527685" algn="l"/>
                <a:tab pos="528320" algn="l"/>
              </a:tabLst>
            </a:pPr>
            <a:r>
              <a:rPr sz="3200" spc="-15" dirty="0">
                <a:latin typeface="Calibri"/>
                <a:cs typeface="Calibri"/>
              </a:rPr>
              <a:t>Group </a:t>
            </a:r>
            <a:r>
              <a:rPr sz="3200" spc="5" dirty="0">
                <a:latin typeface="Calibri"/>
                <a:cs typeface="Calibri"/>
              </a:rPr>
              <a:t>the </a:t>
            </a:r>
            <a:r>
              <a:rPr sz="3200" spc="-5" dirty="0">
                <a:latin typeface="Calibri"/>
                <a:cs typeface="Calibri"/>
              </a:rPr>
              <a:t>binary bits </a:t>
            </a:r>
            <a:r>
              <a:rPr sz="3200" spc="-15" dirty="0">
                <a:latin typeface="Calibri"/>
                <a:cs typeface="Calibri"/>
              </a:rPr>
              <a:t>into groups </a:t>
            </a:r>
            <a:r>
              <a:rPr sz="3200" spc="-5" dirty="0">
                <a:latin typeface="Calibri"/>
                <a:cs typeface="Calibri"/>
              </a:rPr>
              <a:t>of </a:t>
            </a:r>
            <a:r>
              <a:rPr sz="3200" dirty="0">
                <a:latin typeface="Calibri"/>
                <a:cs typeface="Calibri"/>
              </a:rPr>
              <a:t>3 </a:t>
            </a:r>
            <a:r>
              <a:rPr sz="3200" spc="-10" dirty="0">
                <a:latin typeface="Calibri"/>
                <a:cs typeface="Calibri"/>
              </a:rPr>
              <a:t>starting  </a:t>
            </a:r>
            <a:r>
              <a:rPr sz="3200" spc="-15" dirty="0">
                <a:latin typeface="Calibri"/>
                <a:cs typeface="Calibri"/>
              </a:rPr>
              <a:t>from</a:t>
            </a:r>
            <a:r>
              <a:rPr sz="3200" spc="-10" dirty="0">
                <a:latin typeface="Calibri"/>
                <a:cs typeface="Calibri"/>
              </a:rPr>
              <a:t> </a:t>
            </a:r>
            <a:r>
              <a:rPr sz="3200" spc="-5" dirty="0">
                <a:latin typeface="Calibri"/>
                <a:cs typeface="Calibri"/>
              </a:rPr>
              <a:t>LSB.</a:t>
            </a:r>
            <a:endParaRPr sz="3200">
              <a:latin typeface="Calibri"/>
              <a:cs typeface="Calibri"/>
            </a:endParaRPr>
          </a:p>
          <a:p>
            <a:pPr marL="527685" indent="-515620" algn="just">
              <a:lnSpc>
                <a:spcPct val="100000"/>
              </a:lnSpc>
              <a:spcBef>
                <a:spcPts val="1410"/>
              </a:spcBef>
              <a:buAutoNum type="arabicPeriod"/>
              <a:tabLst>
                <a:tab pos="528320" algn="l"/>
              </a:tabLst>
            </a:pPr>
            <a:r>
              <a:rPr sz="3200" spc="-15" dirty="0">
                <a:latin typeface="Calibri"/>
                <a:cs typeface="Calibri"/>
              </a:rPr>
              <a:t>Convert </a:t>
            </a:r>
            <a:r>
              <a:rPr sz="3200" dirty="0">
                <a:latin typeface="Calibri"/>
                <a:cs typeface="Calibri"/>
              </a:rPr>
              <a:t>each </a:t>
            </a:r>
            <a:r>
              <a:rPr sz="3200" spc="-15" dirty="0">
                <a:latin typeface="Calibri"/>
                <a:cs typeface="Calibri"/>
              </a:rPr>
              <a:t>group into </a:t>
            </a:r>
            <a:r>
              <a:rPr sz="3200" dirty="0">
                <a:latin typeface="Calibri"/>
                <a:cs typeface="Calibri"/>
              </a:rPr>
              <a:t>its </a:t>
            </a:r>
            <a:r>
              <a:rPr sz="3200" spc="-5" dirty="0">
                <a:latin typeface="Calibri"/>
                <a:cs typeface="Calibri"/>
              </a:rPr>
              <a:t>equivalent</a:t>
            </a:r>
            <a:r>
              <a:rPr sz="3200" spc="425" dirty="0">
                <a:latin typeface="Calibri"/>
                <a:cs typeface="Calibri"/>
              </a:rPr>
              <a:t> </a:t>
            </a:r>
            <a:r>
              <a:rPr sz="3200" spc="-5" dirty="0">
                <a:latin typeface="Calibri"/>
                <a:cs typeface="Calibri"/>
              </a:rPr>
              <a:t>decimal.</a:t>
            </a:r>
            <a:endParaRPr sz="3200">
              <a:latin typeface="Calibri"/>
              <a:cs typeface="Calibri"/>
            </a:endParaRPr>
          </a:p>
          <a:p>
            <a:pPr marL="527685" marR="5080" algn="just">
              <a:lnSpc>
                <a:spcPct val="150000"/>
              </a:lnSpc>
              <a:spcBef>
                <a:spcPts val="5"/>
              </a:spcBef>
            </a:pPr>
            <a:r>
              <a:rPr sz="3200" spc="-5" dirty="0">
                <a:latin typeface="Calibri"/>
                <a:cs typeface="Calibri"/>
              </a:rPr>
              <a:t>As </a:t>
            </a:r>
            <a:r>
              <a:rPr sz="3200" dirty="0">
                <a:latin typeface="Calibri"/>
                <a:cs typeface="Calibri"/>
              </a:rPr>
              <a:t>the </a:t>
            </a:r>
            <a:r>
              <a:rPr sz="3200" spc="-5" dirty="0">
                <a:latin typeface="Calibri"/>
                <a:cs typeface="Calibri"/>
              </a:rPr>
              <a:t>number </a:t>
            </a:r>
            <a:r>
              <a:rPr sz="3200" dirty="0">
                <a:latin typeface="Calibri"/>
                <a:cs typeface="Calibri"/>
              </a:rPr>
              <a:t>of </a:t>
            </a:r>
            <a:r>
              <a:rPr sz="3200" spc="-5" dirty="0">
                <a:latin typeface="Calibri"/>
                <a:cs typeface="Calibri"/>
              </a:rPr>
              <a:t>bits in </a:t>
            </a:r>
            <a:r>
              <a:rPr sz="3200" dirty="0">
                <a:latin typeface="Calibri"/>
                <a:cs typeface="Calibri"/>
              </a:rPr>
              <a:t>each </a:t>
            </a:r>
            <a:r>
              <a:rPr sz="3200" spc="-15" dirty="0">
                <a:latin typeface="Calibri"/>
                <a:cs typeface="Calibri"/>
              </a:rPr>
              <a:t>group  </a:t>
            </a:r>
            <a:r>
              <a:rPr sz="3200" spc="-5" dirty="0">
                <a:latin typeface="Calibri"/>
                <a:cs typeface="Calibri"/>
              </a:rPr>
              <a:t>is  </a:t>
            </a:r>
            <a:r>
              <a:rPr sz="3200" spc="-20" dirty="0">
                <a:latin typeface="Calibri"/>
                <a:cs typeface="Calibri"/>
              </a:rPr>
              <a:t>restricted </a:t>
            </a:r>
            <a:r>
              <a:rPr sz="3200" spc="-25" dirty="0">
                <a:latin typeface="Calibri"/>
                <a:cs typeface="Calibri"/>
              </a:rPr>
              <a:t>to </a:t>
            </a:r>
            <a:r>
              <a:rPr sz="3200" spc="-5" dirty="0">
                <a:latin typeface="Calibri"/>
                <a:cs typeface="Calibri"/>
              </a:rPr>
              <a:t>3, </a:t>
            </a:r>
            <a:r>
              <a:rPr sz="3200" dirty="0">
                <a:latin typeface="Calibri"/>
                <a:cs typeface="Calibri"/>
              </a:rPr>
              <a:t>the </a:t>
            </a:r>
            <a:r>
              <a:rPr sz="3200" spc="-5" dirty="0">
                <a:latin typeface="Calibri"/>
                <a:cs typeface="Calibri"/>
              </a:rPr>
              <a:t>decimal number </a:t>
            </a:r>
            <a:r>
              <a:rPr sz="3200" dirty="0">
                <a:latin typeface="Calibri"/>
                <a:cs typeface="Calibri"/>
              </a:rPr>
              <a:t>will </a:t>
            </a:r>
            <a:r>
              <a:rPr sz="3200" spc="-5" dirty="0">
                <a:latin typeface="Calibri"/>
                <a:cs typeface="Calibri"/>
              </a:rPr>
              <a:t>be  same </a:t>
            </a:r>
            <a:r>
              <a:rPr sz="3200" dirty="0">
                <a:latin typeface="Calibri"/>
                <a:cs typeface="Calibri"/>
              </a:rPr>
              <a:t>as </a:t>
            </a:r>
            <a:r>
              <a:rPr sz="3200" spc="-10" dirty="0">
                <a:latin typeface="Calibri"/>
                <a:cs typeface="Calibri"/>
              </a:rPr>
              <a:t>octal </a:t>
            </a:r>
            <a:r>
              <a:rPr sz="3200" spc="-5" dirty="0">
                <a:latin typeface="Calibri"/>
                <a:cs typeface="Calibri"/>
              </a:rPr>
              <a:t>number</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535940" y="116840"/>
            <a:ext cx="718058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Conversion </a:t>
            </a:r>
            <a:r>
              <a:rPr sz="2800" b="1" spc="-5" dirty="0">
                <a:latin typeface="Calibri"/>
                <a:cs typeface="Calibri"/>
              </a:rPr>
              <a:t>of </a:t>
            </a:r>
            <a:r>
              <a:rPr sz="2800" b="1" dirty="0">
                <a:latin typeface="Calibri"/>
                <a:cs typeface="Calibri"/>
              </a:rPr>
              <a:t>Binary </a:t>
            </a:r>
            <a:r>
              <a:rPr sz="2800" b="1" spc="-5" dirty="0">
                <a:latin typeface="Calibri"/>
                <a:cs typeface="Calibri"/>
              </a:rPr>
              <a:t>Number </a:t>
            </a:r>
            <a:r>
              <a:rPr sz="2800" b="1" spc="-20" dirty="0">
                <a:latin typeface="Calibri"/>
                <a:cs typeface="Calibri"/>
              </a:rPr>
              <a:t>into </a:t>
            </a:r>
            <a:r>
              <a:rPr sz="2800" b="1" spc="-10" dirty="0">
                <a:latin typeface="Calibri"/>
                <a:cs typeface="Calibri"/>
              </a:rPr>
              <a:t>Octal</a:t>
            </a:r>
            <a:r>
              <a:rPr sz="2800" b="1" spc="105" dirty="0">
                <a:latin typeface="Calibri"/>
                <a:cs typeface="Calibri"/>
              </a:rPr>
              <a:t> </a:t>
            </a:r>
            <a:r>
              <a:rPr sz="2800" b="1" spc="-10" dirty="0">
                <a:latin typeface="Calibri"/>
                <a:cs typeface="Calibri"/>
              </a:rPr>
              <a:t>Number</a:t>
            </a:r>
            <a:endParaRPr sz="2800">
              <a:latin typeface="Calibri"/>
              <a:cs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79384" cy="1123315"/>
          </a:xfrm>
          <a:prstGeom prst="rect">
            <a:avLst/>
          </a:prstGeom>
        </p:spPr>
        <p:txBody>
          <a:bodyPr vert="horz" wrap="square" lIns="0" tIns="12700" rIns="0" bIns="0" rtlCol="0">
            <a:spAutoFit/>
          </a:bodyPr>
          <a:lstStyle/>
          <a:p>
            <a:pPr marL="12700">
              <a:lnSpc>
                <a:spcPct val="100000"/>
              </a:lnSpc>
              <a:spcBef>
                <a:spcPts val="100"/>
              </a:spcBef>
            </a:pPr>
            <a:r>
              <a:rPr spc="-10" dirty="0"/>
              <a:t>Example: </a:t>
            </a:r>
            <a:r>
              <a:rPr spc="-15" dirty="0"/>
              <a:t>Convert </a:t>
            </a:r>
            <a:r>
              <a:rPr spc="-5" dirty="0"/>
              <a:t>11010010</a:t>
            </a:r>
            <a:r>
              <a:rPr spc="-50" dirty="0"/>
              <a:t> </a:t>
            </a:r>
            <a:r>
              <a:rPr dirty="0"/>
              <a:t>binary</a:t>
            </a:r>
          </a:p>
          <a:p>
            <a:pPr marL="12700">
              <a:lnSpc>
                <a:spcPct val="100000"/>
              </a:lnSpc>
            </a:pPr>
            <a:r>
              <a:rPr dirty="0"/>
              <a:t>number in </a:t>
            </a:r>
            <a:r>
              <a:rPr spc="-25" dirty="0"/>
              <a:t>to </a:t>
            </a:r>
            <a:r>
              <a:rPr spc="-30" dirty="0"/>
              <a:t>it’s </a:t>
            </a:r>
            <a:r>
              <a:rPr spc="-10" dirty="0"/>
              <a:t>equivalent </a:t>
            </a:r>
            <a:r>
              <a:rPr spc="-15" dirty="0"/>
              <a:t>octal</a:t>
            </a:r>
            <a:r>
              <a:rPr spc="-125" dirty="0"/>
              <a:t> </a:t>
            </a:r>
            <a:r>
              <a:rPr spc="-55" dirty="0"/>
              <a:t>number.</a:t>
            </a:r>
          </a:p>
        </p:txBody>
      </p:sp>
      <p:sp>
        <p:nvSpPr>
          <p:cNvPr id="3" name="object 3"/>
          <p:cNvSpPr/>
          <p:nvPr/>
        </p:nvSpPr>
        <p:spPr>
          <a:xfrm>
            <a:off x="304558" y="12952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0"/>
            <a:ext cx="7779384" cy="1123315"/>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FF0000"/>
                </a:solidFill>
                <a:latin typeface="Calibri"/>
                <a:cs typeface="Calibri"/>
              </a:rPr>
              <a:t>Example: </a:t>
            </a:r>
            <a:r>
              <a:rPr sz="3600" spc="-15" dirty="0">
                <a:solidFill>
                  <a:srgbClr val="FF0000"/>
                </a:solidFill>
                <a:latin typeface="Calibri"/>
                <a:cs typeface="Calibri"/>
              </a:rPr>
              <a:t>Convert </a:t>
            </a:r>
            <a:r>
              <a:rPr sz="3600" spc="-5" dirty="0">
                <a:solidFill>
                  <a:srgbClr val="FF0000"/>
                </a:solidFill>
                <a:latin typeface="Calibri"/>
                <a:cs typeface="Calibri"/>
              </a:rPr>
              <a:t>11010010</a:t>
            </a:r>
            <a:r>
              <a:rPr sz="3600" spc="-50" dirty="0">
                <a:solidFill>
                  <a:srgbClr val="FF0000"/>
                </a:solidFill>
                <a:latin typeface="Calibri"/>
                <a:cs typeface="Calibri"/>
              </a:rPr>
              <a:t> </a:t>
            </a:r>
            <a:r>
              <a:rPr sz="3600" dirty="0">
                <a:solidFill>
                  <a:srgbClr val="FF0000"/>
                </a:solidFill>
                <a:latin typeface="Calibri"/>
                <a:cs typeface="Calibri"/>
              </a:rPr>
              <a:t>binary</a:t>
            </a:r>
            <a:endParaRPr sz="3600">
              <a:latin typeface="Calibri"/>
              <a:cs typeface="Calibri"/>
            </a:endParaRPr>
          </a:p>
          <a:p>
            <a:pPr marL="12700">
              <a:lnSpc>
                <a:spcPct val="100000"/>
              </a:lnSpc>
            </a:pPr>
            <a:r>
              <a:rPr sz="3600" dirty="0">
                <a:solidFill>
                  <a:srgbClr val="FF0000"/>
                </a:solidFill>
                <a:latin typeface="Calibri"/>
                <a:cs typeface="Calibri"/>
              </a:rPr>
              <a:t>number in </a:t>
            </a:r>
            <a:r>
              <a:rPr sz="3600" spc="-25" dirty="0">
                <a:solidFill>
                  <a:srgbClr val="FF0000"/>
                </a:solidFill>
                <a:latin typeface="Calibri"/>
                <a:cs typeface="Calibri"/>
              </a:rPr>
              <a:t>to </a:t>
            </a:r>
            <a:r>
              <a:rPr sz="3600" spc="-30" dirty="0">
                <a:solidFill>
                  <a:srgbClr val="FF0000"/>
                </a:solidFill>
                <a:latin typeface="Calibri"/>
                <a:cs typeface="Calibri"/>
              </a:rPr>
              <a:t>it’s </a:t>
            </a:r>
            <a:r>
              <a:rPr sz="3600" spc="-10" dirty="0">
                <a:solidFill>
                  <a:srgbClr val="FF0000"/>
                </a:solidFill>
                <a:latin typeface="Calibri"/>
                <a:cs typeface="Calibri"/>
              </a:rPr>
              <a:t>equivalent </a:t>
            </a:r>
            <a:r>
              <a:rPr sz="3600" spc="-15" dirty="0">
                <a:solidFill>
                  <a:srgbClr val="FF0000"/>
                </a:solidFill>
                <a:latin typeface="Calibri"/>
                <a:cs typeface="Calibri"/>
              </a:rPr>
              <a:t>octal</a:t>
            </a:r>
            <a:r>
              <a:rPr sz="3600" spc="-125" dirty="0">
                <a:solidFill>
                  <a:srgbClr val="FF0000"/>
                </a:solidFill>
                <a:latin typeface="Calibri"/>
                <a:cs typeface="Calibri"/>
              </a:rPr>
              <a:t> </a:t>
            </a:r>
            <a:r>
              <a:rPr sz="3600" spc="-55" dirty="0">
                <a:solidFill>
                  <a:srgbClr val="FF0000"/>
                </a:solidFill>
                <a:latin typeface="Calibri"/>
                <a:cs typeface="Calibri"/>
              </a:rPr>
              <a:t>number.</a:t>
            </a:r>
            <a:endParaRPr sz="3600">
              <a:latin typeface="Calibri"/>
              <a:cs typeface="Calibri"/>
            </a:endParaRP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880997" y="2082546"/>
            <a:ext cx="5425440" cy="391160"/>
          </a:xfrm>
          <a:prstGeom prst="rect">
            <a:avLst/>
          </a:prstGeom>
        </p:spPr>
        <p:txBody>
          <a:bodyPr vert="horz" wrap="square" lIns="0" tIns="12700" rIns="0" bIns="0" rtlCol="0">
            <a:spAutoFit/>
          </a:bodyPr>
          <a:lstStyle/>
          <a:p>
            <a:pPr marL="12700">
              <a:lnSpc>
                <a:spcPct val="100000"/>
              </a:lnSpc>
              <a:spcBef>
                <a:spcPts val="100"/>
              </a:spcBef>
              <a:tabLst>
                <a:tab pos="560070" algn="l"/>
                <a:tab pos="1201420" algn="l"/>
                <a:tab pos="1844039" algn="l"/>
                <a:tab pos="2486025" algn="l"/>
                <a:tab pos="3128645" algn="l"/>
                <a:tab pos="3771265" algn="l"/>
                <a:tab pos="4508500" algn="l"/>
                <a:tab pos="5245735" algn="l"/>
              </a:tabLst>
            </a:pPr>
            <a:r>
              <a:rPr sz="2400" dirty="0">
                <a:latin typeface="Tahoma"/>
                <a:cs typeface="Tahoma"/>
              </a:rPr>
              <a:t>0	1	1	0	1	0	0	1	0</a:t>
            </a:r>
            <a:endParaRPr sz="2400">
              <a:latin typeface="Tahoma"/>
              <a:cs typeface="Tahom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79384" cy="1123315"/>
          </a:xfrm>
          <a:prstGeom prst="rect">
            <a:avLst/>
          </a:prstGeom>
        </p:spPr>
        <p:txBody>
          <a:bodyPr vert="horz" wrap="square" lIns="0" tIns="12700" rIns="0" bIns="0" rtlCol="0">
            <a:spAutoFit/>
          </a:bodyPr>
          <a:lstStyle/>
          <a:p>
            <a:pPr marL="12700">
              <a:lnSpc>
                <a:spcPct val="100000"/>
              </a:lnSpc>
              <a:spcBef>
                <a:spcPts val="100"/>
              </a:spcBef>
            </a:pPr>
            <a:r>
              <a:rPr spc="-10" dirty="0"/>
              <a:t>Example: </a:t>
            </a:r>
            <a:r>
              <a:rPr spc="-15" dirty="0"/>
              <a:t>Convert </a:t>
            </a:r>
            <a:r>
              <a:rPr dirty="0"/>
              <a:t>11010010</a:t>
            </a:r>
            <a:r>
              <a:rPr spc="-55" dirty="0"/>
              <a:t> </a:t>
            </a:r>
            <a:r>
              <a:rPr dirty="0"/>
              <a:t>binary</a:t>
            </a:r>
          </a:p>
          <a:p>
            <a:pPr marL="12700">
              <a:lnSpc>
                <a:spcPct val="100000"/>
              </a:lnSpc>
            </a:pPr>
            <a:r>
              <a:rPr dirty="0"/>
              <a:t>number in </a:t>
            </a:r>
            <a:r>
              <a:rPr spc="-25" dirty="0"/>
              <a:t>to </a:t>
            </a:r>
            <a:r>
              <a:rPr spc="-30" dirty="0"/>
              <a:t>it’s </a:t>
            </a:r>
            <a:r>
              <a:rPr spc="-10" dirty="0"/>
              <a:t>equivalent </a:t>
            </a:r>
            <a:r>
              <a:rPr spc="-15" dirty="0"/>
              <a:t>octal</a:t>
            </a:r>
            <a:r>
              <a:rPr spc="-125"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5638546" y="2596056"/>
            <a:ext cx="1676400" cy="142875"/>
          </a:xfrm>
          <a:custGeom>
            <a:avLst/>
            <a:gdLst/>
            <a:ahLst/>
            <a:cxnLst/>
            <a:rect l="l" t="t" r="r" b="b"/>
            <a:pathLst>
              <a:path w="1676400" h="142875">
                <a:moveTo>
                  <a:pt x="124473" y="0"/>
                </a:moveTo>
                <a:lnTo>
                  <a:pt x="118490" y="1982"/>
                </a:lnTo>
                <a:lnTo>
                  <a:pt x="0" y="71197"/>
                </a:lnTo>
                <a:lnTo>
                  <a:pt x="118617" y="140285"/>
                </a:lnTo>
                <a:lnTo>
                  <a:pt x="124527" y="142339"/>
                </a:lnTo>
                <a:lnTo>
                  <a:pt x="130556" y="141952"/>
                </a:lnTo>
                <a:lnTo>
                  <a:pt x="136013" y="139303"/>
                </a:lnTo>
                <a:lnTo>
                  <a:pt x="140207" y="134570"/>
                </a:lnTo>
                <a:lnTo>
                  <a:pt x="142261" y="128641"/>
                </a:lnTo>
                <a:lnTo>
                  <a:pt x="141874" y="122568"/>
                </a:lnTo>
                <a:lnTo>
                  <a:pt x="139225" y="117068"/>
                </a:lnTo>
                <a:lnTo>
                  <a:pt x="134492" y="112853"/>
                </a:lnTo>
                <a:lnTo>
                  <a:pt x="90263" y="87072"/>
                </a:lnTo>
                <a:lnTo>
                  <a:pt x="31495" y="87072"/>
                </a:lnTo>
                <a:lnTo>
                  <a:pt x="31495" y="55322"/>
                </a:lnTo>
                <a:lnTo>
                  <a:pt x="90170" y="55308"/>
                </a:lnTo>
                <a:lnTo>
                  <a:pt x="134492" y="29414"/>
                </a:lnTo>
                <a:lnTo>
                  <a:pt x="142261" y="13680"/>
                </a:lnTo>
                <a:lnTo>
                  <a:pt x="140207" y="7697"/>
                </a:lnTo>
                <a:lnTo>
                  <a:pt x="136011" y="3036"/>
                </a:lnTo>
                <a:lnTo>
                  <a:pt x="130540" y="410"/>
                </a:lnTo>
                <a:lnTo>
                  <a:pt x="124473" y="0"/>
                </a:lnTo>
                <a:close/>
              </a:path>
              <a:path w="1676400" h="142875">
                <a:moveTo>
                  <a:pt x="90170" y="55308"/>
                </a:moveTo>
                <a:lnTo>
                  <a:pt x="31495" y="55322"/>
                </a:lnTo>
                <a:lnTo>
                  <a:pt x="31495" y="87072"/>
                </a:lnTo>
                <a:lnTo>
                  <a:pt x="90239" y="87058"/>
                </a:lnTo>
                <a:lnTo>
                  <a:pt x="86559" y="84913"/>
                </a:lnTo>
                <a:lnTo>
                  <a:pt x="39496" y="84913"/>
                </a:lnTo>
                <a:lnTo>
                  <a:pt x="39496" y="57481"/>
                </a:lnTo>
                <a:lnTo>
                  <a:pt x="86451" y="57481"/>
                </a:lnTo>
                <a:lnTo>
                  <a:pt x="90170" y="55308"/>
                </a:lnTo>
                <a:close/>
              </a:path>
              <a:path w="1676400" h="142875">
                <a:moveTo>
                  <a:pt x="90239" y="87058"/>
                </a:moveTo>
                <a:lnTo>
                  <a:pt x="31495"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6" y="57481"/>
                </a:moveTo>
                <a:lnTo>
                  <a:pt x="39496" y="84913"/>
                </a:lnTo>
                <a:lnTo>
                  <a:pt x="63001" y="71181"/>
                </a:lnTo>
                <a:lnTo>
                  <a:pt x="39496" y="57481"/>
                </a:lnTo>
                <a:close/>
              </a:path>
              <a:path w="1676400" h="142875">
                <a:moveTo>
                  <a:pt x="63001" y="71181"/>
                </a:moveTo>
                <a:lnTo>
                  <a:pt x="39496" y="84913"/>
                </a:lnTo>
                <a:lnTo>
                  <a:pt x="86559" y="84913"/>
                </a:lnTo>
                <a:lnTo>
                  <a:pt x="63001" y="71181"/>
                </a:lnTo>
                <a:close/>
              </a:path>
              <a:path w="1676400" h="142875">
                <a:moveTo>
                  <a:pt x="86451" y="57481"/>
                </a:moveTo>
                <a:lnTo>
                  <a:pt x="39496" y="57481"/>
                </a:lnTo>
                <a:lnTo>
                  <a:pt x="63001" y="71181"/>
                </a:lnTo>
                <a:lnTo>
                  <a:pt x="86451" y="57481"/>
                </a:lnTo>
                <a:close/>
              </a:path>
            </a:pathLst>
          </a:custGeom>
          <a:solidFill>
            <a:srgbClr val="9C5252"/>
          </a:solidFill>
        </p:spPr>
        <p:txBody>
          <a:bodyPr wrap="square" lIns="0" tIns="0" rIns="0" bIns="0" rtlCol="0"/>
          <a:lstStyle/>
          <a:p>
            <a:endParaRPr/>
          </a:p>
        </p:txBody>
      </p:sp>
      <p:sp>
        <p:nvSpPr>
          <p:cNvPr id="5" name="object 5"/>
          <p:cNvSpPr/>
          <p:nvPr/>
        </p:nvSpPr>
        <p:spPr>
          <a:xfrm>
            <a:off x="3657472" y="2596056"/>
            <a:ext cx="1676400" cy="142875"/>
          </a:xfrm>
          <a:custGeom>
            <a:avLst/>
            <a:gdLst/>
            <a:ahLst/>
            <a:cxnLst/>
            <a:rect l="l" t="t" r="r" b="b"/>
            <a:pathLst>
              <a:path w="1676400" h="142875">
                <a:moveTo>
                  <a:pt x="124473" y="0"/>
                </a:moveTo>
                <a:lnTo>
                  <a:pt x="118490" y="1982"/>
                </a:lnTo>
                <a:lnTo>
                  <a:pt x="0" y="71197"/>
                </a:lnTo>
                <a:lnTo>
                  <a:pt x="118617" y="140285"/>
                </a:lnTo>
                <a:lnTo>
                  <a:pt x="124527" y="142339"/>
                </a:lnTo>
                <a:lnTo>
                  <a:pt x="130556" y="141952"/>
                </a:lnTo>
                <a:lnTo>
                  <a:pt x="136013" y="139303"/>
                </a:lnTo>
                <a:lnTo>
                  <a:pt x="140207" y="134570"/>
                </a:lnTo>
                <a:lnTo>
                  <a:pt x="142261" y="128641"/>
                </a:lnTo>
                <a:lnTo>
                  <a:pt x="141874" y="122568"/>
                </a:lnTo>
                <a:lnTo>
                  <a:pt x="139225" y="117068"/>
                </a:lnTo>
                <a:lnTo>
                  <a:pt x="134492" y="112853"/>
                </a:lnTo>
                <a:lnTo>
                  <a:pt x="90263" y="87072"/>
                </a:lnTo>
                <a:lnTo>
                  <a:pt x="31496" y="87072"/>
                </a:lnTo>
                <a:lnTo>
                  <a:pt x="31496" y="55322"/>
                </a:lnTo>
                <a:lnTo>
                  <a:pt x="90170" y="55308"/>
                </a:lnTo>
                <a:lnTo>
                  <a:pt x="134492" y="29414"/>
                </a:lnTo>
                <a:lnTo>
                  <a:pt x="142261" y="13680"/>
                </a:lnTo>
                <a:lnTo>
                  <a:pt x="140207" y="7697"/>
                </a:lnTo>
                <a:lnTo>
                  <a:pt x="136011" y="3036"/>
                </a:lnTo>
                <a:lnTo>
                  <a:pt x="130540" y="410"/>
                </a:lnTo>
                <a:lnTo>
                  <a:pt x="124473" y="0"/>
                </a:lnTo>
                <a:close/>
              </a:path>
              <a:path w="1676400" h="142875">
                <a:moveTo>
                  <a:pt x="90170" y="55308"/>
                </a:moveTo>
                <a:lnTo>
                  <a:pt x="31496" y="55322"/>
                </a:lnTo>
                <a:lnTo>
                  <a:pt x="31496" y="87072"/>
                </a:lnTo>
                <a:lnTo>
                  <a:pt x="90239" y="87058"/>
                </a:lnTo>
                <a:lnTo>
                  <a:pt x="86559" y="84913"/>
                </a:lnTo>
                <a:lnTo>
                  <a:pt x="39497" y="84913"/>
                </a:lnTo>
                <a:lnTo>
                  <a:pt x="39497" y="57481"/>
                </a:lnTo>
                <a:lnTo>
                  <a:pt x="86451" y="57481"/>
                </a:lnTo>
                <a:lnTo>
                  <a:pt x="90170" y="55308"/>
                </a:lnTo>
                <a:close/>
              </a:path>
              <a:path w="1676400" h="142875">
                <a:moveTo>
                  <a:pt x="90239" y="87058"/>
                </a:moveTo>
                <a:lnTo>
                  <a:pt x="31496"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7" y="57481"/>
                </a:moveTo>
                <a:lnTo>
                  <a:pt x="39497" y="84913"/>
                </a:lnTo>
                <a:lnTo>
                  <a:pt x="63001" y="71181"/>
                </a:lnTo>
                <a:lnTo>
                  <a:pt x="39497" y="57481"/>
                </a:lnTo>
                <a:close/>
              </a:path>
              <a:path w="1676400" h="142875">
                <a:moveTo>
                  <a:pt x="63001" y="71181"/>
                </a:moveTo>
                <a:lnTo>
                  <a:pt x="39497" y="84913"/>
                </a:lnTo>
                <a:lnTo>
                  <a:pt x="86559" y="84913"/>
                </a:lnTo>
                <a:lnTo>
                  <a:pt x="63001" y="71181"/>
                </a:lnTo>
                <a:close/>
              </a:path>
              <a:path w="1676400" h="142875">
                <a:moveTo>
                  <a:pt x="86451" y="57481"/>
                </a:moveTo>
                <a:lnTo>
                  <a:pt x="39497" y="57481"/>
                </a:lnTo>
                <a:lnTo>
                  <a:pt x="63001" y="71181"/>
                </a:lnTo>
                <a:lnTo>
                  <a:pt x="86451" y="57481"/>
                </a:lnTo>
                <a:close/>
              </a:path>
            </a:pathLst>
          </a:custGeom>
          <a:solidFill>
            <a:srgbClr val="9C5252"/>
          </a:solidFill>
        </p:spPr>
        <p:txBody>
          <a:bodyPr wrap="square" lIns="0" tIns="0" rIns="0" bIns="0" rtlCol="0"/>
          <a:lstStyle/>
          <a:p>
            <a:endParaRPr/>
          </a:p>
        </p:txBody>
      </p:sp>
      <p:sp>
        <p:nvSpPr>
          <p:cNvPr id="6" name="object 6"/>
          <p:cNvSpPr/>
          <p:nvPr/>
        </p:nvSpPr>
        <p:spPr>
          <a:xfrm>
            <a:off x="1752345" y="2596056"/>
            <a:ext cx="1676400" cy="142875"/>
          </a:xfrm>
          <a:custGeom>
            <a:avLst/>
            <a:gdLst/>
            <a:ahLst/>
            <a:cxnLst/>
            <a:rect l="l" t="t" r="r" b="b"/>
            <a:pathLst>
              <a:path w="1676400" h="142875">
                <a:moveTo>
                  <a:pt x="124473" y="0"/>
                </a:moveTo>
                <a:lnTo>
                  <a:pt x="118491" y="1982"/>
                </a:lnTo>
                <a:lnTo>
                  <a:pt x="0" y="71197"/>
                </a:lnTo>
                <a:lnTo>
                  <a:pt x="118618" y="140285"/>
                </a:lnTo>
                <a:lnTo>
                  <a:pt x="124527" y="142339"/>
                </a:lnTo>
                <a:lnTo>
                  <a:pt x="130556" y="141952"/>
                </a:lnTo>
                <a:lnTo>
                  <a:pt x="136013" y="139303"/>
                </a:lnTo>
                <a:lnTo>
                  <a:pt x="140208" y="134570"/>
                </a:lnTo>
                <a:lnTo>
                  <a:pt x="142261" y="128641"/>
                </a:lnTo>
                <a:lnTo>
                  <a:pt x="141874" y="122568"/>
                </a:lnTo>
                <a:lnTo>
                  <a:pt x="139225" y="117068"/>
                </a:lnTo>
                <a:lnTo>
                  <a:pt x="134493" y="112853"/>
                </a:lnTo>
                <a:lnTo>
                  <a:pt x="90263" y="87072"/>
                </a:lnTo>
                <a:lnTo>
                  <a:pt x="31496" y="87072"/>
                </a:lnTo>
                <a:lnTo>
                  <a:pt x="31496" y="55322"/>
                </a:lnTo>
                <a:lnTo>
                  <a:pt x="90170" y="55308"/>
                </a:lnTo>
                <a:lnTo>
                  <a:pt x="134493" y="29414"/>
                </a:lnTo>
                <a:lnTo>
                  <a:pt x="142261" y="13680"/>
                </a:lnTo>
                <a:lnTo>
                  <a:pt x="140208" y="7697"/>
                </a:lnTo>
                <a:lnTo>
                  <a:pt x="136011" y="3036"/>
                </a:lnTo>
                <a:lnTo>
                  <a:pt x="130540" y="410"/>
                </a:lnTo>
                <a:lnTo>
                  <a:pt x="124473" y="0"/>
                </a:lnTo>
                <a:close/>
              </a:path>
              <a:path w="1676400" h="142875">
                <a:moveTo>
                  <a:pt x="90170" y="55308"/>
                </a:moveTo>
                <a:lnTo>
                  <a:pt x="31496" y="55322"/>
                </a:lnTo>
                <a:lnTo>
                  <a:pt x="31496" y="87072"/>
                </a:lnTo>
                <a:lnTo>
                  <a:pt x="90239" y="87058"/>
                </a:lnTo>
                <a:lnTo>
                  <a:pt x="86559" y="84913"/>
                </a:lnTo>
                <a:lnTo>
                  <a:pt x="39497" y="84913"/>
                </a:lnTo>
                <a:lnTo>
                  <a:pt x="39497" y="57481"/>
                </a:lnTo>
                <a:lnTo>
                  <a:pt x="86451" y="57481"/>
                </a:lnTo>
                <a:lnTo>
                  <a:pt x="90170" y="55308"/>
                </a:lnTo>
                <a:close/>
              </a:path>
              <a:path w="1676400" h="142875">
                <a:moveTo>
                  <a:pt x="90239" y="87058"/>
                </a:moveTo>
                <a:lnTo>
                  <a:pt x="31496"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7" y="57481"/>
                </a:moveTo>
                <a:lnTo>
                  <a:pt x="39497" y="84913"/>
                </a:lnTo>
                <a:lnTo>
                  <a:pt x="63001" y="71181"/>
                </a:lnTo>
                <a:lnTo>
                  <a:pt x="39497" y="57481"/>
                </a:lnTo>
                <a:close/>
              </a:path>
              <a:path w="1676400" h="142875">
                <a:moveTo>
                  <a:pt x="63001" y="71181"/>
                </a:moveTo>
                <a:lnTo>
                  <a:pt x="39497" y="84913"/>
                </a:lnTo>
                <a:lnTo>
                  <a:pt x="86559" y="84913"/>
                </a:lnTo>
                <a:lnTo>
                  <a:pt x="63001" y="71181"/>
                </a:lnTo>
                <a:close/>
              </a:path>
              <a:path w="1676400" h="142875">
                <a:moveTo>
                  <a:pt x="86451" y="57481"/>
                </a:moveTo>
                <a:lnTo>
                  <a:pt x="39497" y="57481"/>
                </a:lnTo>
                <a:lnTo>
                  <a:pt x="63001" y="71181"/>
                </a:lnTo>
                <a:lnTo>
                  <a:pt x="86451" y="57481"/>
                </a:lnTo>
                <a:close/>
              </a:path>
            </a:pathLst>
          </a:custGeom>
          <a:solidFill>
            <a:srgbClr val="9C5252"/>
          </a:solidFill>
        </p:spPr>
        <p:txBody>
          <a:bodyPr wrap="square" lIns="0" tIns="0" rIns="0" bIns="0" rtlCol="0"/>
          <a:lstStyle/>
          <a:p>
            <a:endParaRPr/>
          </a:p>
        </p:txBody>
      </p:sp>
      <p:sp>
        <p:nvSpPr>
          <p:cNvPr id="7" name="object 7"/>
          <p:cNvSpPr txBox="1"/>
          <p:nvPr/>
        </p:nvSpPr>
        <p:spPr>
          <a:xfrm>
            <a:off x="1880997" y="1362797"/>
            <a:ext cx="5591175" cy="1111250"/>
          </a:xfrm>
          <a:prstGeom prst="rect">
            <a:avLst/>
          </a:prstGeom>
        </p:spPr>
        <p:txBody>
          <a:bodyPr vert="horz" wrap="square" lIns="0" tIns="189865" rIns="0" bIns="0" rtlCol="0">
            <a:spAutoFit/>
          </a:bodyPr>
          <a:lstStyle/>
          <a:p>
            <a:pPr marR="5080" algn="r">
              <a:lnSpc>
                <a:spcPct val="100000"/>
              </a:lnSpc>
              <a:spcBef>
                <a:spcPts val="1495"/>
              </a:spcBef>
            </a:pPr>
            <a:r>
              <a:rPr sz="2400" spc="-5" dirty="0">
                <a:latin typeface="Calibri"/>
                <a:cs typeface="Calibri"/>
              </a:rPr>
              <a:t>LSB</a:t>
            </a:r>
            <a:endParaRPr sz="2400">
              <a:latin typeface="Calibri"/>
              <a:cs typeface="Calibri"/>
            </a:endParaRPr>
          </a:p>
          <a:p>
            <a:pPr marL="12700">
              <a:lnSpc>
                <a:spcPct val="100000"/>
              </a:lnSpc>
              <a:spcBef>
                <a:spcPts val="1390"/>
              </a:spcBef>
              <a:tabLst>
                <a:tab pos="560070" algn="l"/>
                <a:tab pos="1201420" algn="l"/>
                <a:tab pos="1844039" algn="l"/>
                <a:tab pos="2486025" algn="l"/>
                <a:tab pos="3128645" algn="l"/>
                <a:tab pos="3771265" algn="l"/>
                <a:tab pos="4508500" algn="l"/>
                <a:tab pos="5245735" algn="l"/>
              </a:tabLst>
            </a:pPr>
            <a:r>
              <a:rPr sz="2400" dirty="0">
                <a:latin typeface="Tahoma"/>
                <a:cs typeface="Tahoma"/>
              </a:rPr>
              <a:t>0	1	1	0	1	0	0	1	0</a:t>
            </a:r>
            <a:endParaRPr sz="2400">
              <a:latin typeface="Tahoma"/>
              <a:cs typeface="Tahom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79384" cy="1123315"/>
          </a:xfrm>
          <a:prstGeom prst="rect">
            <a:avLst/>
          </a:prstGeom>
        </p:spPr>
        <p:txBody>
          <a:bodyPr vert="horz" wrap="square" lIns="0" tIns="12700" rIns="0" bIns="0" rtlCol="0">
            <a:spAutoFit/>
          </a:bodyPr>
          <a:lstStyle/>
          <a:p>
            <a:pPr marL="12700">
              <a:lnSpc>
                <a:spcPct val="100000"/>
              </a:lnSpc>
              <a:spcBef>
                <a:spcPts val="100"/>
              </a:spcBef>
            </a:pPr>
            <a:r>
              <a:rPr spc="-10" dirty="0"/>
              <a:t>Example: </a:t>
            </a:r>
            <a:r>
              <a:rPr spc="-15" dirty="0"/>
              <a:t>Convert </a:t>
            </a:r>
            <a:r>
              <a:rPr spc="-5" dirty="0"/>
              <a:t>11010010</a:t>
            </a:r>
            <a:r>
              <a:rPr spc="-50" dirty="0"/>
              <a:t> </a:t>
            </a:r>
            <a:r>
              <a:rPr dirty="0"/>
              <a:t>binary</a:t>
            </a:r>
          </a:p>
          <a:p>
            <a:pPr marL="12700">
              <a:lnSpc>
                <a:spcPct val="100000"/>
              </a:lnSpc>
            </a:pPr>
            <a:r>
              <a:rPr dirty="0"/>
              <a:t>number in </a:t>
            </a:r>
            <a:r>
              <a:rPr spc="-25" dirty="0"/>
              <a:t>to </a:t>
            </a:r>
            <a:r>
              <a:rPr spc="-30" dirty="0"/>
              <a:t>it’s </a:t>
            </a:r>
            <a:r>
              <a:rPr spc="-10" dirty="0"/>
              <a:t>equivalent </a:t>
            </a:r>
            <a:r>
              <a:rPr spc="-15" dirty="0"/>
              <a:t>octal</a:t>
            </a:r>
            <a:r>
              <a:rPr spc="-125" dirty="0"/>
              <a:t> </a:t>
            </a:r>
            <a:r>
              <a:rPr spc="-55" dirty="0"/>
              <a:t>number.</a:t>
            </a:r>
          </a:p>
        </p:txBody>
      </p:sp>
      <p:sp>
        <p:nvSpPr>
          <p:cNvPr id="3" name="object 3"/>
          <p:cNvSpPr/>
          <p:nvPr/>
        </p:nvSpPr>
        <p:spPr>
          <a:xfrm>
            <a:off x="304558" y="12952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880997" y="2082546"/>
            <a:ext cx="5425440" cy="391160"/>
          </a:xfrm>
          <a:prstGeom prst="rect">
            <a:avLst/>
          </a:prstGeom>
        </p:spPr>
        <p:txBody>
          <a:bodyPr vert="horz" wrap="square" lIns="0" tIns="12700" rIns="0" bIns="0" rtlCol="0">
            <a:spAutoFit/>
          </a:bodyPr>
          <a:lstStyle/>
          <a:p>
            <a:pPr marL="12700">
              <a:lnSpc>
                <a:spcPct val="100000"/>
              </a:lnSpc>
              <a:spcBef>
                <a:spcPts val="100"/>
              </a:spcBef>
              <a:tabLst>
                <a:tab pos="560070" algn="l"/>
                <a:tab pos="1201420" algn="l"/>
                <a:tab pos="1844039" algn="l"/>
                <a:tab pos="2486025" algn="l"/>
                <a:tab pos="3128645" algn="l"/>
                <a:tab pos="3771265" algn="l"/>
                <a:tab pos="4508500" algn="l"/>
                <a:tab pos="5245735" algn="l"/>
              </a:tabLst>
            </a:pPr>
            <a:r>
              <a:rPr sz="2400" dirty="0">
                <a:latin typeface="Tahoma"/>
                <a:cs typeface="Tahoma"/>
              </a:rPr>
              <a:t>0	1	1	0	1	0	0	1	0</a:t>
            </a:r>
            <a:endParaRPr sz="2400">
              <a:latin typeface="Tahoma"/>
              <a:cs typeface="Tahoma"/>
            </a:endParaRPr>
          </a:p>
        </p:txBody>
      </p:sp>
      <p:sp>
        <p:nvSpPr>
          <p:cNvPr id="5" name="object 5"/>
          <p:cNvSpPr/>
          <p:nvPr/>
        </p:nvSpPr>
        <p:spPr>
          <a:xfrm>
            <a:off x="6424040" y="2819526"/>
            <a:ext cx="132080" cy="838200"/>
          </a:xfrm>
          <a:custGeom>
            <a:avLst/>
            <a:gdLst/>
            <a:ahLst/>
            <a:cxnLst/>
            <a:rect l="l" t="t" r="r" b="b"/>
            <a:pathLst>
              <a:path w="132079" h="838200">
                <a:moveTo>
                  <a:pt x="15875" y="708025"/>
                </a:moveTo>
                <a:lnTo>
                  <a:pt x="9017" y="711962"/>
                </a:lnTo>
                <a:lnTo>
                  <a:pt x="2286" y="715899"/>
                </a:lnTo>
                <a:lnTo>
                  <a:pt x="0" y="724662"/>
                </a:lnTo>
                <a:lnTo>
                  <a:pt x="66039" y="837819"/>
                </a:lnTo>
                <a:lnTo>
                  <a:pt x="82458" y="809625"/>
                </a:lnTo>
                <a:lnTo>
                  <a:pt x="51816" y="809625"/>
                </a:lnTo>
                <a:lnTo>
                  <a:pt x="51778" y="756935"/>
                </a:lnTo>
                <a:lnTo>
                  <a:pt x="24511" y="710311"/>
                </a:lnTo>
                <a:lnTo>
                  <a:pt x="15875" y="708025"/>
                </a:lnTo>
                <a:close/>
              </a:path>
              <a:path w="132079" h="838200">
                <a:moveTo>
                  <a:pt x="51791" y="756957"/>
                </a:moveTo>
                <a:lnTo>
                  <a:pt x="51816" y="809625"/>
                </a:lnTo>
                <a:lnTo>
                  <a:pt x="80263" y="809498"/>
                </a:lnTo>
                <a:lnTo>
                  <a:pt x="80260" y="802386"/>
                </a:lnTo>
                <a:lnTo>
                  <a:pt x="53721" y="802386"/>
                </a:lnTo>
                <a:lnTo>
                  <a:pt x="66025" y="781296"/>
                </a:lnTo>
                <a:lnTo>
                  <a:pt x="51791" y="756957"/>
                </a:lnTo>
                <a:close/>
              </a:path>
              <a:path w="132079" h="838200">
                <a:moveTo>
                  <a:pt x="116078" y="708025"/>
                </a:moveTo>
                <a:lnTo>
                  <a:pt x="107441" y="710311"/>
                </a:lnTo>
                <a:lnTo>
                  <a:pt x="80239" y="756935"/>
                </a:lnTo>
                <a:lnTo>
                  <a:pt x="80263" y="809498"/>
                </a:lnTo>
                <a:lnTo>
                  <a:pt x="51816" y="809625"/>
                </a:lnTo>
                <a:lnTo>
                  <a:pt x="82458" y="809625"/>
                </a:lnTo>
                <a:lnTo>
                  <a:pt x="128015" y="731393"/>
                </a:lnTo>
                <a:lnTo>
                  <a:pt x="131953" y="724535"/>
                </a:lnTo>
                <a:lnTo>
                  <a:pt x="129666" y="715899"/>
                </a:lnTo>
                <a:lnTo>
                  <a:pt x="122936" y="711962"/>
                </a:lnTo>
                <a:lnTo>
                  <a:pt x="116078" y="708025"/>
                </a:lnTo>
                <a:close/>
              </a:path>
              <a:path w="132079" h="838200">
                <a:moveTo>
                  <a:pt x="66025" y="781296"/>
                </a:moveTo>
                <a:lnTo>
                  <a:pt x="53721" y="802386"/>
                </a:lnTo>
                <a:lnTo>
                  <a:pt x="78359" y="802386"/>
                </a:lnTo>
                <a:lnTo>
                  <a:pt x="66025" y="781296"/>
                </a:lnTo>
                <a:close/>
              </a:path>
              <a:path w="132079" h="838200">
                <a:moveTo>
                  <a:pt x="80239" y="756935"/>
                </a:moveTo>
                <a:lnTo>
                  <a:pt x="66025" y="781296"/>
                </a:lnTo>
                <a:lnTo>
                  <a:pt x="78359" y="802386"/>
                </a:lnTo>
                <a:lnTo>
                  <a:pt x="80260" y="802386"/>
                </a:lnTo>
                <a:lnTo>
                  <a:pt x="80239" y="756935"/>
                </a:lnTo>
                <a:close/>
              </a:path>
              <a:path w="132079" h="838200">
                <a:moveTo>
                  <a:pt x="79883" y="0"/>
                </a:moveTo>
                <a:lnTo>
                  <a:pt x="51435" y="0"/>
                </a:lnTo>
                <a:lnTo>
                  <a:pt x="51791" y="756957"/>
                </a:lnTo>
                <a:lnTo>
                  <a:pt x="66025" y="781296"/>
                </a:lnTo>
                <a:lnTo>
                  <a:pt x="80226" y="756957"/>
                </a:lnTo>
                <a:lnTo>
                  <a:pt x="79883" y="0"/>
                </a:lnTo>
                <a:close/>
              </a:path>
            </a:pathLst>
          </a:custGeom>
          <a:solidFill>
            <a:srgbClr val="FF3300"/>
          </a:solidFill>
        </p:spPr>
        <p:txBody>
          <a:bodyPr wrap="square" lIns="0" tIns="0" rIns="0" bIns="0" rtlCol="0"/>
          <a:lstStyle/>
          <a:p>
            <a:endParaRPr/>
          </a:p>
        </p:txBody>
      </p:sp>
      <p:sp>
        <p:nvSpPr>
          <p:cNvPr id="6" name="object 6"/>
          <p:cNvSpPr/>
          <p:nvPr/>
        </p:nvSpPr>
        <p:spPr>
          <a:xfrm>
            <a:off x="4366640" y="2819526"/>
            <a:ext cx="132080" cy="838200"/>
          </a:xfrm>
          <a:custGeom>
            <a:avLst/>
            <a:gdLst/>
            <a:ahLst/>
            <a:cxnLst/>
            <a:rect l="l" t="t" r="r" b="b"/>
            <a:pathLst>
              <a:path w="132079" h="838200">
                <a:moveTo>
                  <a:pt x="15875" y="708025"/>
                </a:moveTo>
                <a:lnTo>
                  <a:pt x="9017" y="711962"/>
                </a:lnTo>
                <a:lnTo>
                  <a:pt x="2286" y="715899"/>
                </a:lnTo>
                <a:lnTo>
                  <a:pt x="0" y="724662"/>
                </a:lnTo>
                <a:lnTo>
                  <a:pt x="66039" y="837819"/>
                </a:lnTo>
                <a:lnTo>
                  <a:pt x="82458" y="809625"/>
                </a:lnTo>
                <a:lnTo>
                  <a:pt x="51816" y="809625"/>
                </a:lnTo>
                <a:lnTo>
                  <a:pt x="51778" y="756935"/>
                </a:lnTo>
                <a:lnTo>
                  <a:pt x="24511" y="710311"/>
                </a:lnTo>
                <a:lnTo>
                  <a:pt x="15875" y="708025"/>
                </a:lnTo>
                <a:close/>
              </a:path>
              <a:path w="132079" h="838200">
                <a:moveTo>
                  <a:pt x="51791" y="756957"/>
                </a:moveTo>
                <a:lnTo>
                  <a:pt x="51816" y="809625"/>
                </a:lnTo>
                <a:lnTo>
                  <a:pt x="80263" y="809498"/>
                </a:lnTo>
                <a:lnTo>
                  <a:pt x="80260" y="802386"/>
                </a:lnTo>
                <a:lnTo>
                  <a:pt x="53721" y="802386"/>
                </a:lnTo>
                <a:lnTo>
                  <a:pt x="66025" y="781296"/>
                </a:lnTo>
                <a:lnTo>
                  <a:pt x="51791" y="756957"/>
                </a:lnTo>
                <a:close/>
              </a:path>
              <a:path w="132079" h="838200">
                <a:moveTo>
                  <a:pt x="116078" y="708025"/>
                </a:moveTo>
                <a:lnTo>
                  <a:pt x="107442" y="710311"/>
                </a:lnTo>
                <a:lnTo>
                  <a:pt x="80239" y="756935"/>
                </a:lnTo>
                <a:lnTo>
                  <a:pt x="80263" y="809498"/>
                </a:lnTo>
                <a:lnTo>
                  <a:pt x="51816" y="809625"/>
                </a:lnTo>
                <a:lnTo>
                  <a:pt x="82458" y="809625"/>
                </a:lnTo>
                <a:lnTo>
                  <a:pt x="128016" y="731393"/>
                </a:lnTo>
                <a:lnTo>
                  <a:pt x="131953" y="724535"/>
                </a:lnTo>
                <a:lnTo>
                  <a:pt x="129667" y="715899"/>
                </a:lnTo>
                <a:lnTo>
                  <a:pt x="122936" y="711962"/>
                </a:lnTo>
                <a:lnTo>
                  <a:pt x="116078" y="708025"/>
                </a:lnTo>
                <a:close/>
              </a:path>
              <a:path w="132079" h="838200">
                <a:moveTo>
                  <a:pt x="66025" y="781296"/>
                </a:moveTo>
                <a:lnTo>
                  <a:pt x="53721" y="802386"/>
                </a:lnTo>
                <a:lnTo>
                  <a:pt x="78359" y="802386"/>
                </a:lnTo>
                <a:lnTo>
                  <a:pt x="66025" y="781296"/>
                </a:lnTo>
                <a:close/>
              </a:path>
              <a:path w="132079" h="838200">
                <a:moveTo>
                  <a:pt x="80239" y="756935"/>
                </a:moveTo>
                <a:lnTo>
                  <a:pt x="66025" y="781296"/>
                </a:lnTo>
                <a:lnTo>
                  <a:pt x="78359" y="802386"/>
                </a:lnTo>
                <a:lnTo>
                  <a:pt x="80260" y="802386"/>
                </a:lnTo>
                <a:lnTo>
                  <a:pt x="80239" y="756935"/>
                </a:lnTo>
                <a:close/>
              </a:path>
              <a:path w="132079" h="838200">
                <a:moveTo>
                  <a:pt x="79883" y="0"/>
                </a:moveTo>
                <a:lnTo>
                  <a:pt x="51435" y="0"/>
                </a:lnTo>
                <a:lnTo>
                  <a:pt x="51791" y="756957"/>
                </a:lnTo>
                <a:lnTo>
                  <a:pt x="66025" y="781296"/>
                </a:lnTo>
                <a:lnTo>
                  <a:pt x="80226" y="756957"/>
                </a:lnTo>
                <a:lnTo>
                  <a:pt x="79883" y="0"/>
                </a:lnTo>
                <a:close/>
              </a:path>
            </a:pathLst>
          </a:custGeom>
          <a:solidFill>
            <a:srgbClr val="FF3300"/>
          </a:solidFill>
        </p:spPr>
        <p:txBody>
          <a:bodyPr wrap="square" lIns="0" tIns="0" rIns="0" bIns="0" rtlCol="0"/>
          <a:lstStyle/>
          <a:p>
            <a:endParaRPr/>
          </a:p>
        </p:txBody>
      </p:sp>
      <p:sp>
        <p:nvSpPr>
          <p:cNvPr id="7" name="object 7"/>
          <p:cNvSpPr/>
          <p:nvPr/>
        </p:nvSpPr>
        <p:spPr>
          <a:xfrm>
            <a:off x="2461514" y="2819526"/>
            <a:ext cx="132080" cy="838200"/>
          </a:xfrm>
          <a:custGeom>
            <a:avLst/>
            <a:gdLst/>
            <a:ahLst/>
            <a:cxnLst/>
            <a:rect l="l" t="t" r="r" b="b"/>
            <a:pathLst>
              <a:path w="132080" h="838200">
                <a:moveTo>
                  <a:pt x="15875" y="708025"/>
                </a:moveTo>
                <a:lnTo>
                  <a:pt x="9017" y="711962"/>
                </a:lnTo>
                <a:lnTo>
                  <a:pt x="2286" y="715899"/>
                </a:lnTo>
                <a:lnTo>
                  <a:pt x="0" y="724662"/>
                </a:lnTo>
                <a:lnTo>
                  <a:pt x="66040" y="837819"/>
                </a:lnTo>
                <a:lnTo>
                  <a:pt x="82458" y="809625"/>
                </a:lnTo>
                <a:lnTo>
                  <a:pt x="51816" y="809625"/>
                </a:lnTo>
                <a:lnTo>
                  <a:pt x="51778" y="756935"/>
                </a:lnTo>
                <a:lnTo>
                  <a:pt x="24511" y="710311"/>
                </a:lnTo>
                <a:lnTo>
                  <a:pt x="15875" y="708025"/>
                </a:lnTo>
                <a:close/>
              </a:path>
              <a:path w="132080" h="838200">
                <a:moveTo>
                  <a:pt x="51791" y="756957"/>
                </a:moveTo>
                <a:lnTo>
                  <a:pt x="51816" y="809625"/>
                </a:lnTo>
                <a:lnTo>
                  <a:pt x="80263" y="809498"/>
                </a:lnTo>
                <a:lnTo>
                  <a:pt x="80260" y="802386"/>
                </a:lnTo>
                <a:lnTo>
                  <a:pt x="53721" y="802386"/>
                </a:lnTo>
                <a:lnTo>
                  <a:pt x="66025" y="781296"/>
                </a:lnTo>
                <a:lnTo>
                  <a:pt x="51791" y="756957"/>
                </a:lnTo>
                <a:close/>
              </a:path>
              <a:path w="132080" h="838200">
                <a:moveTo>
                  <a:pt x="116078" y="708025"/>
                </a:moveTo>
                <a:lnTo>
                  <a:pt x="107442" y="710311"/>
                </a:lnTo>
                <a:lnTo>
                  <a:pt x="80239" y="756935"/>
                </a:lnTo>
                <a:lnTo>
                  <a:pt x="80263" y="809498"/>
                </a:lnTo>
                <a:lnTo>
                  <a:pt x="51816" y="809625"/>
                </a:lnTo>
                <a:lnTo>
                  <a:pt x="82458" y="809625"/>
                </a:lnTo>
                <a:lnTo>
                  <a:pt x="128016" y="731393"/>
                </a:lnTo>
                <a:lnTo>
                  <a:pt x="131953" y="724535"/>
                </a:lnTo>
                <a:lnTo>
                  <a:pt x="129667" y="715899"/>
                </a:lnTo>
                <a:lnTo>
                  <a:pt x="122936" y="711962"/>
                </a:lnTo>
                <a:lnTo>
                  <a:pt x="116078" y="708025"/>
                </a:lnTo>
                <a:close/>
              </a:path>
              <a:path w="132080" h="838200">
                <a:moveTo>
                  <a:pt x="66025" y="781296"/>
                </a:moveTo>
                <a:lnTo>
                  <a:pt x="53721" y="802386"/>
                </a:lnTo>
                <a:lnTo>
                  <a:pt x="78359" y="802386"/>
                </a:lnTo>
                <a:lnTo>
                  <a:pt x="66025" y="781296"/>
                </a:lnTo>
                <a:close/>
              </a:path>
              <a:path w="132080" h="838200">
                <a:moveTo>
                  <a:pt x="80239" y="756935"/>
                </a:moveTo>
                <a:lnTo>
                  <a:pt x="66025" y="781296"/>
                </a:lnTo>
                <a:lnTo>
                  <a:pt x="78359" y="802386"/>
                </a:lnTo>
                <a:lnTo>
                  <a:pt x="80260" y="802386"/>
                </a:lnTo>
                <a:lnTo>
                  <a:pt x="80239" y="756935"/>
                </a:lnTo>
                <a:close/>
              </a:path>
              <a:path w="132080" h="838200">
                <a:moveTo>
                  <a:pt x="79883" y="0"/>
                </a:moveTo>
                <a:lnTo>
                  <a:pt x="51435" y="0"/>
                </a:lnTo>
                <a:lnTo>
                  <a:pt x="51791" y="756957"/>
                </a:lnTo>
                <a:lnTo>
                  <a:pt x="66025" y="781296"/>
                </a:lnTo>
                <a:lnTo>
                  <a:pt x="80226" y="756957"/>
                </a:lnTo>
                <a:lnTo>
                  <a:pt x="79883" y="0"/>
                </a:lnTo>
                <a:close/>
              </a:path>
            </a:pathLst>
          </a:custGeom>
          <a:solidFill>
            <a:srgbClr val="FF3300"/>
          </a:solidFill>
        </p:spPr>
        <p:txBody>
          <a:bodyPr wrap="square" lIns="0" tIns="0" rIns="0" bIns="0" rtlCol="0"/>
          <a:lstStyle/>
          <a:p>
            <a:endParaRPr/>
          </a:p>
        </p:txBody>
      </p:sp>
      <p:sp>
        <p:nvSpPr>
          <p:cNvPr id="8" name="object 8"/>
          <p:cNvSpPr txBox="1"/>
          <p:nvPr/>
        </p:nvSpPr>
        <p:spPr>
          <a:xfrm>
            <a:off x="2456433" y="398805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9" name="object 9"/>
          <p:cNvSpPr txBox="1"/>
          <p:nvPr/>
        </p:nvSpPr>
        <p:spPr>
          <a:xfrm>
            <a:off x="4310888" y="40640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
        <p:nvSpPr>
          <p:cNvPr id="10" name="object 10"/>
          <p:cNvSpPr txBox="1"/>
          <p:nvPr/>
        </p:nvSpPr>
        <p:spPr>
          <a:xfrm>
            <a:off x="6416421" y="398805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
        <p:nvSpPr>
          <p:cNvPr id="11" name="object 11"/>
          <p:cNvSpPr/>
          <p:nvPr/>
        </p:nvSpPr>
        <p:spPr>
          <a:xfrm>
            <a:off x="5638546" y="2596056"/>
            <a:ext cx="1676400" cy="142875"/>
          </a:xfrm>
          <a:custGeom>
            <a:avLst/>
            <a:gdLst/>
            <a:ahLst/>
            <a:cxnLst/>
            <a:rect l="l" t="t" r="r" b="b"/>
            <a:pathLst>
              <a:path w="1676400" h="142875">
                <a:moveTo>
                  <a:pt x="124473" y="0"/>
                </a:moveTo>
                <a:lnTo>
                  <a:pt x="118490" y="1982"/>
                </a:lnTo>
                <a:lnTo>
                  <a:pt x="0" y="71197"/>
                </a:lnTo>
                <a:lnTo>
                  <a:pt x="118617" y="140285"/>
                </a:lnTo>
                <a:lnTo>
                  <a:pt x="124527" y="142339"/>
                </a:lnTo>
                <a:lnTo>
                  <a:pt x="130556" y="141952"/>
                </a:lnTo>
                <a:lnTo>
                  <a:pt x="136013" y="139303"/>
                </a:lnTo>
                <a:lnTo>
                  <a:pt x="140207" y="134570"/>
                </a:lnTo>
                <a:lnTo>
                  <a:pt x="142261" y="128641"/>
                </a:lnTo>
                <a:lnTo>
                  <a:pt x="141874" y="122568"/>
                </a:lnTo>
                <a:lnTo>
                  <a:pt x="139225" y="117068"/>
                </a:lnTo>
                <a:lnTo>
                  <a:pt x="134492" y="112853"/>
                </a:lnTo>
                <a:lnTo>
                  <a:pt x="90263" y="87072"/>
                </a:lnTo>
                <a:lnTo>
                  <a:pt x="31495" y="87072"/>
                </a:lnTo>
                <a:lnTo>
                  <a:pt x="31495" y="55322"/>
                </a:lnTo>
                <a:lnTo>
                  <a:pt x="90170" y="55308"/>
                </a:lnTo>
                <a:lnTo>
                  <a:pt x="134492" y="29414"/>
                </a:lnTo>
                <a:lnTo>
                  <a:pt x="142261" y="13680"/>
                </a:lnTo>
                <a:lnTo>
                  <a:pt x="140207" y="7697"/>
                </a:lnTo>
                <a:lnTo>
                  <a:pt x="136011" y="3036"/>
                </a:lnTo>
                <a:lnTo>
                  <a:pt x="130540" y="410"/>
                </a:lnTo>
                <a:lnTo>
                  <a:pt x="124473" y="0"/>
                </a:lnTo>
                <a:close/>
              </a:path>
              <a:path w="1676400" h="142875">
                <a:moveTo>
                  <a:pt x="90170" y="55308"/>
                </a:moveTo>
                <a:lnTo>
                  <a:pt x="31495" y="55322"/>
                </a:lnTo>
                <a:lnTo>
                  <a:pt x="31495" y="87072"/>
                </a:lnTo>
                <a:lnTo>
                  <a:pt x="90239" y="87058"/>
                </a:lnTo>
                <a:lnTo>
                  <a:pt x="86559" y="84913"/>
                </a:lnTo>
                <a:lnTo>
                  <a:pt x="39496" y="84913"/>
                </a:lnTo>
                <a:lnTo>
                  <a:pt x="39496" y="57481"/>
                </a:lnTo>
                <a:lnTo>
                  <a:pt x="86451" y="57481"/>
                </a:lnTo>
                <a:lnTo>
                  <a:pt x="90170" y="55308"/>
                </a:lnTo>
                <a:close/>
              </a:path>
              <a:path w="1676400" h="142875">
                <a:moveTo>
                  <a:pt x="90239" y="87058"/>
                </a:moveTo>
                <a:lnTo>
                  <a:pt x="31495"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6" y="57481"/>
                </a:moveTo>
                <a:lnTo>
                  <a:pt x="39496" y="84913"/>
                </a:lnTo>
                <a:lnTo>
                  <a:pt x="63001" y="71181"/>
                </a:lnTo>
                <a:lnTo>
                  <a:pt x="39496" y="57481"/>
                </a:lnTo>
                <a:close/>
              </a:path>
              <a:path w="1676400" h="142875">
                <a:moveTo>
                  <a:pt x="63001" y="71181"/>
                </a:moveTo>
                <a:lnTo>
                  <a:pt x="39496" y="84913"/>
                </a:lnTo>
                <a:lnTo>
                  <a:pt x="86559" y="84913"/>
                </a:lnTo>
                <a:lnTo>
                  <a:pt x="63001" y="71181"/>
                </a:lnTo>
                <a:close/>
              </a:path>
              <a:path w="1676400" h="142875">
                <a:moveTo>
                  <a:pt x="86451" y="57481"/>
                </a:moveTo>
                <a:lnTo>
                  <a:pt x="39496" y="57481"/>
                </a:lnTo>
                <a:lnTo>
                  <a:pt x="63001" y="71181"/>
                </a:lnTo>
                <a:lnTo>
                  <a:pt x="86451" y="57481"/>
                </a:lnTo>
                <a:close/>
              </a:path>
            </a:pathLst>
          </a:custGeom>
          <a:solidFill>
            <a:srgbClr val="9C5252"/>
          </a:solidFill>
        </p:spPr>
        <p:txBody>
          <a:bodyPr wrap="square" lIns="0" tIns="0" rIns="0" bIns="0" rtlCol="0"/>
          <a:lstStyle/>
          <a:p>
            <a:endParaRPr/>
          </a:p>
        </p:txBody>
      </p:sp>
      <p:sp>
        <p:nvSpPr>
          <p:cNvPr id="12" name="object 12"/>
          <p:cNvSpPr/>
          <p:nvPr/>
        </p:nvSpPr>
        <p:spPr>
          <a:xfrm>
            <a:off x="3657472" y="2596056"/>
            <a:ext cx="1676400" cy="142875"/>
          </a:xfrm>
          <a:custGeom>
            <a:avLst/>
            <a:gdLst/>
            <a:ahLst/>
            <a:cxnLst/>
            <a:rect l="l" t="t" r="r" b="b"/>
            <a:pathLst>
              <a:path w="1676400" h="142875">
                <a:moveTo>
                  <a:pt x="124473" y="0"/>
                </a:moveTo>
                <a:lnTo>
                  <a:pt x="118490" y="1982"/>
                </a:lnTo>
                <a:lnTo>
                  <a:pt x="0" y="71197"/>
                </a:lnTo>
                <a:lnTo>
                  <a:pt x="118617" y="140285"/>
                </a:lnTo>
                <a:lnTo>
                  <a:pt x="124527" y="142339"/>
                </a:lnTo>
                <a:lnTo>
                  <a:pt x="130556" y="141952"/>
                </a:lnTo>
                <a:lnTo>
                  <a:pt x="136013" y="139303"/>
                </a:lnTo>
                <a:lnTo>
                  <a:pt x="140207" y="134570"/>
                </a:lnTo>
                <a:lnTo>
                  <a:pt x="142261" y="128641"/>
                </a:lnTo>
                <a:lnTo>
                  <a:pt x="141874" y="122568"/>
                </a:lnTo>
                <a:lnTo>
                  <a:pt x="139225" y="117068"/>
                </a:lnTo>
                <a:lnTo>
                  <a:pt x="134492" y="112853"/>
                </a:lnTo>
                <a:lnTo>
                  <a:pt x="90263" y="87072"/>
                </a:lnTo>
                <a:lnTo>
                  <a:pt x="31496" y="87072"/>
                </a:lnTo>
                <a:lnTo>
                  <a:pt x="31496" y="55322"/>
                </a:lnTo>
                <a:lnTo>
                  <a:pt x="90170" y="55308"/>
                </a:lnTo>
                <a:lnTo>
                  <a:pt x="134492" y="29414"/>
                </a:lnTo>
                <a:lnTo>
                  <a:pt x="142261" y="13680"/>
                </a:lnTo>
                <a:lnTo>
                  <a:pt x="140207" y="7697"/>
                </a:lnTo>
                <a:lnTo>
                  <a:pt x="136011" y="3036"/>
                </a:lnTo>
                <a:lnTo>
                  <a:pt x="130540" y="410"/>
                </a:lnTo>
                <a:lnTo>
                  <a:pt x="124473" y="0"/>
                </a:lnTo>
                <a:close/>
              </a:path>
              <a:path w="1676400" h="142875">
                <a:moveTo>
                  <a:pt x="90170" y="55308"/>
                </a:moveTo>
                <a:lnTo>
                  <a:pt x="31496" y="55322"/>
                </a:lnTo>
                <a:lnTo>
                  <a:pt x="31496" y="87072"/>
                </a:lnTo>
                <a:lnTo>
                  <a:pt x="90239" y="87058"/>
                </a:lnTo>
                <a:lnTo>
                  <a:pt x="86559" y="84913"/>
                </a:lnTo>
                <a:lnTo>
                  <a:pt x="39497" y="84913"/>
                </a:lnTo>
                <a:lnTo>
                  <a:pt x="39497" y="57481"/>
                </a:lnTo>
                <a:lnTo>
                  <a:pt x="86451" y="57481"/>
                </a:lnTo>
                <a:lnTo>
                  <a:pt x="90170" y="55308"/>
                </a:lnTo>
                <a:close/>
              </a:path>
              <a:path w="1676400" h="142875">
                <a:moveTo>
                  <a:pt x="90239" y="87058"/>
                </a:moveTo>
                <a:lnTo>
                  <a:pt x="31496"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7" y="57481"/>
                </a:moveTo>
                <a:lnTo>
                  <a:pt x="39497" y="84913"/>
                </a:lnTo>
                <a:lnTo>
                  <a:pt x="63001" y="71181"/>
                </a:lnTo>
                <a:lnTo>
                  <a:pt x="39497" y="57481"/>
                </a:lnTo>
                <a:close/>
              </a:path>
              <a:path w="1676400" h="142875">
                <a:moveTo>
                  <a:pt x="63001" y="71181"/>
                </a:moveTo>
                <a:lnTo>
                  <a:pt x="39497" y="84913"/>
                </a:lnTo>
                <a:lnTo>
                  <a:pt x="86559" y="84913"/>
                </a:lnTo>
                <a:lnTo>
                  <a:pt x="63001" y="71181"/>
                </a:lnTo>
                <a:close/>
              </a:path>
              <a:path w="1676400" h="142875">
                <a:moveTo>
                  <a:pt x="86451" y="57481"/>
                </a:moveTo>
                <a:lnTo>
                  <a:pt x="39497" y="57481"/>
                </a:lnTo>
                <a:lnTo>
                  <a:pt x="63001" y="71181"/>
                </a:lnTo>
                <a:lnTo>
                  <a:pt x="86451" y="57481"/>
                </a:lnTo>
                <a:close/>
              </a:path>
            </a:pathLst>
          </a:custGeom>
          <a:solidFill>
            <a:srgbClr val="9C5252"/>
          </a:solidFill>
        </p:spPr>
        <p:txBody>
          <a:bodyPr wrap="square" lIns="0" tIns="0" rIns="0" bIns="0" rtlCol="0"/>
          <a:lstStyle/>
          <a:p>
            <a:endParaRPr/>
          </a:p>
        </p:txBody>
      </p:sp>
      <p:sp>
        <p:nvSpPr>
          <p:cNvPr id="13" name="object 13"/>
          <p:cNvSpPr/>
          <p:nvPr/>
        </p:nvSpPr>
        <p:spPr>
          <a:xfrm>
            <a:off x="1752345" y="2596056"/>
            <a:ext cx="1676400" cy="142875"/>
          </a:xfrm>
          <a:custGeom>
            <a:avLst/>
            <a:gdLst/>
            <a:ahLst/>
            <a:cxnLst/>
            <a:rect l="l" t="t" r="r" b="b"/>
            <a:pathLst>
              <a:path w="1676400" h="142875">
                <a:moveTo>
                  <a:pt x="124473" y="0"/>
                </a:moveTo>
                <a:lnTo>
                  <a:pt x="118491" y="1982"/>
                </a:lnTo>
                <a:lnTo>
                  <a:pt x="0" y="71197"/>
                </a:lnTo>
                <a:lnTo>
                  <a:pt x="118618" y="140285"/>
                </a:lnTo>
                <a:lnTo>
                  <a:pt x="124527" y="142339"/>
                </a:lnTo>
                <a:lnTo>
                  <a:pt x="130556" y="141952"/>
                </a:lnTo>
                <a:lnTo>
                  <a:pt x="136013" y="139303"/>
                </a:lnTo>
                <a:lnTo>
                  <a:pt x="140208" y="134570"/>
                </a:lnTo>
                <a:lnTo>
                  <a:pt x="142261" y="128641"/>
                </a:lnTo>
                <a:lnTo>
                  <a:pt x="141874" y="122568"/>
                </a:lnTo>
                <a:lnTo>
                  <a:pt x="139225" y="117068"/>
                </a:lnTo>
                <a:lnTo>
                  <a:pt x="134493" y="112853"/>
                </a:lnTo>
                <a:lnTo>
                  <a:pt x="90263" y="87072"/>
                </a:lnTo>
                <a:lnTo>
                  <a:pt x="31496" y="87072"/>
                </a:lnTo>
                <a:lnTo>
                  <a:pt x="31496" y="55322"/>
                </a:lnTo>
                <a:lnTo>
                  <a:pt x="90170" y="55308"/>
                </a:lnTo>
                <a:lnTo>
                  <a:pt x="134493" y="29414"/>
                </a:lnTo>
                <a:lnTo>
                  <a:pt x="142261" y="13680"/>
                </a:lnTo>
                <a:lnTo>
                  <a:pt x="140208" y="7697"/>
                </a:lnTo>
                <a:lnTo>
                  <a:pt x="136011" y="3036"/>
                </a:lnTo>
                <a:lnTo>
                  <a:pt x="130540" y="410"/>
                </a:lnTo>
                <a:lnTo>
                  <a:pt x="124473" y="0"/>
                </a:lnTo>
                <a:close/>
              </a:path>
              <a:path w="1676400" h="142875">
                <a:moveTo>
                  <a:pt x="90170" y="55308"/>
                </a:moveTo>
                <a:lnTo>
                  <a:pt x="31496" y="55322"/>
                </a:lnTo>
                <a:lnTo>
                  <a:pt x="31496" y="87072"/>
                </a:lnTo>
                <a:lnTo>
                  <a:pt x="90239" y="87058"/>
                </a:lnTo>
                <a:lnTo>
                  <a:pt x="86559" y="84913"/>
                </a:lnTo>
                <a:lnTo>
                  <a:pt x="39497" y="84913"/>
                </a:lnTo>
                <a:lnTo>
                  <a:pt x="39497" y="57481"/>
                </a:lnTo>
                <a:lnTo>
                  <a:pt x="86451" y="57481"/>
                </a:lnTo>
                <a:lnTo>
                  <a:pt x="90170" y="55308"/>
                </a:lnTo>
                <a:close/>
              </a:path>
              <a:path w="1676400" h="142875">
                <a:moveTo>
                  <a:pt x="90239" y="87058"/>
                </a:moveTo>
                <a:lnTo>
                  <a:pt x="31496"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7" y="57481"/>
                </a:moveTo>
                <a:lnTo>
                  <a:pt x="39497" y="84913"/>
                </a:lnTo>
                <a:lnTo>
                  <a:pt x="63001" y="71181"/>
                </a:lnTo>
                <a:lnTo>
                  <a:pt x="39497" y="57481"/>
                </a:lnTo>
                <a:close/>
              </a:path>
              <a:path w="1676400" h="142875">
                <a:moveTo>
                  <a:pt x="63001" y="71181"/>
                </a:moveTo>
                <a:lnTo>
                  <a:pt x="39497" y="84913"/>
                </a:lnTo>
                <a:lnTo>
                  <a:pt x="86559" y="84913"/>
                </a:lnTo>
                <a:lnTo>
                  <a:pt x="63001" y="71181"/>
                </a:lnTo>
                <a:close/>
              </a:path>
              <a:path w="1676400" h="142875">
                <a:moveTo>
                  <a:pt x="86451" y="57481"/>
                </a:moveTo>
                <a:lnTo>
                  <a:pt x="39497" y="57481"/>
                </a:lnTo>
                <a:lnTo>
                  <a:pt x="63001" y="71181"/>
                </a:lnTo>
                <a:lnTo>
                  <a:pt x="86451" y="57481"/>
                </a:lnTo>
                <a:close/>
              </a:path>
            </a:pathLst>
          </a:custGeom>
          <a:solidFill>
            <a:srgbClr val="9C5252"/>
          </a:solidFill>
        </p:spPr>
        <p:txBody>
          <a:bodyPr wrap="square" lIns="0" tIns="0" rIns="0" bIns="0" rtlCol="0"/>
          <a:lstStyle/>
          <a:p>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12952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0"/>
            <a:ext cx="7779384" cy="1123315"/>
          </a:xfrm>
          <a:prstGeom prst="rect">
            <a:avLst/>
          </a:prstGeom>
        </p:spPr>
        <p:txBody>
          <a:bodyPr vert="horz" wrap="square" lIns="0" tIns="12700" rIns="0" bIns="0" rtlCol="0">
            <a:spAutoFit/>
          </a:bodyPr>
          <a:lstStyle/>
          <a:p>
            <a:pPr marL="12700">
              <a:lnSpc>
                <a:spcPct val="100000"/>
              </a:lnSpc>
              <a:spcBef>
                <a:spcPts val="100"/>
              </a:spcBef>
            </a:pPr>
            <a:r>
              <a:rPr spc="-10" dirty="0"/>
              <a:t>Example: </a:t>
            </a:r>
            <a:r>
              <a:rPr spc="-15" dirty="0"/>
              <a:t>Convert </a:t>
            </a:r>
            <a:r>
              <a:rPr spc="-5" dirty="0"/>
              <a:t>11010010</a:t>
            </a:r>
            <a:r>
              <a:rPr spc="-50" dirty="0"/>
              <a:t> </a:t>
            </a:r>
            <a:r>
              <a:rPr dirty="0"/>
              <a:t>binary</a:t>
            </a:r>
          </a:p>
          <a:p>
            <a:pPr marL="12700">
              <a:lnSpc>
                <a:spcPct val="100000"/>
              </a:lnSpc>
            </a:pPr>
            <a:r>
              <a:rPr dirty="0"/>
              <a:t>number in </a:t>
            </a:r>
            <a:r>
              <a:rPr spc="-25" dirty="0"/>
              <a:t>to </a:t>
            </a:r>
            <a:r>
              <a:rPr spc="-30" dirty="0"/>
              <a:t>it’s </a:t>
            </a:r>
            <a:r>
              <a:rPr spc="-10" dirty="0"/>
              <a:t>equivalent </a:t>
            </a:r>
            <a:r>
              <a:rPr spc="-15" dirty="0"/>
              <a:t>octal</a:t>
            </a:r>
            <a:r>
              <a:rPr spc="-125" dirty="0"/>
              <a:t> </a:t>
            </a:r>
            <a:r>
              <a:rPr spc="-55" dirty="0"/>
              <a:t>number.</a:t>
            </a:r>
          </a:p>
        </p:txBody>
      </p:sp>
      <p:sp>
        <p:nvSpPr>
          <p:cNvPr id="4" name="object 4"/>
          <p:cNvSpPr/>
          <p:nvPr/>
        </p:nvSpPr>
        <p:spPr>
          <a:xfrm>
            <a:off x="2363723" y="5105527"/>
            <a:ext cx="4202430" cy="838200"/>
          </a:xfrm>
          <a:custGeom>
            <a:avLst/>
            <a:gdLst/>
            <a:ahLst/>
            <a:cxnLst/>
            <a:rect l="l" t="t" r="r" b="b"/>
            <a:pathLst>
              <a:path w="4202430" h="838200">
                <a:moveTo>
                  <a:pt x="4062349" y="0"/>
                </a:moveTo>
                <a:lnTo>
                  <a:pt x="139700" y="0"/>
                </a:lnTo>
                <a:lnTo>
                  <a:pt x="95520" y="7115"/>
                </a:lnTo>
                <a:lnTo>
                  <a:pt x="57168" y="26928"/>
                </a:lnTo>
                <a:lnTo>
                  <a:pt x="26936" y="57140"/>
                </a:lnTo>
                <a:lnTo>
                  <a:pt x="7116" y="95455"/>
                </a:lnTo>
                <a:lnTo>
                  <a:pt x="0" y="139573"/>
                </a:lnTo>
                <a:lnTo>
                  <a:pt x="0" y="698093"/>
                </a:lnTo>
                <a:lnTo>
                  <a:pt x="7116" y="742221"/>
                </a:lnTo>
                <a:lnTo>
                  <a:pt x="26936" y="780549"/>
                </a:lnTo>
                <a:lnTo>
                  <a:pt x="57168" y="810775"/>
                </a:lnTo>
                <a:lnTo>
                  <a:pt x="95520" y="830598"/>
                </a:lnTo>
                <a:lnTo>
                  <a:pt x="139700" y="837717"/>
                </a:lnTo>
                <a:lnTo>
                  <a:pt x="4062349" y="837717"/>
                </a:lnTo>
                <a:lnTo>
                  <a:pt x="4106466" y="830598"/>
                </a:lnTo>
                <a:lnTo>
                  <a:pt x="4144781" y="810775"/>
                </a:lnTo>
                <a:lnTo>
                  <a:pt x="4174993" y="780549"/>
                </a:lnTo>
                <a:lnTo>
                  <a:pt x="4194806" y="742221"/>
                </a:lnTo>
                <a:lnTo>
                  <a:pt x="4201922" y="698093"/>
                </a:lnTo>
                <a:lnTo>
                  <a:pt x="4201922" y="139573"/>
                </a:lnTo>
                <a:lnTo>
                  <a:pt x="4194806" y="95455"/>
                </a:lnTo>
                <a:lnTo>
                  <a:pt x="4174993" y="57140"/>
                </a:lnTo>
                <a:lnTo>
                  <a:pt x="4144781" y="26928"/>
                </a:lnTo>
                <a:lnTo>
                  <a:pt x="4106466" y="7115"/>
                </a:lnTo>
                <a:lnTo>
                  <a:pt x="4062349" y="0"/>
                </a:lnTo>
                <a:close/>
              </a:path>
            </a:pathLst>
          </a:custGeom>
          <a:solidFill>
            <a:srgbClr val="CFDCEF"/>
          </a:solidFill>
        </p:spPr>
        <p:txBody>
          <a:bodyPr wrap="square" lIns="0" tIns="0" rIns="0" bIns="0" rtlCol="0"/>
          <a:lstStyle/>
          <a:p>
            <a:endParaRPr/>
          </a:p>
        </p:txBody>
      </p:sp>
      <p:sp>
        <p:nvSpPr>
          <p:cNvPr id="5" name="object 5"/>
          <p:cNvSpPr/>
          <p:nvPr/>
        </p:nvSpPr>
        <p:spPr>
          <a:xfrm>
            <a:off x="2363723" y="5105527"/>
            <a:ext cx="4202430" cy="838200"/>
          </a:xfrm>
          <a:custGeom>
            <a:avLst/>
            <a:gdLst/>
            <a:ahLst/>
            <a:cxnLst/>
            <a:rect l="l" t="t" r="r" b="b"/>
            <a:pathLst>
              <a:path w="4202430" h="838200">
                <a:moveTo>
                  <a:pt x="0" y="139573"/>
                </a:moveTo>
                <a:lnTo>
                  <a:pt x="7116" y="95455"/>
                </a:lnTo>
                <a:lnTo>
                  <a:pt x="26936" y="57140"/>
                </a:lnTo>
                <a:lnTo>
                  <a:pt x="57168" y="26928"/>
                </a:lnTo>
                <a:lnTo>
                  <a:pt x="95520" y="7115"/>
                </a:lnTo>
                <a:lnTo>
                  <a:pt x="139700" y="0"/>
                </a:lnTo>
                <a:lnTo>
                  <a:pt x="4062349" y="0"/>
                </a:lnTo>
                <a:lnTo>
                  <a:pt x="4106466" y="7115"/>
                </a:lnTo>
                <a:lnTo>
                  <a:pt x="4144781" y="26928"/>
                </a:lnTo>
                <a:lnTo>
                  <a:pt x="4174993" y="57140"/>
                </a:lnTo>
                <a:lnTo>
                  <a:pt x="4194806" y="95455"/>
                </a:lnTo>
                <a:lnTo>
                  <a:pt x="4201922" y="139573"/>
                </a:lnTo>
                <a:lnTo>
                  <a:pt x="4201922" y="698093"/>
                </a:lnTo>
                <a:lnTo>
                  <a:pt x="4194806" y="742221"/>
                </a:lnTo>
                <a:lnTo>
                  <a:pt x="4174993" y="780549"/>
                </a:lnTo>
                <a:lnTo>
                  <a:pt x="4144781" y="810775"/>
                </a:lnTo>
                <a:lnTo>
                  <a:pt x="4106466" y="830598"/>
                </a:lnTo>
                <a:lnTo>
                  <a:pt x="4062349" y="837717"/>
                </a:lnTo>
                <a:lnTo>
                  <a:pt x="139700" y="837717"/>
                </a:lnTo>
                <a:lnTo>
                  <a:pt x="95520" y="830598"/>
                </a:lnTo>
                <a:lnTo>
                  <a:pt x="57168" y="810775"/>
                </a:lnTo>
                <a:lnTo>
                  <a:pt x="26936" y="780549"/>
                </a:lnTo>
                <a:lnTo>
                  <a:pt x="7116" y="742221"/>
                </a:lnTo>
                <a:lnTo>
                  <a:pt x="0" y="698093"/>
                </a:lnTo>
                <a:lnTo>
                  <a:pt x="0" y="139573"/>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2033397" y="2082546"/>
            <a:ext cx="5425440" cy="391160"/>
          </a:xfrm>
          <a:prstGeom prst="rect">
            <a:avLst/>
          </a:prstGeom>
        </p:spPr>
        <p:txBody>
          <a:bodyPr vert="horz" wrap="square" lIns="0" tIns="12700" rIns="0" bIns="0" rtlCol="0">
            <a:spAutoFit/>
          </a:bodyPr>
          <a:lstStyle/>
          <a:p>
            <a:pPr marL="12700">
              <a:lnSpc>
                <a:spcPct val="100000"/>
              </a:lnSpc>
              <a:spcBef>
                <a:spcPts val="100"/>
              </a:spcBef>
              <a:tabLst>
                <a:tab pos="560070" algn="l"/>
                <a:tab pos="1201420" algn="l"/>
                <a:tab pos="1844039" algn="l"/>
                <a:tab pos="2486025" algn="l"/>
                <a:tab pos="3128645" algn="l"/>
                <a:tab pos="3771265" algn="l"/>
                <a:tab pos="4508500" algn="l"/>
                <a:tab pos="5245735" algn="l"/>
              </a:tabLst>
            </a:pPr>
            <a:r>
              <a:rPr sz="2400" dirty="0">
                <a:latin typeface="Tahoma"/>
                <a:cs typeface="Tahoma"/>
              </a:rPr>
              <a:t>0	1	1	0	1	0	0	1	0</a:t>
            </a:r>
            <a:endParaRPr sz="2400">
              <a:latin typeface="Tahoma"/>
              <a:cs typeface="Tahoma"/>
            </a:endParaRPr>
          </a:p>
        </p:txBody>
      </p:sp>
      <p:sp>
        <p:nvSpPr>
          <p:cNvPr id="7" name="object 7"/>
          <p:cNvSpPr/>
          <p:nvPr/>
        </p:nvSpPr>
        <p:spPr>
          <a:xfrm>
            <a:off x="6576314" y="2819526"/>
            <a:ext cx="132080" cy="838200"/>
          </a:xfrm>
          <a:custGeom>
            <a:avLst/>
            <a:gdLst/>
            <a:ahLst/>
            <a:cxnLst/>
            <a:rect l="l" t="t" r="r" b="b"/>
            <a:pathLst>
              <a:path w="132079" h="838200">
                <a:moveTo>
                  <a:pt x="15875" y="708025"/>
                </a:moveTo>
                <a:lnTo>
                  <a:pt x="9016" y="711962"/>
                </a:lnTo>
                <a:lnTo>
                  <a:pt x="2285" y="715899"/>
                </a:lnTo>
                <a:lnTo>
                  <a:pt x="0" y="724662"/>
                </a:lnTo>
                <a:lnTo>
                  <a:pt x="66039" y="837819"/>
                </a:lnTo>
                <a:lnTo>
                  <a:pt x="82458" y="809625"/>
                </a:lnTo>
                <a:lnTo>
                  <a:pt x="51815" y="809625"/>
                </a:lnTo>
                <a:lnTo>
                  <a:pt x="51778" y="756935"/>
                </a:lnTo>
                <a:lnTo>
                  <a:pt x="24510" y="710311"/>
                </a:lnTo>
                <a:lnTo>
                  <a:pt x="15875" y="708025"/>
                </a:lnTo>
                <a:close/>
              </a:path>
              <a:path w="132079" h="838200">
                <a:moveTo>
                  <a:pt x="51791" y="756957"/>
                </a:moveTo>
                <a:lnTo>
                  <a:pt x="51815" y="809625"/>
                </a:lnTo>
                <a:lnTo>
                  <a:pt x="80263" y="809498"/>
                </a:lnTo>
                <a:lnTo>
                  <a:pt x="80260" y="802386"/>
                </a:lnTo>
                <a:lnTo>
                  <a:pt x="53720" y="802386"/>
                </a:lnTo>
                <a:lnTo>
                  <a:pt x="66025" y="781296"/>
                </a:lnTo>
                <a:lnTo>
                  <a:pt x="51791" y="756957"/>
                </a:lnTo>
                <a:close/>
              </a:path>
              <a:path w="132079" h="838200">
                <a:moveTo>
                  <a:pt x="116077" y="708025"/>
                </a:moveTo>
                <a:lnTo>
                  <a:pt x="107441" y="710311"/>
                </a:lnTo>
                <a:lnTo>
                  <a:pt x="80239" y="756935"/>
                </a:lnTo>
                <a:lnTo>
                  <a:pt x="80263" y="809498"/>
                </a:lnTo>
                <a:lnTo>
                  <a:pt x="51815" y="809625"/>
                </a:lnTo>
                <a:lnTo>
                  <a:pt x="82458" y="809625"/>
                </a:lnTo>
                <a:lnTo>
                  <a:pt x="128015" y="731393"/>
                </a:lnTo>
                <a:lnTo>
                  <a:pt x="131952" y="724535"/>
                </a:lnTo>
                <a:lnTo>
                  <a:pt x="129666" y="715899"/>
                </a:lnTo>
                <a:lnTo>
                  <a:pt x="122935" y="711962"/>
                </a:lnTo>
                <a:lnTo>
                  <a:pt x="116077" y="708025"/>
                </a:lnTo>
                <a:close/>
              </a:path>
              <a:path w="132079" h="838200">
                <a:moveTo>
                  <a:pt x="66025" y="781296"/>
                </a:moveTo>
                <a:lnTo>
                  <a:pt x="53720" y="802386"/>
                </a:lnTo>
                <a:lnTo>
                  <a:pt x="78358" y="802386"/>
                </a:lnTo>
                <a:lnTo>
                  <a:pt x="66025" y="781296"/>
                </a:lnTo>
                <a:close/>
              </a:path>
              <a:path w="132079" h="838200">
                <a:moveTo>
                  <a:pt x="80239" y="756935"/>
                </a:moveTo>
                <a:lnTo>
                  <a:pt x="66025" y="781296"/>
                </a:lnTo>
                <a:lnTo>
                  <a:pt x="78358" y="802386"/>
                </a:lnTo>
                <a:lnTo>
                  <a:pt x="80260" y="802386"/>
                </a:lnTo>
                <a:lnTo>
                  <a:pt x="80239" y="756935"/>
                </a:lnTo>
                <a:close/>
              </a:path>
              <a:path w="132079" h="838200">
                <a:moveTo>
                  <a:pt x="79882" y="0"/>
                </a:moveTo>
                <a:lnTo>
                  <a:pt x="51434" y="0"/>
                </a:lnTo>
                <a:lnTo>
                  <a:pt x="51791" y="756957"/>
                </a:lnTo>
                <a:lnTo>
                  <a:pt x="66025" y="781296"/>
                </a:lnTo>
                <a:lnTo>
                  <a:pt x="80226" y="756957"/>
                </a:lnTo>
                <a:lnTo>
                  <a:pt x="79882" y="0"/>
                </a:lnTo>
                <a:close/>
              </a:path>
            </a:pathLst>
          </a:custGeom>
          <a:solidFill>
            <a:srgbClr val="FF3300"/>
          </a:solidFill>
        </p:spPr>
        <p:txBody>
          <a:bodyPr wrap="square" lIns="0" tIns="0" rIns="0" bIns="0" rtlCol="0"/>
          <a:lstStyle/>
          <a:p>
            <a:endParaRPr/>
          </a:p>
        </p:txBody>
      </p:sp>
      <p:sp>
        <p:nvSpPr>
          <p:cNvPr id="8" name="object 8"/>
          <p:cNvSpPr/>
          <p:nvPr/>
        </p:nvSpPr>
        <p:spPr>
          <a:xfrm>
            <a:off x="4518914" y="2819526"/>
            <a:ext cx="132080" cy="838200"/>
          </a:xfrm>
          <a:custGeom>
            <a:avLst/>
            <a:gdLst/>
            <a:ahLst/>
            <a:cxnLst/>
            <a:rect l="l" t="t" r="r" b="b"/>
            <a:pathLst>
              <a:path w="132079" h="838200">
                <a:moveTo>
                  <a:pt x="15875" y="708025"/>
                </a:moveTo>
                <a:lnTo>
                  <a:pt x="9016" y="711962"/>
                </a:lnTo>
                <a:lnTo>
                  <a:pt x="2286" y="715899"/>
                </a:lnTo>
                <a:lnTo>
                  <a:pt x="0" y="724662"/>
                </a:lnTo>
                <a:lnTo>
                  <a:pt x="66039" y="837819"/>
                </a:lnTo>
                <a:lnTo>
                  <a:pt x="82458" y="809625"/>
                </a:lnTo>
                <a:lnTo>
                  <a:pt x="51815" y="809625"/>
                </a:lnTo>
                <a:lnTo>
                  <a:pt x="51778" y="756935"/>
                </a:lnTo>
                <a:lnTo>
                  <a:pt x="24511" y="710311"/>
                </a:lnTo>
                <a:lnTo>
                  <a:pt x="15875" y="708025"/>
                </a:lnTo>
                <a:close/>
              </a:path>
              <a:path w="132079" h="838200">
                <a:moveTo>
                  <a:pt x="51791" y="756957"/>
                </a:moveTo>
                <a:lnTo>
                  <a:pt x="51815" y="809625"/>
                </a:lnTo>
                <a:lnTo>
                  <a:pt x="80263" y="809498"/>
                </a:lnTo>
                <a:lnTo>
                  <a:pt x="80260" y="802386"/>
                </a:lnTo>
                <a:lnTo>
                  <a:pt x="53721" y="802386"/>
                </a:lnTo>
                <a:lnTo>
                  <a:pt x="66025" y="781296"/>
                </a:lnTo>
                <a:lnTo>
                  <a:pt x="51791" y="756957"/>
                </a:lnTo>
                <a:close/>
              </a:path>
              <a:path w="132079" h="838200">
                <a:moveTo>
                  <a:pt x="116077" y="708025"/>
                </a:moveTo>
                <a:lnTo>
                  <a:pt x="107441" y="710311"/>
                </a:lnTo>
                <a:lnTo>
                  <a:pt x="80239" y="756935"/>
                </a:lnTo>
                <a:lnTo>
                  <a:pt x="80263" y="809498"/>
                </a:lnTo>
                <a:lnTo>
                  <a:pt x="51815" y="809625"/>
                </a:lnTo>
                <a:lnTo>
                  <a:pt x="82458" y="809625"/>
                </a:lnTo>
                <a:lnTo>
                  <a:pt x="128015" y="731393"/>
                </a:lnTo>
                <a:lnTo>
                  <a:pt x="131952" y="724535"/>
                </a:lnTo>
                <a:lnTo>
                  <a:pt x="129666" y="715899"/>
                </a:lnTo>
                <a:lnTo>
                  <a:pt x="122936" y="711962"/>
                </a:lnTo>
                <a:lnTo>
                  <a:pt x="116077" y="708025"/>
                </a:lnTo>
                <a:close/>
              </a:path>
              <a:path w="132079" h="838200">
                <a:moveTo>
                  <a:pt x="66025" y="781296"/>
                </a:moveTo>
                <a:lnTo>
                  <a:pt x="53721" y="802386"/>
                </a:lnTo>
                <a:lnTo>
                  <a:pt x="78359" y="802386"/>
                </a:lnTo>
                <a:lnTo>
                  <a:pt x="66025" y="781296"/>
                </a:lnTo>
                <a:close/>
              </a:path>
              <a:path w="132079" h="838200">
                <a:moveTo>
                  <a:pt x="80239" y="756935"/>
                </a:moveTo>
                <a:lnTo>
                  <a:pt x="66025" y="781296"/>
                </a:lnTo>
                <a:lnTo>
                  <a:pt x="78359" y="802386"/>
                </a:lnTo>
                <a:lnTo>
                  <a:pt x="80260" y="802386"/>
                </a:lnTo>
                <a:lnTo>
                  <a:pt x="80239" y="756935"/>
                </a:lnTo>
                <a:close/>
              </a:path>
              <a:path w="132079" h="838200">
                <a:moveTo>
                  <a:pt x="79883" y="0"/>
                </a:moveTo>
                <a:lnTo>
                  <a:pt x="51435" y="0"/>
                </a:lnTo>
                <a:lnTo>
                  <a:pt x="51791" y="756957"/>
                </a:lnTo>
                <a:lnTo>
                  <a:pt x="66025" y="781296"/>
                </a:lnTo>
                <a:lnTo>
                  <a:pt x="80226" y="756957"/>
                </a:lnTo>
                <a:lnTo>
                  <a:pt x="79883" y="0"/>
                </a:lnTo>
                <a:close/>
              </a:path>
            </a:pathLst>
          </a:custGeom>
          <a:solidFill>
            <a:srgbClr val="FF3300"/>
          </a:solidFill>
        </p:spPr>
        <p:txBody>
          <a:bodyPr wrap="square" lIns="0" tIns="0" rIns="0" bIns="0" rtlCol="0"/>
          <a:lstStyle/>
          <a:p>
            <a:endParaRPr/>
          </a:p>
        </p:txBody>
      </p:sp>
      <p:sp>
        <p:nvSpPr>
          <p:cNvPr id="9" name="object 9"/>
          <p:cNvSpPr/>
          <p:nvPr/>
        </p:nvSpPr>
        <p:spPr>
          <a:xfrm>
            <a:off x="2614167" y="2819526"/>
            <a:ext cx="132080" cy="838200"/>
          </a:xfrm>
          <a:custGeom>
            <a:avLst/>
            <a:gdLst/>
            <a:ahLst/>
            <a:cxnLst/>
            <a:rect l="l" t="t" r="r" b="b"/>
            <a:pathLst>
              <a:path w="132080" h="838200">
                <a:moveTo>
                  <a:pt x="15875" y="708025"/>
                </a:moveTo>
                <a:lnTo>
                  <a:pt x="9017" y="711962"/>
                </a:lnTo>
                <a:lnTo>
                  <a:pt x="2286" y="715899"/>
                </a:lnTo>
                <a:lnTo>
                  <a:pt x="0" y="724662"/>
                </a:lnTo>
                <a:lnTo>
                  <a:pt x="66039" y="837819"/>
                </a:lnTo>
                <a:lnTo>
                  <a:pt x="82458" y="809625"/>
                </a:lnTo>
                <a:lnTo>
                  <a:pt x="51815" y="809625"/>
                </a:lnTo>
                <a:lnTo>
                  <a:pt x="51778" y="756935"/>
                </a:lnTo>
                <a:lnTo>
                  <a:pt x="24511" y="710311"/>
                </a:lnTo>
                <a:lnTo>
                  <a:pt x="15875" y="708025"/>
                </a:lnTo>
                <a:close/>
              </a:path>
              <a:path w="132080" h="838200">
                <a:moveTo>
                  <a:pt x="51791" y="756957"/>
                </a:moveTo>
                <a:lnTo>
                  <a:pt x="51815" y="809625"/>
                </a:lnTo>
                <a:lnTo>
                  <a:pt x="80263" y="809498"/>
                </a:lnTo>
                <a:lnTo>
                  <a:pt x="80260" y="802386"/>
                </a:lnTo>
                <a:lnTo>
                  <a:pt x="53720" y="802386"/>
                </a:lnTo>
                <a:lnTo>
                  <a:pt x="66025" y="781296"/>
                </a:lnTo>
                <a:lnTo>
                  <a:pt x="51791" y="756957"/>
                </a:lnTo>
                <a:close/>
              </a:path>
              <a:path w="132080" h="838200">
                <a:moveTo>
                  <a:pt x="116077" y="708025"/>
                </a:moveTo>
                <a:lnTo>
                  <a:pt x="107442" y="710311"/>
                </a:lnTo>
                <a:lnTo>
                  <a:pt x="80239" y="756935"/>
                </a:lnTo>
                <a:lnTo>
                  <a:pt x="80263" y="809498"/>
                </a:lnTo>
                <a:lnTo>
                  <a:pt x="51815" y="809625"/>
                </a:lnTo>
                <a:lnTo>
                  <a:pt x="82458" y="809625"/>
                </a:lnTo>
                <a:lnTo>
                  <a:pt x="128015" y="731393"/>
                </a:lnTo>
                <a:lnTo>
                  <a:pt x="131952" y="724535"/>
                </a:lnTo>
                <a:lnTo>
                  <a:pt x="129667" y="715899"/>
                </a:lnTo>
                <a:lnTo>
                  <a:pt x="122936" y="711962"/>
                </a:lnTo>
                <a:lnTo>
                  <a:pt x="116077" y="708025"/>
                </a:lnTo>
                <a:close/>
              </a:path>
              <a:path w="132080" h="838200">
                <a:moveTo>
                  <a:pt x="66025" y="781296"/>
                </a:moveTo>
                <a:lnTo>
                  <a:pt x="53720" y="802386"/>
                </a:lnTo>
                <a:lnTo>
                  <a:pt x="78358" y="802386"/>
                </a:lnTo>
                <a:lnTo>
                  <a:pt x="66025" y="781296"/>
                </a:lnTo>
                <a:close/>
              </a:path>
              <a:path w="132080" h="838200">
                <a:moveTo>
                  <a:pt x="80239" y="756935"/>
                </a:moveTo>
                <a:lnTo>
                  <a:pt x="66025" y="781296"/>
                </a:lnTo>
                <a:lnTo>
                  <a:pt x="78358" y="802386"/>
                </a:lnTo>
                <a:lnTo>
                  <a:pt x="80260" y="802386"/>
                </a:lnTo>
                <a:lnTo>
                  <a:pt x="80239" y="756935"/>
                </a:lnTo>
                <a:close/>
              </a:path>
              <a:path w="132080" h="838200">
                <a:moveTo>
                  <a:pt x="79882" y="0"/>
                </a:moveTo>
                <a:lnTo>
                  <a:pt x="51434" y="0"/>
                </a:lnTo>
                <a:lnTo>
                  <a:pt x="51791" y="756957"/>
                </a:lnTo>
                <a:lnTo>
                  <a:pt x="66025" y="781296"/>
                </a:lnTo>
                <a:lnTo>
                  <a:pt x="80226" y="756957"/>
                </a:lnTo>
                <a:lnTo>
                  <a:pt x="79882" y="0"/>
                </a:lnTo>
                <a:close/>
              </a:path>
            </a:pathLst>
          </a:custGeom>
          <a:solidFill>
            <a:srgbClr val="FF3300"/>
          </a:solidFill>
        </p:spPr>
        <p:txBody>
          <a:bodyPr wrap="square" lIns="0" tIns="0" rIns="0" bIns="0" rtlCol="0"/>
          <a:lstStyle/>
          <a:p>
            <a:endParaRPr/>
          </a:p>
        </p:txBody>
      </p:sp>
      <p:sp>
        <p:nvSpPr>
          <p:cNvPr id="10" name="object 10"/>
          <p:cNvSpPr txBox="1"/>
          <p:nvPr/>
        </p:nvSpPr>
        <p:spPr>
          <a:xfrm>
            <a:off x="2608833" y="398805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11" name="object 11"/>
          <p:cNvSpPr txBox="1"/>
          <p:nvPr/>
        </p:nvSpPr>
        <p:spPr>
          <a:xfrm>
            <a:off x="4463541" y="40640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
        <p:nvSpPr>
          <p:cNvPr id="12" name="object 12"/>
          <p:cNvSpPr txBox="1"/>
          <p:nvPr/>
        </p:nvSpPr>
        <p:spPr>
          <a:xfrm>
            <a:off x="6568820" y="398805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
        <p:nvSpPr>
          <p:cNvPr id="13" name="object 13"/>
          <p:cNvSpPr/>
          <p:nvPr/>
        </p:nvSpPr>
        <p:spPr>
          <a:xfrm>
            <a:off x="5791200" y="2596056"/>
            <a:ext cx="1676400" cy="142875"/>
          </a:xfrm>
          <a:custGeom>
            <a:avLst/>
            <a:gdLst/>
            <a:ahLst/>
            <a:cxnLst/>
            <a:rect l="l" t="t" r="r" b="b"/>
            <a:pathLst>
              <a:path w="1676400" h="142875">
                <a:moveTo>
                  <a:pt x="124473" y="0"/>
                </a:moveTo>
                <a:lnTo>
                  <a:pt x="118490" y="1982"/>
                </a:lnTo>
                <a:lnTo>
                  <a:pt x="0" y="71197"/>
                </a:lnTo>
                <a:lnTo>
                  <a:pt x="118617" y="140285"/>
                </a:lnTo>
                <a:lnTo>
                  <a:pt x="124527" y="142339"/>
                </a:lnTo>
                <a:lnTo>
                  <a:pt x="130556" y="141952"/>
                </a:lnTo>
                <a:lnTo>
                  <a:pt x="136013" y="139303"/>
                </a:lnTo>
                <a:lnTo>
                  <a:pt x="140208" y="134570"/>
                </a:lnTo>
                <a:lnTo>
                  <a:pt x="142261" y="128641"/>
                </a:lnTo>
                <a:lnTo>
                  <a:pt x="141874" y="122568"/>
                </a:lnTo>
                <a:lnTo>
                  <a:pt x="139225" y="117068"/>
                </a:lnTo>
                <a:lnTo>
                  <a:pt x="134492" y="112853"/>
                </a:lnTo>
                <a:lnTo>
                  <a:pt x="90263" y="87072"/>
                </a:lnTo>
                <a:lnTo>
                  <a:pt x="31496" y="87072"/>
                </a:lnTo>
                <a:lnTo>
                  <a:pt x="31496" y="55322"/>
                </a:lnTo>
                <a:lnTo>
                  <a:pt x="90170" y="55308"/>
                </a:lnTo>
                <a:lnTo>
                  <a:pt x="134492" y="29414"/>
                </a:lnTo>
                <a:lnTo>
                  <a:pt x="142261" y="13680"/>
                </a:lnTo>
                <a:lnTo>
                  <a:pt x="140208" y="7697"/>
                </a:lnTo>
                <a:lnTo>
                  <a:pt x="136011" y="3036"/>
                </a:lnTo>
                <a:lnTo>
                  <a:pt x="130540" y="410"/>
                </a:lnTo>
                <a:lnTo>
                  <a:pt x="124473" y="0"/>
                </a:lnTo>
                <a:close/>
              </a:path>
              <a:path w="1676400" h="142875">
                <a:moveTo>
                  <a:pt x="90170" y="55308"/>
                </a:moveTo>
                <a:lnTo>
                  <a:pt x="31496" y="55322"/>
                </a:lnTo>
                <a:lnTo>
                  <a:pt x="31496" y="87072"/>
                </a:lnTo>
                <a:lnTo>
                  <a:pt x="90239" y="87058"/>
                </a:lnTo>
                <a:lnTo>
                  <a:pt x="86559" y="84913"/>
                </a:lnTo>
                <a:lnTo>
                  <a:pt x="39497" y="84913"/>
                </a:lnTo>
                <a:lnTo>
                  <a:pt x="39497" y="57481"/>
                </a:lnTo>
                <a:lnTo>
                  <a:pt x="86451" y="57481"/>
                </a:lnTo>
                <a:lnTo>
                  <a:pt x="90170" y="55308"/>
                </a:lnTo>
                <a:close/>
              </a:path>
              <a:path w="1676400" h="142875">
                <a:moveTo>
                  <a:pt x="90239" y="87058"/>
                </a:moveTo>
                <a:lnTo>
                  <a:pt x="31496"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7" y="57481"/>
                </a:moveTo>
                <a:lnTo>
                  <a:pt x="39497" y="84913"/>
                </a:lnTo>
                <a:lnTo>
                  <a:pt x="63001" y="71181"/>
                </a:lnTo>
                <a:lnTo>
                  <a:pt x="39497" y="57481"/>
                </a:lnTo>
                <a:close/>
              </a:path>
              <a:path w="1676400" h="142875">
                <a:moveTo>
                  <a:pt x="63001" y="71181"/>
                </a:moveTo>
                <a:lnTo>
                  <a:pt x="39497" y="84913"/>
                </a:lnTo>
                <a:lnTo>
                  <a:pt x="86559" y="84913"/>
                </a:lnTo>
                <a:lnTo>
                  <a:pt x="63001" y="71181"/>
                </a:lnTo>
                <a:close/>
              </a:path>
              <a:path w="1676400" h="142875">
                <a:moveTo>
                  <a:pt x="86451" y="57481"/>
                </a:moveTo>
                <a:lnTo>
                  <a:pt x="39497" y="57481"/>
                </a:lnTo>
                <a:lnTo>
                  <a:pt x="63001" y="71181"/>
                </a:lnTo>
                <a:lnTo>
                  <a:pt x="86451" y="57481"/>
                </a:lnTo>
                <a:close/>
              </a:path>
            </a:pathLst>
          </a:custGeom>
          <a:solidFill>
            <a:srgbClr val="9C5252"/>
          </a:solidFill>
        </p:spPr>
        <p:txBody>
          <a:bodyPr wrap="square" lIns="0" tIns="0" rIns="0" bIns="0" rtlCol="0"/>
          <a:lstStyle/>
          <a:p>
            <a:endParaRPr/>
          </a:p>
        </p:txBody>
      </p:sp>
      <p:sp>
        <p:nvSpPr>
          <p:cNvPr id="14" name="object 14"/>
          <p:cNvSpPr/>
          <p:nvPr/>
        </p:nvSpPr>
        <p:spPr>
          <a:xfrm>
            <a:off x="3809746" y="2596056"/>
            <a:ext cx="1676400" cy="142875"/>
          </a:xfrm>
          <a:custGeom>
            <a:avLst/>
            <a:gdLst/>
            <a:ahLst/>
            <a:cxnLst/>
            <a:rect l="l" t="t" r="r" b="b"/>
            <a:pathLst>
              <a:path w="1676400" h="142875">
                <a:moveTo>
                  <a:pt x="124473" y="0"/>
                </a:moveTo>
                <a:lnTo>
                  <a:pt x="118490" y="1982"/>
                </a:lnTo>
                <a:lnTo>
                  <a:pt x="0" y="71197"/>
                </a:lnTo>
                <a:lnTo>
                  <a:pt x="118617" y="140285"/>
                </a:lnTo>
                <a:lnTo>
                  <a:pt x="124527" y="142339"/>
                </a:lnTo>
                <a:lnTo>
                  <a:pt x="130556" y="141952"/>
                </a:lnTo>
                <a:lnTo>
                  <a:pt x="136013" y="139303"/>
                </a:lnTo>
                <a:lnTo>
                  <a:pt x="140207" y="134570"/>
                </a:lnTo>
                <a:lnTo>
                  <a:pt x="142261" y="128641"/>
                </a:lnTo>
                <a:lnTo>
                  <a:pt x="141874" y="122568"/>
                </a:lnTo>
                <a:lnTo>
                  <a:pt x="139225" y="117068"/>
                </a:lnTo>
                <a:lnTo>
                  <a:pt x="134492" y="112853"/>
                </a:lnTo>
                <a:lnTo>
                  <a:pt x="90263" y="87072"/>
                </a:lnTo>
                <a:lnTo>
                  <a:pt x="31495" y="87072"/>
                </a:lnTo>
                <a:lnTo>
                  <a:pt x="31495" y="55322"/>
                </a:lnTo>
                <a:lnTo>
                  <a:pt x="90170" y="55308"/>
                </a:lnTo>
                <a:lnTo>
                  <a:pt x="134492" y="29414"/>
                </a:lnTo>
                <a:lnTo>
                  <a:pt x="142261" y="13680"/>
                </a:lnTo>
                <a:lnTo>
                  <a:pt x="140207" y="7697"/>
                </a:lnTo>
                <a:lnTo>
                  <a:pt x="136011" y="3036"/>
                </a:lnTo>
                <a:lnTo>
                  <a:pt x="130540" y="410"/>
                </a:lnTo>
                <a:lnTo>
                  <a:pt x="124473" y="0"/>
                </a:lnTo>
                <a:close/>
              </a:path>
              <a:path w="1676400" h="142875">
                <a:moveTo>
                  <a:pt x="90170" y="55308"/>
                </a:moveTo>
                <a:lnTo>
                  <a:pt x="31495" y="55322"/>
                </a:lnTo>
                <a:lnTo>
                  <a:pt x="31495" y="87072"/>
                </a:lnTo>
                <a:lnTo>
                  <a:pt x="90239" y="87058"/>
                </a:lnTo>
                <a:lnTo>
                  <a:pt x="86559" y="84913"/>
                </a:lnTo>
                <a:lnTo>
                  <a:pt x="39496" y="84913"/>
                </a:lnTo>
                <a:lnTo>
                  <a:pt x="39496" y="57481"/>
                </a:lnTo>
                <a:lnTo>
                  <a:pt x="86451" y="57481"/>
                </a:lnTo>
                <a:lnTo>
                  <a:pt x="90170" y="55308"/>
                </a:lnTo>
                <a:close/>
              </a:path>
              <a:path w="1676400" h="142875">
                <a:moveTo>
                  <a:pt x="90239" y="87058"/>
                </a:moveTo>
                <a:lnTo>
                  <a:pt x="31495"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6" y="57481"/>
                </a:moveTo>
                <a:lnTo>
                  <a:pt x="39496" y="84913"/>
                </a:lnTo>
                <a:lnTo>
                  <a:pt x="63001" y="71181"/>
                </a:lnTo>
                <a:lnTo>
                  <a:pt x="39496" y="57481"/>
                </a:lnTo>
                <a:close/>
              </a:path>
              <a:path w="1676400" h="142875">
                <a:moveTo>
                  <a:pt x="63001" y="71181"/>
                </a:moveTo>
                <a:lnTo>
                  <a:pt x="39496" y="84913"/>
                </a:lnTo>
                <a:lnTo>
                  <a:pt x="86559" y="84913"/>
                </a:lnTo>
                <a:lnTo>
                  <a:pt x="63001" y="71181"/>
                </a:lnTo>
                <a:close/>
              </a:path>
              <a:path w="1676400" h="142875">
                <a:moveTo>
                  <a:pt x="86451" y="57481"/>
                </a:moveTo>
                <a:lnTo>
                  <a:pt x="39496" y="57481"/>
                </a:lnTo>
                <a:lnTo>
                  <a:pt x="63001" y="71181"/>
                </a:lnTo>
                <a:lnTo>
                  <a:pt x="86451" y="57481"/>
                </a:lnTo>
                <a:close/>
              </a:path>
            </a:pathLst>
          </a:custGeom>
          <a:solidFill>
            <a:srgbClr val="9C5252"/>
          </a:solidFill>
        </p:spPr>
        <p:txBody>
          <a:bodyPr wrap="square" lIns="0" tIns="0" rIns="0" bIns="0" rtlCol="0"/>
          <a:lstStyle/>
          <a:p>
            <a:endParaRPr/>
          </a:p>
        </p:txBody>
      </p:sp>
      <p:sp>
        <p:nvSpPr>
          <p:cNvPr id="15" name="object 15"/>
          <p:cNvSpPr/>
          <p:nvPr/>
        </p:nvSpPr>
        <p:spPr>
          <a:xfrm>
            <a:off x="1905000" y="2596056"/>
            <a:ext cx="1676400" cy="142875"/>
          </a:xfrm>
          <a:custGeom>
            <a:avLst/>
            <a:gdLst/>
            <a:ahLst/>
            <a:cxnLst/>
            <a:rect l="l" t="t" r="r" b="b"/>
            <a:pathLst>
              <a:path w="1676400" h="142875">
                <a:moveTo>
                  <a:pt x="124473" y="0"/>
                </a:moveTo>
                <a:lnTo>
                  <a:pt x="118491" y="1982"/>
                </a:lnTo>
                <a:lnTo>
                  <a:pt x="0" y="71197"/>
                </a:lnTo>
                <a:lnTo>
                  <a:pt x="118618" y="140285"/>
                </a:lnTo>
                <a:lnTo>
                  <a:pt x="124527" y="142339"/>
                </a:lnTo>
                <a:lnTo>
                  <a:pt x="130556" y="141952"/>
                </a:lnTo>
                <a:lnTo>
                  <a:pt x="136013" y="139303"/>
                </a:lnTo>
                <a:lnTo>
                  <a:pt x="140207" y="134570"/>
                </a:lnTo>
                <a:lnTo>
                  <a:pt x="142261" y="128641"/>
                </a:lnTo>
                <a:lnTo>
                  <a:pt x="141874" y="122568"/>
                </a:lnTo>
                <a:lnTo>
                  <a:pt x="139225" y="117068"/>
                </a:lnTo>
                <a:lnTo>
                  <a:pt x="134493" y="112853"/>
                </a:lnTo>
                <a:lnTo>
                  <a:pt x="90263" y="87072"/>
                </a:lnTo>
                <a:lnTo>
                  <a:pt x="31495" y="87072"/>
                </a:lnTo>
                <a:lnTo>
                  <a:pt x="31495" y="55322"/>
                </a:lnTo>
                <a:lnTo>
                  <a:pt x="90170" y="55308"/>
                </a:lnTo>
                <a:lnTo>
                  <a:pt x="134493" y="29414"/>
                </a:lnTo>
                <a:lnTo>
                  <a:pt x="142261" y="13680"/>
                </a:lnTo>
                <a:lnTo>
                  <a:pt x="140207" y="7697"/>
                </a:lnTo>
                <a:lnTo>
                  <a:pt x="136011" y="3036"/>
                </a:lnTo>
                <a:lnTo>
                  <a:pt x="130540" y="410"/>
                </a:lnTo>
                <a:lnTo>
                  <a:pt x="124473" y="0"/>
                </a:lnTo>
                <a:close/>
              </a:path>
              <a:path w="1676400" h="142875">
                <a:moveTo>
                  <a:pt x="90170" y="55308"/>
                </a:moveTo>
                <a:lnTo>
                  <a:pt x="31495" y="55322"/>
                </a:lnTo>
                <a:lnTo>
                  <a:pt x="31495" y="87072"/>
                </a:lnTo>
                <a:lnTo>
                  <a:pt x="90239" y="87058"/>
                </a:lnTo>
                <a:lnTo>
                  <a:pt x="86559" y="84913"/>
                </a:lnTo>
                <a:lnTo>
                  <a:pt x="39497" y="84913"/>
                </a:lnTo>
                <a:lnTo>
                  <a:pt x="39497" y="57481"/>
                </a:lnTo>
                <a:lnTo>
                  <a:pt x="86451" y="57481"/>
                </a:lnTo>
                <a:lnTo>
                  <a:pt x="90170" y="55308"/>
                </a:lnTo>
                <a:close/>
              </a:path>
              <a:path w="1676400" h="142875">
                <a:moveTo>
                  <a:pt x="90239" y="87058"/>
                </a:moveTo>
                <a:lnTo>
                  <a:pt x="31495" y="87072"/>
                </a:lnTo>
                <a:lnTo>
                  <a:pt x="90263" y="87072"/>
                </a:lnTo>
                <a:close/>
              </a:path>
              <a:path w="1676400" h="142875">
                <a:moveTo>
                  <a:pt x="1676273" y="54941"/>
                </a:moveTo>
                <a:lnTo>
                  <a:pt x="90170" y="55308"/>
                </a:lnTo>
                <a:lnTo>
                  <a:pt x="63001" y="71181"/>
                </a:lnTo>
                <a:lnTo>
                  <a:pt x="90239" y="87058"/>
                </a:lnTo>
                <a:lnTo>
                  <a:pt x="1676273" y="86691"/>
                </a:lnTo>
                <a:lnTo>
                  <a:pt x="1676273" y="54941"/>
                </a:lnTo>
                <a:close/>
              </a:path>
              <a:path w="1676400" h="142875">
                <a:moveTo>
                  <a:pt x="39497" y="57481"/>
                </a:moveTo>
                <a:lnTo>
                  <a:pt x="39497" y="84913"/>
                </a:lnTo>
                <a:lnTo>
                  <a:pt x="63001" y="71181"/>
                </a:lnTo>
                <a:lnTo>
                  <a:pt x="39497" y="57481"/>
                </a:lnTo>
                <a:close/>
              </a:path>
              <a:path w="1676400" h="142875">
                <a:moveTo>
                  <a:pt x="63001" y="71181"/>
                </a:moveTo>
                <a:lnTo>
                  <a:pt x="39497" y="84913"/>
                </a:lnTo>
                <a:lnTo>
                  <a:pt x="86559" y="84913"/>
                </a:lnTo>
                <a:lnTo>
                  <a:pt x="63001" y="71181"/>
                </a:lnTo>
                <a:close/>
              </a:path>
              <a:path w="1676400" h="142875">
                <a:moveTo>
                  <a:pt x="86451" y="57481"/>
                </a:moveTo>
                <a:lnTo>
                  <a:pt x="39497" y="57481"/>
                </a:lnTo>
                <a:lnTo>
                  <a:pt x="63001" y="71181"/>
                </a:lnTo>
                <a:lnTo>
                  <a:pt x="86451" y="57481"/>
                </a:lnTo>
                <a:close/>
              </a:path>
            </a:pathLst>
          </a:custGeom>
          <a:solidFill>
            <a:srgbClr val="9C5252"/>
          </a:solidFill>
        </p:spPr>
        <p:txBody>
          <a:bodyPr wrap="square" lIns="0" tIns="0" rIns="0" bIns="0" rtlCol="0"/>
          <a:lstStyle/>
          <a:p>
            <a:endParaRPr/>
          </a:p>
        </p:txBody>
      </p:sp>
      <p:sp>
        <p:nvSpPr>
          <p:cNvPr id="16" name="object 16"/>
          <p:cNvSpPr txBox="1"/>
          <p:nvPr/>
        </p:nvSpPr>
        <p:spPr>
          <a:xfrm>
            <a:off x="2859837" y="5290389"/>
            <a:ext cx="3352800" cy="443865"/>
          </a:xfrm>
          <a:prstGeom prst="rect">
            <a:avLst/>
          </a:prstGeom>
        </p:spPr>
        <p:txBody>
          <a:bodyPr vert="horz" wrap="square" lIns="0" tIns="11430" rIns="0" bIns="0" rtlCol="0">
            <a:spAutoFit/>
          </a:bodyPr>
          <a:lstStyle/>
          <a:p>
            <a:pPr marL="12700">
              <a:lnSpc>
                <a:spcPct val="100000"/>
              </a:lnSpc>
              <a:spcBef>
                <a:spcPts val="90"/>
              </a:spcBef>
            </a:pPr>
            <a:r>
              <a:rPr sz="2750" spc="145" dirty="0">
                <a:latin typeface="Times New Roman"/>
                <a:cs typeface="Times New Roman"/>
              </a:rPr>
              <a:t>(11010010)</a:t>
            </a:r>
            <a:r>
              <a:rPr sz="1550" spc="145" dirty="0">
                <a:latin typeface="Times New Roman"/>
                <a:cs typeface="Times New Roman"/>
              </a:rPr>
              <a:t>2 </a:t>
            </a:r>
            <a:r>
              <a:rPr sz="2750" spc="290" dirty="0">
                <a:latin typeface="Symbol"/>
                <a:cs typeface="Symbol"/>
              </a:rPr>
              <a:t></a:t>
            </a:r>
            <a:r>
              <a:rPr sz="2750" spc="-365" dirty="0">
                <a:latin typeface="Times New Roman"/>
                <a:cs typeface="Times New Roman"/>
              </a:rPr>
              <a:t> </a:t>
            </a:r>
            <a:r>
              <a:rPr sz="2750" spc="155" dirty="0">
                <a:latin typeface="Times New Roman"/>
                <a:cs typeface="Times New Roman"/>
              </a:rPr>
              <a:t>(322)</a:t>
            </a:r>
            <a:r>
              <a:rPr sz="1550" spc="155" dirty="0">
                <a:latin typeface="Times New Roman"/>
                <a:cs typeface="Times New Roman"/>
              </a:rPr>
              <a:t>8</a:t>
            </a:r>
            <a:endParaRPr sz="15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7" name="object 7"/>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130</a:t>
            </a:r>
            <a:endParaRPr sz="1200">
              <a:latin typeface="Calibri"/>
              <a:cs typeface="Calibri"/>
            </a:endParaRPr>
          </a:p>
        </p:txBody>
      </p:sp>
      <p:sp>
        <p:nvSpPr>
          <p:cNvPr id="4" name="object 4"/>
          <p:cNvSpPr txBox="1"/>
          <p:nvPr/>
        </p:nvSpPr>
        <p:spPr>
          <a:xfrm>
            <a:off x="371144" y="921994"/>
            <a:ext cx="7365365"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dirty="0">
                <a:latin typeface="Calibri"/>
                <a:cs typeface="Calibri"/>
              </a:rPr>
              <a:t>Binary </a:t>
            </a:r>
            <a:r>
              <a:rPr sz="3200" spc="-15" dirty="0">
                <a:latin typeface="Calibri"/>
                <a:cs typeface="Calibri"/>
              </a:rPr>
              <a:t>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Octal</a:t>
            </a:r>
            <a:r>
              <a:rPr sz="3200" spc="5" dirty="0">
                <a:latin typeface="Calibri"/>
                <a:cs typeface="Calibri"/>
              </a:rPr>
              <a:t> </a:t>
            </a:r>
            <a:r>
              <a:rPr sz="3200" spc="-10"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(1101110.011)</a:t>
            </a:r>
            <a:r>
              <a:rPr sz="2775" spc="-7" baseline="-21021" dirty="0">
                <a:latin typeface="Calibri"/>
                <a:cs typeface="Calibri"/>
              </a:rPr>
              <a:t>2 </a:t>
            </a:r>
            <a:r>
              <a:rPr sz="2800" spc="-5" dirty="0">
                <a:latin typeface="Calibri"/>
                <a:cs typeface="Calibri"/>
              </a:rPr>
              <a:t>= ( ?</a:t>
            </a:r>
            <a:r>
              <a:rPr sz="2800" spc="-140" dirty="0">
                <a:latin typeface="Calibri"/>
                <a:cs typeface="Calibri"/>
              </a:rPr>
              <a:t> </a:t>
            </a:r>
            <a:r>
              <a:rPr sz="2800" spc="10" dirty="0">
                <a:latin typeface="Calibri"/>
                <a:cs typeface="Calibri"/>
              </a:rPr>
              <a:t>)</a:t>
            </a:r>
            <a:r>
              <a:rPr sz="2775" spc="15" baseline="-21021" dirty="0">
                <a:latin typeface="Calibri"/>
                <a:cs typeface="Calibri"/>
              </a:rPr>
              <a:t>8</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(1101.11)</a:t>
            </a:r>
            <a:r>
              <a:rPr sz="2775" spc="-7" baseline="-21021" dirty="0">
                <a:latin typeface="Calibri"/>
                <a:cs typeface="Calibri"/>
              </a:rPr>
              <a:t>2 </a:t>
            </a:r>
            <a:r>
              <a:rPr sz="2800" spc="-5" dirty="0">
                <a:latin typeface="Calibri"/>
                <a:cs typeface="Calibri"/>
              </a:rPr>
              <a:t>= ( ?</a:t>
            </a:r>
            <a:r>
              <a:rPr sz="2800" spc="-135" dirty="0">
                <a:latin typeface="Calibri"/>
                <a:cs typeface="Calibri"/>
              </a:rPr>
              <a:t> </a:t>
            </a:r>
            <a:r>
              <a:rPr sz="2800" spc="10" dirty="0">
                <a:latin typeface="Calibri"/>
                <a:cs typeface="Calibri"/>
              </a:rPr>
              <a:t>)</a:t>
            </a:r>
            <a:r>
              <a:rPr sz="2775" spc="15" baseline="-21021" dirty="0">
                <a:latin typeface="Calibri"/>
                <a:cs typeface="Calibri"/>
              </a:rPr>
              <a:t>8</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(10001.01)</a:t>
            </a:r>
            <a:r>
              <a:rPr sz="2775" spc="-7" baseline="-21021" dirty="0">
                <a:latin typeface="Calibri"/>
                <a:cs typeface="Calibri"/>
              </a:rPr>
              <a:t>2 </a:t>
            </a:r>
            <a:r>
              <a:rPr sz="2800" spc="-5" dirty="0">
                <a:latin typeface="Calibri"/>
                <a:cs typeface="Calibri"/>
              </a:rPr>
              <a:t>= ( ?</a:t>
            </a:r>
            <a:r>
              <a:rPr sz="2800" spc="-140" dirty="0">
                <a:latin typeface="Calibri"/>
                <a:cs typeface="Calibri"/>
              </a:rPr>
              <a:t> </a:t>
            </a:r>
            <a:r>
              <a:rPr sz="2800" spc="10" dirty="0">
                <a:latin typeface="Calibri"/>
                <a:cs typeface="Calibri"/>
              </a:rPr>
              <a:t>)</a:t>
            </a:r>
            <a:r>
              <a:rPr sz="2775" spc="15" baseline="-21021" dirty="0">
                <a:latin typeface="Calibri"/>
                <a:cs typeface="Calibri"/>
              </a:rPr>
              <a:t>8</a:t>
            </a:r>
            <a:endParaRPr sz="2775" baseline="-21021">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0"/>
            <a:ext cx="5909310" cy="1001394"/>
          </a:xfrm>
          <a:prstGeom prst="rect">
            <a:avLst/>
          </a:prstGeom>
        </p:spPr>
        <p:txBody>
          <a:bodyPr vert="horz" wrap="square" lIns="0" tIns="12700" rIns="0" bIns="0" rtlCol="0">
            <a:spAutoFit/>
          </a:bodyPr>
          <a:lstStyle/>
          <a:p>
            <a:pPr marL="12700" marR="5080">
              <a:lnSpc>
                <a:spcPct val="100000"/>
              </a:lnSpc>
              <a:spcBef>
                <a:spcPts val="100"/>
              </a:spcBef>
            </a:pPr>
            <a:r>
              <a:rPr sz="3200" b="1" spc="-15" dirty="0">
                <a:latin typeface="Calibri"/>
                <a:cs typeface="Calibri"/>
              </a:rPr>
              <a:t>Conversion </a:t>
            </a:r>
            <a:r>
              <a:rPr sz="3200" b="1" spc="-10" dirty="0">
                <a:latin typeface="Calibri"/>
                <a:cs typeface="Calibri"/>
              </a:rPr>
              <a:t>from </a:t>
            </a:r>
            <a:r>
              <a:rPr sz="3200" b="1" dirty="0">
                <a:latin typeface="Calibri"/>
                <a:cs typeface="Calibri"/>
              </a:rPr>
              <a:t>Binary </a:t>
            </a:r>
            <a:r>
              <a:rPr sz="3200" b="1" spc="-5" dirty="0">
                <a:latin typeface="Calibri"/>
                <a:cs typeface="Calibri"/>
              </a:rPr>
              <a:t>Number </a:t>
            </a:r>
            <a:r>
              <a:rPr sz="3200" b="1" spc="-20" dirty="0">
                <a:latin typeface="Calibri"/>
                <a:cs typeface="Calibri"/>
              </a:rPr>
              <a:t>to  </a:t>
            </a:r>
            <a:r>
              <a:rPr sz="3200" b="1" spc="-10" dirty="0">
                <a:latin typeface="Calibri"/>
                <a:cs typeface="Calibri"/>
              </a:rPr>
              <a:t>Hexadecimal</a:t>
            </a:r>
            <a:r>
              <a:rPr sz="3200" b="1" spc="-40" dirty="0">
                <a:latin typeface="Calibri"/>
                <a:cs typeface="Calibri"/>
              </a:rPr>
              <a:t> </a:t>
            </a:r>
            <a:r>
              <a:rPr sz="3200" b="1" spc="-5" dirty="0">
                <a:latin typeface="Calibri"/>
                <a:cs typeface="Calibri"/>
              </a:rPr>
              <a:t>Number</a:t>
            </a:r>
            <a:endParaRPr sz="3200">
              <a:latin typeface="Calibri"/>
              <a:cs typeface="Calibri"/>
            </a:endParaRPr>
          </a:p>
        </p:txBody>
      </p:sp>
      <p:sp>
        <p:nvSpPr>
          <p:cNvPr id="4" name="object 4"/>
          <p:cNvSpPr/>
          <p:nvPr/>
        </p:nvSpPr>
        <p:spPr>
          <a:xfrm>
            <a:off x="6028944" y="5128259"/>
            <a:ext cx="1928495" cy="516255"/>
          </a:xfrm>
          <a:custGeom>
            <a:avLst/>
            <a:gdLst/>
            <a:ahLst/>
            <a:cxnLst/>
            <a:rect l="l" t="t" r="r" b="b"/>
            <a:pathLst>
              <a:path w="1928495" h="516254">
                <a:moveTo>
                  <a:pt x="964056" y="0"/>
                </a:moveTo>
                <a:lnTo>
                  <a:pt x="892098" y="707"/>
                </a:lnTo>
                <a:lnTo>
                  <a:pt x="821578" y="2795"/>
                </a:lnTo>
                <a:lnTo>
                  <a:pt x="752682" y="6215"/>
                </a:lnTo>
                <a:lnTo>
                  <a:pt x="685596" y="10917"/>
                </a:lnTo>
                <a:lnTo>
                  <a:pt x="620507" y="16851"/>
                </a:lnTo>
                <a:lnTo>
                  <a:pt x="557601" y="23966"/>
                </a:lnTo>
                <a:lnTo>
                  <a:pt x="497064" y="32214"/>
                </a:lnTo>
                <a:lnTo>
                  <a:pt x="439083" y="41545"/>
                </a:lnTo>
                <a:lnTo>
                  <a:pt x="383844" y="51908"/>
                </a:lnTo>
                <a:lnTo>
                  <a:pt x="331533" y="63254"/>
                </a:lnTo>
                <a:lnTo>
                  <a:pt x="282336" y="75533"/>
                </a:lnTo>
                <a:lnTo>
                  <a:pt x="236440" y="88695"/>
                </a:lnTo>
                <a:lnTo>
                  <a:pt x="194031" y="102691"/>
                </a:lnTo>
                <a:lnTo>
                  <a:pt x="155296" y="117470"/>
                </a:lnTo>
                <a:lnTo>
                  <a:pt x="120419" y="132983"/>
                </a:lnTo>
                <a:lnTo>
                  <a:pt x="62991" y="166011"/>
                </a:lnTo>
                <a:lnTo>
                  <a:pt x="23235" y="201377"/>
                </a:lnTo>
                <a:lnTo>
                  <a:pt x="2643" y="238681"/>
                </a:lnTo>
                <a:lnTo>
                  <a:pt x="0" y="257936"/>
                </a:lnTo>
                <a:lnTo>
                  <a:pt x="2643" y="277175"/>
                </a:lnTo>
                <a:lnTo>
                  <a:pt x="23235" y="314455"/>
                </a:lnTo>
                <a:lnTo>
                  <a:pt x="62991" y="349804"/>
                </a:lnTo>
                <a:lnTo>
                  <a:pt x="120419" y="382822"/>
                </a:lnTo>
                <a:lnTo>
                  <a:pt x="155296" y="398332"/>
                </a:lnTo>
                <a:lnTo>
                  <a:pt x="194031" y="413110"/>
                </a:lnTo>
                <a:lnTo>
                  <a:pt x="236440" y="427105"/>
                </a:lnTo>
                <a:lnTo>
                  <a:pt x="282336" y="440267"/>
                </a:lnTo>
                <a:lnTo>
                  <a:pt x="331533" y="452547"/>
                </a:lnTo>
                <a:lnTo>
                  <a:pt x="383844" y="463895"/>
                </a:lnTo>
                <a:lnTo>
                  <a:pt x="439083" y="474261"/>
                </a:lnTo>
                <a:lnTo>
                  <a:pt x="497064" y="483594"/>
                </a:lnTo>
                <a:lnTo>
                  <a:pt x="557601" y="491844"/>
                </a:lnTo>
                <a:lnTo>
                  <a:pt x="620507" y="498963"/>
                </a:lnTo>
                <a:lnTo>
                  <a:pt x="685596" y="504899"/>
                </a:lnTo>
                <a:lnTo>
                  <a:pt x="752682" y="509603"/>
                </a:lnTo>
                <a:lnTo>
                  <a:pt x="821578" y="513025"/>
                </a:lnTo>
                <a:lnTo>
                  <a:pt x="892098" y="515115"/>
                </a:lnTo>
                <a:lnTo>
                  <a:pt x="964056" y="515823"/>
                </a:lnTo>
                <a:lnTo>
                  <a:pt x="1035999" y="515115"/>
                </a:lnTo>
                <a:lnTo>
                  <a:pt x="1106507" y="513025"/>
                </a:lnTo>
                <a:lnTo>
                  <a:pt x="1175393" y="509603"/>
                </a:lnTo>
                <a:lnTo>
                  <a:pt x="1242471" y="504899"/>
                </a:lnTo>
                <a:lnTo>
                  <a:pt x="1307554" y="498963"/>
                </a:lnTo>
                <a:lnTo>
                  <a:pt x="1370457" y="491844"/>
                </a:lnTo>
                <a:lnTo>
                  <a:pt x="1430992" y="483594"/>
                </a:lnTo>
                <a:lnTo>
                  <a:pt x="1488974" y="474261"/>
                </a:lnTo>
                <a:lnTo>
                  <a:pt x="1544214" y="463895"/>
                </a:lnTo>
                <a:lnTo>
                  <a:pt x="1596528" y="452547"/>
                </a:lnTo>
                <a:lnTo>
                  <a:pt x="1645729" y="440267"/>
                </a:lnTo>
                <a:lnTo>
                  <a:pt x="1691630" y="427105"/>
                </a:lnTo>
                <a:lnTo>
                  <a:pt x="1734044" y="413110"/>
                </a:lnTo>
                <a:lnTo>
                  <a:pt x="1772785" y="398332"/>
                </a:lnTo>
                <a:lnTo>
                  <a:pt x="1807667" y="382822"/>
                </a:lnTo>
                <a:lnTo>
                  <a:pt x="1865107" y="349804"/>
                </a:lnTo>
                <a:lnTo>
                  <a:pt x="1904872" y="314455"/>
                </a:lnTo>
                <a:lnTo>
                  <a:pt x="1925469" y="277175"/>
                </a:lnTo>
                <a:lnTo>
                  <a:pt x="1928113" y="257936"/>
                </a:lnTo>
                <a:lnTo>
                  <a:pt x="1925469" y="238681"/>
                </a:lnTo>
                <a:lnTo>
                  <a:pt x="1904872" y="201377"/>
                </a:lnTo>
                <a:lnTo>
                  <a:pt x="1865107" y="166011"/>
                </a:lnTo>
                <a:lnTo>
                  <a:pt x="1807667" y="132983"/>
                </a:lnTo>
                <a:lnTo>
                  <a:pt x="1772785" y="117470"/>
                </a:lnTo>
                <a:lnTo>
                  <a:pt x="1734044" y="102691"/>
                </a:lnTo>
                <a:lnTo>
                  <a:pt x="1691630" y="88695"/>
                </a:lnTo>
                <a:lnTo>
                  <a:pt x="1645729" y="75533"/>
                </a:lnTo>
                <a:lnTo>
                  <a:pt x="1596528" y="63254"/>
                </a:lnTo>
                <a:lnTo>
                  <a:pt x="1544214" y="51908"/>
                </a:lnTo>
                <a:lnTo>
                  <a:pt x="1488974" y="41545"/>
                </a:lnTo>
                <a:lnTo>
                  <a:pt x="1430992" y="32214"/>
                </a:lnTo>
                <a:lnTo>
                  <a:pt x="1370457" y="23966"/>
                </a:lnTo>
                <a:lnTo>
                  <a:pt x="1307554" y="16851"/>
                </a:lnTo>
                <a:lnTo>
                  <a:pt x="1242471" y="10917"/>
                </a:lnTo>
                <a:lnTo>
                  <a:pt x="1175393" y="6215"/>
                </a:lnTo>
                <a:lnTo>
                  <a:pt x="1106507" y="2795"/>
                </a:lnTo>
                <a:lnTo>
                  <a:pt x="1035999"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028944" y="5128259"/>
            <a:ext cx="1928495" cy="516255"/>
          </a:xfrm>
          <a:custGeom>
            <a:avLst/>
            <a:gdLst/>
            <a:ahLst/>
            <a:cxnLst/>
            <a:rect l="l" t="t" r="r" b="b"/>
            <a:pathLst>
              <a:path w="1928495" h="516254">
                <a:moveTo>
                  <a:pt x="0" y="257936"/>
                </a:moveTo>
                <a:lnTo>
                  <a:pt x="10451" y="219812"/>
                </a:lnTo>
                <a:lnTo>
                  <a:pt x="40810" y="183427"/>
                </a:lnTo>
                <a:lnTo>
                  <a:pt x="89589" y="149180"/>
                </a:lnTo>
                <a:lnTo>
                  <a:pt x="155296" y="117470"/>
                </a:lnTo>
                <a:lnTo>
                  <a:pt x="194031" y="102691"/>
                </a:lnTo>
                <a:lnTo>
                  <a:pt x="236440" y="88695"/>
                </a:lnTo>
                <a:lnTo>
                  <a:pt x="282336" y="75533"/>
                </a:lnTo>
                <a:lnTo>
                  <a:pt x="331533" y="63254"/>
                </a:lnTo>
                <a:lnTo>
                  <a:pt x="383844" y="51908"/>
                </a:lnTo>
                <a:lnTo>
                  <a:pt x="439083" y="41545"/>
                </a:lnTo>
                <a:lnTo>
                  <a:pt x="497064" y="32214"/>
                </a:lnTo>
                <a:lnTo>
                  <a:pt x="557601" y="23966"/>
                </a:lnTo>
                <a:lnTo>
                  <a:pt x="620507" y="16851"/>
                </a:lnTo>
                <a:lnTo>
                  <a:pt x="685596" y="10917"/>
                </a:lnTo>
                <a:lnTo>
                  <a:pt x="752682" y="6215"/>
                </a:lnTo>
                <a:lnTo>
                  <a:pt x="821578" y="2795"/>
                </a:lnTo>
                <a:lnTo>
                  <a:pt x="892098" y="707"/>
                </a:lnTo>
                <a:lnTo>
                  <a:pt x="964056" y="0"/>
                </a:lnTo>
                <a:lnTo>
                  <a:pt x="1035999" y="707"/>
                </a:lnTo>
                <a:lnTo>
                  <a:pt x="1106507" y="2795"/>
                </a:lnTo>
                <a:lnTo>
                  <a:pt x="1175393" y="6215"/>
                </a:lnTo>
                <a:lnTo>
                  <a:pt x="1242471" y="10917"/>
                </a:lnTo>
                <a:lnTo>
                  <a:pt x="1307554" y="16851"/>
                </a:lnTo>
                <a:lnTo>
                  <a:pt x="1370457" y="23966"/>
                </a:lnTo>
                <a:lnTo>
                  <a:pt x="1430992" y="32214"/>
                </a:lnTo>
                <a:lnTo>
                  <a:pt x="1488974" y="41545"/>
                </a:lnTo>
                <a:lnTo>
                  <a:pt x="1544214" y="51908"/>
                </a:lnTo>
                <a:lnTo>
                  <a:pt x="1596528" y="63254"/>
                </a:lnTo>
                <a:lnTo>
                  <a:pt x="1645729" y="75533"/>
                </a:lnTo>
                <a:lnTo>
                  <a:pt x="1691630" y="88695"/>
                </a:lnTo>
                <a:lnTo>
                  <a:pt x="1734044" y="102691"/>
                </a:lnTo>
                <a:lnTo>
                  <a:pt x="1772785" y="117470"/>
                </a:lnTo>
                <a:lnTo>
                  <a:pt x="1807667" y="132983"/>
                </a:lnTo>
                <a:lnTo>
                  <a:pt x="1865107" y="166011"/>
                </a:lnTo>
                <a:lnTo>
                  <a:pt x="1904872" y="201377"/>
                </a:lnTo>
                <a:lnTo>
                  <a:pt x="1925469" y="238681"/>
                </a:lnTo>
                <a:lnTo>
                  <a:pt x="1928113" y="257936"/>
                </a:lnTo>
                <a:lnTo>
                  <a:pt x="1925469" y="277175"/>
                </a:lnTo>
                <a:lnTo>
                  <a:pt x="1904872" y="314455"/>
                </a:lnTo>
                <a:lnTo>
                  <a:pt x="1865107" y="349804"/>
                </a:lnTo>
                <a:lnTo>
                  <a:pt x="1807667" y="382822"/>
                </a:lnTo>
                <a:lnTo>
                  <a:pt x="1772785" y="398332"/>
                </a:lnTo>
                <a:lnTo>
                  <a:pt x="1734044" y="413110"/>
                </a:lnTo>
                <a:lnTo>
                  <a:pt x="1691630" y="427105"/>
                </a:lnTo>
                <a:lnTo>
                  <a:pt x="1645729" y="440267"/>
                </a:lnTo>
                <a:lnTo>
                  <a:pt x="1596528" y="452547"/>
                </a:lnTo>
                <a:lnTo>
                  <a:pt x="1544214" y="463895"/>
                </a:lnTo>
                <a:lnTo>
                  <a:pt x="1488974" y="474261"/>
                </a:lnTo>
                <a:lnTo>
                  <a:pt x="1430992" y="483594"/>
                </a:lnTo>
                <a:lnTo>
                  <a:pt x="1370457" y="491844"/>
                </a:lnTo>
                <a:lnTo>
                  <a:pt x="1307554" y="498963"/>
                </a:lnTo>
                <a:lnTo>
                  <a:pt x="1242471" y="504899"/>
                </a:lnTo>
                <a:lnTo>
                  <a:pt x="1175393" y="509603"/>
                </a:lnTo>
                <a:lnTo>
                  <a:pt x="1106507" y="513025"/>
                </a:lnTo>
                <a:lnTo>
                  <a:pt x="1035999" y="515115"/>
                </a:lnTo>
                <a:lnTo>
                  <a:pt x="964056" y="515823"/>
                </a:lnTo>
                <a:lnTo>
                  <a:pt x="892098" y="515115"/>
                </a:lnTo>
                <a:lnTo>
                  <a:pt x="821578" y="513025"/>
                </a:lnTo>
                <a:lnTo>
                  <a:pt x="752682" y="509603"/>
                </a:lnTo>
                <a:lnTo>
                  <a:pt x="685596" y="504899"/>
                </a:lnTo>
                <a:lnTo>
                  <a:pt x="620507" y="498963"/>
                </a:lnTo>
                <a:lnTo>
                  <a:pt x="557601" y="491844"/>
                </a:lnTo>
                <a:lnTo>
                  <a:pt x="497064" y="483594"/>
                </a:lnTo>
                <a:lnTo>
                  <a:pt x="439083" y="474261"/>
                </a:lnTo>
                <a:lnTo>
                  <a:pt x="383844" y="463895"/>
                </a:lnTo>
                <a:lnTo>
                  <a:pt x="331533" y="452547"/>
                </a:lnTo>
                <a:lnTo>
                  <a:pt x="282336" y="440267"/>
                </a:lnTo>
                <a:lnTo>
                  <a:pt x="236440" y="427105"/>
                </a:lnTo>
                <a:lnTo>
                  <a:pt x="194031" y="413110"/>
                </a:lnTo>
                <a:lnTo>
                  <a:pt x="155296" y="398332"/>
                </a:lnTo>
                <a:lnTo>
                  <a:pt x="120419" y="382822"/>
                </a:lnTo>
                <a:lnTo>
                  <a:pt x="62991" y="349804"/>
                </a:lnTo>
                <a:lnTo>
                  <a:pt x="23235" y="314455"/>
                </a:lnTo>
                <a:lnTo>
                  <a:pt x="2643" y="277175"/>
                </a:lnTo>
                <a:lnTo>
                  <a:pt x="0" y="257936"/>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389878" y="52252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066685" y="1447927"/>
            <a:ext cx="2773045" cy="1020444"/>
          </a:xfrm>
          <a:custGeom>
            <a:avLst/>
            <a:gdLst/>
            <a:ahLst/>
            <a:cxnLst/>
            <a:rect l="l" t="t" r="r" b="b"/>
            <a:pathLst>
              <a:path w="2773045" h="1020444">
                <a:moveTo>
                  <a:pt x="1386573" y="0"/>
                </a:moveTo>
                <a:lnTo>
                  <a:pt x="1319390" y="588"/>
                </a:lnTo>
                <a:lnTo>
                  <a:pt x="1253032" y="2334"/>
                </a:lnTo>
                <a:lnTo>
                  <a:pt x="1187573" y="5213"/>
                </a:lnTo>
                <a:lnTo>
                  <a:pt x="1123084" y="9196"/>
                </a:lnTo>
                <a:lnTo>
                  <a:pt x="1059639" y="14258"/>
                </a:lnTo>
                <a:lnTo>
                  <a:pt x="997309" y="20372"/>
                </a:lnTo>
                <a:lnTo>
                  <a:pt x="936169" y="27510"/>
                </a:lnTo>
                <a:lnTo>
                  <a:pt x="876289" y="35647"/>
                </a:lnTo>
                <a:lnTo>
                  <a:pt x="817743" y="44756"/>
                </a:lnTo>
                <a:lnTo>
                  <a:pt x="760603" y="54809"/>
                </a:lnTo>
                <a:lnTo>
                  <a:pt x="704943" y="65781"/>
                </a:lnTo>
                <a:lnTo>
                  <a:pt x="650834" y="77644"/>
                </a:lnTo>
                <a:lnTo>
                  <a:pt x="598350" y="90372"/>
                </a:lnTo>
                <a:lnTo>
                  <a:pt x="547562" y="103939"/>
                </a:lnTo>
                <a:lnTo>
                  <a:pt x="498544" y="118316"/>
                </a:lnTo>
                <a:lnTo>
                  <a:pt x="451368" y="133479"/>
                </a:lnTo>
                <a:lnTo>
                  <a:pt x="406107" y="149399"/>
                </a:lnTo>
                <a:lnTo>
                  <a:pt x="362834" y="166051"/>
                </a:lnTo>
                <a:lnTo>
                  <a:pt x="321620" y="183407"/>
                </a:lnTo>
                <a:lnTo>
                  <a:pt x="282539" y="201442"/>
                </a:lnTo>
                <a:lnTo>
                  <a:pt x="245663" y="220127"/>
                </a:lnTo>
                <a:lnTo>
                  <a:pt x="211065" y="239438"/>
                </a:lnTo>
                <a:lnTo>
                  <a:pt x="148994" y="279825"/>
                </a:lnTo>
                <a:lnTo>
                  <a:pt x="96905" y="322390"/>
                </a:lnTo>
                <a:lnTo>
                  <a:pt x="55380" y="366920"/>
                </a:lnTo>
                <a:lnTo>
                  <a:pt x="25001" y="413200"/>
                </a:lnTo>
                <a:lnTo>
                  <a:pt x="6347" y="461017"/>
                </a:lnTo>
                <a:lnTo>
                  <a:pt x="0" y="510159"/>
                </a:lnTo>
                <a:lnTo>
                  <a:pt x="1598" y="534870"/>
                </a:lnTo>
                <a:lnTo>
                  <a:pt x="14172" y="583356"/>
                </a:lnTo>
                <a:lnTo>
                  <a:pt x="38761" y="630415"/>
                </a:lnTo>
                <a:lnTo>
                  <a:pt x="74786" y="675831"/>
                </a:lnTo>
                <a:lnTo>
                  <a:pt x="121665" y="719392"/>
                </a:lnTo>
                <a:lnTo>
                  <a:pt x="178818" y="760884"/>
                </a:lnTo>
                <a:lnTo>
                  <a:pt x="245663" y="800093"/>
                </a:lnTo>
                <a:lnTo>
                  <a:pt x="282539" y="818774"/>
                </a:lnTo>
                <a:lnTo>
                  <a:pt x="321620" y="836805"/>
                </a:lnTo>
                <a:lnTo>
                  <a:pt x="362834" y="854158"/>
                </a:lnTo>
                <a:lnTo>
                  <a:pt x="406107" y="870807"/>
                </a:lnTo>
                <a:lnTo>
                  <a:pt x="451368" y="886725"/>
                </a:lnTo>
                <a:lnTo>
                  <a:pt x="498544" y="901885"/>
                </a:lnTo>
                <a:lnTo>
                  <a:pt x="547562" y="916260"/>
                </a:lnTo>
                <a:lnTo>
                  <a:pt x="598350" y="929825"/>
                </a:lnTo>
                <a:lnTo>
                  <a:pt x="650834" y="942551"/>
                </a:lnTo>
                <a:lnTo>
                  <a:pt x="704943" y="954413"/>
                </a:lnTo>
                <a:lnTo>
                  <a:pt x="760603" y="965384"/>
                </a:lnTo>
                <a:lnTo>
                  <a:pt x="817743" y="975436"/>
                </a:lnTo>
                <a:lnTo>
                  <a:pt x="876289" y="984544"/>
                </a:lnTo>
                <a:lnTo>
                  <a:pt x="936169" y="992681"/>
                </a:lnTo>
                <a:lnTo>
                  <a:pt x="997309" y="999819"/>
                </a:lnTo>
                <a:lnTo>
                  <a:pt x="1059639" y="1005932"/>
                </a:lnTo>
                <a:lnTo>
                  <a:pt x="1123084" y="1010994"/>
                </a:lnTo>
                <a:lnTo>
                  <a:pt x="1187573" y="1014977"/>
                </a:lnTo>
                <a:lnTo>
                  <a:pt x="1253032" y="1017856"/>
                </a:lnTo>
                <a:lnTo>
                  <a:pt x="1319390" y="1019602"/>
                </a:lnTo>
                <a:lnTo>
                  <a:pt x="1386573" y="1020190"/>
                </a:lnTo>
                <a:lnTo>
                  <a:pt x="1453745" y="1019602"/>
                </a:lnTo>
                <a:lnTo>
                  <a:pt x="1520092" y="1017856"/>
                </a:lnTo>
                <a:lnTo>
                  <a:pt x="1585542" y="1014977"/>
                </a:lnTo>
                <a:lnTo>
                  <a:pt x="1650022" y="1010994"/>
                </a:lnTo>
                <a:lnTo>
                  <a:pt x="1713459" y="1005932"/>
                </a:lnTo>
                <a:lnTo>
                  <a:pt x="1775781" y="999819"/>
                </a:lnTo>
                <a:lnTo>
                  <a:pt x="1836915" y="992681"/>
                </a:lnTo>
                <a:lnTo>
                  <a:pt x="1896788" y="984544"/>
                </a:lnTo>
                <a:lnTo>
                  <a:pt x="1955328" y="975436"/>
                </a:lnTo>
                <a:lnTo>
                  <a:pt x="2012462" y="965384"/>
                </a:lnTo>
                <a:lnTo>
                  <a:pt x="2068118" y="954413"/>
                </a:lnTo>
                <a:lnTo>
                  <a:pt x="2122222" y="942551"/>
                </a:lnTo>
                <a:lnTo>
                  <a:pt x="2174703" y="929825"/>
                </a:lnTo>
                <a:lnTo>
                  <a:pt x="2225487" y="916260"/>
                </a:lnTo>
                <a:lnTo>
                  <a:pt x="2274502" y="901885"/>
                </a:lnTo>
                <a:lnTo>
                  <a:pt x="2321675" y="886725"/>
                </a:lnTo>
                <a:lnTo>
                  <a:pt x="2366933" y="870807"/>
                </a:lnTo>
                <a:lnTo>
                  <a:pt x="2410205" y="854158"/>
                </a:lnTo>
                <a:lnTo>
                  <a:pt x="2451417" y="836805"/>
                </a:lnTo>
                <a:lnTo>
                  <a:pt x="2490496" y="818774"/>
                </a:lnTo>
                <a:lnTo>
                  <a:pt x="2527371" y="800093"/>
                </a:lnTo>
                <a:lnTo>
                  <a:pt x="2561968" y="780787"/>
                </a:lnTo>
                <a:lnTo>
                  <a:pt x="2624038" y="740410"/>
                </a:lnTo>
                <a:lnTo>
                  <a:pt x="2676126" y="697857"/>
                </a:lnTo>
                <a:lnTo>
                  <a:pt x="2717651" y="653341"/>
                </a:lnTo>
                <a:lnTo>
                  <a:pt x="2748031" y="607077"/>
                </a:lnTo>
                <a:lnTo>
                  <a:pt x="2766685" y="559278"/>
                </a:lnTo>
                <a:lnTo>
                  <a:pt x="2773032" y="510159"/>
                </a:lnTo>
                <a:lnTo>
                  <a:pt x="2771433" y="485436"/>
                </a:lnTo>
                <a:lnTo>
                  <a:pt x="2758860" y="436930"/>
                </a:lnTo>
                <a:lnTo>
                  <a:pt x="2734270" y="389854"/>
                </a:lnTo>
                <a:lnTo>
                  <a:pt x="2698245" y="344423"/>
                </a:lnTo>
                <a:lnTo>
                  <a:pt x="2651366" y="300849"/>
                </a:lnTo>
                <a:lnTo>
                  <a:pt x="2594214" y="259346"/>
                </a:lnTo>
                <a:lnTo>
                  <a:pt x="2527371" y="220127"/>
                </a:lnTo>
                <a:lnTo>
                  <a:pt x="2490496" y="201442"/>
                </a:lnTo>
                <a:lnTo>
                  <a:pt x="2451417" y="183407"/>
                </a:lnTo>
                <a:lnTo>
                  <a:pt x="2410205" y="166051"/>
                </a:lnTo>
                <a:lnTo>
                  <a:pt x="2366933" y="149399"/>
                </a:lnTo>
                <a:lnTo>
                  <a:pt x="2321675" y="133479"/>
                </a:lnTo>
                <a:lnTo>
                  <a:pt x="2274502" y="118316"/>
                </a:lnTo>
                <a:lnTo>
                  <a:pt x="2225487" y="103939"/>
                </a:lnTo>
                <a:lnTo>
                  <a:pt x="2174703" y="90372"/>
                </a:lnTo>
                <a:lnTo>
                  <a:pt x="2122222" y="77644"/>
                </a:lnTo>
                <a:lnTo>
                  <a:pt x="2068118" y="65781"/>
                </a:lnTo>
                <a:lnTo>
                  <a:pt x="2012462" y="54809"/>
                </a:lnTo>
                <a:lnTo>
                  <a:pt x="1955328" y="44756"/>
                </a:lnTo>
                <a:lnTo>
                  <a:pt x="1896788" y="35647"/>
                </a:lnTo>
                <a:lnTo>
                  <a:pt x="1836915" y="27510"/>
                </a:lnTo>
                <a:lnTo>
                  <a:pt x="1775781" y="20372"/>
                </a:lnTo>
                <a:lnTo>
                  <a:pt x="1713459" y="14258"/>
                </a:lnTo>
                <a:lnTo>
                  <a:pt x="1650022" y="9196"/>
                </a:lnTo>
                <a:lnTo>
                  <a:pt x="1585542" y="5213"/>
                </a:lnTo>
                <a:lnTo>
                  <a:pt x="1520092" y="2334"/>
                </a:lnTo>
                <a:lnTo>
                  <a:pt x="1453745" y="588"/>
                </a:lnTo>
                <a:lnTo>
                  <a:pt x="1386573" y="0"/>
                </a:lnTo>
                <a:close/>
              </a:path>
            </a:pathLst>
          </a:custGeom>
          <a:solidFill>
            <a:srgbClr val="FFCC66"/>
          </a:solidFill>
        </p:spPr>
        <p:txBody>
          <a:bodyPr wrap="square" lIns="0" tIns="0" rIns="0" bIns="0" rtlCol="0"/>
          <a:lstStyle/>
          <a:p>
            <a:endParaRPr/>
          </a:p>
        </p:txBody>
      </p:sp>
      <p:sp>
        <p:nvSpPr>
          <p:cNvPr id="8" name="object 8"/>
          <p:cNvSpPr/>
          <p:nvPr/>
        </p:nvSpPr>
        <p:spPr>
          <a:xfrm>
            <a:off x="1066685" y="1447927"/>
            <a:ext cx="2773045" cy="1020444"/>
          </a:xfrm>
          <a:custGeom>
            <a:avLst/>
            <a:gdLst/>
            <a:ahLst/>
            <a:cxnLst/>
            <a:rect l="l" t="t" r="r" b="b"/>
            <a:pathLst>
              <a:path w="2773045" h="1020444">
                <a:moveTo>
                  <a:pt x="0" y="510159"/>
                </a:moveTo>
                <a:lnTo>
                  <a:pt x="6347" y="461017"/>
                </a:lnTo>
                <a:lnTo>
                  <a:pt x="25001" y="413200"/>
                </a:lnTo>
                <a:lnTo>
                  <a:pt x="55380" y="366920"/>
                </a:lnTo>
                <a:lnTo>
                  <a:pt x="96905" y="322390"/>
                </a:lnTo>
                <a:lnTo>
                  <a:pt x="148994" y="279825"/>
                </a:lnTo>
                <a:lnTo>
                  <a:pt x="211065" y="239438"/>
                </a:lnTo>
                <a:lnTo>
                  <a:pt x="245663" y="220127"/>
                </a:lnTo>
                <a:lnTo>
                  <a:pt x="282539" y="201442"/>
                </a:lnTo>
                <a:lnTo>
                  <a:pt x="321620" y="183407"/>
                </a:lnTo>
                <a:lnTo>
                  <a:pt x="362834" y="166051"/>
                </a:lnTo>
                <a:lnTo>
                  <a:pt x="406107" y="149399"/>
                </a:lnTo>
                <a:lnTo>
                  <a:pt x="451368" y="133479"/>
                </a:lnTo>
                <a:lnTo>
                  <a:pt x="498544" y="118316"/>
                </a:lnTo>
                <a:lnTo>
                  <a:pt x="547562" y="103939"/>
                </a:lnTo>
                <a:lnTo>
                  <a:pt x="598350" y="90372"/>
                </a:lnTo>
                <a:lnTo>
                  <a:pt x="650834" y="77644"/>
                </a:lnTo>
                <a:lnTo>
                  <a:pt x="704943" y="65781"/>
                </a:lnTo>
                <a:lnTo>
                  <a:pt x="760603" y="54809"/>
                </a:lnTo>
                <a:lnTo>
                  <a:pt x="817743" y="44756"/>
                </a:lnTo>
                <a:lnTo>
                  <a:pt x="876289" y="35647"/>
                </a:lnTo>
                <a:lnTo>
                  <a:pt x="936169" y="27510"/>
                </a:lnTo>
                <a:lnTo>
                  <a:pt x="997309" y="20372"/>
                </a:lnTo>
                <a:lnTo>
                  <a:pt x="1059639" y="14258"/>
                </a:lnTo>
                <a:lnTo>
                  <a:pt x="1123084" y="9196"/>
                </a:lnTo>
                <a:lnTo>
                  <a:pt x="1187573" y="5213"/>
                </a:lnTo>
                <a:lnTo>
                  <a:pt x="1253032" y="2334"/>
                </a:lnTo>
                <a:lnTo>
                  <a:pt x="1319390" y="588"/>
                </a:lnTo>
                <a:lnTo>
                  <a:pt x="1386573" y="0"/>
                </a:lnTo>
                <a:lnTo>
                  <a:pt x="1453745" y="588"/>
                </a:lnTo>
                <a:lnTo>
                  <a:pt x="1520092" y="2334"/>
                </a:lnTo>
                <a:lnTo>
                  <a:pt x="1585542" y="5213"/>
                </a:lnTo>
                <a:lnTo>
                  <a:pt x="1650022" y="9196"/>
                </a:lnTo>
                <a:lnTo>
                  <a:pt x="1713459" y="14258"/>
                </a:lnTo>
                <a:lnTo>
                  <a:pt x="1775781" y="20372"/>
                </a:lnTo>
                <a:lnTo>
                  <a:pt x="1836915" y="27510"/>
                </a:lnTo>
                <a:lnTo>
                  <a:pt x="1896788" y="35647"/>
                </a:lnTo>
                <a:lnTo>
                  <a:pt x="1955328" y="44756"/>
                </a:lnTo>
                <a:lnTo>
                  <a:pt x="2012462" y="54809"/>
                </a:lnTo>
                <a:lnTo>
                  <a:pt x="2068118" y="65781"/>
                </a:lnTo>
                <a:lnTo>
                  <a:pt x="2122222" y="77644"/>
                </a:lnTo>
                <a:lnTo>
                  <a:pt x="2174703" y="90372"/>
                </a:lnTo>
                <a:lnTo>
                  <a:pt x="2225487" y="103939"/>
                </a:lnTo>
                <a:lnTo>
                  <a:pt x="2274502" y="118316"/>
                </a:lnTo>
                <a:lnTo>
                  <a:pt x="2321675" y="133479"/>
                </a:lnTo>
                <a:lnTo>
                  <a:pt x="2366933" y="149399"/>
                </a:lnTo>
                <a:lnTo>
                  <a:pt x="2410205" y="166051"/>
                </a:lnTo>
                <a:lnTo>
                  <a:pt x="2451417" y="183407"/>
                </a:lnTo>
                <a:lnTo>
                  <a:pt x="2490496" y="201442"/>
                </a:lnTo>
                <a:lnTo>
                  <a:pt x="2527371" y="220127"/>
                </a:lnTo>
                <a:lnTo>
                  <a:pt x="2561968" y="239438"/>
                </a:lnTo>
                <a:lnTo>
                  <a:pt x="2624038" y="279825"/>
                </a:lnTo>
                <a:lnTo>
                  <a:pt x="2676126" y="322390"/>
                </a:lnTo>
                <a:lnTo>
                  <a:pt x="2717651" y="366920"/>
                </a:lnTo>
                <a:lnTo>
                  <a:pt x="2748031" y="413200"/>
                </a:lnTo>
                <a:lnTo>
                  <a:pt x="2766685" y="461017"/>
                </a:lnTo>
                <a:lnTo>
                  <a:pt x="2773032" y="510159"/>
                </a:lnTo>
                <a:lnTo>
                  <a:pt x="2771433" y="534870"/>
                </a:lnTo>
                <a:lnTo>
                  <a:pt x="2758860" y="583356"/>
                </a:lnTo>
                <a:lnTo>
                  <a:pt x="2734270" y="630415"/>
                </a:lnTo>
                <a:lnTo>
                  <a:pt x="2698245" y="675831"/>
                </a:lnTo>
                <a:lnTo>
                  <a:pt x="2651366" y="719392"/>
                </a:lnTo>
                <a:lnTo>
                  <a:pt x="2594214" y="760884"/>
                </a:lnTo>
                <a:lnTo>
                  <a:pt x="2527371" y="800093"/>
                </a:lnTo>
                <a:lnTo>
                  <a:pt x="2490496" y="818774"/>
                </a:lnTo>
                <a:lnTo>
                  <a:pt x="2451417" y="836805"/>
                </a:lnTo>
                <a:lnTo>
                  <a:pt x="2410205" y="854158"/>
                </a:lnTo>
                <a:lnTo>
                  <a:pt x="2366933" y="870807"/>
                </a:lnTo>
                <a:lnTo>
                  <a:pt x="2321675" y="886725"/>
                </a:lnTo>
                <a:lnTo>
                  <a:pt x="2274502" y="901885"/>
                </a:lnTo>
                <a:lnTo>
                  <a:pt x="2225487" y="916260"/>
                </a:lnTo>
                <a:lnTo>
                  <a:pt x="2174703" y="929825"/>
                </a:lnTo>
                <a:lnTo>
                  <a:pt x="2122222" y="942551"/>
                </a:lnTo>
                <a:lnTo>
                  <a:pt x="2068118" y="954413"/>
                </a:lnTo>
                <a:lnTo>
                  <a:pt x="2012462" y="965384"/>
                </a:lnTo>
                <a:lnTo>
                  <a:pt x="1955328" y="975436"/>
                </a:lnTo>
                <a:lnTo>
                  <a:pt x="1896788" y="984544"/>
                </a:lnTo>
                <a:lnTo>
                  <a:pt x="1836915" y="992681"/>
                </a:lnTo>
                <a:lnTo>
                  <a:pt x="1775781" y="999819"/>
                </a:lnTo>
                <a:lnTo>
                  <a:pt x="1713459" y="1005932"/>
                </a:lnTo>
                <a:lnTo>
                  <a:pt x="1650022" y="1010994"/>
                </a:lnTo>
                <a:lnTo>
                  <a:pt x="1585542" y="1014977"/>
                </a:lnTo>
                <a:lnTo>
                  <a:pt x="1520092" y="1017856"/>
                </a:lnTo>
                <a:lnTo>
                  <a:pt x="1453745" y="1019602"/>
                </a:lnTo>
                <a:lnTo>
                  <a:pt x="1386573" y="1020190"/>
                </a:lnTo>
                <a:lnTo>
                  <a:pt x="1319390" y="1019602"/>
                </a:lnTo>
                <a:lnTo>
                  <a:pt x="1253032" y="1017856"/>
                </a:lnTo>
                <a:lnTo>
                  <a:pt x="1187573" y="1014977"/>
                </a:lnTo>
                <a:lnTo>
                  <a:pt x="1123084" y="1010994"/>
                </a:lnTo>
                <a:lnTo>
                  <a:pt x="1059639" y="1005932"/>
                </a:lnTo>
                <a:lnTo>
                  <a:pt x="997309" y="999819"/>
                </a:lnTo>
                <a:lnTo>
                  <a:pt x="936169" y="992681"/>
                </a:lnTo>
                <a:lnTo>
                  <a:pt x="876289" y="984544"/>
                </a:lnTo>
                <a:lnTo>
                  <a:pt x="817743" y="975436"/>
                </a:lnTo>
                <a:lnTo>
                  <a:pt x="760603" y="965384"/>
                </a:lnTo>
                <a:lnTo>
                  <a:pt x="704943" y="954413"/>
                </a:lnTo>
                <a:lnTo>
                  <a:pt x="650834" y="942551"/>
                </a:lnTo>
                <a:lnTo>
                  <a:pt x="598350" y="929825"/>
                </a:lnTo>
                <a:lnTo>
                  <a:pt x="547562" y="916260"/>
                </a:lnTo>
                <a:lnTo>
                  <a:pt x="498544" y="901885"/>
                </a:lnTo>
                <a:lnTo>
                  <a:pt x="451368" y="886725"/>
                </a:lnTo>
                <a:lnTo>
                  <a:pt x="406107" y="870807"/>
                </a:lnTo>
                <a:lnTo>
                  <a:pt x="362834" y="854158"/>
                </a:lnTo>
                <a:lnTo>
                  <a:pt x="321620" y="836805"/>
                </a:lnTo>
                <a:lnTo>
                  <a:pt x="282539" y="818774"/>
                </a:lnTo>
                <a:lnTo>
                  <a:pt x="245663" y="800093"/>
                </a:lnTo>
                <a:lnTo>
                  <a:pt x="211065" y="780787"/>
                </a:lnTo>
                <a:lnTo>
                  <a:pt x="148994" y="740410"/>
                </a:lnTo>
                <a:lnTo>
                  <a:pt x="96905" y="697857"/>
                </a:lnTo>
                <a:lnTo>
                  <a:pt x="55380"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067560" y="1796288"/>
            <a:ext cx="772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5"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607050" y="1447927"/>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607050" y="1447927"/>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741414" y="17962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066685" y="4759197"/>
            <a:ext cx="2773045" cy="1020444"/>
          </a:xfrm>
          <a:custGeom>
            <a:avLst/>
            <a:gdLst/>
            <a:ahLst/>
            <a:cxnLst/>
            <a:rect l="l" t="t" r="r" b="b"/>
            <a:pathLst>
              <a:path w="2773045" h="1020445">
                <a:moveTo>
                  <a:pt x="1386573" y="0"/>
                </a:moveTo>
                <a:lnTo>
                  <a:pt x="1319390" y="588"/>
                </a:lnTo>
                <a:lnTo>
                  <a:pt x="1253032" y="2334"/>
                </a:lnTo>
                <a:lnTo>
                  <a:pt x="1187573" y="5213"/>
                </a:lnTo>
                <a:lnTo>
                  <a:pt x="1123084" y="9196"/>
                </a:lnTo>
                <a:lnTo>
                  <a:pt x="1059639" y="14258"/>
                </a:lnTo>
                <a:lnTo>
                  <a:pt x="997309" y="20372"/>
                </a:lnTo>
                <a:lnTo>
                  <a:pt x="936169" y="27510"/>
                </a:lnTo>
                <a:lnTo>
                  <a:pt x="876289" y="35647"/>
                </a:lnTo>
                <a:lnTo>
                  <a:pt x="817743" y="44756"/>
                </a:lnTo>
                <a:lnTo>
                  <a:pt x="760603" y="54809"/>
                </a:lnTo>
                <a:lnTo>
                  <a:pt x="704943" y="65781"/>
                </a:lnTo>
                <a:lnTo>
                  <a:pt x="650834" y="77644"/>
                </a:lnTo>
                <a:lnTo>
                  <a:pt x="598350" y="90372"/>
                </a:lnTo>
                <a:lnTo>
                  <a:pt x="547562" y="103939"/>
                </a:lnTo>
                <a:lnTo>
                  <a:pt x="498544" y="118316"/>
                </a:lnTo>
                <a:lnTo>
                  <a:pt x="451368" y="133479"/>
                </a:lnTo>
                <a:lnTo>
                  <a:pt x="406107" y="149399"/>
                </a:lnTo>
                <a:lnTo>
                  <a:pt x="362834" y="166051"/>
                </a:lnTo>
                <a:lnTo>
                  <a:pt x="321620" y="183407"/>
                </a:lnTo>
                <a:lnTo>
                  <a:pt x="282539" y="201442"/>
                </a:lnTo>
                <a:lnTo>
                  <a:pt x="245663" y="220127"/>
                </a:lnTo>
                <a:lnTo>
                  <a:pt x="211065" y="239438"/>
                </a:lnTo>
                <a:lnTo>
                  <a:pt x="148994" y="279825"/>
                </a:lnTo>
                <a:lnTo>
                  <a:pt x="96905" y="322390"/>
                </a:lnTo>
                <a:lnTo>
                  <a:pt x="55380" y="366920"/>
                </a:lnTo>
                <a:lnTo>
                  <a:pt x="25001" y="413200"/>
                </a:lnTo>
                <a:lnTo>
                  <a:pt x="6347" y="461017"/>
                </a:lnTo>
                <a:lnTo>
                  <a:pt x="0" y="510158"/>
                </a:lnTo>
                <a:lnTo>
                  <a:pt x="1598" y="534870"/>
                </a:lnTo>
                <a:lnTo>
                  <a:pt x="14172" y="583358"/>
                </a:lnTo>
                <a:lnTo>
                  <a:pt x="38761" y="630417"/>
                </a:lnTo>
                <a:lnTo>
                  <a:pt x="74786" y="675836"/>
                </a:lnTo>
                <a:lnTo>
                  <a:pt x="121665" y="719401"/>
                </a:lnTo>
                <a:lnTo>
                  <a:pt x="178818" y="760896"/>
                </a:lnTo>
                <a:lnTo>
                  <a:pt x="245663" y="800109"/>
                </a:lnTo>
                <a:lnTo>
                  <a:pt x="282539" y="818793"/>
                </a:lnTo>
                <a:lnTo>
                  <a:pt x="321620" y="836826"/>
                </a:lnTo>
                <a:lnTo>
                  <a:pt x="362834" y="854181"/>
                </a:lnTo>
                <a:lnTo>
                  <a:pt x="406107" y="870832"/>
                </a:lnTo>
                <a:lnTo>
                  <a:pt x="451368" y="886752"/>
                </a:lnTo>
                <a:lnTo>
                  <a:pt x="498544" y="901914"/>
                </a:lnTo>
                <a:lnTo>
                  <a:pt x="547562" y="916292"/>
                </a:lnTo>
                <a:lnTo>
                  <a:pt x="598350" y="929859"/>
                </a:lnTo>
                <a:lnTo>
                  <a:pt x="650834" y="942587"/>
                </a:lnTo>
                <a:lnTo>
                  <a:pt x="704943" y="954451"/>
                </a:lnTo>
                <a:lnTo>
                  <a:pt x="760603" y="965424"/>
                </a:lnTo>
                <a:lnTo>
                  <a:pt x="817743" y="975478"/>
                </a:lnTo>
                <a:lnTo>
                  <a:pt x="876289" y="984588"/>
                </a:lnTo>
                <a:lnTo>
                  <a:pt x="936169" y="992726"/>
                </a:lnTo>
                <a:lnTo>
                  <a:pt x="997309" y="999866"/>
                </a:lnTo>
                <a:lnTo>
                  <a:pt x="1059639" y="1005980"/>
                </a:lnTo>
                <a:lnTo>
                  <a:pt x="1123084" y="1011043"/>
                </a:lnTo>
                <a:lnTo>
                  <a:pt x="1187573" y="1015027"/>
                </a:lnTo>
                <a:lnTo>
                  <a:pt x="1253032" y="1017906"/>
                </a:lnTo>
                <a:lnTo>
                  <a:pt x="1319390" y="1019653"/>
                </a:lnTo>
                <a:lnTo>
                  <a:pt x="1386573" y="1020241"/>
                </a:lnTo>
                <a:lnTo>
                  <a:pt x="1453745" y="1019653"/>
                </a:lnTo>
                <a:lnTo>
                  <a:pt x="1520092" y="1017906"/>
                </a:lnTo>
                <a:lnTo>
                  <a:pt x="1585542" y="1015027"/>
                </a:lnTo>
                <a:lnTo>
                  <a:pt x="1650022" y="1011043"/>
                </a:lnTo>
                <a:lnTo>
                  <a:pt x="1713459" y="1005980"/>
                </a:lnTo>
                <a:lnTo>
                  <a:pt x="1775781" y="999866"/>
                </a:lnTo>
                <a:lnTo>
                  <a:pt x="1836915" y="992726"/>
                </a:lnTo>
                <a:lnTo>
                  <a:pt x="1896788" y="984588"/>
                </a:lnTo>
                <a:lnTo>
                  <a:pt x="1955328" y="975478"/>
                </a:lnTo>
                <a:lnTo>
                  <a:pt x="2012462" y="965424"/>
                </a:lnTo>
                <a:lnTo>
                  <a:pt x="2068118" y="954451"/>
                </a:lnTo>
                <a:lnTo>
                  <a:pt x="2122222" y="942587"/>
                </a:lnTo>
                <a:lnTo>
                  <a:pt x="2174703" y="929859"/>
                </a:lnTo>
                <a:lnTo>
                  <a:pt x="2225487" y="916292"/>
                </a:lnTo>
                <a:lnTo>
                  <a:pt x="2274502" y="901914"/>
                </a:lnTo>
                <a:lnTo>
                  <a:pt x="2321675" y="886752"/>
                </a:lnTo>
                <a:lnTo>
                  <a:pt x="2366933" y="870832"/>
                </a:lnTo>
                <a:lnTo>
                  <a:pt x="2410205" y="854181"/>
                </a:lnTo>
                <a:lnTo>
                  <a:pt x="2451417" y="836826"/>
                </a:lnTo>
                <a:lnTo>
                  <a:pt x="2490496" y="818793"/>
                </a:lnTo>
                <a:lnTo>
                  <a:pt x="2527371" y="800109"/>
                </a:lnTo>
                <a:lnTo>
                  <a:pt x="2561968" y="780801"/>
                </a:lnTo>
                <a:lnTo>
                  <a:pt x="2624038" y="740420"/>
                </a:lnTo>
                <a:lnTo>
                  <a:pt x="2676126" y="697864"/>
                </a:lnTo>
                <a:lnTo>
                  <a:pt x="2717651" y="653345"/>
                </a:lnTo>
                <a:lnTo>
                  <a:pt x="2748031" y="607079"/>
                </a:lnTo>
                <a:lnTo>
                  <a:pt x="2766685" y="559279"/>
                </a:lnTo>
                <a:lnTo>
                  <a:pt x="2773032" y="510158"/>
                </a:lnTo>
                <a:lnTo>
                  <a:pt x="2771433" y="485436"/>
                </a:lnTo>
                <a:lnTo>
                  <a:pt x="2758860" y="436930"/>
                </a:lnTo>
                <a:lnTo>
                  <a:pt x="2734270" y="389854"/>
                </a:lnTo>
                <a:lnTo>
                  <a:pt x="2698245" y="344423"/>
                </a:lnTo>
                <a:lnTo>
                  <a:pt x="2651366" y="300849"/>
                </a:lnTo>
                <a:lnTo>
                  <a:pt x="2594214" y="259346"/>
                </a:lnTo>
                <a:lnTo>
                  <a:pt x="2527371" y="220127"/>
                </a:lnTo>
                <a:lnTo>
                  <a:pt x="2490496" y="201442"/>
                </a:lnTo>
                <a:lnTo>
                  <a:pt x="2451417" y="183407"/>
                </a:lnTo>
                <a:lnTo>
                  <a:pt x="2410205" y="166051"/>
                </a:lnTo>
                <a:lnTo>
                  <a:pt x="2366933" y="149399"/>
                </a:lnTo>
                <a:lnTo>
                  <a:pt x="2321675" y="133479"/>
                </a:lnTo>
                <a:lnTo>
                  <a:pt x="2274502" y="118316"/>
                </a:lnTo>
                <a:lnTo>
                  <a:pt x="2225487" y="103939"/>
                </a:lnTo>
                <a:lnTo>
                  <a:pt x="2174703" y="90372"/>
                </a:lnTo>
                <a:lnTo>
                  <a:pt x="2122222" y="77644"/>
                </a:lnTo>
                <a:lnTo>
                  <a:pt x="2068118" y="65781"/>
                </a:lnTo>
                <a:lnTo>
                  <a:pt x="2012462" y="54809"/>
                </a:lnTo>
                <a:lnTo>
                  <a:pt x="1955328" y="44756"/>
                </a:lnTo>
                <a:lnTo>
                  <a:pt x="1896788" y="35647"/>
                </a:lnTo>
                <a:lnTo>
                  <a:pt x="1836915" y="27510"/>
                </a:lnTo>
                <a:lnTo>
                  <a:pt x="1775781" y="20372"/>
                </a:lnTo>
                <a:lnTo>
                  <a:pt x="1713459" y="14258"/>
                </a:lnTo>
                <a:lnTo>
                  <a:pt x="1650022" y="9196"/>
                </a:lnTo>
                <a:lnTo>
                  <a:pt x="1585542" y="5213"/>
                </a:lnTo>
                <a:lnTo>
                  <a:pt x="1520092" y="2334"/>
                </a:lnTo>
                <a:lnTo>
                  <a:pt x="1453745" y="588"/>
                </a:lnTo>
                <a:lnTo>
                  <a:pt x="1386573" y="0"/>
                </a:lnTo>
                <a:close/>
              </a:path>
            </a:pathLst>
          </a:custGeom>
          <a:solidFill>
            <a:srgbClr val="FFCC66"/>
          </a:solidFill>
        </p:spPr>
        <p:txBody>
          <a:bodyPr wrap="square" lIns="0" tIns="0" rIns="0" bIns="0" rtlCol="0"/>
          <a:lstStyle/>
          <a:p>
            <a:endParaRPr/>
          </a:p>
        </p:txBody>
      </p:sp>
      <p:sp>
        <p:nvSpPr>
          <p:cNvPr id="14" name="object 14"/>
          <p:cNvSpPr/>
          <p:nvPr/>
        </p:nvSpPr>
        <p:spPr>
          <a:xfrm>
            <a:off x="1066685" y="4759197"/>
            <a:ext cx="2773045" cy="1020444"/>
          </a:xfrm>
          <a:custGeom>
            <a:avLst/>
            <a:gdLst/>
            <a:ahLst/>
            <a:cxnLst/>
            <a:rect l="l" t="t" r="r" b="b"/>
            <a:pathLst>
              <a:path w="2773045" h="1020445">
                <a:moveTo>
                  <a:pt x="0" y="510158"/>
                </a:moveTo>
                <a:lnTo>
                  <a:pt x="6347" y="461017"/>
                </a:lnTo>
                <a:lnTo>
                  <a:pt x="25001" y="413200"/>
                </a:lnTo>
                <a:lnTo>
                  <a:pt x="55380" y="366920"/>
                </a:lnTo>
                <a:lnTo>
                  <a:pt x="96905" y="322390"/>
                </a:lnTo>
                <a:lnTo>
                  <a:pt x="148994" y="279825"/>
                </a:lnTo>
                <a:lnTo>
                  <a:pt x="211065" y="239438"/>
                </a:lnTo>
                <a:lnTo>
                  <a:pt x="245663" y="220127"/>
                </a:lnTo>
                <a:lnTo>
                  <a:pt x="282539" y="201442"/>
                </a:lnTo>
                <a:lnTo>
                  <a:pt x="321620" y="183407"/>
                </a:lnTo>
                <a:lnTo>
                  <a:pt x="362834" y="166051"/>
                </a:lnTo>
                <a:lnTo>
                  <a:pt x="406107" y="149399"/>
                </a:lnTo>
                <a:lnTo>
                  <a:pt x="451368" y="133479"/>
                </a:lnTo>
                <a:lnTo>
                  <a:pt x="498544" y="118316"/>
                </a:lnTo>
                <a:lnTo>
                  <a:pt x="547562" y="103939"/>
                </a:lnTo>
                <a:lnTo>
                  <a:pt x="598350" y="90372"/>
                </a:lnTo>
                <a:lnTo>
                  <a:pt x="650834" y="77644"/>
                </a:lnTo>
                <a:lnTo>
                  <a:pt x="704943" y="65781"/>
                </a:lnTo>
                <a:lnTo>
                  <a:pt x="760603" y="54809"/>
                </a:lnTo>
                <a:lnTo>
                  <a:pt x="817743" y="44756"/>
                </a:lnTo>
                <a:lnTo>
                  <a:pt x="876289" y="35647"/>
                </a:lnTo>
                <a:lnTo>
                  <a:pt x="936169" y="27510"/>
                </a:lnTo>
                <a:lnTo>
                  <a:pt x="997309" y="20372"/>
                </a:lnTo>
                <a:lnTo>
                  <a:pt x="1059639" y="14258"/>
                </a:lnTo>
                <a:lnTo>
                  <a:pt x="1123084" y="9196"/>
                </a:lnTo>
                <a:lnTo>
                  <a:pt x="1187573" y="5213"/>
                </a:lnTo>
                <a:lnTo>
                  <a:pt x="1253032" y="2334"/>
                </a:lnTo>
                <a:lnTo>
                  <a:pt x="1319390" y="588"/>
                </a:lnTo>
                <a:lnTo>
                  <a:pt x="1386573" y="0"/>
                </a:lnTo>
                <a:lnTo>
                  <a:pt x="1453745" y="588"/>
                </a:lnTo>
                <a:lnTo>
                  <a:pt x="1520092" y="2334"/>
                </a:lnTo>
                <a:lnTo>
                  <a:pt x="1585542" y="5213"/>
                </a:lnTo>
                <a:lnTo>
                  <a:pt x="1650022" y="9196"/>
                </a:lnTo>
                <a:lnTo>
                  <a:pt x="1713459" y="14258"/>
                </a:lnTo>
                <a:lnTo>
                  <a:pt x="1775781" y="20372"/>
                </a:lnTo>
                <a:lnTo>
                  <a:pt x="1836915" y="27510"/>
                </a:lnTo>
                <a:lnTo>
                  <a:pt x="1896788" y="35647"/>
                </a:lnTo>
                <a:lnTo>
                  <a:pt x="1955328" y="44756"/>
                </a:lnTo>
                <a:lnTo>
                  <a:pt x="2012462" y="54809"/>
                </a:lnTo>
                <a:lnTo>
                  <a:pt x="2068118" y="65781"/>
                </a:lnTo>
                <a:lnTo>
                  <a:pt x="2122222" y="77644"/>
                </a:lnTo>
                <a:lnTo>
                  <a:pt x="2174703" y="90372"/>
                </a:lnTo>
                <a:lnTo>
                  <a:pt x="2225487" y="103939"/>
                </a:lnTo>
                <a:lnTo>
                  <a:pt x="2274502" y="118316"/>
                </a:lnTo>
                <a:lnTo>
                  <a:pt x="2321675" y="133479"/>
                </a:lnTo>
                <a:lnTo>
                  <a:pt x="2366933" y="149399"/>
                </a:lnTo>
                <a:lnTo>
                  <a:pt x="2410205" y="166051"/>
                </a:lnTo>
                <a:lnTo>
                  <a:pt x="2451417" y="183407"/>
                </a:lnTo>
                <a:lnTo>
                  <a:pt x="2490496" y="201442"/>
                </a:lnTo>
                <a:lnTo>
                  <a:pt x="2527371" y="220127"/>
                </a:lnTo>
                <a:lnTo>
                  <a:pt x="2561968" y="239438"/>
                </a:lnTo>
                <a:lnTo>
                  <a:pt x="2624038" y="279825"/>
                </a:lnTo>
                <a:lnTo>
                  <a:pt x="2676126" y="322390"/>
                </a:lnTo>
                <a:lnTo>
                  <a:pt x="2717651" y="366920"/>
                </a:lnTo>
                <a:lnTo>
                  <a:pt x="2748031" y="413200"/>
                </a:lnTo>
                <a:lnTo>
                  <a:pt x="2766685" y="461017"/>
                </a:lnTo>
                <a:lnTo>
                  <a:pt x="2773032" y="510158"/>
                </a:lnTo>
                <a:lnTo>
                  <a:pt x="2771433" y="534870"/>
                </a:lnTo>
                <a:lnTo>
                  <a:pt x="2758860" y="583358"/>
                </a:lnTo>
                <a:lnTo>
                  <a:pt x="2734270" y="630417"/>
                </a:lnTo>
                <a:lnTo>
                  <a:pt x="2698245" y="675836"/>
                </a:lnTo>
                <a:lnTo>
                  <a:pt x="2651366" y="719401"/>
                </a:lnTo>
                <a:lnTo>
                  <a:pt x="2594214" y="760896"/>
                </a:lnTo>
                <a:lnTo>
                  <a:pt x="2527371" y="800109"/>
                </a:lnTo>
                <a:lnTo>
                  <a:pt x="2490496" y="818793"/>
                </a:lnTo>
                <a:lnTo>
                  <a:pt x="2451417" y="836826"/>
                </a:lnTo>
                <a:lnTo>
                  <a:pt x="2410205" y="854181"/>
                </a:lnTo>
                <a:lnTo>
                  <a:pt x="2366933" y="870832"/>
                </a:lnTo>
                <a:lnTo>
                  <a:pt x="2321675" y="886752"/>
                </a:lnTo>
                <a:lnTo>
                  <a:pt x="2274502" y="901914"/>
                </a:lnTo>
                <a:lnTo>
                  <a:pt x="2225487" y="916292"/>
                </a:lnTo>
                <a:lnTo>
                  <a:pt x="2174703" y="929859"/>
                </a:lnTo>
                <a:lnTo>
                  <a:pt x="2122222" y="942587"/>
                </a:lnTo>
                <a:lnTo>
                  <a:pt x="2068118" y="954451"/>
                </a:lnTo>
                <a:lnTo>
                  <a:pt x="2012462" y="965424"/>
                </a:lnTo>
                <a:lnTo>
                  <a:pt x="1955328" y="975478"/>
                </a:lnTo>
                <a:lnTo>
                  <a:pt x="1896788" y="984588"/>
                </a:lnTo>
                <a:lnTo>
                  <a:pt x="1836915" y="992726"/>
                </a:lnTo>
                <a:lnTo>
                  <a:pt x="1775781" y="999866"/>
                </a:lnTo>
                <a:lnTo>
                  <a:pt x="1713459" y="1005980"/>
                </a:lnTo>
                <a:lnTo>
                  <a:pt x="1650022" y="1011043"/>
                </a:lnTo>
                <a:lnTo>
                  <a:pt x="1585542" y="1015027"/>
                </a:lnTo>
                <a:lnTo>
                  <a:pt x="1520092" y="1017906"/>
                </a:lnTo>
                <a:lnTo>
                  <a:pt x="1453745" y="1019653"/>
                </a:lnTo>
                <a:lnTo>
                  <a:pt x="1386573" y="1020241"/>
                </a:lnTo>
                <a:lnTo>
                  <a:pt x="1319390" y="1019653"/>
                </a:lnTo>
                <a:lnTo>
                  <a:pt x="1253032" y="1017906"/>
                </a:lnTo>
                <a:lnTo>
                  <a:pt x="1187573" y="1015027"/>
                </a:lnTo>
                <a:lnTo>
                  <a:pt x="1123084" y="1011043"/>
                </a:lnTo>
                <a:lnTo>
                  <a:pt x="1059639" y="1005980"/>
                </a:lnTo>
                <a:lnTo>
                  <a:pt x="997309" y="999866"/>
                </a:lnTo>
                <a:lnTo>
                  <a:pt x="936169" y="992726"/>
                </a:lnTo>
                <a:lnTo>
                  <a:pt x="876289" y="984588"/>
                </a:lnTo>
                <a:lnTo>
                  <a:pt x="817743" y="975478"/>
                </a:lnTo>
                <a:lnTo>
                  <a:pt x="760603" y="965424"/>
                </a:lnTo>
                <a:lnTo>
                  <a:pt x="704943" y="954451"/>
                </a:lnTo>
                <a:lnTo>
                  <a:pt x="650834" y="942587"/>
                </a:lnTo>
                <a:lnTo>
                  <a:pt x="598350" y="929859"/>
                </a:lnTo>
                <a:lnTo>
                  <a:pt x="547562" y="916292"/>
                </a:lnTo>
                <a:lnTo>
                  <a:pt x="498544" y="901914"/>
                </a:lnTo>
                <a:lnTo>
                  <a:pt x="451368" y="886752"/>
                </a:lnTo>
                <a:lnTo>
                  <a:pt x="406107" y="870832"/>
                </a:lnTo>
                <a:lnTo>
                  <a:pt x="362834" y="854181"/>
                </a:lnTo>
                <a:lnTo>
                  <a:pt x="321620" y="836826"/>
                </a:lnTo>
                <a:lnTo>
                  <a:pt x="282539" y="818793"/>
                </a:lnTo>
                <a:lnTo>
                  <a:pt x="245663" y="800109"/>
                </a:lnTo>
                <a:lnTo>
                  <a:pt x="211065" y="780801"/>
                </a:lnTo>
                <a:lnTo>
                  <a:pt x="148994" y="740420"/>
                </a:lnTo>
                <a:lnTo>
                  <a:pt x="96905" y="697864"/>
                </a:lnTo>
                <a:lnTo>
                  <a:pt x="55380" y="653345"/>
                </a:lnTo>
                <a:lnTo>
                  <a:pt x="25001" y="607079"/>
                </a:lnTo>
                <a:lnTo>
                  <a:pt x="6347" y="559279"/>
                </a:lnTo>
                <a:lnTo>
                  <a:pt x="0" y="510158"/>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145283" y="5108194"/>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840098" y="2307970"/>
            <a:ext cx="1849755" cy="2684780"/>
          </a:xfrm>
          <a:custGeom>
            <a:avLst/>
            <a:gdLst/>
            <a:ahLst/>
            <a:cxnLst/>
            <a:rect l="l" t="t" r="r" b="b"/>
            <a:pathLst>
              <a:path w="1849754" h="2684779">
                <a:moveTo>
                  <a:pt x="23749" y="2515870"/>
                </a:moveTo>
                <a:lnTo>
                  <a:pt x="0" y="2684526"/>
                </a:lnTo>
                <a:lnTo>
                  <a:pt x="149098" y="2602356"/>
                </a:lnTo>
                <a:lnTo>
                  <a:pt x="137501" y="2594355"/>
                </a:lnTo>
                <a:lnTo>
                  <a:pt x="92963" y="2594355"/>
                </a:lnTo>
                <a:lnTo>
                  <a:pt x="51053" y="2565654"/>
                </a:lnTo>
                <a:lnTo>
                  <a:pt x="65502" y="2544678"/>
                </a:lnTo>
                <a:lnTo>
                  <a:pt x="23749" y="2515870"/>
                </a:lnTo>
                <a:close/>
              </a:path>
              <a:path w="1849754" h="2684779">
                <a:moveTo>
                  <a:pt x="65502" y="2544678"/>
                </a:moveTo>
                <a:lnTo>
                  <a:pt x="51053" y="2565654"/>
                </a:lnTo>
                <a:lnTo>
                  <a:pt x="92963" y="2594355"/>
                </a:lnTo>
                <a:lnTo>
                  <a:pt x="107312" y="2573526"/>
                </a:lnTo>
                <a:lnTo>
                  <a:pt x="65502" y="2544678"/>
                </a:lnTo>
                <a:close/>
              </a:path>
              <a:path w="1849754" h="2684779">
                <a:moveTo>
                  <a:pt x="107312" y="2573526"/>
                </a:moveTo>
                <a:lnTo>
                  <a:pt x="92963" y="2594355"/>
                </a:lnTo>
                <a:lnTo>
                  <a:pt x="137501" y="2594355"/>
                </a:lnTo>
                <a:lnTo>
                  <a:pt x="107312" y="2573526"/>
                </a:lnTo>
                <a:close/>
              </a:path>
              <a:path w="1849754" h="2684779">
                <a:moveTo>
                  <a:pt x="1742021" y="110929"/>
                </a:moveTo>
                <a:lnTo>
                  <a:pt x="65502" y="2544678"/>
                </a:lnTo>
                <a:lnTo>
                  <a:pt x="107312" y="2573526"/>
                </a:lnTo>
                <a:lnTo>
                  <a:pt x="1783824" y="139730"/>
                </a:lnTo>
                <a:lnTo>
                  <a:pt x="1742021" y="110929"/>
                </a:lnTo>
                <a:close/>
              </a:path>
              <a:path w="1849754" h="2684779">
                <a:moveTo>
                  <a:pt x="1836685" y="90042"/>
                </a:moveTo>
                <a:lnTo>
                  <a:pt x="1756410" y="90042"/>
                </a:lnTo>
                <a:lnTo>
                  <a:pt x="1798192" y="118871"/>
                </a:lnTo>
                <a:lnTo>
                  <a:pt x="1783824" y="139730"/>
                </a:lnTo>
                <a:lnTo>
                  <a:pt x="1825625" y="168528"/>
                </a:lnTo>
                <a:lnTo>
                  <a:pt x="1836685" y="90042"/>
                </a:lnTo>
                <a:close/>
              </a:path>
              <a:path w="1849754" h="2684779">
                <a:moveTo>
                  <a:pt x="1756410" y="90042"/>
                </a:moveTo>
                <a:lnTo>
                  <a:pt x="1742021" y="110929"/>
                </a:lnTo>
                <a:lnTo>
                  <a:pt x="1783824" y="139730"/>
                </a:lnTo>
                <a:lnTo>
                  <a:pt x="1798192" y="118871"/>
                </a:lnTo>
                <a:lnTo>
                  <a:pt x="1756410" y="90042"/>
                </a:lnTo>
                <a:close/>
              </a:path>
              <a:path w="1849754" h="2684779">
                <a:moveTo>
                  <a:pt x="1849374" y="0"/>
                </a:moveTo>
                <a:lnTo>
                  <a:pt x="1700276" y="82168"/>
                </a:lnTo>
                <a:lnTo>
                  <a:pt x="1742021" y="110929"/>
                </a:lnTo>
                <a:lnTo>
                  <a:pt x="1756410" y="90042"/>
                </a:lnTo>
                <a:lnTo>
                  <a:pt x="1836685" y="90042"/>
                </a:lnTo>
                <a:lnTo>
                  <a:pt x="1849374" y="0"/>
                </a:lnTo>
                <a:close/>
              </a:path>
            </a:pathLst>
          </a:custGeom>
          <a:solidFill>
            <a:srgbClr val="E3E9EE"/>
          </a:solidFill>
        </p:spPr>
        <p:txBody>
          <a:bodyPr wrap="square" lIns="0" tIns="0" rIns="0" bIns="0" rtlCol="0"/>
          <a:lstStyle/>
          <a:p>
            <a:endParaRPr/>
          </a:p>
        </p:txBody>
      </p:sp>
      <p:sp>
        <p:nvSpPr>
          <p:cNvPr id="17" name="object 17"/>
          <p:cNvSpPr/>
          <p:nvPr/>
        </p:nvSpPr>
        <p:spPr>
          <a:xfrm>
            <a:off x="3840098" y="2307970"/>
            <a:ext cx="1849755" cy="2684780"/>
          </a:xfrm>
          <a:custGeom>
            <a:avLst/>
            <a:gdLst/>
            <a:ahLst/>
            <a:cxnLst/>
            <a:rect l="l" t="t" r="r" b="b"/>
            <a:pathLst>
              <a:path w="1849754" h="2684779">
                <a:moveTo>
                  <a:pt x="1742060" y="2573526"/>
                </a:moveTo>
                <a:lnTo>
                  <a:pt x="1700276" y="2602356"/>
                </a:lnTo>
                <a:lnTo>
                  <a:pt x="1849374" y="2684526"/>
                </a:lnTo>
                <a:lnTo>
                  <a:pt x="1836676" y="2594355"/>
                </a:lnTo>
                <a:lnTo>
                  <a:pt x="1756410" y="2594355"/>
                </a:lnTo>
                <a:lnTo>
                  <a:pt x="1742060" y="2573526"/>
                </a:lnTo>
                <a:close/>
              </a:path>
              <a:path w="1849754" h="2684779">
                <a:moveTo>
                  <a:pt x="1783785" y="2544737"/>
                </a:moveTo>
                <a:lnTo>
                  <a:pt x="1742060" y="2573526"/>
                </a:lnTo>
                <a:lnTo>
                  <a:pt x="1756410" y="2594355"/>
                </a:lnTo>
                <a:lnTo>
                  <a:pt x="1798192" y="2565654"/>
                </a:lnTo>
                <a:lnTo>
                  <a:pt x="1783785" y="2544737"/>
                </a:lnTo>
                <a:close/>
              </a:path>
              <a:path w="1849754" h="2684779">
                <a:moveTo>
                  <a:pt x="1825625" y="2515870"/>
                </a:moveTo>
                <a:lnTo>
                  <a:pt x="1783785" y="2544737"/>
                </a:lnTo>
                <a:lnTo>
                  <a:pt x="1798192" y="2565654"/>
                </a:lnTo>
                <a:lnTo>
                  <a:pt x="1756410" y="2594355"/>
                </a:lnTo>
                <a:lnTo>
                  <a:pt x="1836676" y="2594355"/>
                </a:lnTo>
                <a:lnTo>
                  <a:pt x="1825625" y="2515870"/>
                </a:lnTo>
                <a:close/>
              </a:path>
              <a:path w="1849754" h="2684779">
                <a:moveTo>
                  <a:pt x="107351" y="110930"/>
                </a:moveTo>
                <a:lnTo>
                  <a:pt x="65463" y="139789"/>
                </a:lnTo>
                <a:lnTo>
                  <a:pt x="1742060" y="2573526"/>
                </a:lnTo>
                <a:lnTo>
                  <a:pt x="1783785" y="2544737"/>
                </a:lnTo>
                <a:lnTo>
                  <a:pt x="107351" y="110930"/>
                </a:lnTo>
                <a:close/>
              </a:path>
              <a:path w="1849754" h="2684779">
                <a:moveTo>
                  <a:pt x="0" y="0"/>
                </a:moveTo>
                <a:lnTo>
                  <a:pt x="23749" y="168528"/>
                </a:lnTo>
                <a:lnTo>
                  <a:pt x="65463" y="139789"/>
                </a:lnTo>
                <a:lnTo>
                  <a:pt x="51053" y="118871"/>
                </a:lnTo>
                <a:lnTo>
                  <a:pt x="92963" y="90042"/>
                </a:lnTo>
                <a:lnTo>
                  <a:pt x="137669" y="90042"/>
                </a:lnTo>
                <a:lnTo>
                  <a:pt x="149098" y="82168"/>
                </a:lnTo>
                <a:lnTo>
                  <a:pt x="0" y="0"/>
                </a:lnTo>
                <a:close/>
              </a:path>
              <a:path w="1849754" h="2684779">
                <a:moveTo>
                  <a:pt x="92963" y="90042"/>
                </a:moveTo>
                <a:lnTo>
                  <a:pt x="51053" y="118871"/>
                </a:lnTo>
                <a:lnTo>
                  <a:pt x="65463" y="139789"/>
                </a:lnTo>
                <a:lnTo>
                  <a:pt x="107351" y="110930"/>
                </a:lnTo>
                <a:lnTo>
                  <a:pt x="92963" y="90042"/>
                </a:lnTo>
                <a:close/>
              </a:path>
              <a:path w="1849754" h="2684779">
                <a:moveTo>
                  <a:pt x="137669" y="90042"/>
                </a:moveTo>
                <a:lnTo>
                  <a:pt x="92963" y="90042"/>
                </a:lnTo>
                <a:lnTo>
                  <a:pt x="107351" y="110930"/>
                </a:lnTo>
                <a:lnTo>
                  <a:pt x="137669" y="90042"/>
                </a:lnTo>
                <a:close/>
              </a:path>
            </a:pathLst>
          </a:custGeom>
          <a:solidFill>
            <a:srgbClr val="E3E9EE"/>
          </a:solidFill>
        </p:spPr>
        <p:txBody>
          <a:bodyPr wrap="square" lIns="0" tIns="0" rIns="0" bIns="0" rtlCol="0"/>
          <a:lstStyle/>
          <a:p>
            <a:endParaRPr/>
          </a:p>
        </p:txBody>
      </p:sp>
      <p:sp>
        <p:nvSpPr>
          <p:cNvPr id="18" name="object 18"/>
          <p:cNvSpPr/>
          <p:nvPr/>
        </p:nvSpPr>
        <p:spPr>
          <a:xfrm>
            <a:off x="6959345" y="2774823"/>
            <a:ext cx="153035" cy="1867535"/>
          </a:xfrm>
          <a:custGeom>
            <a:avLst/>
            <a:gdLst/>
            <a:ahLst/>
            <a:cxnLst/>
            <a:rect l="l" t="t" r="r" b="b"/>
            <a:pathLst>
              <a:path w="153034" h="1867535">
                <a:moveTo>
                  <a:pt x="50803" y="1714753"/>
                </a:moveTo>
                <a:lnTo>
                  <a:pt x="0" y="1714753"/>
                </a:lnTo>
                <a:lnTo>
                  <a:pt x="76073" y="1867027"/>
                </a:lnTo>
                <a:lnTo>
                  <a:pt x="139562" y="1740153"/>
                </a:lnTo>
                <a:lnTo>
                  <a:pt x="50800" y="1740153"/>
                </a:lnTo>
                <a:lnTo>
                  <a:pt x="50803" y="1714753"/>
                </a:lnTo>
                <a:close/>
              </a:path>
              <a:path w="153034" h="1867535">
                <a:moveTo>
                  <a:pt x="51050" y="152315"/>
                </a:moveTo>
                <a:lnTo>
                  <a:pt x="50800" y="1740153"/>
                </a:lnTo>
                <a:lnTo>
                  <a:pt x="101473" y="1740153"/>
                </a:lnTo>
                <a:lnTo>
                  <a:pt x="101848" y="152357"/>
                </a:lnTo>
                <a:lnTo>
                  <a:pt x="51050" y="152315"/>
                </a:lnTo>
                <a:close/>
              </a:path>
              <a:path w="153034" h="1867535">
                <a:moveTo>
                  <a:pt x="152273" y="1714753"/>
                </a:moveTo>
                <a:lnTo>
                  <a:pt x="101478" y="1714753"/>
                </a:lnTo>
                <a:lnTo>
                  <a:pt x="101473" y="1740153"/>
                </a:lnTo>
                <a:lnTo>
                  <a:pt x="139562" y="1740153"/>
                </a:lnTo>
                <a:lnTo>
                  <a:pt x="152273" y="1714753"/>
                </a:lnTo>
                <a:close/>
              </a:path>
              <a:path w="153034" h="1867535">
                <a:moveTo>
                  <a:pt x="139953" y="127000"/>
                </a:moveTo>
                <a:lnTo>
                  <a:pt x="101853" y="127000"/>
                </a:lnTo>
                <a:lnTo>
                  <a:pt x="101848" y="152357"/>
                </a:lnTo>
                <a:lnTo>
                  <a:pt x="152653" y="152400"/>
                </a:lnTo>
                <a:lnTo>
                  <a:pt x="139953" y="127000"/>
                </a:lnTo>
                <a:close/>
              </a:path>
              <a:path w="153034" h="1867535">
                <a:moveTo>
                  <a:pt x="101853" y="127000"/>
                </a:moveTo>
                <a:lnTo>
                  <a:pt x="51053" y="127000"/>
                </a:lnTo>
                <a:lnTo>
                  <a:pt x="51050" y="152315"/>
                </a:lnTo>
                <a:lnTo>
                  <a:pt x="101848" y="152357"/>
                </a:lnTo>
                <a:lnTo>
                  <a:pt x="101853" y="127000"/>
                </a:lnTo>
                <a:close/>
              </a:path>
              <a:path w="153034" h="1867535">
                <a:moveTo>
                  <a:pt x="76453" y="0"/>
                </a:moveTo>
                <a:lnTo>
                  <a:pt x="380" y="152273"/>
                </a:lnTo>
                <a:lnTo>
                  <a:pt x="51050" y="152315"/>
                </a:lnTo>
                <a:lnTo>
                  <a:pt x="51053" y="127000"/>
                </a:lnTo>
                <a:lnTo>
                  <a:pt x="139953" y="127000"/>
                </a:lnTo>
                <a:lnTo>
                  <a:pt x="76453" y="0"/>
                </a:lnTo>
                <a:close/>
              </a:path>
            </a:pathLst>
          </a:custGeom>
          <a:solidFill>
            <a:srgbClr val="E3E9EE"/>
          </a:solidFill>
        </p:spPr>
        <p:txBody>
          <a:bodyPr wrap="square" lIns="0" tIns="0" rIns="0" bIns="0" rtlCol="0"/>
          <a:lstStyle/>
          <a:p>
            <a:endParaRPr/>
          </a:p>
        </p:txBody>
      </p:sp>
      <p:sp>
        <p:nvSpPr>
          <p:cNvPr id="19" name="object 19"/>
          <p:cNvSpPr/>
          <p:nvPr/>
        </p:nvSpPr>
        <p:spPr>
          <a:xfrm>
            <a:off x="2333370" y="2658998"/>
            <a:ext cx="153035" cy="1866900"/>
          </a:xfrm>
          <a:custGeom>
            <a:avLst/>
            <a:gdLst/>
            <a:ahLst/>
            <a:cxnLst/>
            <a:rect l="l" t="t" r="r" b="b"/>
            <a:pathLst>
              <a:path w="153035" h="1866900">
                <a:moveTo>
                  <a:pt x="50803" y="1714627"/>
                </a:moveTo>
                <a:lnTo>
                  <a:pt x="0" y="1714627"/>
                </a:lnTo>
                <a:lnTo>
                  <a:pt x="76073" y="1866900"/>
                </a:lnTo>
                <a:lnTo>
                  <a:pt x="139562" y="1740027"/>
                </a:lnTo>
                <a:lnTo>
                  <a:pt x="50800" y="1740027"/>
                </a:lnTo>
                <a:lnTo>
                  <a:pt x="50803" y="1714627"/>
                </a:lnTo>
                <a:close/>
              </a:path>
              <a:path w="153035" h="1866900">
                <a:moveTo>
                  <a:pt x="101854" y="126873"/>
                </a:moveTo>
                <a:lnTo>
                  <a:pt x="51054" y="126873"/>
                </a:lnTo>
                <a:lnTo>
                  <a:pt x="50800" y="1740027"/>
                </a:lnTo>
                <a:lnTo>
                  <a:pt x="101473" y="1740027"/>
                </a:lnTo>
                <a:lnTo>
                  <a:pt x="101854" y="126873"/>
                </a:lnTo>
                <a:close/>
              </a:path>
              <a:path w="153035" h="1866900">
                <a:moveTo>
                  <a:pt x="152273" y="1714627"/>
                </a:moveTo>
                <a:lnTo>
                  <a:pt x="101478" y="1714627"/>
                </a:lnTo>
                <a:lnTo>
                  <a:pt x="101473" y="1740027"/>
                </a:lnTo>
                <a:lnTo>
                  <a:pt x="139562" y="1740027"/>
                </a:lnTo>
                <a:lnTo>
                  <a:pt x="152273" y="1714627"/>
                </a:lnTo>
                <a:close/>
              </a:path>
              <a:path w="153035" h="1866900">
                <a:moveTo>
                  <a:pt x="76454" y="0"/>
                </a:moveTo>
                <a:lnTo>
                  <a:pt x="254" y="152273"/>
                </a:lnTo>
                <a:lnTo>
                  <a:pt x="51050" y="152273"/>
                </a:lnTo>
                <a:lnTo>
                  <a:pt x="51054" y="126873"/>
                </a:lnTo>
                <a:lnTo>
                  <a:pt x="139837" y="126873"/>
                </a:lnTo>
                <a:lnTo>
                  <a:pt x="76454" y="0"/>
                </a:lnTo>
                <a:close/>
              </a:path>
              <a:path w="153035" h="1866900">
                <a:moveTo>
                  <a:pt x="139837" y="126873"/>
                </a:moveTo>
                <a:lnTo>
                  <a:pt x="101854" y="126873"/>
                </a:lnTo>
                <a:lnTo>
                  <a:pt x="101848" y="152273"/>
                </a:lnTo>
                <a:lnTo>
                  <a:pt x="152527" y="152273"/>
                </a:lnTo>
                <a:lnTo>
                  <a:pt x="139837" y="126873"/>
                </a:lnTo>
                <a:close/>
              </a:path>
            </a:pathLst>
          </a:custGeom>
          <a:solidFill>
            <a:srgbClr val="E3E9EE"/>
          </a:solidFill>
        </p:spPr>
        <p:txBody>
          <a:bodyPr wrap="square" lIns="0" tIns="0" rIns="0" bIns="0" rtlCol="0"/>
          <a:lstStyle/>
          <a:p>
            <a:endParaRPr/>
          </a:p>
        </p:txBody>
      </p:sp>
      <p:sp>
        <p:nvSpPr>
          <p:cNvPr id="20" name="object 20"/>
          <p:cNvSpPr/>
          <p:nvPr/>
        </p:nvSpPr>
        <p:spPr>
          <a:xfrm>
            <a:off x="4092447" y="1882648"/>
            <a:ext cx="1344930" cy="153035"/>
          </a:xfrm>
          <a:custGeom>
            <a:avLst/>
            <a:gdLst/>
            <a:ahLst/>
            <a:cxnLst/>
            <a:rect l="l" t="t" r="r" b="b"/>
            <a:pathLst>
              <a:path w="1344929" h="153035">
                <a:moveTo>
                  <a:pt x="1192318" y="101845"/>
                </a:moveTo>
                <a:lnTo>
                  <a:pt x="1192276" y="152526"/>
                </a:lnTo>
                <a:lnTo>
                  <a:pt x="1293791" y="101853"/>
                </a:lnTo>
                <a:lnTo>
                  <a:pt x="1192318" y="101845"/>
                </a:lnTo>
                <a:close/>
              </a:path>
              <a:path w="1344929" h="153035">
                <a:moveTo>
                  <a:pt x="152273" y="0"/>
                </a:moveTo>
                <a:lnTo>
                  <a:pt x="0" y="76073"/>
                </a:lnTo>
                <a:lnTo>
                  <a:pt x="152273" y="152273"/>
                </a:lnTo>
                <a:lnTo>
                  <a:pt x="152273" y="101481"/>
                </a:lnTo>
                <a:lnTo>
                  <a:pt x="126873" y="101473"/>
                </a:lnTo>
                <a:lnTo>
                  <a:pt x="127000" y="50800"/>
                </a:lnTo>
                <a:lnTo>
                  <a:pt x="152273" y="50800"/>
                </a:lnTo>
                <a:lnTo>
                  <a:pt x="152273" y="0"/>
                </a:lnTo>
                <a:close/>
              </a:path>
              <a:path w="1344929" h="153035">
                <a:moveTo>
                  <a:pt x="1192360" y="51048"/>
                </a:moveTo>
                <a:lnTo>
                  <a:pt x="1192318" y="101845"/>
                </a:lnTo>
                <a:lnTo>
                  <a:pt x="1217676" y="101853"/>
                </a:lnTo>
                <a:lnTo>
                  <a:pt x="1217676" y="51053"/>
                </a:lnTo>
                <a:lnTo>
                  <a:pt x="1192360" y="51048"/>
                </a:lnTo>
                <a:close/>
              </a:path>
              <a:path w="1344929" h="153035">
                <a:moveTo>
                  <a:pt x="1192402" y="253"/>
                </a:moveTo>
                <a:lnTo>
                  <a:pt x="1192360" y="51048"/>
                </a:lnTo>
                <a:lnTo>
                  <a:pt x="1217676" y="51053"/>
                </a:lnTo>
                <a:lnTo>
                  <a:pt x="1217676" y="101853"/>
                </a:lnTo>
                <a:lnTo>
                  <a:pt x="1293808" y="101845"/>
                </a:lnTo>
                <a:lnTo>
                  <a:pt x="1344676" y="76453"/>
                </a:lnTo>
                <a:lnTo>
                  <a:pt x="1192402" y="253"/>
                </a:lnTo>
                <a:close/>
              </a:path>
              <a:path w="1344929" h="153035">
                <a:moveTo>
                  <a:pt x="152273" y="50805"/>
                </a:moveTo>
                <a:lnTo>
                  <a:pt x="152273" y="101481"/>
                </a:lnTo>
                <a:lnTo>
                  <a:pt x="1192318" y="101845"/>
                </a:lnTo>
                <a:lnTo>
                  <a:pt x="1192360" y="51048"/>
                </a:lnTo>
                <a:lnTo>
                  <a:pt x="152273" y="50805"/>
                </a:lnTo>
                <a:close/>
              </a:path>
              <a:path w="1344929" h="153035">
                <a:moveTo>
                  <a:pt x="127000" y="50800"/>
                </a:moveTo>
                <a:lnTo>
                  <a:pt x="126873" y="101473"/>
                </a:lnTo>
                <a:lnTo>
                  <a:pt x="152273" y="101481"/>
                </a:lnTo>
                <a:lnTo>
                  <a:pt x="152273" y="50805"/>
                </a:lnTo>
                <a:lnTo>
                  <a:pt x="127000" y="50800"/>
                </a:lnTo>
                <a:close/>
              </a:path>
              <a:path w="1344929" h="153035">
                <a:moveTo>
                  <a:pt x="152273" y="50800"/>
                </a:moveTo>
                <a:lnTo>
                  <a:pt x="127000" y="50800"/>
                </a:lnTo>
                <a:lnTo>
                  <a:pt x="152273" y="50805"/>
                </a:lnTo>
                <a:close/>
              </a:path>
            </a:pathLst>
          </a:custGeom>
          <a:solidFill>
            <a:srgbClr val="E3E9EE"/>
          </a:solidFill>
        </p:spPr>
        <p:txBody>
          <a:bodyPr wrap="square" lIns="0" tIns="0" rIns="0" bIns="0" rtlCol="0"/>
          <a:lstStyle/>
          <a:p>
            <a:endParaRPr/>
          </a:p>
        </p:txBody>
      </p:sp>
      <p:sp>
        <p:nvSpPr>
          <p:cNvPr id="21" name="object 21"/>
          <p:cNvSpPr/>
          <p:nvPr/>
        </p:nvSpPr>
        <p:spPr>
          <a:xfrm>
            <a:off x="4092447" y="5265801"/>
            <a:ext cx="1344930" cy="152400"/>
          </a:xfrm>
          <a:custGeom>
            <a:avLst/>
            <a:gdLst/>
            <a:ahLst/>
            <a:cxnLst/>
            <a:rect l="l" t="t" r="r" b="b"/>
            <a:pathLst>
              <a:path w="1344929" h="152400">
                <a:moveTo>
                  <a:pt x="1192318" y="101592"/>
                </a:moveTo>
                <a:lnTo>
                  <a:pt x="1192276" y="152400"/>
                </a:lnTo>
                <a:lnTo>
                  <a:pt x="1293876" y="101600"/>
                </a:lnTo>
                <a:lnTo>
                  <a:pt x="1192318" y="101592"/>
                </a:lnTo>
                <a:close/>
              </a:path>
              <a:path w="1344929" h="152400">
                <a:moveTo>
                  <a:pt x="1192360" y="50794"/>
                </a:moveTo>
                <a:lnTo>
                  <a:pt x="1192318" y="101592"/>
                </a:lnTo>
                <a:lnTo>
                  <a:pt x="1217676" y="101600"/>
                </a:lnTo>
                <a:lnTo>
                  <a:pt x="1217676" y="50800"/>
                </a:lnTo>
                <a:lnTo>
                  <a:pt x="1192360" y="50794"/>
                </a:lnTo>
                <a:close/>
              </a:path>
              <a:path w="1344929" h="152400">
                <a:moveTo>
                  <a:pt x="1192402" y="0"/>
                </a:moveTo>
                <a:lnTo>
                  <a:pt x="1192360" y="50794"/>
                </a:lnTo>
                <a:lnTo>
                  <a:pt x="1217676" y="50800"/>
                </a:lnTo>
                <a:lnTo>
                  <a:pt x="1217676" y="101600"/>
                </a:lnTo>
                <a:lnTo>
                  <a:pt x="1293891" y="101592"/>
                </a:lnTo>
                <a:lnTo>
                  <a:pt x="1344676" y="76200"/>
                </a:lnTo>
                <a:lnTo>
                  <a:pt x="1192402" y="0"/>
                </a:lnTo>
                <a:close/>
              </a:path>
              <a:path w="1344929" h="152400">
                <a:moveTo>
                  <a:pt x="0" y="50546"/>
                </a:moveTo>
                <a:lnTo>
                  <a:pt x="0" y="101218"/>
                </a:lnTo>
                <a:lnTo>
                  <a:pt x="1192318" y="101592"/>
                </a:lnTo>
                <a:lnTo>
                  <a:pt x="1192360" y="50794"/>
                </a:lnTo>
                <a:lnTo>
                  <a:pt x="0" y="50546"/>
                </a:lnTo>
                <a:close/>
              </a:path>
            </a:pathLst>
          </a:custGeom>
          <a:solidFill>
            <a:srgbClr val="FF0000"/>
          </a:solidFill>
        </p:spPr>
        <p:txBody>
          <a:bodyPr wrap="square" lIns="0" tIns="0" rIns="0" bIns="0" rtlCol="0"/>
          <a:lstStyle/>
          <a:p>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769975"/>
            <a:ext cx="8376284" cy="5147310"/>
          </a:xfrm>
          <a:prstGeom prst="rect">
            <a:avLst/>
          </a:prstGeom>
        </p:spPr>
        <p:txBody>
          <a:bodyPr vert="horz" wrap="square" lIns="0" tIns="256540" rIns="0" bIns="0" rtlCol="0">
            <a:spAutoFit/>
          </a:bodyPr>
          <a:lstStyle/>
          <a:p>
            <a:pPr marL="12700">
              <a:lnSpc>
                <a:spcPct val="100000"/>
              </a:lnSpc>
              <a:spcBef>
                <a:spcPts val="2020"/>
              </a:spcBef>
            </a:pPr>
            <a:r>
              <a:rPr sz="3200" spc="-15" dirty="0">
                <a:solidFill>
                  <a:srgbClr val="FF0000"/>
                </a:solidFill>
                <a:latin typeface="Calibri"/>
                <a:cs typeface="Calibri"/>
              </a:rPr>
              <a:t>Procedure:</a:t>
            </a:r>
            <a:endParaRPr sz="3200">
              <a:latin typeface="Calibri"/>
              <a:cs typeface="Calibri"/>
            </a:endParaRPr>
          </a:p>
          <a:p>
            <a:pPr marL="527685" marR="6350" indent="-515620">
              <a:lnSpc>
                <a:spcPts val="5760"/>
              </a:lnSpc>
              <a:spcBef>
                <a:spcPts val="509"/>
              </a:spcBef>
              <a:buAutoNum type="arabicPeriod"/>
              <a:tabLst>
                <a:tab pos="527685" algn="l"/>
                <a:tab pos="528320" algn="l"/>
              </a:tabLst>
            </a:pPr>
            <a:r>
              <a:rPr sz="3200" spc="-15" dirty="0">
                <a:latin typeface="Calibri"/>
                <a:cs typeface="Calibri"/>
              </a:rPr>
              <a:t>Group </a:t>
            </a:r>
            <a:r>
              <a:rPr sz="3200" spc="5" dirty="0">
                <a:latin typeface="Calibri"/>
                <a:cs typeface="Calibri"/>
              </a:rPr>
              <a:t>the </a:t>
            </a:r>
            <a:r>
              <a:rPr sz="3200" spc="-5" dirty="0">
                <a:latin typeface="Calibri"/>
                <a:cs typeface="Calibri"/>
              </a:rPr>
              <a:t>binary bits </a:t>
            </a:r>
            <a:r>
              <a:rPr sz="3200" spc="-15" dirty="0">
                <a:latin typeface="Calibri"/>
                <a:cs typeface="Calibri"/>
              </a:rPr>
              <a:t>into groups </a:t>
            </a:r>
            <a:r>
              <a:rPr sz="3200" spc="-5" dirty="0">
                <a:latin typeface="Calibri"/>
                <a:cs typeface="Calibri"/>
              </a:rPr>
              <a:t>of </a:t>
            </a:r>
            <a:r>
              <a:rPr sz="3200" dirty="0">
                <a:latin typeface="Calibri"/>
                <a:cs typeface="Calibri"/>
              </a:rPr>
              <a:t>4 </a:t>
            </a:r>
            <a:r>
              <a:rPr sz="3200" spc="-10" dirty="0">
                <a:latin typeface="Calibri"/>
                <a:cs typeface="Calibri"/>
              </a:rPr>
              <a:t>starting  </a:t>
            </a:r>
            <a:r>
              <a:rPr sz="3200" spc="-15" dirty="0">
                <a:latin typeface="Calibri"/>
                <a:cs typeface="Calibri"/>
              </a:rPr>
              <a:t>from</a:t>
            </a:r>
            <a:r>
              <a:rPr sz="3200" spc="-10" dirty="0">
                <a:latin typeface="Calibri"/>
                <a:cs typeface="Calibri"/>
              </a:rPr>
              <a:t> </a:t>
            </a:r>
            <a:r>
              <a:rPr sz="3200" spc="-5" dirty="0">
                <a:latin typeface="Calibri"/>
                <a:cs typeface="Calibri"/>
              </a:rPr>
              <a:t>LSB.</a:t>
            </a:r>
            <a:endParaRPr sz="3200">
              <a:latin typeface="Calibri"/>
              <a:cs typeface="Calibri"/>
            </a:endParaRPr>
          </a:p>
          <a:p>
            <a:pPr marL="527685" indent="-515620" algn="just">
              <a:lnSpc>
                <a:spcPct val="100000"/>
              </a:lnSpc>
              <a:spcBef>
                <a:spcPts val="1410"/>
              </a:spcBef>
              <a:buAutoNum type="arabicPeriod"/>
              <a:tabLst>
                <a:tab pos="528320" algn="l"/>
              </a:tabLst>
            </a:pPr>
            <a:r>
              <a:rPr sz="3200" spc="-15" dirty="0">
                <a:latin typeface="Calibri"/>
                <a:cs typeface="Calibri"/>
              </a:rPr>
              <a:t>Convert </a:t>
            </a:r>
            <a:r>
              <a:rPr sz="3200" dirty="0">
                <a:latin typeface="Calibri"/>
                <a:cs typeface="Calibri"/>
              </a:rPr>
              <a:t>each </a:t>
            </a:r>
            <a:r>
              <a:rPr sz="3200" spc="-15" dirty="0">
                <a:latin typeface="Calibri"/>
                <a:cs typeface="Calibri"/>
              </a:rPr>
              <a:t>group into </a:t>
            </a:r>
            <a:r>
              <a:rPr sz="3200" dirty="0">
                <a:latin typeface="Calibri"/>
                <a:cs typeface="Calibri"/>
              </a:rPr>
              <a:t>its </a:t>
            </a:r>
            <a:r>
              <a:rPr sz="3200" spc="-5" dirty="0">
                <a:latin typeface="Calibri"/>
                <a:cs typeface="Calibri"/>
              </a:rPr>
              <a:t>equivalent</a:t>
            </a:r>
            <a:r>
              <a:rPr sz="3200" spc="425" dirty="0">
                <a:latin typeface="Calibri"/>
                <a:cs typeface="Calibri"/>
              </a:rPr>
              <a:t> </a:t>
            </a:r>
            <a:r>
              <a:rPr sz="3200" spc="-5" dirty="0">
                <a:latin typeface="Calibri"/>
                <a:cs typeface="Calibri"/>
              </a:rPr>
              <a:t>decimal.</a:t>
            </a:r>
            <a:endParaRPr sz="3200">
              <a:latin typeface="Calibri"/>
              <a:cs typeface="Calibri"/>
            </a:endParaRPr>
          </a:p>
          <a:p>
            <a:pPr marL="527685" marR="5080" algn="just">
              <a:lnSpc>
                <a:spcPct val="150000"/>
              </a:lnSpc>
              <a:spcBef>
                <a:spcPts val="5"/>
              </a:spcBef>
            </a:pPr>
            <a:r>
              <a:rPr sz="3200" spc="-5" dirty="0">
                <a:latin typeface="Calibri"/>
                <a:cs typeface="Calibri"/>
              </a:rPr>
              <a:t>As </a:t>
            </a:r>
            <a:r>
              <a:rPr sz="3200" dirty="0">
                <a:latin typeface="Calibri"/>
                <a:cs typeface="Calibri"/>
              </a:rPr>
              <a:t>the </a:t>
            </a:r>
            <a:r>
              <a:rPr sz="3200" spc="-5" dirty="0">
                <a:latin typeface="Calibri"/>
                <a:cs typeface="Calibri"/>
              </a:rPr>
              <a:t>number </a:t>
            </a:r>
            <a:r>
              <a:rPr sz="3200" dirty="0">
                <a:latin typeface="Calibri"/>
                <a:cs typeface="Calibri"/>
              </a:rPr>
              <a:t>of </a:t>
            </a:r>
            <a:r>
              <a:rPr sz="3200" spc="-5" dirty="0">
                <a:latin typeface="Calibri"/>
                <a:cs typeface="Calibri"/>
              </a:rPr>
              <a:t>bits in </a:t>
            </a:r>
            <a:r>
              <a:rPr sz="3200" dirty="0">
                <a:latin typeface="Calibri"/>
                <a:cs typeface="Calibri"/>
              </a:rPr>
              <a:t>each </a:t>
            </a:r>
            <a:r>
              <a:rPr sz="3200" spc="-15" dirty="0">
                <a:latin typeface="Calibri"/>
                <a:cs typeface="Calibri"/>
              </a:rPr>
              <a:t>group  </a:t>
            </a:r>
            <a:r>
              <a:rPr sz="3200" spc="-5" dirty="0">
                <a:latin typeface="Calibri"/>
                <a:cs typeface="Calibri"/>
              </a:rPr>
              <a:t>is  </a:t>
            </a:r>
            <a:r>
              <a:rPr sz="3200" spc="-20" dirty="0">
                <a:latin typeface="Calibri"/>
                <a:cs typeface="Calibri"/>
              </a:rPr>
              <a:t>restricted </a:t>
            </a:r>
            <a:r>
              <a:rPr sz="3200" spc="-25" dirty="0">
                <a:latin typeface="Calibri"/>
                <a:cs typeface="Calibri"/>
              </a:rPr>
              <a:t>to </a:t>
            </a:r>
            <a:r>
              <a:rPr sz="3200" spc="-5" dirty="0">
                <a:latin typeface="Calibri"/>
                <a:cs typeface="Calibri"/>
              </a:rPr>
              <a:t>4, </a:t>
            </a:r>
            <a:r>
              <a:rPr sz="3200" dirty="0">
                <a:latin typeface="Calibri"/>
                <a:cs typeface="Calibri"/>
              </a:rPr>
              <a:t>the </a:t>
            </a:r>
            <a:r>
              <a:rPr sz="3200" spc="-5" dirty="0">
                <a:latin typeface="Calibri"/>
                <a:cs typeface="Calibri"/>
              </a:rPr>
              <a:t>decimal number </a:t>
            </a:r>
            <a:r>
              <a:rPr sz="3200" dirty="0">
                <a:latin typeface="Calibri"/>
                <a:cs typeface="Calibri"/>
              </a:rPr>
              <a:t>will </a:t>
            </a:r>
            <a:r>
              <a:rPr sz="3200" spc="-5" dirty="0">
                <a:latin typeface="Calibri"/>
                <a:cs typeface="Calibri"/>
              </a:rPr>
              <a:t>be  same </a:t>
            </a:r>
            <a:r>
              <a:rPr sz="3200" dirty="0">
                <a:latin typeface="Calibri"/>
                <a:cs typeface="Calibri"/>
              </a:rPr>
              <a:t>as </a:t>
            </a:r>
            <a:r>
              <a:rPr sz="3200" spc="-20" dirty="0">
                <a:latin typeface="Calibri"/>
                <a:cs typeface="Calibri"/>
              </a:rPr>
              <a:t>hex</a:t>
            </a:r>
            <a:r>
              <a:rPr sz="3200" spc="-15" dirty="0">
                <a:latin typeface="Calibri"/>
                <a:cs typeface="Calibri"/>
              </a:rPr>
              <a:t> </a:t>
            </a:r>
            <a:r>
              <a:rPr sz="3200" spc="-5" dirty="0">
                <a:latin typeface="Calibri"/>
                <a:cs typeface="Calibri"/>
              </a:rPr>
              <a:t>number</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535940" y="70561"/>
            <a:ext cx="802005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Conversion </a:t>
            </a:r>
            <a:r>
              <a:rPr sz="2800" b="1" spc="-5" dirty="0">
                <a:latin typeface="Calibri"/>
                <a:cs typeface="Calibri"/>
              </a:rPr>
              <a:t>of </a:t>
            </a:r>
            <a:r>
              <a:rPr sz="2800" b="1" dirty="0">
                <a:latin typeface="Calibri"/>
                <a:cs typeface="Calibri"/>
              </a:rPr>
              <a:t>Binary </a:t>
            </a:r>
            <a:r>
              <a:rPr sz="2800" b="1" spc="-10" dirty="0">
                <a:latin typeface="Calibri"/>
                <a:cs typeface="Calibri"/>
              </a:rPr>
              <a:t>Number </a:t>
            </a:r>
            <a:r>
              <a:rPr sz="2800" b="1" spc="-15" dirty="0">
                <a:latin typeface="Calibri"/>
                <a:cs typeface="Calibri"/>
              </a:rPr>
              <a:t>to Hexadecimal</a:t>
            </a:r>
            <a:r>
              <a:rPr sz="2800" b="1" spc="135" dirty="0">
                <a:latin typeface="Calibri"/>
                <a:cs typeface="Calibri"/>
              </a:rPr>
              <a:t> </a:t>
            </a:r>
            <a:r>
              <a:rPr sz="2800" b="1" spc="-10" dirty="0">
                <a:latin typeface="Calibri"/>
                <a:cs typeface="Calibri"/>
              </a:rPr>
              <a:t>Number</a:t>
            </a:r>
            <a:endParaRPr sz="2800">
              <a:latin typeface="Calibri"/>
              <a:cs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33640" cy="1123315"/>
          </a:xfrm>
          <a:prstGeom prst="rect">
            <a:avLst/>
          </a:prstGeom>
        </p:spPr>
        <p:txBody>
          <a:bodyPr vert="horz" wrap="square" lIns="0" tIns="12700" rIns="0" bIns="0" rtlCol="0">
            <a:spAutoFit/>
          </a:bodyPr>
          <a:lstStyle/>
          <a:p>
            <a:pPr marL="12700">
              <a:lnSpc>
                <a:spcPct val="100000"/>
              </a:lnSpc>
              <a:spcBef>
                <a:spcPts val="100"/>
              </a:spcBef>
            </a:pPr>
            <a:r>
              <a:rPr spc="-10" dirty="0"/>
              <a:t>Example: </a:t>
            </a:r>
            <a:r>
              <a:rPr spc="-15" dirty="0"/>
              <a:t>Convert </a:t>
            </a:r>
            <a:r>
              <a:rPr dirty="0"/>
              <a:t>11010010</a:t>
            </a:r>
            <a:r>
              <a:rPr spc="-55" dirty="0"/>
              <a:t> </a:t>
            </a:r>
            <a:r>
              <a:rPr dirty="0"/>
              <a:t>binary</a:t>
            </a:r>
          </a:p>
          <a:p>
            <a:pPr marL="12700">
              <a:lnSpc>
                <a:spcPct val="100000"/>
              </a:lnSpc>
            </a:pPr>
            <a:r>
              <a:rPr dirty="0"/>
              <a:t>number in </a:t>
            </a:r>
            <a:r>
              <a:rPr spc="-25" dirty="0"/>
              <a:t>to </a:t>
            </a:r>
            <a:r>
              <a:rPr spc="-30" dirty="0"/>
              <a:t>it’s </a:t>
            </a:r>
            <a:r>
              <a:rPr spc="-10" dirty="0"/>
              <a:t>equivalent </a:t>
            </a:r>
            <a:r>
              <a:rPr spc="-25" dirty="0"/>
              <a:t>hex</a:t>
            </a:r>
            <a:r>
              <a:rPr spc="-12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113538"/>
            <a:ext cx="8377555" cy="495046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Binary </a:t>
            </a:r>
            <a:r>
              <a:rPr sz="3200" b="1" spc="-5" dirty="0">
                <a:solidFill>
                  <a:srgbClr val="FF0000"/>
                </a:solidFill>
                <a:latin typeface="Calibri"/>
                <a:cs typeface="Calibri"/>
              </a:rPr>
              <a:t>Number</a:t>
            </a:r>
            <a:r>
              <a:rPr sz="3200" b="1" spc="-45" dirty="0">
                <a:solidFill>
                  <a:srgbClr val="FF0000"/>
                </a:solidFill>
                <a:latin typeface="Calibri"/>
                <a:cs typeface="Calibri"/>
              </a:rPr>
              <a:t> </a:t>
            </a:r>
            <a:r>
              <a:rPr sz="3200" b="1" spc="-30" dirty="0">
                <a:solidFill>
                  <a:srgbClr val="FF0000"/>
                </a:solidFill>
                <a:latin typeface="Calibri"/>
                <a:cs typeface="Calibri"/>
              </a:rPr>
              <a:t>System</a:t>
            </a:r>
            <a:endParaRPr sz="3200">
              <a:latin typeface="Calibri"/>
              <a:cs typeface="Calibri"/>
            </a:endParaRPr>
          </a:p>
          <a:p>
            <a:pPr>
              <a:lnSpc>
                <a:spcPct val="100000"/>
              </a:lnSpc>
            </a:pPr>
            <a:endParaRPr sz="3200">
              <a:latin typeface="Times New Roman"/>
              <a:cs typeface="Times New Roman"/>
            </a:endParaRPr>
          </a:p>
          <a:p>
            <a:pPr marL="354965" marR="5080" indent="-342900">
              <a:lnSpc>
                <a:spcPct val="150000"/>
              </a:lnSpc>
              <a:spcBef>
                <a:spcPts val="2450"/>
              </a:spcBef>
              <a:buFont typeface="Wingdings"/>
              <a:buChar char=""/>
              <a:tabLst>
                <a:tab pos="355600" algn="l"/>
                <a:tab pos="1554480" algn="l"/>
                <a:tab pos="3014980" algn="l"/>
                <a:tab pos="4307840" algn="l"/>
                <a:tab pos="4709795" algn="l"/>
                <a:tab pos="5052695" algn="l"/>
                <a:tab pos="6830059" algn="l"/>
              </a:tabLst>
            </a:pPr>
            <a:r>
              <a:rPr sz="3200" dirty="0">
                <a:latin typeface="Calibri"/>
                <a:cs typeface="Calibri"/>
              </a:rPr>
              <a:t>B</a:t>
            </a:r>
            <a:r>
              <a:rPr sz="3200" spc="-10" dirty="0">
                <a:latin typeface="Calibri"/>
                <a:cs typeface="Calibri"/>
              </a:rPr>
              <a:t>i</a:t>
            </a:r>
            <a:r>
              <a:rPr sz="3200" spc="-5" dirty="0">
                <a:latin typeface="Calibri"/>
                <a:cs typeface="Calibri"/>
              </a:rPr>
              <a:t>nar</a:t>
            </a:r>
            <a:r>
              <a:rPr sz="3200" dirty="0">
                <a:latin typeface="Calibri"/>
                <a:cs typeface="Calibri"/>
              </a:rPr>
              <a:t>y	</a:t>
            </a:r>
            <a:r>
              <a:rPr sz="3200" spc="-5" dirty="0">
                <a:latin typeface="Calibri"/>
                <a:cs typeface="Calibri"/>
              </a:rPr>
              <a:t>nu</a:t>
            </a:r>
            <a:r>
              <a:rPr sz="3200" spc="10" dirty="0">
                <a:latin typeface="Calibri"/>
                <a:cs typeface="Calibri"/>
              </a:rPr>
              <a:t>m</a:t>
            </a:r>
            <a:r>
              <a:rPr sz="3200" spc="-5" dirty="0">
                <a:latin typeface="Calibri"/>
                <a:cs typeface="Calibri"/>
              </a:rPr>
              <a:t>be</a:t>
            </a:r>
            <a:r>
              <a:rPr sz="3200" dirty="0">
                <a:latin typeface="Calibri"/>
                <a:cs typeface="Calibri"/>
              </a:rPr>
              <a:t>r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	</a:t>
            </a:r>
            <a:r>
              <a:rPr sz="3200" spc="-5" dirty="0">
                <a:latin typeface="Calibri"/>
                <a:cs typeface="Calibri"/>
              </a:rPr>
              <a:t>i</a:t>
            </a:r>
            <a:r>
              <a:rPr sz="3200" dirty="0">
                <a:latin typeface="Calibri"/>
                <a:cs typeface="Calibri"/>
              </a:rPr>
              <a:t>s	a	</a:t>
            </a:r>
            <a:r>
              <a:rPr sz="3200" spc="-5" dirty="0">
                <a:latin typeface="Calibri"/>
                <a:cs typeface="Calibri"/>
              </a:rPr>
              <a:t>posit</a:t>
            </a:r>
            <a:r>
              <a:rPr sz="3200" spc="-15" dirty="0">
                <a:latin typeface="Calibri"/>
                <a:cs typeface="Calibri"/>
              </a:rPr>
              <a:t>i</a:t>
            </a:r>
            <a:r>
              <a:rPr sz="3200" spc="5" dirty="0">
                <a:latin typeface="Calibri"/>
                <a:cs typeface="Calibri"/>
              </a:rPr>
              <a:t>o</a:t>
            </a:r>
            <a:r>
              <a:rPr sz="3200" spc="-5" dirty="0">
                <a:latin typeface="Calibri"/>
                <a:cs typeface="Calibri"/>
              </a:rPr>
              <a:t>na</a:t>
            </a:r>
            <a:r>
              <a:rPr sz="3200" dirty="0">
                <a:latin typeface="Calibri"/>
                <a:cs typeface="Calibri"/>
              </a:rPr>
              <a:t>l	</a:t>
            </a:r>
            <a:r>
              <a:rPr sz="3200" spc="-30" dirty="0">
                <a:latin typeface="Calibri"/>
                <a:cs typeface="Calibri"/>
              </a:rPr>
              <a:t>w</a:t>
            </a:r>
            <a:r>
              <a:rPr sz="3200" dirty="0">
                <a:latin typeface="Calibri"/>
                <a:cs typeface="Calibri"/>
              </a:rPr>
              <a:t>eig</a:t>
            </a:r>
            <a:r>
              <a:rPr sz="3200" spc="-35" dirty="0">
                <a:latin typeface="Calibri"/>
                <a:cs typeface="Calibri"/>
              </a:rPr>
              <a:t>h</a:t>
            </a:r>
            <a:r>
              <a:rPr sz="3200" spc="-45" dirty="0">
                <a:latin typeface="Calibri"/>
                <a:cs typeface="Calibri"/>
              </a:rPr>
              <a:t>t</a:t>
            </a:r>
            <a:r>
              <a:rPr sz="3200" dirty="0">
                <a:latin typeface="Calibri"/>
                <a:cs typeface="Calibri"/>
              </a:rPr>
              <a:t>ed  </a:t>
            </a:r>
            <a:r>
              <a:rPr sz="3200" spc="-30" dirty="0">
                <a:latin typeface="Calibri"/>
                <a:cs typeface="Calibri"/>
              </a:rPr>
              <a:t>system</a:t>
            </a:r>
            <a:endParaRPr sz="3200">
              <a:latin typeface="Calibri"/>
              <a:cs typeface="Calibri"/>
            </a:endParaRPr>
          </a:p>
          <a:p>
            <a:pPr marL="355600" indent="-342900">
              <a:lnSpc>
                <a:spcPct val="100000"/>
              </a:lnSpc>
              <a:spcBef>
                <a:spcPts val="1920"/>
              </a:spcBef>
              <a:buFont typeface="Wingdings"/>
              <a:buChar char=""/>
              <a:tabLst>
                <a:tab pos="355600" algn="l"/>
              </a:tabLst>
            </a:pPr>
            <a:r>
              <a:rPr sz="3200" spc="-5" dirty="0">
                <a:latin typeface="Calibri"/>
                <a:cs typeface="Calibri"/>
              </a:rPr>
              <a:t>It </a:t>
            </a:r>
            <a:r>
              <a:rPr sz="3200" spc="-15" dirty="0">
                <a:latin typeface="Calibri"/>
                <a:cs typeface="Calibri"/>
              </a:rPr>
              <a:t>contains </a:t>
            </a:r>
            <a:r>
              <a:rPr sz="3200" spc="-10" dirty="0">
                <a:latin typeface="Calibri"/>
                <a:cs typeface="Calibri"/>
              </a:rPr>
              <a:t>two </a:t>
            </a:r>
            <a:r>
              <a:rPr sz="3200" spc="-5" dirty="0">
                <a:latin typeface="Calibri"/>
                <a:cs typeface="Calibri"/>
              </a:rPr>
              <a:t>unique </a:t>
            </a:r>
            <a:r>
              <a:rPr sz="3200" spc="-10" dirty="0">
                <a:latin typeface="Calibri"/>
                <a:cs typeface="Calibri"/>
              </a:rPr>
              <a:t>symbols </a:t>
            </a:r>
            <a:r>
              <a:rPr sz="3200" dirty="0">
                <a:latin typeface="Calibri"/>
                <a:cs typeface="Calibri"/>
              </a:rPr>
              <a:t>0 and</a:t>
            </a:r>
            <a:r>
              <a:rPr sz="3200" spc="45" dirty="0">
                <a:latin typeface="Calibri"/>
                <a:cs typeface="Calibri"/>
              </a:rPr>
              <a:t> </a:t>
            </a:r>
            <a:r>
              <a:rPr sz="3200" dirty="0">
                <a:latin typeface="Calibri"/>
                <a:cs typeface="Calibri"/>
              </a:rPr>
              <a:t>1</a:t>
            </a:r>
            <a:endParaRPr sz="3200">
              <a:latin typeface="Calibri"/>
              <a:cs typeface="Calibri"/>
            </a:endParaRPr>
          </a:p>
          <a:p>
            <a:pPr marL="354965" marR="5715" indent="-342900">
              <a:lnSpc>
                <a:spcPts val="5760"/>
              </a:lnSpc>
              <a:spcBef>
                <a:spcPts val="515"/>
              </a:spcBef>
              <a:buFont typeface="Wingdings"/>
              <a:buChar char=""/>
              <a:tabLst>
                <a:tab pos="355600" algn="l"/>
                <a:tab pos="1379220" algn="l"/>
                <a:tab pos="2976880" algn="l"/>
                <a:tab pos="3440429" algn="l"/>
                <a:tab pos="4639945" algn="l"/>
                <a:tab pos="6127750" algn="l"/>
                <a:tab pos="6921500" algn="l"/>
              </a:tabLst>
            </a:pPr>
            <a:r>
              <a:rPr sz="3200" spc="-5" dirty="0">
                <a:latin typeface="Calibri"/>
                <a:cs typeface="Calibri"/>
              </a:rPr>
              <a:t>Sinc</a:t>
            </a:r>
            <a:r>
              <a:rPr sz="3200" dirty="0">
                <a:latin typeface="Calibri"/>
                <a:cs typeface="Calibri"/>
              </a:rPr>
              <a:t>e	</a:t>
            </a:r>
            <a:r>
              <a:rPr sz="3200" spc="-35" dirty="0">
                <a:latin typeface="Calibri"/>
                <a:cs typeface="Calibri"/>
              </a:rPr>
              <a:t>c</a:t>
            </a:r>
            <a:r>
              <a:rPr sz="3200" spc="-5" dirty="0">
                <a:latin typeface="Calibri"/>
                <a:cs typeface="Calibri"/>
              </a:rPr>
              <a:t>o</a:t>
            </a:r>
            <a:r>
              <a:rPr sz="3200" spc="-15" dirty="0">
                <a:latin typeface="Calibri"/>
                <a:cs typeface="Calibri"/>
              </a:rPr>
              <a:t>u</a:t>
            </a:r>
            <a:r>
              <a:rPr sz="3200" spc="-30" dirty="0">
                <a:latin typeface="Calibri"/>
                <a:cs typeface="Calibri"/>
              </a:rPr>
              <a:t>n</a:t>
            </a:r>
            <a:r>
              <a:rPr sz="3200" dirty="0">
                <a:latin typeface="Calibri"/>
                <a:cs typeface="Calibri"/>
              </a:rPr>
              <a:t>ting	</a:t>
            </a:r>
            <a:r>
              <a:rPr sz="3200" spc="-5" dirty="0">
                <a:latin typeface="Calibri"/>
                <a:cs typeface="Calibri"/>
              </a:rPr>
              <a:t>i</a:t>
            </a:r>
            <a:r>
              <a:rPr sz="3200" dirty="0">
                <a:latin typeface="Calibri"/>
                <a:cs typeface="Calibri"/>
              </a:rPr>
              <a:t>n	</a:t>
            </a:r>
            <a:r>
              <a:rPr sz="3200" spc="-5" dirty="0">
                <a:latin typeface="Calibri"/>
                <a:cs typeface="Calibri"/>
              </a:rPr>
              <a:t>bina</a:t>
            </a:r>
            <a:r>
              <a:rPr sz="3200" spc="5" dirty="0">
                <a:latin typeface="Calibri"/>
                <a:cs typeface="Calibri"/>
              </a:rPr>
              <a:t>r</a:t>
            </a:r>
            <a:r>
              <a:rPr sz="3200" dirty="0">
                <a:latin typeface="Calibri"/>
                <a:cs typeface="Calibri"/>
              </a:rPr>
              <a:t>y	i</a:t>
            </a:r>
            <a:r>
              <a:rPr sz="3200" spc="-40" dirty="0">
                <a:latin typeface="Calibri"/>
                <a:cs typeface="Calibri"/>
              </a:rPr>
              <a:t>n</a:t>
            </a:r>
            <a:r>
              <a:rPr sz="3200" spc="-20" dirty="0">
                <a:latin typeface="Calibri"/>
                <a:cs typeface="Calibri"/>
              </a:rPr>
              <a:t>v</a:t>
            </a:r>
            <a:r>
              <a:rPr sz="3200" spc="-5" dirty="0">
                <a:latin typeface="Calibri"/>
                <a:cs typeface="Calibri"/>
              </a:rPr>
              <a:t>ol</a:t>
            </a:r>
            <a:r>
              <a:rPr sz="3200" spc="-35" dirty="0">
                <a:latin typeface="Calibri"/>
                <a:cs typeface="Calibri"/>
              </a:rPr>
              <a:t>v</a:t>
            </a:r>
            <a:r>
              <a:rPr sz="3200" dirty="0">
                <a:latin typeface="Calibri"/>
                <a:cs typeface="Calibri"/>
              </a:rPr>
              <a:t>es	t</a:t>
            </a:r>
            <a:r>
              <a:rPr sz="3200" spc="-30" dirty="0">
                <a:latin typeface="Calibri"/>
                <a:cs typeface="Calibri"/>
              </a:rPr>
              <a:t>w</a:t>
            </a:r>
            <a:r>
              <a:rPr sz="3200" dirty="0">
                <a:latin typeface="Calibri"/>
                <a:cs typeface="Calibri"/>
              </a:rPr>
              <a:t>o	</a:t>
            </a:r>
            <a:r>
              <a:rPr sz="3200" spc="-65" dirty="0">
                <a:latin typeface="Calibri"/>
                <a:cs typeface="Calibri"/>
              </a:rPr>
              <a:t>s</a:t>
            </a:r>
            <a:r>
              <a:rPr sz="3200" dirty="0">
                <a:latin typeface="Calibri"/>
                <a:cs typeface="Calibri"/>
              </a:rPr>
              <a:t>ymbol</a:t>
            </a:r>
            <a:r>
              <a:rPr sz="3200" spc="-15" dirty="0">
                <a:latin typeface="Calibri"/>
                <a:cs typeface="Calibri"/>
              </a:rPr>
              <a:t>s</a:t>
            </a:r>
            <a:r>
              <a:rPr sz="3200" dirty="0">
                <a:latin typeface="Calibri"/>
                <a:cs typeface="Calibri"/>
              </a:rPr>
              <a:t>,  </a:t>
            </a:r>
            <a:r>
              <a:rPr sz="3200" spc="-10" dirty="0">
                <a:latin typeface="Calibri"/>
                <a:cs typeface="Calibri"/>
              </a:rPr>
              <a:t>we can </a:t>
            </a:r>
            <a:r>
              <a:rPr sz="3200" spc="-25" dirty="0">
                <a:latin typeface="Calibri"/>
                <a:cs typeface="Calibri"/>
              </a:rPr>
              <a:t>say </a:t>
            </a:r>
            <a:r>
              <a:rPr sz="3200" spc="-10" dirty="0">
                <a:latin typeface="Calibri"/>
                <a:cs typeface="Calibri"/>
              </a:rPr>
              <a:t>that </a:t>
            </a:r>
            <a:r>
              <a:rPr sz="3200" spc="-5" dirty="0">
                <a:latin typeface="Calibri"/>
                <a:cs typeface="Calibri"/>
              </a:rPr>
              <a:t>its base </a:t>
            </a:r>
            <a:r>
              <a:rPr sz="3200" dirty="0">
                <a:latin typeface="Calibri"/>
                <a:cs typeface="Calibri"/>
              </a:rPr>
              <a:t>or </a:t>
            </a:r>
            <a:r>
              <a:rPr sz="3200" spc="-15" dirty="0">
                <a:latin typeface="Calibri"/>
                <a:cs typeface="Calibri"/>
              </a:rPr>
              <a:t>radix </a:t>
            </a:r>
            <a:r>
              <a:rPr sz="3200" spc="-5" dirty="0">
                <a:latin typeface="Calibri"/>
                <a:cs typeface="Calibri"/>
              </a:rPr>
              <a:t>is</a:t>
            </a:r>
            <a:r>
              <a:rPr sz="3200" spc="25" dirty="0">
                <a:latin typeface="Calibri"/>
                <a:cs typeface="Calibri"/>
              </a:rPr>
              <a:t> </a:t>
            </a:r>
            <a:r>
              <a:rPr sz="3200" spc="-10" dirty="0">
                <a:latin typeface="Calibri"/>
                <a:cs typeface="Calibri"/>
              </a:rPr>
              <a:t>two.</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33640" cy="1123315"/>
          </a:xfrm>
          <a:prstGeom prst="rect">
            <a:avLst/>
          </a:prstGeom>
        </p:spPr>
        <p:txBody>
          <a:bodyPr vert="horz" wrap="square" lIns="0" tIns="12700" rIns="0" bIns="0" rtlCol="0">
            <a:spAutoFit/>
          </a:bodyPr>
          <a:lstStyle/>
          <a:p>
            <a:pPr marL="12700">
              <a:lnSpc>
                <a:spcPct val="100000"/>
              </a:lnSpc>
              <a:spcBef>
                <a:spcPts val="100"/>
              </a:spcBef>
            </a:pPr>
            <a:r>
              <a:rPr spc="-10" dirty="0"/>
              <a:t>Example: </a:t>
            </a:r>
            <a:r>
              <a:rPr spc="-15" dirty="0"/>
              <a:t>Convert </a:t>
            </a:r>
            <a:r>
              <a:rPr dirty="0"/>
              <a:t>11010010</a:t>
            </a:r>
            <a:r>
              <a:rPr spc="-55" dirty="0"/>
              <a:t> </a:t>
            </a:r>
            <a:r>
              <a:rPr dirty="0"/>
              <a:t>binary</a:t>
            </a:r>
          </a:p>
          <a:p>
            <a:pPr marL="12700">
              <a:lnSpc>
                <a:spcPct val="100000"/>
              </a:lnSpc>
            </a:pPr>
            <a:r>
              <a:rPr dirty="0"/>
              <a:t>number in </a:t>
            </a:r>
            <a:r>
              <a:rPr spc="-25" dirty="0"/>
              <a:t>to </a:t>
            </a:r>
            <a:r>
              <a:rPr spc="-30" dirty="0"/>
              <a:t>it’s </a:t>
            </a:r>
            <a:r>
              <a:rPr spc="-10" dirty="0"/>
              <a:t>equivalent </a:t>
            </a:r>
            <a:r>
              <a:rPr spc="-25" dirty="0"/>
              <a:t>hex</a:t>
            </a:r>
            <a:r>
              <a:rPr spc="-12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2031619" y="1471458"/>
            <a:ext cx="4878705" cy="850265"/>
          </a:xfrm>
          <a:prstGeom prst="rect">
            <a:avLst/>
          </a:prstGeom>
        </p:spPr>
        <p:txBody>
          <a:bodyPr vert="horz" wrap="square" lIns="0" tIns="82550" rIns="0" bIns="0" rtlCol="0">
            <a:spAutoFit/>
          </a:bodyPr>
          <a:lstStyle/>
          <a:p>
            <a:pPr marR="138430" algn="r">
              <a:lnSpc>
                <a:spcPct val="100000"/>
              </a:lnSpc>
              <a:spcBef>
                <a:spcPts val="650"/>
              </a:spcBef>
            </a:pPr>
            <a:r>
              <a:rPr sz="2000" b="1" dirty="0">
                <a:latin typeface="Calibri"/>
                <a:cs typeface="Calibri"/>
              </a:rPr>
              <a:t>LSB</a:t>
            </a:r>
            <a:endParaRPr sz="2000">
              <a:latin typeface="Calibri"/>
              <a:cs typeface="Calibri"/>
            </a:endParaRPr>
          </a:p>
          <a:p>
            <a:pPr marL="12700">
              <a:lnSpc>
                <a:spcPct val="100000"/>
              </a:lnSpc>
              <a:spcBef>
                <a:spcPts val="660"/>
              </a:spcBef>
              <a:tabLst>
                <a:tab pos="655320" algn="l"/>
                <a:tab pos="1297305" algn="l"/>
                <a:tab pos="1938655" algn="l"/>
                <a:tab pos="2581910" algn="l"/>
                <a:tab pos="3223895" algn="l"/>
                <a:tab pos="3961765" algn="l"/>
                <a:tab pos="4698365" algn="l"/>
              </a:tabLst>
            </a:pPr>
            <a:r>
              <a:rPr sz="2400" dirty="0">
                <a:latin typeface="Tahoma"/>
                <a:cs typeface="Tahoma"/>
              </a:rPr>
              <a:t>1	1	0	1	0	0	1	0</a:t>
            </a:r>
            <a:endParaRPr sz="2400">
              <a:latin typeface="Tahoma"/>
              <a:cs typeface="Tahom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3300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11010010 binary  </a:t>
            </a:r>
            <a:r>
              <a:rPr spc="-5" dirty="0"/>
              <a:t>number </a:t>
            </a:r>
            <a:r>
              <a:rPr dirty="0"/>
              <a:t>in </a:t>
            </a:r>
            <a:r>
              <a:rPr spc="-25" dirty="0"/>
              <a:t>to </a:t>
            </a:r>
            <a:r>
              <a:rPr spc="-30" dirty="0"/>
              <a:t>it’s </a:t>
            </a:r>
            <a:r>
              <a:rPr spc="-10" dirty="0"/>
              <a:t>equivalent </a:t>
            </a:r>
            <a:r>
              <a:rPr spc="-25" dirty="0"/>
              <a:t>hex</a:t>
            </a:r>
            <a:r>
              <a:rPr spc="-60" dirty="0"/>
              <a:t> 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4494910" y="2443783"/>
            <a:ext cx="2349500" cy="142875"/>
          </a:xfrm>
          <a:custGeom>
            <a:avLst/>
            <a:gdLst/>
            <a:ahLst/>
            <a:cxnLst/>
            <a:rect l="l" t="t" r="r" b="b"/>
            <a:pathLst>
              <a:path w="2349500" h="142875">
                <a:moveTo>
                  <a:pt x="124418" y="0"/>
                </a:moveTo>
                <a:lnTo>
                  <a:pt x="118490" y="1982"/>
                </a:lnTo>
                <a:lnTo>
                  <a:pt x="0" y="71197"/>
                </a:lnTo>
                <a:lnTo>
                  <a:pt x="118490" y="140285"/>
                </a:lnTo>
                <a:lnTo>
                  <a:pt x="124418" y="142339"/>
                </a:lnTo>
                <a:lnTo>
                  <a:pt x="130476" y="141952"/>
                </a:lnTo>
                <a:lnTo>
                  <a:pt x="135939" y="139303"/>
                </a:lnTo>
                <a:lnTo>
                  <a:pt x="140080" y="134570"/>
                </a:lnTo>
                <a:lnTo>
                  <a:pt x="142136" y="128641"/>
                </a:lnTo>
                <a:lnTo>
                  <a:pt x="141763" y="122568"/>
                </a:lnTo>
                <a:lnTo>
                  <a:pt x="139152" y="117068"/>
                </a:lnTo>
                <a:lnTo>
                  <a:pt x="134492" y="112853"/>
                </a:lnTo>
                <a:lnTo>
                  <a:pt x="90204" y="87072"/>
                </a:lnTo>
                <a:lnTo>
                  <a:pt x="31368" y="87072"/>
                </a:lnTo>
                <a:lnTo>
                  <a:pt x="31368" y="55322"/>
                </a:lnTo>
                <a:lnTo>
                  <a:pt x="90036" y="55312"/>
                </a:lnTo>
                <a:lnTo>
                  <a:pt x="134365" y="29414"/>
                </a:lnTo>
                <a:lnTo>
                  <a:pt x="142134" y="13680"/>
                </a:lnTo>
                <a:lnTo>
                  <a:pt x="140080" y="7697"/>
                </a:lnTo>
                <a:lnTo>
                  <a:pt x="135939" y="3036"/>
                </a:lnTo>
                <a:lnTo>
                  <a:pt x="130476" y="410"/>
                </a:lnTo>
                <a:lnTo>
                  <a:pt x="124418" y="0"/>
                </a:lnTo>
                <a:close/>
              </a:path>
              <a:path w="2349500" h="142875">
                <a:moveTo>
                  <a:pt x="90036" y="55312"/>
                </a:moveTo>
                <a:lnTo>
                  <a:pt x="31368" y="55322"/>
                </a:lnTo>
                <a:lnTo>
                  <a:pt x="31368" y="87072"/>
                </a:lnTo>
                <a:lnTo>
                  <a:pt x="90187" y="87062"/>
                </a:lnTo>
                <a:lnTo>
                  <a:pt x="86495" y="84913"/>
                </a:lnTo>
                <a:lnTo>
                  <a:pt x="39369" y="84913"/>
                </a:lnTo>
                <a:lnTo>
                  <a:pt x="39369" y="57481"/>
                </a:lnTo>
                <a:lnTo>
                  <a:pt x="86324" y="57481"/>
                </a:lnTo>
                <a:lnTo>
                  <a:pt x="90036" y="55312"/>
                </a:lnTo>
                <a:close/>
              </a:path>
              <a:path w="2349500" h="142875">
                <a:moveTo>
                  <a:pt x="90187" y="87062"/>
                </a:moveTo>
                <a:lnTo>
                  <a:pt x="31368" y="87072"/>
                </a:lnTo>
                <a:lnTo>
                  <a:pt x="90204" y="87072"/>
                </a:lnTo>
                <a:close/>
              </a:path>
              <a:path w="2349500" h="142875">
                <a:moveTo>
                  <a:pt x="2348991" y="54941"/>
                </a:moveTo>
                <a:lnTo>
                  <a:pt x="90020" y="55322"/>
                </a:lnTo>
                <a:lnTo>
                  <a:pt x="62889" y="71172"/>
                </a:lnTo>
                <a:lnTo>
                  <a:pt x="90187" y="87062"/>
                </a:lnTo>
                <a:lnTo>
                  <a:pt x="2348991" y="86691"/>
                </a:lnTo>
                <a:lnTo>
                  <a:pt x="2348991" y="54941"/>
                </a:lnTo>
                <a:close/>
              </a:path>
              <a:path w="2349500" h="142875">
                <a:moveTo>
                  <a:pt x="39369" y="57481"/>
                </a:moveTo>
                <a:lnTo>
                  <a:pt x="39369" y="84913"/>
                </a:lnTo>
                <a:lnTo>
                  <a:pt x="62889" y="71172"/>
                </a:lnTo>
                <a:lnTo>
                  <a:pt x="39369" y="57481"/>
                </a:lnTo>
                <a:close/>
              </a:path>
              <a:path w="2349500" h="142875">
                <a:moveTo>
                  <a:pt x="62889" y="71172"/>
                </a:moveTo>
                <a:lnTo>
                  <a:pt x="39369" y="84913"/>
                </a:lnTo>
                <a:lnTo>
                  <a:pt x="86495" y="84913"/>
                </a:lnTo>
                <a:lnTo>
                  <a:pt x="62889" y="71172"/>
                </a:lnTo>
                <a:close/>
              </a:path>
              <a:path w="2349500" h="142875">
                <a:moveTo>
                  <a:pt x="86324" y="57481"/>
                </a:moveTo>
                <a:lnTo>
                  <a:pt x="39369" y="57481"/>
                </a:lnTo>
                <a:lnTo>
                  <a:pt x="62889" y="71172"/>
                </a:lnTo>
                <a:lnTo>
                  <a:pt x="86324" y="57481"/>
                </a:lnTo>
                <a:close/>
              </a:path>
            </a:pathLst>
          </a:custGeom>
          <a:solidFill>
            <a:srgbClr val="9C5252"/>
          </a:solidFill>
        </p:spPr>
        <p:txBody>
          <a:bodyPr wrap="square" lIns="0" tIns="0" rIns="0" bIns="0" rtlCol="0"/>
          <a:lstStyle/>
          <a:p>
            <a:endParaRPr/>
          </a:p>
        </p:txBody>
      </p:sp>
      <p:sp>
        <p:nvSpPr>
          <p:cNvPr id="5" name="object 5"/>
          <p:cNvSpPr/>
          <p:nvPr/>
        </p:nvSpPr>
        <p:spPr>
          <a:xfrm>
            <a:off x="1675764" y="2443783"/>
            <a:ext cx="2349500" cy="142875"/>
          </a:xfrm>
          <a:custGeom>
            <a:avLst/>
            <a:gdLst/>
            <a:ahLst/>
            <a:cxnLst/>
            <a:rect l="l" t="t" r="r" b="b"/>
            <a:pathLst>
              <a:path w="2349500" h="142875">
                <a:moveTo>
                  <a:pt x="124418" y="0"/>
                </a:moveTo>
                <a:lnTo>
                  <a:pt x="118491" y="1982"/>
                </a:lnTo>
                <a:lnTo>
                  <a:pt x="0" y="71197"/>
                </a:lnTo>
                <a:lnTo>
                  <a:pt x="118491" y="140285"/>
                </a:lnTo>
                <a:lnTo>
                  <a:pt x="124418" y="142339"/>
                </a:lnTo>
                <a:lnTo>
                  <a:pt x="130476" y="141952"/>
                </a:lnTo>
                <a:lnTo>
                  <a:pt x="135939" y="139303"/>
                </a:lnTo>
                <a:lnTo>
                  <a:pt x="140081" y="134570"/>
                </a:lnTo>
                <a:lnTo>
                  <a:pt x="142134" y="128641"/>
                </a:lnTo>
                <a:lnTo>
                  <a:pt x="141747" y="122568"/>
                </a:lnTo>
                <a:lnTo>
                  <a:pt x="139098" y="117068"/>
                </a:lnTo>
                <a:lnTo>
                  <a:pt x="134366" y="112853"/>
                </a:lnTo>
                <a:lnTo>
                  <a:pt x="90136" y="87072"/>
                </a:lnTo>
                <a:lnTo>
                  <a:pt x="31368" y="87072"/>
                </a:lnTo>
                <a:lnTo>
                  <a:pt x="31368" y="55322"/>
                </a:lnTo>
                <a:lnTo>
                  <a:pt x="90036" y="55312"/>
                </a:lnTo>
                <a:lnTo>
                  <a:pt x="134366" y="29414"/>
                </a:lnTo>
                <a:lnTo>
                  <a:pt x="142134" y="13680"/>
                </a:lnTo>
                <a:lnTo>
                  <a:pt x="140081" y="7697"/>
                </a:lnTo>
                <a:lnTo>
                  <a:pt x="135939" y="3036"/>
                </a:lnTo>
                <a:lnTo>
                  <a:pt x="130476" y="410"/>
                </a:lnTo>
                <a:lnTo>
                  <a:pt x="124418" y="0"/>
                </a:lnTo>
                <a:close/>
              </a:path>
              <a:path w="2349500" h="142875">
                <a:moveTo>
                  <a:pt x="90036" y="55312"/>
                </a:moveTo>
                <a:lnTo>
                  <a:pt x="31368" y="55322"/>
                </a:lnTo>
                <a:lnTo>
                  <a:pt x="31368" y="87072"/>
                </a:lnTo>
                <a:lnTo>
                  <a:pt x="90119" y="87062"/>
                </a:lnTo>
                <a:lnTo>
                  <a:pt x="86432" y="84913"/>
                </a:lnTo>
                <a:lnTo>
                  <a:pt x="39370" y="84913"/>
                </a:lnTo>
                <a:lnTo>
                  <a:pt x="39370" y="57481"/>
                </a:lnTo>
                <a:lnTo>
                  <a:pt x="86324" y="57481"/>
                </a:lnTo>
                <a:lnTo>
                  <a:pt x="90036" y="55312"/>
                </a:lnTo>
                <a:close/>
              </a:path>
              <a:path w="2349500" h="142875">
                <a:moveTo>
                  <a:pt x="90119" y="87062"/>
                </a:moveTo>
                <a:lnTo>
                  <a:pt x="31368" y="87072"/>
                </a:lnTo>
                <a:lnTo>
                  <a:pt x="90136" y="87072"/>
                </a:lnTo>
                <a:close/>
              </a:path>
              <a:path w="2349500" h="142875">
                <a:moveTo>
                  <a:pt x="2348992" y="54941"/>
                </a:moveTo>
                <a:lnTo>
                  <a:pt x="90020" y="55322"/>
                </a:lnTo>
                <a:lnTo>
                  <a:pt x="62874" y="71181"/>
                </a:lnTo>
                <a:lnTo>
                  <a:pt x="90119" y="87062"/>
                </a:lnTo>
                <a:lnTo>
                  <a:pt x="2348992" y="86691"/>
                </a:lnTo>
                <a:lnTo>
                  <a:pt x="2348992" y="54941"/>
                </a:lnTo>
                <a:close/>
              </a:path>
              <a:path w="2349500" h="142875">
                <a:moveTo>
                  <a:pt x="39370" y="57481"/>
                </a:moveTo>
                <a:lnTo>
                  <a:pt x="39370" y="84913"/>
                </a:lnTo>
                <a:lnTo>
                  <a:pt x="62874" y="71181"/>
                </a:lnTo>
                <a:lnTo>
                  <a:pt x="39370" y="57481"/>
                </a:lnTo>
                <a:close/>
              </a:path>
              <a:path w="2349500" h="142875">
                <a:moveTo>
                  <a:pt x="62874" y="71181"/>
                </a:moveTo>
                <a:lnTo>
                  <a:pt x="39370" y="84913"/>
                </a:lnTo>
                <a:lnTo>
                  <a:pt x="86432" y="84913"/>
                </a:lnTo>
                <a:lnTo>
                  <a:pt x="62874" y="71181"/>
                </a:lnTo>
                <a:close/>
              </a:path>
              <a:path w="2349500" h="142875">
                <a:moveTo>
                  <a:pt x="86324" y="57481"/>
                </a:moveTo>
                <a:lnTo>
                  <a:pt x="39370" y="57481"/>
                </a:lnTo>
                <a:lnTo>
                  <a:pt x="62874" y="71181"/>
                </a:lnTo>
                <a:lnTo>
                  <a:pt x="86324" y="57481"/>
                </a:lnTo>
                <a:close/>
              </a:path>
            </a:pathLst>
          </a:custGeom>
          <a:solidFill>
            <a:srgbClr val="9C5252"/>
          </a:solidFill>
        </p:spPr>
        <p:txBody>
          <a:bodyPr wrap="square" lIns="0" tIns="0" rIns="0" bIns="0" rtlCol="0"/>
          <a:lstStyle/>
          <a:p>
            <a:endParaRPr/>
          </a:p>
        </p:txBody>
      </p:sp>
      <p:sp>
        <p:nvSpPr>
          <p:cNvPr id="6" name="object 6"/>
          <p:cNvSpPr txBox="1"/>
          <p:nvPr/>
        </p:nvSpPr>
        <p:spPr>
          <a:xfrm>
            <a:off x="2031619" y="1471458"/>
            <a:ext cx="4878705" cy="850265"/>
          </a:xfrm>
          <a:prstGeom prst="rect">
            <a:avLst/>
          </a:prstGeom>
        </p:spPr>
        <p:txBody>
          <a:bodyPr vert="horz" wrap="square" lIns="0" tIns="82550" rIns="0" bIns="0" rtlCol="0">
            <a:spAutoFit/>
          </a:bodyPr>
          <a:lstStyle/>
          <a:p>
            <a:pPr marR="62230" algn="r">
              <a:lnSpc>
                <a:spcPct val="100000"/>
              </a:lnSpc>
              <a:spcBef>
                <a:spcPts val="650"/>
              </a:spcBef>
            </a:pPr>
            <a:r>
              <a:rPr sz="2000" b="1" dirty="0">
                <a:latin typeface="Calibri"/>
                <a:cs typeface="Calibri"/>
              </a:rPr>
              <a:t>LSB</a:t>
            </a:r>
            <a:endParaRPr sz="2000">
              <a:latin typeface="Calibri"/>
              <a:cs typeface="Calibri"/>
            </a:endParaRPr>
          </a:p>
          <a:p>
            <a:pPr marL="12700">
              <a:lnSpc>
                <a:spcPct val="100000"/>
              </a:lnSpc>
              <a:spcBef>
                <a:spcPts val="660"/>
              </a:spcBef>
              <a:tabLst>
                <a:tab pos="655320" algn="l"/>
                <a:tab pos="1297305" algn="l"/>
                <a:tab pos="1938655" algn="l"/>
                <a:tab pos="2581910" algn="l"/>
                <a:tab pos="3223895" algn="l"/>
                <a:tab pos="3961765" algn="l"/>
                <a:tab pos="4698365" algn="l"/>
              </a:tabLst>
            </a:pPr>
            <a:r>
              <a:rPr sz="2400" dirty="0">
                <a:latin typeface="Tahoma"/>
                <a:cs typeface="Tahoma"/>
              </a:rPr>
              <a:t>1	1	0	1	0	0	1	0</a:t>
            </a:r>
            <a:endParaRPr sz="2400">
              <a:latin typeface="Tahoma"/>
              <a:cs typeface="Tahom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3300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11010010 binary  </a:t>
            </a:r>
            <a:r>
              <a:rPr spc="-5" dirty="0"/>
              <a:t>number </a:t>
            </a:r>
            <a:r>
              <a:rPr dirty="0"/>
              <a:t>in </a:t>
            </a:r>
            <a:r>
              <a:rPr spc="-25" dirty="0"/>
              <a:t>to </a:t>
            </a:r>
            <a:r>
              <a:rPr spc="-30" dirty="0"/>
              <a:t>it’s </a:t>
            </a:r>
            <a:r>
              <a:rPr spc="-10" dirty="0"/>
              <a:t>equivalent </a:t>
            </a:r>
            <a:r>
              <a:rPr spc="-25" dirty="0"/>
              <a:t>hex</a:t>
            </a:r>
            <a:r>
              <a:rPr spc="-60" dirty="0"/>
              <a:t> 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2031619" y="1930095"/>
            <a:ext cx="4878705" cy="391795"/>
          </a:xfrm>
          <a:prstGeom prst="rect">
            <a:avLst/>
          </a:prstGeom>
        </p:spPr>
        <p:txBody>
          <a:bodyPr vert="horz" wrap="square" lIns="0" tIns="12700" rIns="0" bIns="0" rtlCol="0">
            <a:spAutoFit/>
          </a:bodyPr>
          <a:lstStyle/>
          <a:p>
            <a:pPr marL="12700">
              <a:lnSpc>
                <a:spcPct val="100000"/>
              </a:lnSpc>
              <a:spcBef>
                <a:spcPts val="100"/>
              </a:spcBef>
              <a:tabLst>
                <a:tab pos="655320" algn="l"/>
                <a:tab pos="1297305" algn="l"/>
                <a:tab pos="1938655" algn="l"/>
                <a:tab pos="2581910" algn="l"/>
                <a:tab pos="3223895" algn="l"/>
                <a:tab pos="3961765" algn="l"/>
                <a:tab pos="4698365" algn="l"/>
              </a:tabLst>
            </a:pPr>
            <a:r>
              <a:rPr sz="2400" dirty="0">
                <a:latin typeface="Tahoma"/>
                <a:cs typeface="Tahoma"/>
              </a:rPr>
              <a:t>1	1	0	1	0	0	1	0</a:t>
            </a:r>
            <a:endParaRPr sz="2400">
              <a:latin typeface="Tahoma"/>
              <a:cs typeface="Tahoma"/>
            </a:endParaRPr>
          </a:p>
        </p:txBody>
      </p:sp>
      <p:sp>
        <p:nvSpPr>
          <p:cNvPr id="5" name="object 5"/>
          <p:cNvSpPr/>
          <p:nvPr/>
        </p:nvSpPr>
        <p:spPr>
          <a:xfrm>
            <a:off x="2855341" y="2666873"/>
            <a:ext cx="132080" cy="838200"/>
          </a:xfrm>
          <a:custGeom>
            <a:avLst/>
            <a:gdLst/>
            <a:ahLst/>
            <a:cxnLst/>
            <a:rect l="l" t="t" r="r" b="b"/>
            <a:pathLst>
              <a:path w="132080" h="838200">
                <a:moveTo>
                  <a:pt x="15875" y="708025"/>
                </a:moveTo>
                <a:lnTo>
                  <a:pt x="9016" y="711962"/>
                </a:lnTo>
                <a:lnTo>
                  <a:pt x="2285" y="715899"/>
                </a:lnTo>
                <a:lnTo>
                  <a:pt x="0" y="724662"/>
                </a:lnTo>
                <a:lnTo>
                  <a:pt x="66039" y="837818"/>
                </a:lnTo>
                <a:lnTo>
                  <a:pt x="82458" y="809625"/>
                </a:lnTo>
                <a:lnTo>
                  <a:pt x="51815" y="809625"/>
                </a:lnTo>
                <a:lnTo>
                  <a:pt x="51791" y="756841"/>
                </a:lnTo>
                <a:lnTo>
                  <a:pt x="28575" y="717041"/>
                </a:lnTo>
                <a:lnTo>
                  <a:pt x="24510" y="710311"/>
                </a:lnTo>
                <a:lnTo>
                  <a:pt x="15875" y="708025"/>
                </a:lnTo>
                <a:close/>
              </a:path>
              <a:path w="132080" h="838200">
                <a:moveTo>
                  <a:pt x="51791" y="756841"/>
                </a:moveTo>
                <a:lnTo>
                  <a:pt x="51815" y="809625"/>
                </a:lnTo>
                <a:lnTo>
                  <a:pt x="80263" y="809625"/>
                </a:lnTo>
                <a:lnTo>
                  <a:pt x="80260" y="802386"/>
                </a:lnTo>
                <a:lnTo>
                  <a:pt x="53720" y="802386"/>
                </a:lnTo>
                <a:lnTo>
                  <a:pt x="66041" y="781269"/>
                </a:lnTo>
                <a:lnTo>
                  <a:pt x="51791" y="756841"/>
                </a:lnTo>
                <a:close/>
              </a:path>
              <a:path w="132080" h="838200">
                <a:moveTo>
                  <a:pt x="116204" y="708025"/>
                </a:moveTo>
                <a:lnTo>
                  <a:pt x="107441" y="710311"/>
                </a:lnTo>
                <a:lnTo>
                  <a:pt x="80294" y="756841"/>
                </a:lnTo>
                <a:lnTo>
                  <a:pt x="80263" y="809625"/>
                </a:lnTo>
                <a:lnTo>
                  <a:pt x="82458" y="809625"/>
                </a:lnTo>
                <a:lnTo>
                  <a:pt x="128015" y="731392"/>
                </a:lnTo>
                <a:lnTo>
                  <a:pt x="132079" y="724662"/>
                </a:lnTo>
                <a:lnTo>
                  <a:pt x="129666" y="715899"/>
                </a:lnTo>
                <a:lnTo>
                  <a:pt x="116204" y="708025"/>
                </a:lnTo>
                <a:close/>
              </a:path>
              <a:path w="132080" h="838200">
                <a:moveTo>
                  <a:pt x="66041" y="781269"/>
                </a:moveTo>
                <a:lnTo>
                  <a:pt x="53720" y="802386"/>
                </a:lnTo>
                <a:lnTo>
                  <a:pt x="78358" y="802386"/>
                </a:lnTo>
                <a:lnTo>
                  <a:pt x="66041" y="781269"/>
                </a:lnTo>
                <a:close/>
              </a:path>
              <a:path w="132080" h="838200">
                <a:moveTo>
                  <a:pt x="80239" y="756935"/>
                </a:moveTo>
                <a:lnTo>
                  <a:pt x="66041" y="781269"/>
                </a:lnTo>
                <a:lnTo>
                  <a:pt x="78358" y="802386"/>
                </a:lnTo>
                <a:lnTo>
                  <a:pt x="80260" y="802386"/>
                </a:lnTo>
                <a:lnTo>
                  <a:pt x="80239" y="756935"/>
                </a:lnTo>
                <a:close/>
              </a:path>
              <a:path w="132080" h="838200">
                <a:moveTo>
                  <a:pt x="79882" y="0"/>
                </a:moveTo>
                <a:lnTo>
                  <a:pt x="51434" y="0"/>
                </a:lnTo>
                <a:lnTo>
                  <a:pt x="51768" y="708025"/>
                </a:lnTo>
                <a:lnTo>
                  <a:pt x="51846" y="756935"/>
                </a:lnTo>
                <a:lnTo>
                  <a:pt x="66041" y="781269"/>
                </a:lnTo>
                <a:lnTo>
                  <a:pt x="80239" y="756935"/>
                </a:lnTo>
                <a:lnTo>
                  <a:pt x="79882" y="0"/>
                </a:lnTo>
                <a:close/>
              </a:path>
            </a:pathLst>
          </a:custGeom>
          <a:solidFill>
            <a:srgbClr val="FF3300"/>
          </a:solidFill>
        </p:spPr>
        <p:txBody>
          <a:bodyPr wrap="square" lIns="0" tIns="0" rIns="0" bIns="0" rtlCol="0"/>
          <a:lstStyle/>
          <a:p>
            <a:endParaRPr/>
          </a:p>
        </p:txBody>
      </p:sp>
      <p:sp>
        <p:nvSpPr>
          <p:cNvPr id="6" name="object 6"/>
          <p:cNvSpPr txBox="1"/>
          <p:nvPr/>
        </p:nvSpPr>
        <p:spPr>
          <a:xfrm>
            <a:off x="2845689" y="3835400"/>
            <a:ext cx="2324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D</a:t>
            </a:r>
            <a:endParaRPr sz="2400">
              <a:latin typeface="Tahoma"/>
              <a:cs typeface="Tahoma"/>
            </a:endParaRPr>
          </a:p>
        </p:txBody>
      </p:sp>
      <p:sp>
        <p:nvSpPr>
          <p:cNvPr id="7" name="object 7"/>
          <p:cNvSpPr/>
          <p:nvPr/>
        </p:nvSpPr>
        <p:spPr>
          <a:xfrm>
            <a:off x="5446267" y="2666873"/>
            <a:ext cx="132080" cy="838200"/>
          </a:xfrm>
          <a:custGeom>
            <a:avLst/>
            <a:gdLst/>
            <a:ahLst/>
            <a:cxnLst/>
            <a:rect l="l" t="t" r="r" b="b"/>
            <a:pathLst>
              <a:path w="132079" h="838200">
                <a:moveTo>
                  <a:pt x="15875" y="708025"/>
                </a:moveTo>
                <a:lnTo>
                  <a:pt x="9017" y="711962"/>
                </a:lnTo>
                <a:lnTo>
                  <a:pt x="2286" y="715899"/>
                </a:lnTo>
                <a:lnTo>
                  <a:pt x="0" y="724662"/>
                </a:lnTo>
                <a:lnTo>
                  <a:pt x="66040" y="837818"/>
                </a:lnTo>
                <a:lnTo>
                  <a:pt x="82458" y="809625"/>
                </a:lnTo>
                <a:lnTo>
                  <a:pt x="51816" y="809625"/>
                </a:lnTo>
                <a:lnTo>
                  <a:pt x="51778" y="756935"/>
                </a:lnTo>
                <a:lnTo>
                  <a:pt x="24511" y="710311"/>
                </a:lnTo>
                <a:lnTo>
                  <a:pt x="15875" y="708025"/>
                </a:lnTo>
                <a:close/>
              </a:path>
              <a:path w="132079" h="838200">
                <a:moveTo>
                  <a:pt x="51791" y="756957"/>
                </a:moveTo>
                <a:lnTo>
                  <a:pt x="51816" y="809625"/>
                </a:lnTo>
                <a:lnTo>
                  <a:pt x="80264" y="809625"/>
                </a:lnTo>
                <a:lnTo>
                  <a:pt x="80260" y="802386"/>
                </a:lnTo>
                <a:lnTo>
                  <a:pt x="53721" y="802386"/>
                </a:lnTo>
                <a:lnTo>
                  <a:pt x="66025" y="781296"/>
                </a:lnTo>
                <a:lnTo>
                  <a:pt x="51791" y="756957"/>
                </a:lnTo>
                <a:close/>
              </a:path>
              <a:path w="132079" h="838200">
                <a:moveTo>
                  <a:pt x="116205" y="708025"/>
                </a:moveTo>
                <a:lnTo>
                  <a:pt x="107442" y="710311"/>
                </a:lnTo>
                <a:lnTo>
                  <a:pt x="80239" y="756935"/>
                </a:lnTo>
                <a:lnTo>
                  <a:pt x="80264" y="809625"/>
                </a:lnTo>
                <a:lnTo>
                  <a:pt x="82458" y="809625"/>
                </a:lnTo>
                <a:lnTo>
                  <a:pt x="131953" y="724662"/>
                </a:lnTo>
                <a:lnTo>
                  <a:pt x="129667" y="715899"/>
                </a:lnTo>
                <a:lnTo>
                  <a:pt x="116205" y="708025"/>
                </a:lnTo>
                <a:close/>
              </a:path>
              <a:path w="132079" h="838200">
                <a:moveTo>
                  <a:pt x="66025" y="781296"/>
                </a:moveTo>
                <a:lnTo>
                  <a:pt x="53721" y="802386"/>
                </a:lnTo>
                <a:lnTo>
                  <a:pt x="78359" y="802386"/>
                </a:lnTo>
                <a:lnTo>
                  <a:pt x="66025" y="781296"/>
                </a:lnTo>
                <a:close/>
              </a:path>
              <a:path w="132079" h="838200">
                <a:moveTo>
                  <a:pt x="80239" y="756935"/>
                </a:moveTo>
                <a:lnTo>
                  <a:pt x="66025" y="781296"/>
                </a:lnTo>
                <a:lnTo>
                  <a:pt x="78359" y="802386"/>
                </a:lnTo>
                <a:lnTo>
                  <a:pt x="80260" y="802386"/>
                </a:lnTo>
                <a:lnTo>
                  <a:pt x="80239" y="756935"/>
                </a:lnTo>
                <a:close/>
              </a:path>
              <a:path w="132079" h="838200">
                <a:moveTo>
                  <a:pt x="79883" y="0"/>
                </a:moveTo>
                <a:lnTo>
                  <a:pt x="51435" y="0"/>
                </a:lnTo>
                <a:lnTo>
                  <a:pt x="51791" y="756957"/>
                </a:lnTo>
                <a:lnTo>
                  <a:pt x="66025" y="781296"/>
                </a:lnTo>
                <a:lnTo>
                  <a:pt x="80226" y="756957"/>
                </a:lnTo>
                <a:lnTo>
                  <a:pt x="79883" y="0"/>
                </a:lnTo>
                <a:close/>
              </a:path>
            </a:pathLst>
          </a:custGeom>
          <a:solidFill>
            <a:srgbClr val="FF3300"/>
          </a:solidFill>
        </p:spPr>
        <p:txBody>
          <a:bodyPr wrap="square" lIns="0" tIns="0" rIns="0" bIns="0" rtlCol="0"/>
          <a:lstStyle/>
          <a:p>
            <a:endParaRPr/>
          </a:p>
        </p:txBody>
      </p:sp>
      <p:sp>
        <p:nvSpPr>
          <p:cNvPr id="8" name="object 8"/>
          <p:cNvSpPr txBox="1"/>
          <p:nvPr/>
        </p:nvSpPr>
        <p:spPr>
          <a:xfrm>
            <a:off x="5441441" y="38354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
        <p:nvSpPr>
          <p:cNvPr id="9" name="object 9"/>
          <p:cNvSpPr/>
          <p:nvPr/>
        </p:nvSpPr>
        <p:spPr>
          <a:xfrm>
            <a:off x="4494910" y="2443783"/>
            <a:ext cx="2349500" cy="142875"/>
          </a:xfrm>
          <a:custGeom>
            <a:avLst/>
            <a:gdLst/>
            <a:ahLst/>
            <a:cxnLst/>
            <a:rect l="l" t="t" r="r" b="b"/>
            <a:pathLst>
              <a:path w="2349500" h="142875">
                <a:moveTo>
                  <a:pt x="124418" y="0"/>
                </a:moveTo>
                <a:lnTo>
                  <a:pt x="118490" y="1982"/>
                </a:lnTo>
                <a:lnTo>
                  <a:pt x="0" y="71197"/>
                </a:lnTo>
                <a:lnTo>
                  <a:pt x="118490" y="140285"/>
                </a:lnTo>
                <a:lnTo>
                  <a:pt x="124418" y="142339"/>
                </a:lnTo>
                <a:lnTo>
                  <a:pt x="130476" y="141952"/>
                </a:lnTo>
                <a:lnTo>
                  <a:pt x="135939" y="139303"/>
                </a:lnTo>
                <a:lnTo>
                  <a:pt x="140080" y="134570"/>
                </a:lnTo>
                <a:lnTo>
                  <a:pt x="142136" y="128641"/>
                </a:lnTo>
                <a:lnTo>
                  <a:pt x="141763" y="122568"/>
                </a:lnTo>
                <a:lnTo>
                  <a:pt x="139152" y="117068"/>
                </a:lnTo>
                <a:lnTo>
                  <a:pt x="134492" y="112853"/>
                </a:lnTo>
                <a:lnTo>
                  <a:pt x="90204" y="87072"/>
                </a:lnTo>
                <a:lnTo>
                  <a:pt x="31368" y="87072"/>
                </a:lnTo>
                <a:lnTo>
                  <a:pt x="31368" y="55322"/>
                </a:lnTo>
                <a:lnTo>
                  <a:pt x="90036" y="55312"/>
                </a:lnTo>
                <a:lnTo>
                  <a:pt x="134365" y="29414"/>
                </a:lnTo>
                <a:lnTo>
                  <a:pt x="142134" y="13680"/>
                </a:lnTo>
                <a:lnTo>
                  <a:pt x="140080" y="7697"/>
                </a:lnTo>
                <a:lnTo>
                  <a:pt x="135939" y="3036"/>
                </a:lnTo>
                <a:lnTo>
                  <a:pt x="130476" y="410"/>
                </a:lnTo>
                <a:lnTo>
                  <a:pt x="124418" y="0"/>
                </a:lnTo>
                <a:close/>
              </a:path>
              <a:path w="2349500" h="142875">
                <a:moveTo>
                  <a:pt x="90036" y="55312"/>
                </a:moveTo>
                <a:lnTo>
                  <a:pt x="31368" y="55322"/>
                </a:lnTo>
                <a:lnTo>
                  <a:pt x="31368" y="87072"/>
                </a:lnTo>
                <a:lnTo>
                  <a:pt x="90187" y="87062"/>
                </a:lnTo>
                <a:lnTo>
                  <a:pt x="86495" y="84913"/>
                </a:lnTo>
                <a:lnTo>
                  <a:pt x="39369" y="84913"/>
                </a:lnTo>
                <a:lnTo>
                  <a:pt x="39369" y="57481"/>
                </a:lnTo>
                <a:lnTo>
                  <a:pt x="86324" y="57481"/>
                </a:lnTo>
                <a:lnTo>
                  <a:pt x="90036" y="55312"/>
                </a:lnTo>
                <a:close/>
              </a:path>
              <a:path w="2349500" h="142875">
                <a:moveTo>
                  <a:pt x="90187" y="87062"/>
                </a:moveTo>
                <a:lnTo>
                  <a:pt x="31368" y="87072"/>
                </a:lnTo>
                <a:lnTo>
                  <a:pt x="90204" y="87072"/>
                </a:lnTo>
                <a:close/>
              </a:path>
              <a:path w="2349500" h="142875">
                <a:moveTo>
                  <a:pt x="2348991" y="54941"/>
                </a:moveTo>
                <a:lnTo>
                  <a:pt x="90020" y="55322"/>
                </a:lnTo>
                <a:lnTo>
                  <a:pt x="62889" y="71172"/>
                </a:lnTo>
                <a:lnTo>
                  <a:pt x="90187" y="87062"/>
                </a:lnTo>
                <a:lnTo>
                  <a:pt x="2348991" y="86691"/>
                </a:lnTo>
                <a:lnTo>
                  <a:pt x="2348991" y="54941"/>
                </a:lnTo>
                <a:close/>
              </a:path>
              <a:path w="2349500" h="142875">
                <a:moveTo>
                  <a:pt x="39369" y="57481"/>
                </a:moveTo>
                <a:lnTo>
                  <a:pt x="39369" y="84913"/>
                </a:lnTo>
                <a:lnTo>
                  <a:pt x="62889" y="71172"/>
                </a:lnTo>
                <a:lnTo>
                  <a:pt x="39369" y="57481"/>
                </a:lnTo>
                <a:close/>
              </a:path>
              <a:path w="2349500" h="142875">
                <a:moveTo>
                  <a:pt x="62889" y="71172"/>
                </a:moveTo>
                <a:lnTo>
                  <a:pt x="39369" y="84913"/>
                </a:lnTo>
                <a:lnTo>
                  <a:pt x="86495" y="84913"/>
                </a:lnTo>
                <a:lnTo>
                  <a:pt x="62889" y="71172"/>
                </a:lnTo>
                <a:close/>
              </a:path>
              <a:path w="2349500" h="142875">
                <a:moveTo>
                  <a:pt x="86324" y="57481"/>
                </a:moveTo>
                <a:lnTo>
                  <a:pt x="39369" y="57481"/>
                </a:lnTo>
                <a:lnTo>
                  <a:pt x="62889" y="71172"/>
                </a:lnTo>
                <a:lnTo>
                  <a:pt x="86324" y="57481"/>
                </a:lnTo>
                <a:close/>
              </a:path>
            </a:pathLst>
          </a:custGeom>
          <a:solidFill>
            <a:srgbClr val="9C5252"/>
          </a:solidFill>
        </p:spPr>
        <p:txBody>
          <a:bodyPr wrap="square" lIns="0" tIns="0" rIns="0" bIns="0" rtlCol="0"/>
          <a:lstStyle/>
          <a:p>
            <a:endParaRPr/>
          </a:p>
        </p:txBody>
      </p:sp>
      <p:sp>
        <p:nvSpPr>
          <p:cNvPr id="10" name="object 10"/>
          <p:cNvSpPr/>
          <p:nvPr/>
        </p:nvSpPr>
        <p:spPr>
          <a:xfrm>
            <a:off x="1840610" y="2443783"/>
            <a:ext cx="2349500" cy="142875"/>
          </a:xfrm>
          <a:custGeom>
            <a:avLst/>
            <a:gdLst/>
            <a:ahLst/>
            <a:cxnLst/>
            <a:rect l="l" t="t" r="r" b="b"/>
            <a:pathLst>
              <a:path w="2349500" h="142875">
                <a:moveTo>
                  <a:pt x="124418" y="0"/>
                </a:moveTo>
                <a:lnTo>
                  <a:pt x="118490" y="1982"/>
                </a:lnTo>
                <a:lnTo>
                  <a:pt x="0" y="71197"/>
                </a:lnTo>
                <a:lnTo>
                  <a:pt x="118490" y="140285"/>
                </a:lnTo>
                <a:lnTo>
                  <a:pt x="124473" y="142339"/>
                </a:lnTo>
                <a:lnTo>
                  <a:pt x="130540" y="141952"/>
                </a:lnTo>
                <a:lnTo>
                  <a:pt x="136011" y="139303"/>
                </a:lnTo>
                <a:lnTo>
                  <a:pt x="140207" y="134570"/>
                </a:lnTo>
                <a:lnTo>
                  <a:pt x="142190" y="128641"/>
                </a:lnTo>
                <a:lnTo>
                  <a:pt x="141779" y="122568"/>
                </a:lnTo>
                <a:lnTo>
                  <a:pt x="139154" y="117068"/>
                </a:lnTo>
                <a:lnTo>
                  <a:pt x="134493" y="112853"/>
                </a:lnTo>
                <a:lnTo>
                  <a:pt x="90204" y="87072"/>
                </a:lnTo>
                <a:lnTo>
                  <a:pt x="31368" y="87072"/>
                </a:lnTo>
                <a:lnTo>
                  <a:pt x="31368" y="55322"/>
                </a:lnTo>
                <a:lnTo>
                  <a:pt x="90104" y="55312"/>
                </a:lnTo>
                <a:lnTo>
                  <a:pt x="134493" y="29414"/>
                </a:lnTo>
                <a:lnTo>
                  <a:pt x="142136" y="13680"/>
                </a:lnTo>
                <a:lnTo>
                  <a:pt x="140081" y="7697"/>
                </a:lnTo>
                <a:lnTo>
                  <a:pt x="135939" y="3036"/>
                </a:lnTo>
                <a:lnTo>
                  <a:pt x="130476" y="410"/>
                </a:lnTo>
                <a:lnTo>
                  <a:pt x="124418" y="0"/>
                </a:lnTo>
                <a:close/>
              </a:path>
              <a:path w="2349500" h="142875">
                <a:moveTo>
                  <a:pt x="90104" y="55312"/>
                </a:moveTo>
                <a:lnTo>
                  <a:pt x="31368" y="55322"/>
                </a:lnTo>
                <a:lnTo>
                  <a:pt x="31368" y="87072"/>
                </a:lnTo>
                <a:lnTo>
                  <a:pt x="90187" y="87062"/>
                </a:lnTo>
                <a:lnTo>
                  <a:pt x="86495" y="84913"/>
                </a:lnTo>
                <a:lnTo>
                  <a:pt x="39369" y="84913"/>
                </a:lnTo>
                <a:lnTo>
                  <a:pt x="39369" y="57481"/>
                </a:lnTo>
                <a:lnTo>
                  <a:pt x="86387" y="57481"/>
                </a:lnTo>
                <a:lnTo>
                  <a:pt x="90104" y="55312"/>
                </a:lnTo>
                <a:close/>
              </a:path>
              <a:path w="2349500" h="142875">
                <a:moveTo>
                  <a:pt x="90187" y="87062"/>
                </a:moveTo>
                <a:lnTo>
                  <a:pt x="31368" y="87072"/>
                </a:lnTo>
                <a:lnTo>
                  <a:pt x="90204" y="87072"/>
                </a:lnTo>
                <a:close/>
              </a:path>
              <a:path w="2349500" h="142875">
                <a:moveTo>
                  <a:pt x="2349118" y="54941"/>
                </a:moveTo>
                <a:lnTo>
                  <a:pt x="90087" y="55322"/>
                </a:lnTo>
                <a:lnTo>
                  <a:pt x="62905" y="71181"/>
                </a:lnTo>
                <a:lnTo>
                  <a:pt x="90187" y="87062"/>
                </a:lnTo>
                <a:lnTo>
                  <a:pt x="2349118" y="86691"/>
                </a:lnTo>
                <a:lnTo>
                  <a:pt x="2349118" y="54941"/>
                </a:lnTo>
                <a:close/>
              </a:path>
              <a:path w="2349500" h="142875">
                <a:moveTo>
                  <a:pt x="39369" y="57481"/>
                </a:moveTo>
                <a:lnTo>
                  <a:pt x="39369" y="84913"/>
                </a:lnTo>
                <a:lnTo>
                  <a:pt x="62905" y="71181"/>
                </a:lnTo>
                <a:lnTo>
                  <a:pt x="39369" y="57481"/>
                </a:lnTo>
                <a:close/>
              </a:path>
              <a:path w="2349500" h="142875">
                <a:moveTo>
                  <a:pt x="62905" y="71181"/>
                </a:moveTo>
                <a:lnTo>
                  <a:pt x="39369" y="84913"/>
                </a:lnTo>
                <a:lnTo>
                  <a:pt x="86495" y="84913"/>
                </a:lnTo>
                <a:lnTo>
                  <a:pt x="62905" y="71181"/>
                </a:lnTo>
                <a:close/>
              </a:path>
              <a:path w="2349500" h="142875">
                <a:moveTo>
                  <a:pt x="86387" y="57481"/>
                </a:moveTo>
                <a:lnTo>
                  <a:pt x="39369" y="57481"/>
                </a:lnTo>
                <a:lnTo>
                  <a:pt x="62905" y="71181"/>
                </a:lnTo>
                <a:lnTo>
                  <a:pt x="86387" y="57481"/>
                </a:lnTo>
                <a:close/>
              </a:path>
            </a:pathLst>
          </a:custGeom>
          <a:solidFill>
            <a:srgbClr val="9C5252"/>
          </a:solidFill>
        </p:spPr>
        <p:txBody>
          <a:bodyPr wrap="square" lIns="0" tIns="0" rIns="0" bIns="0" rtlCol="0"/>
          <a:lstStyle/>
          <a:p>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3300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11010010 binary  </a:t>
            </a:r>
            <a:r>
              <a:rPr spc="-5" dirty="0"/>
              <a:t>number </a:t>
            </a:r>
            <a:r>
              <a:rPr dirty="0"/>
              <a:t>in </a:t>
            </a:r>
            <a:r>
              <a:rPr spc="-25" dirty="0"/>
              <a:t>to </a:t>
            </a:r>
            <a:r>
              <a:rPr spc="-30" dirty="0"/>
              <a:t>it’s </a:t>
            </a:r>
            <a:r>
              <a:rPr spc="-10" dirty="0"/>
              <a:t>equivalent </a:t>
            </a:r>
            <a:r>
              <a:rPr spc="-25" dirty="0"/>
              <a:t>hex</a:t>
            </a:r>
            <a:r>
              <a:rPr spc="-60" dirty="0"/>
              <a:t> 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198497" y="4952872"/>
            <a:ext cx="4202430" cy="838200"/>
          </a:xfrm>
          <a:custGeom>
            <a:avLst/>
            <a:gdLst/>
            <a:ahLst/>
            <a:cxnLst/>
            <a:rect l="l" t="t" r="r" b="b"/>
            <a:pathLst>
              <a:path w="4202430" h="838200">
                <a:moveTo>
                  <a:pt x="4062349" y="0"/>
                </a:moveTo>
                <a:lnTo>
                  <a:pt x="139700" y="0"/>
                </a:lnTo>
                <a:lnTo>
                  <a:pt x="95520" y="7115"/>
                </a:lnTo>
                <a:lnTo>
                  <a:pt x="57168" y="26928"/>
                </a:lnTo>
                <a:lnTo>
                  <a:pt x="26936" y="57140"/>
                </a:lnTo>
                <a:lnTo>
                  <a:pt x="7116" y="95455"/>
                </a:lnTo>
                <a:lnTo>
                  <a:pt x="0" y="139572"/>
                </a:lnTo>
                <a:lnTo>
                  <a:pt x="0" y="698106"/>
                </a:lnTo>
                <a:lnTo>
                  <a:pt x="7116" y="742239"/>
                </a:lnTo>
                <a:lnTo>
                  <a:pt x="26936" y="780567"/>
                </a:lnTo>
                <a:lnTo>
                  <a:pt x="57168" y="810791"/>
                </a:lnTo>
                <a:lnTo>
                  <a:pt x="95520" y="830612"/>
                </a:lnTo>
                <a:lnTo>
                  <a:pt x="139700" y="837730"/>
                </a:lnTo>
                <a:lnTo>
                  <a:pt x="4062349" y="837730"/>
                </a:lnTo>
                <a:lnTo>
                  <a:pt x="4106466" y="830612"/>
                </a:lnTo>
                <a:lnTo>
                  <a:pt x="4144781" y="810791"/>
                </a:lnTo>
                <a:lnTo>
                  <a:pt x="4174993" y="780567"/>
                </a:lnTo>
                <a:lnTo>
                  <a:pt x="4194806" y="742239"/>
                </a:lnTo>
                <a:lnTo>
                  <a:pt x="4201922" y="698106"/>
                </a:lnTo>
                <a:lnTo>
                  <a:pt x="4201922" y="139572"/>
                </a:lnTo>
                <a:lnTo>
                  <a:pt x="4194806" y="95455"/>
                </a:lnTo>
                <a:lnTo>
                  <a:pt x="4174993" y="57140"/>
                </a:lnTo>
                <a:lnTo>
                  <a:pt x="4144781" y="26928"/>
                </a:lnTo>
                <a:lnTo>
                  <a:pt x="4106466" y="7115"/>
                </a:lnTo>
                <a:lnTo>
                  <a:pt x="4062349" y="0"/>
                </a:lnTo>
                <a:close/>
              </a:path>
            </a:pathLst>
          </a:custGeom>
          <a:solidFill>
            <a:srgbClr val="CFDCEF"/>
          </a:solidFill>
        </p:spPr>
        <p:txBody>
          <a:bodyPr wrap="square" lIns="0" tIns="0" rIns="0" bIns="0" rtlCol="0"/>
          <a:lstStyle/>
          <a:p>
            <a:endParaRPr/>
          </a:p>
        </p:txBody>
      </p:sp>
      <p:sp>
        <p:nvSpPr>
          <p:cNvPr id="5" name="object 5"/>
          <p:cNvSpPr/>
          <p:nvPr/>
        </p:nvSpPr>
        <p:spPr>
          <a:xfrm>
            <a:off x="2198497" y="4952872"/>
            <a:ext cx="4202430" cy="838200"/>
          </a:xfrm>
          <a:custGeom>
            <a:avLst/>
            <a:gdLst/>
            <a:ahLst/>
            <a:cxnLst/>
            <a:rect l="l" t="t" r="r" b="b"/>
            <a:pathLst>
              <a:path w="4202430" h="838200">
                <a:moveTo>
                  <a:pt x="0" y="139572"/>
                </a:moveTo>
                <a:lnTo>
                  <a:pt x="7116" y="95455"/>
                </a:lnTo>
                <a:lnTo>
                  <a:pt x="26936" y="57140"/>
                </a:lnTo>
                <a:lnTo>
                  <a:pt x="57168" y="26928"/>
                </a:lnTo>
                <a:lnTo>
                  <a:pt x="95520" y="7115"/>
                </a:lnTo>
                <a:lnTo>
                  <a:pt x="139700" y="0"/>
                </a:lnTo>
                <a:lnTo>
                  <a:pt x="4062349" y="0"/>
                </a:lnTo>
                <a:lnTo>
                  <a:pt x="4106466" y="7115"/>
                </a:lnTo>
                <a:lnTo>
                  <a:pt x="4144781" y="26928"/>
                </a:lnTo>
                <a:lnTo>
                  <a:pt x="4174993" y="57140"/>
                </a:lnTo>
                <a:lnTo>
                  <a:pt x="4194806" y="95455"/>
                </a:lnTo>
                <a:lnTo>
                  <a:pt x="4201922" y="139572"/>
                </a:lnTo>
                <a:lnTo>
                  <a:pt x="4201922" y="698106"/>
                </a:lnTo>
                <a:lnTo>
                  <a:pt x="4194806" y="742239"/>
                </a:lnTo>
                <a:lnTo>
                  <a:pt x="4174993" y="780567"/>
                </a:lnTo>
                <a:lnTo>
                  <a:pt x="4144781" y="810791"/>
                </a:lnTo>
                <a:lnTo>
                  <a:pt x="4106466" y="830612"/>
                </a:lnTo>
                <a:lnTo>
                  <a:pt x="4062349" y="837730"/>
                </a:lnTo>
                <a:lnTo>
                  <a:pt x="139700" y="837730"/>
                </a:lnTo>
                <a:lnTo>
                  <a:pt x="95520" y="830612"/>
                </a:lnTo>
                <a:lnTo>
                  <a:pt x="57168" y="810791"/>
                </a:lnTo>
                <a:lnTo>
                  <a:pt x="26936" y="780567"/>
                </a:lnTo>
                <a:lnTo>
                  <a:pt x="7116" y="742239"/>
                </a:lnTo>
                <a:lnTo>
                  <a:pt x="0" y="698106"/>
                </a:lnTo>
                <a:lnTo>
                  <a:pt x="0" y="139572"/>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2031619" y="1930095"/>
            <a:ext cx="4878705" cy="391795"/>
          </a:xfrm>
          <a:prstGeom prst="rect">
            <a:avLst/>
          </a:prstGeom>
        </p:spPr>
        <p:txBody>
          <a:bodyPr vert="horz" wrap="square" lIns="0" tIns="12700" rIns="0" bIns="0" rtlCol="0">
            <a:spAutoFit/>
          </a:bodyPr>
          <a:lstStyle/>
          <a:p>
            <a:pPr marL="12700">
              <a:lnSpc>
                <a:spcPct val="100000"/>
              </a:lnSpc>
              <a:spcBef>
                <a:spcPts val="100"/>
              </a:spcBef>
              <a:tabLst>
                <a:tab pos="655320" algn="l"/>
                <a:tab pos="1297305" algn="l"/>
                <a:tab pos="1938655" algn="l"/>
                <a:tab pos="2581910" algn="l"/>
                <a:tab pos="3223895" algn="l"/>
                <a:tab pos="3961765" algn="l"/>
                <a:tab pos="4698365" algn="l"/>
              </a:tabLst>
            </a:pPr>
            <a:r>
              <a:rPr sz="2400" dirty="0">
                <a:latin typeface="Tahoma"/>
                <a:cs typeface="Tahoma"/>
              </a:rPr>
              <a:t>1	1	0	1	0	0	1	0</a:t>
            </a:r>
            <a:endParaRPr sz="2400">
              <a:latin typeface="Tahoma"/>
              <a:cs typeface="Tahoma"/>
            </a:endParaRPr>
          </a:p>
        </p:txBody>
      </p:sp>
      <p:sp>
        <p:nvSpPr>
          <p:cNvPr id="7" name="object 7"/>
          <p:cNvSpPr/>
          <p:nvPr/>
        </p:nvSpPr>
        <p:spPr>
          <a:xfrm>
            <a:off x="2855341" y="2666873"/>
            <a:ext cx="132080" cy="838200"/>
          </a:xfrm>
          <a:custGeom>
            <a:avLst/>
            <a:gdLst/>
            <a:ahLst/>
            <a:cxnLst/>
            <a:rect l="l" t="t" r="r" b="b"/>
            <a:pathLst>
              <a:path w="132080" h="838200">
                <a:moveTo>
                  <a:pt x="15875" y="708025"/>
                </a:moveTo>
                <a:lnTo>
                  <a:pt x="9016" y="711962"/>
                </a:lnTo>
                <a:lnTo>
                  <a:pt x="2285" y="715899"/>
                </a:lnTo>
                <a:lnTo>
                  <a:pt x="0" y="724662"/>
                </a:lnTo>
                <a:lnTo>
                  <a:pt x="66039" y="837818"/>
                </a:lnTo>
                <a:lnTo>
                  <a:pt x="82458" y="809625"/>
                </a:lnTo>
                <a:lnTo>
                  <a:pt x="51815" y="809625"/>
                </a:lnTo>
                <a:lnTo>
                  <a:pt x="51791" y="756841"/>
                </a:lnTo>
                <a:lnTo>
                  <a:pt x="28575" y="717041"/>
                </a:lnTo>
                <a:lnTo>
                  <a:pt x="24510" y="710311"/>
                </a:lnTo>
                <a:lnTo>
                  <a:pt x="15875" y="708025"/>
                </a:lnTo>
                <a:close/>
              </a:path>
              <a:path w="132080" h="838200">
                <a:moveTo>
                  <a:pt x="51791" y="756841"/>
                </a:moveTo>
                <a:lnTo>
                  <a:pt x="51815" y="809625"/>
                </a:lnTo>
                <a:lnTo>
                  <a:pt x="80263" y="809625"/>
                </a:lnTo>
                <a:lnTo>
                  <a:pt x="80260" y="802386"/>
                </a:lnTo>
                <a:lnTo>
                  <a:pt x="53720" y="802386"/>
                </a:lnTo>
                <a:lnTo>
                  <a:pt x="66041" y="781269"/>
                </a:lnTo>
                <a:lnTo>
                  <a:pt x="51791" y="756841"/>
                </a:lnTo>
                <a:close/>
              </a:path>
              <a:path w="132080" h="838200">
                <a:moveTo>
                  <a:pt x="116204" y="708025"/>
                </a:moveTo>
                <a:lnTo>
                  <a:pt x="107441" y="710311"/>
                </a:lnTo>
                <a:lnTo>
                  <a:pt x="80294" y="756841"/>
                </a:lnTo>
                <a:lnTo>
                  <a:pt x="80263" y="809625"/>
                </a:lnTo>
                <a:lnTo>
                  <a:pt x="82458" y="809625"/>
                </a:lnTo>
                <a:lnTo>
                  <a:pt x="128015" y="731392"/>
                </a:lnTo>
                <a:lnTo>
                  <a:pt x="132079" y="724662"/>
                </a:lnTo>
                <a:lnTo>
                  <a:pt x="129666" y="715899"/>
                </a:lnTo>
                <a:lnTo>
                  <a:pt x="116204" y="708025"/>
                </a:lnTo>
                <a:close/>
              </a:path>
              <a:path w="132080" h="838200">
                <a:moveTo>
                  <a:pt x="66041" y="781269"/>
                </a:moveTo>
                <a:lnTo>
                  <a:pt x="53720" y="802386"/>
                </a:lnTo>
                <a:lnTo>
                  <a:pt x="78358" y="802386"/>
                </a:lnTo>
                <a:lnTo>
                  <a:pt x="66041" y="781269"/>
                </a:lnTo>
                <a:close/>
              </a:path>
              <a:path w="132080" h="838200">
                <a:moveTo>
                  <a:pt x="80239" y="756935"/>
                </a:moveTo>
                <a:lnTo>
                  <a:pt x="66041" y="781269"/>
                </a:lnTo>
                <a:lnTo>
                  <a:pt x="78358" y="802386"/>
                </a:lnTo>
                <a:lnTo>
                  <a:pt x="80260" y="802386"/>
                </a:lnTo>
                <a:lnTo>
                  <a:pt x="80239" y="756935"/>
                </a:lnTo>
                <a:close/>
              </a:path>
              <a:path w="132080" h="838200">
                <a:moveTo>
                  <a:pt x="79882" y="0"/>
                </a:moveTo>
                <a:lnTo>
                  <a:pt x="51434" y="0"/>
                </a:lnTo>
                <a:lnTo>
                  <a:pt x="51768" y="708025"/>
                </a:lnTo>
                <a:lnTo>
                  <a:pt x="51846" y="756935"/>
                </a:lnTo>
                <a:lnTo>
                  <a:pt x="66041" y="781269"/>
                </a:lnTo>
                <a:lnTo>
                  <a:pt x="80239" y="756935"/>
                </a:lnTo>
                <a:lnTo>
                  <a:pt x="79882" y="0"/>
                </a:lnTo>
                <a:close/>
              </a:path>
            </a:pathLst>
          </a:custGeom>
          <a:solidFill>
            <a:srgbClr val="FF3300"/>
          </a:solidFill>
        </p:spPr>
        <p:txBody>
          <a:bodyPr wrap="square" lIns="0" tIns="0" rIns="0" bIns="0" rtlCol="0"/>
          <a:lstStyle/>
          <a:p>
            <a:endParaRPr/>
          </a:p>
        </p:txBody>
      </p:sp>
      <p:sp>
        <p:nvSpPr>
          <p:cNvPr id="8" name="object 8"/>
          <p:cNvSpPr txBox="1"/>
          <p:nvPr/>
        </p:nvSpPr>
        <p:spPr>
          <a:xfrm>
            <a:off x="2845689" y="3835400"/>
            <a:ext cx="2324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D</a:t>
            </a:r>
            <a:endParaRPr sz="2400">
              <a:latin typeface="Tahoma"/>
              <a:cs typeface="Tahoma"/>
            </a:endParaRPr>
          </a:p>
        </p:txBody>
      </p:sp>
      <p:sp>
        <p:nvSpPr>
          <p:cNvPr id="9" name="object 9"/>
          <p:cNvSpPr/>
          <p:nvPr/>
        </p:nvSpPr>
        <p:spPr>
          <a:xfrm>
            <a:off x="5446267" y="2666873"/>
            <a:ext cx="132080" cy="838200"/>
          </a:xfrm>
          <a:custGeom>
            <a:avLst/>
            <a:gdLst/>
            <a:ahLst/>
            <a:cxnLst/>
            <a:rect l="l" t="t" r="r" b="b"/>
            <a:pathLst>
              <a:path w="132079" h="838200">
                <a:moveTo>
                  <a:pt x="15875" y="708025"/>
                </a:moveTo>
                <a:lnTo>
                  <a:pt x="9017" y="711962"/>
                </a:lnTo>
                <a:lnTo>
                  <a:pt x="2286" y="715899"/>
                </a:lnTo>
                <a:lnTo>
                  <a:pt x="0" y="724662"/>
                </a:lnTo>
                <a:lnTo>
                  <a:pt x="66040" y="837818"/>
                </a:lnTo>
                <a:lnTo>
                  <a:pt x="82458" y="809625"/>
                </a:lnTo>
                <a:lnTo>
                  <a:pt x="51816" y="809625"/>
                </a:lnTo>
                <a:lnTo>
                  <a:pt x="51778" y="756935"/>
                </a:lnTo>
                <a:lnTo>
                  <a:pt x="24511" y="710311"/>
                </a:lnTo>
                <a:lnTo>
                  <a:pt x="15875" y="708025"/>
                </a:lnTo>
                <a:close/>
              </a:path>
              <a:path w="132079" h="838200">
                <a:moveTo>
                  <a:pt x="51791" y="756957"/>
                </a:moveTo>
                <a:lnTo>
                  <a:pt x="51816" y="809625"/>
                </a:lnTo>
                <a:lnTo>
                  <a:pt x="80264" y="809625"/>
                </a:lnTo>
                <a:lnTo>
                  <a:pt x="80260" y="802386"/>
                </a:lnTo>
                <a:lnTo>
                  <a:pt x="53721" y="802386"/>
                </a:lnTo>
                <a:lnTo>
                  <a:pt x="66025" y="781296"/>
                </a:lnTo>
                <a:lnTo>
                  <a:pt x="51791" y="756957"/>
                </a:lnTo>
                <a:close/>
              </a:path>
              <a:path w="132079" h="838200">
                <a:moveTo>
                  <a:pt x="116205" y="708025"/>
                </a:moveTo>
                <a:lnTo>
                  <a:pt x="107442" y="710311"/>
                </a:lnTo>
                <a:lnTo>
                  <a:pt x="80239" y="756935"/>
                </a:lnTo>
                <a:lnTo>
                  <a:pt x="80264" y="809625"/>
                </a:lnTo>
                <a:lnTo>
                  <a:pt x="82458" y="809625"/>
                </a:lnTo>
                <a:lnTo>
                  <a:pt x="131953" y="724662"/>
                </a:lnTo>
                <a:lnTo>
                  <a:pt x="129667" y="715899"/>
                </a:lnTo>
                <a:lnTo>
                  <a:pt x="116205" y="708025"/>
                </a:lnTo>
                <a:close/>
              </a:path>
              <a:path w="132079" h="838200">
                <a:moveTo>
                  <a:pt x="66025" y="781296"/>
                </a:moveTo>
                <a:lnTo>
                  <a:pt x="53721" y="802386"/>
                </a:lnTo>
                <a:lnTo>
                  <a:pt x="78359" y="802386"/>
                </a:lnTo>
                <a:lnTo>
                  <a:pt x="66025" y="781296"/>
                </a:lnTo>
                <a:close/>
              </a:path>
              <a:path w="132079" h="838200">
                <a:moveTo>
                  <a:pt x="80239" y="756935"/>
                </a:moveTo>
                <a:lnTo>
                  <a:pt x="66025" y="781296"/>
                </a:lnTo>
                <a:lnTo>
                  <a:pt x="78359" y="802386"/>
                </a:lnTo>
                <a:lnTo>
                  <a:pt x="80260" y="802386"/>
                </a:lnTo>
                <a:lnTo>
                  <a:pt x="80239" y="756935"/>
                </a:lnTo>
                <a:close/>
              </a:path>
              <a:path w="132079" h="838200">
                <a:moveTo>
                  <a:pt x="79883" y="0"/>
                </a:moveTo>
                <a:lnTo>
                  <a:pt x="51435" y="0"/>
                </a:lnTo>
                <a:lnTo>
                  <a:pt x="51791" y="756957"/>
                </a:lnTo>
                <a:lnTo>
                  <a:pt x="66025" y="781296"/>
                </a:lnTo>
                <a:lnTo>
                  <a:pt x="80226" y="756957"/>
                </a:lnTo>
                <a:lnTo>
                  <a:pt x="79883" y="0"/>
                </a:lnTo>
                <a:close/>
              </a:path>
            </a:pathLst>
          </a:custGeom>
          <a:solidFill>
            <a:srgbClr val="FF3300"/>
          </a:solidFill>
        </p:spPr>
        <p:txBody>
          <a:bodyPr wrap="square" lIns="0" tIns="0" rIns="0" bIns="0" rtlCol="0"/>
          <a:lstStyle/>
          <a:p>
            <a:endParaRPr/>
          </a:p>
        </p:txBody>
      </p:sp>
      <p:sp>
        <p:nvSpPr>
          <p:cNvPr id="10" name="object 10"/>
          <p:cNvSpPr txBox="1"/>
          <p:nvPr/>
        </p:nvSpPr>
        <p:spPr>
          <a:xfrm>
            <a:off x="5441441" y="38354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
        <p:nvSpPr>
          <p:cNvPr id="11" name="object 11"/>
          <p:cNvSpPr/>
          <p:nvPr/>
        </p:nvSpPr>
        <p:spPr>
          <a:xfrm>
            <a:off x="4494910" y="2443783"/>
            <a:ext cx="2349500" cy="142875"/>
          </a:xfrm>
          <a:custGeom>
            <a:avLst/>
            <a:gdLst/>
            <a:ahLst/>
            <a:cxnLst/>
            <a:rect l="l" t="t" r="r" b="b"/>
            <a:pathLst>
              <a:path w="2349500" h="142875">
                <a:moveTo>
                  <a:pt x="124418" y="0"/>
                </a:moveTo>
                <a:lnTo>
                  <a:pt x="118490" y="1982"/>
                </a:lnTo>
                <a:lnTo>
                  <a:pt x="0" y="71197"/>
                </a:lnTo>
                <a:lnTo>
                  <a:pt x="118490" y="140285"/>
                </a:lnTo>
                <a:lnTo>
                  <a:pt x="124418" y="142339"/>
                </a:lnTo>
                <a:lnTo>
                  <a:pt x="130476" y="141952"/>
                </a:lnTo>
                <a:lnTo>
                  <a:pt x="135939" y="139303"/>
                </a:lnTo>
                <a:lnTo>
                  <a:pt x="140080" y="134570"/>
                </a:lnTo>
                <a:lnTo>
                  <a:pt x="142136" y="128641"/>
                </a:lnTo>
                <a:lnTo>
                  <a:pt x="141763" y="122568"/>
                </a:lnTo>
                <a:lnTo>
                  <a:pt x="139152" y="117068"/>
                </a:lnTo>
                <a:lnTo>
                  <a:pt x="134492" y="112853"/>
                </a:lnTo>
                <a:lnTo>
                  <a:pt x="90204" y="87072"/>
                </a:lnTo>
                <a:lnTo>
                  <a:pt x="31368" y="87072"/>
                </a:lnTo>
                <a:lnTo>
                  <a:pt x="31368" y="55322"/>
                </a:lnTo>
                <a:lnTo>
                  <a:pt x="90036" y="55312"/>
                </a:lnTo>
                <a:lnTo>
                  <a:pt x="134365" y="29414"/>
                </a:lnTo>
                <a:lnTo>
                  <a:pt x="142134" y="13680"/>
                </a:lnTo>
                <a:lnTo>
                  <a:pt x="140080" y="7697"/>
                </a:lnTo>
                <a:lnTo>
                  <a:pt x="135939" y="3036"/>
                </a:lnTo>
                <a:lnTo>
                  <a:pt x="130476" y="410"/>
                </a:lnTo>
                <a:lnTo>
                  <a:pt x="124418" y="0"/>
                </a:lnTo>
                <a:close/>
              </a:path>
              <a:path w="2349500" h="142875">
                <a:moveTo>
                  <a:pt x="90036" y="55312"/>
                </a:moveTo>
                <a:lnTo>
                  <a:pt x="31368" y="55322"/>
                </a:lnTo>
                <a:lnTo>
                  <a:pt x="31368" y="87072"/>
                </a:lnTo>
                <a:lnTo>
                  <a:pt x="90187" y="87062"/>
                </a:lnTo>
                <a:lnTo>
                  <a:pt x="86495" y="84913"/>
                </a:lnTo>
                <a:lnTo>
                  <a:pt x="39369" y="84913"/>
                </a:lnTo>
                <a:lnTo>
                  <a:pt x="39369" y="57481"/>
                </a:lnTo>
                <a:lnTo>
                  <a:pt x="86324" y="57481"/>
                </a:lnTo>
                <a:lnTo>
                  <a:pt x="90036" y="55312"/>
                </a:lnTo>
                <a:close/>
              </a:path>
              <a:path w="2349500" h="142875">
                <a:moveTo>
                  <a:pt x="90187" y="87062"/>
                </a:moveTo>
                <a:lnTo>
                  <a:pt x="31368" y="87072"/>
                </a:lnTo>
                <a:lnTo>
                  <a:pt x="90204" y="87072"/>
                </a:lnTo>
                <a:close/>
              </a:path>
              <a:path w="2349500" h="142875">
                <a:moveTo>
                  <a:pt x="2348991" y="54941"/>
                </a:moveTo>
                <a:lnTo>
                  <a:pt x="90020" y="55322"/>
                </a:lnTo>
                <a:lnTo>
                  <a:pt x="62889" y="71172"/>
                </a:lnTo>
                <a:lnTo>
                  <a:pt x="90187" y="87062"/>
                </a:lnTo>
                <a:lnTo>
                  <a:pt x="2348991" y="86691"/>
                </a:lnTo>
                <a:lnTo>
                  <a:pt x="2348991" y="54941"/>
                </a:lnTo>
                <a:close/>
              </a:path>
              <a:path w="2349500" h="142875">
                <a:moveTo>
                  <a:pt x="39369" y="57481"/>
                </a:moveTo>
                <a:lnTo>
                  <a:pt x="39369" y="84913"/>
                </a:lnTo>
                <a:lnTo>
                  <a:pt x="62889" y="71172"/>
                </a:lnTo>
                <a:lnTo>
                  <a:pt x="39369" y="57481"/>
                </a:lnTo>
                <a:close/>
              </a:path>
              <a:path w="2349500" h="142875">
                <a:moveTo>
                  <a:pt x="62889" y="71172"/>
                </a:moveTo>
                <a:lnTo>
                  <a:pt x="39369" y="84913"/>
                </a:lnTo>
                <a:lnTo>
                  <a:pt x="86495" y="84913"/>
                </a:lnTo>
                <a:lnTo>
                  <a:pt x="62889" y="71172"/>
                </a:lnTo>
                <a:close/>
              </a:path>
              <a:path w="2349500" h="142875">
                <a:moveTo>
                  <a:pt x="86324" y="57481"/>
                </a:moveTo>
                <a:lnTo>
                  <a:pt x="39369" y="57481"/>
                </a:lnTo>
                <a:lnTo>
                  <a:pt x="62889" y="71172"/>
                </a:lnTo>
                <a:lnTo>
                  <a:pt x="86324" y="57481"/>
                </a:lnTo>
                <a:close/>
              </a:path>
            </a:pathLst>
          </a:custGeom>
          <a:solidFill>
            <a:srgbClr val="9C5252"/>
          </a:solidFill>
        </p:spPr>
        <p:txBody>
          <a:bodyPr wrap="square" lIns="0" tIns="0" rIns="0" bIns="0" rtlCol="0"/>
          <a:lstStyle/>
          <a:p>
            <a:endParaRPr/>
          </a:p>
        </p:txBody>
      </p:sp>
      <p:sp>
        <p:nvSpPr>
          <p:cNvPr id="12" name="object 12"/>
          <p:cNvSpPr/>
          <p:nvPr/>
        </p:nvSpPr>
        <p:spPr>
          <a:xfrm>
            <a:off x="1840610" y="2443783"/>
            <a:ext cx="2349500" cy="142875"/>
          </a:xfrm>
          <a:custGeom>
            <a:avLst/>
            <a:gdLst/>
            <a:ahLst/>
            <a:cxnLst/>
            <a:rect l="l" t="t" r="r" b="b"/>
            <a:pathLst>
              <a:path w="2349500" h="142875">
                <a:moveTo>
                  <a:pt x="124418" y="0"/>
                </a:moveTo>
                <a:lnTo>
                  <a:pt x="118490" y="1982"/>
                </a:lnTo>
                <a:lnTo>
                  <a:pt x="0" y="71197"/>
                </a:lnTo>
                <a:lnTo>
                  <a:pt x="118490" y="140285"/>
                </a:lnTo>
                <a:lnTo>
                  <a:pt x="124473" y="142339"/>
                </a:lnTo>
                <a:lnTo>
                  <a:pt x="130540" y="141952"/>
                </a:lnTo>
                <a:lnTo>
                  <a:pt x="136011" y="139303"/>
                </a:lnTo>
                <a:lnTo>
                  <a:pt x="140207" y="134570"/>
                </a:lnTo>
                <a:lnTo>
                  <a:pt x="142190" y="128641"/>
                </a:lnTo>
                <a:lnTo>
                  <a:pt x="141779" y="122568"/>
                </a:lnTo>
                <a:lnTo>
                  <a:pt x="139154" y="117068"/>
                </a:lnTo>
                <a:lnTo>
                  <a:pt x="134493" y="112853"/>
                </a:lnTo>
                <a:lnTo>
                  <a:pt x="90204" y="87072"/>
                </a:lnTo>
                <a:lnTo>
                  <a:pt x="31368" y="87072"/>
                </a:lnTo>
                <a:lnTo>
                  <a:pt x="31368" y="55322"/>
                </a:lnTo>
                <a:lnTo>
                  <a:pt x="90104" y="55312"/>
                </a:lnTo>
                <a:lnTo>
                  <a:pt x="134493" y="29414"/>
                </a:lnTo>
                <a:lnTo>
                  <a:pt x="142136" y="13680"/>
                </a:lnTo>
                <a:lnTo>
                  <a:pt x="140081" y="7697"/>
                </a:lnTo>
                <a:lnTo>
                  <a:pt x="135939" y="3036"/>
                </a:lnTo>
                <a:lnTo>
                  <a:pt x="130476" y="410"/>
                </a:lnTo>
                <a:lnTo>
                  <a:pt x="124418" y="0"/>
                </a:lnTo>
                <a:close/>
              </a:path>
              <a:path w="2349500" h="142875">
                <a:moveTo>
                  <a:pt x="90104" y="55312"/>
                </a:moveTo>
                <a:lnTo>
                  <a:pt x="31368" y="55322"/>
                </a:lnTo>
                <a:lnTo>
                  <a:pt x="31368" y="87072"/>
                </a:lnTo>
                <a:lnTo>
                  <a:pt x="90187" y="87062"/>
                </a:lnTo>
                <a:lnTo>
                  <a:pt x="86495" y="84913"/>
                </a:lnTo>
                <a:lnTo>
                  <a:pt x="39369" y="84913"/>
                </a:lnTo>
                <a:lnTo>
                  <a:pt x="39369" y="57481"/>
                </a:lnTo>
                <a:lnTo>
                  <a:pt x="86387" y="57481"/>
                </a:lnTo>
                <a:lnTo>
                  <a:pt x="90104" y="55312"/>
                </a:lnTo>
                <a:close/>
              </a:path>
              <a:path w="2349500" h="142875">
                <a:moveTo>
                  <a:pt x="90187" y="87062"/>
                </a:moveTo>
                <a:lnTo>
                  <a:pt x="31368" y="87072"/>
                </a:lnTo>
                <a:lnTo>
                  <a:pt x="90204" y="87072"/>
                </a:lnTo>
                <a:close/>
              </a:path>
              <a:path w="2349500" h="142875">
                <a:moveTo>
                  <a:pt x="2349118" y="54941"/>
                </a:moveTo>
                <a:lnTo>
                  <a:pt x="90087" y="55322"/>
                </a:lnTo>
                <a:lnTo>
                  <a:pt x="62905" y="71181"/>
                </a:lnTo>
                <a:lnTo>
                  <a:pt x="90187" y="87062"/>
                </a:lnTo>
                <a:lnTo>
                  <a:pt x="2349118" y="86691"/>
                </a:lnTo>
                <a:lnTo>
                  <a:pt x="2349118" y="54941"/>
                </a:lnTo>
                <a:close/>
              </a:path>
              <a:path w="2349500" h="142875">
                <a:moveTo>
                  <a:pt x="39369" y="57481"/>
                </a:moveTo>
                <a:lnTo>
                  <a:pt x="39369" y="84913"/>
                </a:lnTo>
                <a:lnTo>
                  <a:pt x="62905" y="71181"/>
                </a:lnTo>
                <a:lnTo>
                  <a:pt x="39369" y="57481"/>
                </a:lnTo>
                <a:close/>
              </a:path>
              <a:path w="2349500" h="142875">
                <a:moveTo>
                  <a:pt x="62905" y="71181"/>
                </a:moveTo>
                <a:lnTo>
                  <a:pt x="39369" y="84913"/>
                </a:lnTo>
                <a:lnTo>
                  <a:pt x="86495" y="84913"/>
                </a:lnTo>
                <a:lnTo>
                  <a:pt x="62905" y="71181"/>
                </a:lnTo>
                <a:close/>
              </a:path>
              <a:path w="2349500" h="142875">
                <a:moveTo>
                  <a:pt x="86387" y="57481"/>
                </a:moveTo>
                <a:lnTo>
                  <a:pt x="39369" y="57481"/>
                </a:lnTo>
                <a:lnTo>
                  <a:pt x="62905" y="71181"/>
                </a:lnTo>
                <a:lnTo>
                  <a:pt x="86387" y="57481"/>
                </a:lnTo>
                <a:close/>
              </a:path>
            </a:pathLst>
          </a:custGeom>
          <a:solidFill>
            <a:srgbClr val="9C5252"/>
          </a:solidFill>
        </p:spPr>
        <p:txBody>
          <a:bodyPr wrap="square" lIns="0" tIns="0" rIns="0" bIns="0" rtlCol="0"/>
          <a:lstStyle/>
          <a:p>
            <a:endParaRPr/>
          </a:p>
        </p:txBody>
      </p:sp>
      <p:sp>
        <p:nvSpPr>
          <p:cNvPr id="13" name="object 13"/>
          <p:cNvSpPr txBox="1"/>
          <p:nvPr/>
        </p:nvSpPr>
        <p:spPr>
          <a:xfrm>
            <a:off x="2580476" y="5137748"/>
            <a:ext cx="3380104" cy="443865"/>
          </a:xfrm>
          <a:prstGeom prst="rect">
            <a:avLst/>
          </a:prstGeom>
        </p:spPr>
        <p:txBody>
          <a:bodyPr vert="horz" wrap="square" lIns="0" tIns="11430" rIns="0" bIns="0" rtlCol="0">
            <a:spAutoFit/>
          </a:bodyPr>
          <a:lstStyle/>
          <a:p>
            <a:pPr marL="12700">
              <a:lnSpc>
                <a:spcPct val="100000"/>
              </a:lnSpc>
              <a:spcBef>
                <a:spcPts val="90"/>
              </a:spcBef>
            </a:pPr>
            <a:r>
              <a:rPr sz="2750" spc="140" dirty="0">
                <a:latin typeface="Times New Roman"/>
                <a:cs typeface="Times New Roman"/>
              </a:rPr>
              <a:t>(11010010)</a:t>
            </a:r>
            <a:r>
              <a:rPr sz="1550" spc="140" dirty="0">
                <a:latin typeface="Times New Roman"/>
                <a:cs typeface="Times New Roman"/>
              </a:rPr>
              <a:t>2 </a:t>
            </a:r>
            <a:r>
              <a:rPr sz="2750" spc="290" dirty="0">
                <a:latin typeface="Symbol"/>
                <a:cs typeface="Symbol"/>
              </a:rPr>
              <a:t></a:t>
            </a:r>
            <a:r>
              <a:rPr sz="2750" spc="-345" dirty="0">
                <a:latin typeface="Times New Roman"/>
                <a:cs typeface="Times New Roman"/>
              </a:rPr>
              <a:t> </a:t>
            </a:r>
            <a:r>
              <a:rPr sz="2750" spc="195" dirty="0">
                <a:latin typeface="Times New Roman"/>
                <a:cs typeface="Times New Roman"/>
              </a:rPr>
              <a:t>(D2)</a:t>
            </a:r>
            <a:r>
              <a:rPr sz="1550" spc="195" dirty="0">
                <a:latin typeface="Times New Roman"/>
                <a:cs typeface="Times New Roman"/>
              </a:rPr>
              <a:t>16</a:t>
            </a:r>
            <a:endParaRPr sz="15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71144" y="921994"/>
            <a:ext cx="7365365"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dirty="0">
                <a:latin typeface="Calibri"/>
                <a:cs typeface="Calibri"/>
              </a:rPr>
              <a:t>Binary </a:t>
            </a:r>
            <a:r>
              <a:rPr sz="3200" spc="-15" dirty="0">
                <a:latin typeface="Calibri"/>
                <a:cs typeface="Calibri"/>
              </a:rPr>
              <a:t>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Hexadecimal </a:t>
            </a:r>
            <a:r>
              <a:rPr sz="3200" spc="-5"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(1101110.011)</a:t>
            </a:r>
            <a:r>
              <a:rPr sz="2775" spc="-7" baseline="-21021" dirty="0">
                <a:latin typeface="Calibri"/>
                <a:cs typeface="Calibri"/>
              </a:rPr>
              <a:t>2 </a:t>
            </a:r>
            <a:r>
              <a:rPr sz="2800" spc="-5" dirty="0">
                <a:latin typeface="Calibri"/>
                <a:cs typeface="Calibri"/>
              </a:rPr>
              <a:t>= ( ?</a:t>
            </a:r>
            <a:r>
              <a:rPr sz="2800" spc="-140"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(1101.11)</a:t>
            </a:r>
            <a:r>
              <a:rPr sz="2775" spc="-7" baseline="-21021" dirty="0">
                <a:latin typeface="Calibri"/>
                <a:cs typeface="Calibri"/>
              </a:rPr>
              <a:t>2 </a:t>
            </a:r>
            <a:r>
              <a:rPr sz="2800" spc="-5" dirty="0">
                <a:latin typeface="Calibri"/>
                <a:cs typeface="Calibri"/>
              </a:rPr>
              <a:t>= ( ?</a:t>
            </a:r>
            <a:r>
              <a:rPr sz="2800" spc="-135"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(10001.01)</a:t>
            </a:r>
            <a:r>
              <a:rPr sz="2775" spc="-7" baseline="-21021" dirty="0">
                <a:latin typeface="Calibri"/>
                <a:cs typeface="Calibri"/>
              </a:rPr>
              <a:t>2 </a:t>
            </a:r>
            <a:r>
              <a:rPr sz="2800" spc="-5" dirty="0">
                <a:latin typeface="Calibri"/>
                <a:cs typeface="Calibri"/>
              </a:rPr>
              <a:t>= ( ?</a:t>
            </a:r>
            <a:r>
              <a:rPr sz="2800" spc="-140"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2682" rIns="0" bIns="0" rtlCol="0">
            <a:spAutoFit/>
          </a:bodyPr>
          <a:lstStyle/>
          <a:p>
            <a:pPr marL="12700" marR="5080">
              <a:lnSpc>
                <a:spcPct val="100000"/>
              </a:lnSpc>
              <a:spcBef>
                <a:spcPts val="100"/>
              </a:spcBef>
            </a:pPr>
            <a:r>
              <a:rPr sz="3200" b="1" spc="-15" dirty="0">
                <a:latin typeface="Calibri"/>
                <a:cs typeface="Calibri"/>
              </a:rPr>
              <a:t>Conversion </a:t>
            </a:r>
            <a:r>
              <a:rPr sz="3200" b="1" spc="-10" dirty="0">
                <a:latin typeface="Calibri"/>
                <a:cs typeface="Calibri"/>
              </a:rPr>
              <a:t>from Octal </a:t>
            </a:r>
            <a:r>
              <a:rPr sz="3200" b="1" spc="-5" dirty="0">
                <a:latin typeface="Calibri"/>
                <a:cs typeface="Calibri"/>
              </a:rPr>
              <a:t>Number </a:t>
            </a:r>
            <a:r>
              <a:rPr sz="3200" b="1" spc="-20" dirty="0">
                <a:latin typeface="Calibri"/>
                <a:cs typeface="Calibri"/>
              </a:rPr>
              <a:t>to </a:t>
            </a:r>
            <a:r>
              <a:rPr sz="3200" b="1" dirty="0">
                <a:latin typeface="Calibri"/>
                <a:cs typeface="Calibri"/>
              </a:rPr>
              <a:t>Binary  </a:t>
            </a:r>
            <a:r>
              <a:rPr sz="3200" b="1" spc="-5" dirty="0">
                <a:latin typeface="Calibri"/>
                <a:cs typeface="Calibri"/>
              </a:rPr>
              <a:t>Number</a:t>
            </a:r>
            <a:endParaRPr sz="3200">
              <a:latin typeface="Calibri"/>
              <a:cs typeface="Calibri"/>
            </a:endParaRPr>
          </a:p>
        </p:txBody>
      </p:sp>
      <p:sp>
        <p:nvSpPr>
          <p:cNvPr id="4" name="object 4"/>
          <p:cNvSpPr/>
          <p:nvPr/>
        </p:nvSpPr>
        <p:spPr>
          <a:xfrm>
            <a:off x="6030721" y="5204459"/>
            <a:ext cx="1928495" cy="516255"/>
          </a:xfrm>
          <a:custGeom>
            <a:avLst/>
            <a:gdLst/>
            <a:ahLst/>
            <a:cxnLst/>
            <a:rect l="l" t="t" r="r" b="b"/>
            <a:pathLst>
              <a:path w="1928495" h="516254">
                <a:moveTo>
                  <a:pt x="964056" y="0"/>
                </a:moveTo>
                <a:lnTo>
                  <a:pt x="892114" y="708"/>
                </a:lnTo>
                <a:lnTo>
                  <a:pt x="821606" y="2798"/>
                </a:lnTo>
                <a:lnTo>
                  <a:pt x="752720" y="6221"/>
                </a:lnTo>
                <a:lnTo>
                  <a:pt x="685642" y="10927"/>
                </a:lnTo>
                <a:lnTo>
                  <a:pt x="620559" y="16866"/>
                </a:lnTo>
                <a:lnTo>
                  <a:pt x="557656" y="23987"/>
                </a:lnTo>
                <a:lnTo>
                  <a:pt x="497121" y="32241"/>
                </a:lnTo>
                <a:lnTo>
                  <a:pt x="439139" y="41577"/>
                </a:lnTo>
                <a:lnTo>
                  <a:pt x="383899" y="51946"/>
                </a:lnTo>
                <a:lnTo>
                  <a:pt x="331585" y="63297"/>
                </a:lnTo>
                <a:lnTo>
                  <a:pt x="282384" y="75580"/>
                </a:lnTo>
                <a:lnTo>
                  <a:pt x="236483" y="88746"/>
                </a:lnTo>
                <a:lnTo>
                  <a:pt x="194069" y="102745"/>
                </a:lnTo>
                <a:lnTo>
                  <a:pt x="155328" y="117526"/>
                </a:lnTo>
                <a:lnTo>
                  <a:pt x="120446" y="133039"/>
                </a:lnTo>
                <a:lnTo>
                  <a:pt x="63006" y="166063"/>
                </a:lnTo>
                <a:lnTo>
                  <a:pt x="23241" y="201415"/>
                </a:lnTo>
                <a:lnTo>
                  <a:pt x="2644" y="238697"/>
                </a:lnTo>
                <a:lnTo>
                  <a:pt x="0" y="257936"/>
                </a:lnTo>
                <a:lnTo>
                  <a:pt x="2644" y="277195"/>
                </a:lnTo>
                <a:lnTo>
                  <a:pt x="23241" y="314507"/>
                </a:lnTo>
                <a:lnTo>
                  <a:pt x="63006" y="349881"/>
                </a:lnTo>
                <a:lnTo>
                  <a:pt x="120446" y="382917"/>
                </a:lnTo>
                <a:lnTo>
                  <a:pt x="155328" y="398434"/>
                </a:lnTo>
                <a:lnTo>
                  <a:pt x="194069" y="413217"/>
                </a:lnTo>
                <a:lnTo>
                  <a:pt x="236483" y="427216"/>
                </a:lnTo>
                <a:lnTo>
                  <a:pt x="282384" y="440382"/>
                </a:lnTo>
                <a:lnTo>
                  <a:pt x="331585" y="452664"/>
                </a:lnTo>
                <a:lnTo>
                  <a:pt x="383899" y="464013"/>
                </a:lnTo>
                <a:lnTo>
                  <a:pt x="439139" y="474379"/>
                </a:lnTo>
                <a:lnTo>
                  <a:pt x="497121" y="483712"/>
                </a:lnTo>
                <a:lnTo>
                  <a:pt x="557656" y="491963"/>
                </a:lnTo>
                <a:lnTo>
                  <a:pt x="620559" y="499080"/>
                </a:lnTo>
                <a:lnTo>
                  <a:pt x="685642" y="505016"/>
                </a:lnTo>
                <a:lnTo>
                  <a:pt x="752720" y="509719"/>
                </a:lnTo>
                <a:lnTo>
                  <a:pt x="821606" y="513140"/>
                </a:lnTo>
                <a:lnTo>
                  <a:pt x="892114" y="515230"/>
                </a:lnTo>
                <a:lnTo>
                  <a:pt x="964056" y="515937"/>
                </a:lnTo>
                <a:lnTo>
                  <a:pt x="1036015" y="515230"/>
                </a:lnTo>
                <a:lnTo>
                  <a:pt x="1106535" y="513140"/>
                </a:lnTo>
                <a:lnTo>
                  <a:pt x="1175431" y="509719"/>
                </a:lnTo>
                <a:lnTo>
                  <a:pt x="1242517" y="505016"/>
                </a:lnTo>
                <a:lnTo>
                  <a:pt x="1307606" y="499080"/>
                </a:lnTo>
                <a:lnTo>
                  <a:pt x="1370512" y="491963"/>
                </a:lnTo>
                <a:lnTo>
                  <a:pt x="1431049" y="483712"/>
                </a:lnTo>
                <a:lnTo>
                  <a:pt x="1489030" y="474379"/>
                </a:lnTo>
                <a:lnTo>
                  <a:pt x="1544269" y="464013"/>
                </a:lnTo>
                <a:lnTo>
                  <a:pt x="1596580" y="452664"/>
                </a:lnTo>
                <a:lnTo>
                  <a:pt x="1645777" y="440382"/>
                </a:lnTo>
                <a:lnTo>
                  <a:pt x="1691673" y="427216"/>
                </a:lnTo>
                <a:lnTo>
                  <a:pt x="1734082" y="413217"/>
                </a:lnTo>
                <a:lnTo>
                  <a:pt x="1772817" y="398434"/>
                </a:lnTo>
                <a:lnTo>
                  <a:pt x="1807694" y="382917"/>
                </a:lnTo>
                <a:lnTo>
                  <a:pt x="1865122" y="349881"/>
                </a:lnTo>
                <a:lnTo>
                  <a:pt x="1904878" y="314507"/>
                </a:lnTo>
                <a:lnTo>
                  <a:pt x="1925470" y="277195"/>
                </a:lnTo>
                <a:lnTo>
                  <a:pt x="1928113" y="257936"/>
                </a:lnTo>
                <a:lnTo>
                  <a:pt x="1925470" y="238697"/>
                </a:lnTo>
                <a:lnTo>
                  <a:pt x="1904878" y="201415"/>
                </a:lnTo>
                <a:lnTo>
                  <a:pt x="1865122" y="166063"/>
                </a:lnTo>
                <a:lnTo>
                  <a:pt x="1807694" y="133039"/>
                </a:lnTo>
                <a:lnTo>
                  <a:pt x="1772817" y="117526"/>
                </a:lnTo>
                <a:lnTo>
                  <a:pt x="1734082" y="102745"/>
                </a:lnTo>
                <a:lnTo>
                  <a:pt x="1691673" y="88746"/>
                </a:lnTo>
                <a:lnTo>
                  <a:pt x="1645777" y="75580"/>
                </a:lnTo>
                <a:lnTo>
                  <a:pt x="1596580" y="63297"/>
                </a:lnTo>
                <a:lnTo>
                  <a:pt x="1544269" y="51946"/>
                </a:lnTo>
                <a:lnTo>
                  <a:pt x="1489030" y="41577"/>
                </a:lnTo>
                <a:lnTo>
                  <a:pt x="1431049" y="32241"/>
                </a:lnTo>
                <a:lnTo>
                  <a:pt x="1370512" y="23987"/>
                </a:lnTo>
                <a:lnTo>
                  <a:pt x="1307606" y="16866"/>
                </a:lnTo>
                <a:lnTo>
                  <a:pt x="1242517" y="10927"/>
                </a:lnTo>
                <a:lnTo>
                  <a:pt x="1175431" y="6221"/>
                </a:lnTo>
                <a:lnTo>
                  <a:pt x="1106535" y="2798"/>
                </a:lnTo>
                <a:lnTo>
                  <a:pt x="1036015" y="708"/>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030721" y="5204459"/>
            <a:ext cx="1928495" cy="516255"/>
          </a:xfrm>
          <a:custGeom>
            <a:avLst/>
            <a:gdLst/>
            <a:ahLst/>
            <a:cxnLst/>
            <a:rect l="l" t="t" r="r" b="b"/>
            <a:pathLst>
              <a:path w="1928495" h="516254">
                <a:moveTo>
                  <a:pt x="0" y="257936"/>
                </a:moveTo>
                <a:lnTo>
                  <a:pt x="10453" y="219840"/>
                </a:lnTo>
                <a:lnTo>
                  <a:pt x="40821" y="183473"/>
                </a:lnTo>
                <a:lnTo>
                  <a:pt x="89609" y="149235"/>
                </a:lnTo>
                <a:lnTo>
                  <a:pt x="155328" y="117526"/>
                </a:lnTo>
                <a:lnTo>
                  <a:pt x="194069" y="102745"/>
                </a:lnTo>
                <a:lnTo>
                  <a:pt x="236483" y="88746"/>
                </a:lnTo>
                <a:lnTo>
                  <a:pt x="282384" y="75580"/>
                </a:lnTo>
                <a:lnTo>
                  <a:pt x="331585" y="63297"/>
                </a:lnTo>
                <a:lnTo>
                  <a:pt x="383899" y="51946"/>
                </a:lnTo>
                <a:lnTo>
                  <a:pt x="439139" y="41577"/>
                </a:lnTo>
                <a:lnTo>
                  <a:pt x="497121" y="32241"/>
                </a:lnTo>
                <a:lnTo>
                  <a:pt x="557656" y="23987"/>
                </a:lnTo>
                <a:lnTo>
                  <a:pt x="620559" y="16866"/>
                </a:lnTo>
                <a:lnTo>
                  <a:pt x="685642" y="10927"/>
                </a:lnTo>
                <a:lnTo>
                  <a:pt x="752720" y="6221"/>
                </a:lnTo>
                <a:lnTo>
                  <a:pt x="821606" y="2798"/>
                </a:lnTo>
                <a:lnTo>
                  <a:pt x="892114" y="708"/>
                </a:lnTo>
                <a:lnTo>
                  <a:pt x="964056" y="0"/>
                </a:lnTo>
                <a:lnTo>
                  <a:pt x="1036015" y="708"/>
                </a:lnTo>
                <a:lnTo>
                  <a:pt x="1106535" y="2798"/>
                </a:lnTo>
                <a:lnTo>
                  <a:pt x="1175431" y="6221"/>
                </a:lnTo>
                <a:lnTo>
                  <a:pt x="1242517" y="10927"/>
                </a:lnTo>
                <a:lnTo>
                  <a:pt x="1307606" y="16866"/>
                </a:lnTo>
                <a:lnTo>
                  <a:pt x="1370512" y="23987"/>
                </a:lnTo>
                <a:lnTo>
                  <a:pt x="1431049" y="32241"/>
                </a:lnTo>
                <a:lnTo>
                  <a:pt x="1489030" y="41577"/>
                </a:lnTo>
                <a:lnTo>
                  <a:pt x="1544269" y="51946"/>
                </a:lnTo>
                <a:lnTo>
                  <a:pt x="1596580" y="63297"/>
                </a:lnTo>
                <a:lnTo>
                  <a:pt x="1645777" y="75580"/>
                </a:lnTo>
                <a:lnTo>
                  <a:pt x="1691673" y="88746"/>
                </a:lnTo>
                <a:lnTo>
                  <a:pt x="1734082" y="102745"/>
                </a:lnTo>
                <a:lnTo>
                  <a:pt x="1772817" y="117526"/>
                </a:lnTo>
                <a:lnTo>
                  <a:pt x="1807694" y="133039"/>
                </a:lnTo>
                <a:lnTo>
                  <a:pt x="1865122" y="166063"/>
                </a:lnTo>
                <a:lnTo>
                  <a:pt x="1904878" y="201415"/>
                </a:lnTo>
                <a:lnTo>
                  <a:pt x="1925470" y="238697"/>
                </a:lnTo>
                <a:lnTo>
                  <a:pt x="1928113" y="257936"/>
                </a:lnTo>
                <a:lnTo>
                  <a:pt x="1925470" y="277195"/>
                </a:lnTo>
                <a:lnTo>
                  <a:pt x="1904878" y="314507"/>
                </a:lnTo>
                <a:lnTo>
                  <a:pt x="1865122" y="349881"/>
                </a:lnTo>
                <a:lnTo>
                  <a:pt x="1807694" y="382917"/>
                </a:lnTo>
                <a:lnTo>
                  <a:pt x="1772817" y="398434"/>
                </a:lnTo>
                <a:lnTo>
                  <a:pt x="1734082" y="413217"/>
                </a:lnTo>
                <a:lnTo>
                  <a:pt x="1691673" y="427216"/>
                </a:lnTo>
                <a:lnTo>
                  <a:pt x="1645777" y="440382"/>
                </a:lnTo>
                <a:lnTo>
                  <a:pt x="1596580" y="452664"/>
                </a:lnTo>
                <a:lnTo>
                  <a:pt x="1544269" y="464013"/>
                </a:lnTo>
                <a:lnTo>
                  <a:pt x="1489030" y="474379"/>
                </a:lnTo>
                <a:lnTo>
                  <a:pt x="1431049" y="483712"/>
                </a:lnTo>
                <a:lnTo>
                  <a:pt x="1370512" y="491963"/>
                </a:lnTo>
                <a:lnTo>
                  <a:pt x="1307606" y="499080"/>
                </a:lnTo>
                <a:lnTo>
                  <a:pt x="1242517" y="505016"/>
                </a:lnTo>
                <a:lnTo>
                  <a:pt x="1175431" y="509719"/>
                </a:lnTo>
                <a:lnTo>
                  <a:pt x="1106535" y="513140"/>
                </a:lnTo>
                <a:lnTo>
                  <a:pt x="1036015" y="515230"/>
                </a:lnTo>
                <a:lnTo>
                  <a:pt x="964056" y="515937"/>
                </a:lnTo>
                <a:lnTo>
                  <a:pt x="892114" y="515230"/>
                </a:lnTo>
                <a:lnTo>
                  <a:pt x="821606" y="513140"/>
                </a:lnTo>
                <a:lnTo>
                  <a:pt x="752720" y="509719"/>
                </a:lnTo>
                <a:lnTo>
                  <a:pt x="685642" y="505016"/>
                </a:lnTo>
                <a:lnTo>
                  <a:pt x="620559" y="499080"/>
                </a:lnTo>
                <a:lnTo>
                  <a:pt x="557656" y="491963"/>
                </a:lnTo>
                <a:lnTo>
                  <a:pt x="497121" y="483712"/>
                </a:lnTo>
                <a:lnTo>
                  <a:pt x="439139" y="474379"/>
                </a:lnTo>
                <a:lnTo>
                  <a:pt x="383899" y="464013"/>
                </a:lnTo>
                <a:lnTo>
                  <a:pt x="331585" y="452664"/>
                </a:lnTo>
                <a:lnTo>
                  <a:pt x="282384" y="440382"/>
                </a:lnTo>
                <a:lnTo>
                  <a:pt x="236483" y="427216"/>
                </a:lnTo>
                <a:lnTo>
                  <a:pt x="194069" y="413217"/>
                </a:lnTo>
                <a:lnTo>
                  <a:pt x="155328" y="398434"/>
                </a:lnTo>
                <a:lnTo>
                  <a:pt x="120446" y="382917"/>
                </a:lnTo>
                <a:lnTo>
                  <a:pt x="63006" y="349881"/>
                </a:lnTo>
                <a:lnTo>
                  <a:pt x="23241" y="314507"/>
                </a:lnTo>
                <a:lnTo>
                  <a:pt x="2644" y="277195"/>
                </a:lnTo>
                <a:lnTo>
                  <a:pt x="0" y="257936"/>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391783" y="53014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068476" y="1523872"/>
            <a:ext cx="2773680" cy="1020444"/>
          </a:xfrm>
          <a:custGeom>
            <a:avLst/>
            <a:gdLst/>
            <a:ahLst/>
            <a:cxnLst/>
            <a:rect l="l" t="t" r="r" b="b"/>
            <a:pathLst>
              <a:path w="2773679" h="1020444">
                <a:moveTo>
                  <a:pt x="1386560" y="0"/>
                </a:moveTo>
                <a:lnTo>
                  <a:pt x="1319377" y="588"/>
                </a:lnTo>
                <a:lnTo>
                  <a:pt x="1253020" y="2334"/>
                </a:lnTo>
                <a:lnTo>
                  <a:pt x="1187561" y="5213"/>
                </a:lnTo>
                <a:lnTo>
                  <a:pt x="1123072" y="9196"/>
                </a:lnTo>
                <a:lnTo>
                  <a:pt x="1059627" y="14258"/>
                </a:lnTo>
                <a:lnTo>
                  <a:pt x="997298" y="20372"/>
                </a:lnTo>
                <a:lnTo>
                  <a:pt x="936157" y="27510"/>
                </a:lnTo>
                <a:lnTo>
                  <a:pt x="876278" y="35647"/>
                </a:lnTo>
                <a:lnTo>
                  <a:pt x="817732" y="44756"/>
                </a:lnTo>
                <a:lnTo>
                  <a:pt x="760593" y="54809"/>
                </a:lnTo>
                <a:lnTo>
                  <a:pt x="704934" y="65781"/>
                </a:lnTo>
                <a:lnTo>
                  <a:pt x="650825" y="77644"/>
                </a:lnTo>
                <a:lnTo>
                  <a:pt x="598341" y="90372"/>
                </a:lnTo>
                <a:lnTo>
                  <a:pt x="547554" y="103939"/>
                </a:lnTo>
                <a:lnTo>
                  <a:pt x="498537" y="118316"/>
                </a:lnTo>
                <a:lnTo>
                  <a:pt x="451362" y="133479"/>
                </a:lnTo>
                <a:lnTo>
                  <a:pt x="406101" y="149399"/>
                </a:lnTo>
                <a:lnTo>
                  <a:pt x="362828" y="166051"/>
                </a:lnTo>
                <a:lnTo>
                  <a:pt x="321615" y="183407"/>
                </a:lnTo>
                <a:lnTo>
                  <a:pt x="282534" y="201442"/>
                </a:lnTo>
                <a:lnTo>
                  <a:pt x="245659" y="220127"/>
                </a:lnTo>
                <a:lnTo>
                  <a:pt x="211062" y="239438"/>
                </a:lnTo>
                <a:lnTo>
                  <a:pt x="148991" y="279825"/>
                </a:lnTo>
                <a:lnTo>
                  <a:pt x="96903" y="322390"/>
                </a:lnTo>
                <a:lnTo>
                  <a:pt x="55379" y="366920"/>
                </a:lnTo>
                <a:lnTo>
                  <a:pt x="25000" y="413200"/>
                </a:lnTo>
                <a:lnTo>
                  <a:pt x="6346" y="461017"/>
                </a:lnTo>
                <a:lnTo>
                  <a:pt x="0" y="510159"/>
                </a:lnTo>
                <a:lnTo>
                  <a:pt x="1598" y="534870"/>
                </a:lnTo>
                <a:lnTo>
                  <a:pt x="14171" y="583356"/>
                </a:lnTo>
                <a:lnTo>
                  <a:pt x="38760" y="630415"/>
                </a:lnTo>
                <a:lnTo>
                  <a:pt x="74784" y="675831"/>
                </a:lnTo>
                <a:lnTo>
                  <a:pt x="121663" y="719392"/>
                </a:lnTo>
                <a:lnTo>
                  <a:pt x="178815" y="760884"/>
                </a:lnTo>
                <a:lnTo>
                  <a:pt x="245659" y="800093"/>
                </a:lnTo>
                <a:lnTo>
                  <a:pt x="282534" y="818774"/>
                </a:lnTo>
                <a:lnTo>
                  <a:pt x="321615" y="836805"/>
                </a:lnTo>
                <a:lnTo>
                  <a:pt x="362828" y="854158"/>
                </a:lnTo>
                <a:lnTo>
                  <a:pt x="406101" y="870807"/>
                </a:lnTo>
                <a:lnTo>
                  <a:pt x="451362" y="886725"/>
                </a:lnTo>
                <a:lnTo>
                  <a:pt x="498537" y="901885"/>
                </a:lnTo>
                <a:lnTo>
                  <a:pt x="547554" y="916260"/>
                </a:lnTo>
                <a:lnTo>
                  <a:pt x="598341" y="929825"/>
                </a:lnTo>
                <a:lnTo>
                  <a:pt x="650825" y="942551"/>
                </a:lnTo>
                <a:lnTo>
                  <a:pt x="704934" y="954413"/>
                </a:lnTo>
                <a:lnTo>
                  <a:pt x="760593" y="965384"/>
                </a:lnTo>
                <a:lnTo>
                  <a:pt x="817732" y="975436"/>
                </a:lnTo>
                <a:lnTo>
                  <a:pt x="876278" y="984544"/>
                </a:lnTo>
                <a:lnTo>
                  <a:pt x="936157" y="992681"/>
                </a:lnTo>
                <a:lnTo>
                  <a:pt x="997298" y="999819"/>
                </a:lnTo>
                <a:lnTo>
                  <a:pt x="1059627" y="1005932"/>
                </a:lnTo>
                <a:lnTo>
                  <a:pt x="1123072" y="1010994"/>
                </a:lnTo>
                <a:lnTo>
                  <a:pt x="1187561" y="1014977"/>
                </a:lnTo>
                <a:lnTo>
                  <a:pt x="1253020" y="1017856"/>
                </a:lnTo>
                <a:lnTo>
                  <a:pt x="1319377" y="1019602"/>
                </a:lnTo>
                <a:lnTo>
                  <a:pt x="1386560" y="1020190"/>
                </a:lnTo>
                <a:lnTo>
                  <a:pt x="1453743" y="1019602"/>
                </a:lnTo>
                <a:lnTo>
                  <a:pt x="1520101" y="1017856"/>
                </a:lnTo>
                <a:lnTo>
                  <a:pt x="1585560" y="1014977"/>
                </a:lnTo>
                <a:lnTo>
                  <a:pt x="1650049" y="1010994"/>
                </a:lnTo>
                <a:lnTo>
                  <a:pt x="1713495" y="1005932"/>
                </a:lnTo>
                <a:lnTo>
                  <a:pt x="1775825" y="999819"/>
                </a:lnTo>
                <a:lnTo>
                  <a:pt x="1836966" y="992681"/>
                </a:lnTo>
                <a:lnTo>
                  <a:pt x="1896846" y="984544"/>
                </a:lnTo>
                <a:lnTo>
                  <a:pt x="1955392" y="975436"/>
                </a:lnTo>
                <a:lnTo>
                  <a:pt x="2012532" y="965384"/>
                </a:lnTo>
                <a:lnTo>
                  <a:pt x="2068193" y="954413"/>
                </a:lnTo>
                <a:lnTo>
                  <a:pt x="2122302" y="942551"/>
                </a:lnTo>
                <a:lnTo>
                  <a:pt x="2174787" y="929825"/>
                </a:lnTo>
                <a:lnTo>
                  <a:pt x="2225575" y="916260"/>
                </a:lnTo>
                <a:lnTo>
                  <a:pt x="2274594" y="901885"/>
                </a:lnTo>
                <a:lnTo>
                  <a:pt x="2321770" y="886725"/>
                </a:lnTo>
                <a:lnTo>
                  <a:pt x="2367032" y="870807"/>
                </a:lnTo>
                <a:lnTo>
                  <a:pt x="2410306" y="854158"/>
                </a:lnTo>
                <a:lnTo>
                  <a:pt x="2451520" y="836805"/>
                </a:lnTo>
                <a:lnTo>
                  <a:pt x="2490602" y="818774"/>
                </a:lnTo>
                <a:lnTo>
                  <a:pt x="2527478" y="800093"/>
                </a:lnTo>
                <a:lnTo>
                  <a:pt x="2562077" y="780787"/>
                </a:lnTo>
                <a:lnTo>
                  <a:pt x="2624149" y="740410"/>
                </a:lnTo>
                <a:lnTo>
                  <a:pt x="2676239" y="697857"/>
                </a:lnTo>
                <a:lnTo>
                  <a:pt x="2717764" y="653341"/>
                </a:lnTo>
                <a:lnTo>
                  <a:pt x="2748145" y="607077"/>
                </a:lnTo>
                <a:lnTo>
                  <a:pt x="2766799" y="559278"/>
                </a:lnTo>
                <a:lnTo>
                  <a:pt x="2773146" y="510159"/>
                </a:lnTo>
                <a:lnTo>
                  <a:pt x="2771547" y="485436"/>
                </a:lnTo>
                <a:lnTo>
                  <a:pt x="2758974" y="436930"/>
                </a:lnTo>
                <a:lnTo>
                  <a:pt x="2734384" y="389854"/>
                </a:lnTo>
                <a:lnTo>
                  <a:pt x="2698358" y="344423"/>
                </a:lnTo>
                <a:lnTo>
                  <a:pt x="2651478" y="300849"/>
                </a:lnTo>
                <a:lnTo>
                  <a:pt x="2594324" y="259346"/>
                </a:lnTo>
                <a:lnTo>
                  <a:pt x="2527478" y="220127"/>
                </a:lnTo>
                <a:lnTo>
                  <a:pt x="2490602" y="201442"/>
                </a:lnTo>
                <a:lnTo>
                  <a:pt x="2451520" y="183407"/>
                </a:lnTo>
                <a:lnTo>
                  <a:pt x="2410306" y="166051"/>
                </a:lnTo>
                <a:lnTo>
                  <a:pt x="2367032" y="149399"/>
                </a:lnTo>
                <a:lnTo>
                  <a:pt x="2321770" y="133479"/>
                </a:lnTo>
                <a:lnTo>
                  <a:pt x="2274594" y="118316"/>
                </a:lnTo>
                <a:lnTo>
                  <a:pt x="2225575" y="103939"/>
                </a:lnTo>
                <a:lnTo>
                  <a:pt x="2174787" y="90372"/>
                </a:lnTo>
                <a:lnTo>
                  <a:pt x="2122302" y="77644"/>
                </a:lnTo>
                <a:lnTo>
                  <a:pt x="2068193" y="65781"/>
                </a:lnTo>
                <a:lnTo>
                  <a:pt x="2012532" y="54809"/>
                </a:lnTo>
                <a:lnTo>
                  <a:pt x="1955392" y="44756"/>
                </a:lnTo>
                <a:lnTo>
                  <a:pt x="1896846" y="35647"/>
                </a:lnTo>
                <a:lnTo>
                  <a:pt x="1836966" y="27510"/>
                </a:lnTo>
                <a:lnTo>
                  <a:pt x="1775825" y="20372"/>
                </a:lnTo>
                <a:lnTo>
                  <a:pt x="1713495" y="14258"/>
                </a:lnTo>
                <a:lnTo>
                  <a:pt x="1650049" y="9196"/>
                </a:lnTo>
                <a:lnTo>
                  <a:pt x="1585560" y="5213"/>
                </a:lnTo>
                <a:lnTo>
                  <a:pt x="1520101" y="2334"/>
                </a:lnTo>
                <a:lnTo>
                  <a:pt x="1453743" y="588"/>
                </a:lnTo>
                <a:lnTo>
                  <a:pt x="1386560" y="0"/>
                </a:lnTo>
                <a:close/>
              </a:path>
            </a:pathLst>
          </a:custGeom>
          <a:solidFill>
            <a:srgbClr val="FFCC66"/>
          </a:solidFill>
        </p:spPr>
        <p:txBody>
          <a:bodyPr wrap="square" lIns="0" tIns="0" rIns="0" bIns="0" rtlCol="0"/>
          <a:lstStyle/>
          <a:p>
            <a:endParaRPr/>
          </a:p>
        </p:txBody>
      </p:sp>
      <p:sp>
        <p:nvSpPr>
          <p:cNvPr id="8" name="object 8"/>
          <p:cNvSpPr/>
          <p:nvPr/>
        </p:nvSpPr>
        <p:spPr>
          <a:xfrm>
            <a:off x="1068476" y="1523872"/>
            <a:ext cx="2773680" cy="1020444"/>
          </a:xfrm>
          <a:custGeom>
            <a:avLst/>
            <a:gdLst/>
            <a:ahLst/>
            <a:cxnLst/>
            <a:rect l="l" t="t" r="r" b="b"/>
            <a:pathLst>
              <a:path w="2773679" h="1020444">
                <a:moveTo>
                  <a:pt x="0" y="510159"/>
                </a:moveTo>
                <a:lnTo>
                  <a:pt x="6346" y="461017"/>
                </a:lnTo>
                <a:lnTo>
                  <a:pt x="25000" y="413200"/>
                </a:lnTo>
                <a:lnTo>
                  <a:pt x="55379" y="366920"/>
                </a:lnTo>
                <a:lnTo>
                  <a:pt x="96903" y="322390"/>
                </a:lnTo>
                <a:lnTo>
                  <a:pt x="148991" y="279825"/>
                </a:lnTo>
                <a:lnTo>
                  <a:pt x="211062" y="239438"/>
                </a:lnTo>
                <a:lnTo>
                  <a:pt x="245659" y="220127"/>
                </a:lnTo>
                <a:lnTo>
                  <a:pt x="282534" y="201442"/>
                </a:lnTo>
                <a:lnTo>
                  <a:pt x="321615" y="183407"/>
                </a:lnTo>
                <a:lnTo>
                  <a:pt x="362828" y="166051"/>
                </a:lnTo>
                <a:lnTo>
                  <a:pt x="406101" y="149399"/>
                </a:lnTo>
                <a:lnTo>
                  <a:pt x="451362" y="133479"/>
                </a:lnTo>
                <a:lnTo>
                  <a:pt x="498537" y="118316"/>
                </a:lnTo>
                <a:lnTo>
                  <a:pt x="547554" y="103939"/>
                </a:lnTo>
                <a:lnTo>
                  <a:pt x="598341" y="90372"/>
                </a:lnTo>
                <a:lnTo>
                  <a:pt x="650825" y="77644"/>
                </a:lnTo>
                <a:lnTo>
                  <a:pt x="704934" y="65781"/>
                </a:lnTo>
                <a:lnTo>
                  <a:pt x="760593" y="54809"/>
                </a:lnTo>
                <a:lnTo>
                  <a:pt x="817732" y="44756"/>
                </a:lnTo>
                <a:lnTo>
                  <a:pt x="876278" y="35647"/>
                </a:lnTo>
                <a:lnTo>
                  <a:pt x="936157" y="27510"/>
                </a:lnTo>
                <a:lnTo>
                  <a:pt x="997298" y="20372"/>
                </a:lnTo>
                <a:lnTo>
                  <a:pt x="1059627" y="14258"/>
                </a:lnTo>
                <a:lnTo>
                  <a:pt x="1123072" y="9196"/>
                </a:lnTo>
                <a:lnTo>
                  <a:pt x="1187561" y="5213"/>
                </a:lnTo>
                <a:lnTo>
                  <a:pt x="1253020" y="2334"/>
                </a:lnTo>
                <a:lnTo>
                  <a:pt x="1319377" y="588"/>
                </a:lnTo>
                <a:lnTo>
                  <a:pt x="1386560" y="0"/>
                </a:lnTo>
                <a:lnTo>
                  <a:pt x="1453743" y="588"/>
                </a:lnTo>
                <a:lnTo>
                  <a:pt x="1520101" y="2334"/>
                </a:lnTo>
                <a:lnTo>
                  <a:pt x="1585560" y="5213"/>
                </a:lnTo>
                <a:lnTo>
                  <a:pt x="1650049" y="9196"/>
                </a:lnTo>
                <a:lnTo>
                  <a:pt x="1713495" y="14258"/>
                </a:lnTo>
                <a:lnTo>
                  <a:pt x="1775825" y="20372"/>
                </a:lnTo>
                <a:lnTo>
                  <a:pt x="1836966" y="27510"/>
                </a:lnTo>
                <a:lnTo>
                  <a:pt x="1896846" y="35647"/>
                </a:lnTo>
                <a:lnTo>
                  <a:pt x="1955392" y="44756"/>
                </a:lnTo>
                <a:lnTo>
                  <a:pt x="2012532" y="54809"/>
                </a:lnTo>
                <a:lnTo>
                  <a:pt x="2068193" y="65781"/>
                </a:lnTo>
                <a:lnTo>
                  <a:pt x="2122302" y="77644"/>
                </a:lnTo>
                <a:lnTo>
                  <a:pt x="2174787" y="90372"/>
                </a:lnTo>
                <a:lnTo>
                  <a:pt x="2225575" y="103939"/>
                </a:lnTo>
                <a:lnTo>
                  <a:pt x="2274594" y="118316"/>
                </a:lnTo>
                <a:lnTo>
                  <a:pt x="2321770" y="133479"/>
                </a:lnTo>
                <a:lnTo>
                  <a:pt x="2367032" y="149399"/>
                </a:lnTo>
                <a:lnTo>
                  <a:pt x="2410306" y="166051"/>
                </a:lnTo>
                <a:lnTo>
                  <a:pt x="2451520" y="183407"/>
                </a:lnTo>
                <a:lnTo>
                  <a:pt x="2490602" y="201442"/>
                </a:lnTo>
                <a:lnTo>
                  <a:pt x="2527478" y="220127"/>
                </a:lnTo>
                <a:lnTo>
                  <a:pt x="2562077" y="239438"/>
                </a:lnTo>
                <a:lnTo>
                  <a:pt x="2624149" y="279825"/>
                </a:lnTo>
                <a:lnTo>
                  <a:pt x="2676239" y="322390"/>
                </a:lnTo>
                <a:lnTo>
                  <a:pt x="2717764" y="366920"/>
                </a:lnTo>
                <a:lnTo>
                  <a:pt x="2748145" y="413200"/>
                </a:lnTo>
                <a:lnTo>
                  <a:pt x="2766799" y="461017"/>
                </a:lnTo>
                <a:lnTo>
                  <a:pt x="2773146" y="510159"/>
                </a:lnTo>
                <a:lnTo>
                  <a:pt x="2771547" y="534870"/>
                </a:lnTo>
                <a:lnTo>
                  <a:pt x="2758974" y="583356"/>
                </a:lnTo>
                <a:lnTo>
                  <a:pt x="2734384" y="630415"/>
                </a:lnTo>
                <a:lnTo>
                  <a:pt x="2698358" y="675831"/>
                </a:lnTo>
                <a:lnTo>
                  <a:pt x="2651478" y="719392"/>
                </a:lnTo>
                <a:lnTo>
                  <a:pt x="2594324" y="760884"/>
                </a:lnTo>
                <a:lnTo>
                  <a:pt x="2527478" y="800093"/>
                </a:lnTo>
                <a:lnTo>
                  <a:pt x="2490602" y="818774"/>
                </a:lnTo>
                <a:lnTo>
                  <a:pt x="2451520" y="836805"/>
                </a:lnTo>
                <a:lnTo>
                  <a:pt x="2410306" y="854158"/>
                </a:lnTo>
                <a:lnTo>
                  <a:pt x="2367032" y="870807"/>
                </a:lnTo>
                <a:lnTo>
                  <a:pt x="2321770" y="886725"/>
                </a:lnTo>
                <a:lnTo>
                  <a:pt x="2274594" y="901885"/>
                </a:lnTo>
                <a:lnTo>
                  <a:pt x="2225575" y="916260"/>
                </a:lnTo>
                <a:lnTo>
                  <a:pt x="2174787" y="929825"/>
                </a:lnTo>
                <a:lnTo>
                  <a:pt x="2122302" y="942551"/>
                </a:lnTo>
                <a:lnTo>
                  <a:pt x="2068193" y="954413"/>
                </a:lnTo>
                <a:lnTo>
                  <a:pt x="2012532" y="965384"/>
                </a:lnTo>
                <a:lnTo>
                  <a:pt x="1955392" y="975436"/>
                </a:lnTo>
                <a:lnTo>
                  <a:pt x="1896846" y="984544"/>
                </a:lnTo>
                <a:lnTo>
                  <a:pt x="1836966" y="992681"/>
                </a:lnTo>
                <a:lnTo>
                  <a:pt x="1775825" y="999819"/>
                </a:lnTo>
                <a:lnTo>
                  <a:pt x="1713495" y="1005932"/>
                </a:lnTo>
                <a:lnTo>
                  <a:pt x="1650049" y="1010994"/>
                </a:lnTo>
                <a:lnTo>
                  <a:pt x="1585560" y="1014977"/>
                </a:lnTo>
                <a:lnTo>
                  <a:pt x="1520101" y="1017856"/>
                </a:lnTo>
                <a:lnTo>
                  <a:pt x="1453743" y="1019602"/>
                </a:lnTo>
                <a:lnTo>
                  <a:pt x="1386560" y="1020190"/>
                </a:lnTo>
                <a:lnTo>
                  <a:pt x="1319377" y="1019602"/>
                </a:lnTo>
                <a:lnTo>
                  <a:pt x="1253020" y="1017856"/>
                </a:lnTo>
                <a:lnTo>
                  <a:pt x="1187561" y="1014977"/>
                </a:lnTo>
                <a:lnTo>
                  <a:pt x="1123072" y="1010994"/>
                </a:lnTo>
                <a:lnTo>
                  <a:pt x="1059627" y="1005932"/>
                </a:lnTo>
                <a:lnTo>
                  <a:pt x="997298" y="999819"/>
                </a:lnTo>
                <a:lnTo>
                  <a:pt x="936157" y="992681"/>
                </a:lnTo>
                <a:lnTo>
                  <a:pt x="876278" y="984544"/>
                </a:lnTo>
                <a:lnTo>
                  <a:pt x="817732" y="975436"/>
                </a:lnTo>
                <a:lnTo>
                  <a:pt x="760593" y="965384"/>
                </a:lnTo>
                <a:lnTo>
                  <a:pt x="704934" y="954413"/>
                </a:lnTo>
                <a:lnTo>
                  <a:pt x="650825" y="942551"/>
                </a:lnTo>
                <a:lnTo>
                  <a:pt x="598341" y="929825"/>
                </a:lnTo>
                <a:lnTo>
                  <a:pt x="547554" y="916260"/>
                </a:lnTo>
                <a:lnTo>
                  <a:pt x="498537" y="901885"/>
                </a:lnTo>
                <a:lnTo>
                  <a:pt x="451362" y="886725"/>
                </a:lnTo>
                <a:lnTo>
                  <a:pt x="406101" y="870807"/>
                </a:lnTo>
                <a:lnTo>
                  <a:pt x="362828" y="854158"/>
                </a:lnTo>
                <a:lnTo>
                  <a:pt x="321615" y="836805"/>
                </a:lnTo>
                <a:lnTo>
                  <a:pt x="282534" y="818774"/>
                </a:lnTo>
                <a:lnTo>
                  <a:pt x="245659" y="800093"/>
                </a:lnTo>
                <a:lnTo>
                  <a:pt x="211062" y="780787"/>
                </a:lnTo>
                <a:lnTo>
                  <a:pt x="148991" y="740410"/>
                </a:lnTo>
                <a:lnTo>
                  <a:pt x="96903" y="697857"/>
                </a:lnTo>
                <a:lnTo>
                  <a:pt x="55379"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069338" y="1872488"/>
            <a:ext cx="772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5"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608828" y="1523872"/>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608828" y="1523872"/>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742938" y="18724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068476" y="4835525"/>
            <a:ext cx="2773680" cy="1020444"/>
          </a:xfrm>
          <a:custGeom>
            <a:avLst/>
            <a:gdLst/>
            <a:ahLst/>
            <a:cxnLst/>
            <a:rect l="l" t="t" r="r" b="b"/>
            <a:pathLst>
              <a:path w="2773679" h="1020445">
                <a:moveTo>
                  <a:pt x="1386560" y="0"/>
                </a:moveTo>
                <a:lnTo>
                  <a:pt x="1319377" y="588"/>
                </a:lnTo>
                <a:lnTo>
                  <a:pt x="1253020" y="2334"/>
                </a:lnTo>
                <a:lnTo>
                  <a:pt x="1187561" y="5213"/>
                </a:lnTo>
                <a:lnTo>
                  <a:pt x="1123072" y="9196"/>
                </a:lnTo>
                <a:lnTo>
                  <a:pt x="1059627" y="14258"/>
                </a:lnTo>
                <a:lnTo>
                  <a:pt x="997298" y="20372"/>
                </a:lnTo>
                <a:lnTo>
                  <a:pt x="936157" y="27510"/>
                </a:lnTo>
                <a:lnTo>
                  <a:pt x="876278" y="35647"/>
                </a:lnTo>
                <a:lnTo>
                  <a:pt x="817732" y="44756"/>
                </a:lnTo>
                <a:lnTo>
                  <a:pt x="760593" y="54809"/>
                </a:lnTo>
                <a:lnTo>
                  <a:pt x="704934" y="65781"/>
                </a:lnTo>
                <a:lnTo>
                  <a:pt x="650825" y="77644"/>
                </a:lnTo>
                <a:lnTo>
                  <a:pt x="598341" y="90372"/>
                </a:lnTo>
                <a:lnTo>
                  <a:pt x="547554" y="103939"/>
                </a:lnTo>
                <a:lnTo>
                  <a:pt x="498537" y="118316"/>
                </a:lnTo>
                <a:lnTo>
                  <a:pt x="451362" y="133479"/>
                </a:lnTo>
                <a:lnTo>
                  <a:pt x="406101" y="149399"/>
                </a:lnTo>
                <a:lnTo>
                  <a:pt x="362828" y="166051"/>
                </a:lnTo>
                <a:lnTo>
                  <a:pt x="321615" y="183407"/>
                </a:lnTo>
                <a:lnTo>
                  <a:pt x="282534" y="201442"/>
                </a:lnTo>
                <a:lnTo>
                  <a:pt x="245659" y="220127"/>
                </a:lnTo>
                <a:lnTo>
                  <a:pt x="211062" y="239438"/>
                </a:lnTo>
                <a:lnTo>
                  <a:pt x="148991" y="279825"/>
                </a:lnTo>
                <a:lnTo>
                  <a:pt x="96903" y="322390"/>
                </a:lnTo>
                <a:lnTo>
                  <a:pt x="55379" y="366920"/>
                </a:lnTo>
                <a:lnTo>
                  <a:pt x="25000" y="413200"/>
                </a:lnTo>
                <a:lnTo>
                  <a:pt x="6346" y="461017"/>
                </a:lnTo>
                <a:lnTo>
                  <a:pt x="0" y="510159"/>
                </a:lnTo>
                <a:lnTo>
                  <a:pt x="1598" y="534870"/>
                </a:lnTo>
                <a:lnTo>
                  <a:pt x="14171" y="583357"/>
                </a:lnTo>
                <a:lnTo>
                  <a:pt x="38760" y="630417"/>
                </a:lnTo>
                <a:lnTo>
                  <a:pt x="74784" y="675835"/>
                </a:lnTo>
                <a:lnTo>
                  <a:pt x="121663" y="719398"/>
                </a:lnTo>
                <a:lnTo>
                  <a:pt x="178815" y="760893"/>
                </a:lnTo>
                <a:lnTo>
                  <a:pt x="245659" y="800105"/>
                </a:lnTo>
                <a:lnTo>
                  <a:pt x="282534" y="818788"/>
                </a:lnTo>
                <a:lnTo>
                  <a:pt x="321615" y="836821"/>
                </a:lnTo>
                <a:lnTo>
                  <a:pt x="362828" y="854175"/>
                </a:lnTo>
                <a:lnTo>
                  <a:pt x="406101" y="870826"/>
                </a:lnTo>
                <a:lnTo>
                  <a:pt x="451362" y="886745"/>
                </a:lnTo>
                <a:lnTo>
                  <a:pt x="498537" y="901907"/>
                </a:lnTo>
                <a:lnTo>
                  <a:pt x="547554" y="916284"/>
                </a:lnTo>
                <a:lnTo>
                  <a:pt x="598341" y="929850"/>
                </a:lnTo>
                <a:lnTo>
                  <a:pt x="650825" y="942578"/>
                </a:lnTo>
                <a:lnTo>
                  <a:pt x="704934" y="954442"/>
                </a:lnTo>
                <a:lnTo>
                  <a:pt x="760593" y="965414"/>
                </a:lnTo>
                <a:lnTo>
                  <a:pt x="817732" y="975468"/>
                </a:lnTo>
                <a:lnTo>
                  <a:pt x="876278" y="984577"/>
                </a:lnTo>
                <a:lnTo>
                  <a:pt x="936157" y="992715"/>
                </a:lnTo>
                <a:lnTo>
                  <a:pt x="997298" y="999854"/>
                </a:lnTo>
                <a:lnTo>
                  <a:pt x="1059627" y="1005968"/>
                </a:lnTo>
                <a:lnTo>
                  <a:pt x="1123072" y="1011031"/>
                </a:lnTo>
                <a:lnTo>
                  <a:pt x="1187561" y="1015015"/>
                </a:lnTo>
                <a:lnTo>
                  <a:pt x="1253020" y="1017893"/>
                </a:lnTo>
                <a:lnTo>
                  <a:pt x="1319377" y="1019640"/>
                </a:lnTo>
                <a:lnTo>
                  <a:pt x="1386560" y="1020229"/>
                </a:lnTo>
                <a:lnTo>
                  <a:pt x="1453743" y="1019640"/>
                </a:lnTo>
                <a:lnTo>
                  <a:pt x="1520101" y="1017893"/>
                </a:lnTo>
                <a:lnTo>
                  <a:pt x="1585560" y="1015015"/>
                </a:lnTo>
                <a:lnTo>
                  <a:pt x="1650049" y="1011031"/>
                </a:lnTo>
                <a:lnTo>
                  <a:pt x="1713495" y="1005968"/>
                </a:lnTo>
                <a:lnTo>
                  <a:pt x="1775825" y="999854"/>
                </a:lnTo>
                <a:lnTo>
                  <a:pt x="1836966" y="992715"/>
                </a:lnTo>
                <a:lnTo>
                  <a:pt x="1896846" y="984577"/>
                </a:lnTo>
                <a:lnTo>
                  <a:pt x="1955392" y="975468"/>
                </a:lnTo>
                <a:lnTo>
                  <a:pt x="2012532" y="965414"/>
                </a:lnTo>
                <a:lnTo>
                  <a:pt x="2068193" y="954442"/>
                </a:lnTo>
                <a:lnTo>
                  <a:pt x="2122302" y="942578"/>
                </a:lnTo>
                <a:lnTo>
                  <a:pt x="2174787" y="929850"/>
                </a:lnTo>
                <a:lnTo>
                  <a:pt x="2225575" y="916284"/>
                </a:lnTo>
                <a:lnTo>
                  <a:pt x="2274594" y="901907"/>
                </a:lnTo>
                <a:lnTo>
                  <a:pt x="2321770" y="886745"/>
                </a:lnTo>
                <a:lnTo>
                  <a:pt x="2367032" y="870826"/>
                </a:lnTo>
                <a:lnTo>
                  <a:pt x="2410306" y="854175"/>
                </a:lnTo>
                <a:lnTo>
                  <a:pt x="2451520" y="836821"/>
                </a:lnTo>
                <a:lnTo>
                  <a:pt x="2490602" y="818788"/>
                </a:lnTo>
                <a:lnTo>
                  <a:pt x="2527478" y="800105"/>
                </a:lnTo>
                <a:lnTo>
                  <a:pt x="2562077" y="780798"/>
                </a:lnTo>
                <a:lnTo>
                  <a:pt x="2624149" y="740418"/>
                </a:lnTo>
                <a:lnTo>
                  <a:pt x="2676239" y="697862"/>
                </a:lnTo>
                <a:lnTo>
                  <a:pt x="2717764" y="653344"/>
                </a:lnTo>
                <a:lnTo>
                  <a:pt x="2748145" y="607079"/>
                </a:lnTo>
                <a:lnTo>
                  <a:pt x="2766799" y="559279"/>
                </a:lnTo>
                <a:lnTo>
                  <a:pt x="2773146" y="510159"/>
                </a:lnTo>
                <a:lnTo>
                  <a:pt x="2771547" y="485436"/>
                </a:lnTo>
                <a:lnTo>
                  <a:pt x="2758974" y="436930"/>
                </a:lnTo>
                <a:lnTo>
                  <a:pt x="2734384" y="389854"/>
                </a:lnTo>
                <a:lnTo>
                  <a:pt x="2698358" y="344423"/>
                </a:lnTo>
                <a:lnTo>
                  <a:pt x="2651478" y="300849"/>
                </a:lnTo>
                <a:lnTo>
                  <a:pt x="2594324" y="259346"/>
                </a:lnTo>
                <a:lnTo>
                  <a:pt x="2527478" y="220127"/>
                </a:lnTo>
                <a:lnTo>
                  <a:pt x="2490602" y="201442"/>
                </a:lnTo>
                <a:lnTo>
                  <a:pt x="2451520" y="183407"/>
                </a:lnTo>
                <a:lnTo>
                  <a:pt x="2410306" y="166051"/>
                </a:lnTo>
                <a:lnTo>
                  <a:pt x="2367032" y="149399"/>
                </a:lnTo>
                <a:lnTo>
                  <a:pt x="2321770" y="133479"/>
                </a:lnTo>
                <a:lnTo>
                  <a:pt x="2274594" y="118316"/>
                </a:lnTo>
                <a:lnTo>
                  <a:pt x="2225575" y="103939"/>
                </a:lnTo>
                <a:lnTo>
                  <a:pt x="2174787" y="90372"/>
                </a:lnTo>
                <a:lnTo>
                  <a:pt x="2122302" y="77644"/>
                </a:lnTo>
                <a:lnTo>
                  <a:pt x="2068193" y="65781"/>
                </a:lnTo>
                <a:lnTo>
                  <a:pt x="2012532" y="54809"/>
                </a:lnTo>
                <a:lnTo>
                  <a:pt x="1955392" y="44756"/>
                </a:lnTo>
                <a:lnTo>
                  <a:pt x="1896846" y="35647"/>
                </a:lnTo>
                <a:lnTo>
                  <a:pt x="1836966" y="27510"/>
                </a:lnTo>
                <a:lnTo>
                  <a:pt x="1775825" y="20372"/>
                </a:lnTo>
                <a:lnTo>
                  <a:pt x="1713495" y="14258"/>
                </a:lnTo>
                <a:lnTo>
                  <a:pt x="1650049" y="9196"/>
                </a:lnTo>
                <a:lnTo>
                  <a:pt x="1585560" y="5213"/>
                </a:lnTo>
                <a:lnTo>
                  <a:pt x="1520101" y="2334"/>
                </a:lnTo>
                <a:lnTo>
                  <a:pt x="1453743" y="588"/>
                </a:lnTo>
                <a:lnTo>
                  <a:pt x="1386560" y="0"/>
                </a:lnTo>
                <a:close/>
              </a:path>
            </a:pathLst>
          </a:custGeom>
          <a:solidFill>
            <a:srgbClr val="FFCC66"/>
          </a:solidFill>
        </p:spPr>
        <p:txBody>
          <a:bodyPr wrap="square" lIns="0" tIns="0" rIns="0" bIns="0" rtlCol="0"/>
          <a:lstStyle/>
          <a:p>
            <a:endParaRPr/>
          </a:p>
        </p:txBody>
      </p:sp>
      <p:sp>
        <p:nvSpPr>
          <p:cNvPr id="14" name="object 14"/>
          <p:cNvSpPr/>
          <p:nvPr/>
        </p:nvSpPr>
        <p:spPr>
          <a:xfrm>
            <a:off x="1068476" y="4835525"/>
            <a:ext cx="2773680" cy="1020444"/>
          </a:xfrm>
          <a:custGeom>
            <a:avLst/>
            <a:gdLst/>
            <a:ahLst/>
            <a:cxnLst/>
            <a:rect l="l" t="t" r="r" b="b"/>
            <a:pathLst>
              <a:path w="2773679" h="1020445">
                <a:moveTo>
                  <a:pt x="0" y="510159"/>
                </a:moveTo>
                <a:lnTo>
                  <a:pt x="6346" y="461017"/>
                </a:lnTo>
                <a:lnTo>
                  <a:pt x="25000" y="413200"/>
                </a:lnTo>
                <a:lnTo>
                  <a:pt x="55379" y="366920"/>
                </a:lnTo>
                <a:lnTo>
                  <a:pt x="96903" y="322390"/>
                </a:lnTo>
                <a:lnTo>
                  <a:pt x="148991" y="279825"/>
                </a:lnTo>
                <a:lnTo>
                  <a:pt x="211062" y="239438"/>
                </a:lnTo>
                <a:lnTo>
                  <a:pt x="245659" y="220127"/>
                </a:lnTo>
                <a:lnTo>
                  <a:pt x="282534" y="201442"/>
                </a:lnTo>
                <a:lnTo>
                  <a:pt x="321615" y="183407"/>
                </a:lnTo>
                <a:lnTo>
                  <a:pt x="362828" y="166051"/>
                </a:lnTo>
                <a:lnTo>
                  <a:pt x="406101" y="149399"/>
                </a:lnTo>
                <a:lnTo>
                  <a:pt x="451362" y="133479"/>
                </a:lnTo>
                <a:lnTo>
                  <a:pt x="498537" y="118316"/>
                </a:lnTo>
                <a:lnTo>
                  <a:pt x="547554" y="103939"/>
                </a:lnTo>
                <a:lnTo>
                  <a:pt x="598341" y="90372"/>
                </a:lnTo>
                <a:lnTo>
                  <a:pt x="650825" y="77644"/>
                </a:lnTo>
                <a:lnTo>
                  <a:pt x="704934" y="65781"/>
                </a:lnTo>
                <a:lnTo>
                  <a:pt x="760593" y="54809"/>
                </a:lnTo>
                <a:lnTo>
                  <a:pt x="817732" y="44756"/>
                </a:lnTo>
                <a:lnTo>
                  <a:pt x="876278" y="35647"/>
                </a:lnTo>
                <a:lnTo>
                  <a:pt x="936157" y="27510"/>
                </a:lnTo>
                <a:lnTo>
                  <a:pt x="997298" y="20372"/>
                </a:lnTo>
                <a:lnTo>
                  <a:pt x="1059627" y="14258"/>
                </a:lnTo>
                <a:lnTo>
                  <a:pt x="1123072" y="9196"/>
                </a:lnTo>
                <a:lnTo>
                  <a:pt x="1187561" y="5213"/>
                </a:lnTo>
                <a:lnTo>
                  <a:pt x="1253020" y="2334"/>
                </a:lnTo>
                <a:lnTo>
                  <a:pt x="1319377" y="588"/>
                </a:lnTo>
                <a:lnTo>
                  <a:pt x="1386560" y="0"/>
                </a:lnTo>
                <a:lnTo>
                  <a:pt x="1453743" y="588"/>
                </a:lnTo>
                <a:lnTo>
                  <a:pt x="1520101" y="2334"/>
                </a:lnTo>
                <a:lnTo>
                  <a:pt x="1585560" y="5213"/>
                </a:lnTo>
                <a:lnTo>
                  <a:pt x="1650049" y="9196"/>
                </a:lnTo>
                <a:lnTo>
                  <a:pt x="1713495" y="14258"/>
                </a:lnTo>
                <a:lnTo>
                  <a:pt x="1775825" y="20372"/>
                </a:lnTo>
                <a:lnTo>
                  <a:pt x="1836966" y="27510"/>
                </a:lnTo>
                <a:lnTo>
                  <a:pt x="1896846" y="35647"/>
                </a:lnTo>
                <a:lnTo>
                  <a:pt x="1955392" y="44756"/>
                </a:lnTo>
                <a:lnTo>
                  <a:pt x="2012532" y="54809"/>
                </a:lnTo>
                <a:lnTo>
                  <a:pt x="2068193" y="65781"/>
                </a:lnTo>
                <a:lnTo>
                  <a:pt x="2122302" y="77644"/>
                </a:lnTo>
                <a:lnTo>
                  <a:pt x="2174787" y="90372"/>
                </a:lnTo>
                <a:lnTo>
                  <a:pt x="2225575" y="103939"/>
                </a:lnTo>
                <a:lnTo>
                  <a:pt x="2274594" y="118316"/>
                </a:lnTo>
                <a:lnTo>
                  <a:pt x="2321770" y="133479"/>
                </a:lnTo>
                <a:lnTo>
                  <a:pt x="2367032" y="149399"/>
                </a:lnTo>
                <a:lnTo>
                  <a:pt x="2410306" y="166051"/>
                </a:lnTo>
                <a:lnTo>
                  <a:pt x="2451520" y="183407"/>
                </a:lnTo>
                <a:lnTo>
                  <a:pt x="2490602" y="201442"/>
                </a:lnTo>
                <a:lnTo>
                  <a:pt x="2527478" y="220127"/>
                </a:lnTo>
                <a:lnTo>
                  <a:pt x="2562077" y="239438"/>
                </a:lnTo>
                <a:lnTo>
                  <a:pt x="2624149" y="279825"/>
                </a:lnTo>
                <a:lnTo>
                  <a:pt x="2676239" y="322390"/>
                </a:lnTo>
                <a:lnTo>
                  <a:pt x="2717764" y="366920"/>
                </a:lnTo>
                <a:lnTo>
                  <a:pt x="2748145" y="413200"/>
                </a:lnTo>
                <a:lnTo>
                  <a:pt x="2766799" y="461017"/>
                </a:lnTo>
                <a:lnTo>
                  <a:pt x="2773146" y="510159"/>
                </a:lnTo>
                <a:lnTo>
                  <a:pt x="2771547" y="534870"/>
                </a:lnTo>
                <a:lnTo>
                  <a:pt x="2758974" y="583357"/>
                </a:lnTo>
                <a:lnTo>
                  <a:pt x="2734384" y="630417"/>
                </a:lnTo>
                <a:lnTo>
                  <a:pt x="2698358" y="675835"/>
                </a:lnTo>
                <a:lnTo>
                  <a:pt x="2651478" y="719398"/>
                </a:lnTo>
                <a:lnTo>
                  <a:pt x="2594324" y="760893"/>
                </a:lnTo>
                <a:lnTo>
                  <a:pt x="2527478" y="800105"/>
                </a:lnTo>
                <a:lnTo>
                  <a:pt x="2490602" y="818788"/>
                </a:lnTo>
                <a:lnTo>
                  <a:pt x="2451520" y="836821"/>
                </a:lnTo>
                <a:lnTo>
                  <a:pt x="2410306" y="854175"/>
                </a:lnTo>
                <a:lnTo>
                  <a:pt x="2367032" y="870826"/>
                </a:lnTo>
                <a:lnTo>
                  <a:pt x="2321770" y="886745"/>
                </a:lnTo>
                <a:lnTo>
                  <a:pt x="2274594" y="901907"/>
                </a:lnTo>
                <a:lnTo>
                  <a:pt x="2225575" y="916284"/>
                </a:lnTo>
                <a:lnTo>
                  <a:pt x="2174787" y="929850"/>
                </a:lnTo>
                <a:lnTo>
                  <a:pt x="2122302" y="942578"/>
                </a:lnTo>
                <a:lnTo>
                  <a:pt x="2068193" y="954442"/>
                </a:lnTo>
                <a:lnTo>
                  <a:pt x="2012532" y="965414"/>
                </a:lnTo>
                <a:lnTo>
                  <a:pt x="1955392" y="975468"/>
                </a:lnTo>
                <a:lnTo>
                  <a:pt x="1896846" y="984577"/>
                </a:lnTo>
                <a:lnTo>
                  <a:pt x="1836966" y="992715"/>
                </a:lnTo>
                <a:lnTo>
                  <a:pt x="1775825" y="999854"/>
                </a:lnTo>
                <a:lnTo>
                  <a:pt x="1713495" y="1005968"/>
                </a:lnTo>
                <a:lnTo>
                  <a:pt x="1650049" y="1011031"/>
                </a:lnTo>
                <a:lnTo>
                  <a:pt x="1585560" y="1015015"/>
                </a:lnTo>
                <a:lnTo>
                  <a:pt x="1520101" y="1017893"/>
                </a:lnTo>
                <a:lnTo>
                  <a:pt x="1453743" y="1019640"/>
                </a:lnTo>
                <a:lnTo>
                  <a:pt x="1386560" y="1020229"/>
                </a:lnTo>
                <a:lnTo>
                  <a:pt x="1319377" y="1019640"/>
                </a:lnTo>
                <a:lnTo>
                  <a:pt x="1253020" y="1017893"/>
                </a:lnTo>
                <a:lnTo>
                  <a:pt x="1187561" y="1015015"/>
                </a:lnTo>
                <a:lnTo>
                  <a:pt x="1123072" y="1011031"/>
                </a:lnTo>
                <a:lnTo>
                  <a:pt x="1059627" y="1005968"/>
                </a:lnTo>
                <a:lnTo>
                  <a:pt x="997298" y="999854"/>
                </a:lnTo>
                <a:lnTo>
                  <a:pt x="936157" y="992715"/>
                </a:lnTo>
                <a:lnTo>
                  <a:pt x="876278" y="984577"/>
                </a:lnTo>
                <a:lnTo>
                  <a:pt x="817732" y="975468"/>
                </a:lnTo>
                <a:lnTo>
                  <a:pt x="760593" y="965414"/>
                </a:lnTo>
                <a:lnTo>
                  <a:pt x="704934" y="954442"/>
                </a:lnTo>
                <a:lnTo>
                  <a:pt x="650825" y="942578"/>
                </a:lnTo>
                <a:lnTo>
                  <a:pt x="598341" y="929850"/>
                </a:lnTo>
                <a:lnTo>
                  <a:pt x="547554" y="916284"/>
                </a:lnTo>
                <a:lnTo>
                  <a:pt x="498537" y="901907"/>
                </a:lnTo>
                <a:lnTo>
                  <a:pt x="451362" y="886745"/>
                </a:lnTo>
                <a:lnTo>
                  <a:pt x="406101" y="870826"/>
                </a:lnTo>
                <a:lnTo>
                  <a:pt x="362828" y="854175"/>
                </a:lnTo>
                <a:lnTo>
                  <a:pt x="321615" y="836821"/>
                </a:lnTo>
                <a:lnTo>
                  <a:pt x="282534" y="818788"/>
                </a:lnTo>
                <a:lnTo>
                  <a:pt x="245659" y="800105"/>
                </a:lnTo>
                <a:lnTo>
                  <a:pt x="211062" y="780798"/>
                </a:lnTo>
                <a:lnTo>
                  <a:pt x="148991" y="740418"/>
                </a:lnTo>
                <a:lnTo>
                  <a:pt x="96903" y="697862"/>
                </a:lnTo>
                <a:lnTo>
                  <a:pt x="55379" y="653344"/>
                </a:lnTo>
                <a:lnTo>
                  <a:pt x="25000" y="607079"/>
                </a:lnTo>
                <a:lnTo>
                  <a:pt x="6346" y="559279"/>
                </a:lnTo>
                <a:lnTo>
                  <a:pt x="0" y="510159"/>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147061" y="5184775"/>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841496" y="2369820"/>
            <a:ext cx="1870710" cy="2699385"/>
          </a:xfrm>
          <a:custGeom>
            <a:avLst/>
            <a:gdLst/>
            <a:ahLst/>
            <a:cxnLst/>
            <a:rect l="l" t="t" r="r" b="b"/>
            <a:pathLst>
              <a:path w="1870710" h="2699385">
                <a:moveTo>
                  <a:pt x="23749" y="2530347"/>
                </a:moveTo>
                <a:lnTo>
                  <a:pt x="0" y="2699004"/>
                </a:lnTo>
                <a:lnTo>
                  <a:pt x="149098" y="2616707"/>
                </a:lnTo>
                <a:lnTo>
                  <a:pt x="137669" y="2608834"/>
                </a:lnTo>
                <a:lnTo>
                  <a:pt x="92963" y="2608834"/>
                </a:lnTo>
                <a:lnTo>
                  <a:pt x="51180" y="2580131"/>
                </a:lnTo>
                <a:lnTo>
                  <a:pt x="65608" y="2559187"/>
                </a:lnTo>
                <a:lnTo>
                  <a:pt x="23749" y="2530347"/>
                </a:lnTo>
                <a:close/>
              </a:path>
              <a:path w="1870710" h="2699385">
                <a:moveTo>
                  <a:pt x="65608" y="2559187"/>
                </a:moveTo>
                <a:lnTo>
                  <a:pt x="51180" y="2580131"/>
                </a:lnTo>
                <a:lnTo>
                  <a:pt x="92963" y="2608834"/>
                </a:lnTo>
                <a:lnTo>
                  <a:pt x="107352" y="2587947"/>
                </a:lnTo>
                <a:lnTo>
                  <a:pt x="65608" y="2559187"/>
                </a:lnTo>
                <a:close/>
              </a:path>
              <a:path w="1870710" h="2699385">
                <a:moveTo>
                  <a:pt x="107352" y="2587947"/>
                </a:moveTo>
                <a:lnTo>
                  <a:pt x="92963" y="2608834"/>
                </a:lnTo>
                <a:lnTo>
                  <a:pt x="137669" y="2608834"/>
                </a:lnTo>
                <a:lnTo>
                  <a:pt x="107352" y="2587947"/>
                </a:lnTo>
                <a:close/>
              </a:path>
              <a:path w="1870710" h="2699385">
                <a:moveTo>
                  <a:pt x="1828418" y="0"/>
                </a:moveTo>
                <a:lnTo>
                  <a:pt x="65608" y="2559187"/>
                </a:lnTo>
                <a:lnTo>
                  <a:pt x="107352" y="2587947"/>
                </a:lnTo>
                <a:lnTo>
                  <a:pt x="1870328" y="28828"/>
                </a:lnTo>
                <a:lnTo>
                  <a:pt x="1828418" y="0"/>
                </a:lnTo>
                <a:close/>
              </a:path>
            </a:pathLst>
          </a:custGeom>
          <a:solidFill>
            <a:srgbClr val="FF0000"/>
          </a:solidFill>
        </p:spPr>
        <p:txBody>
          <a:bodyPr wrap="square" lIns="0" tIns="0" rIns="0" bIns="0" rtlCol="0"/>
          <a:lstStyle/>
          <a:p>
            <a:endParaRPr/>
          </a:p>
        </p:txBody>
      </p:sp>
      <p:sp>
        <p:nvSpPr>
          <p:cNvPr id="17" name="object 17"/>
          <p:cNvSpPr/>
          <p:nvPr/>
        </p:nvSpPr>
        <p:spPr>
          <a:xfrm>
            <a:off x="3841622" y="2384298"/>
            <a:ext cx="1849755" cy="2684780"/>
          </a:xfrm>
          <a:custGeom>
            <a:avLst/>
            <a:gdLst/>
            <a:ahLst/>
            <a:cxnLst/>
            <a:rect l="l" t="t" r="r" b="b"/>
            <a:pathLst>
              <a:path w="1849754" h="2684779">
                <a:moveTo>
                  <a:pt x="1741993" y="2573429"/>
                </a:moveTo>
                <a:lnTo>
                  <a:pt x="1700149" y="2602229"/>
                </a:lnTo>
                <a:lnTo>
                  <a:pt x="1849247" y="2684526"/>
                </a:lnTo>
                <a:lnTo>
                  <a:pt x="1836617" y="2594356"/>
                </a:lnTo>
                <a:lnTo>
                  <a:pt x="1756410" y="2594356"/>
                </a:lnTo>
                <a:lnTo>
                  <a:pt x="1741993" y="2573429"/>
                </a:lnTo>
                <a:close/>
              </a:path>
              <a:path w="1849754" h="2684779">
                <a:moveTo>
                  <a:pt x="1783751" y="2544689"/>
                </a:moveTo>
                <a:lnTo>
                  <a:pt x="1741993" y="2573429"/>
                </a:lnTo>
                <a:lnTo>
                  <a:pt x="1756410" y="2594356"/>
                </a:lnTo>
                <a:lnTo>
                  <a:pt x="1798192" y="2565654"/>
                </a:lnTo>
                <a:lnTo>
                  <a:pt x="1783751" y="2544689"/>
                </a:lnTo>
                <a:close/>
              </a:path>
              <a:path w="1849754" h="2684779">
                <a:moveTo>
                  <a:pt x="1825625" y="2515870"/>
                </a:moveTo>
                <a:lnTo>
                  <a:pt x="1783751" y="2544689"/>
                </a:lnTo>
                <a:lnTo>
                  <a:pt x="1798192" y="2565654"/>
                </a:lnTo>
                <a:lnTo>
                  <a:pt x="1756410" y="2594356"/>
                </a:lnTo>
                <a:lnTo>
                  <a:pt x="1836617" y="2594356"/>
                </a:lnTo>
                <a:lnTo>
                  <a:pt x="1825625" y="2515870"/>
                </a:lnTo>
                <a:close/>
              </a:path>
              <a:path w="1849754" h="2684779">
                <a:moveTo>
                  <a:pt x="107225" y="110929"/>
                </a:moveTo>
                <a:lnTo>
                  <a:pt x="65422" y="139729"/>
                </a:lnTo>
                <a:lnTo>
                  <a:pt x="1741993" y="2573429"/>
                </a:lnTo>
                <a:lnTo>
                  <a:pt x="1783751" y="2544689"/>
                </a:lnTo>
                <a:lnTo>
                  <a:pt x="107225" y="110929"/>
                </a:lnTo>
                <a:close/>
              </a:path>
              <a:path w="1849754" h="2684779">
                <a:moveTo>
                  <a:pt x="0" y="0"/>
                </a:moveTo>
                <a:lnTo>
                  <a:pt x="23622" y="168528"/>
                </a:lnTo>
                <a:lnTo>
                  <a:pt x="65422" y="139729"/>
                </a:lnTo>
                <a:lnTo>
                  <a:pt x="51053" y="118872"/>
                </a:lnTo>
                <a:lnTo>
                  <a:pt x="92837" y="90042"/>
                </a:lnTo>
                <a:lnTo>
                  <a:pt x="137542" y="90042"/>
                </a:lnTo>
                <a:lnTo>
                  <a:pt x="148971" y="82168"/>
                </a:lnTo>
                <a:lnTo>
                  <a:pt x="0" y="0"/>
                </a:lnTo>
                <a:close/>
              </a:path>
              <a:path w="1849754" h="2684779">
                <a:moveTo>
                  <a:pt x="92837" y="90042"/>
                </a:moveTo>
                <a:lnTo>
                  <a:pt x="51053" y="118872"/>
                </a:lnTo>
                <a:lnTo>
                  <a:pt x="65422" y="139729"/>
                </a:lnTo>
                <a:lnTo>
                  <a:pt x="107225" y="110929"/>
                </a:lnTo>
                <a:lnTo>
                  <a:pt x="92837" y="90042"/>
                </a:lnTo>
                <a:close/>
              </a:path>
              <a:path w="1849754" h="2684779">
                <a:moveTo>
                  <a:pt x="137542" y="90042"/>
                </a:moveTo>
                <a:lnTo>
                  <a:pt x="92837" y="90042"/>
                </a:lnTo>
                <a:lnTo>
                  <a:pt x="107225" y="110929"/>
                </a:lnTo>
                <a:lnTo>
                  <a:pt x="137542" y="90042"/>
                </a:lnTo>
                <a:close/>
              </a:path>
            </a:pathLst>
          </a:custGeom>
          <a:solidFill>
            <a:srgbClr val="E3E9EE"/>
          </a:solidFill>
        </p:spPr>
        <p:txBody>
          <a:bodyPr wrap="square" lIns="0" tIns="0" rIns="0" bIns="0" rtlCol="0"/>
          <a:lstStyle/>
          <a:p>
            <a:endParaRPr/>
          </a:p>
        </p:txBody>
      </p:sp>
      <p:sp>
        <p:nvSpPr>
          <p:cNvPr id="18" name="object 18"/>
          <p:cNvSpPr/>
          <p:nvPr/>
        </p:nvSpPr>
        <p:spPr>
          <a:xfrm>
            <a:off x="6961123" y="2850895"/>
            <a:ext cx="153035" cy="1866900"/>
          </a:xfrm>
          <a:custGeom>
            <a:avLst/>
            <a:gdLst/>
            <a:ahLst/>
            <a:cxnLst/>
            <a:rect l="l" t="t" r="r" b="b"/>
            <a:pathLst>
              <a:path w="153034" h="1866900">
                <a:moveTo>
                  <a:pt x="50803" y="1714627"/>
                </a:moveTo>
                <a:lnTo>
                  <a:pt x="0" y="1714627"/>
                </a:lnTo>
                <a:lnTo>
                  <a:pt x="76200" y="1866899"/>
                </a:lnTo>
                <a:lnTo>
                  <a:pt x="139583" y="1740027"/>
                </a:lnTo>
                <a:lnTo>
                  <a:pt x="50800" y="1740027"/>
                </a:lnTo>
                <a:lnTo>
                  <a:pt x="50803" y="1714627"/>
                </a:lnTo>
                <a:close/>
              </a:path>
              <a:path w="153034" h="1866900">
                <a:moveTo>
                  <a:pt x="51050" y="152188"/>
                </a:moveTo>
                <a:lnTo>
                  <a:pt x="50800" y="1740027"/>
                </a:lnTo>
                <a:lnTo>
                  <a:pt x="101600" y="1740027"/>
                </a:lnTo>
                <a:lnTo>
                  <a:pt x="101850" y="152230"/>
                </a:lnTo>
                <a:lnTo>
                  <a:pt x="51050" y="152188"/>
                </a:lnTo>
                <a:close/>
              </a:path>
              <a:path w="153034" h="1866900">
                <a:moveTo>
                  <a:pt x="152273" y="1714627"/>
                </a:moveTo>
                <a:lnTo>
                  <a:pt x="101603" y="1714627"/>
                </a:lnTo>
                <a:lnTo>
                  <a:pt x="101600" y="1740027"/>
                </a:lnTo>
                <a:lnTo>
                  <a:pt x="139583" y="1740027"/>
                </a:lnTo>
                <a:lnTo>
                  <a:pt x="152273" y="1714627"/>
                </a:lnTo>
                <a:close/>
              </a:path>
              <a:path w="153034" h="1866900">
                <a:moveTo>
                  <a:pt x="139943" y="126873"/>
                </a:moveTo>
                <a:lnTo>
                  <a:pt x="101853" y="126873"/>
                </a:lnTo>
                <a:lnTo>
                  <a:pt x="101850" y="152230"/>
                </a:lnTo>
                <a:lnTo>
                  <a:pt x="152653" y="152273"/>
                </a:lnTo>
                <a:lnTo>
                  <a:pt x="139943" y="126873"/>
                </a:lnTo>
                <a:close/>
              </a:path>
              <a:path w="153034" h="1866900">
                <a:moveTo>
                  <a:pt x="101853" y="126873"/>
                </a:moveTo>
                <a:lnTo>
                  <a:pt x="51053" y="126873"/>
                </a:lnTo>
                <a:lnTo>
                  <a:pt x="51050" y="152188"/>
                </a:lnTo>
                <a:lnTo>
                  <a:pt x="101850" y="152230"/>
                </a:lnTo>
                <a:lnTo>
                  <a:pt x="101853" y="126873"/>
                </a:lnTo>
                <a:close/>
              </a:path>
              <a:path w="153034" h="1866900">
                <a:moveTo>
                  <a:pt x="76453" y="0"/>
                </a:moveTo>
                <a:lnTo>
                  <a:pt x="380" y="152145"/>
                </a:lnTo>
                <a:lnTo>
                  <a:pt x="51050" y="152188"/>
                </a:lnTo>
                <a:lnTo>
                  <a:pt x="51053" y="126873"/>
                </a:lnTo>
                <a:lnTo>
                  <a:pt x="139943" y="126873"/>
                </a:lnTo>
                <a:lnTo>
                  <a:pt x="76453" y="0"/>
                </a:lnTo>
                <a:close/>
              </a:path>
            </a:pathLst>
          </a:custGeom>
          <a:solidFill>
            <a:srgbClr val="E3E9EE"/>
          </a:solidFill>
        </p:spPr>
        <p:txBody>
          <a:bodyPr wrap="square" lIns="0" tIns="0" rIns="0" bIns="0" rtlCol="0"/>
          <a:lstStyle/>
          <a:p>
            <a:endParaRPr/>
          </a:p>
        </p:txBody>
      </p:sp>
      <p:sp>
        <p:nvSpPr>
          <p:cNvPr id="19" name="object 19"/>
          <p:cNvSpPr/>
          <p:nvPr/>
        </p:nvSpPr>
        <p:spPr>
          <a:xfrm>
            <a:off x="2335148" y="2734945"/>
            <a:ext cx="153035" cy="1866900"/>
          </a:xfrm>
          <a:custGeom>
            <a:avLst/>
            <a:gdLst/>
            <a:ahLst/>
            <a:cxnLst/>
            <a:rect l="l" t="t" r="r" b="b"/>
            <a:pathLst>
              <a:path w="153035" h="1866900">
                <a:moveTo>
                  <a:pt x="50803" y="1714627"/>
                </a:moveTo>
                <a:lnTo>
                  <a:pt x="0" y="1714627"/>
                </a:lnTo>
                <a:lnTo>
                  <a:pt x="76073" y="1866899"/>
                </a:lnTo>
                <a:lnTo>
                  <a:pt x="139562" y="1740027"/>
                </a:lnTo>
                <a:lnTo>
                  <a:pt x="50800" y="1740027"/>
                </a:lnTo>
                <a:lnTo>
                  <a:pt x="50803" y="1714627"/>
                </a:lnTo>
                <a:close/>
              </a:path>
              <a:path w="153035" h="1866900">
                <a:moveTo>
                  <a:pt x="101853" y="126872"/>
                </a:moveTo>
                <a:lnTo>
                  <a:pt x="51053" y="126872"/>
                </a:lnTo>
                <a:lnTo>
                  <a:pt x="50800" y="1740027"/>
                </a:lnTo>
                <a:lnTo>
                  <a:pt x="101473" y="1740027"/>
                </a:lnTo>
                <a:lnTo>
                  <a:pt x="101853" y="126872"/>
                </a:lnTo>
                <a:close/>
              </a:path>
              <a:path w="153035" h="1866900">
                <a:moveTo>
                  <a:pt x="152273" y="1714627"/>
                </a:moveTo>
                <a:lnTo>
                  <a:pt x="101478" y="1714627"/>
                </a:lnTo>
                <a:lnTo>
                  <a:pt x="101473" y="1740027"/>
                </a:lnTo>
                <a:lnTo>
                  <a:pt x="139562" y="1740027"/>
                </a:lnTo>
                <a:lnTo>
                  <a:pt x="152273" y="1714627"/>
                </a:lnTo>
                <a:close/>
              </a:path>
              <a:path w="153035" h="1866900">
                <a:moveTo>
                  <a:pt x="76453" y="0"/>
                </a:moveTo>
                <a:lnTo>
                  <a:pt x="381" y="152272"/>
                </a:lnTo>
                <a:lnTo>
                  <a:pt x="51050" y="152272"/>
                </a:lnTo>
                <a:lnTo>
                  <a:pt x="51053" y="126872"/>
                </a:lnTo>
                <a:lnTo>
                  <a:pt x="139943" y="126872"/>
                </a:lnTo>
                <a:lnTo>
                  <a:pt x="76453" y="0"/>
                </a:lnTo>
                <a:close/>
              </a:path>
              <a:path w="153035" h="1866900">
                <a:moveTo>
                  <a:pt x="139943" y="126872"/>
                </a:moveTo>
                <a:lnTo>
                  <a:pt x="101853" y="126872"/>
                </a:lnTo>
                <a:lnTo>
                  <a:pt x="101848" y="152272"/>
                </a:lnTo>
                <a:lnTo>
                  <a:pt x="152653" y="152272"/>
                </a:lnTo>
                <a:lnTo>
                  <a:pt x="139943" y="126872"/>
                </a:lnTo>
                <a:close/>
              </a:path>
            </a:pathLst>
          </a:custGeom>
          <a:solidFill>
            <a:srgbClr val="E3E9EE"/>
          </a:solidFill>
        </p:spPr>
        <p:txBody>
          <a:bodyPr wrap="square" lIns="0" tIns="0" rIns="0" bIns="0" rtlCol="0"/>
          <a:lstStyle/>
          <a:p>
            <a:endParaRPr/>
          </a:p>
        </p:txBody>
      </p:sp>
      <p:sp>
        <p:nvSpPr>
          <p:cNvPr id="20" name="object 20"/>
          <p:cNvSpPr/>
          <p:nvPr/>
        </p:nvSpPr>
        <p:spPr>
          <a:xfrm>
            <a:off x="4093971" y="1958975"/>
            <a:ext cx="1344930" cy="153035"/>
          </a:xfrm>
          <a:custGeom>
            <a:avLst/>
            <a:gdLst/>
            <a:ahLst/>
            <a:cxnLst/>
            <a:rect l="l" t="t" r="r" b="b"/>
            <a:pathLst>
              <a:path w="1344929" h="153035">
                <a:moveTo>
                  <a:pt x="1192276" y="101845"/>
                </a:moveTo>
                <a:lnTo>
                  <a:pt x="1192276" y="152526"/>
                </a:lnTo>
                <a:lnTo>
                  <a:pt x="1293706" y="101853"/>
                </a:lnTo>
                <a:lnTo>
                  <a:pt x="1192276" y="101845"/>
                </a:lnTo>
                <a:close/>
              </a:path>
              <a:path w="1344929" h="153035">
                <a:moveTo>
                  <a:pt x="152273" y="0"/>
                </a:moveTo>
                <a:lnTo>
                  <a:pt x="0" y="76073"/>
                </a:lnTo>
                <a:lnTo>
                  <a:pt x="152145" y="152273"/>
                </a:lnTo>
                <a:lnTo>
                  <a:pt x="152188" y="101481"/>
                </a:lnTo>
                <a:lnTo>
                  <a:pt x="126873" y="101473"/>
                </a:lnTo>
                <a:lnTo>
                  <a:pt x="126873" y="50800"/>
                </a:lnTo>
                <a:lnTo>
                  <a:pt x="152230" y="50800"/>
                </a:lnTo>
                <a:lnTo>
                  <a:pt x="152273" y="0"/>
                </a:lnTo>
                <a:close/>
              </a:path>
              <a:path w="1344929" h="153035">
                <a:moveTo>
                  <a:pt x="1192276" y="51048"/>
                </a:moveTo>
                <a:lnTo>
                  <a:pt x="1192276" y="101845"/>
                </a:lnTo>
                <a:lnTo>
                  <a:pt x="1217676" y="101853"/>
                </a:lnTo>
                <a:lnTo>
                  <a:pt x="1217676" y="51053"/>
                </a:lnTo>
                <a:lnTo>
                  <a:pt x="1192276" y="51048"/>
                </a:lnTo>
                <a:close/>
              </a:path>
              <a:path w="1344929" h="153035">
                <a:moveTo>
                  <a:pt x="1192276" y="253"/>
                </a:moveTo>
                <a:lnTo>
                  <a:pt x="1192276" y="51048"/>
                </a:lnTo>
                <a:lnTo>
                  <a:pt x="1217676" y="51053"/>
                </a:lnTo>
                <a:lnTo>
                  <a:pt x="1217676" y="101853"/>
                </a:lnTo>
                <a:lnTo>
                  <a:pt x="1293724" y="101845"/>
                </a:lnTo>
                <a:lnTo>
                  <a:pt x="1344549" y="76453"/>
                </a:lnTo>
                <a:lnTo>
                  <a:pt x="1192276" y="253"/>
                </a:lnTo>
                <a:close/>
              </a:path>
              <a:path w="1344929" h="153035">
                <a:moveTo>
                  <a:pt x="152230" y="50805"/>
                </a:moveTo>
                <a:lnTo>
                  <a:pt x="152188" y="101481"/>
                </a:lnTo>
                <a:lnTo>
                  <a:pt x="1192276" y="101845"/>
                </a:lnTo>
                <a:lnTo>
                  <a:pt x="1192276" y="51048"/>
                </a:lnTo>
                <a:lnTo>
                  <a:pt x="152230" y="50805"/>
                </a:lnTo>
                <a:close/>
              </a:path>
              <a:path w="1344929" h="153035">
                <a:moveTo>
                  <a:pt x="126873" y="50800"/>
                </a:moveTo>
                <a:lnTo>
                  <a:pt x="126873" y="101473"/>
                </a:lnTo>
                <a:lnTo>
                  <a:pt x="152188" y="101481"/>
                </a:lnTo>
                <a:lnTo>
                  <a:pt x="152230" y="50805"/>
                </a:lnTo>
                <a:lnTo>
                  <a:pt x="126873" y="50800"/>
                </a:lnTo>
                <a:close/>
              </a:path>
            </a:pathLst>
          </a:custGeom>
          <a:solidFill>
            <a:srgbClr val="E3E9EE"/>
          </a:solidFill>
        </p:spPr>
        <p:txBody>
          <a:bodyPr wrap="square" lIns="0" tIns="0" rIns="0" bIns="0" rtlCol="0"/>
          <a:lstStyle/>
          <a:p>
            <a:endParaRPr/>
          </a:p>
        </p:txBody>
      </p:sp>
      <p:sp>
        <p:nvSpPr>
          <p:cNvPr id="21" name="object 21"/>
          <p:cNvSpPr/>
          <p:nvPr/>
        </p:nvSpPr>
        <p:spPr>
          <a:xfrm>
            <a:off x="4093971" y="5341873"/>
            <a:ext cx="1344930" cy="153035"/>
          </a:xfrm>
          <a:custGeom>
            <a:avLst/>
            <a:gdLst/>
            <a:ahLst/>
            <a:cxnLst/>
            <a:rect l="l" t="t" r="r" b="b"/>
            <a:pathLst>
              <a:path w="1344929" h="153035">
                <a:moveTo>
                  <a:pt x="1192276" y="101848"/>
                </a:moveTo>
                <a:lnTo>
                  <a:pt x="1192276" y="152526"/>
                </a:lnTo>
                <a:lnTo>
                  <a:pt x="1293706" y="101853"/>
                </a:lnTo>
                <a:lnTo>
                  <a:pt x="1192276" y="101848"/>
                </a:lnTo>
                <a:close/>
              </a:path>
              <a:path w="1344929" h="153035">
                <a:moveTo>
                  <a:pt x="152273" y="0"/>
                </a:moveTo>
                <a:lnTo>
                  <a:pt x="0" y="76072"/>
                </a:lnTo>
                <a:lnTo>
                  <a:pt x="152145" y="152272"/>
                </a:lnTo>
                <a:lnTo>
                  <a:pt x="152188" y="101605"/>
                </a:lnTo>
                <a:lnTo>
                  <a:pt x="126873" y="101600"/>
                </a:lnTo>
                <a:lnTo>
                  <a:pt x="126873" y="50800"/>
                </a:lnTo>
                <a:lnTo>
                  <a:pt x="152230" y="50800"/>
                </a:lnTo>
                <a:lnTo>
                  <a:pt x="152273" y="0"/>
                </a:lnTo>
                <a:close/>
              </a:path>
              <a:path w="1344929" h="153035">
                <a:moveTo>
                  <a:pt x="1192276" y="51048"/>
                </a:moveTo>
                <a:lnTo>
                  <a:pt x="1192276" y="101848"/>
                </a:lnTo>
                <a:lnTo>
                  <a:pt x="1217676" y="101853"/>
                </a:lnTo>
                <a:lnTo>
                  <a:pt x="1217676" y="51053"/>
                </a:lnTo>
                <a:lnTo>
                  <a:pt x="1192276" y="51048"/>
                </a:lnTo>
                <a:close/>
              </a:path>
              <a:path w="1344929" h="153035">
                <a:moveTo>
                  <a:pt x="1192276" y="253"/>
                </a:moveTo>
                <a:lnTo>
                  <a:pt x="1192276" y="51048"/>
                </a:lnTo>
                <a:lnTo>
                  <a:pt x="1217676" y="51053"/>
                </a:lnTo>
                <a:lnTo>
                  <a:pt x="1217676" y="101853"/>
                </a:lnTo>
                <a:lnTo>
                  <a:pt x="1293718" y="101848"/>
                </a:lnTo>
                <a:lnTo>
                  <a:pt x="1344549" y="76453"/>
                </a:lnTo>
                <a:lnTo>
                  <a:pt x="1192276" y="253"/>
                </a:lnTo>
                <a:close/>
              </a:path>
              <a:path w="1344929" h="153035">
                <a:moveTo>
                  <a:pt x="152230" y="50805"/>
                </a:moveTo>
                <a:lnTo>
                  <a:pt x="152188" y="101605"/>
                </a:lnTo>
                <a:lnTo>
                  <a:pt x="1192276" y="101848"/>
                </a:lnTo>
                <a:lnTo>
                  <a:pt x="1192276" y="51048"/>
                </a:lnTo>
                <a:lnTo>
                  <a:pt x="152230" y="50805"/>
                </a:lnTo>
                <a:close/>
              </a:path>
              <a:path w="1344929" h="153035">
                <a:moveTo>
                  <a:pt x="126873" y="50800"/>
                </a:moveTo>
                <a:lnTo>
                  <a:pt x="126873" y="101600"/>
                </a:lnTo>
                <a:lnTo>
                  <a:pt x="152188" y="101605"/>
                </a:lnTo>
                <a:lnTo>
                  <a:pt x="152230" y="50805"/>
                </a:lnTo>
                <a:lnTo>
                  <a:pt x="126873" y="50800"/>
                </a:lnTo>
                <a:close/>
              </a:path>
            </a:pathLst>
          </a:custGeom>
          <a:solidFill>
            <a:srgbClr val="E3E9EE"/>
          </a:solidFill>
        </p:spPr>
        <p:txBody>
          <a:bodyPr wrap="square" lIns="0" tIns="0" rIns="0" bIns="0" rtlCol="0"/>
          <a:lstStyle/>
          <a:p>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84481"/>
            <a:ext cx="8072120" cy="2220595"/>
          </a:xfrm>
          <a:prstGeom prst="rect">
            <a:avLst/>
          </a:prstGeom>
        </p:spPr>
        <p:txBody>
          <a:bodyPr vert="horz" wrap="square" lIns="0" tIns="12065" rIns="0" bIns="0" rtlCol="0">
            <a:spAutoFit/>
          </a:bodyPr>
          <a:lstStyle/>
          <a:p>
            <a:pPr marL="355600" marR="5080" indent="-342900" algn="just">
              <a:lnSpc>
                <a:spcPct val="150000"/>
              </a:lnSpc>
              <a:spcBef>
                <a:spcPts val="95"/>
              </a:spcBef>
              <a:buFont typeface="Wingdings"/>
              <a:buChar char=""/>
              <a:tabLst>
                <a:tab pos="355600" algn="l"/>
              </a:tabLst>
            </a:pPr>
            <a:r>
              <a:rPr sz="3200" spc="-145" dirty="0">
                <a:latin typeface="Calibri"/>
                <a:cs typeface="Calibri"/>
              </a:rPr>
              <a:t>To </a:t>
            </a:r>
            <a:r>
              <a:rPr sz="3200" spc="-15" dirty="0">
                <a:latin typeface="Calibri"/>
                <a:cs typeface="Calibri"/>
              </a:rPr>
              <a:t>get </a:t>
            </a:r>
            <a:r>
              <a:rPr sz="3200" dirty="0">
                <a:latin typeface="Calibri"/>
                <a:cs typeface="Calibri"/>
              </a:rPr>
              <a:t>the </a:t>
            </a:r>
            <a:r>
              <a:rPr sz="3200" spc="-5" dirty="0">
                <a:latin typeface="Calibri"/>
                <a:cs typeface="Calibri"/>
              </a:rPr>
              <a:t>binary </a:t>
            </a:r>
            <a:r>
              <a:rPr sz="3200" spc="-10" dirty="0">
                <a:latin typeface="Calibri"/>
                <a:cs typeface="Calibri"/>
              </a:rPr>
              <a:t>equivalent </a:t>
            </a:r>
            <a:r>
              <a:rPr sz="3200" dirty="0">
                <a:latin typeface="Calibri"/>
                <a:cs typeface="Calibri"/>
              </a:rPr>
              <a:t>of the </a:t>
            </a:r>
            <a:r>
              <a:rPr sz="3200" spc="-10" dirty="0">
                <a:latin typeface="Calibri"/>
                <a:cs typeface="Calibri"/>
              </a:rPr>
              <a:t>given </a:t>
            </a:r>
            <a:r>
              <a:rPr sz="3200" spc="-15" dirty="0">
                <a:latin typeface="Calibri"/>
                <a:cs typeface="Calibri"/>
              </a:rPr>
              <a:t>octal  </a:t>
            </a:r>
            <a:r>
              <a:rPr sz="3200" spc="-5" dirty="0">
                <a:latin typeface="Calibri"/>
                <a:cs typeface="Calibri"/>
              </a:rPr>
              <a:t>number </a:t>
            </a:r>
            <a:r>
              <a:rPr sz="3200" spc="-20" dirty="0">
                <a:latin typeface="Calibri"/>
                <a:cs typeface="Calibri"/>
              </a:rPr>
              <a:t>we </a:t>
            </a:r>
            <a:r>
              <a:rPr sz="3200" spc="-25" dirty="0">
                <a:latin typeface="Calibri"/>
                <a:cs typeface="Calibri"/>
              </a:rPr>
              <a:t>have </a:t>
            </a:r>
            <a:r>
              <a:rPr sz="3200" spc="-20" dirty="0">
                <a:latin typeface="Calibri"/>
                <a:cs typeface="Calibri"/>
              </a:rPr>
              <a:t>to </a:t>
            </a:r>
            <a:r>
              <a:rPr sz="3200" spc="-15" dirty="0">
                <a:latin typeface="Calibri"/>
                <a:cs typeface="Calibri"/>
              </a:rPr>
              <a:t>convert </a:t>
            </a:r>
            <a:r>
              <a:rPr sz="3200" spc="-5" dirty="0">
                <a:latin typeface="Calibri"/>
                <a:cs typeface="Calibri"/>
              </a:rPr>
              <a:t>each </a:t>
            </a:r>
            <a:r>
              <a:rPr sz="3200" spc="-10" dirty="0">
                <a:latin typeface="Calibri"/>
                <a:cs typeface="Calibri"/>
              </a:rPr>
              <a:t>octal </a:t>
            </a:r>
            <a:r>
              <a:rPr sz="3200" spc="-5" dirty="0">
                <a:latin typeface="Calibri"/>
                <a:cs typeface="Calibri"/>
              </a:rPr>
              <a:t>digit  </a:t>
            </a:r>
            <a:r>
              <a:rPr sz="3200" spc="-20" dirty="0">
                <a:latin typeface="Calibri"/>
                <a:cs typeface="Calibri"/>
              </a:rPr>
              <a:t>into </a:t>
            </a:r>
            <a:r>
              <a:rPr sz="3200" spc="-5" dirty="0">
                <a:latin typeface="Calibri"/>
                <a:cs typeface="Calibri"/>
              </a:rPr>
              <a:t>its </a:t>
            </a:r>
            <a:r>
              <a:rPr sz="3200" spc="-10" dirty="0">
                <a:latin typeface="Calibri"/>
                <a:cs typeface="Calibri"/>
              </a:rPr>
              <a:t>equivalent </a:t>
            </a:r>
            <a:r>
              <a:rPr sz="3200" dirty="0">
                <a:latin typeface="Calibri"/>
                <a:cs typeface="Calibri"/>
              </a:rPr>
              <a:t>3 </a:t>
            </a:r>
            <a:r>
              <a:rPr sz="3200" spc="-5" dirty="0">
                <a:latin typeface="Calibri"/>
                <a:cs typeface="Calibri"/>
              </a:rPr>
              <a:t>bit binary</a:t>
            </a:r>
            <a:r>
              <a:rPr sz="3200" spc="75" dirty="0">
                <a:latin typeface="Calibri"/>
                <a:cs typeface="Calibri"/>
              </a:rPr>
              <a:t> </a:t>
            </a:r>
            <a:r>
              <a:rPr sz="3200" spc="-5" dirty="0">
                <a:latin typeface="Calibri"/>
                <a:cs typeface="Calibri"/>
              </a:rPr>
              <a:t>number</a:t>
            </a:r>
            <a:endParaRPr sz="3200">
              <a:latin typeface="Calibri"/>
              <a:cs typeface="Calibri"/>
            </a:endParaRPr>
          </a:p>
        </p:txBody>
      </p:sp>
      <p:sp>
        <p:nvSpPr>
          <p:cNvPr id="3" name="object 3"/>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535940" y="223266"/>
            <a:ext cx="7179945"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Conversion </a:t>
            </a:r>
            <a:r>
              <a:rPr sz="2800" b="1" spc="-5" dirty="0">
                <a:latin typeface="Calibri"/>
                <a:cs typeface="Calibri"/>
              </a:rPr>
              <a:t>of </a:t>
            </a:r>
            <a:r>
              <a:rPr sz="2800" b="1" spc="-10" dirty="0">
                <a:latin typeface="Calibri"/>
                <a:cs typeface="Calibri"/>
              </a:rPr>
              <a:t>Octal Number </a:t>
            </a:r>
            <a:r>
              <a:rPr sz="2800" b="1" spc="-20" dirty="0">
                <a:latin typeface="Calibri"/>
                <a:cs typeface="Calibri"/>
              </a:rPr>
              <a:t>into </a:t>
            </a:r>
            <a:r>
              <a:rPr sz="2800" b="1" spc="-5" dirty="0">
                <a:latin typeface="Calibri"/>
                <a:cs typeface="Calibri"/>
              </a:rPr>
              <a:t>Binary</a:t>
            </a:r>
            <a:r>
              <a:rPr sz="2800" b="1" spc="150" dirty="0">
                <a:latin typeface="Calibri"/>
                <a:cs typeface="Calibri"/>
              </a:rPr>
              <a:t> </a:t>
            </a:r>
            <a:r>
              <a:rPr sz="2800" b="1" spc="-5" dirty="0">
                <a:latin typeface="Calibri"/>
                <a:cs typeface="Calibri"/>
              </a:rPr>
              <a:t>Number</a:t>
            </a:r>
            <a:endParaRPr sz="2800">
              <a:latin typeface="Calibri"/>
              <a:cs typeface="Calibri"/>
            </a:endParaRPr>
          </a:p>
        </p:txBody>
      </p:sp>
      <p:sp>
        <p:nvSpPr>
          <p:cNvPr id="7" name="object 7"/>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140</a:t>
            </a:r>
            <a:endParaRPr sz="1200">
              <a:latin typeface="Calibri"/>
              <a:cs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9460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25" dirty="0"/>
              <a:t> </a:t>
            </a:r>
            <a:r>
              <a:rPr spc="-25" dirty="0"/>
              <a:t>to  </a:t>
            </a:r>
            <a:r>
              <a:rPr spc="-30" dirty="0"/>
              <a:t>it’s </a:t>
            </a:r>
            <a:r>
              <a:rPr spc="-10" dirty="0"/>
              <a:t>equivalent </a:t>
            </a:r>
            <a:r>
              <a:rPr dirty="0"/>
              <a:t>binary</a:t>
            </a:r>
            <a:r>
              <a:rPr spc="-6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939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dirty="0"/>
              <a:t>binary</a:t>
            </a:r>
            <a:r>
              <a:rPr spc="-6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2924048" y="17774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5" name="object 5"/>
          <p:cNvSpPr txBox="1"/>
          <p:nvPr/>
        </p:nvSpPr>
        <p:spPr>
          <a:xfrm>
            <a:off x="4708942" y="17774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6</a:t>
            </a:r>
            <a:endParaRPr sz="2400">
              <a:latin typeface="Tahoma"/>
              <a:cs typeface="Tahoma"/>
            </a:endParaRPr>
          </a:p>
        </p:txBody>
      </p:sp>
      <p:sp>
        <p:nvSpPr>
          <p:cNvPr id="6" name="object 6"/>
          <p:cNvSpPr txBox="1"/>
          <p:nvPr/>
        </p:nvSpPr>
        <p:spPr>
          <a:xfrm>
            <a:off x="6397728" y="17774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0264"/>
            <a:ext cx="75939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dirty="0"/>
              <a:t>binary</a:t>
            </a:r>
            <a:r>
              <a:rPr spc="-6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535301" y="1789992"/>
          <a:ext cx="4072889" cy="1432799"/>
        </p:xfrm>
        <a:graphic>
          <a:graphicData uri="http://schemas.openxmlformats.org/drawingml/2006/table">
            <a:tbl>
              <a:tblPr firstRow="1" bandRow="1">
                <a:tableStyleId>{2D5ABB26-0587-4C30-8999-92F81FD0307C}</a:tableStyleId>
              </a:tblPr>
              <a:tblGrid>
                <a:gridCol w="1215390">
                  <a:extLst>
                    <a:ext uri="{9D8B030D-6E8A-4147-A177-3AD203B41FA5}">
                      <a16:colId xmlns="" xmlns:a16="http://schemas.microsoft.com/office/drawing/2014/main" val="20000"/>
                    </a:ext>
                  </a:extLst>
                </a:gridCol>
                <a:gridCol w="1717039">
                  <a:extLst>
                    <a:ext uri="{9D8B030D-6E8A-4147-A177-3AD203B41FA5}">
                      <a16:colId xmlns="" xmlns:a16="http://schemas.microsoft.com/office/drawing/2014/main" val="20001"/>
                    </a:ext>
                  </a:extLst>
                </a:gridCol>
                <a:gridCol w="1140460">
                  <a:extLst>
                    <a:ext uri="{9D8B030D-6E8A-4147-A177-3AD203B41FA5}">
                      <a16:colId xmlns="" xmlns:a16="http://schemas.microsoft.com/office/drawing/2014/main" val="20002"/>
                    </a:ext>
                  </a:extLst>
                </a:gridCol>
              </a:tblGrid>
              <a:tr h="715249">
                <a:tc>
                  <a:txBody>
                    <a:bodyPr/>
                    <a:lstStyle/>
                    <a:p>
                      <a:pPr marL="401320">
                        <a:lnSpc>
                          <a:spcPct val="100000"/>
                        </a:lnSpc>
                      </a:pPr>
                      <a:r>
                        <a:rPr sz="2400" dirty="0">
                          <a:latin typeface="Tahoma"/>
                          <a:cs typeface="Tahoma"/>
                        </a:rPr>
                        <a:t>3</a:t>
                      </a:r>
                      <a:endParaRPr sz="2400">
                        <a:latin typeface="Tahoma"/>
                        <a:cs typeface="Tahoma"/>
                      </a:endParaRPr>
                    </a:p>
                  </a:txBody>
                  <a:tcPr marL="0" marR="0" marT="0" marB="0"/>
                </a:tc>
                <a:tc>
                  <a:txBody>
                    <a:bodyPr/>
                    <a:lstStyle/>
                    <a:p>
                      <a:pPr marR="571500" algn="r">
                        <a:lnSpc>
                          <a:spcPct val="100000"/>
                        </a:lnSpc>
                      </a:pPr>
                      <a:r>
                        <a:rPr sz="2400" dirty="0">
                          <a:latin typeface="Tahoma"/>
                          <a:cs typeface="Tahoma"/>
                        </a:rPr>
                        <a:t>6</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4</a:t>
                      </a:r>
                      <a:endParaRPr sz="2400">
                        <a:latin typeface="Tahoma"/>
                        <a:cs typeface="Tahoma"/>
                      </a:endParaRPr>
                    </a:p>
                  </a:txBody>
                  <a:tcPr marL="0" marR="0" marT="0" marB="0"/>
                </a:tc>
                <a:extLst>
                  <a:ext uri="{0D108BD9-81ED-4DB2-BD59-A6C34878D82A}">
                    <a16:rowId xmlns="" xmlns:a16="http://schemas.microsoft.com/office/drawing/2014/main" val="10000"/>
                  </a:ext>
                </a:extLst>
              </a:tr>
              <a:tr h="715249">
                <a:tc>
                  <a:txBody>
                    <a:bodyPr/>
                    <a:lstStyle/>
                    <a:p>
                      <a:pPr>
                        <a:lnSpc>
                          <a:spcPct val="100000"/>
                        </a:lnSpc>
                        <a:spcBef>
                          <a:spcPts val="30"/>
                        </a:spcBef>
                      </a:pPr>
                      <a:endParaRPr sz="2350">
                        <a:latin typeface="Times New Roman"/>
                        <a:cs typeface="Times New Roman"/>
                      </a:endParaRPr>
                    </a:p>
                    <a:p>
                      <a:pPr marL="31750">
                        <a:lnSpc>
                          <a:spcPts val="2795"/>
                        </a:lnSpc>
                      </a:pPr>
                      <a:r>
                        <a:rPr sz="2400" spc="-5" dirty="0">
                          <a:latin typeface="Tahoma"/>
                          <a:cs typeface="Tahoma"/>
                        </a:rPr>
                        <a:t>011</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R="563245" algn="r">
                        <a:lnSpc>
                          <a:spcPts val="2795"/>
                        </a:lnSpc>
                      </a:pPr>
                      <a:r>
                        <a:rPr sz="2400" spc="-10" dirty="0">
                          <a:latin typeface="Tahoma"/>
                          <a:cs typeface="Tahoma"/>
                        </a:rPr>
                        <a:t>1</a:t>
                      </a:r>
                      <a:r>
                        <a:rPr sz="2400" dirty="0">
                          <a:latin typeface="Tahoma"/>
                          <a:cs typeface="Tahoma"/>
                        </a:rPr>
                        <a:t>10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R="62865" algn="r">
                        <a:lnSpc>
                          <a:spcPts val="2795"/>
                        </a:lnSpc>
                      </a:pPr>
                      <a:r>
                        <a:rPr sz="2400" dirty="0">
                          <a:latin typeface="Tahoma"/>
                          <a:cs typeface="Tahoma"/>
                        </a:rPr>
                        <a:t>1</a:t>
                      </a:r>
                      <a:r>
                        <a:rPr sz="2400" spc="-10" dirty="0">
                          <a:latin typeface="Tahoma"/>
                          <a:cs typeface="Tahoma"/>
                        </a:rPr>
                        <a:t>0</a:t>
                      </a:r>
                      <a:r>
                        <a:rPr sz="2400" dirty="0">
                          <a:latin typeface="Tahoma"/>
                          <a:cs typeface="Tahoma"/>
                        </a:rPr>
                        <a:t>0</a:t>
                      </a:r>
                      <a:endParaRPr sz="2400">
                        <a:latin typeface="Tahoma"/>
                        <a:cs typeface="Tahoma"/>
                      </a:endParaRPr>
                    </a:p>
                  </a:txBody>
                  <a:tcPr marL="0" marR="0" marT="3810" marB="0"/>
                </a:tc>
                <a:extLst>
                  <a:ext uri="{0D108BD9-81ED-4DB2-BD59-A6C34878D82A}">
                    <a16:rowId xmlns="" xmlns:a16="http://schemas.microsoft.com/office/drawing/2014/main" val="10001"/>
                  </a:ext>
                </a:extLst>
              </a:tr>
            </a:tbl>
          </a:graphicData>
        </a:graphic>
      </p:graphicFrame>
      <p:sp>
        <p:nvSpPr>
          <p:cNvPr id="5" name="object 5"/>
          <p:cNvSpPr/>
          <p:nvPr/>
        </p:nvSpPr>
        <p:spPr>
          <a:xfrm>
            <a:off x="2753741" y="2214752"/>
            <a:ext cx="132080" cy="600075"/>
          </a:xfrm>
          <a:custGeom>
            <a:avLst/>
            <a:gdLst/>
            <a:ahLst/>
            <a:cxnLst/>
            <a:rect l="l" t="t" r="r" b="b"/>
            <a:pathLst>
              <a:path w="132080" h="600075">
                <a:moveTo>
                  <a:pt x="15875" y="470026"/>
                </a:moveTo>
                <a:lnTo>
                  <a:pt x="9143" y="473963"/>
                </a:lnTo>
                <a:lnTo>
                  <a:pt x="2285" y="477900"/>
                </a:lnTo>
                <a:lnTo>
                  <a:pt x="0" y="486663"/>
                </a:lnTo>
                <a:lnTo>
                  <a:pt x="4063" y="493395"/>
                </a:lnTo>
                <a:lnTo>
                  <a:pt x="66166" y="599821"/>
                </a:lnTo>
                <a:lnTo>
                  <a:pt x="82585" y="571626"/>
                </a:lnTo>
                <a:lnTo>
                  <a:pt x="51942" y="571626"/>
                </a:lnTo>
                <a:lnTo>
                  <a:pt x="51907" y="519110"/>
                </a:lnTo>
                <a:lnTo>
                  <a:pt x="28502" y="479044"/>
                </a:lnTo>
                <a:lnTo>
                  <a:pt x="24637" y="472313"/>
                </a:lnTo>
                <a:lnTo>
                  <a:pt x="15875" y="470026"/>
                </a:lnTo>
                <a:close/>
              </a:path>
              <a:path w="132080" h="600075">
                <a:moveTo>
                  <a:pt x="51907" y="519110"/>
                </a:moveTo>
                <a:lnTo>
                  <a:pt x="51942" y="571626"/>
                </a:lnTo>
                <a:lnTo>
                  <a:pt x="80390" y="571500"/>
                </a:lnTo>
                <a:lnTo>
                  <a:pt x="80386" y="564388"/>
                </a:lnTo>
                <a:lnTo>
                  <a:pt x="53847" y="564388"/>
                </a:lnTo>
                <a:lnTo>
                  <a:pt x="66078" y="543367"/>
                </a:lnTo>
                <a:lnTo>
                  <a:pt x="51907" y="519110"/>
                </a:lnTo>
                <a:close/>
              </a:path>
              <a:path w="132080" h="600075">
                <a:moveTo>
                  <a:pt x="116204" y="470026"/>
                </a:moveTo>
                <a:lnTo>
                  <a:pt x="107568" y="472313"/>
                </a:lnTo>
                <a:lnTo>
                  <a:pt x="103431" y="479171"/>
                </a:lnTo>
                <a:lnTo>
                  <a:pt x="80355" y="518829"/>
                </a:lnTo>
                <a:lnTo>
                  <a:pt x="80390" y="571500"/>
                </a:lnTo>
                <a:lnTo>
                  <a:pt x="51942" y="571626"/>
                </a:lnTo>
                <a:lnTo>
                  <a:pt x="82585" y="571626"/>
                </a:lnTo>
                <a:lnTo>
                  <a:pt x="128142" y="493395"/>
                </a:lnTo>
                <a:lnTo>
                  <a:pt x="132079" y="486537"/>
                </a:lnTo>
                <a:lnTo>
                  <a:pt x="129793" y="477900"/>
                </a:lnTo>
                <a:lnTo>
                  <a:pt x="122935" y="473963"/>
                </a:lnTo>
                <a:lnTo>
                  <a:pt x="116204" y="470026"/>
                </a:lnTo>
                <a:close/>
              </a:path>
              <a:path w="132080" h="600075">
                <a:moveTo>
                  <a:pt x="66078" y="543367"/>
                </a:moveTo>
                <a:lnTo>
                  <a:pt x="53847" y="564388"/>
                </a:lnTo>
                <a:lnTo>
                  <a:pt x="78358" y="564388"/>
                </a:lnTo>
                <a:lnTo>
                  <a:pt x="66078" y="543367"/>
                </a:lnTo>
                <a:close/>
              </a:path>
              <a:path w="132080" h="600075">
                <a:moveTo>
                  <a:pt x="80355" y="518829"/>
                </a:moveTo>
                <a:lnTo>
                  <a:pt x="66078" y="543367"/>
                </a:lnTo>
                <a:lnTo>
                  <a:pt x="78358" y="564388"/>
                </a:lnTo>
                <a:lnTo>
                  <a:pt x="80386" y="564388"/>
                </a:lnTo>
                <a:lnTo>
                  <a:pt x="80355" y="518829"/>
                </a:lnTo>
                <a:close/>
              </a:path>
              <a:path w="132080" h="600075">
                <a:moveTo>
                  <a:pt x="80009" y="0"/>
                </a:moveTo>
                <a:lnTo>
                  <a:pt x="51561" y="0"/>
                </a:lnTo>
                <a:lnTo>
                  <a:pt x="51907" y="519110"/>
                </a:lnTo>
                <a:lnTo>
                  <a:pt x="66078" y="543367"/>
                </a:lnTo>
                <a:lnTo>
                  <a:pt x="80355" y="518829"/>
                </a:lnTo>
                <a:lnTo>
                  <a:pt x="80009" y="0"/>
                </a:lnTo>
                <a:close/>
              </a:path>
            </a:pathLst>
          </a:custGeom>
          <a:solidFill>
            <a:srgbClr val="C00000"/>
          </a:solidFill>
        </p:spPr>
        <p:txBody>
          <a:bodyPr wrap="square" lIns="0" tIns="0" rIns="0" bIns="0" rtlCol="0"/>
          <a:lstStyle/>
          <a:p>
            <a:endParaRPr/>
          </a:p>
        </p:txBody>
      </p:sp>
      <p:sp>
        <p:nvSpPr>
          <p:cNvPr id="6" name="object 6"/>
          <p:cNvSpPr/>
          <p:nvPr/>
        </p:nvSpPr>
        <p:spPr>
          <a:xfrm>
            <a:off x="4582540" y="22096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
        <p:nvSpPr>
          <p:cNvPr id="7" name="object 7"/>
          <p:cNvSpPr/>
          <p:nvPr/>
        </p:nvSpPr>
        <p:spPr>
          <a:xfrm>
            <a:off x="6258814" y="2209673"/>
            <a:ext cx="132080" cy="600075"/>
          </a:xfrm>
          <a:custGeom>
            <a:avLst/>
            <a:gdLst/>
            <a:ahLst/>
            <a:cxnLst/>
            <a:rect l="l" t="t" r="r" b="b"/>
            <a:pathLst>
              <a:path w="132079" h="600075">
                <a:moveTo>
                  <a:pt x="15748" y="470026"/>
                </a:moveTo>
                <a:lnTo>
                  <a:pt x="9016" y="474090"/>
                </a:lnTo>
                <a:lnTo>
                  <a:pt x="2286" y="478027"/>
                </a:lnTo>
                <a:lnTo>
                  <a:pt x="0" y="486663"/>
                </a:lnTo>
                <a:lnTo>
                  <a:pt x="3937" y="493522"/>
                </a:lnTo>
                <a:lnTo>
                  <a:pt x="66039" y="599821"/>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514"/>
                </a:lnTo>
                <a:lnTo>
                  <a:pt x="53721" y="564514"/>
                </a:lnTo>
                <a:lnTo>
                  <a:pt x="65979" y="543415"/>
                </a:lnTo>
                <a:lnTo>
                  <a:pt x="51780" y="519110"/>
                </a:lnTo>
                <a:close/>
              </a:path>
              <a:path w="132079" h="600075">
                <a:moveTo>
                  <a:pt x="116077" y="470026"/>
                </a:moveTo>
                <a:lnTo>
                  <a:pt x="107441" y="472313"/>
                </a:lnTo>
                <a:lnTo>
                  <a:pt x="103304" y="479171"/>
                </a:lnTo>
                <a:lnTo>
                  <a:pt x="80228" y="518888"/>
                </a:lnTo>
                <a:lnTo>
                  <a:pt x="80263" y="571626"/>
                </a:lnTo>
                <a:lnTo>
                  <a:pt x="82458" y="571626"/>
                </a:lnTo>
                <a:lnTo>
                  <a:pt x="128015" y="493394"/>
                </a:lnTo>
                <a:lnTo>
                  <a:pt x="131952" y="486663"/>
                </a:lnTo>
                <a:lnTo>
                  <a:pt x="129666" y="477900"/>
                </a:lnTo>
                <a:lnTo>
                  <a:pt x="122936" y="473963"/>
                </a:lnTo>
                <a:lnTo>
                  <a:pt x="116077"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150365"/>
            <a:ext cx="8073390" cy="3440429"/>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5600" algn="l"/>
              </a:tabLst>
            </a:pPr>
            <a:r>
              <a:rPr sz="3200" dirty="0">
                <a:latin typeface="Calibri"/>
                <a:cs typeface="Calibri"/>
              </a:rPr>
              <a:t>A </a:t>
            </a:r>
            <a:r>
              <a:rPr sz="3200" spc="-5" dirty="0">
                <a:latin typeface="Calibri"/>
                <a:cs typeface="Calibri"/>
              </a:rPr>
              <a:t>binary digit is called </a:t>
            </a:r>
            <a:r>
              <a:rPr sz="3200" dirty="0">
                <a:latin typeface="Calibri"/>
                <a:cs typeface="Calibri"/>
              </a:rPr>
              <a:t>a</a:t>
            </a:r>
            <a:r>
              <a:rPr sz="3200" spc="25" dirty="0">
                <a:latin typeface="Calibri"/>
                <a:cs typeface="Calibri"/>
              </a:rPr>
              <a:t> </a:t>
            </a:r>
            <a:r>
              <a:rPr sz="3200" spc="15" dirty="0">
                <a:solidFill>
                  <a:srgbClr val="FF0000"/>
                </a:solidFill>
                <a:latin typeface="Calibri"/>
                <a:cs typeface="Calibri"/>
              </a:rPr>
              <a:t>“Bit”</a:t>
            </a:r>
            <a:endParaRPr sz="3200">
              <a:latin typeface="Calibri"/>
              <a:cs typeface="Calibri"/>
            </a:endParaRPr>
          </a:p>
          <a:p>
            <a:pPr>
              <a:lnSpc>
                <a:spcPct val="100000"/>
              </a:lnSpc>
              <a:spcBef>
                <a:spcPts val="45"/>
              </a:spcBef>
              <a:buFont typeface="Wingdings"/>
              <a:buChar char=""/>
            </a:pPr>
            <a:endParaRPr sz="3300">
              <a:latin typeface="Times New Roman"/>
              <a:cs typeface="Times New Roman"/>
            </a:endParaRPr>
          </a:p>
          <a:p>
            <a:pPr marL="355600" marR="5080" indent="-342900">
              <a:lnSpc>
                <a:spcPct val="100000"/>
              </a:lnSpc>
              <a:buFont typeface="Wingdings"/>
              <a:buChar char=""/>
              <a:tabLst>
                <a:tab pos="355600" algn="l"/>
                <a:tab pos="785495" algn="l"/>
                <a:tab pos="2024380" algn="l"/>
                <a:tab pos="3530600" algn="l"/>
                <a:tab pos="5024120" algn="l"/>
                <a:tab pos="5557520" algn="l"/>
                <a:tab pos="5948045" algn="l"/>
                <a:tab pos="7720330" algn="l"/>
              </a:tabLst>
            </a:pPr>
            <a:r>
              <a:rPr sz="3200" dirty="0">
                <a:latin typeface="Calibri"/>
                <a:cs typeface="Calibri"/>
              </a:rPr>
              <a:t>A	</a:t>
            </a:r>
            <a:r>
              <a:rPr sz="3200" spc="-5" dirty="0">
                <a:latin typeface="Calibri"/>
                <a:cs typeface="Calibri"/>
              </a:rPr>
              <a:t>binar</a:t>
            </a:r>
            <a:r>
              <a:rPr sz="3200" dirty="0">
                <a:latin typeface="Calibri"/>
                <a:cs typeface="Calibri"/>
              </a:rPr>
              <a:t>y	</a:t>
            </a:r>
            <a:r>
              <a:rPr sz="3200" spc="-5" dirty="0">
                <a:latin typeface="Calibri"/>
                <a:cs typeface="Calibri"/>
              </a:rPr>
              <a:t>numbe</a:t>
            </a:r>
            <a:r>
              <a:rPr sz="3200" dirty="0">
                <a:latin typeface="Calibri"/>
                <a:cs typeface="Calibri"/>
              </a:rPr>
              <a:t>r	</a:t>
            </a:r>
            <a:r>
              <a:rPr sz="3200" spc="-30" dirty="0">
                <a:latin typeface="Calibri"/>
                <a:cs typeface="Calibri"/>
              </a:rPr>
              <a:t>c</a:t>
            </a:r>
            <a:r>
              <a:rPr sz="3200" spc="-5" dirty="0">
                <a:latin typeface="Calibri"/>
                <a:cs typeface="Calibri"/>
              </a:rPr>
              <a:t>ons</a:t>
            </a:r>
            <a:r>
              <a:rPr sz="3200" spc="-15" dirty="0">
                <a:latin typeface="Calibri"/>
                <a:cs typeface="Calibri"/>
              </a:rPr>
              <a:t>i</a:t>
            </a:r>
            <a:r>
              <a:rPr sz="3200" spc="-45" dirty="0">
                <a:latin typeface="Calibri"/>
                <a:cs typeface="Calibri"/>
              </a:rPr>
              <a:t>s</a:t>
            </a:r>
            <a:r>
              <a:rPr sz="3200" dirty="0">
                <a:latin typeface="Calibri"/>
                <a:cs typeface="Calibri"/>
              </a:rPr>
              <a:t>ts	of	a	</a:t>
            </a:r>
            <a:r>
              <a:rPr sz="3200" spc="-5" dirty="0">
                <a:latin typeface="Calibri"/>
                <a:cs typeface="Calibri"/>
              </a:rPr>
              <a:t>s</a:t>
            </a:r>
            <a:r>
              <a:rPr sz="3200" spc="-20" dirty="0">
                <a:latin typeface="Calibri"/>
                <a:cs typeface="Calibri"/>
              </a:rPr>
              <a:t>e</a:t>
            </a:r>
            <a:r>
              <a:rPr sz="3200" spc="-5" dirty="0">
                <a:latin typeface="Calibri"/>
                <a:cs typeface="Calibri"/>
              </a:rPr>
              <a:t>que</a:t>
            </a:r>
            <a:r>
              <a:rPr sz="3200" spc="-15" dirty="0">
                <a:latin typeface="Calibri"/>
                <a:cs typeface="Calibri"/>
              </a:rPr>
              <a:t>n</a:t>
            </a:r>
            <a:r>
              <a:rPr sz="3200" dirty="0">
                <a:latin typeface="Calibri"/>
                <a:cs typeface="Calibri"/>
              </a:rPr>
              <a:t>ce	of  </a:t>
            </a:r>
            <a:r>
              <a:rPr sz="3200" spc="-5" dirty="0">
                <a:latin typeface="Calibri"/>
                <a:cs typeface="Calibri"/>
              </a:rPr>
              <a:t>bits, </a:t>
            </a:r>
            <a:r>
              <a:rPr sz="3200" dirty="0">
                <a:latin typeface="Calibri"/>
                <a:cs typeface="Calibri"/>
              </a:rPr>
              <a:t>each of which </a:t>
            </a:r>
            <a:r>
              <a:rPr sz="3200" spc="-5" dirty="0">
                <a:latin typeface="Calibri"/>
                <a:cs typeface="Calibri"/>
              </a:rPr>
              <a:t>is either </a:t>
            </a:r>
            <a:r>
              <a:rPr sz="3200" dirty="0">
                <a:latin typeface="Calibri"/>
                <a:cs typeface="Calibri"/>
              </a:rPr>
              <a:t>a 0 or a</a:t>
            </a:r>
            <a:r>
              <a:rPr sz="3200" spc="-40" dirty="0">
                <a:latin typeface="Calibri"/>
                <a:cs typeface="Calibri"/>
              </a:rPr>
              <a:t> </a:t>
            </a:r>
            <a:r>
              <a:rPr sz="3200" spc="-5" dirty="0">
                <a:latin typeface="Calibri"/>
                <a:cs typeface="Calibri"/>
              </a:rPr>
              <a:t>1.</a:t>
            </a:r>
            <a:endParaRPr sz="3200">
              <a:latin typeface="Calibri"/>
              <a:cs typeface="Calibri"/>
            </a:endParaRPr>
          </a:p>
          <a:p>
            <a:pPr>
              <a:lnSpc>
                <a:spcPct val="100000"/>
              </a:lnSpc>
              <a:spcBef>
                <a:spcPts val="45"/>
              </a:spcBef>
              <a:buFont typeface="Wingdings"/>
              <a:buChar char=""/>
            </a:pPr>
            <a:endParaRPr sz="3300">
              <a:latin typeface="Times New Roman"/>
              <a:cs typeface="Times New Roman"/>
            </a:endParaRPr>
          </a:p>
          <a:p>
            <a:pPr marL="355600" marR="6350" indent="-342900">
              <a:lnSpc>
                <a:spcPct val="100000"/>
              </a:lnSpc>
              <a:spcBef>
                <a:spcPts val="5"/>
              </a:spcBef>
              <a:buFont typeface="Wingdings"/>
              <a:buChar char=""/>
              <a:tabLst>
                <a:tab pos="355600" algn="l"/>
                <a:tab pos="1176655" algn="l"/>
                <a:tab pos="2430145" algn="l"/>
                <a:tab pos="3505835" algn="l"/>
                <a:tab pos="5299710" algn="l"/>
                <a:tab pos="6059170" algn="l"/>
                <a:tab pos="7435215" algn="l"/>
              </a:tabLst>
            </a:pPr>
            <a:r>
              <a:rPr sz="3200" spc="-5" dirty="0">
                <a:latin typeface="Calibri"/>
                <a:cs typeface="Calibri"/>
              </a:rPr>
              <a:t>Th</a:t>
            </a:r>
            <a:r>
              <a:rPr sz="3200" dirty="0">
                <a:latin typeface="Calibri"/>
                <a:cs typeface="Calibri"/>
              </a:rPr>
              <a:t>e	</a:t>
            </a:r>
            <a:r>
              <a:rPr sz="3200" spc="-5" dirty="0">
                <a:latin typeface="Calibri"/>
                <a:cs typeface="Calibri"/>
              </a:rPr>
              <a:t>bin</a:t>
            </a:r>
            <a:r>
              <a:rPr sz="3200" spc="5" dirty="0">
                <a:latin typeface="Calibri"/>
                <a:cs typeface="Calibri"/>
              </a:rPr>
              <a:t>a</a:t>
            </a:r>
            <a:r>
              <a:rPr sz="3200" dirty="0">
                <a:latin typeface="Calibri"/>
                <a:cs typeface="Calibri"/>
              </a:rPr>
              <a:t>ry	</a:t>
            </a:r>
            <a:r>
              <a:rPr sz="3200" spc="-5" dirty="0">
                <a:latin typeface="Calibri"/>
                <a:cs typeface="Calibri"/>
              </a:rPr>
              <a:t>poi</a:t>
            </a:r>
            <a:r>
              <a:rPr sz="3200" spc="-40" dirty="0">
                <a:latin typeface="Calibri"/>
                <a:cs typeface="Calibri"/>
              </a:rPr>
              <a:t>n</a:t>
            </a:r>
            <a:r>
              <a:rPr sz="3200" dirty="0">
                <a:latin typeface="Calibri"/>
                <a:cs typeface="Calibri"/>
              </a:rPr>
              <a:t>t	</a:t>
            </a:r>
            <a:r>
              <a:rPr sz="3200" spc="-5" dirty="0">
                <a:latin typeface="Calibri"/>
                <a:cs typeface="Calibri"/>
              </a:rPr>
              <a:t>se</a:t>
            </a:r>
            <a:r>
              <a:rPr sz="3200" spc="-10" dirty="0">
                <a:latin typeface="Calibri"/>
                <a:cs typeface="Calibri"/>
              </a:rPr>
              <a:t>p</a:t>
            </a:r>
            <a:r>
              <a:rPr sz="3200" dirty="0">
                <a:latin typeface="Calibri"/>
                <a:cs typeface="Calibri"/>
              </a:rPr>
              <a:t>a</a:t>
            </a:r>
            <a:r>
              <a:rPr sz="3200" spc="-65" dirty="0">
                <a:latin typeface="Calibri"/>
                <a:cs typeface="Calibri"/>
              </a:rPr>
              <a:t>r</a:t>
            </a:r>
            <a:r>
              <a:rPr sz="3200" spc="-25" dirty="0">
                <a:latin typeface="Calibri"/>
                <a:cs typeface="Calibri"/>
              </a:rPr>
              <a:t>a</a:t>
            </a:r>
            <a:r>
              <a:rPr sz="3200" spc="-55" dirty="0">
                <a:latin typeface="Calibri"/>
                <a:cs typeface="Calibri"/>
              </a:rPr>
              <a:t>t</a:t>
            </a:r>
            <a:r>
              <a:rPr sz="3200" dirty="0">
                <a:latin typeface="Calibri"/>
                <a:cs typeface="Calibri"/>
              </a:rPr>
              <a:t>es	the	i</a:t>
            </a:r>
            <a:r>
              <a:rPr sz="3200" spc="-35" dirty="0">
                <a:latin typeface="Calibri"/>
                <a:cs typeface="Calibri"/>
              </a:rPr>
              <a:t>n</a:t>
            </a:r>
            <a:r>
              <a:rPr sz="3200" spc="-45" dirty="0">
                <a:latin typeface="Calibri"/>
                <a:cs typeface="Calibri"/>
              </a:rPr>
              <a:t>t</a:t>
            </a:r>
            <a:r>
              <a:rPr sz="3200" dirty="0">
                <a:latin typeface="Calibri"/>
                <a:cs typeface="Calibri"/>
              </a:rPr>
              <a:t>e</a:t>
            </a:r>
            <a:r>
              <a:rPr sz="3200" spc="-25" dirty="0">
                <a:latin typeface="Calibri"/>
                <a:cs typeface="Calibri"/>
              </a:rPr>
              <a:t>g</a:t>
            </a:r>
            <a:r>
              <a:rPr sz="3200" spc="-15" dirty="0">
                <a:latin typeface="Calibri"/>
                <a:cs typeface="Calibri"/>
              </a:rPr>
              <a:t>e</a:t>
            </a:r>
            <a:r>
              <a:rPr sz="3200" dirty="0">
                <a:latin typeface="Calibri"/>
                <a:cs typeface="Calibri"/>
              </a:rPr>
              <a:t>r	and  </a:t>
            </a:r>
            <a:r>
              <a:rPr sz="3200" spc="-10" dirty="0">
                <a:latin typeface="Calibri"/>
                <a:cs typeface="Calibri"/>
              </a:rPr>
              <a:t>fraction</a:t>
            </a:r>
            <a:r>
              <a:rPr sz="3200" spc="-15" dirty="0">
                <a:latin typeface="Calibri"/>
                <a:cs typeface="Calibri"/>
              </a:rPr>
              <a:t> </a:t>
            </a:r>
            <a:r>
              <a:rPr sz="3200" spc="-5" dirty="0">
                <a:latin typeface="Calibri"/>
                <a:cs typeface="Calibri"/>
              </a:rPr>
              <a:t>parts</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383844" y="113538"/>
            <a:ext cx="388239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 </a:t>
            </a:r>
            <a:r>
              <a:rPr sz="3200" b="1" spc="-5" dirty="0">
                <a:latin typeface="Calibri"/>
                <a:cs typeface="Calibri"/>
              </a:rPr>
              <a:t>Number</a:t>
            </a:r>
            <a:r>
              <a:rPr sz="3200" b="1" spc="-60" dirty="0">
                <a:latin typeface="Calibri"/>
                <a:cs typeface="Calibri"/>
              </a:rPr>
              <a:t> </a:t>
            </a:r>
            <a:r>
              <a:rPr sz="3200" b="1" spc="-30" dirty="0">
                <a:latin typeface="Calibri"/>
                <a:cs typeface="Calibri"/>
              </a:rPr>
              <a:t>System</a:t>
            </a:r>
            <a:endParaRPr sz="3200">
              <a:latin typeface="Calibri"/>
              <a:cs typeface="Calibri"/>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0264"/>
            <a:ext cx="75939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dirty="0"/>
              <a:t>binary</a:t>
            </a:r>
            <a:r>
              <a:rPr spc="-6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535301" y="1789992"/>
          <a:ext cx="4072889" cy="1432799"/>
        </p:xfrm>
        <a:graphic>
          <a:graphicData uri="http://schemas.openxmlformats.org/drawingml/2006/table">
            <a:tbl>
              <a:tblPr firstRow="1" bandRow="1">
                <a:tableStyleId>{2D5ABB26-0587-4C30-8999-92F81FD0307C}</a:tableStyleId>
              </a:tblPr>
              <a:tblGrid>
                <a:gridCol w="1215390">
                  <a:extLst>
                    <a:ext uri="{9D8B030D-6E8A-4147-A177-3AD203B41FA5}">
                      <a16:colId xmlns="" xmlns:a16="http://schemas.microsoft.com/office/drawing/2014/main" val="20000"/>
                    </a:ext>
                  </a:extLst>
                </a:gridCol>
                <a:gridCol w="1717039">
                  <a:extLst>
                    <a:ext uri="{9D8B030D-6E8A-4147-A177-3AD203B41FA5}">
                      <a16:colId xmlns="" xmlns:a16="http://schemas.microsoft.com/office/drawing/2014/main" val="20001"/>
                    </a:ext>
                  </a:extLst>
                </a:gridCol>
                <a:gridCol w="1140460">
                  <a:extLst>
                    <a:ext uri="{9D8B030D-6E8A-4147-A177-3AD203B41FA5}">
                      <a16:colId xmlns="" xmlns:a16="http://schemas.microsoft.com/office/drawing/2014/main" val="20002"/>
                    </a:ext>
                  </a:extLst>
                </a:gridCol>
              </a:tblGrid>
              <a:tr h="715249">
                <a:tc>
                  <a:txBody>
                    <a:bodyPr/>
                    <a:lstStyle/>
                    <a:p>
                      <a:pPr marL="401320">
                        <a:lnSpc>
                          <a:spcPct val="100000"/>
                        </a:lnSpc>
                      </a:pPr>
                      <a:r>
                        <a:rPr sz="2400" dirty="0">
                          <a:latin typeface="Tahoma"/>
                          <a:cs typeface="Tahoma"/>
                        </a:rPr>
                        <a:t>3</a:t>
                      </a:r>
                      <a:endParaRPr sz="2400">
                        <a:latin typeface="Tahoma"/>
                        <a:cs typeface="Tahoma"/>
                      </a:endParaRPr>
                    </a:p>
                  </a:txBody>
                  <a:tcPr marL="0" marR="0" marT="0" marB="0"/>
                </a:tc>
                <a:tc>
                  <a:txBody>
                    <a:bodyPr/>
                    <a:lstStyle/>
                    <a:p>
                      <a:pPr marR="571500" algn="r">
                        <a:lnSpc>
                          <a:spcPct val="100000"/>
                        </a:lnSpc>
                      </a:pPr>
                      <a:r>
                        <a:rPr sz="2400" dirty="0">
                          <a:latin typeface="Tahoma"/>
                          <a:cs typeface="Tahoma"/>
                        </a:rPr>
                        <a:t>6</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4</a:t>
                      </a:r>
                      <a:endParaRPr sz="2400">
                        <a:latin typeface="Tahoma"/>
                        <a:cs typeface="Tahoma"/>
                      </a:endParaRPr>
                    </a:p>
                  </a:txBody>
                  <a:tcPr marL="0" marR="0" marT="0" marB="0"/>
                </a:tc>
                <a:extLst>
                  <a:ext uri="{0D108BD9-81ED-4DB2-BD59-A6C34878D82A}">
                    <a16:rowId xmlns="" xmlns:a16="http://schemas.microsoft.com/office/drawing/2014/main" val="10000"/>
                  </a:ext>
                </a:extLst>
              </a:tr>
              <a:tr h="715249">
                <a:tc>
                  <a:txBody>
                    <a:bodyPr/>
                    <a:lstStyle/>
                    <a:p>
                      <a:pPr>
                        <a:lnSpc>
                          <a:spcPct val="100000"/>
                        </a:lnSpc>
                        <a:spcBef>
                          <a:spcPts val="30"/>
                        </a:spcBef>
                      </a:pPr>
                      <a:endParaRPr sz="2350">
                        <a:latin typeface="Times New Roman"/>
                        <a:cs typeface="Times New Roman"/>
                      </a:endParaRPr>
                    </a:p>
                    <a:p>
                      <a:pPr marL="31750">
                        <a:lnSpc>
                          <a:spcPts val="2795"/>
                        </a:lnSpc>
                      </a:pPr>
                      <a:r>
                        <a:rPr sz="2400" spc="-5" dirty="0">
                          <a:latin typeface="Tahoma"/>
                          <a:cs typeface="Tahoma"/>
                        </a:rPr>
                        <a:t>011</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R="563245" algn="r">
                        <a:lnSpc>
                          <a:spcPts val="2795"/>
                        </a:lnSpc>
                      </a:pPr>
                      <a:r>
                        <a:rPr sz="2400" spc="-10" dirty="0">
                          <a:latin typeface="Tahoma"/>
                          <a:cs typeface="Tahoma"/>
                        </a:rPr>
                        <a:t>1</a:t>
                      </a:r>
                      <a:r>
                        <a:rPr sz="2400" dirty="0">
                          <a:latin typeface="Tahoma"/>
                          <a:cs typeface="Tahoma"/>
                        </a:rPr>
                        <a:t>10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R="62865" algn="r">
                        <a:lnSpc>
                          <a:spcPts val="2795"/>
                        </a:lnSpc>
                      </a:pPr>
                      <a:r>
                        <a:rPr sz="2400" dirty="0">
                          <a:latin typeface="Tahoma"/>
                          <a:cs typeface="Tahoma"/>
                        </a:rPr>
                        <a:t>1</a:t>
                      </a:r>
                      <a:r>
                        <a:rPr sz="2400" spc="-10" dirty="0">
                          <a:latin typeface="Tahoma"/>
                          <a:cs typeface="Tahoma"/>
                        </a:rPr>
                        <a:t>0</a:t>
                      </a:r>
                      <a:r>
                        <a:rPr sz="2400" dirty="0">
                          <a:latin typeface="Tahoma"/>
                          <a:cs typeface="Tahoma"/>
                        </a:rPr>
                        <a:t>0</a:t>
                      </a:r>
                      <a:endParaRPr sz="2400">
                        <a:latin typeface="Tahoma"/>
                        <a:cs typeface="Tahoma"/>
                      </a:endParaRPr>
                    </a:p>
                  </a:txBody>
                  <a:tcPr marL="0" marR="0" marT="3810" marB="0"/>
                </a:tc>
                <a:extLst>
                  <a:ext uri="{0D108BD9-81ED-4DB2-BD59-A6C34878D82A}">
                    <a16:rowId xmlns="" xmlns:a16="http://schemas.microsoft.com/office/drawing/2014/main" val="10001"/>
                  </a:ext>
                </a:extLst>
              </a:tr>
            </a:tbl>
          </a:graphicData>
        </a:graphic>
      </p:graphicFrame>
      <p:sp>
        <p:nvSpPr>
          <p:cNvPr id="5" name="object 5"/>
          <p:cNvSpPr/>
          <p:nvPr/>
        </p:nvSpPr>
        <p:spPr>
          <a:xfrm>
            <a:off x="2753741" y="2214752"/>
            <a:ext cx="132080" cy="600075"/>
          </a:xfrm>
          <a:custGeom>
            <a:avLst/>
            <a:gdLst/>
            <a:ahLst/>
            <a:cxnLst/>
            <a:rect l="l" t="t" r="r" b="b"/>
            <a:pathLst>
              <a:path w="132080" h="600075">
                <a:moveTo>
                  <a:pt x="15875" y="470026"/>
                </a:moveTo>
                <a:lnTo>
                  <a:pt x="9143" y="473963"/>
                </a:lnTo>
                <a:lnTo>
                  <a:pt x="2285" y="477900"/>
                </a:lnTo>
                <a:lnTo>
                  <a:pt x="0" y="486663"/>
                </a:lnTo>
                <a:lnTo>
                  <a:pt x="4063" y="493395"/>
                </a:lnTo>
                <a:lnTo>
                  <a:pt x="66166" y="599821"/>
                </a:lnTo>
                <a:lnTo>
                  <a:pt x="82585" y="571626"/>
                </a:lnTo>
                <a:lnTo>
                  <a:pt x="51942" y="571626"/>
                </a:lnTo>
                <a:lnTo>
                  <a:pt x="51907" y="519110"/>
                </a:lnTo>
                <a:lnTo>
                  <a:pt x="28502" y="479044"/>
                </a:lnTo>
                <a:lnTo>
                  <a:pt x="24637" y="472313"/>
                </a:lnTo>
                <a:lnTo>
                  <a:pt x="15875" y="470026"/>
                </a:lnTo>
                <a:close/>
              </a:path>
              <a:path w="132080" h="600075">
                <a:moveTo>
                  <a:pt x="51907" y="519110"/>
                </a:moveTo>
                <a:lnTo>
                  <a:pt x="51942" y="571626"/>
                </a:lnTo>
                <a:lnTo>
                  <a:pt x="80390" y="571500"/>
                </a:lnTo>
                <a:lnTo>
                  <a:pt x="80386" y="564388"/>
                </a:lnTo>
                <a:lnTo>
                  <a:pt x="53847" y="564388"/>
                </a:lnTo>
                <a:lnTo>
                  <a:pt x="66078" y="543367"/>
                </a:lnTo>
                <a:lnTo>
                  <a:pt x="51907" y="519110"/>
                </a:lnTo>
                <a:close/>
              </a:path>
              <a:path w="132080" h="600075">
                <a:moveTo>
                  <a:pt x="116204" y="470026"/>
                </a:moveTo>
                <a:lnTo>
                  <a:pt x="107568" y="472313"/>
                </a:lnTo>
                <a:lnTo>
                  <a:pt x="103431" y="479171"/>
                </a:lnTo>
                <a:lnTo>
                  <a:pt x="80355" y="518829"/>
                </a:lnTo>
                <a:lnTo>
                  <a:pt x="80390" y="571500"/>
                </a:lnTo>
                <a:lnTo>
                  <a:pt x="51942" y="571626"/>
                </a:lnTo>
                <a:lnTo>
                  <a:pt x="82585" y="571626"/>
                </a:lnTo>
                <a:lnTo>
                  <a:pt x="128142" y="493395"/>
                </a:lnTo>
                <a:lnTo>
                  <a:pt x="132079" y="486537"/>
                </a:lnTo>
                <a:lnTo>
                  <a:pt x="129793" y="477900"/>
                </a:lnTo>
                <a:lnTo>
                  <a:pt x="122935" y="473963"/>
                </a:lnTo>
                <a:lnTo>
                  <a:pt x="116204" y="470026"/>
                </a:lnTo>
                <a:close/>
              </a:path>
              <a:path w="132080" h="600075">
                <a:moveTo>
                  <a:pt x="66078" y="543367"/>
                </a:moveTo>
                <a:lnTo>
                  <a:pt x="53847" y="564388"/>
                </a:lnTo>
                <a:lnTo>
                  <a:pt x="78358" y="564388"/>
                </a:lnTo>
                <a:lnTo>
                  <a:pt x="66078" y="543367"/>
                </a:lnTo>
                <a:close/>
              </a:path>
              <a:path w="132080" h="600075">
                <a:moveTo>
                  <a:pt x="80355" y="518829"/>
                </a:moveTo>
                <a:lnTo>
                  <a:pt x="66078" y="543367"/>
                </a:lnTo>
                <a:lnTo>
                  <a:pt x="78358" y="564388"/>
                </a:lnTo>
                <a:lnTo>
                  <a:pt x="80386" y="564388"/>
                </a:lnTo>
                <a:lnTo>
                  <a:pt x="80355" y="518829"/>
                </a:lnTo>
                <a:close/>
              </a:path>
              <a:path w="132080" h="600075">
                <a:moveTo>
                  <a:pt x="80009" y="0"/>
                </a:moveTo>
                <a:lnTo>
                  <a:pt x="51561" y="0"/>
                </a:lnTo>
                <a:lnTo>
                  <a:pt x="51907" y="519110"/>
                </a:lnTo>
                <a:lnTo>
                  <a:pt x="66078" y="543367"/>
                </a:lnTo>
                <a:lnTo>
                  <a:pt x="80355" y="518829"/>
                </a:lnTo>
                <a:lnTo>
                  <a:pt x="80009" y="0"/>
                </a:lnTo>
                <a:close/>
              </a:path>
            </a:pathLst>
          </a:custGeom>
          <a:solidFill>
            <a:srgbClr val="C00000"/>
          </a:solidFill>
        </p:spPr>
        <p:txBody>
          <a:bodyPr wrap="square" lIns="0" tIns="0" rIns="0" bIns="0" rtlCol="0"/>
          <a:lstStyle/>
          <a:p>
            <a:endParaRPr/>
          </a:p>
        </p:txBody>
      </p:sp>
      <p:sp>
        <p:nvSpPr>
          <p:cNvPr id="6" name="object 6"/>
          <p:cNvSpPr/>
          <p:nvPr/>
        </p:nvSpPr>
        <p:spPr>
          <a:xfrm>
            <a:off x="4582540" y="22096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
        <p:nvSpPr>
          <p:cNvPr id="7" name="object 7"/>
          <p:cNvSpPr/>
          <p:nvPr/>
        </p:nvSpPr>
        <p:spPr>
          <a:xfrm>
            <a:off x="6258814" y="2209673"/>
            <a:ext cx="132080" cy="600075"/>
          </a:xfrm>
          <a:custGeom>
            <a:avLst/>
            <a:gdLst/>
            <a:ahLst/>
            <a:cxnLst/>
            <a:rect l="l" t="t" r="r" b="b"/>
            <a:pathLst>
              <a:path w="132079" h="600075">
                <a:moveTo>
                  <a:pt x="15748" y="470026"/>
                </a:moveTo>
                <a:lnTo>
                  <a:pt x="9016" y="474090"/>
                </a:lnTo>
                <a:lnTo>
                  <a:pt x="2286" y="478027"/>
                </a:lnTo>
                <a:lnTo>
                  <a:pt x="0" y="486663"/>
                </a:lnTo>
                <a:lnTo>
                  <a:pt x="3937" y="493522"/>
                </a:lnTo>
                <a:lnTo>
                  <a:pt x="66039" y="599821"/>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514"/>
                </a:lnTo>
                <a:lnTo>
                  <a:pt x="53721" y="564514"/>
                </a:lnTo>
                <a:lnTo>
                  <a:pt x="65979" y="543415"/>
                </a:lnTo>
                <a:lnTo>
                  <a:pt x="51780" y="519110"/>
                </a:lnTo>
                <a:close/>
              </a:path>
              <a:path w="132079" h="600075">
                <a:moveTo>
                  <a:pt x="116077" y="470026"/>
                </a:moveTo>
                <a:lnTo>
                  <a:pt x="107441" y="472313"/>
                </a:lnTo>
                <a:lnTo>
                  <a:pt x="103304" y="479171"/>
                </a:lnTo>
                <a:lnTo>
                  <a:pt x="80228" y="518888"/>
                </a:lnTo>
                <a:lnTo>
                  <a:pt x="80263" y="571626"/>
                </a:lnTo>
                <a:lnTo>
                  <a:pt x="82458" y="571626"/>
                </a:lnTo>
                <a:lnTo>
                  <a:pt x="128015" y="493394"/>
                </a:lnTo>
                <a:lnTo>
                  <a:pt x="131952" y="486663"/>
                </a:lnTo>
                <a:lnTo>
                  <a:pt x="129666" y="477900"/>
                </a:lnTo>
                <a:lnTo>
                  <a:pt x="122936" y="473963"/>
                </a:lnTo>
                <a:lnTo>
                  <a:pt x="116077"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8" name="object 8"/>
          <p:cNvSpPr txBox="1"/>
          <p:nvPr/>
        </p:nvSpPr>
        <p:spPr>
          <a:xfrm>
            <a:off x="2720219" y="3766148"/>
            <a:ext cx="3766185" cy="443865"/>
          </a:xfrm>
          <a:prstGeom prst="rect">
            <a:avLst/>
          </a:prstGeom>
        </p:spPr>
        <p:txBody>
          <a:bodyPr vert="horz" wrap="square" lIns="0" tIns="11430" rIns="0" bIns="0" rtlCol="0">
            <a:spAutoFit/>
          </a:bodyPr>
          <a:lstStyle/>
          <a:p>
            <a:pPr marL="12700">
              <a:lnSpc>
                <a:spcPct val="100000"/>
              </a:lnSpc>
              <a:spcBef>
                <a:spcPts val="90"/>
              </a:spcBef>
            </a:pPr>
            <a:r>
              <a:rPr sz="2750" spc="145" dirty="0">
                <a:latin typeface="Times New Roman"/>
                <a:cs typeface="Times New Roman"/>
              </a:rPr>
              <a:t>(364)</a:t>
            </a:r>
            <a:r>
              <a:rPr sz="1550" spc="145" dirty="0">
                <a:latin typeface="Times New Roman"/>
                <a:cs typeface="Times New Roman"/>
              </a:rPr>
              <a:t>8 </a:t>
            </a:r>
            <a:r>
              <a:rPr sz="2750" spc="295" dirty="0">
                <a:latin typeface="Symbol"/>
                <a:cs typeface="Symbol"/>
              </a:rPr>
              <a:t></a:t>
            </a:r>
            <a:r>
              <a:rPr sz="2750" spc="-380" dirty="0">
                <a:latin typeface="Times New Roman"/>
                <a:cs typeface="Times New Roman"/>
              </a:rPr>
              <a:t> </a:t>
            </a:r>
            <a:r>
              <a:rPr sz="2750" spc="165" dirty="0">
                <a:latin typeface="Times New Roman"/>
                <a:cs typeface="Times New Roman"/>
              </a:rPr>
              <a:t>(0111101100)</a:t>
            </a:r>
            <a:r>
              <a:rPr sz="1550" spc="165" dirty="0">
                <a:latin typeface="Times New Roman"/>
                <a:cs typeface="Times New Roman"/>
              </a:rPr>
              <a:t>2</a:t>
            </a:r>
            <a:endParaRPr sz="15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0264"/>
            <a:ext cx="75939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dirty="0"/>
              <a:t>binary</a:t>
            </a:r>
            <a:r>
              <a:rPr spc="-6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362326" y="4800600"/>
            <a:ext cx="4202430" cy="838200"/>
          </a:xfrm>
          <a:custGeom>
            <a:avLst/>
            <a:gdLst/>
            <a:ahLst/>
            <a:cxnLst/>
            <a:rect l="l" t="t" r="r" b="b"/>
            <a:pathLst>
              <a:path w="4202430" h="838200">
                <a:moveTo>
                  <a:pt x="4062349" y="0"/>
                </a:moveTo>
                <a:lnTo>
                  <a:pt x="139573" y="0"/>
                </a:lnTo>
                <a:lnTo>
                  <a:pt x="95455" y="7115"/>
                </a:lnTo>
                <a:lnTo>
                  <a:pt x="57140" y="26928"/>
                </a:lnTo>
                <a:lnTo>
                  <a:pt x="26928" y="57140"/>
                </a:lnTo>
                <a:lnTo>
                  <a:pt x="7115" y="95455"/>
                </a:lnTo>
                <a:lnTo>
                  <a:pt x="0" y="139573"/>
                </a:lnTo>
                <a:lnTo>
                  <a:pt x="0" y="698119"/>
                </a:lnTo>
                <a:lnTo>
                  <a:pt x="7115" y="742239"/>
                </a:lnTo>
                <a:lnTo>
                  <a:pt x="26928" y="780560"/>
                </a:lnTo>
                <a:lnTo>
                  <a:pt x="57140" y="810780"/>
                </a:lnTo>
                <a:lnTo>
                  <a:pt x="95455" y="830599"/>
                </a:lnTo>
                <a:lnTo>
                  <a:pt x="139573" y="837717"/>
                </a:lnTo>
                <a:lnTo>
                  <a:pt x="4062349" y="837717"/>
                </a:lnTo>
                <a:lnTo>
                  <a:pt x="4106466" y="830599"/>
                </a:lnTo>
                <a:lnTo>
                  <a:pt x="4144781" y="810780"/>
                </a:lnTo>
                <a:lnTo>
                  <a:pt x="4174993" y="780560"/>
                </a:lnTo>
                <a:lnTo>
                  <a:pt x="4194806" y="742239"/>
                </a:lnTo>
                <a:lnTo>
                  <a:pt x="4201922" y="698119"/>
                </a:lnTo>
                <a:lnTo>
                  <a:pt x="4201922" y="139573"/>
                </a:lnTo>
                <a:lnTo>
                  <a:pt x="4194806" y="95455"/>
                </a:lnTo>
                <a:lnTo>
                  <a:pt x="4174993" y="57140"/>
                </a:lnTo>
                <a:lnTo>
                  <a:pt x="4144781" y="26928"/>
                </a:lnTo>
                <a:lnTo>
                  <a:pt x="4106466" y="7115"/>
                </a:lnTo>
                <a:lnTo>
                  <a:pt x="4062349" y="0"/>
                </a:lnTo>
                <a:close/>
              </a:path>
            </a:pathLst>
          </a:custGeom>
          <a:solidFill>
            <a:srgbClr val="CFDCEF"/>
          </a:solidFill>
        </p:spPr>
        <p:txBody>
          <a:bodyPr wrap="square" lIns="0" tIns="0" rIns="0" bIns="0" rtlCol="0"/>
          <a:lstStyle/>
          <a:p>
            <a:endParaRPr/>
          </a:p>
        </p:txBody>
      </p:sp>
      <p:sp>
        <p:nvSpPr>
          <p:cNvPr id="5" name="object 5"/>
          <p:cNvSpPr/>
          <p:nvPr/>
        </p:nvSpPr>
        <p:spPr>
          <a:xfrm>
            <a:off x="2362326" y="4800600"/>
            <a:ext cx="4202430" cy="838200"/>
          </a:xfrm>
          <a:custGeom>
            <a:avLst/>
            <a:gdLst/>
            <a:ahLst/>
            <a:cxnLst/>
            <a:rect l="l" t="t" r="r" b="b"/>
            <a:pathLst>
              <a:path w="4202430" h="838200">
                <a:moveTo>
                  <a:pt x="0" y="139573"/>
                </a:moveTo>
                <a:lnTo>
                  <a:pt x="7115" y="95455"/>
                </a:lnTo>
                <a:lnTo>
                  <a:pt x="26928" y="57140"/>
                </a:lnTo>
                <a:lnTo>
                  <a:pt x="57140" y="26928"/>
                </a:lnTo>
                <a:lnTo>
                  <a:pt x="95455" y="7115"/>
                </a:lnTo>
                <a:lnTo>
                  <a:pt x="139573" y="0"/>
                </a:lnTo>
                <a:lnTo>
                  <a:pt x="4062349" y="0"/>
                </a:lnTo>
                <a:lnTo>
                  <a:pt x="4106466" y="7115"/>
                </a:lnTo>
                <a:lnTo>
                  <a:pt x="4144781" y="26928"/>
                </a:lnTo>
                <a:lnTo>
                  <a:pt x="4174993" y="57140"/>
                </a:lnTo>
                <a:lnTo>
                  <a:pt x="4194806" y="95455"/>
                </a:lnTo>
                <a:lnTo>
                  <a:pt x="4201922" y="139573"/>
                </a:lnTo>
                <a:lnTo>
                  <a:pt x="4201922" y="698119"/>
                </a:lnTo>
                <a:lnTo>
                  <a:pt x="4194806" y="742239"/>
                </a:lnTo>
                <a:lnTo>
                  <a:pt x="4174993" y="780560"/>
                </a:lnTo>
                <a:lnTo>
                  <a:pt x="4144781" y="810780"/>
                </a:lnTo>
                <a:lnTo>
                  <a:pt x="4106466" y="830599"/>
                </a:lnTo>
                <a:lnTo>
                  <a:pt x="4062349" y="837717"/>
                </a:lnTo>
                <a:lnTo>
                  <a:pt x="139573" y="837717"/>
                </a:lnTo>
                <a:lnTo>
                  <a:pt x="95455" y="830599"/>
                </a:lnTo>
                <a:lnTo>
                  <a:pt x="57140" y="810780"/>
                </a:lnTo>
                <a:lnTo>
                  <a:pt x="26928" y="780560"/>
                </a:lnTo>
                <a:lnTo>
                  <a:pt x="7115" y="742239"/>
                </a:lnTo>
                <a:lnTo>
                  <a:pt x="0" y="698119"/>
                </a:lnTo>
                <a:lnTo>
                  <a:pt x="0" y="139573"/>
                </a:lnTo>
                <a:close/>
              </a:path>
            </a:pathLst>
          </a:custGeom>
          <a:ln w="9360">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2535301" y="1789992"/>
          <a:ext cx="4072889" cy="1432799"/>
        </p:xfrm>
        <a:graphic>
          <a:graphicData uri="http://schemas.openxmlformats.org/drawingml/2006/table">
            <a:tbl>
              <a:tblPr firstRow="1" bandRow="1">
                <a:tableStyleId>{2D5ABB26-0587-4C30-8999-92F81FD0307C}</a:tableStyleId>
              </a:tblPr>
              <a:tblGrid>
                <a:gridCol w="1215390">
                  <a:extLst>
                    <a:ext uri="{9D8B030D-6E8A-4147-A177-3AD203B41FA5}">
                      <a16:colId xmlns="" xmlns:a16="http://schemas.microsoft.com/office/drawing/2014/main" val="20000"/>
                    </a:ext>
                  </a:extLst>
                </a:gridCol>
                <a:gridCol w="1717039">
                  <a:extLst>
                    <a:ext uri="{9D8B030D-6E8A-4147-A177-3AD203B41FA5}">
                      <a16:colId xmlns="" xmlns:a16="http://schemas.microsoft.com/office/drawing/2014/main" val="20001"/>
                    </a:ext>
                  </a:extLst>
                </a:gridCol>
                <a:gridCol w="1140460">
                  <a:extLst>
                    <a:ext uri="{9D8B030D-6E8A-4147-A177-3AD203B41FA5}">
                      <a16:colId xmlns="" xmlns:a16="http://schemas.microsoft.com/office/drawing/2014/main" val="20002"/>
                    </a:ext>
                  </a:extLst>
                </a:gridCol>
              </a:tblGrid>
              <a:tr h="715249">
                <a:tc>
                  <a:txBody>
                    <a:bodyPr/>
                    <a:lstStyle/>
                    <a:p>
                      <a:pPr marL="401320">
                        <a:lnSpc>
                          <a:spcPct val="100000"/>
                        </a:lnSpc>
                      </a:pPr>
                      <a:r>
                        <a:rPr sz="2400" dirty="0">
                          <a:latin typeface="Tahoma"/>
                          <a:cs typeface="Tahoma"/>
                        </a:rPr>
                        <a:t>3</a:t>
                      </a:r>
                      <a:endParaRPr sz="2400">
                        <a:latin typeface="Tahoma"/>
                        <a:cs typeface="Tahoma"/>
                      </a:endParaRPr>
                    </a:p>
                  </a:txBody>
                  <a:tcPr marL="0" marR="0" marT="0" marB="0"/>
                </a:tc>
                <a:tc>
                  <a:txBody>
                    <a:bodyPr/>
                    <a:lstStyle/>
                    <a:p>
                      <a:pPr marR="571500" algn="r">
                        <a:lnSpc>
                          <a:spcPct val="100000"/>
                        </a:lnSpc>
                      </a:pPr>
                      <a:r>
                        <a:rPr sz="2400" dirty="0">
                          <a:latin typeface="Tahoma"/>
                          <a:cs typeface="Tahoma"/>
                        </a:rPr>
                        <a:t>6</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4</a:t>
                      </a:r>
                      <a:endParaRPr sz="2400">
                        <a:latin typeface="Tahoma"/>
                        <a:cs typeface="Tahoma"/>
                      </a:endParaRPr>
                    </a:p>
                  </a:txBody>
                  <a:tcPr marL="0" marR="0" marT="0" marB="0"/>
                </a:tc>
                <a:extLst>
                  <a:ext uri="{0D108BD9-81ED-4DB2-BD59-A6C34878D82A}">
                    <a16:rowId xmlns="" xmlns:a16="http://schemas.microsoft.com/office/drawing/2014/main" val="10000"/>
                  </a:ext>
                </a:extLst>
              </a:tr>
              <a:tr h="715249">
                <a:tc>
                  <a:txBody>
                    <a:bodyPr/>
                    <a:lstStyle/>
                    <a:p>
                      <a:pPr>
                        <a:lnSpc>
                          <a:spcPct val="100000"/>
                        </a:lnSpc>
                        <a:spcBef>
                          <a:spcPts val="30"/>
                        </a:spcBef>
                      </a:pPr>
                      <a:endParaRPr sz="2350">
                        <a:latin typeface="Times New Roman"/>
                        <a:cs typeface="Times New Roman"/>
                      </a:endParaRPr>
                    </a:p>
                    <a:p>
                      <a:pPr marL="31750">
                        <a:lnSpc>
                          <a:spcPts val="2795"/>
                        </a:lnSpc>
                      </a:pPr>
                      <a:r>
                        <a:rPr sz="2400" spc="-5" dirty="0">
                          <a:latin typeface="Tahoma"/>
                          <a:cs typeface="Tahoma"/>
                        </a:rPr>
                        <a:t>011</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R="563245" algn="r">
                        <a:lnSpc>
                          <a:spcPts val="2795"/>
                        </a:lnSpc>
                      </a:pPr>
                      <a:r>
                        <a:rPr sz="2400" spc="-10" dirty="0">
                          <a:latin typeface="Tahoma"/>
                          <a:cs typeface="Tahoma"/>
                        </a:rPr>
                        <a:t>1</a:t>
                      </a:r>
                      <a:r>
                        <a:rPr sz="2400" dirty="0">
                          <a:latin typeface="Tahoma"/>
                          <a:cs typeface="Tahoma"/>
                        </a:rPr>
                        <a:t>10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R="62865" algn="r">
                        <a:lnSpc>
                          <a:spcPts val="2795"/>
                        </a:lnSpc>
                      </a:pPr>
                      <a:r>
                        <a:rPr sz="2400" dirty="0">
                          <a:latin typeface="Tahoma"/>
                          <a:cs typeface="Tahoma"/>
                        </a:rPr>
                        <a:t>1</a:t>
                      </a:r>
                      <a:r>
                        <a:rPr sz="2400" spc="-10" dirty="0">
                          <a:latin typeface="Tahoma"/>
                          <a:cs typeface="Tahoma"/>
                        </a:rPr>
                        <a:t>0</a:t>
                      </a:r>
                      <a:r>
                        <a:rPr sz="2400" dirty="0">
                          <a:latin typeface="Tahoma"/>
                          <a:cs typeface="Tahoma"/>
                        </a:rPr>
                        <a:t>0</a:t>
                      </a:r>
                      <a:endParaRPr sz="2400">
                        <a:latin typeface="Tahoma"/>
                        <a:cs typeface="Tahoma"/>
                      </a:endParaRPr>
                    </a:p>
                  </a:txBody>
                  <a:tcPr marL="0" marR="0" marT="3810" marB="0"/>
                </a:tc>
                <a:extLst>
                  <a:ext uri="{0D108BD9-81ED-4DB2-BD59-A6C34878D82A}">
                    <a16:rowId xmlns="" xmlns:a16="http://schemas.microsoft.com/office/drawing/2014/main" val="10001"/>
                  </a:ext>
                </a:extLst>
              </a:tr>
            </a:tbl>
          </a:graphicData>
        </a:graphic>
      </p:graphicFrame>
      <p:sp>
        <p:nvSpPr>
          <p:cNvPr id="7" name="object 7"/>
          <p:cNvSpPr/>
          <p:nvPr/>
        </p:nvSpPr>
        <p:spPr>
          <a:xfrm>
            <a:off x="2753741" y="2214752"/>
            <a:ext cx="132080" cy="600075"/>
          </a:xfrm>
          <a:custGeom>
            <a:avLst/>
            <a:gdLst/>
            <a:ahLst/>
            <a:cxnLst/>
            <a:rect l="l" t="t" r="r" b="b"/>
            <a:pathLst>
              <a:path w="132080" h="600075">
                <a:moveTo>
                  <a:pt x="15875" y="470026"/>
                </a:moveTo>
                <a:lnTo>
                  <a:pt x="9143" y="473963"/>
                </a:lnTo>
                <a:lnTo>
                  <a:pt x="2285" y="477900"/>
                </a:lnTo>
                <a:lnTo>
                  <a:pt x="0" y="486663"/>
                </a:lnTo>
                <a:lnTo>
                  <a:pt x="4063" y="493395"/>
                </a:lnTo>
                <a:lnTo>
                  <a:pt x="66166" y="599821"/>
                </a:lnTo>
                <a:lnTo>
                  <a:pt x="82585" y="571626"/>
                </a:lnTo>
                <a:lnTo>
                  <a:pt x="51942" y="571626"/>
                </a:lnTo>
                <a:lnTo>
                  <a:pt x="51907" y="519110"/>
                </a:lnTo>
                <a:lnTo>
                  <a:pt x="28502" y="479044"/>
                </a:lnTo>
                <a:lnTo>
                  <a:pt x="24637" y="472313"/>
                </a:lnTo>
                <a:lnTo>
                  <a:pt x="15875" y="470026"/>
                </a:lnTo>
                <a:close/>
              </a:path>
              <a:path w="132080" h="600075">
                <a:moveTo>
                  <a:pt x="51907" y="519110"/>
                </a:moveTo>
                <a:lnTo>
                  <a:pt x="51942" y="571626"/>
                </a:lnTo>
                <a:lnTo>
                  <a:pt x="80390" y="571500"/>
                </a:lnTo>
                <a:lnTo>
                  <a:pt x="80386" y="564388"/>
                </a:lnTo>
                <a:lnTo>
                  <a:pt x="53847" y="564388"/>
                </a:lnTo>
                <a:lnTo>
                  <a:pt x="66078" y="543367"/>
                </a:lnTo>
                <a:lnTo>
                  <a:pt x="51907" y="519110"/>
                </a:lnTo>
                <a:close/>
              </a:path>
              <a:path w="132080" h="600075">
                <a:moveTo>
                  <a:pt x="116204" y="470026"/>
                </a:moveTo>
                <a:lnTo>
                  <a:pt x="107568" y="472313"/>
                </a:lnTo>
                <a:lnTo>
                  <a:pt x="103431" y="479171"/>
                </a:lnTo>
                <a:lnTo>
                  <a:pt x="80355" y="518829"/>
                </a:lnTo>
                <a:lnTo>
                  <a:pt x="80390" y="571500"/>
                </a:lnTo>
                <a:lnTo>
                  <a:pt x="51942" y="571626"/>
                </a:lnTo>
                <a:lnTo>
                  <a:pt x="82585" y="571626"/>
                </a:lnTo>
                <a:lnTo>
                  <a:pt x="128142" y="493395"/>
                </a:lnTo>
                <a:lnTo>
                  <a:pt x="132079" y="486537"/>
                </a:lnTo>
                <a:lnTo>
                  <a:pt x="129793" y="477900"/>
                </a:lnTo>
                <a:lnTo>
                  <a:pt x="122935" y="473963"/>
                </a:lnTo>
                <a:lnTo>
                  <a:pt x="116204" y="470026"/>
                </a:lnTo>
                <a:close/>
              </a:path>
              <a:path w="132080" h="600075">
                <a:moveTo>
                  <a:pt x="66078" y="543367"/>
                </a:moveTo>
                <a:lnTo>
                  <a:pt x="53847" y="564388"/>
                </a:lnTo>
                <a:lnTo>
                  <a:pt x="78358" y="564388"/>
                </a:lnTo>
                <a:lnTo>
                  <a:pt x="66078" y="543367"/>
                </a:lnTo>
                <a:close/>
              </a:path>
              <a:path w="132080" h="600075">
                <a:moveTo>
                  <a:pt x="80355" y="518829"/>
                </a:moveTo>
                <a:lnTo>
                  <a:pt x="66078" y="543367"/>
                </a:lnTo>
                <a:lnTo>
                  <a:pt x="78358" y="564388"/>
                </a:lnTo>
                <a:lnTo>
                  <a:pt x="80386" y="564388"/>
                </a:lnTo>
                <a:lnTo>
                  <a:pt x="80355" y="518829"/>
                </a:lnTo>
                <a:close/>
              </a:path>
              <a:path w="132080" h="600075">
                <a:moveTo>
                  <a:pt x="80009" y="0"/>
                </a:moveTo>
                <a:lnTo>
                  <a:pt x="51561" y="0"/>
                </a:lnTo>
                <a:lnTo>
                  <a:pt x="51907" y="519110"/>
                </a:lnTo>
                <a:lnTo>
                  <a:pt x="66078" y="543367"/>
                </a:lnTo>
                <a:lnTo>
                  <a:pt x="80355" y="518829"/>
                </a:lnTo>
                <a:lnTo>
                  <a:pt x="80009" y="0"/>
                </a:lnTo>
                <a:close/>
              </a:path>
            </a:pathLst>
          </a:custGeom>
          <a:solidFill>
            <a:srgbClr val="C00000"/>
          </a:solidFill>
        </p:spPr>
        <p:txBody>
          <a:bodyPr wrap="square" lIns="0" tIns="0" rIns="0" bIns="0" rtlCol="0"/>
          <a:lstStyle/>
          <a:p>
            <a:endParaRPr/>
          </a:p>
        </p:txBody>
      </p:sp>
      <p:sp>
        <p:nvSpPr>
          <p:cNvPr id="8" name="object 8"/>
          <p:cNvSpPr/>
          <p:nvPr/>
        </p:nvSpPr>
        <p:spPr>
          <a:xfrm>
            <a:off x="4582540" y="22096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
        <p:nvSpPr>
          <p:cNvPr id="9" name="object 9"/>
          <p:cNvSpPr/>
          <p:nvPr/>
        </p:nvSpPr>
        <p:spPr>
          <a:xfrm>
            <a:off x="6258814" y="2209673"/>
            <a:ext cx="132080" cy="600075"/>
          </a:xfrm>
          <a:custGeom>
            <a:avLst/>
            <a:gdLst/>
            <a:ahLst/>
            <a:cxnLst/>
            <a:rect l="l" t="t" r="r" b="b"/>
            <a:pathLst>
              <a:path w="132079" h="600075">
                <a:moveTo>
                  <a:pt x="15748" y="470026"/>
                </a:moveTo>
                <a:lnTo>
                  <a:pt x="9016" y="474090"/>
                </a:lnTo>
                <a:lnTo>
                  <a:pt x="2286" y="478027"/>
                </a:lnTo>
                <a:lnTo>
                  <a:pt x="0" y="486663"/>
                </a:lnTo>
                <a:lnTo>
                  <a:pt x="3937" y="493522"/>
                </a:lnTo>
                <a:lnTo>
                  <a:pt x="66039" y="599821"/>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514"/>
                </a:lnTo>
                <a:lnTo>
                  <a:pt x="53721" y="564514"/>
                </a:lnTo>
                <a:lnTo>
                  <a:pt x="65979" y="543415"/>
                </a:lnTo>
                <a:lnTo>
                  <a:pt x="51780" y="519110"/>
                </a:lnTo>
                <a:close/>
              </a:path>
              <a:path w="132079" h="600075">
                <a:moveTo>
                  <a:pt x="116077" y="470026"/>
                </a:moveTo>
                <a:lnTo>
                  <a:pt x="107441" y="472313"/>
                </a:lnTo>
                <a:lnTo>
                  <a:pt x="103304" y="479171"/>
                </a:lnTo>
                <a:lnTo>
                  <a:pt x="80228" y="518888"/>
                </a:lnTo>
                <a:lnTo>
                  <a:pt x="80263" y="571626"/>
                </a:lnTo>
                <a:lnTo>
                  <a:pt x="82458" y="571626"/>
                </a:lnTo>
                <a:lnTo>
                  <a:pt x="128015" y="493394"/>
                </a:lnTo>
                <a:lnTo>
                  <a:pt x="131952" y="486663"/>
                </a:lnTo>
                <a:lnTo>
                  <a:pt x="129666" y="477900"/>
                </a:lnTo>
                <a:lnTo>
                  <a:pt x="122936" y="473963"/>
                </a:lnTo>
                <a:lnTo>
                  <a:pt x="116077"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10" name="object 10"/>
          <p:cNvSpPr txBox="1"/>
          <p:nvPr/>
        </p:nvSpPr>
        <p:spPr>
          <a:xfrm>
            <a:off x="2720219" y="3554810"/>
            <a:ext cx="3766185" cy="1798320"/>
          </a:xfrm>
          <a:prstGeom prst="rect">
            <a:avLst/>
          </a:prstGeom>
        </p:spPr>
        <p:txBody>
          <a:bodyPr vert="horz" wrap="square" lIns="0" tIns="222885" rIns="0" bIns="0" rtlCol="0">
            <a:spAutoFit/>
          </a:bodyPr>
          <a:lstStyle/>
          <a:p>
            <a:pPr algn="ctr">
              <a:lnSpc>
                <a:spcPct val="100000"/>
              </a:lnSpc>
              <a:spcBef>
                <a:spcPts val="1755"/>
              </a:spcBef>
            </a:pPr>
            <a:r>
              <a:rPr sz="2750" spc="145" dirty="0">
                <a:latin typeface="Times New Roman"/>
                <a:cs typeface="Times New Roman"/>
              </a:rPr>
              <a:t>(364)</a:t>
            </a:r>
            <a:r>
              <a:rPr sz="1550" spc="145" dirty="0">
                <a:latin typeface="Times New Roman"/>
                <a:cs typeface="Times New Roman"/>
              </a:rPr>
              <a:t>8 </a:t>
            </a:r>
            <a:r>
              <a:rPr sz="2750" spc="295" dirty="0">
                <a:latin typeface="Symbol"/>
                <a:cs typeface="Symbol"/>
              </a:rPr>
              <a:t></a:t>
            </a:r>
            <a:r>
              <a:rPr sz="2750" spc="-380" dirty="0">
                <a:latin typeface="Times New Roman"/>
                <a:cs typeface="Times New Roman"/>
              </a:rPr>
              <a:t> </a:t>
            </a:r>
            <a:r>
              <a:rPr sz="2750" spc="165" dirty="0">
                <a:latin typeface="Times New Roman"/>
                <a:cs typeface="Times New Roman"/>
              </a:rPr>
              <a:t>(0111101100)</a:t>
            </a:r>
            <a:r>
              <a:rPr sz="1550" spc="165" dirty="0">
                <a:latin typeface="Times New Roman"/>
                <a:cs typeface="Times New Roman"/>
              </a:rPr>
              <a:t>2</a:t>
            </a:r>
            <a:endParaRPr sz="1550">
              <a:latin typeface="Times New Roman"/>
              <a:cs typeface="Times New Roman"/>
            </a:endParaRPr>
          </a:p>
          <a:p>
            <a:pPr marL="53975" algn="ctr">
              <a:lnSpc>
                <a:spcPct val="100000"/>
              </a:lnSpc>
              <a:spcBef>
                <a:spcPts val="1455"/>
              </a:spcBef>
            </a:pPr>
            <a:r>
              <a:rPr sz="2400" spc="5" dirty="0">
                <a:latin typeface="Tahoma"/>
                <a:cs typeface="Tahoma"/>
              </a:rPr>
              <a:t>OR</a:t>
            </a:r>
            <a:endParaRPr sz="2400">
              <a:latin typeface="Tahoma"/>
              <a:cs typeface="Tahoma"/>
            </a:endParaRPr>
          </a:p>
          <a:p>
            <a:pPr algn="ctr">
              <a:lnSpc>
                <a:spcPct val="100000"/>
              </a:lnSpc>
              <a:spcBef>
                <a:spcPts val="1365"/>
              </a:spcBef>
            </a:pPr>
            <a:r>
              <a:rPr sz="2750" spc="145" dirty="0">
                <a:latin typeface="Times New Roman"/>
                <a:cs typeface="Times New Roman"/>
              </a:rPr>
              <a:t>(364)</a:t>
            </a:r>
            <a:r>
              <a:rPr sz="1550" spc="145" dirty="0">
                <a:latin typeface="Times New Roman"/>
                <a:cs typeface="Times New Roman"/>
              </a:rPr>
              <a:t>8 </a:t>
            </a:r>
            <a:r>
              <a:rPr sz="2750" spc="295" dirty="0">
                <a:latin typeface="Symbol"/>
                <a:cs typeface="Symbol"/>
              </a:rPr>
              <a:t></a:t>
            </a:r>
            <a:r>
              <a:rPr sz="2750" spc="-409" dirty="0">
                <a:latin typeface="Times New Roman"/>
                <a:cs typeface="Times New Roman"/>
              </a:rPr>
              <a:t> </a:t>
            </a:r>
            <a:r>
              <a:rPr sz="2750" spc="145" dirty="0">
                <a:latin typeface="Times New Roman"/>
                <a:cs typeface="Times New Roman"/>
              </a:rPr>
              <a:t>(111101100)</a:t>
            </a:r>
            <a:r>
              <a:rPr sz="1550" spc="145" dirty="0">
                <a:latin typeface="Times New Roman"/>
                <a:cs typeface="Times New Roman"/>
              </a:rPr>
              <a:t>2</a:t>
            </a:r>
            <a:endParaRPr sz="15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71144" y="921994"/>
            <a:ext cx="7178040"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spc="-10" dirty="0">
                <a:latin typeface="Calibri"/>
                <a:cs typeface="Calibri"/>
              </a:rPr>
              <a:t>Octal 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a:t>
            </a:r>
            <a:r>
              <a:rPr sz="3200" dirty="0">
                <a:latin typeface="Calibri"/>
                <a:cs typeface="Calibri"/>
              </a:rPr>
              <a:t>Binary</a:t>
            </a:r>
            <a:r>
              <a:rPr sz="3200" spc="15" dirty="0">
                <a:latin typeface="Calibri"/>
                <a:cs typeface="Calibri"/>
              </a:rPr>
              <a:t> </a:t>
            </a:r>
            <a:r>
              <a:rPr sz="3200" spc="-5"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(3006.05)</a:t>
            </a:r>
            <a:r>
              <a:rPr sz="2775" spc="-7" baseline="-21021" dirty="0">
                <a:latin typeface="Calibri"/>
                <a:cs typeface="Calibri"/>
              </a:rPr>
              <a:t>8 </a:t>
            </a:r>
            <a:r>
              <a:rPr sz="2800" spc="-5" dirty="0">
                <a:latin typeface="Calibri"/>
                <a:cs typeface="Calibri"/>
              </a:rPr>
              <a:t>= ( ?</a:t>
            </a:r>
            <a:r>
              <a:rPr sz="2800" spc="-135"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(273.56)</a:t>
            </a:r>
            <a:r>
              <a:rPr sz="2775" spc="-7" baseline="-21021" dirty="0">
                <a:latin typeface="Calibri"/>
                <a:cs typeface="Calibri"/>
              </a:rPr>
              <a:t>8 </a:t>
            </a:r>
            <a:r>
              <a:rPr sz="2800" spc="-5" dirty="0">
                <a:latin typeface="Calibri"/>
                <a:cs typeface="Calibri"/>
              </a:rPr>
              <a:t>= ( ?</a:t>
            </a:r>
            <a:r>
              <a:rPr sz="2800" spc="-155"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(6534.04)</a:t>
            </a:r>
            <a:r>
              <a:rPr sz="2775" spc="-7" baseline="-21021" dirty="0">
                <a:latin typeface="Calibri"/>
                <a:cs typeface="Calibri"/>
              </a:rPr>
              <a:t>8 </a:t>
            </a:r>
            <a:r>
              <a:rPr sz="2800" spc="-5" dirty="0">
                <a:latin typeface="Calibri"/>
                <a:cs typeface="Calibri"/>
              </a:rPr>
              <a:t>= ( ?</a:t>
            </a:r>
            <a:r>
              <a:rPr sz="2800" spc="-135"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a:latin typeface="Calibri"/>
              <a:cs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0"/>
            <a:ext cx="6646545" cy="1001394"/>
          </a:xfrm>
          <a:prstGeom prst="rect">
            <a:avLst/>
          </a:prstGeom>
        </p:spPr>
        <p:txBody>
          <a:bodyPr vert="horz" wrap="square" lIns="0" tIns="12700" rIns="0" bIns="0" rtlCol="0">
            <a:spAutoFit/>
          </a:bodyPr>
          <a:lstStyle/>
          <a:p>
            <a:pPr marL="12700" marR="5080">
              <a:lnSpc>
                <a:spcPct val="100000"/>
              </a:lnSpc>
              <a:spcBef>
                <a:spcPts val="100"/>
              </a:spcBef>
            </a:pPr>
            <a:r>
              <a:rPr sz="3200" b="1" spc="-15" dirty="0">
                <a:latin typeface="Calibri"/>
                <a:cs typeface="Calibri"/>
              </a:rPr>
              <a:t>Conversion </a:t>
            </a:r>
            <a:r>
              <a:rPr sz="3200" b="1" spc="-10" dirty="0">
                <a:latin typeface="Calibri"/>
                <a:cs typeface="Calibri"/>
              </a:rPr>
              <a:t>from </a:t>
            </a:r>
            <a:r>
              <a:rPr sz="3200" b="1" spc="-20" dirty="0">
                <a:latin typeface="Calibri"/>
                <a:cs typeface="Calibri"/>
              </a:rPr>
              <a:t>Hex </a:t>
            </a:r>
            <a:r>
              <a:rPr sz="3200" b="1" spc="-5" dirty="0">
                <a:latin typeface="Calibri"/>
                <a:cs typeface="Calibri"/>
              </a:rPr>
              <a:t>Number </a:t>
            </a:r>
            <a:r>
              <a:rPr sz="3200" b="1" spc="-20" dirty="0">
                <a:latin typeface="Calibri"/>
                <a:cs typeface="Calibri"/>
              </a:rPr>
              <a:t>to </a:t>
            </a:r>
            <a:r>
              <a:rPr sz="3200" b="1" dirty="0">
                <a:latin typeface="Calibri"/>
                <a:cs typeface="Calibri"/>
              </a:rPr>
              <a:t>Binary  </a:t>
            </a:r>
            <a:r>
              <a:rPr sz="3200" b="1" spc="-5" dirty="0">
                <a:latin typeface="Calibri"/>
                <a:cs typeface="Calibri"/>
              </a:rPr>
              <a:t>Number</a:t>
            </a:r>
            <a:endParaRPr sz="3200">
              <a:latin typeface="Calibri"/>
              <a:cs typeface="Calibri"/>
            </a:endParaRPr>
          </a:p>
        </p:txBody>
      </p:sp>
      <p:sp>
        <p:nvSpPr>
          <p:cNvPr id="4" name="object 4"/>
          <p:cNvSpPr/>
          <p:nvPr/>
        </p:nvSpPr>
        <p:spPr>
          <a:xfrm>
            <a:off x="5952997" y="5280533"/>
            <a:ext cx="1928495" cy="516255"/>
          </a:xfrm>
          <a:custGeom>
            <a:avLst/>
            <a:gdLst/>
            <a:ahLst/>
            <a:cxnLst/>
            <a:rect l="l" t="t" r="r" b="b"/>
            <a:pathLst>
              <a:path w="1928495" h="516254">
                <a:moveTo>
                  <a:pt x="964056" y="0"/>
                </a:moveTo>
                <a:lnTo>
                  <a:pt x="892098" y="707"/>
                </a:lnTo>
                <a:lnTo>
                  <a:pt x="821578" y="2795"/>
                </a:lnTo>
                <a:lnTo>
                  <a:pt x="752682" y="6215"/>
                </a:lnTo>
                <a:lnTo>
                  <a:pt x="685596" y="10917"/>
                </a:lnTo>
                <a:lnTo>
                  <a:pt x="620507" y="16851"/>
                </a:lnTo>
                <a:lnTo>
                  <a:pt x="557601" y="23966"/>
                </a:lnTo>
                <a:lnTo>
                  <a:pt x="497064" y="32214"/>
                </a:lnTo>
                <a:lnTo>
                  <a:pt x="439083" y="41545"/>
                </a:lnTo>
                <a:lnTo>
                  <a:pt x="383844" y="51908"/>
                </a:lnTo>
                <a:lnTo>
                  <a:pt x="331533" y="63254"/>
                </a:lnTo>
                <a:lnTo>
                  <a:pt x="282336" y="75533"/>
                </a:lnTo>
                <a:lnTo>
                  <a:pt x="236440" y="88695"/>
                </a:lnTo>
                <a:lnTo>
                  <a:pt x="194031" y="102691"/>
                </a:lnTo>
                <a:lnTo>
                  <a:pt x="155296" y="117470"/>
                </a:lnTo>
                <a:lnTo>
                  <a:pt x="120419" y="132983"/>
                </a:lnTo>
                <a:lnTo>
                  <a:pt x="62991" y="166011"/>
                </a:lnTo>
                <a:lnTo>
                  <a:pt x="23235" y="201377"/>
                </a:lnTo>
                <a:lnTo>
                  <a:pt x="2643" y="238681"/>
                </a:lnTo>
                <a:lnTo>
                  <a:pt x="0" y="257936"/>
                </a:lnTo>
                <a:lnTo>
                  <a:pt x="2643" y="277180"/>
                </a:lnTo>
                <a:lnTo>
                  <a:pt x="23235" y="314467"/>
                </a:lnTo>
                <a:lnTo>
                  <a:pt x="62991" y="349819"/>
                </a:lnTo>
                <a:lnTo>
                  <a:pt x="120419" y="382839"/>
                </a:lnTo>
                <a:lnTo>
                  <a:pt x="155296" y="398349"/>
                </a:lnTo>
                <a:lnTo>
                  <a:pt x="194031" y="413126"/>
                </a:lnTo>
                <a:lnTo>
                  <a:pt x="236440" y="427120"/>
                </a:lnTo>
                <a:lnTo>
                  <a:pt x="282336" y="440282"/>
                </a:lnTo>
                <a:lnTo>
                  <a:pt x="331533" y="452560"/>
                </a:lnTo>
                <a:lnTo>
                  <a:pt x="383844" y="463906"/>
                </a:lnTo>
                <a:lnTo>
                  <a:pt x="439083" y="474270"/>
                </a:lnTo>
                <a:lnTo>
                  <a:pt x="497064" y="483602"/>
                </a:lnTo>
                <a:lnTo>
                  <a:pt x="557601" y="491851"/>
                </a:lnTo>
                <a:lnTo>
                  <a:pt x="620507" y="498967"/>
                </a:lnTo>
                <a:lnTo>
                  <a:pt x="685596" y="504902"/>
                </a:lnTo>
                <a:lnTo>
                  <a:pt x="752682" y="509605"/>
                </a:lnTo>
                <a:lnTo>
                  <a:pt x="821578" y="513026"/>
                </a:lnTo>
                <a:lnTo>
                  <a:pt x="892098" y="515115"/>
                </a:lnTo>
                <a:lnTo>
                  <a:pt x="964056" y="515823"/>
                </a:lnTo>
                <a:lnTo>
                  <a:pt x="1035999" y="515115"/>
                </a:lnTo>
                <a:lnTo>
                  <a:pt x="1106507" y="513026"/>
                </a:lnTo>
                <a:lnTo>
                  <a:pt x="1175393" y="509605"/>
                </a:lnTo>
                <a:lnTo>
                  <a:pt x="1242471" y="504902"/>
                </a:lnTo>
                <a:lnTo>
                  <a:pt x="1307554" y="498967"/>
                </a:lnTo>
                <a:lnTo>
                  <a:pt x="1370457" y="491851"/>
                </a:lnTo>
                <a:lnTo>
                  <a:pt x="1430992" y="483602"/>
                </a:lnTo>
                <a:lnTo>
                  <a:pt x="1488974" y="474270"/>
                </a:lnTo>
                <a:lnTo>
                  <a:pt x="1544214" y="463906"/>
                </a:lnTo>
                <a:lnTo>
                  <a:pt x="1596528" y="452560"/>
                </a:lnTo>
                <a:lnTo>
                  <a:pt x="1645729" y="440282"/>
                </a:lnTo>
                <a:lnTo>
                  <a:pt x="1691630" y="427120"/>
                </a:lnTo>
                <a:lnTo>
                  <a:pt x="1734044" y="413126"/>
                </a:lnTo>
                <a:lnTo>
                  <a:pt x="1772785" y="398349"/>
                </a:lnTo>
                <a:lnTo>
                  <a:pt x="1807667" y="382839"/>
                </a:lnTo>
                <a:lnTo>
                  <a:pt x="1865107" y="349819"/>
                </a:lnTo>
                <a:lnTo>
                  <a:pt x="1904872" y="314467"/>
                </a:lnTo>
                <a:lnTo>
                  <a:pt x="1925469" y="277180"/>
                </a:lnTo>
                <a:lnTo>
                  <a:pt x="1928113" y="257936"/>
                </a:lnTo>
                <a:lnTo>
                  <a:pt x="1925469" y="238681"/>
                </a:lnTo>
                <a:lnTo>
                  <a:pt x="1904872" y="201377"/>
                </a:lnTo>
                <a:lnTo>
                  <a:pt x="1865107" y="166011"/>
                </a:lnTo>
                <a:lnTo>
                  <a:pt x="1807667" y="132983"/>
                </a:lnTo>
                <a:lnTo>
                  <a:pt x="1772785" y="117470"/>
                </a:lnTo>
                <a:lnTo>
                  <a:pt x="1734044" y="102691"/>
                </a:lnTo>
                <a:lnTo>
                  <a:pt x="1691630" y="88695"/>
                </a:lnTo>
                <a:lnTo>
                  <a:pt x="1645729" y="75533"/>
                </a:lnTo>
                <a:lnTo>
                  <a:pt x="1596528" y="63254"/>
                </a:lnTo>
                <a:lnTo>
                  <a:pt x="1544214" y="51908"/>
                </a:lnTo>
                <a:lnTo>
                  <a:pt x="1488974" y="41545"/>
                </a:lnTo>
                <a:lnTo>
                  <a:pt x="1430992" y="32214"/>
                </a:lnTo>
                <a:lnTo>
                  <a:pt x="1370457" y="23966"/>
                </a:lnTo>
                <a:lnTo>
                  <a:pt x="1307554" y="16851"/>
                </a:lnTo>
                <a:lnTo>
                  <a:pt x="1242471" y="10917"/>
                </a:lnTo>
                <a:lnTo>
                  <a:pt x="1175393" y="6215"/>
                </a:lnTo>
                <a:lnTo>
                  <a:pt x="1106507" y="2795"/>
                </a:lnTo>
                <a:lnTo>
                  <a:pt x="1035999"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5952997" y="5280533"/>
            <a:ext cx="1928495" cy="516255"/>
          </a:xfrm>
          <a:custGeom>
            <a:avLst/>
            <a:gdLst/>
            <a:ahLst/>
            <a:cxnLst/>
            <a:rect l="l" t="t" r="r" b="b"/>
            <a:pathLst>
              <a:path w="1928495" h="516254">
                <a:moveTo>
                  <a:pt x="0" y="257936"/>
                </a:moveTo>
                <a:lnTo>
                  <a:pt x="10451" y="219812"/>
                </a:lnTo>
                <a:lnTo>
                  <a:pt x="40810" y="183427"/>
                </a:lnTo>
                <a:lnTo>
                  <a:pt x="89589" y="149180"/>
                </a:lnTo>
                <a:lnTo>
                  <a:pt x="155296" y="117470"/>
                </a:lnTo>
                <a:lnTo>
                  <a:pt x="194031" y="102691"/>
                </a:lnTo>
                <a:lnTo>
                  <a:pt x="236440" y="88695"/>
                </a:lnTo>
                <a:lnTo>
                  <a:pt x="282336" y="75533"/>
                </a:lnTo>
                <a:lnTo>
                  <a:pt x="331533" y="63254"/>
                </a:lnTo>
                <a:lnTo>
                  <a:pt x="383844" y="51908"/>
                </a:lnTo>
                <a:lnTo>
                  <a:pt x="439083" y="41545"/>
                </a:lnTo>
                <a:lnTo>
                  <a:pt x="497064" y="32214"/>
                </a:lnTo>
                <a:lnTo>
                  <a:pt x="557601" y="23966"/>
                </a:lnTo>
                <a:lnTo>
                  <a:pt x="620507" y="16851"/>
                </a:lnTo>
                <a:lnTo>
                  <a:pt x="685596" y="10917"/>
                </a:lnTo>
                <a:lnTo>
                  <a:pt x="752682" y="6215"/>
                </a:lnTo>
                <a:lnTo>
                  <a:pt x="821578" y="2795"/>
                </a:lnTo>
                <a:lnTo>
                  <a:pt x="892098" y="707"/>
                </a:lnTo>
                <a:lnTo>
                  <a:pt x="964056" y="0"/>
                </a:lnTo>
                <a:lnTo>
                  <a:pt x="1035999" y="707"/>
                </a:lnTo>
                <a:lnTo>
                  <a:pt x="1106507" y="2795"/>
                </a:lnTo>
                <a:lnTo>
                  <a:pt x="1175393" y="6215"/>
                </a:lnTo>
                <a:lnTo>
                  <a:pt x="1242471" y="10917"/>
                </a:lnTo>
                <a:lnTo>
                  <a:pt x="1307554" y="16851"/>
                </a:lnTo>
                <a:lnTo>
                  <a:pt x="1370457" y="23966"/>
                </a:lnTo>
                <a:lnTo>
                  <a:pt x="1430992" y="32214"/>
                </a:lnTo>
                <a:lnTo>
                  <a:pt x="1488974" y="41545"/>
                </a:lnTo>
                <a:lnTo>
                  <a:pt x="1544214" y="51908"/>
                </a:lnTo>
                <a:lnTo>
                  <a:pt x="1596528" y="63254"/>
                </a:lnTo>
                <a:lnTo>
                  <a:pt x="1645729" y="75533"/>
                </a:lnTo>
                <a:lnTo>
                  <a:pt x="1691630" y="88695"/>
                </a:lnTo>
                <a:lnTo>
                  <a:pt x="1734044" y="102691"/>
                </a:lnTo>
                <a:lnTo>
                  <a:pt x="1772785" y="117470"/>
                </a:lnTo>
                <a:lnTo>
                  <a:pt x="1807667" y="132983"/>
                </a:lnTo>
                <a:lnTo>
                  <a:pt x="1865107" y="166011"/>
                </a:lnTo>
                <a:lnTo>
                  <a:pt x="1904872" y="201377"/>
                </a:lnTo>
                <a:lnTo>
                  <a:pt x="1925469" y="238681"/>
                </a:lnTo>
                <a:lnTo>
                  <a:pt x="1928113" y="257936"/>
                </a:lnTo>
                <a:lnTo>
                  <a:pt x="1925469" y="277180"/>
                </a:lnTo>
                <a:lnTo>
                  <a:pt x="1904872" y="314467"/>
                </a:lnTo>
                <a:lnTo>
                  <a:pt x="1865107" y="349819"/>
                </a:lnTo>
                <a:lnTo>
                  <a:pt x="1807667" y="382839"/>
                </a:lnTo>
                <a:lnTo>
                  <a:pt x="1772785" y="398349"/>
                </a:lnTo>
                <a:lnTo>
                  <a:pt x="1734044" y="413126"/>
                </a:lnTo>
                <a:lnTo>
                  <a:pt x="1691630" y="427120"/>
                </a:lnTo>
                <a:lnTo>
                  <a:pt x="1645729" y="440282"/>
                </a:lnTo>
                <a:lnTo>
                  <a:pt x="1596528" y="452560"/>
                </a:lnTo>
                <a:lnTo>
                  <a:pt x="1544214" y="463906"/>
                </a:lnTo>
                <a:lnTo>
                  <a:pt x="1488974" y="474270"/>
                </a:lnTo>
                <a:lnTo>
                  <a:pt x="1430992" y="483602"/>
                </a:lnTo>
                <a:lnTo>
                  <a:pt x="1370457" y="491851"/>
                </a:lnTo>
                <a:lnTo>
                  <a:pt x="1307554" y="498967"/>
                </a:lnTo>
                <a:lnTo>
                  <a:pt x="1242471" y="504902"/>
                </a:lnTo>
                <a:lnTo>
                  <a:pt x="1175393" y="509605"/>
                </a:lnTo>
                <a:lnTo>
                  <a:pt x="1106507" y="513026"/>
                </a:lnTo>
                <a:lnTo>
                  <a:pt x="1035999" y="515115"/>
                </a:lnTo>
                <a:lnTo>
                  <a:pt x="964056" y="515823"/>
                </a:lnTo>
                <a:lnTo>
                  <a:pt x="892098" y="515115"/>
                </a:lnTo>
                <a:lnTo>
                  <a:pt x="821578" y="513026"/>
                </a:lnTo>
                <a:lnTo>
                  <a:pt x="752682" y="509605"/>
                </a:lnTo>
                <a:lnTo>
                  <a:pt x="685596" y="504902"/>
                </a:lnTo>
                <a:lnTo>
                  <a:pt x="620507" y="498967"/>
                </a:lnTo>
                <a:lnTo>
                  <a:pt x="557601" y="491851"/>
                </a:lnTo>
                <a:lnTo>
                  <a:pt x="497064" y="483602"/>
                </a:lnTo>
                <a:lnTo>
                  <a:pt x="439083" y="474270"/>
                </a:lnTo>
                <a:lnTo>
                  <a:pt x="383844" y="463906"/>
                </a:lnTo>
                <a:lnTo>
                  <a:pt x="331533" y="452560"/>
                </a:lnTo>
                <a:lnTo>
                  <a:pt x="282336" y="440282"/>
                </a:lnTo>
                <a:lnTo>
                  <a:pt x="236440" y="427120"/>
                </a:lnTo>
                <a:lnTo>
                  <a:pt x="194031" y="413126"/>
                </a:lnTo>
                <a:lnTo>
                  <a:pt x="155296" y="398349"/>
                </a:lnTo>
                <a:lnTo>
                  <a:pt x="120419" y="382839"/>
                </a:lnTo>
                <a:lnTo>
                  <a:pt x="62991" y="349819"/>
                </a:lnTo>
                <a:lnTo>
                  <a:pt x="23235" y="314467"/>
                </a:lnTo>
                <a:lnTo>
                  <a:pt x="2643" y="277180"/>
                </a:lnTo>
                <a:lnTo>
                  <a:pt x="0" y="257936"/>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313678" y="5377383"/>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990714" y="1600200"/>
            <a:ext cx="2773680" cy="1020444"/>
          </a:xfrm>
          <a:custGeom>
            <a:avLst/>
            <a:gdLst/>
            <a:ahLst/>
            <a:cxnLst/>
            <a:rect l="l" t="t" r="r" b="b"/>
            <a:pathLst>
              <a:path w="2773679" h="1020444">
                <a:moveTo>
                  <a:pt x="1386598" y="0"/>
                </a:moveTo>
                <a:lnTo>
                  <a:pt x="1319415" y="588"/>
                </a:lnTo>
                <a:lnTo>
                  <a:pt x="1253058" y="2334"/>
                </a:lnTo>
                <a:lnTo>
                  <a:pt x="1187598" y="5213"/>
                </a:lnTo>
                <a:lnTo>
                  <a:pt x="1123109" y="9196"/>
                </a:lnTo>
                <a:lnTo>
                  <a:pt x="1059663" y="14258"/>
                </a:lnTo>
                <a:lnTo>
                  <a:pt x="997333" y="20372"/>
                </a:lnTo>
                <a:lnTo>
                  <a:pt x="936191" y="27510"/>
                </a:lnTo>
                <a:lnTo>
                  <a:pt x="876311" y="35647"/>
                </a:lnTo>
                <a:lnTo>
                  <a:pt x="817764" y="44756"/>
                </a:lnTo>
                <a:lnTo>
                  <a:pt x="760624" y="54809"/>
                </a:lnTo>
                <a:lnTo>
                  <a:pt x="704962" y="65781"/>
                </a:lnTo>
                <a:lnTo>
                  <a:pt x="650852" y="77644"/>
                </a:lnTo>
                <a:lnTo>
                  <a:pt x="598367" y="90372"/>
                </a:lnTo>
                <a:lnTo>
                  <a:pt x="547578" y="103939"/>
                </a:lnTo>
                <a:lnTo>
                  <a:pt x="498559" y="118316"/>
                </a:lnTo>
                <a:lnTo>
                  <a:pt x="451382" y="133479"/>
                </a:lnTo>
                <a:lnTo>
                  <a:pt x="406120" y="149399"/>
                </a:lnTo>
                <a:lnTo>
                  <a:pt x="362845" y="166051"/>
                </a:lnTo>
                <a:lnTo>
                  <a:pt x="321631" y="183407"/>
                </a:lnTo>
                <a:lnTo>
                  <a:pt x="282548" y="201442"/>
                </a:lnTo>
                <a:lnTo>
                  <a:pt x="245672" y="220127"/>
                </a:lnTo>
                <a:lnTo>
                  <a:pt x="211073" y="239438"/>
                </a:lnTo>
                <a:lnTo>
                  <a:pt x="148999" y="279825"/>
                </a:lnTo>
                <a:lnTo>
                  <a:pt x="96909" y="322390"/>
                </a:lnTo>
                <a:lnTo>
                  <a:pt x="55382" y="366920"/>
                </a:lnTo>
                <a:lnTo>
                  <a:pt x="25001" y="413200"/>
                </a:lnTo>
                <a:lnTo>
                  <a:pt x="6347" y="461017"/>
                </a:lnTo>
                <a:lnTo>
                  <a:pt x="0" y="510159"/>
                </a:lnTo>
                <a:lnTo>
                  <a:pt x="1598" y="534870"/>
                </a:lnTo>
                <a:lnTo>
                  <a:pt x="14172" y="583356"/>
                </a:lnTo>
                <a:lnTo>
                  <a:pt x="38762" y="630415"/>
                </a:lnTo>
                <a:lnTo>
                  <a:pt x="74789" y="675831"/>
                </a:lnTo>
                <a:lnTo>
                  <a:pt x="121670" y="719392"/>
                </a:lnTo>
                <a:lnTo>
                  <a:pt x="178824" y="760884"/>
                </a:lnTo>
                <a:lnTo>
                  <a:pt x="245672" y="800093"/>
                </a:lnTo>
                <a:lnTo>
                  <a:pt x="282548" y="818774"/>
                </a:lnTo>
                <a:lnTo>
                  <a:pt x="321631" y="836805"/>
                </a:lnTo>
                <a:lnTo>
                  <a:pt x="362845" y="854158"/>
                </a:lnTo>
                <a:lnTo>
                  <a:pt x="406120" y="870807"/>
                </a:lnTo>
                <a:lnTo>
                  <a:pt x="451382" y="886725"/>
                </a:lnTo>
                <a:lnTo>
                  <a:pt x="498559" y="901885"/>
                </a:lnTo>
                <a:lnTo>
                  <a:pt x="547578" y="916260"/>
                </a:lnTo>
                <a:lnTo>
                  <a:pt x="598367" y="929825"/>
                </a:lnTo>
                <a:lnTo>
                  <a:pt x="650852" y="942551"/>
                </a:lnTo>
                <a:lnTo>
                  <a:pt x="704962" y="954413"/>
                </a:lnTo>
                <a:lnTo>
                  <a:pt x="760624" y="965384"/>
                </a:lnTo>
                <a:lnTo>
                  <a:pt x="817764" y="975436"/>
                </a:lnTo>
                <a:lnTo>
                  <a:pt x="876311" y="984544"/>
                </a:lnTo>
                <a:lnTo>
                  <a:pt x="936191" y="992681"/>
                </a:lnTo>
                <a:lnTo>
                  <a:pt x="997333" y="999819"/>
                </a:lnTo>
                <a:lnTo>
                  <a:pt x="1059663" y="1005932"/>
                </a:lnTo>
                <a:lnTo>
                  <a:pt x="1123109" y="1010994"/>
                </a:lnTo>
                <a:lnTo>
                  <a:pt x="1187598" y="1014977"/>
                </a:lnTo>
                <a:lnTo>
                  <a:pt x="1253058" y="1017856"/>
                </a:lnTo>
                <a:lnTo>
                  <a:pt x="1319415" y="1019602"/>
                </a:lnTo>
                <a:lnTo>
                  <a:pt x="1386598" y="1020190"/>
                </a:lnTo>
                <a:lnTo>
                  <a:pt x="1453770" y="1019602"/>
                </a:lnTo>
                <a:lnTo>
                  <a:pt x="1520118" y="1017856"/>
                </a:lnTo>
                <a:lnTo>
                  <a:pt x="1585568" y="1014977"/>
                </a:lnTo>
                <a:lnTo>
                  <a:pt x="1650047" y="1010994"/>
                </a:lnTo>
                <a:lnTo>
                  <a:pt x="1713485" y="1005932"/>
                </a:lnTo>
                <a:lnTo>
                  <a:pt x="1775807" y="999819"/>
                </a:lnTo>
                <a:lnTo>
                  <a:pt x="1836940" y="992681"/>
                </a:lnTo>
                <a:lnTo>
                  <a:pt x="1896814" y="984544"/>
                </a:lnTo>
                <a:lnTo>
                  <a:pt x="1955354" y="975436"/>
                </a:lnTo>
                <a:lnTo>
                  <a:pt x="2012488" y="965384"/>
                </a:lnTo>
                <a:lnTo>
                  <a:pt x="2068143" y="954413"/>
                </a:lnTo>
                <a:lnTo>
                  <a:pt x="2122248" y="942551"/>
                </a:lnTo>
                <a:lnTo>
                  <a:pt x="2174728" y="929825"/>
                </a:lnTo>
                <a:lnTo>
                  <a:pt x="2225512" y="916260"/>
                </a:lnTo>
                <a:lnTo>
                  <a:pt x="2274527" y="901885"/>
                </a:lnTo>
                <a:lnTo>
                  <a:pt x="2321700" y="886725"/>
                </a:lnTo>
                <a:lnTo>
                  <a:pt x="2366959" y="870807"/>
                </a:lnTo>
                <a:lnTo>
                  <a:pt x="2410230" y="854158"/>
                </a:lnTo>
                <a:lnTo>
                  <a:pt x="2451442" y="836805"/>
                </a:lnTo>
                <a:lnTo>
                  <a:pt x="2490522" y="818774"/>
                </a:lnTo>
                <a:lnTo>
                  <a:pt x="2527396" y="800093"/>
                </a:lnTo>
                <a:lnTo>
                  <a:pt x="2561993" y="780787"/>
                </a:lnTo>
                <a:lnTo>
                  <a:pt x="2624064" y="740410"/>
                </a:lnTo>
                <a:lnTo>
                  <a:pt x="2676152" y="697857"/>
                </a:lnTo>
                <a:lnTo>
                  <a:pt x="2717676" y="653341"/>
                </a:lnTo>
                <a:lnTo>
                  <a:pt x="2748056" y="607077"/>
                </a:lnTo>
                <a:lnTo>
                  <a:pt x="2766710" y="559278"/>
                </a:lnTo>
                <a:lnTo>
                  <a:pt x="2773057" y="510159"/>
                </a:lnTo>
                <a:lnTo>
                  <a:pt x="2771458" y="485436"/>
                </a:lnTo>
                <a:lnTo>
                  <a:pt x="2758885" y="436930"/>
                </a:lnTo>
                <a:lnTo>
                  <a:pt x="2734295" y="389854"/>
                </a:lnTo>
                <a:lnTo>
                  <a:pt x="2698271" y="344423"/>
                </a:lnTo>
                <a:lnTo>
                  <a:pt x="2651392" y="300849"/>
                </a:lnTo>
                <a:lnTo>
                  <a:pt x="2594240" y="259346"/>
                </a:lnTo>
                <a:lnTo>
                  <a:pt x="2527396" y="220127"/>
                </a:lnTo>
                <a:lnTo>
                  <a:pt x="2490522" y="201442"/>
                </a:lnTo>
                <a:lnTo>
                  <a:pt x="2451442" y="183407"/>
                </a:lnTo>
                <a:lnTo>
                  <a:pt x="2410230" y="166051"/>
                </a:lnTo>
                <a:lnTo>
                  <a:pt x="2366959" y="149399"/>
                </a:lnTo>
                <a:lnTo>
                  <a:pt x="2321700" y="133479"/>
                </a:lnTo>
                <a:lnTo>
                  <a:pt x="2274527" y="118316"/>
                </a:lnTo>
                <a:lnTo>
                  <a:pt x="2225512" y="103939"/>
                </a:lnTo>
                <a:lnTo>
                  <a:pt x="2174728" y="90372"/>
                </a:lnTo>
                <a:lnTo>
                  <a:pt x="2122248" y="77644"/>
                </a:lnTo>
                <a:lnTo>
                  <a:pt x="2068143" y="65781"/>
                </a:lnTo>
                <a:lnTo>
                  <a:pt x="2012488" y="54809"/>
                </a:lnTo>
                <a:lnTo>
                  <a:pt x="1955354" y="44756"/>
                </a:lnTo>
                <a:lnTo>
                  <a:pt x="1896814" y="35647"/>
                </a:lnTo>
                <a:lnTo>
                  <a:pt x="1836940" y="27510"/>
                </a:lnTo>
                <a:lnTo>
                  <a:pt x="1775807" y="20372"/>
                </a:lnTo>
                <a:lnTo>
                  <a:pt x="1713485" y="14258"/>
                </a:lnTo>
                <a:lnTo>
                  <a:pt x="1650047" y="9196"/>
                </a:lnTo>
                <a:lnTo>
                  <a:pt x="1585568" y="5213"/>
                </a:lnTo>
                <a:lnTo>
                  <a:pt x="1520118" y="2334"/>
                </a:lnTo>
                <a:lnTo>
                  <a:pt x="1453770" y="588"/>
                </a:lnTo>
                <a:lnTo>
                  <a:pt x="1386598" y="0"/>
                </a:lnTo>
                <a:close/>
              </a:path>
            </a:pathLst>
          </a:custGeom>
          <a:solidFill>
            <a:srgbClr val="FFCC66"/>
          </a:solidFill>
        </p:spPr>
        <p:txBody>
          <a:bodyPr wrap="square" lIns="0" tIns="0" rIns="0" bIns="0" rtlCol="0"/>
          <a:lstStyle/>
          <a:p>
            <a:endParaRPr/>
          </a:p>
        </p:txBody>
      </p:sp>
      <p:sp>
        <p:nvSpPr>
          <p:cNvPr id="8" name="object 8"/>
          <p:cNvSpPr/>
          <p:nvPr/>
        </p:nvSpPr>
        <p:spPr>
          <a:xfrm>
            <a:off x="990714" y="1600200"/>
            <a:ext cx="2773680" cy="1020444"/>
          </a:xfrm>
          <a:custGeom>
            <a:avLst/>
            <a:gdLst/>
            <a:ahLst/>
            <a:cxnLst/>
            <a:rect l="l" t="t" r="r" b="b"/>
            <a:pathLst>
              <a:path w="2773679" h="1020444">
                <a:moveTo>
                  <a:pt x="0" y="510159"/>
                </a:moveTo>
                <a:lnTo>
                  <a:pt x="6347" y="461017"/>
                </a:lnTo>
                <a:lnTo>
                  <a:pt x="25001" y="413200"/>
                </a:lnTo>
                <a:lnTo>
                  <a:pt x="55382" y="366920"/>
                </a:lnTo>
                <a:lnTo>
                  <a:pt x="96909" y="322390"/>
                </a:lnTo>
                <a:lnTo>
                  <a:pt x="148999" y="279825"/>
                </a:lnTo>
                <a:lnTo>
                  <a:pt x="211073" y="239438"/>
                </a:lnTo>
                <a:lnTo>
                  <a:pt x="245672" y="220127"/>
                </a:lnTo>
                <a:lnTo>
                  <a:pt x="282548" y="201442"/>
                </a:lnTo>
                <a:lnTo>
                  <a:pt x="321631" y="183407"/>
                </a:lnTo>
                <a:lnTo>
                  <a:pt x="362845" y="166051"/>
                </a:lnTo>
                <a:lnTo>
                  <a:pt x="406120" y="149399"/>
                </a:lnTo>
                <a:lnTo>
                  <a:pt x="451382" y="133479"/>
                </a:lnTo>
                <a:lnTo>
                  <a:pt x="498559" y="118316"/>
                </a:lnTo>
                <a:lnTo>
                  <a:pt x="547578" y="103939"/>
                </a:lnTo>
                <a:lnTo>
                  <a:pt x="598367" y="90372"/>
                </a:lnTo>
                <a:lnTo>
                  <a:pt x="650852" y="77644"/>
                </a:lnTo>
                <a:lnTo>
                  <a:pt x="704962" y="65781"/>
                </a:lnTo>
                <a:lnTo>
                  <a:pt x="760624" y="54809"/>
                </a:lnTo>
                <a:lnTo>
                  <a:pt x="817764" y="44756"/>
                </a:lnTo>
                <a:lnTo>
                  <a:pt x="876311" y="35647"/>
                </a:lnTo>
                <a:lnTo>
                  <a:pt x="936191" y="27510"/>
                </a:lnTo>
                <a:lnTo>
                  <a:pt x="997333" y="20372"/>
                </a:lnTo>
                <a:lnTo>
                  <a:pt x="1059663" y="14258"/>
                </a:lnTo>
                <a:lnTo>
                  <a:pt x="1123109" y="9196"/>
                </a:lnTo>
                <a:lnTo>
                  <a:pt x="1187598" y="5213"/>
                </a:lnTo>
                <a:lnTo>
                  <a:pt x="1253058" y="2334"/>
                </a:lnTo>
                <a:lnTo>
                  <a:pt x="1319415" y="588"/>
                </a:lnTo>
                <a:lnTo>
                  <a:pt x="1386598" y="0"/>
                </a:lnTo>
                <a:lnTo>
                  <a:pt x="1453770" y="588"/>
                </a:lnTo>
                <a:lnTo>
                  <a:pt x="1520118" y="2334"/>
                </a:lnTo>
                <a:lnTo>
                  <a:pt x="1585568" y="5213"/>
                </a:lnTo>
                <a:lnTo>
                  <a:pt x="1650047" y="9196"/>
                </a:lnTo>
                <a:lnTo>
                  <a:pt x="1713485" y="14258"/>
                </a:lnTo>
                <a:lnTo>
                  <a:pt x="1775807" y="20372"/>
                </a:lnTo>
                <a:lnTo>
                  <a:pt x="1836940" y="27510"/>
                </a:lnTo>
                <a:lnTo>
                  <a:pt x="1896814" y="35647"/>
                </a:lnTo>
                <a:lnTo>
                  <a:pt x="1955354" y="44756"/>
                </a:lnTo>
                <a:lnTo>
                  <a:pt x="2012488" y="54809"/>
                </a:lnTo>
                <a:lnTo>
                  <a:pt x="2068143" y="65781"/>
                </a:lnTo>
                <a:lnTo>
                  <a:pt x="2122248" y="77644"/>
                </a:lnTo>
                <a:lnTo>
                  <a:pt x="2174728" y="90372"/>
                </a:lnTo>
                <a:lnTo>
                  <a:pt x="2225512" y="103939"/>
                </a:lnTo>
                <a:lnTo>
                  <a:pt x="2274527" y="118316"/>
                </a:lnTo>
                <a:lnTo>
                  <a:pt x="2321700" y="133479"/>
                </a:lnTo>
                <a:lnTo>
                  <a:pt x="2366959" y="149399"/>
                </a:lnTo>
                <a:lnTo>
                  <a:pt x="2410230" y="166051"/>
                </a:lnTo>
                <a:lnTo>
                  <a:pt x="2451442" y="183407"/>
                </a:lnTo>
                <a:lnTo>
                  <a:pt x="2490522" y="201442"/>
                </a:lnTo>
                <a:lnTo>
                  <a:pt x="2527396" y="220127"/>
                </a:lnTo>
                <a:lnTo>
                  <a:pt x="2561993" y="239438"/>
                </a:lnTo>
                <a:lnTo>
                  <a:pt x="2624064" y="279825"/>
                </a:lnTo>
                <a:lnTo>
                  <a:pt x="2676152" y="322390"/>
                </a:lnTo>
                <a:lnTo>
                  <a:pt x="2717676" y="366920"/>
                </a:lnTo>
                <a:lnTo>
                  <a:pt x="2748056" y="413200"/>
                </a:lnTo>
                <a:lnTo>
                  <a:pt x="2766710" y="461017"/>
                </a:lnTo>
                <a:lnTo>
                  <a:pt x="2773057" y="510159"/>
                </a:lnTo>
                <a:lnTo>
                  <a:pt x="2771458" y="534870"/>
                </a:lnTo>
                <a:lnTo>
                  <a:pt x="2758885" y="583356"/>
                </a:lnTo>
                <a:lnTo>
                  <a:pt x="2734295" y="630415"/>
                </a:lnTo>
                <a:lnTo>
                  <a:pt x="2698271" y="675831"/>
                </a:lnTo>
                <a:lnTo>
                  <a:pt x="2651392" y="719392"/>
                </a:lnTo>
                <a:lnTo>
                  <a:pt x="2594240" y="760884"/>
                </a:lnTo>
                <a:lnTo>
                  <a:pt x="2527396" y="800093"/>
                </a:lnTo>
                <a:lnTo>
                  <a:pt x="2490522" y="818774"/>
                </a:lnTo>
                <a:lnTo>
                  <a:pt x="2451442" y="836805"/>
                </a:lnTo>
                <a:lnTo>
                  <a:pt x="2410230" y="854158"/>
                </a:lnTo>
                <a:lnTo>
                  <a:pt x="2366959" y="870807"/>
                </a:lnTo>
                <a:lnTo>
                  <a:pt x="2321700" y="886725"/>
                </a:lnTo>
                <a:lnTo>
                  <a:pt x="2274527" y="901885"/>
                </a:lnTo>
                <a:lnTo>
                  <a:pt x="2225512" y="916260"/>
                </a:lnTo>
                <a:lnTo>
                  <a:pt x="2174728" y="929825"/>
                </a:lnTo>
                <a:lnTo>
                  <a:pt x="2122248" y="942551"/>
                </a:lnTo>
                <a:lnTo>
                  <a:pt x="2068143" y="954413"/>
                </a:lnTo>
                <a:lnTo>
                  <a:pt x="2012488" y="965384"/>
                </a:lnTo>
                <a:lnTo>
                  <a:pt x="1955354" y="975436"/>
                </a:lnTo>
                <a:lnTo>
                  <a:pt x="1896814" y="984544"/>
                </a:lnTo>
                <a:lnTo>
                  <a:pt x="1836940" y="992681"/>
                </a:lnTo>
                <a:lnTo>
                  <a:pt x="1775807" y="999819"/>
                </a:lnTo>
                <a:lnTo>
                  <a:pt x="1713485" y="1005932"/>
                </a:lnTo>
                <a:lnTo>
                  <a:pt x="1650047" y="1010994"/>
                </a:lnTo>
                <a:lnTo>
                  <a:pt x="1585568" y="1014977"/>
                </a:lnTo>
                <a:lnTo>
                  <a:pt x="1520118" y="1017856"/>
                </a:lnTo>
                <a:lnTo>
                  <a:pt x="1453770" y="1019602"/>
                </a:lnTo>
                <a:lnTo>
                  <a:pt x="1386598" y="1020190"/>
                </a:lnTo>
                <a:lnTo>
                  <a:pt x="1319415" y="1019602"/>
                </a:lnTo>
                <a:lnTo>
                  <a:pt x="1253058" y="1017856"/>
                </a:lnTo>
                <a:lnTo>
                  <a:pt x="1187598" y="1014977"/>
                </a:lnTo>
                <a:lnTo>
                  <a:pt x="1123109" y="1010994"/>
                </a:lnTo>
                <a:lnTo>
                  <a:pt x="1059663" y="1005932"/>
                </a:lnTo>
                <a:lnTo>
                  <a:pt x="997333" y="999819"/>
                </a:lnTo>
                <a:lnTo>
                  <a:pt x="936191" y="992681"/>
                </a:lnTo>
                <a:lnTo>
                  <a:pt x="876311" y="984544"/>
                </a:lnTo>
                <a:lnTo>
                  <a:pt x="817764" y="975436"/>
                </a:lnTo>
                <a:lnTo>
                  <a:pt x="760624" y="965384"/>
                </a:lnTo>
                <a:lnTo>
                  <a:pt x="704962" y="954413"/>
                </a:lnTo>
                <a:lnTo>
                  <a:pt x="650852" y="942551"/>
                </a:lnTo>
                <a:lnTo>
                  <a:pt x="598367" y="929825"/>
                </a:lnTo>
                <a:lnTo>
                  <a:pt x="547578" y="916260"/>
                </a:lnTo>
                <a:lnTo>
                  <a:pt x="498559" y="901885"/>
                </a:lnTo>
                <a:lnTo>
                  <a:pt x="451382" y="886725"/>
                </a:lnTo>
                <a:lnTo>
                  <a:pt x="406120" y="870807"/>
                </a:lnTo>
                <a:lnTo>
                  <a:pt x="362845" y="854158"/>
                </a:lnTo>
                <a:lnTo>
                  <a:pt x="321631" y="836805"/>
                </a:lnTo>
                <a:lnTo>
                  <a:pt x="282548" y="818774"/>
                </a:lnTo>
                <a:lnTo>
                  <a:pt x="245672" y="800093"/>
                </a:lnTo>
                <a:lnTo>
                  <a:pt x="211073" y="780787"/>
                </a:lnTo>
                <a:lnTo>
                  <a:pt x="148999" y="740410"/>
                </a:lnTo>
                <a:lnTo>
                  <a:pt x="96909" y="697857"/>
                </a:lnTo>
                <a:lnTo>
                  <a:pt x="55382"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1991614" y="1948688"/>
            <a:ext cx="7727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0"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530722" y="1600200"/>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530722" y="1600200"/>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664832" y="19486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990714" y="4911852"/>
            <a:ext cx="2773680" cy="1020444"/>
          </a:xfrm>
          <a:custGeom>
            <a:avLst/>
            <a:gdLst/>
            <a:ahLst/>
            <a:cxnLst/>
            <a:rect l="l" t="t" r="r" b="b"/>
            <a:pathLst>
              <a:path w="2773679" h="1020445">
                <a:moveTo>
                  <a:pt x="1386598" y="0"/>
                </a:moveTo>
                <a:lnTo>
                  <a:pt x="1319415" y="588"/>
                </a:lnTo>
                <a:lnTo>
                  <a:pt x="1253058" y="2334"/>
                </a:lnTo>
                <a:lnTo>
                  <a:pt x="1187598" y="5213"/>
                </a:lnTo>
                <a:lnTo>
                  <a:pt x="1123109" y="9196"/>
                </a:lnTo>
                <a:lnTo>
                  <a:pt x="1059663" y="14258"/>
                </a:lnTo>
                <a:lnTo>
                  <a:pt x="997333" y="20372"/>
                </a:lnTo>
                <a:lnTo>
                  <a:pt x="936191" y="27510"/>
                </a:lnTo>
                <a:lnTo>
                  <a:pt x="876311" y="35647"/>
                </a:lnTo>
                <a:lnTo>
                  <a:pt x="817764" y="44756"/>
                </a:lnTo>
                <a:lnTo>
                  <a:pt x="760624" y="54809"/>
                </a:lnTo>
                <a:lnTo>
                  <a:pt x="704962" y="65781"/>
                </a:lnTo>
                <a:lnTo>
                  <a:pt x="650852" y="77644"/>
                </a:lnTo>
                <a:lnTo>
                  <a:pt x="598367" y="90372"/>
                </a:lnTo>
                <a:lnTo>
                  <a:pt x="547578" y="103939"/>
                </a:lnTo>
                <a:lnTo>
                  <a:pt x="498559" y="118316"/>
                </a:lnTo>
                <a:lnTo>
                  <a:pt x="451382" y="133479"/>
                </a:lnTo>
                <a:lnTo>
                  <a:pt x="406120" y="149399"/>
                </a:lnTo>
                <a:lnTo>
                  <a:pt x="362845" y="166051"/>
                </a:lnTo>
                <a:lnTo>
                  <a:pt x="321631" y="183407"/>
                </a:lnTo>
                <a:lnTo>
                  <a:pt x="282548" y="201442"/>
                </a:lnTo>
                <a:lnTo>
                  <a:pt x="245672" y="220127"/>
                </a:lnTo>
                <a:lnTo>
                  <a:pt x="211073" y="239438"/>
                </a:lnTo>
                <a:lnTo>
                  <a:pt x="148999" y="279825"/>
                </a:lnTo>
                <a:lnTo>
                  <a:pt x="96909" y="322390"/>
                </a:lnTo>
                <a:lnTo>
                  <a:pt x="55382" y="366920"/>
                </a:lnTo>
                <a:lnTo>
                  <a:pt x="25001" y="413200"/>
                </a:lnTo>
                <a:lnTo>
                  <a:pt x="6347" y="461017"/>
                </a:lnTo>
                <a:lnTo>
                  <a:pt x="0" y="510159"/>
                </a:lnTo>
                <a:lnTo>
                  <a:pt x="1598" y="534870"/>
                </a:lnTo>
                <a:lnTo>
                  <a:pt x="14172" y="583357"/>
                </a:lnTo>
                <a:lnTo>
                  <a:pt x="38762" y="630417"/>
                </a:lnTo>
                <a:lnTo>
                  <a:pt x="74789" y="675835"/>
                </a:lnTo>
                <a:lnTo>
                  <a:pt x="121670" y="719398"/>
                </a:lnTo>
                <a:lnTo>
                  <a:pt x="178824" y="760893"/>
                </a:lnTo>
                <a:lnTo>
                  <a:pt x="245672" y="800105"/>
                </a:lnTo>
                <a:lnTo>
                  <a:pt x="282548" y="818788"/>
                </a:lnTo>
                <a:lnTo>
                  <a:pt x="321631" y="836821"/>
                </a:lnTo>
                <a:lnTo>
                  <a:pt x="362845" y="854175"/>
                </a:lnTo>
                <a:lnTo>
                  <a:pt x="406120" y="870826"/>
                </a:lnTo>
                <a:lnTo>
                  <a:pt x="451382" y="886745"/>
                </a:lnTo>
                <a:lnTo>
                  <a:pt x="498559" y="901907"/>
                </a:lnTo>
                <a:lnTo>
                  <a:pt x="547578" y="916284"/>
                </a:lnTo>
                <a:lnTo>
                  <a:pt x="598367" y="929850"/>
                </a:lnTo>
                <a:lnTo>
                  <a:pt x="650852" y="942578"/>
                </a:lnTo>
                <a:lnTo>
                  <a:pt x="704962" y="954442"/>
                </a:lnTo>
                <a:lnTo>
                  <a:pt x="760624" y="965414"/>
                </a:lnTo>
                <a:lnTo>
                  <a:pt x="817764" y="975468"/>
                </a:lnTo>
                <a:lnTo>
                  <a:pt x="876311" y="984577"/>
                </a:lnTo>
                <a:lnTo>
                  <a:pt x="936191" y="992715"/>
                </a:lnTo>
                <a:lnTo>
                  <a:pt x="997333" y="999854"/>
                </a:lnTo>
                <a:lnTo>
                  <a:pt x="1059663" y="1005968"/>
                </a:lnTo>
                <a:lnTo>
                  <a:pt x="1123109" y="1011031"/>
                </a:lnTo>
                <a:lnTo>
                  <a:pt x="1187598" y="1015015"/>
                </a:lnTo>
                <a:lnTo>
                  <a:pt x="1253058" y="1017893"/>
                </a:lnTo>
                <a:lnTo>
                  <a:pt x="1319415" y="1019640"/>
                </a:lnTo>
                <a:lnTo>
                  <a:pt x="1386598" y="1020229"/>
                </a:lnTo>
                <a:lnTo>
                  <a:pt x="1453770" y="1019640"/>
                </a:lnTo>
                <a:lnTo>
                  <a:pt x="1520118" y="1017893"/>
                </a:lnTo>
                <a:lnTo>
                  <a:pt x="1585568" y="1015015"/>
                </a:lnTo>
                <a:lnTo>
                  <a:pt x="1650047" y="1011031"/>
                </a:lnTo>
                <a:lnTo>
                  <a:pt x="1713485" y="1005968"/>
                </a:lnTo>
                <a:lnTo>
                  <a:pt x="1775807" y="999854"/>
                </a:lnTo>
                <a:lnTo>
                  <a:pt x="1836940" y="992715"/>
                </a:lnTo>
                <a:lnTo>
                  <a:pt x="1896814" y="984577"/>
                </a:lnTo>
                <a:lnTo>
                  <a:pt x="1955354" y="975468"/>
                </a:lnTo>
                <a:lnTo>
                  <a:pt x="2012488" y="965414"/>
                </a:lnTo>
                <a:lnTo>
                  <a:pt x="2068143" y="954442"/>
                </a:lnTo>
                <a:lnTo>
                  <a:pt x="2122248" y="942578"/>
                </a:lnTo>
                <a:lnTo>
                  <a:pt x="2174728" y="929850"/>
                </a:lnTo>
                <a:lnTo>
                  <a:pt x="2225512" y="916284"/>
                </a:lnTo>
                <a:lnTo>
                  <a:pt x="2274527" y="901907"/>
                </a:lnTo>
                <a:lnTo>
                  <a:pt x="2321700" y="886745"/>
                </a:lnTo>
                <a:lnTo>
                  <a:pt x="2366959" y="870826"/>
                </a:lnTo>
                <a:lnTo>
                  <a:pt x="2410230" y="854175"/>
                </a:lnTo>
                <a:lnTo>
                  <a:pt x="2451442" y="836821"/>
                </a:lnTo>
                <a:lnTo>
                  <a:pt x="2490522" y="818788"/>
                </a:lnTo>
                <a:lnTo>
                  <a:pt x="2527396" y="800105"/>
                </a:lnTo>
                <a:lnTo>
                  <a:pt x="2561993" y="780798"/>
                </a:lnTo>
                <a:lnTo>
                  <a:pt x="2624064" y="740418"/>
                </a:lnTo>
                <a:lnTo>
                  <a:pt x="2676152" y="697862"/>
                </a:lnTo>
                <a:lnTo>
                  <a:pt x="2717676" y="653344"/>
                </a:lnTo>
                <a:lnTo>
                  <a:pt x="2748056" y="607079"/>
                </a:lnTo>
                <a:lnTo>
                  <a:pt x="2766710" y="559279"/>
                </a:lnTo>
                <a:lnTo>
                  <a:pt x="2773057" y="510159"/>
                </a:lnTo>
                <a:lnTo>
                  <a:pt x="2771458" y="485436"/>
                </a:lnTo>
                <a:lnTo>
                  <a:pt x="2758885" y="436930"/>
                </a:lnTo>
                <a:lnTo>
                  <a:pt x="2734295" y="389854"/>
                </a:lnTo>
                <a:lnTo>
                  <a:pt x="2698271" y="344423"/>
                </a:lnTo>
                <a:lnTo>
                  <a:pt x="2651392" y="300849"/>
                </a:lnTo>
                <a:lnTo>
                  <a:pt x="2594240" y="259346"/>
                </a:lnTo>
                <a:lnTo>
                  <a:pt x="2527396" y="220127"/>
                </a:lnTo>
                <a:lnTo>
                  <a:pt x="2490522" y="201442"/>
                </a:lnTo>
                <a:lnTo>
                  <a:pt x="2451442" y="183407"/>
                </a:lnTo>
                <a:lnTo>
                  <a:pt x="2410230" y="166051"/>
                </a:lnTo>
                <a:lnTo>
                  <a:pt x="2366959" y="149399"/>
                </a:lnTo>
                <a:lnTo>
                  <a:pt x="2321700" y="133479"/>
                </a:lnTo>
                <a:lnTo>
                  <a:pt x="2274527" y="118316"/>
                </a:lnTo>
                <a:lnTo>
                  <a:pt x="2225512" y="103939"/>
                </a:lnTo>
                <a:lnTo>
                  <a:pt x="2174728" y="90372"/>
                </a:lnTo>
                <a:lnTo>
                  <a:pt x="2122248" y="77644"/>
                </a:lnTo>
                <a:lnTo>
                  <a:pt x="2068143" y="65781"/>
                </a:lnTo>
                <a:lnTo>
                  <a:pt x="2012488" y="54809"/>
                </a:lnTo>
                <a:lnTo>
                  <a:pt x="1955354" y="44756"/>
                </a:lnTo>
                <a:lnTo>
                  <a:pt x="1896814" y="35647"/>
                </a:lnTo>
                <a:lnTo>
                  <a:pt x="1836940" y="27510"/>
                </a:lnTo>
                <a:lnTo>
                  <a:pt x="1775807" y="20372"/>
                </a:lnTo>
                <a:lnTo>
                  <a:pt x="1713485" y="14258"/>
                </a:lnTo>
                <a:lnTo>
                  <a:pt x="1650047" y="9196"/>
                </a:lnTo>
                <a:lnTo>
                  <a:pt x="1585568" y="5213"/>
                </a:lnTo>
                <a:lnTo>
                  <a:pt x="1520118" y="2334"/>
                </a:lnTo>
                <a:lnTo>
                  <a:pt x="1453770" y="588"/>
                </a:lnTo>
                <a:lnTo>
                  <a:pt x="1386598" y="0"/>
                </a:lnTo>
                <a:close/>
              </a:path>
            </a:pathLst>
          </a:custGeom>
          <a:solidFill>
            <a:srgbClr val="FFCC66"/>
          </a:solidFill>
        </p:spPr>
        <p:txBody>
          <a:bodyPr wrap="square" lIns="0" tIns="0" rIns="0" bIns="0" rtlCol="0"/>
          <a:lstStyle/>
          <a:p>
            <a:endParaRPr/>
          </a:p>
        </p:txBody>
      </p:sp>
      <p:sp>
        <p:nvSpPr>
          <p:cNvPr id="14" name="object 14"/>
          <p:cNvSpPr/>
          <p:nvPr/>
        </p:nvSpPr>
        <p:spPr>
          <a:xfrm>
            <a:off x="990714" y="4911852"/>
            <a:ext cx="2773680" cy="1020444"/>
          </a:xfrm>
          <a:custGeom>
            <a:avLst/>
            <a:gdLst/>
            <a:ahLst/>
            <a:cxnLst/>
            <a:rect l="l" t="t" r="r" b="b"/>
            <a:pathLst>
              <a:path w="2773679" h="1020445">
                <a:moveTo>
                  <a:pt x="0" y="510159"/>
                </a:moveTo>
                <a:lnTo>
                  <a:pt x="6347" y="461017"/>
                </a:lnTo>
                <a:lnTo>
                  <a:pt x="25001" y="413200"/>
                </a:lnTo>
                <a:lnTo>
                  <a:pt x="55382" y="366920"/>
                </a:lnTo>
                <a:lnTo>
                  <a:pt x="96909" y="322390"/>
                </a:lnTo>
                <a:lnTo>
                  <a:pt x="148999" y="279825"/>
                </a:lnTo>
                <a:lnTo>
                  <a:pt x="211073" y="239438"/>
                </a:lnTo>
                <a:lnTo>
                  <a:pt x="245672" y="220127"/>
                </a:lnTo>
                <a:lnTo>
                  <a:pt x="282548" y="201442"/>
                </a:lnTo>
                <a:lnTo>
                  <a:pt x="321631" y="183407"/>
                </a:lnTo>
                <a:lnTo>
                  <a:pt x="362845" y="166051"/>
                </a:lnTo>
                <a:lnTo>
                  <a:pt x="406120" y="149399"/>
                </a:lnTo>
                <a:lnTo>
                  <a:pt x="451382" y="133479"/>
                </a:lnTo>
                <a:lnTo>
                  <a:pt x="498559" y="118316"/>
                </a:lnTo>
                <a:lnTo>
                  <a:pt x="547578" y="103939"/>
                </a:lnTo>
                <a:lnTo>
                  <a:pt x="598367" y="90372"/>
                </a:lnTo>
                <a:lnTo>
                  <a:pt x="650852" y="77644"/>
                </a:lnTo>
                <a:lnTo>
                  <a:pt x="704962" y="65781"/>
                </a:lnTo>
                <a:lnTo>
                  <a:pt x="760624" y="54809"/>
                </a:lnTo>
                <a:lnTo>
                  <a:pt x="817764" y="44756"/>
                </a:lnTo>
                <a:lnTo>
                  <a:pt x="876311" y="35647"/>
                </a:lnTo>
                <a:lnTo>
                  <a:pt x="936191" y="27510"/>
                </a:lnTo>
                <a:lnTo>
                  <a:pt x="997333" y="20372"/>
                </a:lnTo>
                <a:lnTo>
                  <a:pt x="1059663" y="14258"/>
                </a:lnTo>
                <a:lnTo>
                  <a:pt x="1123109" y="9196"/>
                </a:lnTo>
                <a:lnTo>
                  <a:pt x="1187598" y="5213"/>
                </a:lnTo>
                <a:lnTo>
                  <a:pt x="1253058" y="2334"/>
                </a:lnTo>
                <a:lnTo>
                  <a:pt x="1319415" y="588"/>
                </a:lnTo>
                <a:lnTo>
                  <a:pt x="1386598" y="0"/>
                </a:lnTo>
                <a:lnTo>
                  <a:pt x="1453770" y="588"/>
                </a:lnTo>
                <a:lnTo>
                  <a:pt x="1520118" y="2334"/>
                </a:lnTo>
                <a:lnTo>
                  <a:pt x="1585568" y="5213"/>
                </a:lnTo>
                <a:lnTo>
                  <a:pt x="1650047" y="9196"/>
                </a:lnTo>
                <a:lnTo>
                  <a:pt x="1713485" y="14258"/>
                </a:lnTo>
                <a:lnTo>
                  <a:pt x="1775807" y="20372"/>
                </a:lnTo>
                <a:lnTo>
                  <a:pt x="1836940" y="27510"/>
                </a:lnTo>
                <a:lnTo>
                  <a:pt x="1896814" y="35647"/>
                </a:lnTo>
                <a:lnTo>
                  <a:pt x="1955354" y="44756"/>
                </a:lnTo>
                <a:lnTo>
                  <a:pt x="2012488" y="54809"/>
                </a:lnTo>
                <a:lnTo>
                  <a:pt x="2068143" y="65781"/>
                </a:lnTo>
                <a:lnTo>
                  <a:pt x="2122248" y="77644"/>
                </a:lnTo>
                <a:lnTo>
                  <a:pt x="2174728" y="90372"/>
                </a:lnTo>
                <a:lnTo>
                  <a:pt x="2225512" y="103939"/>
                </a:lnTo>
                <a:lnTo>
                  <a:pt x="2274527" y="118316"/>
                </a:lnTo>
                <a:lnTo>
                  <a:pt x="2321700" y="133479"/>
                </a:lnTo>
                <a:lnTo>
                  <a:pt x="2366959" y="149399"/>
                </a:lnTo>
                <a:lnTo>
                  <a:pt x="2410230" y="166051"/>
                </a:lnTo>
                <a:lnTo>
                  <a:pt x="2451442" y="183407"/>
                </a:lnTo>
                <a:lnTo>
                  <a:pt x="2490522" y="201442"/>
                </a:lnTo>
                <a:lnTo>
                  <a:pt x="2527396" y="220127"/>
                </a:lnTo>
                <a:lnTo>
                  <a:pt x="2561993" y="239438"/>
                </a:lnTo>
                <a:lnTo>
                  <a:pt x="2624064" y="279825"/>
                </a:lnTo>
                <a:lnTo>
                  <a:pt x="2676152" y="322390"/>
                </a:lnTo>
                <a:lnTo>
                  <a:pt x="2717676" y="366920"/>
                </a:lnTo>
                <a:lnTo>
                  <a:pt x="2748056" y="413200"/>
                </a:lnTo>
                <a:lnTo>
                  <a:pt x="2766710" y="461017"/>
                </a:lnTo>
                <a:lnTo>
                  <a:pt x="2773057" y="510159"/>
                </a:lnTo>
                <a:lnTo>
                  <a:pt x="2771458" y="534870"/>
                </a:lnTo>
                <a:lnTo>
                  <a:pt x="2758885" y="583357"/>
                </a:lnTo>
                <a:lnTo>
                  <a:pt x="2734295" y="630417"/>
                </a:lnTo>
                <a:lnTo>
                  <a:pt x="2698271" y="675835"/>
                </a:lnTo>
                <a:lnTo>
                  <a:pt x="2651392" y="719398"/>
                </a:lnTo>
                <a:lnTo>
                  <a:pt x="2594240" y="760893"/>
                </a:lnTo>
                <a:lnTo>
                  <a:pt x="2527396" y="800105"/>
                </a:lnTo>
                <a:lnTo>
                  <a:pt x="2490522" y="818788"/>
                </a:lnTo>
                <a:lnTo>
                  <a:pt x="2451442" y="836821"/>
                </a:lnTo>
                <a:lnTo>
                  <a:pt x="2410230" y="854175"/>
                </a:lnTo>
                <a:lnTo>
                  <a:pt x="2366959" y="870826"/>
                </a:lnTo>
                <a:lnTo>
                  <a:pt x="2321700" y="886745"/>
                </a:lnTo>
                <a:lnTo>
                  <a:pt x="2274527" y="901907"/>
                </a:lnTo>
                <a:lnTo>
                  <a:pt x="2225512" y="916284"/>
                </a:lnTo>
                <a:lnTo>
                  <a:pt x="2174728" y="929850"/>
                </a:lnTo>
                <a:lnTo>
                  <a:pt x="2122248" y="942578"/>
                </a:lnTo>
                <a:lnTo>
                  <a:pt x="2068143" y="954442"/>
                </a:lnTo>
                <a:lnTo>
                  <a:pt x="2012488" y="965414"/>
                </a:lnTo>
                <a:lnTo>
                  <a:pt x="1955354" y="975468"/>
                </a:lnTo>
                <a:lnTo>
                  <a:pt x="1896814" y="984577"/>
                </a:lnTo>
                <a:lnTo>
                  <a:pt x="1836940" y="992715"/>
                </a:lnTo>
                <a:lnTo>
                  <a:pt x="1775807" y="999854"/>
                </a:lnTo>
                <a:lnTo>
                  <a:pt x="1713485" y="1005968"/>
                </a:lnTo>
                <a:lnTo>
                  <a:pt x="1650047" y="1011031"/>
                </a:lnTo>
                <a:lnTo>
                  <a:pt x="1585568" y="1015015"/>
                </a:lnTo>
                <a:lnTo>
                  <a:pt x="1520118" y="1017893"/>
                </a:lnTo>
                <a:lnTo>
                  <a:pt x="1453770" y="1019640"/>
                </a:lnTo>
                <a:lnTo>
                  <a:pt x="1386598" y="1020229"/>
                </a:lnTo>
                <a:lnTo>
                  <a:pt x="1319415" y="1019640"/>
                </a:lnTo>
                <a:lnTo>
                  <a:pt x="1253058" y="1017893"/>
                </a:lnTo>
                <a:lnTo>
                  <a:pt x="1187598" y="1015015"/>
                </a:lnTo>
                <a:lnTo>
                  <a:pt x="1123109" y="1011031"/>
                </a:lnTo>
                <a:lnTo>
                  <a:pt x="1059663" y="1005968"/>
                </a:lnTo>
                <a:lnTo>
                  <a:pt x="997333" y="999854"/>
                </a:lnTo>
                <a:lnTo>
                  <a:pt x="936191" y="992715"/>
                </a:lnTo>
                <a:lnTo>
                  <a:pt x="876311" y="984577"/>
                </a:lnTo>
                <a:lnTo>
                  <a:pt x="817764" y="975468"/>
                </a:lnTo>
                <a:lnTo>
                  <a:pt x="760624" y="965414"/>
                </a:lnTo>
                <a:lnTo>
                  <a:pt x="704962" y="954442"/>
                </a:lnTo>
                <a:lnTo>
                  <a:pt x="650852" y="942578"/>
                </a:lnTo>
                <a:lnTo>
                  <a:pt x="598367" y="929850"/>
                </a:lnTo>
                <a:lnTo>
                  <a:pt x="547578" y="916284"/>
                </a:lnTo>
                <a:lnTo>
                  <a:pt x="498559" y="901907"/>
                </a:lnTo>
                <a:lnTo>
                  <a:pt x="451382" y="886745"/>
                </a:lnTo>
                <a:lnTo>
                  <a:pt x="406120" y="870826"/>
                </a:lnTo>
                <a:lnTo>
                  <a:pt x="362845" y="854175"/>
                </a:lnTo>
                <a:lnTo>
                  <a:pt x="321631" y="836821"/>
                </a:lnTo>
                <a:lnTo>
                  <a:pt x="282548" y="818788"/>
                </a:lnTo>
                <a:lnTo>
                  <a:pt x="245672" y="800105"/>
                </a:lnTo>
                <a:lnTo>
                  <a:pt x="211073" y="780798"/>
                </a:lnTo>
                <a:lnTo>
                  <a:pt x="148999" y="740418"/>
                </a:lnTo>
                <a:lnTo>
                  <a:pt x="96909" y="697862"/>
                </a:lnTo>
                <a:lnTo>
                  <a:pt x="55382" y="653344"/>
                </a:lnTo>
                <a:lnTo>
                  <a:pt x="25001" y="607079"/>
                </a:lnTo>
                <a:lnTo>
                  <a:pt x="6347" y="559279"/>
                </a:lnTo>
                <a:lnTo>
                  <a:pt x="0" y="510159"/>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069338" y="5260975"/>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763771" y="2460625"/>
            <a:ext cx="1849755" cy="2684145"/>
          </a:xfrm>
          <a:custGeom>
            <a:avLst/>
            <a:gdLst/>
            <a:ahLst/>
            <a:cxnLst/>
            <a:rect l="l" t="t" r="r" b="b"/>
            <a:pathLst>
              <a:path w="1849754" h="2684145">
                <a:moveTo>
                  <a:pt x="23749" y="2515489"/>
                </a:moveTo>
                <a:lnTo>
                  <a:pt x="0" y="2684145"/>
                </a:lnTo>
                <a:lnTo>
                  <a:pt x="149098" y="2601976"/>
                </a:lnTo>
                <a:lnTo>
                  <a:pt x="137501" y="2593975"/>
                </a:lnTo>
                <a:lnTo>
                  <a:pt x="92963" y="2593975"/>
                </a:lnTo>
                <a:lnTo>
                  <a:pt x="51180" y="2565273"/>
                </a:lnTo>
                <a:lnTo>
                  <a:pt x="65589" y="2544357"/>
                </a:lnTo>
                <a:lnTo>
                  <a:pt x="23749" y="2515489"/>
                </a:lnTo>
                <a:close/>
              </a:path>
              <a:path w="1849754" h="2684145">
                <a:moveTo>
                  <a:pt x="65589" y="2544357"/>
                </a:moveTo>
                <a:lnTo>
                  <a:pt x="51180" y="2565273"/>
                </a:lnTo>
                <a:lnTo>
                  <a:pt x="92963" y="2593975"/>
                </a:lnTo>
                <a:lnTo>
                  <a:pt x="107313" y="2573146"/>
                </a:lnTo>
                <a:lnTo>
                  <a:pt x="65589" y="2544357"/>
                </a:lnTo>
                <a:close/>
              </a:path>
              <a:path w="1849754" h="2684145">
                <a:moveTo>
                  <a:pt x="107313" y="2573146"/>
                </a:moveTo>
                <a:lnTo>
                  <a:pt x="92963" y="2593975"/>
                </a:lnTo>
                <a:lnTo>
                  <a:pt x="137501" y="2593975"/>
                </a:lnTo>
                <a:lnTo>
                  <a:pt x="107313" y="2573146"/>
                </a:lnTo>
                <a:close/>
              </a:path>
              <a:path w="1849754" h="2684145">
                <a:moveTo>
                  <a:pt x="1742020" y="110929"/>
                </a:moveTo>
                <a:lnTo>
                  <a:pt x="65589" y="2544357"/>
                </a:lnTo>
                <a:lnTo>
                  <a:pt x="107313" y="2573146"/>
                </a:lnTo>
                <a:lnTo>
                  <a:pt x="1783823" y="139729"/>
                </a:lnTo>
                <a:lnTo>
                  <a:pt x="1742020" y="110929"/>
                </a:lnTo>
                <a:close/>
              </a:path>
              <a:path w="1849754" h="2684145">
                <a:moveTo>
                  <a:pt x="1836685" y="90042"/>
                </a:moveTo>
                <a:lnTo>
                  <a:pt x="1756410" y="90042"/>
                </a:lnTo>
                <a:lnTo>
                  <a:pt x="1798192" y="118872"/>
                </a:lnTo>
                <a:lnTo>
                  <a:pt x="1783823" y="139729"/>
                </a:lnTo>
                <a:lnTo>
                  <a:pt x="1825625" y="168528"/>
                </a:lnTo>
                <a:lnTo>
                  <a:pt x="1836685" y="90042"/>
                </a:lnTo>
                <a:close/>
              </a:path>
              <a:path w="1849754" h="2684145">
                <a:moveTo>
                  <a:pt x="1756410" y="90042"/>
                </a:moveTo>
                <a:lnTo>
                  <a:pt x="1742020" y="110929"/>
                </a:lnTo>
                <a:lnTo>
                  <a:pt x="1783823" y="139729"/>
                </a:lnTo>
                <a:lnTo>
                  <a:pt x="1798192" y="118872"/>
                </a:lnTo>
                <a:lnTo>
                  <a:pt x="1756410" y="90042"/>
                </a:lnTo>
                <a:close/>
              </a:path>
              <a:path w="1849754" h="2684145">
                <a:moveTo>
                  <a:pt x="1849374" y="0"/>
                </a:moveTo>
                <a:lnTo>
                  <a:pt x="1700276" y="82169"/>
                </a:lnTo>
                <a:lnTo>
                  <a:pt x="1742020" y="110929"/>
                </a:lnTo>
                <a:lnTo>
                  <a:pt x="1756410" y="90042"/>
                </a:lnTo>
                <a:lnTo>
                  <a:pt x="1836685" y="90042"/>
                </a:lnTo>
                <a:lnTo>
                  <a:pt x="1849374" y="0"/>
                </a:lnTo>
                <a:close/>
              </a:path>
            </a:pathLst>
          </a:custGeom>
          <a:solidFill>
            <a:srgbClr val="E3E9EE"/>
          </a:solidFill>
        </p:spPr>
        <p:txBody>
          <a:bodyPr wrap="square" lIns="0" tIns="0" rIns="0" bIns="0" rtlCol="0"/>
          <a:lstStyle/>
          <a:p>
            <a:endParaRPr/>
          </a:p>
        </p:txBody>
      </p:sp>
      <p:sp>
        <p:nvSpPr>
          <p:cNvPr id="17" name="object 17"/>
          <p:cNvSpPr/>
          <p:nvPr/>
        </p:nvSpPr>
        <p:spPr>
          <a:xfrm>
            <a:off x="3763771" y="2460625"/>
            <a:ext cx="1849755" cy="2684145"/>
          </a:xfrm>
          <a:custGeom>
            <a:avLst/>
            <a:gdLst/>
            <a:ahLst/>
            <a:cxnLst/>
            <a:rect l="l" t="t" r="r" b="b"/>
            <a:pathLst>
              <a:path w="1849754" h="2684145">
                <a:moveTo>
                  <a:pt x="1742060" y="2573146"/>
                </a:moveTo>
                <a:lnTo>
                  <a:pt x="1700276" y="2601976"/>
                </a:lnTo>
                <a:lnTo>
                  <a:pt x="1849374" y="2684145"/>
                </a:lnTo>
                <a:lnTo>
                  <a:pt x="1836676" y="2593975"/>
                </a:lnTo>
                <a:lnTo>
                  <a:pt x="1756410" y="2593975"/>
                </a:lnTo>
                <a:lnTo>
                  <a:pt x="1742060" y="2573146"/>
                </a:lnTo>
                <a:close/>
              </a:path>
              <a:path w="1849754" h="2684145">
                <a:moveTo>
                  <a:pt x="1783784" y="2544357"/>
                </a:moveTo>
                <a:lnTo>
                  <a:pt x="1742060" y="2573146"/>
                </a:lnTo>
                <a:lnTo>
                  <a:pt x="1756410" y="2593975"/>
                </a:lnTo>
                <a:lnTo>
                  <a:pt x="1798192" y="2565273"/>
                </a:lnTo>
                <a:lnTo>
                  <a:pt x="1783784" y="2544357"/>
                </a:lnTo>
                <a:close/>
              </a:path>
              <a:path w="1849754" h="2684145">
                <a:moveTo>
                  <a:pt x="1825625" y="2515489"/>
                </a:moveTo>
                <a:lnTo>
                  <a:pt x="1783784" y="2544357"/>
                </a:lnTo>
                <a:lnTo>
                  <a:pt x="1798192" y="2565273"/>
                </a:lnTo>
                <a:lnTo>
                  <a:pt x="1756410" y="2593975"/>
                </a:lnTo>
                <a:lnTo>
                  <a:pt x="1836676" y="2593975"/>
                </a:lnTo>
                <a:lnTo>
                  <a:pt x="1825625" y="2515489"/>
                </a:lnTo>
                <a:close/>
              </a:path>
              <a:path w="1849754" h="2684145">
                <a:moveTo>
                  <a:pt x="107353" y="110929"/>
                </a:moveTo>
                <a:lnTo>
                  <a:pt x="65550" y="139729"/>
                </a:lnTo>
                <a:lnTo>
                  <a:pt x="1742060" y="2573146"/>
                </a:lnTo>
                <a:lnTo>
                  <a:pt x="1783784" y="2544357"/>
                </a:lnTo>
                <a:lnTo>
                  <a:pt x="107353" y="110929"/>
                </a:lnTo>
                <a:close/>
              </a:path>
              <a:path w="1849754" h="2684145">
                <a:moveTo>
                  <a:pt x="0" y="0"/>
                </a:moveTo>
                <a:lnTo>
                  <a:pt x="23749" y="168528"/>
                </a:lnTo>
                <a:lnTo>
                  <a:pt x="65550" y="139729"/>
                </a:lnTo>
                <a:lnTo>
                  <a:pt x="51180" y="118872"/>
                </a:lnTo>
                <a:lnTo>
                  <a:pt x="92963" y="90042"/>
                </a:lnTo>
                <a:lnTo>
                  <a:pt x="137669" y="90042"/>
                </a:lnTo>
                <a:lnTo>
                  <a:pt x="149098" y="82169"/>
                </a:lnTo>
                <a:lnTo>
                  <a:pt x="0" y="0"/>
                </a:lnTo>
                <a:close/>
              </a:path>
              <a:path w="1849754" h="2684145">
                <a:moveTo>
                  <a:pt x="92963" y="90042"/>
                </a:moveTo>
                <a:lnTo>
                  <a:pt x="51180" y="118872"/>
                </a:lnTo>
                <a:lnTo>
                  <a:pt x="65550" y="139729"/>
                </a:lnTo>
                <a:lnTo>
                  <a:pt x="107353" y="110929"/>
                </a:lnTo>
                <a:lnTo>
                  <a:pt x="92963" y="90042"/>
                </a:lnTo>
                <a:close/>
              </a:path>
              <a:path w="1849754" h="2684145">
                <a:moveTo>
                  <a:pt x="137669" y="90042"/>
                </a:moveTo>
                <a:lnTo>
                  <a:pt x="92963" y="90042"/>
                </a:lnTo>
                <a:lnTo>
                  <a:pt x="107353" y="110929"/>
                </a:lnTo>
                <a:lnTo>
                  <a:pt x="137669" y="90042"/>
                </a:lnTo>
                <a:close/>
              </a:path>
            </a:pathLst>
          </a:custGeom>
          <a:solidFill>
            <a:srgbClr val="E3E9EE"/>
          </a:solidFill>
        </p:spPr>
        <p:txBody>
          <a:bodyPr wrap="square" lIns="0" tIns="0" rIns="0" bIns="0" rtlCol="0"/>
          <a:lstStyle/>
          <a:p>
            <a:endParaRPr/>
          </a:p>
        </p:txBody>
      </p:sp>
      <p:sp>
        <p:nvSpPr>
          <p:cNvPr id="18" name="object 18"/>
          <p:cNvSpPr/>
          <p:nvPr/>
        </p:nvSpPr>
        <p:spPr>
          <a:xfrm>
            <a:off x="6883400" y="2927223"/>
            <a:ext cx="153035" cy="1866900"/>
          </a:xfrm>
          <a:custGeom>
            <a:avLst/>
            <a:gdLst/>
            <a:ahLst/>
            <a:cxnLst/>
            <a:rect l="l" t="t" r="r" b="b"/>
            <a:pathLst>
              <a:path w="153034" h="1866900">
                <a:moveTo>
                  <a:pt x="50803" y="1714627"/>
                </a:moveTo>
                <a:lnTo>
                  <a:pt x="0" y="1714627"/>
                </a:lnTo>
                <a:lnTo>
                  <a:pt x="76073" y="1866900"/>
                </a:lnTo>
                <a:lnTo>
                  <a:pt x="139562" y="1740027"/>
                </a:lnTo>
                <a:lnTo>
                  <a:pt x="50800" y="1740027"/>
                </a:lnTo>
                <a:lnTo>
                  <a:pt x="50803" y="1714627"/>
                </a:lnTo>
                <a:close/>
              </a:path>
              <a:path w="153034" h="1866900">
                <a:moveTo>
                  <a:pt x="51050" y="152188"/>
                </a:moveTo>
                <a:lnTo>
                  <a:pt x="50800" y="1740027"/>
                </a:lnTo>
                <a:lnTo>
                  <a:pt x="101473" y="1740027"/>
                </a:lnTo>
                <a:lnTo>
                  <a:pt x="101848" y="152230"/>
                </a:lnTo>
                <a:lnTo>
                  <a:pt x="51050" y="152188"/>
                </a:lnTo>
                <a:close/>
              </a:path>
              <a:path w="153034" h="1866900">
                <a:moveTo>
                  <a:pt x="152273" y="1714627"/>
                </a:moveTo>
                <a:lnTo>
                  <a:pt x="101478" y="1714627"/>
                </a:lnTo>
                <a:lnTo>
                  <a:pt x="101473" y="1740027"/>
                </a:lnTo>
                <a:lnTo>
                  <a:pt x="139562" y="1740027"/>
                </a:lnTo>
                <a:lnTo>
                  <a:pt x="152273" y="1714627"/>
                </a:lnTo>
                <a:close/>
              </a:path>
              <a:path w="153034" h="1866900">
                <a:moveTo>
                  <a:pt x="139837" y="126873"/>
                </a:moveTo>
                <a:lnTo>
                  <a:pt x="101853" y="126873"/>
                </a:lnTo>
                <a:lnTo>
                  <a:pt x="101848" y="152230"/>
                </a:lnTo>
                <a:lnTo>
                  <a:pt x="152526" y="152273"/>
                </a:lnTo>
                <a:lnTo>
                  <a:pt x="139837" y="126873"/>
                </a:lnTo>
                <a:close/>
              </a:path>
              <a:path w="153034" h="1866900">
                <a:moveTo>
                  <a:pt x="101853" y="126873"/>
                </a:moveTo>
                <a:lnTo>
                  <a:pt x="51053" y="126873"/>
                </a:lnTo>
                <a:lnTo>
                  <a:pt x="51050" y="152188"/>
                </a:lnTo>
                <a:lnTo>
                  <a:pt x="101848" y="152230"/>
                </a:lnTo>
                <a:lnTo>
                  <a:pt x="101853" y="126873"/>
                </a:lnTo>
                <a:close/>
              </a:path>
              <a:path w="153034" h="1866900">
                <a:moveTo>
                  <a:pt x="76453" y="0"/>
                </a:moveTo>
                <a:lnTo>
                  <a:pt x="253" y="152146"/>
                </a:lnTo>
                <a:lnTo>
                  <a:pt x="51050" y="152188"/>
                </a:lnTo>
                <a:lnTo>
                  <a:pt x="51053" y="126873"/>
                </a:lnTo>
                <a:lnTo>
                  <a:pt x="139837" y="126873"/>
                </a:lnTo>
                <a:lnTo>
                  <a:pt x="76453" y="0"/>
                </a:lnTo>
                <a:close/>
              </a:path>
            </a:pathLst>
          </a:custGeom>
          <a:solidFill>
            <a:srgbClr val="E3E9EE"/>
          </a:solidFill>
        </p:spPr>
        <p:txBody>
          <a:bodyPr wrap="square" lIns="0" tIns="0" rIns="0" bIns="0" rtlCol="0"/>
          <a:lstStyle/>
          <a:p>
            <a:endParaRPr/>
          </a:p>
        </p:txBody>
      </p:sp>
      <p:sp>
        <p:nvSpPr>
          <p:cNvPr id="19" name="object 19"/>
          <p:cNvSpPr/>
          <p:nvPr/>
        </p:nvSpPr>
        <p:spPr>
          <a:xfrm>
            <a:off x="2257425" y="2811272"/>
            <a:ext cx="153035" cy="1866900"/>
          </a:xfrm>
          <a:custGeom>
            <a:avLst/>
            <a:gdLst/>
            <a:ahLst/>
            <a:cxnLst/>
            <a:rect l="l" t="t" r="r" b="b"/>
            <a:pathLst>
              <a:path w="153035" h="1866900">
                <a:moveTo>
                  <a:pt x="50803" y="1714627"/>
                </a:moveTo>
                <a:lnTo>
                  <a:pt x="0" y="1714627"/>
                </a:lnTo>
                <a:lnTo>
                  <a:pt x="76073" y="1866900"/>
                </a:lnTo>
                <a:lnTo>
                  <a:pt x="139562" y="1740027"/>
                </a:lnTo>
                <a:lnTo>
                  <a:pt x="50800" y="1740027"/>
                </a:lnTo>
                <a:lnTo>
                  <a:pt x="50803" y="1714627"/>
                </a:lnTo>
                <a:close/>
              </a:path>
              <a:path w="153035" h="1866900">
                <a:moveTo>
                  <a:pt x="101854" y="126873"/>
                </a:moveTo>
                <a:lnTo>
                  <a:pt x="51054" y="126873"/>
                </a:lnTo>
                <a:lnTo>
                  <a:pt x="50800" y="1740027"/>
                </a:lnTo>
                <a:lnTo>
                  <a:pt x="101473" y="1740027"/>
                </a:lnTo>
                <a:lnTo>
                  <a:pt x="101854" y="126873"/>
                </a:lnTo>
                <a:close/>
              </a:path>
              <a:path w="153035" h="1866900">
                <a:moveTo>
                  <a:pt x="152273" y="1714627"/>
                </a:moveTo>
                <a:lnTo>
                  <a:pt x="101478" y="1714627"/>
                </a:lnTo>
                <a:lnTo>
                  <a:pt x="101473" y="1740027"/>
                </a:lnTo>
                <a:lnTo>
                  <a:pt x="139562" y="1740027"/>
                </a:lnTo>
                <a:lnTo>
                  <a:pt x="152273" y="1714627"/>
                </a:lnTo>
                <a:close/>
              </a:path>
              <a:path w="153035" h="1866900">
                <a:moveTo>
                  <a:pt x="76454" y="0"/>
                </a:moveTo>
                <a:lnTo>
                  <a:pt x="254" y="152273"/>
                </a:lnTo>
                <a:lnTo>
                  <a:pt x="51050" y="152273"/>
                </a:lnTo>
                <a:lnTo>
                  <a:pt x="51054" y="126873"/>
                </a:lnTo>
                <a:lnTo>
                  <a:pt x="139837" y="126873"/>
                </a:lnTo>
                <a:lnTo>
                  <a:pt x="76454" y="0"/>
                </a:lnTo>
                <a:close/>
              </a:path>
              <a:path w="153035" h="1866900">
                <a:moveTo>
                  <a:pt x="139837" y="126873"/>
                </a:moveTo>
                <a:lnTo>
                  <a:pt x="101854" y="126873"/>
                </a:lnTo>
                <a:lnTo>
                  <a:pt x="101848" y="152273"/>
                </a:lnTo>
                <a:lnTo>
                  <a:pt x="152526" y="152273"/>
                </a:lnTo>
                <a:lnTo>
                  <a:pt x="139837" y="126873"/>
                </a:lnTo>
                <a:close/>
              </a:path>
            </a:pathLst>
          </a:custGeom>
          <a:solidFill>
            <a:srgbClr val="E3E9EE"/>
          </a:solidFill>
        </p:spPr>
        <p:txBody>
          <a:bodyPr wrap="square" lIns="0" tIns="0" rIns="0" bIns="0" rtlCol="0"/>
          <a:lstStyle/>
          <a:p>
            <a:endParaRPr/>
          </a:p>
        </p:txBody>
      </p:sp>
      <p:sp>
        <p:nvSpPr>
          <p:cNvPr id="20" name="object 20"/>
          <p:cNvSpPr/>
          <p:nvPr/>
        </p:nvSpPr>
        <p:spPr>
          <a:xfrm>
            <a:off x="4016121" y="2034920"/>
            <a:ext cx="1344930" cy="153035"/>
          </a:xfrm>
          <a:custGeom>
            <a:avLst/>
            <a:gdLst/>
            <a:ahLst/>
            <a:cxnLst/>
            <a:rect l="l" t="t" r="r" b="b"/>
            <a:pathLst>
              <a:path w="1344929" h="153035">
                <a:moveTo>
                  <a:pt x="1192318" y="101845"/>
                </a:moveTo>
                <a:lnTo>
                  <a:pt x="1192276" y="152526"/>
                </a:lnTo>
                <a:lnTo>
                  <a:pt x="1293791" y="101853"/>
                </a:lnTo>
                <a:lnTo>
                  <a:pt x="1192318" y="101845"/>
                </a:lnTo>
                <a:close/>
              </a:path>
              <a:path w="1344929" h="153035">
                <a:moveTo>
                  <a:pt x="152400" y="0"/>
                </a:moveTo>
                <a:lnTo>
                  <a:pt x="0" y="76073"/>
                </a:lnTo>
                <a:lnTo>
                  <a:pt x="152273" y="152273"/>
                </a:lnTo>
                <a:lnTo>
                  <a:pt x="152315" y="101481"/>
                </a:lnTo>
                <a:lnTo>
                  <a:pt x="126873" y="101473"/>
                </a:lnTo>
                <a:lnTo>
                  <a:pt x="127000" y="50800"/>
                </a:lnTo>
                <a:lnTo>
                  <a:pt x="152357" y="50800"/>
                </a:lnTo>
                <a:lnTo>
                  <a:pt x="152400" y="0"/>
                </a:lnTo>
                <a:close/>
              </a:path>
              <a:path w="1344929" h="153035">
                <a:moveTo>
                  <a:pt x="1192360" y="51048"/>
                </a:moveTo>
                <a:lnTo>
                  <a:pt x="1192318" y="101845"/>
                </a:lnTo>
                <a:lnTo>
                  <a:pt x="1217676" y="101853"/>
                </a:lnTo>
                <a:lnTo>
                  <a:pt x="1217802" y="51053"/>
                </a:lnTo>
                <a:lnTo>
                  <a:pt x="1192360" y="51048"/>
                </a:lnTo>
                <a:close/>
              </a:path>
              <a:path w="1344929" h="153035">
                <a:moveTo>
                  <a:pt x="1192402" y="253"/>
                </a:moveTo>
                <a:lnTo>
                  <a:pt x="1192360" y="51048"/>
                </a:lnTo>
                <a:lnTo>
                  <a:pt x="1217802" y="51053"/>
                </a:lnTo>
                <a:lnTo>
                  <a:pt x="1217676" y="101853"/>
                </a:lnTo>
                <a:lnTo>
                  <a:pt x="1293808" y="101845"/>
                </a:lnTo>
                <a:lnTo>
                  <a:pt x="1344676" y="76453"/>
                </a:lnTo>
                <a:lnTo>
                  <a:pt x="1192402" y="253"/>
                </a:lnTo>
                <a:close/>
              </a:path>
              <a:path w="1344929" h="153035">
                <a:moveTo>
                  <a:pt x="152357" y="50805"/>
                </a:moveTo>
                <a:lnTo>
                  <a:pt x="152315" y="101481"/>
                </a:lnTo>
                <a:lnTo>
                  <a:pt x="1192318" y="101845"/>
                </a:lnTo>
                <a:lnTo>
                  <a:pt x="1192360" y="51048"/>
                </a:lnTo>
                <a:lnTo>
                  <a:pt x="152357" y="50805"/>
                </a:lnTo>
                <a:close/>
              </a:path>
              <a:path w="1344929" h="153035">
                <a:moveTo>
                  <a:pt x="127000" y="50800"/>
                </a:moveTo>
                <a:lnTo>
                  <a:pt x="126873"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
        <p:nvSpPr>
          <p:cNvPr id="21" name="object 21"/>
          <p:cNvSpPr/>
          <p:nvPr/>
        </p:nvSpPr>
        <p:spPr>
          <a:xfrm>
            <a:off x="4016121" y="5418201"/>
            <a:ext cx="1344930" cy="152400"/>
          </a:xfrm>
          <a:custGeom>
            <a:avLst/>
            <a:gdLst/>
            <a:ahLst/>
            <a:cxnLst/>
            <a:rect l="l" t="t" r="r" b="b"/>
            <a:pathLst>
              <a:path w="1344929" h="152400">
                <a:moveTo>
                  <a:pt x="152400" y="0"/>
                </a:moveTo>
                <a:lnTo>
                  <a:pt x="0" y="76073"/>
                </a:lnTo>
                <a:lnTo>
                  <a:pt x="152273" y="152273"/>
                </a:lnTo>
                <a:lnTo>
                  <a:pt x="152315" y="101480"/>
                </a:lnTo>
                <a:lnTo>
                  <a:pt x="126873" y="101473"/>
                </a:lnTo>
                <a:lnTo>
                  <a:pt x="127000" y="50800"/>
                </a:lnTo>
                <a:lnTo>
                  <a:pt x="152357" y="50800"/>
                </a:lnTo>
                <a:lnTo>
                  <a:pt x="152400" y="0"/>
                </a:lnTo>
                <a:close/>
              </a:path>
              <a:path w="1344929" h="152400">
                <a:moveTo>
                  <a:pt x="152357" y="50805"/>
                </a:moveTo>
                <a:lnTo>
                  <a:pt x="152315" y="101480"/>
                </a:lnTo>
                <a:lnTo>
                  <a:pt x="1344676" y="101854"/>
                </a:lnTo>
                <a:lnTo>
                  <a:pt x="1344676" y="51054"/>
                </a:lnTo>
                <a:lnTo>
                  <a:pt x="152357" y="50805"/>
                </a:lnTo>
                <a:close/>
              </a:path>
              <a:path w="1344929" h="152400">
                <a:moveTo>
                  <a:pt x="127000" y="50800"/>
                </a:moveTo>
                <a:lnTo>
                  <a:pt x="126873" y="101473"/>
                </a:lnTo>
                <a:lnTo>
                  <a:pt x="152315" y="101480"/>
                </a:lnTo>
                <a:lnTo>
                  <a:pt x="152357" y="50805"/>
                </a:lnTo>
                <a:lnTo>
                  <a:pt x="127000" y="50800"/>
                </a:lnTo>
                <a:close/>
              </a:path>
            </a:pathLst>
          </a:custGeom>
          <a:solidFill>
            <a:srgbClr val="FF0000"/>
          </a:solidFill>
        </p:spPr>
        <p:txBody>
          <a:bodyPr wrap="square" lIns="0" tIns="0" rIns="0" bIns="0" rtlCol="0"/>
          <a:lstStyle/>
          <a:p>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31594"/>
            <a:ext cx="8028305" cy="2221230"/>
          </a:xfrm>
          <a:prstGeom prst="rect">
            <a:avLst/>
          </a:prstGeom>
        </p:spPr>
        <p:txBody>
          <a:bodyPr vert="horz" wrap="square" lIns="0" tIns="12700" rIns="0" bIns="0" rtlCol="0">
            <a:spAutoFit/>
          </a:bodyPr>
          <a:lstStyle/>
          <a:p>
            <a:pPr marL="355600" marR="5080" indent="-342900">
              <a:lnSpc>
                <a:spcPct val="150000"/>
              </a:lnSpc>
              <a:spcBef>
                <a:spcPts val="100"/>
              </a:spcBef>
              <a:buFont typeface="Wingdings"/>
              <a:buChar char=""/>
              <a:tabLst>
                <a:tab pos="355600" algn="l"/>
              </a:tabLst>
            </a:pPr>
            <a:r>
              <a:rPr sz="3200" spc="-145" dirty="0">
                <a:latin typeface="Calibri"/>
                <a:cs typeface="Calibri"/>
              </a:rPr>
              <a:t>To </a:t>
            </a:r>
            <a:r>
              <a:rPr sz="3200" spc="-15" dirty="0">
                <a:latin typeface="Calibri"/>
                <a:cs typeface="Calibri"/>
              </a:rPr>
              <a:t>get </a:t>
            </a:r>
            <a:r>
              <a:rPr sz="3200" spc="-10" dirty="0">
                <a:latin typeface="Calibri"/>
                <a:cs typeface="Calibri"/>
              </a:rPr>
              <a:t>the </a:t>
            </a:r>
            <a:r>
              <a:rPr sz="3200" spc="-5" dirty="0">
                <a:latin typeface="Calibri"/>
                <a:cs typeface="Calibri"/>
              </a:rPr>
              <a:t>binary </a:t>
            </a:r>
            <a:r>
              <a:rPr sz="3200" spc="-10" dirty="0">
                <a:latin typeface="Calibri"/>
                <a:cs typeface="Calibri"/>
              </a:rPr>
              <a:t>equivalent </a:t>
            </a:r>
            <a:r>
              <a:rPr sz="3200" spc="-5" dirty="0">
                <a:latin typeface="Calibri"/>
                <a:cs typeface="Calibri"/>
              </a:rPr>
              <a:t>of the </a:t>
            </a:r>
            <a:r>
              <a:rPr sz="3200" spc="-10" dirty="0">
                <a:latin typeface="Calibri"/>
                <a:cs typeface="Calibri"/>
              </a:rPr>
              <a:t>given </a:t>
            </a:r>
            <a:r>
              <a:rPr sz="3200" spc="-20" dirty="0">
                <a:latin typeface="Calibri"/>
                <a:cs typeface="Calibri"/>
              </a:rPr>
              <a:t>hex  </a:t>
            </a:r>
            <a:r>
              <a:rPr sz="3200" spc="-5" dirty="0">
                <a:latin typeface="Calibri"/>
                <a:cs typeface="Calibri"/>
              </a:rPr>
              <a:t>number </a:t>
            </a:r>
            <a:r>
              <a:rPr sz="3200" spc="-10" dirty="0">
                <a:latin typeface="Calibri"/>
                <a:cs typeface="Calibri"/>
              </a:rPr>
              <a:t>we </a:t>
            </a:r>
            <a:r>
              <a:rPr sz="3200" spc="-25" dirty="0">
                <a:latin typeface="Calibri"/>
                <a:cs typeface="Calibri"/>
              </a:rPr>
              <a:t>have to </a:t>
            </a:r>
            <a:r>
              <a:rPr sz="3200" spc="-15" dirty="0">
                <a:latin typeface="Calibri"/>
                <a:cs typeface="Calibri"/>
              </a:rPr>
              <a:t>convert </a:t>
            </a:r>
            <a:r>
              <a:rPr sz="3200" dirty="0">
                <a:latin typeface="Calibri"/>
                <a:cs typeface="Calibri"/>
              </a:rPr>
              <a:t>each </a:t>
            </a:r>
            <a:r>
              <a:rPr sz="3200" spc="-20" dirty="0">
                <a:latin typeface="Calibri"/>
                <a:cs typeface="Calibri"/>
              </a:rPr>
              <a:t>hex </a:t>
            </a:r>
            <a:r>
              <a:rPr sz="3200" spc="-5" dirty="0">
                <a:latin typeface="Calibri"/>
                <a:cs typeface="Calibri"/>
              </a:rPr>
              <a:t>digit </a:t>
            </a:r>
            <a:r>
              <a:rPr sz="3200" spc="-20" dirty="0">
                <a:latin typeface="Calibri"/>
                <a:cs typeface="Calibri"/>
              </a:rPr>
              <a:t>into  </a:t>
            </a:r>
            <a:r>
              <a:rPr sz="3200" spc="-5" dirty="0">
                <a:latin typeface="Calibri"/>
                <a:cs typeface="Calibri"/>
              </a:rPr>
              <a:t>its </a:t>
            </a:r>
            <a:r>
              <a:rPr sz="3200" spc="-10" dirty="0">
                <a:latin typeface="Calibri"/>
                <a:cs typeface="Calibri"/>
              </a:rPr>
              <a:t>equivalent </a:t>
            </a:r>
            <a:r>
              <a:rPr sz="3200" dirty="0">
                <a:latin typeface="Calibri"/>
                <a:cs typeface="Calibri"/>
              </a:rPr>
              <a:t>4 </a:t>
            </a:r>
            <a:r>
              <a:rPr sz="3200" spc="-5" dirty="0">
                <a:latin typeface="Calibri"/>
                <a:cs typeface="Calibri"/>
              </a:rPr>
              <a:t>bit binary</a:t>
            </a:r>
            <a:r>
              <a:rPr sz="3200" spc="20" dirty="0">
                <a:latin typeface="Calibri"/>
                <a:cs typeface="Calibri"/>
              </a:rPr>
              <a:t> </a:t>
            </a:r>
            <a:r>
              <a:rPr sz="3200" spc="-5" dirty="0">
                <a:latin typeface="Calibri"/>
                <a:cs typeface="Calibri"/>
              </a:rPr>
              <a:t>number</a:t>
            </a:r>
            <a:endParaRPr sz="3200">
              <a:latin typeface="Calibri"/>
              <a:cs typeface="Calibri"/>
            </a:endParaRPr>
          </a:p>
        </p:txBody>
      </p:sp>
      <p:sp>
        <p:nvSpPr>
          <p:cNvPr id="3" name="object 3"/>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422249" y="223266"/>
            <a:ext cx="830072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Conversion </a:t>
            </a:r>
            <a:r>
              <a:rPr sz="2800" b="1" spc="-5" dirty="0">
                <a:latin typeface="Calibri"/>
                <a:cs typeface="Calibri"/>
              </a:rPr>
              <a:t>of </a:t>
            </a:r>
            <a:r>
              <a:rPr sz="2800" b="1" spc="-15" dirty="0">
                <a:latin typeface="Calibri"/>
                <a:cs typeface="Calibri"/>
              </a:rPr>
              <a:t>Hexadecimal </a:t>
            </a:r>
            <a:r>
              <a:rPr sz="2800" b="1" spc="-5" dirty="0">
                <a:latin typeface="Calibri"/>
                <a:cs typeface="Calibri"/>
              </a:rPr>
              <a:t>Number </a:t>
            </a:r>
            <a:r>
              <a:rPr sz="2800" b="1" spc="-20" dirty="0">
                <a:latin typeface="Calibri"/>
                <a:cs typeface="Calibri"/>
              </a:rPr>
              <a:t>into </a:t>
            </a:r>
            <a:r>
              <a:rPr sz="2800" b="1" spc="-5" dirty="0">
                <a:latin typeface="Calibri"/>
                <a:cs typeface="Calibri"/>
              </a:rPr>
              <a:t>Binary</a:t>
            </a:r>
            <a:r>
              <a:rPr sz="2800" b="1" spc="195" dirty="0">
                <a:latin typeface="Calibri"/>
                <a:cs typeface="Calibri"/>
              </a:rPr>
              <a:t> </a:t>
            </a:r>
            <a:r>
              <a:rPr sz="2800" b="1" spc="-5" dirty="0">
                <a:latin typeface="Calibri"/>
                <a:cs typeface="Calibri"/>
              </a:rPr>
              <a:t>Number</a:t>
            </a:r>
            <a:endParaRPr sz="2800">
              <a:latin typeface="Calibri"/>
              <a:cs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11109"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AFB2 </a:t>
            </a:r>
            <a:r>
              <a:rPr spc="-25" dirty="0"/>
              <a:t>hex </a:t>
            </a:r>
            <a:r>
              <a:rPr dirty="0"/>
              <a:t>number in</a:t>
            </a:r>
            <a:r>
              <a:rPr spc="-130" dirty="0"/>
              <a:t> </a:t>
            </a:r>
            <a:r>
              <a:rPr spc="-30" dirty="0"/>
              <a:t>to  it’s </a:t>
            </a:r>
            <a:r>
              <a:rPr spc="-10" dirty="0"/>
              <a:t>equivalent </a:t>
            </a:r>
            <a:r>
              <a:rPr dirty="0"/>
              <a:t>binary</a:t>
            </a:r>
            <a:r>
              <a:rPr spc="-6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0984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AFB2 </a:t>
            </a:r>
            <a:r>
              <a:rPr spc="-25" dirty="0"/>
              <a:t>hex </a:t>
            </a:r>
            <a:r>
              <a:rPr dirty="0"/>
              <a:t>number in</a:t>
            </a:r>
            <a:r>
              <a:rPr spc="-150" dirty="0"/>
              <a:t> </a:t>
            </a:r>
            <a:r>
              <a:rPr spc="-25" dirty="0"/>
              <a:t>to  </a:t>
            </a:r>
            <a:r>
              <a:rPr spc="-30" dirty="0"/>
              <a:t>it’s </a:t>
            </a:r>
            <a:r>
              <a:rPr spc="-10" dirty="0"/>
              <a:t>equivalent </a:t>
            </a:r>
            <a:r>
              <a:rPr dirty="0"/>
              <a:t>binary</a:t>
            </a:r>
            <a:r>
              <a:rPr spc="-60" dirty="0"/>
              <a:t> </a:t>
            </a:r>
            <a:r>
              <a:rPr spc="-55"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2078482" y="2159000"/>
            <a:ext cx="20827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a:t>
            </a:r>
            <a:endParaRPr sz="2400">
              <a:latin typeface="Tahoma"/>
              <a:cs typeface="Tahoma"/>
            </a:endParaRPr>
          </a:p>
        </p:txBody>
      </p:sp>
      <p:sp>
        <p:nvSpPr>
          <p:cNvPr id="10" name="object 10"/>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150</a:t>
            </a:r>
            <a:endParaRPr sz="1200">
              <a:latin typeface="Calibri"/>
              <a:cs typeface="Calibri"/>
            </a:endParaRPr>
          </a:p>
        </p:txBody>
      </p:sp>
      <p:sp>
        <p:nvSpPr>
          <p:cNvPr id="5" name="object 5"/>
          <p:cNvSpPr txBox="1"/>
          <p:nvPr/>
        </p:nvSpPr>
        <p:spPr>
          <a:xfrm>
            <a:off x="3878445" y="2159000"/>
            <a:ext cx="1847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F</a:t>
            </a:r>
            <a:endParaRPr sz="2400">
              <a:latin typeface="Tahoma"/>
              <a:cs typeface="Tahoma"/>
            </a:endParaRPr>
          </a:p>
        </p:txBody>
      </p:sp>
      <p:sp>
        <p:nvSpPr>
          <p:cNvPr id="6" name="object 6"/>
          <p:cNvSpPr txBox="1"/>
          <p:nvPr/>
        </p:nvSpPr>
        <p:spPr>
          <a:xfrm>
            <a:off x="5559269" y="2159000"/>
            <a:ext cx="2051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a:t>
            </a:r>
            <a:endParaRPr sz="2400">
              <a:latin typeface="Tahoma"/>
              <a:cs typeface="Tahoma"/>
            </a:endParaRPr>
          </a:p>
        </p:txBody>
      </p:sp>
      <p:sp>
        <p:nvSpPr>
          <p:cNvPr id="7" name="object 7"/>
          <p:cNvSpPr txBox="1"/>
          <p:nvPr/>
        </p:nvSpPr>
        <p:spPr>
          <a:xfrm>
            <a:off x="7354737" y="21590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AFB2 </a:t>
            </a:r>
            <a:r>
              <a:rPr spc="-25" dirty="0"/>
              <a:t>hex </a:t>
            </a:r>
            <a:r>
              <a:rPr dirty="0"/>
              <a:t>number in</a:t>
            </a:r>
            <a:r>
              <a:rPr spc="-150" dirty="0"/>
              <a:t> </a:t>
            </a:r>
            <a:r>
              <a:rPr spc="-25" dirty="0"/>
              <a:t>to  </a:t>
            </a:r>
            <a:r>
              <a:rPr spc="-30" dirty="0"/>
              <a:t>it’s </a:t>
            </a:r>
            <a:r>
              <a:rPr spc="-10" dirty="0"/>
              <a:t>equivalent </a:t>
            </a:r>
            <a:r>
              <a:rPr dirty="0"/>
              <a:t>binary</a:t>
            </a:r>
            <a:r>
              <a:rPr spc="-60"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2078482" y="2159000"/>
            <a:ext cx="20827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a:t>
            </a:r>
            <a:endParaRPr sz="2400">
              <a:latin typeface="Tahoma"/>
              <a:cs typeface="Tahoma"/>
            </a:endParaRPr>
          </a:p>
        </p:txBody>
      </p:sp>
      <p:sp>
        <p:nvSpPr>
          <p:cNvPr id="5" name="object 5"/>
          <p:cNvSpPr txBox="1"/>
          <p:nvPr/>
        </p:nvSpPr>
        <p:spPr>
          <a:xfrm>
            <a:off x="3878445" y="2159000"/>
            <a:ext cx="1847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F</a:t>
            </a:r>
            <a:endParaRPr sz="2400">
              <a:latin typeface="Tahoma"/>
              <a:cs typeface="Tahoma"/>
            </a:endParaRPr>
          </a:p>
        </p:txBody>
      </p:sp>
      <p:sp>
        <p:nvSpPr>
          <p:cNvPr id="6" name="object 6"/>
          <p:cNvSpPr txBox="1"/>
          <p:nvPr/>
        </p:nvSpPr>
        <p:spPr>
          <a:xfrm>
            <a:off x="5559269" y="2159000"/>
            <a:ext cx="2051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a:t>
            </a:r>
            <a:endParaRPr sz="2400">
              <a:latin typeface="Tahoma"/>
              <a:cs typeface="Tahoma"/>
            </a:endParaRPr>
          </a:p>
        </p:txBody>
      </p:sp>
      <p:sp>
        <p:nvSpPr>
          <p:cNvPr id="7" name="object 7"/>
          <p:cNvSpPr txBox="1"/>
          <p:nvPr/>
        </p:nvSpPr>
        <p:spPr>
          <a:xfrm>
            <a:off x="7354737" y="21590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
        <p:nvSpPr>
          <p:cNvPr id="8" name="object 8"/>
          <p:cNvSpPr txBox="1"/>
          <p:nvPr/>
        </p:nvSpPr>
        <p:spPr>
          <a:xfrm>
            <a:off x="1543938" y="3220923"/>
            <a:ext cx="69088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r>
              <a:rPr sz="2400" spc="-10" dirty="0">
                <a:latin typeface="Tahoma"/>
                <a:cs typeface="Tahoma"/>
              </a:rPr>
              <a:t>0</a:t>
            </a:r>
            <a:r>
              <a:rPr sz="2400" dirty="0">
                <a:latin typeface="Tahoma"/>
                <a:cs typeface="Tahoma"/>
              </a:rPr>
              <a:t>10</a:t>
            </a:r>
            <a:endParaRPr sz="2400">
              <a:latin typeface="Tahoma"/>
              <a:cs typeface="Tahoma"/>
            </a:endParaRPr>
          </a:p>
        </p:txBody>
      </p:sp>
      <p:sp>
        <p:nvSpPr>
          <p:cNvPr id="9" name="object 9"/>
          <p:cNvSpPr txBox="1"/>
          <p:nvPr/>
        </p:nvSpPr>
        <p:spPr>
          <a:xfrm>
            <a:off x="3351989" y="3220923"/>
            <a:ext cx="690245"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1</a:t>
            </a:r>
            <a:r>
              <a:rPr sz="2400" dirty="0">
                <a:latin typeface="Tahoma"/>
                <a:cs typeface="Tahoma"/>
              </a:rPr>
              <a:t>1</a:t>
            </a:r>
            <a:r>
              <a:rPr sz="2400" spc="-10" dirty="0">
                <a:latin typeface="Tahoma"/>
                <a:cs typeface="Tahoma"/>
              </a:rPr>
              <a:t>1</a:t>
            </a:r>
            <a:r>
              <a:rPr sz="2400" dirty="0">
                <a:latin typeface="Tahoma"/>
                <a:cs typeface="Tahoma"/>
              </a:rPr>
              <a:t>1</a:t>
            </a:r>
            <a:endParaRPr sz="2400">
              <a:latin typeface="Tahoma"/>
              <a:cs typeface="Tahoma"/>
            </a:endParaRPr>
          </a:p>
        </p:txBody>
      </p:sp>
      <p:sp>
        <p:nvSpPr>
          <p:cNvPr id="10" name="object 10"/>
          <p:cNvSpPr txBox="1"/>
          <p:nvPr/>
        </p:nvSpPr>
        <p:spPr>
          <a:xfrm>
            <a:off x="5065489" y="3220923"/>
            <a:ext cx="6921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1011</a:t>
            </a:r>
            <a:endParaRPr sz="2400">
              <a:latin typeface="Tahoma"/>
              <a:cs typeface="Tahoma"/>
            </a:endParaRPr>
          </a:p>
        </p:txBody>
      </p:sp>
      <p:sp>
        <p:nvSpPr>
          <p:cNvPr id="11" name="object 11"/>
          <p:cNvSpPr txBox="1"/>
          <p:nvPr/>
        </p:nvSpPr>
        <p:spPr>
          <a:xfrm>
            <a:off x="6777127" y="3220923"/>
            <a:ext cx="6921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0010</a:t>
            </a:r>
            <a:endParaRPr sz="2400">
              <a:latin typeface="Tahoma"/>
              <a:cs typeface="Tahoma"/>
            </a:endParaRPr>
          </a:p>
        </p:txBody>
      </p:sp>
      <p:sp>
        <p:nvSpPr>
          <p:cNvPr id="12" name="object 12"/>
          <p:cNvSpPr/>
          <p:nvPr/>
        </p:nvSpPr>
        <p:spPr>
          <a:xfrm>
            <a:off x="1839341" y="2595626"/>
            <a:ext cx="132080" cy="600075"/>
          </a:xfrm>
          <a:custGeom>
            <a:avLst/>
            <a:gdLst/>
            <a:ahLst/>
            <a:cxnLst/>
            <a:rect l="l" t="t" r="r" b="b"/>
            <a:pathLst>
              <a:path w="132080" h="600075">
                <a:moveTo>
                  <a:pt x="15875" y="470026"/>
                </a:moveTo>
                <a:lnTo>
                  <a:pt x="2285" y="478027"/>
                </a:lnTo>
                <a:lnTo>
                  <a:pt x="0" y="486663"/>
                </a:lnTo>
                <a:lnTo>
                  <a:pt x="4063" y="493522"/>
                </a:lnTo>
                <a:lnTo>
                  <a:pt x="66166" y="599821"/>
                </a:lnTo>
                <a:lnTo>
                  <a:pt x="82585" y="571626"/>
                </a:lnTo>
                <a:lnTo>
                  <a:pt x="51942" y="571626"/>
                </a:lnTo>
                <a:lnTo>
                  <a:pt x="51907" y="519110"/>
                </a:lnTo>
                <a:lnTo>
                  <a:pt x="27845" y="477900"/>
                </a:lnTo>
                <a:lnTo>
                  <a:pt x="24637" y="472313"/>
                </a:lnTo>
                <a:lnTo>
                  <a:pt x="15875" y="470026"/>
                </a:lnTo>
                <a:close/>
              </a:path>
              <a:path w="132080" h="600075">
                <a:moveTo>
                  <a:pt x="51907" y="519110"/>
                </a:moveTo>
                <a:lnTo>
                  <a:pt x="51942" y="571626"/>
                </a:lnTo>
                <a:lnTo>
                  <a:pt x="80390" y="571626"/>
                </a:lnTo>
                <a:lnTo>
                  <a:pt x="80386" y="564388"/>
                </a:lnTo>
                <a:lnTo>
                  <a:pt x="53847" y="564388"/>
                </a:lnTo>
                <a:lnTo>
                  <a:pt x="66078" y="543367"/>
                </a:lnTo>
                <a:lnTo>
                  <a:pt x="51907" y="519110"/>
                </a:lnTo>
                <a:close/>
              </a:path>
              <a:path w="132080" h="600075">
                <a:moveTo>
                  <a:pt x="116204" y="470026"/>
                </a:moveTo>
                <a:lnTo>
                  <a:pt x="107568" y="472313"/>
                </a:lnTo>
                <a:lnTo>
                  <a:pt x="103431" y="479171"/>
                </a:lnTo>
                <a:lnTo>
                  <a:pt x="80355" y="518829"/>
                </a:lnTo>
                <a:lnTo>
                  <a:pt x="80390" y="571626"/>
                </a:lnTo>
                <a:lnTo>
                  <a:pt x="82585" y="571626"/>
                </a:lnTo>
                <a:lnTo>
                  <a:pt x="128142" y="493395"/>
                </a:lnTo>
                <a:lnTo>
                  <a:pt x="132079" y="486537"/>
                </a:lnTo>
                <a:lnTo>
                  <a:pt x="129793" y="477900"/>
                </a:lnTo>
                <a:lnTo>
                  <a:pt x="122935" y="473963"/>
                </a:lnTo>
                <a:lnTo>
                  <a:pt x="116204" y="470026"/>
                </a:lnTo>
                <a:close/>
              </a:path>
              <a:path w="132080" h="600075">
                <a:moveTo>
                  <a:pt x="66078" y="543367"/>
                </a:moveTo>
                <a:lnTo>
                  <a:pt x="53847" y="564388"/>
                </a:lnTo>
                <a:lnTo>
                  <a:pt x="78358" y="564388"/>
                </a:lnTo>
                <a:lnTo>
                  <a:pt x="66078" y="543367"/>
                </a:lnTo>
                <a:close/>
              </a:path>
              <a:path w="132080" h="600075">
                <a:moveTo>
                  <a:pt x="80355" y="518829"/>
                </a:moveTo>
                <a:lnTo>
                  <a:pt x="66078" y="543367"/>
                </a:lnTo>
                <a:lnTo>
                  <a:pt x="78358" y="564388"/>
                </a:lnTo>
                <a:lnTo>
                  <a:pt x="80386" y="564388"/>
                </a:lnTo>
                <a:lnTo>
                  <a:pt x="80355" y="518829"/>
                </a:lnTo>
                <a:close/>
              </a:path>
              <a:path w="132080" h="600075">
                <a:moveTo>
                  <a:pt x="80009" y="0"/>
                </a:moveTo>
                <a:lnTo>
                  <a:pt x="51561" y="0"/>
                </a:lnTo>
                <a:lnTo>
                  <a:pt x="51907" y="519110"/>
                </a:lnTo>
                <a:lnTo>
                  <a:pt x="66078" y="543367"/>
                </a:lnTo>
                <a:lnTo>
                  <a:pt x="80355" y="518829"/>
                </a:lnTo>
                <a:lnTo>
                  <a:pt x="80009" y="0"/>
                </a:lnTo>
                <a:close/>
              </a:path>
            </a:pathLst>
          </a:custGeom>
          <a:solidFill>
            <a:srgbClr val="C00000"/>
          </a:solidFill>
        </p:spPr>
        <p:txBody>
          <a:bodyPr wrap="square" lIns="0" tIns="0" rIns="0" bIns="0" rtlCol="0"/>
          <a:lstStyle/>
          <a:p>
            <a:endParaRPr/>
          </a:p>
        </p:txBody>
      </p:sp>
      <p:sp>
        <p:nvSpPr>
          <p:cNvPr id="13" name="object 13"/>
          <p:cNvSpPr/>
          <p:nvPr/>
        </p:nvSpPr>
        <p:spPr>
          <a:xfrm>
            <a:off x="3668140" y="2590926"/>
            <a:ext cx="132080" cy="600075"/>
          </a:xfrm>
          <a:custGeom>
            <a:avLst/>
            <a:gdLst/>
            <a:ahLst/>
            <a:cxnLst/>
            <a:rect l="l" t="t" r="r" b="b"/>
            <a:pathLst>
              <a:path w="132079" h="600075">
                <a:moveTo>
                  <a:pt x="15875" y="470026"/>
                </a:move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388"/>
                </a:lnTo>
                <a:lnTo>
                  <a:pt x="53848" y="564388"/>
                </a:lnTo>
                <a:lnTo>
                  <a:pt x="66078" y="543367"/>
                </a:lnTo>
                <a:lnTo>
                  <a:pt x="51907" y="519110"/>
                </a:lnTo>
                <a:close/>
              </a:path>
              <a:path w="132079" h="600075">
                <a:moveTo>
                  <a:pt x="116205" y="470026"/>
                </a:moveTo>
                <a:lnTo>
                  <a:pt x="107442" y="472313"/>
                </a:lnTo>
                <a:lnTo>
                  <a:pt x="80355" y="518829"/>
                </a:lnTo>
                <a:lnTo>
                  <a:pt x="80391" y="571626"/>
                </a:lnTo>
                <a:lnTo>
                  <a:pt x="82585" y="571626"/>
                </a:lnTo>
                <a:lnTo>
                  <a:pt x="128143" y="493395"/>
                </a:lnTo>
                <a:lnTo>
                  <a:pt x="132080" y="486663"/>
                </a:lnTo>
                <a:lnTo>
                  <a:pt x="129794" y="477900"/>
                </a:lnTo>
                <a:lnTo>
                  <a:pt x="122936" y="473963"/>
                </a:lnTo>
                <a:lnTo>
                  <a:pt x="116205" y="470026"/>
                </a:lnTo>
                <a:close/>
              </a:path>
              <a:path w="132079" h="600075">
                <a:moveTo>
                  <a:pt x="66078" y="543367"/>
                </a:moveTo>
                <a:lnTo>
                  <a:pt x="53848" y="564388"/>
                </a:lnTo>
                <a:lnTo>
                  <a:pt x="78359" y="564388"/>
                </a:lnTo>
                <a:lnTo>
                  <a:pt x="66078" y="543367"/>
                </a:lnTo>
                <a:close/>
              </a:path>
              <a:path w="132079" h="600075">
                <a:moveTo>
                  <a:pt x="80355" y="518829"/>
                </a:moveTo>
                <a:lnTo>
                  <a:pt x="66078" y="543367"/>
                </a:lnTo>
                <a:lnTo>
                  <a:pt x="78359" y="564388"/>
                </a:lnTo>
                <a:lnTo>
                  <a:pt x="80386" y="564388"/>
                </a:lnTo>
                <a:lnTo>
                  <a:pt x="80355" y="518829"/>
                </a:lnTo>
                <a:close/>
              </a:path>
              <a:path w="132079" h="600075">
                <a:moveTo>
                  <a:pt x="80010" y="0"/>
                </a:moveTo>
                <a:lnTo>
                  <a:pt x="51562" y="0"/>
                </a:lnTo>
                <a:lnTo>
                  <a:pt x="51907" y="519110"/>
                </a:lnTo>
                <a:lnTo>
                  <a:pt x="66078" y="543367"/>
                </a:lnTo>
                <a:lnTo>
                  <a:pt x="80355" y="518829"/>
                </a:lnTo>
                <a:lnTo>
                  <a:pt x="80010" y="0"/>
                </a:lnTo>
                <a:close/>
              </a:path>
            </a:pathLst>
          </a:custGeom>
          <a:solidFill>
            <a:srgbClr val="C00000"/>
          </a:solidFill>
        </p:spPr>
        <p:txBody>
          <a:bodyPr wrap="square" lIns="0" tIns="0" rIns="0" bIns="0" rtlCol="0"/>
          <a:lstStyle/>
          <a:p>
            <a:endParaRPr/>
          </a:p>
        </p:txBody>
      </p:sp>
      <p:sp>
        <p:nvSpPr>
          <p:cNvPr id="14" name="object 14"/>
          <p:cNvSpPr/>
          <p:nvPr/>
        </p:nvSpPr>
        <p:spPr>
          <a:xfrm>
            <a:off x="5344414" y="2590926"/>
            <a:ext cx="132080" cy="600075"/>
          </a:xfrm>
          <a:custGeom>
            <a:avLst/>
            <a:gdLst/>
            <a:ahLst/>
            <a:cxnLst/>
            <a:rect l="l" t="t" r="r" b="b"/>
            <a:pathLst>
              <a:path w="132079" h="600075">
                <a:moveTo>
                  <a:pt x="15748" y="470026"/>
                </a:moveTo>
                <a:lnTo>
                  <a:pt x="9016" y="473963"/>
                </a:lnTo>
                <a:lnTo>
                  <a:pt x="2286" y="478027"/>
                </a:lnTo>
                <a:lnTo>
                  <a:pt x="0" y="486663"/>
                </a:lnTo>
                <a:lnTo>
                  <a:pt x="3937" y="493522"/>
                </a:lnTo>
                <a:lnTo>
                  <a:pt x="66039" y="599821"/>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388"/>
                </a:lnTo>
                <a:lnTo>
                  <a:pt x="53721" y="564388"/>
                </a:lnTo>
                <a:lnTo>
                  <a:pt x="65951" y="543367"/>
                </a:lnTo>
                <a:lnTo>
                  <a:pt x="51780" y="519110"/>
                </a:lnTo>
                <a:close/>
              </a:path>
              <a:path w="132079" h="600075">
                <a:moveTo>
                  <a:pt x="116077" y="470026"/>
                </a:moveTo>
                <a:lnTo>
                  <a:pt x="107441" y="472313"/>
                </a:lnTo>
                <a:lnTo>
                  <a:pt x="103304" y="479171"/>
                </a:lnTo>
                <a:lnTo>
                  <a:pt x="80228" y="518829"/>
                </a:lnTo>
                <a:lnTo>
                  <a:pt x="80263" y="571626"/>
                </a:lnTo>
                <a:lnTo>
                  <a:pt x="82458" y="571626"/>
                </a:lnTo>
                <a:lnTo>
                  <a:pt x="128015" y="493395"/>
                </a:lnTo>
                <a:lnTo>
                  <a:pt x="131952" y="486663"/>
                </a:lnTo>
                <a:lnTo>
                  <a:pt x="129666" y="477900"/>
                </a:lnTo>
                <a:lnTo>
                  <a:pt x="122936" y="473963"/>
                </a:lnTo>
                <a:lnTo>
                  <a:pt x="116077" y="470026"/>
                </a:lnTo>
                <a:close/>
              </a:path>
              <a:path w="132079" h="600075">
                <a:moveTo>
                  <a:pt x="65951" y="543367"/>
                </a:moveTo>
                <a:lnTo>
                  <a:pt x="53721" y="564388"/>
                </a:lnTo>
                <a:lnTo>
                  <a:pt x="78232" y="564388"/>
                </a:lnTo>
                <a:lnTo>
                  <a:pt x="65951" y="543367"/>
                </a:lnTo>
                <a:close/>
              </a:path>
              <a:path w="132079" h="600075">
                <a:moveTo>
                  <a:pt x="80228" y="518829"/>
                </a:moveTo>
                <a:lnTo>
                  <a:pt x="65951" y="543367"/>
                </a:lnTo>
                <a:lnTo>
                  <a:pt x="78232" y="564388"/>
                </a:lnTo>
                <a:lnTo>
                  <a:pt x="80259" y="564388"/>
                </a:lnTo>
                <a:lnTo>
                  <a:pt x="80228" y="518829"/>
                </a:lnTo>
                <a:close/>
              </a:path>
              <a:path w="132079" h="600075">
                <a:moveTo>
                  <a:pt x="79883" y="0"/>
                </a:moveTo>
                <a:lnTo>
                  <a:pt x="51435"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15" name="object 15"/>
          <p:cNvSpPr/>
          <p:nvPr/>
        </p:nvSpPr>
        <p:spPr>
          <a:xfrm>
            <a:off x="7097141" y="2590926"/>
            <a:ext cx="132080" cy="600075"/>
          </a:xfrm>
          <a:custGeom>
            <a:avLst/>
            <a:gdLst/>
            <a:ahLst/>
            <a:cxnLst/>
            <a:rect l="l" t="t" r="r" b="b"/>
            <a:pathLst>
              <a:path w="132079" h="600075">
                <a:moveTo>
                  <a:pt x="15875" y="470026"/>
                </a:moveTo>
                <a:lnTo>
                  <a:pt x="2285" y="478027"/>
                </a:lnTo>
                <a:lnTo>
                  <a:pt x="0" y="486663"/>
                </a:lnTo>
                <a:lnTo>
                  <a:pt x="4063" y="493522"/>
                </a:lnTo>
                <a:lnTo>
                  <a:pt x="66166" y="599821"/>
                </a:lnTo>
                <a:lnTo>
                  <a:pt x="82585" y="571626"/>
                </a:lnTo>
                <a:lnTo>
                  <a:pt x="51942" y="571626"/>
                </a:lnTo>
                <a:lnTo>
                  <a:pt x="51907" y="519110"/>
                </a:lnTo>
                <a:lnTo>
                  <a:pt x="27845" y="477900"/>
                </a:lnTo>
                <a:lnTo>
                  <a:pt x="24637" y="472313"/>
                </a:lnTo>
                <a:lnTo>
                  <a:pt x="15875" y="470026"/>
                </a:lnTo>
                <a:close/>
              </a:path>
              <a:path w="132079" h="600075">
                <a:moveTo>
                  <a:pt x="51907" y="519110"/>
                </a:moveTo>
                <a:lnTo>
                  <a:pt x="51942" y="571626"/>
                </a:lnTo>
                <a:lnTo>
                  <a:pt x="80390" y="571626"/>
                </a:lnTo>
                <a:lnTo>
                  <a:pt x="80386" y="564388"/>
                </a:lnTo>
                <a:lnTo>
                  <a:pt x="53848" y="564388"/>
                </a:lnTo>
                <a:lnTo>
                  <a:pt x="66078" y="543367"/>
                </a:lnTo>
                <a:lnTo>
                  <a:pt x="51907" y="519110"/>
                </a:lnTo>
                <a:close/>
              </a:path>
              <a:path w="132079" h="600075">
                <a:moveTo>
                  <a:pt x="116204" y="470026"/>
                </a:moveTo>
                <a:lnTo>
                  <a:pt x="107441" y="472313"/>
                </a:lnTo>
                <a:lnTo>
                  <a:pt x="80355" y="518829"/>
                </a:lnTo>
                <a:lnTo>
                  <a:pt x="80390" y="571626"/>
                </a:lnTo>
                <a:lnTo>
                  <a:pt x="82585" y="571626"/>
                </a:lnTo>
                <a:lnTo>
                  <a:pt x="128142" y="493395"/>
                </a:lnTo>
                <a:lnTo>
                  <a:pt x="132079" y="486663"/>
                </a:lnTo>
                <a:lnTo>
                  <a:pt x="129793" y="477900"/>
                </a:lnTo>
                <a:lnTo>
                  <a:pt x="122935" y="473963"/>
                </a:lnTo>
                <a:lnTo>
                  <a:pt x="116204" y="470026"/>
                </a:lnTo>
                <a:close/>
              </a:path>
              <a:path w="132079" h="600075">
                <a:moveTo>
                  <a:pt x="66078" y="543367"/>
                </a:moveTo>
                <a:lnTo>
                  <a:pt x="53848" y="564388"/>
                </a:lnTo>
                <a:lnTo>
                  <a:pt x="78358" y="564388"/>
                </a:lnTo>
                <a:lnTo>
                  <a:pt x="66078" y="543367"/>
                </a:lnTo>
                <a:close/>
              </a:path>
              <a:path w="132079" h="600075">
                <a:moveTo>
                  <a:pt x="80355" y="518829"/>
                </a:moveTo>
                <a:lnTo>
                  <a:pt x="66078" y="543367"/>
                </a:lnTo>
                <a:lnTo>
                  <a:pt x="78358" y="564388"/>
                </a:lnTo>
                <a:lnTo>
                  <a:pt x="80386" y="564388"/>
                </a:lnTo>
                <a:lnTo>
                  <a:pt x="80355" y="518829"/>
                </a:lnTo>
                <a:close/>
              </a:path>
              <a:path w="132079" h="600075">
                <a:moveTo>
                  <a:pt x="80009" y="0"/>
                </a:moveTo>
                <a:lnTo>
                  <a:pt x="51561" y="0"/>
                </a:lnTo>
                <a:lnTo>
                  <a:pt x="51907" y="519110"/>
                </a:lnTo>
                <a:lnTo>
                  <a:pt x="66078" y="543367"/>
                </a:lnTo>
                <a:lnTo>
                  <a:pt x="80355" y="518829"/>
                </a:lnTo>
                <a:lnTo>
                  <a:pt x="80009" y="0"/>
                </a:lnTo>
                <a:close/>
              </a:path>
            </a:pathLst>
          </a:custGeom>
          <a:solidFill>
            <a:srgbClr val="C00000"/>
          </a:solidFill>
        </p:spPr>
        <p:txBody>
          <a:bodyPr wrap="square" lIns="0" tIns="0" rIns="0" bIns="0" rtlCol="0"/>
          <a:lstStyle/>
          <a:p>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AFB2 </a:t>
            </a:r>
            <a:r>
              <a:rPr spc="-25" dirty="0"/>
              <a:t>hex </a:t>
            </a:r>
            <a:r>
              <a:rPr dirty="0"/>
              <a:t>number in</a:t>
            </a:r>
            <a:r>
              <a:rPr spc="-150" dirty="0"/>
              <a:t> </a:t>
            </a:r>
            <a:r>
              <a:rPr spc="-25" dirty="0"/>
              <a:t>to  </a:t>
            </a:r>
            <a:r>
              <a:rPr spc="-30" dirty="0"/>
              <a:t>it’s </a:t>
            </a:r>
            <a:r>
              <a:rPr spc="-10" dirty="0"/>
              <a:t>equivalent </a:t>
            </a:r>
            <a:r>
              <a:rPr dirty="0"/>
              <a:t>binary</a:t>
            </a:r>
            <a:r>
              <a:rPr spc="-60"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600200" y="4419727"/>
            <a:ext cx="5715000" cy="838200"/>
          </a:xfrm>
          <a:custGeom>
            <a:avLst/>
            <a:gdLst/>
            <a:ahLst/>
            <a:cxnLst/>
            <a:rect l="l" t="t" r="r" b="b"/>
            <a:pathLst>
              <a:path w="5715000" h="838200">
                <a:moveTo>
                  <a:pt x="5575046" y="0"/>
                </a:moveTo>
                <a:lnTo>
                  <a:pt x="139573" y="0"/>
                </a:lnTo>
                <a:lnTo>
                  <a:pt x="95455" y="7115"/>
                </a:lnTo>
                <a:lnTo>
                  <a:pt x="57140" y="26928"/>
                </a:lnTo>
                <a:lnTo>
                  <a:pt x="26928" y="57140"/>
                </a:lnTo>
                <a:lnTo>
                  <a:pt x="7115" y="95455"/>
                </a:lnTo>
                <a:lnTo>
                  <a:pt x="0" y="139573"/>
                </a:lnTo>
                <a:lnTo>
                  <a:pt x="0" y="698119"/>
                </a:lnTo>
                <a:lnTo>
                  <a:pt x="7115" y="742236"/>
                </a:lnTo>
                <a:lnTo>
                  <a:pt x="26928" y="780551"/>
                </a:lnTo>
                <a:lnTo>
                  <a:pt x="57140" y="810763"/>
                </a:lnTo>
                <a:lnTo>
                  <a:pt x="95455" y="830576"/>
                </a:lnTo>
                <a:lnTo>
                  <a:pt x="139573" y="837692"/>
                </a:lnTo>
                <a:lnTo>
                  <a:pt x="5575046" y="837692"/>
                </a:lnTo>
                <a:lnTo>
                  <a:pt x="5619163" y="830576"/>
                </a:lnTo>
                <a:lnTo>
                  <a:pt x="5657478" y="810763"/>
                </a:lnTo>
                <a:lnTo>
                  <a:pt x="5687690" y="780551"/>
                </a:lnTo>
                <a:lnTo>
                  <a:pt x="5707503" y="742236"/>
                </a:lnTo>
                <a:lnTo>
                  <a:pt x="5714619" y="698119"/>
                </a:lnTo>
                <a:lnTo>
                  <a:pt x="5714619" y="139573"/>
                </a:lnTo>
                <a:lnTo>
                  <a:pt x="5707503" y="95455"/>
                </a:lnTo>
                <a:lnTo>
                  <a:pt x="5687690" y="57140"/>
                </a:lnTo>
                <a:lnTo>
                  <a:pt x="5657478" y="26928"/>
                </a:lnTo>
                <a:lnTo>
                  <a:pt x="5619163" y="7115"/>
                </a:lnTo>
                <a:lnTo>
                  <a:pt x="5575046" y="0"/>
                </a:lnTo>
                <a:close/>
              </a:path>
            </a:pathLst>
          </a:custGeom>
          <a:solidFill>
            <a:srgbClr val="CFDCEF"/>
          </a:solidFill>
        </p:spPr>
        <p:txBody>
          <a:bodyPr wrap="square" lIns="0" tIns="0" rIns="0" bIns="0" rtlCol="0"/>
          <a:lstStyle/>
          <a:p>
            <a:endParaRPr/>
          </a:p>
        </p:txBody>
      </p:sp>
      <p:sp>
        <p:nvSpPr>
          <p:cNvPr id="5" name="object 5"/>
          <p:cNvSpPr/>
          <p:nvPr/>
        </p:nvSpPr>
        <p:spPr>
          <a:xfrm>
            <a:off x="1600200" y="4419727"/>
            <a:ext cx="5715000" cy="838200"/>
          </a:xfrm>
          <a:custGeom>
            <a:avLst/>
            <a:gdLst/>
            <a:ahLst/>
            <a:cxnLst/>
            <a:rect l="l" t="t" r="r" b="b"/>
            <a:pathLst>
              <a:path w="5715000" h="838200">
                <a:moveTo>
                  <a:pt x="0" y="139573"/>
                </a:moveTo>
                <a:lnTo>
                  <a:pt x="7115" y="95455"/>
                </a:lnTo>
                <a:lnTo>
                  <a:pt x="26928" y="57140"/>
                </a:lnTo>
                <a:lnTo>
                  <a:pt x="57140" y="26928"/>
                </a:lnTo>
                <a:lnTo>
                  <a:pt x="95455" y="7115"/>
                </a:lnTo>
                <a:lnTo>
                  <a:pt x="139573" y="0"/>
                </a:lnTo>
                <a:lnTo>
                  <a:pt x="5575046" y="0"/>
                </a:lnTo>
                <a:lnTo>
                  <a:pt x="5619163" y="7115"/>
                </a:lnTo>
                <a:lnTo>
                  <a:pt x="5657478" y="26928"/>
                </a:lnTo>
                <a:lnTo>
                  <a:pt x="5687690" y="57140"/>
                </a:lnTo>
                <a:lnTo>
                  <a:pt x="5707503" y="95455"/>
                </a:lnTo>
                <a:lnTo>
                  <a:pt x="5714619" y="139573"/>
                </a:lnTo>
                <a:lnTo>
                  <a:pt x="5714619" y="698119"/>
                </a:lnTo>
                <a:lnTo>
                  <a:pt x="5707503" y="742236"/>
                </a:lnTo>
                <a:lnTo>
                  <a:pt x="5687690" y="780551"/>
                </a:lnTo>
                <a:lnTo>
                  <a:pt x="5657478" y="810763"/>
                </a:lnTo>
                <a:lnTo>
                  <a:pt x="5619163" y="830576"/>
                </a:lnTo>
                <a:lnTo>
                  <a:pt x="5575046" y="837692"/>
                </a:lnTo>
                <a:lnTo>
                  <a:pt x="139573" y="837692"/>
                </a:lnTo>
                <a:lnTo>
                  <a:pt x="95455" y="830576"/>
                </a:lnTo>
                <a:lnTo>
                  <a:pt x="57140" y="810763"/>
                </a:lnTo>
                <a:lnTo>
                  <a:pt x="26928" y="780551"/>
                </a:lnTo>
                <a:lnTo>
                  <a:pt x="7115" y="742236"/>
                </a:lnTo>
                <a:lnTo>
                  <a:pt x="0" y="698119"/>
                </a:lnTo>
                <a:lnTo>
                  <a:pt x="0" y="139573"/>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2078482" y="2159000"/>
            <a:ext cx="20827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a:t>
            </a:r>
            <a:endParaRPr sz="2400">
              <a:latin typeface="Tahoma"/>
              <a:cs typeface="Tahoma"/>
            </a:endParaRPr>
          </a:p>
        </p:txBody>
      </p:sp>
      <p:sp>
        <p:nvSpPr>
          <p:cNvPr id="7" name="object 7"/>
          <p:cNvSpPr txBox="1"/>
          <p:nvPr/>
        </p:nvSpPr>
        <p:spPr>
          <a:xfrm>
            <a:off x="3878445" y="2159000"/>
            <a:ext cx="1847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F</a:t>
            </a:r>
            <a:endParaRPr sz="2400">
              <a:latin typeface="Tahoma"/>
              <a:cs typeface="Tahoma"/>
            </a:endParaRPr>
          </a:p>
        </p:txBody>
      </p:sp>
      <p:sp>
        <p:nvSpPr>
          <p:cNvPr id="8" name="object 8"/>
          <p:cNvSpPr txBox="1"/>
          <p:nvPr/>
        </p:nvSpPr>
        <p:spPr>
          <a:xfrm>
            <a:off x="5559269" y="2159000"/>
            <a:ext cx="2051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a:t>
            </a:r>
            <a:endParaRPr sz="2400">
              <a:latin typeface="Tahoma"/>
              <a:cs typeface="Tahoma"/>
            </a:endParaRPr>
          </a:p>
        </p:txBody>
      </p:sp>
      <p:sp>
        <p:nvSpPr>
          <p:cNvPr id="9" name="object 9"/>
          <p:cNvSpPr txBox="1"/>
          <p:nvPr/>
        </p:nvSpPr>
        <p:spPr>
          <a:xfrm>
            <a:off x="7354737" y="21590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
        <p:nvSpPr>
          <p:cNvPr id="10" name="object 10"/>
          <p:cNvSpPr txBox="1"/>
          <p:nvPr/>
        </p:nvSpPr>
        <p:spPr>
          <a:xfrm>
            <a:off x="1543938" y="3220923"/>
            <a:ext cx="69088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r>
              <a:rPr sz="2400" spc="-10" dirty="0">
                <a:latin typeface="Tahoma"/>
                <a:cs typeface="Tahoma"/>
              </a:rPr>
              <a:t>0</a:t>
            </a:r>
            <a:r>
              <a:rPr sz="2400" dirty="0">
                <a:latin typeface="Tahoma"/>
                <a:cs typeface="Tahoma"/>
              </a:rPr>
              <a:t>10</a:t>
            </a:r>
            <a:endParaRPr sz="2400">
              <a:latin typeface="Tahoma"/>
              <a:cs typeface="Tahoma"/>
            </a:endParaRPr>
          </a:p>
        </p:txBody>
      </p:sp>
      <p:sp>
        <p:nvSpPr>
          <p:cNvPr id="11" name="object 11"/>
          <p:cNvSpPr txBox="1"/>
          <p:nvPr/>
        </p:nvSpPr>
        <p:spPr>
          <a:xfrm>
            <a:off x="3351989" y="3220923"/>
            <a:ext cx="690245"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1</a:t>
            </a:r>
            <a:r>
              <a:rPr sz="2400" dirty="0">
                <a:latin typeface="Tahoma"/>
                <a:cs typeface="Tahoma"/>
              </a:rPr>
              <a:t>1</a:t>
            </a:r>
            <a:r>
              <a:rPr sz="2400" spc="-10" dirty="0">
                <a:latin typeface="Tahoma"/>
                <a:cs typeface="Tahoma"/>
              </a:rPr>
              <a:t>1</a:t>
            </a:r>
            <a:r>
              <a:rPr sz="2400" dirty="0">
                <a:latin typeface="Tahoma"/>
                <a:cs typeface="Tahoma"/>
              </a:rPr>
              <a:t>1</a:t>
            </a:r>
            <a:endParaRPr sz="2400">
              <a:latin typeface="Tahoma"/>
              <a:cs typeface="Tahoma"/>
            </a:endParaRPr>
          </a:p>
        </p:txBody>
      </p:sp>
      <p:sp>
        <p:nvSpPr>
          <p:cNvPr id="12" name="object 12"/>
          <p:cNvSpPr txBox="1"/>
          <p:nvPr/>
        </p:nvSpPr>
        <p:spPr>
          <a:xfrm>
            <a:off x="5065489" y="3220923"/>
            <a:ext cx="6921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1011</a:t>
            </a:r>
            <a:endParaRPr sz="2400">
              <a:latin typeface="Tahoma"/>
              <a:cs typeface="Tahoma"/>
            </a:endParaRPr>
          </a:p>
        </p:txBody>
      </p:sp>
      <p:sp>
        <p:nvSpPr>
          <p:cNvPr id="13" name="object 13"/>
          <p:cNvSpPr txBox="1"/>
          <p:nvPr/>
        </p:nvSpPr>
        <p:spPr>
          <a:xfrm>
            <a:off x="6777127" y="3220923"/>
            <a:ext cx="6921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0010</a:t>
            </a:r>
            <a:endParaRPr sz="2400">
              <a:latin typeface="Tahoma"/>
              <a:cs typeface="Tahoma"/>
            </a:endParaRPr>
          </a:p>
        </p:txBody>
      </p:sp>
      <p:sp>
        <p:nvSpPr>
          <p:cNvPr id="14" name="object 14"/>
          <p:cNvSpPr/>
          <p:nvPr/>
        </p:nvSpPr>
        <p:spPr>
          <a:xfrm>
            <a:off x="1839341" y="2595626"/>
            <a:ext cx="132080" cy="600075"/>
          </a:xfrm>
          <a:custGeom>
            <a:avLst/>
            <a:gdLst/>
            <a:ahLst/>
            <a:cxnLst/>
            <a:rect l="l" t="t" r="r" b="b"/>
            <a:pathLst>
              <a:path w="132080" h="600075">
                <a:moveTo>
                  <a:pt x="15875" y="470026"/>
                </a:moveTo>
                <a:lnTo>
                  <a:pt x="2285" y="478027"/>
                </a:lnTo>
                <a:lnTo>
                  <a:pt x="0" y="486663"/>
                </a:lnTo>
                <a:lnTo>
                  <a:pt x="4063" y="493522"/>
                </a:lnTo>
                <a:lnTo>
                  <a:pt x="66166" y="599821"/>
                </a:lnTo>
                <a:lnTo>
                  <a:pt x="82585" y="571626"/>
                </a:lnTo>
                <a:lnTo>
                  <a:pt x="51942" y="571626"/>
                </a:lnTo>
                <a:lnTo>
                  <a:pt x="51907" y="519110"/>
                </a:lnTo>
                <a:lnTo>
                  <a:pt x="27845" y="477900"/>
                </a:lnTo>
                <a:lnTo>
                  <a:pt x="24637" y="472313"/>
                </a:lnTo>
                <a:lnTo>
                  <a:pt x="15875" y="470026"/>
                </a:lnTo>
                <a:close/>
              </a:path>
              <a:path w="132080" h="600075">
                <a:moveTo>
                  <a:pt x="51907" y="519110"/>
                </a:moveTo>
                <a:lnTo>
                  <a:pt x="51942" y="571626"/>
                </a:lnTo>
                <a:lnTo>
                  <a:pt x="80390" y="571626"/>
                </a:lnTo>
                <a:lnTo>
                  <a:pt x="80386" y="564388"/>
                </a:lnTo>
                <a:lnTo>
                  <a:pt x="53847" y="564388"/>
                </a:lnTo>
                <a:lnTo>
                  <a:pt x="66078" y="543367"/>
                </a:lnTo>
                <a:lnTo>
                  <a:pt x="51907" y="519110"/>
                </a:lnTo>
                <a:close/>
              </a:path>
              <a:path w="132080" h="600075">
                <a:moveTo>
                  <a:pt x="116204" y="470026"/>
                </a:moveTo>
                <a:lnTo>
                  <a:pt x="107568" y="472313"/>
                </a:lnTo>
                <a:lnTo>
                  <a:pt x="103431" y="479171"/>
                </a:lnTo>
                <a:lnTo>
                  <a:pt x="80355" y="518829"/>
                </a:lnTo>
                <a:lnTo>
                  <a:pt x="80390" y="571626"/>
                </a:lnTo>
                <a:lnTo>
                  <a:pt x="82585" y="571626"/>
                </a:lnTo>
                <a:lnTo>
                  <a:pt x="128142" y="493395"/>
                </a:lnTo>
                <a:lnTo>
                  <a:pt x="132079" y="486537"/>
                </a:lnTo>
                <a:lnTo>
                  <a:pt x="129793" y="477900"/>
                </a:lnTo>
                <a:lnTo>
                  <a:pt x="122935" y="473963"/>
                </a:lnTo>
                <a:lnTo>
                  <a:pt x="116204" y="470026"/>
                </a:lnTo>
                <a:close/>
              </a:path>
              <a:path w="132080" h="600075">
                <a:moveTo>
                  <a:pt x="66078" y="543367"/>
                </a:moveTo>
                <a:lnTo>
                  <a:pt x="53847" y="564388"/>
                </a:lnTo>
                <a:lnTo>
                  <a:pt x="78358" y="564388"/>
                </a:lnTo>
                <a:lnTo>
                  <a:pt x="66078" y="543367"/>
                </a:lnTo>
                <a:close/>
              </a:path>
              <a:path w="132080" h="600075">
                <a:moveTo>
                  <a:pt x="80355" y="518829"/>
                </a:moveTo>
                <a:lnTo>
                  <a:pt x="66078" y="543367"/>
                </a:lnTo>
                <a:lnTo>
                  <a:pt x="78358" y="564388"/>
                </a:lnTo>
                <a:lnTo>
                  <a:pt x="80386" y="564388"/>
                </a:lnTo>
                <a:lnTo>
                  <a:pt x="80355" y="518829"/>
                </a:lnTo>
                <a:close/>
              </a:path>
              <a:path w="132080" h="600075">
                <a:moveTo>
                  <a:pt x="80009" y="0"/>
                </a:moveTo>
                <a:lnTo>
                  <a:pt x="51561" y="0"/>
                </a:lnTo>
                <a:lnTo>
                  <a:pt x="51907" y="519110"/>
                </a:lnTo>
                <a:lnTo>
                  <a:pt x="66078" y="543367"/>
                </a:lnTo>
                <a:lnTo>
                  <a:pt x="80355" y="518829"/>
                </a:lnTo>
                <a:lnTo>
                  <a:pt x="80009" y="0"/>
                </a:lnTo>
                <a:close/>
              </a:path>
            </a:pathLst>
          </a:custGeom>
          <a:solidFill>
            <a:srgbClr val="C00000"/>
          </a:solidFill>
        </p:spPr>
        <p:txBody>
          <a:bodyPr wrap="square" lIns="0" tIns="0" rIns="0" bIns="0" rtlCol="0"/>
          <a:lstStyle/>
          <a:p>
            <a:endParaRPr/>
          </a:p>
        </p:txBody>
      </p:sp>
      <p:sp>
        <p:nvSpPr>
          <p:cNvPr id="15" name="object 15"/>
          <p:cNvSpPr/>
          <p:nvPr/>
        </p:nvSpPr>
        <p:spPr>
          <a:xfrm>
            <a:off x="3668140" y="2590926"/>
            <a:ext cx="132080" cy="600075"/>
          </a:xfrm>
          <a:custGeom>
            <a:avLst/>
            <a:gdLst/>
            <a:ahLst/>
            <a:cxnLst/>
            <a:rect l="l" t="t" r="r" b="b"/>
            <a:pathLst>
              <a:path w="132079" h="600075">
                <a:moveTo>
                  <a:pt x="15875" y="470026"/>
                </a:move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388"/>
                </a:lnTo>
                <a:lnTo>
                  <a:pt x="53848" y="564388"/>
                </a:lnTo>
                <a:lnTo>
                  <a:pt x="66078" y="543367"/>
                </a:lnTo>
                <a:lnTo>
                  <a:pt x="51907" y="519110"/>
                </a:lnTo>
                <a:close/>
              </a:path>
              <a:path w="132079" h="600075">
                <a:moveTo>
                  <a:pt x="116205" y="470026"/>
                </a:moveTo>
                <a:lnTo>
                  <a:pt x="107442" y="472313"/>
                </a:lnTo>
                <a:lnTo>
                  <a:pt x="80355" y="518829"/>
                </a:lnTo>
                <a:lnTo>
                  <a:pt x="80391" y="571626"/>
                </a:lnTo>
                <a:lnTo>
                  <a:pt x="82585" y="571626"/>
                </a:lnTo>
                <a:lnTo>
                  <a:pt x="128143" y="493395"/>
                </a:lnTo>
                <a:lnTo>
                  <a:pt x="132080" y="486663"/>
                </a:lnTo>
                <a:lnTo>
                  <a:pt x="129794" y="477900"/>
                </a:lnTo>
                <a:lnTo>
                  <a:pt x="122936" y="473963"/>
                </a:lnTo>
                <a:lnTo>
                  <a:pt x="116205" y="470026"/>
                </a:lnTo>
                <a:close/>
              </a:path>
              <a:path w="132079" h="600075">
                <a:moveTo>
                  <a:pt x="66078" y="543367"/>
                </a:moveTo>
                <a:lnTo>
                  <a:pt x="53848" y="564388"/>
                </a:lnTo>
                <a:lnTo>
                  <a:pt x="78359" y="564388"/>
                </a:lnTo>
                <a:lnTo>
                  <a:pt x="66078" y="543367"/>
                </a:lnTo>
                <a:close/>
              </a:path>
              <a:path w="132079" h="600075">
                <a:moveTo>
                  <a:pt x="80355" y="518829"/>
                </a:moveTo>
                <a:lnTo>
                  <a:pt x="66078" y="543367"/>
                </a:lnTo>
                <a:lnTo>
                  <a:pt x="78359" y="564388"/>
                </a:lnTo>
                <a:lnTo>
                  <a:pt x="80386" y="564388"/>
                </a:lnTo>
                <a:lnTo>
                  <a:pt x="80355" y="518829"/>
                </a:lnTo>
                <a:close/>
              </a:path>
              <a:path w="132079" h="600075">
                <a:moveTo>
                  <a:pt x="80010" y="0"/>
                </a:moveTo>
                <a:lnTo>
                  <a:pt x="51562" y="0"/>
                </a:lnTo>
                <a:lnTo>
                  <a:pt x="51907" y="519110"/>
                </a:lnTo>
                <a:lnTo>
                  <a:pt x="66078" y="543367"/>
                </a:lnTo>
                <a:lnTo>
                  <a:pt x="80355" y="518829"/>
                </a:lnTo>
                <a:lnTo>
                  <a:pt x="80010" y="0"/>
                </a:lnTo>
                <a:close/>
              </a:path>
            </a:pathLst>
          </a:custGeom>
          <a:solidFill>
            <a:srgbClr val="C00000"/>
          </a:solidFill>
        </p:spPr>
        <p:txBody>
          <a:bodyPr wrap="square" lIns="0" tIns="0" rIns="0" bIns="0" rtlCol="0"/>
          <a:lstStyle/>
          <a:p>
            <a:endParaRPr/>
          </a:p>
        </p:txBody>
      </p:sp>
      <p:sp>
        <p:nvSpPr>
          <p:cNvPr id="16" name="object 16"/>
          <p:cNvSpPr/>
          <p:nvPr/>
        </p:nvSpPr>
        <p:spPr>
          <a:xfrm>
            <a:off x="5344414" y="2590926"/>
            <a:ext cx="132080" cy="600075"/>
          </a:xfrm>
          <a:custGeom>
            <a:avLst/>
            <a:gdLst/>
            <a:ahLst/>
            <a:cxnLst/>
            <a:rect l="l" t="t" r="r" b="b"/>
            <a:pathLst>
              <a:path w="132079" h="600075">
                <a:moveTo>
                  <a:pt x="15748" y="470026"/>
                </a:moveTo>
                <a:lnTo>
                  <a:pt x="9016" y="473963"/>
                </a:lnTo>
                <a:lnTo>
                  <a:pt x="2286" y="478027"/>
                </a:lnTo>
                <a:lnTo>
                  <a:pt x="0" y="486663"/>
                </a:lnTo>
                <a:lnTo>
                  <a:pt x="3937" y="493522"/>
                </a:lnTo>
                <a:lnTo>
                  <a:pt x="66039" y="599821"/>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388"/>
                </a:lnTo>
                <a:lnTo>
                  <a:pt x="53721" y="564388"/>
                </a:lnTo>
                <a:lnTo>
                  <a:pt x="65951" y="543367"/>
                </a:lnTo>
                <a:lnTo>
                  <a:pt x="51780" y="519110"/>
                </a:lnTo>
                <a:close/>
              </a:path>
              <a:path w="132079" h="600075">
                <a:moveTo>
                  <a:pt x="116077" y="470026"/>
                </a:moveTo>
                <a:lnTo>
                  <a:pt x="107441" y="472313"/>
                </a:lnTo>
                <a:lnTo>
                  <a:pt x="103304" y="479171"/>
                </a:lnTo>
                <a:lnTo>
                  <a:pt x="80228" y="518829"/>
                </a:lnTo>
                <a:lnTo>
                  <a:pt x="80263" y="571626"/>
                </a:lnTo>
                <a:lnTo>
                  <a:pt x="82458" y="571626"/>
                </a:lnTo>
                <a:lnTo>
                  <a:pt x="128015" y="493395"/>
                </a:lnTo>
                <a:lnTo>
                  <a:pt x="131952" y="486663"/>
                </a:lnTo>
                <a:lnTo>
                  <a:pt x="129666" y="477900"/>
                </a:lnTo>
                <a:lnTo>
                  <a:pt x="122936" y="473963"/>
                </a:lnTo>
                <a:lnTo>
                  <a:pt x="116077" y="470026"/>
                </a:lnTo>
                <a:close/>
              </a:path>
              <a:path w="132079" h="600075">
                <a:moveTo>
                  <a:pt x="65951" y="543367"/>
                </a:moveTo>
                <a:lnTo>
                  <a:pt x="53721" y="564388"/>
                </a:lnTo>
                <a:lnTo>
                  <a:pt x="78232" y="564388"/>
                </a:lnTo>
                <a:lnTo>
                  <a:pt x="65951" y="543367"/>
                </a:lnTo>
                <a:close/>
              </a:path>
              <a:path w="132079" h="600075">
                <a:moveTo>
                  <a:pt x="80228" y="518829"/>
                </a:moveTo>
                <a:lnTo>
                  <a:pt x="65951" y="543367"/>
                </a:lnTo>
                <a:lnTo>
                  <a:pt x="78232" y="564388"/>
                </a:lnTo>
                <a:lnTo>
                  <a:pt x="80259" y="564388"/>
                </a:lnTo>
                <a:lnTo>
                  <a:pt x="80228" y="518829"/>
                </a:lnTo>
                <a:close/>
              </a:path>
              <a:path w="132079" h="600075">
                <a:moveTo>
                  <a:pt x="79883" y="0"/>
                </a:moveTo>
                <a:lnTo>
                  <a:pt x="51435"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17" name="object 17"/>
          <p:cNvSpPr/>
          <p:nvPr/>
        </p:nvSpPr>
        <p:spPr>
          <a:xfrm>
            <a:off x="7097141" y="2590926"/>
            <a:ext cx="132080" cy="600075"/>
          </a:xfrm>
          <a:custGeom>
            <a:avLst/>
            <a:gdLst/>
            <a:ahLst/>
            <a:cxnLst/>
            <a:rect l="l" t="t" r="r" b="b"/>
            <a:pathLst>
              <a:path w="132079" h="600075">
                <a:moveTo>
                  <a:pt x="15875" y="470026"/>
                </a:moveTo>
                <a:lnTo>
                  <a:pt x="2285" y="478027"/>
                </a:lnTo>
                <a:lnTo>
                  <a:pt x="0" y="486663"/>
                </a:lnTo>
                <a:lnTo>
                  <a:pt x="4063" y="493522"/>
                </a:lnTo>
                <a:lnTo>
                  <a:pt x="66166" y="599821"/>
                </a:lnTo>
                <a:lnTo>
                  <a:pt x="82585" y="571626"/>
                </a:lnTo>
                <a:lnTo>
                  <a:pt x="51942" y="571626"/>
                </a:lnTo>
                <a:lnTo>
                  <a:pt x="51907" y="519110"/>
                </a:lnTo>
                <a:lnTo>
                  <a:pt x="27845" y="477900"/>
                </a:lnTo>
                <a:lnTo>
                  <a:pt x="24637" y="472313"/>
                </a:lnTo>
                <a:lnTo>
                  <a:pt x="15875" y="470026"/>
                </a:lnTo>
                <a:close/>
              </a:path>
              <a:path w="132079" h="600075">
                <a:moveTo>
                  <a:pt x="51907" y="519110"/>
                </a:moveTo>
                <a:lnTo>
                  <a:pt x="51942" y="571626"/>
                </a:lnTo>
                <a:lnTo>
                  <a:pt x="80390" y="571626"/>
                </a:lnTo>
                <a:lnTo>
                  <a:pt x="80386" y="564388"/>
                </a:lnTo>
                <a:lnTo>
                  <a:pt x="53848" y="564388"/>
                </a:lnTo>
                <a:lnTo>
                  <a:pt x="66078" y="543367"/>
                </a:lnTo>
                <a:lnTo>
                  <a:pt x="51907" y="519110"/>
                </a:lnTo>
                <a:close/>
              </a:path>
              <a:path w="132079" h="600075">
                <a:moveTo>
                  <a:pt x="116204" y="470026"/>
                </a:moveTo>
                <a:lnTo>
                  <a:pt x="107441" y="472313"/>
                </a:lnTo>
                <a:lnTo>
                  <a:pt x="80355" y="518829"/>
                </a:lnTo>
                <a:lnTo>
                  <a:pt x="80390" y="571626"/>
                </a:lnTo>
                <a:lnTo>
                  <a:pt x="82585" y="571626"/>
                </a:lnTo>
                <a:lnTo>
                  <a:pt x="128142" y="493395"/>
                </a:lnTo>
                <a:lnTo>
                  <a:pt x="132079" y="486663"/>
                </a:lnTo>
                <a:lnTo>
                  <a:pt x="129793" y="477900"/>
                </a:lnTo>
                <a:lnTo>
                  <a:pt x="122935" y="473963"/>
                </a:lnTo>
                <a:lnTo>
                  <a:pt x="116204" y="470026"/>
                </a:lnTo>
                <a:close/>
              </a:path>
              <a:path w="132079" h="600075">
                <a:moveTo>
                  <a:pt x="66078" y="543367"/>
                </a:moveTo>
                <a:lnTo>
                  <a:pt x="53848" y="564388"/>
                </a:lnTo>
                <a:lnTo>
                  <a:pt x="78358" y="564388"/>
                </a:lnTo>
                <a:lnTo>
                  <a:pt x="66078" y="543367"/>
                </a:lnTo>
                <a:close/>
              </a:path>
              <a:path w="132079" h="600075">
                <a:moveTo>
                  <a:pt x="80355" y="518829"/>
                </a:moveTo>
                <a:lnTo>
                  <a:pt x="66078" y="543367"/>
                </a:lnTo>
                <a:lnTo>
                  <a:pt x="78358" y="564388"/>
                </a:lnTo>
                <a:lnTo>
                  <a:pt x="80386" y="564388"/>
                </a:lnTo>
                <a:lnTo>
                  <a:pt x="80355" y="518829"/>
                </a:lnTo>
                <a:close/>
              </a:path>
              <a:path w="132079" h="600075">
                <a:moveTo>
                  <a:pt x="80009" y="0"/>
                </a:moveTo>
                <a:lnTo>
                  <a:pt x="51561" y="0"/>
                </a:lnTo>
                <a:lnTo>
                  <a:pt x="51907" y="519110"/>
                </a:lnTo>
                <a:lnTo>
                  <a:pt x="66078" y="543367"/>
                </a:lnTo>
                <a:lnTo>
                  <a:pt x="80355" y="518829"/>
                </a:lnTo>
                <a:lnTo>
                  <a:pt x="80009" y="0"/>
                </a:lnTo>
                <a:close/>
              </a:path>
            </a:pathLst>
          </a:custGeom>
          <a:solidFill>
            <a:srgbClr val="C00000"/>
          </a:solidFill>
        </p:spPr>
        <p:txBody>
          <a:bodyPr wrap="square" lIns="0" tIns="0" rIns="0" bIns="0" rtlCol="0"/>
          <a:lstStyle/>
          <a:p>
            <a:endParaRPr/>
          </a:p>
        </p:txBody>
      </p:sp>
      <p:sp>
        <p:nvSpPr>
          <p:cNvPr id="18" name="object 18"/>
          <p:cNvSpPr txBox="1"/>
          <p:nvPr/>
        </p:nvSpPr>
        <p:spPr>
          <a:xfrm>
            <a:off x="1767785" y="4604601"/>
            <a:ext cx="5417185" cy="443865"/>
          </a:xfrm>
          <a:prstGeom prst="rect">
            <a:avLst/>
          </a:prstGeom>
        </p:spPr>
        <p:txBody>
          <a:bodyPr vert="horz" wrap="square" lIns="0" tIns="11430" rIns="0" bIns="0" rtlCol="0">
            <a:spAutoFit/>
          </a:bodyPr>
          <a:lstStyle/>
          <a:p>
            <a:pPr marL="12700">
              <a:lnSpc>
                <a:spcPct val="100000"/>
              </a:lnSpc>
              <a:spcBef>
                <a:spcPts val="90"/>
              </a:spcBef>
            </a:pPr>
            <a:r>
              <a:rPr sz="2750" spc="185" dirty="0">
                <a:latin typeface="Times New Roman"/>
                <a:cs typeface="Times New Roman"/>
              </a:rPr>
              <a:t>(AFB2)</a:t>
            </a:r>
            <a:r>
              <a:rPr sz="1550" spc="185" dirty="0">
                <a:latin typeface="Times New Roman"/>
                <a:cs typeface="Times New Roman"/>
              </a:rPr>
              <a:t>16 </a:t>
            </a:r>
            <a:r>
              <a:rPr sz="2750" spc="295" dirty="0">
                <a:latin typeface="Symbol"/>
                <a:cs typeface="Symbol"/>
              </a:rPr>
              <a:t></a:t>
            </a:r>
            <a:r>
              <a:rPr sz="2750" spc="85" dirty="0">
                <a:latin typeface="Times New Roman"/>
                <a:cs typeface="Times New Roman"/>
              </a:rPr>
              <a:t> </a:t>
            </a:r>
            <a:r>
              <a:rPr sz="2750" spc="155" dirty="0">
                <a:latin typeface="Times New Roman"/>
                <a:cs typeface="Times New Roman"/>
              </a:rPr>
              <a:t>(1010111110110010)</a:t>
            </a:r>
            <a:r>
              <a:rPr sz="1550" spc="155" dirty="0">
                <a:latin typeface="Times New Roman"/>
                <a:cs typeface="Times New Roman"/>
              </a:rPr>
              <a:t>2</a:t>
            </a:r>
            <a:endParaRPr sz="1550">
              <a:latin typeface="Times New Roman"/>
              <a:cs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71144" y="921994"/>
            <a:ext cx="7940675"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spc="-10" dirty="0">
                <a:latin typeface="Calibri"/>
                <a:cs typeface="Calibri"/>
              </a:rPr>
              <a:t>Hexadecimal </a:t>
            </a:r>
            <a:r>
              <a:rPr sz="3200" spc="-15" dirty="0">
                <a:latin typeface="Calibri"/>
                <a:cs typeface="Calibri"/>
              </a:rPr>
              <a:t>Numbers </a:t>
            </a:r>
            <a:r>
              <a:rPr sz="3200" dirty="0">
                <a:latin typeface="Calibri"/>
                <a:cs typeface="Calibri"/>
              </a:rPr>
              <a:t>in </a:t>
            </a:r>
            <a:r>
              <a:rPr sz="3200" spc="-25" dirty="0">
                <a:latin typeface="Calibri"/>
                <a:cs typeface="Calibri"/>
              </a:rPr>
              <a:t>to  </a:t>
            </a:r>
            <a:r>
              <a:rPr sz="3200" spc="-5" dirty="0">
                <a:latin typeface="Calibri"/>
                <a:cs typeface="Calibri"/>
              </a:rPr>
              <a:t>its </a:t>
            </a:r>
            <a:r>
              <a:rPr sz="3200" spc="-10" dirty="0">
                <a:latin typeface="Calibri"/>
                <a:cs typeface="Calibri"/>
              </a:rPr>
              <a:t>equivalent </a:t>
            </a:r>
            <a:r>
              <a:rPr sz="3200" dirty="0">
                <a:latin typeface="Calibri"/>
                <a:cs typeface="Calibri"/>
              </a:rPr>
              <a:t>Binary</a:t>
            </a:r>
            <a:r>
              <a:rPr sz="3200" spc="20" dirty="0">
                <a:latin typeface="Calibri"/>
                <a:cs typeface="Calibri"/>
              </a:rPr>
              <a:t> </a:t>
            </a:r>
            <a:r>
              <a:rPr sz="3200" spc="-5"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(4056)</a:t>
            </a:r>
            <a:r>
              <a:rPr sz="2775" spc="-7" baseline="-21021" dirty="0">
                <a:latin typeface="Calibri"/>
                <a:cs typeface="Calibri"/>
              </a:rPr>
              <a:t>16 </a:t>
            </a:r>
            <a:r>
              <a:rPr sz="2800" spc="-5" dirty="0">
                <a:latin typeface="Calibri"/>
                <a:cs typeface="Calibri"/>
              </a:rPr>
              <a:t>= ( ?</a:t>
            </a:r>
            <a:r>
              <a:rPr sz="2800" spc="-160"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(6B7)</a:t>
            </a:r>
            <a:r>
              <a:rPr sz="2775" spc="-7" baseline="-21021" dirty="0">
                <a:latin typeface="Calibri"/>
                <a:cs typeface="Calibri"/>
              </a:rPr>
              <a:t>16 </a:t>
            </a:r>
            <a:r>
              <a:rPr sz="2800" spc="-5" dirty="0">
                <a:latin typeface="Calibri"/>
                <a:cs typeface="Calibri"/>
              </a:rPr>
              <a:t>= ( ?</a:t>
            </a:r>
            <a:r>
              <a:rPr sz="2800" spc="-170"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a:t>
            </a:r>
            <a:r>
              <a:rPr sz="2800" dirty="0">
                <a:latin typeface="Calibri"/>
                <a:cs typeface="Calibri"/>
              </a:rPr>
              <a:t>(8E47.AB)</a:t>
            </a:r>
            <a:r>
              <a:rPr sz="2775" baseline="-21021" dirty="0">
                <a:latin typeface="Calibri"/>
                <a:cs typeface="Calibri"/>
              </a:rPr>
              <a:t>16 </a:t>
            </a:r>
            <a:r>
              <a:rPr sz="2800" spc="-5" dirty="0">
                <a:latin typeface="Calibri"/>
                <a:cs typeface="Calibri"/>
              </a:rPr>
              <a:t>= ( ?</a:t>
            </a:r>
            <a:r>
              <a:rPr sz="2800" spc="-175"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83844" y="113538"/>
            <a:ext cx="3882390"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Binary </a:t>
            </a:r>
            <a:r>
              <a:rPr sz="3200" b="1" spc="-5" dirty="0">
                <a:solidFill>
                  <a:srgbClr val="FF0000"/>
                </a:solidFill>
                <a:latin typeface="Calibri"/>
                <a:cs typeface="Calibri"/>
              </a:rPr>
              <a:t>Number</a:t>
            </a:r>
            <a:r>
              <a:rPr sz="3200" b="1" spc="-60" dirty="0">
                <a:solidFill>
                  <a:srgbClr val="FF0000"/>
                </a:solidFill>
                <a:latin typeface="Calibri"/>
                <a:cs typeface="Calibri"/>
              </a:rPr>
              <a:t> </a:t>
            </a:r>
            <a:r>
              <a:rPr sz="3200" b="1" spc="-30" dirty="0">
                <a:solidFill>
                  <a:srgbClr val="FF0000"/>
                </a:solidFill>
                <a:latin typeface="Calibri"/>
                <a:cs typeface="Calibri"/>
              </a:rPr>
              <a:t>System</a:t>
            </a:r>
            <a:endParaRPr sz="3200">
              <a:latin typeface="Calibri"/>
              <a:cs typeface="Calibri"/>
            </a:endParaRPr>
          </a:p>
        </p:txBody>
      </p:sp>
      <p:sp>
        <p:nvSpPr>
          <p:cNvPr id="4" name="object 4"/>
          <p:cNvSpPr/>
          <p:nvPr/>
        </p:nvSpPr>
        <p:spPr>
          <a:xfrm>
            <a:off x="7564373" y="3124073"/>
            <a:ext cx="664845" cy="736600"/>
          </a:xfrm>
          <a:custGeom>
            <a:avLst/>
            <a:gdLst/>
            <a:ahLst/>
            <a:cxnLst/>
            <a:rect l="l" t="t" r="r" b="b"/>
            <a:pathLst>
              <a:path w="664845" h="736600">
                <a:moveTo>
                  <a:pt x="332358" y="0"/>
                </a:moveTo>
                <a:lnTo>
                  <a:pt x="287268" y="3361"/>
                </a:lnTo>
                <a:lnTo>
                  <a:pt x="244019" y="13151"/>
                </a:lnTo>
                <a:lnTo>
                  <a:pt x="203007" y="28932"/>
                </a:lnTo>
                <a:lnTo>
                  <a:pt x="164629" y="50263"/>
                </a:lnTo>
                <a:lnTo>
                  <a:pt x="129282" y="76707"/>
                </a:lnTo>
                <a:lnTo>
                  <a:pt x="97361" y="107823"/>
                </a:lnTo>
                <a:lnTo>
                  <a:pt x="69263" y="143172"/>
                </a:lnTo>
                <a:lnTo>
                  <a:pt x="45386" y="182315"/>
                </a:lnTo>
                <a:lnTo>
                  <a:pt x="26124" y="224813"/>
                </a:lnTo>
                <a:lnTo>
                  <a:pt x="11875" y="270227"/>
                </a:lnTo>
                <a:lnTo>
                  <a:pt x="3034" y="318118"/>
                </a:lnTo>
                <a:lnTo>
                  <a:pt x="0" y="368046"/>
                </a:lnTo>
                <a:lnTo>
                  <a:pt x="3034" y="418002"/>
                </a:lnTo>
                <a:lnTo>
                  <a:pt x="11875" y="465917"/>
                </a:lnTo>
                <a:lnTo>
                  <a:pt x="26124" y="511351"/>
                </a:lnTo>
                <a:lnTo>
                  <a:pt x="45386" y="553865"/>
                </a:lnTo>
                <a:lnTo>
                  <a:pt x="69263" y="593021"/>
                </a:lnTo>
                <a:lnTo>
                  <a:pt x="97361" y="628380"/>
                </a:lnTo>
                <a:lnTo>
                  <a:pt x="129282" y="659502"/>
                </a:lnTo>
                <a:lnTo>
                  <a:pt x="164629" y="685950"/>
                </a:lnTo>
                <a:lnTo>
                  <a:pt x="203007" y="707284"/>
                </a:lnTo>
                <a:lnTo>
                  <a:pt x="244019" y="723066"/>
                </a:lnTo>
                <a:lnTo>
                  <a:pt x="287268" y="732857"/>
                </a:lnTo>
                <a:lnTo>
                  <a:pt x="332358" y="736219"/>
                </a:lnTo>
                <a:lnTo>
                  <a:pt x="377478" y="732857"/>
                </a:lnTo>
                <a:lnTo>
                  <a:pt x="420752" y="723066"/>
                </a:lnTo>
                <a:lnTo>
                  <a:pt x="461783" y="707284"/>
                </a:lnTo>
                <a:lnTo>
                  <a:pt x="500177" y="685950"/>
                </a:lnTo>
                <a:lnTo>
                  <a:pt x="535537" y="659502"/>
                </a:lnTo>
                <a:lnTo>
                  <a:pt x="567467" y="628380"/>
                </a:lnTo>
                <a:lnTo>
                  <a:pt x="595571" y="593021"/>
                </a:lnTo>
                <a:lnTo>
                  <a:pt x="619454" y="553865"/>
                </a:lnTo>
                <a:lnTo>
                  <a:pt x="638718" y="511351"/>
                </a:lnTo>
                <a:lnTo>
                  <a:pt x="652969" y="465917"/>
                </a:lnTo>
                <a:lnTo>
                  <a:pt x="661810" y="418002"/>
                </a:lnTo>
                <a:lnTo>
                  <a:pt x="664845" y="368046"/>
                </a:lnTo>
                <a:lnTo>
                  <a:pt x="661810" y="318118"/>
                </a:lnTo>
                <a:lnTo>
                  <a:pt x="652969" y="270227"/>
                </a:lnTo>
                <a:lnTo>
                  <a:pt x="638718" y="224813"/>
                </a:lnTo>
                <a:lnTo>
                  <a:pt x="619454" y="182315"/>
                </a:lnTo>
                <a:lnTo>
                  <a:pt x="595571" y="143172"/>
                </a:lnTo>
                <a:lnTo>
                  <a:pt x="567467" y="107823"/>
                </a:lnTo>
                <a:lnTo>
                  <a:pt x="535537" y="76707"/>
                </a:lnTo>
                <a:lnTo>
                  <a:pt x="500177" y="50263"/>
                </a:lnTo>
                <a:lnTo>
                  <a:pt x="461783" y="28932"/>
                </a:lnTo>
                <a:lnTo>
                  <a:pt x="420752" y="13151"/>
                </a:lnTo>
                <a:lnTo>
                  <a:pt x="377478" y="3361"/>
                </a:lnTo>
                <a:lnTo>
                  <a:pt x="332358" y="0"/>
                </a:lnTo>
                <a:close/>
              </a:path>
            </a:pathLst>
          </a:custGeom>
          <a:solidFill>
            <a:srgbClr val="6F96D2"/>
          </a:solidFill>
        </p:spPr>
        <p:txBody>
          <a:bodyPr wrap="square" lIns="0" tIns="0" rIns="0" bIns="0" rtlCol="0"/>
          <a:lstStyle/>
          <a:p>
            <a:endParaRPr/>
          </a:p>
        </p:txBody>
      </p:sp>
      <p:sp>
        <p:nvSpPr>
          <p:cNvPr id="5" name="object 5"/>
          <p:cNvSpPr/>
          <p:nvPr/>
        </p:nvSpPr>
        <p:spPr>
          <a:xfrm>
            <a:off x="7564373" y="3124073"/>
            <a:ext cx="664845" cy="736600"/>
          </a:xfrm>
          <a:custGeom>
            <a:avLst/>
            <a:gdLst/>
            <a:ahLst/>
            <a:cxnLst/>
            <a:rect l="l" t="t" r="r" b="b"/>
            <a:pathLst>
              <a:path w="664845" h="736600">
                <a:moveTo>
                  <a:pt x="0" y="368046"/>
                </a:moveTo>
                <a:lnTo>
                  <a:pt x="3034" y="318118"/>
                </a:lnTo>
                <a:lnTo>
                  <a:pt x="11875" y="270227"/>
                </a:lnTo>
                <a:lnTo>
                  <a:pt x="26124" y="224813"/>
                </a:lnTo>
                <a:lnTo>
                  <a:pt x="45386" y="182315"/>
                </a:lnTo>
                <a:lnTo>
                  <a:pt x="69263" y="143172"/>
                </a:lnTo>
                <a:lnTo>
                  <a:pt x="97361" y="107823"/>
                </a:lnTo>
                <a:lnTo>
                  <a:pt x="129282" y="76707"/>
                </a:lnTo>
                <a:lnTo>
                  <a:pt x="164629" y="50263"/>
                </a:lnTo>
                <a:lnTo>
                  <a:pt x="203007" y="28932"/>
                </a:lnTo>
                <a:lnTo>
                  <a:pt x="244019" y="13151"/>
                </a:lnTo>
                <a:lnTo>
                  <a:pt x="287268" y="3361"/>
                </a:lnTo>
                <a:lnTo>
                  <a:pt x="332358" y="0"/>
                </a:lnTo>
                <a:lnTo>
                  <a:pt x="377478" y="3361"/>
                </a:lnTo>
                <a:lnTo>
                  <a:pt x="420752" y="13151"/>
                </a:lnTo>
                <a:lnTo>
                  <a:pt x="461783" y="28932"/>
                </a:lnTo>
                <a:lnTo>
                  <a:pt x="500177" y="50263"/>
                </a:lnTo>
                <a:lnTo>
                  <a:pt x="535537" y="76707"/>
                </a:lnTo>
                <a:lnTo>
                  <a:pt x="567467" y="107823"/>
                </a:lnTo>
                <a:lnTo>
                  <a:pt x="595571" y="143172"/>
                </a:lnTo>
                <a:lnTo>
                  <a:pt x="619454" y="182315"/>
                </a:lnTo>
                <a:lnTo>
                  <a:pt x="638718" y="224813"/>
                </a:lnTo>
                <a:lnTo>
                  <a:pt x="652969" y="270227"/>
                </a:lnTo>
                <a:lnTo>
                  <a:pt x="661810" y="318118"/>
                </a:lnTo>
                <a:lnTo>
                  <a:pt x="664845" y="368046"/>
                </a:lnTo>
                <a:lnTo>
                  <a:pt x="661810" y="418002"/>
                </a:lnTo>
                <a:lnTo>
                  <a:pt x="652969" y="465917"/>
                </a:lnTo>
                <a:lnTo>
                  <a:pt x="638718" y="511351"/>
                </a:lnTo>
                <a:lnTo>
                  <a:pt x="619454" y="553865"/>
                </a:lnTo>
                <a:lnTo>
                  <a:pt x="595571" y="593021"/>
                </a:lnTo>
                <a:lnTo>
                  <a:pt x="567467" y="628380"/>
                </a:lnTo>
                <a:lnTo>
                  <a:pt x="535537" y="659502"/>
                </a:lnTo>
                <a:lnTo>
                  <a:pt x="500177" y="685950"/>
                </a:lnTo>
                <a:lnTo>
                  <a:pt x="461783" y="707284"/>
                </a:lnTo>
                <a:lnTo>
                  <a:pt x="420752" y="723066"/>
                </a:lnTo>
                <a:lnTo>
                  <a:pt x="377478" y="732857"/>
                </a:lnTo>
                <a:lnTo>
                  <a:pt x="332358" y="736219"/>
                </a:lnTo>
                <a:lnTo>
                  <a:pt x="287268" y="732857"/>
                </a:lnTo>
                <a:lnTo>
                  <a:pt x="244019" y="723066"/>
                </a:lnTo>
                <a:lnTo>
                  <a:pt x="203007" y="707284"/>
                </a:lnTo>
                <a:lnTo>
                  <a:pt x="164629" y="685950"/>
                </a:lnTo>
                <a:lnTo>
                  <a:pt x="129282" y="659502"/>
                </a:lnTo>
                <a:lnTo>
                  <a:pt x="97361" y="628380"/>
                </a:lnTo>
                <a:lnTo>
                  <a:pt x="69263" y="593021"/>
                </a:lnTo>
                <a:lnTo>
                  <a:pt x="45386" y="553865"/>
                </a:lnTo>
                <a:lnTo>
                  <a:pt x="26124" y="511351"/>
                </a:lnTo>
                <a:lnTo>
                  <a:pt x="11875" y="465917"/>
                </a:lnTo>
                <a:lnTo>
                  <a:pt x="3034" y="418002"/>
                </a:lnTo>
                <a:lnTo>
                  <a:pt x="0" y="368046"/>
                </a:lnTo>
                <a:close/>
              </a:path>
            </a:pathLst>
          </a:custGeom>
          <a:ln w="9360">
            <a:solidFill>
              <a:srgbClr val="000000"/>
            </a:solidFill>
          </a:ln>
        </p:spPr>
        <p:txBody>
          <a:bodyPr wrap="square" lIns="0" tIns="0" rIns="0" bIns="0" rtlCol="0"/>
          <a:lstStyle/>
          <a:p>
            <a:endParaRPr/>
          </a:p>
        </p:txBody>
      </p:sp>
      <p:sp>
        <p:nvSpPr>
          <p:cNvPr id="6" name="object 6"/>
          <p:cNvSpPr/>
          <p:nvPr/>
        </p:nvSpPr>
        <p:spPr>
          <a:xfrm>
            <a:off x="2666873" y="3149600"/>
            <a:ext cx="665480" cy="736600"/>
          </a:xfrm>
          <a:custGeom>
            <a:avLst/>
            <a:gdLst/>
            <a:ahLst/>
            <a:cxnLst/>
            <a:rect l="l" t="t" r="r" b="b"/>
            <a:pathLst>
              <a:path w="665479" h="736600">
                <a:moveTo>
                  <a:pt x="332485" y="0"/>
                </a:moveTo>
                <a:lnTo>
                  <a:pt x="287366" y="3361"/>
                </a:lnTo>
                <a:lnTo>
                  <a:pt x="244092" y="13152"/>
                </a:lnTo>
                <a:lnTo>
                  <a:pt x="203061" y="28934"/>
                </a:lnTo>
                <a:lnTo>
                  <a:pt x="164667" y="50268"/>
                </a:lnTo>
                <a:lnTo>
                  <a:pt x="129307" y="76716"/>
                </a:lnTo>
                <a:lnTo>
                  <a:pt x="97377" y="107838"/>
                </a:lnTo>
                <a:lnTo>
                  <a:pt x="69273" y="143197"/>
                </a:lnTo>
                <a:lnTo>
                  <a:pt x="45390" y="182353"/>
                </a:lnTo>
                <a:lnTo>
                  <a:pt x="26126" y="224867"/>
                </a:lnTo>
                <a:lnTo>
                  <a:pt x="11875" y="270301"/>
                </a:lnTo>
                <a:lnTo>
                  <a:pt x="3034" y="318216"/>
                </a:lnTo>
                <a:lnTo>
                  <a:pt x="0" y="368173"/>
                </a:lnTo>
                <a:lnTo>
                  <a:pt x="3034" y="418100"/>
                </a:lnTo>
                <a:lnTo>
                  <a:pt x="11875" y="465991"/>
                </a:lnTo>
                <a:lnTo>
                  <a:pt x="26126" y="511405"/>
                </a:lnTo>
                <a:lnTo>
                  <a:pt x="45390" y="553903"/>
                </a:lnTo>
                <a:lnTo>
                  <a:pt x="69273" y="593046"/>
                </a:lnTo>
                <a:lnTo>
                  <a:pt x="97377" y="628396"/>
                </a:lnTo>
                <a:lnTo>
                  <a:pt x="129307" y="659511"/>
                </a:lnTo>
                <a:lnTo>
                  <a:pt x="164667" y="685955"/>
                </a:lnTo>
                <a:lnTo>
                  <a:pt x="203061" y="707286"/>
                </a:lnTo>
                <a:lnTo>
                  <a:pt x="244092" y="723067"/>
                </a:lnTo>
                <a:lnTo>
                  <a:pt x="287366" y="732857"/>
                </a:lnTo>
                <a:lnTo>
                  <a:pt x="332485" y="736219"/>
                </a:lnTo>
                <a:lnTo>
                  <a:pt x="377605" y="732857"/>
                </a:lnTo>
                <a:lnTo>
                  <a:pt x="420879" y="723067"/>
                </a:lnTo>
                <a:lnTo>
                  <a:pt x="461910" y="707286"/>
                </a:lnTo>
                <a:lnTo>
                  <a:pt x="500304" y="685955"/>
                </a:lnTo>
                <a:lnTo>
                  <a:pt x="535664" y="659511"/>
                </a:lnTo>
                <a:lnTo>
                  <a:pt x="567594" y="628396"/>
                </a:lnTo>
                <a:lnTo>
                  <a:pt x="595698" y="593046"/>
                </a:lnTo>
                <a:lnTo>
                  <a:pt x="619581" y="553903"/>
                </a:lnTo>
                <a:lnTo>
                  <a:pt x="638845" y="511405"/>
                </a:lnTo>
                <a:lnTo>
                  <a:pt x="653096" y="465991"/>
                </a:lnTo>
                <a:lnTo>
                  <a:pt x="661937" y="418100"/>
                </a:lnTo>
                <a:lnTo>
                  <a:pt x="664972" y="368173"/>
                </a:lnTo>
                <a:lnTo>
                  <a:pt x="661937" y="318216"/>
                </a:lnTo>
                <a:lnTo>
                  <a:pt x="653096" y="270301"/>
                </a:lnTo>
                <a:lnTo>
                  <a:pt x="638845" y="224867"/>
                </a:lnTo>
                <a:lnTo>
                  <a:pt x="619581" y="182353"/>
                </a:lnTo>
                <a:lnTo>
                  <a:pt x="595698" y="143197"/>
                </a:lnTo>
                <a:lnTo>
                  <a:pt x="567594" y="107838"/>
                </a:lnTo>
                <a:lnTo>
                  <a:pt x="535664" y="76716"/>
                </a:lnTo>
                <a:lnTo>
                  <a:pt x="500304" y="50268"/>
                </a:lnTo>
                <a:lnTo>
                  <a:pt x="461910" y="28934"/>
                </a:lnTo>
                <a:lnTo>
                  <a:pt x="420879" y="13152"/>
                </a:lnTo>
                <a:lnTo>
                  <a:pt x="377605" y="3361"/>
                </a:lnTo>
                <a:lnTo>
                  <a:pt x="332485" y="0"/>
                </a:lnTo>
                <a:close/>
              </a:path>
            </a:pathLst>
          </a:custGeom>
          <a:solidFill>
            <a:srgbClr val="6F96D2"/>
          </a:solidFill>
        </p:spPr>
        <p:txBody>
          <a:bodyPr wrap="square" lIns="0" tIns="0" rIns="0" bIns="0" rtlCol="0"/>
          <a:lstStyle/>
          <a:p>
            <a:endParaRPr/>
          </a:p>
        </p:txBody>
      </p:sp>
      <p:sp>
        <p:nvSpPr>
          <p:cNvPr id="7" name="object 7"/>
          <p:cNvSpPr/>
          <p:nvPr/>
        </p:nvSpPr>
        <p:spPr>
          <a:xfrm>
            <a:off x="2666873" y="3149600"/>
            <a:ext cx="665480" cy="736600"/>
          </a:xfrm>
          <a:custGeom>
            <a:avLst/>
            <a:gdLst/>
            <a:ahLst/>
            <a:cxnLst/>
            <a:rect l="l" t="t" r="r" b="b"/>
            <a:pathLst>
              <a:path w="665479" h="736600">
                <a:moveTo>
                  <a:pt x="0" y="368173"/>
                </a:moveTo>
                <a:lnTo>
                  <a:pt x="3034" y="318216"/>
                </a:lnTo>
                <a:lnTo>
                  <a:pt x="11875" y="270301"/>
                </a:lnTo>
                <a:lnTo>
                  <a:pt x="26126" y="224867"/>
                </a:lnTo>
                <a:lnTo>
                  <a:pt x="45390" y="182353"/>
                </a:lnTo>
                <a:lnTo>
                  <a:pt x="69273" y="143197"/>
                </a:lnTo>
                <a:lnTo>
                  <a:pt x="97377" y="107838"/>
                </a:lnTo>
                <a:lnTo>
                  <a:pt x="129307" y="76716"/>
                </a:lnTo>
                <a:lnTo>
                  <a:pt x="164667" y="50268"/>
                </a:lnTo>
                <a:lnTo>
                  <a:pt x="203061" y="28934"/>
                </a:lnTo>
                <a:lnTo>
                  <a:pt x="244092" y="13152"/>
                </a:lnTo>
                <a:lnTo>
                  <a:pt x="287366" y="3361"/>
                </a:lnTo>
                <a:lnTo>
                  <a:pt x="332485" y="0"/>
                </a:lnTo>
                <a:lnTo>
                  <a:pt x="377605" y="3361"/>
                </a:lnTo>
                <a:lnTo>
                  <a:pt x="420879" y="13152"/>
                </a:lnTo>
                <a:lnTo>
                  <a:pt x="461910" y="28934"/>
                </a:lnTo>
                <a:lnTo>
                  <a:pt x="500304" y="50268"/>
                </a:lnTo>
                <a:lnTo>
                  <a:pt x="535664" y="76716"/>
                </a:lnTo>
                <a:lnTo>
                  <a:pt x="567594" y="107838"/>
                </a:lnTo>
                <a:lnTo>
                  <a:pt x="595698" y="143197"/>
                </a:lnTo>
                <a:lnTo>
                  <a:pt x="619581" y="182353"/>
                </a:lnTo>
                <a:lnTo>
                  <a:pt x="638845" y="224867"/>
                </a:lnTo>
                <a:lnTo>
                  <a:pt x="653096" y="270301"/>
                </a:lnTo>
                <a:lnTo>
                  <a:pt x="661937" y="318216"/>
                </a:lnTo>
                <a:lnTo>
                  <a:pt x="664972" y="368173"/>
                </a:lnTo>
                <a:lnTo>
                  <a:pt x="661937" y="418100"/>
                </a:lnTo>
                <a:lnTo>
                  <a:pt x="653096" y="465991"/>
                </a:lnTo>
                <a:lnTo>
                  <a:pt x="638845" y="511405"/>
                </a:lnTo>
                <a:lnTo>
                  <a:pt x="619581" y="553903"/>
                </a:lnTo>
                <a:lnTo>
                  <a:pt x="595698" y="593046"/>
                </a:lnTo>
                <a:lnTo>
                  <a:pt x="567594" y="628396"/>
                </a:lnTo>
                <a:lnTo>
                  <a:pt x="535664" y="659511"/>
                </a:lnTo>
                <a:lnTo>
                  <a:pt x="500304" y="685955"/>
                </a:lnTo>
                <a:lnTo>
                  <a:pt x="461910" y="707286"/>
                </a:lnTo>
                <a:lnTo>
                  <a:pt x="420879" y="723067"/>
                </a:lnTo>
                <a:lnTo>
                  <a:pt x="377605" y="732857"/>
                </a:lnTo>
                <a:lnTo>
                  <a:pt x="332485" y="736219"/>
                </a:lnTo>
                <a:lnTo>
                  <a:pt x="287366" y="732857"/>
                </a:lnTo>
                <a:lnTo>
                  <a:pt x="244092" y="723067"/>
                </a:lnTo>
                <a:lnTo>
                  <a:pt x="203061" y="707286"/>
                </a:lnTo>
                <a:lnTo>
                  <a:pt x="164667" y="685955"/>
                </a:lnTo>
                <a:lnTo>
                  <a:pt x="129307" y="659511"/>
                </a:lnTo>
                <a:lnTo>
                  <a:pt x="97377" y="628396"/>
                </a:lnTo>
                <a:lnTo>
                  <a:pt x="69273" y="593046"/>
                </a:lnTo>
                <a:lnTo>
                  <a:pt x="45390" y="553903"/>
                </a:lnTo>
                <a:lnTo>
                  <a:pt x="26126" y="511405"/>
                </a:lnTo>
                <a:lnTo>
                  <a:pt x="11875" y="465991"/>
                </a:lnTo>
                <a:lnTo>
                  <a:pt x="3034" y="418100"/>
                </a:lnTo>
                <a:lnTo>
                  <a:pt x="0" y="368173"/>
                </a:lnTo>
                <a:close/>
              </a:path>
            </a:pathLst>
          </a:custGeom>
          <a:ln w="9360">
            <a:solidFill>
              <a:srgbClr val="000000"/>
            </a:solidFill>
          </a:ln>
        </p:spPr>
        <p:txBody>
          <a:bodyPr wrap="square" lIns="0" tIns="0" rIns="0" bIns="0" rtlCol="0"/>
          <a:lstStyle/>
          <a:p>
            <a:endParaRPr/>
          </a:p>
        </p:txBody>
      </p:sp>
      <p:sp>
        <p:nvSpPr>
          <p:cNvPr id="8" name="object 8"/>
          <p:cNvSpPr txBox="1">
            <a:spLocks noGrp="1"/>
          </p:cNvSpPr>
          <p:nvPr>
            <p:ph type="title"/>
          </p:nvPr>
        </p:nvSpPr>
        <p:spPr>
          <a:xfrm>
            <a:off x="916939" y="1455242"/>
            <a:ext cx="1672589"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0000"/>
                </a:solidFill>
              </a:rPr>
              <a:t>Structure:</a:t>
            </a:r>
            <a:endParaRPr sz="3200"/>
          </a:p>
        </p:txBody>
      </p:sp>
      <p:sp>
        <p:nvSpPr>
          <p:cNvPr id="9" name="object 9"/>
          <p:cNvSpPr txBox="1"/>
          <p:nvPr/>
        </p:nvSpPr>
        <p:spPr>
          <a:xfrm>
            <a:off x="73253" y="3373373"/>
            <a:ext cx="1420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15" dirty="0">
                <a:latin typeface="Tahoma"/>
                <a:cs typeface="Tahoma"/>
              </a:rPr>
              <a:t>No.</a:t>
            </a:r>
            <a:endParaRPr sz="2400">
              <a:latin typeface="Tahoma"/>
              <a:cs typeface="Tahoma"/>
            </a:endParaRPr>
          </a:p>
        </p:txBody>
      </p:sp>
      <p:sp>
        <p:nvSpPr>
          <p:cNvPr id="10" name="object 10"/>
          <p:cNvSpPr txBox="1"/>
          <p:nvPr/>
        </p:nvSpPr>
        <p:spPr>
          <a:xfrm>
            <a:off x="60147" y="4592777"/>
            <a:ext cx="245999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11" name="object 11"/>
          <p:cNvSpPr txBox="1"/>
          <p:nvPr/>
        </p:nvSpPr>
        <p:spPr>
          <a:xfrm>
            <a:off x="8410447" y="3222752"/>
            <a:ext cx="51943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ahoma"/>
                <a:cs typeface="Tahoma"/>
              </a:rPr>
              <a:t>....</a:t>
            </a:r>
            <a:endParaRPr sz="3200">
              <a:latin typeface="Tahoma"/>
              <a:cs typeface="Tahoma"/>
            </a:endParaRPr>
          </a:p>
        </p:txBody>
      </p:sp>
      <p:sp>
        <p:nvSpPr>
          <p:cNvPr id="12" name="object 12"/>
          <p:cNvSpPr/>
          <p:nvPr/>
        </p:nvSpPr>
        <p:spPr>
          <a:xfrm>
            <a:off x="5720439" y="38097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579" y="31495"/>
                </a:moveTo>
                <a:lnTo>
                  <a:pt x="87016" y="31495"/>
                </a:lnTo>
                <a:lnTo>
                  <a:pt x="86991" y="90001"/>
                </a:lnTo>
                <a:lnTo>
                  <a:pt x="112924" y="134492"/>
                </a:lnTo>
                <a:lnTo>
                  <a:pt x="117119" y="139225"/>
                </a:lnTo>
                <a:lnTo>
                  <a:pt x="122576" y="141874"/>
                </a:lnTo>
                <a:lnTo>
                  <a:pt x="128605" y="142261"/>
                </a:lnTo>
                <a:lnTo>
                  <a:pt x="134514" y="140207"/>
                </a:lnTo>
                <a:lnTo>
                  <a:pt x="139247" y="136066"/>
                </a:lnTo>
                <a:lnTo>
                  <a:pt x="141896" y="130603"/>
                </a:lnTo>
                <a:lnTo>
                  <a:pt x="142283" y="124545"/>
                </a:lnTo>
                <a:lnTo>
                  <a:pt x="140229" y="118617"/>
                </a:lnTo>
                <a:lnTo>
                  <a:pt x="89579"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579"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3" name="object 13"/>
          <p:cNvSpPr/>
          <p:nvPr/>
        </p:nvSpPr>
        <p:spPr>
          <a:xfrm>
            <a:off x="4806039" y="38097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579" y="31495"/>
                </a:moveTo>
                <a:lnTo>
                  <a:pt x="87016" y="31495"/>
                </a:lnTo>
                <a:lnTo>
                  <a:pt x="86991" y="90001"/>
                </a:lnTo>
                <a:lnTo>
                  <a:pt x="112924" y="134492"/>
                </a:lnTo>
                <a:lnTo>
                  <a:pt x="117119" y="139225"/>
                </a:lnTo>
                <a:lnTo>
                  <a:pt x="122576" y="141874"/>
                </a:lnTo>
                <a:lnTo>
                  <a:pt x="128605" y="142261"/>
                </a:lnTo>
                <a:lnTo>
                  <a:pt x="134514" y="140207"/>
                </a:lnTo>
                <a:lnTo>
                  <a:pt x="139247" y="136066"/>
                </a:lnTo>
                <a:lnTo>
                  <a:pt x="141896" y="130603"/>
                </a:lnTo>
                <a:lnTo>
                  <a:pt x="142283" y="124545"/>
                </a:lnTo>
                <a:lnTo>
                  <a:pt x="140229" y="118617"/>
                </a:lnTo>
                <a:lnTo>
                  <a:pt x="89579"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579"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4" name="object 14"/>
          <p:cNvSpPr/>
          <p:nvPr/>
        </p:nvSpPr>
        <p:spPr>
          <a:xfrm>
            <a:off x="3815312" y="38097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613" y="31495"/>
                </a:moveTo>
                <a:lnTo>
                  <a:pt x="87016" y="31495"/>
                </a:lnTo>
                <a:lnTo>
                  <a:pt x="86991" y="90001"/>
                </a:lnTo>
                <a:lnTo>
                  <a:pt x="112924" y="134492"/>
                </a:lnTo>
                <a:lnTo>
                  <a:pt x="117121" y="139225"/>
                </a:lnTo>
                <a:lnTo>
                  <a:pt x="122592" y="141874"/>
                </a:lnTo>
                <a:lnTo>
                  <a:pt x="128658" y="142261"/>
                </a:lnTo>
                <a:lnTo>
                  <a:pt x="134641" y="140207"/>
                </a:lnTo>
                <a:lnTo>
                  <a:pt x="139303" y="136066"/>
                </a:lnTo>
                <a:lnTo>
                  <a:pt x="141928" y="130603"/>
                </a:lnTo>
                <a:lnTo>
                  <a:pt x="142339" y="124545"/>
                </a:lnTo>
                <a:lnTo>
                  <a:pt x="140356" y="118617"/>
                </a:lnTo>
                <a:lnTo>
                  <a:pt x="89613"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613"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5" name="object 15"/>
          <p:cNvSpPr/>
          <p:nvPr/>
        </p:nvSpPr>
        <p:spPr>
          <a:xfrm>
            <a:off x="2900912" y="38097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613" y="31495"/>
                </a:moveTo>
                <a:lnTo>
                  <a:pt x="87016" y="31495"/>
                </a:lnTo>
                <a:lnTo>
                  <a:pt x="86991" y="90001"/>
                </a:lnTo>
                <a:lnTo>
                  <a:pt x="112924" y="134492"/>
                </a:lnTo>
                <a:lnTo>
                  <a:pt x="117121" y="139225"/>
                </a:lnTo>
                <a:lnTo>
                  <a:pt x="122592" y="141874"/>
                </a:lnTo>
                <a:lnTo>
                  <a:pt x="128658" y="142261"/>
                </a:lnTo>
                <a:lnTo>
                  <a:pt x="134641" y="140207"/>
                </a:lnTo>
                <a:lnTo>
                  <a:pt x="139303" y="136066"/>
                </a:lnTo>
                <a:lnTo>
                  <a:pt x="141928" y="130603"/>
                </a:lnTo>
                <a:lnTo>
                  <a:pt x="142339" y="124545"/>
                </a:lnTo>
                <a:lnTo>
                  <a:pt x="140356" y="118617"/>
                </a:lnTo>
                <a:lnTo>
                  <a:pt x="89613"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613"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6" name="object 16"/>
          <p:cNvSpPr/>
          <p:nvPr/>
        </p:nvSpPr>
        <p:spPr>
          <a:xfrm>
            <a:off x="6787112" y="38097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613" y="31495"/>
                </a:moveTo>
                <a:lnTo>
                  <a:pt x="87016" y="31495"/>
                </a:lnTo>
                <a:lnTo>
                  <a:pt x="86991" y="90001"/>
                </a:lnTo>
                <a:lnTo>
                  <a:pt x="112924" y="134492"/>
                </a:lnTo>
                <a:lnTo>
                  <a:pt x="117121" y="139225"/>
                </a:lnTo>
                <a:lnTo>
                  <a:pt x="122592" y="141874"/>
                </a:lnTo>
                <a:lnTo>
                  <a:pt x="128658" y="142261"/>
                </a:lnTo>
                <a:lnTo>
                  <a:pt x="134641" y="140207"/>
                </a:lnTo>
                <a:lnTo>
                  <a:pt x="139303" y="136066"/>
                </a:lnTo>
                <a:lnTo>
                  <a:pt x="141928" y="130603"/>
                </a:lnTo>
                <a:lnTo>
                  <a:pt x="142339" y="124545"/>
                </a:lnTo>
                <a:lnTo>
                  <a:pt x="140356" y="118617"/>
                </a:lnTo>
                <a:lnTo>
                  <a:pt x="89613"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613"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7" name="object 17"/>
          <p:cNvSpPr/>
          <p:nvPr/>
        </p:nvSpPr>
        <p:spPr>
          <a:xfrm>
            <a:off x="7777839" y="3809746"/>
            <a:ext cx="142875" cy="609600"/>
          </a:xfrm>
          <a:custGeom>
            <a:avLst/>
            <a:gdLst/>
            <a:ahLst/>
            <a:cxnLst/>
            <a:rect l="l" t="t" r="r" b="b"/>
            <a:pathLst>
              <a:path w="142875" h="609600">
                <a:moveTo>
                  <a:pt x="71189" y="62892"/>
                </a:moveTo>
                <a:lnTo>
                  <a:pt x="55355" y="89995"/>
                </a:lnTo>
                <a:lnTo>
                  <a:pt x="55012" y="609218"/>
                </a:lnTo>
                <a:lnTo>
                  <a:pt x="86762" y="609218"/>
                </a:lnTo>
                <a:lnTo>
                  <a:pt x="86987" y="89995"/>
                </a:lnTo>
                <a:lnTo>
                  <a:pt x="71189" y="62892"/>
                </a:lnTo>
                <a:close/>
              </a:path>
              <a:path w="142875" h="609600">
                <a:moveTo>
                  <a:pt x="89579" y="31495"/>
                </a:moveTo>
                <a:lnTo>
                  <a:pt x="87016" y="31495"/>
                </a:lnTo>
                <a:lnTo>
                  <a:pt x="86991" y="90001"/>
                </a:lnTo>
                <a:lnTo>
                  <a:pt x="112924" y="134492"/>
                </a:lnTo>
                <a:lnTo>
                  <a:pt x="117119" y="139225"/>
                </a:lnTo>
                <a:lnTo>
                  <a:pt x="122576" y="141874"/>
                </a:lnTo>
                <a:lnTo>
                  <a:pt x="128605" y="142261"/>
                </a:lnTo>
                <a:lnTo>
                  <a:pt x="134514" y="140207"/>
                </a:lnTo>
                <a:lnTo>
                  <a:pt x="139247" y="136066"/>
                </a:lnTo>
                <a:lnTo>
                  <a:pt x="141896" y="130603"/>
                </a:lnTo>
                <a:lnTo>
                  <a:pt x="142283" y="124545"/>
                </a:lnTo>
                <a:lnTo>
                  <a:pt x="140229" y="118617"/>
                </a:lnTo>
                <a:lnTo>
                  <a:pt x="89579" y="31495"/>
                </a:lnTo>
                <a:close/>
              </a:path>
              <a:path w="142875" h="609600">
                <a:moveTo>
                  <a:pt x="71268" y="0"/>
                </a:moveTo>
                <a:lnTo>
                  <a:pt x="2053" y="118490"/>
                </a:lnTo>
                <a:lnTo>
                  <a:pt x="0" y="124473"/>
                </a:lnTo>
                <a:lnTo>
                  <a:pt x="386" y="130540"/>
                </a:lnTo>
                <a:lnTo>
                  <a:pt x="3036" y="136011"/>
                </a:lnTo>
                <a:lnTo>
                  <a:pt x="7768" y="140207"/>
                </a:lnTo>
                <a:lnTo>
                  <a:pt x="13696" y="142243"/>
                </a:lnTo>
                <a:lnTo>
                  <a:pt x="19754" y="141827"/>
                </a:lnTo>
                <a:lnTo>
                  <a:pt x="25217" y="139172"/>
                </a:lnTo>
                <a:lnTo>
                  <a:pt x="29358" y="134492"/>
                </a:lnTo>
                <a:lnTo>
                  <a:pt x="55352" y="90001"/>
                </a:lnTo>
                <a:lnTo>
                  <a:pt x="55393" y="31495"/>
                </a:lnTo>
                <a:lnTo>
                  <a:pt x="89579" y="31495"/>
                </a:lnTo>
                <a:lnTo>
                  <a:pt x="71268" y="0"/>
                </a:lnTo>
                <a:close/>
              </a:path>
              <a:path w="142875" h="609600">
                <a:moveTo>
                  <a:pt x="87013" y="39496"/>
                </a:moveTo>
                <a:lnTo>
                  <a:pt x="84857" y="39496"/>
                </a:lnTo>
                <a:lnTo>
                  <a:pt x="71189" y="62892"/>
                </a:lnTo>
                <a:lnTo>
                  <a:pt x="86991" y="90001"/>
                </a:lnTo>
                <a:lnTo>
                  <a:pt x="87013" y="39496"/>
                </a:lnTo>
                <a:close/>
              </a:path>
              <a:path w="142875" h="609600">
                <a:moveTo>
                  <a:pt x="87016" y="31495"/>
                </a:moveTo>
                <a:lnTo>
                  <a:pt x="55393" y="31495"/>
                </a:lnTo>
                <a:lnTo>
                  <a:pt x="55355" y="89995"/>
                </a:lnTo>
                <a:lnTo>
                  <a:pt x="71189" y="62892"/>
                </a:lnTo>
                <a:lnTo>
                  <a:pt x="57552" y="39496"/>
                </a:lnTo>
                <a:lnTo>
                  <a:pt x="87013" y="39496"/>
                </a:lnTo>
                <a:lnTo>
                  <a:pt x="87016" y="31495"/>
                </a:lnTo>
                <a:close/>
              </a:path>
              <a:path w="142875" h="609600">
                <a:moveTo>
                  <a:pt x="84857" y="39496"/>
                </a:moveTo>
                <a:lnTo>
                  <a:pt x="57552" y="39496"/>
                </a:lnTo>
                <a:lnTo>
                  <a:pt x="71189" y="62892"/>
                </a:lnTo>
                <a:lnTo>
                  <a:pt x="84857" y="39496"/>
                </a:lnTo>
                <a:close/>
              </a:path>
            </a:pathLst>
          </a:custGeom>
          <a:solidFill>
            <a:srgbClr val="000000"/>
          </a:solidFill>
        </p:spPr>
        <p:txBody>
          <a:bodyPr wrap="square" lIns="0" tIns="0" rIns="0" bIns="0" rtlCol="0"/>
          <a:lstStyle/>
          <a:p>
            <a:endParaRPr/>
          </a:p>
        </p:txBody>
      </p:sp>
      <p:sp>
        <p:nvSpPr>
          <p:cNvPr id="18" name="object 18"/>
          <p:cNvSpPr/>
          <p:nvPr/>
        </p:nvSpPr>
        <p:spPr>
          <a:xfrm>
            <a:off x="6253222" y="3961765"/>
            <a:ext cx="142875" cy="1905000"/>
          </a:xfrm>
          <a:custGeom>
            <a:avLst/>
            <a:gdLst/>
            <a:ahLst/>
            <a:cxnLst/>
            <a:rect l="l" t="t" r="r" b="b"/>
            <a:pathLst>
              <a:path w="142875" h="1905000">
                <a:moveTo>
                  <a:pt x="70852" y="62937"/>
                </a:moveTo>
                <a:lnTo>
                  <a:pt x="55146" y="90142"/>
                </a:lnTo>
                <a:lnTo>
                  <a:pt x="63757" y="1904873"/>
                </a:lnTo>
                <a:lnTo>
                  <a:pt x="95380" y="1904720"/>
                </a:lnTo>
                <a:lnTo>
                  <a:pt x="86768" y="89922"/>
                </a:lnTo>
                <a:lnTo>
                  <a:pt x="70852" y="62937"/>
                </a:lnTo>
                <a:close/>
              </a:path>
              <a:path w="142875" h="1905000">
                <a:moveTo>
                  <a:pt x="70488" y="0"/>
                </a:moveTo>
                <a:lnTo>
                  <a:pt x="2035" y="118745"/>
                </a:lnTo>
                <a:lnTo>
                  <a:pt x="0" y="124727"/>
                </a:lnTo>
                <a:lnTo>
                  <a:pt x="416" y="130794"/>
                </a:lnTo>
                <a:lnTo>
                  <a:pt x="3071" y="136265"/>
                </a:lnTo>
                <a:lnTo>
                  <a:pt x="7750" y="140462"/>
                </a:lnTo>
                <a:lnTo>
                  <a:pt x="13733" y="142442"/>
                </a:lnTo>
                <a:lnTo>
                  <a:pt x="19800" y="142017"/>
                </a:lnTo>
                <a:lnTo>
                  <a:pt x="25271" y="139354"/>
                </a:lnTo>
                <a:lnTo>
                  <a:pt x="29467" y="134620"/>
                </a:lnTo>
                <a:lnTo>
                  <a:pt x="55146" y="90142"/>
                </a:lnTo>
                <a:lnTo>
                  <a:pt x="54867" y="31496"/>
                </a:lnTo>
                <a:lnTo>
                  <a:pt x="89006" y="31368"/>
                </a:lnTo>
                <a:lnTo>
                  <a:pt x="70488" y="0"/>
                </a:lnTo>
                <a:close/>
              </a:path>
              <a:path w="142875" h="1905000">
                <a:moveTo>
                  <a:pt x="89006" y="31368"/>
                </a:moveTo>
                <a:lnTo>
                  <a:pt x="86490" y="31368"/>
                </a:lnTo>
                <a:lnTo>
                  <a:pt x="86768" y="89922"/>
                </a:lnTo>
                <a:lnTo>
                  <a:pt x="112906" y="134239"/>
                </a:lnTo>
                <a:lnTo>
                  <a:pt x="117121" y="138898"/>
                </a:lnTo>
                <a:lnTo>
                  <a:pt x="122622" y="141509"/>
                </a:lnTo>
                <a:lnTo>
                  <a:pt x="128694" y="141882"/>
                </a:lnTo>
                <a:lnTo>
                  <a:pt x="134623" y="139827"/>
                </a:lnTo>
                <a:lnTo>
                  <a:pt x="139283" y="135612"/>
                </a:lnTo>
                <a:lnTo>
                  <a:pt x="141894" y="130111"/>
                </a:lnTo>
                <a:lnTo>
                  <a:pt x="142267" y="124039"/>
                </a:lnTo>
                <a:lnTo>
                  <a:pt x="140211" y="118110"/>
                </a:lnTo>
                <a:lnTo>
                  <a:pt x="89006" y="31368"/>
                </a:lnTo>
                <a:close/>
              </a:path>
              <a:path w="142875" h="1905000">
                <a:moveTo>
                  <a:pt x="86490" y="31368"/>
                </a:moveTo>
                <a:lnTo>
                  <a:pt x="54867" y="31496"/>
                </a:lnTo>
                <a:lnTo>
                  <a:pt x="55146" y="90142"/>
                </a:lnTo>
                <a:lnTo>
                  <a:pt x="70852" y="62937"/>
                </a:lnTo>
                <a:lnTo>
                  <a:pt x="57026" y="39497"/>
                </a:lnTo>
                <a:lnTo>
                  <a:pt x="86528" y="39370"/>
                </a:lnTo>
                <a:lnTo>
                  <a:pt x="86490" y="31368"/>
                </a:lnTo>
                <a:close/>
              </a:path>
              <a:path w="142875" h="1905000">
                <a:moveTo>
                  <a:pt x="86528" y="39370"/>
                </a:moveTo>
                <a:lnTo>
                  <a:pt x="84458" y="39370"/>
                </a:lnTo>
                <a:lnTo>
                  <a:pt x="70852" y="62937"/>
                </a:lnTo>
                <a:lnTo>
                  <a:pt x="86768" y="89922"/>
                </a:lnTo>
                <a:lnTo>
                  <a:pt x="86528" y="39370"/>
                </a:lnTo>
                <a:close/>
              </a:path>
              <a:path w="142875" h="1905000">
                <a:moveTo>
                  <a:pt x="84458" y="39370"/>
                </a:moveTo>
                <a:lnTo>
                  <a:pt x="57026" y="39497"/>
                </a:lnTo>
                <a:lnTo>
                  <a:pt x="70852" y="62937"/>
                </a:lnTo>
                <a:lnTo>
                  <a:pt x="84458" y="39370"/>
                </a:lnTo>
                <a:close/>
              </a:path>
            </a:pathLst>
          </a:custGeom>
          <a:solidFill>
            <a:srgbClr val="FF0000"/>
          </a:solidFill>
        </p:spPr>
        <p:txBody>
          <a:bodyPr wrap="square" lIns="0" tIns="0" rIns="0" bIns="0" rtlCol="0"/>
          <a:lstStyle/>
          <a:p>
            <a:endParaRPr/>
          </a:p>
        </p:txBody>
      </p:sp>
      <p:sp>
        <p:nvSpPr>
          <p:cNvPr id="19" name="object 19"/>
          <p:cNvSpPr txBox="1"/>
          <p:nvPr/>
        </p:nvSpPr>
        <p:spPr>
          <a:xfrm>
            <a:off x="5405120" y="6121704"/>
            <a:ext cx="163258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75" dirty="0">
                <a:latin typeface="Tahoma"/>
                <a:cs typeface="Tahoma"/>
              </a:rPr>
              <a:t> </a:t>
            </a:r>
            <a:r>
              <a:rPr sz="2400" spc="-15" dirty="0">
                <a:latin typeface="Tahoma"/>
                <a:cs typeface="Tahoma"/>
              </a:rPr>
              <a:t>Point</a:t>
            </a:r>
            <a:endParaRPr sz="2400">
              <a:latin typeface="Tahoma"/>
              <a:cs typeface="Tahoma"/>
            </a:endParaRPr>
          </a:p>
        </p:txBody>
      </p:sp>
      <p:sp>
        <p:nvSpPr>
          <p:cNvPr id="20" name="object 20"/>
          <p:cNvSpPr txBox="1"/>
          <p:nvPr/>
        </p:nvSpPr>
        <p:spPr>
          <a:xfrm>
            <a:off x="2596388" y="2458973"/>
            <a:ext cx="6096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M</a:t>
            </a:r>
            <a:r>
              <a:rPr sz="2400" spc="-10" dirty="0">
                <a:latin typeface="Tahoma"/>
                <a:cs typeface="Tahoma"/>
              </a:rPr>
              <a:t>S</a:t>
            </a:r>
            <a:r>
              <a:rPr sz="2400" dirty="0">
                <a:latin typeface="Tahoma"/>
                <a:cs typeface="Tahoma"/>
              </a:rPr>
              <a:t>B</a:t>
            </a:r>
            <a:endParaRPr sz="2400">
              <a:latin typeface="Tahoma"/>
              <a:cs typeface="Tahoma"/>
            </a:endParaRPr>
          </a:p>
        </p:txBody>
      </p:sp>
      <p:sp>
        <p:nvSpPr>
          <p:cNvPr id="21" name="object 21"/>
          <p:cNvSpPr txBox="1"/>
          <p:nvPr/>
        </p:nvSpPr>
        <p:spPr>
          <a:xfrm>
            <a:off x="7474457" y="2463546"/>
            <a:ext cx="5270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LSB</a:t>
            </a:r>
            <a:endParaRPr sz="2400">
              <a:latin typeface="Tahoma"/>
              <a:cs typeface="Tahoma"/>
            </a:endParaRPr>
          </a:p>
        </p:txBody>
      </p:sp>
      <p:sp>
        <p:nvSpPr>
          <p:cNvPr id="22" name="object 22"/>
          <p:cNvSpPr txBox="1"/>
          <p:nvPr/>
        </p:nvSpPr>
        <p:spPr>
          <a:xfrm>
            <a:off x="1944751" y="3227377"/>
            <a:ext cx="116205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ahoma"/>
                <a:cs typeface="Tahoma"/>
              </a:rPr>
              <a:t>......</a:t>
            </a:r>
            <a:r>
              <a:rPr sz="3200" spc="-200" dirty="0">
                <a:latin typeface="Tahoma"/>
                <a:cs typeface="Tahoma"/>
              </a:rPr>
              <a:t> </a:t>
            </a:r>
            <a:r>
              <a:rPr sz="3200" i="1" spc="-150" dirty="0">
                <a:latin typeface="Times New Roman"/>
                <a:cs typeface="Times New Roman"/>
              </a:rPr>
              <a:t>b</a:t>
            </a:r>
            <a:r>
              <a:rPr sz="1850" spc="-150" dirty="0">
                <a:latin typeface="Times New Roman"/>
                <a:cs typeface="Times New Roman"/>
              </a:rPr>
              <a:t>3</a:t>
            </a:r>
            <a:endParaRPr sz="1850">
              <a:latin typeface="Times New Roman"/>
              <a:cs typeface="Times New Roman"/>
            </a:endParaRPr>
          </a:p>
        </p:txBody>
      </p:sp>
      <p:sp>
        <p:nvSpPr>
          <p:cNvPr id="23" name="object 23"/>
          <p:cNvSpPr txBox="1"/>
          <p:nvPr/>
        </p:nvSpPr>
        <p:spPr>
          <a:xfrm>
            <a:off x="3675420" y="3177085"/>
            <a:ext cx="4568825" cy="574040"/>
          </a:xfrm>
          <a:prstGeom prst="rect">
            <a:avLst/>
          </a:prstGeom>
        </p:spPr>
        <p:txBody>
          <a:bodyPr vert="horz" wrap="square" lIns="0" tIns="12700" rIns="0" bIns="0" rtlCol="0">
            <a:spAutoFit/>
          </a:bodyPr>
          <a:lstStyle/>
          <a:p>
            <a:pPr marL="38100">
              <a:lnSpc>
                <a:spcPct val="100000"/>
              </a:lnSpc>
              <a:spcBef>
                <a:spcPts val="100"/>
              </a:spcBef>
              <a:tabLst>
                <a:tab pos="989965" algn="l"/>
                <a:tab pos="1953260" algn="l"/>
                <a:tab pos="2595245" algn="l"/>
                <a:tab pos="2983865" algn="l"/>
                <a:tab pos="3936365" algn="l"/>
              </a:tabLst>
            </a:pPr>
            <a:r>
              <a:rPr sz="3200" i="1" spc="-85" dirty="0">
                <a:latin typeface="Times New Roman"/>
                <a:cs typeface="Times New Roman"/>
              </a:rPr>
              <a:t>b</a:t>
            </a:r>
            <a:r>
              <a:rPr sz="1850" spc="-85" dirty="0">
                <a:latin typeface="Times New Roman"/>
                <a:cs typeface="Times New Roman"/>
              </a:rPr>
              <a:t>2	</a:t>
            </a:r>
            <a:r>
              <a:rPr sz="3200" i="1" spc="-190" dirty="0">
                <a:latin typeface="Times New Roman"/>
                <a:cs typeface="Times New Roman"/>
              </a:rPr>
              <a:t>b</a:t>
            </a:r>
            <a:r>
              <a:rPr sz="1850" spc="-190" dirty="0">
                <a:latin typeface="Times New Roman"/>
                <a:cs typeface="Times New Roman"/>
              </a:rPr>
              <a:t>1	</a:t>
            </a:r>
            <a:r>
              <a:rPr sz="3200" i="1" spc="-130" dirty="0">
                <a:latin typeface="Times New Roman"/>
                <a:cs typeface="Times New Roman"/>
              </a:rPr>
              <a:t>b</a:t>
            </a:r>
            <a:r>
              <a:rPr sz="1850" spc="-130" dirty="0">
                <a:latin typeface="Times New Roman"/>
                <a:cs typeface="Times New Roman"/>
              </a:rPr>
              <a:t>0	</a:t>
            </a:r>
            <a:r>
              <a:rPr sz="5400" baseline="13117" dirty="0">
                <a:latin typeface="Tahoma"/>
                <a:cs typeface="Tahoma"/>
              </a:rPr>
              <a:t>.	</a:t>
            </a:r>
            <a:r>
              <a:rPr sz="3200" i="1" spc="-175" dirty="0">
                <a:latin typeface="Times New Roman"/>
                <a:cs typeface="Times New Roman"/>
              </a:rPr>
              <a:t>b</a:t>
            </a:r>
            <a:r>
              <a:rPr sz="3200" i="1" spc="-220" dirty="0">
                <a:latin typeface="Times New Roman"/>
                <a:cs typeface="Times New Roman"/>
              </a:rPr>
              <a:t> </a:t>
            </a:r>
            <a:r>
              <a:rPr sz="1850" spc="-110" dirty="0">
                <a:latin typeface="Symbol"/>
                <a:cs typeface="Symbol"/>
              </a:rPr>
              <a:t></a:t>
            </a:r>
            <a:r>
              <a:rPr sz="1850" spc="-20" dirty="0">
                <a:latin typeface="Times New Roman"/>
                <a:cs typeface="Times New Roman"/>
              </a:rPr>
              <a:t> </a:t>
            </a:r>
            <a:r>
              <a:rPr sz="1850" spc="-100" dirty="0">
                <a:latin typeface="Times New Roman"/>
                <a:cs typeface="Times New Roman"/>
              </a:rPr>
              <a:t>1	</a:t>
            </a:r>
            <a:r>
              <a:rPr sz="3200" i="1" spc="-135" dirty="0">
                <a:latin typeface="Times New Roman"/>
                <a:cs typeface="Times New Roman"/>
              </a:rPr>
              <a:t>b </a:t>
            </a:r>
            <a:r>
              <a:rPr sz="1850" spc="-85" dirty="0">
                <a:latin typeface="Symbol"/>
                <a:cs typeface="Symbol"/>
              </a:rPr>
              <a:t></a:t>
            </a:r>
            <a:r>
              <a:rPr sz="1850" spc="-65" dirty="0">
                <a:latin typeface="Times New Roman"/>
                <a:cs typeface="Times New Roman"/>
              </a:rPr>
              <a:t> </a:t>
            </a:r>
            <a:r>
              <a:rPr sz="1850" spc="-80" dirty="0">
                <a:latin typeface="Times New Roman"/>
                <a:cs typeface="Times New Roman"/>
              </a:rPr>
              <a:t>2</a:t>
            </a:r>
            <a:endParaRPr sz="1850">
              <a:latin typeface="Times New Roman"/>
              <a:cs typeface="Times New Roman"/>
            </a:endParaRPr>
          </a:p>
        </p:txBody>
      </p:sp>
      <p:sp>
        <p:nvSpPr>
          <p:cNvPr id="24" name="object 24"/>
          <p:cNvSpPr txBox="1"/>
          <p:nvPr/>
        </p:nvSpPr>
        <p:spPr>
          <a:xfrm>
            <a:off x="5643936" y="4425976"/>
            <a:ext cx="302260" cy="459740"/>
          </a:xfrm>
          <a:prstGeom prst="rect">
            <a:avLst/>
          </a:prstGeom>
        </p:spPr>
        <p:txBody>
          <a:bodyPr vert="horz" wrap="square" lIns="0" tIns="12700" rIns="0" bIns="0" rtlCol="0">
            <a:spAutoFit/>
          </a:bodyPr>
          <a:lstStyle/>
          <a:p>
            <a:pPr marL="38100">
              <a:lnSpc>
                <a:spcPct val="100000"/>
              </a:lnSpc>
              <a:spcBef>
                <a:spcPts val="100"/>
              </a:spcBef>
            </a:pPr>
            <a:r>
              <a:rPr sz="4275" spc="-359" baseline="-24366" dirty="0">
                <a:latin typeface="Times New Roman"/>
                <a:cs typeface="Times New Roman"/>
              </a:rPr>
              <a:t>2</a:t>
            </a:r>
            <a:r>
              <a:rPr sz="1650" spc="-240" dirty="0">
                <a:latin typeface="Times New Roman"/>
                <a:cs typeface="Times New Roman"/>
              </a:rPr>
              <a:t>0</a:t>
            </a:r>
            <a:endParaRPr sz="1650">
              <a:latin typeface="Times New Roman"/>
              <a:cs typeface="Times New Roman"/>
            </a:endParaRPr>
          </a:p>
        </p:txBody>
      </p:sp>
      <p:sp>
        <p:nvSpPr>
          <p:cNvPr id="25" name="object 25"/>
          <p:cNvSpPr txBox="1"/>
          <p:nvPr/>
        </p:nvSpPr>
        <p:spPr>
          <a:xfrm>
            <a:off x="4715877" y="4438549"/>
            <a:ext cx="283210" cy="459740"/>
          </a:xfrm>
          <a:prstGeom prst="rect">
            <a:avLst/>
          </a:prstGeom>
        </p:spPr>
        <p:txBody>
          <a:bodyPr vert="horz" wrap="square" lIns="0" tIns="12700" rIns="0" bIns="0" rtlCol="0">
            <a:spAutoFit/>
          </a:bodyPr>
          <a:lstStyle/>
          <a:p>
            <a:pPr marL="38100">
              <a:lnSpc>
                <a:spcPct val="100000"/>
              </a:lnSpc>
              <a:spcBef>
                <a:spcPts val="100"/>
              </a:spcBef>
            </a:pPr>
            <a:r>
              <a:rPr sz="4275" spc="-472" baseline="-24366" dirty="0">
                <a:latin typeface="Times New Roman"/>
                <a:cs typeface="Times New Roman"/>
              </a:rPr>
              <a:t>2</a:t>
            </a:r>
            <a:r>
              <a:rPr sz="1650" spc="-315" dirty="0">
                <a:latin typeface="Times New Roman"/>
                <a:cs typeface="Times New Roman"/>
              </a:rPr>
              <a:t>1</a:t>
            </a:r>
            <a:endParaRPr sz="1650">
              <a:latin typeface="Times New Roman"/>
              <a:cs typeface="Times New Roman"/>
            </a:endParaRPr>
          </a:p>
        </p:txBody>
      </p:sp>
      <p:sp>
        <p:nvSpPr>
          <p:cNvPr id="26" name="object 26"/>
          <p:cNvSpPr txBox="1"/>
          <p:nvPr/>
        </p:nvSpPr>
        <p:spPr>
          <a:xfrm>
            <a:off x="2784704" y="4438549"/>
            <a:ext cx="1246505" cy="459740"/>
          </a:xfrm>
          <a:prstGeom prst="rect">
            <a:avLst/>
          </a:prstGeom>
        </p:spPr>
        <p:txBody>
          <a:bodyPr vert="horz" wrap="square" lIns="0" tIns="12700" rIns="0" bIns="0" rtlCol="0">
            <a:spAutoFit/>
          </a:bodyPr>
          <a:lstStyle/>
          <a:p>
            <a:pPr marL="50800">
              <a:lnSpc>
                <a:spcPct val="100000"/>
              </a:lnSpc>
              <a:spcBef>
                <a:spcPts val="100"/>
              </a:spcBef>
              <a:tabLst>
                <a:tab pos="966469" algn="l"/>
              </a:tabLst>
            </a:pPr>
            <a:r>
              <a:rPr sz="4275" spc="-397" baseline="-24366" dirty="0">
                <a:latin typeface="Times New Roman"/>
                <a:cs typeface="Times New Roman"/>
              </a:rPr>
              <a:t>2</a:t>
            </a:r>
            <a:r>
              <a:rPr sz="1650" spc="-265" dirty="0">
                <a:latin typeface="Times New Roman"/>
                <a:cs typeface="Times New Roman"/>
              </a:rPr>
              <a:t>3	</a:t>
            </a:r>
            <a:r>
              <a:rPr sz="4275" spc="-345" baseline="-24366" dirty="0">
                <a:latin typeface="Times New Roman"/>
                <a:cs typeface="Times New Roman"/>
              </a:rPr>
              <a:t>2</a:t>
            </a:r>
            <a:r>
              <a:rPr sz="1650" spc="-229" dirty="0">
                <a:latin typeface="Times New Roman"/>
                <a:cs typeface="Times New Roman"/>
              </a:rPr>
              <a:t>2</a:t>
            </a:r>
            <a:endParaRPr sz="1650">
              <a:latin typeface="Times New Roman"/>
              <a:cs typeface="Times New Roman"/>
            </a:endParaRPr>
          </a:p>
        </p:txBody>
      </p:sp>
      <p:sp>
        <p:nvSpPr>
          <p:cNvPr id="27" name="object 27"/>
          <p:cNvSpPr txBox="1"/>
          <p:nvPr/>
        </p:nvSpPr>
        <p:spPr>
          <a:xfrm>
            <a:off x="6696756" y="4438549"/>
            <a:ext cx="1416685" cy="459740"/>
          </a:xfrm>
          <a:prstGeom prst="rect">
            <a:avLst/>
          </a:prstGeom>
        </p:spPr>
        <p:txBody>
          <a:bodyPr vert="horz" wrap="square" lIns="0" tIns="12700" rIns="0" bIns="0" rtlCol="0">
            <a:spAutoFit/>
          </a:bodyPr>
          <a:lstStyle/>
          <a:p>
            <a:pPr marL="50800">
              <a:lnSpc>
                <a:spcPct val="100000"/>
              </a:lnSpc>
              <a:spcBef>
                <a:spcPts val="100"/>
              </a:spcBef>
              <a:tabLst>
                <a:tab pos="1053465" algn="l"/>
              </a:tabLst>
            </a:pP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2</a:t>
            </a:r>
            <a:endParaRPr sz="1650">
              <a:latin typeface="Times New Roman"/>
              <a:cs typeface="Times New Roman"/>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59512"/>
            <a:ext cx="7916545" cy="513715"/>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Calibri"/>
                <a:cs typeface="Calibri"/>
              </a:rPr>
              <a:t>Conversion </a:t>
            </a:r>
            <a:r>
              <a:rPr sz="3200" b="1" spc="-10" dirty="0">
                <a:latin typeface="Calibri"/>
                <a:cs typeface="Calibri"/>
              </a:rPr>
              <a:t>from Octal </a:t>
            </a:r>
            <a:r>
              <a:rPr sz="3200" b="1" spc="-5" dirty="0">
                <a:latin typeface="Calibri"/>
                <a:cs typeface="Calibri"/>
              </a:rPr>
              <a:t>Number </a:t>
            </a:r>
            <a:r>
              <a:rPr sz="3200" b="1" spc="-20" dirty="0">
                <a:latin typeface="Calibri"/>
                <a:cs typeface="Calibri"/>
              </a:rPr>
              <a:t>to Hex</a:t>
            </a:r>
            <a:r>
              <a:rPr sz="3200" b="1" spc="15" dirty="0">
                <a:latin typeface="Calibri"/>
                <a:cs typeface="Calibri"/>
              </a:rPr>
              <a:t> </a:t>
            </a:r>
            <a:r>
              <a:rPr sz="3200" b="1" spc="-5" dirty="0">
                <a:latin typeface="Calibri"/>
                <a:cs typeface="Calibri"/>
              </a:rPr>
              <a:t>Number</a:t>
            </a:r>
            <a:endParaRPr sz="3200">
              <a:latin typeface="Calibri"/>
              <a:cs typeface="Calibri"/>
            </a:endParaRPr>
          </a:p>
        </p:txBody>
      </p:sp>
      <p:sp>
        <p:nvSpPr>
          <p:cNvPr id="4" name="object 4"/>
          <p:cNvSpPr/>
          <p:nvPr/>
        </p:nvSpPr>
        <p:spPr>
          <a:xfrm>
            <a:off x="5876671" y="5128259"/>
            <a:ext cx="1928495" cy="516255"/>
          </a:xfrm>
          <a:custGeom>
            <a:avLst/>
            <a:gdLst/>
            <a:ahLst/>
            <a:cxnLst/>
            <a:rect l="l" t="t" r="r" b="b"/>
            <a:pathLst>
              <a:path w="1928495" h="516254">
                <a:moveTo>
                  <a:pt x="964056" y="0"/>
                </a:moveTo>
                <a:lnTo>
                  <a:pt x="892098" y="707"/>
                </a:lnTo>
                <a:lnTo>
                  <a:pt x="821578" y="2795"/>
                </a:lnTo>
                <a:lnTo>
                  <a:pt x="752682" y="6215"/>
                </a:lnTo>
                <a:lnTo>
                  <a:pt x="685596" y="10917"/>
                </a:lnTo>
                <a:lnTo>
                  <a:pt x="620507" y="16851"/>
                </a:lnTo>
                <a:lnTo>
                  <a:pt x="557601" y="23966"/>
                </a:lnTo>
                <a:lnTo>
                  <a:pt x="497064" y="32214"/>
                </a:lnTo>
                <a:lnTo>
                  <a:pt x="439083" y="41545"/>
                </a:lnTo>
                <a:lnTo>
                  <a:pt x="383844" y="51908"/>
                </a:lnTo>
                <a:lnTo>
                  <a:pt x="331533" y="63254"/>
                </a:lnTo>
                <a:lnTo>
                  <a:pt x="282336" y="75533"/>
                </a:lnTo>
                <a:lnTo>
                  <a:pt x="236440" y="88695"/>
                </a:lnTo>
                <a:lnTo>
                  <a:pt x="194031" y="102691"/>
                </a:lnTo>
                <a:lnTo>
                  <a:pt x="155296" y="117470"/>
                </a:lnTo>
                <a:lnTo>
                  <a:pt x="120419" y="132983"/>
                </a:lnTo>
                <a:lnTo>
                  <a:pt x="62991" y="166011"/>
                </a:lnTo>
                <a:lnTo>
                  <a:pt x="23235" y="201377"/>
                </a:lnTo>
                <a:lnTo>
                  <a:pt x="2643" y="238681"/>
                </a:lnTo>
                <a:lnTo>
                  <a:pt x="0" y="257936"/>
                </a:lnTo>
                <a:lnTo>
                  <a:pt x="2643" y="277175"/>
                </a:lnTo>
                <a:lnTo>
                  <a:pt x="23235" y="314455"/>
                </a:lnTo>
                <a:lnTo>
                  <a:pt x="62991" y="349804"/>
                </a:lnTo>
                <a:lnTo>
                  <a:pt x="120419" y="382822"/>
                </a:lnTo>
                <a:lnTo>
                  <a:pt x="155296" y="398332"/>
                </a:lnTo>
                <a:lnTo>
                  <a:pt x="194031" y="413110"/>
                </a:lnTo>
                <a:lnTo>
                  <a:pt x="236440" y="427105"/>
                </a:lnTo>
                <a:lnTo>
                  <a:pt x="282336" y="440267"/>
                </a:lnTo>
                <a:lnTo>
                  <a:pt x="331533" y="452547"/>
                </a:lnTo>
                <a:lnTo>
                  <a:pt x="383844" y="463895"/>
                </a:lnTo>
                <a:lnTo>
                  <a:pt x="439083" y="474261"/>
                </a:lnTo>
                <a:lnTo>
                  <a:pt x="497064" y="483594"/>
                </a:lnTo>
                <a:lnTo>
                  <a:pt x="557601" y="491844"/>
                </a:lnTo>
                <a:lnTo>
                  <a:pt x="620507" y="498963"/>
                </a:lnTo>
                <a:lnTo>
                  <a:pt x="685596" y="504899"/>
                </a:lnTo>
                <a:lnTo>
                  <a:pt x="752682" y="509603"/>
                </a:lnTo>
                <a:lnTo>
                  <a:pt x="821578" y="513025"/>
                </a:lnTo>
                <a:lnTo>
                  <a:pt x="892098" y="515115"/>
                </a:lnTo>
                <a:lnTo>
                  <a:pt x="964056" y="515823"/>
                </a:lnTo>
                <a:lnTo>
                  <a:pt x="1035999" y="515115"/>
                </a:lnTo>
                <a:lnTo>
                  <a:pt x="1106507" y="513025"/>
                </a:lnTo>
                <a:lnTo>
                  <a:pt x="1175393" y="509603"/>
                </a:lnTo>
                <a:lnTo>
                  <a:pt x="1242471" y="504899"/>
                </a:lnTo>
                <a:lnTo>
                  <a:pt x="1307554" y="498963"/>
                </a:lnTo>
                <a:lnTo>
                  <a:pt x="1370457" y="491844"/>
                </a:lnTo>
                <a:lnTo>
                  <a:pt x="1430992" y="483594"/>
                </a:lnTo>
                <a:lnTo>
                  <a:pt x="1488974" y="474261"/>
                </a:lnTo>
                <a:lnTo>
                  <a:pt x="1544214" y="463895"/>
                </a:lnTo>
                <a:lnTo>
                  <a:pt x="1596528" y="452547"/>
                </a:lnTo>
                <a:lnTo>
                  <a:pt x="1645729" y="440267"/>
                </a:lnTo>
                <a:lnTo>
                  <a:pt x="1691630" y="427105"/>
                </a:lnTo>
                <a:lnTo>
                  <a:pt x="1734044" y="413110"/>
                </a:lnTo>
                <a:lnTo>
                  <a:pt x="1772785" y="398332"/>
                </a:lnTo>
                <a:lnTo>
                  <a:pt x="1807667" y="382822"/>
                </a:lnTo>
                <a:lnTo>
                  <a:pt x="1865107" y="349804"/>
                </a:lnTo>
                <a:lnTo>
                  <a:pt x="1904872" y="314455"/>
                </a:lnTo>
                <a:lnTo>
                  <a:pt x="1925469" y="277175"/>
                </a:lnTo>
                <a:lnTo>
                  <a:pt x="1928113" y="257936"/>
                </a:lnTo>
                <a:lnTo>
                  <a:pt x="1925469" y="238681"/>
                </a:lnTo>
                <a:lnTo>
                  <a:pt x="1904872" y="201377"/>
                </a:lnTo>
                <a:lnTo>
                  <a:pt x="1865107" y="166011"/>
                </a:lnTo>
                <a:lnTo>
                  <a:pt x="1807667" y="132983"/>
                </a:lnTo>
                <a:lnTo>
                  <a:pt x="1772785" y="117470"/>
                </a:lnTo>
                <a:lnTo>
                  <a:pt x="1734044" y="102691"/>
                </a:lnTo>
                <a:lnTo>
                  <a:pt x="1691630" y="88695"/>
                </a:lnTo>
                <a:lnTo>
                  <a:pt x="1645729" y="75533"/>
                </a:lnTo>
                <a:lnTo>
                  <a:pt x="1596528" y="63254"/>
                </a:lnTo>
                <a:lnTo>
                  <a:pt x="1544214" y="51908"/>
                </a:lnTo>
                <a:lnTo>
                  <a:pt x="1488974" y="41545"/>
                </a:lnTo>
                <a:lnTo>
                  <a:pt x="1430992" y="32214"/>
                </a:lnTo>
                <a:lnTo>
                  <a:pt x="1370457" y="23966"/>
                </a:lnTo>
                <a:lnTo>
                  <a:pt x="1307554" y="16851"/>
                </a:lnTo>
                <a:lnTo>
                  <a:pt x="1242471" y="10917"/>
                </a:lnTo>
                <a:lnTo>
                  <a:pt x="1175393" y="6215"/>
                </a:lnTo>
                <a:lnTo>
                  <a:pt x="1106507" y="2795"/>
                </a:lnTo>
                <a:lnTo>
                  <a:pt x="1035999"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5876671" y="5128259"/>
            <a:ext cx="1928495" cy="516255"/>
          </a:xfrm>
          <a:custGeom>
            <a:avLst/>
            <a:gdLst/>
            <a:ahLst/>
            <a:cxnLst/>
            <a:rect l="l" t="t" r="r" b="b"/>
            <a:pathLst>
              <a:path w="1928495" h="516254">
                <a:moveTo>
                  <a:pt x="0" y="257936"/>
                </a:moveTo>
                <a:lnTo>
                  <a:pt x="10451" y="219812"/>
                </a:lnTo>
                <a:lnTo>
                  <a:pt x="40810" y="183427"/>
                </a:lnTo>
                <a:lnTo>
                  <a:pt x="89589" y="149180"/>
                </a:lnTo>
                <a:lnTo>
                  <a:pt x="155296" y="117470"/>
                </a:lnTo>
                <a:lnTo>
                  <a:pt x="194031" y="102691"/>
                </a:lnTo>
                <a:lnTo>
                  <a:pt x="236440" y="88695"/>
                </a:lnTo>
                <a:lnTo>
                  <a:pt x="282336" y="75533"/>
                </a:lnTo>
                <a:lnTo>
                  <a:pt x="331533" y="63254"/>
                </a:lnTo>
                <a:lnTo>
                  <a:pt x="383844" y="51908"/>
                </a:lnTo>
                <a:lnTo>
                  <a:pt x="439083" y="41545"/>
                </a:lnTo>
                <a:lnTo>
                  <a:pt x="497064" y="32214"/>
                </a:lnTo>
                <a:lnTo>
                  <a:pt x="557601" y="23966"/>
                </a:lnTo>
                <a:lnTo>
                  <a:pt x="620507" y="16851"/>
                </a:lnTo>
                <a:lnTo>
                  <a:pt x="685596" y="10917"/>
                </a:lnTo>
                <a:lnTo>
                  <a:pt x="752682" y="6215"/>
                </a:lnTo>
                <a:lnTo>
                  <a:pt x="821578" y="2795"/>
                </a:lnTo>
                <a:lnTo>
                  <a:pt x="892098" y="707"/>
                </a:lnTo>
                <a:lnTo>
                  <a:pt x="964056" y="0"/>
                </a:lnTo>
                <a:lnTo>
                  <a:pt x="1035999" y="707"/>
                </a:lnTo>
                <a:lnTo>
                  <a:pt x="1106507" y="2795"/>
                </a:lnTo>
                <a:lnTo>
                  <a:pt x="1175393" y="6215"/>
                </a:lnTo>
                <a:lnTo>
                  <a:pt x="1242471" y="10917"/>
                </a:lnTo>
                <a:lnTo>
                  <a:pt x="1307554" y="16851"/>
                </a:lnTo>
                <a:lnTo>
                  <a:pt x="1370457" y="23966"/>
                </a:lnTo>
                <a:lnTo>
                  <a:pt x="1430992" y="32214"/>
                </a:lnTo>
                <a:lnTo>
                  <a:pt x="1488974" y="41545"/>
                </a:lnTo>
                <a:lnTo>
                  <a:pt x="1544214" y="51908"/>
                </a:lnTo>
                <a:lnTo>
                  <a:pt x="1596528" y="63254"/>
                </a:lnTo>
                <a:lnTo>
                  <a:pt x="1645729" y="75533"/>
                </a:lnTo>
                <a:lnTo>
                  <a:pt x="1691630" y="88695"/>
                </a:lnTo>
                <a:lnTo>
                  <a:pt x="1734044" y="102691"/>
                </a:lnTo>
                <a:lnTo>
                  <a:pt x="1772785" y="117470"/>
                </a:lnTo>
                <a:lnTo>
                  <a:pt x="1807667" y="132983"/>
                </a:lnTo>
                <a:lnTo>
                  <a:pt x="1865107" y="166011"/>
                </a:lnTo>
                <a:lnTo>
                  <a:pt x="1904872" y="201377"/>
                </a:lnTo>
                <a:lnTo>
                  <a:pt x="1925469" y="238681"/>
                </a:lnTo>
                <a:lnTo>
                  <a:pt x="1928113" y="257936"/>
                </a:lnTo>
                <a:lnTo>
                  <a:pt x="1925469" y="277175"/>
                </a:lnTo>
                <a:lnTo>
                  <a:pt x="1904872" y="314455"/>
                </a:lnTo>
                <a:lnTo>
                  <a:pt x="1865107" y="349804"/>
                </a:lnTo>
                <a:lnTo>
                  <a:pt x="1807667" y="382822"/>
                </a:lnTo>
                <a:lnTo>
                  <a:pt x="1772785" y="398332"/>
                </a:lnTo>
                <a:lnTo>
                  <a:pt x="1734044" y="413110"/>
                </a:lnTo>
                <a:lnTo>
                  <a:pt x="1691630" y="427105"/>
                </a:lnTo>
                <a:lnTo>
                  <a:pt x="1645729" y="440267"/>
                </a:lnTo>
                <a:lnTo>
                  <a:pt x="1596528" y="452547"/>
                </a:lnTo>
                <a:lnTo>
                  <a:pt x="1544214" y="463895"/>
                </a:lnTo>
                <a:lnTo>
                  <a:pt x="1488974" y="474261"/>
                </a:lnTo>
                <a:lnTo>
                  <a:pt x="1430992" y="483594"/>
                </a:lnTo>
                <a:lnTo>
                  <a:pt x="1370457" y="491844"/>
                </a:lnTo>
                <a:lnTo>
                  <a:pt x="1307554" y="498963"/>
                </a:lnTo>
                <a:lnTo>
                  <a:pt x="1242471" y="504899"/>
                </a:lnTo>
                <a:lnTo>
                  <a:pt x="1175393" y="509603"/>
                </a:lnTo>
                <a:lnTo>
                  <a:pt x="1106507" y="513025"/>
                </a:lnTo>
                <a:lnTo>
                  <a:pt x="1035999" y="515115"/>
                </a:lnTo>
                <a:lnTo>
                  <a:pt x="964056" y="515823"/>
                </a:lnTo>
                <a:lnTo>
                  <a:pt x="892098" y="515115"/>
                </a:lnTo>
                <a:lnTo>
                  <a:pt x="821578" y="513025"/>
                </a:lnTo>
                <a:lnTo>
                  <a:pt x="752682" y="509603"/>
                </a:lnTo>
                <a:lnTo>
                  <a:pt x="685596" y="504899"/>
                </a:lnTo>
                <a:lnTo>
                  <a:pt x="620507" y="498963"/>
                </a:lnTo>
                <a:lnTo>
                  <a:pt x="557601" y="491844"/>
                </a:lnTo>
                <a:lnTo>
                  <a:pt x="497064" y="483594"/>
                </a:lnTo>
                <a:lnTo>
                  <a:pt x="439083" y="474261"/>
                </a:lnTo>
                <a:lnTo>
                  <a:pt x="383844" y="463895"/>
                </a:lnTo>
                <a:lnTo>
                  <a:pt x="331533" y="452547"/>
                </a:lnTo>
                <a:lnTo>
                  <a:pt x="282336" y="440267"/>
                </a:lnTo>
                <a:lnTo>
                  <a:pt x="236440" y="427105"/>
                </a:lnTo>
                <a:lnTo>
                  <a:pt x="194031" y="413110"/>
                </a:lnTo>
                <a:lnTo>
                  <a:pt x="155296" y="398332"/>
                </a:lnTo>
                <a:lnTo>
                  <a:pt x="120419" y="382822"/>
                </a:lnTo>
                <a:lnTo>
                  <a:pt x="62991" y="349804"/>
                </a:lnTo>
                <a:lnTo>
                  <a:pt x="23235" y="314455"/>
                </a:lnTo>
                <a:lnTo>
                  <a:pt x="2643" y="277175"/>
                </a:lnTo>
                <a:lnTo>
                  <a:pt x="0" y="257936"/>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237478" y="52252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914400" y="1447927"/>
            <a:ext cx="2773045" cy="1020444"/>
          </a:xfrm>
          <a:custGeom>
            <a:avLst/>
            <a:gdLst/>
            <a:ahLst/>
            <a:cxnLst/>
            <a:rect l="l" t="t" r="r" b="b"/>
            <a:pathLst>
              <a:path w="2773045" h="1020444">
                <a:moveTo>
                  <a:pt x="1386586" y="0"/>
                </a:moveTo>
                <a:lnTo>
                  <a:pt x="1319403" y="588"/>
                </a:lnTo>
                <a:lnTo>
                  <a:pt x="1253045" y="2334"/>
                </a:lnTo>
                <a:lnTo>
                  <a:pt x="1187585" y="5213"/>
                </a:lnTo>
                <a:lnTo>
                  <a:pt x="1123096" y="9196"/>
                </a:lnTo>
                <a:lnTo>
                  <a:pt x="1059651" y="14258"/>
                </a:lnTo>
                <a:lnTo>
                  <a:pt x="997321" y="20372"/>
                </a:lnTo>
                <a:lnTo>
                  <a:pt x="936180" y="27510"/>
                </a:lnTo>
                <a:lnTo>
                  <a:pt x="876300" y="35647"/>
                </a:lnTo>
                <a:lnTo>
                  <a:pt x="817753" y="44756"/>
                </a:lnTo>
                <a:lnTo>
                  <a:pt x="760614" y="54809"/>
                </a:lnTo>
                <a:lnTo>
                  <a:pt x="704953" y="65781"/>
                </a:lnTo>
                <a:lnTo>
                  <a:pt x="650843" y="77644"/>
                </a:lnTo>
                <a:lnTo>
                  <a:pt x="598358" y="90372"/>
                </a:lnTo>
                <a:lnTo>
                  <a:pt x="547570" y="103939"/>
                </a:lnTo>
                <a:lnTo>
                  <a:pt x="498552" y="118316"/>
                </a:lnTo>
                <a:lnTo>
                  <a:pt x="451375" y="133479"/>
                </a:lnTo>
                <a:lnTo>
                  <a:pt x="406114" y="149399"/>
                </a:lnTo>
                <a:lnTo>
                  <a:pt x="362840" y="166051"/>
                </a:lnTo>
                <a:lnTo>
                  <a:pt x="321625" y="183407"/>
                </a:lnTo>
                <a:lnTo>
                  <a:pt x="282544" y="201442"/>
                </a:lnTo>
                <a:lnTo>
                  <a:pt x="245667" y="220127"/>
                </a:lnTo>
                <a:lnTo>
                  <a:pt x="211069" y="239438"/>
                </a:lnTo>
                <a:lnTo>
                  <a:pt x="148996" y="279825"/>
                </a:lnTo>
                <a:lnTo>
                  <a:pt x="96907" y="322390"/>
                </a:lnTo>
                <a:lnTo>
                  <a:pt x="55381" y="366920"/>
                </a:lnTo>
                <a:lnTo>
                  <a:pt x="25001" y="413200"/>
                </a:lnTo>
                <a:lnTo>
                  <a:pt x="6347" y="461017"/>
                </a:lnTo>
                <a:lnTo>
                  <a:pt x="0" y="510159"/>
                </a:lnTo>
                <a:lnTo>
                  <a:pt x="1598" y="534870"/>
                </a:lnTo>
                <a:lnTo>
                  <a:pt x="14172" y="583356"/>
                </a:lnTo>
                <a:lnTo>
                  <a:pt x="38762" y="630415"/>
                </a:lnTo>
                <a:lnTo>
                  <a:pt x="74787" y="675831"/>
                </a:lnTo>
                <a:lnTo>
                  <a:pt x="121667" y="719392"/>
                </a:lnTo>
                <a:lnTo>
                  <a:pt x="178821" y="760884"/>
                </a:lnTo>
                <a:lnTo>
                  <a:pt x="245667" y="800093"/>
                </a:lnTo>
                <a:lnTo>
                  <a:pt x="282544" y="818774"/>
                </a:lnTo>
                <a:lnTo>
                  <a:pt x="321625" y="836805"/>
                </a:lnTo>
                <a:lnTo>
                  <a:pt x="362840" y="854158"/>
                </a:lnTo>
                <a:lnTo>
                  <a:pt x="406114" y="870807"/>
                </a:lnTo>
                <a:lnTo>
                  <a:pt x="451375" y="886725"/>
                </a:lnTo>
                <a:lnTo>
                  <a:pt x="498552" y="901885"/>
                </a:lnTo>
                <a:lnTo>
                  <a:pt x="547570" y="916260"/>
                </a:lnTo>
                <a:lnTo>
                  <a:pt x="598358" y="929825"/>
                </a:lnTo>
                <a:lnTo>
                  <a:pt x="650843" y="942551"/>
                </a:lnTo>
                <a:lnTo>
                  <a:pt x="704953" y="954413"/>
                </a:lnTo>
                <a:lnTo>
                  <a:pt x="760614" y="965384"/>
                </a:lnTo>
                <a:lnTo>
                  <a:pt x="817753" y="975436"/>
                </a:lnTo>
                <a:lnTo>
                  <a:pt x="876300" y="984544"/>
                </a:lnTo>
                <a:lnTo>
                  <a:pt x="936180" y="992681"/>
                </a:lnTo>
                <a:lnTo>
                  <a:pt x="997321" y="999819"/>
                </a:lnTo>
                <a:lnTo>
                  <a:pt x="1059651" y="1005932"/>
                </a:lnTo>
                <a:lnTo>
                  <a:pt x="1123096" y="1010994"/>
                </a:lnTo>
                <a:lnTo>
                  <a:pt x="1187585" y="1014977"/>
                </a:lnTo>
                <a:lnTo>
                  <a:pt x="1253045" y="1017856"/>
                </a:lnTo>
                <a:lnTo>
                  <a:pt x="1319403" y="1019602"/>
                </a:lnTo>
                <a:lnTo>
                  <a:pt x="1386586" y="1020190"/>
                </a:lnTo>
                <a:lnTo>
                  <a:pt x="1453758" y="1019602"/>
                </a:lnTo>
                <a:lnTo>
                  <a:pt x="1520105" y="1017856"/>
                </a:lnTo>
                <a:lnTo>
                  <a:pt x="1585555" y="1014977"/>
                </a:lnTo>
                <a:lnTo>
                  <a:pt x="1650035" y="1010994"/>
                </a:lnTo>
                <a:lnTo>
                  <a:pt x="1713472" y="1005932"/>
                </a:lnTo>
                <a:lnTo>
                  <a:pt x="1775794" y="999819"/>
                </a:lnTo>
                <a:lnTo>
                  <a:pt x="1836928" y="992681"/>
                </a:lnTo>
                <a:lnTo>
                  <a:pt x="1896801" y="984544"/>
                </a:lnTo>
                <a:lnTo>
                  <a:pt x="1955341" y="975436"/>
                </a:lnTo>
                <a:lnTo>
                  <a:pt x="2012475" y="965384"/>
                </a:lnTo>
                <a:lnTo>
                  <a:pt x="2068131" y="954413"/>
                </a:lnTo>
                <a:lnTo>
                  <a:pt x="2122235" y="942551"/>
                </a:lnTo>
                <a:lnTo>
                  <a:pt x="2174715" y="929825"/>
                </a:lnTo>
                <a:lnTo>
                  <a:pt x="2225499" y="916260"/>
                </a:lnTo>
                <a:lnTo>
                  <a:pt x="2274514" y="901885"/>
                </a:lnTo>
                <a:lnTo>
                  <a:pt x="2321687" y="886725"/>
                </a:lnTo>
                <a:lnTo>
                  <a:pt x="2366946" y="870807"/>
                </a:lnTo>
                <a:lnTo>
                  <a:pt x="2410218" y="854158"/>
                </a:lnTo>
                <a:lnTo>
                  <a:pt x="2451430" y="836805"/>
                </a:lnTo>
                <a:lnTo>
                  <a:pt x="2490509" y="818774"/>
                </a:lnTo>
                <a:lnTo>
                  <a:pt x="2527384" y="800093"/>
                </a:lnTo>
                <a:lnTo>
                  <a:pt x="2561981" y="780787"/>
                </a:lnTo>
                <a:lnTo>
                  <a:pt x="2624051" y="740410"/>
                </a:lnTo>
                <a:lnTo>
                  <a:pt x="2676139" y="697857"/>
                </a:lnTo>
                <a:lnTo>
                  <a:pt x="2717663" y="653341"/>
                </a:lnTo>
                <a:lnTo>
                  <a:pt x="2748043" y="607077"/>
                </a:lnTo>
                <a:lnTo>
                  <a:pt x="2766697" y="559278"/>
                </a:lnTo>
                <a:lnTo>
                  <a:pt x="2773045" y="510159"/>
                </a:lnTo>
                <a:lnTo>
                  <a:pt x="2771446" y="485436"/>
                </a:lnTo>
                <a:lnTo>
                  <a:pt x="2758872" y="436930"/>
                </a:lnTo>
                <a:lnTo>
                  <a:pt x="2734283" y="389854"/>
                </a:lnTo>
                <a:lnTo>
                  <a:pt x="2698258" y="344423"/>
                </a:lnTo>
                <a:lnTo>
                  <a:pt x="2651379" y="300849"/>
                </a:lnTo>
                <a:lnTo>
                  <a:pt x="2594227" y="259346"/>
                </a:lnTo>
                <a:lnTo>
                  <a:pt x="2527384" y="220127"/>
                </a:lnTo>
                <a:lnTo>
                  <a:pt x="2490509" y="201442"/>
                </a:lnTo>
                <a:lnTo>
                  <a:pt x="2451430" y="183407"/>
                </a:lnTo>
                <a:lnTo>
                  <a:pt x="2410218" y="166051"/>
                </a:lnTo>
                <a:lnTo>
                  <a:pt x="2366946" y="149399"/>
                </a:lnTo>
                <a:lnTo>
                  <a:pt x="2321687" y="133479"/>
                </a:lnTo>
                <a:lnTo>
                  <a:pt x="2274514" y="118316"/>
                </a:lnTo>
                <a:lnTo>
                  <a:pt x="2225499" y="103939"/>
                </a:lnTo>
                <a:lnTo>
                  <a:pt x="2174715" y="90372"/>
                </a:lnTo>
                <a:lnTo>
                  <a:pt x="2122235" y="77644"/>
                </a:lnTo>
                <a:lnTo>
                  <a:pt x="2068131" y="65781"/>
                </a:lnTo>
                <a:lnTo>
                  <a:pt x="2012475" y="54809"/>
                </a:lnTo>
                <a:lnTo>
                  <a:pt x="1955341" y="44756"/>
                </a:lnTo>
                <a:lnTo>
                  <a:pt x="1896801" y="35647"/>
                </a:lnTo>
                <a:lnTo>
                  <a:pt x="1836928" y="27510"/>
                </a:lnTo>
                <a:lnTo>
                  <a:pt x="1775794" y="20372"/>
                </a:lnTo>
                <a:lnTo>
                  <a:pt x="1713472" y="14258"/>
                </a:lnTo>
                <a:lnTo>
                  <a:pt x="1650035" y="9196"/>
                </a:lnTo>
                <a:lnTo>
                  <a:pt x="1585555" y="5213"/>
                </a:lnTo>
                <a:lnTo>
                  <a:pt x="1520105" y="2334"/>
                </a:lnTo>
                <a:lnTo>
                  <a:pt x="1453758" y="588"/>
                </a:lnTo>
                <a:lnTo>
                  <a:pt x="1386586" y="0"/>
                </a:lnTo>
                <a:close/>
              </a:path>
            </a:pathLst>
          </a:custGeom>
          <a:solidFill>
            <a:srgbClr val="FFCC66"/>
          </a:solidFill>
        </p:spPr>
        <p:txBody>
          <a:bodyPr wrap="square" lIns="0" tIns="0" rIns="0" bIns="0" rtlCol="0"/>
          <a:lstStyle/>
          <a:p>
            <a:endParaRPr/>
          </a:p>
        </p:txBody>
      </p:sp>
      <p:sp>
        <p:nvSpPr>
          <p:cNvPr id="8" name="object 8"/>
          <p:cNvSpPr/>
          <p:nvPr/>
        </p:nvSpPr>
        <p:spPr>
          <a:xfrm>
            <a:off x="914400" y="1447927"/>
            <a:ext cx="2773045" cy="1020444"/>
          </a:xfrm>
          <a:custGeom>
            <a:avLst/>
            <a:gdLst/>
            <a:ahLst/>
            <a:cxnLst/>
            <a:rect l="l" t="t" r="r" b="b"/>
            <a:pathLst>
              <a:path w="2773045" h="1020444">
                <a:moveTo>
                  <a:pt x="0" y="510159"/>
                </a:moveTo>
                <a:lnTo>
                  <a:pt x="6347" y="461017"/>
                </a:lnTo>
                <a:lnTo>
                  <a:pt x="25001" y="413200"/>
                </a:lnTo>
                <a:lnTo>
                  <a:pt x="55381" y="366920"/>
                </a:lnTo>
                <a:lnTo>
                  <a:pt x="96907" y="322390"/>
                </a:lnTo>
                <a:lnTo>
                  <a:pt x="148996" y="279825"/>
                </a:lnTo>
                <a:lnTo>
                  <a:pt x="211069" y="239438"/>
                </a:lnTo>
                <a:lnTo>
                  <a:pt x="245667" y="220127"/>
                </a:lnTo>
                <a:lnTo>
                  <a:pt x="282544" y="201442"/>
                </a:lnTo>
                <a:lnTo>
                  <a:pt x="321625" y="183407"/>
                </a:lnTo>
                <a:lnTo>
                  <a:pt x="362840" y="166051"/>
                </a:lnTo>
                <a:lnTo>
                  <a:pt x="406114" y="149399"/>
                </a:lnTo>
                <a:lnTo>
                  <a:pt x="451375" y="133479"/>
                </a:lnTo>
                <a:lnTo>
                  <a:pt x="498552" y="118316"/>
                </a:lnTo>
                <a:lnTo>
                  <a:pt x="547570" y="103939"/>
                </a:lnTo>
                <a:lnTo>
                  <a:pt x="598358" y="90372"/>
                </a:lnTo>
                <a:lnTo>
                  <a:pt x="650843" y="77644"/>
                </a:lnTo>
                <a:lnTo>
                  <a:pt x="704953" y="65781"/>
                </a:lnTo>
                <a:lnTo>
                  <a:pt x="760614" y="54809"/>
                </a:lnTo>
                <a:lnTo>
                  <a:pt x="817753" y="44756"/>
                </a:lnTo>
                <a:lnTo>
                  <a:pt x="876300" y="35647"/>
                </a:lnTo>
                <a:lnTo>
                  <a:pt x="936180" y="27510"/>
                </a:lnTo>
                <a:lnTo>
                  <a:pt x="997321" y="20372"/>
                </a:lnTo>
                <a:lnTo>
                  <a:pt x="1059651" y="14258"/>
                </a:lnTo>
                <a:lnTo>
                  <a:pt x="1123096" y="9196"/>
                </a:lnTo>
                <a:lnTo>
                  <a:pt x="1187585" y="5213"/>
                </a:lnTo>
                <a:lnTo>
                  <a:pt x="1253045" y="2334"/>
                </a:lnTo>
                <a:lnTo>
                  <a:pt x="1319403" y="588"/>
                </a:lnTo>
                <a:lnTo>
                  <a:pt x="1386586" y="0"/>
                </a:lnTo>
                <a:lnTo>
                  <a:pt x="1453758" y="588"/>
                </a:lnTo>
                <a:lnTo>
                  <a:pt x="1520105" y="2334"/>
                </a:lnTo>
                <a:lnTo>
                  <a:pt x="1585555" y="5213"/>
                </a:lnTo>
                <a:lnTo>
                  <a:pt x="1650035" y="9196"/>
                </a:lnTo>
                <a:lnTo>
                  <a:pt x="1713472" y="14258"/>
                </a:lnTo>
                <a:lnTo>
                  <a:pt x="1775794" y="20372"/>
                </a:lnTo>
                <a:lnTo>
                  <a:pt x="1836928" y="27510"/>
                </a:lnTo>
                <a:lnTo>
                  <a:pt x="1896801" y="35647"/>
                </a:lnTo>
                <a:lnTo>
                  <a:pt x="1955341" y="44756"/>
                </a:lnTo>
                <a:lnTo>
                  <a:pt x="2012475" y="54809"/>
                </a:lnTo>
                <a:lnTo>
                  <a:pt x="2068131" y="65781"/>
                </a:lnTo>
                <a:lnTo>
                  <a:pt x="2122235" y="77644"/>
                </a:lnTo>
                <a:lnTo>
                  <a:pt x="2174715" y="90372"/>
                </a:lnTo>
                <a:lnTo>
                  <a:pt x="2225499" y="103939"/>
                </a:lnTo>
                <a:lnTo>
                  <a:pt x="2274514" y="118316"/>
                </a:lnTo>
                <a:lnTo>
                  <a:pt x="2321687" y="133479"/>
                </a:lnTo>
                <a:lnTo>
                  <a:pt x="2366946" y="149399"/>
                </a:lnTo>
                <a:lnTo>
                  <a:pt x="2410218" y="166051"/>
                </a:lnTo>
                <a:lnTo>
                  <a:pt x="2451430" y="183407"/>
                </a:lnTo>
                <a:lnTo>
                  <a:pt x="2490509" y="201442"/>
                </a:lnTo>
                <a:lnTo>
                  <a:pt x="2527384" y="220127"/>
                </a:lnTo>
                <a:lnTo>
                  <a:pt x="2561981" y="239438"/>
                </a:lnTo>
                <a:lnTo>
                  <a:pt x="2624051" y="279825"/>
                </a:lnTo>
                <a:lnTo>
                  <a:pt x="2676139" y="322390"/>
                </a:lnTo>
                <a:lnTo>
                  <a:pt x="2717663" y="366920"/>
                </a:lnTo>
                <a:lnTo>
                  <a:pt x="2748043" y="413200"/>
                </a:lnTo>
                <a:lnTo>
                  <a:pt x="2766697" y="461017"/>
                </a:lnTo>
                <a:lnTo>
                  <a:pt x="2773045" y="510159"/>
                </a:lnTo>
                <a:lnTo>
                  <a:pt x="2771446" y="534870"/>
                </a:lnTo>
                <a:lnTo>
                  <a:pt x="2758872" y="583356"/>
                </a:lnTo>
                <a:lnTo>
                  <a:pt x="2734283" y="630415"/>
                </a:lnTo>
                <a:lnTo>
                  <a:pt x="2698258" y="675831"/>
                </a:lnTo>
                <a:lnTo>
                  <a:pt x="2651379" y="719392"/>
                </a:lnTo>
                <a:lnTo>
                  <a:pt x="2594227" y="760884"/>
                </a:lnTo>
                <a:lnTo>
                  <a:pt x="2527384" y="800093"/>
                </a:lnTo>
                <a:lnTo>
                  <a:pt x="2490509" y="818774"/>
                </a:lnTo>
                <a:lnTo>
                  <a:pt x="2451430" y="836805"/>
                </a:lnTo>
                <a:lnTo>
                  <a:pt x="2410218" y="854158"/>
                </a:lnTo>
                <a:lnTo>
                  <a:pt x="2366946" y="870807"/>
                </a:lnTo>
                <a:lnTo>
                  <a:pt x="2321687" y="886725"/>
                </a:lnTo>
                <a:lnTo>
                  <a:pt x="2274514" y="901885"/>
                </a:lnTo>
                <a:lnTo>
                  <a:pt x="2225499" y="916260"/>
                </a:lnTo>
                <a:lnTo>
                  <a:pt x="2174715" y="929825"/>
                </a:lnTo>
                <a:lnTo>
                  <a:pt x="2122235" y="942551"/>
                </a:lnTo>
                <a:lnTo>
                  <a:pt x="2068131" y="954413"/>
                </a:lnTo>
                <a:lnTo>
                  <a:pt x="2012475" y="965384"/>
                </a:lnTo>
                <a:lnTo>
                  <a:pt x="1955341" y="975436"/>
                </a:lnTo>
                <a:lnTo>
                  <a:pt x="1896801" y="984544"/>
                </a:lnTo>
                <a:lnTo>
                  <a:pt x="1836928" y="992681"/>
                </a:lnTo>
                <a:lnTo>
                  <a:pt x="1775794" y="999819"/>
                </a:lnTo>
                <a:lnTo>
                  <a:pt x="1713472" y="1005932"/>
                </a:lnTo>
                <a:lnTo>
                  <a:pt x="1650035" y="1010994"/>
                </a:lnTo>
                <a:lnTo>
                  <a:pt x="1585555" y="1014977"/>
                </a:lnTo>
                <a:lnTo>
                  <a:pt x="1520105" y="1017856"/>
                </a:lnTo>
                <a:lnTo>
                  <a:pt x="1453758" y="1019602"/>
                </a:lnTo>
                <a:lnTo>
                  <a:pt x="1386586" y="1020190"/>
                </a:lnTo>
                <a:lnTo>
                  <a:pt x="1319403" y="1019602"/>
                </a:lnTo>
                <a:lnTo>
                  <a:pt x="1253045" y="1017856"/>
                </a:lnTo>
                <a:lnTo>
                  <a:pt x="1187585" y="1014977"/>
                </a:lnTo>
                <a:lnTo>
                  <a:pt x="1123096" y="1010994"/>
                </a:lnTo>
                <a:lnTo>
                  <a:pt x="1059651" y="1005932"/>
                </a:lnTo>
                <a:lnTo>
                  <a:pt x="997321" y="999819"/>
                </a:lnTo>
                <a:lnTo>
                  <a:pt x="936180" y="992681"/>
                </a:lnTo>
                <a:lnTo>
                  <a:pt x="876300" y="984544"/>
                </a:lnTo>
                <a:lnTo>
                  <a:pt x="817753" y="975436"/>
                </a:lnTo>
                <a:lnTo>
                  <a:pt x="760614" y="965384"/>
                </a:lnTo>
                <a:lnTo>
                  <a:pt x="704953" y="954413"/>
                </a:lnTo>
                <a:lnTo>
                  <a:pt x="650843" y="942551"/>
                </a:lnTo>
                <a:lnTo>
                  <a:pt x="598358" y="929825"/>
                </a:lnTo>
                <a:lnTo>
                  <a:pt x="547570" y="916260"/>
                </a:lnTo>
                <a:lnTo>
                  <a:pt x="498552" y="901885"/>
                </a:lnTo>
                <a:lnTo>
                  <a:pt x="451375" y="886725"/>
                </a:lnTo>
                <a:lnTo>
                  <a:pt x="406114" y="870807"/>
                </a:lnTo>
                <a:lnTo>
                  <a:pt x="362840" y="854158"/>
                </a:lnTo>
                <a:lnTo>
                  <a:pt x="321625" y="836805"/>
                </a:lnTo>
                <a:lnTo>
                  <a:pt x="282544" y="818774"/>
                </a:lnTo>
                <a:lnTo>
                  <a:pt x="245667" y="800093"/>
                </a:lnTo>
                <a:lnTo>
                  <a:pt x="211069" y="780787"/>
                </a:lnTo>
                <a:lnTo>
                  <a:pt x="148996" y="740410"/>
                </a:lnTo>
                <a:lnTo>
                  <a:pt x="96907"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1915160" y="1796288"/>
            <a:ext cx="772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5"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454777" y="1447927"/>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454777" y="1447927"/>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589014" y="17962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914400" y="4759197"/>
            <a:ext cx="2773045" cy="1020444"/>
          </a:xfrm>
          <a:custGeom>
            <a:avLst/>
            <a:gdLst/>
            <a:ahLst/>
            <a:cxnLst/>
            <a:rect l="l" t="t" r="r" b="b"/>
            <a:pathLst>
              <a:path w="2773045" h="1020445">
                <a:moveTo>
                  <a:pt x="1386586" y="0"/>
                </a:moveTo>
                <a:lnTo>
                  <a:pt x="1319403" y="588"/>
                </a:lnTo>
                <a:lnTo>
                  <a:pt x="1253045" y="2334"/>
                </a:lnTo>
                <a:lnTo>
                  <a:pt x="1187585" y="5213"/>
                </a:lnTo>
                <a:lnTo>
                  <a:pt x="1123096" y="9196"/>
                </a:lnTo>
                <a:lnTo>
                  <a:pt x="1059651" y="14258"/>
                </a:lnTo>
                <a:lnTo>
                  <a:pt x="997321" y="20372"/>
                </a:lnTo>
                <a:lnTo>
                  <a:pt x="936180" y="27510"/>
                </a:lnTo>
                <a:lnTo>
                  <a:pt x="876300" y="35647"/>
                </a:lnTo>
                <a:lnTo>
                  <a:pt x="817753" y="44756"/>
                </a:lnTo>
                <a:lnTo>
                  <a:pt x="760614" y="54809"/>
                </a:lnTo>
                <a:lnTo>
                  <a:pt x="704953" y="65781"/>
                </a:lnTo>
                <a:lnTo>
                  <a:pt x="650843" y="77644"/>
                </a:lnTo>
                <a:lnTo>
                  <a:pt x="598358" y="90372"/>
                </a:lnTo>
                <a:lnTo>
                  <a:pt x="547570" y="103939"/>
                </a:lnTo>
                <a:lnTo>
                  <a:pt x="498552" y="118316"/>
                </a:lnTo>
                <a:lnTo>
                  <a:pt x="451375" y="133479"/>
                </a:lnTo>
                <a:lnTo>
                  <a:pt x="406114" y="149399"/>
                </a:lnTo>
                <a:lnTo>
                  <a:pt x="362840" y="166051"/>
                </a:lnTo>
                <a:lnTo>
                  <a:pt x="321625" y="183407"/>
                </a:lnTo>
                <a:lnTo>
                  <a:pt x="282544" y="201442"/>
                </a:lnTo>
                <a:lnTo>
                  <a:pt x="245667" y="220127"/>
                </a:lnTo>
                <a:lnTo>
                  <a:pt x="211069" y="239438"/>
                </a:lnTo>
                <a:lnTo>
                  <a:pt x="148996" y="279825"/>
                </a:lnTo>
                <a:lnTo>
                  <a:pt x="96907" y="322390"/>
                </a:lnTo>
                <a:lnTo>
                  <a:pt x="55381" y="366920"/>
                </a:lnTo>
                <a:lnTo>
                  <a:pt x="25001" y="413200"/>
                </a:lnTo>
                <a:lnTo>
                  <a:pt x="6347" y="461017"/>
                </a:lnTo>
                <a:lnTo>
                  <a:pt x="0" y="510158"/>
                </a:lnTo>
                <a:lnTo>
                  <a:pt x="1598" y="534870"/>
                </a:lnTo>
                <a:lnTo>
                  <a:pt x="14172" y="583358"/>
                </a:lnTo>
                <a:lnTo>
                  <a:pt x="38762" y="630417"/>
                </a:lnTo>
                <a:lnTo>
                  <a:pt x="74787" y="675836"/>
                </a:lnTo>
                <a:lnTo>
                  <a:pt x="121667" y="719401"/>
                </a:lnTo>
                <a:lnTo>
                  <a:pt x="178821" y="760896"/>
                </a:lnTo>
                <a:lnTo>
                  <a:pt x="245667" y="800109"/>
                </a:lnTo>
                <a:lnTo>
                  <a:pt x="282544" y="818793"/>
                </a:lnTo>
                <a:lnTo>
                  <a:pt x="321625" y="836826"/>
                </a:lnTo>
                <a:lnTo>
                  <a:pt x="362840" y="854181"/>
                </a:lnTo>
                <a:lnTo>
                  <a:pt x="406114" y="870832"/>
                </a:lnTo>
                <a:lnTo>
                  <a:pt x="451375" y="886752"/>
                </a:lnTo>
                <a:lnTo>
                  <a:pt x="498552" y="901914"/>
                </a:lnTo>
                <a:lnTo>
                  <a:pt x="547570" y="916292"/>
                </a:lnTo>
                <a:lnTo>
                  <a:pt x="598358" y="929859"/>
                </a:lnTo>
                <a:lnTo>
                  <a:pt x="650843" y="942587"/>
                </a:lnTo>
                <a:lnTo>
                  <a:pt x="704953" y="954451"/>
                </a:lnTo>
                <a:lnTo>
                  <a:pt x="760614" y="965424"/>
                </a:lnTo>
                <a:lnTo>
                  <a:pt x="817753" y="975478"/>
                </a:lnTo>
                <a:lnTo>
                  <a:pt x="876300" y="984588"/>
                </a:lnTo>
                <a:lnTo>
                  <a:pt x="936180" y="992726"/>
                </a:lnTo>
                <a:lnTo>
                  <a:pt x="997321" y="999866"/>
                </a:lnTo>
                <a:lnTo>
                  <a:pt x="1059651" y="1005980"/>
                </a:lnTo>
                <a:lnTo>
                  <a:pt x="1123096" y="1011043"/>
                </a:lnTo>
                <a:lnTo>
                  <a:pt x="1187585" y="1015027"/>
                </a:lnTo>
                <a:lnTo>
                  <a:pt x="1253045" y="1017906"/>
                </a:lnTo>
                <a:lnTo>
                  <a:pt x="1319403" y="1019653"/>
                </a:lnTo>
                <a:lnTo>
                  <a:pt x="1386586" y="1020241"/>
                </a:lnTo>
                <a:lnTo>
                  <a:pt x="1453758" y="1019653"/>
                </a:lnTo>
                <a:lnTo>
                  <a:pt x="1520105" y="1017906"/>
                </a:lnTo>
                <a:lnTo>
                  <a:pt x="1585555" y="1015027"/>
                </a:lnTo>
                <a:lnTo>
                  <a:pt x="1650035" y="1011043"/>
                </a:lnTo>
                <a:lnTo>
                  <a:pt x="1713472" y="1005980"/>
                </a:lnTo>
                <a:lnTo>
                  <a:pt x="1775794" y="999866"/>
                </a:lnTo>
                <a:lnTo>
                  <a:pt x="1836928" y="992726"/>
                </a:lnTo>
                <a:lnTo>
                  <a:pt x="1896801" y="984588"/>
                </a:lnTo>
                <a:lnTo>
                  <a:pt x="1955341" y="975478"/>
                </a:lnTo>
                <a:lnTo>
                  <a:pt x="2012475" y="965424"/>
                </a:lnTo>
                <a:lnTo>
                  <a:pt x="2068131" y="954451"/>
                </a:lnTo>
                <a:lnTo>
                  <a:pt x="2122235" y="942587"/>
                </a:lnTo>
                <a:lnTo>
                  <a:pt x="2174715" y="929859"/>
                </a:lnTo>
                <a:lnTo>
                  <a:pt x="2225499" y="916292"/>
                </a:lnTo>
                <a:lnTo>
                  <a:pt x="2274514" y="901914"/>
                </a:lnTo>
                <a:lnTo>
                  <a:pt x="2321687" y="886752"/>
                </a:lnTo>
                <a:lnTo>
                  <a:pt x="2366946" y="870832"/>
                </a:lnTo>
                <a:lnTo>
                  <a:pt x="2410218" y="854181"/>
                </a:lnTo>
                <a:lnTo>
                  <a:pt x="2451430" y="836826"/>
                </a:lnTo>
                <a:lnTo>
                  <a:pt x="2490509" y="818793"/>
                </a:lnTo>
                <a:lnTo>
                  <a:pt x="2527384" y="800109"/>
                </a:lnTo>
                <a:lnTo>
                  <a:pt x="2561981" y="780801"/>
                </a:lnTo>
                <a:lnTo>
                  <a:pt x="2624051" y="740420"/>
                </a:lnTo>
                <a:lnTo>
                  <a:pt x="2676139" y="697864"/>
                </a:lnTo>
                <a:lnTo>
                  <a:pt x="2717663" y="653345"/>
                </a:lnTo>
                <a:lnTo>
                  <a:pt x="2748043" y="607079"/>
                </a:lnTo>
                <a:lnTo>
                  <a:pt x="2766697" y="559279"/>
                </a:lnTo>
                <a:lnTo>
                  <a:pt x="2773045" y="510158"/>
                </a:lnTo>
                <a:lnTo>
                  <a:pt x="2771446" y="485436"/>
                </a:lnTo>
                <a:lnTo>
                  <a:pt x="2758872" y="436930"/>
                </a:lnTo>
                <a:lnTo>
                  <a:pt x="2734283" y="389854"/>
                </a:lnTo>
                <a:lnTo>
                  <a:pt x="2698258" y="344423"/>
                </a:lnTo>
                <a:lnTo>
                  <a:pt x="2651379" y="300849"/>
                </a:lnTo>
                <a:lnTo>
                  <a:pt x="2594227" y="259346"/>
                </a:lnTo>
                <a:lnTo>
                  <a:pt x="2527384" y="220127"/>
                </a:lnTo>
                <a:lnTo>
                  <a:pt x="2490509" y="201442"/>
                </a:lnTo>
                <a:lnTo>
                  <a:pt x="2451430" y="183407"/>
                </a:lnTo>
                <a:lnTo>
                  <a:pt x="2410218" y="166051"/>
                </a:lnTo>
                <a:lnTo>
                  <a:pt x="2366946" y="149399"/>
                </a:lnTo>
                <a:lnTo>
                  <a:pt x="2321687" y="133479"/>
                </a:lnTo>
                <a:lnTo>
                  <a:pt x="2274514" y="118316"/>
                </a:lnTo>
                <a:lnTo>
                  <a:pt x="2225499" y="103939"/>
                </a:lnTo>
                <a:lnTo>
                  <a:pt x="2174715" y="90372"/>
                </a:lnTo>
                <a:lnTo>
                  <a:pt x="2122235" y="77644"/>
                </a:lnTo>
                <a:lnTo>
                  <a:pt x="2068131" y="65781"/>
                </a:lnTo>
                <a:lnTo>
                  <a:pt x="2012475" y="54809"/>
                </a:lnTo>
                <a:lnTo>
                  <a:pt x="1955341" y="44756"/>
                </a:lnTo>
                <a:lnTo>
                  <a:pt x="1896801" y="35647"/>
                </a:lnTo>
                <a:lnTo>
                  <a:pt x="1836928" y="27510"/>
                </a:lnTo>
                <a:lnTo>
                  <a:pt x="1775794" y="20372"/>
                </a:lnTo>
                <a:lnTo>
                  <a:pt x="1713472" y="14258"/>
                </a:lnTo>
                <a:lnTo>
                  <a:pt x="1650035" y="9196"/>
                </a:lnTo>
                <a:lnTo>
                  <a:pt x="1585555" y="5213"/>
                </a:lnTo>
                <a:lnTo>
                  <a:pt x="1520105" y="2334"/>
                </a:lnTo>
                <a:lnTo>
                  <a:pt x="1453758" y="588"/>
                </a:lnTo>
                <a:lnTo>
                  <a:pt x="1386586" y="0"/>
                </a:lnTo>
                <a:close/>
              </a:path>
            </a:pathLst>
          </a:custGeom>
          <a:solidFill>
            <a:srgbClr val="FFCC66"/>
          </a:solidFill>
        </p:spPr>
        <p:txBody>
          <a:bodyPr wrap="square" lIns="0" tIns="0" rIns="0" bIns="0" rtlCol="0"/>
          <a:lstStyle/>
          <a:p>
            <a:endParaRPr/>
          </a:p>
        </p:txBody>
      </p:sp>
      <p:sp>
        <p:nvSpPr>
          <p:cNvPr id="14" name="object 14"/>
          <p:cNvSpPr/>
          <p:nvPr/>
        </p:nvSpPr>
        <p:spPr>
          <a:xfrm>
            <a:off x="914400" y="4759197"/>
            <a:ext cx="2773045" cy="1020444"/>
          </a:xfrm>
          <a:custGeom>
            <a:avLst/>
            <a:gdLst/>
            <a:ahLst/>
            <a:cxnLst/>
            <a:rect l="l" t="t" r="r" b="b"/>
            <a:pathLst>
              <a:path w="2773045" h="1020445">
                <a:moveTo>
                  <a:pt x="0" y="510158"/>
                </a:moveTo>
                <a:lnTo>
                  <a:pt x="6347" y="461017"/>
                </a:lnTo>
                <a:lnTo>
                  <a:pt x="25001" y="413200"/>
                </a:lnTo>
                <a:lnTo>
                  <a:pt x="55381" y="366920"/>
                </a:lnTo>
                <a:lnTo>
                  <a:pt x="96907" y="322390"/>
                </a:lnTo>
                <a:lnTo>
                  <a:pt x="148996" y="279825"/>
                </a:lnTo>
                <a:lnTo>
                  <a:pt x="211069" y="239438"/>
                </a:lnTo>
                <a:lnTo>
                  <a:pt x="245667" y="220127"/>
                </a:lnTo>
                <a:lnTo>
                  <a:pt x="282544" y="201442"/>
                </a:lnTo>
                <a:lnTo>
                  <a:pt x="321625" y="183407"/>
                </a:lnTo>
                <a:lnTo>
                  <a:pt x="362840" y="166051"/>
                </a:lnTo>
                <a:lnTo>
                  <a:pt x="406114" y="149399"/>
                </a:lnTo>
                <a:lnTo>
                  <a:pt x="451375" y="133479"/>
                </a:lnTo>
                <a:lnTo>
                  <a:pt x="498552" y="118316"/>
                </a:lnTo>
                <a:lnTo>
                  <a:pt x="547570" y="103939"/>
                </a:lnTo>
                <a:lnTo>
                  <a:pt x="598358" y="90372"/>
                </a:lnTo>
                <a:lnTo>
                  <a:pt x="650843" y="77644"/>
                </a:lnTo>
                <a:lnTo>
                  <a:pt x="704953" y="65781"/>
                </a:lnTo>
                <a:lnTo>
                  <a:pt x="760614" y="54809"/>
                </a:lnTo>
                <a:lnTo>
                  <a:pt x="817753" y="44756"/>
                </a:lnTo>
                <a:lnTo>
                  <a:pt x="876300" y="35647"/>
                </a:lnTo>
                <a:lnTo>
                  <a:pt x="936180" y="27510"/>
                </a:lnTo>
                <a:lnTo>
                  <a:pt x="997321" y="20372"/>
                </a:lnTo>
                <a:lnTo>
                  <a:pt x="1059651" y="14258"/>
                </a:lnTo>
                <a:lnTo>
                  <a:pt x="1123096" y="9196"/>
                </a:lnTo>
                <a:lnTo>
                  <a:pt x="1187585" y="5213"/>
                </a:lnTo>
                <a:lnTo>
                  <a:pt x="1253045" y="2334"/>
                </a:lnTo>
                <a:lnTo>
                  <a:pt x="1319403" y="588"/>
                </a:lnTo>
                <a:lnTo>
                  <a:pt x="1386586" y="0"/>
                </a:lnTo>
                <a:lnTo>
                  <a:pt x="1453758" y="588"/>
                </a:lnTo>
                <a:lnTo>
                  <a:pt x="1520105" y="2334"/>
                </a:lnTo>
                <a:lnTo>
                  <a:pt x="1585555" y="5213"/>
                </a:lnTo>
                <a:lnTo>
                  <a:pt x="1650035" y="9196"/>
                </a:lnTo>
                <a:lnTo>
                  <a:pt x="1713472" y="14258"/>
                </a:lnTo>
                <a:lnTo>
                  <a:pt x="1775794" y="20372"/>
                </a:lnTo>
                <a:lnTo>
                  <a:pt x="1836928" y="27510"/>
                </a:lnTo>
                <a:lnTo>
                  <a:pt x="1896801" y="35647"/>
                </a:lnTo>
                <a:lnTo>
                  <a:pt x="1955341" y="44756"/>
                </a:lnTo>
                <a:lnTo>
                  <a:pt x="2012475" y="54809"/>
                </a:lnTo>
                <a:lnTo>
                  <a:pt x="2068131" y="65781"/>
                </a:lnTo>
                <a:lnTo>
                  <a:pt x="2122235" y="77644"/>
                </a:lnTo>
                <a:lnTo>
                  <a:pt x="2174715" y="90372"/>
                </a:lnTo>
                <a:lnTo>
                  <a:pt x="2225499" y="103939"/>
                </a:lnTo>
                <a:lnTo>
                  <a:pt x="2274514" y="118316"/>
                </a:lnTo>
                <a:lnTo>
                  <a:pt x="2321687" y="133479"/>
                </a:lnTo>
                <a:lnTo>
                  <a:pt x="2366946" y="149399"/>
                </a:lnTo>
                <a:lnTo>
                  <a:pt x="2410218" y="166051"/>
                </a:lnTo>
                <a:lnTo>
                  <a:pt x="2451430" y="183407"/>
                </a:lnTo>
                <a:lnTo>
                  <a:pt x="2490509" y="201442"/>
                </a:lnTo>
                <a:lnTo>
                  <a:pt x="2527384" y="220127"/>
                </a:lnTo>
                <a:lnTo>
                  <a:pt x="2561981" y="239438"/>
                </a:lnTo>
                <a:lnTo>
                  <a:pt x="2624051" y="279825"/>
                </a:lnTo>
                <a:lnTo>
                  <a:pt x="2676139" y="322390"/>
                </a:lnTo>
                <a:lnTo>
                  <a:pt x="2717663" y="366920"/>
                </a:lnTo>
                <a:lnTo>
                  <a:pt x="2748043" y="413200"/>
                </a:lnTo>
                <a:lnTo>
                  <a:pt x="2766697" y="461017"/>
                </a:lnTo>
                <a:lnTo>
                  <a:pt x="2773045" y="510158"/>
                </a:lnTo>
                <a:lnTo>
                  <a:pt x="2771446" y="534870"/>
                </a:lnTo>
                <a:lnTo>
                  <a:pt x="2758872" y="583358"/>
                </a:lnTo>
                <a:lnTo>
                  <a:pt x="2734283" y="630417"/>
                </a:lnTo>
                <a:lnTo>
                  <a:pt x="2698258" y="675836"/>
                </a:lnTo>
                <a:lnTo>
                  <a:pt x="2651379" y="719401"/>
                </a:lnTo>
                <a:lnTo>
                  <a:pt x="2594227" y="760896"/>
                </a:lnTo>
                <a:lnTo>
                  <a:pt x="2527384" y="800109"/>
                </a:lnTo>
                <a:lnTo>
                  <a:pt x="2490509" y="818793"/>
                </a:lnTo>
                <a:lnTo>
                  <a:pt x="2451430" y="836826"/>
                </a:lnTo>
                <a:lnTo>
                  <a:pt x="2410218" y="854181"/>
                </a:lnTo>
                <a:lnTo>
                  <a:pt x="2366946" y="870832"/>
                </a:lnTo>
                <a:lnTo>
                  <a:pt x="2321687" y="886752"/>
                </a:lnTo>
                <a:lnTo>
                  <a:pt x="2274514" y="901914"/>
                </a:lnTo>
                <a:lnTo>
                  <a:pt x="2225499" y="916292"/>
                </a:lnTo>
                <a:lnTo>
                  <a:pt x="2174715" y="929859"/>
                </a:lnTo>
                <a:lnTo>
                  <a:pt x="2122235" y="942587"/>
                </a:lnTo>
                <a:lnTo>
                  <a:pt x="2068131" y="954451"/>
                </a:lnTo>
                <a:lnTo>
                  <a:pt x="2012475" y="965424"/>
                </a:lnTo>
                <a:lnTo>
                  <a:pt x="1955341" y="975478"/>
                </a:lnTo>
                <a:lnTo>
                  <a:pt x="1896801" y="984588"/>
                </a:lnTo>
                <a:lnTo>
                  <a:pt x="1836928" y="992726"/>
                </a:lnTo>
                <a:lnTo>
                  <a:pt x="1775794" y="999866"/>
                </a:lnTo>
                <a:lnTo>
                  <a:pt x="1713472" y="1005980"/>
                </a:lnTo>
                <a:lnTo>
                  <a:pt x="1650035" y="1011043"/>
                </a:lnTo>
                <a:lnTo>
                  <a:pt x="1585555" y="1015027"/>
                </a:lnTo>
                <a:lnTo>
                  <a:pt x="1520105" y="1017906"/>
                </a:lnTo>
                <a:lnTo>
                  <a:pt x="1453758" y="1019653"/>
                </a:lnTo>
                <a:lnTo>
                  <a:pt x="1386586" y="1020241"/>
                </a:lnTo>
                <a:lnTo>
                  <a:pt x="1319403" y="1019653"/>
                </a:lnTo>
                <a:lnTo>
                  <a:pt x="1253045" y="1017906"/>
                </a:lnTo>
                <a:lnTo>
                  <a:pt x="1187585" y="1015027"/>
                </a:lnTo>
                <a:lnTo>
                  <a:pt x="1123096" y="1011043"/>
                </a:lnTo>
                <a:lnTo>
                  <a:pt x="1059651" y="1005980"/>
                </a:lnTo>
                <a:lnTo>
                  <a:pt x="997321" y="999866"/>
                </a:lnTo>
                <a:lnTo>
                  <a:pt x="936180" y="992726"/>
                </a:lnTo>
                <a:lnTo>
                  <a:pt x="876300" y="984588"/>
                </a:lnTo>
                <a:lnTo>
                  <a:pt x="817753" y="975478"/>
                </a:lnTo>
                <a:lnTo>
                  <a:pt x="760614" y="965424"/>
                </a:lnTo>
                <a:lnTo>
                  <a:pt x="704953" y="954451"/>
                </a:lnTo>
                <a:lnTo>
                  <a:pt x="650843" y="942587"/>
                </a:lnTo>
                <a:lnTo>
                  <a:pt x="598358" y="929859"/>
                </a:lnTo>
                <a:lnTo>
                  <a:pt x="547570" y="916292"/>
                </a:lnTo>
                <a:lnTo>
                  <a:pt x="498552" y="901914"/>
                </a:lnTo>
                <a:lnTo>
                  <a:pt x="451375" y="886752"/>
                </a:lnTo>
                <a:lnTo>
                  <a:pt x="406114" y="870832"/>
                </a:lnTo>
                <a:lnTo>
                  <a:pt x="362840" y="854181"/>
                </a:lnTo>
                <a:lnTo>
                  <a:pt x="321625" y="836826"/>
                </a:lnTo>
                <a:lnTo>
                  <a:pt x="282544" y="818793"/>
                </a:lnTo>
                <a:lnTo>
                  <a:pt x="245667" y="800109"/>
                </a:lnTo>
                <a:lnTo>
                  <a:pt x="211069" y="780801"/>
                </a:lnTo>
                <a:lnTo>
                  <a:pt x="148996" y="740420"/>
                </a:lnTo>
                <a:lnTo>
                  <a:pt x="96907" y="697864"/>
                </a:lnTo>
                <a:lnTo>
                  <a:pt x="55381" y="653345"/>
                </a:lnTo>
                <a:lnTo>
                  <a:pt x="25001" y="607079"/>
                </a:lnTo>
                <a:lnTo>
                  <a:pt x="6347" y="559279"/>
                </a:lnTo>
                <a:lnTo>
                  <a:pt x="0" y="510158"/>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1992883" y="5108194"/>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687445" y="2307970"/>
            <a:ext cx="1849755" cy="2684780"/>
          </a:xfrm>
          <a:custGeom>
            <a:avLst/>
            <a:gdLst/>
            <a:ahLst/>
            <a:cxnLst/>
            <a:rect l="l" t="t" r="r" b="b"/>
            <a:pathLst>
              <a:path w="1849754" h="2684779">
                <a:moveTo>
                  <a:pt x="23749" y="2515870"/>
                </a:moveTo>
                <a:lnTo>
                  <a:pt x="0" y="2684526"/>
                </a:lnTo>
                <a:lnTo>
                  <a:pt x="149097" y="2602356"/>
                </a:lnTo>
                <a:lnTo>
                  <a:pt x="137501" y="2594355"/>
                </a:lnTo>
                <a:lnTo>
                  <a:pt x="92963" y="2594355"/>
                </a:lnTo>
                <a:lnTo>
                  <a:pt x="51180" y="2565654"/>
                </a:lnTo>
                <a:lnTo>
                  <a:pt x="65590" y="2544739"/>
                </a:lnTo>
                <a:lnTo>
                  <a:pt x="23749" y="2515870"/>
                </a:lnTo>
                <a:close/>
              </a:path>
              <a:path w="1849754" h="2684779">
                <a:moveTo>
                  <a:pt x="65590" y="2544739"/>
                </a:moveTo>
                <a:lnTo>
                  <a:pt x="51180" y="2565654"/>
                </a:lnTo>
                <a:lnTo>
                  <a:pt x="92963" y="2594355"/>
                </a:lnTo>
                <a:lnTo>
                  <a:pt x="107314" y="2573527"/>
                </a:lnTo>
                <a:lnTo>
                  <a:pt x="65590" y="2544739"/>
                </a:lnTo>
                <a:close/>
              </a:path>
              <a:path w="1849754" h="2684779">
                <a:moveTo>
                  <a:pt x="107314" y="2573527"/>
                </a:moveTo>
                <a:lnTo>
                  <a:pt x="92963" y="2594355"/>
                </a:lnTo>
                <a:lnTo>
                  <a:pt x="137501" y="2594355"/>
                </a:lnTo>
                <a:lnTo>
                  <a:pt x="107314" y="2573527"/>
                </a:lnTo>
                <a:close/>
              </a:path>
              <a:path w="1849754" h="2684779">
                <a:moveTo>
                  <a:pt x="1742401" y="110928"/>
                </a:moveTo>
                <a:lnTo>
                  <a:pt x="65590" y="2544739"/>
                </a:lnTo>
                <a:lnTo>
                  <a:pt x="107314" y="2573527"/>
                </a:lnTo>
                <a:lnTo>
                  <a:pt x="1784203" y="139728"/>
                </a:lnTo>
                <a:lnTo>
                  <a:pt x="1742401" y="110928"/>
                </a:lnTo>
                <a:close/>
              </a:path>
              <a:path w="1849754" h="2684779">
                <a:moveTo>
                  <a:pt x="1837066" y="90042"/>
                </a:moveTo>
                <a:lnTo>
                  <a:pt x="1756790" y="90042"/>
                </a:lnTo>
                <a:lnTo>
                  <a:pt x="1798574" y="118871"/>
                </a:lnTo>
                <a:lnTo>
                  <a:pt x="1784203" y="139728"/>
                </a:lnTo>
                <a:lnTo>
                  <a:pt x="1826005" y="168528"/>
                </a:lnTo>
                <a:lnTo>
                  <a:pt x="1837066" y="90042"/>
                </a:lnTo>
                <a:close/>
              </a:path>
              <a:path w="1849754" h="2684779">
                <a:moveTo>
                  <a:pt x="1756790" y="90042"/>
                </a:moveTo>
                <a:lnTo>
                  <a:pt x="1742401" y="110928"/>
                </a:lnTo>
                <a:lnTo>
                  <a:pt x="1784203" y="139728"/>
                </a:lnTo>
                <a:lnTo>
                  <a:pt x="1798574" y="118871"/>
                </a:lnTo>
                <a:lnTo>
                  <a:pt x="1756790" y="90042"/>
                </a:lnTo>
                <a:close/>
              </a:path>
              <a:path w="1849754" h="2684779">
                <a:moveTo>
                  <a:pt x="1849754" y="0"/>
                </a:moveTo>
                <a:lnTo>
                  <a:pt x="1700656" y="82168"/>
                </a:lnTo>
                <a:lnTo>
                  <a:pt x="1742401" y="110928"/>
                </a:lnTo>
                <a:lnTo>
                  <a:pt x="1756790" y="90042"/>
                </a:lnTo>
                <a:lnTo>
                  <a:pt x="1837066" y="90042"/>
                </a:lnTo>
                <a:lnTo>
                  <a:pt x="1849754" y="0"/>
                </a:lnTo>
                <a:close/>
              </a:path>
            </a:pathLst>
          </a:custGeom>
          <a:solidFill>
            <a:srgbClr val="E3E9EE"/>
          </a:solidFill>
        </p:spPr>
        <p:txBody>
          <a:bodyPr wrap="square" lIns="0" tIns="0" rIns="0" bIns="0" rtlCol="0"/>
          <a:lstStyle/>
          <a:p>
            <a:endParaRPr/>
          </a:p>
        </p:txBody>
      </p:sp>
      <p:sp>
        <p:nvSpPr>
          <p:cNvPr id="17" name="object 17"/>
          <p:cNvSpPr/>
          <p:nvPr/>
        </p:nvSpPr>
        <p:spPr>
          <a:xfrm>
            <a:off x="3687445" y="2307970"/>
            <a:ext cx="1849755" cy="2684780"/>
          </a:xfrm>
          <a:custGeom>
            <a:avLst/>
            <a:gdLst/>
            <a:ahLst/>
            <a:cxnLst/>
            <a:rect l="l" t="t" r="r" b="b"/>
            <a:pathLst>
              <a:path w="1849754" h="2684779">
                <a:moveTo>
                  <a:pt x="1742440" y="2573527"/>
                </a:moveTo>
                <a:lnTo>
                  <a:pt x="1700656" y="2602356"/>
                </a:lnTo>
                <a:lnTo>
                  <a:pt x="1849754" y="2684526"/>
                </a:lnTo>
                <a:lnTo>
                  <a:pt x="1837057" y="2594355"/>
                </a:lnTo>
                <a:lnTo>
                  <a:pt x="1756790" y="2594355"/>
                </a:lnTo>
                <a:lnTo>
                  <a:pt x="1742440" y="2573527"/>
                </a:lnTo>
                <a:close/>
              </a:path>
              <a:path w="1849754" h="2684779">
                <a:moveTo>
                  <a:pt x="1784164" y="2544739"/>
                </a:moveTo>
                <a:lnTo>
                  <a:pt x="1742440" y="2573527"/>
                </a:lnTo>
                <a:lnTo>
                  <a:pt x="1756790" y="2594355"/>
                </a:lnTo>
                <a:lnTo>
                  <a:pt x="1798574" y="2565654"/>
                </a:lnTo>
                <a:lnTo>
                  <a:pt x="1784164" y="2544739"/>
                </a:lnTo>
                <a:close/>
              </a:path>
              <a:path w="1849754" h="2684779">
                <a:moveTo>
                  <a:pt x="1826005" y="2515870"/>
                </a:moveTo>
                <a:lnTo>
                  <a:pt x="1784164" y="2544739"/>
                </a:lnTo>
                <a:lnTo>
                  <a:pt x="1798574" y="2565654"/>
                </a:lnTo>
                <a:lnTo>
                  <a:pt x="1756790" y="2594355"/>
                </a:lnTo>
                <a:lnTo>
                  <a:pt x="1837057" y="2594355"/>
                </a:lnTo>
                <a:lnTo>
                  <a:pt x="1826005" y="2515870"/>
                </a:lnTo>
                <a:close/>
              </a:path>
              <a:path w="1849754" h="2684779">
                <a:moveTo>
                  <a:pt x="107353" y="110928"/>
                </a:moveTo>
                <a:lnTo>
                  <a:pt x="65551" y="139728"/>
                </a:lnTo>
                <a:lnTo>
                  <a:pt x="1742440" y="2573527"/>
                </a:lnTo>
                <a:lnTo>
                  <a:pt x="1784164" y="2544739"/>
                </a:lnTo>
                <a:lnTo>
                  <a:pt x="107353" y="110928"/>
                </a:lnTo>
                <a:close/>
              </a:path>
              <a:path w="1849754" h="2684779">
                <a:moveTo>
                  <a:pt x="0" y="0"/>
                </a:moveTo>
                <a:lnTo>
                  <a:pt x="23749" y="168528"/>
                </a:lnTo>
                <a:lnTo>
                  <a:pt x="65551" y="139728"/>
                </a:lnTo>
                <a:lnTo>
                  <a:pt x="51180" y="118871"/>
                </a:lnTo>
                <a:lnTo>
                  <a:pt x="92963" y="90042"/>
                </a:lnTo>
                <a:lnTo>
                  <a:pt x="137669" y="90042"/>
                </a:lnTo>
                <a:lnTo>
                  <a:pt x="149097" y="82168"/>
                </a:lnTo>
                <a:lnTo>
                  <a:pt x="0" y="0"/>
                </a:lnTo>
                <a:close/>
              </a:path>
              <a:path w="1849754" h="2684779">
                <a:moveTo>
                  <a:pt x="92963" y="90042"/>
                </a:moveTo>
                <a:lnTo>
                  <a:pt x="51180" y="118871"/>
                </a:lnTo>
                <a:lnTo>
                  <a:pt x="65551" y="139728"/>
                </a:lnTo>
                <a:lnTo>
                  <a:pt x="107353" y="110928"/>
                </a:lnTo>
                <a:lnTo>
                  <a:pt x="92963" y="90042"/>
                </a:lnTo>
                <a:close/>
              </a:path>
              <a:path w="1849754" h="2684779">
                <a:moveTo>
                  <a:pt x="137669" y="90042"/>
                </a:moveTo>
                <a:lnTo>
                  <a:pt x="92963" y="90042"/>
                </a:lnTo>
                <a:lnTo>
                  <a:pt x="107353" y="110928"/>
                </a:lnTo>
                <a:lnTo>
                  <a:pt x="137669" y="90042"/>
                </a:lnTo>
                <a:close/>
              </a:path>
            </a:pathLst>
          </a:custGeom>
          <a:solidFill>
            <a:srgbClr val="E3E9EE"/>
          </a:solidFill>
        </p:spPr>
        <p:txBody>
          <a:bodyPr wrap="square" lIns="0" tIns="0" rIns="0" bIns="0" rtlCol="0"/>
          <a:lstStyle/>
          <a:p>
            <a:endParaRPr/>
          </a:p>
        </p:txBody>
      </p:sp>
      <p:sp>
        <p:nvSpPr>
          <p:cNvPr id="18" name="object 18"/>
          <p:cNvSpPr/>
          <p:nvPr/>
        </p:nvSpPr>
        <p:spPr>
          <a:xfrm>
            <a:off x="6807072" y="2774823"/>
            <a:ext cx="152400" cy="1867535"/>
          </a:xfrm>
          <a:custGeom>
            <a:avLst/>
            <a:gdLst/>
            <a:ahLst/>
            <a:cxnLst/>
            <a:rect l="l" t="t" r="r" b="b"/>
            <a:pathLst>
              <a:path w="152400" h="1867535">
                <a:moveTo>
                  <a:pt x="50803" y="1714753"/>
                </a:moveTo>
                <a:lnTo>
                  <a:pt x="0" y="1714753"/>
                </a:lnTo>
                <a:lnTo>
                  <a:pt x="76073" y="1867027"/>
                </a:lnTo>
                <a:lnTo>
                  <a:pt x="139562" y="1740153"/>
                </a:lnTo>
                <a:lnTo>
                  <a:pt x="50800" y="1740153"/>
                </a:lnTo>
                <a:lnTo>
                  <a:pt x="50803" y="1714753"/>
                </a:lnTo>
                <a:close/>
              </a:path>
              <a:path w="152400" h="1867535">
                <a:moveTo>
                  <a:pt x="101853" y="0"/>
                </a:moveTo>
                <a:lnTo>
                  <a:pt x="51053" y="0"/>
                </a:lnTo>
                <a:lnTo>
                  <a:pt x="50800" y="1740153"/>
                </a:lnTo>
                <a:lnTo>
                  <a:pt x="101473" y="1740153"/>
                </a:lnTo>
                <a:lnTo>
                  <a:pt x="101853" y="0"/>
                </a:lnTo>
                <a:close/>
              </a:path>
              <a:path w="152400" h="1867535">
                <a:moveTo>
                  <a:pt x="152273" y="1714753"/>
                </a:moveTo>
                <a:lnTo>
                  <a:pt x="101478" y="1714753"/>
                </a:lnTo>
                <a:lnTo>
                  <a:pt x="101473" y="1740153"/>
                </a:lnTo>
                <a:lnTo>
                  <a:pt x="139562" y="1740153"/>
                </a:lnTo>
                <a:lnTo>
                  <a:pt x="152273" y="1714753"/>
                </a:lnTo>
                <a:close/>
              </a:path>
            </a:pathLst>
          </a:custGeom>
          <a:solidFill>
            <a:srgbClr val="FF0000"/>
          </a:solidFill>
        </p:spPr>
        <p:txBody>
          <a:bodyPr wrap="square" lIns="0" tIns="0" rIns="0" bIns="0" rtlCol="0"/>
          <a:lstStyle/>
          <a:p>
            <a:endParaRPr/>
          </a:p>
        </p:txBody>
      </p:sp>
      <p:sp>
        <p:nvSpPr>
          <p:cNvPr id="19" name="object 19"/>
          <p:cNvSpPr/>
          <p:nvPr/>
        </p:nvSpPr>
        <p:spPr>
          <a:xfrm>
            <a:off x="2181098" y="2658998"/>
            <a:ext cx="153035" cy="1866900"/>
          </a:xfrm>
          <a:custGeom>
            <a:avLst/>
            <a:gdLst/>
            <a:ahLst/>
            <a:cxnLst/>
            <a:rect l="l" t="t" r="r" b="b"/>
            <a:pathLst>
              <a:path w="153035" h="1866900">
                <a:moveTo>
                  <a:pt x="50803" y="1714627"/>
                </a:moveTo>
                <a:lnTo>
                  <a:pt x="0" y="1714627"/>
                </a:lnTo>
                <a:lnTo>
                  <a:pt x="76072" y="1866900"/>
                </a:lnTo>
                <a:lnTo>
                  <a:pt x="139562" y="1740027"/>
                </a:lnTo>
                <a:lnTo>
                  <a:pt x="50800" y="1740027"/>
                </a:lnTo>
                <a:lnTo>
                  <a:pt x="50803" y="1714627"/>
                </a:lnTo>
                <a:close/>
              </a:path>
              <a:path w="153035" h="1866900">
                <a:moveTo>
                  <a:pt x="101853" y="126873"/>
                </a:moveTo>
                <a:lnTo>
                  <a:pt x="51053" y="126873"/>
                </a:lnTo>
                <a:lnTo>
                  <a:pt x="50800" y="1740027"/>
                </a:lnTo>
                <a:lnTo>
                  <a:pt x="101472" y="1740027"/>
                </a:lnTo>
                <a:lnTo>
                  <a:pt x="101853" y="126873"/>
                </a:lnTo>
                <a:close/>
              </a:path>
              <a:path w="153035" h="1866900">
                <a:moveTo>
                  <a:pt x="152272" y="1714627"/>
                </a:moveTo>
                <a:lnTo>
                  <a:pt x="101478" y="1714627"/>
                </a:lnTo>
                <a:lnTo>
                  <a:pt x="101472" y="1740027"/>
                </a:lnTo>
                <a:lnTo>
                  <a:pt x="139562" y="1740027"/>
                </a:lnTo>
                <a:lnTo>
                  <a:pt x="152272" y="1714627"/>
                </a:lnTo>
                <a:close/>
              </a:path>
              <a:path w="153035" h="1866900">
                <a:moveTo>
                  <a:pt x="76453" y="0"/>
                </a:moveTo>
                <a:lnTo>
                  <a:pt x="253" y="152273"/>
                </a:lnTo>
                <a:lnTo>
                  <a:pt x="51050" y="152273"/>
                </a:lnTo>
                <a:lnTo>
                  <a:pt x="51053" y="126873"/>
                </a:lnTo>
                <a:lnTo>
                  <a:pt x="139837" y="126873"/>
                </a:lnTo>
                <a:lnTo>
                  <a:pt x="76453" y="0"/>
                </a:lnTo>
                <a:close/>
              </a:path>
              <a:path w="153035" h="1866900">
                <a:moveTo>
                  <a:pt x="139837" y="126873"/>
                </a:moveTo>
                <a:lnTo>
                  <a:pt x="101853" y="126873"/>
                </a:lnTo>
                <a:lnTo>
                  <a:pt x="101848" y="152273"/>
                </a:lnTo>
                <a:lnTo>
                  <a:pt x="152526" y="152273"/>
                </a:lnTo>
                <a:lnTo>
                  <a:pt x="139837" y="126873"/>
                </a:lnTo>
                <a:close/>
              </a:path>
            </a:pathLst>
          </a:custGeom>
          <a:solidFill>
            <a:srgbClr val="E3E9EE"/>
          </a:solidFill>
        </p:spPr>
        <p:txBody>
          <a:bodyPr wrap="square" lIns="0" tIns="0" rIns="0" bIns="0" rtlCol="0"/>
          <a:lstStyle/>
          <a:p>
            <a:endParaRPr/>
          </a:p>
        </p:txBody>
      </p:sp>
      <p:sp>
        <p:nvSpPr>
          <p:cNvPr id="20" name="object 20"/>
          <p:cNvSpPr/>
          <p:nvPr/>
        </p:nvSpPr>
        <p:spPr>
          <a:xfrm>
            <a:off x="3939794" y="1882648"/>
            <a:ext cx="1344930" cy="153035"/>
          </a:xfrm>
          <a:custGeom>
            <a:avLst/>
            <a:gdLst/>
            <a:ahLst/>
            <a:cxnLst/>
            <a:rect l="l" t="t" r="r" b="b"/>
            <a:pathLst>
              <a:path w="1344929" h="153035">
                <a:moveTo>
                  <a:pt x="1192402" y="101845"/>
                </a:moveTo>
                <a:lnTo>
                  <a:pt x="1192402" y="152526"/>
                </a:lnTo>
                <a:lnTo>
                  <a:pt x="1293833" y="101853"/>
                </a:lnTo>
                <a:lnTo>
                  <a:pt x="1192402" y="101845"/>
                </a:lnTo>
                <a:close/>
              </a:path>
              <a:path w="1344929" h="153035">
                <a:moveTo>
                  <a:pt x="152400" y="0"/>
                </a:moveTo>
                <a:lnTo>
                  <a:pt x="0" y="76073"/>
                </a:lnTo>
                <a:lnTo>
                  <a:pt x="152272" y="152273"/>
                </a:lnTo>
                <a:lnTo>
                  <a:pt x="152315" y="101481"/>
                </a:lnTo>
                <a:lnTo>
                  <a:pt x="127000" y="101473"/>
                </a:lnTo>
                <a:lnTo>
                  <a:pt x="127000" y="50800"/>
                </a:lnTo>
                <a:lnTo>
                  <a:pt x="152357" y="50800"/>
                </a:lnTo>
                <a:lnTo>
                  <a:pt x="152400" y="0"/>
                </a:lnTo>
                <a:close/>
              </a:path>
              <a:path w="1344929" h="153035">
                <a:moveTo>
                  <a:pt x="1192402" y="51048"/>
                </a:moveTo>
                <a:lnTo>
                  <a:pt x="1192402" y="101845"/>
                </a:lnTo>
                <a:lnTo>
                  <a:pt x="1217676" y="101853"/>
                </a:lnTo>
                <a:lnTo>
                  <a:pt x="1217802" y="51053"/>
                </a:lnTo>
                <a:lnTo>
                  <a:pt x="1192402" y="51048"/>
                </a:lnTo>
                <a:close/>
              </a:path>
              <a:path w="1344929" h="153035">
                <a:moveTo>
                  <a:pt x="1192402" y="253"/>
                </a:moveTo>
                <a:lnTo>
                  <a:pt x="1192402" y="51048"/>
                </a:lnTo>
                <a:lnTo>
                  <a:pt x="1217802" y="51053"/>
                </a:lnTo>
                <a:lnTo>
                  <a:pt x="1217676" y="101853"/>
                </a:lnTo>
                <a:lnTo>
                  <a:pt x="1293851" y="101845"/>
                </a:lnTo>
                <a:lnTo>
                  <a:pt x="1344676" y="76453"/>
                </a:lnTo>
                <a:lnTo>
                  <a:pt x="1192402" y="253"/>
                </a:lnTo>
                <a:close/>
              </a:path>
              <a:path w="1344929" h="153035">
                <a:moveTo>
                  <a:pt x="152357" y="50805"/>
                </a:moveTo>
                <a:lnTo>
                  <a:pt x="152315" y="101481"/>
                </a:lnTo>
                <a:lnTo>
                  <a:pt x="1192402" y="101845"/>
                </a:lnTo>
                <a:lnTo>
                  <a:pt x="1192402" y="51048"/>
                </a:lnTo>
                <a:lnTo>
                  <a:pt x="152357" y="50805"/>
                </a:lnTo>
                <a:close/>
              </a:path>
              <a:path w="1344929" h="153035">
                <a:moveTo>
                  <a:pt x="127000" y="50800"/>
                </a:moveTo>
                <a:lnTo>
                  <a:pt x="127000"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
        <p:nvSpPr>
          <p:cNvPr id="21" name="object 21"/>
          <p:cNvSpPr/>
          <p:nvPr/>
        </p:nvSpPr>
        <p:spPr>
          <a:xfrm>
            <a:off x="3939794" y="5265546"/>
            <a:ext cx="1344930" cy="153035"/>
          </a:xfrm>
          <a:custGeom>
            <a:avLst/>
            <a:gdLst/>
            <a:ahLst/>
            <a:cxnLst/>
            <a:rect l="l" t="t" r="r" b="b"/>
            <a:pathLst>
              <a:path w="1344929" h="153035">
                <a:moveTo>
                  <a:pt x="1192402" y="101848"/>
                </a:moveTo>
                <a:lnTo>
                  <a:pt x="1192402" y="152653"/>
                </a:lnTo>
                <a:lnTo>
                  <a:pt x="1293918" y="101853"/>
                </a:lnTo>
                <a:lnTo>
                  <a:pt x="1192402" y="101848"/>
                </a:lnTo>
                <a:close/>
              </a:path>
              <a:path w="1344929" h="153035">
                <a:moveTo>
                  <a:pt x="152400" y="0"/>
                </a:moveTo>
                <a:lnTo>
                  <a:pt x="0" y="76072"/>
                </a:lnTo>
                <a:lnTo>
                  <a:pt x="152272" y="152272"/>
                </a:lnTo>
                <a:lnTo>
                  <a:pt x="152315" y="101605"/>
                </a:lnTo>
                <a:lnTo>
                  <a:pt x="127000" y="101599"/>
                </a:lnTo>
                <a:lnTo>
                  <a:pt x="127000" y="50799"/>
                </a:lnTo>
                <a:lnTo>
                  <a:pt x="152357" y="50799"/>
                </a:lnTo>
                <a:lnTo>
                  <a:pt x="152400" y="0"/>
                </a:lnTo>
                <a:close/>
              </a:path>
              <a:path w="1344929" h="153035">
                <a:moveTo>
                  <a:pt x="1192402" y="51048"/>
                </a:moveTo>
                <a:lnTo>
                  <a:pt x="1192402" y="101848"/>
                </a:lnTo>
                <a:lnTo>
                  <a:pt x="1217676" y="101853"/>
                </a:lnTo>
                <a:lnTo>
                  <a:pt x="1217802" y="51053"/>
                </a:lnTo>
                <a:lnTo>
                  <a:pt x="1192402" y="51048"/>
                </a:lnTo>
                <a:close/>
              </a:path>
              <a:path w="1344929" h="153035">
                <a:moveTo>
                  <a:pt x="1192402" y="253"/>
                </a:moveTo>
                <a:lnTo>
                  <a:pt x="1192402" y="51048"/>
                </a:lnTo>
                <a:lnTo>
                  <a:pt x="1217802" y="51053"/>
                </a:lnTo>
                <a:lnTo>
                  <a:pt x="1217676" y="101853"/>
                </a:lnTo>
                <a:lnTo>
                  <a:pt x="1293930" y="101848"/>
                </a:lnTo>
                <a:lnTo>
                  <a:pt x="1344676" y="76453"/>
                </a:lnTo>
                <a:lnTo>
                  <a:pt x="1192402" y="253"/>
                </a:lnTo>
                <a:close/>
              </a:path>
              <a:path w="1344929" h="153035">
                <a:moveTo>
                  <a:pt x="152357" y="50805"/>
                </a:moveTo>
                <a:lnTo>
                  <a:pt x="152315" y="101605"/>
                </a:lnTo>
                <a:lnTo>
                  <a:pt x="1192402" y="101848"/>
                </a:lnTo>
                <a:lnTo>
                  <a:pt x="1192402" y="51048"/>
                </a:lnTo>
                <a:lnTo>
                  <a:pt x="152357" y="50805"/>
                </a:lnTo>
                <a:close/>
              </a:path>
              <a:path w="1344929" h="153035">
                <a:moveTo>
                  <a:pt x="127000" y="50799"/>
                </a:moveTo>
                <a:lnTo>
                  <a:pt x="127000" y="101599"/>
                </a:lnTo>
                <a:lnTo>
                  <a:pt x="152315" y="101605"/>
                </a:lnTo>
                <a:lnTo>
                  <a:pt x="152357" y="50805"/>
                </a:lnTo>
                <a:lnTo>
                  <a:pt x="127000" y="50799"/>
                </a:lnTo>
                <a:close/>
              </a:path>
            </a:pathLst>
          </a:custGeom>
          <a:solidFill>
            <a:srgbClr val="E3E9EE"/>
          </a:solidFill>
        </p:spPr>
        <p:txBody>
          <a:bodyPr wrap="square" lIns="0" tIns="0" rIns="0" bIns="0" rtlCol="0"/>
          <a:lstStyle/>
          <a:p>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31594"/>
            <a:ext cx="8070850" cy="2952750"/>
          </a:xfrm>
          <a:prstGeom prst="rect">
            <a:avLst/>
          </a:prstGeom>
        </p:spPr>
        <p:txBody>
          <a:bodyPr vert="horz" wrap="square" lIns="0" tIns="12700" rIns="0" bIns="0" rtlCol="0">
            <a:spAutoFit/>
          </a:bodyPr>
          <a:lstStyle/>
          <a:p>
            <a:pPr marL="355600" marR="5080" indent="-342900" algn="just">
              <a:lnSpc>
                <a:spcPct val="150000"/>
              </a:lnSpc>
              <a:spcBef>
                <a:spcPts val="100"/>
              </a:spcBef>
              <a:buFont typeface="Wingdings"/>
              <a:buChar char=""/>
              <a:tabLst>
                <a:tab pos="355600" algn="l"/>
              </a:tabLst>
            </a:pPr>
            <a:r>
              <a:rPr sz="3200" spc="-145" dirty="0">
                <a:latin typeface="Calibri"/>
                <a:cs typeface="Calibri"/>
              </a:rPr>
              <a:t>To </a:t>
            </a:r>
            <a:r>
              <a:rPr sz="3200" spc="-15" dirty="0">
                <a:latin typeface="Calibri"/>
                <a:cs typeface="Calibri"/>
              </a:rPr>
              <a:t>get </a:t>
            </a:r>
            <a:r>
              <a:rPr sz="3200" spc="-20" dirty="0">
                <a:latin typeface="Calibri"/>
                <a:cs typeface="Calibri"/>
              </a:rPr>
              <a:t>hex </a:t>
            </a:r>
            <a:r>
              <a:rPr sz="3200" spc="-10" dirty="0">
                <a:latin typeface="Calibri"/>
                <a:cs typeface="Calibri"/>
              </a:rPr>
              <a:t>equivalent </a:t>
            </a:r>
            <a:r>
              <a:rPr sz="3200" spc="-5" dirty="0">
                <a:latin typeface="Calibri"/>
                <a:cs typeface="Calibri"/>
              </a:rPr>
              <a:t>number </a:t>
            </a:r>
            <a:r>
              <a:rPr sz="3200" dirty="0">
                <a:latin typeface="Calibri"/>
                <a:cs typeface="Calibri"/>
              </a:rPr>
              <a:t>of </a:t>
            </a:r>
            <a:r>
              <a:rPr sz="3200" spc="-10" dirty="0">
                <a:latin typeface="Calibri"/>
                <a:cs typeface="Calibri"/>
              </a:rPr>
              <a:t>given </a:t>
            </a:r>
            <a:r>
              <a:rPr sz="3200" spc="-15" dirty="0">
                <a:latin typeface="Calibri"/>
                <a:cs typeface="Calibri"/>
              </a:rPr>
              <a:t>octal  </a:t>
            </a:r>
            <a:r>
              <a:rPr sz="3200" spc="-45" dirty="0">
                <a:latin typeface="Calibri"/>
                <a:cs typeface="Calibri"/>
              </a:rPr>
              <a:t>number, </a:t>
            </a:r>
            <a:r>
              <a:rPr sz="3200" spc="-25" dirty="0">
                <a:latin typeface="Calibri"/>
                <a:cs typeface="Calibri"/>
              </a:rPr>
              <a:t>first </a:t>
            </a:r>
            <a:r>
              <a:rPr sz="3200" spc="-15" dirty="0">
                <a:latin typeface="Calibri"/>
                <a:cs typeface="Calibri"/>
              </a:rPr>
              <a:t>we </a:t>
            </a:r>
            <a:r>
              <a:rPr sz="3200" spc="-25" dirty="0">
                <a:latin typeface="Calibri"/>
                <a:cs typeface="Calibri"/>
              </a:rPr>
              <a:t>have to </a:t>
            </a:r>
            <a:r>
              <a:rPr sz="3200" spc="-20" dirty="0">
                <a:latin typeface="Calibri"/>
                <a:cs typeface="Calibri"/>
              </a:rPr>
              <a:t>convert </a:t>
            </a:r>
            <a:r>
              <a:rPr sz="3200" spc="-15" dirty="0">
                <a:latin typeface="Calibri"/>
                <a:cs typeface="Calibri"/>
              </a:rPr>
              <a:t>octal </a:t>
            </a:r>
            <a:r>
              <a:rPr sz="3200" spc="-5" dirty="0">
                <a:latin typeface="Calibri"/>
                <a:cs typeface="Calibri"/>
              </a:rPr>
              <a:t>number  </a:t>
            </a:r>
            <a:r>
              <a:rPr sz="3200" spc="-20" dirty="0">
                <a:latin typeface="Calibri"/>
                <a:cs typeface="Calibri"/>
              </a:rPr>
              <a:t>into </a:t>
            </a:r>
            <a:r>
              <a:rPr sz="3200" spc="-5" dirty="0">
                <a:latin typeface="Calibri"/>
                <a:cs typeface="Calibri"/>
              </a:rPr>
              <a:t>its </a:t>
            </a:r>
            <a:r>
              <a:rPr sz="3200" dirty="0">
                <a:latin typeface="Calibri"/>
                <a:cs typeface="Calibri"/>
              </a:rPr>
              <a:t>3 </a:t>
            </a:r>
            <a:r>
              <a:rPr sz="3200" spc="-5" dirty="0">
                <a:latin typeface="Calibri"/>
                <a:cs typeface="Calibri"/>
              </a:rPr>
              <a:t>bit binary </a:t>
            </a:r>
            <a:r>
              <a:rPr sz="3200" spc="-10" dirty="0">
                <a:latin typeface="Calibri"/>
                <a:cs typeface="Calibri"/>
              </a:rPr>
              <a:t>equivalent </a:t>
            </a:r>
            <a:r>
              <a:rPr sz="3200" dirty="0">
                <a:latin typeface="Calibri"/>
                <a:cs typeface="Calibri"/>
              </a:rPr>
              <a:t>and then  </a:t>
            </a:r>
            <a:r>
              <a:rPr sz="3200" spc="-15" dirty="0">
                <a:latin typeface="Calibri"/>
                <a:cs typeface="Calibri"/>
              </a:rPr>
              <a:t>convert </a:t>
            </a:r>
            <a:r>
              <a:rPr sz="3200" spc="-5" dirty="0">
                <a:latin typeface="Calibri"/>
                <a:cs typeface="Calibri"/>
              </a:rPr>
              <a:t>binary number </a:t>
            </a:r>
            <a:r>
              <a:rPr sz="3200" spc="-20" dirty="0">
                <a:latin typeface="Calibri"/>
                <a:cs typeface="Calibri"/>
              </a:rPr>
              <a:t>into </a:t>
            </a:r>
            <a:r>
              <a:rPr sz="3200" spc="-5" dirty="0">
                <a:latin typeface="Calibri"/>
                <a:cs typeface="Calibri"/>
              </a:rPr>
              <a:t>its </a:t>
            </a:r>
            <a:r>
              <a:rPr sz="3200" spc="-20" dirty="0">
                <a:latin typeface="Calibri"/>
                <a:cs typeface="Calibri"/>
              </a:rPr>
              <a:t>hex</a:t>
            </a:r>
            <a:r>
              <a:rPr sz="3200" spc="65" dirty="0">
                <a:latin typeface="Calibri"/>
                <a:cs typeface="Calibri"/>
              </a:rPr>
              <a:t> </a:t>
            </a:r>
            <a:r>
              <a:rPr sz="3200" spc="-10" dirty="0">
                <a:latin typeface="Calibri"/>
                <a:cs typeface="Calibri"/>
              </a:rPr>
              <a:t>equivalent.</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535940" y="223266"/>
            <a:ext cx="812038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Conversion </a:t>
            </a:r>
            <a:r>
              <a:rPr sz="2800" b="1" spc="-5" dirty="0">
                <a:latin typeface="Calibri"/>
                <a:cs typeface="Calibri"/>
              </a:rPr>
              <a:t>of </a:t>
            </a:r>
            <a:r>
              <a:rPr sz="2800" b="1" spc="-10" dirty="0">
                <a:latin typeface="Calibri"/>
                <a:cs typeface="Calibri"/>
              </a:rPr>
              <a:t>Octal Number </a:t>
            </a:r>
            <a:r>
              <a:rPr sz="2800" b="1" spc="-20" dirty="0">
                <a:latin typeface="Calibri"/>
                <a:cs typeface="Calibri"/>
              </a:rPr>
              <a:t>into </a:t>
            </a:r>
            <a:r>
              <a:rPr sz="2800" b="1" spc="-15" dirty="0">
                <a:latin typeface="Calibri"/>
                <a:cs typeface="Calibri"/>
              </a:rPr>
              <a:t>Hexadecimal</a:t>
            </a:r>
            <a:r>
              <a:rPr sz="2800" b="1" spc="185" dirty="0">
                <a:latin typeface="Calibri"/>
                <a:cs typeface="Calibri"/>
              </a:rPr>
              <a:t> </a:t>
            </a:r>
            <a:r>
              <a:rPr sz="2800" b="1" spc="-5" dirty="0">
                <a:latin typeface="Calibri"/>
                <a:cs typeface="Calibri"/>
              </a:rPr>
              <a:t>Number</a:t>
            </a:r>
            <a:endParaRPr sz="2800">
              <a:latin typeface="Calibri"/>
              <a:cs typeface="Calibri"/>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spc="-25" dirty="0"/>
              <a:t>hex</a:t>
            </a:r>
            <a:r>
              <a:rPr spc="-20" dirty="0"/>
              <a:t> </a:t>
            </a:r>
            <a:r>
              <a:rPr spc="-55" dirty="0"/>
              <a:t>number.</a:t>
            </a:r>
          </a:p>
        </p:txBody>
      </p:sp>
      <p:sp>
        <p:nvSpPr>
          <p:cNvPr id="3" name="object 3"/>
          <p:cNvSpPr/>
          <p:nvPr/>
        </p:nvSpPr>
        <p:spPr>
          <a:xfrm>
            <a:off x="304558" y="10666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939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spc="-25" dirty="0"/>
              <a:t>hex</a:t>
            </a:r>
            <a:r>
              <a:rPr spc="-15" dirty="0"/>
              <a:t> </a:t>
            </a:r>
            <a:r>
              <a:rPr spc="-60"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525650" y="17774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5" name="object 5"/>
          <p:cNvSpPr txBox="1"/>
          <p:nvPr/>
        </p:nvSpPr>
        <p:spPr>
          <a:xfrm>
            <a:off x="3310545" y="17774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6</a:t>
            </a:r>
            <a:endParaRPr sz="2400">
              <a:latin typeface="Tahoma"/>
              <a:cs typeface="Tahoma"/>
            </a:endParaRPr>
          </a:p>
        </p:txBody>
      </p:sp>
      <p:sp>
        <p:nvSpPr>
          <p:cNvPr id="6" name="object 6"/>
          <p:cNvSpPr txBox="1"/>
          <p:nvPr/>
        </p:nvSpPr>
        <p:spPr>
          <a:xfrm>
            <a:off x="4999331" y="17774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7" name="object 7"/>
          <p:cNvSpPr txBox="1"/>
          <p:nvPr/>
        </p:nvSpPr>
        <p:spPr>
          <a:xfrm>
            <a:off x="6116046" y="1777441"/>
            <a:ext cx="187960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Octal</a:t>
            </a:r>
            <a:r>
              <a:rPr sz="2400" spc="-65" dirty="0">
                <a:latin typeface="Tahoma"/>
                <a:cs typeface="Tahoma"/>
              </a:rPr>
              <a:t> </a:t>
            </a:r>
            <a:r>
              <a:rPr sz="2400" spc="-5" dirty="0">
                <a:latin typeface="Tahoma"/>
                <a:cs typeface="Tahoma"/>
              </a:rPr>
              <a:t>Number</a:t>
            </a:r>
            <a:endParaRPr sz="2400">
              <a:latin typeface="Tahoma"/>
              <a:cs typeface="Tahom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9396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spc="-25" dirty="0"/>
              <a:t>hex</a:t>
            </a:r>
            <a:r>
              <a:rPr spc="-2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315719" y="1789992"/>
          <a:ext cx="6895465" cy="1432799"/>
        </p:xfrm>
        <a:graphic>
          <a:graphicData uri="http://schemas.openxmlformats.org/drawingml/2006/table">
            <a:tbl>
              <a:tblPr firstRow="1" bandRow="1">
                <a:tableStyleId>{2D5ABB26-0587-4C30-8999-92F81FD0307C}</a:tableStyleId>
              </a:tblPr>
              <a:tblGrid>
                <a:gridCol w="1196340">
                  <a:extLst>
                    <a:ext uri="{9D8B030D-6E8A-4147-A177-3AD203B41FA5}">
                      <a16:colId xmlns="" xmlns:a16="http://schemas.microsoft.com/office/drawing/2014/main" val="20000"/>
                    </a:ext>
                  </a:extLst>
                </a:gridCol>
                <a:gridCol w="1735455">
                  <a:extLst>
                    <a:ext uri="{9D8B030D-6E8A-4147-A177-3AD203B41FA5}">
                      <a16:colId xmlns="" xmlns:a16="http://schemas.microsoft.com/office/drawing/2014/main" val="20001"/>
                    </a:ext>
                  </a:extLst>
                </a:gridCol>
                <a:gridCol w="1474470">
                  <a:extLst>
                    <a:ext uri="{9D8B030D-6E8A-4147-A177-3AD203B41FA5}">
                      <a16:colId xmlns="" xmlns:a16="http://schemas.microsoft.com/office/drawing/2014/main" val="20002"/>
                    </a:ext>
                  </a:extLst>
                </a:gridCol>
                <a:gridCol w="2489200">
                  <a:extLst>
                    <a:ext uri="{9D8B030D-6E8A-4147-A177-3AD203B41FA5}">
                      <a16:colId xmlns="" xmlns:a16="http://schemas.microsoft.com/office/drawing/2014/main" val="20003"/>
                    </a:ext>
                  </a:extLst>
                </a:gridCol>
              </a:tblGrid>
              <a:tr h="715249">
                <a:tc>
                  <a:txBody>
                    <a:bodyPr/>
                    <a:lstStyle/>
                    <a:p>
                      <a:pPr marR="576580" algn="ctr">
                        <a:lnSpc>
                          <a:spcPct val="100000"/>
                        </a:lnSpc>
                      </a:pPr>
                      <a:r>
                        <a:rPr sz="2400" dirty="0">
                          <a:latin typeface="Tahoma"/>
                          <a:cs typeface="Tahoma"/>
                        </a:rPr>
                        <a:t>3</a:t>
                      </a:r>
                      <a:endParaRPr sz="2400">
                        <a:latin typeface="Tahoma"/>
                        <a:cs typeface="Tahoma"/>
                      </a:endParaRPr>
                    </a:p>
                  </a:txBody>
                  <a:tcPr marL="0" marR="0" marT="0" marB="0"/>
                </a:tc>
                <a:tc>
                  <a:txBody>
                    <a:bodyPr/>
                    <a:lstStyle/>
                    <a:p>
                      <a:pPr marL="52069" algn="ctr">
                        <a:lnSpc>
                          <a:spcPct val="100000"/>
                        </a:lnSpc>
                      </a:pPr>
                      <a:r>
                        <a:rPr sz="2400" dirty="0">
                          <a:latin typeface="Tahoma"/>
                          <a:cs typeface="Tahoma"/>
                        </a:rPr>
                        <a:t>6</a:t>
                      </a:r>
                      <a:endParaRPr sz="2400">
                        <a:latin typeface="Tahoma"/>
                        <a:cs typeface="Tahoma"/>
                      </a:endParaRPr>
                    </a:p>
                  </a:txBody>
                  <a:tcPr marL="0" marR="0" marT="0" marB="0"/>
                </a:tc>
                <a:tc>
                  <a:txBody>
                    <a:bodyPr/>
                    <a:lstStyle/>
                    <a:p>
                      <a:pPr marL="218440" algn="ctr">
                        <a:lnSpc>
                          <a:spcPct val="100000"/>
                        </a:lnSpc>
                      </a:pPr>
                      <a:r>
                        <a:rPr sz="2400" dirty="0">
                          <a:latin typeface="Tahoma"/>
                          <a:cs typeface="Tahoma"/>
                        </a:rPr>
                        <a:t>4</a:t>
                      </a:r>
                      <a:endParaRPr sz="2400">
                        <a:latin typeface="Tahoma"/>
                        <a:cs typeface="Tahoma"/>
                      </a:endParaRPr>
                    </a:p>
                  </a:txBody>
                  <a:tcPr marL="0" marR="0" marT="0" marB="0"/>
                </a:tc>
                <a:tc>
                  <a:txBody>
                    <a:bodyPr/>
                    <a:lstStyle/>
                    <a:p>
                      <a:pPr marL="405130">
                        <a:lnSpc>
                          <a:spcPct val="100000"/>
                        </a:lnSpc>
                      </a:pPr>
                      <a:r>
                        <a:rPr sz="2400" dirty="0">
                          <a:latin typeface="Tahoma"/>
                          <a:cs typeface="Tahoma"/>
                        </a:rPr>
                        <a:t>Octal</a:t>
                      </a:r>
                      <a:r>
                        <a:rPr sz="2400" spc="-25" dirty="0">
                          <a:latin typeface="Tahoma"/>
                          <a:cs typeface="Tahoma"/>
                        </a:rPr>
                        <a:t> </a:t>
                      </a:r>
                      <a:r>
                        <a:rPr sz="2400" spc="-5" dirty="0">
                          <a:latin typeface="Tahoma"/>
                          <a:cs typeface="Tahoma"/>
                        </a:rPr>
                        <a:t>Number</a:t>
                      </a:r>
                      <a:endParaRPr sz="2400">
                        <a:latin typeface="Tahoma"/>
                        <a:cs typeface="Tahoma"/>
                      </a:endParaRPr>
                    </a:p>
                  </a:txBody>
                  <a:tcPr marL="0" marR="0" marT="0" marB="0"/>
                </a:tc>
                <a:extLst>
                  <a:ext uri="{0D108BD9-81ED-4DB2-BD59-A6C34878D82A}">
                    <a16:rowId xmlns="" xmlns:a16="http://schemas.microsoft.com/office/drawing/2014/main" val="10000"/>
                  </a:ext>
                </a:extLst>
              </a:tr>
              <a:tr h="715249">
                <a:tc>
                  <a:txBody>
                    <a:bodyPr/>
                    <a:lstStyle/>
                    <a:p>
                      <a:pPr>
                        <a:lnSpc>
                          <a:spcPct val="100000"/>
                        </a:lnSpc>
                        <a:spcBef>
                          <a:spcPts val="30"/>
                        </a:spcBef>
                      </a:pPr>
                      <a:endParaRPr sz="2350">
                        <a:latin typeface="Times New Roman"/>
                        <a:cs typeface="Times New Roman"/>
                      </a:endParaRPr>
                    </a:p>
                    <a:p>
                      <a:pPr marR="626110" algn="ctr">
                        <a:lnSpc>
                          <a:spcPts val="2795"/>
                        </a:lnSpc>
                      </a:pPr>
                      <a:r>
                        <a:rPr sz="2400" spc="-5" dirty="0">
                          <a:latin typeface="Tahoma"/>
                          <a:cs typeface="Tahoma"/>
                        </a:rPr>
                        <a:t>011</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94615" algn="ctr">
                        <a:lnSpc>
                          <a:spcPts val="2795"/>
                        </a:lnSpc>
                      </a:pPr>
                      <a:r>
                        <a:rPr sz="2400" spc="-5" dirty="0">
                          <a:latin typeface="Tahoma"/>
                          <a:cs typeface="Tahoma"/>
                        </a:rPr>
                        <a:t>110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165100" algn="ctr">
                        <a:lnSpc>
                          <a:spcPts val="2795"/>
                        </a:lnSpc>
                      </a:pPr>
                      <a:r>
                        <a:rPr sz="2400" spc="-5" dirty="0">
                          <a:latin typeface="Tahoma"/>
                          <a:cs typeface="Tahoma"/>
                        </a:rPr>
                        <a:t>100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452120">
                        <a:lnSpc>
                          <a:spcPts val="2795"/>
                        </a:lnSpc>
                      </a:pPr>
                      <a:r>
                        <a:rPr sz="2400" dirty="0">
                          <a:latin typeface="Tahoma"/>
                          <a:cs typeface="Tahoma"/>
                        </a:rPr>
                        <a:t>Binary</a:t>
                      </a:r>
                      <a:r>
                        <a:rPr sz="2400" spc="-70" dirty="0">
                          <a:latin typeface="Tahoma"/>
                          <a:cs typeface="Tahoma"/>
                        </a:rPr>
                        <a:t> </a:t>
                      </a:r>
                      <a:r>
                        <a:rPr sz="2400" spc="-5" dirty="0">
                          <a:latin typeface="Tahoma"/>
                          <a:cs typeface="Tahoma"/>
                        </a:rPr>
                        <a:t>Number</a:t>
                      </a:r>
                      <a:endParaRPr sz="2400">
                        <a:latin typeface="Tahoma"/>
                        <a:cs typeface="Tahoma"/>
                      </a:endParaRPr>
                    </a:p>
                  </a:txBody>
                  <a:tcPr marL="0" marR="0" marT="3810" marB="0"/>
                </a:tc>
                <a:extLst>
                  <a:ext uri="{0D108BD9-81ED-4DB2-BD59-A6C34878D82A}">
                    <a16:rowId xmlns="" xmlns:a16="http://schemas.microsoft.com/office/drawing/2014/main" val="10001"/>
                  </a:ext>
                </a:extLst>
              </a:tr>
            </a:tbl>
          </a:graphicData>
        </a:graphic>
      </p:graphicFrame>
      <p:sp>
        <p:nvSpPr>
          <p:cNvPr id="5" name="object 5"/>
          <p:cNvSpPr/>
          <p:nvPr/>
        </p:nvSpPr>
        <p:spPr>
          <a:xfrm>
            <a:off x="1534541" y="2214752"/>
            <a:ext cx="132080" cy="600075"/>
          </a:xfrm>
          <a:custGeom>
            <a:avLst/>
            <a:gdLst/>
            <a:ahLst/>
            <a:cxnLst/>
            <a:rect l="l" t="t" r="r" b="b"/>
            <a:pathLst>
              <a:path w="132080" h="600075">
                <a:moveTo>
                  <a:pt x="15747" y="470026"/>
                </a:moveTo>
                <a:lnTo>
                  <a:pt x="2286" y="477900"/>
                </a:lnTo>
                <a:lnTo>
                  <a:pt x="0" y="486663"/>
                </a:lnTo>
                <a:lnTo>
                  <a:pt x="66040" y="599821"/>
                </a:lnTo>
                <a:lnTo>
                  <a:pt x="82458" y="571626"/>
                </a:lnTo>
                <a:lnTo>
                  <a:pt x="51815" y="571626"/>
                </a:lnTo>
                <a:lnTo>
                  <a:pt x="51780" y="519110"/>
                </a:lnTo>
                <a:lnTo>
                  <a:pt x="28375" y="479044"/>
                </a:lnTo>
                <a:lnTo>
                  <a:pt x="24511" y="472313"/>
                </a:lnTo>
                <a:lnTo>
                  <a:pt x="15747" y="470026"/>
                </a:lnTo>
                <a:close/>
              </a:path>
              <a:path w="132080" h="600075">
                <a:moveTo>
                  <a:pt x="51780" y="519110"/>
                </a:moveTo>
                <a:lnTo>
                  <a:pt x="51815" y="571626"/>
                </a:lnTo>
                <a:lnTo>
                  <a:pt x="80264" y="571500"/>
                </a:lnTo>
                <a:lnTo>
                  <a:pt x="80259" y="564388"/>
                </a:lnTo>
                <a:lnTo>
                  <a:pt x="53721" y="564388"/>
                </a:lnTo>
                <a:lnTo>
                  <a:pt x="65951" y="543367"/>
                </a:lnTo>
                <a:lnTo>
                  <a:pt x="51780" y="519110"/>
                </a:lnTo>
                <a:close/>
              </a:path>
              <a:path w="132080" h="600075">
                <a:moveTo>
                  <a:pt x="116078" y="470026"/>
                </a:moveTo>
                <a:lnTo>
                  <a:pt x="107441" y="472313"/>
                </a:lnTo>
                <a:lnTo>
                  <a:pt x="103304" y="479171"/>
                </a:lnTo>
                <a:lnTo>
                  <a:pt x="80228" y="518829"/>
                </a:lnTo>
                <a:lnTo>
                  <a:pt x="80264" y="571500"/>
                </a:lnTo>
                <a:lnTo>
                  <a:pt x="51815" y="571626"/>
                </a:lnTo>
                <a:lnTo>
                  <a:pt x="82458" y="571626"/>
                </a:lnTo>
                <a:lnTo>
                  <a:pt x="128015" y="493395"/>
                </a:lnTo>
                <a:lnTo>
                  <a:pt x="131953" y="486537"/>
                </a:lnTo>
                <a:lnTo>
                  <a:pt x="129666" y="477900"/>
                </a:lnTo>
                <a:lnTo>
                  <a:pt x="122935" y="473963"/>
                </a:lnTo>
                <a:lnTo>
                  <a:pt x="116078" y="470026"/>
                </a:lnTo>
                <a:close/>
              </a:path>
              <a:path w="132080" h="600075">
                <a:moveTo>
                  <a:pt x="65951" y="543367"/>
                </a:moveTo>
                <a:lnTo>
                  <a:pt x="53721" y="564388"/>
                </a:lnTo>
                <a:lnTo>
                  <a:pt x="78231" y="564388"/>
                </a:lnTo>
                <a:lnTo>
                  <a:pt x="65951" y="543367"/>
                </a:lnTo>
                <a:close/>
              </a:path>
              <a:path w="132080" h="600075">
                <a:moveTo>
                  <a:pt x="80228" y="518829"/>
                </a:moveTo>
                <a:lnTo>
                  <a:pt x="65951" y="543367"/>
                </a:lnTo>
                <a:lnTo>
                  <a:pt x="78231" y="564388"/>
                </a:lnTo>
                <a:lnTo>
                  <a:pt x="80259" y="564388"/>
                </a:lnTo>
                <a:lnTo>
                  <a:pt x="80228" y="518829"/>
                </a:lnTo>
                <a:close/>
              </a:path>
              <a:path w="132080" h="600075">
                <a:moveTo>
                  <a:pt x="79883" y="0"/>
                </a:moveTo>
                <a:lnTo>
                  <a:pt x="51434"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6" name="object 6"/>
          <p:cNvSpPr/>
          <p:nvPr/>
        </p:nvSpPr>
        <p:spPr>
          <a:xfrm>
            <a:off x="3363340" y="2209673"/>
            <a:ext cx="132080" cy="600075"/>
          </a:xfrm>
          <a:custGeom>
            <a:avLst/>
            <a:gdLst/>
            <a:ahLst/>
            <a:cxnLst/>
            <a:rect l="l" t="t" r="r" b="b"/>
            <a:pathLst>
              <a:path w="132079" h="600075">
                <a:moveTo>
                  <a:pt x="15748" y="470026"/>
                </a:moveTo>
                <a:lnTo>
                  <a:pt x="9017" y="474090"/>
                </a:lnTo>
                <a:lnTo>
                  <a:pt x="2286" y="478027"/>
                </a:lnTo>
                <a:lnTo>
                  <a:pt x="0" y="486663"/>
                </a:lnTo>
                <a:lnTo>
                  <a:pt x="3937" y="493522"/>
                </a:lnTo>
                <a:lnTo>
                  <a:pt x="66039" y="599821"/>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1"/>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7" name="object 7"/>
          <p:cNvSpPr/>
          <p:nvPr/>
        </p:nvSpPr>
        <p:spPr>
          <a:xfrm>
            <a:off x="5039740" y="22096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spc="-25" dirty="0"/>
              <a:t>hex</a:t>
            </a:r>
            <a:r>
              <a:rPr spc="-20"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534541" y="2214752"/>
            <a:ext cx="132080" cy="600075"/>
          </a:xfrm>
          <a:custGeom>
            <a:avLst/>
            <a:gdLst/>
            <a:ahLst/>
            <a:cxnLst/>
            <a:rect l="l" t="t" r="r" b="b"/>
            <a:pathLst>
              <a:path w="132080" h="600075">
                <a:moveTo>
                  <a:pt x="15747" y="470026"/>
                </a:moveTo>
                <a:lnTo>
                  <a:pt x="2286" y="477900"/>
                </a:lnTo>
                <a:lnTo>
                  <a:pt x="0" y="486663"/>
                </a:lnTo>
                <a:lnTo>
                  <a:pt x="66040" y="599821"/>
                </a:lnTo>
                <a:lnTo>
                  <a:pt x="82458" y="571626"/>
                </a:lnTo>
                <a:lnTo>
                  <a:pt x="51815" y="571626"/>
                </a:lnTo>
                <a:lnTo>
                  <a:pt x="51780" y="519110"/>
                </a:lnTo>
                <a:lnTo>
                  <a:pt x="28375" y="479044"/>
                </a:lnTo>
                <a:lnTo>
                  <a:pt x="24511" y="472313"/>
                </a:lnTo>
                <a:lnTo>
                  <a:pt x="15747" y="470026"/>
                </a:lnTo>
                <a:close/>
              </a:path>
              <a:path w="132080" h="600075">
                <a:moveTo>
                  <a:pt x="51780" y="519110"/>
                </a:moveTo>
                <a:lnTo>
                  <a:pt x="51815" y="571626"/>
                </a:lnTo>
                <a:lnTo>
                  <a:pt x="80264" y="571500"/>
                </a:lnTo>
                <a:lnTo>
                  <a:pt x="80259" y="564388"/>
                </a:lnTo>
                <a:lnTo>
                  <a:pt x="53721" y="564388"/>
                </a:lnTo>
                <a:lnTo>
                  <a:pt x="65951" y="543367"/>
                </a:lnTo>
                <a:lnTo>
                  <a:pt x="51780" y="519110"/>
                </a:lnTo>
                <a:close/>
              </a:path>
              <a:path w="132080" h="600075">
                <a:moveTo>
                  <a:pt x="116078" y="470026"/>
                </a:moveTo>
                <a:lnTo>
                  <a:pt x="107441" y="472313"/>
                </a:lnTo>
                <a:lnTo>
                  <a:pt x="103304" y="479171"/>
                </a:lnTo>
                <a:lnTo>
                  <a:pt x="80228" y="518829"/>
                </a:lnTo>
                <a:lnTo>
                  <a:pt x="80264" y="571500"/>
                </a:lnTo>
                <a:lnTo>
                  <a:pt x="51815" y="571626"/>
                </a:lnTo>
                <a:lnTo>
                  <a:pt x="82458" y="571626"/>
                </a:lnTo>
                <a:lnTo>
                  <a:pt x="128015" y="493395"/>
                </a:lnTo>
                <a:lnTo>
                  <a:pt x="131953" y="486537"/>
                </a:lnTo>
                <a:lnTo>
                  <a:pt x="129666" y="477900"/>
                </a:lnTo>
                <a:lnTo>
                  <a:pt x="122935" y="473963"/>
                </a:lnTo>
                <a:lnTo>
                  <a:pt x="116078" y="470026"/>
                </a:lnTo>
                <a:close/>
              </a:path>
              <a:path w="132080" h="600075">
                <a:moveTo>
                  <a:pt x="65951" y="543367"/>
                </a:moveTo>
                <a:lnTo>
                  <a:pt x="53721" y="564388"/>
                </a:lnTo>
                <a:lnTo>
                  <a:pt x="78231" y="564388"/>
                </a:lnTo>
                <a:lnTo>
                  <a:pt x="65951" y="543367"/>
                </a:lnTo>
                <a:close/>
              </a:path>
              <a:path w="132080" h="600075">
                <a:moveTo>
                  <a:pt x="80228" y="518829"/>
                </a:moveTo>
                <a:lnTo>
                  <a:pt x="65951" y="543367"/>
                </a:lnTo>
                <a:lnTo>
                  <a:pt x="78231" y="564388"/>
                </a:lnTo>
                <a:lnTo>
                  <a:pt x="80259" y="564388"/>
                </a:lnTo>
                <a:lnTo>
                  <a:pt x="80228" y="518829"/>
                </a:lnTo>
                <a:close/>
              </a:path>
              <a:path w="132080" h="600075">
                <a:moveTo>
                  <a:pt x="79883" y="0"/>
                </a:moveTo>
                <a:lnTo>
                  <a:pt x="51434"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5" name="object 5"/>
          <p:cNvSpPr/>
          <p:nvPr/>
        </p:nvSpPr>
        <p:spPr>
          <a:xfrm>
            <a:off x="3363340" y="2209673"/>
            <a:ext cx="132080" cy="600075"/>
          </a:xfrm>
          <a:custGeom>
            <a:avLst/>
            <a:gdLst/>
            <a:ahLst/>
            <a:cxnLst/>
            <a:rect l="l" t="t" r="r" b="b"/>
            <a:pathLst>
              <a:path w="132079" h="600075">
                <a:moveTo>
                  <a:pt x="15748" y="470026"/>
                </a:moveTo>
                <a:lnTo>
                  <a:pt x="9017" y="474090"/>
                </a:lnTo>
                <a:lnTo>
                  <a:pt x="2286" y="478027"/>
                </a:lnTo>
                <a:lnTo>
                  <a:pt x="0" y="486663"/>
                </a:lnTo>
                <a:lnTo>
                  <a:pt x="3937" y="493522"/>
                </a:lnTo>
                <a:lnTo>
                  <a:pt x="66039" y="599821"/>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1"/>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6" name="object 6"/>
          <p:cNvSpPr/>
          <p:nvPr/>
        </p:nvSpPr>
        <p:spPr>
          <a:xfrm>
            <a:off x="5039740" y="22096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graphicFrame>
        <p:nvGraphicFramePr>
          <p:cNvPr id="7" name="object 7"/>
          <p:cNvGraphicFramePr>
            <a:graphicFrameLocks noGrp="1"/>
          </p:cNvGraphicFramePr>
          <p:nvPr/>
        </p:nvGraphicFramePr>
        <p:xfrm>
          <a:off x="1315719" y="1789992"/>
          <a:ext cx="6896733" cy="2268889"/>
        </p:xfrm>
        <a:graphic>
          <a:graphicData uri="http://schemas.openxmlformats.org/drawingml/2006/table">
            <a:tbl>
              <a:tblPr firstRow="1" bandRow="1">
                <a:tableStyleId>{2D5ABB26-0587-4C30-8999-92F81FD0307C}</a:tableStyleId>
              </a:tblPr>
              <a:tblGrid>
                <a:gridCol w="947419">
                  <a:extLst>
                    <a:ext uri="{9D8B030D-6E8A-4147-A177-3AD203B41FA5}">
                      <a16:colId xmlns="" xmlns:a16="http://schemas.microsoft.com/office/drawing/2014/main" val="20000"/>
                    </a:ext>
                  </a:extLst>
                </a:gridCol>
                <a:gridCol w="2233930">
                  <a:extLst>
                    <a:ext uri="{9D8B030D-6E8A-4147-A177-3AD203B41FA5}">
                      <a16:colId xmlns="" xmlns:a16="http://schemas.microsoft.com/office/drawing/2014/main" val="20001"/>
                    </a:ext>
                  </a:extLst>
                </a:gridCol>
                <a:gridCol w="1201420">
                  <a:extLst>
                    <a:ext uri="{9D8B030D-6E8A-4147-A177-3AD203B41FA5}">
                      <a16:colId xmlns="" xmlns:a16="http://schemas.microsoft.com/office/drawing/2014/main" val="20002"/>
                    </a:ext>
                  </a:extLst>
                </a:gridCol>
                <a:gridCol w="2513964">
                  <a:extLst>
                    <a:ext uri="{9D8B030D-6E8A-4147-A177-3AD203B41FA5}">
                      <a16:colId xmlns="" xmlns:a16="http://schemas.microsoft.com/office/drawing/2014/main" val="20003"/>
                    </a:ext>
                  </a:extLst>
                </a:gridCol>
              </a:tblGrid>
              <a:tr h="715249">
                <a:tc>
                  <a:txBody>
                    <a:bodyPr/>
                    <a:lstStyle/>
                    <a:p>
                      <a:pPr marR="327660" algn="ctr">
                        <a:lnSpc>
                          <a:spcPct val="100000"/>
                        </a:lnSpc>
                      </a:pPr>
                      <a:r>
                        <a:rPr sz="2400" dirty="0">
                          <a:latin typeface="Tahoma"/>
                          <a:cs typeface="Tahoma"/>
                        </a:rPr>
                        <a:t>3</a:t>
                      </a:r>
                      <a:endParaRPr sz="2400">
                        <a:latin typeface="Tahoma"/>
                        <a:cs typeface="Tahoma"/>
                      </a:endParaRPr>
                    </a:p>
                  </a:txBody>
                  <a:tcPr marL="0" marR="0" marT="0" marB="0"/>
                </a:tc>
                <a:tc>
                  <a:txBody>
                    <a:bodyPr/>
                    <a:lstStyle/>
                    <a:p>
                      <a:pPr marL="52705" algn="ctr">
                        <a:lnSpc>
                          <a:spcPct val="100000"/>
                        </a:lnSpc>
                      </a:pPr>
                      <a:r>
                        <a:rPr sz="2400" dirty="0">
                          <a:latin typeface="Tahoma"/>
                          <a:cs typeface="Tahoma"/>
                        </a:rPr>
                        <a:t>6</a:t>
                      </a:r>
                      <a:endParaRPr sz="2400">
                        <a:latin typeface="Tahoma"/>
                        <a:cs typeface="Tahoma"/>
                      </a:endParaRPr>
                    </a:p>
                  </a:txBody>
                  <a:tcPr marL="0" marR="0" marT="0" marB="0"/>
                </a:tc>
                <a:tc>
                  <a:txBody>
                    <a:bodyPr/>
                    <a:lstStyle/>
                    <a:p>
                      <a:pPr algn="ctr">
                        <a:lnSpc>
                          <a:spcPct val="100000"/>
                        </a:lnSpc>
                      </a:pPr>
                      <a:r>
                        <a:rPr sz="2400" dirty="0">
                          <a:latin typeface="Tahoma"/>
                          <a:cs typeface="Tahoma"/>
                        </a:rPr>
                        <a:t>4</a:t>
                      </a:r>
                      <a:endParaRPr sz="2400">
                        <a:latin typeface="Tahoma"/>
                        <a:cs typeface="Tahoma"/>
                      </a:endParaRPr>
                    </a:p>
                  </a:txBody>
                  <a:tcPr marL="0" marR="0" marT="0" marB="0"/>
                </a:tc>
                <a:tc>
                  <a:txBody>
                    <a:bodyPr/>
                    <a:lstStyle/>
                    <a:p>
                      <a:pPr marL="429259">
                        <a:lnSpc>
                          <a:spcPct val="100000"/>
                        </a:lnSpc>
                      </a:pPr>
                      <a:r>
                        <a:rPr sz="2400" dirty="0">
                          <a:latin typeface="Tahoma"/>
                          <a:cs typeface="Tahoma"/>
                        </a:rPr>
                        <a:t>Octal</a:t>
                      </a:r>
                      <a:r>
                        <a:rPr sz="2400" spc="-25" dirty="0">
                          <a:latin typeface="Tahoma"/>
                          <a:cs typeface="Tahoma"/>
                        </a:rPr>
                        <a:t> </a:t>
                      </a:r>
                      <a:r>
                        <a:rPr sz="2400" spc="-5" dirty="0">
                          <a:latin typeface="Tahoma"/>
                          <a:cs typeface="Tahoma"/>
                        </a:rPr>
                        <a:t>Number</a:t>
                      </a:r>
                      <a:endParaRPr sz="2400">
                        <a:latin typeface="Tahoma"/>
                        <a:cs typeface="Tahoma"/>
                      </a:endParaRPr>
                    </a:p>
                  </a:txBody>
                  <a:tcPr marL="0" marR="0" marT="0" marB="0"/>
                </a:tc>
                <a:extLst>
                  <a:ext uri="{0D108BD9-81ED-4DB2-BD59-A6C34878D82A}">
                    <a16:rowId xmlns="" xmlns:a16="http://schemas.microsoft.com/office/drawing/2014/main" val="10000"/>
                  </a:ext>
                </a:extLst>
              </a:tr>
              <a:tr h="950493">
                <a:tc>
                  <a:txBody>
                    <a:bodyPr/>
                    <a:lstStyle/>
                    <a:p>
                      <a:pPr>
                        <a:lnSpc>
                          <a:spcPct val="100000"/>
                        </a:lnSpc>
                        <a:spcBef>
                          <a:spcPts val="30"/>
                        </a:spcBef>
                      </a:pPr>
                      <a:endParaRPr sz="2350">
                        <a:latin typeface="Times New Roman"/>
                        <a:cs typeface="Times New Roman"/>
                      </a:endParaRPr>
                    </a:p>
                    <a:p>
                      <a:pPr marR="377190" algn="ctr">
                        <a:lnSpc>
                          <a:spcPct val="100000"/>
                        </a:lnSpc>
                      </a:pPr>
                      <a:r>
                        <a:rPr sz="2400" spc="-5" dirty="0">
                          <a:latin typeface="Tahoma"/>
                          <a:cs typeface="Tahoma"/>
                        </a:rPr>
                        <a:t>011</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95250" algn="ctr">
                        <a:lnSpc>
                          <a:spcPct val="100000"/>
                        </a:lnSpc>
                      </a:pPr>
                      <a:r>
                        <a:rPr sz="2400" spc="-5" dirty="0">
                          <a:latin typeface="Tahoma"/>
                          <a:cs typeface="Tahoma"/>
                        </a:rPr>
                        <a:t>110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R="50800" algn="ctr">
                        <a:lnSpc>
                          <a:spcPct val="100000"/>
                        </a:lnSpc>
                      </a:pPr>
                      <a:r>
                        <a:rPr sz="2400" spc="-5" dirty="0">
                          <a:latin typeface="Tahoma"/>
                          <a:cs typeface="Tahoma"/>
                        </a:rPr>
                        <a:t>100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476250">
                        <a:lnSpc>
                          <a:spcPct val="100000"/>
                        </a:lnSpc>
                      </a:pPr>
                      <a:r>
                        <a:rPr sz="2400" dirty="0">
                          <a:latin typeface="Tahoma"/>
                          <a:cs typeface="Tahoma"/>
                        </a:rPr>
                        <a:t>Binary</a:t>
                      </a:r>
                      <a:r>
                        <a:rPr sz="2400" spc="-70" dirty="0">
                          <a:latin typeface="Tahoma"/>
                          <a:cs typeface="Tahoma"/>
                        </a:rPr>
                        <a:t> </a:t>
                      </a:r>
                      <a:r>
                        <a:rPr sz="2400" spc="-5" dirty="0">
                          <a:latin typeface="Tahoma"/>
                          <a:cs typeface="Tahoma"/>
                        </a:rPr>
                        <a:t>Number</a:t>
                      </a:r>
                      <a:endParaRPr sz="2400">
                        <a:latin typeface="Tahoma"/>
                        <a:cs typeface="Tahoma"/>
                      </a:endParaRPr>
                    </a:p>
                  </a:txBody>
                  <a:tcPr marL="0" marR="0" marT="3810" marB="0"/>
                </a:tc>
                <a:extLst>
                  <a:ext uri="{0D108BD9-81ED-4DB2-BD59-A6C34878D82A}">
                    <a16:rowId xmlns="" xmlns:a16="http://schemas.microsoft.com/office/drawing/2014/main" val="10001"/>
                  </a:ext>
                </a:extLst>
              </a:tr>
              <a:tr h="603147">
                <a:tc>
                  <a:txBody>
                    <a:bodyPr/>
                    <a:lstStyle/>
                    <a:p>
                      <a:pPr>
                        <a:lnSpc>
                          <a:spcPct val="100000"/>
                        </a:lnSpc>
                      </a:pPr>
                      <a:endParaRPr sz="2800">
                        <a:latin typeface="Times New Roman"/>
                        <a:cs typeface="Times New Roman"/>
                      </a:endParaRPr>
                    </a:p>
                  </a:txBody>
                  <a:tcPr marL="0" marR="0" marT="0" marB="0"/>
                </a:tc>
                <a:tc>
                  <a:txBody>
                    <a:bodyPr/>
                    <a:lstStyle/>
                    <a:p>
                      <a:pPr marL="94615" algn="ctr">
                        <a:lnSpc>
                          <a:spcPts val="2795"/>
                        </a:lnSpc>
                        <a:spcBef>
                          <a:spcPts val="1850"/>
                        </a:spcBef>
                      </a:pPr>
                      <a:r>
                        <a:rPr sz="2400" spc="-5" dirty="0">
                          <a:latin typeface="Tahoma"/>
                          <a:cs typeface="Tahoma"/>
                        </a:rPr>
                        <a:t>011110100</a:t>
                      </a:r>
                      <a:endParaRPr sz="2400">
                        <a:latin typeface="Tahoma"/>
                        <a:cs typeface="Tahoma"/>
                      </a:endParaRPr>
                    </a:p>
                  </a:txBody>
                  <a:tcPr marL="0" marR="0" marT="234950" marB="0"/>
                </a:tc>
                <a:tc>
                  <a:txBody>
                    <a:bodyPr/>
                    <a:lstStyle/>
                    <a:p>
                      <a:pPr>
                        <a:lnSpc>
                          <a:spcPct val="100000"/>
                        </a:lnSpc>
                      </a:pPr>
                      <a:endParaRPr sz="2800">
                        <a:latin typeface="Times New Roman"/>
                        <a:cs typeface="Times New Roman"/>
                      </a:endParaRPr>
                    </a:p>
                  </a:txBody>
                  <a:tcPr marL="0" marR="0" marT="0" marB="0"/>
                </a:tc>
                <a:tc>
                  <a:txBody>
                    <a:bodyPr/>
                    <a:lstStyle/>
                    <a:p>
                      <a:pPr marL="381000">
                        <a:lnSpc>
                          <a:spcPts val="2795"/>
                        </a:lnSpc>
                        <a:spcBef>
                          <a:spcPts val="1850"/>
                        </a:spcBef>
                      </a:pPr>
                      <a:r>
                        <a:rPr sz="2400" dirty="0">
                          <a:latin typeface="Tahoma"/>
                          <a:cs typeface="Tahoma"/>
                        </a:rPr>
                        <a:t>Binary</a:t>
                      </a:r>
                      <a:r>
                        <a:rPr sz="2400" spc="-65" dirty="0">
                          <a:latin typeface="Tahoma"/>
                          <a:cs typeface="Tahoma"/>
                        </a:rPr>
                        <a:t> </a:t>
                      </a:r>
                      <a:r>
                        <a:rPr sz="2400" spc="-5" dirty="0">
                          <a:latin typeface="Tahoma"/>
                          <a:cs typeface="Tahoma"/>
                        </a:rPr>
                        <a:t>Number</a:t>
                      </a:r>
                      <a:endParaRPr sz="2400">
                        <a:latin typeface="Tahoma"/>
                        <a:cs typeface="Tahoma"/>
                      </a:endParaRPr>
                    </a:p>
                  </a:txBody>
                  <a:tcPr marL="0" marR="0" marT="234950" marB="0"/>
                </a:tc>
                <a:extLst>
                  <a:ext uri="{0D108BD9-81ED-4DB2-BD59-A6C34878D82A}">
                    <a16:rowId xmlns="" xmlns:a16="http://schemas.microsoft.com/office/drawing/2014/main" val="10002"/>
                  </a:ext>
                </a:extLst>
              </a:tr>
            </a:tbl>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spc="-25" dirty="0"/>
              <a:t>hex</a:t>
            </a:r>
            <a:r>
              <a:rPr spc="-20"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534541" y="2214752"/>
            <a:ext cx="132080" cy="600075"/>
          </a:xfrm>
          <a:custGeom>
            <a:avLst/>
            <a:gdLst/>
            <a:ahLst/>
            <a:cxnLst/>
            <a:rect l="l" t="t" r="r" b="b"/>
            <a:pathLst>
              <a:path w="132080" h="600075">
                <a:moveTo>
                  <a:pt x="15747" y="470026"/>
                </a:moveTo>
                <a:lnTo>
                  <a:pt x="2286" y="477900"/>
                </a:lnTo>
                <a:lnTo>
                  <a:pt x="0" y="486663"/>
                </a:lnTo>
                <a:lnTo>
                  <a:pt x="66040" y="599821"/>
                </a:lnTo>
                <a:lnTo>
                  <a:pt x="82458" y="571626"/>
                </a:lnTo>
                <a:lnTo>
                  <a:pt x="51815" y="571626"/>
                </a:lnTo>
                <a:lnTo>
                  <a:pt x="51780" y="519110"/>
                </a:lnTo>
                <a:lnTo>
                  <a:pt x="28375" y="479044"/>
                </a:lnTo>
                <a:lnTo>
                  <a:pt x="24511" y="472313"/>
                </a:lnTo>
                <a:lnTo>
                  <a:pt x="15747" y="470026"/>
                </a:lnTo>
                <a:close/>
              </a:path>
              <a:path w="132080" h="600075">
                <a:moveTo>
                  <a:pt x="51780" y="519110"/>
                </a:moveTo>
                <a:lnTo>
                  <a:pt x="51815" y="571626"/>
                </a:lnTo>
                <a:lnTo>
                  <a:pt x="80264" y="571500"/>
                </a:lnTo>
                <a:lnTo>
                  <a:pt x="80259" y="564388"/>
                </a:lnTo>
                <a:lnTo>
                  <a:pt x="53721" y="564388"/>
                </a:lnTo>
                <a:lnTo>
                  <a:pt x="65951" y="543367"/>
                </a:lnTo>
                <a:lnTo>
                  <a:pt x="51780" y="519110"/>
                </a:lnTo>
                <a:close/>
              </a:path>
              <a:path w="132080" h="600075">
                <a:moveTo>
                  <a:pt x="116078" y="470026"/>
                </a:moveTo>
                <a:lnTo>
                  <a:pt x="107441" y="472313"/>
                </a:lnTo>
                <a:lnTo>
                  <a:pt x="103304" y="479171"/>
                </a:lnTo>
                <a:lnTo>
                  <a:pt x="80228" y="518829"/>
                </a:lnTo>
                <a:lnTo>
                  <a:pt x="80264" y="571500"/>
                </a:lnTo>
                <a:lnTo>
                  <a:pt x="51815" y="571626"/>
                </a:lnTo>
                <a:lnTo>
                  <a:pt x="82458" y="571626"/>
                </a:lnTo>
                <a:lnTo>
                  <a:pt x="128015" y="493395"/>
                </a:lnTo>
                <a:lnTo>
                  <a:pt x="131953" y="486537"/>
                </a:lnTo>
                <a:lnTo>
                  <a:pt x="129666" y="477900"/>
                </a:lnTo>
                <a:lnTo>
                  <a:pt x="122935" y="473963"/>
                </a:lnTo>
                <a:lnTo>
                  <a:pt x="116078" y="470026"/>
                </a:lnTo>
                <a:close/>
              </a:path>
              <a:path w="132080" h="600075">
                <a:moveTo>
                  <a:pt x="65951" y="543367"/>
                </a:moveTo>
                <a:lnTo>
                  <a:pt x="53721" y="564388"/>
                </a:lnTo>
                <a:lnTo>
                  <a:pt x="78231" y="564388"/>
                </a:lnTo>
                <a:lnTo>
                  <a:pt x="65951" y="543367"/>
                </a:lnTo>
                <a:close/>
              </a:path>
              <a:path w="132080" h="600075">
                <a:moveTo>
                  <a:pt x="80228" y="518829"/>
                </a:moveTo>
                <a:lnTo>
                  <a:pt x="65951" y="543367"/>
                </a:lnTo>
                <a:lnTo>
                  <a:pt x="78231" y="564388"/>
                </a:lnTo>
                <a:lnTo>
                  <a:pt x="80259" y="564388"/>
                </a:lnTo>
                <a:lnTo>
                  <a:pt x="80228" y="518829"/>
                </a:lnTo>
                <a:close/>
              </a:path>
              <a:path w="132080" h="600075">
                <a:moveTo>
                  <a:pt x="79883" y="0"/>
                </a:moveTo>
                <a:lnTo>
                  <a:pt x="51434"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5" name="object 5"/>
          <p:cNvSpPr/>
          <p:nvPr/>
        </p:nvSpPr>
        <p:spPr>
          <a:xfrm>
            <a:off x="3363340" y="2209673"/>
            <a:ext cx="132080" cy="600075"/>
          </a:xfrm>
          <a:custGeom>
            <a:avLst/>
            <a:gdLst/>
            <a:ahLst/>
            <a:cxnLst/>
            <a:rect l="l" t="t" r="r" b="b"/>
            <a:pathLst>
              <a:path w="132079" h="600075">
                <a:moveTo>
                  <a:pt x="15748" y="470026"/>
                </a:moveTo>
                <a:lnTo>
                  <a:pt x="9017" y="474090"/>
                </a:lnTo>
                <a:lnTo>
                  <a:pt x="2286" y="478027"/>
                </a:lnTo>
                <a:lnTo>
                  <a:pt x="0" y="486663"/>
                </a:lnTo>
                <a:lnTo>
                  <a:pt x="3937" y="493522"/>
                </a:lnTo>
                <a:lnTo>
                  <a:pt x="66039" y="599821"/>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1"/>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6" name="object 6"/>
          <p:cNvSpPr/>
          <p:nvPr/>
        </p:nvSpPr>
        <p:spPr>
          <a:xfrm>
            <a:off x="5039740" y="22096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
        <p:nvSpPr>
          <p:cNvPr id="7" name="object 7"/>
          <p:cNvSpPr/>
          <p:nvPr/>
        </p:nvSpPr>
        <p:spPr>
          <a:xfrm>
            <a:off x="2933700" y="4114800"/>
            <a:ext cx="571500" cy="635"/>
          </a:xfrm>
          <a:custGeom>
            <a:avLst/>
            <a:gdLst/>
            <a:ahLst/>
            <a:cxnLst/>
            <a:rect l="l" t="t" r="r" b="b"/>
            <a:pathLst>
              <a:path w="571500" h="635">
                <a:moveTo>
                  <a:pt x="0" y="0"/>
                </a:moveTo>
                <a:lnTo>
                  <a:pt x="571246" y="381"/>
                </a:lnTo>
              </a:path>
            </a:pathLst>
          </a:custGeom>
          <a:ln w="25560">
            <a:solidFill>
              <a:srgbClr val="FF0000"/>
            </a:solidFill>
          </a:ln>
        </p:spPr>
        <p:txBody>
          <a:bodyPr wrap="square" lIns="0" tIns="0" rIns="0" bIns="0" rtlCol="0"/>
          <a:lstStyle/>
          <a:p>
            <a:endParaRPr/>
          </a:p>
        </p:txBody>
      </p:sp>
      <p:sp>
        <p:nvSpPr>
          <p:cNvPr id="8" name="object 8"/>
          <p:cNvSpPr/>
          <p:nvPr/>
        </p:nvSpPr>
        <p:spPr>
          <a:xfrm>
            <a:off x="3820540" y="4267072"/>
            <a:ext cx="132080" cy="600075"/>
          </a:xfrm>
          <a:custGeom>
            <a:avLst/>
            <a:gdLst/>
            <a:ahLst/>
            <a:cxnLst/>
            <a:rect l="l" t="t" r="r" b="b"/>
            <a:pathLst>
              <a:path w="132079" h="600075">
                <a:moveTo>
                  <a:pt x="15748" y="470026"/>
                </a:moveTo>
                <a:lnTo>
                  <a:pt x="9017" y="474090"/>
                </a:lnTo>
                <a:lnTo>
                  <a:pt x="2286" y="478027"/>
                </a:lnTo>
                <a:lnTo>
                  <a:pt x="0" y="486663"/>
                </a:lnTo>
                <a:lnTo>
                  <a:pt x="3937" y="493521"/>
                </a:lnTo>
                <a:lnTo>
                  <a:pt x="66039" y="599820"/>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0"/>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9" name="object 9"/>
          <p:cNvSpPr/>
          <p:nvPr/>
        </p:nvSpPr>
        <p:spPr>
          <a:xfrm>
            <a:off x="3134741" y="4267072"/>
            <a:ext cx="132080" cy="600075"/>
          </a:xfrm>
          <a:custGeom>
            <a:avLst/>
            <a:gdLst/>
            <a:ahLst/>
            <a:cxnLst/>
            <a:rect l="l" t="t" r="r" b="b"/>
            <a:pathLst>
              <a:path w="132079" h="600075">
                <a:moveTo>
                  <a:pt x="15747" y="470026"/>
                </a:moveTo>
                <a:lnTo>
                  <a:pt x="9016" y="474090"/>
                </a:lnTo>
                <a:lnTo>
                  <a:pt x="2285" y="478027"/>
                </a:lnTo>
                <a:lnTo>
                  <a:pt x="0" y="486663"/>
                </a:lnTo>
                <a:lnTo>
                  <a:pt x="3936" y="493521"/>
                </a:lnTo>
                <a:lnTo>
                  <a:pt x="66039" y="599820"/>
                </a:lnTo>
                <a:lnTo>
                  <a:pt x="82458" y="571626"/>
                </a:lnTo>
                <a:lnTo>
                  <a:pt x="51815" y="571626"/>
                </a:lnTo>
                <a:lnTo>
                  <a:pt x="51780" y="519110"/>
                </a:lnTo>
                <a:lnTo>
                  <a:pt x="27718" y="477900"/>
                </a:lnTo>
                <a:lnTo>
                  <a:pt x="24510" y="472313"/>
                </a:lnTo>
                <a:lnTo>
                  <a:pt x="15747" y="470026"/>
                </a:lnTo>
                <a:close/>
              </a:path>
              <a:path w="132079" h="600075">
                <a:moveTo>
                  <a:pt x="51780" y="519110"/>
                </a:moveTo>
                <a:lnTo>
                  <a:pt x="51815" y="571626"/>
                </a:lnTo>
                <a:lnTo>
                  <a:pt x="80263" y="571626"/>
                </a:lnTo>
                <a:lnTo>
                  <a:pt x="80259" y="564514"/>
                </a:lnTo>
                <a:lnTo>
                  <a:pt x="53720" y="564514"/>
                </a:lnTo>
                <a:lnTo>
                  <a:pt x="65979" y="543415"/>
                </a:lnTo>
                <a:lnTo>
                  <a:pt x="51780" y="519110"/>
                </a:lnTo>
                <a:close/>
              </a:path>
              <a:path w="132079" h="600075">
                <a:moveTo>
                  <a:pt x="116077" y="470026"/>
                </a:moveTo>
                <a:lnTo>
                  <a:pt x="107441" y="472313"/>
                </a:lnTo>
                <a:lnTo>
                  <a:pt x="103304" y="479170"/>
                </a:lnTo>
                <a:lnTo>
                  <a:pt x="80228" y="518888"/>
                </a:lnTo>
                <a:lnTo>
                  <a:pt x="80263" y="571626"/>
                </a:lnTo>
                <a:lnTo>
                  <a:pt x="82458" y="571626"/>
                </a:lnTo>
                <a:lnTo>
                  <a:pt x="128016" y="493394"/>
                </a:lnTo>
                <a:lnTo>
                  <a:pt x="131953" y="486663"/>
                </a:lnTo>
                <a:lnTo>
                  <a:pt x="129667" y="477900"/>
                </a:lnTo>
                <a:lnTo>
                  <a:pt x="122935" y="473963"/>
                </a:lnTo>
                <a:lnTo>
                  <a:pt x="116077" y="470026"/>
                </a:lnTo>
                <a:close/>
              </a:path>
              <a:path w="132079" h="600075">
                <a:moveTo>
                  <a:pt x="65979" y="543415"/>
                </a:moveTo>
                <a:lnTo>
                  <a:pt x="53720" y="564514"/>
                </a:lnTo>
                <a:lnTo>
                  <a:pt x="78231" y="564388"/>
                </a:lnTo>
                <a:lnTo>
                  <a:pt x="65979" y="543415"/>
                </a:lnTo>
                <a:close/>
              </a:path>
              <a:path w="132079" h="600075">
                <a:moveTo>
                  <a:pt x="80228" y="518888"/>
                </a:moveTo>
                <a:lnTo>
                  <a:pt x="65979" y="543415"/>
                </a:lnTo>
                <a:lnTo>
                  <a:pt x="78231" y="564388"/>
                </a:lnTo>
                <a:lnTo>
                  <a:pt x="53720" y="564514"/>
                </a:lnTo>
                <a:lnTo>
                  <a:pt x="80259" y="564514"/>
                </a:lnTo>
                <a:lnTo>
                  <a:pt x="80228" y="518888"/>
                </a:lnTo>
                <a:close/>
              </a:path>
              <a:path w="132079" h="600075">
                <a:moveTo>
                  <a:pt x="79882" y="0"/>
                </a:moveTo>
                <a:lnTo>
                  <a:pt x="51434" y="0"/>
                </a:lnTo>
                <a:lnTo>
                  <a:pt x="51780" y="519110"/>
                </a:lnTo>
                <a:lnTo>
                  <a:pt x="65979" y="543415"/>
                </a:lnTo>
                <a:lnTo>
                  <a:pt x="80228" y="518888"/>
                </a:lnTo>
                <a:lnTo>
                  <a:pt x="79882" y="0"/>
                </a:lnTo>
                <a:close/>
              </a:path>
            </a:pathLst>
          </a:custGeom>
          <a:solidFill>
            <a:srgbClr val="C00000"/>
          </a:solidFill>
        </p:spPr>
        <p:txBody>
          <a:bodyPr wrap="square" lIns="0" tIns="0" rIns="0" bIns="0" rtlCol="0"/>
          <a:lstStyle/>
          <a:p>
            <a:endParaRPr/>
          </a:p>
        </p:txBody>
      </p:sp>
      <p:sp>
        <p:nvSpPr>
          <p:cNvPr id="10" name="object 10"/>
          <p:cNvSpPr/>
          <p:nvPr/>
        </p:nvSpPr>
        <p:spPr>
          <a:xfrm>
            <a:off x="2448941" y="4267072"/>
            <a:ext cx="132080" cy="600075"/>
          </a:xfrm>
          <a:custGeom>
            <a:avLst/>
            <a:gdLst/>
            <a:ahLst/>
            <a:cxnLst/>
            <a:rect l="l" t="t" r="r" b="b"/>
            <a:pathLst>
              <a:path w="132080" h="600075">
                <a:moveTo>
                  <a:pt x="15747" y="470026"/>
                </a:moveTo>
                <a:lnTo>
                  <a:pt x="9016" y="474090"/>
                </a:lnTo>
                <a:lnTo>
                  <a:pt x="2285" y="478027"/>
                </a:lnTo>
                <a:lnTo>
                  <a:pt x="0" y="486663"/>
                </a:lnTo>
                <a:lnTo>
                  <a:pt x="3936" y="493521"/>
                </a:lnTo>
                <a:lnTo>
                  <a:pt x="66039" y="599820"/>
                </a:lnTo>
                <a:lnTo>
                  <a:pt x="82458" y="571626"/>
                </a:lnTo>
                <a:lnTo>
                  <a:pt x="51815" y="571626"/>
                </a:lnTo>
                <a:lnTo>
                  <a:pt x="51780" y="519110"/>
                </a:lnTo>
                <a:lnTo>
                  <a:pt x="27718" y="477900"/>
                </a:lnTo>
                <a:lnTo>
                  <a:pt x="24510" y="472313"/>
                </a:lnTo>
                <a:lnTo>
                  <a:pt x="15747" y="470026"/>
                </a:lnTo>
                <a:close/>
              </a:path>
              <a:path w="132080" h="600075">
                <a:moveTo>
                  <a:pt x="51780" y="519110"/>
                </a:moveTo>
                <a:lnTo>
                  <a:pt x="51815" y="571626"/>
                </a:lnTo>
                <a:lnTo>
                  <a:pt x="80263" y="571626"/>
                </a:lnTo>
                <a:lnTo>
                  <a:pt x="80259" y="564514"/>
                </a:lnTo>
                <a:lnTo>
                  <a:pt x="53720" y="564514"/>
                </a:lnTo>
                <a:lnTo>
                  <a:pt x="65979" y="543415"/>
                </a:lnTo>
                <a:lnTo>
                  <a:pt x="51780" y="519110"/>
                </a:lnTo>
                <a:close/>
              </a:path>
              <a:path w="132080" h="600075">
                <a:moveTo>
                  <a:pt x="116077" y="470026"/>
                </a:moveTo>
                <a:lnTo>
                  <a:pt x="107441" y="472313"/>
                </a:lnTo>
                <a:lnTo>
                  <a:pt x="103304" y="479170"/>
                </a:lnTo>
                <a:lnTo>
                  <a:pt x="80228" y="518888"/>
                </a:lnTo>
                <a:lnTo>
                  <a:pt x="80263" y="571626"/>
                </a:lnTo>
                <a:lnTo>
                  <a:pt x="82458" y="571626"/>
                </a:lnTo>
                <a:lnTo>
                  <a:pt x="128015" y="493394"/>
                </a:lnTo>
                <a:lnTo>
                  <a:pt x="131952" y="486663"/>
                </a:lnTo>
                <a:lnTo>
                  <a:pt x="129666" y="477900"/>
                </a:lnTo>
                <a:lnTo>
                  <a:pt x="122935" y="473963"/>
                </a:lnTo>
                <a:lnTo>
                  <a:pt x="116077" y="470026"/>
                </a:lnTo>
                <a:close/>
              </a:path>
              <a:path w="132080" h="600075">
                <a:moveTo>
                  <a:pt x="65979" y="543415"/>
                </a:moveTo>
                <a:lnTo>
                  <a:pt x="53720" y="564514"/>
                </a:lnTo>
                <a:lnTo>
                  <a:pt x="78231" y="564388"/>
                </a:lnTo>
                <a:lnTo>
                  <a:pt x="65979" y="543415"/>
                </a:lnTo>
                <a:close/>
              </a:path>
              <a:path w="132080" h="600075">
                <a:moveTo>
                  <a:pt x="80228" y="518888"/>
                </a:moveTo>
                <a:lnTo>
                  <a:pt x="65979" y="543415"/>
                </a:lnTo>
                <a:lnTo>
                  <a:pt x="78231" y="564388"/>
                </a:lnTo>
                <a:lnTo>
                  <a:pt x="53720" y="564514"/>
                </a:lnTo>
                <a:lnTo>
                  <a:pt x="80259" y="564514"/>
                </a:lnTo>
                <a:lnTo>
                  <a:pt x="80228" y="518888"/>
                </a:lnTo>
                <a:close/>
              </a:path>
              <a:path w="132080" h="600075">
                <a:moveTo>
                  <a:pt x="79882" y="0"/>
                </a:moveTo>
                <a:lnTo>
                  <a:pt x="51434" y="0"/>
                </a:lnTo>
                <a:lnTo>
                  <a:pt x="51780" y="519110"/>
                </a:lnTo>
                <a:lnTo>
                  <a:pt x="65979" y="543415"/>
                </a:lnTo>
                <a:lnTo>
                  <a:pt x="80228" y="518888"/>
                </a:lnTo>
                <a:lnTo>
                  <a:pt x="79882" y="0"/>
                </a:lnTo>
                <a:close/>
              </a:path>
            </a:pathLst>
          </a:custGeom>
          <a:solidFill>
            <a:srgbClr val="C00000"/>
          </a:solidFill>
        </p:spPr>
        <p:txBody>
          <a:bodyPr wrap="square" lIns="0" tIns="0" rIns="0" bIns="0" rtlCol="0"/>
          <a:lstStyle/>
          <a:p>
            <a:endParaRPr/>
          </a:p>
        </p:txBody>
      </p:sp>
      <p:graphicFrame>
        <p:nvGraphicFramePr>
          <p:cNvPr id="11" name="object 11"/>
          <p:cNvGraphicFramePr>
            <a:graphicFrameLocks noGrp="1"/>
          </p:cNvGraphicFramePr>
          <p:nvPr/>
        </p:nvGraphicFramePr>
        <p:xfrm>
          <a:off x="1315719" y="1789992"/>
          <a:ext cx="6896733" cy="3511177"/>
        </p:xfrm>
        <a:graphic>
          <a:graphicData uri="http://schemas.openxmlformats.org/drawingml/2006/table">
            <a:tbl>
              <a:tblPr firstRow="1" bandRow="1">
                <a:tableStyleId>{2D5ABB26-0587-4C30-8999-92F81FD0307C}</a:tableStyleId>
              </a:tblPr>
              <a:tblGrid>
                <a:gridCol w="919480">
                  <a:extLst>
                    <a:ext uri="{9D8B030D-6E8A-4147-A177-3AD203B41FA5}">
                      <a16:colId xmlns="" xmlns:a16="http://schemas.microsoft.com/office/drawing/2014/main" val="20000"/>
                    </a:ext>
                  </a:extLst>
                </a:gridCol>
                <a:gridCol w="375919">
                  <a:extLst>
                    <a:ext uri="{9D8B030D-6E8A-4147-A177-3AD203B41FA5}">
                      <a16:colId xmlns="" xmlns:a16="http://schemas.microsoft.com/office/drawing/2014/main" val="20001"/>
                    </a:ext>
                  </a:extLst>
                </a:gridCol>
                <a:gridCol w="1591945">
                  <a:extLst>
                    <a:ext uri="{9D8B030D-6E8A-4147-A177-3AD203B41FA5}">
                      <a16:colId xmlns="" xmlns:a16="http://schemas.microsoft.com/office/drawing/2014/main" val="20002"/>
                    </a:ext>
                  </a:extLst>
                </a:gridCol>
                <a:gridCol w="1495425">
                  <a:extLst>
                    <a:ext uri="{9D8B030D-6E8A-4147-A177-3AD203B41FA5}">
                      <a16:colId xmlns="" xmlns:a16="http://schemas.microsoft.com/office/drawing/2014/main" val="20003"/>
                    </a:ext>
                  </a:extLst>
                </a:gridCol>
                <a:gridCol w="2513964">
                  <a:extLst>
                    <a:ext uri="{9D8B030D-6E8A-4147-A177-3AD203B41FA5}">
                      <a16:colId xmlns="" xmlns:a16="http://schemas.microsoft.com/office/drawing/2014/main" val="20004"/>
                    </a:ext>
                  </a:extLst>
                </a:gridCol>
              </a:tblGrid>
              <a:tr h="715249">
                <a:tc>
                  <a:txBody>
                    <a:bodyPr/>
                    <a:lstStyle/>
                    <a:p>
                      <a:pPr marR="299720" algn="ctr">
                        <a:lnSpc>
                          <a:spcPct val="100000"/>
                        </a:lnSpc>
                      </a:pPr>
                      <a:r>
                        <a:rPr sz="2400" dirty="0">
                          <a:latin typeface="Tahoma"/>
                          <a:cs typeface="Tahoma"/>
                        </a:rPr>
                        <a:t>3</a:t>
                      </a:r>
                      <a:endParaRPr sz="2400">
                        <a:latin typeface="Tahoma"/>
                        <a:cs typeface="Tahoma"/>
                      </a:endParaRPr>
                    </a:p>
                  </a:txBody>
                  <a:tcPr marL="0" marR="0" marT="0" marB="0"/>
                </a:tc>
                <a:tc>
                  <a:txBody>
                    <a:bodyPr/>
                    <a:lstStyle/>
                    <a:p>
                      <a:pPr>
                        <a:lnSpc>
                          <a:spcPct val="100000"/>
                        </a:lnSpc>
                      </a:pPr>
                      <a:endParaRPr sz="2800">
                        <a:latin typeface="Times New Roman"/>
                        <a:cs typeface="Times New Roman"/>
                      </a:endParaRPr>
                    </a:p>
                  </a:txBody>
                  <a:tcPr marL="0" marR="0" marT="0" marB="0"/>
                </a:tc>
                <a:tc>
                  <a:txBody>
                    <a:bodyPr/>
                    <a:lstStyle/>
                    <a:p>
                      <a:pPr algn="ctr">
                        <a:lnSpc>
                          <a:spcPct val="100000"/>
                        </a:lnSpc>
                      </a:pPr>
                      <a:r>
                        <a:rPr sz="2400" dirty="0">
                          <a:latin typeface="Tahoma"/>
                          <a:cs typeface="Tahoma"/>
                        </a:rPr>
                        <a:t>6</a:t>
                      </a:r>
                      <a:endParaRPr sz="2400">
                        <a:latin typeface="Tahoma"/>
                        <a:cs typeface="Tahoma"/>
                      </a:endParaRPr>
                    </a:p>
                  </a:txBody>
                  <a:tcPr marL="0" marR="0" marT="0" marB="0"/>
                </a:tc>
                <a:tc>
                  <a:txBody>
                    <a:bodyPr/>
                    <a:lstStyle/>
                    <a:p>
                      <a:pPr marL="287655" algn="ctr">
                        <a:lnSpc>
                          <a:spcPct val="100000"/>
                        </a:lnSpc>
                      </a:pPr>
                      <a:r>
                        <a:rPr sz="2400" dirty="0">
                          <a:latin typeface="Tahoma"/>
                          <a:cs typeface="Tahoma"/>
                        </a:rPr>
                        <a:t>4</a:t>
                      </a:r>
                      <a:endParaRPr sz="2400">
                        <a:latin typeface="Tahoma"/>
                        <a:cs typeface="Tahoma"/>
                      </a:endParaRPr>
                    </a:p>
                  </a:txBody>
                  <a:tcPr marL="0" marR="0" marT="0" marB="0"/>
                </a:tc>
                <a:tc>
                  <a:txBody>
                    <a:bodyPr/>
                    <a:lstStyle/>
                    <a:p>
                      <a:pPr marL="429259">
                        <a:lnSpc>
                          <a:spcPct val="100000"/>
                        </a:lnSpc>
                      </a:pPr>
                      <a:r>
                        <a:rPr sz="2400" dirty="0">
                          <a:latin typeface="Tahoma"/>
                          <a:cs typeface="Tahoma"/>
                        </a:rPr>
                        <a:t>Octal</a:t>
                      </a:r>
                      <a:r>
                        <a:rPr sz="2400" spc="-25" dirty="0">
                          <a:latin typeface="Tahoma"/>
                          <a:cs typeface="Tahoma"/>
                        </a:rPr>
                        <a:t> </a:t>
                      </a:r>
                      <a:r>
                        <a:rPr sz="2400" spc="-5" dirty="0">
                          <a:latin typeface="Tahoma"/>
                          <a:cs typeface="Tahoma"/>
                        </a:rPr>
                        <a:t>Number</a:t>
                      </a:r>
                      <a:endParaRPr sz="2400">
                        <a:latin typeface="Tahoma"/>
                        <a:cs typeface="Tahoma"/>
                      </a:endParaRPr>
                    </a:p>
                  </a:txBody>
                  <a:tcPr marL="0" marR="0" marT="0" marB="0"/>
                </a:tc>
                <a:extLst>
                  <a:ext uri="{0D108BD9-81ED-4DB2-BD59-A6C34878D82A}">
                    <a16:rowId xmlns="" xmlns:a16="http://schemas.microsoft.com/office/drawing/2014/main" val="10000"/>
                  </a:ext>
                </a:extLst>
              </a:tr>
              <a:tr h="950493">
                <a:tc>
                  <a:txBody>
                    <a:bodyPr/>
                    <a:lstStyle/>
                    <a:p>
                      <a:pPr>
                        <a:lnSpc>
                          <a:spcPct val="100000"/>
                        </a:lnSpc>
                        <a:spcBef>
                          <a:spcPts val="30"/>
                        </a:spcBef>
                      </a:pPr>
                      <a:endParaRPr sz="2350">
                        <a:latin typeface="Times New Roman"/>
                        <a:cs typeface="Times New Roman"/>
                      </a:endParaRPr>
                    </a:p>
                    <a:p>
                      <a:pPr marR="349250" algn="ctr">
                        <a:lnSpc>
                          <a:spcPct val="100000"/>
                        </a:lnSpc>
                      </a:pPr>
                      <a:r>
                        <a:rPr sz="2400" spc="-5" dirty="0">
                          <a:latin typeface="Tahoma"/>
                          <a:cs typeface="Tahoma"/>
                        </a:rPr>
                        <a:t>011</a:t>
                      </a:r>
                      <a:endParaRPr sz="2400">
                        <a:latin typeface="Tahoma"/>
                        <a:cs typeface="Tahoma"/>
                      </a:endParaRPr>
                    </a:p>
                  </a:txBody>
                  <a:tcPr marL="0" marR="0" marT="3810" marB="0"/>
                </a:tc>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spcBef>
                          <a:spcPts val="30"/>
                        </a:spcBef>
                      </a:pPr>
                      <a:endParaRPr sz="2350">
                        <a:latin typeface="Times New Roman"/>
                        <a:cs typeface="Times New Roman"/>
                      </a:endParaRPr>
                    </a:p>
                    <a:p>
                      <a:pPr marL="567055">
                        <a:lnSpc>
                          <a:spcPct val="100000"/>
                        </a:lnSpc>
                      </a:pPr>
                      <a:r>
                        <a:rPr sz="2400" spc="-5" dirty="0">
                          <a:latin typeface="Tahoma"/>
                          <a:cs typeface="Tahoma"/>
                        </a:rPr>
                        <a:t>110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234315" algn="ctr">
                        <a:lnSpc>
                          <a:spcPct val="100000"/>
                        </a:lnSpc>
                      </a:pPr>
                      <a:r>
                        <a:rPr sz="2400" spc="-5" dirty="0">
                          <a:latin typeface="Tahoma"/>
                          <a:cs typeface="Tahoma"/>
                        </a:rPr>
                        <a:t>100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476250">
                        <a:lnSpc>
                          <a:spcPct val="100000"/>
                        </a:lnSpc>
                      </a:pPr>
                      <a:r>
                        <a:rPr sz="2400" dirty="0">
                          <a:latin typeface="Tahoma"/>
                          <a:cs typeface="Tahoma"/>
                        </a:rPr>
                        <a:t>Binary</a:t>
                      </a:r>
                      <a:r>
                        <a:rPr sz="2400" spc="-70" dirty="0">
                          <a:latin typeface="Tahoma"/>
                          <a:cs typeface="Tahoma"/>
                        </a:rPr>
                        <a:t> </a:t>
                      </a:r>
                      <a:r>
                        <a:rPr sz="2400" spc="-5" dirty="0">
                          <a:latin typeface="Tahoma"/>
                          <a:cs typeface="Tahoma"/>
                        </a:rPr>
                        <a:t>Number</a:t>
                      </a:r>
                      <a:endParaRPr sz="2400">
                        <a:latin typeface="Tahoma"/>
                        <a:cs typeface="Tahoma"/>
                      </a:endParaRPr>
                    </a:p>
                  </a:txBody>
                  <a:tcPr marL="0" marR="0" marT="3810" marB="0"/>
                </a:tc>
                <a:extLst>
                  <a:ext uri="{0D108BD9-81ED-4DB2-BD59-A6C34878D82A}">
                    <a16:rowId xmlns="" xmlns:a16="http://schemas.microsoft.com/office/drawing/2014/main" val="10001"/>
                  </a:ext>
                </a:extLst>
              </a:tr>
              <a:tr h="659255">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pPr>
                      <a:endParaRPr sz="2800">
                        <a:latin typeface="Times New Roman"/>
                        <a:cs typeface="Times New Roman"/>
                      </a:endParaRPr>
                    </a:p>
                  </a:txBody>
                  <a:tcPr marL="0" marR="0" marT="0" marB="0">
                    <a:lnB w="28575">
                      <a:solidFill>
                        <a:srgbClr val="FF0000"/>
                      </a:solidFill>
                      <a:prstDash val="solid"/>
                    </a:lnB>
                  </a:tcPr>
                </a:tc>
                <a:tc>
                  <a:txBody>
                    <a:bodyPr/>
                    <a:lstStyle/>
                    <a:p>
                      <a:pPr marL="67945">
                        <a:lnSpc>
                          <a:spcPct val="100000"/>
                        </a:lnSpc>
                        <a:spcBef>
                          <a:spcPts val="1850"/>
                        </a:spcBef>
                      </a:pPr>
                      <a:r>
                        <a:rPr sz="2400" spc="-5" dirty="0">
                          <a:latin typeface="Tahoma"/>
                          <a:cs typeface="Tahoma"/>
                        </a:rPr>
                        <a:t>011110100</a:t>
                      </a:r>
                      <a:endParaRPr sz="2400">
                        <a:latin typeface="Tahoma"/>
                        <a:cs typeface="Tahoma"/>
                      </a:endParaRPr>
                    </a:p>
                  </a:txBody>
                  <a:tcPr marL="0" marR="0" marT="234950" marB="0">
                    <a:lnB w="28575">
                      <a:solidFill>
                        <a:srgbClr val="FF0000"/>
                      </a:solidFill>
                      <a:prstDash val="solid"/>
                    </a:lnB>
                  </a:tcPr>
                </a:tc>
                <a:tc>
                  <a:txBody>
                    <a:bodyPr/>
                    <a:lstStyle/>
                    <a:p>
                      <a:pPr>
                        <a:lnSpc>
                          <a:spcPct val="100000"/>
                        </a:lnSpc>
                      </a:pPr>
                      <a:endParaRPr sz="2800">
                        <a:latin typeface="Times New Roman"/>
                        <a:cs typeface="Times New Roman"/>
                      </a:endParaRPr>
                    </a:p>
                  </a:txBody>
                  <a:tcPr marL="0" marR="0" marT="0" marB="0"/>
                </a:tc>
                <a:tc>
                  <a:txBody>
                    <a:bodyPr/>
                    <a:lstStyle/>
                    <a:p>
                      <a:pPr marL="381000">
                        <a:lnSpc>
                          <a:spcPct val="100000"/>
                        </a:lnSpc>
                        <a:spcBef>
                          <a:spcPts val="1850"/>
                        </a:spcBef>
                      </a:pPr>
                      <a:r>
                        <a:rPr sz="2400" dirty="0">
                          <a:latin typeface="Tahoma"/>
                          <a:cs typeface="Tahoma"/>
                        </a:rPr>
                        <a:t>Binary</a:t>
                      </a:r>
                      <a:r>
                        <a:rPr sz="2400" spc="-65" dirty="0">
                          <a:latin typeface="Tahoma"/>
                          <a:cs typeface="Tahoma"/>
                        </a:rPr>
                        <a:t> </a:t>
                      </a:r>
                      <a:r>
                        <a:rPr sz="2400" spc="-5" dirty="0">
                          <a:latin typeface="Tahoma"/>
                          <a:cs typeface="Tahoma"/>
                        </a:rPr>
                        <a:t>Number</a:t>
                      </a:r>
                      <a:endParaRPr sz="2400">
                        <a:latin typeface="Tahoma"/>
                        <a:cs typeface="Tahoma"/>
                      </a:endParaRPr>
                    </a:p>
                  </a:txBody>
                  <a:tcPr marL="0" marR="0" marT="234950" marB="0"/>
                </a:tc>
                <a:extLst>
                  <a:ext uri="{0D108BD9-81ED-4DB2-BD59-A6C34878D82A}">
                    <a16:rowId xmlns="" xmlns:a16="http://schemas.microsoft.com/office/drawing/2014/main" val="10002"/>
                  </a:ext>
                </a:extLst>
              </a:tr>
              <a:tr h="1168361">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pPr>
                      <a:endParaRPr sz="2900">
                        <a:latin typeface="Times New Roman"/>
                        <a:cs typeface="Times New Roman"/>
                      </a:endParaRPr>
                    </a:p>
                    <a:p>
                      <a:pPr>
                        <a:lnSpc>
                          <a:spcPct val="100000"/>
                        </a:lnSpc>
                        <a:spcBef>
                          <a:spcPts val="35"/>
                        </a:spcBef>
                      </a:pPr>
                      <a:endParaRPr sz="2550">
                        <a:latin typeface="Times New Roman"/>
                        <a:cs typeface="Times New Roman"/>
                      </a:endParaRPr>
                    </a:p>
                    <a:p>
                      <a:pPr marL="140970">
                        <a:lnSpc>
                          <a:spcPts val="2795"/>
                        </a:lnSpc>
                      </a:pPr>
                      <a:r>
                        <a:rPr sz="2400" dirty="0">
                          <a:latin typeface="Tahoma"/>
                          <a:cs typeface="Tahoma"/>
                        </a:rPr>
                        <a:t>0</a:t>
                      </a:r>
                      <a:endParaRPr sz="2400">
                        <a:latin typeface="Tahoma"/>
                        <a:cs typeface="Tahoma"/>
                      </a:endParaRPr>
                    </a:p>
                  </a:txBody>
                  <a:tcPr marL="0" marR="0" marT="0" marB="0">
                    <a:lnT w="28575">
                      <a:solidFill>
                        <a:srgbClr val="FF0000"/>
                      </a:solidFill>
                      <a:prstDash val="solid"/>
                    </a:lnT>
                  </a:tcPr>
                </a:tc>
                <a:tc>
                  <a:txBody>
                    <a:bodyPr/>
                    <a:lstStyle/>
                    <a:p>
                      <a:pPr>
                        <a:lnSpc>
                          <a:spcPct val="100000"/>
                        </a:lnSpc>
                      </a:pPr>
                      <a:endParaRPr sz="2900">
                        <a:latin typeface="Times New Roman"/>
                        <a:cs typeface="Times New Roman"/>
                      </a:endParaRPr>
                    </a:p>
                    <a:p>
                      <a:pPr>
                        <a:lnSpc>
                          <a:spcPct val="100000"/>
                        </a:lnSpc>
                        <a:spcBef>
                          <a:spcPts val="35"/>
                        </a:spcBef>
                      </a:pPr>
                      <a:endParaRPr sz="2550">
                        <a:latin typeface="Times New Roman"/>
                        <a:cs typeface="Times New Roman"/>
                      </a:endParaRPr>
                    </a:p>
                    <a:p>
                      <a:pPr marL="501650">
                        <a:lnSpc>
                          <a:spcPts val="2795"/>
                        </a:lnSpc>
                        <a:tabLst>
                          <a:tab pos="1134745" algn="l"/>
                        </a:tabLst>
                      </a:pPr>
                      <a:r>
                        <a:rPr sz="2400" dirty="0">
                          <a:latin typeface="Tahoma"/>
                          <a:cs typeface="Tahoma"/>
                        </a:rPr>
                        <a:t>F	4</a:t>
                      </a:r>
                      <a:endParaRPr sz="2400">
                        <a:latin typeface="Tahoma"/>
                        <a:cs typeface="Tahoma"/>
                      </a:endParaRPr>
                    </a:p>
                  </a:txBody>
                  <a:tcPr marL="0" marR="0" marT="0" marB="0">
                    <a:lnT w="28575">
                      <a:solidFill>
                        <a:srgbClr val="FF0000"/>
                      </a:solidFill>
                      <a:prstDash val="solid"/>
                    </a:lnT>
                  </a:tcPr>
                </a:tc>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pPr>
                      <a:endParaRPr sz="2900">
                        <a:latin typeface="Times New Roman"/>
                        <a:cs typeface="Times New Roman"/>
                      </a:endParaRPr>
                    </a:p>
                    <a:p>
                      <a:pPr>
                        <a:lnSpc>
                          <a:spcPct val="100000"/>
                        </a:lnSpc>
                        <a:spcBef>
                          <a:spcPts val="35"/>
                        </a:spcBef>
                      </a:pPr>
                      <a:endParaRPr sz="2550">
                        <a:latin typeface="Times New Roman"/>
                        <a:cs typeface="Times New Roman"/>
                      </a:endParaRPr>
                    </a:p>
                    <a:p>
                      <a:pPr marL="497840">
                        <a:lnSpc>
                          <a:spcPts val="2795"/>
                        </a:lnSpc>
                      </a:pPr>
                      <a:r>
                        <a:rPr sz="2400" spc="-10" dirty="0">
                          <a:latin typeface="Tahoma"/>
                          <a:cs typeface="Tahoma"/>
                        </a:rPr>
                        <a:t>Hex</a:t>
                      </a:r>
                      <a:r>
                        <a:rPr sz="2400" spc="-30" dirty="0">
                          <a:latin typeface="Tahoma"/>
                          <a:cs typeface="Tahoma"/>
                        </a:rPr>
                        <a:t> </a:t>
                      </a:r>
                      <a:r>
                        <a:rPr sz="2400" spc="-5" dirty="0">
                          <a:latin typeface="Tahoma"/>
                          <a:cs typeface="Tahoma"/>
                        </a:rPr>
                        <a:t>Number</a:t>
                      </a:r>
                      <a:endParaRPr sz="2400">
                        <a:latin typeface="Tahoma"/>
                        <a:cs typeface="Tahoma"/>
                      </a:endParaRPr>
                    </a:p>
                  </a:txBody>
                  <a:tcPr marL="0" marR="0" marT="0" marB="0"/>
                </a:tc>
                <a:extLst>
                  <a:ext uri="{0D108BD9-81ED-4DB2-BD59-A6C34878D82A}">
                    <a16:rowId xmlns="" xmlns:a16="http://schemas.microsoft.com/office/drawing/2014/main" val="10003"/>
                  </a:ext>
                </a:extLst>
              </a:tr>
            </a:tbl>
          </a:graphicData>
        </a:graphic>
      </p:graphicFrame>
      <p:sp>
        <p:nvSpPr>
          <p:cNvPr id="14" name="object 14"/>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160</a:t>
            </a:r>
            <a:endParaRPr sz="1200">
              <a:latin typeface="Calibri"/>
              <a:cs typeface="Calibri"/>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59396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364 </a:t>
            </a:r>
            <a:r>
              <a:rPr spc="-15" dirty="0"/>
              <a:t>octal </a:t>
            </a:r>
            <a:r>
              <a:rPr spc="-5" dirty="0"/>
              <a:t>number </a:t>
            </a:r>
            <a:r>
              <a:rPr dirty="0"/>
              <a:t>in</a:t>
            </a:r>
            <a:r>
              <a:rPr spc="-135" dirty="0"/>
              <a:t> </a:t>
            </a:r>
            <a:r>
              <a:rPr spc="-25" dirty="0"/>
              <a:t>to  </a:t>
            </a:r>
            <a:r>
              <a:rPr spc="-30" dirty="0"/>
              <a:t>it’s </a:t>
            </a:r>
            <a:r>
              <a:rPr spc="-10" dirty="0"/>
              <a:t>equivalent </a:t>
            </a:r>
            <a:r>
              <a:rPr spc="-25" dirty="0"/>
              <a:t>hex</a:t>
            </a:r>
            <a:r>
              <a:rPr spc="-20" dirty="0"/>
              <a:t> </a:t>
            </a:r>
            <a:r>
              <a:rPr spc="-55" dirty="0"/>
              <a:t>number.</a:t>
            </a:r>
          </a:p>
        </p:txBody>
      </p:sp>
      <p:sp>
        <p:nvSpPr>
          <p:cNvPr id="3" name="object 3"/>
          <p:cNvSpPr/>
          <p:nvPr/>
        </p:nvSpPr>
        <p:spPr>
          <a:xfrm>
            <a:off x="304558" y="10666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447927" y="5562727"/>
            <a:ext cx="3581400" cy="838200"/>
          </a:xfrm>
          <a:custGeom>
            <a:avLst/>
            <a:gdLst/>
            <a:ahLst/>
            <a:cxnLst/>
            <a:rect l="l" t="t" r="r" b="b"/>
            <a:pathLst>
              <a:path w="3581400" h="838200">
                <a:moveTo>
                  <a:pt x="3441319" y="0"/>
                </a:moveTo>
                <a:lnTo>
                  <a:pt x="139572" y="0"/>
                </a:lnTo>
                <a:lnTo>
                  <a:pt x="95455" y="7117"/>
                </a:lnTo>
                <a:lnTo>
                  <a:pt x="57140" y="26937"/>
                </a:lnTo>
                <a:lnTo>
                  <a:pt x="26928" y="57160"/>
                </a:lnTo>
                <a:lnTo>
                  <a:pt x="7115" y="95484"/>
                </a:lnTo>
                <a:lnTo>
                  <a:pt x="0" y="139611"/>
                </a:lnTo>
                <a:lnTo>
                  <a:pt x="0" y="698093"/>
                </a:lnTo>
                <a:lnTo>
                  <a:pt x="7115" y="742221"/>
                </a:lnTo>
                <a:lnTo>
                  <a:pt x="26928" y="780549"/>
                </a:lnTo>
                <a:lnTo>
                  <a:pt x="57140" y="810775"/>
                </a:lnTo>
                <a:lnTo>
                  <a:pt x="95455" y="830598"/>
                </a:lnTo>
                <a:lnTo>
                  <a:pt x="139572" y="837717"/>
                </a:lnTo>
                <a:lnTo>
                  <a:pt x="3441319" y="837717"/>
                </a:lnTo>
                <a:lnTo>
                  <a:pt x="3485436" y="830598"/>
                </a:lnTo>
                <a:lnTo>
                  <a:pt x="3523751" y="810775"/>
                </a:lnTo>
                <a:lnTo>
                  <a:pt x="3553963" y="780549"/>
                </a:lnTo>
                <a:lnTo>
                  <a:pt x="3573776" y="742221"/>
                </a:lnTo>
                <a:lnTo>
                  <a:pt x="3580892" y="698093"/>
                </a:lnTo>
                <a:lnTo>
                  <a:pt x="3580892" y="139611"/>
                </a:lnTo>
                <a:lnTo>
                  <a:pt x="3573776" y="95484"/>
                </a:lnTo>
                <a:lnTo>
                  <a:pt x="3553963" y="57160"/>
                </a:lnTo>
                <a:lnTo>
                  <a:pt x="3523751" y="26937"/>
                </a:lnTo>
                <a:lnTo>
                  <a:pt x="3485436" y="7117"/>
                </a:lnTo>
                <a:lnTo>
                  <a:pt x="3441319" y="0"/>
                </a:lnTo>
                <a:close/>
              </a:path>
            </a:pathLst>
          </a:custGeom>
          <a:solidFill>
            <a:srgbClr val="CFDCEF"/>
          </a:solidFill>
        </p:spPr>
        <p:txBody>
          <a:bodyPr wrap="square" lIns="0" tIns="0" rIns="0" bIns="0" rtlCol="0"/>
          <a:lstStyle/>
          <a:p>
            <a:endParaRPr/>
          </a:p>
        </p:txBody>
      </p:sp>
      <p:sp>
        <p:nvSpPr>
          <p:cNvPr id="5" name="object 5"/>
          <p:cNvSpPr/>
          <p:nvPr/>
        </p:nvSpPr>
        <p:spPr>
          <a:xfrm>
            <a:off x="1447927" y="5562727"/>
            <a:ext cx="3581400" cy="838200"/>
          </a:xfrm>
          <a:custGeom>
            <a:avLst/>
            <a:gdLst/>
            <a:ahLst/>
            <a:cxnLst/>
            <a:rect l="l" t="t" r="r" b="b"/>
            <a:pathLst>
              <a:path w="3581400" h="838200">
                <a:moveTo>
                  <a:pt x="0" y="139611"/>
                </a:moveTo>
                <a:lnTo>
                  <a:pt x="7115" y="95484"/>
                </a:lnTo>
                <a:lnTo>
                  <a:pt x="26928" y="57160"/>
                </a:lnTo>
                <a:lnTo>
                  <a:pt x="57140" y="26937"/>
                </a:lnTo>
                <a:lnTo>
                  <a:pt x="95455" y="7117"/>
                </a:lnTo>
                <a:lnTo>
                  <a:pt x="139572" y="0"/>
                </a:lnTo>
                <a:lnTo>
                  <a:pt x="3441319" y="0"/>
                </a:lnTo>
                <a:lnTo>
                  <a:pt x="3485436" y="7117"/>
                </a:lnTo>
                <a:lnTo>
                  <a:pt x="3523751" y="26937"/>
                </a:lnTo>
                <a:lnTo>
                  <a:pt x="3553963" y="57160"/>
                </a:lnTo>
                <a:lnTo>
                  <a:pt x="3573776" y="95484"/>
                </a:lnTo>
                <a:lnTo>
                  <a:pt x="3580892" y="139611"/>
                </a:lnTo>
                <a:lnTo>
                  <a:pt x="3580892" y="698093"/>
                </a:lnTo>
                <a:lnTo>
                  <a:pt x="3573776" y="742221"/>
                </a:lnTo>
                <a:lnTo>
                  <a:pt x="3553963" y="780549"/>
                </a:lnTo>
                <a:lnTo>
                  <a:pt x="3523751" y="810775"/>
                </a:lnTo>
                <a:lnTo>
                  <a:pt x="3485436" y="830598"/>
                </a:lnTo>
                <a:lnTo>
                  <a:pt x="3441319" y="837717"/>
                </a:lnTo>
                <a:lnTo>
                  <a:pt x="139572" y="837717"/>
                </a:lnTo>
                <a:lnTo>
                  <a:pt x="95455" y="830598"/>
                </a:lnTo>
                <a:lnTo>
                  <a:pt x="57140" y="810775"/>
                </a:lnTo>
                <a:lnTo>
                  <a:pt x="26928" y="780549"/>
                </a:lnTo>
                <a:lnTo>
                  <a:pt x="7115" y="742221"/>
                </a:lnTo>
                <a:lnTo>
                  <a:pt x="0" y="698093"/>
                </a:lnTo>
                <a:lnTo>
                  <a:pt x="0" y="139611"/>
                </a:lnTo>
                <a:close/>
              </a:path>
            </a:pathLst>
          </a:custGeom>
          <a:ln w="9360">
            <a:solidFill>
              <a:srgbClr val="000000"/>
            </a:solidFill>
          </a:ln>
        </p:spPr>
        <p:txBody>
          <a:bodyPr wrap="square" lIns="0" tIns="0" rIns="0" bIns="0" rtlCol="0"/>
          <a:lstStyle/>
          <a:p>
            <a:endParaRPr/>
          </a:p>
        </p:txBody>
      </p:sp>
      <p:sp>
        <p:nvSpPr>
          <p:cNvPr id="6" name="object 6"/>
          <p:cNvSpPr/>
          <p:nvPr/>
        </p:nvSpPr>
        <p:spPr>
          <a:xfrm>
            <a:off x="1534541" y="2214752"/>
            <a:ext cx="132080" cy="600075"/>
          </a:xfrm>
          <a:custGeom>
            <a:avLst/>
            <a:gdLst/>
            <a:ahLst/>
            <a:cxnLst/>
            <a:rect l="l" t="t" r="r" b="b"/>
            <a:pathLst>
              <a:path w="132080" h="600075">
                <a:moveTo>
                  <a:pt x="15747" y="470026"/>
                </a:moveTo>
                <a:lnTo>
                  <a:pt x="2286" y="477900"/>
                </a:lnTo>
                <a:lnTo>
                  <a:pt x="0" y="486663"/>
                </a:lnTo>
                <a:lnTo>
                  <a:pt x="66040" y="599821"/>
                </a:lnTo>
                <a:lnTo>
                  <a:pt x="82458" y="571626"/>
                </a:lnTo>
                <a:lnTo>
                  <a:pt x="51815" y="571626"/>
                </a:lnTo>
                <a:lnTo>
                  <a:pt x="51780" y="519110"/>
                </a:lnTo>
                <a:lnTo>
                  <a:pt x="28375" y="479044"/>
                </a:lnTo>
                <a:lnTo>
                  <a:pt x="24511" y="472313"/>
                </a:lnTo>
                <a:lnTo>
                  <a:pt x="15747" y="470026"/>
                </a:lnTo>
                <a:close/>
              </a:path>
              <a:path w="132080" h="600075">
                <a:moveTo>
                  <a:pt x="51780" y="519110"/>
                </a:moveTo>
                <a:lnTo>
                  <a:pt x="51815" y="571626"/>
                </a:lnTo>
                <a:lnTo>
                  <a:pt x="80264" y="571500"/>
                </a:lnTo>
                <a:lnTo>
                  <a:pt x="80259" y="564388"/>
                </a:lnTo>
                <a:lnTo>
                  <a:pt x="53721" y="564388"/>
                </a:lnTo>
                <a:lnTo>
                  <a:pt x="65951" y="543367"/>
                </a:lnTo>
                <a:lnTo>
                  <a:pt x="51780" y="519110"/>
                </a:lnTo>
                <a:close/>
              </a:path>
              <a:path w="132080" h="600075">
                <a:moveTo>
                  <a:pt x="116078" y="470026"/>
                </a:moveTo>
                <a:lnTo>
                  <a:pt x="107441" y="472313"/>
                </a:lnTo>
                <a:lnTo>
                  <a:pt x="103304" y="479171"/>
                </a:lnTo>
                <a:lnTo>
                  <a:pt x="80228" y="518829"/>
                </a:lnTo>
                <a:lnTo>
                  <a:pt x="80264" y="571500"/>
                </a:lnTo>
                <a:lnTo>
                  <a:pt x="51815" y="571626"/>
                </a:lnTo>
                <a:lnTo>
                  <a:pt x="82458" y="571626"/>
                </a:lnTo>
                <a:lnTo>
                  <a:pt x="128015" y="493395"/>
                </a:lnTo>
                <a:lnTo>
                  <a:pt x="131953" y="486537"/>
                </a:lnTo>
                <a:lnTo>
                  <a:pt x="129666" y="477900"/>
                </a:lnTo>
                <a:lnTo>
                  <a:pt x="122935" y="473963"/>
                </a:lnTo>
                <a:lnTo>
                  <a:pt x="116078" y="470026"/>
                </a:lnTo>
                <a:close/>
              </a:path>
              <a:path w="132080" h="600075">
                <a:moveTo>
                  <a:pt x="65951" y="543367"/>
                </a:moveTo>
                <a:lnTo>
                  <a:pt x="53721" y="564388"/>
                </a:lnTo>
                <a:lnTo>
                  <a:pt x="78231" y="564388"/>
                </a:lnTo>
                <a:lnTo>
                  <a:pt x="65951" y="543367"/>
                </a:lnTo>
                <a:close/>
              </a:path>
              <a:path w="132080" h="600075">
                <a:moveTo>
                  <a:pt x="80228" y="518829"/>
                </a:moveTo>
                <a:lnTo>
                  <a:pt x="65951" y="543367"/>
                </a:lnTo>
                <a:lnTo>
                  <a:pt x="78231" y="564388"/>
                </a:lnTo>
                <a:lnTo>
                  <a:pt x="80259" y="564388"/>
                </a:lnTo>
                <a:lnTo>
                  <a:pt x="80228" y="518829"/>
                </a:lnTo>
                <a:close/>
              </a:path>
              <a:path w="132080" h="600075">
                <a:moveTo>
                  <a:pt x="79883" y="0"/>
                </a:moveTo>
                <a:lnTo>
                  <a:pt x="51434"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7" name="object 7"/>
          <p:cNvSpPr/>
          <p:nvPr/>
        </p:nvSpPr>
        <p:spPr>
          <a:xfrm>
            <a:off x="3363340" y="2209673"/>
            <a:ext cx="132080" cy="600075"/>
          </a:xfrm>
          <a:custGeom>
            <a:avLst/>
            <a:gdLst/>
            <a:ahLst/>
            <a:cxnLst/>
            <a:rect l="l" t="t" r="r" b="b"/>
            <a:pathLst>
              <a:path w="132079" h="600075">
                <a:moveTo>
                  <a:pt x="15748" y="470026"/>
                </a:moveTo>
                <a:lnTo>
                  <a:pt x="9017" y="474090"/>
                </a:lnTo>
                <a:lnTo>
                  <a:pt x="2286" y="478027"/>
                </a:lnTo>
                <a:lnTo>
                  <a:pt x="0" y="486663"/>
                </a:lnTo>
                <a:lnTo>
                  <a:pt x="3937" y="493522"/>
                </a:lnTo>
                <a:lnTo>
                  <a:pt x="66039" y="599821"/>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1"/>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8" name="object 8"/>
          <p:cNvSpPr/>
          <p:nvPr/>
        </p:nvSpPr>
        <p:spPr>
          <a:xfrm>
            <a:off x="5039740" y="22096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
        <p:nvSpPr>
          <p:cNvPr id="9" name="object 9"/>
          <p:cNvSpPr/>
          <p:nvPr/>
        </p:nvSpPr>
        <p:spPr>
          <a:xfrm>
            <a:off x="2933700" y="4114800"/>
            <a:ext cx="571500" cy="635"/>
          </a:xfrm>
          <a:custGeom>
            <a:avLst/>
            <a:gdLst/>
            <a:ahLst/>
            <a:cxnLst/>
            <a:rect l="l" t="t" r="r" b="b"/>
            <a:pathLst>
              <a:path w="571500" h="635">
                <a:moveTo>
                  <a:pt x="0" y="0"/>
                </a:moveTo>
                <a:lnTo>
                  <a:pt x="571246" y="381"/>
                </a:lnTo>
              </a:path>
            </a:pathLst>
          </a:custGeom>
          <a:ln w="25560">
            <a:solidFill>
              <a:srgbClr val="FF0000"/>
            </a:solidFill>
          </a:ln>
        </p:spPr>
        <p:txBody>
          <a:bodyPr wrap="square" lIns="0" tIns="0" rIns="0" bIns="0" rtlCol="0"/>
          <a:lstStyle/>
          <a:p>
            <a:endParaRPr/>
          </a:p>
        </p:txBody>
      </p:sp>
      <p:sp>
        <p:nvSpPr>
          <p:cNvPr id="10" name="object 10"/>
          <p:cNvSpPr/>
          <p:nvPr/>
        </p:nvSpPr>
        <p:spPr>
          <a:xfrm>
            <a:off x="3820540" y="4267072"/>
            <a:ext cx="132080" cy="600075"/>
          </a:xfrm>
          <a:custGeom>
            <a:avLst/>
            <a:gdLst/>
            <a:ahLst/>
            <a:cxnLst/>
            <a:rect l="l" t="t" r="r" b="b"/>
            <a:pathLst>
              <a:path w="132079" h="600075">
                <a:moveTo>
                  <a:pt x="15748" y="470026"/>
                </a:moveTo>
                <a:lnTo>
                  <a:pt x="9017" y="474090"/>
                </a:lnTo>
                <a:lnTo>
                  <a:pt x="2286" y="478027"/>
                </a:lnTo>
                <a:lnTo>
                  <a:pt x="0" y="486663"/>
                </a:lnTo>
                <a:lnTo>
                  <a:pt x="3937" y="493521"/>
                </a:lnTo>
                <a:lnTo>
                  <a:pt x="66039" y="599820"/>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0"/>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11" name="object 11"/>
          <p:cNvSpPr/>
          <p:nvPr/>
        </p:nvSpPr>
        <p:spPr>
          <a:xfrm>
            <a:off x="3134741" y="4267072"/>
            <a:ext cx="132080" cy="600075"/>
          </a:xfrm>
          <a:custGeom>
            <a:avLst/>
            <a:gdLst/>
            <a:ahLst/>
            <a:cxnLst/>
            <a:rect l="l" t="t" r="r" b="b"/>
            <a:pathLst>
              <a:path w="132079" h="600075">
                <a:moveTo>
                  <a:pt x="15747" y="470026"/>
                </a:moveTo>
                <a:lnTo>
                  <a:pt x="9016" y="474090"/>
                </a:lnTo>
                <a:lnTo>
                  <a:pt x="2285" y="478027"/>
                </a:lnTo>
                <a:lnTo>
                  <a:pt x="0" y="486663"/>
                </a:lnTo>
                <a:lnTo>
                  <a:pt x="3936" y="493521"/>
                </a:lnTo>
                <a:lnTo>
                  <a:pt x="66039" y="599820"/>
                </a:lnTo>
                <a:lnTo>
                  <a:pt x="82458" y="571626"/>
                </a:lnTo>
                <a:lnTo>
                  <a:pt x="51815" y="571626"/>
                </a:lnTo>
                <a:lnTo>
                  <a:pt x="51780" y="519110"/>
                </a:lnTo>
                <a:lnTo>
                  <a:pt x="27718" y="477900"/>
                </a:lnTo>
                <a:lnTo>
                  <a:pt x="24510" y="472313"/>
                </a:lnTo>
                <a:lnTo>
                  <a:pt x="15747" y="470026"/>
                </a:lnTo>
                <a:close/>
              </a:path>
              <a:path w="132079" h="600075">
                <a:moveTo>
                  <a:pt x="51780" y="519110"/>
                </a:moveTo>
                <a:lnTo>
                  <a:pt x="51815" y="571626"/>
                </a:lnTo>
                <a:lnTo>
                  <a:pt x="80263" y="571626"/>
                </a:lnTo>
                <a:lnTo>
                  <a:pt x="80259" y="564514"/>
                </a:lnTo>
                <a:lnTo>
                  <a:pt x="53720" y="564514"/>
                </a:lnTo>
                <a:lnTo>
                  <a:pt x="65979" y="543415"/>
                </a:lnTo>
                <a:lnTo>
                  <a:pt x="51780" y="519110"/>
                </a:lnTo>
                <a:close/>
              </a:path>
              <a:path w="132079" h="600075">
                <a:moveTo>
                  <a:pt x="116077" y="470026"/>
                </a:moveTo>
                <a:lnTo>
                  <a:pt x="107441" y="472313"/>
                </a:lnTo>
                <a:lnTo>
                  <a:pt x="103304" y="479170"/>
                </a:lnTo>
                <a:lnTo>
                  <a:pt x="80228" y="518888"/>
                </a:lnTo>
                <a:lnTo>
                  <a:pt x="80263" y="571626"/>
                </a:lnTo>
                <a:lnTo>
                  <a:pt x="82458" y="571626"/>
                </a:lnTo>
                <a:lnTo>
                  <a:pt x="128016" y="493394"/>
                </a:lnTo>
                <a:lnTo>
                  <a:pt x="131953" y="486663"/>
                </a:lnTo>
                <a:lnTo>
                  <a:pt x="129667" y="477900"/>
                </a:lnTo>
                <a:lnTo>
                  <a:pt x="122935" y="473963"/>
                </a:lnTo>
                <a:lnTo>
                  <a:pt x="116077" y="470026"/>
                </a:lnTo>
                <a:close/>
              </a:path>
              <a:path w="132079" h="600075">
                <a:moveTo>
                  <a:pt x="65979" y="543415"/>
                </a:moveTo>
                <a:lnTo>
                  <a:pt x="53720" y="564514"/>
                </a:lnTo>
                <a:lnTo>
                  <a:pt x="78231" y="564388"/>
                </a:lnTo>
                <a:lnTo>
                  <a:pt x="65979" y="543415"/>
                </a:lnTo>
                <a:close/>
              </a:path>
              <a:path w="132079" h="600075">
                <a:moveTo>
                  <a:pt x="80228" y="518888"/>
                </a:moveTo>
                <a:lnTo>
                  <a:pt x="65979" y="543415"/>
                </a:lnTo>
                <a:lnTo>
                  <a:pt x="78231" y="564388"/>
                </a:lnTo>
                <a:lnTo>
                  <a:pt x="53720" y="564514"/>
                </a:lnTo>
                <a:lnTo>
                  <a:pt x="80259" y="564514"/>
                </a:lnTo>
                <a:lnTo>
                  <a:pt x="80228" y="518888"/>
                </a:lnTo>
                <a:close/>
              </a:path>
              <a:path w="132079" h="600075">
                <a:moveTo>
                  <a:pt x="79882" y="0"/>
                </a:moveTo>
                <a:lnTo>
                  <a:pt x="51434" y="0"/>
                </a:lnTo>
                <a:lnTo>
                  <a:pt x="51780" y="519110"/>
                </a:lnTo>
                <a:lnTo>
                  <a:pt x="65979" y="543415"/>
                </a:lnTo>
                <a:lnTo>
                  <a:pt x="80228" y="518888"/>
                </a:lnTo>
                <a:lnTo>
                  <a:pt x="79882" y="0"/>
                </a:lnTo>
                <a:close/>
              </a:path>
            </a:pathLst>
          </a:custGeom>
          <a:solidFill>
            <a:srgbClr val="C00000"/>
          </a:solidFill>
        </p:spPr>
        <p:txBody>
          <a:bodyPr wrap="square" lIns="0" tIns="0" rIns="0" bIns="0" rtlCol="0"/>
          <a:lstStyle/>
          <a:p>
            <a:endParaRPr/>
          </a:p>
        </p:txBody>
      </p:sp>
      <p:sp>
        <p:nvSpPr>
          <p:cNvPr id="12" name="object 12"/>
          <p:cNvSpPr/>
          <p:nvPr/>
        </p:nvSpPr>
        <p:spPr>
          <a:xfrm>
            <a:off x="2448941" y="4267072"/>
            <a:ext cx="132080" cy="600075"/>
          </a:xfrm>
          <a:custGeom>
            <a:avLst/>
            <a:gdLst/>
            <a:ahLst/>
            <a:cxnLst/>
            <a:rect l="l" t="t" r="r" b="b"/>
            <a:pathLst>
              <a:path w="132080" h="600075">
                <a:moveTo>
                  <a:pt x="15747" y="470026"/>
                </a:moveTo>
                <a:lnTo>
                  <a:pt x="9016" y="474090"/>
                </a:lnTo>
                <a:lnTo>
                  <a:pt x="2285" y="478027"/>
                </a:lnTo>
                <a:lnTo>
                  <a:pt x="0" y="486663"/>
                </a:lnTo>
                <a:lnTo>
                  <a:pt x="3936" y="493521"/>
                </a:lnTo>
                <a:lnTo>
                  <a:pt x="66039" y="599820"/>
                </a:lnTo>
                <a:lnTo>
                  <a:pt x="82458" y="571626"/>
                </a:lnTo>
                <a:lnTo>
                  <a:pt x="51815" y="571626"/>
                </a:lnTo>
                <a:lnTo>
                  <a:pt x="51780" y="519110"/>
                </a:lnTo>
                <a:lnTo>
                  <a:pt x="27718" y="477900"/>
                </a:lnTo>
                <a:lnTo>
                  <a:pt x="24510" y="472313"/>
                </a:lnTo>
                <a:lnTo>
                  <a:pt x="15747" y="470026"/>
                </a:lnTo>
                <a:close/>
              </a:path>
              <a:path w="132080" h="600075">
                <a:moveTo>
                  <a:pt x="51780" y="519110"/>
                </a:moveTo>
                <a:lnTo>
                  <a:pt x="51815" y="571626"/>
                </a:lnTo>
                <a:lnTo>
                  <a:pt x="80263" y="571626"/>
                </a:lnTo>
                <a:lnTo>
                  <a:pt x="80259" y="564514"/>
                </a:lnTo>
                <a:lnTo>
                  <a:pt x="53720" y="564514"/>
                </a:lnTo>
                <a:lnTo>
                  <a:pt x="65979" y="543415"/>
                </a:lnTo>
                <a:lnTo>
                  <a:pt x="51780" y="519110"/>
                </a:lnTo>
                <a:close/>
              </a:path>
              <a:path w="132080" h="600075">
                <a:moveTo>
                  <a:pt x="116077" y="470026"/>
                </a:moveTo>
                <a:lnTo>
                  <a:pt x="107441" y="472313"/>
                </a:lnTo>
                <a:lnTo>
                  <a:pt x="103304" y="479170"/>
                </a:lnTo>
                <a:lnTo>
                  <a:pt x="80228" y="518888"/>
                </a:lnTo>
                <a:lnTo>
                  <a:pt x="80263" y="571626"/>
                </a:lnTo>
                <a:lnTo>
                  <a:pt x="82458" y="571626"/>
                </a:lnTo>
                <a:lnTo>
                  <a:pt x="128015" y="493394"/>
                </a:lnTo>
                <a:lnTo>
                  <a:pt x="131952" y="486663"/>
                </a:lnTo>
                <a:lnTo>
                  <a:pt x="129666" y="477900"/>
                </a:lnTo>
                <a:lnTo>
                  <a:pt x="122935" y="473963"/>
                </a:lnTo>
                <a:lnTo>
                  <a:pt x="116077" y="470026"/>
                </a:lnTo>
                <a:close/>
              </a:path>
              <a:path w="132080" h="600075">
                <a:moveTo>
                  <a:pt x="65979" y="543415"/>
                </a:moveTo>
                <a:lnTo>
                  <a:pt x="53720" y="564514"/>
                </a:lnTo>
                <a:lnTo>
                  <a:pt x="78231" y="564388"/>
                </a:lnTo>
                <a:lnTo>
                  <a:pt x="65979" y="543415"/>
                </a:lnTo>
                <a:close/>
              </a:path>
              <a:path w="132080" h="600075">
                <a:moveTo>
                  <a:pt x="80228" y="518888"/>
                </a:moveTo>
                <a:lnTo>
                  <a:pt x="65979" y="543415"/>
                </a:lnTo>
                <a:lnTo>
                  <a:pt x="78231" y="564388"/>
                </a:lnTo>
                <a:lnTo>
                  <a:pt x="53720" y="564514"/>
                </a:lnTo>
                <a:lnTo>
                  <a:pt x="80259" y="564514"/>
                </a:lnTo>
                <a:lnTo>
                  <a:pt x="80228" y="518888"/>
                </a:lnTo>
                <a:close/>
              </a:path>
              <a:path w="132080" h="600075">
                <a:moveTo>
                  <a:pt x="79882" y="0"/>
                </a:moveTo>
                <a:lnTo>
                  <a:pt x="51434" y="0"/>
                </a:lnTo>
                <a:lnTo>
                  <a:pt x="51780" y="519110"/>
                </a:lnTo>
                <a:lnTo>
                  <a:pt x="65979" y="543415"/>
                </a:lnTo>
                <a:lnTo>
                  <a:pt x="80228" y="518888"/>
                </a:lnTo>
                <a:lnTo>
                  <a:pt x="79882" y="0"/>
                </a:lnTo>
                <a:close/>
              </a:path>
            </a:pathLst>
          </a:custGeom>
          <a:solidFill>
            <a:srgbClr val="C00000"/>
          </a:solidFill>
        </p:spPr>
        <p:txBody>
          <a:bodyPr wrap="square" lIns="0" tIns="0" rIns="0" bIns="0" rtlCol="0"/>
          <a:lstStyle/>
          <a:p>
            <a:endParaRPr/>
          </a:p>
        </p:txBody>
      </p:sp>
      <p:graphicFrame>
        <p:nvGraphicFramePr>
          <p:cNvPr id="13" name="object 13"/>
          <p:cNvGraphicFramePr>
            <a:graphicFrameLocks noGrp="1"/>
          </p:cNvGraphicFramePr>
          <p:nvPr/>
        </p:nvGraphicFramePr>
        <p:xfrm>
          <a:off x="1315719" y="1789992"/>
          <a:ext cx="6896733" cy="3511177"/>
        </p:xfrm>
        <a:graphic>
          <a:graphicData uri="http://schemas.openxmlformats.org/drawingml/2006/table">
            <a:tbl>
              <a:tblPr firstRow="1" bandRow="1">
                <a:tableStyleId>{2D5ABB26-0587-4C30-8999-92F81FD0307C}</a:tableStyleId>
              </a:tblPr>
              <a:tblGrid>
                <a:gridCol w="919480">
                  <a:extLst>
                    <a:ext uri="{9D8B030D-6E8A-4147-A177-3AD203B41FA5}">
                      <a16:colId xmlns="" xmlns:a16="http://schemas.microsoft.com/office/drawing/2014/main" val="20000"/>
                    </a:ext>
                  </a:extLst>
                </a:gridCol>
                <a:gridCol w="375919">
                  <a:extLst>
                    <a:ext uri="{9D8B030D-6E8A-4147-A177-3AD203B41FA5}">
                      <a16:colId xmlns="" xmlns:a16="http://schemas.microsoft.com/office/drawing/2014/main" val="20001"/>
                    </a:ext>
                  </a:extLst>
                </a:gridCol>
                <a:gridCol w="1591945">
                  <a:extLst>
                    <a:ext uri="{9D8B030D-6E8A-4147-A177-3AD203B41FA5}">
                      <a16:colId xmlns="" xmlns:a16="http://schemas.microsoft.com/office/drawing/2014/main" val="20002"/>
                    </a:ext>
                  </a:extLst>
                </a:gridCol>
                <a:gridCol w="1495425">
                  <a:extLst>
                    <a:ext uri="{9D8B030D-6E8A-4147-A177-3AD203B41FA5}">
                      <a16:colId xmlns="" xmlns:a16="http://schemas.microsoft.com/office/drawing/2014/main" val="20003"/>
                    </a:ext>
                  </a:extLst>
                </a:gridCol>
                <a:gridCol w="2513964">
                  <a:extLst>
                    <a:ext uri="{9D8B030D-6E8A-4147-A177-3AD203B41FA5}">
                      <a16:colId xmlns="" xmlns:a16="http://schemas.microsoft.com/office/drawing/2014/main" val="20004"/>
                    </a:ext>
                  </a:extLst>
                </a:gridCol>
              </a:tblGrid>
              <a:tr h="715249">
                <a:tc>
                  <a:txBody>
                    <a:bodyPr/>
                    <a:lstStyle/>
                    <a:p>
                      <a:pPr marR="299720" algn="ctr">
                        <a:lnSpc>
                          <a:spcPct val="100000"/>
                        </a:lnSpc>
                      </a:pPr>
                      <a:r>
                        <a:rPr sz="2400" dirty="0">
                          <a:latin typeface="Tahoma"/>
                          <a:cs typeface="Tahoma"/>
                        </a:rPr>
                        <a:t>3</a:t>
                      </a:r>
                      <a:endParaRPr sz="2400">
                        <a:latin typeface="Tahoma"/>
                        <a:cs typeface="Tahoma"/>
                      </a:endParaRPr>
                    </a:p>
                  </a:txBody>
                  <a:tcPr marL="0" marR="0" marT="0" marB="0"/>
                </a:tc>
                <a:tc>
                  <a:txBody>
                    <a:bodyPr/>
                    <a:lstStyle/>
                    <a:p>
                      <a:pPr>
                        <a:lnSpc>
                          <a:spcPct val="100000"/>
                        </a:lnSpc>
                      </a:pPr>
                      <a:endParaRPr sz="2800">
                        <a:latin typeface="Times New Roman"/>
                        <a:cs typeface="Times New Roman"/>
                      </a:endParaRPr>
                    </a:p>
                  </a:txBody>
                  <a:tcPr marL="0" marR="0" marT="0" marB="0"/>
                </a:tc>
                <a:tc>
                  <a:txBody>
                    <a:bodyPr/>
                    <a:lstStyle/>
                    <a:p>
                      <a:pPr algn="ctr">
                        <a:lnSpc>
                          <a:spcPct val="100000"/>
                        </a:lnSpc>
                      </a:pPr>
                      <a:r>
                        <a:rPr sz="2400" dirty="0">
                          <a:latin typeface="Tahoma"/>
                          <a:cs typeface="Tahoma"/>
                        </a:rPr>
                        <a:t>6</a:t>
                      </a:r>
                      <a:endParaRPr sz="2400">
                        <a:latin typeface="Tahoma"/>
                        <a:cs typeface="Tahoma"/>
                      </a:endParaRPr>
                    </a:p>
                  </a:txBody>
                  <a:tcPr marL="0" marR="0" marT="0" marB="0"/>
                </a:tc>
                <a:tc>
                  <a:txBody>
                    <a:bodyPr/>
                    <a:lstStyle/>
                    <a:p>
                      <a:pPr marL="287655" algn="ctr">
                        <a:lnSpc>
                          <a:spcPct val="100000"/>
                        </a:lnSpc>
                      </a:pPr>
                      <a:r>
                        <a:rPr sz="2400" dirty="0">
                          <a:latin typeface="Tahoma"/>
                          <a:cs typeface="Tahoma"/>
                        </a:rPr>
                        <a:t>4</a:t>
                      </a:r>
                      <a:endParaRPr sz="2400">
                        <a:latin typeface="Tahoma"/>
                        <a:cs typeface="Tahoma"/>
                      </a:endParaRPr>
                    </a:p>
                  </a:txBody>
                  <a:tcPr marL="0" marR="0" marT="0" marB="0"/>
                </a:tc>
                <a:tc>
                  <a:txBody>
                    <a:bodyPr/>
                    <a:lstStyle/>
                    <a:p>
                      <a:pPr marL="429259">
                        <a:lnSpc>
                          <a:spcPct val="100000"/>
                        </a:lnSpc>
                      </a:pPr>
                      <a:r>
                        <a:rPr sz="2400" dirty="0">
                          <a:latin typeface="Tahoma"/>
                          <a:cs typeface="Tahoma"/>
                        </a:rPr>
                        <a:t>Octal</a:t>
                      </a:r>
                      <a:r>
                        <a:rPr sz="2400" spc="-25" dirty="0">
                          <a:latin typeface="Tahoma"/>
                          <a:cs typeface="Tahoma"/>
                        </a:rPr>
                        <a:t> </a:t>
                      </a:r>
                      <a:r>
                        <a:rPr sz="2400" spc="-5" dirty="0">
                          <a:latin typeface="Tahoma"/>
                          <a:cs typeface="Tahoma"/>
                        </a:rPr>
                        <a:t>Number</a:t>
                      </a:r>
                      <a:endParaRPr sz="2400">
                        <a:latin typeface="Tahoma"/>
                        <a:cs typeface="Tahoma"/>
                      </a:endParaRPr>
                    </a:p>
                  </a:txBody>
                  <a:tcPr marL="0" marR="0" marT="0" marB="0"/>
                </a:tc>
                <a:extLst>
                  <a:ext uri="{0D108BD9-81ED-4DB2-BD59-A6C34878D82A}">
                    <a16:rowId xmlns="" xmlns:a16="http://schemas.microsoft.com/office/drawing/2014/main" val="10000"/>
                  </a:ext>
                </a:extLst>
              </a:tr>
              <a:tr h="950493">
                <a:tc>
                  <a:txBody>
                    <a:bodyPr/>
                    <a:lstStyle/>
                    <a:p>
                      <a:pPr>
                        <a:lnSpc>
                          <a:spcPct val="100000"/>
                        </a:lnSpc>
                        <a:spcBef>
                          <a:spcPts val="30"/>
                        </a:spcBef>
                      </a:pPr>
                      <a:endParaRPr sz="2350">
                        <a:latin typeface="Times New Roman"/>
                        <a:cs typeface="Times New Roman"/>
                      </a:endParaRPr>
                    </a:p>
                    <a:p>
                      <a:pPr marR="349250" algn="ctr">
                        <a:lnSpc>
                          <a:spcPct val="100000"/>
                        </a:lnSpc>
                      </a:pPr>
                      <a:r>
                        <a:rPr sz="2400" spc="-5" dirty="0">
                          <a:latin typeface="Tahoma"/>
                          <a:cs typeface="Tahoma"/>
                        </a:rPr>
                        <a:t>011</a:t>
                      </a:r>
                      <a:endParaRPr sz="2400">
                        <a:latin typeface="Tahoma"/>
                        <a:cs typeface="Tahoma"/>
                      </a:endParaRPr>
                    </a:p>
                  </a:txBody>
                  <a:tcPr marL="0" marR="0" marT="3810" marB="0"/>
                </a:tc>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spcBef>
                          <a:spcPts val="30"/>
                        </a:spcBef>
                      </a:pPr>
                      <a:endParaRPr sz="2350">
                        <a:latin typeface="Times New Roman"/>
                        <a:cs typeface="Times New Roman"/>
                      </a:endParaRPr>
                    </a:p>
                    <a:p>
                      <a:pPr marL="567055">
                        <a:lnSpc>
                          <a:spcPct val="100000"/>
                        </a:lnSpc>
                      </a:pPr>
                      <a:r>
                        <a:rPr sz="2400" spc="-5" dirty="0">
                          <a:latin typeface="Tahoma"/>
                          <a:cs typeface="Tahoma"/>
                        </a:rPr>
                        <a:t>110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234315" algn="ctr">
                        <a:lnSpc>
                          <a:spcPct val="100000"/>
                        </a:lnSpc>
                      </a:pPr>
                      <a:r>
                        <a:rPr sz="2400" spc="-5" dirty="0">
                          <a:latin typeface="Tahoma"/>
                          <a:cs typeface="Tahoma"/>
                        </a:rPr>
                        <a:t>100</a:t>
                      </a:r>
                      <a:endParaRPr sz="2400">
                        <a:latin typeface="Tahoma"/>
                        <a:cs typeface="Tahoma"/>
                      </a:endParaRPr>
                    </a:p>
                  </a:txBody>
                  <a:tcPr marL="0" marR="0" marT="3810" marB="0"/>
                </a:tc>
                <a:tc>
                  <a:txBody>
                    <a:bodyPr/>
                    <a:lstStyle/>
                    <a:p>
                      <a:pPr>
                        <a:lnSpc>
                          <a:spcPct val="100000"/>
                        </a:lnSpc>
                        <a:spcBef>
                          <a:spcPts val="30"/>
                        </a:spcBef>
                      </a:pPr>
                      <a:endParaRPr sz="2350">
                        <a:latin typeface="Times New Roman"/>
                        <a:cs typeface="Times New Roman"/>
                      </a:endParaRPr>
                    </a:p>
                    <a:p>
                      <a:pPr marL="476250">
                        <a:lnSpc>
                          <a:spcPct val="100000"/>
                        </a:lnSpc>
                      </a:pPr>
                      <a:r>
                        <a:rPr sz="2400" dirty="0">
                          <a:latin typeface="Tahoma"/>
                          <a:cs typeface="Tahoma"/>
                        </a:rPr>
                        <a:t>Binary</a:t>
                      </a:r>
                      <a:r>
                        <a:rPr sz="2400" spc="-70" dirty="0">
                          <a:latin typeface="Tahoma"/>
                          <a:cs typeface="Tahoma"/>
                        </a:rPr>
                        <a:t> </a:t>
                      </a:r>
                      <a:r>
                        <a:rPr sz="2400" spc="-5" dirty="0">
                          <a:latin typeface="Tahoma"/>
                          <a:cs typeface="Tahoma"/>
                        </a:rPr>
                        <a:t>Number</a:t>
                      </a:r>
                      <a:endParaRPr sz="2400">
                        <a:latin typeface="Tahoma"/>
                        <a:cs typeface="Tahoma"/>
                      </a:endParaRPr>
                    </a:p>
                  </a:txBody>
                  <a:tcPr marL="0" marR="0" marT="3810" marB="0"/>
                </a:tc>
                <a:extLst>
                  <a:ext uri="{0D108BD9-81ED-4DB2-BD59-A6C34878D82A}">
                    <a16:rowId xmlns="" xmlns:a16="http://schemas.microsoft.com/office/drawing/2014/main" val="10001"/>
                  </a:ext>
                </a:extLst>
              </a:tr>
              <a:tr h="659255">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pPr>
                      <a:endParaRPr sz="2800">
                        <a:latin typeface="Times New Roman"/>
                        <a:cs typeface="Times New Roman"/>
                      </a:endParaRPr>
                    </a:p>
                  </a:txBody>
                  <a:tcPr marL="0" marR="0" marT="0" marB="0">
                    <a:lnB w="28575">
                      <a:solidFill>
                        <a:srgbClr val="FF0000"/>
                      </a:solidFill>
                      <a:prstDash val="solid"/>
                    </a:lnB>
                  </a:tcPr>
                </a:tc>
                <a:tc>
                  <a:txBody>
                    <a:bodyPr/>
                    <a:lstStyle/>
                    <a:p>
                      <a:pPr marL="67945">
                        <a:lnSpc>
                          <a:spcPct val="100000"/>
                        </a:lnSpc>
                        <a:spcBef>
                          <a:spcPts val="1850"/>
                        </a:spcBef>
                      </a:pPr>
                      <a:r>
                        <a:rPr sz="2400" spc="-5" dirty="0">
                          <a:latin typeface="Tahoma"/>
                          <a:cs typeface="Tahoma"/>
                        </a:rPr>
                        <a:t>011110100</a:t>
                      </a:r>
                      <a:endParaRPr sz="2400">
                        <a:latin typeface="Tahoma"/>
                        <a:cs typeface="Tahoma"/>
                      </a:endParaRPr>
                    </a:p>
                  </a:txBody>
                  <a:tcPr marL="0" marR="0" marT="234950" marB="0">
                    <a:lnB w="28575">
                      <a:solidFill>
                        <a:srgbClr val="FF0000"/>
                      </a:solidFill>
                      <a:prstDash val="solid"/>
                    </a:lnB>
                  </a:tcPr>
                </a:tc>
                <a:tc>
                  <a:txBody>
                    <a:bodyPr/>
                    <a:lstStyle/>
                    <a:p>
                      <a:pPr>
                        <a:lnSpc>
                          <a:spcPct val="100000"/>
                        </a:lnSpc>
                      </a:pPr>
                      <a:endParaRPr sz="2800">
                        <a:latin typeface="Times New Roman"/>
                        <a:cs typeface="Times New Roman"/>
                      </a:endParaRPr>
                    </a:p>
                  </a:txBody>
                  <a:tcPr marL="0" marR="0" marT="0" marB="0"/>
                </a:tc>
                <a:tc>
                  <a:txBody>
                    <a:bodyPr/>
                    <a:lstStyle/>
                    <a:p>
                      <a:pPr marL="381000">
                        <a:lnSpc>
                          <a:spcPct val="100000"/>
                        </a:lnSpc>
                        <a:spcBef>
                          <a:spcPts val="1850"/>
                        </a:spcBef>
                      </a:pPr>
                      <a:r>
                        <a:rPr sz="2400" dirty="0">
                          <a:latin typeface="Tahoma"/>
                          <a:cs typeface="Tahoma"/>
                        </a:rPr>
                        <a:t>Binary</a:t>
                      </a:r>
                      <a:r>
                        <a:rPr sz="2400" spc="-65" dirty="0">
                          <a:latin typeface="Tahoma"/>
                          <a:cs typeface="Tahoma"/>
                        </a:rPr>
                        <a:t> </a:t>
                      </a:r>
                      <a:r>
                        <a:rPr sz="2400" spc="-5" dirty="0">
                          <a:latin typeface="Tahoma"/>
                          <a:cs typeface="Tahoma"/>
                        </a:rPr>
                        <a:t>Number</a:t>
                      </a:r>
                      <a:endParaRPr sz="2400">
                        <a:latin typeface="Tahoma"/>
                        <a:cs typeface="Tahoma"/>
                      </a:endParaRPr>
                    </a:p>
                  </a:txBody>
                  <a:tcPr marL="0" marR="0" marT="234950" marB="0"/>
                </a:tc>
                <a:extLst>
                  <a:ext uri="{0D108BD9-81ED-4DB2-BD59-A6C34878D82A}">
                    <a16:rowId xmlns="" xmlns:a16="http://schemas.microsoft.com/office/drawing/2014/main" val="10002"/>
                  </a:ext>
                </a:extLst>
              </a:tr>
              <a:tr h="1168361">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pPr>
                      <a:endParaRPr sz="2900">
                        <a:latin typeface="Times New Roman"/>
                        <a:cs typeface="Times New Roman"/>
                      </a:endParaRPr>
                    </a:p>
                    <a:p>
                      <a:pPr>
                        <a:lnSpc>
                          <a:spcPct val="100000"/>
                        </a:lnSpc>
                        <a:spcBef>
                          <a:spcPts val="35"/>
                        </a:spcBef>
                      </a:pPr>
                      <a:endParaRPr sz="2550">
                        <a:latin typeface="Times New Roman"/>
                        <a:cs typeface="Times New Roman"/>
                      </a:endParaRPr>
                    </a:p>
                    <a:p>
                      <a:pPr marL="140970">
                        <a:lnSpc>
                          <a:spcPts val="2795"/>
                        </a:lnSpc>
                      </a:pPr>
                      <a:r>
                        <a:rPr sz="2400" dirty="0">
                          <a:latin typeface="Tahoma"/>
                          <a:cs typeface="Tahoma"/>
                        </a:rPr>
                        <a:t>0</a:t>
                      </a:r>
                      <a:endParaRPr sz="2400">
                        <a:latin typeface="Tahoma"/>
                        <a:cs typeface="Tahoma"/>
                      </a:endParaRPr>
                    </a:p>
                  </a:txBody>
                  <a:tcPr marL="0" marR="0" marT="0" marB="0">
                    <a:lnT w="28575">
                      <a:solidFill>
                        <a:srgbClr val="FF0000"/>
                      </a:solidFill>
                      <a:prstDash val="solid"/>
                    </a:lnT>
                  </a:tcPr>
                </a:tc>
                <a:tc>
                  <a:txBody>
                    <a:bodyPr/>
                    <a:lstStyle/>
                    <a:p>
                      <a:pPr>
                        <a:lnSpc>
                          <a:spcPct val="100000"/>
                        </a:lnSpc>
                      </a:pPr>
                      <a:endParaRPr sz="2900">
                        <a:latin typeface="Times New Roman"/>
                        <a:cs typeface="Times New Roman"/>
                      </a:endParaRPr>
                    </a:p>
                    <a:p>
                      <a:pPr>
                        <a:lnSpc>
                          <a:spcPct val="100000"/>
                        </a:lnSpc>
                        <a:spcBef>
                          <a:spcPts val="35"/>
                        </a:spcBef>
                      </a:pPr>
                      <a:endParaRPr sz="2550">
                        <a:latin typeface="Times New Roman"/>
                        <a:cs typeface="Times New Roman"/>
                      </a:endParaRPr>
                    </a:p>
                    <a:p>
                      <a:pPr marL="501650">
                        <a:lnSpc>
                          <a:spcPts val="2795"/>
                        </a:lnSpc>
                        <a:tabLst>
                          <a:tab pos="1134745" algn="l"/>
                        </a:tabLst>
                      </a:pPr>
                      <a:r>
                        <a:rPr sz="2400" dirty="0">
                          <a:latin typeface="Tahoma"/>
                          <a:cs typeface="Tahoma"/>
                        </a:rPr>
                        <a:t>F	4</a:t>
                      </a:r>
                      <a:endParaRPr sz="2400">
                        <a:latin typeface="Tahoma"/>
                        <a:cs typeface="Tahoma"/>
                      </a:endParaRPr>
                    </a:p>
                  </a:txBody>
                  <a:tcPr marL="0" marR="0" marT="0" marB="0">
                    <a:lnT w="28575">
                      <a:solidFill>
                        <a:srgbClr val="FF0000"/>
                      </a:solidFill>
                      <a:prstDash val="solid"/>
                    </a:lnT>
                  </a:tcPr>
                </a:tc>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pPr>
                      <a:endParaRPr sz="2900">
                        <a:latin typeface="Times New Roman"/>
                        <a:cs typeface="Times New Roman"/>
                      </a:endParaRPr>
                    </a:p>
                    <a:p>
                      <a:pPr>
                        <a:lnSpc>
                          <a:spcPct val="100000"/>
                        </a:lnSpc>
                        <a:spcBef>
                          <a:spcPts val="35"/>
                        </a:spcBef>
                      </a:pPr>
                      <a:endParaRPr sz="2550">
                        <a:latin typeface="Times New Roman"/>
                        <a:cs typeface="Times New Roman"/>
                      </a:endParaRPr>
                    </a:p>
                    <a:p>
                      <a:pPr marL="497840">
                        <a:lnSpc>
                          <a:spcPts val="2795"/>
                        </a:lnSpc>
                      </a:pPr>
                      <a:r>
                        <a:rPr sz="2400" spc="-10" dirty="0">
                          <a:latin typeface="Tahoma"/>
                          <a:cs typeface="Tahoma"/>
                        </a:rPr>
                        <a:t>Hex</a:t>
                      </a:r>
                      <a:r>
                        <a:rPr sz="2400" spc="-30" dirty="0">
                          <a:latin typeface="Tahoma"/>
                          <a:cs typeface="Tahoma"/>
                        </a:rPr>
                        <a:t> </a:t>
                      </a:r>
                      <a:r>
                        <a:rPr sz="2400" spc="-5" dirty="0">
                          <a:latin typeface="Tahoma"/>
                          <a:cs typeface="Tahoma"/>
                        </a:rPr>
                        <a:t>Number</a:t>
                      </a:r>
                      <a:endParaRPr sz="2400">
                        <a:latin typeface="Tahoma"/>
                        <a:cs typeface="Tahoma"/>
                      </a:endParaRPr>
                    </a:p>
                  </a:txBody>
                  <a:tcPr marL="0" marR="0" marT="0" marB="0"/>
                </a:tc>
                <a:extLst>
                  <a:ext uri="{0D108BD9-81ED-4DB2-BD59-A6C34878D82A}">
                    <a16:rowId xmlns="" xmlns:a16="http://schemas.microsoft.com/office/drawing/2014/main" val="10003"/>
                  </a:ext>
                </a:extLst>
              </a:tr>
            </a:tbl>
          </a:graphicData>
        </a:graphic>
      </p:graphicFrame>
      <p:sp>
        <p:nvSpPr>
          <p:cNvPr id="14" name="object 14"/>
          <p:cNvSpPr txBox="1"/>
          <p:nvPr/>
        </p:nvSpPr>
        <p:spPr>
          <a:xfrm>
            <a:off x="2199101" y="5671274"/>
            <a:ext cx="2340610" cy="443865"/>
          </a:xfrm>
          <a:prstGeom prst="rect">
            <a:avLst/>
          </a:prstGeom>
        </p:spPr>
        <p:txBody>
          <a:bodyPr vert="horz" wrap="square" lIns="0" tIns="11430" rIns="0" bIns="0" rtlCol="0">
            <a:spAutoFit/>
          </a:bodyPr>
          <a:lstStyle/>
          <a:p>
            <a:pPr marL="12700">
              <a:lnSpc>
                <a:spcPct val="100000"/>
              </a:lnSpc>
              <a:spcBef>
                <a:spcPts val="90"/>
              </a:spcBef>
            </a:pPr>
            <a:r>
              <a:rPr sz="2750" spc="145" dirty="0">
                <a:latin typeface="Times New Roman"/>
                <a:cs typeface="Times New Roman"/>
              </a:rPr>
              <a:t>(364)</a:t>
            </a:r>
            <a:r>
              <a:rPr sz="1550" spc="145" dirty="0">
                <a:latin typeface="Times New Roman"/>
                <a:cs typeface="Times New Roman"/>
              </a:rPr>
              <a:t>8 </a:t>
            </a:r>
            <a:r>
              <a:rPr sz="2750" spc="285" dirty="0">
                <a:latin typeface="Symbol"/>
                <a:cs typeface="Symbol"/>
              </a:rPr>
              <a:t></a:t>
            </a:r>
            <a:r>
              <a:rPr sz="2750" spc="-409" dirty="0">
                <a:latin typeface="Times New Roman"/>
                <a:cs typeface="Times New Roman"/>
              </a:rPr>
              <a:t> </a:t>
            </a:r>
            <a:r>
              <a:rPr sz="2750" spc="180" dirty="0">
                <a:latin typeface="Times New Roman"/>
                <a:cs typeface="Times New Roman"/>
              </a:rPr>
              <a:t>(F4)</a:t>
            </a:r>
            <a:r>
              <a:rPr sz="1550" spc="180" dirty="0">
                <a:latin typeface="Times New Roman"/>
                <a:cs typeface="Times New Roman"/>
              </a:rPr>
              <a:t>16</a:t>
            </a:r>
            <a:endParaRPr sz="1550">
              <a:latin typeface="Times New Roman"/>
              <a:cs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71144" y="921994"/>
            <a:ext cx="7178040"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spc="-10" dirty="0">
                <a:latin typeface="Calibri"/>
                <a:cs typeface="Calibri"/>
              </a:rPr>
              <a:t>Octal 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a:t>
            </a:r>
            <a:r>
              <a:rPr sz="3200" spc="-20" dirty="0">
                <a:latin typeface="Calibri"/>
                <a:cs typeface="Calibri"/>
              </a:rPr>
              <a:t>Hex</a:t>
            </a:r>
            <a:r>
              <a:rPr sz="3200" spc="5" dirty="0">
                <a:latin typeface="Calibri"/>
                <a:cs typeface="Calibri"/>
              </a:rPr>
              <a:t> </a:t>
            </a:r>
            <a:r>
              <a:rPr sz="3200" spc="-5"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(3006.05)</a:t>
            </a:r>
            <a:r>
              <a:rPr sz="2775" spc="-7" baseline="-21021" dirty="0">
                <a:latin typeface="Calibri"/>
                <a:cs typeface="Calibri"/>
              </a:rPr>
              <a:t>8 </a:t>
            </a:r>
            <a:r>
              <a:rPr sz="2800" spc="-5" dirty="0">
                <a:latin typeface="Calibri"/>
                <a:cs typeface="Calibri"/>
              </a:rPr>
              <a:t>= ( ?</a:t>
            </a:r>
            <a:r>
              <a:rPr sz="2800" spc="-135"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(273.56)</a:t>
            </a:r>
            <a:r>
              <a:rPr sz="2775" spc="-7" baseline="-21021" dirty="0">
                <a:latin typeface="Calibri"/>
                <a:cs typeface="Calibri"/>
              </a:rPr>
              <a:t>8 </a:t>
            </a:r>
            <a:r>
              <a:rPr sz="2800" spc="-5" dirty="0">
                <a:latin typeface="Calibri"/>
                <a:cs typeface="Calibri"/>
              </a:rPr>
              <a:t>= ( ?</a:t>
            </a:r>
            <a:r>
              <a:rPr sz="2800" spc="-155"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(6534.04)</a:t>
            </a:r>
            <a:r>
              <a:rPr sz="2775" spc="-7" baseline="-21021" dirty="0">
                <a:latin typeface="Calibri"/>
                <a:cs typeface="Calibri"/>
              </a:rPr>
              <a:t>8 </a:t>
            </a:r>
            <a:r>
              <a:rPr sz="2800" spc="-5" dirty="0">
                <a:latin typeface="Calibri"/>
                <a:cs typeface="Calibri"/>
              </a:rPr>
              <a:t>= ( ?</a:t>
            </a:r>
            <a:r>
              <a:rPr sz="2800" spc="-135"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59512"/>
            <a:ext cx="7916545" cy="513715"/>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Calibri"/>
                <a:cs typeface="Calibri"/>
              </a:rPr>
              <a:t>Conversion </a:t>
            </a:r>
            <a:r>
              <a:rPr sz="3200" b="1" spc="-10" dirty="0">
                <a:latin typeface="Calibri"/>
                <a:cs typeface="Calibri"/>
              </a:rPr>
              <a:t>from </a:t>
            </a:r>
            <a:r>
              <a:rPr sz="3200" b="1" spc="-20" dirty="0">
                <a:latin typeface="Calibri"/>
                <a:cs typeface="Calibri"/>
              </a:rPr>
              <a:t>Hex </a:t>
            </a:r>
            <a:r>
              <a:rPr sz="3200" b="1" spc="-5" dirty="0">
                <a:latin typeface="Calibri"/>
                <a:cs typeface="Calibri"/>
              </a:rPr>
              <a:t>Number </a:t>
            </a:r>
            <a:r>
              <a:rPr sz="3200" b="1" spc="-20" dirty="0">
                <a:latin typeface="Calibri"/>
                <a:cs typeface="Calibri"/>
              </a:rPr>
              <a:t>to </a:t>
            </a:r>
            <a:r>
              <a:rPr sz="3200" b="1" spc="-10" dirty="0">
                <a:latin typeface="Calibri"/>
                <a:cs typeface="Calibri"/>
              </a:rPr>
              <a:t>Octal</a:t>
            </a:r>
            <a:r>
              <a:rPr sz="3200" b="1" spc="25" dirty="0">
                <a:latin typeface="Calibri"/>
                <a:cs typeface="Calibri"/>
              </a:rPr>
              <a:t> </a:t>
            </a:r>
            <a:r>
              <a:rPr sz="3200" b="1" spc="-5" dirty="0">
                <a:latin typeface="Calibri"/>
                <a:cs typeface="Calibri"/>
              </a:rPr>
              <a:t>Number</a:t>
            </a:r>
            <a:endParaRPr sz="3200">
              <a:latin typeface="Calibri"/>
              <a:cs typeface="Calibri"/>
            </a:endParaRPr>
          </a:p>
        </p:txBody>
      </p:sp>
      <p:sp>
        <p:nvSpPr>
          <p:cNvPr id="4" name="object 4"/>
          <p:cNvSpPr/>
          <p:nvPr/>
        </p:nvSpPr>
        <p:spPr>
          <a:xfrm>
            <a:off x="5952997" y="5204459"/>
            <a:ext cx="1928495" cy="516255"/>
          </a:xfrm>
          <a:custGeom>
            <a:avLst/>
            <a:gdLst/>
            <a:ahLst/>
            <a:cxnLst/>
            <a:rect l="l" t="t" r="r" b="b"/>
            <a:pathLst>
              <a:path w="1928495" h="516254">
                <a:moveTo>
                  <a:pt x="964056" y="0"/>
                </a:moveTo>
                <a:lnTo>
                  <a:pt x="892098" y="708"/>
                </a:lnTo>
                <a:lnTo>
                  <a:pt x="821578" y="2798"/>
                </a:lnTo>
                <a:lnTo>
                  <a:pt x="752682" y="6221"/>
                </a:lnTo>
                <a:lnTo>
                  <a:pt x="685596" y="10927"/>
                </a:lnTo>
                <a:lnTo>
                  <a:pt x="620507" y="16866"/>
                </a:lnTo>
                <a:lnTo>
                  <a:pt x="557601" y="23987"/>
                </a:lnTo>
                <a:lnTo>
                  <a:pt x="497064" y="32241"/>
                </a:lnTo>
                <a:lnTo>
                  <a:pt x="439083" y="41577"/>
                </a:lnTo>
                <a:lnTo>
                  <a:pt x="383844" y="51946"/>
                </a:lnTo>
                <a:lnTo>
                  <a:pt x="331533" y="63297"/>
                </a:lnTo>
                <a:lnTo>
                  <a:pt x="282336" y="75580"/>
                </a:lnTo>
                <a:lnTo>
                  <a:pt x="236440" y="88746"/>
                </a:lnTo>
                <a:lnTo>
                  <a:pt x="194031" y="102745"/>
                </a:lnTo>
                <a:lnTo>
                  <a:pt x="155296" y="117526"/>
                </a:lnTo>
                <a:lnTo>
                  <a:pt x="120419" y="133039"/>
                </a:lnTo>
                <a:lnTo>
                  <a:pt x="62991" y="166063"/>
                </a:lnTo>
                <a:lnTo>
                  <a:pt x="23235" y="201415"/>
                </a:lnTo>
                <a:lnTo>
                  <a:pt x="2643" y="238697"/>
                </a:lnTo>
                <a:lnTo>
                  <a:pt x="0" y="257936"/>
                </a:lnTo>
                <a:lnTo>
                  <a:pt x="2643" y="277195"/>
                </a:lnTo>
                <a:lnTo>
                  <a:pt x="23235" y="314507"/>
                </a:lnTo>
                <a:lnTo>
                  <a:pt x="62991" y="349881"/>
                </a:lnTo>
                <a:lnTo>
                  <a:pt x="120419" y="382917"/>
                </a:lnTo>
                <a:lnTo>
                  <a:pt x="155296" y="398434"/>
                </a:lnTo>
                <a:lnTo>
                  <a:pt x="194031" y="413217"/>
                </a:lnTo>
                <a:lnTo>
                  <a:pt x="236440" y="427216"/>
                </a:lnTo>
                <a:lnTo>
                  <a:pt x="282336" y="440382"/>
                </a:lnTo>
                <a:lnTo>
                  <a:pt x="331533" y="452664"/>
                </a:lnTo>
                <a:lnTo>
                  <a:pt x="383844" y="464013"/>
                </a:lnTo>
                <a:lnTo>
                  <a:pt x="439083" y="474379"/>
                </a:lnTo>
                <a:lnTo>
                  <a:pt x="497064" y="483712"/>
                </a:lnTo>
                <a:lnTo>
                  <a:pt x="557601" y="491963"/>
                </a:lnTo>
                <a:lnTo>
                  <a:pt x="620507" y="499080"/>
                </a:lnTo>
                <a:lnTo>
                  <a:pt x="685596" y="505016"/>
                </a:lnTo>
                <a:lnTo>
                  <a:pt x="752682" y="509719"/>
                </a:lnTo>
                <a:lnTo>
                  <a:pt x="821578" y="513140"/>
                </a:lnTo>
                <a:lnTo>
                  <a:pt x="892098" y="515230"/>
                </a:lnTo>
                <a:lnTo>
                  <a:pt x="964056" y="515937"/>
                </a:lnTo>
                <a:lnTo>
                  <a:pt x="1035999" y="515230"/>
                </a:lnTo>
                <a:lnTo>
                  <a:pt x="1106507" y="513140"/>
                </a:lnTo>
                <a:lnTo>
                  <a:pt x="1175393" y="509719"/>
                </a:lnTo>
                <a:lnTo>
                  <a:pt x="1242471" y="505016"/>
                </a:lnTo>
                <a:lnTo>
                  <a:pt x="1307554" y="499080"/>
                </a:lnTo>
                <a:lnTo>
                  <a:pt x="1370457" y="491963"/>
                </a:lnTo>
                <a:lnTo>
                  <a:pt x="1430992" y="483712"/>
                </a:lnTo>
                <a:lnTo>
                  <a:pt x="1488974" y="474379"/>
                </a:lnTo>
                <a:lnTo>
                  <a:pt x="1544214" y="464013"/>
                </a:lnTo>
                <a:lnTo>
                  <a:pt x="1596528" y="452664"/>
                </a:lnTo>
                <a:lnTo>
                  <a:pt x="1645729" y="440382"/>
                </a:lnTo>
                <a:lnTo>
                  <a:pt x="1691630" y="427216"/>
                </a:lnTo>
                <a:lnTo>
                  <a:pt x="1734044" y="413217"/>
                </a:lnTo>
                <a:lnTo>
                  <a:pt x="1772785" y="398434"/>
                </a:lnTo>
                <a:lnTo>
                  <a:pt x="1807667" y="382917"/>
                </a:lnTo>
                <a:lnTo>
                  <a:pt x="1865107" y="349881"/>
                </a:lnTo>
                <a:lnTo>
                  <a:pt x="1904872" y="314507"/>
                </a:lnTo>
                <a:lnTo>
                  <a:pt x="1925469" y="277195"/>
                </a:lnTo>
                <a:lnTo>
                  <a:pt x="1928113" y="257936"/>
                </a:lnTo>
                <a:lnTo>
                  <a:pt x="1925469" y="238697"/>
                </a:lnTo>
                <a:lnTo>
                  <a:pt x="1904872" y="201415"/>
                </a:lnTo>
                <a:lnTo>
                  <a:pt x="1865107" y="166063"/>
                </a:lnTo>
                <a:lnTo>
                  <a:pt x="1807667" y="133039"/>
                </a:lnTo>
                <a:lnTo>
                  <a:pt x="1772785" y="117526"/>
                </a:lnTo>
                <a:lnTo>
                  <a:pt x="1734044" y="102745"/>
                </a:lnTo>
                <a:lnTo>
                  <a:pt x="1691630" y="88746"/>
                </a:lnTo>
                <a:lnTo>
                  <a:pt x="1645729" y="75580"/>
                </a:lnTo>
                <a:lnTo>
                  <a:pt x="1596528" y="63297"/>
                </a:lnTo>
                <a:lnTo>
                  <a:pt x="1544214" y="51946"/>
                </a:lnTo>
                <a:lnTo>
                  <a:pt x="1488974" y="41577"/>
                </a:lnTo>
                <a:lnTo>
                  <a:pt x="1430992" y="32241"/>
                </a:lnTo>
                <a:lnTo>
                  <a:pt x="1370457" y="23987"/>
                </a:lnTo>
                <a:lnTo>
                  <a:pt x="1307554" y="16866"/>
                </a:lnTo>
                <a:lnTo>
                  <a:pt x="1242471" y="10927"/>
                </a:lnTo>
                <a:lnTo>
                  <a:pt x="1175393" y="6221"/>
                </a:lnTo>
                <a:lnTo>
                  <a:pt x="1106507" y="2798"/>
                </a:lnTo>
                <a:lnTo>
                  <a:pt x="1035999" y="708"/>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5952997" y="5204459"/>
            <a:ext cx="1928495" cy="516255"/>
          </a:xfrm>
          <a:custGeom>
            <a:avLst/>
            <a:gdLst/>
            <a:ahLst/>
            <a:cxnLst/>
            <a:rect l="l" t="t" r="r" b="b"/>
            <a:pathLst>
              <a:path w="1928495" h="516254">
                <a:moveTo>
                  <a:pt x="0" y="257936"/>
                </a:moveTo>
                <a:lnTo>
                  <a:pt x="10451" y="219840"/>
                </a:lnTo>
                <a:lnTo>
                  <a:pt x="40810" y="183473"/>
                </a:lnTo>
                <a:lnTo>
                  <a:pt x="89589" y="149235"/>
                </a:lnTo>
                <a:lnTo>
                  <a:pt x="155296" y="117526"/>
                </a:lnTo>
                <a:lnTo>
                  <a:pt x="194031" y="102745"/>
                </a:lnTo>
                <a:lnTo>
                  <a:pt x="236440" y="88746"/>
                </a:lnTo>
                <a:lnTo>
                  <a:pt x="282336" y="75580"/>
                </a:lnTo>
                <a:lnTo>
                  <a:pt x="331533" y="63297"/>
                </a:lnTo>
                <a:lnTo>
                  <a:pt x="383844" y="51946"/>
                </a:lnTo>
                <a:lnTo>
                  <a:pt x="439083" y="41577"/>
                </a:lnTo>
                <a:lnTo>
                  <a:pt x="497064" y="32241"/>
                </a:lnTo>
                <a:lnTo>
                  <a:pt x="557601" y="23987"/>
                </a:lnTo>
                <a:lnTo>
                  <a:pt x="620507" y="16866"/>
                </a:lnTo>
                <a:lnTo>
                  <a:pt x="685596" y="10927"/>
                </a:lnTo>
                <a:lnTo>
                  <a:pt x="752682" y="6221"/>
                </a:lnTo>
                <a:lnTo>
                  <a:pt x="821578" y="2798"/>
                </a:lnTo>
                <a:lnTo>
                  <a:pt x="892098" y="708"/>
                </a:lnTo>
                <a:lnTo>
                  <a:pt x="964056" y="0"/>
                </a:lnTo>
                <a:lnTo>
                  <a:pt x="1035999" y="708"/>
                </a:lnTo>
                <a:lnTo>
                  <a:pt x="1106507" y="2798"/>
                </a:lnTo>
                <a:lnTo>
                  <a:pt x="1175393" y="6221"/>
                </a:lnTo>
                <a:lnTo>
                  <a:pt x="1242471" y="10927"/>
                </a:lnTo>
                <a:lnTo>
                  <a:pt x="1307554" y="16866"/>
                </a:lnTo>
                <a:lnTo>
                  <a:pt x="1370457" y="23987"/>
                </a:lnTo>
                <a:lnTo>
                  <a:pt x="1430992" y="32241"/>
                </a:lnTo>
                <a:lnTo>
                  <a:pt x="1488974" y="41577"/>
                </a:lnTo>
                <a:lnTo>
                  <a:pt x="1544214" y="51946"/>
                </a:lnTo>
                <a:lnTo>
                  <a:pt x="1596528" y="63297"/>
                </a:lnTo>
                <a:lnTo>
                  <a:pt x="1645729" y="75580"/>
                </a:lnTo>
                <a:lnTo>
                  <a:pt x="1691630" y="88746"/>
                </a:lnTo>
                <a:lnTo>
                  <a:pt x="1734044" y="102745"/>
                </a:lnTo>
                <a:lnTo>
                  <a:pt x="1772785" y="117526"/>
                </a:lnTo>
                <a:lnTo>
                  <a:pt x="1807667" y="133039"/>
                </a:lnTo>
                <a:lnTo>
                  <a:pt x="1865107" y="166063"/>
                </a:lnTo>
                <a:lnTo>
                  <a:pt x="1904872" y="201415"/>
                </a:lnTo>
                <a:lnTo>
                  <a:pt x="1925469" y="238697"/>
                </a:lnTo>
                <a:lnTo>
                  <a:pt x="1928113" y="257936"/>
                </a:lnTo>
                <a:lnTo>
                  <a:pt x="1925469" y="277195"/>
                </a:lnTo>
                <a:lnTo>
                  <a:pt x="1904872" y="314507"/>
                </a:lnTo>
                <a:lnTo>
                  <a:pt x="1865107" y="349881"/>
                </a:lnTo>
                <a:lnTo>
                  <a:pt x="1807667" y="382917"/>
                </a:lnTo>
                <a:lnTo>
                  <a:pt x="1772785" y="398434"/>
                </a:lnTo>
                <a:lnTo>
                  <a:pt x="1734044" y="413217"/>
                </a:lnTo>
                <a:lnTo>
                  <a:pt x="1691630" y="427216"/>
                </a:lnTo>
                <a:lnTo>
                  <a:pt x="1645729" y="440382"/>
                </a:lnTo>
                <a:lnTo>
                  <a:pt x="1596528" y="452664"/>
                </a:lnTo>
                <a:lnTo>
                  <a:pt x="1544214" y="464013"/>
                </a:lnTo>
                <a:lnTo>
                  <a:pt x="1488974" y="474379"/>
                </a:lnTo>
                <a:lnTo>
                  <a:pt x="1430992" y="483712"/>
                </a:lnTo>
                <a:lnTo>
                  <a:pt x="1370457" y="491963"/>
                </a:lnTo>
                <a:lnTo>
                  <a:pt x="1307554" y="499080"/>
                </a:lnTo>
                <a:lnTo>
                  <a:pt x="1242471" y="505016"/>
                </a:lnTo>
                <a:lnTo>
                  <a:pt x="1175393" y="509719"/>
                </a:lnTo>
                <a:lnTo>
                  <a:pt x="1106507" y="513140"/>
                </a:lnTo>
                <a:lnTo>
                  <a:pt x="1035999" y="515230"/>
                </a:lnTo>
                <a:lnTo>
                  <a:pt x="964056" y="515937"/>
                </a:lnTo>
                <a:lnTo>
                  <a:pt x="892098" y="515230"/>
                </a:lnTo>
                <a:lnTo>
                  <a:pt x="821578" y="513140"/>
                </a:lnTo>
                <a:lnTo>
                  <a:pt x="752682" y="509719"/>
                </a:lnTo>
                <a:lnTo>
                  <a:pt x="685596" y="505016"/>
                </a:lnTo>
                <a:lnTo>
                  <a:pt x="620507" y="499080"/>
                </a:lnTo>
                <a:lnTo>
                  <a:pt x="557601" y="491963"/>
                </a:lnTo>
                <a:lnTo>
                  <a:pt x="497064" y="483712"/>
                </a:lnTo>
                <a:lnTo>
                  <a:pt x="439083" y="474379"/>
                </a:lnTo>
                <a:lnTo>
                  <a:pt x="383844" y="464013"/>
                </a:lnTo>
                <a:lnTo>
                  <a:pt x="331533" y="452664"/>
                </a:lnTo>
                <a:lnTo>
                  <a:pt x="282336" y="440382"/>
                </a:lnTo>
                <a:lnTo>
                  <a:pt x="236440" y="427216"/>
                </a:lnTo>
                <a:lnTo>
                  <a:pt x="194031" y="413217"/>
                </a:lnTo>
                <a:lnTo>
                  <a:pt x="155296" y="398434"/>
                </a:lnTo>
                <a:lnTo>
                  <a:pt x="120419" y="382917"/>
                </a:lnTo>
                <a:lnTo>
                  <a:pt x="62991" y="349881"/>
                </a:lnTo>
                <a:lnTo>
                  <a:pt x="23235" y="314507"/>
                </a:lnTo>
                <a:lnTo>
                  <a:pt x="2643" y="277195"/>
                </a:lnTo>
                <a:lnTo>
                  <a:pt x="0" y="257936"/>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313678" y="53014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990714" y="1523872"/>
            <a:ext cx="2773680" cy="1020444"/>
          </a:xfrm>
          <a:custGeom>
            <a:avLst/>
            <a:gdLst/>
            <a:ahLst/>
            <a:cxnLst/>
            <a:rect l="l" t="t" r="r" b="b"/>
            <a:pathLst>
              <a:path w="2773679" h="1020444">
                <a:moveTo>
                  <a:pt x="1386598" y="0"/>
                </a:moveTo>
                <a:lnTo>
                  <a:pt x="1319415" y="588"/>
                </a:lnTo>
                <a:lnTo>
                  <a:pt x="1253058" y="2334"/>
                </a:lnTo>
                <a:lnTo>
                  <a:pt x="1187598" y="5213"/>
                </a:lnTo>
                <a:lnTo>
                  <a:pt x="1123109" y="9196"/>
                </a:lnTo>
                <a:lnTo>
                  <a:pt x="1059663" y="14258"/>
                </a:lnTo>
                <a:lnTo>
                  <a:pt x="997333" y="20372"/>
                </a:lnTo>
                <a:lnTo>
                  <a:pt x="936191" y="27510"/>
                </a:lnTo>
                <a:lnTo>
                  <a:pt x="876311" y="35647"/>
                </a:lnTo>
                <a:lnTo>
                  <a:pt x="817764" y="44756"/>
                </a:lnTo>
                <a:lnTo>
                  <a:pt x="760624" y="54809"/>
                </a:lnTo>
                <a:lnTo>
                  <a:pt x="704962" y="65781"/>
                </a:lnTo>
                <a:lnTo>
                  <a:pt x="650852" y="77644"/>
                </a:lnTo>
                <a:lnTo>
                  <a:pt x="598367" y="90372"/>
                </a:lnTo>
                <a:lnTo>
                  <a:pt x="547578" y="103939"/>
                </a:lnTo>
                <a:lnTo>
                  <a:pt x="498559" y="118316"/>
                </a:lnTo>
                <a:lnTo>
                  <a:pt x="451382" y="133479"/>
                </a:lnTo>
                <a:lnTo>
                  <a:pt x="406120" y="149399"/>
                </a:lnTo>
                <a:lnTo>
                  <a:pt x="362845" y="166051"/>
                </a:lnTo>
                <a:lnTo>
                  <a:pt x="321631" y="183407"/>
                </a:lnTo>
                <a:lnTo>
                  <a:pt x="282548" y="201442"/>
                </a:lnTo>
                <a:lnTo>
                  <a:pt x="245672" y="220127"/>
                </a:lnTo>
                <a:lnTo>
                  <a:pt x="211073" y="239438"/>
                </a:lnTo>
                <a:lnTo>
                  <a:pt x="148999" y="279825"/>
                </a:lnTo>
                <a:lnTo>
                  <a:pt x="96909" y="322390"/>
                </a:lnTo>
                <a:lnTo>
                  <a:pt x="55382" y="366920"/>
                </a:lnTo>
                <a:lnTo>
                  <a:pt x="25001" y="413200"/>
                </a:lnTo>
                <a:lnTo>
                  <a:pt x="6347" y="461017"/>
                </a:lnTo>
                <a:lnTo>
                  <a:pt x="0" y="510159"/>
                </a:lnTo>
                <a:lnTo>
                  <a:pt x="1598" y="534870"/>
                </a:lnTo>
                <a:lnTo>
                  <a:pt x="14172" y="583356"/>
                </a:lnTo>
                <a:lnTo>
                  <a:pt x="38762" y="630415"/>
                </a:lnTo>
                <a:lnTo>
                  <a:pt x="74789" y="675831"/>
                </a:lnTo>
                <a:lnTo>
                  <a:pt x="121670" y="719392"/>
                </a:lnTo>
                <a:lnTo>
                  <a:pt x="178824" y="760884"/>
                </a:lnTo>
                <a:lnTo>
                  <a:pt x="245672" y="800093"/>
                </a:lnTo>
                <a:lnTo>
                  <a:pt x="282548" y="818774"/>
                </a:lnTo>
                <a:lnTo>
                  <a:pt x="321631" y="836805"/>
                </a:lnTo>
                <a:lnTo>
                  <a:pt x="362845" y="854158"/>
                </a:lnTo>
                <a:lnTo>
                  <a:pt x="406120" y="870807"/>
                </a:lnTo>
                <a:lnTo>
                  <a:pt x="451382" y="886725"/>
                </a:lnTo>
                <a:lnTo>
                  <a:pt x="498559" y="901885"/>
                </a:lnTo>
                <a:lnTo>
                  <a:pt x="547578" y="916260"/>
                </a:lnTo>
                <a:lnTo>
                  <a:pt x="598367" y="929825"/>
                </a:lnTo>
                <a:lnTo>
                  <a:pt x="650852" y="942551"/>
                </a:lnTo>
                <a:lnTo>
                  <a:pt x="704962" y="954413"/>
                </a:lnTo>
                <a:lnTo>
                  <a:pt x="760624" y="965384"/>
                </a:lnTo>
                <a:lnTo>
                  <a:pt x="817764" y="975436"/>
                </a:lnTo>
                <a:lnTo>
                  <a:pt x="876311" y="984544"/>
                </a:lnTo>
                <a:lnTo>
                  <a:pt x="936191" y="992681"/>
                </a:lnTo>
                <a:lnTo>
                  <a:pt x="997333" y="999819"/>
                </a:lnTo>
                <a:lnTo>
                  <a:pt x="1059663" y="1005932"/>
                </a:lnTo>
                <a:lnTo>
                  <a:pt x="1123109" y="1010994"/>
                </a:lnTo>
                <a:lnTo>
                  <a:pt x="1187598" y="1014977"/>
                </a:lnTo>
                <a:lnTo>
                  <a:pt x="1253058" y="1017856"/>
                </a:lnTo>
                <a:lnTo>
                  <a:pt x="1319415" y="1019602"/>
                </a:lnTo>
                <a:lnTo>
                  <a:pt x="1386598" y="1020190"/>
                </a:lnTo>
                <a:lnTo>
                  <a:pt x="1453770" y="1019602"/>
                </a:lnTo>
                <a:lnTo>
                  <a:pt x="1520118" y="1017856"/>
                </a:lnTo>
                <a:lnTo>
                  <a:pt x="1585568" y="1014977"/>
                </a:lnTo>
                <a:lnTo>
                  <a:pt x="1650047" y="1010994"/>
                </a:lnTo>
                <a:lnTo>
                  <a:pt x="1713485" y="1005932"/>
                </a:lnTo>
                <a:lnTo>
                  <a:pt x="1775807" y="999819"/>
                </a:lnTo>
                <a:lnTo>
                  <a:pt x="1836940" y="992681"/>
                </a:lnTo>
                <a:lnTo>
                  <a:pt x="1896814" y="984544"/>
                </a:lnTo>
                <a:lnTo>
                  <a:pt x="1955354" y="975436"/>
                </a:lnTo>
                <a:lnTo>
                  <a:pt x="2012488" y="965384"/>
                </a:lnTo>
                <a:lnTo>
                  <a:pt x="2068143" y="954413"/>
                </a:lnTo>
                <a:lnTo>
                  <a:pt x="2122248" y="942551"/>
                </a:lnTo>
                <a:lnTo>
                  <a:pt x="2174728" y="929825"/>
                </a:lnTo>
                <a:lnTo>
                  <a:pt x="2225512" y="916260"/>
                </a:lnTo>
                <a:lnTo>
                  <a:pt x="2274527" y="901885"/>
                </a:lnTo>
                <a:lnTo>
                  <a:pt x="2321700" y="886725"/>
                </a:lnTo>
                <a:lnTo>
                  <a:pt x="2366959" y="870807"/>
                </a:lnTo>
                <a:lnTo>
                  <a:pt x="2410230" y="854158"/>
                </a:lnTo>
                <a:lnTo>
                  <a:pt x="2451442" y="836805"/>
                </a:lnTo>
                <a:lnTo>
                  <a:pt x="2490522" y="818774"/>
                </a:lnTo>
                <a:lnTo>
                  <a:pt x="2527396" y="800093"/>
                </a:lnTo>
                <a:lnTo>
                  <a:pt x="2561993" y="780787"/>
                </a:lnTo>
                <a:lnTo>
                  <a:pt x="2624064" y="740410"/>
                </a:lnTo>
                <a:lnTo>
                  <a:pt x="2676152" y="697857"/>
                </a:lnTo>
                <a:lnTo>
                  <a:pt x="2717676" y="653341"/>
                </a:lnTo>
                <a:lnTo>
                  <a:pt x="2748056" y="607077"/>
                </a:lnTo>
                <a:lnTo>
                  <a:pt x="2766710" y="559278"/>
                </a:lnTo>
                <a:lnTo>
                  <a:pt x="2773057" y="510159"/>
                </a:lnTo>
                <a:lnTo>
                  <a:pt x="2771458" y="485436"/>
                </a:lnTo>
                <a:lnTo>
                  <a:pt x="2758885" y="436930"/>
                </a:lnTo>
                <a:lnTo>
                  <a:pt x="2734295" y="389854"/>
                </a:lnTo>
                <a:lnTo>
                  <a:pt x="2698271" y="344423"/>
                </a:lnTo>
                <a:lnTo>
                  <a:pt x="2651392" y="300849"/>
                </a:lnTo>
                <a:lnTo>
                  <a:pt x="2594240" y="259346"/>
                </a:lnTo>
                <a:lnTo>
                  <a:pt x="2527396" y="220127"/>
                </a:lnTo>
                <a:lnTo>
                  <a:pt x="2490522" y="201442"/>
                </a:lnTo>
                <a:lnTo>
                  <a:pt x="2451442" y="183407"/>
                </a:lnTo>
                <a:lnTo>
                  <a:pt x="2410230" y="166051"/>
                </a:lnTo>
                <a:lnTo>
                  <a:pt x="2366959" y="149399"/>
                </a:lnTo>
                <a:lnTo>
                  <a:pt x="2321700" y="133479"/>
                </a:lnTo>
                <a:lnTo>
                  <a:pt x="2274527" y="118316"/>
                </a:lnTo>
                <a:lnTo>
                  <a:pt x="2225512" y="103939"/>
                </a:lnTo>
                <a:lnTo>
                  <a:pt x="2174728" y="90372"/>
                </a:lnTo>
                <a:lnTo>
                  <a:pt x="2122248" y="77644"/>
                </a:lnTo>
                <a:lnTo>
                  <a:pt x="2068143" y="65781"/>
                </a:lnTo>
                <a:lnTo>
                  <a:pt x="2012488" y="54809"/>
                </a:lnTo>
                <a:lnTo>
                  <a:pt x="1955354" y="44756"/>
                </a:lnTo>
                <a:lnTo>
                  <a:pt x="1896814" y="35647"/>
                </a:lnTo>
                <a:lnTo>
                  <a:pt x="1836940" y="27510"/>
                </a:lnTo>
                <a:lnTo>
                  <a:pt x="1775807" y="20372"/>
                </a:lnTo>
                <a:lnTo>
                  <a:pt x="1713485" y="14258"/>
                </a:lnTo>
                <a:lnTo>
                  <a:pt x="1650047" y="9196"/>
                </a:lnTo>
                <a:lnTo>
                  <a:pt x="1585568" y="5213"/>
                </a:lnTo>
                <a:lnTo>
                  <a:pt x="1520118" y="2334"/>
                </a:lnTo>
                <a:lnTo>
                  <a:pt x="1453770" y="588"/>
                </a:lnTo>
                <a:lnTo>
                  <a:pt x="1386598" y="0"/>
                </a:lnTo>
                <a:close/>
              </a:path>
            </a:pathLst>
          </a:custGeom>
          <a:solidFill>
            <a:srgbClr val="FFCC66"/>
          </a:solidFill>
        </p:spPr>
        <p:txBody>
          <a:bodyPr wrap="square" lIns="0" tIns="0" rIns="0" bIns="0" rtlCol="0"/>
          <a:lstStyle/>
          <a:p>
            <a:endParaRPr/>
          </a:p>
        </p:txBody>
      </p:sp>
      <p:sp>
        <p:nvSpPr>
          <p:cNvPr id="8" name="object 8"/>
          <p:cNvSpPr/>
          <p:nvPr/>
        </p:nvSpPr>
        <p:spPr>
          <a:xfrm>
            <a:off x="990714" y="1523872"/>
            <a:ext cx="2773680" cy="1020444"/>
          </a:xfrm>
          <a:custGeom>
            <a:avLst/>
            <a:gdLst/>
            <a:ahLst/>
            <a:cxnLst/>
            <a:rect l="l" t="t" r="r" b="b"/>
            <a:pathLst>
              <a:path w="2773679" h="1020444">
                <a:moveTo>
                  <a:pt x="0" y="510159"/>
                </a:moveTo>
                <a:lnTo>
                  <a:pt x="6347" y="461017"/>
                </a:lnTo>
                <a:lnTo>
                  <a:pt x="25001" y="413200"/>
                </a:lnTo>
                <a:lnTo>
                  <a:pt x="55382" y="366920"/>
                </a:lnTo>
                <a:lnTo>
                  <a:pt x="96909" y="322390"/>
                </a:lnTo>
                <a:lnTo>
                  <a:pt x="148999" y="279825"/>
                </a:lnTo>
                <a:lnTo>
                  <a:pt x="211073" y="239438"/>
                </a:lnTo>
                <a:lnTo>
                  <a:pt x="245672" y="220127"/>
                </a:lnTo>
                <a:lnTo>
                  <a:pt x="282548" y="201442"/>
                </a:lnTo>
                <a:lnTo>
                  <a:pt x="321631" y="183407"/>
                </a:lnTo>
                <a:lnTo>
                  <a:pt x="362845" y="166051"/>
                </a:lnTo>
                <a:lnTo>
                  <a:pt x="406120" y="149399"/>
                </a:lnTo>
                <a:lnTo>
                  <a:pt x="451382" y="133479"/>
                </a:lnTo>
                <a:lnTo>
                  <a:pt x="498559" y="118316"/>
                </a:lnTo>
                <a:lnTo>
                  <a:pt x="547578" y="103939"/>
                </a:lnTo>
                <a:lnTo>
                  <a:pt x="598367" y="90372"/>
                </a:lnTo>
                <a:lnTo>
                  <a:pt x="650852" y="77644"/>
                </a:lnTo>
                <a:lnTo>
                  <a:pt x="704962" y="65781"/>
                </a:lnTo>
                <a:lnTo>
                  <a:pt x="760624" y="54809"/>
                </a:lnTo>
                <a:lnTo>
                  <a:pt x="817764" y="44756"/>
                </a:lnTo>
                <a:lnTo>
                  <a:pt x="876311" y="35647"/>
                </a:lnTo>
                <a:lnTo>
                  <a:pt x="936191" y="27510"/>
                </a:lnTo>
                <a:lnTo>
                  <a:pt x="997333" y="20372"/>
                </a:lnTo>
                <a:lnTo>
                  <a:pt x="1059663" y="14258"/>
                </a:lnTo>
                <a:lnTo>
                  <a:pt x="1123109" y="9196"/>
                </a:lnTo>
                <a:lnTo>
                  <a:pt x="1187598" y="5213"/>
                </a:lnTo>
                <a:lnTo>
                  <a:pt x="1253058" y="2334"/>
                </a:lnTo>
                <a:lnTo>
                  <a:pt x="1319415" y="588"/>
                </a:lnTo>
                <a:lnTo>
                  <a:pt x="1386598" y="0"/>
                </a:lnTo>
                <a:lnTo>
                  <a:pt x="1453770" y="588"/>
                </a:lnTo>
                <a:lnTo>
                  <a:pt x="1520118" y="2334"/>
                </a:lnTo>
                <a:lnTo>
                  <a:pt x="1585568" y="5213"/>
                </a:lnTo>
                <a:lnTo>
                  <a:pt x="1650047" y="9196"/>
                </a:lnTo>
                <a:lnTo>
                  <a:pt x="1713485" y="14258"/>
                </a:lnTo>
                <a:lnTo>
                  <a:pt x="1775807" y="20372"/>
                </a:lnTo>
                <a:lnTo>
                  <a:pt x="1836940" y="27510"/>
                </a:lnTo>
                <a:lnTo>
                  <a:pt x="1896814" y="35647"/>
                </a:lnTo>
                <a:lnTo>
                  <a:pt x="1955354" y="44756"/>
                </a:lnTo>
                <a:lnTo>
                  <a:pt x="2012488" y="54809"/>
                </a:lnTo>
                <a:lnTo>
                  <a:pt x="2068143" y="65781"/>
                </a:lnTo>
                <a:lnTo>
                  <a:pt x="2122248" y="77644"/>
                </a:lnTo>
                <a:lnTo>
                  <a:pt x="2174728" y="90372"/>
                </a:lnTo>
                <a:lnTo>
                  <a:pt x="2225512" y="103939"/>
                </a:lnTo>
                <a:lnTo>
                  <a:pt x="2274527" y="118316"/>
                </a:lnTo>
                <a:lnTo>
                  <a:pt x="2321700" y="133479"/>
                </a:lnTo>
                <a:lnTo>
                  <a:pt x="2366959" y="149399"/>
                </a:lnTo>
                <a:lnTo>
                  <a:pt x="2410230" y="166051"/>
                </a:lnTo>
                <a:lnTo>
                  <a:pt x="2451442" y="183407"/>
                </a:lnTo>
                <a:lnTo>
                  <a:pt x="2490522" y="201442"/>
                </a:lnTo>
                <a:lnTo>
                  <a:pt x="2527396" y="220127"/>
                </a:lnTo>
                <a:lnTo>
                  <a:pt x="2561993" y="239438"/>
                </a:lnTo>
                <a:lnTo>
                  <a:pt x="2624064" y="279825"/>
                </a:lnTo>
                <a:lnTo>
                  <a:pt x="2676152" y="322390"/>
                </a:lnTo>
                <a:lnTo>
                  <a:pt x="2717676" y="366920"/>
                </a:lnTo>
                <a:lnTo>
                  <a:pt x="2748056" y="413200"/>
                </a:lnTo>
                <a:lnTo>
                  <a:pt x="2766710" y="461017"/>
                </a:lnTo>
                <a:lnTo>
                  <a:pt x="2773057" y="510159"/>
                </a:lnTo>
                <a:lnTo>
                  <a:pt x="2771458" y="534870"/>
                </a:lnTo>
                <a:lnTo>
                  <a:pt x="2758885" y="583356"/>
                </a:lnTo>
                <a:lnTo>
                  <a:pt x="2734295" y="630415"/>
                </a:lnTo>
                <a:lnTo>
                  <a:pt x="2698271" y="675831"/>
                </a:lnTo>
                <a:lnTo>
                  <a:pt x="2651392" y="719392"/>
                </a:lnTo>
                <a:lnTo>
                  <a:pt x="2594240" y="760884"/>
                </a:lnTo>
                <a:lnTo>
                  <a:pt x="2527396" y="800093"/>
                </a:lnTo>
                <a:lnTo>
                  <a:pt x="2490522" y="818774"/>
                </a:lnTo>
                <a:lnTo>
                  <a:pt x="2451442" y="836805"/>
                </a:lnTo>
                <a:lnTo>
                  <a:pt x="2410230" y="854158"/>
                </a:lnTo>
                <a:lnTo>
                  <a:pt x="2366959" y="870807"/>
                </a:lnTo>
                <a:lnTo>
                  <a:pt x="2321700" y="886725"/>
                </a:lnTo>
                <a:lnTo>
                  <a:pt x="2274527" y="901885"/>
                </a:lnTo>
                <a:lnTo>
                  <a:pt x="2225512" y="916260"/>
                </a:lnTo>
                <a:lnTo>
                  <a:pt x="2174728" y="929825"/>
                </a:lnTo>
                <a:lnTo>
                  <a:pt x="2122248" y="942551"/>
                </a:lnTo>
                <a:lnTo>
                  <a:pt x="2068143" y="954413"/>
                </a:lnTo>
                <a:lnTo>
                  <a:pt x="2012488" y="965384"/>
                </a:lnTo>
                <a:lnTo>
                  <a:pt x="1955354" y="975436"/>
                </a:lnTo>
                <a:lnTo>
                  <a:pt x="1896814" y="984544"/>
                </a:lnTo>
                <a:lnTo>
                  <a:pt x="1836940" y="992681"/>
                </a:lnTo>
                <a:lnTo>
                  <a:pt x="1775807" y="999819"/>
                </a:lnTo>
                <a:lnTo>
                  <a:pt x="1713485" y="1005932"/>
                </a:lnTo>
                <a:lnTo>
                  <a:pt x="1650047" y="1010994"/>
                </a:lnTo>
                <a:lnTo>
                  <a:pt x="1585568" y="1014977"/>
                </a:lnTo>
                <a:lnTo>
                  <a:pt x="1520118" y="1017856"/>
                </a:lnTo>
                <a:lnTo>
                  <a:pt x="1453770" y="1019602"/>
                </a:lnTo>
                <a:lnTo>
                  <a:pt x="1386598" y="1020190"/>
                </a:lnTo>
                <a:lnTo>
                  <a:pt x="1319415" y="1019602"/>
                </a:lnTo>
                <a:lnTo>
                  <a:pt x="1253058" y="1017856"/>
                </a:lnTo>
                <a:lnTo>
                  <a:pt x="1187598" y="1014977"/>
                </a:lnTo>
                <a:lnTo>
                  <a:pt x="1123109" y="1010994"/>
                </a:lnTo>
                <a:lnTo>
                  <a:pt x="1059663" y="1005932"/>
                </a:lnTo>
                <a:lnTo>
                  <a:pt x="997333" y="999819"/>
                </a:lnTo>
                <a:lnTo>
                  <a:pt x="936191" y="992681"/>
                </a:lnTo>
                <a:lnTo>
                  <a:pt x="876311" y="984544"/>
                </a:lnTo>
                <a:lnTo>
                  <a:pt x="817764" y="975436"/>
                </a:lnTo>
                <a:lnTo>
                  <a:pt x="760624" y="965384"/>
                </a:lnTo>
                <a:lnTo>
                  <a:pt x="704962" y="954413"/>
                </a:lnTo>
                <a:lnTo>
                  <a:pt x="650852" y="942551"/>
                </a:lnTo>
                <a:lnTo>
                  <a:pt x="598367" y="929825"/>
                </a:lnTo>
                <a:lnTo>
                  <a:pt x="547578" y="916260"/>
                </a:lnTo>
                <a:lnTo>
                  <a:pt x="498559" y="901885"/>
                </a:lnTo>
                <a:lnTo>
                  <a:pt x="451382" y="886725"/>
                </a:lnTo>
                <a:lnTo>
                  <a:pt x="406120" y="870807"/>
                </a:lnTo>
                <a:lnTo>
                  <a:pt x="362845" y="854158"/>
                </a:lnTo>
                <a:lnTo>
                  <a:pt x="321631" y="836805"/>
                </a:lnTo>
                <a:lnTo>
                  <a:pt x="282548" y="818774"/>
                </a:lnTo>
                <a:lnTo>
                  <a:pt x="245672" y="800093"/>
                </a:lnTo>
                <a:lnTo>
                  <a:pt x="211073" y="780787"/>
                </a:lnTo>
                <a:lnTo>
                  <a:pt x="148999" y="740410"/>
                </a:lnTo>
                <a:lnTo>
                  <a:pt x="96909" y="697857"/>
                </a:lnTo>
                <a:lnTo>
                  <a:pt x="55382"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1991614" y="1872488"/>
            <a:ext cx="7727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0"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530722" y="1523872"/>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530722" y="1523872"/>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664832" y="18724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990714" y="4835525"/>
            <a:ext cx="2773680" cy="1020444"/>
          </a:xfrm>
          <a:custGeom>
            <a:avLst/>
            <a:gdLst/>
            <a:ahLst/>
            <a:cxnLst/>
            <a:rect l="l" t="t" r="r" b="b"/>
            <a:pathLst>
              <a:path w="2773679" h="1020445">
                <a:moveTo>
                  <a:pt x="1386598" y="0"/>
                </a:moveTo>
                <a:lnTo>
                  <a:pt x="1319415" y="588"/>
                </a:lnTo>
                <a:lnTo>
                  <a:pt x="1253058" y="2334"/>
                </a:lnTo>
                <a:lnTo>
                  <a:pt x="1187598" y="5213"/>
                </a:lnTo>
                <a:lnTo>
                  <a:pt x="1123109" y="9196"/>
                </a:lnTo>
                <a:lnTo>
                  <a:pt x="1059663" y="14258"/>
                </a:lnTo>
                <a:lnTo>
                  <a:pt x="997333" y="20372"/>
                </a:lnTo>
                <a:lnTo>
                  <a:pt x="936191" y="27510"/>
                </a:lnTo>
                <a:lnTo>
                  <a:pt x="876311" y="35647"/>
                </a:lnTo>
                <a:lnTo>
                  <a:pt x="817764" y="44756"/>
                </a:lnTo>
                <a:lnTo>
                  <a:pt x="760624" y="54809"/>
                </a:lnTo>
                <a:lnTo>
                  <a:pt x="704962" y="65781"/>
                </a:lnTo>
                <a:lnTo>
                  <a:pt x="650852" y="77644"/>
                </a:lnTo>
                <a:lnTo>
                  <a:pt x="598367" y="90372"/>
                </a:lnTo>
                <a:lnTo>
                  <a:pt x="547578" y="103939"/>
                </a:lnTo>
                <a:lnTo>
                  <a:pt x="498559" y="118316"/>
                </a:lnTo>
                <a:lnTo>
                  <a:pt x="451382" y="133479"/>
                </a:lnTo>
                <a:lnTo>
                  <a:pt x="406120" y="149399"/>
                </a:lnTo>
                <a:lnTo>
                  <a:pt x="362845" y="166051"/>
                </a:lnTo>
                <a:lnTo>
                  <a:pt x="321631" y="183407"/>
                </a:lnTo>
                <a:lnTo>
                  <a:pt x="282548" y="201442"/>
                </a:lnTo>
                <a:lnTo>
                  <a:pt x="245672" y="220127"/>
                </a:lnTo>
                <a:lnTo>
                  <a:pt x="211073" y="239438"/>
                </a:lnTo>
                <a:lnTo>
                  <a:pt x="148999" y="279825"/>
                </a:lnTo>
                <a:lnTo>
                  <a:pt x="96909" y="322390"/>
                </a:lnTo>
                <a:lnTo>
                  <a:pt x="55382" y="366920"/>
                </a:lnTo>
                <a:lnTo>
                  <a:pt x="25001" y="413200"/>
                </a:lnTo>
                <a:lnTo>
                  <a:pt x="6347" y="461017"/>
                </a:lnTo>
                <a:lnTo>
                  <a:pt x="0" y="510159"/>
                </a:lnTo>
                <a:lnTo>
                  <a:pt x="1598" y="534870"/>
                </a:lnTo>
                <a:lnTo>
                  <a:pt x="14172" y="583357"/>
                </a:lnTo>
                <a:lnTo>
                  <a:pt x="38762" y="630417"/>
                </a:lnTo>
                <a:lnTo>
                  <a:pt x="74789" y="675835"/>
                </a:lnTo>
                <a:lnTo>
                  <a:pt x="121670" y="719398"/>
                </a:lnTo>
                <a:lnTo>
                  <a:pt x="178824" y="760893"/>
                </a:lnTo>
                <a:lnTo>
                  <a:pt x="245672" y="800105"/>
                </a:lnTo>
                <a:lnTo>
                  <a:pt x="282548" y="818788"/>
                </a:lnTo>
                <a:lnTo>
                  <a:pt x="321631" y="836821"/>
                </a:lnTo>
                <a:lnTo>
                  <a:pt x="362845" y="854175"/>
                </a:lnTo>
                <a:lnTo>
                  <a:pt x="406120" y="870826"/>
                </a:lnTo>
                <a:lnTo>
                  <a:pt x="451382" y="886745"/>
                </a:lnTo>
                <a:lnTo>
                  <a:pt x="498559" y="901907"/>
                </a:lnTo>
                <a:lnTo>
                  <a:pt x="547578" y="916284"/>
                </a:lnTo>
                <a:lnTo>
                  <a:pt x="598367" y="929850"/>
                </a:lnTo>
                <a:lnTo>
                  <a:pt x="650852" y="942578"/>
                </a:lnTo>
                <a:lnTo>
                  <a:pt x="704962" y="954442"/>
                </a:lnTo>
                <a:lnTo>
                  <a:pt x="760624" y="965414"/>
                </a:lnTo>
                <a:lnTo>
                  <a:pt x="817764" y="975468"/>
                </a:lnTo>
                <a:lnTo>
                  <a:pt x="876311" y="984577"/>
                </a:lnTo>
                <a:lnTo>
                  <a:pt x="936191" y="992715"/>
                </a:lnTo>
                <a:lnTo>
                  <a:pt x="997333" y="999854"/>
                </a:lnTo>
                <a:lnTo>
                  <a:pt x="1059663" y="1005968"/>
                </a:lnTo>
                <a:lnTo>
                  <a:pt x="1123109" y="1011031"/>
                </a:lnTo>
                <a:lnTo>
                  <a:pt x="1187598" y="1015015"/>
                </a:lnTo>
                <a:lnTo>
                  <a:pt x="1253058" y="1017893"/>
                </a:lnTo>
                <a:lnTo>
                  <a:pt x="1319415" y="1019640"/>
                </a:lnTo>
                <a:lnTo>
                  <a:pt x="1386598" y="1020229"/>
                </a:lnTo>
                <a:lnTo>
                  <a:pt x="1453770" y="1019640"/>
                </a:lnTo>
                <a:lnTo>
                  <a:pt x="1520118" y="1017893"/>
                </a:lnTo>
                <a:lnTo>
                  <a:pt x="1585568" y="1015015"/>
                </a:lnTo>
                <a:lnTo>
                  <a:pt x="1650047" y="1011031"/>
                </a:lnTo>
                <a:lnTo>
                  <a:pt x="1713485" y="1005968"/>
                </a:lnTo>
                <a:lnTo>
                  <a:pt x="1775807" y="999854"/>
                </a:lnTo>
                <a:lnTo>
                  <a:pt x="1836940" y="992715"/>
                </a:lnTo>
                <a:lnTo>
                  <a:pt x="1896814" y="984577"/>
                </a:lnTo>
                <a:lnTo>
                  <a:pt x="1955354" y="975468"/>
                </a:lnTo>
                <a:lnTo>
                  <a:pt x="2012488" y="965414"/>
                </a:lnTo>
                <a:lnTo>
                  <a:pt x="2068143" y="954442"/>
                </a:lnTo>
                <a:lnTo>
                  <a:pt x="2122248" y="942578"/>
                </a:lnTo>
                <a:lnTo>
                  <a:pt x="2174728" y="929850"/>
                </a:lnTo>
                <a:lnTo>
                  <a:pt x="2225512" y="916284"/>
                </a:lnTo>
                <a:lnTo>
                  <a:pt x="2274527" y="901907"/>
                </a:lnTo>
                <a:lnTo>
                  <a:pt x="2321700" y="886745"/>
                </a:lnTo>
                <a:lnTo>
                  <a:pt x="2366959" y="870826"/>
                </a:lnTo>
                <a:lnTo>
                  <a:pt x="2410230" y="854175"/>
                </a:lnTo>
                <a:lnTo>
                  <a:pt x="2451442" y="836821"/>
                </a:lnTo>
                <a:lnTo>
                  <a:pt x="2490522" y="818788"/>
                </a:lnTo>
                <a:lnTo>
                  <a:pt x="2527396" y="800105"/>
                </a:lnTo>
                <a:lnTo>
                  <a:pt x="2561993" y="780798"/>
                </a:lnTo>
                <a:lnTo>
                  <a:pt x="2624064" y="740418"/>
                </a:lnTo>
                <a:lnTo>
                  <a:pt x="2676152" y="697862"/>
                </a:lnTo>
                <a:lnTo>
                  <a:pt x="2717676" y="653344"/>
                </a:lnTo>
                <a:lnTo>
                  <a:pt x="2748056" y="607079"/>
                </a:lnTo>
                <a:lnTo>
                  <a:pt x="2766710" y="559279"/>
                </a:lnTo>
                <a:lnTo>
                  <a:pt x="2773057" y="510159"/>
                </a:lnTo>
                <a:lnTo>
                  <a:pt x="2771458" y="485436"/>
                </a:lnTo>
                <a:lnTo>
                  <a:pt x="2758885" y="436930"/>
                </a:lnTo>
                <a:lnTo>
                  <a:pt x="2734295" y="389854"/>
                </a:lnTo>
                <a:lnTo>
                  <a:pt x="2698271" y="344423"/>
                </a:lnTo>
                <a:lnTo>
                  <a:pt x="2651392" y="300849"/>
                </a:lnTo>
                <a:lnTo>
                  <a:pt x="2594240" y="259346"/>
                </a:lnTo>
                <a:lnTo>
                  <a:pt x="2527396" y="220127"/>
                </a:lnTo>
                <a:lnTo>
                  <a:pt x="2490522" y="201442"/>
                </a:lnTo>
                <a:lnTo>
                  <a:pt x="2451442" y="183407"/>
                </a:lnTo>
                <a:lnTo>
                  <a:pt x="2410230" y="166051"/>
                </a:lnTo>
                <a:lnTo>
                  <a:pt x="2366959" y="149399"/>
                </a:lnTo>
                <a:lnTo>
                  <a:pt x="2321700" y="133479"/>
                </a:lnTo>
                <a:lnTo>
                  <a:pt x="2274527" y="118316"/>
                </a:lnTo>
                <a:lnTo>
                  <a:pt x="2225512" y="103939"/>
                </a:lnTo>
                <a:lnTo>
                  <a:pt x="2174728" y="90372"/>
                </a:lnTo>
                <a:lnTo>
                  <a:pt x="2122248" y="77644"/>
                </a:lnTo>
                <a:lnTo>
                  <a:pt x="2068143" y="65781"/>
                </a:lnTo>
                <a:lnTo>
                  <a:pt x="2012488" y="54809"/>
                </a:lnTo>
                <a:lnTo>
                  <a:pt x="1955354" y="44756"/>
                </a:lnTo>
                <a:lnTo>
                  <a:pt x="1896814" y="35647"/>
                </a:lnTo>
                <a:lnTo>
                  <a:pt x="1836940" y="27510"/>
                </a:lnTo>
                <a:lnTo>
                  <a:pt x="1775807" y="20372"/>
                </a:lnTo>
                <a:lnTo>
                  <a:pt x="1713485" y="14258"/>
                </a:lnTo>
                <a:lnTo>
                  <a:pt x="1650047" y="9196"/>
                </a:lnTo>
                <a:lnTo>
                  <a:pt x="1585568" y="5213"/>
                </a:lnTo>
                <a:lnTo>
                  <a:pt x="1520118" y="2334"/>
                </a:lnTo>
                <a:lnTo>
                  <a:pt x="1453770" y="588"/>
                </a:lnTo>
                <a:lnTo>
                  <a:pt x="1386598" y="0"/>
                </a:lnTo>
                <a:close/>
              </a:path>
            </a:pathLst>
          </a:custGeom>
          <a:solidFill>
            <a:srgbClr val="FFCC66"/>
          </a:solidFill>
        </p:spPr>
        <p:txBody>
          <a:bodyPr wrap="square" lIns="0" tIns="0" rIns="0" bIns="0" rtlCol="0"/>
          <a:lstStyle/>
          <a:p>
            <a:endParaRPr/>
          </a:p>
        </p:txBody>
      </p:sp>
      <p:sp>
        <p:nvSpPr>
          <p:cNvPr id="14" name="object 14"/>
          <p:cNvSpPr/>
          <p:nvPr/>
        </p:nvSpPr>
        <p:spPr>
          <a:xfrm>
            <a:off x="990714" y="4835525"/>
            <a:ext cx="2773680" cy="1020444"/>
          </a:xfrm>
          <a:custGeom>
            <a:avLst/>
            <a:gdLst/>
            <a:ahLst/>
            <a:cxnLst/>
            <a:rect l="l" t="t" r="r" b="b"/>
            <a:pathLst>
              <a:path w="2773679" h="1020445">
                <a:moveTo>
                  <a:pt x="0" y="510159"/>
                </a:moveTo>
                <a:lnTo>
                  <a:pt x="6347" y="461017"/>
                </a:lnTo>
                <a:lnTo>
                  <a:pt x="25001" y="413200"/>
                </a:lnTo>
                <a:lnTo>
                  <a:pt x="55382" y="366920"/>
                </a:lnTo>
                <a:lnTo>
                  <a:pt x="96909" y="322390"/>
                </a:lnTo>
                <a:lnTo>
                  <a:pt x="148999" y="279825"/>
                </a:lnTo>
                <a:lnTo>
                  <a:pt x="211073" y="239438"/>
                </a:lnTo>
                <a:lnTo>
                  <a:pt x="245672" y="220127"/>
                </a:lnTo>
                <a:lnTo>
                  <a:pt x="282548" y="201442"/>
                </a:lnTo>
                <a:lnTo>
                  <a:pt x="321631" y="183407"/>
                </a:lnTo>
                <a:lnTo>
                  <a:pt x="362845" y="166051"/>
                </a:lnTo>
                <a:lnTo>
                  <a:pt x="406120" y="149399"/>
                </a:lnTo>
                <a:lnTo>
                  <a:pt x="451382" y="133479"/>
                </a:lnTo>
                <a:lnTo>
                  <a:pt x="498559" y="118316"/>
                </a:lnTo>
                <a:lnTo>
                  <a:pt x="547578" y="103939"/>
                </a:lnTo>
                <a:lnTo>
                  <a:pt x="598367" y="90372"/>
                </a:lnTo>
                <a:lnTo>
                  <a:pt x="650852" y="77644"/>
                </a:lnTo>
                <a:lnTo>
                  <a:pt x="704962" y="65781"/>
                </a:lnTo>
                <a:lnTo>
                  <a:pt x="760624" y="54809"/>
                </a:lnTo>
                <a:lnTo>
                  <a:pt x="817764" y="44756"/>
                </a:lnTo>
                <a:lnTo>
                  <a:pt x="876311" y="35647"/>
                </a:lnTo>
                <a:lnTo>
                  <a:pt x="936191" y="27510"/>
                </a:lnTo>
                <a:lnTo>
                  <a:pt x="997333" y="20372"/>
                </a:lnTo>
                <a:lnTo>
                  <a:pt x="1059663" y="14258"/>
                </a:lnTo>
                <a:lnTo>
                  <a:pt x="1123109" y="9196"/>
                </a:lnTo>
                <a:lnTo>
                  <a:pt x="1187598" y="5213"/>
                </a:lnTo>
                <a:lnTo>
                  <a:pt x="1253058" y="2334"/>
                </a:lnTo>
                <a:lnTo>
                  <a:pt x="1319415" y="588"/>
                </a:lnTo>
                <a:lnTo>
                  <a:pt x="1386598" y="0"/>
                </a:lnTo>
                <a:lnTo>
                  <a:pt x="1453770" y="588"/>
                </a:lnTo>
                <a:lnTo>
                  <a:pt x="1520118" y="2334"/>
                </a:lnTo>
                <a:lnTo>
                  <a:pt x="1585568" y="5213"/>
                </a:lnTo>
                <a:lnTo>
                  <a:pt x="1650047" y="9196"/>
                </a:lnTo>
                <a:lnTo>
                  <a:pt x="1713485" y="14258"/>
                </a:lnTo>
                <a:lnTo>
                  <a:pt x="1775807" y="20372"/>
                </a:lnTo>
                <a:lnTo>
                  <a:pt x="1836940" y="27510"/>
                </a:lnTo>
                <a:lnTo>
                  <a:pt x="1896814" y="35647"/>
                </a:lnTo>
                <a:lnTo>
                  <a:pt x="1955354" y="44756"/>
                </a:lnTo>
                <a:lnTo>
                  <a:pt x="2012488" y="54809"/>
                </a:lnTo>
                <a:lnTo>
                  <a:pt x="2068143" y="65781"/>
                </a:lnTo>
                <a:lnTo>
                  <a:pt x="2122248" y="77644"/>
                </a:lnTo>
                <a:lnTo>
                  <a:pt x="2174728" y="90372"/>
                </a:lnTo>
                <a:lnTo>
                  <a:pt x="2225512" y="103939"/>
                </a:lnTo>
                <a:lnTo>
                  <a:pt x="2274527" y="118316"/>
                </a:lnTo>
                <a:lnTo>
                  <a:pt x="2321700" y="133479"/>
                </a:lnTo>
                <a:lnTo>
                  <a:pt x="2366959" y="149399"/>
                </a:lnTo>
                <a:lnTo>
                  <a:pt x="2410230" y="166051"/>
                </a:lnTo>
                <a:lnTo>
                  <a:pt x="2451442" y="183407"/>
                </a:lnTo>
                <a:lnTo>
                  <a:pt x="2490522" y="201442"/>
                </a:lnTo>
                <a:lnTo>
                  <a:pt x="2527396" y="220127"/>
                </a:lnTo>
                <a:lnTo>
                  <a:pt x="2561993" y="239438"/>
                </a:lnTo>
                <a:lnTo>
                  <a:pt x="2624064" y="279825"/>
                </a:lnTo>
                <a:lnTo>
                  <a:pt x="2676152" y="322390"/>
                </a:lnTo>
                <a:lnTo>
                  <a:pt x="2717676" y="366920"/>
                </a:lnTo>
                <a:lnTo>
                  <a:pt x="2748056" y="413200"/>
                </a:lnTo>
                <a:lnTo>
                  <a:pt x="2766710" y="461017"/>
                </a:lnTo>
                <a:lnTo>
                  <a:pt x="2773057" y="510159"/>
                </a:lnTo>
                <a:lnTo>
                  <a:pt x="2771458" y="534870"/>
                </a:lnTo>
                <a:lnTo>
                  <a:pt x="2758885" y="583357"/>
                </a:lnTo>
                <a:lnTo>
                  <a:pt x="2734295" y="630417"/>
                </a:lnTo>
                <a:lnTo>
                  <a:pt x="2698271" y="675835"/>
                </a:lnTo>
                <a:lnTo>
                  <a:pt x="2651392" y="719398"/>
                </a:lnTo>
                <a:lnTo>
                  <a:pt x="2594240" y="760893"/>
                </a:lnTo>
                <a:lnTo>
                  <a:pt x="2527396" y="800105"/>
                </a:lnTo>
                <a:lnTo>
                  <a:pt x="2490522" y="818788"/>
                </a:lnTo>
                <a:lnTo>
                  <a:pt x="2451442" y="836821"/>
                </a:lnTo>
                <a:lnTo>
                  <a:pt x="2410230" y="854175"/>
                </a:lnTo>
                <a:lnTo>
                  <a:pt x="2366959" y="870826"/>
                </a:lnTo>
                <a:lnTo>
                  <a:pt x="2321700" y="886745"/>
                </a:lnTo>
                <a:lnTo>
                  <a:pt x="2274527" y="901907"/>
                </a:lnTo>
                <a:lnTo>
                  <a:pt x="2225512" y="916284"/>
                </a:lnTo>
                <a:lnTo>
                  <a:pt x="2174728" y="929850"/>
                </a:lnTo>
                <a:lnTo>
                  <a:pt x="2122248" y="942578"/>
                </a:lnTo>
                <a:lnTo>
                  <a:pt x="2068143" y="954442"/>
                </a:lnTo>
                <a:lnTo>
                  <a:pt x="2012488" y="965414"/>
                </a:lnTo>
                <a:lnTo>
                  <a:pt x="1955354" y="975468"/>
                </a:lnTo>
                <a:lnTo>
                  <a:pt x="1896814" y="984577"/>
                </a:lnTo>
                <a:lnTo>
                  <a:pt x="1836940" y="992715"/>
                </a:lnTo>
                <a:lnTo>
                  <a:pt x="1775807" y="999854"/>
                </a:lnTo>
                <a:lnTo>
                  <a:pt x="1713485" y="1005968"/>
                </a:lnTo>
                <a:lnTo>
                  <a:pt x="1650047" y="1011031"/>
                </a:lnTo>
                <a:lnTo>
                  <a:pt x="1585568" y="1015015"/>
                </a:lnTo>
                <a:lnTo>
                  <a:pt x="1520118" y="1017893"/>
                </a:lnTo>
                <a:lnTo>
                  <a:pt x="1453770" y="1019640"/>
                </a:lnTo>
                <a:lnTo>
                  <a:pt x="1386598" y="1020229"/>
                </a:lnTo>
                <a:lnTo>
                  <a:pt x="1319415" y="1019640"/>
                </a:lnTo>
                <a:lnTo>
                  <a:pt x="1253058" y="1017893"/>
                </a:lnTo>
                <a:lnTo>
                  <a:pt x="1187598" y="1015015"/>
                </a:lnTo>
                <a:lnTo>
                  <a:pt x="1123109" y="1011031"/>
                </a:lnTo>
                <a:lnTo>
                  <a:pt x="1059663" y="1005968"/>
                </a:lnTo>
                <a:lnTo>
                  <a:pt x="997333" y="999854"/>
                </a:lnTo>
                <a:lnTo>
                  <a:pt x="936191" y="992715"/>
                </a:lnTo>
                <a:lnTo>
                  <a:pt x="876311" y="984577"/>
                </a:lnTo>
                <a:lnTo>
                  <a:pt x="817764" y="975468"/>
                </a:lnTo>
                <a:lnTo>
                  <a:pt x="760624" y="965414"/>
                </a:lnTo>
                <a:lnTo>
                  <a:pt x="704962" y="954442"/>
                </a:lnTo>
                <a:lnTo>
                  <a:pt x="650852" y="942578"/>
                </a:lnTo>
                <a:lnTo>
                  <a:pt x="598367" y="929850"/>
                </a:lnTo>
                <a:lnTo>
                  <a:pt x="547578" y="916284"/>
                </a:lnTo>
                <a:lnTo>
                  <a:pt x="498559" y="901907"/>
                </a:lnTo>
                <a:lnTo>
                  <a:pt x="451382" y="886745"/>
                </a:lnTo>
                <a:lnTo>
                  <a:pt x="406120" y="870826"/>
                </a:lnTo>
                <a:lnTo>
                  <a:pt x="362845" y="854175"/>
                </a:lnTo>
                <a:lnTo>
                  <a:pt x="321631" y="836821"/>
                </a:lnTo>
                <a:lnTo>
                  <a:pt x="282548" y="818788"/>
                </a:lnTo>
                <a:lnTo>
                  <a:pt x="245672" y="800105"/>
                </a:lnTo>
                <a:lnTo>
                  <a:pt x="211073" y="780798"/>
                </a:lnTo>
                <a:lnTo>
                  <a:pt x="148999" y="740418"/>
                </a:lnTo>
                <a:lnTo>
                  <a:pt x="96909" y="697862"/>
                </a:lnTo>
                <a:lnTo>
                  <a:pt x="55382" y="653344"/>
                </a:lnTo>
                <a:lnTo>
                  <a:pt x="25001" y="607079"/>
                </a:lnTo>
                <a:lnTo>
                  <a:pt x="6347" y="559279"/>
                </a:lnTo>
                <a:lnTo>
                  <a:pt x="0" y="510159"/>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069338" y="5184775"/>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763771" y="2384298"/>
            <a:ext cx="1849755" cy="2684780"/>
          </a:xfrm>
          <a:custGeom>
            <a:avLst/>
            <a:gdLst/>
            <a:ahLst/>
            <a:cxnLst/>
            <a:rect l="l" t="t" r="r" b="b"/>
            <a:pathLst>
              <a:path w="1849754" h="2684779">
                <a:moveTo>
                  <a:pt x="23749" y="2515870"/>
                </a:moveTo>
                <a:lnTo>
                  <a:pt x="0" y="2684526"/>
                </a:lnTo>
                <a:lnTo>
                  <a:pt x="149098" y="2602229"/>
                </a:lnTo>
                <a:lnTo>
                  <a:pt x="137669" y="2594356"/>
                </a:lnTo>
                <a:lnTo>
                  <a:pt x="92963" y="2594356"/>
                </a:lnTo>
                <a:lnTo>
                  <a:pt x="51053" y="2565654"/>
                </a:lnTo>
                <a:lnTo>
                  <a:pt x="65522" y="2544650"/>
                </a:lnTo>
                <a:lnTo>
                  <a:pt x="23749" y="2515870"/>
                </a:lnTo>
                <a:close/>
              </a:path>
              <a:path w="1849754" h="2684779">
                <a:moveTo>
                  <a:pt x="65522" y="2544650"/>
                </a:moveTo>
                <a:lnTo>
                  <a:pt x="51053" y="2565654"/>
                </a:lnTo>
                <a:lnTo>
                  <a:pt x="92963" y="2594356"/>
                </a:lnTo>
                <a:lnTo>
                  <a:pt x="107352" y="2573469"/>
                </a:lnTo>
                <a:lnTo>
                  <a:pt x="65522" y="2544650"/>
                </a:lnTo>
                <a:close/>
              </a:path>
              <a:path w="1849754" h="2684779">
                <a:moveTo>
                  <a:pt x="107352" y="2573469"/>
                </a:moveTo>
                <a:lnTo>
                  <a:pt x="92963" y="2594356"/>
                </a:lnTo>
                <a:lnTo>
                  <a:pt x="137669" y="2594356"/>
                </a:lnTo>
                <a:lnTo>
                  <a:pt x="107352" y="2573469"/>
                </a:lnTo>
                <a:close/>
              </a:path>
              <a:path w="1849754" h="2684779">
                <a:moveTo>
                  <a:pt x="1742021" y="110929"/>
                </a:moveTo>
                <a:lnTo>
                  <a:pt x="65522" y="2544650"/>
                </a:lnTo>
                <a:lnTo>
                  <a:pt x="107352" y="2573469"/>
                </a:lnTo>
                <a:lnTo>
                  <a:pt x="1783910" y="139789"/>
                </a:lnTo>
                <a:lnTo>
                  <a:pt x="1742021" y="110929"/>
                </a:lnTo>
                <a:close/>
              </a:path>
              <a:path w="1849754" h="2684779">
                <a:moveTo>
                  <a:pt x="1836685" y="90042"/>
                </a:moveTo>
                <a:lnTo>
                  <a:pt x="1756410" y="90042"/>
                </a:lnTo>
                <a:lnTo>
                  <a:pt x="1798319" y="118872"/>
                </a:lnTo>
                <a:lnTo>
                  <a:pt x="1783910" y="139789"/>
                </a:lnTo>
                <a:lnTo>
                  <a:pt x="1825625" y="168528"/>
                </a:lnTo>
                <a:lnTo>
                  <a:pt x="1836685" y="90042"/>
                </a:lnTo>
                <a:close/>
              </a:path>
              <a:path w="1849754" h="2684779">
                <a:moveTo>
                  <a:pt x="1756410" y="90042"/>
                </a:moveTo>
                <a:lnTo>
                  <a:pt x="1742021" y="110929"/>
                </a:lnTo>
                <a:lnTo>
                  <a:pt x="1783910" y="139789"/>
                </a:lnTo>
                <a:lnTo>
                  <a:pt x="1798319" y="118872"/>
                </a:lnTo>
                <a:lnTo>
                  <a:pt x="1756410" y="90042"/>
                </a:lnTo>
                <a:close/>
              </a:path>
              <a:path w="1849754" h="2684779">
                <a:moveTo>
                  <a:pt x="1849374" y="0"/>
                </a:moveTo>
                <a:lnTo>
                  <a:pt x="1700276" y="82168"/>
                </a:lnTo>
                <a:lnTo>
                  <a:pt x="1742021" y="110929"/>
                </a:lnTo>
                <a:lnTo>
                  <a:pt x="1756410" y="90042"/>
                </a:lnTo>
                <a:lnTo>
                  <a:pt x="1836685" y="90042"/>
                </a:lnTo>
                <a:lnTo>
                  <a:pt x="1849374" y="0"/>
                </a:lnTo>
                <a:close/>
              </a:path>
            </a:pathLst>
          </a:custGeom>
          <a:solidFill>
            <a:srgbClr val="E3E9EE"/>
          </a:solidFill>
        </p:spPr>
        <p:txBody>
          <a:bodyPr wrap="square" lIns="0" tIns="0" rIns="0" bIns="0" rtlCol="0"/>
          <a:lstStyle/>
          <a:p>
            <a:endParaRPr/>
          </a:p>
        </p:txBody>
      </p:sp>
      <p:sp>
        <p:nvSpPr>
          <p:cNvPr id="17" name="object 17"/>
          <p:cNvSpPr/>
          <p:nvPr/>
        </p:nvSpPr>
        <p:spPr>
          <a:xfrm>
            <a:off x="3763771" y="2384298"/>
            <a:ext cx="1849755" cy="2684780"/>
          </a:xfrm>
          <a:custGeom>
            <a:avLst/>
            <a:gdLst/>
            <a:ahLst/>
            <a:cxnLst/>
            <a:rect l="l" t="t" r="r" b="b"/>
            <a:pathLst>
              <a:path w="1849754" h="2684779">
                <a:moveTo>
                  <a:pt x="1742021" y="2573469"/>
                </a:moveTo>
                <a:lnTo>
                  <a:pt x="1700276" y="2602229"/>
                </a:lnTo>
                <a:lnTo>
                  <a:pt x="1849374" y="2684526"/>
                </a:lnTo>
                <a:lnTo>
                  <a:pt x="1836676" y="2594356"/>
                </a:lnTo>
                <a:lnTo>
                  <a:pt x="1756410" y="2594356"/>
                </a:lnTo>
                <a:lnTo>
                  <a:pt x="1742021" y="2573469"/>
                </a:lnTo>
                <a:close/>
              </a:path>
              <a:path w="1849754" h="2684779">
                <a:moveTo>
                  <a:pt x="1783851" y="2544650"/>
                </a:moveTo>
                <a:lnTo>
                  <a:pt x="1742021" y="2573469"/>
                </a:lnTo>
                <a:lnTo>
                  <a:pt x="1756410" y="2594356"/>
                </a:lnTo>
                <a:lnTo>
                  <a:pt x="1798319" y="2565654"/>
                </a:lnTo>
                <a:lnTo>
                  <a:pt x="1783851" y="2544650"/>
                </a:lnTo>
                <a:close/>
              </a:path>
              <a:path w="1849754" h="2684779">
                <a:moveTo>
                  <a:pt x="1825625" y="2515870"/>
                </a:moveTo>
                <a:lnTo>
                  <a:pt x="1783851" y="2544650"/>
                </a:lnTo>
                <a:lnTo>
                  <a:pt x="1798319" y="2565654"/>
                </a:lnTo>
                <a:lnTo>
                  <a:pt x="1756410" y="2594356"/>
                </a:lnTo>
                <a:lnTo>
                  <a:pt x="1836676" y="2594356"/>
                </a:lnTo>
                <a:lnTo>
                  <a:pt x="1825625" y="2515870"/>
                </a:lnTo>
                <a:close/>
              </a:path>
              <a:path w="1849754" h="2684779">
                <a:moveTo>
                  <a:pt x="107352" y="110929"/>
                </a:moveTo>
                <a:lnTo>
                  <a:pt x="65463" y="139789"/>
                </a:lnTo>
                <a:lnTo>
                  <a:pt x="1742021" y="2573469"/>
                </a:lnTo>
                <a:lnTo>
                  <a:pt x="1783851" y="2544650"/>
                </a:lnTo>
                <a:lnTo>
                  <a:pt x="107352" y="110929"/>
                </a:lnTo>
                <a:close/>
              </a:path>
              <a:path w="1849754" h="2684779">
                <a:moveTo>
                  <a:pt x="0" y="0"/>
                </a:moveTo>
                <a:lnTo>
                  <a:pt x="23749" y="168528"/>
                </a:lnTo>
                <a:lnTo>
                  <a:pt x="65463" y="139789"/>
                </a:lnTo>
                <a:lnTo>
                  <a:pt x="51053" y="118872"/>
                </a:lnTo>
                <a:lnTo>
                  <a:pt x="92963" y="90042"/>
                </a:lnTo>
                <a:lnTo>
                  <a:pt x="137669" y="90042"/>
                </a:lnTo>
                <a:lnTo>
                  <a:pt x="149098" y="82168"/>
                </a:lnTo>
                <a:lnTo>
                  <a:pt x="0" y="0"/>
                </a:lnTo>
                <a:close/>
              </a:path>
              <a:path w="1849754" h="2684779">
                <a:moveTo>
                  <a:pt x="92963" y="90042"/>
                </a:moveTo>
                <a:lnTo>
                  <a:pt x="51053" y="118872"/>
                </a:lnTo>
                <a:lnTo>
                  <a:pt x="65463" y="139789"/>
                </a:lnTo>
                <a:lnTo>
                  <a:pt x="107352" y="110929"/>
                </a:lnTo>
                <a:lnTo>
                  <a:pt x="92963" y="90042"/>
                </a:lnTo>
                <a:close/>
              </a:path>
              <a:path w="1849754" h="2684779">
                <a:moveTo>
                  <a:pt x="137669" y="90042"/>
                </a:moveTo>
                <a:lnTo>
                  <a:pt x="92963" y="90042"/>
                </a:lnTo>
                <a:lnTo>
                  <a:pt x="107352" y="110929"/>
                </a:lnTo>
                <a:lnTo>
                  <a:pt x="137669" y="90042"/>
                </a:lnTo>
                <a:close/>
              </a:path>
            </a:pathLst>
          </a:custGeom>
          <a:solidFill>
            <a:srgbClr val="E3E9EE"/>
          </a:solidFill>
        </p:spPr>
        <p:txBody>
          <a:bodyPr wrap="square" lIns="0" tIns="0" rIns="0" bIns="0" rtlCol="0"/>
          <a:lstStyle/>
          <a:p>
            <a:endParaRPr/>
          </a:p>
        </p:txBody>
      </p:sp>
      <p:sp>
        <p:nvSpPr>
          <p:cNvPr id="18" name="object 18"/>
          <p:cNvSpPr/>
          <p:nvPr/>
        </p:nvSpPr>
        <p:spPr>
          <a:xfrm>
            <a:off x="6883654" y="2850895"/>
            <a:ext cx="152400" cy="1866900"/>
          </a:xfrm>
          <a:custGeom>
            <a:avLst/>
            <a:gdLst/>
            <a:ahLst/>
            <a:cxnLst/>
            <a:rect l="l" t="t" r="r" b="b"/>
            <a:pathLst>
              <a:path w="152400" h="1866900">
                <a:moveTo>
                  <a:pt x="50796" y="152188"/>
                </a:moveTo>
                <a:lnTo>
                  <a:pt x="50546" y="1866899"/>
                </a:lnTo>
                <a:lnTo>
                  <a:pt x="101219" y="1866899"/>
                </a:lnTo>
                <a:lnTo>
                  <a:pt x="101594" y="152230"/>
                </a:lnTo>
                <a:lnTo>
                  <a:pt x="50796" y="152188"/>
                </a:lnTo>
                <a:close/>
              </a:path>
              <a:path w="152400" h="1866900">
                <a:moveTo>
                  <a:pt x="139583" y="126873"/>
                </a:moveTo>
                <a:lnTo>
                  <a:pt x="101600" y="126873"/>
                </a:lnTo>
                <a:lnTo>
                  <a:pt x="101594" y="152230"/>
                </a:lnTo>
                <a:lnTo>
                  <a:pt x="152273" y="152273"/>
                </a:lnTo>
                <a:lnTo>
                  <a:pt x="139583" y="126873"/>
                </a:lnTo>
                <a:close/>
              </a:path>
              <a:path w="152400" h="1866900">
                <a:moveTo>
                  <a:pt x="101600" y="126873"/>
                </a:moveTo>
                <a:lnTo>
                  <a:pt x="50800" y="126873"/>
                </a:lnTo>
                <a:lnTo>
                  <a:pt x="50796" y="152188"/>
                </a:lnTo>
                <a:lnTo>
                  <a:pt x="101594" y="152230"/>
                </a:lnTo>
                <a:lnTo>
                  <a:pt x="101600" y="126873"/>
                </a:lnTo>
                <a:close/>
              </a:path>
              <a:path w="152400" h="1866900">
                <a:moveTo>
                  <a:pt x="76200" y="0"/>
                </a:moveTo>
                <a:lnTo>
                  <a:pt x="0" y="152145"/>
                </a:lnTo>
                <a:lnTo>
                  <a:pt x="50796" y="152188"/>
                </a:lnTo>
                <a:lnTo>
                  <a:pt x="50800" y="126873"/>
                </a:lnTo>
                <a:lnTo>
                  <a:pt x="139583" y="126873"/>
                </a:lnTo>
                <a:lnTo>
                  <a:pt x="76200" y="0"/>
                </a:lnTo>
                <a:close/>
              </a:path>
            </a:pathLst>
          </a:custGeom>
          <a:solidFill>
            <a:srgbClr val="FF0000"/>
          </a:solidFill>
        </p:spPr>
        <p:txBody>
          <a:bodyPr wrap="square" lIns="0" tIns="0" rIns="0" bIns="0" rtlCol="0"/>
          <a:lstStyle/>
          <a:p>
            <a:endParaRPr/>
          </a:p>
        </p:txBody>
      </p:sp>
      <p:sp>
        <p:nvSpPr>
          <p:cNvPr id="19" name="object 19"/>
          <p:cNvSpPr/>
          <p:nvPr/>
        </p:nvSpPr>
        <p:spPr>
          <a:xfrm>
            <a:off x="2257425" y="2734945"/>
            <a:ext cx="153035" cy="1866900"/>
          </a:xfrm>
          <a:custGeom>
            <a:avLst/>
            <a:gdLst/>
            <a:ahLst/>
            <a:cxnLst/>
            <a:rect l="l" t="t" r="r" b="b"/>
            <a:pathLst>
              <a:path w="153035" h="1866900">
                <a:moveTo>
                  <a:pt x="50803" y="1714627"/>
                </a:moveTo>
                <a:lnTo>
                  <a:pt x="0" y="1714627"/>
                </a:lnTo>
                <a:lnTo>
                  <a:pt x="76073" y="1866899"/>
                </a:lnTo>
                <a:lnTo>
                  <a:pt x="139562" y="1740027"/>
                </a:lnTo>
                <a:lnTo>
                  <a:pt x="50800" y="1740027"/>
                </a:lnTo>
                <a:lnTo>
                  <a:pt x="50803" y="1714627"/>
                </a:lnTo>
                <a:close/>
              </a:path>
              <a:path w="153035" h="1866900">
                <a:moveTo>
                  <a:pt x="101854" y="126872"/>
                </a:moveTo>
                <a:lnTo>
                  <a:pt x="51054" y="126872"/>
                </a:lnTo>
                <a:lnTo>
                  <a:pt x="50800" y="1740027"/>
                </a:lnTo>
                <a:lnTo>
                  <a:pt x="101473" y="1740027"/>
                </a:lnTo>
                <a:lnTo>
                  <a:pt x="101854" y="126872"/>
                </a:lnTo>
                <a:close/>
              </a:path>
              <a:path w="153035" h="1866900">
                <a:moveTo>
                  <a:pt x="152273" y="1714627"/>
                </a:moveTo>
                <a:lnTo>
                  <a:pt x="101478" y="1714627"/>
                </a:lnTo>
                <a:lnTo>
                  <a:pt x="101473" y="1740027"/>
                </a:lnTo>
                <a:lnTo>
                  <a:pt x="139562" y="1740027"/>
                </a:lnTo>
                <a:lnTo>
                  <a:pt x="152273" y="1714627"/>
                </a:lnTo>
                <a:close/>
              </a:path>
              <a:path w="153035" h="1866900">
                <a:moveTo>
                  <a:pt x="76454" y="0"/>
                </a:moveTo>
                <a:lnTo>
                  <a:pt x="254" y="152272"/>
                </a:lnTo>
                <a:lnTo>
                  <a:pt x="51050" y="152272"/>
                </a:lnTo>
                <a:lnTo>
                  <a:pt x="51054" y="126872"/>
                </a:lnTo>
                <a:lnTo>
                  <a:pt x="139837" y="126872"/>
                </a:lnTo>
                <a:lnTo>
                  <a:pt x="76454" y="0"/>
                </a:lnTo>
                <a:close/>
              </a:path>
              <a:path w="153035" h="1866900">
                <a:moveTo>
                  <a:pt x="139837" y="126872"/>
                </a:moveTo>
                <a:lnTo>
                  <a:pt x="101854" y="126872"/>
                </a:lnTo>
                <a:lnTo>
                  <a:pt x="101848" y="152272"/>
                </a:lnTo>
                <a:lnTo>
                  <a:pt x="152526" y="152272"/>
                </a:lnTo>
                <a:lnTo>
                  <a:pt x="139837" y="126872"/>
                </a:lnTo>
                <a:close/>
              </a:path>
            </a:pathLst>
          </a:custGeom>
          <a:solidFill>
            <a:srgbClr val="E3E9EE"/>
          </a:solidFill>
        </p:spPr>
        <p:txBody>
          <a:bodyPr wrap="square" lIns="0" tIns="0" rIns="0" bIns="0" rtlCol="0"/>
          <a:lstStyle/>
          <a:p>
            <a:endParaRPr/>
          </a:p>
        </p:txBody>
      </p:sp>
      <p:sp>
        <p:nvSpPr>
          <p:cNvPr id="20" name="object 20"/>
          <p:cNvSpPr/>
          <p:nvPr/>
        </p:nvSpPr>
        <p:spPr>
          <a:xfrm>
            <a:off x="4016121" y="1958975"/>
            <a:ext cx="1344930" cy="153035"/>
          </a:xfrm>
          <a:custGeom>
            <a:avLst/>
            <a:gdLst/>
            <a:ahLst/>
            <a:cxnLst/>
            <a:rect l="l" t="t" r="r" b="b"/>
            <a:pathLst>
              <a:path w="1344929" h="153035">
                <a:moveTo>
                  <a:pt x="1192318" y="101845"/>
                </a:moveTo>
                <a:lnTo>
                  <a:pt x="1192276" y="152526"/>
                </a:lnTo>
                <a:lnTo>
                  <a:pt x="1293791" y="101853"/>
                </a:lnTo>
                <a:lnTo>
                  <a:pt x="1192318" y="101845"/>
                </a:lnTo>
                <a:close/>
              </a:path>
              <a:path w="1344929" h="153035">
                <a:moveTo>
                  <a:pt x="152400" y="0"/>
                </a:moveTo>
                <a:lnTo>
                  <a:pt x="0" y="76073"/>
                </a:lnTo>
                <a:lnTo>
                  <a:pt x="152273" y="152273"/>
                </a:lnTo>
                <a:lnTo>
                  <a:pt x="152315" y="101481"/>
                </a:lnTo>
                <a:lnTo>
                  <a:pt x="126873" y="101473"/>
                </a:lnTo>
                <a:lnTo>
                  <a:pt x="127000" y="50800"/>
                </a:lnTo>
                <a:lnTo>
                  <a:pt x="152357" y="50800"/>
                </a:lnTo>
                <a:lnTo>
                  <a:pt x="152400" y="0"/>
                </a:lnTo>
                <a:close/>
              </a:path>
              <a:path w="1344929" h="153035">
                <a:moveTo>
                  <a:pt x="1192360" y="51048"/>
                </a:moveTo>
                <a:lnTo>
                  <a:pt x="1192318" y="101845"/>
                </a:lnTo>
                <a:lnTo>
                  <a:pt x="1217676" y="101853"/>
                </a:lnTo>
                <a:lnTo>
                  <a:pt x="1217802" y="51053"/>
                </a:lnTo>
                <a:lnTo>
                  <a:pt x="1192360" y="51048"/>
                </a:lnTo>
                <a:close/>
              </a:path>
              <a:path w="1344929" h="153035">
                <a:moveTo>
                  <a:pt x="1192402" y="253"/>
                </a:moveTo>
                <a:lnTo>
                  <a:pt x="1192360" y="51048"/>
                </a:lnTo>
                <a:lnTo>
                  <a:pt x="1217802" y="51053"/>
                </a:lnTo>
                <a:lnTo>
                  <a:pt x="1217676" y="101853"/>
                </a:lnTo>
                <a:lnTo>
                  <a:pt x="1293808" y="101845"/>
                </a:lnTo>
                <a:lnTo>
                  <a:pt x="1344676" y="76453"/>
                </a:lnTo>
                <a:lnTo>
                  <a:pt x="1192402" y="253"/>
                </a:lnTo>
                <a:close/>
              </a:path>
              <a:path w="1344929" h="153035">
                <a:moveTo>
                  <a:pt x="152357" y="50805"/>
                </a:moveTo>
                <a:lnTo>
                  <a:pt x="152315" y="101481"/>
                </a:lnTo>
                <a:lnTo>
                  <a:pt x="1192318" y="101845"/>
                </a:lnTo>
                <a:lnTo>
                  <a:pt x="1192360" y="51048"/>
                </a:lnTo>
                <a:lnTo>
                  <a:pt x="152357" y="50805"/>
                </a:lnTo>
                <a:close/>
              </a:path>
              <a:path w="1344929" h="153035">
                <a:moveTo>
                  <a:pt x="127000" y="50800"/>
                </a:moveTo>
                <a:lnTo>
                  <a:pt x="126873"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
        <p:nvSpPr>
          <p:cNvPr id="21" name="object 21"/>
          <p:cNvSpPr/>
          <p:nvPr/>
        </p:nvSpPr>
        <p:spPr>
          <a:xfrm>
            <a:off x="4016121" y="5341873"/>
            <a:ext cx="1344930" cy="153035"/>
          </a:xfrm>
          <a:custGeom>
            <a:avLst/>
            <a:gdLst/>
            <a:ahLst/>
            <a:cxnLst/>
            <a:rect l="l" t="t" r="r" b="b"/>
            <a:pathLst>
              <a:path w="1344929" h="153035">
                <a:moveTo>
                  <a:pt x="1192318" y="101848"/>
                </a:moveTo>
                <a:lnTo>
                  <a:pt x="1192276" y="152526"/>
                </a:lnTo>
                <a:lnTo>
                  <a:pt x="1293791" y="101853"/>
                </a:lnTo>
                <a:lnTo>
                  <a:pt x="1192318" y="101848"/>
                </a:lnTo>
                <a:close/>
              </a:path>
              <a:path w="1344929" h="153035">
                <a:moveTo>
                  <a:pt x="152400" y="0"/>
                </a:moveTo>
                <a:lnTo>
                  <a:pt x="0" y="76072"/>
                </a:lnTo>
                <a:lnTo>
                  <a:pt x="152273" y="152272"/>
                </a:lnTo>
                <a:lnTo>
                  <a:pt x="152315" y="101605"/>
                </a:lnTo>
                <a:lnTo>
                  <a:pt x="126873" y="101600"/>
                </a:lnTo>
                <a:lnTo>
                  <a:pt x="127000" y="50800"/>
                </a:lnTo>
                <a:lnTo>
                  <a:pt x="152357" y="50800"/>
                </a:lnTo>
                <a:lnTo>
                  <a:pt x="152400" y="0"/>
                </a:lnTo>
                <a:close/>
              </a:path>
              <a:path w="1344929" h="153035">
                <a:moveTo>
                  <a:pt x="1192360" y="51048"/>
                </a:moveTo>
                <a:lnTo>
                  <a:pt x="1192318" y="101848"/>
                </a:lnTo>
                <a:lnTo>
                  <a:pt x="1217676" y="101853"/>
                </a:lnTo>
                <a:lnTo>
                  <a:pt x="1217802" y="51053"/>
                </a:lnTo>
                <a:lnTo>
                  <a:pt x="1192360" y="51048"/>
                </a:lnTo>
                <a:close/>
              </a:path>
              <a:path w="1344929" h="153035">
                <a:moveTo>
                  <a:pt x="1192402" y="253"/>
                </a:moveTo>
                <a:lnTo>
                  <a:pt x="1192360" y="51048"/>
                </a:lnTo>
                <a:lnTo>
                  <a:pt x="1217802" y="51053"/>
                </a:lnTo>
                <a:lnTo>
                  <a:pt x="1217676" y="101853"/>
                </a:lnTo>
                <a:lnTo>
                  <a:pt x="1293803" y="101848"/>
                </a:lnTo>
                <a:lnTo>
                  <a:pt x="1344676" y="76453"/>
                </a:lnTo>
                <a:lnTo>
                  <a:pt x="1192402" y="253"/>
                </a:lnTo>
                <a:close/>
              </a:path>
              <a:path w="1344929" h="153035">
                <a:moveTo>
                  <a:pt x="152357" y="50805"/>
                </a:moveTo>
                <a:lnTo>
                  <a:pt x="152315" y="101605"/>
                </a:lnTo>
                <a:lnTo>
                  <a:pt x="1192318" y="101848"/>
                </a:lnTo>
                <a:lnTo>
                  <a:pt x="1192360" y="51048"/>
                </a:lnTo>
                <a:lnTo>
                  <a:pt x="152357" y="50805"/>
                </a:lnTo>
                <a:close/>
              </a:path>
              <a:path w="1344929" h="153035">
                <a:moveTo>
                  <a:pt x="127000" y="50800"/>
                </a:moveTo>
                <a:lnTo>
                  <a:pt x="126873" y="101600"/>
                </a:lnTo>
                <a:lnTo>
                  <a:pt x="152315" y="101605"/>
                </a:lnTo>
                <a:lnTo>
                  <a:pt x="152357" y="50805"/>
                </a:lnTo>
                <a:lnTo>
                  <a:pt x="127000" y="50800"/>
                </a:lnTo>
                <a:close/>
              </a:path>
            </a:pathLst>
          </a:custGeom>
          <a:solidFill>
            <a:srgbClr val="E3E9EE"/>
          </a:solid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231140" y="113538"/>
            <a:ext cx="388239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 </a:t>
            </a:r>
            <a:r>
              <a:rPr sz="3200" b="1" spc="-5" dirty="0">
                <a:latin typeface="Calibri"/>
                <a:cs typeface="Calibri"/>
              </a:rPr>
              <a:t>Number</a:t>
            </a:r>
            <a:r>
              <a:rPr sz="3200" b="1" spc="-60" dirty="0">
                <a:latin typeface="Calibri"/>
                <a:cs typeface="Calibri"/>
              </a:rPr>
              <a:t> </a:t>
            </a:r>
            <a:r>
              <a:rPr sz="3200" b="1" spc="-30" dirty="0">
                <a:latin typeface="Calibri"/>
                <a:cs typeface="Calibri"/>
              </a:rPr>
              <a:t>System</a:t>
            </a:r>
            <a:endParaRPr sz="3200">
              <a:latin typeface="Calibri"/>
              <a:cs typeface="Calibri"/>
            </a:endParaRPr>
          </a:p>
        </p:txBody>
      </p:sp>
      <p:graphicFrame>
        <p:nvGraphicFramePr>
          <p:cNvPr id="4" name="object 4"/>
          <p:cNvGraphicFramePr>
            <a:graphicFrameLocks noGrp="1"/>
          </p:cNvGraphicFramePr>
          <p:nvPr/>
        </p:nvGraphicFramePr>
        <p:xfrm>
          <a:off x="70199" y="1289152"/>
          <a:ext cx="4191000" cy="5181124"/>
        </p:xfrm>
        <a:graphic>
          <a:graphicData uri="http://schemas.openxmlformats.org/drawingml/2006/table">
            <a:tbl>
              <a:tblPr firstRow="1" bandRow="1">
                <a:tableStyleId>{2D5ABB26-0587-4C30-8999-92F81FD0307C}</a:tableStyleId>
              </a:tblPr>
              <a:tblGrid>
                <a:gridCol w="2095500">
                  <a:extLst>
                    <a:ext uri="{9D8B030D-6E8A-4147-A177-3AD203B41FA5}">
                      <a16:colId xmlns="" xmlns:a16="http://schemas.microsoft.com/office/drawing/2014/main" val="20000"/>
                    </a:ext>
                  </a:extLst>
                </a:gridCol>
                <a:gridCol w="2095500">
                  <a:extLst>
                    <a:ext uri="{9D8B030D-6E8A-4147-A177-3AD203B41FA5}">
                      <a16:colId xmlns="" xmlns:a16="http://schemas.microsoft.com/office/drawing/2014/main" val="20001"/>
                    </a:ext>
                  </a:extLst>
                </a:gridCol>
              </a:tblGrid>
              <a:tr h="575690">
                <a:tc>
                  <a:txBody>
                    <a:bodyPr/>
                    <a:lstStyle/>
                    <a:p>
                      <a:pPr algn="ctr">
                        <a:lnSpc>
                          <a:spcPct val="100000"/>
                        </a:lnSpc>
                        <a:spcBef>
                          <a:spcPts val="265"/>
                        </a:spcBef>
                      </a:pPr>
                      <a:r>
                        <a:rPr sz="1800" b="1" spc="-5" dirty="0">
                          <a:solidFill>
                            <a:srgbClr val="001F5F"/>
                          </a:solidFill>
                          <a:latin typeface="Calibri"/>
                          <a:cs typeface="Calibri"/>
                        </a:rPr>
                        <a:t>Decimal</a:t>
                      </a:r>
                      <a:r>
                        <a:rPr sz="1800" b="1" spc="-25" dirty="0">
                          <a:solidFill>
                            <a:srgbClr val="001F5F"/>
                          </a:solidFill>
                          <a:latin typeface="Calibri"/>
                          <a:cs typeface="Calibri"/>
                        </a:rPr>
                        <a:t> </a:t>
                      </a:r>
                      <a:r>
                        <a:rPr sz="1800" b="1" dirty="0">
                          <a:solidFill>
                            <a:srgbClr val="001F5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gn="ctr">
                        <a:lnSpc>
                          <a:spcPct val="100000"/>
                        </a:lnSpc>
                        <a:spcBef>
                          <a:spcPts val="265"/>
                        </a:spcBef>
                      </a:pPr>
                      <a:r>
                        <a:rPr sz="1800" b="1" dirty="0">
                          <a:solidFill>
                            <a:srgbClr val="001F5F"/>
                          </a:solidFill>
                          <a:latin typeface="Calibri"/>
                          <a:cs typeface="Calibri"/>
                        </a:rPr>
                        <a:t>Binary</a:t>
                      </a:r>
                      <a:r>
                        <a:rPr sz="1800" b="1" spc="-35" dirty="0">
                          <a:solidFill>
                            <a:srgbClr val="001F5F"/>
                          </a:solidFill>
                          <a:latin typeface="Calibri"/>
                          <a:cs typeface="Calibri"/>
                        </a:rPr>
                        <a:t> </a:t>
                      </a:r>
                      <a:r>
                        <a:rPr sz="1800" b="1" dirty="0">
                          <a:solidFill>
                            <a:srgbClr val="001F5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extLst>
                  <a:ext uri="{0D108BD9-81ED-4DB2-BD59-A6C34878D82A}">
                    <a16:rowId xmlns="" xmlns:a16="http://schemas.microsoft.com/office/drawing/2014/main" val="10000"/>
                  </a:ext>
                </a:extLst>
              </a:tr>
              <a:tr h="575563">
                <a:tc>
                  <a:txBody>
                    <a:bodyPr/>
                    <a:lstStyle/>
                    <a:p>
                      <a:pPr algn="ctr">
                        <a:lnSpc>
                          <a:spcPct val="100000"/>
                        </a:lnSpc>
                        <a:spcBef>
                          <a:spcPts val="265"/>
                        </a:spcBef>
                      </a:pPr>
                      <a:r>
                        <a:rPr sz="1800" dirty="0">
                          <a:solidFill>
                            <a:srgbClr val="001F5F"/>
                          </a:solidFill>
                          <a:latin typeface="Calibri"/>
                          <a:cs typeface="Calibri"/>
                        </a:rPr>
                        <a:t>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65"/>
                        </a:spcBef>
                      </a:pPr>
                      <a:r>
                        <a:rPr sz="1800" spc="-5" dirty="0">
                          <a:solidFill>
                            <a:srgbClr val="001F5F"/>
                          </a:solidFill>
                          <a:latin typeface="Calibri"/>
                          <a:cs typeface="Calibri"/>
                        </a:rPr>
                        <a:t>0000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1"/>
                  </a:ext>
                </a:extLst>
              </a:tr>
              <a:tr h="575691">
                <a:tc>
                  <a:txBody>
                    <a:bodyPr/>
                    <a:lstStyle/>
                    <a:p>
                      <a:pPr algn="ctr">
                        <a:lnSpc>
                          <a:spcPct val="100000"/>
                        </a:lnSpc>
                        <a:spcBef>
                          <a:spcPts val="270"/>
                        </a:spcBef>
                      </a:pPr>
                      <a:r>
                        <a:rPr sz="1800" dirty="0">
                          <a:solidFill>
                            <a:srgbClr val="001F5F"/>
                          </a:solidFill>
                          <a:latin typeface="Calibri"/>
                          <a:cs typeface="Calibri"/>
                        </a:rPr>
                        <a:t>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gn="ctr">
                        <a:lnSpc>
                          <a:spcPct val="100000"/>
                        </a:lnSpc>
                        <a:spcBef>
                          <a:spcPts val="270"/>
                        </a:spcBef>
                      </a:pPr>
                      <a:r>
                        <a:rPr sz="1800" spc="-5" dirty="0">
                          <a:solidFill>
                            <a:srgbClr val="001F5F"/>
                          </a:solidFill>
                          <a:latin typeface="Calibri"/>
                          <a:cs typeface="Calibri"/>
                        </a:rPr>
                        <a:t>0001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2"/>
                  </a:ext>
                </a:extLst>
              </a:tr>
              <a:tr h="575563">
                <a:tc>
                  <a:txBody>
                    <a:bodyPr/>
                    <a:lstStyle/>
                    <a:p>
                      <a:pPr algn="ctr">
                        <a:lnSpc>
                          <a:spcPct val="100000"/>
                        </a:lnSpc>
                        <a:spcBef>
                          <a:spcPts val="270"/>
                        </a:spcBef>
                      </a:pPr>
                      <a:r>
                        <a:rPr sz="1800" dirty="0">
                          <a:solidFill>
                            <a:srgbClr val="001F5F"/>
                          </a:solidFill>
                          <a:latin typeface="Calibri"/>
                          <a:cs typeface="Calibri"/>
                        </a:rPr>
                        <a:t>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70"/>
                        </a:spcBef>
                      </a:pPr>
                      <a:r>
                        <a:rPr sz="1800" spc="-5" dirty="0">
                          <a:solidFill>
                            <a:srgbClr val="001F5F"/>
                          </a:solidFill>
                          <a:latin typeface="Calibri"/>
                          <a:cs typeface="Calibri"/>
                        </a:rPr>
                        <a:t>0010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3"/>
                  </a:ext>
                </a:extLst>
              </a:tr>
              <a:tr h="575690">
                <a:tc>
                  <a:txBody>
                    <a:bodyPr/>
                    <a:lstStyle/>
                    <a:p>
                      <a:pPr algn="ctr">
                        <a:lnSpc>
                          <a:spcPct val="100000"/>
                        </a:lnSpc>
                        <a:spcBef>
                          <a:spcPts val="270"/>
                        </a:spcBef>
                      </a:pPr>
                      <a:r>
                        <a:rPr sz="1800" dirty="0">
                          <a:solidFill>
                            <a:srgbClr val="001F5F"/>
                          </a:solidFill>
                          <a:latin typeface="Calibri"/>
                          <a:cs typeface="Calibri"/>
                        </a:rPr>
                        <a:t>3</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gn="ctr">
                        <a:lnSpc>
                          <a:spcPct val="100000"/>
                        </a:lnSpc>
                        <a:spcBef>
                          <a:spcPts val="270"/>
                        </a:spcBef>
                      </a:pPr>
                      <a:r>
                        <a:rPr sz="1800" spc="-5" dirty="0">
                          <a:solidFill>
                            <a:srgbClr val="001F5F"/>
                          </a:solidFill>
                          <a:latin typeface="Calibri"/>
                          <a:cs typeface="Calibri"/>
                        </a:rPr>
                        <a:t>0011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4"/>
                  </a:ext>
                </a:extLst>
              </a:tr>
              <a:tr h="575690">
                <a:tc>
                  <a:txBody>
                    <a:bodyPr/>
                    <a:lstStyle/>
                    <a:p>
                      <a:pPr algn="ctr">
                        <a:lnSpc>
                          <a:spcPct val="100000"/>
                        </a:lnSpc>
                        <a:spcBef>
                          <a:spcPts val="270"/>
                        </a:spcBef>
                      </a:pPr>
                      <a:r>
                        <a:rPr sz="1800" dirty="0">
                          <a:solidFill>
                            <a:srgbClr val="001F5F"/>
                          </a:solidFill>
                          <a:latin typeface="Calibri"/>
                          <a:cs typeface="Calibri"/>
                        </a:rPr>
                        <a:t>4</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70"/>
                        </a:spcBef>
                      </a:pPr>
                      <a:r>
                        <a:rPr sz="1800" spc="-5" dirty="0">
                          <a:solidFill>
                            <a:srgbClr val="001F5F"/>
                          </a:solidFill>
                          <a:latin typeface="Calibri"/>
                          <a:cs typeface="Calibri"/>
                        </a:rPr>
                        <a:t>0100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5"/>
                  </a:ext>
                </a:extLst>
              </a:tr>
              <a:tr h="575564">
                <a:tc>
                  <a:txBody>
                    <a:bodyPr/>
                    <a:lstStyle/>
                    <a:p>
                      <a:pPr algn="ctr">
                        <a:lnSpc>
                          <a:spcPct val="100000"/>
                        </a:lnSpc>
                        <a:spcBef>
                          <a:spcPts val="270"/>
                        </a:spcBef>
                      </a:pPr>
                      <a:r>
                        <a:rPr sz="1800" dirty="0">
                          <a:solidFill>
                            <a:srgbClr val="001F5F"/>
                          </a:solidFill>
                          <a:latin typeface="Calibri"/>
                          <a:cs typeface="Calibri"/>
                        </a:rPr>
                        <a:t>5</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gn="ctr">
                        <a:lnSpc>
                          <a:spcPct val="100000"/>
                        </a:lnSpc>
                        <a:spcBef>
                          <a:spcPts val="270"/>
                        </a:spcBef>
                      </a:pPr>
                      <a:r>
                        <a:rPr sz="1800" spc="-5" dirty="0">
                          <a:solidFill>
                            <a:srgbClr val="001F5F"/>
                          </a:solidFill>
                          <a:latin typeface="Calibri"/>
                          <a:cs typeface="Calibri"/>
                        </a:rPr>
                        <a:t>0101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6"/>
                  </a:ext>
                </a:extLst>
              </a:tr>
              <a:tr h="575665">
                <a:tc>
                  <a:txBody>
                    <a:bodyPr/>
                    <a:lstStyle/>
                    <a:p>
                      <a:pPr algn="ctr">
                        <a:lnSpc>
                          <a:spcPct val="100000"/>
                        </a:lnSpc>
                        <a:spcBef>
                          <a:spcPts val="270"/>
                        </a:spcBef>
                      </a:pPr>
                      <a:r>
                        <a:rPr sz="1800" dirty="0">
                          <a:solidFill>
                            <a:srgbClr val="001F5F"/>
                          </a:solidFill>
                          <a:latin typeface="Calibri"/>
                          <a:cs typeface="Calibri"/>
                        </a:rPr>
                        <a:t>6</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70"/>
                        </a:spcBef>
                      </a:pPr>
                      <a:r>
                        <a:rPr sz="1800" spc="-5" dirty="0">
                          <a:solidFill>
                            <a:srgbClr val="001F5F"/>
                          </a:solidFill>
                          <a:latin typeface="Calibri"/>
                          <a:cs typeface="Calibri"/>
                        </a:rPr>
                        <a:t>0110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7"/>
                  </a:ext>
                </a:extLst>
              </a:tr>
              <a:tr h="576008">
                <a:tc>
                  <a:txBody>
                    <a:bodyPr/>
                    <a:lstStyle/>
                    <a:p>
                      <a:pPr algn="ctr">
                        <a:lnSpc>
                          <a:spcPct val="100000"/>
                        </a:lnSpc>
                        <a:spcBef>
                          <a:spcPts val="270"/>
                        </a:spcBef>
                      </a:pPr>
                      <a:r>
                        <a:rPr sz="1800" dirty="0">
                          <a:solidFill>
                            <a:srgbClr val="001F5F"/>
                          </a:solidFill>
                          <a:latin typeface="Calibri"/>
                          <a:cs typeface="Calibri"/>
                        </a:rPr>
                        <a:t>7</a:t>
                      </a:r>
                      <a:endParaRPr sz="1800" dirty="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gn="ctr">
                        <a:lnSpc>
                          <a:spcPct val="100000"/>
                        </a:lnSpc>
                        <a:spcBef>
                          <a:spcPts val="270"/>
                        </a:spcBef>
                      </a:pPr>
                      <a:r>
                        <a:rPr sz="1800" spc="-5" dirty="0">
                          <a:solidFill>
                            <a:srgbClr val="001F5F"/>
                          </a:solidFill>
                          <a:latin typeface="Calibri"/>
                          <a:cs typeface="Calibri"/>
                        </a:rPr>
                        <a:t>0111</a:t>
                      </a:r>
                      <a:endParaRPr sz="1800" dirty="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8"/>
                  </a:ext>
                </a:extLst>
              </a:tr>
            </a:tbl>
          </a:graphicData>
        </a:graphic>
      </p:graphicFrame>
      <p:graphicFrame>
        <p:nvGraphicFramePr>
          <p:cNvPr id="5" name="object 5"/>
          <p:cNvGraphicFramePr>
            <a:graphicFrameLocks noGrp="1"/>
          </p:cNvGraphicFramePr>
          <p:nvPr/>
        </p:nvGraphicFramePr>
        <p:xfrm>
          <a:off x="4870806" y="1289152"/>
          <a:ext cx="4191000" cy="5181124"/>
        </p:xfrm>
        <a:graphic>
          <a:graphicData uri="http://schemas.openxmlformats.org/drawingml/2006/table">
            <a:tbl>
              <a:tblPr firstRow="1" bandRow="1">
                <a:tableStyleId>{2D5ABB26-0587-4C30-8999-92F81FD0307C}</a:tableStyleId>
              </a:tblPr>
              <a:tblGrid>
                <a:gridCol w="2095500">
                  <a:extLst>
                    <a:ext uri="{9D8B030D-6E8A-4147-A177-3AD203B41FA5}">
                      <a16:colId xmlns="" xmlns:a16="http://schemas.microsoft.com/office/drawing/2014/main" val="20000"/>
                    </a:ext>
                  </a:extLst>
                </a:gridCol>
                <a:gridCol w="2095500">
                  <a:extLst>
                    <a:ext uri="{9D8B030D-6E8A-4147-A177-3AD203B41FA5}">
                      <a16:colId xmlns="" xmlns:a16="http://schemas.microsoft.com/office/drawing/2014/main" val="20001"/>
                    </a:ext>
                  </a:extLst>
                </a:gridCol>
              </a:tblGrid>
              <a:tr h="575690">
                <a:tc>
                  <a:txBody>
                    <a:bodyPr/>
                    <a:lstStyle/>
                    <a:p>
                      <a:pPr marL="1905" algn="ctr">
                        <a:lnSpc>
                          <a:spcPct val="100000"/>
                        </a:lnSpc>
                        <a:spcBef>
                          <a:spcPts val="265"/>
                        </a:spcBef>
                      </a:pPr>
                      <a:r>
                        <a:rPr sz="1800" b="1" spc="-5" dirty="0">
                          <a:solidFill>
                            <a:srgbClr val="001F5F"/>
                          </a:solidFill>
                          <a:latin typeface="Calibri"/>
                          <a:cs typeface="Calibri"/>
                        </a:rPr>
                        <a:t>Decimal</a:t>
                      </a:r>
                      <a:r>
                        <a:rPr sz="1800" b="1" spc="-25" dirty="0">
                          <a:solidFill>
                            <a:srgbClr val="001F5F"/>
                          </a:solidFill>
                          <a:latin typeface="Calibri"/>
                          <a:cs typeface="Calibri"/>
                        </a:rPr>
                        <a:t> </a:t>
                      </a:r>
                      <a:r>
                        <a:rPr sz="1800" b="1" dirty="0">
                          <a:solidFill>
                            <a:srgbClr val="001F5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1270" algn="ctr">
                        <a:lnSpc>
                          <a:spcPct val="100000"/>
                        </a:lnSpc>
                        <a:spcBef>
                          <a:spcPts val="265"/>
                        </a:spcBef>
                      </a:pPr>
                      <a:r>
                        <a:rPr sz="1800" b="1" dirty="0">
                          <a:solidFill>
                            <a:srgbClr val="001F5F"/>
                          </a:solidFill>
                          <a:latin typeface="Calibri"/>
                          <a:cs typeface="Calibri"/>
                        </a:rPr>
                        <a:t>Binary</a:t>
                      </a:r>
                      <a:r>
                        <a:rPr sz="1800" b="1" spc="-35" dirty="0">
                          <a:solidFill>
                            <a:srgbClr val="001F5F"/>
                          </a:solidFill>
                          <a:latin typeface="Calibri"/>
                          <a:cs typeface="Calibri"/>
                        </a:rPr>
                        <a:t> </a:t>
                      </a:r>
                      <a:r>
                        <a:rPr sz="1800" b="1" dirty="0">
                          <a:solidFill>
                            <a:srgbClr val="001F5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extLst>
                  <a:ext uri="{0D108BD9-81ED-4DB2-BD59-A6C34878D82A}">
                    <a16:rowId xmlns="" xmlns:a16="http://schemas.microsoft.com/office/drawing/2014/main" val="10000"/>
                  </a:ext>
                </a:extLst>
              </a:tr>
              <a:tr h="575563">
                <a:tc>
                  <a:txBody>
                    <a:bodyPr/>
                    <a:lstStyle/>
                    <a:p>
                      <a:pPr marL="1270" algn="ctr">
                        <a:lnSpc>
                          <a:spcPct val="100000"/>
                        </a:lnSpc>
                        <a:spcBef>
                          <a:spcPts val="265"/>
                        </a:spcBef>
                      </a:pPr>
                      <a:r>
                        <a:rPr sz="1800" dirty="0">
                          <a:solidFill>
                            <a:srgbClr val="001F5F"/>
                          </a:solidFill>
                          <a:latin typeface="Calibri"/>
                          <a:cs typeface="Calibri"/>
                        </a:rPr>
                        <a:t>8</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3175" algn="ctr">
                        <a:lnSpc>
                          <a:spcPct val="100000"/>
                        </a:lnSpc>
                        <a:spcBef>
                          <a:spcPts val="265"/>
                        </a:spcBef>
                      </a:pPr>
                      <a:r>
                        <a:rPr sz="1800" dirty="0">
                          <a:solidFill>
                            <a:srgbClr val="001F5F"/>
                          </a:solidFill>
                          <a:latin typeface="Calibri"/>
                          <a:cs typeface="Calibri"/>
                        </a:rPr>
                        <a:t>1000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1"/>
                  </a:ext>
                </a:extLst>
              </a:tr>
              <a:tr h="575691">
                <a:tc>
                  <a:txBody>
                    <a:bodyPr/>
                    <a:lstStyle/>
                    <a:p>
                      <a:pPr marL="1270" algn="ctr">
                        <a:lnSpc>
                          <a:spcPct val="100000"/>
                        </a:lnSpc>
                        <a:spcBef>
                          <a:spcPts val="270"/>
                        </a:spcBef>
                      </a:pPr>
                      <a:r>
                        <a:rPr sz="1800" dirty="0">
                          <a:solidFill>
                            <a:srgbClr val="001F5F"/>
                          </a:solidFill>
                          <a:latin typeface="Calibri"/>
                          <a:cs typeface="Calibri"/>
                        </a:rPr>
                        <a:t>9</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3175" algn="ctr">
                        <a:lnSpc>
                          <a:spcPct val="100000"/>
                        </a:lnSpc>
                        <a:spcBef>
                          <a:spcPts val="270"/>
                        </a:spcBef>
                      </a:pPr>
                      <a:r>
                        <a:rPr sz="1800" dirty="0">
                          <a:solidFill>
                            <a:srgbClr val="001F5F"/>
                          </a:solidFill>
                          <a:latin typeface="Calibri"/>
                          <a:cs typeface="Calibri"/>
                        </a:rPr>
                        <a:t>1001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2"/>
                  </a:ext>
                </a:extLst>
              </a:tr>
              <a:tr h="575563">
                <a:tc>
                  <a:txBody>
                    <a:bodyPr/>
                    <a:lstStyle/>
                    <a:p>
                      <a:pPr marL="1270" algn="ctr">
                        <a:lnSpc>
                          <a:spcPct val="100000"/>
                        </a:lnSpc>
                        <a:spcBef>
                          <a:spcPts val="270"/>
                        </a:spcBef>
                      </a:pPr>
                      <a:r>
                        <a:rPr sz="1800" spc="-5" dirty="0">
                          <a:solidFill>
                            <a:srgbClr val="001F5F"/>
                          </a:solidFill>
                          <a:latin typeface="Calibri"/>
                          <a:cs typeface="Calibri"/>
                        </a:rPr>
                        <a:t>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3175" algn="ctr">
                        <a:lnSpc>
                          <a:spcPct val="100000"/>
                        </a:lnSpc>
                        <a:spcBef>
                          <a:spcPts val="270"/>
                        </a:spcBef>
                      </a:pPr>
                      <a:r>
                        <a:rPr sz="1800" dirty="0">
                          <a:solidFill>
                            <a:srgbClr val="001F5F"/>
                          </a:solidFill>
                          <a:latin typeface="Calibri"/>
                          <a:cs typeface="Calibri"/>
                        </a:rPr>
                        <a:t>1010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3"/>
                  </a:ext>
                </a:extLst>
              </a:tr>
              <a:tr h="575690">
                <a:tc>
                  <a:txBody>
                    <a:bodyPr/>
                    <a:lstStyle/>
                    <a:p>
                      <a:pPr marL="1270" algn="ctr">
                        <a:lnSpc>
                          <a:spcPct val="100000"/>
                        </a:lnSpc>
                        <a:spcBef>
                          <a:spcPts val="270"/>
                        </a:spcBef>
                      </a:pPr>
                      <a:r>
                        <a:rPr sz="1800" spc="-5" dirty="0">
                          <a:solidFill>
                            <a:srgbClr val="001F5F"/>
                          </a:solidFill>
                          <a:latin typeface="Calibri"/>
                          <a:cs typeface="Calibri"/>
                        </a:rPr>
                        <a:t>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3175" algn="ctr">
                        <a:lnSpc>
                          <a:spcPct val="100000"/>
                        </a:lnSpc>
                        <a:spcBef>
                          <a:spcPts val="270"/>
                        </a:spcBef>
                      </a:pPr>
                      <a:r>
                        <a:rPr sz="1800" dirty="0">
                          <a:solidFill>
                            <a:srgbClr val="001F5F"/>
                          </a:solidFill>
                          <a:latin typeface="Calibri"/>
                          <a:cs typeface="Calibri"/>
                        </a:rPr>
                        <a:t>1011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4"/>
                  </a:ext>
                </a:extLst>
              </a:tr>
              <a:tr h="575690">
                <a:tc>
                  <a:txBody>
                    <a:bodyPr/>
                    <a:lstStyle/>
                    <a:p>
                      <a:pPr marL="1270" algn="ctr">
                        <a:lnSpc>
                          <a:spcPct val="100000"/>
                        </a:lnSpc>
                        <a:spcBef>
                          <a:spcPts val="270"/>
                        </a:spcBef>
                      </a:pPr>
                      <a:r>
                        <a:rPr sz="1800" spc="-5" dirty="0">
                          <a:solidFill>
                            <a:srgbClr val="001F5F"/>
                          </a:solidFill>
                          <a:latin typeface="Calibri"/>
                          <a:cs typeface="Calibri"/>
                        </a:rPr>
                        <a:t>12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3175" algn="ctr">
                        <a:lnSpc>
                          <a:spcPct val="100000"/>
                        </a:lnSpc>
                        <a:spcBef>
                          <a:spcPts val="270"/>
                        </a:spcBef>
                      </a:pPr>
                      <a:r>
                        <a:rPr sz="1800" dirty="0">
                          <a:solidFill>
                            <a:srgbClr val="001F5F"/>
                          </a:solidFill>
                          <a:latin typeface="Calibri"/>
                          <a:cs typeface="Calibri"/>
                        </a:rPr>
                        <a:t>1100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5"/>
                  </a:ext>
                </a:extLst>
              </a:tr>
              <a:tr h="575564">
                <a:tc>
                  <a:txBody>
                    <a:bodyPr/>
                    <a:lstStyle/>
                    <a:p>
                      <a:pPr marL="1270" algn="ctr">
                        <a:lnSpc>
                          <a:spcPct val="100000"/>
                        </a:lnSpc>
                        <a:spcBef>
                          <a:spcPts val="270"/>
                        </a:spcBef>
                      </a:pPr>
                      <a:r>
                        <a:rPr sz="1800" spc="-5" dirty="0">
                          <a:solidFill>
                            <a:srgbClr val="001F5F"/>
                          </a:solidFill>
                          <a:latin typeface="Calibri"/>
                          <a:cs typeface="Calibri"/>
                        </a:rPr>
                        <a:t>13</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3175" algn="ctr">
                        <a:lnSpc>
                          <a:spcPct val="100000"/>
                        </a:lnSpc>
                        <a:spcBef>
                          <a:spcPts val="270"/>
                        </a:spcBef>
                      </a:pPr>
                      <a:r>
                        <a:rPr sz="1800" dirty="0">
                          <a:solidFill>
                            <a:srgbClr val="001F5F"/>
                          </a:solidFill>
                          <a:latin typeface="Calibri"/>
                          <a:cs typeface="Calibri"/>
                        </a:rPr>
                        <a:t>1101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6"/>
                  </a:ext>
                </a:extLst>
              </a:tr>
              <a:tr h="575665">
                <a:tc>
                  <a:txBody>
                    <a:bodyPr/>
                    <a:lstStyle/>
                    <a:p>
                      <a:pPr marL="1270" algn="ctr">
                        <a:lnSpc>
                          <a:spcPct val="100000"/>
                        </a:lnSpc>
                        <a:spcBef>
                          <a:spcPts val="270"/>
                        </a:spcBef>
                      </a:pPr>
                      <a:r>
                        <a:rPr sz="1800" spc="-5" dirty="0">
                          <a:solidFill>
                            <a:srgbClr val="001F5F"/>
                          </a:solidFill>
                          <a:latin typeface="Calibri"/>
                          <a:cs typeface="Calibri"/>
                        </a:rPr>
                        <a:t>14</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3175" algn="ctr">
                        <a:lnSpc>
                          <a:spcPct val="100000"/>
                        </a:lnSpc>
                        <a:spcBef>
                          <a:spcPts val="270"/>
                        </a:spcBef>
                      </a:pPr>
                      <a:r>
                        <a:rPr sz="1800" dirty="0">
                          <a:solidFill>
                            <a:srgbClr val="001F5F"/>
                          </a:solidFill>
                          <a:latin typeface="Calibri"/>
                          <a:cs typeface="Calibri"/>
                        </a:rPr>
                        <a:t>1110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7"/>
                  </a:ext>
                </a:extLst>
              </a:tr>
              <a:tr h="576008">
                <a:tc>
                  <a:txBody>
                    <a:bodyPr/>
                    <a:lstStyle/>
                    <a:p>
                      <a:pPr marL="1270" algn="ctr">
                        <a:lnSpc>
                          <a:spcPct val="100000"/>
                        </a:lnSpc>
                        <a:spcBef>
                          <a:spcPts val="270"/>
                        </a:spcBef>
                      </a:pPr>
                      <a:r>
                        <a:rPr sz="1800" spc="-5" dirty="0">
                          <a:solidFill>
                            <a:srgbClr val="001F5F"/>
                          </a:solidFill>
                          <a:latin typeface="Calibri"/>
                          <a:cs typeface="Calibri"/>
                        </a:rPr>
                        <a:t>15</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3175" algn="ctr">
                        <a:lnSpc>
                          <a:spcPct val="100000"/>
                        </a:lnSpc>
                        <a:spcBef>
                          <a:spcPts val="270"/>
                        </a:spcBef>
                      </a:pPr>
                      <a:r>
                        <a:rPr sz="1800" dirty="0">
                          <a:solidFill>
                            <a:srgbClr val="001F5F"/>
                          </a:solidFill>
                          <a:latin typeface="Calibri"/>
                          <a:cs typeface="Calibri"/>
                        </a:rPr>
                        <a:t>1111</a:t>
                      </a:r>
                      <a:endParaRPr sz="1800" dirty="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55775"/>
            <a:ext cx="8072755" cy="1488440"/>
          </a:xfrm>
          <a:prstGeom prst="rect">
            <a:avLst/>
          </a:prstGeom>
        </p:spPr>
        <p:txBody>
          <a:bodyPr vert="horz" wrap="square" lIns="0" tIns="12700" rIns="0" bIns="0" rtlCol="0">
            <a:spAutoFit/>
          </a:bodyPr>
          <a:lstStyle/>
          <a:p>
            <a:pPr marL="355600" marR="5080" indent="-342900">
              <a:lnSpc>
                <a:spcPct val="150000"/>
              </a:lnSpc>
              <a:spcBef>
                <a:spcPts val="100"/>
              </a:spcBef>
              <a:buFont typeface="Wingdings"/>
              <a:buChar char=""/>
              <a:tabLst>
                <a:tab pos="355600" algn="l"/>
                <a:tab pos="894715" algn="l"/>
                <a:tab pos="1583690" algn="l"/>
                <a:tab pos="2552065" algn="l"/>
                <a:tab pos="4453890" algn="l"/>
                <a:tab pos="5929630" algn="l"/>
                <a:tab pos="6429375" algn="l"/>
                <a:tab pos="7473315" algn="l"/>
              </a:tabLst>
            </a:pPr>
            <a:r>
              <a:rPr sz="3200" spc="-290" dirty="0">
                <a:latin typeface="Calibri"/>
                <a:cs typeface="Calibri"/>
              </a:rPr>
              <a:t>T</a:t>
            </a:r>
            <a:r>
              <a:rPr sz="3200" dirty="0">
                <a:latin typeface="Calibri"/>
                <a:cs typeface="Calibri"/>
              </a:rPr>
              <a:t>o	</a:t>
            </a:r>
            <a:r>
              <a:rPr sz="3200" spc="-25" dirty="0">
                <a:latin typeface="Calibri"/>
                <a:cs typeface="Calibri"/>
              </a:rPr>
              <a:t>g</a:t>
            </a:r>
            <a:r>
              <a:rPr sz="3200" spc="-15" dirty="0">
                <a:latin typeface="Calibri"/>
                <a:cs typeface="Calibri"/>
              </a:rPr>
              <a:t>e</a:t>
            </a:r>
            <a:r>
              <a:rPr sz="3200" dirty="0">
                <a:latin typeface="Calibri"/>
                <a:cs typeface="Calibri"/>
              </a:rPr>
              <a:t>t	</a:t>
            </a:r>
            <a:r>
              <a:rPr sz="3200" spc="-5" dirty="0">
                <a:latin typeface="Calibri"/>
                <a:cs typeface="Calibri"/>
              </a:rPr>
              <a:t>oc</a:t>
            </a:r>
            <a:r>
              <a:rPr sz="3200" spc="-50" dirty="0">
                <a:latin typeface="Calibri"/>
                <a:cs typeface="Calibri"/>
              </a:rPr>
              <a:t>t</a:t>
            </a:r>
            <a:r>
              <a:rPr sz="3200" dirty="0">
                <a:latin typeface="Calibri"/>
                <a:cs typeface="Calibri"/>
              </a:rPr>
              <a:t>al	equi</a:t>
            </a:r>
            <a:r>
              <a:rPr sz="3200" spc="-45" dirty="0">
                <a:latin typeface="Calibri"/>
                <a:cs typeface="Calibri"/>
              </a:rPr>
              <a:t>v</a:t>
            </a:r>
            <a:r>
              <a:rPr sz="3200" dirty="0">
                <a:latin typeface="Calibri"/>
                <a:cs typeface="Calibri"/>
              </a:rPr>
              <a:t>ale</a:t>
            </a:r>
            <a:r>
              <a:rPr sz="3200" spc="-30" dirty="0">
                <a:latin typeface="Calibri"/>
                <a:cs typeface="Calibri"/>
              </a:rPr>
              <a:t>n</a:t>
            </a:r>
            <a:r>
              <a:rPr sz="3200" dirty="0">
                <a:latin typeface="Calibri"/>
                <a:cs typeface="Calibri"/>
              </a:rPr>
              <a:t>t	</a:t>
            </a:r>
            <a:r>
              <a:rPr sz="3200" spc="5" dirty="0">
                <a:latin typeface="Calibri"/>
                <a:cs typeface="Calibri"/>
              </a:rPr>
              <a:t>n</a:t>
            </a:r>
            <a:r>
              <a:rPr sz="3200" spc="-5" dirty="0">
                <a:latin typeface="Calibri"/>
                <a:cs typeface="Calibri"/>
              </a:rPr>
              <a:t>umbe</a:t>
            </a:r>
            <a:r>
              <a:rPr sz="3200" dirty="0">
                <a:latin typeface="Calibri"/>
                <a:cs typeface="Calibri"/>
              </a:rPr>
              <a:t>r	</a:t>
            </a:r>
            <a:r>
              <a:rPr sz="3200" spc="-10" dirty="0">
                <a:latin typeface="Calibri"/>
                <a:cs typeface="Calibri"/>
              </a:rPr>
              <a:t>o</a:t>
            </a:r>
            <a:r>
              <a:rPr sz="3200" dirty="0">
                <a:latin typeface="Calibri"/>
                <a:cs typeface="Calibri"/>
              </a:rPr>
              <a:t>f	gi</a:t>
            </a:r>
            <a:r>
              <a:rPr sz="3200" spc="-35" dirty="0">
                <a:latin typeface="Calibri"/>
                <a:cs typeface="Calibri"/>
              </a:rPr>
              <a:t>v</a:t>
            </a:r>
            <a:r>
              <a:rPr sz="3200" dirty="0">
                <a:latin typeface="Calibri"/>
                <a:cs typeface="Calibri"/>
              </a:rPr>
              <a:t>en	</a:t>
            </a:r>
            <a:r>
              <a:rPr sz="3200" spc="5" dirty="0">
                <a:latin typeface="Calibri"/>
                <a:cs typeface="Calibri"/>
              </a:rPr>
              <a:t>h</a:t>
            </a:r>
            <a:r>
              <a:rPr sz="3200" spc="-60" dirty="0">
                <a:latin typeface="Calibri"/>
                <a:cs typeface="Calibri"/>
              </a:rPr>
              <a:t>e</a:t>
            </a:r>
            <a:r>
              <a:rPr sz="3200" dirty="0">
                <a:latin typeface="Calibri"/>
                <a:cs typeface="Calibri"/>
              </a:rPr>
              <a:t>x  </a:t>
            </a:r>
            <a:r>
              <a:rPr sz="3200" spc="-45" dirty="0">
                <a:latin typeface="Calibri"/>
                <a:cs typeface="Calibri"/>
              </a:rPr>
              <a:t>number,</a:t>
            </a:r>
            <a:r>
              <a:rPr sz="3200" spc="320" dirty="0">
                <a:latin typeface="Calibri"/>
                <a:cs typeface="Calibri"/>
              </a:rPr>
              <a:t> </a:t>
            </a:r>
            <a:r>
              <a:rPr sz="3200" spc="-25" dirty="0">
                <a:latin typeface="Calibri"/>
                <a:cs typeface="Calibri"/>
              </a:rPr>
              <a:t>first</a:t>
            </a:r>
            <a:r>
              <a:rPr sz="3200" spc="305" dirty="0">
                <a:latin typeface="Calibri"/>
                <a:cs typeface="Calibri"/>
              </a:rPr>
              <a:t> </a:t>
            </a:r>
            <a:r>
              <a:rPr sz="3200" spc="-15" dirty="0">
                <a:latin typeface="Calibri"/>
                <a:cs typeface="Calibri"/>
              </a:rPr>
              <a:t>we</a:t>
            </a:r>
            <a:r>
              <a:rPr sz="3200" spc="315" dirty="0">
                <a:latin typeface="Calibri"/>
                <a:cs typeface="Calibri"/>
              </a:rPr>
              <a:t> </a:t>
            </a:r>
            <a:r>
              <a:rPr sz="3200" spc="-25" dirty="0">
                <a:latin typeface="Calibri"/>
                <a:cs typeface="Calibri"/>
              </a:rPr>
              <a:t>have</a:t>
            </a:r>
            <a:r>
              <a:rPr sz="3200" spc="310" dirty="0">
                <a:latin typeface="Calibri"/>
                <a:cs typeface="Calibri"/>
              </a:rPr>
              <a:t> </a:t>
            </a:r>
            <a:r>
              <a:rPr sz="3200" spc="-25" dirty="0">
                <a:latin typeface="Calibri"/>
                <a:cs typeface="Calibri"/>
              </a:rPr>
              <a:t>to</a:t>
            </a:r>
            <a:r>
              <a:rPr sz="3200" spc="310" dirty="0">
                <a:latin typeface="Calibri"/>
                <a:cs typeface="Calibri"/>
              </a:rPr>
              <a:t> </a:t>
            </a:r>
            <a:r>
              <a:rPr sz="3200" spc="-20" dirty="0">
                <a:latin typeface="Calibri"/>
                <a:cs typeface="Calibri"/>
              </a:rPr>
              <a:t>convert</a:t>
            </a:r>
            <a:r>
              <a:rPr sz="3200" spc="295" dirty="0">
                <a:latin typeface="Calibri"/>
                <a:cs typeface="Calibri"/>
              </a:rPr>
              <a:t> </a:t>
            </a:r>
            <a:r>
              <a:rPr sz="3200" spc="-20" dirty="0">
                <a:latin typeface="Calibri"/>
                <a:cs typeface="Calibri"/>
              </a:rPr>
              <a:t>hex</a:t>
            </a:r>
            <a:r>
              <a:rPr sz="3200" spc="315" dirty="0">
                <a:latin typeface="Calibri"/>
                <a:cs typeface="Calibri"/>
              </a:rPr>
              <a:t> </a:t>
            </a:r>
            <a:r>
              <a:rPr sz="3200" spc="-5" dirty="0">
                <a:latin typeface="Calibri"/>
                <a:cs typeface="Calibri"/>
              </a:rPr>
              <a:t>number</a:t>
            </a:r>
            <a:endParaRPr sz="3200">
              <a:latin typeface="Calibri"/>
              <a:cs typeface="Calibri"/>
            </a:endParaRPr>
          </a:p>
        </p:txBody>
      </p:sp>
      <p:sp>
        <p:nvSpPr>
          <p:cNvPr id="3" name="object 3"/>
          <p:cNvSpPr txBox="1"/>
          <p:nvPr/>
        </p:nvSpPr>
        <p:spPr>
          <a:xfrm>
            <a:off x="878839" y="2919196"/>
            <a:ext cx="5812790" cy="1488440"/>
          </a:xfrm>
          <a:prstGeom prst="rect">
            <a:avLst/>
          </a:prstGeom>
        </p:spPr>
        <p:txBody>
          <a:bodyPr vert="horz" wrap="square" lIns="0" tIns="12700" rIns="0" bIns="0" rtlCol="0">
            <a:spAutoFit/>
          </a:bodyPr>
          <a:lstStyle/>
          <a:p>
            <a:pPr marL="12700" marR="5080">
              <a:lnSpc>
                <a:spcPct val="150000"/>
              </a:lnSpc>
              <a:spcBef>
                <a:spcPts val="100"/>
              </a:spcBef>
              <a:tabLst>
                <a:tab pos="925194" algn="l"/>
                <a:tab pos="1576070" algn="l"/>
                <a:tab pos="1710055" algn="l"/>
                <a:tab pos="2045970" algn="l"/>
                <a:tab pos="2753360" algn="l"/>
                <a:tab pos="3205480" algn="l"/>
                <a:tab pos="4059554" algn="l"/>
                <a:tab pos="4969510" algn="l"/>
              </a:tabLst>
            </a:pPr>
            <a:r>
              <a:rPr sz="3200" dirty="0">
                <a:latin typeface="Calibri"/>
                <a:cs typeface="Calibri"/>
              </a:rPr>
              <a:t>i</a:t>
            </a:r>
            <a:r>
              <a:rPr sz="3200" spc="-35" dirty="0">
                <a:latin typeface="Calibri"/>
                <a:cs typeface="Calibri"/>
              </a:rPr>
              <a:t>n</a:t>
            </a:r>
            <a:r>
              <a:rPr sz="3200" spc="-45" dirty="0">
                <a:latin typeface="Calibri"/>
                <a:cs typeface="Calibri"/>
              </a:rPr>
              <a:t>t</a:t>
            </a:r>
            <a:r>
              <a:rPr sz="3200" dirty="0">
                <a:latin typeface="Calibri"/>
                <a:cs typeface="Calibri"/>
              </a:rPr>
              <a:t>o	</a:t>
            </a:r>
            <a:r>
              <a:rPr sz="3200" spc="-5" dirty="0">
                <a:latin typeface="Calibri"/>
                <a:cs typeface="Calibri"/>
              </a:rPr>
              <a:t>it</a:t>
            </a:r>
            <a:r>
              <a:rPr sz="3200" dirty="0">
                <a:latin typeface="Calibri"/>
                <a:cs typeface="Calibri"/>
              </a:rPr>
              <a:t>s	4	</a:t>
            </a:r>
            <a:r>
              <a:rPr sz="3200" spc="-5" dirty="0">
                <a:latin typeface="Calibri"/>
                <a:cs typeface="Calibri"/>
              </a:rPr>
              <a:t>bi</a:t>
            </a:r>
            <a:r>
              <a:rPr sz="3200" dirty="0">
                <a:latin typeface="Calibri"/>
                <a:cs typeface="Calibri"/>
              </a:rPr>
              <a:t>t	</a:t>
            </a:r>
            <a:r>
              <a:rPr sz="3200" spc="-5" dirty="0">
                <a:latin typeface="Calibri"/>
                <a:cs typeface="Calibri"/>
              </a:rPr>
              <a:t>binar</a:t>
            </a:r>
            <a:r>
              <a:rPr sz="3200" dirty="0">
                <a:latin typeface="Calibri"/>
                <a:cs typeface="Calibri"/>
              </a:rPr>
              <a:t>y	equi</a:t>
            </a:r>
            <a:r>
              <a:rPr sz="3200" spc="-55" dirty="0">
                <a:latin typeface="Calibri"/>
                <a:cs typeface="Calibri"/>
              </a:rPr>
              <a:t>v</a:t>
            </a:r>
            <a:r>
              <a:rPr sz="3200" spc="5" dirty="0">
                <a:latin typeface="Calibri"/>
                <a:cs typeface="Calibri"/>
              </a:rPr>
              <a:t>a</a:t>
            </a:r>
            <a:r>
              <a:rPr sz="3200" dirty="0">
                <a:latin typeface="Calibri"/>
                <a:cs typeface="Calibri"/>
              </a:rPr>
              <a:t>le</a:t>
            </a:r>
            <a:r>
              <a:rPr sz="3200" spc="-35" dirty="0">
                <a:latin typeface="Calibri"/>
                <a:cs typeface="Calibri"/>
              </a:rPr>
              <a:t>n</a:t>
            </a:r>
            <a:r>
              <a:rPr sz="3200" dirty="0">
                <a:latin typeface="Calibri"/>
                <a:cs typeface="Calibri"/>
              </a:rPr>
              <a:t>t  </a:t>
            </a:r>
            <a:r>
              <a:rPr sz="3200" spc="-20" dirty="0">
                <a:latin typeface="Calibri"/>
                <a:cs typeface="Calibri"/>
              </a:rPr>
              <a:t>convert		</a:t>
            </a:r>
            <a:r>
              <a:rPr sz="3200" dirty="0">
                <a:latin typeface="Calibri"/>
                <a:cs typeface="Calibri"/>
              </a:rPr>
              <a:t>binary	number	</a:t>
            </a:r>
            <a:r>
              <a:rPr sz="3200" spc="-20" dirty="0">
                <a:latin typeface="Calibri"/>
                <a:cs typeface="Calibri"/>
              </a:rPr>
              <a:t>into</a:t>
            </a:r>
            <a:endParaRPr sz="3200">
              <a:latin typeface="Calibri"/>
              <a:cs typeface="Calibri"/>
            </a:endParaRPr>
          </a:p>
        </p:txBody>
      </p:sp>
      <p:sp>
        <p:nvSpPr>
          <p:cNvPr id="4" name="object 4"/>
          <p:cNvSpPr txBox="1"/>
          <p:nvPr/>
        </p:nvSpPr>
        <p:spPr>
          <a:xfrm>
            <a:off x="6927342" y="2919196"/>
            <a:ext cx="1678939" cy="1488440"/>
          </a:xfrm>
          <a:prstGeom prst="rect">
            <a:avLst/>
          </a:prstGeom>
        </p:spPr>
        <p:txBody>
          <a:bodyPr vert="horz" wrap="square" lIns="0" tIns="12700" rIns="0" bIns="0" rtlCol="0">
            <a:spAutoFit/>
          </a:bodyPr>
          <a:lstStyle/>
          <a:p>
            <a:pPr marL="19685" marR="5080" indent="-7620">
              <a:lnSpc>
                <a:spcPct val="150000"/>
              </a:lnSpc>
              <a:spcBef>
                <a:spcPts val="100"/>
              </a:spcBef>
              <a:tabLst>
                <a:tab pos="857885" algn="l"/>
                <a:tab pos="899160" algn="l"/>
              </a:tabLst>
            </a:pPr>
            <a:r>
              <a:rPr sz="3200" dirty="0">
                <a:latin typeface="Calibri"/>
                <a:cs typeface="Calibri"/>
              </a:rPr>
              <a:t>a</a:t>
            </a:r>
            <a:r>
              <a:rPr sz="3200" spc="5" dirty="0">
                <a:latin typeface="Calibri"/>
                <a:cs typeface="Calibri"/>
              </a:rPr>
              <a:t>n</a:t>
            </a:r>
            <a:r>
              <a:rPr sz="3200" dirty="0">
                <a:latin typeface="Calibri"/>
                <a:cs typeface="Calibri"/>
              </a:rPr>
              <a:t>d		then  its	</a:t>
            </a:r>
            <a:r>
              <a:rPr sz="3200" spc="10" dirty="0">
                <a:latin typeface="Calibri"/>
                <a:cs typeface="Calibri"/>
              </a:rPr>
              <a:t>o</a:t>
            </a:r>
            <a:r>
              <a:rPr sz="3200" dirty="0">
                <a:latin typeface="Calibri"/>
                <a:cs typeface="Calibri"/>
              </a:rPr>
              <a:t>c</a:t>
            </a:r>
            <a:r>
              <a:rPr sz="3200" spc="-45" dirty="0">
                <a:latin typeface="Calibri"/>
                <a:cs typeface="Calibri"/>
              </a:rPr>
              <a:t>t</a:t>
            </a:r>
            <a:r>
              <a:rPr sz="3200" dirty="0">
                <a:latin typeface="Calibri"/>
                <a:cs typeface="Calibri"/>
              </a:rPr>
              <a:t>al</a:t>
            </a:r>
            <a:endParaRPr sz="3200">
              <a:latin typeface="Calibri"/>
              <a:cs typeface="Calibri"/>
            </a:endParaRPr>
          </a:p>
        </p:txBody>
      </p:sp>
      <p:sp>
        <p:nvSpPr>
          <p:cNvPr id="5" name="object 5"/>
          <p:cNvSpPr txBox="1"/>
          <p:nvPr/>
        </p:nvSpPr>
        <p:spPr>
          <a:xfrm>
            <a:off x="878839" y="4625721"/>
            <a:ext cx="1866264" cy="513715"/>
          </a:xfrm>
          <a:prstGeom prst="rect">
            <a:avLst/>
          </a:prstGeom>
        </p:spPr>
        <p:txBody>
          <a:bodyPr vert="horz" wrap="square" lIns="0" tIns="12700" rIns="0" bIns="0" rtlCol="0">
            <a:spAutoFit/>
          </a:bodyPr>
          <a:lstStyle/>
          <a:p>
            <a:pPr marL="12700">
              <a:lnSpc>
                <a:spcPct val="100000"/>
              </a:lnSpc>
              <a:spcBef>
                <a:spcPts val="100"/>
              </a:spcBef>
            </a:pPr>
            <a:r>
              <a:rPr sz="3200" spc="-10" dirty="0">
                <a:latin typeface="Calibri"/>
                <a:cs typeface="Calibri"/>
              </a:rPr>
              <a:t>equivalent.</a:t>
            </a:r>
            <a:endParaRPr sz="3200">
              <a:latin typeface="Calibri"/>
              <a:cs typeface="Calibri"/>
            </a:endParaRPr>
          </a:p>
        </p:txBody>
      </p:sp>
      <p:sp>
        <p:nvSpPr>
          <p:cNvPr id="6" name="object 6"/>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7" name="object 7"/>
          <p:cNvSpPr txBox="1">
            <a:spLocks noGrp="1"/>
          </p:cNvSpPr>
          <p:nvPr>
            <p:ph type="title"/>
          </p:nvPr>
        </p:nvSpPr>
        <p:spPr>
          <a:xfrm>
            <a:off x="535940" y="147066"/>
            <a:ext cx="8121015"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Conversion </a:t>
            </a:r>
            <a:r>
              <a:rPr sz="2800" b="1" spc="-5" dirty="0">
                <a:latin typeface="Calibri"/>
                <a:cs typeface="Calibri"/>
              </a:rPr>
              <a:t>of </a:t>
            </a:r>
            <a:r>
              <a:rPr sz="2800" b="1" spc="-15" dirty="0">
                <a:latin typeface="Calibri"/>
                <a:cs typeface="Calibri"/>
              </a:rPr>
              <a:t>Hexadecimal </a:t>
            </a:r>
            <a:r>
              <a:rPr sz="2800" b="1" spc="-5" dirty="0">
                <a:latin typeface="Calibri"/>
                <a:cs typeface="Calibri"/>
              </a:rPr>
              <a:t>Number </a:t>
            </a:r>
            <a:r>
              <a:rPr sz="2800" b="1" spc="-20" dirty="0">
                <a:latin typeface="Calibri"/>
                <a:cs typeface="Calibri"/>
              </a:rPr>
              <a:t>into </a:t>
            </a:r>
            <a:r>
              <a:rPr sz="2800" b="1" spc="-10" dirty="0">
                <a:latin typeface="Calibri"/>
                <a:cs typeface="Calibri"/>
              </a:rPr>
              <a:t>Octal</a:t>
            </a:r>
            <a:r>
              <a:rPr sz="2800" b="1" spc="175" dirty="0">
                <a:latin typeface="Calibri"/>
                <a:cs typeface="Calibri"/>
              </a:rPr>
              <a:t> </a:t>
            </a:r>
            <a:r>
              <a:rPr sz="2800" b="1" spc="-10" dirty="0">
                <a:latin typeface="Calibri"/>
                <a:cs typeface="Calibri"/>
              </a:rPr>
              <a:t>Number</a:t>
            </a:r>
            <a:endParaRPr sz="2800">
              <a:latin typeface="Calibri"/>
              <a:cs typeface="Calibri"/>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4CA </a:t>
            </a:r>
            <a:r>
              <a:rPr spc="-20" dirty="0"/>
              <a:t>hex </a:t>
            </a:r>
            <a:r>
              <a:rPr spc="-5" dirty="0"/>
              <a:t>number </a:t>
            </a:r>
            <a:r>
              <a:rPr dirty="0"/>
              <a:t>in </a:t>
            </a:r>
            <a:r>
              <a:rPr spc="-25" dirty="0"/>
              <a:t>to</a:t>
            </a:r>
            <a:r>
              <a:rPr spc="-125" dirty="0"/>
              <a:t> </a:t>
            </a:r>
            <a:r>
              <a:rPr spc="-30" dirty="0"/>
              <a:t>it’s  </a:t>
            </a:r>
            <a:r>
              <a:rPr spc="-10" dirty="0"/>
              <a:t>equivalent </a:t>
            </a:r>
            <a:r>
              <a:rPr spc="-15" dirty="0"/>
              <a:t>octal</a:t>
            </a:r>
            <a:r>
              <a:rPr spc="-55" dirty="0"/>
              <a:t> 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4CA </a:t>
            </a:r>
            <a:r>
              <a:rPr spc="-20" dirty="0"/>
              <a:t>hex </a:t>
            </a:r>
            <a:r>
              <a:rPr spc="-5" dirty="0"/>
              <a:t>number </a:t>
            </a:r>
            <a:r>
              <a:rPr dirty="0"/>
              <a:t>in </a:t>
            </a:r>
            <a:r>
              <a:rPr spc="-25" dirty="0"/>
              <a:t>to</a:t>
            </a:r>
            <a:r>
              <a:rPr spc="-125" dirty="0"/>
              <a:t> </a:t>
            </a:r>
            <a:r>
              <a:rPr spc="-30" dirty="0"/>
              <a:t>it’s  </a:t>
            </a:r>
            <a:r>
              <a:rPr spc="-10" dirty="0"/>
              <a:t>equivalent </a:t>
            </a:r>
            <a:r>
              <a:rPr spc="-15" dirty="0"/>
              <a:t>octal</a:t>
            </a:r>
            <a:r>
              <a:rPr spc="-55" dirty="0"/>
              <a:t> 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525650" y="15488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5" name="object 5"/>
          <p:cNvSpPr txBox="1"/>
          <p:nvPr/>
        </p:nvSpPr>
        <p:spPr>
          <a:xfrm>
            <a:off x="3310545"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C</a:t>
            </a:r>
            <a:endParaRPr sz="2400">
              <a:latin typeface="Tahoma"/>
              <a:cs typeface="Tahoma"/>
            </a:endParaRPr>
          </a:p>
        </p:txBody>
      </p:sp>
      <p:sp>
        <p:nvSpPr>
          <p:cNvPr id="6" name="object 6"/>
          <p:cNvSpPr txBox="1"/>
          <p:nvPr/>
        </p:nvSpPr>
        <p:spPr>
          <a:xfrm>
            <a:off x="5014071"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a:t>
            </a:r>
            <a:endParaRPr sz="2400">
              <a:latin typeface="Tahoma"/>
              <a:cs typeface="Tahoma"/>
            </a:endParaRPr>
          </a:p>
        </p:txBody>
      </p:sp>
      <p:sp>
        <p:nvSpPr>
          <p:cNvPr id="7" name="object 7"/>
          <p:cNvSpPr txBox="1"/>
          <p:nvPr/>
        </p:nvSpPr>
        <p:spPr>
          <a:xfrm>
            <a:off x="6148570" y="1548841"/>
            <a:ext cx="170497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85" dirty="0">
                <a:latin typeface="Tahoma"/>
                <a:cs typeface="Tahoma"/>
              </a:rPr>
              <a:t> </a:t>
            </a:r>
            <a:r>
              <a:rPr sz="2400" spc="-5" dirty="0">
                <a:latin typeface="Tahoma"/>
                <a:cs typeface="Tahoma"/>
              </a:rPr>
              <a:t>Number</a:t>
            </a:r>
            <a:endParaRPr sz="2400">
              <a:latin typeface="Tahoma"/>
              <a:cs typeface="Tahom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4CA </a:t>
            </a:r>
            <a:r>
              <a:rPr spc="-20" dirty="0"/>
              <a:t>hex </a:t>
            </a:r>
            <a:r>
              <a:rPr spc="-5" dirty="0"/>
              <a:t>number </a:t>
            </a:r>
            <a:r>
              <a:rPr dirty="0"/>
              <a:t>in </a:t>
            </a:r>
            <a:r>
              <a:rPr spc="-25" dirty="0"/>
              <a:t>to</a:t>
            </a:r>
            <a:r>
              <a:rPr spc="-125" dirty="0"/>
              <a:t> </a:t>
            </a:r>
            <a:r>
              <a:rPr spc="-30" dirty="0"/>
              <a:t>it’s  </a:t>
            </a:r>
            <a:r>
              <a:rPr spc="-10" dirty="0"/>
              <a:t>equivalent </a:t>
            </a:r>
            <a:r>
              <a:rPr spc="-15" dirty="0"/>
              <a:t>octal</a:t>
            </a:r>
            <a:r>
              <a:rPr spc="-55" dirty="0"/>
              <a:t> 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525650" y="15488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5" name="object 5"/>
          <p:cNvSpPr txBox="1"/>
          <p:nvPr/>
        </p:nvSpPr>
        <p:spPr>
          <a:xfrm>
            <a:off x="3310545"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C</a:t>
            </a:r>
            <a:endParaRPr sz="2400">
              <a:latin typeface="Tahoma"/>
              <a:cs typeface="Tahoma"/>
            </a:endParaRPr>
          </a:p>
        </p:txBody>
      </p:sp>
      <p:sp>
        <p:nvSpPr>
          <p:cNvPr id="6" name="object 6"/>
          <p:cNvSpPr txBox="1"/>
          <p:nvPr/>
        </p:nvSpPr>
        <p:spPr>
          <a:xfrm>
            <a:off x="5014071"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a:t>
            </a:r>
            <a:endParaRPr sz="2400">
              <a:latin typeface="Tahoma"/>
              <a:cs typeface="Tahoma"/>
            </a:endParaRPr>
          </a:p>
        </p:txBody>
      </p:sp>
      <p:sp>
        <p:nvSpPr>
          <p:cNvPr id="7" name="object 7"/>
          <p:cNvSpPr txBox="1"/>
          <p:nvPr/>
        </p:nvSpPr>
        <p:spPr>
          <a:xfrm>
            <a:off x="6148570" y="1548841"/>
            <a:ext cx="170497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85" dirty="0">
                <a:latin typeface="Tahoma"/>
                <a:cs typeface="Tahoma"/>
              </a:rPr>
              <a:t> </a:t>
            </a:r>
            <a:r>
              <a:rPr sz="2400" spc="-5" dirty="0">
                <a:latin typeface="Tahoma"/>
                <a:cs typeface="Tahoma"/>
              </a:rPr>
              <a:t>Number</a:t>
            </a:r>
            <a:endParaRPr sz="2400">
              <a:latin typeface="Tahoma"/>
              <a:cs typeface="Tahoma"/>
            </a:endParaRPr>
          </a:p>
        </p:txBody>
      </p:sp>
      <p:sp>
        <p:nvSpPr>
          <p:cNvPr id="8" name="object 8"/>
          <p:cNvSpPr txBox="1"/>
          <p:nvPr/>
        </p:nvSpPr>
        <p:spPr>
          <a:xfrm>
            <a:off x="1238808"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01</a:t>
            </a:r>
            <a:r>
              <a:rPr sz="2400" spc="-10" dirty="0">
                <a:latin typeface="Tahoma"/>
                <a:cs typeface="Tahoma"/>
              </a:rPr>
              <a:t>0</a:t>
            </a:r>
            <a:r>
              <a:rPr sz="2400" dirty="0">
                <a:latin typeface="Tahoma"/>
                <a:cs typeface="Tahoma"/>
              </a:rPr>
              <a:t>0</a:t>
            </a:r>
            <a:endParaRPr sz="2400">
              <a:latin typeface="Tahoma"/>
              <a:cs typeface="Tahoma"/>
            </a:endParaRPr>
          </a:p>
        </p:txBody>
      </p:sp>
      <p:sp>
        <p:nvSpPr>
          <p:cNvPr id="9" name="object 9"/>
          <p:cNvSpPr txBox="1"/>
          <p:nvPr/>
        </p:nvSpPr>
        <p:spPr>
          <a:xfrm>
            <a:off x="3046303"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r>
              <a:rPr sz="2400" spc="-10" dirty="0">
                <a:latin typeface="Tahoma"/>
                <a:cs typeface="Tahoma"/>
              </a:rPr>
              <a:t>1</a:t>
            </a:r>
            <a:r>
              <a:rPr sz="2400" dirty="0">
                <a:latin typeface="Tahoma"/>
                <a:cs typeface="Tahoma"/>
              </a:rPr>
              <a:t>00</a:t>
            </a:r>
            <a:endParaRPr sz="2400">
              <a:latin typeface="Tahoma"/>
              <a:cs typeface="Tahoma"/>
            </a:endParaRPr>
          </a:p>
        </p:txBody>
      </p:sp>
      <p:sp>
        <p:nvSpPr>
          <p:cNvPr id="10" name="object 10"/>
          <p:cNvSpPr txBox="1"/>
          <p:nvPr/>
        </p:nvSpPr>
        <p:spPr>
          <a:xfrm>
            <a:off x="4760560"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10</a:t>
            </a:r>
            <a:r>
              <a:rPr sz="2400" spc="-10" dirty="0">
                <a:latin typeface="Tahoma"/>
                <a:cs typeface="Tahoma"/>
              </a:rPr>
              <a:t>1</a:t>
            </a:r>
            <a:r>
              <a:rPr sz="2400" dirty="0">
                <a:latin typeface="Tahoma"/>
                <a:cs typeface="Tahoma"/>
              </a:rPr>
              <a:t>0</a:t>
            </a:r>
            <a:endParaRPr sz="2400">
              <a:latin typeface="Tahoma"/>
              <a:cs typeface="Tahoma"/>
            </a:endParaRPr>
          </a:p>
        </p:txBody>
      </p:sp>
      <p:sp>
        <p:nvSpPr>
          <p:cNvPr id="11" name="object 11"/>
          <p:cNvSpPr txBox="1"/>
          <p:nvPr/>
        </p:nvSpPr>
        <p:spPr>
          <a:xfrm>
            <a:off x="6282458" y="2610992"/>
            <a:ext cx="202818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100" dirty="0">
                <a:latin typeface="Tahoma"/>
                <a:cs typeface="Tahoma"/>
              </a:rPr>
              <a:t> </a:t>
            </a:r>
            <a:r>
              <a:rPr sz="2400" spc="-5" dirty="0">
                <a:latin typeface="Tahoma"/>
                <a:cs typeface="Tahoma"/>
              </a:rPr>
              <a:t>Number</a:t>
            </a:r>
            <a:endParaRPr sz="2400">
              <a:latin typeface="Tahoma"/>
              <a:cs typeface="Tahoma"/>
            </a:endParaRPr>
          </a:p>
        </p:txBody>
      </p:sp>
      <p:sp>
        <p:nvSpPr>
          <p:cNvPr id="12" name="object 12"/>
          <p:cNvSpPr/>
          <p:nvPr/>
        </p:nvSpPr>
        <p:spPr>
          <a:xfrm>
            <a:off x="1534541" y="1986152"/>
            <a:ext cx="132080" cy="600075"/>
          </a:xfrm>
          <a:custGeom>
            <a:avLst/>
            <a:gdLst/>
            <a:ahLst/>
            <a:cxnLst/>
            <a:rect l="l" t="t" r="r" b="b"/>
            <a:pathLst>
              <a:path w="132080" h="600075">
                <a:moveTo>
                  <a:pt x="15747" y="470026"/>
                </a:moveTo>
                <a:lnTo>
                  <a:pt x="2286" y="477900"/>
                </a:lnTo>
                <a:lnTo>
                  <a:pt x="0" y="486663"/>
                </a:lnTo>
                <a:lnTo>
                  <a:pt x="66040" y="599821"/>
                </a:lnTo>
                <a:lnTo>
                  <a:pt x="82458" y="571626"/>
                </a:lnTo>
                <a:lnTo>
                  <a:pt x="51815" y="571626"/>
                </a:lnTo>
                <a:lnTo>
                  <a:pt x="51780" y="519110"/>
                </a:lnTo>
                <a:lnTo>
                  <a:pt x="28375" y="479044"/>
                </a:lnTo>
                <a:lnTo>
                  <a:pt x="24511" y="472313"/>
                </a:lnTo>
                <a:lnTo>
                  <a:pt x="15747" y="470026"/>
                </a:lnTo>
                <a:close/>
              </a:path>
              <a:path w="132080" h="600075">
                <a:moveTo>
                  <a:pt x="51780" y="519110"/>
                </a:moveTo>
                <a:lnTo>
                  <a:pt x="51815" y="571626"/>
                </a:lnTo>
                <a:lnTo>
                  <a:pt x="80264" y="571500"/>
                </a:lnTo>
                <a:lnTo>
                  <a:pt x="80259" y="564388"/>
                </a:lnTo>
                <a:lnTo>
                  <a:pt x="53721" y="564388"/>
                </a:lnTo>
                <a:lnTo>
                  <a:pt x="65951" y="543367"/>
                </a:lnTo>
                <a:lnTo>
                  <a:pt x="51780" y="519110"/>
                </a:lnTo>
                <a:close/>
              </a:path>
              <a:path w="132080" h="600075">
                <a:moveTo>
                  <a:pt x="116078" y="470026"/>
                </a:moveTo>
                <a:lnTo>
                  <a:pt x="107441" y="472313"/>
                </a:lnTo>
                <a:lnTo>
                  <a:pt x="103304" y="479171"/>
                </a:lnTo>
                <a:lnTo>
                  <a:pt x="80228" y="518829"/>
                </a:lnTo>
                <a:lnTo>
                  <a:pt x="80264" y="571500"/>
                </a:lnTo>
                <a:lnTo>
                  <a:pt x="51815" y="571626"/>
                </a:lnTo>
                <a:lnTo>
                  <a:pt x="82458" y="571626"/>
                </a:lnTo>
                <a:lnTo>
                  <a:pt x="128015" y="493395"/>
                </a:lnTo>
                <a:lnTo>
                  <a:pt x="131953" y="486537"/>
                </a:lnTo>
                <a:lnTo>
                  <a:pt x="129666" y="477900"/>
                </a:lnTo>
                <a:lnTo>
                  <a:pt x="122935" y="473963"/>
                </a:lnTo>
                <a:lnTo>
                  <a:pt x="116078" y="470026"/>
                </a:lnTo>
                <a:close/>
              </a:path>
              <a:path w="132080" h="600075">
                <a:moveTo>
                  <a:pt x="65951" y="543367"/>
                </a:moveTo>
                <a:lnTo>
                  <a:pt x="53721" y="564388"/>
                </a:lnTo>
                <a:lnTo>
                  <a:pt x="78231" y="564388"/>
                </a:lnTo>
                <a:lnTo>
                  <a:pt x="65951" y="543367"/>
                </a:lnTo>
                <a:close/>
              </a:path>
              <a:path w="132080" h="600075">
                <a:moveTo>
                  <a:pt x="80228" y="518829"/>
                </a:moveTo>
                <a:lnTo>
                  <a:pt x="65951" y="543367"/>
                </a:lnTo>
                <a:lnTo>
                  <a:pt x="78231" y="564388"/>
                </a:lnTo>
                <a:lnTo>
                  <a:pt x="80259" y="564388"/>
                </a:lnTo>
                <a:lnTo>
                  <a:pt x="80228" y="518829"/>
                </a:lnTo>
                <a:close/>
              </a:path>
              <a:path w="132080" h="600075">
                <a:moveTo>
                  <a:pt x="79883" y="0"/>
                </a:moveTo>
                <a:lnTo>
                  <a:pt x="51434"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13" name="object 13"/>
          <p:cNvSpPr/>
          <p:nvPr/>
        </p:nvSpPr>
        <p:spPr>
          <a:xfrm>
            <a:off x="3363340" y="1981073"/>
            <a:ext cx="132080" cy="600075"/>
          </a:xfrm>
          <a:custGeom>
            <a:avLst/>
            <a:gdLst/>
            <a:ahLst/>
            <a:cxnLst/>
            <a:rect l="l" t="t" r="r" b="b"/>
            <a:pathLst>
              <a:path w="132079" h="600075">
                <a:moveTo>
                  <a:pt x="15748" y="470026"/>
                </a:moveTo>
                <a:lnTo>
                  <a:pt x="9017" y="474090"/>
                </a:lnTo>
                <a:lnTo>
                  <a:pt x="2286" y="478027"/>
                </a:lnTo>
                <a:lnTo>
                  <a:pt x="0" y="486663"/>
                </a:lnTo>
                <a:lnTo>
                  <a:pt x="3937" y="493522"/>
                </a:lnTo>
                <a:lnTo>
                  <a:pt x="66039" y="599821"/>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1"/>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14" name="object 14"/>
          <p:cNvSpPr/>
          <p:nvPr/>
        </p:nvSpPr>
        <p:spPr>
          <a:xfrm>
            <a:off x="5039740" y="19810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4CA </a:t>
            </a:r>
            <a:r>
              <a:rPr spc="-20" dirty="0"/>
              <a:t>hex </a:t>
            </a:r>
            <a:r>
              <a:rPr spc="-5" dirty="0"/>
              <a:t>number </a:t>
            </a:r>
            <a:r>
              <a:rPr dirty="0"/>
              <a:t>in </a:t>
            </a:r>
            <a:r>
              <a:rPr spc="-25" dirty="0"/>
              <a:t>to</a:t>
            </a:r>
            <a:r>
              <a:rPr spc="-125" dirty="0"/>
              <a:t> </a:t>
            </a:r>
            <a:r>
              <a:rPr spc="-30" dirty="0"/>
              <a:t>it’s  </a:t>
            </a:r>
            <a:r>
              <a:rPr spc="-10" dirty="0"/>
              <a:t>equivalent </a:t>
            </a:r>
            <a:r>
              <a:rPr spc="-15" dirty="0"/>
              <a:t>octal</a:t>
            </a:r>
            <a:r>
              <a:rPr spc="-55" dirty="0"/>
              <a:t> 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525650" y="15488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5" name="object 5"/>
          <p:cNvSpPr txBox="1"/>
          <p:nvPr/>
        </p:nvSpPr>
        <p:spPr>
          <a:xfrm>
            <a:off x="3310545"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C</a:t>
            </a:r>
            <a:endParaRPr sz="2400">
              <a:latin typeface="Tahoma"/>
              <a:cs typeface="Tahoma"/>
            </a:endParaRPr>
          </a:p>
        </p:txBody>
      </p:sp>
      <p:sp>
        <p:nvSpPr>
          <p:cNvPr id="6" name="object 6"/>
          <p:cNvSpPr txBox="1"/>
          <p:nvPr/>
        </p:nvSpPr>
        <p:spPr>
          <a:xfrm>
            <a:off x="5014071"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a:t>
            </a:r>
            <a:endParaRPr sz="2400">
              <a:latin typeface="Tahoma"/>
              <a:cs typeface="Tahoma"/>
            </a:endParaRPr>
          </a:p>
        </p:txBody>
      </p:sp>
      <p:sp>
        <p:nvSpPr>
          <p:cNvPr id="7" name="object 7"/>
          <p:cNvSpPr txBox="1"/>
          <p:nvPr/>
        </p:nvSpPr>
        <p:spPr>
          <a:xfrm>
            <a:off x="6148570" y="1548841"/>
            <a:ext cx="170497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85" dirty="0">
                <a:latin typeface="Tahoma"/>
                <a:cs typeface="Tahoma"/>
              </a:rPr>
              <a:t> </a:t>
            </a:r>
            <a:r>
              <a:rPr sz="2400" spc="-5" dirty="0">
                <a:latin typeface="Tahoma"/>
                <a:cs typeface="Tahoma"/>
              </a:rPr>
              <a:t>Number</a:t>
            </a:r>
            <a:endParaRPr sz="2400">
              <a:latin typeface="Tahoma"/>
              <a:cs typeface="Tahoma"/>
            </a:endParaRPr>
          </a:p>
        </p:txBody>
      </p:sp>
      <p:sp>
        <p:nvSpPr>
          <p:cNvPr id="8" name="object 8"/>
          <p:cNvSpPr txBox="1"/>
          <p:nvPr/>
        </p:nvSpPr>
        <p:spPr>
          <a:xfrm>
            <a:off x="1238808"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01</a:t>
            </a:r>
            <a:r>
              <a:rPr sz="2400" spc="-10" dirty="0">
                <a:latin typeface="Tahoma"/>
                <a:cs typeface="Tahoma"/>
              </a:rPr>
              <a:t>0</a:t>
            </a:r>
            <a:r>
              <a:rPr sz="2400" dirty="0">
                <a:latin typeface="Tahoma"/>
                <a:cs typeface="Tahoma"/>
              </a:rPr>
              <a:t>0</a:t>
            </a:r>
            <a:endParaRPr sz="2400">
              <a:latin typeface="Tahoma"/>
              <a:cs typeface="Tahoma"/>
            </a:endParaRPr>
          </a:p>
        </p:txBody>
      </p:sp>
      <p:sp>
        <p:nvSpPr>
          <p:cNvPr id="9" name="object 9"/>
          <p:cNvSpPr txBox="1"/>
          <p:nvPr/>
        </p:nvSpPr>
        <p:spPr>
          <a:xfrm>
            <a:off x="3046303"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r>
              <a:rPr sz="2400" spc="-10" dirty="0">
                <a:latin typeface="Tahoma"/>
                <a:cs typeface="Tahoma"/>
              </a:rPr>
              <a:t>1</a:t>
            </a:r>
            <a:r>
              <a:rPr sz="2400" dirty="0">
                <a:latin typeface="Tahoma"/>
                <a:cs typeface="Tahoma"/>
              </a:rPr>
              <a:t>00</a:t>
            </a:r>
            <a:endParaRPr sz="2400">
              <a:latin typeface="Tahoma"/>
              <a:cs typeface="Tahoma"/>
            </a:endParaRPr>
          </a:p>
        </p:txBody>
      </p:sp>
      <p:sp>
        <p:nvSpPr>
          <p:cNvPr id="10" name="object 10"/>
          <p:cNvSpPr txBox="1"/>
          <p:nvPr/>
        </p:nvSpPr>
        <p:spPr>
          <a:xfrm>
            <a:off x="4760560"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10</a:t>
            </a:r>
            <a:r>
              <a:rPr sz="2400" spc="-10" dirty="0">
                <a:latin typeface="Tahoma"/>
                <a:cs typeface="Tahoma"/>
              </a:rPr>
              <a:t>1</a:t>
            </a:r>
            <a:r>
              <a:rPr sz="2400" dirty="0">
                <a:latin typeface="Tahoma"/>
                <a:cs typeface="Tahoma"/>
              </a:rPr>
              <a:t>0</a:t>
            </a:r>
            <a:endParaRPr sz="2400">
              <a:latin typeface="Tahoma"/>
              <a:cs typeface="Tahoma"/>
            </a:endParaRPr>
          </a:p>
        </p:txBody>
      </p:sp>
      <p:sp>
        <p:nvSpPr>
          <p:cNvPr id="11" name="object 11"/>
          <p:cNvSpPr txBox="1"/>
          <p:nvPr/>
        </p:nvSpPr>
        <p:spPr>
          <a:xfrm>
            <a:off x="6282458" y="2610992"/>
            <a:ext cx="202818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100" dirty="0">
                <a:latin typeface="Tahoma"/>
                <a:cs typeface="Tahoma"/>
              </a:rPr>
              <a:t> </a:t>
            </a:r>
            <a:r>
              <a:rPr sz="2400" spc="-5" dirty="0">
                <a:latin typeface="Tahoma"/>
                <a:cs typeface="Tahoma"/>
              </a:rPr>
              <a:t>Number</a:t>
            </a:r>
            <a:endParaRPr sz="2400">
              <a:latin typeface="Tahoma"/>
              <a:cs typeface="Tahoma"/>
            </a:endParaRPr>
          </a:p>
        </p:txBody>
      </p:sp>
      <p:sp>
        <p:nvSpPr>
          <p:cNvPr id="12" name="object 12"/>
          <p:cNvSpPr/>
          <p:nvPr/>
        </p:nvSpPr>
        <p:spPr>
          <a:xfrm>
            <a:off x="1534541" y="1986152"/>
            <a:ext cx="132080" cy="600075"/>
          </a:xfrm>
          <a:custGeom>
            <a:avLst/>
            <a:gdLst/>
            <a:ahLst/>
            <a:cxnLst/>
            <a:rect l="l" t="t" r="r" b="b"/>
            <a:pathLst>
              <a:path w="132080" h="600075">
                <a:moveTo>
                  <a:pt x="15747" y="470026"/>
                </a:moveTo>
                <a:lnTo>
                  <a:pt x="2286" y="477900"/>
                </a:lnTo>
                <a:lnTo>
                  <a:pt x="0" y="486663"/>
                </a:lnTo>
                <a:lnTo>
                  <a:pt x="66040" y="599821"/>
                </a:lnTo>
                <a:lnTo>
                  <a:pt x="82458" y="571626"/>
                </a:lnTo>
                <a:lnTo>
                  <a:pt x="51815" y="571626"/>
                </a:lnTo>
                <a:lnTo>
                  <a:pt x="51780" y="519110"/>
                </a:lnTo>
                <a:lnTo>
                  <a:pt x="28375" y="479044"/>
                </a:lnTo>
                <a:lnTo>
                  <a:pt x="24511" y="472313"/>
                </a:lnTo>
                <a:lnTo>
                  <a:pt x="15747" y="470026"/>
                </a:lnTo>
                <a:close/>
              </a:path>
              <a:path w="132080" h="600075">
                <a:moveTo>
                  <a:pt x="51780" y="519110"/>
                </a:moveTo>
                <a:lnTo>
                  <a:pt x="51815" y="571626"/>
                </a:lnTo>
                <a:lnTo>
                  <a:pt x="80264" y="571500"/>
                </a:lnTo>
                <a:lnTo>
                  <a:pt x="80259" y="564388"/>
                </a:lnTo>
                <a:lnTo>
                  <a:pt x="53721" y="564388"/>
                </a:lnTo>
                <a:lnTo>
                  <a:pt x="65951" y="543367"/>
                </a:lnTo>
                <a:lnTo>
                  <a:pt x="51780" y="519110"/>
                </a:lnTo>
                <a:close/>
              </a:path>
              <a:path w="132080" h="600075">
                <a:moveTo>
                  <a:pt x="116078" y="470026"/>
                </a:moveTo>
                <a:lnTo>
                  <a:pt x="107441" y="472313"/>
                </a:lnTo>
                <a:lnTo>
                  <a:pt x="103304" y="479171"/>
                </a:lnTo>
                <a:lnTo>
                  <a:pt x="80228" y="518829"/>
                </a:lnTo>
                <a:lnTo>
                  <a:pt x="80264" y="571500"/>
                </a:lnTo>
                <a:lnTo>
                  <a:pt x="51815" y="571626"/>
                </a:lnTo>
                <a:lnTo>
                  <a:pt x="82458" y="571626"/>
                </a:lnTo>
                <a:lnTo>
                  <a:pt x="128015" y="493395"/>
                </a:lnTo>
                <a:lnTo>
                  <a:pt x="131953" y="486537"/>
                </a:lnTo>
                <a:lnTo>
                  <a:pt x="129666" y="477900"/>
                </a:lnTo>
                <a:lnTo>
                  <a:pt x="122935" y="473963"/>
                </a:lnTo>
                <a:lnTo>
                  <a:pt x="116078" y="470026"/>
                </a:lnTo>
                <a:close/>
              </a:path>
              <a:path w="132080" h="600075">
                <a:moveTo>
                  <a:pt x="65951" y="543367"/>
                </a:moveTo>
                <a:lnTo>
                  <a:pt x="53721" y="564388"/>
                </a:lnTo>
                <a:lnTo>
                  <a:pt x="78231" y="564388"/>
                </a:lnTo>
                <a:lnTo>
                  <a:pt x="65951" y="543367"/>
                </a:lnTo>
                <a:close/>
              </a:path>
              <a:path w="132080" h="600075">
                <a:moveTo>
                  <a:pt x="80228" y="518829"/>
                </a:moveTo>
                <a:lnTo>
                  <a:pt x="65951" y="543367"/>
                </a:lnTo>
                <a:lnTo>
                  <a:pt x="78231" y="564388"/>
                </a:lnTo>
                <a:lnTo>
                  <a:pt x="80259" y="564388"/>
                </a:lnTo>
                <a:lnTo>
                  <a:pt x="80228" y="518829"/>
                </a:lnTo>
                <a:close/>
              </a:path>
              <a:path w="132080" h="600075">
                <a:moveTo>
                  <a:pt x="79883" y="0"/>
                </a:moveTo>
                <a:lnTo>
                  <a:pt x="51434"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13" name="object 13"/>
          <p:cNvSpPr/>
          <p:nvPr/>
        </p:nvSpPr>
        <p:spPr>
          <a:xfrm>
            <a:off x="3363340" y="1981073"/>
            <a:ext cx="132080" cy="600075"/>
          </a:xfrm>
          <a:custGeom>
            <a:avLst/>
            <a:gdLst/>
            <a:ahLst/>
            <a:cxnLst/>
            <a:rect l="l" t="t" r="r" b="b"/>
            <a:pathLst>
              <a:path w="132079" h="600075">
                <a:moveTo>
                  <a:pt x="15748" y="470026"/>
                </a:moveTo>
                <a:lnTo>
                  <a:pt x="9017" y="474090"/>
                </a:lnTo>
                <a:lnTo>
                  <a:pt x="2286" y="478027"/>
                </a:lnTo>
                <a:lnTo>
                  <a:pt x="0" y="486663"/>
                </a:lnTo>
                <a:lnTo>
                  <a:pt x="3937" y="493522"/>
                </a:lnTo>
                <a:lnTo>
                  <a:pt x="66039" y="599821"/>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1"/>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14" name="object 14"/>
          <p:cNvSpPr/>
          <p:nvPr/>
        </p:nvSpPr>
        <p:spPr>
          <a:xfrm>
            <a:off x="5039740" y="19810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
        <p:nvSpPr>
          <p:cNvPr id="15" name="object 15"/>
          <p:cNvSpPr txBox="1"/>
          <p:nvPr/>
        </p:nvSpPr>
        <p:spPr>
          <a:xfrm>
            <a:off x="2189733" y="3449828"/>
            <a:ext cx="20193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010011001010</a:t>
            </a:r>
            <a:endParaRPr sz="2400">
              <a:latin typeface="Tahoma"/>
              <a:cs typeface="Tahoma"/>
            </a:endParaRPr>
          </a:p>
        </p:txBody>
      </p:sp>
      <p:sp>
        <p:nvSpPr>
          <p:cNvPr id="16" name="object 16"/>
          <p:cNvSpPr txBox="1"/>
          <p:nvPr/>
        </p:nvSpPr>
        <p:spPr>
          <a:xfrm>
            <a:off x="6091240" y="3449828"/>
            <a:ext cx="20275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105" dirty="0">
                <a:latin typeface="Tahoma"/>
                <a:cs typeface="Tahoma"/>
              </a:rPr>
              <a:t> </a:t>
            </a:r>
            <a:r>
              <a:rPr sz="2400" spc="-5" dirty="0">
                <a:latin typeface="Tahoma"/>
                <a:cs typeface="Tahoma"/>
              </a:rPr>
              <a:t>Number</a:t>
            </a:r>
            <a:endParaRPr sz="2400">
              <a:latin typeface="Tahoma"/>
              <a:cs typeface="Tahom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4CA </a:t>
            </a:r>
            <a:r>
              <a:rPr spc="-20" dirty="0"/>
              <a:t>hex </a:t>
            </a:r>
            <a:r>
              <a:rPr spc="-5" dirty="0"/>
              <a:t>number </a:t>
            </a:r>
            <a:r>
              <a:rPr dirty="0"/>
              <a:t>in </a:t>
            </a:r>
            <a:r>
              <a:rPr spc="-25" dirty="0"/>
              <a:t>to</a:t>
            </a:r>
            <a:r>
              <a:rPr spc="-125" dirty="0"/>
              <a:t> </a:t>
            </a:r>
            <a:r>
              <a:rPr spc="-30" dirty="0"/>
              <a:t>it’s  </a:t>
            </a:r>
            <a:r>
              <a:rPr spc="-10" dirty="0"/>
              <a:t>equivalent </a:t>
            </a:r>
            <a:r>
              <a:rPr spc="-15" dirty="0"/>
              <a:t>octal</a:t>
            </a:r>
            <a:r>
              <a:rPr spc="-55" dirty="0"/>
              <a:t> 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525650" y="15488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5" name="object 5"/>
          <p:cNvSpPr txBox="1"/>
          <p:nvPr/>
        </p:nvSpPr>
        <p:spPr>
          <a:xfrm>
            <a:off x="3310545"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C</a:t>
            </a:r>
            <a:endParaRPr sz="2400">
              <a:latin typeface="Tahoma"/>
              <a:cs typeface="Tahoma"/>
            </a:endParaRPr>
          </a:p>
        </p:txBody>
      </p:sp>
      <p:sp>
        <p:nvSpPr>
          <p:cNvPr id="6" name="object 6"/>
          <p:cNvSpPr txBox="1"/>
          <p:nvPr/>
        </p:nvSpPr>
        <p:spPr>
          <a:xfrm>
            <a:off x="5014071"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a:t>
            </a:r>
            <a:endParaRPr sz="2400">
              <a:latin typeface="Tahoma"/>
              <a:cs typeface="Tahoma"/>
            </a:endParaRPr>
          </a:p>
        </p:txBody>
      </p:sp>
      <p:sp>
        <p:nvSpPr>
          <p:cNvPr id="7" name="object 7"/>
          <p:cNvSpPr txBox="1"/>
          <p:nvPr/>
        </p:nvSpPr>
        <p:spPr>
          <a:xfrm>
            <a:off x="6148570" y="1548841"/>
            <a:ext cx="170497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85" dirty="0">
                <a:latin typeface="Tahoma"/>
                <a:cs typeface="Tahoma"/>
              </a:rPr>
              <a:t> </a:t>
            </a:r>
            <a:r>
              <a:rPr sz="2400" spc="-5" dirty="0">
                <a:latin typeface="Tahoma"/>
                <a:cs typeface="Tahoma"/>
              </a:rPr>
              <a:t>Number</a:t>
            </a:r>
            <a:endParaRPr sz="2400">
              <a:latin typeface="Tahoma"/>
              <a:cs typeface="Tahoma"/>
            </a:endParaRPr>
          </a:p>
        </p:txBody>
      </p:sp>
      <p:sp>
        <p:nvSpPr>
          <p:cNvPr id="8" name="object 8"/>
          <p:cNvSpPr txBox="1"/>
          <p:nvPr/>
        </p:nvSpPr>
        <p:spPr>
          <a:xfrm>
            <a:off x="1238808"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01</a:t>
            </a:r>
            <a:r>
              <a:rPr sz="2400" spc="-10" dirty="0">
                <a:latin typeface="Tahoma"/>
                <a:cs typeface="Tahoma"/>
              </a:rPr>
              <a:t>0</a:t>
            </a:r>
            <a:r>
              <a:rPr sz="2400" dirty="0">
                <a:latin typeface="Tahoma"/>
                <a:cs typeface="Tahoma"/>
              </a:rPr>
              <a:t>0</a:t>
            </a:r>
            <a:endParaRPr sz="2400">
              <a:latin typeface="Tahoma"/>
              <a:cs typeface="Tahoma"/>
            </a:endParaRPr>
          </a:p>
        </p:txBody>
      </p:sp>
      <p:sp>
        <p:nvSpPr>
          <p:cNvPr id="9" name="object 9"/>
          <p:cNvSpPr txBox="1"/>
          <p:nvPr/>
        </p:nvSpPr>
        <p:spPr>
          <a:xfrm>
            <a:off x="3046303"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r>
              <a:rPr sz="2400" spc="-10" dirty="0">
                <a:latin typeface="Tahoma"/>
                <a:cs typeface="Tahoma"/>
              </a:rPr>
              <a:t>1</a:t>
            </a:r>
            <a:r>
              <a:rPr sz="2400" dirty="0">
                <a:latin typeface="Tahoma"/>
                <a:cs typeface="Tahoma"/>
              </a:rPr>
              <a:t>00</a:t>
            </a:r>
            <a:endParaRPr sz="2400">
              <a:latin typeface="Tahoma"/>
              <a:cs typeface="Tahoma"/>
            </a:endParaRPr>
          </a:p>
        </p:txBody>
      </p:sp>
      <p:sp>
        <p:nvSpPr>
          <p:cNvPr id="10" name="object 10"/>
          <p:cNvSpPr txBox="1"/>
          <p:nvPr/>
        </p:nvSpPr>
        <p:spPr>
          <a:xfrm>
            <a:off x="4760560"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10</a:t>
            </a:r>
            <a:r>
              <a:rPr sz="2400" spc="-10" dirty="0">
                <a:latin typeface="Tahoma"/>
                <a:cs typeface="Tahoma"/>
              </a:rPr>
              <a:t>1</a:t>
            </a:r>
            <a:r>
              <a:rPr sz="2400" dirty="0">
                <a:latin typeface="Tahoma"/>
                <a:cs typeface="Tahoma"/>
              </a:rPr>
              <a:t>0</a:t>
            </a:r>
            <a:endParaRPr sz="2400">
              <a:latin typeface="Tahoma"/>
              <a:cs typeface="Tahoma"/>
            </a:endParaRPr>
          </a:p>
        </p:txBody>
      </p:sp>
      <p:sp>
        <p:nvSpPr>
          <p:cNvPr id="11" name="object 11"/>
          <p:cNvSpPr txBox="1"/>
          <p:nvPr/>
        </p:nvSpPr>
        <p:spPr>
          <a:xfrm>
            <a:off x="6282458" y="2610992"/>
            <a:ext cx="202818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100" dirty="0">
                <a:latin typeface="Tahoma"/>
                <a:cs typeface="Tahoma"/>
              </a:rPr>
              <a:t> </a:t>
            </a:r>
            <a:r>
              <a:rPr sz="2400" spc="-5" dirty="0">
                <a:latin typeface="Tahoma"/>
                <a:cs typeface="Tahoma"/>
              </a:rPr>
              <a:t>Number</a:t>
            </a:r>
            <a:endParaRPr sz="2400">
              <a:latin typeface="Tahoma"/>
              <a:cs typeface="Tahoma"/>
            </a:endParaRPr>
          </a:p>
        </p:txBody>
      </p:sp>
      <p:sp>
        <p:nvSpPr>
          <p:cNvPr id="12" name="object 12"/>
          <p:cNvSpPr/>
          <p:nvPr/>
        </p:nvSpPr>
        <p:spPr>
          <a:xfrm>
            <a:off x="1534541" y="1986152"/>
            <a:ext cx="132080" cy="600075"/>
          </a:xfrm>
          <a:custGeom>
            <a:avLst/>
            <a:gdLst/>
            <a:ahLst/>
            <a:cxnLst/>
            <a:rect l="l" t="t" r="r" b="b"/>
            <a:pathLst>
              <a:path w="132080" h="600075">
                <a:moveTo>
                  <a:pt x="15747" y="470026"/>
                </a:moveTo>
                <a:lnTo>
                  <a:pt x="2286" y="477900"/>
                </a:lnTo>
                <a:lnTo>
                  <a:pt x="0" y="486663"/>
                </a:lnTo>
                <a:lnTo>
                  <a:pt x="66040" y="599821"/>
                </a:lnTo>
                <a:lnTo>
                  <a:pt x="82458" y="571626"/>
                </a:lnTo>
                <a:lnTo>
                  <a:pt x="51815" y="571626"/>
                </a:lnTo>
                <a:lnTo>
                  <a:pt x="51780" y="519110"/>
                </a:lnTo>
                <a:lnTo>
                  <a:pt x="28375" y="479044"/>
                </a:lnTo>
                <a:lnTo>
                  <a:pt x="24511" y="472313"/>
                </a:lnTo>
                <a:lnTo>
                  <a:pt x="15747" y="470026"/>
                </a:lnTo>
                <a:close/>
              </a:path>
              <a:path w="132080" h="600075">
                <a:moveTo>
                  <a:pt x="51780" y="519110"/>
                </a:moveTo>
                <a:lnTo>
                  <a:pt x="51815" y="571626"/>
                </a:lnTo>
                <a:lnTo>
                  <a:pt x="80264" y="571500"/>
                </a:lnTo>
                <a:lnTo>
                  <a:pt x="80259" y="564388"/>
                </a:lnTo>
                <a:lnTo>
                  <a:pt x="53721" y="564388"/>
                </a:lnTo>
                <a:lnTo>
                  <a:pt x="65951" y="543367"/>
                </a:lnTo>
                <a:lnTo>
                  <a:pt x="51780" y="519110"/>
                </a:lnTo>
                <a:close/>
              </a:path>
              <a:path w="132080" h="600075">
                <a:moveTo>
                  <a:pt x="116078" y="470026"/>
                </a:moveTo>
                <a:lnTo>
                  <a:pt x="107441" y="472313"/>
                </a:lnTo>
                <a:lnTo>
                  <a:pt x="103304" y="479171"/>
                </a:lnTo>
                <a:lnTo>
                  <a:pt x="80228" y="518829"/>
                </a:lnTo>
                <a:lnTo>
                  <a:pt x="80264" y="571500"/>
                </a:lnTo>
                <a:lnTo>
                  <a:pt x="51815" y="571626"/>
                </a:lnTo>
                <a:lnTo>
                  <a:pt x="82458" y="571626"/>
                </a:lnTo>
                <a:lnTo>
                  <a:pt x="128015" y="493395"/>
                </a:lnTo>
                <a:lnTo>
                  <a:pt x="131953" y="486537"/>
                </a:lnTo>
                <a:lnTo>
                  <a:pt x="129666" y="477900"/>
                </a:lnTo>
                <a:lnTo>
                  <a:pt x="122935" y="473963"/>
                </a:lnTo>
                <a:lnTo>
                  <a:pt x="116078" y="470026"/>
                </a:lnTo>
                <a:close/>
              </a:path>
              <a:path w="132080" h="600075">
                <a:moveTo>
                  <a:pt x="65951" y="543367"/>
                </a:moveTo>
                <a:lnTo>
                  <a:pt x="53721" y="564388"/>
                </a:lnTo>
                <a:lnTo>
                  <a:pt x="78231" y="564388"/>
                </a:lnTo>
                <a:lnTo>
                  <a:pt x="65951" y="543367"/>
                </a:lnTo>
                <a:close/>
              </a:path>
              <a:path w="132080" h="600075">
                <a:moveTo>
                  <a:pt x="80228" y="518829"/>
                </a:moveTo>
                <a:lnTo>
                  <a:pt x="65951" y="543367"/>
                </a:lnTo>
                <a:lnTo>
                  <a:pt x="78231" y="564388"/>
                </a:lnTo>
                <a:lnTo>
                  <a:pt x="80259" y="564388"/>
                </a:lnTo>
                <a:lnTo>
                  <a:pt x="80228" y="518829"/>
                </a:lnTo>
                <a:close/>
              </a:path>
              <a:path w="132080" h="600075">
                <a:moveTo>
                  <a:pt x="79883" y="0"/>
                </a:moveTo>
                <a:lnTo>
                  <a:pt x="51434"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13" name="object 13"/>
          <p:cNvSpPr/>
          <p:nvPr/>
        </p:nvSpPr>
        <p:spPr>
          <a:xfrm>
            <a:off x="3363340" y="1981073"/>
            <a:ext cx="132080" cy="600075"/>
          </a:xfrm>
          <a:custGeom>
            <a:avLst/>
            <a:gdLst/>
            <a:ahLst/>
            <a:cxnLst/>
            <a:rect l="l" t="t" r="r" b="b"/>
            <a:pathLst>
              <a:path w="132079" h="600075">
                <a:moveTo>
                  <a:pt x="15748" y="470026"/>
                </a:moveTo>
                <a:lnTo>
                  <a:pt x="9017" y="474090"/>
                </a:lnTo>
                <a:lnTo>
                  <a:pt x="2286" y="478027"/>
                </a:lnTo>
                <a:lnTo>
                  <a:pt x="0" y="486663"/>
                </a:lnTo>
                <a:lnTo>
                  <a:pt x="3937" y="493522"/>
                </a:lnTo>
                <a:lnTo>
                  <a:pt x="66039" y="599821"/>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1"/>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14" name="object 14"/>
          <p:cNvSpPr/>
          <p:nvPr/>
        </p:nvSpPr>
        <p:spPr>
          <a:xfrm>
            <a:off x="5039740" y="19810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
        <p:nvSpPr>
          <p:cNvPr id="15" name="object 15"/>
          <p:cNvSpPr txBox="1"/>
          <p:nvPr/>
        </p:nvSpPr>
        <p:spPr>
          <a:xfrm>
            <a:off x="2189733" y="3449828"/>
            <a:ext cx="20193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010011001010</a:t>
            </a:r>
            <a:endParaRPr sz="2400">
              <a:latin typeface="Tahoma"/>
              <a:cs typeface="Tahoma"/>
            </a:endParaRPr>
          </a:p>
        </p:txBody>
      </p:sp>
      <p:sp>
        <p:nvSpPr>
          <p:cNvPr id="16" name="object 16"/>
          <p:cNvSpPr txBox="1"/>
          <p:nvPr/>
        </p:nvSpPr>
        <p:spPr>
          <a:xfrm>
            <a:off x="6091240" y="3449828"/>
            <a:ext cx="20275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105" dirty="0">
                <a:latin typeface="Tahoma"/>
                <a:cs typeface="Tahoma"/>
              </a:rPr>
              <a:t> </a:t>
            </a:r>
            <a:r>
              <a:rPr sz="2400" spc="-5" dirty="0">
                <a:latin typeface="Tahoma"/>
                <a:cs typeface="Tahoma"/>
              </a:rPr>
              <a:t>Number</a:t>
            </a:r>
            <a:endParaRPr sz="2400">
              <a:latin typeface="Tahoma"/>
              <a:cs typeface="Tahoma"/>
            </a:endParaRPr>
          </a:p>
        </p:txBody>
      </p:sp>
      <p:sp>
        <p:nvSpPr>
          <p:cNvPr id="17" name="object 17"/>
          <p:cNvSpPr/>
          <p:nvPr/>
        </p:nvSpPr>
        <p:spPr>
          <a:xfrm>
            <a:off x="3809872" y="3886200"/>
            <a:ext cx="381000" cy="635"/>
          </a:xfrm>
          <a:custGeom>
            <a:avLst/>
            <a:gdLst/>
            <a:ahLst/>
            <a:cxnLst/>
            <a:rect l="l" t="t" r="r" b="b"/>
            <a:pathLst>
              <a:path w="381000" h="635">
                <a:moveTo>
                  <a:pt x="0" y="0"/>
                </a:moveTo>
                <a:lnTo>
                  <a:pt x="380873" y="381"/>
                </a:lnTo>
              </a:path>
            </a:pathLst>
          </a:custGeom>
          <a:ln w="25560">
            <a:solidFill>
              <a:srgbClr val="FF0000"/>
            </a:solidFill>
          </a:ln>
        </p:spPr>
        <p:txBody>
          <a:bodyPr wrap="square" lIns="0" tIns="0" rIns="0" bIns="0" rtlCol="0"/>
          <a:lstStyle/>
          <a:p>
            <a:endParaRPr/>
          </a:p>
        </p:txBody>
      </p:sp>
      <p:sp>
        <p:nvSpPr>
          <p:cNvPr id="18" name="object 18"/>
          <p:cNvSpPr/>
          <p:nvPr/>
        </p:nvSpPr>
        <p:spPr>
          <a:xfrm>
            <a:off x="3972814" y="4038472"/>
            <a:ext cx="132080" cy="600075"/>
          </a:xfrm>
          <a:custGeom>
            <a:avLst/>
            <a:gdLst/>
            <a:ahLst/>
            <a:cxnLst/>
            <a:rect l="l" t="t" r="r" b="b"/>
            <a:pathLst>
              <a:path w="132079" h="600075">
                <a:moveTo>
                  <a:pt x="15748" y="470026"/>
                </a:moveTo>
                <a:lnTo>
                  <a:pt x="9016" y="474090"/>
                </a:lnTo>
                <a:lnTo>
                  <a:pt x="2286" y="478027"/>
                </a:lnTo>
                <a:lnTo>
                  <a:pt x="0" y="486663"/>
                </a:lnTo>
                <a:lnTo>
                  <a:pt x="3937" y="493521"/>
                </a:lnTo>
                <a:lnTo>
                  <a:pt x="66039" y="599820"/>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514"/>
                </a:lnTo>
                <a:lnTo>
                  <a:pt x="53721" y="564514"/>
                </a:lnTo>
                <a:lnTo>
                  <a:pt x="65979" y="543415"/>
                </a:lnTo>
                <a:lnTo>
                  <a:pt x="51780" y="519110"/>
                </a:lnTo>
                <a:close/>
              </a:path>
              <a:path w="132079" h="600075">
                <a:moveTo>
                  <a:pt x="116077" y="470026"/>
                </a:moveTo>
                <a:lnTo>
                  <a:pt x="107441" y="472313"/>
                </a:lnTo>
                <a:lnTo>
                  <a:pt x="103304" y="479170"/>
                </a:lnTo>
                <a:lnTo>
                  <a:pt x="80228" y="518888"/>
                </a:lnTo>
                <a:lnTo>
                  <a:pt x="80263" y="571626"/>
                </a:lnTo>
                <a:lnTo>
                  <a:pt x="82458" y="571626"/>
                </a:lnTo>
                <a:lnTo>
                  <a:pt x="128015" y="493394"/>
                </a:lnTo>
                <a:lnTo>
                  <a:pt x="131952" y="486663"/>
                </a:lnTo>
                <a:lnTo>
                  <a:pt x="129666" y="477900"/>
                </a:lnTo>
                <a:lnTo>
                  <a:pt x="122936" y="473963"/>
                </a:lnTo>
                <a:lnTo>
                  <a:pt x="116077"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19" name="object 19"/>
          <p:cNvSpPr/>
          <p:nvPr/>
        </p:nvSpPr>
        <p:spPr>
          <a:xfrm>
            <a:off x="2982341" y="4038472"/>
            <a:ext cx="132080" cy="600075"/>
          </a:xfrm>
          <a:custGeom>
            <a:avLst/>
            <a:gdLst/>
            <a:ahLst/>
            <a:cxnLst/>
            <a:rect l="l" t="t" r="r" b="b"/>
            <a:pathLst>
              <a:path w="132080" h="600075">
                <a:moveTo>
                  <a:pt x="15875" y="470026"/>
                </a:moveTo>
                <a:lnTo>
                  <a:pt x="9143" y="474090"/>
                </a:lnTo>
                <a:lnTo>
                  <a:pt x="2285" y="478027"/>
                </a:lnTo>
                <a:lnTo>
                  <a:pt x="0" y="486663"/>
                </a:lnTo>
                <a:lnTo>
                  <a:pt x="4063" y="493521"/>
                </a:lnTo>
                <a:lnTo>
                  <a:pt x="66166" y="599820"/>
                </a:lnTo>
                <a:lnTo>
                  <a:pt x="82585" y="571626"/>
                </a:lnTo>
                <a:lnTo>
                  <a:pt x="51942" y="571626"/>
                </a:lnTo>
                <a:lnTo>
                  <a:pt x="51907" y="519110"/>
                </a:lnTo>
                <a:lnTo>
                  <a:pt x="27845" y="477900"/>
                </a:lnTo>
                <a:lnTo>
                  <a:pt x="24637" y="472313"/>
                </a:lnTo>
                <a:lnTo>
                  <a:pt x="15875" y="470026"/>
                </a:lnTo>
                <a:close/>
              </a:path>
              <a:path w="132080" h="600075">
                <a:moveTo>
                  <a:pt x="51907" y="519110"/>
                </a:moveTo>
                <a:lnTo>
                  <a:pt x="51942" y="571626"/>
                </a:lnTo>
                <a:lnTo>
                  <a:pt x="80390" y="571626"/>
                </a:lnTo>
                <a:lnTo>
                  <a:pt x="80386" y="564514"/>
                </a:lnTo>
                <a:lnTo>
                  <a:pt x="53847" y="564514"/>
                </a:lnTo>
                <a:lnTo>
                  <a:pt x="66106" y="543415"/>
                </a:lnTo>
                <a:lnTo>
                  <a:pt x="51907" y="519110"/>
                </a:lnTo>
                <a:close/>
              </a:path>
              <a:path w="132080" h="600075">
                <a:moveTo>
                  <a:pt x="116204" y="470026"/>
                </a:moveTo>
                <a:lnTo>
                  <a:pt x="107568" y="472313"/>
                </a:lnTo>
                <a:lnTo>
                  <a:pt x="103431" y="479170"/>
                </a:lnTo>
                <a:lnTo>
                  <a:pt x="80355" y="518888"/>
                </a:lnTo>
                <a:lnTo>
                  <a:pt x="80390" y="571626"/>
                </a:lnTo>
                <a:lnTo>
                  <a:pt x="82585" y="571626"/>
                </a:lnTo>
                <a:lnTo>
                  <a:pt x="128142" y="493394"/>
                </a:lnTo>
                <a:lnTo>
                  <a:pt x="132079" y="486663"/>
                </a:lnTo>
                <a:lnTo>
                  <a:pt x="129793" y="477900"/>
                </a:lnTo>
                <a:lnTo>
                  <a:pt x="122935" y="473963"/>
                </a:lnTo>
                <a:lnTo>
                  <a:pt x="116204" y="470026"/>
                </a:lnTo>
                <a:close/>
              </a:path>
              <a:path w="132080" h="600075">
                <a:moveTo>
                  <a:pt x="66106" y="543415"/>
                </a:moveTo>
                <a:lnTo>
                  <a:pt x="53847" y="564514"/>
                </a:lnTo>
                <a:lnTo>
                  <a:pt x="78358" y="564388"/>
                </a:lnTo>
                <a:lnTo>
                  <a:pt x="66106" y="543415"/>
                </a:lnTo>
                <a:close/>
              </a:path>
              <a:path w="132080" h="600075">
                <a:moveTo>
                  <a:pt x="80355" y="518888"/>
                </a:moveTo>
                <a:lnTo>
                  <a:pt x="66106" y="543415"/>
                </a:lnTo>
                <a:lnTo>
                  <a:pt x="78358" y="564388"/>
                </a:lnTo>
                <a:lnTo>
                  <a:pt x="53847" y="564514"/>
                </a:lnTo>
                <a:lnTo>
                  <a:pt x="80386" y="564514"/>
                </a:lnTo>
                <a:lnTo>
                  <a:pt x="80355" y="518888"/>
                </a:lnTo>
                <a:close/>
              </a:path>
              <a:path w="132080" h="600075">
                <a:moveTo>
                  <a:pt x="80009" y="0"/>
                </a:moveTo>
                <a:lnTo>
                  <a:pt x="51561" y="0"/>
                </a:lnTo>
                <a:lnTo>
                  <a:pt x="51907" y="519110"/>
                </a:lnTo>
                <a:lnTo>
                  <a:pt x="66106" y="543415"/>
                </a:lnTo>
                <a:lnTo>
                  <a:pt x="80355" y="518888"/>
                </a:lnTo>
                <a:lnTo>
                  <a:pt x="80009" y="0"/>
                </a:lnTo>
                <a:close/>
              </a:path>
            </a:pathLst>
          </a:custGeom>
          <a:solidFill>
            <a:srgbClr val="C00000"/>
          </a:solidFill>
        </p:spPr>
        <p:txBody>
          <a:bodyPr wrap="square" lIns="0" tIns="0" rIns="0" bIns="0" rtlCol="0"/>
          <a:lstStyle/>
          <a:p>
            <a:endParaRPr/>
          </a:p>
        </p:txBody>
      </p:sp>
      <p:sp>
        <p:nvSpPr>
          <p:cNvPr id="20" name="object 20"/>
          <p:cNvSpPr/>
          <p:nvPr/>
        </p:nvSpPr>
        <p:spPr>
          <a:xfrm>
            <a:off x="2448941" y="4038472"/>
            <a:ext cx="132080" cy="600075"/>
          </a:xfrm>
          <a:custGeom>
            <a:avLst/>
            <a:gdLst/>
            <a:ahLst/>
            <a:cxnLst/>
            <a:rect l="l" t="t" r="r" b="b"/>
            <a:pathLst>
              <a:path w="132080" h="600075">
                <a:moveTo>
                  <a:pt x="15747" y="470026"/>
                </a:moveTo>
                <a:lnTo>
                  <a:pt x="9016" y="474090"/>
                </a:lnTo>
                <a:lnTo>
                  <a:pt x="2285" y="478027"/>
                </a:lnTo>
                <a:lnTo>
                  <a:pt x="0" y="486663"/>
                </a:lnTo>
                <a:lnTo>
                  <a:pt x="3936" y="493521"/>
                </a:lnTo>
                <a:lnTo>
                  <a:pt x="66039" y="599820"/>
                </a:lnTo>
                <a:lnTo>
                  <a:pt x="82458" y="571626"/>
                </a:lnTo>
                <a:lnTo>
                  <a:pt x="51815" y="571626"/>
                </a:lnTo>
                <a:lnTo>
                  <a:pt x="51780" y="519110"/>
                </a:lnTo>
                <a:lnTo>
                  <a:pt x="27718" y="477900"/>
                </a:lnTo>
                <a:lnTo>
                  <a:pt x="24510" y="472313"/>
                </a:lnTo>
                <a:lnTo>
                  <a:pt x="15747" y="470026"/>
                </a:lnTo>
                <a:close/>
              </a:path>
              <a:path w="132080" h="600075">
                <a:moveTo>
                  <a:pt x="51780" y="519110"/>
                </a:moveTo>
                <a:lnTo>
                  <a:pt x="51815" y="571626"/>
                </a:lnTo>
                <a:lnTo>
                  <a:pt x="80263" y="571626"/>
                </a:lnTo>
                <a:lnTo>
                  <a:pt x="80259" y="564514"/>
                </a:lnTo>
                <a:lnTo>
                  <a:pt x="53720" y="564514"/>
                </a:lnTo>
                <a:lnTo>
                  <a:pt x="65979" y="543415"/>
                </a:lnTo>
                <a:lnTo>
                  <a:pt x="51780" y="519110"/>
                </a:lnTo>
                <a:close/>
              </a:path>
              <a:path w="132080" h="600075">
                <a:moveTo>
                  <a:pt x="116077" y="470026"/>
                </a:moveTo>
                <a:lnTo>
                  <a:pt x="107441" y="472313"/>
                </a:lnTo>
                <a:lnTo>
                  <a:pt x="103304" y="479170"/>
                </a:lnTo>
                <a:lnTo>
                  <a:pt x="80228" y="518888"/>
                </a:lnTo>
                <a:lnTo>
                  <a:pt x="80263" y="571626"/>
                </a:lnTo>
                <a:lnTo>
                  <a:pt x="82458" y="571626"/>
                </a:lnTo>
                <a:lnTo>
                  <a:pt x="128015" y="493394"/>
                </a:lnTo>
                <a:lnTo>
                  <a:pt x="131952" y="486663"/>
                </a:lnTo>
                <a:lnTo>
                  <a:pt x="129666" y="477900"/>
                </a:lnTo>
                <a:lnTo>
                  <a:pt x="122935" y="473963"/>
                </a:lnTo>
                <a:lnTo>
                  <a:pt x="116077" y="470026"/>
                </a:lnTo>
                <a:close/>
              </a:path>
              <a:path w="132080" h="600075">
                <a:moveTo>
                  <a:pt x="65979" y="543415"/>
                </a:moveTo>
                <a:lnTo>
                  <a:pt x="53720" y="564514"/>
                </a:lnTo>
                <a:lnTo>
                  <a:pt x="78231" y="564388"/>
                </a:lnTo>
                <a:lnTo>
                  <a:pt x="65979" y="543415"/>
                </a:lnTo>
                <a:close/>
              </a:path>
              <a:path w="132080" h="600075">
                <a:moveTo>
                  <a:pt x="80228" y="518888"/>
                </a:moveTo>
                <a:lnTo>
                  <a:pt x="65979" y="543415"/>
                </a:lnTo>
                <a:lnTo>
                  <a:pt x="78231" y="564388"/>
                </a:lnTo>
                <a:lnTo>
                  <a:pt x="53720" y="564514"/>
                </a:lnTo>
                <a:lnTo>
                  <a:pt x="80259" y="564514"/>
                </a:lnTo>
                <a:lnTo>
                  <a:pt x="80228" y="518888"/>
                </a:lnTo>
                <a:close/>
              </a:path>
              <a:path w="132080" h="600075">
                <a:moveTo>
                  <a:pt x="79882" y="0"/>
                </a:moveTo>
                <a:lnTo>
                  <a:pt x="51434" y="0"/>
                </a:lnTo>
                <a:lnTo>
                  <a:pt x="51780" y="519110"/>
                </a:lnTo>
                <a:lnTo>
                  <a:pt x="65979" y="543415"/>
                </a:lnTo>
                <a:lnTo>
                  <a:pt x="80228" y="518888"/>
                </a:lnTo>
                <a:lnTo>
                  <a:pt x="79882" y="0"/>
                </a:lnTo>
                <a:close/>
              </a:path>
            </a:pathLst>
          </a:custGeom>
          <a:solidFill>
            <a:srgbClr val="C00000"/>
          </a:solidFill>
        </p:spPr>
        <p:txBody>
          <a:bodyPr wrap="square" lIns="0" tIns="0" rIns="0" bIns="0" rtlCol="0"/>
          <a:lstStyle/>
          <a:p>
            <a:endParaRPr/>
          </a:p>
        </p:txBody>
      </p:sp>
      <p:sp>
        <p:nvSpPr>
          <p:cNvPr id="21" name="object 21"/>
          <p:cNvSpPr txBox="1"/>
          <p:nvPr/>
        </p:nvSpPr>
        <p:spPr>
          <a:xfrm>
            <a:off x="2363470" y="4673854"/>
            <a:ext cx="1738630" cy="391160"/>
          </a:xfrm>
          <a:prstGeom prst="rect">
            <a:avLst/>
          </a:prstGeom>
        </p:spPr>
        <p:txBody>
          <a:bodyPr vert="horz" wrap="square" lIns="0" tIns="12700" rIns="0" bIns="0" rtlCol="0">
            <a:spAutoFit/>
          </a:bodyPr>
          <a:lstStyle/>
          <a:p>
            <a:pPr marL="12700">
              <a:lnSpc>
                <a:spcPct val="100000"/>
              </a:lnSpc>
              <a:spcBef>
                <a:spcPts val="100"/>
              </a:spcBef>
              <a:tabLst>
                <a:tab pos="559435" algn="l"/>
                <a:tab pos="1106170" algn="l"/>
                <a:tab pos="1558925" algn="l"/>
              </a:tabLst>
            </a:pPr>
            <a:r>
              <a:rPr sz="2400" dirty="0">
                <a:latin typeface="Tahoma"/>
                <a:cs typeface="Tahoma"/>
              </a:rPr>
              <a:t>2	3	1	2</a:t>
            </a:r>
            <a:endParaRPr sz="2400">
              <a:latin typeface="Tahoma"/>
              <a:cs typeface="Tahoma"/>
            </a:endParaRPr>
          </a:p>
        </p:txBody>
      </p:sp>
      <p:sp>
        <p:nvSpPr>
          <p:cNvPr id="22" name="object 22"/>
          <p:cNvSpPr txBox="1"/>
          <p:nvPr/>
        </p:nvSpPr>
        <p:spPr>
          <a:xfrm>
            <a:off x="6072369" y="4673854"/>
            <a:ext cx="187706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Octal</a:t>
            </a:r>
            <a:r>
              <a:rPr sz="2400" spc="-70" dirty="0">
                <a:latin typeface="Tahoma"/>
                <a:cs typeface="Tahoma"/>
              </a:rPr>
              <a:t> </a:t>
            </a:r>
            <a:r>
              <a:rPr sz="2400" spc="-5" dirty="0">
                <a:latin typeface="Tahoma"/>
                <a:cs typeface="Tahoma"/>
              </a:rPr>
              <a:t>Number</a:t>
            </a:r>
            <a:endParaRPr sz="2400">
              <a:latin typeface="Tahoma"/>
              <a:cs typeface="Tahoma"/>
            </a:endParaRPr>
          </a:p>
        </p:txBody>
      </p:sp>
      <p:sp>
        <p:nvSpPr>
          <p:cNvPr id="23" name="object 23"/>
          <p:cNvSpPr/>
          <p:nvPr/>
        </p:nvSpPr>
        <p:spPr>
          <a:xfrm>
            <a:off x="3352672" y="3886200"/>
            <a:ext cx="381000" cy="635"/>
          </a:xfrm>
          <a:custGeom>
            <a:avLst/>
            <a:gdLst/>
            <a:ahLst/>
            <a:cxnLst/>
            <a:rect l="l" t="t" r="r" b="b"/>
            <a:pathLst>
              <a:path w="381000" h="635">
                <a:moveTo>
                  <a:pt x="0" y="0"/>
                </a:moveTo>
                <a:lnTo>
                  <a:pt x="380873" y="381"/>
                </a:lnTo>
              </a:path>
            </a:pathLst>
          </a:custGeom>
          <a:ln w="25560">
            <a:solidFill>
              <a:srgbClr val="FF0000"/>
            </a:solidFill>
          </a:ln>
        </p:spPr>
        <p:txBody>
          <a:bodyPr wrap="square" lIns="0" tIns="0" rIns="0" bIns="0" rtlCol="0"/>
          <a:lstStyle/>
          <a:p>
            <a:endParaRPr/>
          </a:p>
        </p:txBody>
      </p:sp>
      <p:sp>
        <p:nvSpPr>
          <p:cNvPr id="24" name="object 24"/>
          <p:cNvSpPr/>
          <p:nvPr/>
        </p:nvSpPr>
        <p:spPr>
          <a:xfrm>
            <a:off x="2819145" y="3886200"/>
            <a:ext cx="381635" cy="635"/>
          </a:xfrm>
          <a:custGeom>
            <a:avLst/>
            <a:gdLst/>
            <a:ahLst/>
            <a:cxnLst/>
            <a:rect l="l" t="t" r="r" b="b"/>
            <a:pathLst>
              <a:path w="381635" h="635">
                <a:moveTo>
                  <a:pt x="0" y="0"/>
                </a:moveTo>
                <a:lnTo>
                  <a:pt x="381254" y="381"/>
                </a:lnTo>
              </a:path>
            </a:pathLst>
          </a:custGeom>
          <a:ln w="25560">
            <a:solidFill>
              <a:srgbClr val="FF0000"/>
            </a:solidFill>
          </a:ln>
        </p:spPr>
        <p:txBody>
          <a:bodyPr wrap="square" lIns="0" tIns="0" rIns="0" bIns="0" rtlCol="0"/>
          <a:lstStyle/>
          <a:p>
            <a:endParaRPr/>
          </a:p>
        </p:txBody>
      </p:sp>
      <p:sp>
        <p:nvSpPr>
          <p:cNvPr id="25" name="object 25"/>
          <p:cNvSpPr/>
          <p:nvPr/>
        </p:nvSpPr>
        <p:spPr>
          <a:xfrm>
            <a:off x="2286000" y="3886200"/>
            <a:ext cx="381000" cy="635"/>
          </a:xfrm>
          <a:custGeom>
            <a:avLst/>
            <a:gdLst/>
            <a:ahLst/>
            <a:cxnLst/>
            <a:rect l="l" t="t" r="r" b="b"/>
            <a:pathLst>
              <a:path w="381000" h="635">
                <a:moveTo>
                  <a:pt x="0" y="0"/>
                </a:moveTo>
                <a:lnTo>
                  <a:pt x="380873" y="381"/>
                </a:lnTo>
              </a:path>
            </a:pathLst>
          </a:custGeom>
          <a:ln w="25560">
            <a:solidFill>
              <a:srgbClr val="FF0000"/>
            </a:solidFill>
          </a:ln>
        </p:spPr>
        <p:txBody>
          <a:bodyPr wrap="square" lIns="0" tIns="0" rIns="0" bIns="0" rtlCol="0"/>
          <a:lstStyle/>
          <a:p>
            <a:endParaRPr/>
          </a:p>
        </p:txBody>
      </p:sp>
      <p:sp>
        <p:nvSpPr>
          <p:cNvPr id="26" name="object 26"/>
          <p:cNvSpPr/>
          <p:nvPr/>
        </p:nvSpPr>
        <p:spPr>
          <a:xfrm>
            <a:off x="3515614" y="4038472"/>
            <a:ext cx="132080" cy="600075"/>
          </a:xfrm>
          <a:custGeom>
            <a:avLst/>
            <a:gdLst/>
            <a:ahLst/>
            <a:cxnLst/>
            <a:rect l="l" t="t" r="r" b="b"/>
            <a:pathLst>
              <a:path w="132079" h="600075">
                <a:moveTo>
                  <a:pt x="15748" y="470026"/>
                </a:moveTo>
                <a:lnTo>
                  <a:pt x="9016" y="474090"/>
                </a:lnTo>
                <a:lnTo>
                  <a:pt x="2286" y="478027"/>
                </a:lnTo>
                <a:lnTo>
                  <a:pt x="0" y="486663"/>
                </a:lnTo>
                <a:lnTo>
                  <a:pt x="3937" y="493521"/>
                </a:lnTo>
                <a:lnTo>
                  <a:pt x="66039" y="599820"/>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514"/>
                </a:lnTo>
                <a:lnTo>
                  <a:pt x="53721" y="564514"/>
                </a:lnTo>
                <a:lnTo>
                  <a:pt x="65979" y="543415"/>
                </a:lnTo>
                <a:lnTo>
                  <a:pt x="51780" y="519110"/>
                </a:lnTo>
                <a:close/>
              </a:path>
              <a:path w="132079" h="600075">
                <a:moveTo>
                  <a:pt x="116077" y="470026"/>
                </a:moveTo>
                <a:lnTo>
                  <a:pt x="107441" y="472313"/>
                </a:lnTo>
                <a:lnTo>
                  <a:pt x="103304" y="479170"/>
                </a:lnTo>
                <a:lnTo>
                  <a:pt x="80228" y="518888"/>
                </a:lnTo>
                <a:lnTo>
                  <a:pt x="80263" y="571626"/>
                </a:lnTo>
                <a:lnTo>
                  <a:pt x="82458" y="571626"/>
                </a:lnTo>
                <a:lnTo>
                  <a:pt x="128015" y="493394"/>
                </a:lnTo>
                <a:lnTo>
                  <a:pt x="131952" y="486663"/>
                </a:lnTo>
                <a:lnTo>
                  <a:pt x="129666" y="477900"/>
                </a:lnTo>
                <a:lnTo>
                  <a:pt x="122936" y="473963"/>
                </a:lnTo>
                <a:lnTo>
                  <a:pt x="116077"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8035290"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4CA </a:t>
            </a:r>
            <a:r>
              <a:rPr spc="-20" dirty="0"/>
              <a:t>hex </a:t>
            </a:r>
            <a:r>
              <a:rPr spc="-5" dirty="0"/>
              <a:t>number </a:t>
            </a:r>
            <a:r>
              <a:rPr dirty="0"/>
              <a:t>in </a:t>
            </a:r>
            <a:r>
              <a:rPr spc="-25" dirty="0"/>
              <a:t>to</a:t>
            </a:r>
            <a:r>
              <a:rPr spc="-125" dirty="0"/>
              <a:t> </a:t>
            </a:r>
            <a:r>
              <a:rPr spc="-30" dirty="0"/>
              <a:t>it’s  </a:t>
            </a:r>
            <a:r>
              <a:rPr spc="-10" dirty="0"/>
              <a:t>equivalent </a:t>
            </a:r>
            <a:r>
              <a:rPr spc="-15" dirty="0"/>
              <a:t>octal</a:t>
            </a:r>
            <a:r>
              <a:rPr spc="-55" dirty="0"/>
              <a:t> 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209673" y="5410072"/>
            <a:ext cx="3581400" cy="838200"/>
          </a:xfrm>
          <a:custGeom>
            <a:avLst/>
            <a:gdLst/>
            <a:ahLst/>
            <a:cxnLst/>
            <a:rect l="l" t="t" r="r" b="b"/>
            <a:pathLst>
              <a:path w="3581400" h="838200">
                <a:moveTo>
                  <a:pt x="3441318" y="0"/>
                </a:moveTo>
                <a:lnTo>
                  <a:pt x="139572" y="0"/>
                </a:lnTo>
                <a:lnTo>
                  <a:pt x="95455" y="7115"/>
                </a:lnTo>
                <a:lnTo>
                  <a:pt x="57140" y="26928"/>
                </a:lnTo>
                <a:lnTo>
                  <a:pt x="26928" y="57140"/>
                </a:lnTo>
                <a:lnTo>
                  <a:pt x="7115" y="95455"/>
                </a:lnTo>
                <a:lnTo>
                  <a:pt x="0" y="139572"/>
                </a:lnTo>
                <a:lnTo>
                  <a:pt x="0" y="698106"/>
                </a:lnTo>
                <a:lnTo>
                  <a:pt x="7115" y="742239"/>
                </a:lnTo>
                <a:lnTo>
                  <a:pt x="26928" y="780567"/>
                </a:lnTo>
                <a:lnTo>
                  <a:pt x="57140" y="810791"/>
                </a:lnTo>
                <a:lnTo>
                  <a:pt x="95455" y="830612"/>
                </a:lnTo>
                <a:lnTo>
                  <a:pt x="139572" y="837730"/>
                </a:lnTo>
                <a:lnTo>
                  <a:pt x="3441318" y="837730"/>
                </a:lnTo>
                <a:lnTo>
                  <a:pt x="3485436" y="830612"/>
                </a:lnTo>
                <a:lnTo>
                  <a:pt x="3523751" y="810791"/>
                </a:lnTo>
                <a:lnTo>
                  <a:pt x="3553963" y="780567"/>
                </a:lnTo>
                <a:lnTo>
                  <a:pt x="3573776" y="742239"/>
                </a:lnTo>
                <a:lnTo>
                  <a:pt x="3580891" y="698106"/>
                </a:lnTo>
                <a:lnTo>
                  <a:pt x="3580891" y="139572"/>
                </a:lnTo>
                <a:lnTo>
                  <a:pt x="3573776" y="95455"/>
                </a:lnTo>
                <a:lnTo>
                  <a:pt x="3553963" y="57140"/>
                </a:lnTo>
                <a:lnTo>
                  <a:pt x="3523751" y="26928"/>
                </a:lnTo>
                <a:lnTo>
                  <a:pt x="3485436" y="7115"/>
                </a:lnTo>
                <a:lnTo>
                  <a:pt x="3441318" y="0"/>
                </a:lnTo>
                <a:close/>
              </a:path>
            </a:pathLst>
          </a:custGeom>
          <a:solidFill>
            <a:srgbClr val="CFDCEF"/>
          </a:solidFill>
        </p:spPr>
        <p:txBody>
          <a:bodyPr wrap="square" lIns="0" tIns="0" rIns="0" bIns="0" rtlCol="0"/>
          <a:lstStyle/>
          <a:p>
            <a:endParaRPr/>
          </a:p>
        </p:txBody>
      </p:sp>
      <p:sp>
        <p:nvSpPr>
          <p:cNvPr id="5" name="object 5"/>
          <p:cNvSpPr/>
          <p:nvPr/>
        </p:nvSpPr>
        <p:spPr>
          <a:xfrm>
            <a:off x="2209673" y="5410072"/>
            <a:ext cx="3581400" cy="838200"/>
          </a:xfrm>
          <a:custGeom>
            <a:avLst/>
            <a:gdLst/>
            <a:ahLst/>
            <a:cxnLst/>
            <a:rect l="l" t="t" r="r" b="b"/>
            <a:pathLst>
              <a:path w="3581400" h="838200">
                <a:moveTo>
                  <a:pt x="0" y="139572"/>
                </a:moveTo>
                <a:lnTo>
                  <a:pt x="7115" y="95455"/>
                </a:lnTo>
                <a:lnTo>
                  <a:pt x="26928" y="57140"/>
                </a:lnTo>
                <a:lnTo>
                  <a:pt x="57140" y="26928"/>
                </a:lnTo>
                <a:lnTo>
                  <a:pt x="95455" y="7115"/>
                </a:lnTo>
                <a:lnTo>
                  <a:pt x="139572" y="0"/>
                </a:lnTo>
                <a:lnTo>
                  <a:pt x="3441318" y="0"/>
                </a:lnTo>
                <a:lnTo>
                  <a:pt x="3485436" y="7115"/>
                </a:lnTo>
                <a:lnTo>
                  <a:pt x="3523751" y="26928"/>
                </a:lnTo>
                <a:lnTo>
                  <a:pt x="3553963" y="57140"/>
                </a:lnTo>
                <a:lnTo>
                  <a:pt x="3573776" y="95455"/>
                </a:lnTo>
                <a:lnTo>
                  <a:pt x="3580891" y="139572"/>
                </a:lnTo>
                <a:lnTo>
                  <a:pt x="3580891" y="698106"/>
                </a:lnTo>
                <a:lnTo>
                  <a:pt x="3573776" y="742239"/>
                </a:lnTo>
                <a:lnTo>
                  <a:pt x="3553963" y="780567"/>
                </a:lnTo>
                <a:lnTo>
                  <a:pt x="3523751" y="810791"/>
                </a:lnTo>
                <a:lnTo>
                  <a:pt x="3485436" y="830612"/>
                </a:lnTo>
                <a:lnTo>
                  <a:pt x="3441318" y="837730"/>
                </a:lnTo>
                <a:lnTo>
                  <a:pt x="139572" y="837730"/>
                </a:lnTo>
                <a:lnTo>
                  <a:pt x="95455" y="830612"/>
                </a:lnTo>
                <a:lnTo>
                  <a:pt x="57140" y="810791"/>
                </a:lnTo>
                <a:lnTo>
                  <a:pt x="26928" y="780567"/>
                </a:lnTo>
                <a:lnTo>
                  <a:pt x="7115" y="742239"/>
                </a:lnTo>
                <a:lnTo>
                  <a:pt x="0" y="698106"/>
                </a:lnTo>
                <a:lnTo>
                  <a:pt x="0" y="139572"/>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1525650" y="15488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7" name="object 7"/>
          <p:cNvSpPr txBox="1"/>
          <p:nvPr/>
        </p:nvSpPr>
        <p:spPr>
          <a:xfrm>
            <a:off x="3310545"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C</a:t>
            </a:r>
            <a:endParaRPr sz="2400">
              <a:latin typeface="Tahoma"/>
              <a:cs typeface="Tahoma"/>
            </a:endParaRPr>
          </a:p>
        </p:txBody>
      </p:sp>
      <p:sp>
        <p:nvSpPr>
          <p:cNvPr id="8" name="object 8"/>
          <p:cNvSpPr txBox="1"/>
          <p:nvPr/>
        </p:nvSpPr>
        <p:spPr>
          <a:xfrm>
            <a:off x="5014071" y="1548841"/>
            <a:ext cx="2089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a:t>
            </a:r>
            <a:endParaRPr sz="2400">
              <a:latin typeface="Tahoma"/>
              <a:cs typeface="Tahoma"/>
            </a:endParaRPr>
          </a:p>
        </p:txBody>
      </p:sp>
      <p:sp>
        <p:nvSpPr>
          <p:cNvPr id="9" name="object 9"/>
          <p:cNvSpPr txBox="1"/>
          <p:nvPr/>
        </p:nvSpPr>
        <p:spPr>
          <a:xfrm>
            <a:off x="6148570" y="1548841"/>
            <a:ext cx="170497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85" dirty="0">
                <a:latin typeface="Tahoma"/>
                <a:cs typeface="Tahoma"/>
              </a:rPr>
              <a:t> </a:t>
            </a:r>
            <a:r>
              <a:rPr sz="2400" spc="-5" dirty="0">
                <a:latin typeface="Tahoma"/>
                <a:cs typeface="Tahoma"/>
              </a:rPr>
              <a:t>Number</a:t>
            </a:r>
            <a:endParaRPr sz="2400">
              <a:latin typeface="Tahoma"/>
              <a:cs typeface="Tahoma"/>
            </a:endParaRPr>
          </a:p>
        </p:txBody>
      </p:sp>
      <p:sp>
        <p:nvSpPr>
          <p:cNvPr id="10" name="object 10"/>
          <p:cNvSpPr txBox="1"/>
          <p:nvPr/>
        </p:nvSpPr>
        <p:spPr>
          <a:xfrm>
            <a:off x="1238808"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01</a:t>
            </a:r>
            <a:r>
              <a:rPr sz="2400" spc="-10" dirty="0">
                <a:latin typeface="Tahoma"/>
                <a:cs typeface="Tahoma"/>
              </a:rPr>
              <a:t>0</a:t>
            </a:r>
            <a:r>
              <a:rPr sz="2400" dirty="0">
                <a:latin typeface="Tahoma"/>
                <a:cs typeface="Tahoma"/>
              </a:rPr>
              <a:t>0</a:t>
            </a:r>
            <a:endParaRPr sz="2400">
              <a:latin typeface="Tahoma"/>
              <a:cs typeface="Tahoma"/>
            </a:endParaRPr>
          </a:p>
        </p:txBody>
      </p:sp>
      <p:sp>
        <p:nvSpPr>
          <p:cNvPr id="11" name="object 11"/>
          <p:cNvSpPr txBox="1"/>
          <p:nvPr/>
        </p:nvSpPr>
        <p:spPr>
          <a:xfrm>
            <a:off x="3046303"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r>
              <a:rPr sz="2400" spc="-10" dirty="0">
                <a:latin typeface="Tahoma"/>
                <a:cs typeface="Tahoma"/>
              </a:rPr>
              <a:t>1</a:t>
            </a:r>
            <a:r>
              <a:rPr sz="2400" dirty="0">
                <a:latin typeface="Tahoma"/>
                <a:cs typeface="Tahoma"/>
              </a:rPr>
              <a:t>00</a:t>
            </a:r>
            <a:endParaRPr sz="2400">
              <a:latin typeface="Tahoma"/>
              <a:cs typeface="Tahoma"/>
            </a:endParaRPr>
          </a:p>
        </p:txBody>
      </p:sp>
      <p:sp>
        <p:nvSpPr>
          <p:cNvPr id="12" name="object 12"/>
          <p:cNvSpPr txBox="1"/>
          <p:nvPr/>
        </p:nvSpPr>
        <p:spPr>
          <a:xfrm>
            <a:off x="4760560" y="2610992"/>
            <a:ext cx="6902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10</a:t>
            </a:r>
            <a:r>
              <a:rPr sz="2400" spc="-10" dirty="0">
                <a:latin typeface="Tahoma"/>
                <a:cs typeface="Tahoma"/>
              </a:rPr>
              <a:t>1</a:t>
            </a:r>
            <a:r>
              <a:rPr sz="2400" dirty="0">
                <a:latin typeface="Tahoma"/>
                <a:cs typeface="Tahoma"/>
              </a:rPr>
              <a:t>0</a:t>
            </a:r>
            <a:endParaRPr sz="2400">
              <a:latin typeface="Tahoma"/>
              <a:cs typeface="Tahoma"/>
            </a:endParaRPr>
          </a:p>
        </p:txBody>
      </p:sp>
      <p:sp>
        <p:nvSpPr>
          <p:cNvPr id="13" name="object 13"/>
          <p:cNvSpPr txBox="1"/>
          <p:nvPr/>
        </p:nvSpPr>
        <p:spPr>
          <a:xfrm>
            <a:off x="6282458" y="2610992"/>
            <a:ext cx="202818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100" dirty="0">
                <a:latin typeface="Tahoma"/>
                <a:cs typeface="Tahoma"/>
              </a:rPr>
              <a:t> </a:t>
            </a:r>
            <a:r>
              <a:rPr sz="2400" spc="-5" dirty="0">
                <a:latin typeface="Tahoma"/>
                <a:cs typeface="Tahoma"/>
              </a:rPr>
              <a:t>Number</a:t>
            </a:r>
            <a:endParaRPr sz="2400">
              <a:latin typeface="Tahoma"/>
              <a:cs typeface="Tahoma"/>
            </a:endParaRPr>
          </a:p>
        </p:txBody>
      </p:sp>
      <p:sp>
        <p:nvSpPr>
          <p:cNvPr id="14" name="object 14"/>
          <p:cNvSpPr/>
          <p:nvPr/>
        </p:nvSpPr>
        <p:spPr>
          <a:xfrm>
            <a:off x="1534541" y="1986152"/>
            <a:ext cx="132080" cy="600075"/>
          </a:xfrm>
          <a:custGeom>
            <a:avLst/>
            <a:gdLst/>
            <a:ahLst/>
            <a:cxnLst/>
            <a:rect l="l" t="t" r="r" b="b"/>
            <a:pathLst>
              <a:path w="132080" h="600075">
                <a:moveTo>
                  <a:pt x="15747" y="470026"/>
                </a:moveTo>
                <a:lnTo>
                  <a:pt x="2286" y="477900"/>
                </a:lnTo>
                <a:lnTo>
                  <a:pt x="0" y="486663"/>
                </a:lnTo>
                <a:lnTo>
                  <a:pt x="66040" y="599821"/>
                </a:lnTo>
                <a:lnTo>
                  <a:pt x="82458" y="571626"/>
                </a:lnTo>
                <a:lnTo>
                  <a:pt x="51815" y="571626"/>
                </a:lnTo>
                <a:lnTo>
                  <a:pt x="51780" y="519110"/>
                </a:lnTo>
                <a:lnTo>
                  <a:pt x="28375" y="479044"/>
                </a:lnTo>
                <a:lnTo>
                  <a:pt x="24511" y="472313"/>
                </a:lnTo>
                <a:lnTo>
                  <a:pt x="15747" y="470026"/>
                </a:lnTo>
                <a:close/>
              </a:path>
              <a:path w="132080" h="600075">
                <a:moveTo>
                  <a:pt x="51780" y="519110"/>
                </a:moveTo>
                <a:lnTo>
                  <a:pt x="51815" y="571626"/>
                </a:lnTo>
                <a:lnTo>
                  <a:pt x="80264" y="571500"/>
                </a:lnTo>
                <a:lnTo>
                  <a:pt x="80259" y="564388"/>
                </a:lnTo>
                <a:lnTo>
                  <a:pt x="53721" y="564388"/>
                </a:lnTo>
                <a:lnTo>
                  <a:pt x="65951" y="543367"/>
                </a:lnTo>
                <a:lnTo>
                  <a:pt x="51780" y="519110"/>
                </a:lnTo>
                <a:close/>
              </a:path>
              <a:path w="132080" h="600075">
                <a:moveTo>
                  <a:pt x="116078" y="470026"/>
                </a:moveTo>
                <a:lnTo>
                  <a:pt x="107441" y="472313"/>
                </a:lnTo>
                <a:lnTo>
                  <a:pt x="103304" y="479171"/>
                </a:lnTo>
                <a:lnTo>
                  <a:pt x="80228" y="518829"/>
                </a:lnTo>
                <a:lnTo>
                  <a:pt x="80264" y="571500"/>
                </a:lnTo>
                <a:lnTo>
                  <a:pt x="51815" y="571626"/>
                </a:lnTo>
                <a:lnTo>
                  <a:pt x="82458" y="571626"/>
                </a:lnTo>
                <a:lnTo>
                  <a:pt x="128015" y="493395"/>
                </a:lnTo>
                <a:lnTo>
                  <a:pt x="131953" y="486537"/>
                </a:lnTo>
                <a:lnTo>
                  <a:pt x="129666" y="477900"/>
                </a:lnTo>
                <a:lnTo>
                  <a:pt x="122935" y="473963"/>
                </a:lnTo>
                <a:lnTo>
                  <a:pt x="116078" y="470026"/>
                </a:lnTo>
                <a:close/>
              </a:path>
              <a:path w="132080" h="600075">
                <a:moveTo>
                  <a:pt x="65951" y="543367"/>
                </a:moveTo>
                <a:lnTo>
                  <a:pt x="53721" y="564388"/>
                </a:lnTo>
                <a:lnTo>
                  <a:pt x="78231" y="564388"/>
                </a:lnTo>
                <a:lnTo>
                  <a:pt x="65951" y="543367"/>
                </a:lnTo>
                <a:close/>
              </a:path>
              <a:path w="132080" h="600075">
                <a:moveTo>
                  <a:pt x="80228" y="518829"/>
                </a:moveTo>
                <a:lnTo>
                  <a:pt x="65951" y="543367"/>
                </a:lnTo>
                <a:lnTo>
                  <a:pt x="78231" y="564388"/>
                </a:lnTo>
                <a:lnTo>
                  <a:pt x="80259" y="564388"/>
                </a:lnTo>
                <a:lnTo>
                  <a:pt x="80228" y="518829"/>
                </a:lnTo>
                <a:close/>
              </a:path>
              <a:path w="132080" h="600075">
                <a:moveTo>
                  <a:pt x="79883" y="0"/>
                </a:moveTo>
                <a:lnTo>
                  <a:pt x="51434" y="0"/>
                </a:lnTo>
                <a:lnTo>
                  <a:pt x="51780" y="519110"/>
                </a:lnTo>
                <a:lnTo>
                  <a:pt x="65951" y="543367"/>
                </a:lnTo>
                <a:lnTo>
                  <a:pt x="80228" y="518829"/>
                </a:lnTo>
                <a:lnTo>
                  <a:pt x="79883" y="0"/>
                </a:lnTo>
                <a:close/>
              </a:path>
            </a:pathLst>
          </a:custGeom>
          <a:solidFill>
            <a:srgbClr val="C00000"/>
          </a:solidFill>
        </p:spPr>
        <p:txBody>
          <a:bodyPr wrap="square" lIns="0" tIns="0" rIns="0" bIns="0" rtlCol="0"/>
          <a:lstStyle/>
          <a:p>
            <a:endParaRPr/>
          </a:p>
        </p:txBody>
      </p:sp>
      <p:sp>
        <p:nvSpPr>
          <p:cNvPr id="15" name="object 15"/>
          <p:cNvSpPr/>
          <p:nvPr/>
        </p:nvSpPr>
        <p:spPr>
          <a:xfrm>
            <a:off x="3363340" y="1981073"/>
            <a:ext cx="132080" cy="600075"/>
          </a:xfrm>
          <a:custGeom>
            <a:avLst/>
            <a:gdLst/>
            <a:ahLst/>
            <a:cxnLst/>
            <a:rect l="l" t="t" r="r" b="b"/>
            <a:pathLst>
              <a:path w="132079" h="600075">
                <a:moveTo>
                  <a:pt x="15748" y="470026"/>
                </a:moveTo>
                <a:lnTo>
                  <a:pt x="9017" y="474090"/>
                </a:lnTo>
                <a:lnTo>
                  <a:pt x="2286" y="478027"/>
                </a:lnTo>
                <a:lnTo>
                  <a:pt x="0" y="486663"/>
                </a:lnTo>
                <a:lnTo>
                  <a:pt x="3937" y="493522"/>
                </a:lnTo>
                <a:lnTo>
                  <a:pt x="66039" y="599821"/>
                </a:lnTo>
                <a:lnTo>
                  <a:pt x="82458" y="571626"/>
                </a:lnTo>
                <a:lnTo>
                  <a:pt x="51816" y="571626"/>
                </a:lnTo>
                <a:lnTo>
                  <a:pt x="51780" y="519110"/>
                </a:lnTo>
                <a:lnTo>
                  <a:pt x="27718" y="477900"/>
                </a:lnTo>
                <a:lnTo>
                  <a:pt x="24511" y="472313"/>
                </a:lnTo>
                <a:lnTo>
                  <a:pt x="15748" y="470026"/>
                </a:lnTo>
                <a:close/>
              </a:path>
              <a:path w="132079" h="600075">
                <a:moveTo>
                  <a:pt x="51780" y="519110"/>
                </a:moveTo>
                <a:lnTo>
                  <a:pt x="51816" y="571626"/>
                </a:lnTo>
                <a:lnTo>
                  <a:pt x="80263" y="571626"/>
                </a:lnTo>
                <a:lnTo>
                  <a:pt x="80259" y="564514"/>
                </a:lnTo>
                <a:lnTo>
                  <a:pt x="53721" y="564514"/>
                </a:lnTo>
                <a:lnTo>
                  <a:pt x="65979" y="543415"/>
                </a:lnTo>
                <a:lnTo>
                  <a:pt x="51780" y="519110"/>
                </a:lnTo>
                <a:close/>
              </a:path>
              <a:path w="132079" h="600075">
                <a:moveTo>
                  <a:pt x="116078" y="470026"/>
                </a:moveTo>
                <a:lnTo>
                  <a:pt x="107442" y="472313"/>
                </a:lnTo>
                <a:lnTo>
                  <a:pt x="103304" y="479171"/>
                </a:lnTo>
                <a:lnTo>
                  <a:pt x="80228" y="518888"/>
                </a:lnTo>
                <a:lnTo>
                  <a:pt x="80263" y="571626"/>
                </a:lnTo>
                <a:lnTo>
                  <a:pt x="82458" y="571626"/>
                </a:lnTo>
                <a:lnTo>
                  <a:pt x="128016" y="493394"/>
                </a:lnTo>
                <a:lnTo>
                  <a:pt x="131953" y="486663"/>
                </a:lnTo>
                <a:lnTo>
                  <a:pt x="129667" y="477900"/>
                </a:lnTo>
                <a:lnTo>
                  <a:pt x="122936" y="473963"/>
                </a:lnTo>
                <a:lnTo>
                  <a:pt x="116078"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16" name="object 16"/>
          <p:cNvSpPr/>
          <p:nvPr/>
        </p:nvSpPr>
        <p:spPr>
          <a:xfrm>
            <a:off x="5039740" y="1981073"/>
            <a:ext cx="132080" cy="600075"/>
          </a:xfrm>
          <a:custGeom>
            <a:avLst/>
            <a:gdLst/>
            <a:ahLst/>
            <a:cxnLst/>
            <a:rect l="l" t="t" r="r" b="b"/>
            <a:pathLst>
              <a:path w="132079" h="600075">
                <a:moveTo>
                  <a:pt x="15875" y="470026"/>
                </a:moveTo>
                <a:lnTo>
                  <a:pt x="9144" y="474090"/>
                </a:lnTo>
                <a:lnTo>
                  <a:pt x="2286" y="478027"/>
                </a:lnTo>
                <a:lnTo>
                  <a:pt x="0" y="486663"/>
                </a:lnTo>
                <a:lnTo>
                  <a:pt x="4063" y="493522"/>
                </a:lnTo>
                <a:lnTo>
                  <a:pt x="66167" y="599821"/>
                </a:lnTo>
                <a:lnTo>
                  <a:pt x="82585" y="571626"/>
                </a:lnTo>
                <a:lnTo>
                  <a:pt x="51943" y="571626"/>
                </a:lnTo>
                <a:lnTo>
                  <a:pt x="51907" y="519110"/>
                </a:lnTo>
                <a:lnTo>
                  <a:pt x="27845" y="477900"/>
                </a:lnTo>
                <a:lnTo>
                  <a:pt x="24637" y="472313"/>
                </a:lnTo>
                <a:lnTo>
                  <a:pt x="15875" y="470026"/>
                </a:lnTo>
                <a:close/>
              </a:path>
              <a:path w="132079" h="600075">
                <a:moveTo>
                  <a:pt x="51907" y="519110"/>
                </a:moveTo>
                <a:lnTo>
                  <a:pt x="51943" y="571626"/>
                </a:lnTo>
                <a:lnTo>
                  <a:pt x="80391" y="571626"/>
                </a:lnTo>
                <a:lnTo>
                  <a:pt x="80386" y="564514"/>
                </a:lnTo>
                <a:lnTo>
                  <a:pt x="53848" y="564514"/>
                </a:lnTo>
                <a:lnTo>
                  <a:pt x="66106" y="543415"/>
                </a:lnTo>
                <a:lnTo>
                  <a:pt x="51907" y="519110"/>
                </a:lnTo>
                <a:close/>
              </a:path>
              <a:path w="132079" h="600075">
                <a:moveTo>
                  <a:pt x="116205" y="470026"/>
                </a:moveTo>
                <a:lnTo>
                  <a:pt x="107442" y="472313"/>
                </a:lnTo>
                <a:lnTo>
                  <a:pt x="103431" y="479171"/>
                </a:lnTo>
                <a:lnTo>
                  <a:pt x="80355" y="518888"/>
                </a:lnTo>
                <a:lnTo>
                  <a:pt x="80391" y="571626"/>
                </a:lnTo>
                <a:lnTo>
                  <a:pt x="82585" y="571626"/>
                </a:lnTo>
                <a:lnTo>
                  <a:pt x="128143" y="493394"/>
                </a:lnTo>
                <a:lnTo>
                  <a:pt x="132080" y="486663"/>
                </a:lnTo>
                <a:lnTo>
                  <a:pt x="129794" y="477900"/>
                </a:lnTo>
                <a:lnTo>
                  <a:pt x="122936" y="473963"/>
                </a:lnTo>
                <a:lnTo>
                  <a:pt x="116205" y="470026"/>
                </a:lnTo>
                <a:close/>
              </a:path>
              <a:path w="132079" h="600075">
                <a:moveTo>
                  <a:pt x="66106" y="543415"/>
                </a:moveTo>
                <a:lnTo>
                  <a:pt x="53848" y="564514"/>
                </a:lnTo>
                <a:lnTo>
                  <a:pt x="78359" y="564388"/>
                </a:lnTo>
                <a:lnTo>
                  <a:pt x="66106" y="543415"/>
                </a:lnTo>
                <a:close/>
              </a:path>
              <a:path w="132079" h="600075">
                <a:moveTo>
                  <a:pt x="80355" y="518888"/>
                </a:moveTo>
                <a:lnTo>
                  <a:pt x="66106" y="543415"/>
                </a:lnTo>
                <a:lnTo>
                  <a:pt x="78359" y="564388"/>
                </a:lnTo>
                <a:lnTo>
                  <a:pt x="53848" y="564514"/>
                </a:lnTo>
                <a:lnTo>
                  <a:pt x="80386" y="564514"/>
                </a:lnTo>
                <a:lnTo>
                  <a:pt x="80355" y="518888"/>
                </a:lnTo>
                <a:close/>
              </a:path>
              <a:path w="132079" h="600075">
                <a:moveTo>
                  <a:pt x="80010" y="0"/>
                </a:moveTo>
                <a:lnTo>
                  <a:pt x="51562" y="0"/>
                </a:lnTo>
                <a:lnTo>
                  <a:pt x="51907" y="519110"/>
                </a:lnTo>
                <a:lnTo>
                  <a:pt x="66106" y="543415"/>
                </a:lnTo>
                <a:lnTo>
                  <a:pt x="80355" y="518888"/>
                </a:lnTo>
                <a:lnTo>
                  <a:pt x="80010" y="0"/>
                </a:lnTo>
                <a:close/>
              </a:path>
            </a:pathLst>
          </a:custGeom>
          <a:solidFill>
            <a:srgbClr val="C00000"/>
          </a:solidFill>
        </p:spPr>
        <p:txBody>
          <a:bodyPr wrap="square" lIns="0" tIns="0" rIns="0" bIns="0" rtlCol="0"/>
          <a:lstStyle/>
          <a:p>
            <a:endParaRPr/>
          </a:p>
        </p:txBody>
      </p:sp>
      <p:sp>
        <p:nvSpPr>
          <p:cNvPr id="17" name="object 17"/>
          <p:cNvSpPr txBox="1"/>
          <p:nvPr/>
        </p:nvSpPr>
        <p:spPr>
          <a:xfrm>
            <a:off x="2189733" y="3449828"/>
            <a:ext cx="20193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010011001010</a:t>
            </a:r>
            <a:endParaRPr sz="2400">
              <a:latin typeface="Tahoma"/>
              <a:cs typeface="Tahoma"/>
            </a:endParaRPr>
          </a:p>
        </p:txBody>
      </p:sp>
      <p:sp>
        <p:nvSpPr>
          <p:cNvPr id="18" name="object 18"/>
          <p:cNvSpPr txBox="1"/>
          <p:nvPr/>
        </p:nvSpPr>
        <p:spPr>
          <a:xfrm>
            <a:off x="6091240" y="3449828"/>
            <a:ext cx="20275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105" dirty="0">
                <a:latin typeface="Tahoma"/>
                <a:cs typeface="Tahoma"/>
              </a:rPr>
              <a:t> </a:t>
            </a:r>
            <a:r>
              <a:rPr sz="2400" spc="-5" dirty="0">
                <a:latin typeface="Tahoma"/>
                <a:cs typeface="Tahoma"/>
              </a:rPr>
              <a:t>Number</a:t>
            </a:r>
            <a:endParaRPr sz="2400">
              <a:latin typeface="Tahoma"/>
              <a:cs typeface="Tahoma"/>
            </a:endParaRPr>
          </a:p>
        </p:txBody>
      </p:sp>
      <p:sp>
        <p:nvSpPr>
          <p:cNvPr id="19" name="object 19"/>
          <p:cNvSpPr/>
          <p:nvPr/>
        </p:nvSpPr>
        <p:spPr>
          <a:xfrm>
            <a:off x="3809872" y="3886200"/>
            <a:ext cx="381000" cy="635"/>
          </a:xfrm>
          <a:custGeom>
            <a:avLst/>
            <a:gdLst/>
            <a:ahLst/>
            <a:cxnLst/>
            <a:rect l="l" t="t" r="r" b="b"/>
            <a:pathLst>
              <a:path w="381000" h="635">
                <a:moveTo>
                  <a:pt x="0" y="0"/>
                </a:moveTo>
                <a:lnTo>
                  <a:pt x="380873" y="381"/>
                </a:lnTo>
              </a:path>
            </a:pathLst>
          </a:custGeom>
          <a:ln w="25560">
            <a:solidFill>
              <a:srgbClr val="FF0000"/>
            </a:solidFill>
          </a:ln>
        </p:spPr>
        <p:txBody>
          <a:bodyPr wrap="square" lIns="0" tIns="0" rIns="0" bIns="0" rtlCol="0"/>
          <a:lstStyle/>
          <a:p>
            <a:endParaRPr/>
          </a:p>
        </p:txBody>
      </p:sp>
      <p:sp>
        <p:nvSpPr>
          <p:cNvPr id="20" name="object 20"/>
          <p:cNvSpPr/>
          <p:nvPr/>
        </p:nvSpPr>
        <p:spPr>
          <a:xfrm>
            <a:off x="3972814" y="4038472"/>
            <a:ext cx="132080" cy="600075"/>
          </a:xfrm>
          <a:custGeom>
            <a:avLst/>
            <a:gdLst/>
            <a:ahLst/>
            <a:cxnLst/>
            <a:rect l="l" t="t" r="r" b="b"/>
            <a:pathLst>
              <a:path w="132079" h="600075">
                <a:moveTo>
                  <a:pt x="15748" y="470026"/>
                </a:moveTo>
                <a:lnTo>
                  <a:pt x="9016" y="474090"/>
                </a:lnTo>
                <a:lnTo>
                  <a:pt x="2286" y="478027"/>
                </a:lnTo>
                <a:lnTo>
                  <a:pt x="0" y="486663"/>
                </a:lnTo>
                <a:lnTo>
                  <a:pt x="3937" y="493521"/>
                </a:lnTo>
                <a:lnTo>
                  <a:pt x="66039" y="599820"/>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514"/>
                </a:lnTo>
                <a:lnTo>
                  <a:pt x="53721" y="564514"/>
                </a:lnTo>
                <a:lnTo>
                  <a:pt x="65979" y="543415"/>
                </a:lnTo>
                <a:lnTo>
                  <a:pt x="51780" y="519110"/>
                </a:lnTo>
                <a:close/>
              </a:path>
              <a:path w="132079" h="600075">
                <a:moveTo>
                  <a:pt x="116077" y="470026"/>
                </a:moveTo>
                <a:lnTo>
                  <a:pt x="107441" y="472313"/>
                </a:lnTo>
                <a:lnTo>
                  <a:pt x="103304" y="479170"/>
                </a:lnTo>
                <a:lnTo>
                  <a:pt x="80228" y="518888"/>
                </a:lnTo>
                <a:lnTo>
                  <a:pt x="80263" y="571626"/>
                </a:lnTo>
                <a:lnTo>
                  <a:pt x="82458" y="571626"/>
                </a:lnTo>
                <a:lnTo>
                  <a:pt x="128015" y="493394"/>
                </a:lnTo>
                <a:lnTo>
                  <a:pt x="131952" y="486663"/>
                </a:lnTo>
                <a:lnTo>
                  <a:pt x="129666" y="477900"/>
                </a:lnTo>
                <a:lnTo>
                  <a:pt x="122936" y="473963"/>
                </a:lnTo>
                <a:lnTo>
                  <a:pt x="116077"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21" name="object 21"/>
          <p:cNvSpPr/>
          <p:nvPr/>
        </p:nvSpPr>
        <p:spPr>
          <a:xfrm>
            <a:off x="2982341" y="4038472"/>
            <a:ext cx="132080" cy="600075"/>
          </a:xfrm>
          <a:custGeom>
            <a:avLst/>
            <a:gdLst/>
            <a:ahLst/>
            <a:cxnLst/>
            <a:rect l="l" t="t" r="r" b="b"/>
            <a:pathLst>
              <a:path w="132080" h="600075">
                <a:moveTo>
                  <a:pt x="15875" y="470026"/>
                </a:moveTo>
                <a:lnTo>
                  <a:pt x="9143" y="474090"/>
                </a:lnTo>
                <a:lnTo>
                  <a:pt x="2285" y="478027"/>
                </a:lnTo>
                <a:lnTo>
                  <a:pt x="0" y="486663"/>
                </a:lnTo>
                <a:lnTo>
                  <a:pt x="4063" y="493521"/>
                </a:lnTo>
                <a:lnTo>
                  <a:pt x="66166" y="599820"/>
                </a:lnTo>
                <a:lnTo>
                  <a:pt x="82585" y="571626"/>
                </a:lnTo>
                <a:lnTo>
                  <a:pt x="51942" y="571626"/>
                </a:lnTo>
                <a:lnTo>
                  <a:pt x="51907" y="519110"/>
                </a:lnTo>
                <a:lnTo>
                  <a:pt x="27845" y="477900"/>
                </a:lnTo>
                <a:lnTo>
                  <a:pt x="24637" y="472313"/>
                </a:lnTo>
                <a:lnTo>
                  <a:pt x="15875" y="470026"/>
                </a:lnTo>
                <a:close/>
              </a:path>
              <a:path w="132080" h="600075">
                <a:moveTo>
                  <a:pt x="51907" y="519110"/>
                </a:moveTo>
                <a:lnTo>
                  <a:pt x="51942" y="571626"/>
                </a:lnTo>
                <a:lnTo>
                  <a:pt x="80390" y="571626"/>
                </a:lnTo>
                <a:lnTo>
                  <a:pt x="80386" y="564514"/>
                </a:lnTo>
                <a:lnTo>
                  <a:pt x="53847" y="564514"/>
                </a:lnTo>
                <a:lnTo>
                  <a:pt x="66106" y="543415"/>
                </a:lnTo>
                <a:lnTo>
                  <a:pt x="51907" y="519110"/>
                </a:lnTo>
                <a:close/>
              </a:path>
              <a:path w="132080" h="600075">
                <a:moveTo>
                  <a:pt x="116204" y="470026"/>
                </a:moveTo>
                <a:lnTo>
                  <a:pt x="107568" y="472313"/>
                </a:lnTo>
                <a:lnTo>
                  <a:pt x="103431" y="479170"/>
                </a:lnTo>
                <a:lnTo>
                  <a:pt x="80355" y="518888"/>
                </a:lnTo>
                <a:lnTo>
                  <a:pt x="80390" y="571626"/>
                </a:lnTo>
                <a:lnTo>
                  <a:pt x="82585" y="571626"/>
                </a:lnTo>
                <a:lnTo>
                  <a:pt x="128142" y="493394"/>
                </a:lnTo>
                <a:lnTo>
                  <a:pt x="132079" y="486663"/>
                </a:lnTo>
                <a:lnTo>
                  <a:pt x="129793" y="477900"/>
                </a:lnTo>
                <a:lnTo>
                  <a:pt x="122935" y="473963"/>
                </a:lnTo>
                <a:lnTo>
                  <a:pt x="116204" y="470026"/>
                </a:lnTo>
                <a:close/>
              </a:path>
              <a:path w="132080" h="600075">
                <a:moveTo>
                  <a:pt x="66106" y="543415"/>
                </a:moveTo>
                <a:lnTo>
                  <a:pt x="53847" y="564514"/>
                </a:lnTo>
                <a:lnTo>
                  <a:pt x="78358" y="564388"/>
                </a:lnTo>
                <a:lnTo>
                  <a:pt x="66106" y="543415"/>
                </a:lnTo>
                <a:close/>
              </a:path>
              <a:path w="132080" h="600075">
                <a:moveTo>
                  <a:pt x="80355" y="518888"/>
                </a:moveTo>
                <a:lnTo>
                  <a:pt x="66106" y="543415"/>
                </a:lnTo>
                <a:lnTo>
                  <a:pt x="78358" y="564388"/>
                </a:lnTo>
                <a:lnTo>
                  <a:pt x="53847" y="564514"/>
                </a:lnTo>
                <a:lnTo>
                  <a:pt x="80386" y="564514"/>
                </a:lnTo>
                <a:lnTo>
                  <a:pt x="80355" y="518888"/>
                </a:lnTo>
                <a:close/>
              </a:path>
              <a:path w="132080" h="600075">
                <a:moveTo>
                  <a:pt x="80009" y="0"/>
                </a:moveTo>
                <a:lnTo>
                  <a:pt x="51561" y="0"/>
                </a:lnTo>
                <a:lnTo>
                  <a:pt x="51907" y="519110"/>
                </a:lnTo>
                <a:lnTo>
                  <a:pt x="66106" y="543415"/>
                </a:lnTo>
                <a:lnTo>
                  <a:pt x="80355" y="518888"/>
                </a:lnTo>
                <a:lnTo>
                  <a:pt x="80009" y="0"/>
                </a:lnTo>
                <a:close/>
              </a:path>
            </a:pathLst>
          </a:custGeom>
          <a:solidFill>
            <a:srgbClr val="C00000"/>
          </a:solidFill>
        </p:spPr>
        <p:txBody>
          <a:bodyPr wrap="square" lIns="0" tIns="0" rIns="0" bIns="0" rtlCol="0"/>
          <a:lstStyle/>
          <a:p>
            <a:endParaRPr/>
          </a:p>
        </p:txBody>
      </p:sp>
      <p:sp>
        <p:nvSpPr>
          <p:cNvPr id="22" name="object 22"/>
          <p:cNvSpPr/>
          <p:nvPr/>
        </p:nvSpPr>
        <p:spPr>
          <a:xfrm>
            <a:off x="2448941" y="4038472"/>
            <a:ext cx="132080" cy="600075"/>
          </a:xfrm>
          <a:custGeom>
            <a:avLst/>
            <a:gdLst/>
            <a:ahLst/>
            <a:cxnLst/>
            <a:rect l="l" t="t" r="r" b="b"/>
            <a:pathLst>
              <a:path w="132080" h="600075">
                <a:moveTo>
                  <a:pt x="15747" y="470026"/>
                </a:moveTo>
                <a:lnTo>
                  <a:pt x="9016" y="474090"/>
                </a:lnTo>
                <a:lnTo>
                  <a:pt x="2285" y="478027"/>
                </a:lnTo>
                <a:lnTo>
                  <a:pt x="0" y="486663"/>
                </a:lnTo>
                <a:lnTo>
                  <a:pt x="3936" y="493521"/>
                </a:lnTo>
                <a:lnTo>
                  <a:pt x="66039" y="599820"/>
                </a:lnTo>
                <a:lnTo>
                  <a:pt x="82458" y="571626"/>
                </a:lnTo>
                <a:lnTo>
                  <a:pt x="51815" y="571626"/>
                </a:lnTo>
                <a:lnTo>
                  <a:pt x="51780" y="519110"/>
                </a:lnTo>
                <a:lnTo>
                  <a:pt x="27718" y="477900"/>
                </a:lnTo>
                <a:lnTo>
                  <a:pt x="24510" y="472313"/>
                </a:lnTo>
                <a:lnTo>
                  <a:pt x="15747" y="470026"/>
                </a:lnTo>
                <a:close/>
              </a:path>
              <a:path w="132080" h="600075">
                <a:moveTo>
                  <a:pt x="51780" y="519110"/>
                </a:moveTo>
                <a:lnTo>
                  <a:pt x="51815" y="571626"/>
                </a:lnTo>
                <a:lnTo>
                  <a:pt x="80263" y="571626"/>
                </a:lnTo>
                <a:lnTo>
                  <a:pt x="80259" y="564514"/>
                </a:lnTo>
                <a:lnTo>
                  <a:pt x="53720" y="564514"/>
                </a:lnTo>
                <a:lnTo>
                  <a:pt x="65979" y="543415"/>
                </a:lnTo>
                <a:lnTo>
                  <a:pt x="51780" y="519110"/>
                </a:lnTo>
                <a:close/>
              </a:path>
              <a:path w="132080" h="600075">
                <a:moveTo>
                  <a:pt x="116077" y="470026"/>
                </a:moveTo>
                <a:lnTo>
                  <a:pt x="107441" y="472313"/>
                </a:lnTo>
                <a:lnTo>
                  <a:pt x="103304" y="479170"/>
                </a:lnTo>
                <a:lnTo>
                  <a:pt x="80228" y="518888"/>
                </a:lnTo>
                <a:lnTo>
                  <a:pt x="80263" y="571626"/>
                </a:lnTo>
                <a:lnTo>
                  <a:pt x="82458" y="571626"/>
                </a:lnTo>
                <a:lnTo>
                  <a:pt x="128015" y="493394"/>
                </a:lnTo>
                <a:lnTo>
                  <a:pt x="131952" y="486663"/>
                </a:lnTo>
                <a:lnTo>
                  <a:pt x="129666" y="477900"/>
                </a:lnTo>
                <a:lnTo>
                  <a:pt x="122935" y="473963"/>
                </a:lnTo>
                <a:lnTo>
                  <a:pt x="116077" y="470026"/>
                </a:lnTo>
                <a:close/>
              </a:path>
              <a:path w="132080" h="600075">
                <a:moveTo>
                  <a:pt x="65979" y="543415"/>
                </a:moveTo>
                <a:lnTo>
                  <a:pt x="53720" y="564514"/>
                </a:lnTo>
                <a:lnTo>
                  <a:pt x="78231" y="564388"/>
                </a:lnTo>
                <a:lnTo>
                  <a:pt x="65979" y="543415"/>
                </a:lnTo>
                <a:close/>
              </a:path>
              <a:path w="132080" h="600075">
                <a:moveTo>
                  <a:pt x="80228" y="518888"/>
                </a:moveTo>
                <a:lnTo>
                  <a:pt x="65979" y="543415"/>
                </a:lnTo>
                <a:lnTo>
                  <a:pt x="78231" y="564388"/>
                </a:lnTo>
                <a:lnTo>
                  <a:pt x="53720" y="564514"/>
                </a:lnTo>
                <a:lnTo>
                  <a:pt x="80259" y="564514"/>
                </a:lnTo>
                <a:lnTo>
                  <a:pt x="80228" y="518888"/>
                </a:lnTo>
                <a:close/>
              </a:path>
              <a:path w="132080" h="600075">
                <a:moveTo>
                  <a:pt x="79882" y="0"/>
                </a:moveTo>
                <a:lnTo>
                  <a:pt x="51434" y="0"/>
                </a:lnTo>
                <a:lnTo>
                  <a:pt x="51780" y="519110"/>
                </a:lnTo>
                <a:lnTo>
                  <a:pt x="65979" y="543415"/>
                </a:lnTo>
                <a:lnTo>
                  <a:pt x="80228" y="518888"/>
                </a:lnTo>
                <a:lnTo>
                  <a:pt x="79882" y="0"/>
                </a:lnTo>
                <a:close/>
              </a:path>
            </a:pathLst>
          </a:custGeom>
          <a:solidFill>
            <a:srgbClr val="C00000"/>
          </a:solidFill>
        </p:spPr>
        <p:txBody>
          <a:bodyPr wrap="square" lIns="0" tIns="0" rIns="0" bIns="0" rtlCol="0"/>
          <a:lstStyle/>
          <a:p>
            <a:endParaRPr/>
          </a:p>
        </p:txBody>
      </p:sp>
      <p:sp>
        <p:nvSpPr>
          <p:cNvPr id="23" name="object 23"/>
          <p:cNvSpPr txBox="1"/>
          <p:nvPr/>
        </p:nvSpPr>
        <p:spPr>
          <a:xfrm>
            <a:off x="6072369" y="4673854"/>
            <a:ext cx="187706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Octal</a:t>
            </a:r>
            <a:r>
              <a:rPr sz="2400" spc="-70" dirty="0">
                <a:latin typeface="Tahoma"/>
                <a:cs typeface="Tahoma"/>
              </a:rPr>
              <a:t> </a:t>
            </a:r>
            <a:r>
              <a:rPr sz="2400" spc="-5" dirty="0">
                <a:latin typeface="Tahoma"/>
                <a:cs typeface="Tahoma"/>
              </a:rPr>
              <a:t>Number</a:t>
            </a:r>
            <a:endParaRPr sz="2400">
              <a:latin typeface="Tahoma"/>
              <a:cs typeface="Tahoma"/>
            </a:endParaRPr>
          </a:p>
        </p:txBody>
      </p:sp>
      <p:sp>
        <p:nvSpPr>
          <p:cNvPr id="24" name="object 24"/>
          <p:cNvSpPr/>
          <p:nvPr/>
        </p:nvSpPr>
        <p:spPr>
          <a:xfrm>
            <a:off x="3352672" y="3886200"/>
            <a:ext cx="381000" cy="635"/>
          </a:xfrm>
          <a:custGeom>
            <a:avLst/>
            <a:gdLst/>
            <a:ahLst/>
            <a:cxnLst/>
            <a:rect l="l" t="t" r="r" b="b"/>
            <a:pathLst>
              <a:path w="381000" h="635">
                <a:moveTo>
                  <a:pt x="0" y="0"/>
                </a:moveTo>
                <a:lnTo>
                  <a:pt x="380873" y="381"/>
                </a:lnTo>
              </a:path>
            </a:pathLst>
          </a:custGeom>
          <a:ln w="25560">
            <a:solidFill>
              <a:srgbClr val="FF0000"/>
            </a:solidFill>
          </a:ln>
        </p:spPr>
        <p:txBody>
          <a:bodyPr wrap="square" lIns="0" tIns="0" rIns="0" bIns="0" rtlCol="0"/>
          <a:lstStyle/>
          <a:p>
            <a:endParaRPr/>
          </a:p>
        </p:txBody>
      </p:sp>
      <p:sp>
        <p:nvSpPr>
          <p:cNvPr id="25" name="object 25"/>
          <p:cNvSpPr/>
          <p:nvPr/>
        </p:nvSpPr>
        <p:spPr>
          <a:xfrm>
            <a:off x="2819145" y="3886200"/>
            <a:ext cx="381635" cy="635"/>
          </a:xfrm>
          <a:custGeom>
            <a:avLst/>
            <a:gdLst/>
            <a:ahLst/>
            <a:cxnLst/>
            <a:rect l="l" t="t" r="r" b="b"/>
            <a:pathLst>
              <a:path w="381635" h="635">
                <a:moveTo>
                  <a:pt x="0" y="0"/>
                </a:moveTo>
                <a:lnTo>
                  <a:pt x="381254" y="381"/>
                </a:lnTo>
              </a:path>
            </a:pathLst>
          </a:custGeom>
          <a:ln w="25560">
            <a:solidFill>
              <a:srgbClr val="FF0000"/>
            </a:solidFill>
          </a:ln>
        </p:spPr>
        <p:txBody>
          <a:bodyPr wrap="square" lIns="0" tIns="0" rIns="0" bIns="0" rtlCol="0"/>
          <a:lstStyle/>
          <a:p>
            <a:endParaRPr/>
          </a:p>
        </p:txBody>
      </p:sp>
      <p:sp>
        <p:nvSpPr>
          <p:cNvPr id="26" name="object 26"/>
          <p:cNvSpPr/>
          <p:nvPr/>
        </p:nvSpPr>
        <p:spPr>
          <a:xfrm>
            <a:off x="2286000" y="3886200"/>
            <a:ext cx="381000" cy="635"/>
          </a:xfrm>
          <a:custGeom>
            <a:avLst/>
            <a:gdLst/>
            <a:ahLst/>
            <a:cxnLst/>
            <a:rect l="l" t="t" r="r" b="b"/>
            <a:pathLst>
              <a:path w="381000" h="635">
                <a:moveTo>
                  <a:pt x="0" y="0"/>
                </a:moveTo>
                <a:lnTo>
                  <a:pt x="380873" y="381"/>
                </a:lnTo>
              </a:path>
            </a:pathLst>
          </a:custGeom>
          <a:ln w="25560">
            <a:solidFill>
              <a:srgbClr val="FF0000"/>
            </a:solidFill>
          </a:ln>
        </p:spPr>
        <p:txBody>
          <a:bodyPr wrap="square" lIns="0" tIns="0" rIns="0" bIns="0" rtlCol="0"/>
          <a:lstStyle/>
          <a:p>
            <a:endParaRPr/>
          </a:p>
        </p:txBody>
      </p:sp>
      <p:sp>
        <p:nvSpPr>
          <p:cNvPr id="27" name="object 27"/>
          <p:cNvSpPr/>
          <p:nvPr/>
        </p:nvSpPr>
        <p:spPr>
          <a:xfrm>
            <a:off x="3515614" y="4038472"/>
            <a:ext cx="132080" cy="600075"/>
          </a:xfrm>
          <a:custGeom>
            <a:avLst/>
            <a:gdLst/>
            <a:ahLst/>
            <a:cxnLst/>
            <a:rect l="l" t="t" r="r" b="b"/>
            <a:pathLst>
              <a:path w="132079" h="600075">
                <a:moveTo>
                  <a:pt x="15748" y="470026"/>
                </a:moveTo>
                <a:lnTo>
                  <a:pt x="9016" y="474090"/>
                </a:lnTo>
                <a:lnTo>
                  <a:pt x="2286" y="478027"/>
                </a:lnTo>
                <a:lnTo>
                  <a:pt x="0" y="486663"/>
                </a:lnTo>
                <a:lnTo>
                  <a:pt x="3937" y="493521"/>
                </a:lnTo>
                <a:lnTo>
                  <a:pt x="66039" y="599820"/>
                </a:lnTo>
                <a:lnTo>
                  <a:pt x="82458" y="571626"/>
                </a:lnTo>
                <a:lnTo>
                  <a:pt x="51815" y="571626"/>
                </a:lnTo>
                <a:lnTo>
                  <a:pt x="51780" y="519110"/>
                </a:lnTo>
                <a:lnTo>
                  <a:pt x="27718" y="477900"/>
                </a:lnTo>
                <a:lnTo>
                  <a:pt x="24511" y="472313"/>
                </a:lnTo>
                <a:lnTo>
                  <a:pt x="15748" y="470026"/>
                </a:lnTo>
                <a:close/>
              </a:path>
              <a:path w="132079" h="600075">
                <a:moveTo>
                  <a:pt x="51780" y="519110"/>
                </a:moveTo>
                <a:lnTo>
                  <a:pt x="51815" y="571626"/>
                </a:lnTo>
                <a:lnTo>
                  <a:pt x="80263" y="571626"/>
                </a:lnTo>
                <a:lnTo>
                  <a:pt x="80259" y="564514"/>
                </a:lnTo>
                <a:lnTo>
                  <a:pt x="53721" y="564514"/>
                </a:lnTo>
                <a:lnTo>
                  <a:pt x="65979" y="543415"/>
                </a:lnTo>
                <a:lnTo>
                  <a:pt x="51780" y="519110"/>
                </a:lnTo>
                <a:close/>
              </a:path>
              <a:path w="132079" h="600075">
                <a:moveTo>
                  <a:pt x="116077" y="470026"/>
                </a:moveTo>
                <a:lnTo>
                  <a:pt x="107441" y="472313"/>
                </a:lnTo>
                <a:lnTo>
                  <a:pt x="103304" y="479170"/>
                </a:lnTo>
                <a:lnTo>
                  <a:pt x="80228" y="518888"/>
                </a:lnTo>
                <a:lnTo>
                  <a:pt x="80263" y="571626"/>
                </a:lnTo>
                <a:lnTo>
                  <a:pt x="82458" y="571626"/>
                </a:lnTo>
                <a:lnTo>
                  <a:pt x="128015" y="493394"/>
                </a:lnTo>
                <a:lnTo>
                  <a:pt x="131952" y="486663"/>
                </a:lnTo>
                <a:lnTo>
                  <a:pt x="129666" y="477900"/>
                </a:lnTo>
                <a:lnTo>
                  <a:pt x="122936" y="473963"/>
                </a:lnTo>
                <a:lnTo>
                  <a:pt x="116077" y="470026"/>
                </a:lnTo>
                <a:close/>
              </a:path>
              <a:path w="132079" h="600075">
                <a:moveTo>
                  <a:pt x="65979" y="543415"/>
                </a:moveTo>
                <a:lnTo>
                  <a:pt x="53721" y="564514"/>
                </a:lnTo>
                <a:lnTo>
                  <a:pt x="78232" y="564388"/>
                </a:lnTo>
                <a:lnTo>
                  <a:pt x="65979" y="543415"/>
                </a:lnTo>
                <a:close/>
              </a:path>
              <a:path w="132079" h="600075">
                <a:moveTo>
                  <a:pt x="80228" y="518888"/>
                </a:moveTo>
                <a:lnTo>
                  <a:pt x="65979" y="543415"/>
                </a:lnTo>
                <a:lnTo>
                  <a:pt x="78232" y="564388"/>
                </a:lnTo>
                <a:lnTo>
                  <a:pt x="53721" y="564514"/>
                </a:lnTo>
                <a:lnTo>
                  <a:pt x="80259" y="564514"/>
                </a:lnTo>
                <a:lnTo>
                  <a:pt x="80228" y="518888"/>
                </a:lnTo>
                <a:close/>
              </a:path>
              <a:path w="132079" h="600075">
                <a:moveTo>
                  <a:pt x="79883" y="0"/>
                </a:moveTo>
                <a:lnTo>
                  <a:pt x="51435" y="0"/>
                </a:lnTo>
                <a:lnTo>
                  <a:pt x="51780" y="519110"/>
                </a:lnTo>
                <a:lnTo>
                  <a:pt x="65979" y="543415"/>
                </a:lnTo>
                <a:lnTo>
                  <a:pt x="80228" y="518888"/>
                </a:lnTo>
                <a:lnTo>
                  <a:pt x="79883" y="0"/>
                </a:lnTo>
                <a:close/>
              </a:path>
            </a:pathLst>
          </a:custGeom>
          <a:solidFill>
            <a:srgbClr val="C00000"/>
          </a:solidFill>
        </p:spPr>
        <p:txBody>
          <a:bodyPr wrap="square" lIns="0" tIns="0" rIns="0" bIns="0" rtlCol="0"/>
          <a:lstStyle/>
          <a:p>
            <a:endParaRPr/>
          </a:p>
        </p:txBody>
      </p:sp>
      <p:sp>
        <p:nvSpPr>
          <p:cNvPr id="28" name="object 28"/>
          <p:cNvSpPr txBox="1"/>
          <p:nvPr/>
        </p:nvSpPr>
        <p:spPr>
          <a:xfrm>
            <a:off x="2363470" y="4673854"/>
            <a:ext cx="3191510" cy="1289050"/>
          </a:xfrm>
          <a:prstGeom prst="rect">
            <a:avLst/>
          </a:prstGeom>
        </p:spPr>
        <p:txBody>
          <a:bodyPr vert="horz" wrap="square" lIns="0" tIns="12700" rIns="0" bIns="0" rtlCol="0">
            <a:spAutoFit/>
          </a:bodyPr>
          <a:lstStyle/>
          <a:p>
            <a:pPr marL="12700">
              <a:lnSpc>
                <a:spcPct val="100000"/>
              </a:lnSpc>
              <a:spcBef>
                <a:spcPts val="100"/>
              </a:spcBef>
              <a:tabLst>
                <a:tab pos="559435" algn="l"/>
                <a:tab pos="1106170" algn="l"/>
                <a:tab pos="1558925" algn="l"/>
              </a:tabLst>
            </a:pPr>
            <a:r>
              <a:rPr sz="2400" dirty="0">
                <a:latin typeface="Tahoma"/>
                <a:cs typeface="Tahoma"/>
              </a:rPr>
              <a:t>2	3	1	2</a:t>
            </a:r>
            <a:endParaRPr sz="2400">
              <a:latin typeface="Tahoma"/>
              <a:cs typeface="Tahoma"/>
            </a:endParaRPr>
          </a:p>
          <a:p>
            <a:pPr>
              <a:lnSpc>
                <a:spcPct val="100000"/>
              </a:lnSpc>
              <a:spcBef>
                <a:spcPts val="30"/>
              </a:spcBef>
            </a:pPr>
            <a:endParaRPr sz="3250">
              <a:latin typeface="Times New Roman"/>
              <a:cs typeface="Times New Roman"/>
            </a:endParaRPr>
          </a:p>
          <a:p>
            <a:pPr marL="394970">
              <a:lnSpc>
                <a:spcPct val="100000"/>
              </a:lnSpc>
            </a:pPr>
            <a:r>
              <a:rPr sz="2750" spc="145" dirty="0">
                <a:latin typeface="Times New Roman"/>
                <a:cs typeface="Times New Roman"/>
              </a:rPr>
              <a:t>(4</a:t>
            </a:r>
            <a:r>
              <a:rPr sz="2750" i="1" spc="145" dirty="0">
                <a:latin typeface="Times New Roman"/>
                <a:cs typeface="Times New Roman"/>
              </a:rPr>
              <a:t>CA</a:t>
            </a:r>
            <a:r>
              <a:rPr sz="2750" spc="145" dirty="0">
                <a:latin typeface="Times New Roman"/>
                <a:cs typeface="Times New Roman"/>
              </a:rPr>
              <a:t>)</a:t>
            </a:r>
            <a:r>
              <a:rPr sz="1550" spc="145" dirty="0">
                <a:latin typeface="Times New Roman"/>
                <a:cs typeface="Times New Roman"/>
              </a:rPr>
              <a:t>16 </a:t>
            </a:r>
            <a:r>
              <a:rPr sz="2750" spc="285" dirty="0">
                <a:latin typeface="Symbol"/>
                <a:cs typeface="Symbol"/>
              </a:rPr>
              <a:t></a:t>
            </a:r>
            <a:r>
              <a:rPr sz="2750" spc="-355" dirty="0">
                <a:latin typeface="Times New Roman"/>
                <a:cs typeface="Times New Roman"/>
              </a:rPr>
              <a:t> </a:t>
            </a:r>
            <a:r>
              <a:rPr sz="2750" spc="170" dirty="0">
                <a:latin typeface="Times New Roman"/>
                <a:cs typeface="Times New Roman"/>
              </a:rPr>
              <a:t>(2312)</a:t>
            </a:r>
            <a:r>
              <a:rPr sz="1550" spc="170" dirty="0">
                <a:latin typeface="Times New Roman"/>
                <a:cs typeface="Times New Roman"/>
              </a:rPr>
              <a:t>8</a:t>
            </a:r>
            <a:endParaRPr sz="1550">
              <a:latin typeface="Times New Roman"/>
              <a:cs typeface="Times New Roman"/>
            </a:endParaRPr>
          </a:p>
        </p:txBody>
      </p:sp>
      <p:sp>
        <p:nvSpPr>
          <p:cNvPr id="31" name="object 31"/>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170</a:t>
            </a:r>
            <a:endParaRPr sz="1200">
              <a:latin typeface="Calibri"/>
              <a:cs typeface="Calibri"/>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71144" y="921994"/>
            <a:ext cx="7940675"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spc="-10" dirty="0">
                <a:latin typeface="Calibri"/>
                <a:cs typeface="Calibri"/>
              </a:rPr>
              <a:t>Hexadecimal </a:t>
            </a:r>
            <a:r>
              <a:rPr sz="3200" spc="-15" dirty="0">
                <a:latin typeface="Calibri"/>
                <a:cs typeface="Calibri"/>
              </a:rPr>
              <a:t>Numbers </a:t>
            </a:r>
            <a:r>
              <a:rPr sz="3200" dirty="0">
                <a:latin typeface="Calibri"/>
                <a:cs typeface="Calibri"/>
              </a:rPr>
              <a:t>in </a:t>
            </a:r>
            <a:r>
              <a:rPr sz="3200" spc="-25" dirty="0">
                <a:latin typeface="Calibri"/>
                <a:cs typeface="Calibri"/>
              </a:rPr>
              <a:t>to  </a:t>
            </a:r>
            <a:r>
              <a:rPr sz="3200" spc="-5" dirty="0">
                <a:latin typeface="Calibri"/>
                <a:cs typeface="Calibri"/>
              </a:rPr>
              <a:t>its </a:t>
            </a:r>
            <a:r>
              <a:rPr sz="3200" spc="-10" dirty="0">
                <a:latin typeface="Calibri"/>
                <a:cs typeface="Calibri"/>
              </a:rPr>
              <a:t>equivalent Octal</a:t>
            </a:r>
            <a:r>
              <a:rPr sz="3200" spc="10" dirty="0">
                <a:latin typeface="Calibri"/>
                <a:cs typeface="Calibri"/>
              </a:rPr>
              <a:t> </a:t>
            </a:r>
            <a:r>
              <a:rPr sz="3200"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(4056)</a:t>
            </a:r>
            <a:r>
              <a:rPr sz="2775" spc="-7" baseline="-21021" dirty="0">
                <a:latin typeface="Calibri"/>
                <a:cs typeface="Calibri"/>
              </a:rPr>
              <a:t>16 </a:t>
            </a:r>
            <a:r>
              <a:rPr sz="2800" spc="-5" dirty="0">
                <a:latin typeface="Calibri"/>
                <a:cs typeface="Calibri"/>
              </a:rPr>
              <a:t>= ( ?</a:t>
            </a:r>
            <a:r>
              <a:rPr sz="2800" spc="-160" dirty="0">
                <a:latin typeface="Calibri"/>
                <a:cs typeface="Calibri"/>
              </a:rPr>
              <a:t> </a:t>
            </a:r>
            <a:r>
              <a:rPr sz="2800" spc="10" dirty="0">
                <a:latin typeface="Calibri"/>
                <a:cs typeface="Calibri"/>
              </a:rPr>
              <a:t>)</a:t>
            </a:r>
            <a:r>
              <a:rPr sz="2775" spc="15" baseline="-21021" dirty="0">
                <a:latin typeface="Calibri"/>
                <a:cs typeface="Calibri"/>
              </a:rPr>
              <a:t>8</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(6B7)</a:t>
            </a:r>
            <a:r>
              <a:rPr sz="2775" spc="-7" baseline="-21021" dirty="0">
                <a:latin typeface="Calibri"/>
                <a:cs typeface="Calibri"/>
              </a:rPr>
              <a:t>16 </a:t>
            </a:r>
            <a:r>
              <a:rPr sz="2800" spc="-5" dirty="0">
                <a:latin typeface="Calibri"/>
                <a:cs typeface="Calibri"/>
              </a:rPr>
              <a:t>= ( ?</a:t>
            </a:r>
            <a:r>
              <a:rPr sz="2800" spc="-170" dirty="0">
                <a:latin typeface="Calibri"/>
                <a:cs typeface="Calibri"/>
              </a:rPr>
              <a:t> </a:t>
            </a:r>
            <a:r>
              <a:rPr sz="2800" spc="10" dirty="0">
                <a:latin typeface="Calibri"/>
                <a:cs typeface="Calibri"/>
              </a:rPr>
              <a:t>)</a:t>
            </a:r>
            <a:r>
              <a:rPr sz="2775" spc="15" baseline="-21021" dirty="0">
                <a:latin typeface="Calibri"/>
                <a:cs typeface="Calibri"/>
              </a:rPr>
              <a:t>8</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a:t>
            </a:r>
            <a:r>
              <a:rPr sz="2800" dirty="0">
                <a:latin typeface="Calibri"/>
                <a:cs typeface="Calibri"/>
              </a:rPr>
              <a:t>(8E47.AB)</a:t>
            </a:r>
            <a:r>
              <a:rPr sz="2775" baseline="-21021" dirty="0">
                <a:latin typeface="Calibri"/>
                <a:cs typeface="Calibri"/>
              </a:rPr>
              <a:t>16 </a:t>
            </a:r>
            <a:r>
              <a:rPr sz="2800" spc="-5" dirty="0">
                <a:latin typeface="Calibri"/>
                <a:cs typeface="Calibri"/>
              </a:rPr>
              <a:t>= ( ?</a:t>
            </a:r>
            <a:r>
              <a:rPr sz="2800" spc="-175" dirty="0">
                <a:latin typeface="Calibri"/>
                <a:cs typeface="Calibri"/>
              </a:rPr>
              <a:t> </a:t>
            </a:r>
            <a:r>
              <a:rPr sz="2800" spc="10" dirty="0">
                <a:latin typeface="Calibri"/>
                <a:cs typeface="Calibri"/>
              </a:rPr>
              <a:t>)</a:t>
            </a:r>
            <a:r>
              <a:rPr sz="2775" spc="15" baseline="-21021" dirty="0">
                <a:latin typeface="Calibri"/>
                <a:cs typeface="Calibri"/>
              </a:rPr>
              <a:t>8</a:t>
            </a:r>
            <a:endParaRPr sz="2775" baseline="-21021">
              <a:latin typeface="Calibri"/>
              <a:cs typeface="Calibri"/>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913" y="26619"/>
            <a:ext cx="5203190" cy="574675"/>
          </a:xfrm>
          <a:prstGeom prst="rect">
            <a:avLst/>
          </a:prstGeom>
        </p:spPr>
        <p:txBody>
          <a:bodyPr vert="horz" wrap="square" lIns="0" tIns="12700" rIns="0" bIns="0" rtlCol="0">
            <a:spAutoFit/>
          </a:bodyPr>
          <a:lstStyle/>
          <a:p>
            <a:pPr marL="12700">
              <a:lnSpc>
                <a:spcPct val="100000"/>
              </a:lnSpc>
              <a:spcBef>
                <a:spcPts val="100"/>
              </a:spcBef>
            </a:pPr>
            <a:r>
              <a:rPr b="1" spc="-15" dirty="0">
                <a:latin typeface="Calibri"/>
                <a:cs typeface="Calibri"/>
              </a:rPr>
              <a:t>Chapter </a:t>
            </a:r>
            <a:r>
              <a:rPr b="1" dirty="0">
                <a:latin typeface="Calibri"/>
                <a:cs typeface="Calibri"/>
              </a:rPr>
              <a:t>I – Number</a:t>
            </a:r>
            <a:r>
              <a:rPr b="1" spc="-65" dirty="0">
                <a:latin typeface="Calibri"/>
                <a:cs typeface="Calibri"/>
              </a:rPr>
              <a:t> </a:t>
            </a:r>
            <a:r>
              <a:rPr b="1" spc="-30" dirty="0">
                <a:latin typeface="Calibri"/>
                <a:cs typeface="Calibri"/>
              </a:rPr>
              <a:t>System</a:t>
            </a:r>
          </a:p>
        </p:txBody>
      </p:sp>
      <p:sp>
        <p:nvSpPr>
          <p:cNvPr id="3" name="object 3"/>
          <p:cNvSpPr txBox="1"/>
          <p:nvPr/>
        </p:nvSpPr>
        <p:spPr>
          <a:xfrm>
            <a:off x="78739" y="1076909"/>
            <a:ext cx="8986520" cy="4049395"/>
          </a:xfrm>
          <a:prstGeom prst="rect">
            <a:avLst/>
          </a:prstGeom>
        </p:spPr>
        <p:txBody>
          <a:bodyPr vert="horz" wrap="square" lIns="0" tIns="10795" rIns="0" bIns="0" rtlCol="0">
            <a:spAutoFit/>
          </a:bodyPr>
          <a:lstStyle/>
          <a:p>
            <a:pPr marL="355600" marR="5080" indent="-342900" algn="just">
              <a:lnSpc>
                <a:spcPct val="100400"/>
              </a:lnSpc>
              <a:spcBef>
                <a:spcPts val="85"/>
              </a:spcBef>
              <a:buFont typeface="Wingdings"/>
              <a:buChar char=""/>
              <a:tabLst>
                <a:tab pos="355600" algn="l"/>
              </a:tabLst>
            </a:pPr>
            <a:r>
              <a:rPr sz="2800" b="1" spc="-10" dirty="0">
                <a:solidFill>
                  <a:srgbClr val="C4BC96"/>
                </a:solidFill>
                <a:latin typeface="Calibri"/>
                <a:cs typeface="Calibri"/>
              </a:rPr>
              <a:t>Introduction </a:t>
            </a:r>
            <a:r>
              <a:rPr sz="2800" b="1" spc="-15" dirty="0">
                <a:solidFill>
                  <a:srgbClr val="C4BC96"/>
                </a:solidFill>
                <a:latin typeface="Calibri"/>
                <a:cs typeface="Calibri"/>
              </a:rPr>
              <a:t>to </a:t>
            </a:r>
            <a:r>
              <a:rPr sz="2800" b="1" spc="-10" dirty="0">
                <a:solidFill>
                  <a:srgbClr val="C4BC96"/>
                </a:solidFill>
                <a:latin typeface="Calibri"/>
                <a:cs typeface="Calibri"/>
              </a:rPr>
              <a:t>digital </a:t>
            </a:r>
            <a:r>
              <a:rPr sz="2800" b="1" spc="-5" dirty="0">
                <a:solidFill>
                  <a:srgbClr val="C4BC96"/>
                </a:solidFill>
                <a:latin typeface="Calibri"/>
                <a:cs typeface="Calibri"/>
              </a:rPr>
              <a:t>signal, </a:t>
            </a:r>
            <a:r>
              <a:rPr sz="2800" b="1" spc="-15" dirty="0">
                <a:solidFill>
                  <a:srgbClr val="C4BC96"/>
                </a:solidFill>
                <a:latin typeface="Calibri"/>
                <a:cs typeface="Calibri"/>
              </a:rPr>
              <a:t>Advantages </a:t>
            </a:r>
            <a:r>
              <a:rPr sz="2800" b="1" spc="-5" dirty="0">
                <a:solidFill>
                  <a:srgbClr val="C4BC96"/>
                </a:solidFill>
                <a:latin typeface="Calibri"/>
                <a:cs typeface="Calibri"/>
              </a:rPr>
              <a:t>of </a:t>
            </a:r>
            <a:r>
              <a:rPr sz="2800" b="1" spc="-10" dirty="0">
                <a:solidFill>
                  <a:srgbClr val="C4BC96"/>
                </a:solidFill>
                <a:latin typeface="Calibri"/>
                <a:cs typeface="Calibri"/>
              </a:rPr>
              <a:t>Digital </a:t>
            </a:r>
            <a:r>
              <a:rPr sz="2800" b="1" spc="-25" dirty="0">
                <a:solidFill>
                  <a:srgbClr val="C4BC96"/>
                </a:solidFill>
                <a:latin typeface="Calibri"/>
                <a:cs typeface="Calibri"/>
              </a:rPr>
              <a:t>System  </a:t>
            </a:r>
            <a:r>
              <a:rPr sz="2800" b="1" spc="-20" dirty="0">
                <a:solidFill>
                  <a:srgbClr val="C4BC96"/>
                </a:solidFill>
                <a:latin typeface="Calibri"/>
                <a:cs typeface="Calibri"/>
              </a:rPr>
              <a:t>over </a:t>
            </a:r>
            <a:r>
              <a:rPr sz="2800" b="1" spc="-5" dirty="0">
                <a:solidFill>
                  <a:srgbClr val="C4BC96"/>
                </a:solidFill>
                <a:latin typeface="Calibri"/>
                <a:cs typeface="Calibri"/>
              </a:rPr>
              <a:t>analog </a:t>
            </a:r>
            <a:r>
              <a:rPr sz="2800" b="1" spc="-15" dirty="0">
                <a:solidFill>
                  <a:srgbClr val="C4BC96"/>
                </a:solidFill>
                <a:latin typeface="Calibri"/>
                <a:cs typeface="Calibri"/>
              </a:rPr>
              <a:t>systems)</a:t>
            </a:r>
            <a:r>
              <a:rPr sz="2400" spc="-15" dirty="0">
                <a:solidFill>
                  <a:srgbClr val="C4BC96"/>
                </a:solidFill>
                <a:latin typeface="Calibri"/>
                <a:cs typeface="Calibri"/>
              </a:rPr>
              <a:t>Number </a:t>
            </a:r>
            <a:r>
              <a:rPr sz="2400" spc="-20" dirty="0">
                <a:solidFill>
                  <a:srgbClr val="C4BC96"/>
                </a:solidFill>
                <a:latin typeface="Calibri"/>
                <a:cs typeface="Calibri"/>
              </a:rPr>
              <a:t>Systems: Different </a:t>
            </a:r>
            <a:r>
              <a:rPr sz="2400" dirty="0">
                <a:solidFill>
                  <a:srgbClr val="C4BC96"/>
                </a:solidFill>
                <a:latin typeface="Calibri"/>
                <a:cs typeface="Calibri"/>
              </a:rPr>
              <a:t>types </a:t>
            </a:r>
            <a:r>
              <a:rPr sz="2400" spc="-5" dirty="0">
                <a:solidFill>
                  <a:srgbClr val="C4BC96"/>
                </a:solidFill>
                <a:latin typeface="Calibri"/>
                <a:cs typeface="Calibri"/>
              </a:rPr>
              <a:t>of number  </a:t>
            </a:r>
            <a:r>
              <a:rPr sz="2400" spc="-20" dirty="0">
                <a:solidFill>
                  <a:srgbClr val="C4BC96"/>
                </a:solidFill>
                <a:latin typeface="Calibri"/>
                <a:cs typeface="Calibri"/>
              </a:rPr>
              <a:t>systems( </a:t>
            </a:r>
            <a:r>
              <a:rPr sz="2400" spc="-25" dirty="0">
                <a:solidFill>
                  <a:srgbClr val="C4BC96"/>
                </a:solidFill>
                <a:latin typeface="Calibri"/>
                <a:cs typeface="Calibri"/>
              </a:rPr>
              <a:t>Binary, </a:t>
            </a:r>
            <a:r>
              <a:rPr sz="2400" spc="-10" dirty="0">
                <a:solidFill>
                  <a:srgbClr val="C4BC96"/>
                </a:solidFill>
                <a:latin typeface="Calibri"/>
                <a:cs typeface="Calibri"/>
              </a:rPr>
              <a:t>Octal, Hexadecimal </a:t>
            </a:r>
            <a:r>
              <a:rPr sz="2400" dirty="0">
                <a:solidFill>
                  <a:srgbClr val="C4BC96"/>
                </a:solidFill>
                <a:latin typeface="Calibri"/>
                <a:cs typeface="Calibri"/>
              </a:rPr>
              <a:t>), </a:t>
            </a:r>
            <a:r>
              <a:rPr sz="2400" spc="-15" dirty="0">
                <a:solidFill>
                  <a:srgbClr val="C4BC96"/>
                </a:solidFill>
                <a:latin typeface="Calibri"/>
                <a:cs typeface="Calibri"/>
              </a:rPr>
              <a:t>Conversion </a:t>
            </a:r>
            <a:r>
              <a:rPr sz="2400" spc="-5" dirty="0">
                <a:solidFill>
                  <a:srgbClr val="C4BC96"/>
                </a:solidFill>
                <a:latin typeface="Calibri"/>
                <a:cs typeface="Calibri"/>
              </a:rPr>
              <a:t>of number</a:t>
            </a:r>
            <a:r>
              <a:rPr sz="2400" spc="-145" dirty="0">
                <a:solidFill>
                  <a:srgbClr val="C4BC96"/>
                </a:solidFill>
                <a:latin typeface="Calibri"/>
                <a:cs typeface="Calibri"/>
              </a:rPr>
              <a:t> </a:t>
            </a:r>
            <a:r>
              <a:rPr sz="2400" spc="-20" dirty="0">
                <a:solidFill>
                  <a:srgbClr val="C4BC96"/>
                </a:solidFill>
                <a:latin typeface="Calibri"/>
                <a:cs typeface="Calibri"/>
              </a:rPr>
              <a:t>systems,</a:t>
            </a:r>
            <a:endParaRPr sz="2400">
              <a:latin typeface="Calibri"/>
              <a:cs typeface="Calibri"/>
            </a:endParaRPr>
          </a:p>
          <a:p>
            <a:pPr marL="756285" marR="5715" lvl="1" indent="-287020" algn="just">
              <a:lnSpc>
                <a:spcPts val="3360"/>
              </a:lnSpc>
              <a:spcBef>
                <a:spcPts val="80"/>
              </a:spcBef>
              <a:buSzPct val="96428"/>
              <a:buFont typeface="Wingdings"/>
              <a:buChar char=""/>
              <a:tabLst>
                <a:tab pos="756920" algn="l"/>
              </a:tabLst>
            </a:pPr>
            <a:r>
              <a:rPr sz="2800" b="1" spc="-5" dirty="0">
                <a:latin typeface="Calibri"/>
                <a:cs typeface="Calibri"/>
              </a:rPr>
              <a:t>Binary arithmetic: Addition, </a:t>
            </a:r>
            <a:r>
              <a:rPr sz="2800" b="1" spc="-10" dirty="0">
                <a:latin typeface="Calibri"/>
                <a:cs typeface="Calibri"/>
              </a:rPr>
              <a:t>Subtraction,  Multiplication,</a:t>
            </a:r>
            <a:r>
              <a:rPr sz="2800" b="1" spc="15" dirty="0">
                <a:latin typeface="Calibri"/>
                <a:cs typeface="Calibri"/>
              </a:rPr>
              <a:t> </a:t>
            </a:r>
            <a:r>
              <a:rPr sz="2800" b="1" spc="-10" dirty="0">
                <a:latin typeface="Calibri"/>
                <a:cs typeface="Calibri"/>
              </a:rPr>
              <a:t>Division.</a:t>
            </a:r>
            <a:endParaRPr sz="2800">
              <a:latin typeface="Calibri"/>
              <a:cs typeface="Calibri"/>
            </a:endParaRPr>
          </a:p>
          <a:p>
            <a:pPr marL="756285" lvl="1" indent="-287020" algn="just">
              <a:lnSpc>
                <a:spcPts val="2785"/>
              </a:lnSpc>
              <a:buFont typeface="Wingdings"/>
              <a:buChar char=""/>
              <a:tabLst>
                <a:tab pos="756920" algn="l"/>
              </a:tabLst>
            </a:pPr>
            <a:r>
              <a:rPr sz="2400" spc="-10" dirty="0">
                <a:solidFill>
                  <a:srgbClr val="C4BC96"/>
                </a:solidFill>
                <a:latin typeface="Calibri"/>
                <a:cs typeface="Calibri"/>
              </a:rPr>
              <a:t>Subtraction </a:t>
            </a:r>
            <a:r>
              <a:rPr sz="2400" spc="-5" dirty="0">
                <a:solidFill>
                  <a:srgbClr val="C4BC96"/>
                </a:solidFill>
                <a:latin typeface="Calibri"/>
                <a:cs typeface="Calibri"/>
              </a:rPr>
              <a:t>using </a:t>
            </a:r>
            <a:r>
              <a:rPr sz="2400" spc="-50" dirty="0">
                <a:solidFill>
                  <a:srgbClr val="C4BC96"/>
                </a:solidFill>
                <a:latin typeface="Calibri"/>
                <a:cs typeface="Calibri"/>
              </a:rPr>
              <a:t>1’s </a:t>
            </a:r>
            <a:r>
              <a:rPr sz="2400" spc="-10" dirty="0">
                <a:solidFill>
                  <a:srgbClr val="C4BC96"/>
                </a:solidFill>
                <a:latin typeface="Calibri"/>
                <a:cs typeface="Calibri"/>
              </a:rPr>
              <a:t>complement </a:t>
            </a:r>
            <a:r>
              <a:rPr sz="2400" dirty="0">
                <a:solidFill>
                  <a:srgbClr val="C4BC96"/>
                </a:solidFill>
                <a:latin typeface="Calibri"/>
                <a:cs typeface="Calibri"/>
              </a:rPr>
              <a:t>and </a:t>
            </a:r>
            <a:r>
              <a:rPr sz="2400" spc="-50" dirty="0">
                <a:solidFill>
                  <a:srgbClr val="C4BC96"/>
                </a:solidFill>
                <a:latin typeface="Calibri"/>
                <a:cs typeface="Calibri"/>
              </a:rPr>
              <a:t>2’s</a:t>
            </a:r>
            <a:r>
              <a:rPr sz="2400" spc="-30" dirty="0">
                <a:solidFill>
                  <a:srgbClr val="C4BC96"/>
                </a:solidFill>
                <a:latin typeface="Calibri"/>
                <a:cs typeface="Calibri"/>
              </a:rPr>
              <a:t> </a:t>
            </a:r>
            <a:r>
              <a:rPr sz="2400" spc="-10" dirty="0">
                <a:solidFill>
                  <a:srgbClr val="C4BC96"/>
                </a:solidFill>
                <a:latin typeface="Calibri"/>
                <a:cs typeface="Calibri"/>
              </a:rPr>
              <a:t>complement</a:t>
            </a:r>
            <a:endParaRPr sz="2400">
              <a:latin typeface="Calibri"/>
              <a:cs typeface="Calibri"/>
            </a:endParaRPr>
          </a:p>
          <a:p>
            <a:pPr marL="355600" indent="-342900" algn="just">
              <a:lnSpc>
                <a:spcPts val="3345"/>
              </a:lnSpc>
              <a:buFont typeface="Wingdings"/>
              <a:buChar char=""/>
              <a:tabLst>
                <a:tab pos="355600" algn="l"/>
              </a:tabLst>
            </a:pPr>
            <a:r>
              <a:rPr sz="2800" b="1" spc="-10" dirty="0">
                <a:solidFill>
                  <a:srgbClr val="C4BC96"/>
                </a:solidFill>
                <a:latin typeface="Calibri"/>
                <a:cs typeface="Calibri"/>
              </a:rPr>
              <a:t>Codes</a:t>
            </a:r>
            <a:endParaRPr sz="2800">
              <a:latin typeface="Calibri"/>
              <a:cs typeface="Calibri"/>
            </a:endParaRPr>
          </a:p>
          <a:p>
            <a:pPr marL="756285" lvl="1" indent="-287020" algn="just">
              <a:lnSpc>
                <a:spcPct val="100000"/>
              </a:lnSpc>
              <a:spcBef>
                <a:spcPts val="30"/>
              </a:spcBef>
              <a:buFont typeface="Wingdings"/>
              <a:buChar char=""/>
              <a:tabLst>
                <a:tab pos="756920" algn="l"/>
              </a:tabLst>
            </a:pPr>
            <a:r>
              <a:rPr sz="2400" spc="-5" dirty="0">
                <a:solidFill>
                  <a:srgbClr val="C4BC96"/>
                </a:solidFill>
                <a:latin typeface="Calibri"/>
                <a:cs typeface="Calibri"/>
              </a:rPr>
              <a:t>Codes </a:t>
            </a:r>
            <a:r>
              <a:rPr sz="2400" spc="-15" dirty="0">
                <a:solidFill>
                  <a:srgbClr val="C4BC96"/>
                </a:solidFill>
                <a:latin typeface="Calibri"/>
                <a:cs typeface="Calibri"/>
              </a:rPr>
              <a:t>-BCD, </a:t>
            </a:r>
            <a:r>
              <a:rPr sz="2400" spc="-25" dirty="0">
                <a:solidFill>
                  <a:srgbClr val="C4BC96"/>
                </a:solidFill>
                <a:latin typeface="Calibri"/>
                <a:cs typeface="Calibri"/>
              </a:rPr>
              <a:t>Gray </a:t>
            </a:r>
            <a:r>
              <a:rPr sz="2400" spc="-5" dirty="0">
                <a:solidFill>
                  <a:srgbClr val="C4BC96"/>
                </a:solidFill>
                <a:latin typeface="Calibri"/>
                <a:cs typeface="Calibri"/>
              </a:rPr>
              <a:t>Code, </a:t>
            </a:r>
            <a:r>
              <a:rPr sz="2400" spc="-10" dirty="0">
                <a:solidFill>
                  <a:srgbClr val="C4BC96"/>
                </a:solidFill>
                <a:latin typeface="Calibri"/>
                <a:cs typeface="Calibri"/>
              </a:rPr>
              <a:t>Excess-3, </a:t>
            </a:r>
            <a:r>
              <a:rPr sz="2400" dirty="0">
                <a:solidFill>
                  <a:srgbClr val="C4BC96"/>
                </a:solidFill>
                <a:latin typeface="Calibri"/>
                <a:cs typeface="Calibri"/>
              </a:rPr>
              <a:t>ASCII</a:t>
            </a:r>
            <a:r>
              <a:rPr sz="2400" spc="-70" dirty="0">
                <a:solidFill>
                  <a:srgbClr val="C4BC96"/>
                </a:solidFill>
                <a:latin typeface="Calibri"/>
                <a:cs typeface="Calibri"/>
              </a:rPr>
              <a:t> </a:t>
            </a:r>
            <a:r>
              <a:rPr sz="2400" spc="-10" dirty="0">
                <a:solidFill>
                  <a:srgbClr val="C4BC96"/>
                </a:solidFill>
                <a:latin typeface="Calibri"/>
                <a:cs typeface="Calibri"/>
              </a:rPr>
              <a:t>code</a:t>
            </a:r>
            <a:endParaRPr sz="2400">
              <a:latin typeface="Calibri"/>
              <a:cs typeface="Calibri"/>
            </a:endParaRPr>
          </a:p>
          <a:p>
            <a:pPr marL="756285" lvl="1" indent="-287020" algn="just">
              <a:lnSpc>
                <a:spcPts val="2865"/>
              </a:lnSpc>
              <a:buFont typeface="Wingdings"/>
              <a:buChar char=""/>
              <a:tabLst>
                <a:tab pos="756920" algn="l"/>
              </a:tabLst>
            </a:pPr>
            <a:r>
              <a:rPr sz="2400" dirty="0">
                <a:solidFill>
                  <a:srgbClr val="C4BC96"/>
                </a:solidFill>
                <a:latin typeface="Calibri"/>
                <a:cs typeface="Calibri"/>
              </a:rPr>
              <a:t>BCD addition, BCD </a:t>
            </a:r>
            <a:r>
              <a:rPr sz="2400" spc="-10" dirty="0">
                <a:solidFill>
                  <a:srgbClr val="C4BC96"/>
                </a:solidFill>
                <a:latin typeface="Calibri"/>
                <a:cs typeface="Calibri"/>
              </a:rPr>
              <a:t>subtraction </a:t>
            </a:r>
            <a:r>
              <a:rPr sz="2400" spc="-5" dirty="0">
                <a:solidFill>
                  <a:srgbClr val="C4BC96"/>
                </a:solidFill>
                <a:latin typeface="Calibri"/>
                <a:cs typeface="Calibri"/>
              </a:rPr>
              <a:t>using </a:t>
            </a:r>
            <a:r>
              <a:rPr sz="2400" spc="-50" dirty="0">
                <a:solidFill>
                  <a:srgbClr val="C4BC96"/>
                </a:solidFill>
                <a:latin typeface="Calibri"/>
                <a:cs typeface="Calibri"/>
              </a:rPr>
              <a:t>9’s </a:t>
            </a:r>
            <a:r>
              <a:rPr sz="2400" dirty="0">
                <a:solidFill>
                  <a:srgbClr val="C4BC96"/>
                </a:solidFill>
                <a:latin typeface="Calibri"/>
                <a:cs typeface="Calibri"/>
              </a:rPr>
              <a:t>and </a:t>
            </a:r>
            <a:r>
              <a:rPr sz="2400" spc="-5" dirty="0">
                <a:solidFill>
                  <a:srgbClr val="C4BC96"/>
                </a:solidFill>
                <a:latin typeface="Calibri"/>
                <a:cs typeface="Calibri"/>
              </a:rPr>
              <a:t>10’</a:t>
            </a:r>
            <a:r>
              <a:rPr sz="2400" spc="-100" dirty="0">
                <a:solidFill>
                  <a:srgbClr val="C4BC96"/>
                </a:solidFill>
                <a:latin typeface="Calibri"/>
                <a:cs typeface="Calibri"/>
              </a:rPr>
              <a:t> </a:t>
            </a:r>
            <a:r>
              <a:rPr sz="2400" spc="-10" dirty="0">
                <a:solidFill>
                  <a:srgbClr val="C4BC96"/>
                </a:solidFill>
                <a:latin typeface="Calibri"/>
                <a:cs typeface="Calibri"/>
              </a:rPr>
              <a:t>complement</a:t>
            </a:r>
            <a:endParaRPr sz="2400">
              <a:latin typeface="Calibri"/>
              <a:cs typeface="Calibri"/>
            </a:endParaRPr>
          </a:p>
          <a:p>
            <a:pPr marL="355600" indent="-342900" algn="just">
              <a:lnSpc>
                <a:spcPts val="3345"/>
              </a:lnSpc>
              <a:buFont typeface="Wingdings"/>
              <a:buChar char=""/>
              <a:tabLst>
                <a:tab pos="355600" algn="l"/>
              </a:tabLst>
            </a:pPr>
            <a:r>
              <a:rPr sz="2800" b="1" spc="-5" dirty="0">
                <a:solidFill>
                  <a:srgbClr val="C4BC96"/>
                </a:solidFill>
                <a:latin typeface="Calibri"/>
                <a:cs typeface="Calibri"/>
              </a:rPr>
              <a:t>(Numericals based on </a:t>
            </a:r>
            <a:r>
              <a:rPr sz="2800" b="1" spc="-15" dirty="0">
                <a:solidFill>
                  <a:srgbClr val="C4BC96"/>
                </a:solidFill>
                <a:latin typeface="Calibri"/>
                <a:cs typeface="Calibri"/>
              </a:rPr>
              <a:t>above</a:t>
            </a:r>
            <a:r>
              <a:rPr sz="2800" b="1" spc="25" dirty="0">
                <a:solidFill>
                  <a:srgbClr val="C4BC96"/>
                </a:solidFill>
                <a:latin typeface="Calibri"/>
                <a:cs typeface="Calibri"/>
              </a:rPr>
              <a:t> </a:t>
            </a:r>
            <a:r>
              <a:rPr sz="2800" b="1" spc="-10" dirty="0">
                <a:solidFill>
                  <a:srgbClr val="C4BC96"/>
                </a:solidFill>
                <a:latin typeface="Calibri"/>
                <a:cs typeface="Calibri"/>
              </a:rPr>
              <a:t>topic)</a:t>
            </a:r>
            <a:r>
              <a:rPr sz="2800" spc="-10" dirty="0">
                <a:solidFill>
                  <a:srgbClr val="C4BC96"/>
                </a:solidFill>
                <a:latin typeface="Calibri"/>
                <a:cs typeface="Calibri"/>
              </a:rPr>
              <a:t>.</a:t>
            </a:r>
            <a:endParaRPr sz="2800">
              <a:latin typeface="Calibri"/>
              <a:cs typeface="Calibri"/>
            </a:endParaRPr>
          </a:p>
        </p:txBody>
      </p:sp>
      <p:sp>
        <p:nvSpPr>
          <p:cNvPr id="4" name="object 4"/>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txBox="1"/>
          <p:nvPr/>
        </p:nvSpPr>
        <p:spPr>
          <a:xfrm>
            <a:off x="535940" y="1378965"/>
            <a:ext cx="8070215" cy="1002030"/>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 pos="2129155" algn="l"/>
                <a:tab pos="2853690" algn="l"/>
                <a:tab pos="3597275" algn="l"/>
                <a:tab pos="4471035" algn="l"/>
                <a:tab pos="5490210" algn="l"/>
                <a:tab pos="6515100" algn="l"/>
                <a:tab pos="7586345" algn="l"/>
              </a:tabLst>
            </a:pPr>
            <a:r>
              <a:rPr sz="3200" spc="-45" dirty="0">
                <a:latin typeface="Calibri"/>
                <a:cs typeface="Calibri"/>
              </a:rPr>
              <a:t>F</a:t>
            </a:r>
            <a:r>
              <a:rPr sz="3200" spc="-5" dirty="0">
                <a:latin typeface="Calibri"/>
                <a:cs typeface="Calibri"/>
              </a:rPr>
              <a:t>oll</a:t>
            </a:r>
            <a:r>
              <a:rPr sz="3200" spc="-20" dirty="0">
                <a:latin typeface="Calibri"/>
                <a:cs typeface="Calibri"/>
              </a:rPr>
              <a:t>o</a:t>
            </a:r>
            <a:r>
              <a:rPr sz="3200" dirty="0">
                <a:latin typeface="Calibri"/>
                <a:cs typeface="Calibri"/>
              </a:rPr>
              <a:t>wing	a</a:t>
            </a:r>
            <a:r>
              <a:rPr sz="3200" spc="-40" dirty="0">
                <a:latin typeface="Calibri"/>
                <a:cs typeface="Calibri"/>
              </a:rPr>
              <a:t>r</a:t>
            </a:r>
            <a:r>
              <a:rPr sz="3200" dirty="0">
                <a:latin typeface="Calibri"/>
                <a:cs typeface="Calibri"/>
              </a:rPr>
              <a:t>e	the	</a:t>
            </a:r>
            <a:r>
              <a:rPr sz="3200" spc="-80" dirty="0">
                <a:latin typeface="Calibri"/>
                <a:cs typeface="Calibri"/>
              </a:rPr>
              <a:t>f</a:t>
            </a:r>
            <a:r>
              <a:rPr sz="3200" spc="-5" dirty="0">
                <a:latin typeface="Calibri"/>
                <a:cs typeface="Calibri"/>
              </a:rPr>
              <a:t>ou</a:t>
            </a:r>
            <a:r>
              <a:rPr sz="3200" dirty="0">
                <a:latin typeface="Calibri"/>
                <a:cs typeface="Calibri"/>
              </a:rPr>
              <a:t>r	mo</a:t>
            </a:r>
            <a:r>
              <a:rPr sz="3200" spc="-45" dirty="0">
                <a:latin typeface="Calibri"/>
                <a:cs typeface="Calibri"/>
              </a:rPr>
              <a:t>s</a:t>
            </a:r>
            <a:r>
              <a:rPr sz="3200" dirty="0">
                <a:latin typeface="Calibri"/>
                <a:cs typeface="Calibri"/>
              </a:rPr>
              <a:t>t	</a:t>
            </a:r>
            <a:r>
              <a:rPr sz="3200" spc="-5" dirty="0">
                <a:latin typeface="Calibri"/>
                <a:cs typeface="Calibri"/>
              </a:rPr>
              <a:t>b</a:t>
            </a:r>
            <a:r>
              <a:rPr sz="3200" spc="5" dirty="0">
                <a:latin typeface="Calibri"/>
                <a:cs typeface="Calibri"/>
              </a:rPr>
              <a:t>a</a:t>
            </a:r>
            <a:r>
              <a:rPr sz="3200" spc="-5" dirty="0">
                <a:latin typeface="Calibri"/>
                <a:cs typeface="Calibri"/>
              </a:rPr>
              <a:t>s</a:t>
            </a:r>
            <a:r>
              <a:rPr sz="3200" spc="-10" dirty="0">
                <a:latin typeface="Calibri"/>
                <a:cs typeface="Calibri"/>
              </a:rPr>
              <a:t>i</a:t>
            </a:r>
            <a:r>
              <a:rPr sz="3200" dirty="0">
                <a:latin typeface="Calibri"/>
                <a:cs typeface="Calibri"/>
              </a:rPr>
              <a:t>c	</a:t>
            </a:r>
            <a:r>
              <a:rPr sz="3200" spc="-25" dirty="0">
                <a:latin typeface="Calibri"/>
                <a:cs typeface="Calibri"/>
              </a:rPr>
              <a:t>c</a:t>
            </a:r>
            <a:r>
              <a:rPr sz="3200" dirty="0">
                <a:latin typeface="Calibri"/>
                <a:cs typeface="Calibri"/>
              </a:rPr>
              <a:t>a</a:t>
            </a:r>
            <a:r>
              <a:rPr sz="3200" spc="-20" dirty="0">
                <a:latin typeface="Calibri"/>
                <a:cs typeface="Calibri"/>
              </a:rPr>
              <a:t>s</a:t>
            </a:r>
            <a:r>
              <a:rPr sz="3200" dirty="0">
                <a:latin typeface="Calibri"/>
                <a:cs typeface="Calibri"/>
              </a:rPr>
              <a:t>es	</a:t>
            </a:r>
            <a:r>
              <a:rPr sz="3200" spc="-80" dirty="0">
                <a:latin typeface="Calibri"/>
                <a:cs typeface="Calibri"/>
              </a:rPr>
              <a:t>f</a:t>
            </a:r>
            <a:r>
              <a:rPr sz="3200" spc="-5" dirty="0">
                <a:latin typeface="Calibri"/>
                <a:cs typeface="Calibri"/>
              </a:rPr>
              <a:t>or  binary</a:t>
            </a:r>
            <a:r>
              <a:rPr sz="3200" spc="20" dirty="0">
                <a:latin typeface="Calibri"/>
                <a:cs typeface="Calibri"/>
              </a:rPr>
              <a:t> </a:t>
            </a:r>
            <a:r>
              <a:rPr sz="3200" spc="-5" dirty="0">
                <a:latin typeface="Calibri"/>
                <a:cs typeface="Calibri"/>
              </a:rPr>
              <a:t>addition</a:t>
            </a:r>
            <a:endParaRPr sz="3200">
              <a:latin typeface="Calibri"/>
              <a:cs typeface="Calibri"/>
            </a:endParaRPr>
          </a:p>
        </p:txBody>
      </p:sp>
      <p:graphicFrame>
        <p:nvGraphicFramePr>
          <p:cNvPr id="4" name="object 4"/>
          <p:cNvGraphicFramePr>
            <a:graphicFrameLocks noGrp="1"/>
          </p:cNvGraphicFramePr>
          <p:nvPr/>
        </p:nvGraphicFramePr>
        <p:xfrm>
          <a:off x="977442" y="2956814"/>
          <a:ext cx="6257925" cy="1870200"/>
        </p:xfrm>
        <a:graphic>
          <a:graphicData uri="http://schemas.openxmlformats.org/drawingml/2006/table">
            <a:tbl>
              <a:tblPr firstRow="1" bandRow="1">
                <a:tableStyleId>{2D5ABB26-0587-4C30-8999-92F81FD0307C}</a:tableStyleId>
              </a:tblPr>
              <a:tblGrid>
                <a:gridCol w="513715">
                  <a:extLst>
                    <a:ext uri="{9D8B030D-6E8A-4147-A177-3AD203B41FA5}">
                      <a16:colId xmlns="" xmlns:a16="http://schemas.microsoft.com/office/drawing/2014/main" val="20000"/>
                    </a:ext>
                  </a:extLst>
                </a:gridCol>
                <a:gridCol w="662940">
                  <a:extLst>
                    <a:ext uri="{9D8B030D-6E8A-4147-A177-3AD203B41FA5}">
                      <a16:colId xmlns="" xmlns:a16="http://schemas.microsoft.com/office/drawing/2014/main" val="20001"/>
                    </a:ext>
                  </a:extLst>
                </a:gridCol>
                <a:gridCol w="758825">
                  <a:extLst>
                    <a:ext uri="{9D8B030D-6E8A-4147-A177-3AD203B41FA5}">
                      <a16:colId xmlns="" xmlns:a16="http://schemas.microsoft.com/office/drawing/2014/main" val="20002"/>
                    </a:ext>
                  </a:extLst>
                </a:gridCol>
                <a:gridCol w="754380">
                  <a:extLst>
                    <a:ext uri="{9D8B030D-6E8A-4147-A177-3AD203B41FA5}">
                      <a16:colId xmlns="" xmlns:a16="http://schemas.microsoft.com/office/drawing/2014/main" val="20003"/>
                    </a:ext>
                  </a:extLst>
                </a:gridCol>
                <a:gridCol w="3568065">
                  <a:extLst>
                    <a:ext uri="{9D8B030D-6E8A-4147-A177-3AD203B41FA5}">
                      <a16:colId xmlns="" xmlns:a16="http://schemas.microsoft.com/office/drawing/2014/main" val="20004"/>
                    </a:ext>
                  </a:extLst>
                </a:gridCol>
              </a:tblGrid>
              <a:tr h="447306">
                <a:tc>
                  <a:txBody>
                    <a:bodyPr/>
                    <a:lstStyle/>
                    <a:p>
                      <a:pPr marL="31750">
                        <a:lnSpc>
                          <a:spcPts val="3045"/>
                        </a:lnSpc>
                      </a:pPr>
                      <a:r>
                        <a:rPr sz="3200" dirty="0">
                          <a:latin typeface="Calibri"/>
                          <a:cs typeface="Calibri"/>
                        </a:rPr>
                        <a:t>0</a:t>
                      </a:r>
                      <a:endParaRPr sz="3200">
                        <a:latin typeface="Calibri"/>
                        <a:cs typeface="Calibri"/>
                      </a:endParaRPr>
                    </a:p>
                  </a:txBody>
                  <a:tcPr marL="0" marR="0" marT="0" marB="0"/>
                </a:tc>
                <a:tc>
                  <a:txBody>
                    <a:bodyPr/>
                    <a:lstStyle/>
                    <a:p>
                      <a:pPr marR="176530" algn="r">
                        <a:lnSpc>
                          <a:spcPts val="3045"/>
                        </a:lnSpc>
                      </a:pPr>
                      <a:r>
                        <a:rPr sz="3200" dirty="0">
                          <a:latin typeface="Calibri"/>
                          <a:cs typeface="Calibri"/>
                        </a:rPr>
                        <a:t>+</a:t>
                      </a:r>
                      <a:endParaRPr sz="3200">
                        <a:latin typeface="Calibri"/>
                        <a:cs typeface="Calibri"/>
                      </a:endParaRPr>
                    </a:p>
                  </a:txBody>
                  <a:tcPr marL="0" marR="0" marT="0" marB="0"/>
                </a:tc>
                <a:tc>
                  <a:txBody>
                    <a:bodyPr/>
                    <a:lstStyle/>
                    <a:p>
                      <a:pPr marL="184150">
                        <a:lnSpc>
                          <a:spcPts val="3045"/>
                        </a:lnSpc>
                      </a:pPr>
                      <a:r>
                        <a:rPr sz="3200" dirty="0">
                          <a:latin typeface="Calibri"/>
                          <a:cs typeface="Calibri"/>
                        </a:rPr>
                        <a:t>0</a:t>
                      </a:r>
                      <a:endParaRPr sz="3200">
                        <a:latin typeface="Calibri"/>
                        <a:cs typeface="Calibri"/>
                      </a:endParaRPr>
                    </a:p>
                  </a:txBody>
                  <a:tcPr marL="0" marR="0" marT="0" marB="0"/>
                </a:tc>
                <a:tc>
                  <a:txBody>
                    <a:bodyPr/>
                    <a:lstStyle/>
                    <a:p>
                      <a:pPr marR="175895" algn="r">
                        <a:lnSpc>
                          <a:spcPts val="3045"/>
                        </a:lnSpc>
                      </a:pPr>
                      <a:r>
                        <a:rPr sz="3200" dirty="0">
                          <a:latin typeface="Calibri"/>
                          <a:cs typeface="Calibri"/>
                        </a:rPr>
                        <a:t>=</a:t>
                      </a:r>
                      <a:endParaRPr sz="3200">
                        <a:latin typeface="Calibri"/>
                        <a:cs typeface="Calibri"/>
                      </a:endParaRPr>
                    </a:p>
                  </a:txBody>
                  <a:tcPr marL="0" marR="0" marT="0" marB="0"/>
                </a:tc>
                <a:tc>
                  <a:txBody>
                    <a:bodyPr/>
                    <a:lstStyle/>
                    <a:p>
                      <a:pPr marL="183515">
                        <a:lnSpc>
                          <a:spcPts val="3045"/>
                        </a:lnSpc>
                      </a:pPr>
                      <a:r>
                        <a:rPr sz="3200" dirty="0">
                          <a:latin typeface="Calibri"/>
                          <a:cs typeface="Calibri"/>
                        </a:rPr>
                        <a:t>0</a:t>
                      </a:r>
                      <a:endParaRPr sz="3200">
                        <a:latin typeface="Calibri"/>
                        <a:cs typeface="Calibri"/>
                      </a:endParaRPr>
                    </a:p>
                  </a:txBody>
                  <a:tcPr marL="0" marR="0" marT="0" marB="0"/>
                </a:tc>
                <a:extLst>
                  <a:ext uri="{0D108BD9-81ED-4DB2-BD59-A6C34878D82A}">
                    <a16:rowId xmlns="" xmlns:a16="http://schemas.microsoft.com/office/drawing/2014/main" val="10000"/>
                  </a:ext>
                </a:extLst>
              </a:tr>
              <a:tr h="487959">
                <a:tc>
                  <a:txBody>
                    <a:bodyPr/>
                    <a:lstStyle/>
                    <a:p>
                      <a:pPr marL="31750">
                        <a:lnSpc>
                          <a:spcPts val="3365"/>
                        </a:lnSpc>
                      </a:pPr>
                      <a:r>
                        <a:rPr sz="3200" dirty="0">
                          <a:latin typeface="Calibri"/>
                          <a:cs typeface="Calibri"/>
                        </a:rPr>
                        <a:t>0</a:t>
                      </a:r>
                      <a:endParaRPr sz="3200">
                        <a:latin typeface="Calibri"/>
                        <a:cs typeface="Calibri"/>
                      </a:endParaRPr>
                    </a:p>
                  </a:txBody>
                  <a:tcPr marL="0" marR="0" marT="0" marB="0"/>
                </a:tc>
                <a:tc>
                  <a:txBody>
                    <a:bodyPr/>
                    <a:lstStyle/>
                    <a:p>
                      <a:pPr marR="176530" algn="r">
                        <a:lnSpc>
                          <a:spcPts val="3365"/>
                        </a:lnSpc>
                      </a:pPr>
                      <a:r>
                        <a:rPr sz="3200" dirty="0">
                          <a:latin typeface="Calibri"/>
                          <a:cs typeface="Calibri"/>
                        </a:rPr>
                        <a:t>+</a:t>
                      </a:r>
                      <a:endParaRPr sz="3200">
                        <a:latin typeface="Calibri"/>
                        <a:cs typeface="Calibri"/>
                      </a:endParaRPr>
                    </a:p>
                  </a:txBody>
                  <a:tcPr marL="0" marR="0" marT="0" marB="0"/>
                </a:tc>
                <a:tc>
                  <a:txBody>
                    <a:bodyPr/>
                    <a:lstStyle/>
                    <a:p>
                      <a:pPr marL="184150">
                        <a:lnSpc>
                          <a:spcPts val="3365"/>
                        </a:lnSpc>
                      </a:pPr>
                      <a:r>
                        <a:rPr sz="3200" dirty="0">
                          <a:latin typeface="Calibri"/>
                          <a:cs typeface="Calibri"/>
                        </a:rPr>
                        <a:t>1</a:t>
                      </a:r>
                      <a:endParaRPr sz="3200">
                        <a:latin typeface="Calibri"/>
                        <a:cs typeface="Calibri"/>
                      </a:endParaRPr>
                    </a:p>
                  </a:txBody>
                  <a:tcPr marL="0" marR="0" marT="0" marB="0"/>
                </a:tc>
                <a:tc>
                  <a:txBody>
                    <a:bodyPr/>
                    <a:lstStyle/>
                    <a:p>
                      <a:pPr marR="175895" algn="r">
                        <a:lnSpc>
                          <a:spcPts val="3365"/>
                        </a:lnSpc>
                      </a:pPr>
                      <a:r>
                        <a:rPr sz="3200" dirty="0">
                          <a:latin typeface="Calibri"/>
                          <a:cs typeface="Calibri"/>
                        </a:rPr>
                        <a:t>=</a:t>
                      </a:r>
                      <a:endParaRPr sz="3200">
                        <a:latin typeface="Calibri"/>
                        <a:cs typeface="Calibri"/>
                      </a:endParaRPr>
                    </a:p>
                  </a:txBody>
                  <a:tcPr marL="0" marR="0" marT="0" marB="0"/>
                </a:tc>
                <a:tc>
                  <a:txBody>
                    <a:bodyPr/>
                    <a:lstStyle/>
                    <a:p>
                      <a:pPr marL="183515">
                        <a:lnSpc>
                          <a:spcPts val="3365"/>
                        </a:lnSpc>
                      </a:pPr>
                      <a:r>
                        <a:rPr sz="3200" dirty="0">
                          <a:latin typeface="Calibri"/>
                          <a:cs typeface="Calibri"/>
                        </a:rPr>
                        <a:t>1</a:t>
                      </a:r>
                      <a:endParaRPr sz="3200">
                        <a:latin typeface="Calibri"/>
                        <a:cs typeface="Calibri"/>
                      </a:endParaRPr>
                    </a:p>
                  </a:txBody>
                  <a:tcPr marL="0" marR="0" marT="0" marB="0"/>
                </a:tc>
                <a:extLst>
                  <a:ext uri="{0D108BD9-81ED-4DB2-BD59-A6C34878D82A}">
                    <a16:rowId xmlns="" xmlns:a16="http://schemas.microsoft.com/office/drawing/2014/main" val="10001"/>
                  </a:ext>
                </a:extLst>
              </a:tr>
              <a:tr h="487641">
                <a:tc>
                  <a:txBody>
                    <a:bodyPr/>
                    <a:lstStyle/>
                    <a:p>
                      <a:pPr marL="31750">
                        <a:lnSpc>
                          <a:spcPts val="3360"/>
                        </a:lnSpc>
                      </a:pPr>
                      <a:r>
                        <a:rPr sz="3200" dirty="0">
                          <a:latin typeface="Calibri"/>
                          <a:cs typeface="Calibri"/>
                        </a:rPr>
                        <a:t>1</a:t>
                      </a:r>
                      <a:endParaRPr sz="3200">
                        <a:latin typeface="Calibri"/>
                        <a:cs typeface="Calibri"/>
                      </a:endParaRPr>
                    </a:p>
                  </a:txBody>
                  <a:tcPr marL="0" marR="0" marT="0" marB="0"/>
                </a:tc>
                <a:tc>
                  <a:txBody>
                    <a:bodyPr/>
                    <a:lstStyle/>
                    <a:p>
                      <a:pPr marR="176530" algn="r">
                        <a:lnSpc>
                          <a:spcPts val="3360"/>
                        </a:lnSpc>
                      </a:pPr>
                      <a:r>
                        <a:rPr sz="3200" dirty="0">
                          <a:latin typeface="Calibri"/>
                          <a:cs typeface="Calibri"/>
                        </a:rPr>
                        <a:t>+</a:t>
                      </a:r>
                      <a:endParaRPr sz="3200">
                        <a:latin typeface="Calibri"/>
                        <a:cs typeface="Calibri"/>
                      </a:endParaRPr>
                    </a:p>
                  </a:txBody>
                  <a:tcPr marL="0" marR="0" marT="0" marB="0"/>
                </a:tc>
                <a:tc>
                  <a:txBody>
                    <a:bodyPr/>
                    <a:lstStyle/>
                    <a:p>
                      <a:pPr marL="184150">
                        <a:lnSpc>
                          <a:spcPts val="3360"/>
                        </a:lnSpc>
                      </a:pPr>
                      <a:r>
                        <a:rPr sz="3200" dirty="0">
                          <a:latin typeface="Calibri"/>
                          <a:cs typeface="Calibri"/>
                        </a:rPr>
                        <a:t>0</a:t>
                      </a:r>
                      <a:endParaRPr sz="3200">
                        <a:latin typeface="Calibri"/>
                        <a:cs typeface="Calibri"/>
                      </a:endParaRPr>
                    </a:p>
                  </a:txBody>
                  <a:tcPr marL="0" marR="0" marT="0" marB="0"/>
                </a:tc>
                <a:tc>
                  <a:txBody>
                    <a:bodyPr/>
                    <a:lstStyle/>
                    <a:p>
                      <a:pPr marR="175895" algn="r">
                        <a:lnSpc>
                          <a:spcPts val="3360"/>
                        </a:lnSpc>
                      </a:pPr>
                      <a:r>
                        <a:rPr sz="3200" dirty="0">
                          <a:latin typeface="Calibri"/>
                          <a:cs typeface="Calibri"/>
                        </a:rPr>
                        <a:t>=</a:t>
                      </a:r>
                      <a:endParaRPr sz="3200">
                        <a:latin typeface="Calibri"/>
                        <a:cs typeface="Calibri"/>
                      </a:endParaRPr>
                    </a:p>
                  </a:txBody>
                  <a:tcPr marL="0" marR="0" marT="0" marB="0"/>
                </a:tc>
                <a:tc>
                  <a:txBody>
                    <a:bodyPr/>
                    <a:lstStyle/>
                    <a:p>
                      <a:pPr marL="183515">
                        <a:lnSpc>
                          <a:spcPts val="3360"/>
                        </a:lnSpc>
                      </a:pPr>
                      <a:r>
                        <a:rPr sz="3200" dirty="0">
                          <a:latin typeface="Calibri"/>
                          <a:cs typeface="Calibri"/>
                        </a:rPr>
                        <a:t>1</a:t>
                      </a:r>
                      <a:endParaRPr sz="3200">
                        <a:latin typeface="Calibri"/>
                        <a:cs typeface="Calibri"/>
                      </a:endParaRPr>
                    </a:p>
                  </a:txBody>
                  <a:tcPr marL="0" marR="0" marT="0" marB="0"/>
                </a:tc>
                <a:extLst>
                  <a:ext uri="{0D108BD9-81ED-4DB2-BD59-A6C34878D82A}">
                    <a16:rowId xmlns="" xmlns:a16="http://schemas.microsoft.com/office/drawing/2014/main" val="10002"/>
                  </a:ext>
                </a:extLst>
              </a:tr>
              <a:tr h="447294">
                <a:tc>
                  <a:txBody>
                    <a:bodyPr/>
                    <a:lstStyle/>
                    <a:p>
                      <a:pPr marL="31750">
                        <a:lnSpc>
                          <a:spcPts val="3360"/>
                        </a:lnSpc>
                      </a:pPr>
                      <a:r>
                        <a:rPr sz="3200" dirty="0">
                          <a:latin typeface="Calibri"/>
                          <a:cs typeface="Calibri"/>
                        </a:rPr>
                        <a:t>1</a:t>
                      </a:r>
                      <a:endParaRPr sz="3200">
                        <a:latin typeface="Calibri"/>
                        <a:cs typeface="Calibri"/>
                      </a:endParaRPr>
                    </a:p>
                  </a:txBody>
                  <a:tcPr marL="0" marR="0" marT="0" marB="0"/>
                </a:tc>
                <a:tc>
                  <a:txBody>
                    <a:bodyPr/>
                    <a:lstStyle/>
                    <a:p>
                      <a:pPr marR="176530" algn="r">
                        <a:lnSpc>
                          <a:spcPts val="3360"/>
                        </a:lnSpc>
                      </a:pPr>
                      <a:r>
                        <a:rPr sz="3200" dirty="0">
                          <a:latin typeface="Calibri"/>
                          <a:cs typeface="Calibri"/>
                        </a:rPr>
                        <a:t>+</a:t>
                      </a:r>
                      <a:endParaRPr sz="3200">
                        <a:latin typeface="Calibri"/>
                        <a:cs typeface="Calibri"/>
                      </a:endParaRPr>
                    </a:p>
                  </a:txBody>
                  <a:tcPr marL="0" marR="0" marT="0" marB="0"/>
                </a:tc>
                <a:tc>
                  <a:txBody>
                    <a:bodyPr/>
                    <a:lstStyle/>
                    <a:p>
                      <a:pPr marL="184150">
                        <a:lnSpc>
                          <a:spcPts val="3360"/>
                        </a:lnSpc>
                      </a:pPr>
                      <a:r>
                        <a:rPr sz="3200" dirty="0">
                          <a:latin typeface="Calibri"/>
                          <a:cs typeface="Calibri"/>
                        </a:rPr>
                        <a:t>1</a:t>
                      </a:r>
                      <a:endParaRPr sz="3200">
                        <a:latin typeface="Calibri"/>
                        <a:cs typeface="Calibri"/>
                      </a:endParaRPr>
                    </a:p>
                  </a:txBody>
                  <a:tcPr marL="0" marR="0" marT="0" marB="0"/>
                </a:tc>
                <a:tc>
                  <a:txBody>
                    <a:bodyPr/>
                    <a:lstStyle/>
                    <a:p>
                      <a:pPr marR="175895" algn="r">
                        <a:lnSpc>
                          <a:spcPts val="3360"/>
                        </a:lnSpc>
                      </a:pPr>
                      <a:r>
                        <a:rPr sz="3200" dirty="0">
                          <a:latin typeface="Calibri"/>
                          <a:cs typeface="Calibri"/>
                        </a:rPr>
                        <a:t>=</a:t>
                      </a:r>
                      <a:endParaRPr sz="3200">
                        <a:latin typeface="Calibri"/>
                        <a:cs typeface="Calibri"/>
                      </a:endParaRPr>
                    </a:p>
                  </a:txBody>
                  <a:tcPr marL="0" marR="0" marT="0" marB="0"/>
                </a:tc>
                <a:tc>
                  <a:txBody>
                    <a:bodyPr/>
                    <a:lstStyle/>
                    <a:p>
                      <a:pPr marL="183515">
                        <a:lnSpc>
                          <a:spcPts val="3360"/>
                        </a:lnSpc>
                      </a:pPr>
                      <a:r>
                        <a:rPr sz="3200" spc="-5" dirty="0">
                          <a:latin typeface="Calibri"/>
                          <a:cs typeface="Calibri"/>
                        </a:rPr>
                        <a:t>10 </a:t>
                      </a:r>
                      <a:r>
                        <a:rPr sz="3200" spc="-5" dirty="0">
                          <a:solidFill>
                            <a:srgbClr val="FF0000"/>
                          </a:solidFill>
                          <a:latin typeface="Calibri"/>
                          <a:cs typeface="Calibri"/>
                        </a:rPr>
                        <a:t>i.e. </a:t>
                      </a:r>
                      <a:r>
                        <a:rPr sz="3200" dirty="0">
                          <a:solidFill>
                            <a:srgbClr val="FF0000"/>
                          </a:solidFill>
                          <a:latin typeface="Calibri"/>
                          <a:cs typeface="Calibri"/>
                        </a:rPr>
                        <a:t>0 with </a:t>
                      </a:r>
                      <a:r>
                        <a:rPr sz="3200" spc="-5" dirty="0">
                          <a:solidFill>
                            <a:srgbClr val="FF0000"/>
                          </a:solidFill>
                          <a:latin typeface="Calibri"/>
                          <a:cs typeface="Calibri"/>
                        </a:rPr>
                        <a:t>carry</a:t>
                      </a:r>
                      <a:r>
                        <a:rPr sz="3200" spc="-55" dirty="0">
                          <a:solidFill>
                            <a:srgbClr val="FF0000"/>
                          </a:solidFill>
                          <a:latin typeface="Calibri"/>
                          <a:cs typeface="Calibri"/>
                        </a:rPr>
                        <a:t> </a:t>
                      </a:r>
                      <a:r>
                        <a:rPr sz="3200" dirty="0">
                          <a:solidFill>
                            <a:srgbClr val="FF0000"/>
                          </a:solidFill>
                          <a:latin typeface="Calibri"/>
                          <a:cs typeface="Calibri"/>
                        </a:rPr>
                        <a:t>1</a:t>
                      </a:r>
                      <a:endParaRPr sz="3200">
                        <a:latin typeface="Calibri"/>
                        <a:cs typeface="Calibri"/>
                      </a:endParaRPr>
                    </a:p>
                  </a:txBody>
                  <a:tcPr marL="0" marR="0" marT="0" marB="0"/>
                </a:tc>
                <a:extLst>
                  <a:ext uri="{0D108BD9-81ED-4DB2-BD59-A6C34878D82A}">
                    <a16:rowId xmlns="" xmlns:a16="http://schemas.microsoft.com/office/drawing/2014/main" val="10003"/>
                  </a:ext>
                </a:extLst>
              </a:tr>
            </a:tbl>
          </a:graphicData>
        </a:graphic>
      </p:graphicFrame>
      <p:sp>
        <p:nvSpPr>
          <p:cNvPr id="5" name="object 5"/>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13538"/>
            <a:ext cx="3679825"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Octal </a:t>
            </a:r>
            <a:r>
              <a:rPr sz="3200" b="1" spc="-5" dirty="0">
                <a:latin typeface="Calibri"/>
                <a:cs typeface="Calibri"/>
              </a:rPr>
              <a:t>Number</a:t>
            </a:r>
            <a:r>
              <a:rPr sz="3200" b="1" spc="-50" dirty="0">
                <a:latin typeface="Calibri"/>
                <a:cs typeface="Calibri"/>
              </a:rPr>
              <a:t> </a:t>
            </a:r>
            <a:r>
              <a:rPr sz="3200" b="1" spc="-30" dirty="0">
                <a:latin typeface="Calibri"/>
                <a:cs typeface="Calibri"/>
              </a:rPr>
              <a:t>System</a:t>
            </a:r>
            <a:endParaRPr sz="3200">
              <a:latin typeface="Calibri"/>
              <a:cs typeface="Calibri"/>
            </a:endParaRPr>
          </a:p>
        </p:txBody>
      </p:sp>
      <p:sp>
        <p:nvSpPr>
          <p:cNvPr id="3" name="object 3"/>
          <p:cNvSpPr txBox="1"/>
          <p:nvPr/>
        </p:nvSpPr>
        <p:spPr>
          <a:xfrm>
            <a:off x="534745" y="1202182"/>
            <a:ext cx="8074659" cy="5953553"/>
          </a:xfrm>
          <a:prstGeom prst="rect">
            <a:avLst/>
          </a:prstGeom>
        </p:spPr>
        <p:txBody>
          <a:bodyPr vert="horz" wrap="square" lIns="0" tIns="13335" rIns="0" bIns="0" rtlCol="0">
            <a:spAutoFit/>
          </a:bodyPr>
          <a:lstStyle/>
          <a:p>
            <a:pPr marL="355600" marR="8255" indent="-342900">
              <a:lnSpc>
                <a:spcPct val="100000"/>
              </a:lnSpc>
              <a:spcBef>
                <a:spcPts val="105"/>
              </a:spcBef>
              <a:buFont typeface="Wingdings"/>
              <a:buChar char=""/>
              <a:tabLst>
                <a:tab pos="355600" algn="l"/>
              </a:tabLst>
            </a:pPr>
            <a:r>
              <a:rPr sz="3200" spc="-10" dirty="0">
                <a:latin typeface="Calibri"/>
                <a:cs typeface="Calibri"/>
              </a:rPr>
              <a:t>Octal </a:t>
            </a:r>
            <a:r>
              <a:rPr sz="3200" spc="-5" dirty="0">
                <a:latin typeface="Calibri"/>
                <a:cs typeface="Calibri"/>
              </a:rPr>
              <a:t>number </a:t>
            </a:r>
            <a:r>
              <a:rPr sz="3200" spc="-30" dirty="0">
                <a:latin typeface="Calibri"/>
                <a:cs typeface="Calibri"/>
              </a:rPr>
              <a:t>system </a:t>
            </a:r>
            <a:r>
              <a:rPr sz="3200" spc="-5" dirty="0">
                <a:latin typeface="Calibri"/>
                <a:cs typeface="Calibri"/>
              </a:rPr>
              <a:t>is </a:t>
            </a:r>
            <a:r>
              <a:rPr sz="3200" dirty="0">
                <a:latin typeface="Calibri"/>
                <a:cs typeface="Calibri"/>
              </a:rPr>
              <a:t>a positional </a:t>
            </a:r>
            <a:r>
              <a:rPr sz="3200" spc="-15" dirty="0">
                <a:latin typeface="Calibri"/>
                <a:cs typeface="Calibri"/>
              </a:rPr>
              <a:t>weighted  </a:t>
            </a:r>
            <a:r>
              <a:rPr sz="3200" spc="-30" dirty="0">
                <a:latin typeface="Calibri"/>
                <a:cs typeface="Calibri"/>
              </a:rPr>
              <a:t>system</a:t>
            </a:r>
            <a:endParaRPr sz="3200" dirty="0">
              <a:latin typeface="Calibri"/>
              <a:cs typeface="Calibri"/>
            </a:endParaRPr>
          </a:p>
          <a:p>
            <a:pPr>
              <a:lnSpc>
                <a:spcPct val="100000"/>
              </a:lnSpc>
              <a:spcBef>
                <a:spcPts val="45"/>
              </a:spcBef>
              <a:buFont typeface="Wingdings"/>
              <a:buChar char=""/>
            </a:pPr>
            <a:endParaRPr sz="3300" dirty="0">
              <a:latin typeface="Times New Roman"/>
              <a:cs typeface="Times New Roman"/>
            </a:endParaRPr>
          </a:p>
          <a:p>
            <a:pPr marL="355600" marR="5080" indent="-342900">
              <a:lnSpc>
                <a:spcPct val="100000"/>
              </a:lnSpc>
              <a:buFont typeface="Wingdings"/>
              <a:buChar char=""/>
              <a:tabLst>
                <a:tab pos="355600" algn="l"/>
                <a:tab pos="733425" algn="l"/>
                <a:tab pos="3233420" algn="l"/>
                <a:tab pos="4524375" algn="l"/>
                <a:tab pos="6005830" algn="l"/>
              </a:tabLst>
            </a:pPr>
            <a:r>
              <a:rPr sz="3200" spc="-5" dirty="0">
                <a:latin typeface="Calibri"/>
                <a:cs typeface="Calibri"/>
              </a:rPr>
              <a:t>I</a:t>
            </a:r>
            <a:r>
              <a:rPr sz="3200" dirty="0">
                <a:latin typeface="Calibri"/>
                <a:cs typeface="Calibri"/>
              </a:rPr>
              <a:t>t	</a:t>
            </a:r>
            <a:r>
              <a:rPr sz="3200" spc="-25" dirty="0">
                <a:latin typeface="Calibri"/>
                <a:cs typeface="Calibri"/>
              </a:rPr>
              <a:t>c</a:t>
            </a:r>
            <a:r>
              <a:rPr sz="3200" spc="-5" dirty="0">
                <a:latin typeface="Calibri"/>
                <a:cs typeface="Calibri"/>
              </a:rPr>
              <a:t>o</a:t>
            </a:r>
            <a:r>
              <a:rPr sz="3200" spc="-25" dirty="0">
                <a:latin typeface="Calibri"/>
                <a:cs typeface="Calibri"/>
              </a:rPr>
              <a:t>n</a:t>
            </a:r>
            <a:r>
              <a:rPr sz="3200" spc="-45" dirty="0">
                <a:latin typeface="Calibri"/>
                <a:cs typeface="Calibri"/>
              </a:rPr>
              <a:t>t</a:t>
            </a:r>
            <a:r>
              <a:rPr sz="3200" dirty="0">
                <a:latin typeface="Calibri"/>
                <a:cs typeface="Calibri"/>
              </a:rPr>
              <a:t>ains</a:t>
            </a:r>
            <a:r>
              <a:rPr sz="3200" spc="355" dirty="0">
                <a:latin typeface="Calibri"/>
                <a:cs typeface="Calibri"/>
              </a:rPr>
              <a:t> </a:t>
            </a:r>
            <a:r>
              <a:rPr sz="3200" dirty="0">
                <a:latin typeface="Calibri"/>
                <a:cs typeface="Calibri"/>
              </a:rPr>
              <a:t>eig</a:t>
            </a:r>
            <a:r>
              <a:rPr sz="3200" spc="-30" dirty="0">
                <a:latin typeface="Calibri"/>
                <a:cs typeface="Calibri"/>
              </a:rPr>
              <a:t>h</a:t>
            </a:r>
            <a:r>
              <a:rPr sz="3200" dirty="0">
                <a:latin typeface="Calibri"/>
                <a:cs typeface="Calibri"/>
              </a:rPr>
              <a:t>t	</a:t>
            </a:r>
            <a:r>
              <a:rPr sz="3200" spc="-5" dirty="0">
                <a:latin typeface="Calibri"/>
                <a:cs typeface="Calibri"/>
              </a:rPr>
              <a:t>uni</a:t>
            </a:r>
            <a:r>
              <a:rPr sz="3200" spc="5" dirty="0">
                <a:latin typeface="Calibri"/>
                <a:cs typeface="Calibri"/>
              </a:rPr>
              <a:t>q</a:t>
            </a:r>
            <a:r>
              <a:rPr sz="3200" spc="-5" dirty="0">
                <a:latin typeface="Calibri"/>
                <a:cs typeface="Calibri"/>
              </a:rPr>
              <a:t>u</a:t>
            </a:r>
            <a:r>
              <a:rPr sz="3200" dirty="0">
                <a:latin typeface="Calibri"/>
                <a:cs typeface="Calibri"/>
              </a:rPr>
              <a:t>e	</a:t>
            </a:r>
            <a:r>
              <a:rPr sz="3200" spc="-55" dirty="0">
                <a:latin typeface="Calibri"/>
                <a:cs typeface="Calibri"/>
              </a:rPr>
              <a:t>s</a:t>
            </a:r>
            <a:r>
              <a:rPr sz="3200" dirty="0">
                <a:latin typeface="Calibri"/>
                <a:cs typeface="Calibri"/>
              </a:rPr>
              <a:t>ymbols	</a:t>
            </a:r>
            <a:r>
              <a:rPr sz="3200" spc="5" dirty="0">
                <a:latin typeface="Calibri"/>
                <a:cs typeface="Calibri"/>
              </a:rPr>
              <a:t>0</a:t>
            </a:r>
            <a:r>
              <a:rPr sz="3200" dirty="0">
                <a:latin typeface="Calibri"/>
                <a:cs typeface="Calibri"/>
              </a:rPr>
              <a:t>,</a:t>
            </a:r>
            <a:r>
              <a:rPr sz="3200" spc="-5" dirty="0">
                <a:latin typeface="Calibri"/>
                <a:cs typeface="Calibri"/>
              </a:rPr>
              <a:t>1</a:t>
            </a:r>
            <a:r>
              <a:rPr sz="3200" dirty="0">
                <a:latin typeface="Calibri"/>
                <a:cs typeface="Calibri"/>
              </a:rPr>
              <a:t>,</a:t>
            </a:r>
            <a:r>
              <a:rPr sz="3200" spc="-5" dirty="0">
                <a:latin typeface="Calibri"/>
                <a:cs typeface="Calibri"/>
              </a:rPr>
              <a:t>2</a:t>
            </a:r>
            <a:r>
              <a:rPr sz="3200" dirty="0">
                <a:latin typeface="Calibri"/>
                <a:cs typeface="Calibri"/>
              </a:rPr>
              <a:t>,</a:t>
            </a:r>
            <a:r>
              <a:rPr sz="3200" spc="-5" dirty="0">
                <a:latin typeface="Calibri"/>
                <a:cs typeface="Calibri"/>
              </a:rPr>
              <a:t>3</a:t>
            </a:r>
            <a:r>
              <a:rPr sz="3200" dirty="0">
                <a:latin typeface="Calibri"/>
                <a:cs typeface="Calibri"/>
              </a:rPr>
              <a:t>,</a:t>
            </a:r>
            <a:r>
              <a:rPr sz="3200" spc="-5" dirty="0">
                <a:latin typeface="Calibri"/>
                <a:cs typeface="Calibri"/>
              </a:rPr>
              <a:t>4</a:t>
            </a:r>
            <a:r>
              <a:rPr sz="3200" dirty="0">
                <a:latin typeface="Calibri"/>
                <a:cs typeface="Calibri"/>
              </a:rPr>
              <a:t>,</a:t>
            </a:r>
            <a:r>
              <a:rPr sz="3200" spc="-5" dirty="0">
                <a:latin typeface="Calibri"/>
                <a:cs typeface="Calibri"/>
              </a:rPr>
              <a:t>5</a:t>
            </a:r>
            <a:r>
              <a:rPr sz="3200" spc="5" dirty="0">
                <a:latin typeface="Calibri"/>
                <a:cs typeface="Calibri"/>
              </a:rPr>
              <a:t>,</a:t>
            </a:r>
            <a:r>
              <a:rPr sz="3200" dirty="0">
                <a:latin typeface="Calibri"/>
                <a:cs typeface="Calibri"/>
              </a:rPr>
              <a:t>6  and</a:t>
            </a:r>
            <a:r>
              <a:rPr sz="3200" spc="-5" dirty="0">
                <a:latin typeface="Calibri"/>
                <a:cs typeface="Calibri"/>
              </a:rPr>
              <a:t> </a:t>
            </a:r>
            <a:r>
              <a:rPr sz="3200" dirty="0">
                <a:latin typeface="Calibri"/>
                <a:cs typeface="Calibri"/>
              </a:rPr>
              <a:t>7</a:t>
            </a:r>
          </a:p>
          <a:p>
            <a:pPr>
              <a:lnSpc>
                <a:spcPct val="100000"/>
              </a:lnSpc>
              <a:spcBef>
                <a:spcPts val="45"/>
              </a:spcBef>
              <a:buFont typeface="Wingdings"/>
              <a:buChar char=""/>
            </a:pPr>
            <a:endParaRPr sz="3300" dirty="0">
              <a:latin typeface="Times New Roman"/>
              <a:cs typeface="Times New Roman"/>
            </a:endParaRPr>
          </a:p>
          <a:p>
            <a:pPr marL="355600" marR="8890" indent="-342900">
              <a:lnSpc>
                <a:spcPct val="100000"/>
              </a:lnSpc>
              <a:spcBef>
                <a:spcPts val="5"/>
              </a:spcBef>
              <a:buFont typeface="Wingdings"/>
              <a:buChar char=""/>
              <a:tabLst>
                <a:tab pos="355600" algn="l"/>
              </a:tabLst>
            </a:pPr>
            <a:r>
              <a:rPr sz="3200" spc="-5" dirty="0">
                <a:latin typeface="Calibri"/>
                <a:cs typeface="Calibri"/>
              </a:rPr>
              <a:t>Since </a:t>
            </a:r>
            <a:r>
              <a:rPr sz="3200" spc="-10" dirty="0">
                <a:latin typeface="Calibri"/>
                <a:cs typeface="Calibri"/>
              </a:rPr>
              <a:t>counting </a:t>
            </a:r>
            <a:r>
              <a:rPr sz="3200" spc="-5" dirty="0">
                <a:latin typeface="Calibri"/>
                <a:cs typeface="Calibri"/>
              </a:rPr>
              <a:t>in </a:t>
            </a:r>
            <a:r>
              <a:rPr sz="3200" spc="-10" dirty="0">
                <a:latin typeface="Calibri"/>
                <a:cs typeface="Calibri"/>
              </a:rPr>
              <a:t>octal </a:t>
            </a:r>
            <a:r>
              <a:rPr sz="3200" spc="-15" dirty="0">
                <a:latin typeface="Calibri"/>
                <a:cs typeface="Calibri"/>
              </a:rPr>
              <a:t>involves </a:t>
            </a:r>
            <a:r>
              <a:rPr sz="3200" spc="-10" dirty="0">
                <a:latin typeface="Calibri"/>
                <a:cs typeface="Calibri"/>
              </a:rPr>
              <a:t>eight symbols,  we can </a:t>
            </a:r>
            <a:r>
              <a:rPr sz="3200" spc="-25" dirty="0">
                <a:latin typeface="Calibri"/>
                <a:cs typeface="Calibri"/>
              </a:rPr>
              <a:t>say </a:t>
            </a:r>
            <a:r>
              <a:rPr sz="3200" spc="-10" dirty="0">
                <a:latin typeface="Calibri"/>
                <a:cs typeface="Calibri"/>
              </a:rPr>
              <a:t>that </a:t>
            </a:r>
            <a:r>
              <a:rPr sz="3200" spc="-5" dirty="0">
                <a:latin typeface="Calibri"/>
                <a:cs typeface="Calibri"/>
              </a:rPr>
              <a:t>its base </a:t>
            </a:r>
            <a:r>
              <a:rPr sz="3200" dirty="0">
                <a:latin typeface="Calibri"/>
                <a:cs typeface="Calibri"/>
              </a:rPr>
              <a:t>or </a:t>
            </a:r>
            <a:r>
              <a:rPr sz="3200" spc="-15" dirty="0">
                <a:latin typeface="Calibri"/>
                <a:cs typeface="Calibri"/>
              </a:rPr>
              <a:t>radix </a:t>
            </a:r>
            <a:r>
              <a:rPr sz="3200" spc="-5" dirty="0">
                <a:latin typeface="Calibri"/>
                <a:cs typeface="Calibri"/>
              </a:rPr>
              <a:t>is</a:t>
            </a:r>
            <a:r>
              <a:rPr sz="3200" spc="20" dirty="0">
                <a:latin typeface="Calibri"/>
                <a:cs typeface="Calibri"/>
              </a:rPr>
              <a:t> </a:t>
            </a:r>
            <a:r>
              <a:rPr sz="3200" spc="-5" dirty="0">
                <a:latin typeface="Calibri"/>
                <a:cs typeface="Calibri"/>
              </a:rPr>
              <a:t>eight.</a:t>
            </a:r>
            <a:endParaRPr lang="en-US" sz="3200" spc="-5" dirty="0">
              <a:latin typeface="Calibri"/>
              <a:cs typeface="Calibri"/>
            </a:endParaRPr>
          </a:p>
          <a:p>
            <a:pPr marL="12700" marR="8890">
              <a:lnSpc>
                <a:spcPct val="100000"/>
              </a:lnSpc>
              <a:spcBef>
                <a:spcPts val="5"/>
              </a:spcBef>
              <a:tabLst>
                <a:tab pos="355600" algn="l"/>
              </a:tabLst>
            </a:pPr>
            <a:endParaRPr lang="en-US" sz="3200" spc="-5" dirty="0">
              <a:latin typeface="Calibri"/>
              <a:cs typeface="Calibri"/>
            </a:endParaRPr>
          </a:p>
          <a:p>
            <a:pPr marL="355600" marR="8890" indent="-342900">
              <a:spcBef>
                <a:spcPts val="5"/>
              </a:spcBef>
              <a:buFont typeface="Wingdings"/>
              <a:buChar char=""/>
              <a:tabLst>
                <a:tab pos="355600" algn="l"/>
              </a:tabLst>
            </a:pPr>
            <a:r>
              <a:rPr lang="en-US" sz="3200" spc="-5" dirty="0">
                <a:cs typeface="Calibri"/>
              </a:rPr>
              <a:t>The </a:t>
            </a:r>
            <a:r>
              <a:rPr lang="en-US" sz="3200" spc="-20" dirty="0">
                <a:cs typeface="Calibri"/>
              </a:rPr>
              <a:t>largest </a:t>
            </a:r>
            <a:r>
              <a:rPr lang="en-US" sz="3200" spc="-10" dirty="0">
                <a:cs typeface="Calibri"/>
              </a:rPr>
              <a:t>value </a:t>
            </a:r>
            <a:r>
              <a:rPr lang="en-US" sz="3200" dirty="0">
                <a:cs typeface="Calibri"/>
              </a:rPr>
              <a:t>of a </a:t>
            </a:r>
            <a:r>
              <a:rPr lang="en-US" sz="3200" spc="-5" dirty="0">
                <a:cs typeface="Calibri"/>
              </a:rPr>
              <a:t>digit in </a:t>
            </a:r>
            <a:r>
              <a:rPr lang="en-US" sz="3200" dirty="0">
                <a:cs typeface="Calibri"/>
              </a:rPr>
              <a:t>the </a:t>
            </a:r>
            <a:r>
              <a:rPr lang="en-US" sz="3200" spc="-10" dirty="0">
                <a:cs typeface="Calibri"/>
              </a:rPr>
              <a:t>octal </a:t>
            </a:r>
            <a:r>
              <a:rPr lang="en-US" sz="3200" spc="-30" dirty="0">
                <a:cs typeface="Calibri"/>
              </a:rPr>
              <a:t>system  </a:t>
            </a:r>
            <a:r>
              <a:rPr lang="en-US" sz="3200" spc="-5" dirty="0">
                <a:cs typeface="Calibri"/>
              </a:rPr>
              <a:t>will </a:t>
            </a:r>
            <a:r>
              <a:rPr lang="en-US" sz="3200" dirty="0">
                <a:cs typeface="Calibri"/>
              </a:rPr>
              <a:t>be</a:t>
            </a:r>
            <a:r>
              <a:rPr lang="en-US" sz="3200" spc="5" dirty="0">
                <a:cs typeface="Calibri"/>
              </a:rPr>
              <a:t> </a:t>
            </a:r>
            <a:r>
              <a:rPr lang="en-US" sz="3200" spc="-5" dirty="0">
                <a:cs typeface="Calibri"/>
              </a:rPr>
              <a:t>7.</a:t>
            </a:r>
            <a:endParaRPr lang="en-US" sz="3200" dirty="0">
              <a:cs typeface="Calibri"/>
            </a:endParaRPr>
          </a:p>
          <a:p>
            <a:pPr marL="12700" marR="8890">
              <a:lnSpc>
                <a:spcPct val="100000"/>
              </a:lnSpc>
              <a:spcBef>
                <a:spcPts val="5"/>
              </a:spcBef>
              <a:tabLst>
                <a:tab pos="355600" algn="l"/>
              </a:tabLst>
            </a:pPr>
            <a:endParaRPr sz="3200" dirty="0">
              <a:latin typeface="Calibri"/>
              <a:cs typeface="Calibri"/>
            </a:endParaRPr>
          </a:p>
        </p:txBody>
      </p:sp>
      <p:sp>
        <p:nvSpPr>
          <p:cNvPr id="4" name="object 4"/>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Binary</a:t>
            </a:r>
            <a:r>
              <a:rPr sz="3200" b="1" spc="-90" dirty="0">
                <a:solidFill>
                  <a:srgbClr val="FF0000"/>
                </a:solidFill>
                <a:latin typeface="Calibri"/>
                <a:cs typeface="Calibri"/>
              </a:rPr>
              <a:t> </a:t>
            </a:r>
            <a:r>
              <a:rPr sz="3200" b="1" dirty="0">
                <a:solidFill>
                  <a:srgbClr val="FF0000"/>
                </a:solidFill>
                <a:latin typeface="Calibri"/>
                <a:cs typeface="Calibri"/>
              </a:rPr>
              <a:t>Addition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62939" y="1486170"/>
            <a:ext cx="5116195" cy="466725"/>
          </a:xfrm>
          <a:prstGeom prst="rect">
            <a:avLst/>
          </a:prstGeom>
        </p:spPr>
        <p:txBody>
          <a:bodyPr vert="horz" wrap="square" lIns="0" tIns="12065" rIns="0" bIns="0" rtlCol="0">
            <a:spAutoFit/>
          </a:bodyPr>
          <a:lstStyle/>
          <a:p>
            <a:pPr marL="12700">
              <a:lnSpc>
                <a:spcPct val="100000"/>
              </a:lnSpc>
              <a:spcBef>
                <a:spcPts val="95"/>
              </a:spcBef>
              <a:tabLst>
                <a:tab pos="2563495"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60" dirty="0">
                <a:latin typeface="Times New Roman"/>
                <a:cs typeface="Times New Roman"/>
              </a:rPr>
              <a:t>(10111)</a:t>
            </a:r>
            <a:r>
              <a:rPr sz="2475" spc="-240" baseline="1683" dirty="0">
                <a:latin typeface="Times New Roman"/>
                <a:cs typeface="Times New Roman"/>
              </a:rPr>
              <a:t>2 </a:t>
            </a:r>
            <a:r>
              <a:rPr sz="2900" spc="-75" dirty="0">
                <a:latin typeface="Symbol"/>
                <a:cs typeface="Symbol"/>
              </a:rPr>
              <a:t></a:t>
            </a:r>
            <a:r>
              <a:rPr sz="2900" spc="-345" dirty="0">
                <a:latin typeface="Times New Roman"/>
                <a:cs typeface="Times New Roman"/>
              </a:rPr>
              <a:t> </a:t>
            </a:r>
            <a:r>
              <a:rPr sz="2900" spc="-160" dirty="0">
                <a:latin typeface="Times New Roman"/>
                <a:cs typeface="Times New Roman"/>
              </a:rPr>
              <a:t>(11001)</a:t>
            </a:r>
            <a:r>
              <a:rPr sz="2475" spc="-240" baseline="1683" dirty="0">
                <a:latin typeface="Times New Roman"/>
                <a:cs typeface="Times New Roman"/>
              </a:rPr>
              <a:t>2</a:t>
            </a:r>
            <a:endParaRPr sz="2475" baseline="1683">
              <a:latin typeface="Times New Roman"/>
              <a:cs typeface="Times New Roman"/>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3314065" y="2388848"/>
          <a:ext cx="2703828" cy="1739883"/>
        </p:xfrm>
        <a:graphic>
          <a:graphicData uri="http://schemas.openxmlformats.org/drawingml/2006/table">
            <a:tbl>
              <a:tblPr firstRow="1" bandRow="1">
                <a:tableStyleId>{2D5ABB26-0587-4C30-8999-92F81FD0307C}</a:tableStyleId>
              </a:tblPr>
              <a:tblGrid>
                <a:gridCol w="436880">
                  <a:extLst>
                    <a:ext uri="{9D8B030D-6E8A-4147-A177-3AD203B41FA5}">
                      <a16:colId xmlns="" xmlns:a16="http://schemas.microsoft.com/office/drawing/2014/main" val="20000"/>
                    </a:ext>
                  </a:extLst>
                </a:gridCol>
                <a:gridCol w="642620">
                  <a:extLst>
                    <a:ext uri="{9D8B030D-6E8A-4147-A177-3AD203B41FA5}">
                      <a16:colId xmlns="" xmlns:a16="http://schemas.microsoft.com/office/drawing/2014/main" val="20001"/>
                    </a:ext>
                  </a:extLst>
                </a:gridCol>
                <a:gridCol w="582294">
                  <a:extLst>
                    <a:ext uri="{9D8B030D-6E8A-4147-A177-3AD203B41FA5}">
                      <a16:colId xmlns="" xmlns:a16="http://schemas.microsoft.com/office/drawing/2014/main" val="20002"/>
                    </a:ext>
                  </a:extLst>
                </a:gridCol>
                <a:gridCol w="605790">
                  <a:extLst>
                    <a:ext uri="{9D8B030D-6E8A-4147-A177-3AD203B41FA5}">
                      <a16:colId xmlns="" xmlns:a16="http://schemas.microsoft.com/office/drawing/2014/main" val="20003"/>
                    </a:ext>
                  </a:extLst>
                </a:gridCol>
                <a:gridCol w="436244">
                  <a:extLst>
                    <a:ext uri="{9D8B030D-6E8A-4147-A177-3AD203B41FA5}">
                      <a16:colId xmlns="" xmlns:a16="http://schemas.microsoft.com/office/drawing/2014/main" val="20004"/>
                    </a:ext>
                  </a:extLst>
                </a:gridCol>
              </a:tblGrid>
              <a:tr h="549902">
                <a:tc gridSpan="3">
                  <a:txBody>
                    <a:bodyPr/>
                    <a:lstStyle/>
                    <a:p>
                      <a:pPr>
                        <a:lnSpc>
                          <a:spcPct val="100000"/>
                        </a:lnSpc>
                      </a:pPr>
                      <a:endParaRPr sz="22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77800">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0"/>
                  </a:ext>
                </a:extLst>
              </a:tr>
              <a:tr h="685990">
                <a:tc>
                  <a:txBody>
                    <a:bodyPr/>
                    <a:lstStyle/>
                    <a:p>
                      <a:pPr marL="31750">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R="229870" algn="r">
                        <a:lnSpc>
                          <a:spcPct val="100000"/>
                        </a:lnSpc>
                        <a:spcBef>
                          <a:spcPts val="1435"/>
                        </a:spcBef>
                      </a:pPr>
                      <a:r>
                        <a:rPr sz="2400" dirty="0">
                          <a:latin typeface="Tahoma"/>
                          <a:cs typeface="Tahoma"/>
                        </a:rPr>
                        <a:t>0</a:t>
                      </a:r>
                      <a:endParaRPr sz="2400">
                        <a:latin typeface="Tahoma"/>
                        <a:cs typeface="Tahoma"/>
                      </a:endParaRPr>
                    </a:p>
                  </a:txBody>
                  <a:tcPr marL="0" marR="0" marT="182245" marB="0"/>
                </a:tc>
                <a:tc>
                  <a:txBody>
                    <a:bodyPr/>
                    <a:lstStyle/>
                    <a:p>
                      <a:pPr marR="170180" algn="r">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L="201295">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R="24130" algn="r">
                        <a:lnSpc>
                          <a:spcPct val="100000"/>
                        </a:lnSpc>
                        <a:spcBef>
                          <a:spcPts val="1435"/>
                        </a:spcBef>
                      </a:pPr>
                      <a:r>
                        <a:rPr sz="2400" dirty="0">
                          <a:latin typeface="Tahoma"/>
                          <a:cs typeface="Tahoma"/>
                        </a:rPr>
                        <a:t>1</a:t>
                      </a:r>
                      <a:endParaRPr sz="2400">
                        <a:latin typeface="Tahoma"/>
                        <a:cs typeface="Tahoma"/>
                      </a:endParaRPr>
                    </a:p>
                  </a:txBody>
                  <a:tcPr marL="0" marR="0" marT="182245" marB="0"/>
                </a:tc>
                <a:extLst>
                  <a:ext uri="{0D108BD9-81ED-4DB2-BD59-A6C34878D82A}">
                    <a16:rowId xmlns="" xmlns:a16="http://schemas.microsoft.com/office/drawing/2014/main" val="10001"/>
                  </a:ext>
                </a:extLst>
              </a:tr>
              <a:tr h="503991">
                <a:tc>
                  <a:txBody>
                    <a:bodyPr/>
                    <a:lstStyle/>
                    <a:p>
                      <a:pPr marL="31750">
                        <a:lnSpc>
                          <a:spcPts val="2795"/>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R="229870" algn="r">
                        <a:lnSpc>
                          <a:spcPts val="2795"/>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R="170180" algn="r">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201295">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R="24130" algn="r">
                        <a:lnSpc>
                          <a:spcPts val="2795"/>
                        </a:lnSpc>
                        <a:spcBef>
                          <a:spcPts val="1070"/>
                        </a:spcBef>
                      </a:pPr>
                      <a:r>
                        <a:rPr sz="2400" dirty="0">
                          <a:latin typeface="Tahoma"/>
                          <a:cs typeface="Tahoma"/>
                        </a:rPr>
                        <a:t>1</a:t>
                      </a:r>
                      <a:endParaRPr sz="2400">
                        <a:latin typeface="Tahoma"/>
                        <a:cs typeface="Tahoma"/>
                      </a:endParaRPr>
                    </a:p>
                  </a:txBody>
                  <a:tcPr marL="0" marR="0" marT="135890" marB="0"/>
                </a:tc>
                <a:extLst>
                  <a:ext uri="{0D108BD9-81ED-4DB2-BD59-A6C34878D82A}">
                    <a16:rowId xmlns="" xmlns:a16="http://schemas.microsoft.com/office/drawing/2014/main" val="10002"/>
                  </a:ext>
                </a:extLst>
              </a:tr>
            </a:tbl>
          </a:graphicData>
        </a:graphic>
      </p:graphicFrame>
      <p:sp>
        <p:nvSpPr>
          <p:cNvPr id="5" name="object 5"/>
          <p:cNvSpPr txBox="1"/>
          <p:nvPr/>
        </p:nvSpPr>
        <p:spPr>
          <a:xfrm>
            <a:off x="5903214" y="4388307"/>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6" name="object 6"/>
          <p:cNvSpPr/>
          <p:nvPr/>
        </p:nvSpPr>
        <p:spPr>
          <a:xfrm>
            <a:off x="2133345" y="4419346"/>
            <a:ext cx="4411980" cy="635"/>
          </a:xfrm>
          <a:custGeom>
            <a:avLst/>
            <a:gdLst/>
            <a:ahLst/>
            <a:cxnLst/>
            <a:rect l="l" t="t" r="r" b="b"/>
            <a:pathLst>
              <a:path w="4411980" h="635">
                <a:moveTo>
                  <a:pt x="0" y="0"/>
                </a:moveTo>
                <a:lnTo>
                  <a:pt x="4411472" y="380"/>
                </a:lnTo>
              </a:path>
            </a:pathLst>
          </a:custGeom>
          <a:ln w="31680">
            <a:solidFill>
              <a:srgbClr val="000000"/>
            </a:solidFill>
          </a:ln>
        </p:spPr>
        <p:txBody>
          <a:bodyPr wrap="square" lIns="0" tIns="0" rIns="0" bIns="0" rtlCol="0"/>
          <a:lstStyle/>
          <a:p>
            <a:endParaRPr/>
          </a:p>
        </p:txBody>
      </p:sp>
      <p:sp>
        <p:nvSpPr>
          <p:cNvPr id="7" name="object 7"/>
          <p:cNvSpPr/>
          <p:nvPr/>
        </p:nvSpPr>
        <p:spPr>
          <a:xfrm>
            <a:off x="2329560" y="3662045"/>
            <a:ext cx="241935" cy="447675"/>
          </a:xfrm>
          <a:custGeom>
            <a:avLst/>
            <a:gdLst/>
            <a:ahLst/>
            <a:cxnLst/>
            <a:rect l="l" t="t" r="r" b="b"/>
            <a:pathLst>
              <a:path w="241935" h="447675">
                <a:moveTo>
                  <a:pt x="0" y="185165"/>
                </a:moveTo>
                <a:lnTo>
                  <a:pt x="82168" y="185165"/>
                </a:lnTo>
                <a:lnTo>
                  <a:pt x="82168" y="0"/>
                </a:lnTo>
                <a:lnTo>
                  <a:pt x="159384" y="0"/>
                </a:lnTo>
                <a:lnTo>
                  <a:pt x="159384" y="185165"/>
                </a:lnTo>
                <a:lnTo>
                  <a:pt x="241553" y="185165"/>
                </a:lnTo>
                <a:lnTo>
                  <a:pt x="241553" y="262508"/>
                </a:lnTo>
                <a:lnTo>
                  <a:pt x="159384" y="262508"/>
                </a:lnTo>
                <a:lnTo>
                  <a:pt x="159384" y="447674"/>
                </a:lnTo>
                <a:lnTo>
                  <a:pt x="82168" y="447674"/>
                </a:lnTo>
                <a:lnTo>
                  <a:pt x="82168" y="262508"/>
                </a:lnTo>
                <a:lnTo>
                  <a:pt x="0" y="262508"/>
                </a:lnTo>
                <a:lnTo>
                  <a:pt x="0" y="185165"/>
                </a:lnTo>
                <a:close/>
              </a:path>
            </a:pathLst>
          </a:custGeom>
          <a:ln w="9360">
            <a:solidFill>
              <a:srgbClr val="000000"/>
            </a:solidFill>
          </a:ln>
        </p:spPr>
        <p:txBody>
          <a:bodyPr wrap="square" lIns="0" tIns="0" rIns="0" bIns="0" rtlCol="0"/>
          <a:lstStyle/>
          <a:p>
            <a:endParaRPr/>
          </a:p>
        </p:txBody>
      </p:sp>
      <p:sp>
        <p:nvSpPr>
          <p:cNvPr id="8" name="object 8"/>
          <p:cNvSpPr txBox="1"/>
          <p:nvPr/>
        </p:nvSpPr>
        <p:spPr>
          <a:xfrm>
            <a:off x="1062939" y="1486170"/>
            <a:ext cx="5116195" cy="466725"/>
          </a:xfrm>
          <a:prstGeom prst="rect">
            <a:avLst/>
          </a:prstGeom>
        </p:spPr>
        <p:txBody>
          <a:bodyPr vert="horz" wrap="square" lIns="0" tIns="12065" rIns="0" bIns="0" rtlCol="0">
            <a:spAutoFit/>
          </a:bodyPr>
          <a:lstStyle/>
          <a:p>
            <a:pPr marL="12700">
              <a:lnSpc>
                <a:spcPct val="100000"/>
              </a:lnSpc>
              <a:spcBef>
                <a:spcPts val="95"/>
              </a:spcBef>
              <a:tabLst>
                <a:tab pos="2563495"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60" dirty="0">
                <a:latin typeface="Times New Roman"/>
                <a:cs typeface="Times New Roman"/>
              </a:rPr>
              <a:t>(10111)</a:t>
            </a:r>
            <a:r>
              <a:rPr sz="2475" spc="-240" baseline="1683" dirty="0">
                <a:latin typeface="Times New Roman"/>
                <a:cs typeface="Times New Roman"/>
              </a:rPr>
              <a:t>2 </a:t>
            </a:r>
            <a:r>
              <a:rPr sz="2900" spc="-75" dirty="0">
                <a:latin typeface="Symbol"/>
                <a:cs typeface="Symbol"/>
              </a:rPr>
              <a:t></a:t>
            </a:r>
            <a:r>
              <a:rPr sz="2900" spc="-345" dirty="0">
                <a:latin typeface="Times New Roman"/>
                <a:cs typeface="Times New Roman"/>
              </a:rPr>
              <a:t> </a:t>
            </a:r>
            <a:r>
              <a:rPr sz="2900" spc="-160" dirty="0">
                <a:latin typeface="Times New Roman"/>
                <a:cs typeface="Times New Roman"/>
              </a:rPr>
              <a:t>(11001)</a:t>
            </a:r>
            <a:r>
              <a:rPr sz="2475" spc="-240" baseline="1683" dirty="0">
                <a:latin typeface="Times New Roman"/>
                <a:cs typeface="Times New Roman"/>
              </a:rPr>
              <a:t>2</a:t>
            </a:r>
            <a:endParaRPr sz="2475" baseline="1683">
              <a:latin typeface="Times New Roman"/>
              <a:cs typeface="Times New Roman"/>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329560" y="2388848"/>
          <a:ext cx="4227193" cy="2380280"/>
        </p:xfrm>
        <a:graphic>
          <a:graphicData uri="http://schemas.openxmlformats.org/drawingml/2006/table">
            <a:tbl>
              <a:tblPr firstRow="1" bandRow="1">
                <a:tableStyleId>{2D5ABB26-0587-4C30-8999-92F81FD0307C}</a:tableStyleId>
              </a:tblPr>
              <a:tblGrid>
                <a:gridCol w="81915">
                  <a:extLst>
                    <a:ext uri="{9D8B030D-6E8A-4147-A177-3AD203B41FA5}">
                      <a16:colId xmlns="" xmlns:a16="http://schemas.microsoft.com/office/drawing/2014/main" val="20000"/>
                    </a:ext>
                  </a:extLst>
                </a:gridCol>
                <a:gridCol w="76835">
                  <a:extLst>
                    <a:ext uri="{9D8B030D-6E8A-4147-A177-3AD203B41FA5}">
                      <a16:colId xmlns="" xmlns:a16="http://schemas.microsoft.com/office/drawing/2014/main" val="20001"/>
                    </a:ext>
                  </a:extLst>
                </a:gridCol>
                <a:gridCol w="81914">
                  <a:extLst>
                    <a:ext uri="{9D8B030D-6E8A-4147-A177-3AD203B41FA5}">
                      <a16:colId xmlns="" xmlns:a16="http://schemas.microsoft.com/office/drawing/2014/main" val="20002"/>
                    </a:ext>
                  </a:extLst>
                </a:gridCol>
                <a:gridCol w="1179195">
                  <a:extLst>
                    <a:ext uri="{9D8B030D-6E8A-4147-A177-3AD203B41FA5}">
                      <a16:colId xmlns="" xmlns:a16="http://schemas.microsoft.com/office/drawing/2014/main" val="20003"/>
                    </a:ext>
                  </a:extLst>
                </a:gridCol>
                <a:gridCol w="641985">
                  <a:extLst>
                    <a:ext uri="{9D8B030D-6E8A-4147-A177-3AD203B41FA5}">
                      <a16:colId xmlns="" xmlns:a16="http://schemas.microsoft.com/office/drawing/2014/main" val="20004"/>
                    </a:ext>
                  </a:extLst>
                </a:gridCol>
                <a:gridCol w="593090">
                  <a:extLst>
                    <a:ext uri="{9D8B030D-6E8A-4147-A177-3AD203B41FA5}">
                      <a16:colId xmlns="" xmlns:a16="http://schemas.microsoft.com/office/drawing/2014/main" val="20005"/>
                    </a:ext>
                  </a:extLst>
                </a:gridCol>
                <a:gridCol w="617854">
                  <a:extLst>
                    <a:ext uri="{9D8B030D-6E8A-4147-A177-3AD203B41FA5}">
                      <a16:colId xmlns="" xmlns:a16="http://schemas.microsoft.com/office/drawing/2014/main" val="20006"/>
                    </a:ext>
                  </a:extLst>
                </a:gridCol>
                <a:gridCol w="954405">
                  <a:extLst>
                    <a:ext uri="{9D8B030D-6E8A-4147-A177-3AD203B41FA5}">
                      <a16:colId xmlns="" xmlns:a16="http://schemas.microsoft.com/office/drawing/2014/main" val="20007"/>
                    </a:ext>
                  </a:extLst>
                </a:gridCol>
              </a:tblGrid>
              <a:tr h="549902">
                <a:tc rowSpan="3" gridSpan="3">
                  <a:txBody>
                    <a:bodyPr/>
                    <a:lstStyle/>
                    <a:p>
                      <a:pPr>
                        <a:lnSpc>
                          <a:spcPct val="100000"/>
                        </a:lnSpc>
                      </a:pPr>
                      <a:endParaRPr sz="2200">
                        <a:latin typeface="Times New Roman"/>
                        <a:cs typeface="Times New Roman"/>
                      </a:endParaRPr>
                    </a:p>
                  </a:txBody>
                  <a:tcPr marL="0" marR="0" marT="0" marB="0"/>
                </a:tc>
                <a:tc rowSpan="3" hMerge="1">
                  <a:txBody>
                    <a:bodyPr/>
                    <a:lstStyle/>
                    <a:p>
                      <a:endParaRPr/>
                    </a:p>
                  </a:txBody>
                  <a:tcPr marL="0" marR="0" marT="0" marB="0"/>
                </a:tc>
                <a:tc rowSpan="3" hMerge="1">
                  <a:txBody>
                    <a:bodyPr/>
                    <a:lstStyle/>
                    <a:p>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L="284480">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marL="142240">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0"/>
                  </a:ext>
                </a:extLst>
              </a:tr>
              <a:tr h="723294">
                <a:tc gridSpan="3"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R="230504" algn="r">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R="229870" algn="r">
                        <a:lnSpc>
                          <a:spcPct val="100000"/>
                        </a:lnSpc>
                        <a:spcBef>
                          <a:spcPts val="1435"/>
                        </a:spcBef>
                      </a:pPr>
                      <a:r>
                        <a:rPr sz="2400" dirty="0">
                          <a:latin typeface="Tahoma"/>
                          <a:cs typeface="Tahoma"/>
                        </a:rPr>
                        <a:t>0</a:t>
                      </a:r>
                      <a:endParaRPr sz="2400">
                        <a:latin typeface="Tahoma"/>
                        <a:cs typeface="Tahoma"/>
                      </a:endParaRPr>
                    </a:p>
                  </a:txBody>
                  <a:tcPr marL="0" marR="0" marT="182245" marB="0"/>
                </a:tc>
                <a:tc>
                  <a:txBody>
                    <a:bodyPr/>
                    <a:lstStyle/>
                    <a:p>
                      <a:pPr marL="237490">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L="189865">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L="213360">
                        <a:lnSpc>
                          <a:spcPct val="100000"/>
                        </a:lnSpc>
                        <a:spcBef>
                          <a:spcPts val="1435"/>
                        </a:spcBef>
                      </a:pPr>
                      <a:r>
                        <a:rPr sz="2400" dirty="0">
                          <a:latin typeface="Tahoma"/>
                          <a:cs typeface="Tahoma"/>
                        </a:rPr>
                        <a:t>1</a:t>
                      </a:r>
                      <a:endParaRPr sz="2400">
                        <a:latin typeface="Tahoma"/>
                        <a:cs typeface="Tahoma"/>
                      </a:endParaRPr>
                    </a:p>
                  </a:txBody>
                  <a:tcPr marL="0" marR="0" marT="182245" marB="0"/>
                </a:tc>
                <a:extLst>
                  <a:ext uri="{0D108BD9-81ED-4DB2-BD59-A6C34878D82A}">
                    <a16:rowId xmlns="" xmlns:a16="http://schemas.microsoft.com/office/drawing/2014/main" val="10001"/>
                  </a:ext>
                </a:extLst>
              </a:tr>
              <a:tr h="447675">
                <a:tc gridSpan="3"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R="230504" algn="r">
                        <a:lnSpc>
                          <a:spcPts val="2645"/>
                        </a:lnSpc>
                        <a:spcBef>
                          <a:spcPts val="775"/>
                        </a:spcBef>
                      </a:pPr>
                      <a:r>
                        <a:rPr sz="2400" dirty="0">
                          <a:latin typeface="Tahoma"/>
                          <a:cs typeface="Tahoma"/>
                        </a:rPr>
                        <a:t>1</a:t>
                      </a:r>
                      <a:endParaRPr sz="2400">
                        <a:latin typeface="Tahoma"/>
                        <a:cs typeface="Tahoma"/>
                      </a:endParaRPr>
                    </a:p>
                  </a:txBody>
                  <a:tcPr marL="0" marR="0" marT="98425" marB="0"/>
                </a:tc>
                <a:tc>
                  <a:txBody>
                    <a:bodyPr/>
                    <a:lstStyle/>
                    <a:p>
                      <a:pPr marR="229870" algn="r">
                        <a:lnSpc>
                          <a:spcPts val="2645"/>
                        </a:lnSpc>
                        <a:spcBef>
                          <a:spcPts val="775"/>
                        </a:spcBef>
                      </a:pPr>
                      <a:r>
                        <a:rPr sz="2400" dirty="0">
                          <a:latin typeface="Tahoma"/>
                          <a:cs typeface="Tahoma"/>
                        </a:rPr>
                        <a:t>1</a:t>
                      </a:r>
                      <a:endParaRPr sz="2400">
                        <a:latin typeface="Tahoma"/>
                        <a:cs typeface="Tahoma"/>
                      </a:endParaRPr>
                    </a:p>
                  </a:txBody>
                  <a:tcPr marL="0" marR="0" marT="98425" marB="0"/>
                </a:tc>
                <a:tc>
                  <a:txBody>
                    <a:bodyPr/>
                    <a:lstStyle/>
                    <a:p>
                      <a:pPr marL="237490">
                        <a:lnSpc>
                          <a:spcPts val="2645"/>
                        </a:lnSpc>
                        <a:spcBef>
                          <a:spcPts val="775"/>
                        </a:spcBef>
                      </a:pPr>
                      <a:r>
                        <a:rPr sz="2400" dirty="0">
                          <a:latin typeface="Tahoma"/>
                          <a:cs typeface="Tahoma"/>
                        </a:rPr>
                        <a:t>0</a:t>
                      </a:r>
                      <a:endParaRPr sz="2400">
                        <a:latin typeface="Tahoma"/>
                        <a:cs typeface="Tahoma"/>
                      </a:endParaRPr>
                    </a:p>
                  </a:txBody>
                  <a:tcPr marL="0" marR="0" marT="98425" marB="0"/>
                </a:tc>
                <a:tc>
                  <a:txBody>
                    <a:bodyPr/>
                    <a:lstStyle/>
                    <a:p>
                      <a:pPr marL="189865">
                        <a:lnSpc>
                          <a:spcPts val="2645"/>
                        </a:lnSpc>
                        <a:spcBef>
                          <a:spcPts val="775"/>
                        </a:spcBef>
                      </a:pPr>
                      <a:r>
                        <a:rPr sz="2400" dirty="0">
                          <a:latin typeface="Tahoma"/>
                          <a:cs typeface="Tahoma"/>
                        </a:rPr>
                        <a:t>0</a:t>
                      </a:r>
                      <a:endParaRPr sz="2400">
                        <a:latin typeface="Tahoma"/>
                        <a:cs typeface="Tahoma"/>
                      </a:endParaRPr>
                    </a:p>
                  </a:txBody>
                  <a:tcPr marL="0" marR="0" marT="98425" marB="0"/>
                </a:tc>
                <a:tc>
                  <a:txBody>
                    <a:bodyPr/>
                    <a:lstStyle/>
                    <a:p>
                      <a:pPr marL="213360">
                        <a:lnSpc>
                          <a:spcPts val="2645"/>
                        </a:lnSpc>
                        <a:spcBef>
                          <a:spcPts val="775"/>
                        </a:spcBef>
                      </a:pPr>
                      <a:r>
                        <a:rPr sz="2400" dirty="0">
                          <a:latin typeface="Tahoma"/>
                          <a:cs typeface="Tahoma"/>
                        </a:rPr>
                        <a:t>1</a:t>
                      </a:r>
                      <a:endParaRPr sz="2400">
                        <a:latin typeface="Tahoma"/>
                        <a:cs typeface="Tahoma"/>
                      </a:endParaRPr>
                    </a:p>
                  </a:txBody>
                  <a:tcPr marL="0" marR="0" marT="98425" marB="0"/>
                </a:tc>
                <a:extLst>
                  <a:ext uri="{0D108BD9-81ED-4DB2-BD59-A6C34878D82A}">
                    <a16:rowId xmlns="" xmlns:a16="http://schemas.microsoft.com/office/drawing/2014/main" val="10002"/>
                  </a:ext>
                </a:extLst>
              </a:tr>
              <a:tr h="291138">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 xmlns:a16="http://schemas.microsoft.com/office/drawing/2014/main" val="10003"/>
                  </a:ext>
                </a:extLst>
              </a:tr>
              <a:tr h="36827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L="260985">
                        <a:lnSpc>
                          <a:spcPts val="2795"/>
                        </a:lnSpc>
                      </a:pPr>
                      <a:r>
                        <a:rPr sz="2400" dirty="0">
                          <a:latin typeface="Tahoma"/>
                          <a:cs typeface="Tahoma"/>
                        </a:rPr>
                        <a:t>0</a:t>
                      </a:r>
                      <a:endParaRPr sz="2400">
                        <a:latin typeface="Tahoma"/>
                        <a:cs typeface="Tahoma"/>
                      </a:endParaRPr>
                    </a:p>
                  </a:txBody>
                  <a:tcPr marL="0" marR="0" marT="0" marB="0"/>
                </a:tc>
                <a:tc>
                  <a:txBody>
                    <a:bodyPr/>
                    <a:lstStyle/>
                    <a:p>
                      <a:pPr marL="190500">
                        <a:lnSpc>
                          <a:spcPts val="2795"/>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4"/>
                  </a:ext>
                </a:extLst>
              </a:tr>
            </a:tbl>
          </a:graphicData>
        </a:graphic>
      </p:graphicFrame>
      <p:sp>
        <p:nvSpPr>
          <p:cNvPr id="5" name="object 5"/>
          <p:cNvSpPr/>
          <p:nvPr/>
        </p:nvSpPr>
        <p:spPr>
          <a:xfrm>
            <a:off x="2133345" y="4419346"/>
            <a:ext cx="4411980" cy="635"/>
          </a:xfrm>
          <a:custGeom>
            <a:avLst/>
            <a:gdLst/>
            <a:ahLst/>
            <a:cxnLst/>
            <a:rect l="l" t="t" r="r" b="b"/>
            <a:pathLst>
              <a:path w="4411980" h="635">
                <a:moveTo>
                  <a:pt x="0" y="0"/>
                </a:moveTo>
                <a:lnTo>
                  <a:pt x="4411472" y="380"/>
                </a:lnTo>
              </a:path>
            </a:pathLst>
          </a:custGeom>
          <a:ln w="31680">
            <a:solidFill>
              <a:srgbClr val="000000"/>
            </a:solidFill>
          </a:ln>
        </p:spPr>
        <p:txBody>
          <a:bodyPr wrap="square" lIns="0" tIns="0" rIns="0" bIns="0" rtlCol="0"/>
          <a:lstStyle/>
          <a:p>
            <a:endParaRPr/>
          </a:p>
        </p:txBody>
      </p:sp>
      <p:sp>
        <p:nvSpPr>
          <p:cNvPr id="6" name="object 6"/>
          <p:cNvSpPr/>
          <p:nvPr/>
        </p:nvSpPr>
        <p:spPr>
          <a:xfrm>
            <a:off x="2329560" y="3662045"/>
            <a:ext cx="241935" cy="447675"/>
          </a:xfrm>
          <a:custGeom>
            <a:avLst/>
            <a:gdLst/>
            <a:ahLst/>
            <a:cxnLst/>
            <a:rect l="l" t="t" r="r" b="b"/>
            <a:pathLst>
              <a:path w="241935" h="447675">
                <a:moveTo>
                  <a:pt x="0" y="185165"/>
                </a:moveTo>
                <a:lnTo>
                  <a:pt x="82168" y="185165"/>
                </a:lnTo>
                <a:lnTo>
                  <a:pt x="82168" y="0"/>
                </a:lnTo>
                <a:lnTo>
                  <a:pt x="159384" y="0"/>
                </a:lnTo>
                <a:lnTo>
                  <a:pt x="159384" y="185165"/>
                </a:lnTo>
                <a:lnTo>
                  <a:pt x="241553" y="185165"/>
                </a:lnTo>
                <a:lnTo>
                  <a:pt x="241553" y="262508"/>
                </a:lnTo>
                <a:lnTo>
                  <a:pt x="159384" y="262508"/>
                </a:lnTo>
                <a:lnTo>
                  <a:pt x="159384" y="447674"/>
                </a:lnTo>
                <a:lnTo>
                  <a:pt x="82168" y="447674"/>
                </a:lnTo>
                <a:lnTo>
                  <a:pt x="82168" y="262508"/>
                </a:lnTo>
                <a:lnTo>
                  <a:pt x="0" y="262508"/>
                </a:lnTo>
                <a:lnTo>
                  <a:pt x="0" y="185165"/>
                </a:lnTo>
                <a:close/>
              </a:path>
            </a:pathLst>
          </a:custGeom>
          <a:ln w="9360">
            <a:solidFill>
              <a:srgbClr val="000000"/>
            </a:solidFill>
          </a:ln>
        </p:spPr>
        <p:txBody>
          <a:bodyPr wrap="square" lIns="0" tIns="0" rIns="0" bIns="0" rtlCol="0"/>
          <a:lstStyle/>
          <a:p>
            <a:endParaRPr/>
          </a:p>
        </p:txBody>
      </p:sp>
      <p:sp>
        <p:nvSpPr>
          <p:cNvPr id="7" name="object 7"/>
          <p:cNvSpPr txBox="1"/>
          <p:nvPr/>
        </p:nvSpPr>
        <p:spPr>
          <a:xfrm>
            <a:off x="1062939" y="1486170"/>
            <a:ext cx="5116195" cy="466725"/>
          </a:xfrm>
          <a:prstGeom prst="rect">
            <a:avLst/>
          </a:prstGeom>
        </p:spPr>
        <p:txBody>
          <a:bodyPr vert="horz" wrap="square" lIns="0" tIns="12065" rIns="0" bIns="0" rtlCol="0">
            <a:spAutoFit/>
          </a:bodyPr>
          <a:lstStyle/>
          <a:p>
            <a:pPr marL="12700">
              <a:lnSpc>
                <a:spcPct val="100000"/>
              </a:lnSpc>
              <a:spcBef>
                <a:spcPts val="95"/>
              </a:spcBef>
              <a:tabLst>
                <a:tab pos="2563495"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60" dirty="0">
                <a:latin typeface="Times New Roman"/>
                <a:cs typeface="Times New Roman"/>
              </a:rPr>
              <a:t>(10111)</a:t>
            </a:r>
            <a:r>
              <a:rPr sz="2475" spc="-240" baseline="1683" dirty="0">
                <a:latin typeface="Times New Roman"/>
                <a:cs typeface="Times New Roman"/>
              </a:rPr>
              <a:t>2 </a:t>
            </a:r>
            <a:r>
              <a:rPr sz="2900" spc="-75" dirty="0">
                <a:latin typeface="Symbol"/>
                <a:cs typeface="Symbol"/>
              </a:rPr>
              <a:t></a:t>
            </a:r>
            <a:r>
              <a:rPr sz="2900" spc="-345" dirty="0">
                <a:latin typeface="Times New Roman"/>
                <a:cs typeface="Times New Roman"/>
              </a:rPr>
              <a:t> </a:t>
            </a:r>
            <a:r>
              <a:rPr sz="2900" spc="-160" dirty="0">
                <a:latin typeface="Times New Roman"/>
                <a:cs typeface="Times New Roman"/>
              </a:rPr>
              <a:t>(11001)</a:t>
            </a:r>
            <a:r>
              <a:rPr sz="2475" spc="-240" baseline="1683" dirty="0">
                <a:latin typeface="Times New Roman"/>
                <a:cs typeface="Times New Roman"/>
              </a:rPr>
              <a:t>2</a:t>
            </a:r>
            <a:endParaRPr sz="2475" baseline="1683">
              <a:latin typeface="Times New Roman"/>
              <a:cs typeface="Times New Roman"/>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329560" y="2388848"/>
          <a:ext cx="4227194" cy="2380280"/>
        </p:xfrm>
        <a:graphic>
          <a:graphicData uri="http://schemas.openxmlformats.org/drawingml/2006/table">
            <a:tbl>
              <a:tblPr firstRow="1" bandRow="1">
                <a:tableStyleId>{2D5ABB26-0587-4C30-8999-92F81FD0307C}</a:tableStyleId>
              </a:tblPr>
              <a:tblGrid>
                <a:gridCol w="81915">
                  <a:extLst>
                    <a:ext uri="{9D8B030D-6E8A-4147-A177-3AD203B41FA5}">
                      <a16:colId xmlns="" xmlns:a16="http://schemas.microsoft.com/office/drawing/2014/main" val="20000"/>
                    </a:ext>
                  </a:extLst>
                </a:gridCol>
                <a:gridCol w="76835">
                  <a:extLst>
                    <a:ext uri="{9D8B030D-6E8A-4147-A177-3AD203B41FA5}">
                      <a16:colId xmlns="" xmlns:a16="http://schemas.microsoft.com/office/drawing/2014/main" val="20001"/>
                    </a:ext>
                  </a:extLst>
                </a:gridCol>
                <a:gridCol w="81914">
                  <a:extLst>
                    <a:ext uri="{9D8B030D-6E8A-4147-A177-3AD203B41FA5}">
                      <a16:colId xmlns="" xmlns:a16="http://schemas.microsoft.com/office/drawing/2014/main" val="20002"/>
                    </a:ext>
                  </a:extLst>
                </a:gridCol>
                <a:gridCol w="1179195">
                  <a:extLst>
                    <a:ext uri="{9D8B030D-6E8A-4147-A177-3AD203B41FA5}">
                      <a16:colId xmlns="" xmlns:a16="http://schemas.microsoft.com/office/drawing/2014/main" val="20003"/>
                    </a:ext>
                  </a:extLst>
                </a:gridCol>
                <a:gridCol w="629920">
                  <a:extLst>
                    <a:ext uri="{9D8B030D-6E8A-4147-A177-3AD203B41FA5}">
                      <a16:colId xmlns="" xmlns:a16="http://schemas.microsoft.com/office/drawing/2014/main" val="20004"/>
                    </a:ext>
                  </a:extLst>
                </a:gridCol>
                <a:gridCol w="617855">
                  <a:extLst>
                    <a:ext uri="{9D8B030D-6E8A-4147-A177-3AD203B41FA5}">
                      <a16:colId xmlns="" xmlns:a16="http://schemas.microsoft.com/office/drawing/2014/main" val="20005"/>
                    </a:ext>
                  </a:extLst>
                </a:gridCol>
                <a:gridCol w="581660">
                  <a:extLst>
                    <a:ext uri="{9D8B030D-6E8A-4147-A177-3AD203B41FA5}">
                      <a16:colId xmlns="" xmlns:a16="http://schemas.microsoft.com/office/drawing/2014/main" val="20006"/>
                    </a:ext>
                  </a:extLst>
                </a:gridCol>
                <a:gridCol w="977900">
                  <a:extLst>
                    <a:ext uri="{9D8B030D-6E8A-4147-A177-3AD203B41FA5}">
                      <a16:colId xmlns="" xmlns:a16="http://schemas.microsoft.com/office/drawing/2014/main" val="20007"/>
                    </a:ext>
                  </a:extLst>
                </a:gridCol>
              </a:tblGrid>
              <a:tr h="549902">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R="194310" algn="r">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marR="169545" algn="r">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0"/>
                  </a:ext>
                </a:extLst>
              </a:tr>
              <a:tr h="723294">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R="230504" algn="r">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R="217170" algn="r">
                        <a:lnSpc>
                          <a:spcPct val="100000"/>
                        </a:lnSpc>
                        <a:spcBef>
                          <a:spcPts val="1435"/>
                        </a:spcBef>
                      </a:pPr>
                      <a:r>
                        <a:rPr sz="2400" dirty="0">
                          <a:latin typeface="Tahoma"/>
                          <a:cs typeface="Tahoma"/>
                        </a:rPr>
                        <a:t>0</a:t>
                      </a:r>
                      <a:endParaRPr sz="2400">
                        <a:latin typeface="Tahoma"/>
                        <a:cs typeface="Tahoma"/>
                      </a:endParaRPr>
                    </a:p>
                  </a:txBody>
                  <a:tcPr marL="0" marR="0" marT="182245" marB="0"/>
                </a:tc>
                <a:tc>
                  <a:txBody>
                    <a:bodyPr/>
                    <a:lstStyle/>
                    <a:p>
                      <a:pPr marR="193675" algn="r">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R="52705" algn="ctr">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L="236854">
                        <a:lnSpc>
                          <a:spcPct val="100000"/>
                        </a:lnSpc>
                        <a:spcBef>
                          <a:spcPts val="1435"/>
                        </a:spcBef>
                      </a:pPr>
                      <a:r>
                        <a:rPr sz="2400" dirty="0">
                          <a:latin typeface="Tahoma"/>
                          <a:cs typeface="Tahoma"/>
                        </a:rPr>
                        <a:t>1</a:t>
                      </a:r>
                      <a:endParaRPr sz="2400">
                        <a:latin typeface="Tahoma"/>
                        <a:cs typeface="Tahoma"/>
                      </a:endParaRPr>
                    </a:p>
                  </a:txBody>
                  <a:tcPr marL="0" marR="0" marT="182245" marB="0"/>
                </a:tc>
                <a:extLst>
                  <a:ext uri="{0D108BD9-81ED-4DB2-BD59-A6C34878D82A}">
                    <a16:rowId xmlns="" xmlns:a16="http://schemas.microsoft.com/office/drawing/2014/main" val="10001"/>
                  </a:ext>
                </a:extLst>
              </a:tr>
              <a:tr h="447675">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R="230504" algn="r">
                        <a:lnSpc>
                          <a:spcPts val="2645"/>
                        </a:lnSpc>
                        <a:spcBef>
                          <a:spcPts val="775"/>
                        </a:spcBef>
                      </a:pPr>
                      <a:r>
                        <a:rPr sz="2400" dirty="0">
                          <a:latin typeface="Tahoma"/>
                          <a:cs typeface="Tahoma"/>
                        </a:rPr>
                        <a:t>1</a:t>
                      </a:r>
                      <a:endParaRPr sz="2400">
                        <a:latin typeface="Tahoma"/>
                        <a:cs typeface="Tahoma"/>
                      </a:endParaRPr>
                    </a:p>
                  </a:txBody>
                  <a:tcPr marL="0" marR="0" marT="98425" marB="0"/>
                </a:tc>
                <a:tc>
                  <a:txBody>
                    <a:bodyPr/>
                    <a:lstStyle/>
                    <a:p>
                      <a:pPr marR="217170" algn="r">
                        <a:lnSpc>
                          <a:spcPts val="2645"/>
                        </a:lnSpc>
                        <a:spcBef>
                          <a:spcPts val="775"/>
                        </a:spcBef>
                      </a:pPr>
                      <a:r>
                        <a:rPr sz="2400" dirty="0">
                          <a:latin typeface="Tahoma"/>
                          <a:cs typeface="Tahoma"/>
                        </a:rPr>
                        <a:t>1</a:t>
                      </a:r>
                      <a:endParaRPr sz="2400">
                        <a:latin typeface="Tahoma"/>
                        <a:cs typeface="Tahoma"/>
                      </a:endParaRPr>
                    </a:p>
                  </a:txBody>
                  <a:tcPr marL="0" marR="0" marT="98425" marB="0"/>
                </a:tc>
                <a:tc>
                  <a:txBody>
                    <a:bodyPr/>
                    <a:lstStyle/>
                    <a:p>
                      <a:pPr marR="193675" algn="r">
                        <a:lnSpc>
                          <a:spcPts val="2645"/>
                        </a:lnSpc>
                        <a:spcBef>
                          <a:spcPts val="775"/>
                        </a:spcBef>
                      </a:pPr>
                      <a:r>
                        <a:rPr sz="2400" dirty="0">
                          <a:latin typeface="Tahoma"/>
                          <a:cs typeface="Tahoma"/>
                        </a:rPr>
                        <a:t>0</a:t>
                      </a:r>
                      <a:endParaRPr sz="2400">
                        <a:latin typeface="Tahoma"/>
                        <a:cs typeface="Tahoma"/>
                      </a:endParaRPr>
                    </a:p>
                  </a:txBody>
                  <a:tcPr marL="0" marR="0" marT="98425" marB="0"/>
                </a:tc>
                <a:tc>
                  <a:txBody>
                    <a:bodyPr/>
                    <a:lstStyle/>
                    <a:p>
                      <a:pPr marR="52705" algn="ctr">
                        <a:lnSpc>
                          <a:spcPts val="2645"/>
                        </a:lnSpc>
                        <a:spcBef>
                          <a:spcPts val="775"/>
                        </a:spcBef>
                      </a:pPr>
                      <a:r>
                        <a:rPr sz="2400" dirty="0">
                          <a:latin typeface="Tahoma"/>
                          <a:cs typeface="Tahoma"/>
                        </a:rPr>
                        <a:t>0</a:t>
                      </a:r>
                      <a:endParaRPr sz="2400">
                        <a:latin typeface="Tahoma"/>
                        <a:cs typeface="Tahoma"/>
                      </a:endParaRPr>
                    </a:p>
                  </a:txBody>
                  <a:tcPr marL="0" marR="0" marT="98425" marB="0"/>
                </a:tc>
                <a:tc>
                  <a:txBody>
                    <a:bodyPr/>
                    <a:lstStyle/>
                    <a:p>
                      <a:pPr marL="236854">
                        <a:lnSpc>
                          <a:spcPts val="2645"/>
                        </a:lnSpc>
                        <a:spcBef>
                          <a:spcPts val="775"/>
                        </a:spcBef>
                      </a:pPr>
                      <a:r>
                        <a:rPr sz="2400" dirty="0">
                          <a:latin typeface="Tahoma"/>
                          <a:cs typeface="Tahoma"/>
                        </a:rPr>
                        <a:t>1</a:t>
                      </a:r>
                      <a:endParaRPr sz="2400">
                        <a:latin typeface="Tahoma"/>
                        <a:cs typeface="Tahoma"/>
                      </a:endParaRPr>
                    </a:p>
                  </a:txBody>
                  <a:tcPr marL="0" marR="0" marT="98425" marB="0"/>
                </a:tc>
                <a:extLst>
                  <a:ext uri="{0D108BD9-81ED-4DB2-BD59-A6C34878D82A}">
                    <a16:rowId xmlns="" xmlns:a16="http://schemas.microsoft.com/office/drawing/2014/main" val="10002"/>
                  </a:ext>
                </a:extLst>
              </a:tr>
              <a:tr h="291138">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 xmlns:a16="http://schemas.microsoft.com/office/drawing/2014/main" val="10003"/>
                  </a:ext>
                </a:extLst>
              </a:tr>
              <a:tr h="36827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R="241300" algn="r">
                        <a:lnSpc>
                          <a:spcPts val="2795"/>
                        </a:lnSpc>
                      </a:pPr>
                      <a:r>
                        <a:rPr sz="2400" dirty="0">
                          <a:latin typeface="Tahoma"/>
                          <a:cs typeface="Tahoma"/>
                        </a:rPr>
                        <a:t>0</a:t>
                      </a:r>
                      <a:endParaRPr sz="2400">
                        <a:latin typeface="Tahoma"/>
                        <a:cs typeface="Tahoma"/>
                      </a:endParaRPr>
                    </a:p>
                  </a:txBody>
                  <a:tcPr marL="0" marR="0" marT="0" marB="0"/>
                </a:tc>
                <a:tc>
                  <a:txBody>
                    <a:bodyPr/>
                    <a:lstStyle/>
                    <a:p>
                      <a:pPr marL="34925" algn="ctr">
                        <a:lnSpc>
                          <a:spcPts val="2795"/>
                        </a:lnSpc>
                      </a:pPr>
                      <a:r>
                        <a:rPr sz="2400" dirty="0">
                          <a:latin typeface="Tahoma"/>
                          <a:cs typeface="Tahoma"/>
                        </a:rPr>
                        <a:t>0</a:t>
                      </a:r>
                      <a:endParaRPr sz="2400">
                        <a:latin typeface="Tahoma"/>
                        <a:cs typeface="Tahoma"/>
                      </a:endParaRPr>
                    </a:p>
                  </a:txBody>
                  <a:tcPr marL="0" marR="0" marT="0" marB="0"/>
                </a:tc>
                <a:tc>
                  <a:txBody>
                    <a:bodyPr/>
                    <a:lstStyle/>
                    <a:p>
                      <a:pPr marL="189865">
                        <a:lnSpc>
                          <a:spcPts val="2795"/>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4"/>
                  </a:ext>
                </a:extLst>
              </a:tr>
            </a:tbl>
          </a:graphicData>
        </a:graphic>
      </p:graphicFrame>
      <p:sp>
        <p:nvSpPr>
          <p:cNvPr id="5" name="object 5"/>
          <p:cNvSpPr/>
          <p:nvPr/>
        </p:nvSpPr>
        <p:spPr>
          <a:xfrm>
            <a:off x="2133345" y="4419346"/>
            <a:ext cx="4411980" cy="635"/>
          </a:xfrm>
          <a:custGeom>
            <a:avLst/>
            <a:gdLst/>
            <a:ahLst/>
            <a:cxnLst/>
            <a:rect l="l" t="t" r="r" b="b"/>
            <a:pathLst>
              <a:path w="4411980" h="635">
                <a:moveTo>
                  <a:pt x="0" y="0"/>
                </a:moveTo>
                <a:lnTo>
                  <a:pt x="4411472" y="380"/>
                </a:lnTo>
              </a:path>
            </a:pathLst>
          </a:custGeom>
          <a:ln w="31680">
            <a:solidFill>
              <a:srgbClr val="000000"/>
            </a:solidFill>
          </a:ln>
        </p:spPr>
        <p:txBody>
          <a:bodyPr wrap="square" lIns="0" tIns="0" rIns="0" bIns="0" rtlCol="0"/>
          <a:lstStyle/>
          <a:p>
            <a:endParaRPr/>
          </a:p>
        </p:txBody>
      </p:sp>
      <p:sp>
        <p:nvSpPr>
          <p:cNvPr id="6" name="object 6"/>
          <p:cNvSpPr/>
          <p:nvPr/>
        </p:nvSpPr>
        <p:spPr>
          <a:xfrm>
            <a:off x="2329560" y="3662045"/>
            <a:ext cx="241935" cy="447675"/>
          </a:xfrm>
          <a:custGeom>
            <a:avLst/>
            <a:gdLst/>
            <a:ahLst/>
            <a:cxnLst/>
            <a:rect l="l" t="t" r="r" b="b"/>
            <a:pathLst>
              <a:path w="241935" h="447675">
                <a:moveTo>
                  <a:pt x="0" y="185165"/>
                </a:moveTo>
                <a:lnTo>
                  <a:pt x="82168" y="185165"/>
                </a:lnTo>
                <a:lnTo>
                  <a:pt x="82168" y="0"/>
                </a:lnTo>
                <a:lnTo>
                  <a:pt x="159384" y="0"/>
                </a:lnTo>
                <a:lnTo>
                  <a:pt x="159384" y="185165"/>
                </a:lnTo>
                <a:lnTo>
                  <a:pt x="241553" y="185165"/>
                </a:lnTo>
                <a:lnTo>
                  <a:pt x="241553" y="262508"/>
                </a:lnTo>
                <a:lnTo>
                  <a:pt x="159384" y="262508"/>
                </a:lnTo>
                <a:lnTo>
                  <a:pt x="159384" y="447674"/>
                </a:lnTo>
                <a:lnTo>
                  <a:pt x="82168" y="447674"/>
                </a:lnTo>
                <a:lnTo>
                  <a:pt x="82168" y="262508"/>
                </a:lnTo>
                <a:lnTo>
                  <a:pt x="0" y="262508"/>
                </a:lnTo>
                <a:lnTo>
                  <a:pt x="0" y="185165"/>
                </a:lnTo>
                <a:close/>
              </a:path>
            </a:pathLst>
          </a:custGeom>
          <a:ln w="9360">
            <a:solidFill>
              <a:srgbClr val="000000"/>
            </a:solidFill>
          </a:ln>
        </p:spPr>
        <p:txBody>
          <a:bodyPr wrap="square" lIns="0" tIns="0" rIns="0" bIns="0" rtlCol="0"/>
          <a:lstStyle/>
          <a:p>
            <a:endParaRPr/>
          </a:p>
        </p:txBody>
      </p:sp>
      <p:sp>
        <p:nvSpPr>
          <p:cNvPr id="7" name="object 7"/>
          <p:cNvSpPr txBox="1"/>
          <p:nvPr/>
        </p:nvSpPr>
        <p:spPr>
          <a:xfrm>
            <a:off x="1062939" y="1486170"/>
            <a:ext cx="5116195" cy="466725"/>
          </a:xfrm>
          <a:prstGeom prst="rect">
            <a:avLst/>
          </a:prstGeom>
        </p:spPr>
        <p:txBody>
          <a:bodyPr vert="horz" wrap="square" lIns="0" tIns="12065" rIns="0" bIns="0" rtlCol="0">
            <a:spAutoFit/>
          </a:bodyPr>
          <a:lstStyle/>
          <a:p>
            <a:pPr marL="12700">
              <a:lnSpc>
                <a:spcPct val="100000"/>
              </a:lnSpc>
              <a:spcBef>
                <a:spcPts val="95"/>
              </a:spcBef>
              <a:tabLst>
                <a:tab pos="2563495"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60" dirty="0">
                <a:latin typeface="Times New Roman"/>
                <a:cs typeface="Times New Roman"/>
              </a:rPr>
              <a:t>(10111)</a:t>
            </a:r>
            <a:r>
              <a:rPr sz="2475" spc="-240" baseline="1683" dirty="0">
                <a:latin typeface="Times New Roman"/>
                <a:cs typeface="Times New Roman"/>
              </a:rPr>
              <a:t>2 </a:t>
            </a:r>
            <a:r>
              <a:rPr sz="2900" spc="-75" dirty="0">
                <a:latin typeface="Symbol"/>
                <a:cs typeface="Symbol"/>
              </a:rPr>
              <a:t></a:t>
            </a:r>
            <a:r>
              <a:rPr sz="2900" spc="-345" dirty="0">
                <a:latin typeface="Times New Roman"/>
                <a:cs typeface="Times New Roman"/>
              </a:rPr>
              <a:t> </a:t>
            </a:r>
            <a:r>
              <a:rPr sz="2900" spc="-160" dirty="0">
                <a:latin typeface="Times New Roman"/>
                <a:cs typeface="Times New Roman"/>
              </a:rPr>
              <a:t>(11001)</a:t>
            </a:r>
            <a:r>
              <a:rPr sz="2475" spc="-240" baseline="1683" dirty="0">
                <a:latin typeface="Times New Roman"/>
                <a:cs typeface="Times New Roman"/>
              </a:rPr>
              <a:t>2</a:t>
            </a:r>
            <a:endParaRPr sz="2475" baseline="1683">
              <a:latin typeface="Times New Roman"/>
              <a:cs typeface="Times New Roman"/>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329560" y="2388848"/>
          <a:ext cx="4229734" cy="2380280"/>
        </p:xfrm>
        <a:graphic>
          <a:graphicData uri="http://schemas.openxmlformats.org/drawingml/2006/table">
            <a:tbl>
              <a:tblPr firstRow="1" bandRow="1">
                <a:tableStyleId>{2D5ABB26-0587-4C30-8999-92F81FD0307C}</a:tableStyleId>
              </a:tblPr>
              <a:tblGrid>
                <a:gridCol w="81915">
                  <a:extLst>
                    <a:ext uri="{9D8B030D-6E8A-4147-A177-3AD203B41FA5}">
                      <a16:colId xmlns="" xmlns:a16="http://schemas.microsoft.com/office/drawing/2014/main" val="20000"/>
                    </a:ext>
                  </a:extLst>
                </a:gridCol>
                <a:gridCol w="76835">
                  <a:extLst>
                    <a:ext uri="{9D8B030D-6E8A-4147-A177-3AD203B41FA5}">
                      <a16:colId xmlns="" xmlns:a16="http://schemas.microsoft.com/office/drawing/2014/main" val="20001"/>
                    </a:ext>
                  </a:extLst>
                </a:gridCol>
                <a:gridCol w="81914">
                  <a:extLst>
                    <a:ext uri="{9D8B030D-6E8A-4147-A177-3AD203B41FA5}">
                      <a16:colId xmlns="" xmlns:a16="http://schemas.microsoft.com/office/drawing/2014/main" val="20002"/>
                    </a:ext>
                  </a:extLst>
                </a:gridCol>
                <a:gridCol w="1179195">
                  <a:extLst>
                    <a:ext uri="{9D8B030D-6E8A-4147-A177-3AD203B41FA5}">
                      <a16:colId xmlns="" xmlns:a16="http://schemas.microsoft.com/office/drawing/2014/main" val="20003"/>
                    </a:ext>
                  </a:extLst>
                </a:gridCol>
                <a:gridCol w="654050">
                  <a:extLst>
                    <a:ext uri="{9D8B030D-6E8A-4147-A177-3AD203B41FA5}">
                      <a16:colId xmlns="" xmlns:a16="http://schemas.microsoft.com/office/drawing/2014/main" val="20004"/>
                    </a:ext>
                  </a:extLst>
                </a:gridCol>
                <a:gridCol w="594360">
                  <a:extLst>
                    <a:ext uri="{9D8B030D-6E8A-4147-A177-3AD203B41FA5}">
                      <a16:colId xmlns="" xmlns:a16="http://schemas.microsoft.com/office/drawing/2014/main" val="20005"/>
                    </a:ext>
                  </a:extLst>
                </a:gridCol>
                <a:gridCol w="641985">
                  <a:extLst>
                    <a:ext uri="{9D8B030D-6E8A-4147-A177-3AD203B41FA5}">
                      <a16:colId xmlns="" xmlns:a16="http://schemas.microsoft.com/office/drawing/2014/main" val="20006"/>
                    </a:ext>
                  </a:extLst>
                </a:gridCol>
                <a:gridCol w="919480">
                  <a:extLst>
                    <a:ext uri="{9D8B030D-6E8A-4147-A177-3AD203B41FA5}">
                      <a16:colId xmlns="" xmlns:a16="http://schemas.microsoft.com/office/drawing/2014/main" val="20007"/>
                    </a:ext>
                  </a:extLst>
                </a:gridCol>
              </a:tblGrid>
              <a:tr h="549902">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R="230504" algn="r">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marR="2540" algn="ctr">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0"/>
                  </a:ext>
                </a:extLst>
              </a:tr>
              <a:tr h="723294">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R="230504" algn="r">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R="2540" algn="ctr">
                        <a:lnSpc>
                          <a:spcPct val="100000"/>
                        </a:lnSpc>
                        <a:spcBef>
                          <a:spcPts val="1435"/>
                        </a:spcBef>
                      </a:pPr>
                      <a:r>
                        <a:rPr sz="2400" dirty="0">
                          <a:latin typeface="Tahoma"/>
                          <a:cs typeface="Tahoma"/>
                        </a:rPr>
                        <a:t>0</a:t>
                      </a:r>
                      <a:endParaRPr sz="2400">
                        <a:latin typeface="Tahoma"/>
                        <a:cs typeface="Tahoma"/>
                      </a:endParaRPr>
                    </a:p>
                  </a:txBody>
                  <a:tcPr marL="0" marR="0" marT="182245" marB="0"/>
                </a:tc>
                <a:tc>
                  <a:txBody>
                    <a:bodyPr/>
                    <a:lstStyle/>
                    <a:p>
                      <a:pPr marL="24130" algn="ctr">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L="177165">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L="177800">
                        <a:lnSpc>
                          <a:spcPct val="100000"/>
                        </a:lnSpc>
                        <a:spcBef>
                          <a:spcPts val="1435"/>
                        </a:spcBef>
                      </a:pPr>
                      <a:r>
                        <a:rPr sz="2400" dirty="0">
                          <a:latin typeface="Tahoma"/>
                          <a:cs typeface="Tahoma"/>
                        </a:rPr>
                        <a:t>1</a:t>
                      </a:r>
                      <a:endParaRPr sz="2400">
                        <a:latin typeface="Tahoma"/>
                        <a:cs typeface="Tahoma"/>
                      </a:endParaRPr>
                    </a:p>
                  </a:txBody>
                  <a:tcPr marL="0" marR="0" marT="182245" marB="0"/>
                </a:tc>
                <a:extLst>
                  <a:ext uri="{0D108BD9-81ED-4DB2-BD59-A6C34878D82A}">
                    <a16:rowId xmlns="" xmlns:a16="http://schemas.microsoft.com/office/drawing/2014/main" val="10001"/>
                  </a:ext>
                </a:extLst>
              </a:tr>
              <a:tr h="447675">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R="230504" algn="r">
                        <a:lnSpc>
                          <a:spcPts val="2645"/>
                        </a:lnSpc>
                        <a:spcBef>
                          <a:spcPts val="775"/>
                        </a:spcBef>
                      </a:pPr>
                      <a:r>
                        <a:rPr sz="2400" dirty="0">
                          <a:latin typeface="Tahoma"/>
                          <a:cs typeface="Tahoma"/>
                        </a:rPr>
                        <a:t>1</a:t>
                      </a:r>
                      <a:endParaRPr sz="2400">
                        <a:latin typeface="Tahoma"/>
                        <a:cs typeface="Tahoma"/>
                      </a:endParaRPr>
                    </a:p>
                  </a:txBody>
                  <a:tcPr marL="0" marR="0" marT="98425" marB="0"/>
                </a:tc>
                <a:tc>
                  <a:txBody>
                    <a:bodyPr/>
                    <a:lstStyle/>
                    <a:p>
                      <a:pPr marR="2540" algn="ctr">
                        <a:lnSpc>
                          <a:spcPts val="2645"/>
                        </a:lnSpc>
                        <a:spcBef>
                          <a:spcPts val="775"/>
                        </a:spcBef>
                      </a:pPr>
                      <a:r>
                        <a:rPr sz="2400" dirty="0">
                          <a:latin typeface="Tahoma"/>
                          <a:cs typeface="Tahoma"/>
                        </a:rPr>
                        <a:t>1</a:t>
                      </a:r>
                      <a:endParaRPr sz="2400">
                        <a:latin typeface="Tahoma"/>
                        <a:cs typeface="Tahoma"/>
                      </a:endParaRPr>
                    </a:p>
                  </a:txBody>
                  <a:tcPr marL="0" marR="0" marT="98425" marB="0"/>
                </a:tc>
                <a:tc>
                  <a:txBody>
                    <a:bodyPr/>
                    <a:lstStyle/>
                    <a:p>
                      <a:pPr marL="24130" algn="ctr">
                        <a:lnSpc>
                          <a:spcPts val="2645"/>
                        </a:lnSpc>
                        <a:spcBef>
                          <a:spcPts val="775"/>
                        </a:spcBef>
                      </a:pPr>
                      <a:r>
                        <a:rPr sz="2400" dirty="0">
                          <a:latin typeface="Tahoma"/>
                          <a:cs typeface="Tahoma"/>
                        </a:rPr>
                        <a:t>0</a:t>
                      </a:r>
                      <a:endParaRPr sz="2400">
                        <a:latin typeface="Tahoma"/>
                        <a:cs typeface="Tahoma"/>
                      </a:endParaRPr>
                    </a:p>
                  </a:txBody>
                  <a:tcPr marL="0" marR="0" marT="98425" marB="0"/>
                </a:tc>
                <a:tc>
                  <a:txBody>
                    <a:bodyPr/>
                    <a:lstStyle/>
                    <a:p>
                      <a:pPr marL="177165">
                        <a:lnSpc>
                          <a:spcPts val="2645"/>
                        </a:lnSpc>
                        <a:spcBef>
                          <a:spcPts val="775"/>
                        </a:spcBef>
                      </a:pPr>
                      <a:r>
                        <a:rPr sz="2400" dirty="0">
                          <a:latin typeface="Tahoma"/>
                          <a:cs typeface="Tahoma"/>
                        </a:rPr>
                        <a:t>0</a:t>
                      </a:r>
                      <a:endParaRPr sz="2400">
                        <a:latin typeface="Tahoma"/>
                        <a:cs typeface="Tahoma"/>
                      </a:endParaRPr>
                    </a:p>
                  </a:txBody>
                  <a:tcPr marL="0" marR="0" marT="98425" marB="0"/>
                </a:tc>
                <a:tc>
                  <a:txBody>
                    <a:bodyPr/>
                    <a:lstStyle/>
                    <a:p>
                      <a:pPr marL="177800">
                        <a:lnSpc>
                          <a:spcPts val="2645"/>
                        </a:lnSpc>
                        <a:spcBef>
                          <a:spcPts val="775"/>
                        </a:spcBef>
                      </a:pPr>
                      <a:r>
                        <a:rPr sz="2400" dirty="0">
                          <a:latin typeface="Tahoma"/>
                          <a:cs typeface="Tahoma"/>
                        </a:rPr>
                        <a:t>1</a:t>
                      </a:r>
                      <a:endParaRPr sz="2400">
                        <a:latin typeface="Tahoma"/>
                        <a:cs typeface="Tahoma"/>
                      </a:endParaRPr>
                    </a:p>
                  </a:txBody>
                  <a:tcPr marL="0" marR="0" marT="98425" marB="0"/>
                </a:tc>
                <a:extLst>
                  <a:ext uri="{0D108BD9-81ED-4DB2-BD59-A6C34878D82A}">
                    <a16:rowId xmlns="" xmlns:a16="http://schemas.microsoft.com/office/drawing/2014/main" val="10002"/>
                  </a:ext>
                </a:extLst>
              </a:tr>
              <a:tr h="291138">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 xmlns:a16="http://schemas.microsoft.com/office/drawing/2014/main" val="10003"/>
                  </a:ext>
                </a:extLst>
              </a:tr>
              <a:tr h="36827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L="34925" algn="ctr">
                        <a:lnSpc>
                          <a:spcPts val="2795"/>
                        </a:lnSpc>
                      </a:pPr>
                      <a:r>
                        <a:rPr sz="2400" dirty="0">
                          <a:latin typeface="Tahoma"/>
                          <a:cs typeface="Tahoma"/>
                        </a:rPr>
                        <a:t>0</a:t>
                      </a:r>
                      <a:endParaRPr sz="2400">
                        <a:latin typeface="Tahoma"/>
                        <a:cs typeface="Tahoma"/>
                      </a:endParaRPr>
                    </a:p>
                  </a:txBody>
                  <a:tcPr marL="0" marR="0" marT="0" marB="0"/>
                </a:tc>
                <a:tc>
                  <a:txBody>
                    <a:bodyPr/>
                    <a:lstStyle/>
                    <a:p>
                      <a:pPr marL="72390" algn="ctr">
                        <a:lnSpc>
                          <a:spcPts val="2795"/>
                        </a:lnSpc>
                      </a:pPr>
                      <a:r>
                        <a:rPr sz="2400" dirty="0">
                          <a:latin typeface="Tahoma"/>
                          <a:cs typeface="Tahoma"/>
                        </a:rPr>
                        <a:t>0</a:t>
                      </a:r>
                      <a:endParaRPr sz="2400">
                        <a:latin typeface="Tahoma"/>
                        <a:cs typeface="Tahoma"/>
                      </a:endParaRPr>
                    </a:p>
                  </a:txBody>
                  <a:tcPr marL="0" marR="0" marT="0" marB="0"/>
                </a:tc>
                <a:tc>
                  <a:txBody>
                    <a:bodyPr/>
                    <a:lstStyle/>
                    <a:p>
                      <a:pPr marL="297180">
                        <a:lnSpc>
                          <a:spcPts val="2795"/>
                        </a:lnSpc>
                      </a:pPr>
                      <a:r>
                        <a:rPr sz="2400" dirty="0">
                          <a:latin typeface="Tahoma"/>
                          <a:cs typeface="Tahoma"/>
                        </a:rPr>
                        <a:t>0</a:t>
                      </a:r>
                      <a:endParaRPr sz="2400">
                        <a:latin typeface="Tahoma"/>
                        <a:cs typeface="Tahoma"/>
                      </a:endParaRPr>
                    </a:p>
                  </a:txBody>
                  <a:tcPr marL="0" marR="0" marT="0" marB="0"/>
                </a:tc>
                <a:tc>
                  <a:txBody>
                    <a:bodyPr/>
                    <a:lstStyle/>
                    <a:p>
                      <a:pPr marL="202565">
                        <a:lnSpc>
                          <a:spcPts val="2795"/>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4"/>
                  </a:ext>
                </a:extLst>
              </a:tr>
            </a:tbl>
          </a:graphicData>
        </a:graphic>
      </p:graphicFrame>
      <p:sp>
        <p:nvSpPr>
          <p:cNvPr id="5" name="object 5"/>
          <p:cNvSpPr/>
          <p:nvPr/>
        </p:nvSpPr>
        <p:spPr>
          <a:xfrm>
            <a:off x="2133345" y="4419346"/>
            <a:ext cx="4411980" cy="635"/>
          </a:xfrm>
          <a:custGeom>
            <a:avLst/>
            <a:gdLst/>
            <a:ahLst/>
            <a:cxnLst/>
            <a:rect l="l" t="t" r="r" b="b"/>
            <a:pathLst>
              <a:path w="4411980" h="635">
                <a:moveTo>
                  <a:pt x="0" y="0"/>
                </a:moveTo>
                <a:lnTo>
                  <a:pt x="4411472" y="380"/>
                </a:lnTo>
              </a:path>
            </a:pathLst>
          </a:custGeom>
          <a:ln w="31680">
            <a:solidFill>
              <a:srgbClr val="000000"/>
            </a:solidFill>
          </a:ln>
        </p:spPr>
        <p:txBody>
          <a:bodyPr wrap="square" lIns="0" tIns="0" rIns="0" bIns="0" rtlCol="0"/>
          <a:lstStyle/>
          <a:p>
            <a:endParaRPr/>
          </a:p>
        </p:txBody>
      </p:sp>
      <p:sp>
        <p:nvSpPr>
          <p:cNvPr id="6" name="object 6"/>
          <p:cNvSpPr/>
          <p:nvPr/>
        </p:nvSpPr>
        <p:spPr>
          <a:xfrm>
            <a:off x="2329560" y="3662045"/>
            <a:ext cx="241935" cy="447675"/>
          </a:xfrm>
          <a:custGeom>
            <a:avLst/>
            <a:gdLst/>
            <a:ahLst/>
            <a:cxnLst/>
            <a:rect l="l" t="t" r="r" b="b"/>
            <a:pathLst>
              <a:path w="241935" h="447675">
                <a:moveTo>
                  <a:pt x="0" y="185165"/>
                </a:moveTo>
                <a:lnTo>
                  <a:pt x="82168" y="185165"/>
                </a:lnTo>
                <a:lnTo>
                  <a:pt x="82168" y="0"/>
                </a:lnTo>
                <a:lnTo>
                  <a:pt x="159384" y="0"/>
                </a:lnTo>
                <a:lnTo>
                  <a:pt x="159384" y="185165"/>
                </a:lnTo>
                <a:lnTo>
                  <a:pt x="241553" y="185165"/>
                </a:lnTo>
                <a:lnTo>
                  <a:pt x="241553" y="262508"/>
                </a:lnTo>
                <a:lnTo>
                  <a:pt x="159384" y="262508"/>
                </a:lnTo>
                <a:lnTo>
                  <a:pt x="159384" y="447674"/>
                </a:lnTo>
                <a:lnTo>
                  <a:pt x="82168" y="447674"/>
                </a:lnTo>
                <a:lnTo>
                  <a:pt x="82168" y="262508"/>
                </a:lnTo>
                <a:lnTo>
                  <a:pt x="0" y="262508"/>
                </a:lnTo>
                <a:lnTo>
                  <a:pt x="0" y="185165"/>
                </a:lnTo>
                <a:close/>
              </a:path>
            </a:pathLst>
          </a:custGeom>
          <a:ln w="9360">
            <a:solidFill>
              <a:srgbClr val="000000"/>
            </a:solidFill>
          </a:ln>
        </p:spPr>
        <p:txBody>
          <a:bodyPr wrap="square" lIns="0" tIns="0" rIns="0" bIns="0" rtlCol="0"/>
          <a:lstStyle/>
          <a:p>
            <a:endParaRPr/>
          </a:p>
        </p:txBody>
      </p:sp>
      <p:sp>
        <p:nvSpPr>
          <p:cNvPr id="7" name="object 7"/>
          <p:cNvSpPr txBox="1"/>
          <p:nvPr/>
        </p:nvSpPr>
        <p:spPr>
          <a:xfrm>
            <a:off x="1062939" y="1486170"/>
            <a:ext cx="5116195" cy="466725"/>
          </a:xfrm>
          <a:prstGeom prst="rect">
            <a:avLst/>
          </a:prstGeom>
        </p:spPr>
        <p:txBody>
          <a:bodyPr vert="horz" wrap="square" lIns="0" tIns="12065" rIns="0" bIns="0" rtlCol="0">
            <a:spAutoFit/>
          </a:bodyPr>
          <a:lstStyle/>
          <a:p>
            <a:pPr marL="12700">
              <a:lnSpc>
                <a:spcPct val="100000"/>
              </a:lnSpc>
              <a:spcBef>
                <a:spcPts val="95"/>
              </a:spcBef>
              <a:tabLst>
                <a:tab pos="2563495"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60" dirty="0">
                <a:latin typeface="Times New Roman"/>
                <a:cs typeface="Times New Roman"/>
              </a:rPr>
              <a:t>(10111)</a:t>
            </a:r>
            <a:r>
              <a:rPr sz="2475" spc="-240" baseline="1683" dirty="0">
                <a:latin typeface="Times New Roman"/>
                <a:cs typeface="Times New Roman"/>
              </a:rPr>
              <a:t>2 </a:t>
            </a:r>
            <a:r>
              <a:rPr sz="2900" spc="-75" dirty="0">
                <a:latin typeface="Symbol"/>
                <a:cs typeface="Symbol"/>
              </a:rPr>
              <a:t></a:t>
            </a:r>
            <a:r>
              <a:rPr sz="2900" spc="-345" dirty="0">
                <a:latin typeface="Times New Roman"/>
                <a:cs typeface="Times New Roman"/>
              </a:rPr>
              <a:t> </a:t>
            </a:r>
            <a:r>
              <a:rPr sz="2900" spc="-160" dirty="0">
                <a:latin typeface="Times New Roman"/>
                <a:cs typeface="Times New Roman"/>
              </a:rPr>
              <a:t>(11001)</a:t>
            </a:r>
            <a:r>
              <a:rPr sz="2475" spc="-240" baseline="1683" dirty="0">
                <a:latin typeface="Times New Roman"/>
                <a:cs typeface="Times New Roman"/>
              </a:rPr>
              <a:t>2</a:t>
            </a:r>
            <a:endParaRPr sz="2475" baseline="1683">
              <a:latin typeface="Times New Roman"/>
              <a:cs typeface="Times New Roman"/>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133345" y="4419346"/>
            <a:ext cx="4411980" cy="635"/>
          </a:xfrm>
          <a:custGeom>
            <a:avLst/>
            <a:gdLst/>
            <a:ahLst/>
            <a:cxnLst/>
            <a:rect l="l" t="t" r="r" b="b"/>
            <a:pathLst>
              <a:path w="4411980" h="635">
                <a:moveTo>
                  <a:pt x="0" y="0"/>
                </a:moveTo>
                <a:lnTo>
                  <a:pt x="4411472" y="380"/>
                </a:lnTo>
              </a:path>
            </a:pathLst>
          </a:custGeom>
          <a:ln w="31680">
            <a:solidFill>
              <a:srgbClr val="000000"/>
            </a:solidFill>
          </a:ln>
        </p:spPr>
        <p:txBody>
          <a:bodyPr wrap="square" lIns="0" tIns="0" rIns="0" bIns="0" rtlCol="0"/>
          <a:lstStyle/>
          <a:p>
            <a:endParaRPr/>
          </a:p>
        </p:txBody>
      </p:sp>
      <p:sp>
        <p:nvSpPr>
          <p:cNvPr id="5" name="object 5"/>
          <p:cNvSpPr/>
          <p:nvPr/>
        </p:nvSpPr>
        <p:spPr>
          <a:xfrm>
            <a:off x="2329560" y="3662045"/>
            <a:ext cx="241935" cy="447675"/>
          </a:xfrm>
          <a:custGeom>
            <a:avLst/>
            <a:gdLst/>
            <a:ahLst/>
            <a:cxnLst/>
            <a:rect l="l" t="t" r="r" b="b"/>
            <a:pathLst>
              <a:path w="241935" h="447675">
                <a:moveTo>
                  <a:pt x="0" y="185165"/>
                </a:moveTo>
                <a:lnTo>
                  <a:pt x="82168" y="185165"/>
                </a:lnTo>
                <a:lnTo>
                  <a:pt x="82168" y="0"/>
                </a:lnTo>
                <a:lnTo>
                  <a:pt x="159384" y="0"/>
                </a:lnTo>
                <a:lnTo>
                  <a:pt x="159384" y="185165"/>
                </a:lnTo>
                <a:lnTo>
                  <a:pt x="241553" y="185165"/>
                </a:lnTo>
                <a:lnTo>
                  <a:pt x="241553" y="262508"/>
                </a:lnTo>
                <a:lnTo>
                  <a:pt x="159384" y="262508"/>
                </a:lnTo>
                <a:lnTo>
                  <a:pt x="159384" y="447674"/>
                </a:lnTo>
                <a:lnTo>
                  <a:pt x="82168" y="447674"/>
                </a:lnTo>
                <a:lnTo>
                  <a:pt x="82168" y="262508"/>
                </a:lnTo>
                <a:lnTo>
                  <a:pt x="0" y="262508"/>
                </a:lnTo>
                <a:lnTo>
                  <a:pt x="0" y="185165"/>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1062939" y="1486170"/>
            <a:ext cx="5116195" cy="3293745"/>
          </a:xfrm>
          <a:prstGeom prst="rect">
            <a:avLst/>
          </a:prstGeom>
        </p:spPr>
        <p:txBody>
          <a:bodyPr vert="horz" wrap="square" lIns="0" tIns="12065" rIns="0" bIns="0" rtlCol="0">
            <a:spAutoFit/>
          </a:bodyPr>
          <a:lstStyle/>
          <a:p>
            <a:pPr marL="12700">
              <a:lnSpc>
                <a:spcPct val="100000"/>
              </a:lnSpc>
              <a:spcBef>
                <a:spcPts val="95"/>
              </a:spcBef>
              <a:tabLst>
                <a:tab pos="2563495"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60" dirty="0">
                <a:latin typeface="Times New Roman"/>
                <a:cs typeface="Times New Roman"/>
              </a:rPr>
              <a:t>(10111)</a:t>
            </a:r>
            <a:r>
              <a:rPr sz="2475" spc="-240" baseline="1683" dirty="0">
                <a:latin typeface="Times New Roman"/>
                <a:cs typeface="Times New Roman"/>
              </a:rPr>
              <a:t>2 </a:t>
            </a:r>
            <a:r>
              <a:rPr sz="2900" spc="-75" dirty="0">
                <a:latin typeface="Symbol"/>
                <a:cs typeface="Symbol"/>
              </a:rPr>
              <a:t></a:t>
            </a:r>
            <a:r>
              <a:rPr sz="2900" spc="-345" dirty="0">
                <a:latin typeface="Times New Roman"/>
                <a:cs typeface="Times New Roman"/>
              </a:rPr>
              <a:t> </a:t>
            </a:r>
            <a:r>
              <a:rPr sz="2900" spc="-160" dirty="0">
                <a:latin typeface="Times New Roman"/>
                <a:cs typeface="Times New Roman"/>
              </a:rPr>
              <a:t>(11001)</a:t>
            </a:r>
            <a:r>
              <a:rPr sz="2475" spc="-240" baseline="1683" dirty="0">
                <a:latin typeface="Times New Roman"/>
                <a:cs typeface="Times New Roman"/>
              </a:rPr>
              <a:t>2</a:t>
            </a:r>
            <a:endParaRPr sz="2475" baseline="1683">
              <a:latin typeface="Times New Roman"/>
              <a:cs typeface="Times New Roman"/>
            </a:endParaRPr>
          </a:p>
          <a:p>
            <a:pPr>
              <a:lnSpc>
                <a:spcPct val="100000"/>
              </a:lnSpc>
              <a:spcBef>
                <a:spcPts val="25"/>
              </a:spcBef>
            </a:pPr>
            <a:endParaRPr sz="3050">
              <a:latin typeface="Times New Roman"/>
              <a:cs typeface="Times New Roman"/>
            </a:endParaRPr>
          </a:p>
          <a:p>
            <a:pPr marL="2282825">
              <a:lnSpc>
                <a:spcPct val="100000"/>
              </a:lnSpc>
            </a:pPr>
            <a:r>
              <a:rPr sz="2400" dirty="0">
                <a:solidFill>
                  <a:srgbClr val="FF0000"/>
                </a:solidFill>
                <a:latin typeface="Tahoma"/>
                <a:cs typeface="Tahoma"/>
              </a:rPr>
              <a:t>1</a:t>
            </a:r>
            <a:endParaRPr sz="2400">
              <a:latin typeface="Tahoma"/>
              <a:cs typeface="Tahoma"/>
            </a:endParaRPr>
          </a:p>
          <a:p>
            <a:pPr>
              <a:lnSpc>
                <a:spcPct val="100000"/>
              </a:lnSpc>
              <a:spcBef>
                <a:spcPts val="5"/>
              </a:spcBef>
            </a:pPr>
            <a:endParaRPr sz="2500">
              <a:latin typeface="Times New Roman"/>
              <a:cs typeface="Times New Roman"/>
            </a:endParaRPr>
          </a:p>
          <a:p>
            <a:pPr marL="2282825">
              <a:lnSpc>
                <a:spcPct val="100000"/>
              </a:lnSpc>
              <a:spcBef>
                <a:spcPts val="5"/>
              </a:spcBef>
              <a:tabLst>
                <a:tab pos="2926080" algn="l"/>
                <a:tab pos="3568065" algn="l"/>
                <a:tab pos="4113529" algn="l"/>
                <a:tab pos="4756150" algn="l"/>
              </a:tabLst>
            </a:pPr>
            <a:r>
              <a:rPr sz="2400" dirty="0">
                <a:latin typeface="Tahoma"/>
                <a:cs typeface="Tahoma"/>
              </a:rPr>
              <a:t>1	0	1	1	1</a:t>
            </a:r>
            <a:endParaRPr sz="2400">
              <a:latin typeface="Tahoma"/>
              <a:cs typeface="Tahoma"/>
            </a:endParaRPr>
          </a:p>
          <a:p>
            <a:pPr marL="2282825">
              <a:lnSpc>
                <a:spcPct val="100000"/>
              </a:lnSpc>
              <a:spcBef>
                <a:spcPts val="2160"/>
              </a:spcBef>
              <a:tabLst>
                <a:tab pos="2926080" algn="l"/>
                <a:tab pos="3568065" algn="l"/>
                <a:tab pos="4113529" algn="l"/>
                <a:tab pos="4756150" algn="l"/>
              </a:tabLst>
            </a:pPr>
            <a:r>
              <a:rPr sz="2400" dirty="0">
                <a:latin typeface="Tahoma"/>
                <a:cs typeface="Tahoma"/>
              </a:rPr>
              <a:t>1	1	0	0	1</a:t>
            </a:r>
            <a:endParaRPr sz="2400">
              <a:latin typeface="Tahoma"/>
              <a:cs typeface="Tahoma"/>
            </a:endParaRPr>
          </a:p>
          <a:p>
            <a:pPr marL="1807210">
              <a:lnSpc>
                <a:spcPct val="100000"/>
              </a:lnSpc>
              <a:spcBef>
                <a:spcPts val="2160"/>
              </a:spcBef>
              <a:tabLst>
                <a:tab pos="2354580" algn="l"/>
                <a:tab pos="2901315" algn="l"/>
                <a:tab pos="3543300" algn="l"/>
                <a:tab pos="4186554" algn="l"/>
                <a:tab pos="4733290" algn="l"/>
              </a:tabLst>
            </a:pPr>
            <a:r>
              <a:rPr sz="2400" dirty="0">
                <a:latin typeface="Tahoma"/>
                <a:cs typeface="Tahoma"/>
              </a:rPr>
              <a:t>1	1	0	0	0	0</a:t>
            </a:r>
            <a:endParaRPr sz="2400">
              <a:latin typeface="Tahoma"/>
              <a:cs typeface="Tahom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295272" y="5257800"/>
            <a:ext cx="6248400" cy="838200"/>
          </a:xfrm>
          <a:custGeom>
            <a:avLst/>
            <a:gdLst/>
            <a:ahLst/>
            <a:cxnLst/>
            <a:rect l="l" t="t" r="r" b="b"/>
            <a:pathLst>
              <a:path w="6248400" h="838200">
                <a:moveTo>
                  <a:pt x="6108573" y="0"/>
                </a:moveTo>
                <a:lnTo>
                  <a:pt x="139573" y="0"/>
                </a:lnTo>
                <a:lnTo>
                  <a:pt x="95455" y="7115"/>
                </a:lnTo>
                <a:lnTo>
                  <a:pt x="57140" y="26928"/>
                </a:lnTo>
                <a:lnTo>
                  <a:pt x="26928" y="57140"/>
                </a:lnTo>
                <a:lnTo>
                  <a:pt x="7115" y="95455"/>
                </a:lnTo>
                <a:lnTo>
                  <a:pt x="0" y="139572"/>
                </a:lnTo>
                <a:lnTo>
                  <a:pt x="0" y="698093"/>
                </a:lnTo>
                <a:lnTo>
                  <a:pt x="7115" y="742226"/>
                </a:lnTo>
                <a:lnTo>
                  <a:pt x="26928" y="780554"/>
                </a:lnTo>
                <a:lnTo>
                  <a:pt x="57140" y="810778"/>
                </a:lnTo>
                <a:lnTo>
                  <a:pt x="95455" y="830599"/>
                </a:lnTo>
                <a:lnTo>
                  <a:pt x="139573" y="837717"/>
                </a:lnTo>
                <a:lnTo>
                  <a:pt x="6108573" y="837717"/>
                </a:lnTo>
                <a:lnTo>
                  <a:pt x="6152690" y="830599"/>
                </a:lnTo>
                <a:lnTo>
                  <a:pt x="6191005" y="810778"/>
                </a:lnTo>
                <a:lnTo>
                  <a:pt x="6221217" y="780554"/>
                </a:lnTo>
                <a:lnTo>
                  <a:pt x="6241030" y="742226"/>
                </a:lnTo>
                <a:lnTo>
                  <a:pt x="6248146" y="698093"/>
                </a:lnTo>
                <a:lnTo>
                  <a:pt x="6248146" y="139572"/>
                </a:lnTo>
                <a:lnTo>
                  <a:pt x="6241030" y="95455"/>
                </a:lnTo>
                <a:lnTo>
                  <a:pt x="6221217" y="57140"/>
                </a:lnTo>
                <a:lnTo>
                  <a:pt x="6191005" y="26928"/>
                </a:lnTo>
                <a:lnTo>
                  <a:pt x="6152690" y="7115"/>
                </a:lnTo>
                <a:lnTo>
                  <a:pt x="6108573" y="0"/>
                </a:lnTo>
                <a:close/>
              </a:path>
            </a:pathLst>
          </a:custGeom>
          <a:solidFill>
            <a:srgbClr val="CFDCEF"/>
          </a:solidFill>
        </p:spPr>
        <p:txBody>
          <a:bodyPr wrap="square" lIns="0" tIns="0" rIns="0" bIns="0" rtlCol="0"/>
          <a:lstStyle/>
          <a:p>
            <a:endParaRPr/>
          </a:p>
        </p:txBody>
      </p:sp>
      <p:sp>
        <p:nvSpPr>
          <p:cNvPr id="5" name="object 5"/>
          <p:cNvSpPr/>
          <p:nvPr/>
        </p:nvSpPr>
        <p:spPr>
          <a:xfrm>
            <a:off x="1295272" y="5257800"/>
            <a:ext cx="6248400" cy="838200"/>
          </a:xfrm>
          <a:custGeom>
            <a:avLst/>
            <a:gdLst/>
            <a:ahLst/>
            <a:cxnLst/>
            <a:rect l="l" t="t" r="r" b="b"/>
            <a:pathLst>
              <a:path w="6248400" h="838200">
                <a:moveTo>
                  <a:pt x="0" y="139572"/>
                </a:moveTo>
                <a:lnTo>
                  <a:pt x="7115" y="95455"/>
                </a:lnTo>
                <a:lnTo>
                  <a:pt x="26928" y="57140"/>
                </a:lnTo>
                <a:lnTo>
                  <a:pt x="57140" y="26928"/>
                </a:lnTo>
                <a:lnTo>
                  <a:pt x="95455" y="7115"/>
                </a:lnTo>
                <a:lnTo>
                  <a:pt x="139573" y="0"/>
                </a:lnTo>
                <a:lnTo>
                  <a:pt x="6108573" y="0"/>
                </a:lnTo>
                <a:lnTo>
                  <a:pt x="6152690" y="7115"/>
                </a:lnTo>
                <a:lnTo>
                  <a:pt x="6191005" y="26928"/>
                </a:lnTo>
                <a:lnTo>
                  <a:pt x="6221217" y="57140"/>
                </a:lnTo>
                <a:lnTo>
                  <a:pt x="6241030" y="95455"/>
                </a:lnTo>
                <a:lnTo>
                  <a:pt x="6248146" y="139572"/>
                </a:lnTo>
                <a:lnTo>
                  <a:pt x="6248146" y="698093"/>
                </a:lnTo>
                <a:lnTo>
                  <a:pt x="6241030" y="742226"/>
                </a:lnTo>
                <a:lnTo>
                  <a:pt x="6221217" y="780554"/>
                </a:lnTo>
                <a:lnTo>
                  <a:pt x="6191005" y="810778"/>
                </a:lnTo>
                <a:lnTo>
                  <a:pt x="6152690" y="830599"/>
                </a:lnTo>
                <a:lnTo>
                  <a:pt x="6108573" y="837717"/>
                </a:lnTo>
                <a:lnTo>
                  <a:pt x="139573" y="837717"/>
                </a:lnTo>
                <a:lnTo>
                  <a:pt x="95455" y="830599"/>
                </a:lnTo>
                <a:lnTo>
                  <a:pt x="57140" y="810778"/>
                </a:lnTo>
                <a:lnTo>
                  <a:pt x="26928" y="780554"/>
                </a:lnTo>
                <a:lnTo>
                  <a:pt x="7115" y="742226"/>
                </a:lnTo>
                <a:lnTo>
                  <a:pt x="0" y="698093"/>
                </a:lnTo>
                <a:lnTo>
                  <a:pt x="0" y="139572"/>
                </a:lnTo>
                <a:close/>
              </a:path>
            </a:pathLst>
          </a:custGeom>
          <a:ln w="9360">
            <a:solidFill>
              <a:srgbClr val="000000"/>
            </a:solidFill>
          </a:ln>
        </p:spPr>
        <p:txBody>
          <a:bodyPr wrap="square" lIns="0" tIns="0" rIns="0" bIns="0" rtlCol="0"/>
          <a:lstStyle/>
          <a:p>
            <a:endParaRPr/>
          </a:p>
        </p:txBody>
      </p:sp>
      <p:sp>
        <p:nvSpPr>
          <p:cNvPr id="6" name="object 6"/>
          <p:cNvSpPr/>
          <p:nvPr/>
        </p:nvSpPr>
        <p:spPr>
          <a:xfrm>
            <a:off x="2133345" y="4419346"/>
            <a:ext cx="4411980" cy="635"/>
          </a:xfrm>
          <a:custGeom>
            <a:avLst/>
            <a:gdLst/>
            <a:ahLst/>
            <a:cxnLst/>
            <a:rect l="l" t="t" r="r" b="b"/>
            <a:pathLst>
              <a:path w="4411980" h="635">
                <a:moveTo>
                  <a:pt x="0" y="0"/>
                </a:moveTo>
                <a:lnTo>
                  <a:pt x="4411472" y="380"/>
                </a:lnTo>
              </a:path>
            </a:pathLst>
          </a:custGeom>
          <a:ln w="31680">
            <a:solidFill>
              <a:srgbClr val="000000"/>
            </a:solidFill>
          </a:ln>
        </p:spPr>
        <p:txBody>
          <a:bodyPr wrap="square" lIns="0" tIns="0" rIns="0" bIns="0" rtlCol="0"/>
          <a:lstStyle/>
          <a:p>
            <a:endParaRPr/>
          </a:p>
        </p:txBody>
      </p:sp>
      <p:sp>
        <p:nvSpPr>
          <p:cNvPr id="7" name="object 7"/>
          <p:cNvSpPr/>
          <p:nvPr/>
        </p:nvSpPr>
        <p:spPr>
          <a:xfrm>
            <a:off x="2329560" y="3662045"/>
            <a:ext cx="241935" cy="447675"/>
          </a:xfrm>
          <a:custGeom>
            <a:avLst/>
            <a:gdLst/>
            <a:ahLst/>
            <a:cxnLst/>
            <a:rect l="l" t="t" r="r" b="b"/>
            <a:pathLst>
              <a:path w="241935" h="447675">
                <a:moveTo>
                  <a:pt x="0" y="185165"/>
                </a:moveTo>
                <a:lnTo>
                  <a:pt x="82168" y="185165"/>
                </a:lnTo>
                <a:lnTo>
                  <a:pt x="82168" y="0"/>
                </a:lnTo>
                <a:lnTo>
                  <a:pt x="159384" y="0"/>
                </a:lnTo>
                <a:lnTo>
                  <a:pt x="159384" y="185165"/>
                </a:lnTo>
                <a:lnTo>
                  <a:pt x="241553" y="185165"/>
                </a:lnTo>
                <a:lnTo>
                  <a:pt x="241553" y="262508"/>
                </a:lnTo>
                <a:lnTo>
                  <a:pt x="159384" y="262508"/>
                </a:lnTo>
                <a:lnTo>
                  <a:pt x="159384" y="447674"/>
                </a:lnTo>
                <a:lnTo>
                  <a:pt x="82168" y="447674"/>
                </a:lnTo>
                <a:lnTo>
                  <a:pt x="82168" y="262508"/>
                </a:lnTo>
                <a:lnTo>
                  <a:pt x="0" y="262508"/>
                </a:lnTo>
                <a:lnTo>
                  <a:pt x="0" y="185165"/>
                </a:lnTo>
                <a:close/>
              </a:path>
            </a:pathLst>
          </a:custGeom>
          <a:ln w="9360">
            <a:solidFill>
              <a:srgbClr val="000000"/>
            </a:solidFill>
          </a:ln>
        </p:spPr>
        <p:txBody>
          <a:bodyPr wrap="square" lIns="0" tIns="0" rIns="0" bIns="0" rtlCol="0"/>
          <a:lstStyle/>
          <a:p>
            <a:endParaRPr/>
          </a:p>
        </p:txBody>
      </p:sp>
      <p:sp>
        <p:nvSpPr>
          <p:cNvPr id="8" name="object 8"/>
          <p:cNvSpPr txBox="1"/>
          <p:nvPr/>
        </p:nvSpPr>
        <p:spPr>
          <a:xfrm>
            <a:off x="1062939" y="1486170"/>
            <a:ext cx="6027420" cy="4383405"/>
          </a:xfrm>
          <a:prstGeom prst="rect">
            <a:avLst/>
          </a:prstGeom>
        </p:spPr>
        <p:txBody>
          <a:bodyPr vert="horz" wrap="square" lIns="0" tIns="12065" rIns="0" bIns="0" rtlCol="0">
            <a:spAutoFit/>
          </a:bodyPr>
          <a:lstStyle/>
          <a:p>
            <a:pPr marL="12700">
              <a:lnSpc>
                <a:spcPct val="100000"/>
              </a:lnSpc>
              <a:spcBef>
                <a:spcPts val="95"/>
              </a:spcBef>
              <a:tabLst>
                <a:tab pos="2563495"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60" dirty="0">
                <a:latin typeface="Times New Roman"/>
                <a:cs typeface="Times New Roman"/>
              </a:rPr>
              <a:t>(10111)</a:t>
            </a:r>
            <a:r>
              <a:rPr sz="2475" spc="-240" baseline="1683" dirty="0">
                <a:latin typeface="Times New Roman"/>
                <a:cs typeface="Times New Roman"/>
              </a:rPr>
              <a:t>2 </a:t>
            </a:r>
            <a:r>
              <a:rPr sz="2900" spc="-75" dirty="0">
                <a:latin typeface="Symbol"/>
                <a:cs typeface="Symbol"/>
              </a:rPr>
              <a:t></a:t>
            </a:r>
            <a:r>
              <a:rPr sz="2900" spc="-295" dirty="0">
                <a:latin typeface="Times New Roman"/>
                <a:cs typeface="Times New Roman"/>
              </a:rPr>
              <a:t> </a:t>
            </a:r>
            <a:r>
              <a:rPr sz="2900" spc="-160" dirty="0">
                <a:latin typeface="Times New Roman"/>
                <a:cs typeface="Times New Roman"/>
              </a:rPr>
              <a:t>(11001)</a:t>
            </a:r>
            <a:r>
              <a:rPr sz="2475" spc="-240" baseline="1683" dirty="0">
                <a:latin typeface="Times New Roman"/>
                <a:cs typeface="Times New Roman"/>
              </a:rPr>
              <a:t>2</a:t>
            </a:r>
            <a:endParaRPr sz="2475" baseline="1683">
              <a:latin typeface="Times New Roman"/>
              <a:cs typeface="Times New Roman"/>
            </a:endParaRPr>
          </a:p>
          <a:p>
            <a:pPr>
              <a:lnSpc>
                <a:spcPct val="100000"/>
              </a:lnSpc>
              <a:spcBef>
                <a:spcPts val="25"/>
              </a:spcBef>
            </a:pPr>
            <a:endParaRPr sz="3050">
              <a:latin typeface="Times New Roman"/>
              <a:cs typeface="Times New Roman"/>
            </a:endParaRPr>
          </a:p>
          <a:p>
            <a:pPr marL="2282825">
              <a:lnSpc>
                <a:spcPct val="100000"/>
              </a:lnSpc>
              <a:tabLst>
                <a:tab pos="2926080" algn="l"/>
                <a:tab pos="3568065" algn="l"/>
                <a:tab pos="4113529" algn="l"/>
              </a:tabLst>
            </a:pPr>
            <a:r>
              <a:rPr sz="2400" dirty="0">
                <a:solidFill>
                  <a:srgbClr val="FF0000"/>
                </a:solidFill>
                <a:latin typeface="Tahoma"/>
                <a:cs typeface="Tahoma"/>
              </a:rPr>
              <a:t>1	1	1	1</a:t>
            </a:r>
            <a:endParaRPr sz="2400">
              <a:latin typeface="Tahoma"/>
              <a:cs typeface="Tahoma"/>
            </a:endParaRPr>
          </a:p>
          <a:p>
            <a:pPr>
              <a:lnSpc>
                <a:spcPct val="100000"/>
              </a:lnSpc>
              <a:spcBef>
                <a:spcPts val="5"/>
              </a:spcBef>
            </a:pPr>
            <a:endParaRPr sz="2500">
              <a:latin typeface="Times New Roman"/>
              <a:cs typeface="Times New Roman"/>
            </a:endParaRPr>
          </a:p>
          <a:p>
            <a:pPr marL="2282825">
              <a:lnSpc>
                <a:spcPct val="100000"/>
              </a:lnSpc>
              <a:spcBef>
                <a:spcPts val="5"/>
              </a:spcBef>
              <a:tabLst>
                <a:tab pos="2926080" algn="l"/>
                <a:tab pos="3568065" algn="l"/>
                <a:tab pos="4113529" algn="l"/>
                <a:tab pos="4756150" algn="l"/>
              </a:tabLst>
            </a:pPr>
            <a:r>
              <a:rPr sz="2400" dirty="0">
                <a:latin typeface="Tahoma"/>
                <a:cs typeface="Tahoma"/>
              </a:rPr>
              <a:t>1	0	1	1	1</a:t>
            </a:r>
            <a:endParaRPr sz="2400">
              <a:latin typeface="Tahoma"/>
              <a:cs typeface="Tahoma"/>
            </a:endParaRPr>
          </a:p>
          <a:p>
            <a:pPr marL="2282825">
              <a:lnSpc>
                <a:spcPct val="100000"/>
              </a:lnSpc>
              <a:spcBef>
                <a:spcPts val="2160"/>
              </a:spcBef>
              <a:tabLst>
                <a:tab pos="2926080" algn="l"/>
                <a:tab pos="3568065" algn="l"/>
                <a:tab pos="4113529" algn="l"/>
                <a:tab pos="4756150" algn="l"/>
              </a:tabLst>
            </a:pPr>
            <a:r>
              <a:rPr sz="2400" dirty="0">
                <a:latin typeface="Tahoma"/>
                <a:cs typeface="Tahoma"/>
              </a:rPr>
              <a:t>1	1	0	0	1</a:t>
            </a:r>
            <a:endParaRPr sz="2400">
              <a:latin typeface="Tahoma"/>
              <a:cs typeface="Tahoma"/>
            </a:endParaRPr>
          </a:p>
          <a:p>
            <a:pPr marL="680720" algn="ctr">
              <a:lnSpc>
                <a:spcPct val="100000"/>
              </a:lnSpc>
              <a:spcBef>
                <a:spcPts val="2160"/>
              </a:spcBef>
              <a:tabLst>
                <a:tab pos="1228090" algn="l"/>
                <a:tab pos="1774825" algn="l"/>
                <a:tab pos="2416810" algn="l"/>
                <a:tab pos="3059430" algn="l"/>
                <a:tab pos="3606800" algn="l"/>
              </a:tabLst>
            </a:pPr>
            <a:r>
              <a:rPr sz="2400" dirty="0">
                <a:latin typeface="Tahoma"/>
                <a:cs typeface="Tahoma"/>
              </a:rPr>
              <a:t>1	1	0	0	0	0</a:t>
            </a:r>
            <a:endParaRPr sz="2400">
              <a:latin typeface="Tahoma"/>
              <a:cs typeface="Tahoma"/>
            </a:endParaRPr>
          </a:p>
          <a:p>
            <a:pPr>
              <a:lnSpc>
                <a:spcPct val="100000"/>
              </a:lnSpc>
            </a:pPr>
            <a:endParaRPr sz="2900">
              <a:latin typeface="Times New Roman"/>
              <a:cs typeface="Times New Roman"/>
            </a:endParaRPr>
          </a:p>
          <a:p>
            <a:pPr marL="406400">
              <a:lnSpc>
                <a:spcPct val="100000"/>
              </a:lnSpc>
              <a:spcBef>
                <a:spcPts val="1764"/>
              </a:spcBef>
            </a:pPr>
            <a:r>
              <a:rPr sz="2900" spc="210" dirty="0">
                <a:latin typeface="Times New Roman"/>
                <a:cs typeface="Times New Roman"/>
              </a:rPr>
              <a:t>(10111)</a:t>
            </a:r>
            <a:r>
              <a:rPr sz="1650" spc="210" dirty="0">
                <a:latin typeface="Times New Roman"/>
                <a:cs typeface="Times New Roman"/>
              </a:rPr>
              <a:t>2 </a:t>
            </a:r>
            <a:r>
              <a:rPr sz="2900" spc="445" dirty="0">
                <a:latin typeface="Symbol"/>
                <a:cs typeface="Symbol"/>
              </a:rPr>
              <a:t></a:t>
            </a:r>
            <a:r>
              <a:rPr sz="2900" spc="445" dirty="0">
                <a:latin typeface="Times New Roman"/>
                <a:cs typeface="Times New Roman"/>
              </a:rPr>
              <a:t> </a:t>
            </a:r>
            <a:r>
              <a:rPr sz="2900" spc="210" dirty="0">
                <a:latin typeface="Times New Roman"/>
                <a:cs typeface="Times New Roman"/>
              </a:rPr>
              <a:t>(11001)</a:t>
            </a:r>
            <a:r>
              <a:rPr sz="1650" spc="210" dirty="0">
                <a:latin typeface="Times New Roman"/>
                <a:cs typeface="Times New Roman"/>
              </a:rPr>
              <a:t>2 </a:t>
            </a:r>
            <a:r>
              <a:rPr sz="2900" spc="445" dirty="0">
                <a:latin typeface="Symbol"/>
                <a:cs typeface="Symbol"/>
              </a:rPr>
              <a:t></a:t>
            </a:r>
            <a:r>
              <a:rPr sz="2900" spc="-340" dirty="0">
                <a:latin typeface="Times New Roman"/>
                <a:cs typeface="Times New Roman"/>
              </a:rPr>
              <a:t> </a:t>
            </a:r>
            <a:r>
              <a:rPr sz="2900" spc="254" dirty="0">
                <a:latin typeface="Times New Roman"/>
                <a:cs typeface="Times New Roman"/>
              </a:rPr>
              <a:t>(110000)</a:t>
            </a:r>
            <a:r>
              <a:rPr sz="1650" spc="254" dirty="0">
                <a:latin typeface="Times New Roman"/>
                <a:cs typeface="Times New Roman"/>
              </a:rPr>
              <a:t>2</a:t>
            </a:r>
            <a:endParaRPr sz="1650">
              <a:latin typeface="Times New Roman"/>
              <a:cs typeface="Times New Roman"/>
            </a:endParaRPr>
          </a:p>
        </p:txBody>
      </p:sp>
      <p:sp>
        <p:nvSpPr>
          <p:cNvPr id="11" name="object 11"/>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180</a:t>
            </a:r>
            <a:endParaRPr sz="1200">
              <a:latin typeface="Calibri"/>
              <a:cs typeface="Calibri"/>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Binary</a:t>
            </a:r>
            <a:r>
              <a:rPr sz="3200" b="1" spc="-90" dirty="0">
                <a:solidFill>
                  <a:srgbClr val="FF0000"/>
                </a:solidFill>
                <a:latin typeface="Calibri"/>
                <a:cs typeface="Calibri"/>
              </a:rPr>
              <a:t> </a:t>
            </a:r>
            <a:r>
              <a:rPr sz="3200" b="1" dirty="0">
                <a:solidFill>
                  <a:srgbClr val="FF0000"/>
                </a:solidFill>
                <a:latin typeface="Calibri"/>
                <a:cs typeface="Calibri"/>
              </a:rPr>
              <a:t>Addition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62939" y="1486170"/>
            <a:ext cx="5776595" cy="466725"/>
          </a:xfrm>
          <a:prstGeom prst="rect">
            <a:avLst/>
          </a:prstGeom>
        </p:spPr>
        <p:txBody>
          <a:bodyPr vert="horz" wrap="square" lIns="0" tIns="12065" rIns="0" bIns="0" rtlCol="0">
            <a:spAutoFit/>
          </a:bodyPr>
          <a:lstStyle/>
          <a:p>
            <a:pPr marL="12700">
              <a:lnSpc>
                <a:spcPct val="100000"/>
              </a:lnSpc>
              <a:spcBef>
                <a:spcPts val="95"/>
              </a:spcBef>
              <a:tabLst>
                <a:tab pos="2562860"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50" dirty="0">
                <a:latin typeface="Times New Roman"/>
                <a:cs typeface="Times New Roman"/>
              </a:rPr>
              <a:t>(1101.101)</a:t>
            </a:r>
            <a:r>
              <a:rPr sz="2475" spc="-225" baseline="1683" dirty="0">
                <a:latin typeface="Times New Roman"/>
                <a:cs typeface="Times New Roman"/>
              </a:rPr>
              <a:t>2 </a:t>
            </a:r>
            <a:r>
              <a:rPr sz="2900" spc="-75" dirty="0">
                <a:latin typeface="Symbol"/>
                <a:cs typeface="Symbol"/>
              </a:rPr>
              <a:t></a:t>
            </a:r>
            <a:r>
              <a:rPr sz="2900" spc="-380" dirty="0">
                <a:latin typeface="Times New Roman"/>
                <a:cs typeface="Times New Roman"/>
              </a:rPr>
              <a:t> </a:t>
            </a:r>
            <a:r>
              <a:rPr sz="2900" spc="-150" dirty="0">
                <a:latin typeface="Times New Roman"/>
                <a:cs typeface="Times New Roman"/>
              </a:rPr>
              <a:t>(111.011)</a:t>
            </a:r>
            <a:r>
              <a:rPr sz="2475" spc="-225" baseline="1683" dirty="0">
                <a:latin typeface="Times New Roman"/>
                <a:cs typeface="Times New Roman"/>
              </a:rPr>
              <a:t>2</a:t>
            </a:r>
            <a:endParaRPr sz="2475" baseline="1683">
              <a:latin typeface="Times New Roman"/>
              <a:cs typeface="Times New Roman"/>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66255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380885" y="5867285"/>
            <a:ext cx="7772400" cy="838200"/>
          </a:xfrm>
          <a:custGeom>
            <a:avLst/>
            <a:gdLst/>
            <a:ahLst/>
            <a:cxnLst/>
            <a:rect l="l" t="t" r="r" b="b"/>
            <a:pathLst>
              <a:path w="7772400" h="838200">
                <a:moveTo>
                  <a:pt x="7632433" y="0"/>
                </a:moveTo>
                <a:lnTo>
                  <a:pt x="139611" y="0"/>
                </a:lnTo>
                <a:lnTo>
                  <a:pt x="95484" y="7117"/>
                </a:lnTo>
                <a:lnTo>
                  <a:pt x="57160" y="26937"/>
                </a:lnTo>
                <a:lnTo>
                  <a:pt x="26937" y="57160"/>
                </a:lnTo>
                <a:lnTo>
                  <a:pt x="7117" y="95484"/>
                </a:lnTo>
                <a:lnTo>
                  <a:pt x="0" y="139611"/>
                </a:lnTo>
                <a:lnTo>
                  <a:pt x="0" y="698093"/>
                </a:lnTo>
                <a:lnTo>
                  <a:pt x="7117" y="742226"/>
                </a:lnTo>
                <a:lnTo>
                  <a:pt x="26937" y="780554"/>
                </a:lnTo>
                <a:lnTo>
                  <a:pt x="57160" y="810778"/>
                </a:lnTo>
                <a:lnTo>
                  <a:pt x="95484" y="830599"/>
                </a:lnTo>
                <a:lnTo>
                  <a:pt x="139611" y="837717"/>
                </a:lnTo>
                <a:lnTo>
                  <a:pt x="7632433" y="837717"/>
                </a:lnTo>
                <a:lnTo>
                  <a:pt x="7676551" y="830599"/>
                </a:lnTo>
                <a:lnTo>
                  <a:pt x="7714865" y="810778"/>
                </a:lnTo>
                <a:lnTo>
                  <a:pt x="7745078" y="780554"/>
                </a:lnTo>
                <a:lnTo>
                  <a:pt x="7764891" y="742226"/>
                </a:lnTo>
                <a:lnTo>
                  <a:pt x="7772006" y="698093"/>
                </a:lnTo>
                <a:lnTo>
                  <a:pt x="7772006" y="139611"/>
                </a:lnTo>
                <a:lnTo>
                  <a:pt x="7764891" y="95484"/>
                </a:lnTo>
                <a:lnTo>
                  <a:pt x="7745078" y="57160"/>
                </a:lnTo>
                <a:lnTo>
                  <a:pt x="7714865" y="26937"/>
                </a:lnTo>
                <a:lnTo>
                  <a:pt x="7676551" y="7117"/>
                </a:lnTo>
                <a:lnTo>
                  <a:pt x="7632433" y="0"/>
                </a:lnTo>
                <a:close/>
              </a:path>
            </a:pathLst>
          </a:custGeom>
          <a:solidFill>
            <a:srgbClr val="CFDCEF"/>
          </a:solidFill>
        </p:spPr>
        <p:txBody>
          <a:bodyPr wrap="square" lIns="0" tIns="0" rIns="0" bIns="0" rtlCol="0"/>
          <a:lstStyle/>
          <a:p>
            <a:endParaRPr/>
          </a:p>
        </p:txBody>
      </p:sp>
      <p:sp>
        <p:nvSpPr>
          <p:cNvPr id="5" name="object 5"/>
          <p:cNvSpPr/>
          <p:nvPr/>
        </p:nvSpPr>
        <p:spPr>
          <a:xfrm>
            <a:off x="380885" y="5867285"/>
            <a:ext cx="7772400" cy="838200"/>
          </a:xfrm>
          <a:custGeom>
            <a:avLst/>
            <a:gdLst/>
            <a:ahLst/>
            <a:cxnLst/>
            <a:rect l="l" t="t" r="r" b="b"/>
            <a:pathLst>
              <a:path w="7772400" h="838200">
                <a:moveTo>
                  <a:pt x="0" y="139611"/>
                </a:moveTo>
                <a:lnTo>
                  <a:pt x="7117" y="95484"/>
                </a:lnTo>
                <a:lnTo>
                  <a:pt x="26937" y="57160"/>
                </a:lnTo>
                <a:lnTo>
                  <a:pt x="57160" y="26937"/>
                </a:lnTo>
                <a:lnTo>
                  <a:pt x="95484" y="7117"/>
                </a:lnTo>
                <a:lnTo>
                  <a:pt x="139611" y="0"/>
                </a:lnTo>
                <a:lnTo>
                  <a:pt x="7632433" y="0"/>
                </a:lnTo>
                <a:lnTo>
                  <a:pt x="7676551" y="7117"/>
                </a:lnTo>
                <a:lnTo>
                  <a:pt x="7714865" y="26937"/>
                </a:lnTo>
                <a:lnTo>
                  <a:pt x="7745078" y="57160"/>
                </a:lnTo>
                <a:lnTo>
                  <a:pt x="7764891" y="95484"/>
                </a:lnTo>
                <a:lnTo>
                  <a:pt x="7772006" y="139611"/>
                </a:lnTo>
                <a:lnTo>
                  <a:pt x="7772006" y="698093"/>
                </a:lnTo>
                <a:lnTo>
                  <a:pt x="7764891" y="742226"/>
                </a:lnTo>
                <a:lnTo>
                  <a:pt x="7745078" y="780554"/>
                </a:lnTo>
                <a:lnTo>
                  <a:pt x="7714865" y="810778"/>
                </a:lnTo>
                <a:lnTo>
                  <a:pt x="7676551" y="830599"/>
                </a:lnTo>
                <a:lnTo>
                  <a:pt x="7632433" y="837717"/>
                </a:lnTo>
                <a:lnTo>
                  <a:pt x="139611" y="837717"/>
                </a:lnTo>
                <a:lnTo>
                  <a:pt x="95484" y="830599"/>
                </a:lnTo>
                <a:lnTo>
                  <a:pt x="57160" y="810778"/>
                </a:lnTo>
                <a:lnTo>
                  <a:pt x="26937" y="780554"/>
                </a:lnTo>
                <a:lnTo>
                  <a:pt x="7117" y="742226"/>
                </a:lnTo>
                <a:lnTo>
                  <a:pt x="0" y="698093"/>
                </a:lnTo>
                <a:lnTo>
                  <a:pt x="0" y="139611"/>
                </a:lnTo>
                <a:close/>
              </a:path>
            </a:pathLst>
          </a:custGeom>
          <a:ln w="9360">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1498346" y="2388848"/>
          <a:ext cx="5734682" cy="2380279"/>
        </p:xfrm>
        <a:graphic>
          <a:graphicData uri="http://schemas.openxmlformats.org/drawingml/2006/table">
            <a:tbl>
              <a:tblPr firstRow="1" bandRow="1">
                <a:tableStyleId>{2D5ABB26-0587-4C30-8999-92F81FD0307C}</a:tableStyleId>
              </a:tblPr>
              <a:tblGrid>
                <a:gridCol w="95250">
                  <a:extLst>
                    <a:ext uri="{9D8B030D-6E8A-4147-A177-3AD203B41FA5}">
                      <a16:colId xmlns="" xmlns:a16="http://schemas.microsoft.com/office/drawing/2014/main" val="20000"/>
                    </a:ext>
                  </a:extLst>
                </a:gridCol>
                <a:gridCol w="89535">
                  <a:extLst>
                    <a:ext uri="{9D8B030D-6E8A-4147-A177-3AD203B41FA5}">
                      <a16:colId xmlns="" xmlns:a16="http://schemas.microsoft.com/office/drawing/2014/main" val="20001"/>
                    </a:ext>
                  </a:extLst>
                </a:gridCol>
                <a:gridCol w="95250">
                  <a:extLst>
                    <a:ext uri="{9D8B030D-6E8A-4147-A177-3AD203B41FA5}">
                      <a16:colId xmlns="" xmlns:a16="http://schemas.microsoft.com/office/drawing/2014/main" val="20002"/>
                    </a:ext>
                  </a:extLst>
                </a:gridCol>
                <a:gridCol w="499109">
                  <a:extLst>
                    <a:ext uri="{9D8B030D-6E8A-4147-A177-3AD203B41FA5}">
                      <a16:colId xmlns="" xmlns:a16="http://schemas.microsoft.com/office/drawing/2014/main" val="20003"/>
                    </a:ext>
                  </a:extLst>
                </a:gridCol>
                <a:gridCol w="583565">
                  <a:extLst>
                    <a:ext uri="{9D8B030D-6E8A-4147-A177-3AD203B41FA5}">
                      <a16:colId xmlns="" xmlns:a16="http://schemas.microsoft.com/office/drawing/2014/main" val="20004"/>
                    </a:ext>
                  </a:extLst>
                </a:gridCol>
                <a:gridCol w="617854">
                  <a:extLst>
                    <a:ext uri="{9D8B030D-6E8A-4147-A177-3AD203B41FA5}">
                      <a16:colId xmlns="" xmlns:a16="http://schemas.microsoft.com/office/drawing/2014/main" val="20005"/>
                    </a:ext>
                  </a:extLst>
                </a:gridCol>
                <a:gridCol w="607060">
                  <a:extLst>
                    <a:ext uri="{9D8B030D-6E8A-4147-A177-3AD203B41FA5}">
                      <a16:colId xmlns="" xmlns:a16="http://schemas.microsoft.com/office/drawing/2014/main" val="20006"/>
                    </a:ext>
                  </a:extLst>
                </a:gridCol>
                <a:gridCol w="1223010">
                  <a:extLst>
                    <a:ext uri="{9D8B030D-6E8A-4147-A177-3AD203B41FA5}">
                      <a16:colId xmlns="" xmlns:a16="http://schemas.microsoft.com/office/drawing/2014/main" val="20007"/>
                    </a:ext>
                  </a:extLst>
                </a:gridCol>
                <a:gridCol w="1247139">
                  <a:extLst>
                    <a:ext uri="{9D8B030D-6E8A-4147-A177-3AD203B41FA5}">
                      <a16:colId xmlns="" xmlns:a16="http://schemas.microsoft.com/office/drawing/2014/main" val="20008"/>
                    </a:ext>
                  </a:extLst>
                </a:gridCol>
                <a:gridCol w="676910">
                  <a:extLst>
                    <a:ext uri="{9D8B030D-6E8A-4147-A177-3AD203B41FA5}">
                      <a16:colId xmlns="" xmlns:a16="http://schemas.microsoft.com/office/drawing/2014/main" val="20009"/>
                    </a:ext>
                  </a:extLst>
                </a:gridCol>
              </a:tblGrid>
              <a:tr h="549902">
                <a:tc rowSpan="2" gridSpan="4">
                  <a:txBody>
                    <a:bodyPr/>
                    <a:lstStyle/>
                    <a:p>
                      <a:pPr>
                        <a:lnSpc>
                          <a:spcPct val="100000"/>
                        </a:lnSpc>
                      </a:pPr>
                      <a:endParaRPr sz="26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a:txBody>
                    <a:bodyPr/>
                    <a:lstStyle/>
                    <a:p>
                      <a:pPr marL="154305">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marR="13970" algn="ctr">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marR="193675" algn="r">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marL="177165">
                        <a:lnSpc>
                          <a:spcPct val="100000"/>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algn="ctr">
                        <a:lnSpc>
                          <a:spcPct val="100000"/>
                        </a:lnSpc>
                        <a:tabLst>
                          <a:tab pos="544195" algn="l"/>
                        </a:tabLst>
                      </a:pPr>
                      <a:r>
                        <a:rPr sz="2400" dirty="0">
                          <a:solidFill>
                            <a:srgbClr val="FF0000"/>
                          </a:solidFill>
                          <a:latin typeface="Tahoma"/>
                          <a:cs typeface="Tahoma"/>
                        </a:rPr>
                        <a:t>1	1</a:t>
                      </a:r>
                      <a:endParaRPr sz="2400">
                        <a:latin typeface="Tahoma"/>
                        <a:cs typeface="Tahoma"/>
                      </a:endParaRPr>
                    </a:p>
                  </a:txBody>
                  <a:tcPr marL="0" marR="0" marT="0"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 xmlns:a16="http://schemas.microsoft.com/office/drawing/2014/main" val="10000"/>
                  </a:ext>
                </a:extLst>
              </a:tr>
              <a:tr h="799621">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154305">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R="13970" algn="ctr">
                        <a:lnSpc>
                          <a:spcPct val="100000"/>
                        </a:lnSpc>
                        <a:spcBef>
                          <a:spcPts val="1435"/>
                        </a:spcBef>
                      </a:pPr>
                      <a:r>
                        <a:rPr sz="2400" dirty="0">
                          <a:latin typeface="Tahoma"/>
                          <a:cs typeface="Tahoma"/>
                        </a:rPr>
                        <a:t>1</a:t>
                      </a:r>
                      <a:endParaRPr sz="2400">
                        <a:latin typeface="Tahoma"/>
                        <a:cs typeface="Tahoma"/>
                      </a:endParaRPr>
                    </a:p>
                  </a:txBody>
                  <a:tcPr marL="0" marR="0" marT="182245" marB="0"/>
                </a:tc>
                <a:tc>
                  <a:txBody>
                    <a:bodyPr/>
                    <a:lstStyle/>
                    <a:p>
                      <a:pPr marR="193675" algn="r">
                        <a:lnSpc>
                          <a:spcPct val="100000"/>
                        </a:lnSpc>
                        <a:spcBef>
                          <a:spcPts val="1435"/>
                        </a:spcBef>
                      </a:pPr>
                      <a:r>
                        <a:rPr sz="2400" dirty="0">
                          <a:latin typeface="Tahoma"/>
                          <a:cs typeface="Tahoma"/>
                        </a:rPr>
                        <a:t>0</a:t>
                      </a:r>
                      <a:endParaRPr sz="2400">
                        <a:latin typeface="Tahoma"/>
                        <a:cs typeface="Tahoma"/>
                      </a:endParaRPr>
                    </a:p>
                  </a:txBody>
                  <a:tcPr marL="0" marR="0" marT="182245" marB="0"/>
                </a:tc>
                <a:tc>
                  <a:txBody>
                    <a:bodyPr/>
                    <a:lstStyle/>
                    <a:p>
                      <a:pPr marL="177165">
                        <a:lnSpc>
                          <a:spcPct val="100000"/>
                        </a:lnSpc>
                        <a:spcBef>
                          <a:spcPts val="1435"/>
                        </a:spcBef>
                        <a:tabLst>
                          <a:tab pos="819785" algn="l"/>
                        </a:tabLst>
                      </a:pPr>
                      <a:r>
                        <a:rPr sz="2400" dirty="0">
                          <a:latin typeface="Tahoma"/>
                          <a:cs typeface="Tahoma"/>
                        </a:rPr>
                        <a:t>1	.</a:t>
                      </a:r>
                      <a:endParaRPr sz="2400">
                        <a:latin typeface="Tahoma"/>
                        <a:cs typeface="Tahoma"/>
                      </a:endParaRPr>
                    </a:p>
                  </a:txBody>
                  <a:tcPr marL="0" marR="0" marT="182245" marB="0"/>
                </a:tc>
                <a:tc>
                  <a:txBody>
                    <a:bodyPr/>
                    <a:lstStyle/>
                    <a:p>
                      <a:pPr marR="7620" algn="ctr">
                        <a:lnSpc>
                          <a:spcPct val="100000"/>
                        </a:lnSpc>
                        <a:spcBef>
                          <a:spcPts val="1435"/>
                        </a:spcBef>
                        <a:tabLst>
                          <a:tab pos="547370" algn="l"/>
                        </a:tabLst>
                      </a:pPr>
                      <a:r>
                        <a:rPr sz="2400" dirty="0">
                          <a:latin typeface="Tahoma"/>
                          <a:cs typeface="Tahoma"/>
                        </a:rPr>
                        <a:t>1	0</a:t>
                      </a:r>
                      <a:endParaRPr sz="2400">
                        <a:latin typeface="Tahoma"/>
                        <a:cs typeface="Tahoma"/>
                      </a:endParaRPr>
                    </a:p>
                  </a:txBody>
                  <a:tcPr marL="0" marR="0" marT="182245" marB="0"/>
                </a:tc>
                <a:tc>
                  <a:txBody>
                    <a:bodyPr/>
                    <a:lstStyle/>
                    <a:p>
                      <a:pPr marL="201930">
                        <a:lnSpc>
                          <a:spcPct val="100000"/>
                        </a:lnSpc>
                        <a:spcBef>
                          <a:spcPts val="1435"/>
                        </a:spcBef>
                      </a:pPr>
                      <a:r>
                        <a:rPr sz="2400" dirty="0">
                          <a:latin typeface="Tahoma"/>
                          <a:cs typeface="Tahoma"/>
                        </a:rPr>
                        <a:t>1</a:t>
                      </a:r>
                      <a:endParaRPr sz="2400">
                        <a:latin typeface="Tahoma"/>
                        <a:cs typeface="Tahoma"/>
                      </a:endParaRPr>
                    </a:p>
                  </a:txBody>
                  <a:tcPr marL="0" marR="0" marT="182245" marB="0"/>
                </a:tc>
                <a:extLst>
                  <a:ext uri="{0D108BD9-81ED-4DB2-BD59-A6C34878D82A}">
                    <a16:rowId xmlns="" xmlns:a16="http://schemas.microsoft.com/office/drawing/2014/main" val="10001"/>
                  </a:ext>
                </a:extLst>
              </a:tr>
              <a:tr h="447547">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marL="22860" algn="ctr">
                        <a:lnSpc>
                          <a:spcPct val="100000"/>
                        </a:lnSpc>
                        <a:spcBef>
                          <a:spcPts val="175"/>
                        </a:spcBef>
                      </a:pPr>
                      <a:r>
                        <a:rPr sz="2400" dirty="0">
                          <a:latin typeface="Tahoma"/>
                          <a:cs typeface="Tahoma"/>
                        </a:rPr>
                        <a:t>1</a:t>
                      </a:r>
                      <a:endParaRPr sz="2400">
                        <a:latin typeface="Tahoma"/>
                        <a:cs typeface="Tahoma"/>
                      </a:endParaRPr>
                    </a:p>
                  </a:txBody>
                  <a:tcPr marL="0" marR="0" marT="22225" marB="0"/>
                </a:tc>
                <a:tc>
                  <a:txBody>
                    <a:bodyPr/>
                    <a:lstStyle/>
                    <a:p>
                      <a:pPr marR="169545" algn="r">
                        <a:lnSpc>
                          <a:spcPct val="100000"/>
                        </a:lnSpc>
                        <a:spcBef>
                          <a:spcPts val="175"/>
                        </a:spcBef>
                      </a:pPr>
                      <a:r>
                        <a:rPr sz="2400" dirty="0">
                          <a:latin typeface="Tahoma"/>
                          <a:cs typeface="Tahoma"/>
                        </a:rPr>
                        <a:t>1</a:t>
                      </a:r>
                      <a:endParaRPr sz="2400">
                        <a:latin typeface="Tahoma"/>
                        <a:cs typeface="Tahoma"/>
                      </a:endParaRPr>
                    </a:p>
                  </a:txBody>
                  <a:tcPr marL="0" marR="0" marT="22225" marB="0"/>
                </a:tc>
                <a:tc>
                  <a:txBody>
                    <a:bodyPr/>
                    <a:lstStyle/>
                    <a:p>
                      <a:pPr marL="201930">
                        <a:lnSpc>
                          <a:spcPct val="100000"/>
                        </a:lnSpc>
                        <a:spcBef>
                          <a:spcPts val="175"/>
                        </a:spcBef>
                        <a:tabLst>
                          <a:tab pos="844550" algn="l"/>
                        </a:tabLst>
                      </a:pPr>
                      <a:r>
                        <a:rPr sz="2400" dirty="0">
                          <a:latin typeface="Tahoma"/>
                          <a:cs typeface="Tahoma"/>
                        </a:rPr>
                        <a:t>1	.</a:t>
                      </a:r>
                      <a:endParaRPr sz="2400">
                        <a:latin typeface="Tahoma"/>
                        <a:cs typeface="Tahoma"/>
                      </a:endParaRPr>
                    </a:p>
                  </a:txBody>
                  <a:tcPr marL="0" marR="0" marT="22225" marB="0"/>
                </a:tc>
                <a:tc>
                  <a:txBody>
                    <a:bodyPr/>
                    <a:lstStyle/>
                    <a:p>
                      <a:pPr marL="33655" algn="ctr">
                        <a:lnSpc>
                          <a:spcPct val="100000"/>
                        </a:lnSpc>
                        <a:spcBef>
                          <a:spcPts val="175"/>
                        </a:spcBef>
                        <a:tabLst>
                          <a:tab pos="580390" algn="l"/>
                        </a:tabLst>
                      </a:pPr>
                      <a:r>
                        <a:rPr sz="2400" dirty="0">
                          <a:latin typeface="Tahoma"/>
                          <a:cs typeface="Tahoma"/>
                        </a:rPr>
                        <a:t>0	1</a:t>
                      </a:r>
                      <a:endParaRPr sz="2400">
                        <a:latin typeface="Tahoma"/>
                        <a:cs typeface="Tahoma"/>
                      </a:endParaRPr>
                    </a:p>
                  </a:txBody>
                  <a:tcPr marL="0" marR="0" marT="22225" marB="0"/>
                </a:tc>
                <a:tc>
                  <a:txBody>
                    <a:bodyPr/>
                    <a:lstStyle/>
                    <a:p>
                      <a:pPr marL="225425">
                        <a:lnSpc>
                          <a:spcPct val="100000"/>
                        </a:lnSpc>
                        <a:spcBef>
                          <a:spcPts val="175"/>
                        </a:spcBef>
                      </a:pPr>
                      <a:r>
                        <a:rPr sz="2400" dirty="0">
                          <a:latin typeface="Tahoma"/>
                          <a:cs typeface="Tahoma"/>
                        </a:rPr>
                        <a:t>1</a:t>
                      </a:r>
                      <a:endParaRPr sz="2400">
                        <a:latin typeface="Tahoma"/>
                        <a:cs typeface="Tahoma"/>
                      </a:endParaRPr>
                    </a:p>
                  </a:txBody>
                  <a:tcPr marL="0" marR="0" marT="22225" marB="0"/>
                </a:tc>
                <a:extLst>
                  <a:ext uri="{0D108BD9-81ED-4DB2-BD59-A6C34878D82A}">
                    <a16:rowId xmlns="" xmlns:a16="http://schemas.microsoft.com/office/drawing/2014/main" val="10002"/>
                  </a:ext>
                </a:extLst>
              </a:tr>
              <a:tr h="583209">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a:lnSpc>
                          <a:spcPct val="100000"/>
                        </a:lnSpc>
                      </a:pPr>
                      <a:endParaRPr sz="2600">
                        <a:latin typeface="Times New Roman"/>
                        <a:cs typeface="Times New Roman"/>
                      </a:endParaRPr>
                    </a:p>
                  </a:txBody>
                  <a:tcPr marL="0" marR="0" marT="0" marB="0"/>
                </a:tc>
                <a:tc>
                  <a:txBody>
                    <a:bodyPr/>
                    <a:lstStyle/>
                    <a:p>
                      <a:pPr marL="177800">
                        <a:lnSpc>
                          <a:spcPts val="2795"/>
                        </a:lnSpc>
                        <a:spcBef>
                          <a:spcPts val="1695"/>
                        </a:spcBef>
                      </a:pPr>
                      <a:r>
                        <a:rPr sz="2400" dirty="0">
                          <a:latin typeface="Tahoma"/>
                          <a:cs typeface="Tahoma"/>
                        </a:rPr>
                        <a:t>1</a:t>
                      </a:r>
                      <a:endParaRPr sz="2400">
                        <a:latin typeface="Tahoma"/>
                        <a:cs typeface="Tahoma"/>
                      </a:endParaRPr>
                    </a:p>
                  </a:txBody>
                  <a:tcPr marL="0" marR="0" marT="215265" marB="0"/>
                </a:tc>
                <a:tc>
                  <a:txBody>
                    <a:bodyPr/>
                    <a:lstStyle/>
                    <a:p>
                      <a:pPr marL="226060">
                        <a:lnSpc>
                          <a:spcPts val="2795"/>
                        </a:lnSpc>
                        <a:spcBef>
                          <a:spcPts val="1695"/>
                        </a:spcBef>
                      </a:pPr>
                      <a:r>
                        <a:rPr sz="2400" dirty="0">
                          <a:latin typeface="Tahoma"/>
                          <a:cs typeface="Tahoma"/>
                        </a:rPr>
                        <a:t>0</a:t>
                      </a:r>
                      <a:endParaRPr sz="2400">
                        <a:latin typeface="Tahoma"/>
                        <a:cs typeface="Tahoma"/>
                      </a:endParaRPr>
                    </a:p>
                  </a:txBody>
                  <a:tcPr marL="0" marR="0" marT="215265" marB="0"/>
                </a:tc>
                <a:tc>
                  <a:txBody>
                    <a:bodyPr/>
                    <a:lstStyle/>
                    <a:p>
                      <a:pPr marR="62865" algn="ctr">
                        <a:lnSpc>
                          <a:spcPts val="2795"/>
                        </a:lnSpc>
                        <a:spcBef>
                          <a:spcPts val="1695"/>
                        </a:spcBef>
                      </a:pPr>
                      <a:r>
                        <a:rPr sz="2400" dirty="0">
                          <a:latin typeface="Tahoma"/>
                          <a:cs typeface="Tahoma"/>
                        </a:rPr>
                        <a:t>1</a:t>
                      </a:r>
                      <a:endParaRPr sz="2400">
                        <a:latin typeface="Tahoma"/>
                        <a:cs typeface="Tahoma"/>
                      </a:endParaRPr>
                    </a:p>
                  </a:txBody>
                  <a:tcPr marL="0" marR="0" marT="215265" marB="0"/>
                </a:tc>
                <a:tc>
                  <a:txBody>
                    <a:bodyPr/>
                    <a:lstStyle/>
                    <a:p>
                      <a:pPr marR="218440" algn="r">
                        <a:lnSpc>
                          <a:spcPts val="2795"/>
                        </a:lnSpc>
                        <a:spcBef>
                          <a:spcPts val="1695"/>
                        </a:spcBef>
                      </a:pPr>
                      <a:r>
                        <a:rPr sz="2400" dirty="0">
                          <a:latin typeface="Tahoma"/>
                          <a:cs typeface="Tahoma"/>
                        </a:rPr>
                        <a:t>0</a:t>
                      </a:r>
                      <a:endParaRPr sz="2400">
                        <a:latin typeface="Tahoma"/>
                        <a:cs typeface="Tahoma"/>
                      </a:endParaRPr>
                    </a:p>
                  </a:txBody>
                  <a:tcPr marL="0" marR="0" marT="215265" marB="0"/>
                </a:tc>
                <a:tc>
                  <a:txBody>
                    <a:bodyPr/>
                    <a:lstStyle/>
                    <a:p>
                      <a:pPr marL="250190">
                        <a:lnSpc>
                          <a:spcPts val="2795"/>
                        </a:lnSpc>
                        <a:spcBef>
                          <a:spcPts val="1695"/>
                        </a:spcBef>
                        <a:tabLst>
                          <a:tab pos="891540" algn="l"/>
                        </a:tabLst>
                      </a:pPr>
                      <a:r>
                        <a:rPr sz="2400" dirty="0">
                          <a:latin typeface="Tahoma"/>
                          <a:cs typeface="Tahoma"/>
                        </a:rPr>
                        <a:t>1	.</a:t>
                      </a:r>
                      <a:endParaRPr sz="2400">
                        <a:latin typeface="Tahoma"/>
                        <a:cs typeface="Tahoma"/>
                      </a:endParaRPr>
                    </a:p>
                  </a:txBody>
                  <a:tcPr marL="0" marR="0" marT="215265" marB="0"/>
                </a:tc>
                <a:tc>
                  <a:txBody>
                    <a:bodyPr/>
                    <a:lstStyle/>
                    <a:p>
                      <a:pPr marL="33655" algn="ctr">
                        <a:lnSpc>
                          <a:spcPts val="2795"/>
                        </a:lnSpc>
                        <a:spcBef>
                          <a:spcPts val="1695"/>
                        </a:spcBef>
                        <a:tabLst>
                          <a:tab pos="675640" algn="l"/>
                        </a:tabLst>
                      </a:pPr>
                      <a:r>
                        <a:rPr sz="2400" dirty="0">
                          <a:latin typeface="Tahoma"/>
                          <a:cs typeface="Tahoma"/>
                        </a:rPr>
                        <a:t>0	0</a:t>
                      </a:r>
                      <a:endParaRPr sz="2400">
                        <a:latin typeface="Tahoma"/>
                        <a:cs typeface="Tahoma"/>
                      </a:endParaRPr>
                    </a:p>
                  </a:txBody>
                  <a:tcPr marL="0" marR="0" marT="215265" marB="0"/>
                </a:tc>
                <a:tc>
                  <a:txBody>
                    <a:bodyPr/>
                    <a:lstStyle/>
                    <a:p>
                      <a:pPr marL="35560" algn="ctr">
                        <a:lnSpc>
                          <a:spcPts val="2795"/>
                        </a:lnSpc>
                        <a:spcBef>
                          <a:spcPts val="1695"/>
                        </a:spcBef>
                      </a:pPr>
                      <a:r>
                        <a:rPr sz="2400" dirty="0">
                          <a:latin typeface="Tahoma"/>
                          <a:cs typeface="Tahoma"/>
                        </a:rPr>
                        <a:t>0</a:t>
                      </a:r>
                      <a:endParaRPr sz="2400">
                        <a:latin typeface="Tahoma"/>
                        <a:cs typeface="Tahoma"/>
                      </a:endParaRPr>
                    </a:p>
                  </a:txBody>
                  <a:tcPr marL="0" marR="0" marT="215265" marB="0"/>
                </a:tc>
                <a:extLst>
                  <a:ext uri="{0D108BD9-81ED-4DB2-BD59-A6C34878D82A}">
                    <a16:rowId xmlns="" xmlns:a16="http://schemas.microsoft.com/office/drawing/2014/main" val="10003"/>
                  </a:ext>
                </a:extLst>
              </a:tr>
            </a:tbl>
          </a:graphicData>
        </a:graphic>
      </p:graphicFrame>
      <p:sp>
        <p:nvSpPr>
          <p:cNvPr id="7" name="object 7"/>
          <p:cNvSpPr/>
          <p:nvPr/>
        </p:nvSpPr>
        <p:spPr>
          <a:xfrm>
            <a:off x="1498346" y="3738371"/>
            <a:ext cx="280035" cy="447675"/>
          </a:xfrm>
          <a:custGeom>
            <a:avLst/>
            <a:gdLst/>
            <a:ahLst/>
            <a:cxnLst/>
            <a:rect l="l" t="t" r="r" b="b"/>
            <a:pathLst>
              <a:path w="280035" h="447675">
                <a:moveTo>
                  <a:pt x="0" y="179069"/>
                </a:moveTo>
                <a:lnTo>
                  <a:pt x="95122" y="179069"/>
                </a:lnTo>
                <a:lnTo>
                  <a:pt x="95122" y="0"/>
                </a:lnTo>
                <a:lnTo>
                  <a:pt x="184530" y="0"/>
                </a:lnTo>
                <a:lnTo>
                  <a:pt x="184530" y="179069"/>
                </a:lnTo>
                <a:lnTo>
                  <a:pt x="279653" y="179069"/>
                </a:lnTo>
                <a:lnTo>
                  <a:pt x="279653" y="268477"/>
                </a:lnTo>
                <a:lnTo>
                  <a:pt x="184530" y="268477"/>
                </a:lnTo>
                <a:lnTo>
                  <a:pt x="184530" y="447547"/>
                </a:lnTo>
                <a:lnTo>
                  <a:pt x="95122" y="447547"/>
                </a:lnTo>
                <a:lnTo>
                  <a:pt x="95122" y="268477"/>
                </a:lnTo>
                <a:lnTo>
                  <a:pt x="0" y="268477"/>
                </a:lnTo>
                <a:lnTo>
                  <a:pt x="0" y="179069"/>
                </a:lnTo>
                <a:close/>
              </a:path>
            </a:pathLst>
          </a:custGeom>
          <a:ln w="9360">
            <a:solidFill>
              <a:srgbClr val="000000"/>
            </a:solidFill>
          </a:ln>
        </p:spPr>
        <p:txBody>
          <a:bodyPr wrap="square" lIns="0" tIns="0" rIns="0" bIns="0" rtlCol="0"/>
          <a:lstStyle/>
          <a:p>
            <a:endParaRPr/>
          </a:p>
        </p:txBody>
      </p:sp>
      <p:sp>
        <p:nvSpPr>
          <p:cNvPr id="8" name="object 8"/>
          <p:cNvSpPr/>
          <p:nvPr/>
        </p:nvSpPr>
        <p:spPr>
          <a:xfrm>
            <a:off x="1218958" y="4495672"/>
            <a:ext cx="6172200" cy="635"/>
          </a:xfrm>
          <a:custGeom>
            <a:avLst/>
            <a:gdLst/>
            <a:ahLst/>
            <a:cxnLst/>
            <a:rect l="l" t="t" r="r" b="b"/>
            <a:pathLst>
              <a:path w="6172200" h="635">
                <a:moveTo>
                  <a:pt x="0" y="0"/>
                </a:moveTo>
                <a:lnTo>
                  <a:pt x="6172187" y="381"/>
                </a:lnTo>
              </a:path>
            </a:pathLst>
          </a:custGeom>
          <a:ln w="31680">
            <a:solidFill>
              <a:srgbClr val="000000"/>
            </a:solidFill>
          </a:ln>
        </p:spPr>
        <p:txBody>
          <a:bodyPr wrap="square" lIns="0" tIns="0" rIns="0" bIns="0" rtlCol="0"/>
          <a:lstStyle/>
          <a:p>
            <a:endParaRPr/>
          </a:p>
        </p:txBody>
      </p:sp>
      <p:sp>
        <p:nvSpPr>
          <p:cNvPr id="9" name="object 9"/>
          <p:cNvSpPr txBox="1"/>
          <p:nvPr/>
        </p:nvSpPr>
        <p:spPr>
          <a:xfrm>
            <a:off x="1062939" y="1486170"/>
            <a:ext cx="5776595" cy="466725"/>
          </a:xfrm>
          <a:prstGeom prst="rect">
            <a:avLst/>
          </a:prstGeom>
        </p:spPr>
        <p:txBody>
          <a:bodyPr vert="horz" wrap="square" lIns="0" tIns="12065" rIns="0" bIns="0" rtlCol="0">
            <a:spAutoFit/>
          </a:bodyPr>
          <a:lstStyle/>
          <a:p>
            <a:pPr marL="12700">
              <a:lnSpc>
                <a:spcPct val="100000"/>
              </a:lnSpc>
              <a:spcBef>
                <a:spcPts val="95"/>
              </a:spcBef>
              <a:tabLst>
                <a:tab pos="2562860"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900" spc="-150" dirty="0">
                <a:latin typeface="Times New Roman"/>
                <a:cs typeface="Times New Roman"/>
              </a:rPr>
              <a:t>(1101.101)</a:t>
            </a:r>
            <a:r>
              <a:rPr sz="2475" spc="-225" baseline="1683" dirty="0">
                <a:latin typeface="Times New Roman"/>
                <a:cs typeface="Times New Roman"/>
              </a:rPr>
              <a:t>2 </a:t>
            </a:r>
            <a:r>
              <a:rPr sz="2900" spc="-75" dirty="0">
                <a:latin typeface="Symbol"/>
                <a:cs typeface="Symbol"/>
              </a:rPr>
              <a:t></a:t>
            </a:r>
            <a:r>
              <a:rPr sz="2900" spc="-380" dirty="0">
                <a:latin typeface="Times New Roman"/>
                <a:cs typeface="Times New Roman"/>
              </a:rPr>
              <a:t> </a:t>
            </a:r>
            <a:r>
              <a:rPr sz="2900" spc="-150" dirty="0">
                <a:latin typeface="Times New Roman"/>
                <a:cs typeface="Times New Roman"/>
              </a:rPr>
              <a:t>(111.011)</a:t>
            </a:r>
            <a:r>
              <a:rPr sz="2475" spc="-225" baseline="1683" dirty="0">
                <a:latin typeface="Times New Roman"/>
                <a:cs typeface="Times New Roman"/>
              </a:rPr>
              <a:t>2</a:t>
            </a:r>
            <a:endParaRPr sz="2475" baseline="1683">
              <a:latin typeface="Times New Roman"/>
              <a:cs typeface="Times New Roman"/>
            </a:endParaRPr>
          </a:p>
        </p:txBody>
      </p:sp>
      <p:sp>
        <p:nvSpPr>
          <p:cNvPr id="10" name="object 10"/>
          <p:cNvSpPr txBox="1"/>
          <p:nvPr/>
        </p:nvSpPr>
        <p:spPr>
          <a:xfrm>
            <a:off x="504671" y="6012626"/>
            <a:ext cx="7075170" cy="466725"/>
          </a:xfrm>
          <a:prstGeom prst="rect">
            <a:avLst/>
          </a:prstGeom>
        </p:spPr>
        <p:txBody>
          <a:bodyPr vert="horz" wrap="square" lIns="0" tIns="12065" rIns="0" bIns="0" rtlCol="0">
            <a:spAutoFit/>
          </a:bodyPr>
          <a:lstStyle/>
          <a:p>
            <a:pPr marL="12700">
              <a:lnSpc>
                <a:spcPct val="100000"/>
              </a:lnSpc>
              <a:spcBef>
                <a:spcPts val="95"/>
              </a:spcBef>
            </a:pPr>
            <a:r>
              <a:rPr sz="2900" spc="220" dirty="0">
                <a:latin typeface="Times New Roman"/>
                <a:cs typeface="Times New Roman"/>
              </a:rPr>
              <a:t>(1101.101)</a:t>
            </a:r>
            <a:r>
              <a:rPr sz="1650" spc="220" dirty="0">
                <a:latin typeface="Times New Roman"/>
                <a:cs typeface="Times New Roman"/>
              </a:rPr>
              <a:t>2 </a:t>
            </a:r>
            <a:r>
              <a:rPr sz="2900" spc="450" dirty="0">
                <a:latin typeface="Symbol"/>
                <a:cs typeface="Symbol"/>
              </a:rPr>
              <a:t></a:t>
            </a:r>
            <a:r>
              <a:rPr sz="2900" spc="450" dirty="0">
                <a:latin typeface="Times New Roman"/>
                <a:cs typeface="Times New Roman"/>
              </a:rPr>
              <a:t> </a:t>
            </a:r>
            <a:r>
              <a:rPr sz="2900" spc="210" dirty="0">
                <a:latin typeface="Times New Roman"/>
                <a:cs typeface="Times New Roman"/>
              </a:rPr>
              <a:t>(111.011)</a:t>
            </a:r>
            <a:r>
              <a:rPr sz="1650" spc="210" dirty="0">
                <a:latin typeface="Times New Roman"/>
                <a:cs typeface="Times New Roman"/>
              </a:rPr>
              <a:t>2 </a:t>
            </a:r>
            <a:r>
              <a:rPr sz="2900" spc="450" dirty="0">
                <a:latin typeface="Symbol"/>
                <a:cs typeface="Symbol"/>
              </a:rPr>
              <a:t></a:t>
            </a:r>
            <a:r>
              <a:rPr sz="2900" spc="-270" dirty="0">
                <a:latin typeface="Times New Roman"/>
                <a:cs typeface="Times New Roman"/>
              </a:rPr>
              <a:t> </a:t>
            </a:r>
            <a:r>
              <a:rPr sz="2900" spc="245" dirty="0">
                <a:latin typeface="Times New Roman"/>
                <a:cs typeface="Times New Roman"/>
              </a:rPr>
              <a:t>(10101.000)</a:t>
            </a:r>
            <a:r>
              <a:rPr sz="1650" spc="245" dirty="0">
                <a:latin typeface="Times New Roman"/>
                <a:cs typeface="Times New Roman"/>
              </a:rPr>
              <a:t>2</a:t>
            </a:r>
            <a:endParaRPr sz="1650">
              <a:latin typeface="Times New Roman"/>
              <a:cs typeface="Times New Roman"/>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20344" y="967866"/>
            <a:ext cx="8098790" cy="4160754"/>
          </a:xfrm>
          <a:prstGeom prst="rect">
            <a:avLst/>
          </a:prstGeom>
        </p:spPr>
        <p:txBody>
          <a:bodyPr vert="horz" wrap="square" lIns="0" tIns="13335" rIns="0" bIns="0" rtlCol="0">
            <a:spAutoFit/>
          </a:bodyPr>
          <a:lstStyle/>
          <a:p>
            <a:pPr marL="419100" indent="-342900">
              <a:lnSpc>
                <a:spcPct val="100000"/>
              </a:lnSpc>
              <a:spcBef>
                <a:spcPts val="105"/>
              </a:spcBef>
              <a:buFont typeface="Arial"/>
              <a:buChar char="•"/>
              <a:tabLst>
                <a:tab pos="418465" algn="l"/>
                <a:tab pos="419100" algn="l"/>
              </a:tabLst>
            </a:pPr>
            <a:r>
              <a:rPr sz="3200" spc="-20" dirty="0">
                <a:latin typeface="Calibri"/>
                <a:cs typeface="Calibri"/>
              </a:rPr>
              <a:t>Perform </a:t>
            </a:r>
            <a:r>
              <a:rPr sz="3200" dirty="0">
                <a:latin typeface="Calibri"/>
                <a:cs typeface="Calibri"/>
              </a:rPr>
              <a:t>Binary </a:t>
            </a:r>
            <a:r>
              <a:rPr sz="3200" spc="-5" dirty="0">
                <a:latin typeface="Calibri"/>
                <a:cs typeface="Calibri"/>
              </a:rPr>
              <a:t>Addition of</a:t>
            </a:r>
            <a:r>
              <a:rPr sz="3200" spc="10" dirty="0">
                <a:latin typeface="Calibri"/>
                <a:cs typeface="Calibri"/>
              </a:rPr>
              <a:t> </a:t>
            </a:r>
            <a:r>
              <a:rPr sz="3200" spc="-15" dirty="0">
                <a:latin typeface="Calibri"/>
                <a:cs typeface="Calibri"/>
              </a:rPr>
              <a:t>following:</a:t>
            </a:r>
            <a:endParaRPr sz="3200" dirty="0">
              <a:latin typeface="Calibri"/>
              <a:cs typeface="Calibri"/>
            </a:endParaRPr>
          </a:p>
          <a:p>
            <a:pPr marL="934085">
              <a:lnSpc>
                <a:spcPct val="100000"/>
              </a:lnSpc>
              <a:spcBef>
                <a:spcPts val="2440"/>
              </a:spcBef>
              <a:tabLst>
                <a:tab pos="1447165" algn="l"/>
              </a:tabLst>
            </a:pPr>
            <a:r>
              <a:rPr sz="2800" spc="-5" dirty="0">
                <a:latin typeface="Calibri"/>
                <a:cs typeface="Calibri"/>
              </a:rPr>
              <a:t>1.	(11011)</a:t>
            </a:r>
            <a:r>
              <a:rPr sz="2775" spc="-7" baseline="-21021" dirty="0">
                <a:latin typeface="Calibri"/>
                <a:cs typeface="Calibri"/>
              </a:rPr>
              <a:t>2</a:t>
            </a:r>
            <a:r>
              <a:rPr sz="2800" spc="-5" dirty="0">
                <a:latin typeface="Calibri"/>
                <a:cs typeface="Calibri"/>
              </a:rPr>
              <a:t>+(</a:t>
            </a:r>
            <a:r>
              <a:rPr sz="2800" spc="-5" dirty="0" smtClean="0">
                <a:latin typeface="Calibri"/>
                <a:cs typeface="Calibri"/>
              </a:rPr>
              <a:t>1101)</a:t>
            </a:r>
            <a:r>
              <a:rPr sz="2775" spc="-7" baseline="-21021" dirty="0" smtClean="0">
                <a:latin typeface="Calibri"/>
                <a:cs typeface="Calibri"/>
              </a:rPr>
              <a:t>2</a:t>
            </a:r>
            <a:r>
              <a:rPr lang="en-US" sz="2775" spc="-7" baseline="-21021" dirty="0" smtClean="0">
                <a:latin typeface="Calibri"/>
                <a:cs typeface="Calibri"/>
              </a:rPr>
              <a:t> </a:t>
            </a:r>
            <a:r>
              <a:rPr lang="en-US" sz="2775" spc="-7" dirty="0" smtClean="0">
                <a:latin typeface="Calibri"/>
                <a:cs typeface="Calibri"/>
              </a:rPr>
              <a:t> =101000</a:t>
            </a:r>
            <a:endParaRPr sz="2775" baseline="-21021" dirty="0">
              <a:latin typeface="Calibri"/>
              <a:cs typeface="Calibri"/>
            </a:endParaRPr>
          </a:p>
          <a:p>
            <a:pPr>
              <a:lnSpc>
                <a:spcPct val="100000"/>
              </a:lnSpc>
              <a:spcBef>
                <a:spcPts val="25"/>
              </a:spcBef>
            </a:pPr>
            <a:endParaRPr sz="2900" dirty="0">
              <a:latin typeface="Times New Roman"/>
              <a:cs typeface="Times New Roman"/>
            </a:endParaRPr>
          </a:p>
          <a:p>
            <a:pPr marL="934085">
              <a:lnSpc>
                <a:spcPct val="100000"/>
              </a:lnSpc>
              <a:tabLst>
                <a:tab pos="1447165" algn="l"/>
              </a:tabLst>
            </a:pPr>
            <a:r>
              <a:rPr sz="2800" spc="-5" dirty="0">
                <a:latin typeface="Calibri"/>
                <a:cs typeface="Calibri"/>
              </a:rPr>
              <a:t>2.	(1011)</a:t>
            </a:r>
            <a:r>
              <a:rPr sz="2775" spc="-7" baseline="-21021" dirty="0">
                <a:latin typeface="Calibri"/>
                <a:cs typeface="Calibri"/>
              </a:rPr>
              <a:t>2</a:t>
            </a:r>
            <a:r>
              <a:rPr sz="2800" spc="-5" dirty="0">
                <a:latin typeface="Calibri"/>
                <a:cs typeface="Calibri"/>
              </a:rPr>
              <a:t>+(1101)</a:t>
            </a:r>
            <a:r>
              <a:rPr sz="2775" spc="-7" baseline="-21021" dirty="0">
                <a:latin typeface="Calibri"/>
                <a:cs typeface="Calibri"/>
              </a:rPr>
              <a:t>2</a:t>
            </a:r>
            <a:r>
              <a:rPr sz="2800" spc="-5" dirty="0">
                <a:latin typeface="Calibri"/>
                <a:cs typeface="Calibri"/>
              </a:rPr>
              <a:t>+(1001)</a:t>
            </a:r>
            <a:r>
              <a:rPr sz="2775" spc="-7" baseline="-21021" dirty="0">
                <a:latin typeface="Calibri"/>
                <a:cs typeface="Calibri"/>
              </a:rPr>
              <a:t>2</a:t>
            </a:r>
            <a:r>
              <a:rPr sz="2800" spc="-5" dirty="0">
                <a:latin typeface="Calibri"/>
                <a:cs typeface="Calibri"/>
              </a:rPr>
              <a:t>+(</a:t>
            </a:r>
            <a:r>
              <a:rPr sz="2800" spc="-5" dirty="0" smtClean="0">
                <a:latin typeface="Calibri"/>
                <a:cs typeface="Calibri"/>
              </a:rPr>
              <a:t>1111)</a:t>
            </a:r>
            <a:r>
              <a:rPr sz="2775" spc="-7" baseline="-21021" dirty="0" smtClean="0">
                <a:latin typeface="Calibri"/>
                <a:cs typeface="Calibri"/>
              </a:rPr>
              <a:t>2</a:t>
            </a:r>
            <a:r>
              <a:rPr lang="en-US" sz="2775" spc="-7" baseline="-21021" dirty="0" smtClean="0">
                <a:latin typeface="Calibri"/>
                <a:cs typeface="Calibri"/>
              </a:rPr>
              <a:t> </a:t>
            </a:r>
            <a:r>
              <a:rPr lang="en-US" sz="2775" spc="-7" dirty="0" smtClean="0">
                <a:latin typeface="Calibri"/>
                <a:cs typeface="Calibri"/>
              </a:rPr>
              <a:t> =110000</a:t>
            </a:r>
            <a:endParaRPr sz="2775" baseline="-21021" dirty="0">
              <a:latin typeface="Calibri"/>
              <a:cs typeface="Calibri"/>
            </a:endParaRPr>
          </a:p>
          <a:p>
            <a:pPr>
              <a:lnSpc>
                <a:spcPct val="100000"/>
              </a:lnSpc>
              <a:spcBef>
                <a:spcPts val="25"/>
              </a:spcBef>
            </a:pPr>
            <a:endParaRPr sz="2900" dirty="0">
              <a:latin typeface="Times New Roman"/>
              <a:cs typeface="Times New Roman"/>
            </a:endParaRPr>
          </a:p>
          <a:p>
            <a:pPr marL="934085">
              <a:lnSpc>
                <a:spcPct val="100000"/>
              </a:lnSpc>
              <a:spcBef>
                <a:spcPts val="5"/>
              </a:spcBef>
              <a:tabLst>
                <a:tab pos="1447165" algn="l"/>
              </a:tabLst>
            </a:pPr>
            <a:r>
              <a:rPr sz="2800" spc="-5" dirty="0">
                <a:latin typeface="Calibri"/>
                <a:cs typeface="Calibri"/>
              </a:rPr>
              <a:t>3.	</a:t>
            </a:r>
            <a:r>
              <a:rPr sz="2800" dirty="0">
                <a:latin typeface="Calibri"/>
                <a:cs typeface="Calibri"/>
              </a:rPr>
              <a:t>(1010.11)</a:t>
            </a:r>
            <a:r>
              <a:rPr sz="2775" baseline="-21021" dirty="0">
                <a:latin typeface="Calibri"/>
                <a:cs typeface="Calibri"/>
              </a:rPr>
              <a:t>2</a:t>
            </a:r>
            <a:r>
              <a:rPr sz="2800" dirty="0">
                <a:latin typeface="Calibri"/>
                <a:cs typeface="Calibri"/>
              </a:rPr>
              <a:t>+(1101.10)</a:t>
            </a:r>
            <a:r>
              <a:rPr sz="2775" baseline="-21021" dirty="0">
                <a:latin typeface="Calibri"/>
                <a:cs typeface="Calibri"/>
              </a:rPr>
              <a:t>2</a:t>
            </a:r>
            <a:r>
              <a:rPr sz="2800" dirty="0">
                <a:latin typeface="Calibri"/>
                <a:cs typeface="Calibri"/>
              </a:rPr>
              <a:t>+(1001.11)</a:t>
            </a:r>
            <a:r>
              <a:rPr sz="2775" baseline="-21021" dirty="0">
                <a:latin typeface="Calibri"/>
                <a:cs typeface="Calibri"/>
              </a:rPr>
              <a:t>2</a:t>
            </a:r>
            <a:r>
              <a:rPr sz="2800" dirty="0">
                <a:latin typeface="Calibri"/>
                <a:cs typeface="Calibri"/>
              </a:rPr>
              <a:t>+(</a:t>
            </a:r>
            <a:r>
              <a:rPr sz="2800" dirty="0" smtClean="0">
                <a:latin typeface="Calibri"/>
                <a:cs typeface="Calibri"/>
              </a:rPr>
              <a:t>1111.11)</a:t>
            </a:r>
            <a:r>
              <a:rPr sz="2775" baseline="-21021" dirty="0" smtClean="0">
                <a:latin typeface="Calibri"/>
                <a:cs typeface="Calibri"/>
              </a:rPr>
              <a:t>2</a:t>
            </a:r>
            <a:endParaRPr lang="en-US" sz="2775" baseline="-21021" dirty="0" smtClean="0">
              <a:latin typeface="Calibri"/>
              <a:cs typeface="Calibri"/>
            </a:endParaRPr>
          </a:p>
          <a:p>
            <a:pPr marL="934085">
              <a:lnSpc>
                <a:spcPct val="100000"/>
              </a:lnSpc>
              <a:spcBef>
                <a:spcPts val="5"/>
              </a:spcBef>
              <a:tabLst>
                <a:tab pos="1447165" algn="l"/>
              </a:tabLst>
            </a:pPr>
            <a:r>
              <a:rPr lang="en-US" sz="2775" baseline="-21021" dirty="0" smtClean="0">
                <a:latin typeface="Calibri"/>
                <a:cs typeface="Calibri"/>
              </a:rPr>
              <a:t>=110001.11</a:t>
            </a:r>
            <a:endParaRPr sz="2775" baseline="-21021" dirty="0">
              <a:latin typeface="Calibri"/>
              <a:cs typeface="Calibri"/>
            </a:endParaRPr>
          </a:p>
          <a:p>
            <a:pPr>
              <a:lnSpc>
                <a:spcPct val="100000"/>
              </a:lnSpc>
              <a:spcBef>
                <a:spcPts val="20"/>
              </a:spcBef>
            </a:pPr>
            <a:endParaRPr sz="2900" dirty="0">
              <a:latin typeface="Times New Roman"/>
              <a:cs typeface="Times New Roman"/>
            </a:endParaRPr>
          </a:p>
          <a:p>
            <a:pPr marL="934085">
              <a:lnSpc>
                <a:spcPct val="100000"/>
              </a:lnSpc>
              <a:spcBef>
                <a:spcPts val="5"/>
              </a:spcBef>
              <a:tabLst>
                <a:tab pos="1447165" algn="l"/>
              </a:tabLst>
            </a:pPr>
            <a:r>
              <a:rPr sz="2800" spc="-5" dirty="0">
                <a:latin typeface="Calibri"/>
                <a:cs typeface="Calibri"/>
              </a:rPr>
              <a:t>4.	(10111.101)</a:t>
            </a:r>
            <a:r>
              <a:rPr sz="2775" spc="-7" baseline="-21021" dirty="0">
                <a:latin typeface="Calibri"/>
                <a:cs typeface="Calibri"/>
              </a:rPr>
              <a:t>2</a:t>
            </a:r>
            <a:r>
              <a:rPr sz="2800" spc="-5" dirty="0">
                <a:latin typeface="Calibri"/>
                <a:cs typeface="Calibri"/>
              </a:rPr>
              <a:t>+(</a:t>
            </a:r>
            <a:r>
              <a:rPr sz="2800" spc="-5" dirty="0" smtClean="0">
                <a:latin typeface="Calibri"/>
                <a:cs typeface="Calibri"/>
              </a:rPr>
              <a:t>110111.01)</a:t>
            </a:r>
            <a:r>
              <a:rPr sz="2775" spc="-7" baseline="-21021" dirty="0" smtClean="0">
                <a:latin typeface="Calibri"/>
                <a:cs typeface="Calibri"/>
              </a:rPr>
              <a:t>2</a:t>
            </a:r>
            <a:r>
              <a:rPr lang="en-US" sz="2775" spc="-7" baseline="-21021" dirty="0" smtClean="0">
                <a:latin typeface="Calibri"/>
                <a:cs typeface="Calibri"/>
              </a:rPr>
              <a:t> </a:t>
            </a:r>
            <a:r>
              <a:rPr lang="en-US" sz="2775" spc="-7" dirty="0" smtClean="0">
                <a:latin typeface="Calibri"/>
                <a:cs typeface="Calibri"/>
              </a:rPr>
              <a:t> =101110.110</a:t>
            </a:r>
            <a:endParaRPr sz="2775" baseline="-21021"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07340" y="113538"/>
            <a:ext cx="3679825" cy="513715"/>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FF0000"/>
                </a:solidFill>
                <a:latin typeface="Calibri"/>
                <a:cs typeface="Calibri"/>
              </a:rPr>
              <a:t>Octal </a:t>
            </a:r>
            <a:r>
              <a:rPr sz="3200" b="1" spc="-5" dirty="0">
                <a:solidFill>
                  <a:srgbClr val="FF0000"/>
                </a:solidFill>
                <a:latin typeface="Calibri"/>
                <a:cs typeface="Calibri"/>
              </a:rPr>
              <a:t>Number</a:t>
            </a:r>
            <a:r>
              <a:rPr sz="3200" b="1" spc="-50" dirty="0">
                <a:solidFill>
                  <a:srgbClr val="FF0000"/>
                </a:solidFill>
                <a:latin typeface="Calibri"/>
                <a:cs typeface="Calibri"/>
              </a:rPr>
              <a:t> </a:t>
            </a:r>
            <a:r>
              <a:rPr sz="3200" b="1" spc="-30" dirty="0">
                <a:solidFill>
                  <a:srgbClr val="FF0000"/>
                </a:solidFill>
                <a:latin typeface="Calibri"/>
                <a:cs typeface="Calibri"/>
              </a:rPr>
              <a:t>System</a:t>
            </a:r>
            <a:endParaRPr sz="3200">
              <a:latin typeface="Calibri"/>
              <a:cs typeface="Calibri"/>
            </a:endParaRPr>
          </a:p>
        </p:txBody>
      </p:sp>
      <p:sp>
        <p:nvSpPr>
          <p:cNvPr id="4" name="object 4"/>
          <p:cNvSpPr/>
          <p:nvPr/>
        </p:nvSpPr>
        <p:spPr>
          <a:xfrm>
            <a:off x="7564373" y="3195701"/>
            <a:ext cx="664845" cy="736600"/>
          </a:xfrm>
          <a:custGeom>
            <a:avLst/>
            <a:gdLst/>
            <a:ahLst/>
            <a:cxnLst/>
            <a:rect l="l" t="t" r="r" b="b"/>
            <a:pathLst>
              <a:path w="664845" h="736600">
                <a:moveTo>
                  <a:pt x="332358" y="0"/>
                </a:moveTo>
                <a:lnTo>
                  <a:pt x="287268" y="3361"/>
                </a:lnTo>
                <a:lnTo>
                  <a:pt x="244019" y="13152"/>
                </a:lnTo>
                <a:lnTo>
                  <a:pt x="203007" y="28934"/>
                </a:lnTo>
                <a:lnTo>
                  <a:pt x="164629" y="50268"/>
                </a:lnTo>
                <a:lnTo>
                  <a:pt x="129282" y="76716"/>
                </a:lnTo>
                <a:lnTo>
                  <a:pt x="97361" y="107838"/>
                </a:lnTo>
                <a:lnTo>
                  <a:pt x="69263" y="143197"/>
                </a:lnTo>
                <a:lnTo>
                  <a:pt x="45386" y="182353"/>
                </a:lnTo>
                <a:lnTo>
                  <a:pt x="26124" y="224867"/>
                </a:lnTo>
                <a:lnTo>
                  <a:pt x="11875" y="270301"/>
                </a:lnTo>
                <a:lnTo>
                  <a:pt x="3034" y="318216"/>
                </a:lnTo>
                <a:lnTo>
                  <a:pt x="0" y="368173"/>
                </a:lnTo>
                <a:lnTo>
                  <a:pt x="3034" y="418100"/>
                </a:lnTo>
                <a:lnTo>
                  <a:pt x="11875" y="465991"/>
                </a:lnTo>
                <a:lnTo>
                  <a:pt x="26124" y="511405"/>
                </a:lnTo>
                <a:lnTo>
                  <a:pt x="45386" y="553903"/>
                </a:lnTo>
                <a:lnTo>
                  <a:pt x="69263" y="593046"/>
                </a:lnTo>
                <a:lnTo>
                  <a:pt x="97361" y="628396"/>
                </a:lnTo>
                <a:lnTo>
                  <a:pt x="129282" y="659511"/>
                </a:lnTo>
                <a:lnTo>
                  <a:pt x="164629" y="685955"/>
                </a:lnTo>
                <a:lnTo>
                  <a:pt x="203007" y="707286"/>
                </a:lnTo>
                <a:lnTo>
                  <a:pt x="244019" y="723067"/>
                </a:lnTo>
                <a:lnTo>
                  <a:pt x="287268" y="732857"/>
                </a:lnTo>
                <a:lnTo>
                  <a:pt x="332358" y="736219"/>
                </a:lnTo>
                <a:lnTo>
                  <a:pt x="377478" y="732857"/>
                </a:lnTo>
                <a:lnTo>
                  <a:pt x="420752" y="723067"/>
                </a:lnTo>
                <a:lnTo>
                  <a:pt x="461783" y="707286"/>
                </a:lnTo>
                <a:lnTo>
                  <a:pt x="500177" y="685955"/>
                </a:lnTo>
                <a:lnTo>
                  <a:pt x="535537" y="659511"/>
                </a:lnTo>
                <a:lnTo>
                  <a:pt x="567467" y="628396"/>
                </a:lnTo>
                <a:lnTo>
                  <a:pt x="595571" y="593046"/>
                </a:lnTo>
                <a:lnTo>
                  <a:pt x="619454" y="553903"/>
                </a:lnTo>
                <a:lnTo>
                  <a:pt x="638718" y="511405"/>
                </a:lnTo>
                <a:lnTo>
                  <a:pt x="652969" y="465991"/>
                </a:lnTo>
                <a:lnTo>
                  <a:pt x="661810" y="418100"/>
                </a:lnTo>
                <a:lnTo>
                  <a:pt x="664845" y="368173"/>
                </a:lnTo>
                <a:lnTo>
                  <a:pt x="661810" y="318216"/>
                </a:lnTo>
                <a:lnTo>
                  <a:pt x="652969" y="270301"/>
                </a:lnTo>
                <a:lnTo>
                  <a:pt x="638718" y="224867"/>
                </a:lnTo>
                <a:lnTo>
                  <a:pt x="619454" y="182353"/>
                </a:lnTo>
                <a:lnTo>
                  <a:pt x="595571" y="143197"/>
                </a:lnTo>
                <a:lnTo>
                  <a:pt x="567467" y="107838"/>
                </a:lnTo>
                <a:lnTo>
                  <a:pt x="535537" y="76716"/>
                </a:lnTo>
                <a:lnTo>
                  <a:pt x="500177" y="50268"/>
                </a:lnTo>
                <a:lnTo>
                  <a:pt x="461783" y="28934"/>
                </a:lnTo>
                <a:lnTo>
                  <a:pt x="420752" y="13152"/>
                </a:lnTo>
                <a:lnTo>
                  <a:pt x="377478" y="3361"/>
                </a:lnTo>
                <a:lnTo>
                  <a:pt x="332358" y="0"/>
                </a:lnTo>
                <a:close/>
              </a:path>
            </a:pathLst>
          </a:custGeom>
          <a:solidFill>
            <a:srgbClr val="6F96D2"/>
          </a:solidFill>
        </p:spPr>
        <p:txBody>
          <a:bodyPr wrap="square" lIns="0" tIns="0" rIns="0" bIns="0" rtlCol="0"/>
          <a:lstStyle/>
          <a:p>
            <a:endParaRPr/>
          </a:p>
        </p:txBody>
      </p:sp>
      <p:sp>
        <p:nvSpPr>
          <p:cNvPr id="5" name="object 5"/>
          <p:cNvSpPr/>
          <p:nvPr/>
        </p:nvSpPr>
        <p:spPr>
          <a:xfrm>
            <a:off x="7564373" y="3195701"/>
            <a:ext cx="664845" cy="736600"/>
          </a:xfrm>
          <a:custGeom>
            <a:avLst/>
            <a:gdLst/>
            <a:ahLst/>
            <a:cxnLst/>
            <a:rect l="l" t="t" r="r" b="b"/>
            <a:pathLst>
              <a:path w="664845" h="736600">
                <a:moveTo>
                  <a:pt x="0" y="368173"/>
                </a:moveTo>
                <a:lnTo>
                  <a:pt x="3034" y="318216"/>
                </a:lnTo>
                <a:lnTo>
                  <a:pt x="11875" y="270301"/>
                </a:lnTo>
                <a:lnTo>
                  <a:pt x="26124" y="224867"/>
                </a:lnTo>
                <a:lnTo>
                  <a:pt x="45386" y="182353"/>
                </a:lnTo>
                <a:lnTo>
                  <a:pt x="69263" y="143197"/>
                </a:lnTo>
                <a:lnTo>
                  <a:pt x="97361" y="107838"/>
                </a:lnTo>
                <a:lnTo>
                  <a:pt x="129282" y="76716"/>
                </a:lnTo>
                <a:lnTo>
                  <a:pt x="164629" y="50268"/>
                </a:lnTo>
                <a:lnTo>
                  <a:pt x="203007" y="28934"/>
                </a:lnTo>
                <a:lnTo>
                  <a:pt x="244019" y="13152"/>
                </a:lnTo>
                <a:lnTo>
                  <a:pt x="287268" y="3361"/>
                </a:lnTo>
                <a:lnTo>
                  <a:pt x="332358" y="0"/>
                </a:lnTo>
                <a:lnTo>
                  <a:pt x="377478" y="3361"/>
                </a:lnTo>
                <a:lnTo>
                  <a:pt x="420752" y="13152"/>
                </a:lnTo>
                <a:lnTo>
                  <a:pt x="461783" y="28934"/>
                </a:lnTo>
                <a:lnTo>
                  <a:pt x="500177" y="50268"/>
                </a:lnTo>
                <a:lnTo>
                  <a:pt x="535537" y="76716"/>
                </a:lnTo>
                <a:lnTo>
                  <a:pt x="567467" y="107838"/>
                </a:lnTo>
                <a:lnTo>
                  <a:pt x="595571" y="143197"/>
                </a:lnTo>
                <a:lnTo>
                  <a:pt x="619454" y="182353"/>
                </a:lnTo>
                <a:lnTo>
                  <a:pt x="638718" y="224867"/>
                </a:lnTo>
                <a:lnTo>
                  <a:pt x="652969" y="270301"/>
                </a:lnTo>
                <a:lnTo>
                  <a:pt x="661810" y="318216"/>
                </a:lnTo>
                <a:lnTo>
                  <a:pt x="664845" y="368173"/>
                </a:lnTo>
                <a:lnTo>
                  <a:pt x="661810" y="418100"/>
                </a:lnTo>
                <a:lnTo>
                  <a:pt x="652969" y="465991"/>
                </a:lnTo>
                <a:lnTo>
                  <a:pt x="638718" y="511405"/>
                </a:lnTo>
                <a:lnTo>
                  <a:pt x="619454" y="553903"/>
                </a:lnTo>
                <a:lnTo>
                  <a:pt x="595571" y="593046"/>
                </a:lnTo>
                <a:lnTo>
                  <a:pt x="567467" y="628396"/>
                </a:lnTo>
                <a:lnTo>
                  <a:pt x="535537" y="659511"/>
                </a:lnTo>
                <a:lnTo>
                  <a:pt x="500177" y="685955"/>
                </a:lnTo>
                <a:lnTo>
                  <a:pt x="461783" y="707286"/>
                </a:lnTo>
                <a:lnTo>
                  <a:pt x="420752" y="723067"/>
                </a:lnTo>
                <a:lnTo>
                  <a:pt x="377478" y="732857"/>
                </a:lnTo>
                <a:lnTo>
                  <a:pt x="332358" y="736219"/>
                </a:lnTo>
                <a:lnTo>
                  <a:pt x="287268" y="732857"/>
                </a:lnTo>
                <a:lnTo>
                  <a:pt x="244019" y="723067"/>
                </a:lnTo>
                <a:lnTo>
                  <a:pt x="203007" y="707286"/>
                </a:lnTo>
                <a:lnTo>
                  <a:pt x="164629" y="685955"/>
                </a:lnTo>
                <a:lnTo>
                  <a:pt x="129282" y="659511"/>
                </a:lnTo>
                <a:lnTo>
                  <a:pt x="97361" y="628396"/>
                </a:lnTo>
                <a:lnTo>
                  <a:pt x="69263" y="593046"/>
                </a:lnTo>
                <a:lnTo>
                  <a:pt x="45386" y="553903"/>
                </a:lnTo>
                <a:lnTo>
                  <a:pt x="26124" y="511405"/>
                </a:lnTo>
                <a:lnTo>
                  <a:pt x="11875" y="465991"/>
                </a:lnTo>
                <a:lnTo>
                  <a:pt x="3034" y="418100"/>
                </a:lnTo>
                <a:lnTo>
                  <a:pt x="0" y="368173"/>
                </a:lnTo>
                <a:close/>
              </a:path>
            </a:pathLst>
          </a:custGeom>
          <a:ln w="9360">
            <a:solidFill>
              <a:srgbClr val="000000"/>
            </a:solidFill>
          </a:ln>
        </p:spPr>
        <p:txBody>
          <a:bodyPr wrap="square" lIns="0" tIns="0" rIns="0" bIns="0" rtlCol="0"/>
          <a:lstStyle/>
          <a:p>
            <a:endParaRPr/>
          </a:p>
        </p:txBody>
      </p:sp>
      <p:sp>
        <p:nvSpPr>
          <p:cNvPr id="6" name="object 6"/>
          <p:cNvSpPr/>
          <p:nvPr/>
        </p:nvSpPr>
        <p:spPr>
          <a:xfrm>
            <a:off x="2666873" y="3220973"/>
            <a:ext cx="665480" cy="736600"/>
          </a:xfrm>
          <a:custGeom>
            <a:avLst/>
            <a:gdLst/>
            <a:ahLst/>
            <a:cxnLst/>
            <a:rect l="l" t="t" r="r" b="b"/>
            <a:pathLst>
              <a:path w="665479" h="736600">
                <a:moveTo>
                  <a:pt x="332485" y="0"/>
                </a:moveTo>
                <a:lnTo>
                  <a:pt x="287366" y="3358"/>
                </a:lnTo>
                <a:lnTo>
                  <a:pt x="244092" y="13142"/>
                </a:lnTo>
                <a:lnTo>
                  <a:pt x="203061" y="28914"/>
                </a:lnTo>
                <a:lnTo>
                  <a:pt x="164667" y="50235"/>
                </a:lnTo>
                <a:lnTo>
                  <a:pt x="129307" y="76668"/>
                </a:lnTo>
                <a:lnTo>
                  <a:pt x="97377" y="107775"/>
                </a:lnTo>
                <a:lnTo>
                  <a:pt x="69273" y="143118"/>
                </a:lnTo>
                <a:lnTo>
                  <a:pt x="45390" y="182259"/>
                </a:lnTo>
                <a:lnTo>
                  <a:pt x="26126" y="224760"/>
                </a:lnTo>
                <a:lnTo>
                  <a:pt x="11875" y="270183"/>
                </a:lnTo>
                <a:lnTo>
                  <a:pt x="3034" y="318091"/>
                </a:lnTo>
                <a:lnTo>
                  <a:pt x="0" y="368046"/>
                </a:lnTo>
                <a:lnTo>
                  <a:pt x="3034" y="418000"/>
                </a:lnTo>
                <a:lnTo>
                  <a:pt x="11875" y="465908"/>
                </a:lnTo>
                <a:lnTo>
                  <a:pt x="26126" y="511331"/>
                </a:lnTo>
                <a:lnTo>
                  <a:pt x="45390" y="553832"/>
                </a:lnTo>
                <a:lnTo>
                  <a:pt x="69273" y="592973"/>
                </a:lnTo>
                <a:lnTo>
                  <a:pt x="97377" y="628316"/>
                </a:lnTo>
                <a:lnTo>
                  <a:pt x="129307" y="659423"/>
                </a:lnTo>
                <a:lnTo>
                  <a:pt x="164667" y="685856"/>
                </a:lnTo>
                <a:lnTo>
                  <a:pt x="203061" y="707177"/>
                </a:lnTo>
                <a:lnTo>
                  <a:pt x="244092" y="722949"/>
                </a:lnTo>
                <a:lnTo>
                  <a:pt x="287366" y="732733"/>
                </a:lnTo>
                <a:lnTo>
                  <a:pt x="332485" y="736092"/>
                </a:lnTo>
                <a:lnTo>
                  <a:pt x="377605" y="732733"/>
                </a:lnTo>
                <a:lnTo>
                  <a:pt x="420879" y="722949"/>
                </a:lnTo>
                <a:lnTo>
                  <a:pt x="461910" y="707177"/>
                </a:lnTo>
                <a:lnTo>
                  <a:pt x="500304" y="685856"/>
                </a:lnTo>
                <a:lnTo>
                  <a:pt x="535664" y="659423"/>
                </a:lnTo>
                <a:lnTo>
                  <a:pt x="567594" y="628316"/>
                </a:lnTo>
                <a:lnTo>
                  <a:pt x="595698" y="592973"/>
                </a:lnTo>
                <a:lnTo>
                  <a:pt x="619581" y="553832"/>
                </a:lnTo>
                <a:lnTo>
                  <a:pt x="638845" y="511331"/>
                </a:lnTo>
                <a:lnTo>
                  <a:pt x="653096" y="465908"/>
                </a:lnTo>
                <a:lnTo>
                  <a:pt x="661937" y="418000"/>
                </a:lnTo>
                <a:lnTo>
                  <a:pt x="664972" y="368046"/>
                </a:lnTo>
                <a:lnTo>
                  <a:pt x="661937" y="318091"/>
                </a:lnTo>
                <a:lnTo>
                  <a:pt x="653096" y="270183"/>
                </a:lnTo>
                <a:lnTo>
                  <a:pt x="638845" y="224760"/>
                </a:lnTo>
                <a:lnTo>
                  <a:pt x="619581" y="182259"/>
                </a:lnTo>
                <a:lnTo>
                  <a:pt x="595698" y="143118"/>
                </a:lnTo>
                <a:lnTo>
                  <a:pt x="567594" y="107775"/>
                </a:lnTo>
                <a:lnTo>
                  <a:pt x="535664" y="76668"/>
                </a:lnTo>
                <a:lnTo>
                  <a:pt x="500304" y="50235"/>
                </a:lnTo>
                <a:lnTo>
                  <a:pt x="461910" y="28914"/>
                </a:lnTo>
                <a:lnTo>
                  <a:pt x="420879" y="13142"/>
                </a:lnTo>
                <a:lnTo>
                  <a:pt x="377605" y="3358"/>
                </a:lnTo>
                <a:lnTo>
                  <a:pt x="332485" y="0"/>
                </a:lnTo>
                <a:close/>
              </a:path>
            </a:pathLst>
          </a:custGeom>
          <a:solidFill>
            <a:srgbClr val="6F96D2"/>
          </a:solidFill>
        </p:spPr>
        <p:txBody>
          <a:bodyPr wrap="square" lIns="0" tIns="0" rIns="0" bIns="0" rtlCol="0"/>
          <a:lstStyle/>
          <a:p>
            <a:endParaRPr/>
          </a:p>
        </p:txBody>
      </p:sp>
      <p:sp>
        <p:nvSpPr>
          <p:cNvPr id="7" name="object 7"/>
          <p:cNvSpPr/>
          <p:nvPr/>
        </p:nvSpPr>
        <p:spPr>
          <a:xfrm>
            <a:off x="2666873" y="3220973"/>
            <a:ext cx="665480" cy="736600"/>
          </a:xfrm>
          <a:custGeom>
            <a:avLst/>
            <a:gdLst/>
            <a:ahLst/>
            <a:cxnLst/>
            <a:rect l="l" t="t" r="r" b="b"/>
            <a:pathLst>
              <a:path w="665479" h="736600">
                <a:moveTo>
                  <a:pt x="0" y="368046"/>
                </a:moveTo>
                <a:lnTo>
                  <a:pt x="3034" y="318091"/>
                </a:lnTo>
                <a:lnTo>
                  <a:pt x="11875" y="270183"/>
                </a:lnTo>
                <a:lnTo>
                  <a:pt x="26126" y="224760"/>
                </a:lnTo>
                <a:lnTo>
                  <a:pt x="45390" y="182259"/>
                </a:lnTo>
                <a:lnTo>
                  <a:pt x="69273" y="143118"/>
                </a:lnTo>
                <a:lnTo>
                  <a:pt x="97377" y="107775"/>
                </a:lnTo>
                <a:lnTo>
                  <a:pt x="129307" y="76668"/>
                </a:lnTo>
                <a:lnTo>
                  <a:pt x="164667" y="50235"/>
                </a:lnTo>
                <a:lnTo>
                  <a:pt x="203061" y="28914"/>
                </a:lnTo>
                <a:lnTo>
                  <a:pt x="244092" y="13142"/>
                </a:lnTo>
                <a:lnTo>
                  <a:pt x="287366" y="3358"/>
                </a:lnTo>
                <a:lnTo>
                  <a:pt x="332485" y="0"/>
                </a:lnTo>
                <a:lnTo>
                  <a:pt x="377605" y="3358"/>
                </a:lnTo>
                <a:lnTo>
                  <a:pt x="420879" y="13142"/>
                </a:lnTo>
                <a:lnTo>
                  <a:pt x="461910" y="28914"/>
                </a:lnTo>
                <a:lnTo>
                  <a:pt x="500304" y="50235"/>
                </a:lnTo>
                <a:lnTo>
                  <a:pt x="535664" y="76668"/>
                </a:lnTo>
                <a:lnTo>
                  <a:pt x="567594" y="107775"/>
                </a:lnTo>
                <a:lnTo>
                  <a:pt x="595698" y="143118"/>
                </a:lnTo>
                <a:lnTo>
                  <a:pt x="619581" y="182259"/>
                </a:lnTo>
                <a:lnTo>
                  <a:pt x="638845" y="224760"/>
                </a:lnTo>
                <a:lnTo>
                  <a:pt x="653096" y="270183"/>
                </a:lnTo>
                <a:lnTo>
                  <a:pt x="661937" y="318091"/>
                </a:lnTo>
                <a:lnTo>
                  <a:pt x="664972" y="368046"/>
                </a:lnTo>
                <a:lnTo>
                  <a:pt x="661937" y="418000"/>
                </a:lnTo>
                <a:lnTo>
                  <a:pt x="653096" y="465908"/>
                </a:lnTo>
                <a:lnTo>
                  <a:pt x="638845" y="511331"/>
                </a:lnTo>
                <a:lnTo>
                  <a:pt x="619581" y="553832"/>
                </a:lnTo>
                <a:lnTo>
                  <a:pt x="595698" y="592973"/>
                </a:lnTo>
                <a:lnTo>
                  <a:pt x="567594" y="628316"/>
                </a:lnTo>
                <a:lnTo>
                  <a:pt x="535664" y="659423"/>
                </a:lnTo>
                <a:lnTo>
                  <a:pt x="500304" y="685856"/>
                </a:lnTo>
                <a:lnTo>
                  <a:pt x="461910" y="707177"/>
                </a:lnTo>
                <a:lnTo>
                  <a:pt x="420879" y="722949"/>
                </a:lnTo>
                <a:lnTo>
                  <a:pt x="377605" y="732733"/>
                </a:lnTo>
                <a:lnTo>
                  <a:pt x="332485" y="736092"/>
                </a:lnTo>
                <a:lnTo>
                  <a:pt x="287366" y="732733"/>
                </a:lnTo>
                <a:lnTo>
                  <a:pt x="244092" y="722949"/>
                </a:lnTo>
                <a:lnTo>
                  <a:pt x="203061" y="707177"/>
                </a:lnTo>
                <a:lnTo>
                  <a:pt x="164667" y="685856"/>
                </a:lnTo>
                <a:lnTo>
                  <a:pt x="129307" y="659423"/>
                </a:lnTo>
                <a:lnTo>
                  <a:pt x="97377" y="628316"/>
                </a:lnTo>
                <a:lnTo>
                  <a:pt x="69273" y="592973"/>
                </a:lnTo>
                <a:lnTo>
                  <a:pt x="45390" y="553832"/>
                </a:lnTo>
                <a:lnTo>
                  <a:pt x="26126" y="511331"/>
                </a:lnTo>
                <a:lnTo>
                  <a:pt x="11875" y="465908"/>
                </a:lnTo>
                <a:lnTo>
                  <a:pt x="3034" y="418000"/>
                </a:lnTo>
                <a:lnTo>
                  <a:pt x="0" y="368046"/>
                </a:lnTo>
                <a:close/>
              </a:path>
            </a:pathLst>
          </a:custGeom>
          <a:ln w="9360">
            <a:solidFill>
              <a:srgbClr val="000000"/>
            </a:solidFill>
          </a:ln>
        </p:spPr>
        <p:txBody>
          <a:bodyPr wrap="square" lIns="0" tIns="0" rIns="0" bIns="0" rtlCol="0"/>
          <a:lstStyle/>
          <a:p>
            <a:endParaRPr/>
          </a:p>
        </p:txBody>
      </p:sp>
      <p:sp>
        <p:nvSpPr>
          <p:cNvPr id="8" name="object 8"/>
          <p:cNvSpPr txBox="1">
            <a:spLocks noGrp="1"/>
          </p:cNvSpPr>
          <p:nvPr>
            <p:ph type="title"/>
          </p:nvPr>
        </p:nvSpPr>
        <p:spPr>
          <a:xfrm>
            <a:off x="916939" y="1526489"/>
            <a:ext cx="1672589"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0000"/>
                </a:solidFill>
              </a:rPr>
              <a:t>Structure:</a:t>
            </a:r>
            <a:endParaRPr sz="3200"/>
          </a:p>
        </p:txBody>
      </p:sp>
      <p:sp>
        <p:nvSpPr>
          <p:cNvPr id="9" name="object 9"/>
          <p:cNvSpPr txBox="1"/>
          <p:nvPr/>
        </p:nvSpPr>
        <p:spPr>
          <a:xfrm>
            <a:off x="70815" y="3445002"/>
            <a:ext cx="1267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Octal</a:t>
            </a:r>
            <a:r>
              <a:rPr sz="2400" spc="-75" dirty="0">
                <a:latin typeface="Tahoma"/>
                <a:cs typeface="Tahoma"/>
              </a:rPr>
              <a:t> </a:t>
            </a:r>
            <a:r>
              <a:rPr sz="2400" spc="-15" dirty="0">
                <a:latin typeface="Tahoma"/>
                <a:cs typeface="Tahoma"/>
              </a:rPr>
              <a:t>No.</a:t>
            </a:r>
            <a:endParaRPr sz="2400">
              <a:latin typeface="Tahoma"/>
              <a:cs typeface="Tahoma"/>
            </a:endParaRPr>
          </a:p>
        </p:txBody>
      </p:sp>
      <p:sp>
        <p:nvSpPr>
          <p:cNvPr id="10" name="object 10"/>
          <p:cNvSpPr txBox="1"/>
          <p:nvPr/>
        </p:nvSpPr>
        <p:spPr>
          <a:xfrm>
            <a:off x="60147" y="4664151"/>
            <a:ext cx="245999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11" name="object 11"/>
          <p:cNvSpPr/>
          <p:nvPr/>
        </p:nvSpPr>
        <p:spPr>
          <a:xfrm>
            <a:off x="5720439" y="3881501"/>
            <a:ext cx="142875" cy="609600"/>
          </a:xfrm>
          <a:custGeom>
            <a:avLst/>
            <a:gdLst/>
            <a:ahLst/>
            <a:cxnLst/>
            <a:rect l="l" t="t" r="r" b="b"/>
            <a:pathLst>
              <a:path w="142875" h="609600">
                <a:moveTo>
                  <a:pt x="71189" y="62765"/>
                </a:moveTo>
                <a:lnTo>
                  <a:pt x="55355" y="89868"/>
                </a:lnTo>
                <a:lnTo>
                  <a:pt x="55012" y="609092"/>
                </a:lnTo>
                <a:lnTo>
                  <a:pt x="86762" y="609092"/>
                </a:lnTo>
                <a:lnTo>
                  <a:pt x="86987" y="89868"/>
                </a:lnTo>
                <a:lnTo>
                  <a:pt x="71189" y="62765"/>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6"/>
                </a:lnTo>
                <a:lnTo>
                  <a:pt x="55352" y="89874"/>
                </a:lnTo>
                <a:lnTo>
                  <a:pt x="55393" y="31368"/>
                </a:lnTo>
                <a:lnTo>
                  <a:pt x="89525" y="31368"/>
                </a:lnTo>
                <a:lnTo>
                  <a:pt x="71268" y="0"/>
                </a:lnTo>
                <a:close/>
              </a:path>
              <a:path w="142875" h="609600">
                <a:moveTo>
                  <a:pt x="89525" y="31368"/>
                </a:moveTo>
                <a:lnTo>
                  <a:pt x="87016" y="31368"/>
                </a:lnTo>
                <a:lnTo>
                  <a:pt x="86991" y="89874"/>
                </a:lnTo>
                <a:lnTo>
                  <a:pt x="112924" y="134366"/>
                </a:lnTo>
                <a:lnTo>
                  <a:pt x="117119" y="139098"/>
                </a:lnTo>
                <a:lnTo>
                  <a:pt x="122576" y="141747"/>
                </a:lnTo>
                <a:lnTo>
                  <a:pt x="128605" y="142134"/>
                </a:lnTo>
                <a:lnTo>
                  <a:pt x="134514" y="140081"/>
                </a:lnTo>
                <a:lnTo>
                  <a:pt x="139247" y="135939"/>
                </a:lnTo>
                <a:lnTo>
                  <a:pt x="141896" y="130476"/>
                </a:lnTo>
                <a:lnTo>
                  <a:pt x="142283" y="124418"/>
                </a:lnTo>
                <a:lnTo>
                  <a:pt x="140229" y="118491"/>
                </a:lnTo>
                <a:lnTo>
                  <a:pt x="89525" y="31368"/>
                </a:lnTo>
                <a:close/>
              </a:path>
              <a:path w="142875" h="609600">
                <a:moveTo>
                  <a:pt x="87013" y="39369"/>
                </a:moveTo>
                <a:lnTo>
                  <a:pt x="84857" y="39369"/>
                </a:lnTo>
                <a:lnTo>
                  <a:pt x="71189" y="62765"/>
                </a:lnTo>
                <a:lnTo>
                  <a:pt x="86991" y="89874"/>
                </a:lnTo>
                <a:lnTo>
                  <a:pt x="87013" y="39369"/>
                </a:lnTo>
                <a:close/>
              </a:path>
              <a:path w="142875" h="609600">
                <a:moveTo>
                  <a:pt x="87016" y="31368"/>
                </a:moveTo>
                <a:lnTo>
                  <a:pt x="55393" y="31368"/>
                </a:lnTo>
                <a:lnTo>
                  <a:pt x="55355" y="89868"/>
                </a:lnTo>
                <a:lnTo>
                  <a:pt x="71189" y="62765"/>
                </a:lnTo>
                <a:lnTo>
                  <a:pt x="57552" y="39369"/>
                </a:lnTo>
                <a:lnTo>
                  <a:pt x="87013" y="39369"/>
                </a:lnTo>
                <a:lnTo>
                  <a:pt x="87016" y="31368"/>
                </a:lnTo>
                <a:close/>
              </a:path>
              <a:path w="142875" h="609600">
                <a:moveTo>
                  <a:pt x="84857" y="39369"/>
                </a:moveTo>
                <a:lnTo>
                  <a:pt x="57552" y="39369"/>
                </a:lnTo>
                <a:lnTo>
                  <a:pt x="71189" y="62765"/>
                </a:lnTo>
                <a:lnTo>
                  <a:pt x="84857" y="39369"/>
                </a:lnTo>
                <a:close/>
              </a:path>
            </a:pathLst>
          </a:custGeom>
          <a:solidFill>
            <a:srgbClr val="000000"/>
          </a:solidFill>
        </p:spPr>
        <p:txBody>
          <a:bodyPr wrap="square" lIns="0" tIns="0" rIns="0" bIns="0" rtlCol="0"/>
          <a:lstStyle/>
          <a:p>
            <a:endParaRPr/>
          </a:p>
        </p:txBody>
      </p:sp>
      <p:sp>
        <p:nvSpPr>
          <p:cNvPr id="12" name="object 12"/>
          <p:cNvSpPr/>
          <p:nvPr/>
        </p:nvSpPr>
        <p:spPr>
          <a:xfrm>
            <a:off x="4806039" y="3881501"/>
            <a:ext cx="142875" cy="609600"/>
          </a:xfrm>
          <a:custGeom>
            <a:avLst/>
            <a:gdLst/>
            <a:ahLst/>
            <a:cxnLst/>
            <a:rect l="l" t="t" r="r" b="b"/>
            <a:pathLst>
              <a:path w="142875" h="609600">
                <a:moveTo>
                  <a:pt x="71189" y="62765"/>
                </a:moveTo>
                <a:lnTo>
                  <a:pt x="55355" y="89868"/>
                </a:lnTo>
                <a:lnTo>
                  <a:pt x="55012" y="609092"/>
                </a:lnTo>
                <a:lnTo>
                  <a:pt x="86762" y="609092"/>
                </a:lnTo>
                <a:lnTo>
                  <a:pt x="86987" y="89868"/>
                </a:lnTo>
                <a:lnTo>
                  <a:pt x="71189" y="62765"/>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6"/>
                </a:lnTo>
                <a:lnTo>
                  <a:pt x="55352" y="89874"/>
                </a:lnTo>
                <a:lnTo>
                  <a:pt x="55393" y="31368"/>
                </a:lnTo>
                <a:lnTo>
                  <a:pt x="89525" y="31368"/>
                </a:lnTo>
                <a:lnTo>
                  <a:pt x="71268" y="0"/>
                </a:lnTo>
                <a:close/>
              </a:path>
              <a:path w="142875" h="609600">
                <a:moveTo>
                  <a:pt x="89525" y="31368"/>
                </a:moveTo>
                <a:lnTo>
                  <a:pt x="87016" y="31368"/>
                </a:lnTo>
                <a:lnTo>
                  <a:pt x="86991" y="89874"/>
                </a:lnTo>
                <a:lnTo>
                  <a:pt x="112924" y="134366"/>
                </a:lnTo>
                <a:lnTo>
                  <a:pt x="117119" y="139098"/>
                </a:lnTo>
                <a:lnTo>
                  <a:pt x="122576" y="141747"/>
                </a:lnTo>
                <a:lnTo>
                  <a:pt x="128605" y="142134"/>
                </a:lnTo>
                <a:lnTo>
                  <a:pt x="134514" y="140081"/>
                </a:lnTo>
                <a:lnTo>
                  <a:pt x="139247" y="135939"/>
                </a:lnTo>
                <a:lnTo>
                  <a:pt x="141896" y="130476"/>
                </a:lnTo>
                <a:lnTo>
                  <a:pt x="142283" y="124418"/>
                </a:lnTo>
                <a:lnTo>
                  <a:pt x="140229" y="118491"/>
                </a:lnTo>
                <a:lnTo>
                  <a:pt x="89525" y="31368"/>
                </a:lnTo>
                <a:close/>
              </a:path>
              <a:path w="142875" h="609600">
                <a:moveTo>
                  <a:pt x="87013" y="39369"/>
                </a:moveTo>
                <a:lnTo>
                  <a:pt x="84857" y="39369"/>
                </a:lnTo>
                <a:lnTo>
                  <a:pt x="71189" y="62765"/>
                </a:lnTo>
                <a:lnTo>
                  <a:pt x="86991" y="89874"/>
                </a:lnTo>
                <a:lnTo>
                  <a:pt x="87013" y="39369"/>
                </a:lnTo>
                <a:close/>
              </a:path>
              <a:path w="142875" h="609600">
                <a:moveTo>
                  <a:pt x="87016" y="31368"/>
                </a:moveTo>
                <a:lnTo>
                  <a:pt x="55393" y="31368"/>
                </a:lnTo>
                <a:lnTo>
                  <a:pt x="55355" y="89868"/>
                </a:lnTo>
                <a:lnTo>
                  <a:pt x="71189" y="62765"/>
                </a:lnTo>
                <a:lnTo>
                  <a:pt x="57552" y="39369"/>
                </a:lnTo>
                <a:lnTo>
                  <a:pt x="87013" y="39369"/>
                </a:lnTo>
                <a:lnTo>
                  <a:pt x="87016" y="31368"/>
                </a:lnTo>
                <a:close/>
              </a:path>
              <a:path w="142875" h="609600">
                <a:moveTo>
                  <a:pt x="84857" y="39369"/>
                </a:moveTo>
                <a:lnTo>
                  <a:pt x="57552" y="39369"/>
                </a:lnTo>
                <a:lnTo>
                  <a:pt x="71189" y="62765"/>
                </a:lnTo>
                <a:lnTo>
                  <a:pt x="84857" y="39369"/>
                </a:lnTo>
                <a:close/>
              </a:path>
            </a:pathLst>
          </a:custGeom>
          <a:solidFill>
            <a:srgbClr val="000000"/>
          </a:solidFill>
        </p:spPr>
        <p:txBody>
          <a:bodyPr wrap="square" lIns="0" tIns="0" rIns="0" bIns="0" rtlCol="0"/>
          <a:lstStyle/>
          <a:p>
            <a:endParaRPr/>
          </a:p>
        </p:txBody>
      </p:sp>
      <p:sp>
        <p:nvSpPr>
          <p:cNvPr id="13" name="object 13"/>
          <p:cNvSpPr/>
          <p:nvPr/>
        </p:nvSpPr>
        <p:spPr>
          <a:xfrm>
            <a:off x="3815312" y="3881501"/>
            <a:ext cx="142875" cy="609600"/>
          </a:xfrm>
          <a:custGeom>
            <a:avLst/>
            <a:gdLst/>
            <a:ahLst/>
            <a:cxnLst/>
            <a:rect l="l" t="t" r="r" b="b"/>
            <a:pathLst>
              <a:path w="142875" h="609600">
                <a:moveTo>
                  <a:pt x="71189" y="62765"/>
                </a:moveTo>
                <a:lnTo>
                  <a:pt x="55355" y="89868"/>
                </a:lnTo>
                <a:lnTo>
                  <a:pt x="55012" y="609092"/>
                </a:lnTo>
                <a:lnTo>
                  <a:pt x="86762" y="609092"/>
                </a:lnTo>
                <a:lnTo>
                  <a:pt x="86987" y="89868"/>
                </a:lnTo>
                <a:lnTo>
                  <a:pt x="71189" y="62765"/>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6"/>
                </a:lnTo>
                <a:lnTo>
                  <a:pt x="55352" y="89874"/>
                </a:lnTo>
                <a:lnTo>
                  <a:pt x="55393" y="31368"/>
                </a:lnTo>
                <a:lnTo>
                  <a:pt x="89559" y="31368"/>
                </a:lnTo>
                <a:lnTo>
                  <a:pt x="71268" y="0"/>
                </a:lnTo>
                <a:close/>
              </a:path>
              <a:path w="142875" h="609600">
                <a:moveTo>
                  <a:pt x="89559" y="31368"/>
                </a:moveTo>
                <a:lnTo>
                  <a:pt x="87016" y="31368"/>
                </a:lnTo>
                <a:lnTo>
                  <a:pt x="86991" y="89874"/>
                </a:lnTo>
                <a:lnTo>
                  <a:pt x="112924" y="134366"/>
                </a:lnTo>
                <a:lnTo>
                  <a:pt x="117121" y="139098"/>
                </a:lnTo>
                <a:lnTo>
                  <a:pt x="122592" y="141747"/>
                </a:lnTo>
                <a:lnTo>
                  <a:pt x="128658" y="142134"/>
                </a:lnTo>
                <a:lnTo>
                  <a:pt x="134641" y="140081"/>
                </a:lnTo>
                <a:lnTo>
                  <a:pt x="139303" y="135939"/>
                </a:lnTo>
                <a:lnTo>
                  <a:pt x="141928" y="130476"/>
                </a:lnTo>
                <a:lnTo>
                  <a:pt x="142339" y="124418"/>
                </a:lnTo>
                <a:lnTo>
                  <a:pt x="140356" y="118491"/>
                </a:lnTo>
                <a:lnTo>
                  <a:pt x="89559" y="31368"/>
                </a:lnTo>
                <a:close/>
              </a:path>
              <a:path w="142875" h="609600">
                <a:moveTo>
                  <a:pt x="87013" y="39369"/>
                </a:moveTo>
                <a:lnTo>
                  <a:pt x="84857" y="39369"/>
                </a:lnTo>
                <a:lnTo>
                  <a:pt x="71189" y="62765"/>
                </a:lnTo>
                <a:lnTo>
                  <a:pt x="86991" y="89874"/>
                </a:lnTo>
                <a:lnTo>
                  <a:pt x="87013" y="39369"/>
                </a:lnTo>
                <a:close/>
              </a:path>
              <a:path w="142875" h="609600">
                <a:moveTo>
                  <a:pt x="87016" y="31368"/>
                </a:moveTo>
                <a:lnTo>
                  <a:pt x="55393" y="31368"/>
                </a:lnTo>
                <a:lnTo>
                  <a:pt x="55355" y="89868"/>
                </a:lnTo>
                <a:lnTo>
                  <a:pt x="71189" y="62765"/>
                </a:lnTo>
                <a:lnTo>
                  <a:pt x="57552" y="39369"/>
                </a:lnTo>
                <a:lnTo>
                  <a:pt x="87013" y="39369"/>
                </a:lnTo>
                <a:lnTo>
                  <a:pt x="87016" y="31368"/>
                </a:lnTo>
                <a:close/>
              </a:path>
              <a:path w="142875" h="609600">
                <a:moveTo>
                  <a:pt x="84857" y="39369"/>
                </a:moveTo>
                <a:lnTo>
                  <a:pt x="57552" y="39369"/>
                </a:lnTo>
                <a:lnTo>
                  <a:pt x="71189" y="62765"/>
                </a:lnTo>
                <a:lnTo>
                  <a:pt x="84857" y="39369"/>
                </a:lnTo>
                <a:close/>
              </a:path>
            </a:pathLst>
          </a:custGeom>
          <a:solidFill>
            <a:srgbClr val="000000"/>
          </a:solidFill>
        </p:spPr>
        <p:txBody>
          <a:bodyPr wrap="square" lIns="0" tIns="0" rIns="0" bIns="0" rtlCol="0"/>
          <a:lstStyle/>
          <a:p>
            <a:endParaRPr/>
          </a:p>
        </p:txBody>
      </p:sp>
      <p:sp>
        <p:nvSpPr>
          <p:cNvPr id="14" name="object 14"/>
          <p:cNvSpPr/>
          <p:nvPr/>
        </p:nvSpPr>
        <p:spPr>
          <a:xfrm>
            <a:off x="2900912" y="3881501"/>
            <a:ext cx="142875" cy="609600"/>
          </a:xfrm>
          <a:custGeom>
            <a:avLst/>
            <a:gdLst/>
            <a:ahLst/>
            <a:cxnLst/>
            <a:rect l="l" t="t" r="r" b="b"/>
            <a:pathLst>
              <a:path w="142875" h="609600">
                <a:moveTo>
                  <a:pt x="71189" y="62765"/>
                </a:moveTo>
                <a:lnTo>
                  <a:pt x="55355" y="89868"/>
                </a:lnTo>
                <a:lnTo>
                  <a:pt x="55012" y="609092"/>
                </a:lnTo>
                <a:lnTo>
                  <a:pt x="86762" y="609092"/>
                </a:lnTo>
                <a:lnTo>
                  <a:pt x="86987" y="89868"/>
                </a:lnTo>
                <a:lnTo>
                  <a:pt x="71189" y="62765"/>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6"/>
                </a:lnTo>
                <a:lnTo>
                  <a:pt x="55352" y="89874"/>
                </a:lnTo>
                <a:lnTo>
                  <a:pt x="55393" y="31368"/>
                </a:lnTo>
                <a:lnTo>
                  <a:pt x="89559" y="31368"/>
                </a:lnTo>
                <a:lnTo>
                  <a:pt x="71268" y="0"/>
                </a:lnTo>
                <a:close/>
              </a:path>
              <a:path w="142875" h="609600">
                <a:moveTo>
                  <a:pt x="89559" y="31368"/>
                </a:moveTo>
                <a:lnTo>
                  <a:pt x="87016" y="31368"/>
                </a:lnTo>
                <a:lnTo>
                  <a:pt x="86991" y="89874"/>
                </a:lnTo>
                <a:lnTo>
                  <a:pt x="112924" y="134366"/>
                </a:lnTo>
                <a:lnTo>
                  <a:pt x="117121" y="139098"/>
                </a:lnTo>
                <a:lnTo>
                  <a:pt x="122592" y="141747"/>
                </a:lnTo>
                <a:lnTo>
                  <a:pt x="128658" y="142134"/>
                </a:lnTo>
                <a:lnTo>
                  <a:pt x="134641" y="140081"/>
                </a:lnTo>
                <a:lnTo>
                  <a:pt x="139303" y="135939"/>
                </a:lnTo>
                <a:lnTo>
                  <a:pt x="141928" y="130476"/>
                </a:lnTo>
                <a:lnTo>
                  <a:pt x="142339" y="124418"/>
                </a:lnTo>
                <a:lnTo>
                  <a:pt x="140356" y="118491"/>
                </a:lnTo>
                <a:lnTo>
                  <a:pt x="89559" y="31368"/>
                </a:lnTo>
                <a:close/>
              </a:path>
              <a:path w="142875" h="609600">
                <a:moveTo>
                  <a:pt x="87013" y="39369"/>
                </a:moveTo>
                <a:lnTo>
                  <a:pt x="84857" y="39369"/>
                </a:lnTo>
                <a:lnTo>
                  <a:pt x="71189" y="62765"/>
                </a:lnTo>
                <a:lnTo>
                  <a:pt x="86991" y="89874"/>
                </a:lnTo>
                <a:lnTo>
                  <a:pt x="87013" y="39369"/>
                </a:lnTo>
                <a:close/>
              </a:path>
              <a:path w="142875" h="609600">
                <a:moveTo>
                  <a:pt x="87016" y="31368"/>
                </a:moveTo>
                <a:lnTo>
                  <a:pt x="55393" y="31368"/>
                </a:lnTo>
                <a:lnTo>
                  <a:pt x="55355" y="89868"/>
                </a:lnTo>
                <a:lnTo>
                  <a:pt x="71189" y="62765"/>
                </a:lnTo>
                <a:lnTo>
                  <a:pt x="57552" y="39369"/>
                </a:lnTo>
                <a:lnTo>
                  <a:pt x="87013" y="39369"/>
                </a:lnTo>
                <a:lnTo>
                  <a:pt x="87016" y="31368"/>
                </a:lnTo>
                <a:close/>
              </a:path>
              <a:path w="142875" h="609600">
                <a:moveTo>
                  <a:pt x="84857" y="39369"/>
                </a:moveTo>
                <a:lnTo>
                  <a:pt x="57552" y="39369"/>
                </a:lnTo>
                <a:lnTo>
                  <a:pt x="71189" y="62765"/>
                </a:lnTo>
                <a:lnTo>
                  <a:pt x="84857" y="39369"/>
                </a:lnTo>
                <a:close/>
              </a:path>
            </a:pathLst>
          </a:custGeom>
          <a:solidFill>
            <a:srgbClr val="000000"/>
          </a:solidFill>
        </p:spPr>
        <p:txBody>
          <a:bodyPr wrap="square" lIns="0" tIns="0" rIns="0" bIns="0" rtlCol="0"/>
          <a:lstStyle/>
          <a:p>
            <a:endParaRPr/>
          </a:p>
        </p:txBody>
      </p:sp>
      <p:sp>
        <p:nvSpPr>
          <p:cNvPr id="15" name="object 15"/>
          <p:cNvSpPr/>
          <p:nvPr/>
        </p:nvSpPr>
        <p:spPr>
          <a:xfrm>
            <a:off x="6787112" y="3881501"/>
            <a:ext cx="142875" cy="609600"/>
          </a:xfrm>
          <a:custGeom>
            <a:avLst/>
            <a:gdLst/>
            <a:ahLst/>
            <a:cxnLst/>
            <a:rect l="l" t="t" r="r" b="b"/>
            <a:pathLst>
              <a:path w="142875" h="609600">
                <a:moveTo>
                  <a:pt x="71189" y="62765"/>
                </a:moveTo>
                <a:lnTo>
                  <a:pt x="55355" y="89868"/>
                </a:lnTo>
                <a:lnTo>
                  <a:pt x="55012" y="609092"/>
                </a:lnTo>
                <a:lnTo>
                  <a:pt x="86762" y="609092"/>
                </a:lnTo>
                <a:lnTo>
                  <a:pt x="86987" y="89868"/>
                </a:lnTo>
                <a:lnTo>
                  <a:pt x="71189" y="62765"/>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6"/>
                </a:lnTo>
                <a:lnTo>
                  <a:pt x="55352" y="89874"/>
                </a:lnTo>
                <a:lnTo>
                  <a:pt x="55393" y="31368"/>
                </a:lnTo>
                <a:lnTo>
                  <a:pt x="89559" y="31368"/>
                </a:lnTo>
                <a:lnTo>
                  <a:pt x="71268" y="0"/>
                </a:lnTo>
                <a:close/>
              </a:path>
              <a:path w="142875" h="609600">
                <a:moveTo>
                  <a:pt x="89559" y="31368"/>
                </a:moveTo>
                <a:lnTo>
                  <a:pt x="87016" y="31368"/>
                </a:lnTo>
                <a:lnTo>
                  <a:pt x="86991" y="89874"/>
                </a:lnTo>
                <a:lnTo>
                  <a:pt x="112924" y="134366"/>
                </a:lnTo>
                <a:lnTo>
                  <a:pt x="117121" y="139098"/>
                </a:lnTo>
                <a:lnTo>
                  <a:pt x="122592" y="141747"/>
                </a:lnTo>
                <a:lnTo>
                  <a:pt x="128658" y="142134"/>
                </a:lnTo>
                <a:lnTo>
                  <a:pt x="134641" y="140081"/>
                </a:lnTo>
                <a:lnTo>
                  <a:pt x="139303" y="135939"/>
                </a:lnTo>
                <a:lnTo>
                  <a:pt x="141928" y="130476"/>
                </a:lnTo>
                <a:lnTo>
                  <a:pt x="142339" y="124418"/>
                </a:lnTo>
                <a:lnTo>
                  <a:pt x="140356" y="118491"/>
                </a:lnTo>
                <a:lnTo>
                  <a:pt x="89559" y="31368"/>
                </a:lnTo>
                <a:close/>
              </a:path>
              <a:path w="142875" h="609600">
                <a:moveTo>
                  <a:pt x="87013" y="39369"/>
                </a:moveTo>
                <a:lnTo>
                  <a:pt x="84857" y="39369"/>
                </a:lnTo>
                <a:lnTo>
                  <a:pt x="71189" y="62765"/>
                </a:lnTo>
                <a:lnTo>
                  <a:pt x="86991" y="89874"/>
                </a:lnTo>
                <a:lnTo>
                  <a:pt x="87013" y="39369"/>
                </a:lnTo>
                <a:close/>
              </a:path>
              <a:path w="142875" h="609600">
                <a:moveTo>
                  <a:pt x="87016" y="31368"/>
                </a:moveTo>
                <a:lnTo>
                  <a:pt x="55393" y="31368"/>
                </a:lnTo>
                <a:lnTo>
                  <a:pt x="55355" y="89868"/>
                </a:lnTo>
                <a:lnTo>
                  <a:pt x="71189" y="62765"/>
                </a:lnTo>
                <a:lnTo>
                  <a:pt x="57552" y="39369"/>
                </a:lnTo>
                <a:lnTo>
                  <a:pt x="87013" y="39369"/>
                </a:lnTo>
                <a:lnTo>
                  <a:pt x="87016" y="31368"/>
                </a:lnTo>
                <a:close/>
              </a:path>
              <a:path w="142875" h="609600">
                <a:moveTo>
                  <a:pt x="84857" y="39369"/>
                </a:moveTo>
                <a:lnTo>
                  <a:pt x="57552" y="39369"/>
                </a:lnTo>
                <a:lnTo>
                  <a:pt x="71189" y="62765"/>
                </a:lnTo>
                <a:lnTo>
                  <a:pt x="84857" y="39369"/>
                </a:lnTo>
                <a:close/>
              </a:path>
            </a:pathLst>
          </a:custGeom>
          <a:solidFill>
            <a:srgbClr val="000000"/>
          </a:solidFill>
        </p:spPr>
        <p:txBody>
          <a:bodyPr wrap="square" lIns="0" tIns="0" rIns="0" bIns="0" rtlCol="0"/>
          <a:lstStyle/>
          <a:p>
            <a:endParaRPr/>
          </a:p>
        </p:txBody>
      </p:sp>
      <p:sp>
        <p:nvSpPr>
          <p:cNvPr id="16" name="object 16"/>
          <p:cNvSpPr/>
          <p:nvPr/>
        </p:nvSpPr>
        <p:spPr>
          <a:xfrm>
            <a:off x="7777839" y="3881501"/>
            <a:ext cx="142875" cy="609600"/>
          </a:xfrm>
          <a:custGeom>
            <a:avLst/>
            <a:gdLst/>
            <a:ahLst/>
            <a:cxnLst/>
            <a:rect l="l" t="t" r="r" b="b"/>
            <a:pathLst>
              <a:path w="142875" h="609600">
                <a:moveTo>
                  <a:pt x="71189" y="62765"/>
                </a:moveTo>
                <a:lnTo>
                  <a:pt x="55355" y="89868"/>
                </a:lnTo>
                <a:lnTo>
                  <a:pt x="55012" y="609092"/>
                </a:lnTo>
                <a:lnTo>
                  <a:pt x="86762" y="609092"/>
                </a:lnTo>
                <a:lnTo>
                  <a:pt x="86987" y="89868"/>
                </a:lnTo>
                <a:lnTo>
                  <a:pt x="71189" y="62765"/>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6"/>
                </a:lnTo>
                <a:lnTo>
                  <a:pt x="55352" y="89874"/>
                </a:lnTo>
                <a:lnTo>
                  <a:pt x="55393" y="31368"/>
                </a:lnTo>
                <a:lnTo>
                  <a:pt x="89525" y="31368"/>
                </a:lnTo>
                <a:lnTo>
                  <a:pt x="71268" y="0"/>
                </a:lnTo>
                <a:close/>
              </a:path>
              <a:path w="142875" h="609600">
                <a:moveTo>
                  <a:pt x="89525" y="31368"/>
                </a:moveTo>
                <a:lnTo>
                  <a:pt x="87016" y="31368"/>
                </a:lnTo>
                <a:lnTo>
                  <a:pt x="86991" y="89874"/>
                </a:lnTo>
                <a:lnTo>
                  <a:pt x="112924" y="134366"/>
                </a:lnTo>
                <a:lnTo>
                  <a:pt x="117119" y="139098"/>
                </a:lnTo>
                <a:lnTo>
                  <a:pt x="122576" y="141747"/>
                </a:lnTo>
                <a:lnTo>
                  <a:pt x="128605" y="142134"/>
                </a:lnTo>
                <a:lnTo>
                  <a:pt x="134514" y="140081"/>
                </a:lnTo>
                <a:lnTo>
                  <a:pt x="139247" y="135939"/>
                </a:lnTo>
                <a:lnTo>
                  <a:pt x="141896" y="130476"/>
                </a:lnTo>
                <a:lnTo>
                  <a:pt x="142283" y="124418"/>
                </a:lnTo>
                <a:lnTo>
                  <a:pt x="140229" y="118491"/>
                </a:lnTo>
                <a:lnTo>
                  <a:pt x="89525" y="31368"/>
                </a:lnTo>
                <a:close/>
              </a:path>
              <a:path w="142875" h="609600">
                <a:moveTo>
                  <a:pt x="87013" y="39369"/>
                </a:moveTo>
                <a:lnTo>
                  <a:pt x="84857" y="39369"/>
                </a:lnTo>
                <a:lnTo>
                  <a:pt x="71189" y="62765"/>
                </a:lnTo>
                <a:lnTo>
                  <a:pt x="86991" y="89874"/>
                </a:lnTo>
                <a:lnTo>
                  <a:pt x="87013" y="39369"/>
                </a:lnTo>
                <a:close/>
              </a:path>
              <a:path w="142875" h="609600">
                <a:moveTo>
                  <a:pt x="87016" y="31368"/>
                </a:moveTo>
                <a:lnTo>
                  <a:pt x="55393" y="31368"/>
                </a:lnTo>
                <a:lnTo>
                  <a:pt x="55355" y="89868"/>
                </a:lnTo>
                <a:lnTo>
                  <a:pt x="71189" y="62765"/>
                </a:lnTo>
                <a:lnTo>
                  <a:pt x="57552" y="39369"/>
                </a:lnTo>
                <a:lnTo>
                  <a:pt x="87013" y="39369"/>
                </a:lnTo>
                <a:lnTo>
                  <a:pt x="87016" y="31368"/>
                </a:lnTo>
                <a:close/>
              </a:path>
              <a:path w="142875" h="609600">
                <a:moveTo>
                  <a:pt x="84857" y="39369"/>
                </a:moveTo>
                <a:lnTo>
                  <a:pt x="57552" y="39369"/>
                </a:lnTo>
                <a:lnTo>
                  <a:pt x="71189" y="62765"/>
                </a:lnTo>
                <a:lnTo>
                  <a:pt x="84857" y="39369"/>
                </a:lnTo>
                <a:close/>
              </a:path>
            </a:pathLst>
          </a:custGeom>
          <a:solidFill>
            <a:srgbClr val="000000"/>
          </a:solidFill>
        </p:spPr>
        <p:txBody>
          <a:bodyPr wrap="square" lIns="0" tIns="0" rIns="0" bIns="0" rtlCol="0"/>
          <a:lstStyle/>
          <a:p>
            <a:endParaRPr/>
          </a:p>
        </p:txBody>
      </p:sp>
      <p:sp>
        <p:nvSpPr>
          <p:cNvPr id="17" name="object 17"/>
          <p:cNvSpPr/>
          <p:nvPr/>
        </p:nvSpPr>
        <p:spPr>
          <a:xfrm>
            <a:off x="6253222" y="4033011"/>
            <a:ext cx="142875" cy="1905000"/>
          </a:xfrm>
          <a:custGeom>
            <a:avLst/>
            <a:gdLst/>
            <a:ahLst/>
            <a:cxnLst/>
            <a:rect l="l" t="t" r="r" b="b"/>
            <a:pathLst>
              <a:path w="142875" h="1905000">
                <a:moveTo>
                  <a:pt x="70852" y="62937"/>
                </a:moveTo>
                <a:lnTo>
                  <a:pt x="55146" y="90142"/>
                </a:lnTo>
                <a:lnTo>
                  <a:pt x="63757" y="1904898"/>
                </a:lnTo>
                <a:lnTo>
                  <a:pt x="95380" y="1904758"/>
                </a:lnTo>
                <a:lnTo>
                  <a:pt x="86768" y="89922"/>
                </a:lnTo>
                <a:lnTo>
                  <a:pt x="70852" y="62937"/>
                </a:lnTo>
                <a:close/>
              </a:path>
              <a:path w="142875" h="1905000">
                <a:moveTo>
                  <a:pt x="70488" y="0"/>
                </a:moveTo>
                <a:lnTo>
                  <a:pt x="2035" y="118871"/>
                </a:lnTo>
                <a:lnTo>
                  <a:pt x="0" y="124781"/>
                </a:lnTo>
                <a:lnTo>
                  <a:pt x="416" y="130810"/>
                </a:lnTo>
                <a:lnTo>
                  <a:pt x="3071" y="136267"/>
                </a:lnTo>
                <a:lnTo>
                  <a:pt x="7750" y="140462"/>
                </a:lnTo>
                <a:lnTo>
                  <a:pt x="13733" y="142442"/>
                </a:lnTo>
                <a:lnTo>
                  <a:pt x="19800" y="142017"/>
                </a:lnTo>
                <a:lnTo>
                  <a:pt x="25271" y="139354"/>
                </a:lnTo>
                <a:lnTo>
                  <a:pt x="29467" y="134619"/>
                </a:lnTo>
                <a:lnTo>
                  <a:pt x="55146" y="90142"/>
                </a:lnTo>
                <a:lnTo>
                  <a:pt x="54867" y="31495"/>
                </a:lnTo>
                <a:lnTo>
                  <a:pt x="89006" y="31368"/>
                </a:lnTo>
                <a:lnTo>
                  <a:pt x="70488" y="0"/>
                </a:lnTo>
                <a:close/>
              </a:path>
              <a:path w="142875" h="1905000">
                <a:moveTo>
                  <a:pt x="89006" y="31368"/>
                </a:moveTo>
                <a:lnTo>
                  <a:pt x="86490" y="31368"/>
                </a:lnTo>
                <a:lnTo>
                  <a:pt x="86768" y="89922"/>
                </a:lnTo>
                <a:lnTo>
                  <a:pt x="112906" y="134238"/>
                </a:lnTo>
                <a:lnTo>
                  <a:pt x="117121" y="138898"/>
                </a:lnTo>
                <a:lnTo>
                  <a:pt x="122622" y="141509"/>
                </a:lnTo>
                <a:lnTo>
                  <a:pt x="128694" y="141882"/>
                </a:lnTo>
                <a:lnTo>
                  <a:pt x="134623" y="139826"/>
                </a:lnTo>
                <a:lnTo>
                  <a:pt x="139283" y="135630"/>
                </a:lnTo>
                <a:lnTo>
                  <a:pt x="141894" y="130159"/>
                </a:lnTo>
                <a:lnTo>
                  <a:pt x="142267" y="124092"/>
                </a:lnTo>
                <a:lnTo>
                  <a:pt x="140211" y="118110"/>
                </a:lnTo>
                <a:lnTo>
                  <a:pt x="89006" y="31368"/>
                </a:lnTo>
                <a:close/>
              </a:path>
              <a:path w="142875" h="1905000">
                <a:moveTo>
                  <a:pt x="86490" y="31368"/>
                </a:moveTo>
                <a:lnTo>
                  <a:pt x="54867" y="31495"/>
                </a:lnTo>
                <a:lnTo>
                  <a:pt x="55146" y="90142"/>
                </a:lnTo>
                <a:lnTo>
                  <a:pt x="70852" y="62937"/>
                </a:lnTo>
                <a:lnTo>
                  <a:pt x="57026" y="39496"/>
                </a:lnTo>
                <a:lnTo>
                  <a:pt x="86528" y="39369"/>
                </a:lnTo>
                <a:lnTo>
                  <a:pt x="86490" y="31368"/>
                </a:lnTo>
                <a:close/>
              </a:path>
              <a:path w="142875" h="1905000">
                <a:moveTo>
                  <a:pt x="86528" y="39369"/>
                </a:moveTo>
                <a:lnTo>
                  <a:pt x="84458" y="39369"/>
                </a:lnTo>
                <a:lnTo>
                  <a:pt x="70852" y="62937"/>
                </a:lnTo>
                <a:lnTo>
                  <a:pt x="86768" y="89922"/>
                </a:lnTo>
                <a:lnTo>
                  <a:pt x="86528" y="39369"/>
                </a:lnTo>
                <a:close/>
              </a:path>
              <a:path w="142875" h="1905000">
                <a:moveTo>
                  <a:pt x="84458" y="39369"/>
                </a:moveTo>
                <a:lnTo>
                  <a:pt x="57026" y="39496"/>
                </a:lnTo>
                <a:lnTo>
                  <a:pt x="70852" y="62937"/>
                </a:lnTo>
                <a:lnTo>
                  <a:pt x="84458" y="39369"/>
                </a:lnTo>
                <a:close/>
              </a:path>
            </a:pathLst>
          </a:custGeom>
          <a:solidFill>
            <a:srgbClr val="FF0000"/>
          </a:solidFill>
        </p:spPr>
        <p:txBody>
          <a:bodyPr wrap="square" lIns="0" tIns="0" rIns="0" bIns="0" rtlCol="0"/>
          <a:lstStyle/>
          <a:p>
            <a:endParaRPr/>
          </a:p>
        </p:txBody>
      </p:sp>
      <p:sp>
        <p:nvSpPr>
          <p:cNvPr id="18" name="object 18"/>
          <p:cNvSpPr txBox="1"/>
          <p:nvPr/>
        </p:nvSpPr>
        <p:spPr>
          <a:xfrm>
            <a:off x="5601461" y="6117132"/>
            <a:ext cx="1524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Radix</a:t>
            </a:r>
            <a:r>
              <a:rPr sz="2400" spc="-90" dirty="0">
                <a:latin typeface="Tahoma"/>
                <a:cs typeface="Tahoma"/>
              </a:rPr>
              <a:t> </a:t>
            </a:r>
            <a:r>
              <a:rPr sz="2400" spc="-15" dirty="0">
                <a:latin typeface="Tahoma"/>
                <a:cs typeface="Tahoma"/>
              </a:rPr>
              <a:t>Point</a:t>
            </a:r>
            <a:endParaRPr sz="2400">
              <a:latin typeface="Tahoma"/>
              <a:cs typeface="Tahoma"/>
            </a:endParaRPr>
          </a:p>
        </p:txBody>
      </p:sp>
      <p:sp>
        <p:nvSpPr>
          <p:cNvPr id="19" name="object 19"/>
          <p:cNvSpPr txBox="1"/>
          <p:nvPr/>
        </p:nvSpPr>
        <p:spPr>
          <a:xfrm>
            <a:off x="2601214" y="2530602"/>
            <a:ext cx="6362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M</a:t>
            </a:r>
            <a:r>
              <a:rPr sz="2400" spc="-10" dirty="0">
                <a:latin typeface="Tahoma"/>
                <a:cs typeface="Tahoma"/>
              </a:rPr>
              <a:t>S</a:t>
            </a:r>
            <a:r>
              <a:rPr sz="2400" dirty="0">
                <a:latin typeface="Tahoma"/>
                <a:cs typeface="Tahoma"/>
              </a:rPr>
              <a:t>D</a:t>
            </a:r>
            <a:endParaRPr sz="2400">
              <a:latin typeface="Tahoma"/>
              <a:cs typeface="Tahoma"/>
            </a:endParaRPr>
          </a:p>
        </p:txBody>
      </p:sp>
      <p:sp>
        <p:nvSpPr>
          <p:cNvPr id="20" name="object 20"/>
          <p:cNvSpPr txBox="1"/>
          <p:nvPr/>
        </p:nvSpPr>
        <p:spPr>
          <a:xfrm>
            <a:off x="7480554" y="2535173"/>
            <a:ext cx="5543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LSD</a:t>
            </a:r>
            <a:endParaRPr sz="2400">
              <a:latin typeface="Tahoma"/>
              <a:cs typeface="Tahoma"/>
            </a:endParaRPr>
          </a:p>
        </p:txBody>
      </p:sp>
      <p:sp>
        <p:nvSpPr>
          <p:cNvPr id="21" name="object 21"/>
          <p:cNvSpPr txBox="1"/>
          <p:nvPr/>
        </p:nvSpPr>
        <p:spPr>
          <a:xfrm>
            <a:off x="1944751" y="3294126"/>
            <a:ext cx="120142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ahoma"/>
                <a:cs typeface="Tahoma"/>
              </a:rPr>
              <a:t>......</a:t>
            </a:r>
            <a:r>
              <a:rPr sz="3200" spc="-580" dirty="0">
                <a:latin typeface="Tahoma"/>
                <a:cs typeface="Tahoma"/>
              </a:rPr>
              <a:t> </a:t>
            </a:r>
            <a:r>
              <a:rPr sz="3200" i="1" spc="-155" dirty="0">
                <a:latin typeface="Times New Roman"/>
                <a:cs typeface="Times New Roman"/>
              </a:rPr>
              <a:t>O</a:t>
            </a:r>
            <a:r>
              <a:rPr sz="2775" spc="-232" baseline="1501" dirty="0">
                <a:latin typeface="Times New Roman"/>
                <a:cs typeface="Times New Roman"/>
              </a:rPr>
              <a:t>3</a:t>
            </a:r>
            <a:endParaRPr sz="2775" baseline="1501">
              <a:latin typeface="Times New Roman"/>
              <a:cs typeface="Times New Roman"/>
            </a:endParaRPr>
          </a:p>
        </p:txBody>
      </p:sp>
      <p:sp>
        <p:nvSpPr>
          <p:cNvPr id="22" name="object 22"/>
          <p:cNvSpPr txBox="1"/>
          <p:nvPr/>
        </p:nvSpPr>
        <p:spPr>
          <a:xfrm>
            <a:off x="7547909" y="3294126"/>
            <a:ext cx="1381760" cy="513715"/>
          </a:xfrm>
          <a:prstGeom prst="rect">
            <a:avLst/>
          </a:prstGeom>
        </p:spPr>
        <p:txBody>
          <a:bodyPr vert="horz" wrap="square" lIns="0" tIns="13335" rIns="0" bIns="0" rtlCol="0">
            <a:spAutoFit/>
          </a:bodyPr>
          <a:lstStyle/>
          <a:p>
            <a:pPr marL="12700">
              <a:lnSpc>
                <a:spcPct val="100000"/>
              </a:lnSpc>
              <a:spcBef>
                <a:spcPts val="105"/>
              </a:spcBef>
              <a:tabLst>
                <a:tab pos="875030" algn="l"/>
              </a:tabLst>
            </a:pPr>
            <a:r>
              <a:rPr sz="3200" i="1" spc="-175" dirty="0">
                <a:latin typeface="Times New Roman"/>
                <a:cs typeface="Times New Roman"/>
              </a:rPr>
              <a:t>O</a:t>
            </a:r>
            <a:r>
              <a:rPr sz="3200" i="1" spc="-290" dirty="0">
                <a:latin typeface="Times New Roman"/>
                <a:cs typeface="Times New Roman"/>
              </a:rPr>
              <a:t> </a:t>
            </a:r>
            <a:r>
              <a:rPr sz="2775" spc="-120" baseline="1501" dirty="0">
                <a:latin typeface="Symbol"/>
                <a:cs typeface="Symbol"/>
              </a:rPr>
              <a:t></a:t>
            </a:r>
            <a:r>
              <a:rPr sz="2775" spc="165" baseline="1501" dirty="0">
                <a:latin typeface="Times New Roman"/>
                <a:cs typeface="Times New Roman"/>
              </a:rPr>
              <a:t> </a:t>
            </a:r>
            <a:r>
              <a:rPr sz="2775" spc="-104" baseline="1501" dirty="0">
                <a:latin typeface="Times New Roman"/>
                <a:cs typeface="Times New Roman"/>
              </a:rPr>
              <a:t>2</a:t>
            </a:r>
            <a:r>
              <a:rPr sz="2775" baseline="1501" dirty="0">
                <a:latin typeface="Times New Roman"/>
                <a:cs typeface="Times New Roman"/>
              </a:rPr>
              <a:t>	</a:t>
            </a:r>
            <a:r>
              <a:rPr sz="3200" dirty="0">
                <a:latin typeface="Tahoma"/>
                <a:cs typeface="Tahoma"/>
              </a:rPr>
              <a:t>....</a:t>
            </a:r>
            <a:endParaRPr sz="3200">
              <a:latin typeface="Tahoma"/>
              <a:cs typeface="Tahoma"/>
            </a:endParaRPr>
          </a:p>
        </p:txBody>
      </p:sp>
      <p:sp>
        <p:nvSpPr>
          <p:cNvPr id="23" name="object 23"/>
          <p:cNvSpPr txBox="1"/>
          <p:nvPr/>
        </p:nvSpPr>
        <p:spPr>
          <a:xfrm>
            <a:off x="3637173" y="3240458"/>
            <a:ext cx="3648075" cy="574040"/>
          </a:xfrm>
          <a:prstGeom prst="rect">
            <a:avLst/>
          </a:prstGeom>
        </p:spPr>
        <p:txBody>
          <a:bodyPr vert="horz" wrap="square" lIns="0" tIns="12700" rIns="0" bIns="0" rtlCol="0">
            <a:spAutoFit/>
          </a:bodyPr>
          <a:lstStyle/>
          <a:p>
            <a:pPr marL="38100">
              <a:lnSpc>
                <a:spcPct val="100000"/>
              </a:lnSpc>
              <a:spcBef>
                <a:spcPts val="100"/>
              </a:spcBef>
              <a:tabLst>
                <a:tab pos="977265" algn="l"/>
                <a:tab pos="1955164" algn="l"/>
                <a:tab pos="2633980" algn="l"/>
              </a:tabLst>
            </a:pPr>
            <a:r>
              <a:rPr sz="3200" i="1" spc="-130" dirty="0">
                <a:latin typeface="Times New Roman"/>
                <a:cs typeface="Times New Roman"/>
              </a:rPr>
              <a:t>O</a:t>
            </a:r>
            <a:r>
              <a:rPr sz="1850" spc="-130" dirty="0">
                <a:latin typeface="Times New Roman"/>
                <a:cs typeface="Times New Roman"/>
              </a:rPr>
              <a:t>2	</a:t>
            </a:r>
            <a:r>
              <a:rPr sz="3200" i="1" spc="-220" dirty="0">
                <a:latin typeface="Times New Roman"/>
                <a:cs typeface="Times New Roman"/>
              </a:rPr>
              <a:t>O</a:t>
            </a:r>
            <a:r>
              <a:rPr sz="1850" spc="-220" dirty="0">
                <a:latin typeface="Times New Roman"/>
                <a:cs typeface="Times New Roman"/>
              </a:rPr>
              <a:t>1	</a:t>
            </a:r>
            <a:r>
              <a:rPr sz="3200" i="1" spc="-140" dirty="0">
                <a:latin typeface="Times New Roman"/>
                <a:cs typeface="Times New Roman"/>
              </a:rPr>
              <a:t>O</a:t>
            </a:r>
            <a:r>
              <a:rPr sz="1850" spc="-140" dirty="0">
                <a:latin typeface="Times New Roman"/>
                <a:cs typeface="Times New Roman"/>
              </a:rPr>
              <a:t>0	</a:t>
            </a:r>
            <a:r>
              <a:rPr sz="5400" baseline="12345" dirty="0">
                <a:latin typeface="Tahoma"/>
                <a:cs typeface="Tahoma"/>
              </a:rPr>
              <a:t>. </a:t>
            </a:r>
            <a:r>
              <a:rPr sz="3200" i="1" spc="-225" dirty="0">
                <a:latin typeface="Times New Roman"/>
                <a:cs typeface="Times New Roman"/>
              </a:rPr>
              <a:t>O </a:t>
            </a:r>
            <a:r>
              <a:rPr sz="1850" spc="-100" dirty="0">
                <a:latin typeface="Symbol"/>
                <a:cs typeface="Symbol"/>
              </a:rPr>
              <a:t></a:t>
            </a:r>
            <a:r>
              <a:rPr sz="1850" spc="-60" dirty="0">
                <a:latin typeface="Times New Roman"/>
                <a:cs typeface="Times New Roman"/>
              </a:rPr>
              <a:t> </a:t>
            </a:r>
            <a:r>
              <a:rPr sz="1850" spc="-90" dirty="0">
                <a:latin typeface="Times New Roman"/>
                <a:cs typeface="Times New Roman"/>
              </a:rPr>
              <a:t>1</a:t>
            </a:r>
            <a:endParaRPr sz="1850">
              <a:latin typeface="Times New Roman"/>
              <a:cs typeface="Times New Roman"/>
            </a:endParaRPr>
          </a:p>
        </p:txBody>
      </p:sp>
      <p:sp>
        <p:nvSpPr>
          <p:cNvPr id="24" name="object 24"/>
          <p:cNvSpPr txBox="1"/>
          <p:nvPr/>
        </p:nvSpPr>
        <p:spPr>
          <a:xfrm>
            <a:off x="2771975" y="4482960"/>
            <a:ext cx="3207385" cy="479425"/>
          </a:xfrm>
          <a:prstGeom prst="rect">
            <a:avLst/>
          </a:prstGeom>
        </p:spPr>
        <p:txBody>
          <a:bodyPr vert="horz" wrap="square" lIns="0" tIns="15875" rIns="0" bIns="0" rtlCol="0">
            <a:spAutoFit/>
          </a:bodyPr>
          <a:lstStyle/>
          <a:p>
            <a:pPr marL="50800">
              <a:lnSpc>
                <a:spcPct val="100000"/>
              </a:lnSpc>
              <a:spcBef>
                <a:spcPts val="125"/>
              </a:spcBef>
              <a:tabLst>
                <a:tab pos="964565" algn="l"/>
                <a:tab pos="1968500" algn="l"/>
                <a:tab pos="2908300" algn="l"/>
              </a:tabLst>
            </a:pPr>
            <a:r>
              <a:rPr sz="4425" spc="-457" baseline="-25423" dirty="0">
                <a:latin typeface="Times New Roman"/>
                <a:cs typeface="Times New Roman"/>
              </a:rPr>
              <a:t>8</a:t>
            </a:r>
            <a:r>
              <a:rPr sz="1700" spc="-305" dirty="0">
                <a:latin typeface="Times New Roman"/>
                <a:cs typeface="Times New Roman"/>
              </a:rPr>
              <a:t>3	</a:t>
            </a:r>
            <a:r>
              <a:rPr sz="4425" spc="-427" baseline="-25423" dirty="0">
                <a:latin typeface="Times New Roman"/>
                <a:cs typeface="Times New Roman"/>
              </a:rPr>
              <a:t>8</a:t>
            </a:r>
            <a:r>
              <a:rPr sz="1700" spc="-285" dirty="0">
                <a:latin typeface="Times New Roman"/>
                <a:cs typeface="Times New Roman"/>
              </a:rPr>
              <a:t>2	</a:t>
            </a:r>
            <a:r>
              <a:rPr sz="4425" spc="-532" baseline="-25423" dirty="0">
                <a:latin typeface="Times New Roman"/>
                <a:cs typeface="Times New Roman"/>
              </a:rPr>
              <a:t>8</a:t>
            </a:r>
            <a:r>
              <a:rPr sz="1700" spc="-355" dirty="0">
                <a:latin typeface="Times New Roman"/>
                <a:cs typeface="Times New Roman"/>
              </a:rPr>
              <a:t>1	</a:t>
            </a:r>
            <a:r>
              <a:rPr sz="4425" spc="-442" baseline="-25423" dirty="0">
                <a:latin typeface="Times New Roman"/>
                <a:cs typeface="Times New Roman"/>
              </a:rPr>
              <a:t>8</a:t>
            </a:r>
            <a:r>
              <a:rPr sz="1700" spc="-295" dirty="0">
                <a:latin typeface="Times New Roman"/>
                <a:cs typeface="Times New Roman"/>
              </a:rPr>
              <a:t>0</a:t>
            </a:r>
            <a:endParaRPr sz="1700">
              <a:latin typeface="Times New Roman"/>
              <a:cs typeface="Times New Roman"/>
            </a:endParaRPr>
          </a:p>
        </p:txBody>
      </p:sp>
      <p:sp>
        <p:nvSpPr>
          <p:cNvPr id="25" name="object 25"/>
          <p:cNvSpPr txBox="1"/>
          <p:nvPr/>
        </p:nvSpPr>
        <p:spPr>
          <a:xfrm>
            <a:off x="6696602" y="4482960"/>
            <a:ext cx="1403350" cy="479425"/>
          </a:xfrm>
          <a:prstGeom prst="rect">
            <a:avLst/>
          </a:prstGeom>
        </p:spPr>
        <p:txBody>
          <a:bodyPr vert="horz" wrap="square" lIns="0" tIns="15875" rIns="0" bIns="0" rtlCol="0">
            <a:spAutoFit/>
          </a:bodyPr>
          <a:lstStyle/>
          <a:p>
            <a:pPr marL="50800">
              <a:lnSpc>
                <a:spcPct val="100000"/>
              </a:lnSpc>
              <a:spcBef>
                <a:spcPts val="125"/>
              </a:spcBef>
              <a:tabLst>
                <a:tab pos="1040765" algn="l"/>
              </a:tabLst>
            </a:pPr>
            <a:r>
              <a:rPr sz="4425" spc="-405" baseline="-25423" dirty="0">
                <a:latin typeface="Times New Roman"/>
                <a:cs typeface="Times New Roman"/>
              </a:rPr>
              <a:t>8</a:t>
            </a:r>
            <a:r>
              <a:rPr sz="1700" spc="-270" dirty="0">
                <a:latin typeface="Symbol"/>
                <a:cs typeface="Symbol"/>
              </a:rPr>
              <a:t></a:t>
            </a:r>
            <a:r>
              <a:rPr sz="1700" spc="-270" dirty="0">
                <a:latin typeface="Times New Roman"/>
                <a:cs typeface="Times New Roman"/>
              </a:rPr>
              <a:t>1	</a:t>
            </a:r>
            <a:r>
              <a:rPr sz="4425" spc="-412" baseline="-25423" dirty="0">
                <a:latin typeface="Times New Roman"/>
                <a:cs typeface="Times New Roman"/>
              </a:rPr>
              <a:t>8</a:t>
            </a:r>
            <a:r>
              <a:rPr sz="1700" spc="-275" dirty="0">
                <a:latin typeface="Symbol"/>
                <a:cs typeface="Symbol"/>
              </a:rPr>
              <a:t></a:t>
            </a:r>
            <a:r>
              <a:rPr sz="1700" spc="-275" dirty="0">
                <a:latin typeface="Times New Roman"/>
                <a:cs typeface="Times New Roman"/>
              </a:rPr>
              <a:t>2</a:t>
            </a:r>
            <a:endParaRPr sz="1700">
              <a:latin typeface="Times New Roman"/>
              <a:cs typeface="Times New Roman"/>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315595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65" dirty="0">
                <a:latin typeface="Calibri"/>
                <a:cs typeface="Calibri"/>
              </a:rPr>
              <a:t> </a:t>
            </a:r>
            <a:r>
              <a:rPr sz="3200" b="1" spc="-10" dirty="0">
                <a:latin typeface="Calibri"/>
                <a:cs typeface="Calibri"/>
              </a:rPr>
              <a:t>Subtraction</a:t>
            </a:r>
            <a:endParaRPr sz="3200">
              <a:latin typeface="Calibri"/>
              <a:cs typeface="Calibri"/>
            </a:endParaRPr>
          </a:p>
        </p:txBody>
      </p:sp>
      <p:sp>
        <p:nvSpPr>
          <p:cNvPr id="3" name="object 3"/>
          <p:cNvSpPr txBox="1"/>
          <p:nvPr/>
        </p:nvSpPr>
        <p:spPr>
          <a:xfrm>
            <a:off x="535940" y="1607565"/>
            <a:ext cx="8070215" cy="1002030"/>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 pos="2129155" algn="l"/>
                <a:tab pos="2853690" algn="l"/>
                <a:tab pos="3597275" algn="l"/>
                <a:tab pos="4471035" algn="l"/>
                <a:tab pos="5490210" algn="l"/>
                <a:tab pos="6515100" algn="l"/>
                <a:tab pos="7586345" algn="l"/>
              </a:tabLst>
            </a:pPr>
            <a:r>
              <a:rPr sz="3200" spc="-45" dirty="0">
                <a:latin typeface="Calibri"/>
                <a:cs typeface="Calibri"/>
              </a:rPr>
              <a:t>F</a:t>
            </a:r>
            <a:r>
              <a:rPr sz="3200" spc="-5" dirty="0">
                <a:latin typeface="Calibri"/>
                <a:cs typeface="Calibri"/>
              </a:rPr>
              <a:t>oll</a:t>
            </a:r>
            <a:r>
              <a:rPr sz="3200" spc="-20" dirty="0">
                <a:latin typeface="Calibri"/>
                <a:cs typeface="Calibri"/>
              </a:rPr>
              <a:t>o</a:t>
            </a:r>
            <a:r>
              <a:rPr sz="3200" dirty="0">
                <a:latin typeface="Calibri"/>
                <a:cs typeface="Calibri"/>
              </a:rPr>
              <a:t>wing	a</a:t>
            </a:r>
            <a:r>
              <a:rPr sz="3200" spc="-40" dirty="0">
                <a:latin typeface="Calibri"/>
                <a:cs typeface="Calibri"/>
              </a:rPr>
              <a:t>r</a:t>
            </a:r>
            <a:r>
              <a:rPr sz="3200" dirty="0">
                <a:latin typeface="Calibri"/>
                <a:cs typeface="Calibri"/>
              </a:rPr>
              <a:t>e	the	</a:t>
            </a:r>
            <a:r>
              <a:rPr sz="3200" spc="-80" dirty="0">
                <a:latin typeface="Calibri"/>
                <a:cs typeface="Calibri"/>
              </a:rPr>
              <a:t>f</a:t>
            </a:r>
            <a:r>
              <a:rPr sz="3200" spc="-5" dirty="0">
                <a:latin typeface="Calibri"/>
                <a:cs typeface="Calibri"/>
              </a:rPr>
              <a:t>ou</a:t>
            </a:r>
            <a:r>
              <a:rPr sz="3200" dirty="0">
                <a:latin typeface="Calibri"/>
                <a:cs typeface="Calibri"/>
              </a:rPr>
              <a:t>r	mo</a:t>
            </a:r>
            <a:r>
              <a:rPr sz="3200" spc="-45" dirty="0">
                <a:latin typeface="Calibri"/>
                <a:cs typeface="Calibri"/>
              </a:rPr>
              <a:t>s</a:t>
            </a:r>
            <a:r>
              <a:rPr sz="3200" dirty="0">
                <a:latin typeface="Calibri"/>
                <a:cs typeface="Calibri"/>
              </a:rPr>
              <a:t>t	</a:t>
            </a:r>
            <a:r>
              <a:rPr sz="3200" spc="-5" dirty="0">
                <a:latin typeface="Calibri"/>
                <a:cs typeface="Calibri"/>
              </a:rPr>
              <a:t>b</a:t>
            </a:r>
            <a:r>
              <a:rPr sz="3200" spc="5" dirty="0">
                <a:latin typeface="Calibri"/>
                <a:cs typeface="Calibri"/>
              </a:rPr>
              <a:t>a</a:t>
            </a:r>
            <a:r>
              <a:rPr sz="3200" spc="-5" dirty="0">
                <a:latin typeface="Calibri"/>
                <a:cs typeface="Calibri"/>
              </a:rPr>
              <a:t>s</a:t>
            </a:r>
            <a:r>
              <a:rPr sz="3200" spc="-10" dirty="0">
                <a:latin typeface="Calibri"/>
                <a:cs typeface="Calibri"/>
              </a:rPr>
              <a:t>i</a:t>
            </a:r>
            <a:r>
              <a:rPr sz="3200" dirty="0">
                <a:latin typeface="Calibri"/>
                <a:cs typeface="Calibri"/>
              </a:rPr>
              <a:t>c	</a:t>
            </a:r>
            <a:r>
              <a:rPr sz="3200" spc="-25" dirty="0">
                <a:latin typeface="Calibri"/>
                <a:cs typeface="Calibri"/>
              </a:rPr>
              <a:t>c</a:t>
            </a:r>
            <a:r>
              <a:rPr sz="3200" dirty="0">
                <a:latin typeface="Calibri"/>
                <a:cs typeface="Calibri"/>
              </a:rPr>
              <a:t>a</a:t>
            </a:r>
            <a:r>
              <a:rPr sz="3200" spc="-20" dirty="0">
                <a:latin typeface="Calibri"/>
                <a:cs typeface="Calibri"/>
              </a:rPr>
              <a:t>s</a:t>
            </a:r>
            <a:r>
              <a:rPr sz="3200" dirty="0">
                <a:latin typeface="Calibri"/>
                <a:cs typeface="Calibri"/>
              </a:rPr>
              <a:t>es	</a:t>
            </a:r>
            <a:r>
              <a:rPr sz="3200" spc="-80" dirty="0">
                <a:latin typeface="Calibri"/>
                <a:cs typeface="Calibri"/>
              </a:rPr>
              <a:t>f</a:t>
            </a:r>
            <a:r>
              <a:rPr sz="3200" spc="-5" dirty="0">
                <a:latin typeface="Calibri"/>
                <a:cs typeface="Calibri"/>
              </a:rPr>
              <a:t>or  binary</a:t>
            </a:r>
            <a:r>
              <a:rPr sz="3200" spc="20" dirty="0">
                <a:latin typeface="Calibri"/>
                <a:cs typeface="Calibri"/>
              </a:rPr>
              <a:t> </a:t>
            </a:r>
            <a:r>
              <a:rPr sz="3200" spc="-10" dirty="0">
                <a:latin typeface="Calibri"/>
                <a:cs typeface="Calibri"/>
              </a:rPr>
              <a:t>subtraction</a:t>
            </a:r>
            <a:endParaRPr sz="3200">
              <a:latin typeface="Calibri"/>
              <a:cs typeface="Calibri"/>
            </a:endParaRPr>
          </a:p>
        </p:txBody>
      </p:sp>
      <p:graphicFrame>
        <p:nvGraphicFramePr>
          <p:cNvPr id="4" name="object 4"/>
          <p:cNvGraphicFramePr>
            <a:graphicFrameLocks noGrp="1"/>
          </p:cNvGraphicFramePr>
          <p:nvPr/>
        </p:nvGraphicFramePr>
        <p:xfrm>
          <a:off x="977442" y="2697733"/>
          <a:ext cx="5123814" cy="2357880"/>
        </p:xfrm>
        <a:graphic>
          <a:graphicData uri="http://schemas.openxmlformats.org/drawingml/2006/table">
            <a:tbl>
              <a:tblPr firstRow="1" bandRow="1">
                <a:tableStyleId>{2D5ABB26-0587-4C30-8999-92F81FD0307C}</a:tableStyleId>
              </a:tblPr>
              <a:tblGrid>
                <a:gridCol w="375920">
                  <a:extLst>
                    <a:ext uri="{9D8B030D-6E8A-4147-A177-3AD203B41FA5}">
                      <a16:colId xmlns="" xmlns:a16="http://schemas.microsoft.com/office/drawing/2014/main" val="20000"/>
                    </a:ext>
                  </a:extLst>
                </a:gridCol>
                <a:gridCol w="445770">
                  <a:extLst>
                    <a:ext uri="{9D8B030D-6E8A-4147-A177-3AD203B41FA5}">
                      <a16:colId xmlns="" xmlns:a16="http://schemas.microsoft.com/office/drawing/2014/main" val="20001"/>
                    </a:ext>
                  </a:extLst>
                </a:gridCol>
                <a:gridCol w="574040">
                  <a:extLst>
                    <a:ext uri="{9D8B030D-6E8A-4147-A177-3AD203B41FA5}">
                      <a16:colId xmlns="" xmlns:a16="http://schemas.microsoft.com/office/drawing/2014/main" val="20002"/>
                    </a:ext>
                  </a:extLst>
                </a:gridCol>
                <a:gridCol w="2292349">
                  <a:extLst>
                    <a:ext uri="{9D8B030D-6E8A-4147-A177-3AD203B41FA5}">
                      <a16:colId xmlns="" xmlns:a16="http://schemas.microsoft.com/office/drawing/2014/main" val="20003"/>
                    </a:ext>
                  </a:extLst>
                </a:gridCol>
                <a:gridCol w="1435735">
                  <a:extLst>
                    <a:ext uri="{9D8B030D-6E8A-4147-A177-3AD203B41FA5}">
                      <a16:colId xmlns="" xmlns:a16="http://schemas.microsoft.com/office/drawing/2014/main" val="20004"/>
                    </a:ext>
                  </a:extLst>
                </a:gridCol>
              </a:tblGrid>
              <a:tr h="447294">
                <a:tc gridSpan="3">
                  <a:txBody>
                    <a:bodyPr/>
                    <a:lstStyle/>
                    <a:p>
                      <a:pPr>
                        <a:lnSpc>
                          <a:spcPct val="100000"/>
                        </a:lnSpc>
                      </a:pPr>
                      <a:endParaRPr sz="28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98755">
                        <a:lnSpc>
                          <a:spcPts val="3045"/>
                        </a:lnSpc>
                      </a:pPr>
                      <a:r>
                        <a:rPr sz="3200" spc="-10" dirty="0">
                          <a:latin typeface="Calibri"/>
                          <a:cs typeface="Calibri"/>
                        </a:rPr>
                        <a:t>Subtraction</a:t>
                      </a:r>
                      <a:endParaRPr sz="3200">
                        <a:latin typeface="Calibri"/>
                        <a:cs typeface="Calibri"/>
                      </a:endParaRPr>
                    </a:p>
                  </a:txBody>
                  <a:tcPr marL="0" marR="0" marT="0" marB="0"/>
                </a:tc>
                <a:tc>
                  <a:txBody>
                    <a:bodyPr/>
                    <a:lstStyle/>
                    <a:p>
                      <a:pPr marL="184785">
                        <a:lnSpc>
                          <a:spcPts val="3045"/>
                        </a:lnSpc>
                      </a:pPr>
                      <a:r>
                        <a:rPr sz="3200" spc="-10" dirty="0">
                          <a:latin typeface="Calibri"/>
                          <a:cs typeface="Calibri"/>
                        </a:rPr>
                        <a:t>Borrow</a:t>
                      </a:r>
                      <a:endParaRPr sz="3200">
                        <a:latin typeface="Calibri"/>
                        <a:cs typeface="Calibri"/>
                      </a:endParaRPr>
                    </a:p>
                  </a:txBody>
                  <a:tcPr marL="0" marR="0" marT="0" marB="0"/>
                </a:tc>
                <a:extLst>
                  <a:ext uri="{0D108BD9-81ED-4DB2-BD59-A6C34878D82A}">
                    <a16:rowId xmlns="" xmlns:a16="http://schemas.microsoft.com/office/drawing/2014/main" val="10000"/>
                  </a:ext>
                </a:extLst>
              </a:tr>
              <a:tr h="487692">
                <a:tc>
                  <a:txBody>
                    <a:bodyPr/>
                    <a:lstStyle/>
                    <a:p>
                      <a:pPr marL="31750">
                        <a:lnSpc>
                          <a:spcPts val="3360"/>
                        </a:lnSpc>
                      </a:pPr>
                      <a:r>
                        <a:rPr sz="3200" dirty="0">
                          <a:latin typeface="Calibri"/>
                          <a:cs typeface="Calibri"/>
                        </a:rPr>
                        <a:t>0</a:t>
                      </a:r>
                      <a:endParaRPr sz="3200">
                        <a:latin typeface="Calibri"/>
                        <a:cs typeface="Calibri"/>
                      </a:endParaRPr>
                    </a:p>
                  </a:txBody>
                  <a:tcPr marL="0" marR="0" marT="0" marB="0"/>
                </a:tc>
                <a:tc>
                  <a:txBody>
                    <a:bodyPr/>
                    <a:lstStyle/>
                    <a:p>
                      <a:pPr marL="137160">
                        <a:lnSpc>
                          <a:spcPts val="3360"/>
                        </a:lnSpc>
                      </a:pPr>
                      <a:r>
                        <a:rPr sz="3200" dirty="0">
                          <a:latin typeface="Calibri"/>
                          <a:cs typeface="Calibri"/>
                        </a:rPr>
                        <a:t>-</a:t>
                      </a:r>
                      <a:endParaRPr sz="3200">
                        <a:latin typeface="Calibri"/>
                        <a:cs typeface="Calibri"/>
                      </a:endParaRPr>
                    </a:p>
                  </a:txBody>
                  <a:tcPr marL="0" marR="0" marT="0" marB="0"/>
                </a:tc>
                <a:tc>
                  <a:txBody>
                    <a:bodyPr/>
                    <a:lstStyle/>
                    <a:p>
                      <a:pPr algn="ctr">
                        <a:lnSpc>
                          <a:spcPts val="3360"/>
                        </a:lnSpc>
                      </a:pPr>
                      <a:r>
                        <a:rPr sz="3200" dirty="0">
                          <a:latin typeface="Calibri"/>
                          <a:cs typeface="Calibri"/>
                        </a:rPr>
                        <a:t>0</a:t>
                      </a:r>
                      <a:endParaRPr sz="3200">
                        <a:latin typeface="Calibri"/>
                        <a:cs typeface="Calibri"/>
                      </a:endParaRPr>
                    </a:p>
                  </a:txBody>
                  <a:tcPr marL="0" marR="0" marT="0" marB="0"/>
                </a:tc>
                <a:tc>
                  <a:txBody>
                    <a:bodyPr/>
                    <a:lstStyle/>
                    <a:p>
                      <a:pPr marL="183515">
                        <a:lnSpc>
                          <a:spcPts val="3360"/>
                        </a:lnSpc>
                        <a:tabLst>
                          <a:tab pos="755650" algn="l"/>
                        </a:tabLst>
                      </a:pPr>
                      <a:r>
                        <a:rPr sz="3200" dirty="0">
                          <a:latin typeface="Calibri"/>
                          <a:cs typeface="Calibri"/>
                        </a:rPr>
                        <a:t>=	0</a:t>
                      </a:r>
                      <a:endParaRPr sz="3200">
                        <a:latin typeface="Calibri"/>
                        <a:cs typeface="Calibri"/>
                      </a:endParaRPr>
                    </a:p>
                  </a:txBody>
                  <a:tcPr marL="0" marR="0" marT="0" marB="0"/>
                </a:tc>
                <a:tc>
                  <a:txBody>
                    <a:bodyPr/>
                    <a:lstStyle/>
                    <a:p>
                      <a:pPr marL="233679">
                        <a:lnSpc>
                          <a:spcPts val="3360"/>
                        </a:lnSpc>
                      </a:pPr>
                      <a:r>
                        <a:rPr sz="3200" dirty="0">
                          <a:latin typeface="Calibri"/>
                          <a:cs typeface="Calibri"/>
                        </a:rPr>
                        <a:t>0</a:t>
                      </a:r>
                      <a:endParaRPr sz="3200">
                        <a:latin typeface="Calibri"/>
                        <a:cs typeface="Calibri"/>
                      </a:endParaRPr>
                    </a:p>
                  </a:txBody>
                  <a:tcPr marL="0" marR="0" marT="0" marB="0"/>
                </a:tc>
                <a:extLst>
                  <a:ext uri="{0D108BD9-81ED-4DB2-BD59-A6C34878D82A}">
                    <a16:rowId xmlns="" xmlns:a16="http://schemas.microsoft.com/office/drawing/2014/main" val="10001"/>
                  </a:ext>
                </a:extLst>
              </a:tr>
              <a:tr h="487959">
                <a:tc>
                  <a:txBody>
                    <a:bodyPr/>
                    <a:lstStyle/>
                    <a:p>
                      <a:pPr marL="31750">
                        <a:lnSpc>
                          <a:spcPts val="3365"/>
                        </a:lnSpc>
                      </a:pPr>
                      <a:r>
                        <a:rPr sz="3200" dirty="0">
                          <a:latin typeface="Calibri"/>
                          <a:cs typeface="Calibri"/>
                        </a:rPr>
                        <a:t>0</a:t>
                      </a:r>
                      <a:endParaRPr sz="3200">
                        <a:latin typeface="Calibri"/>
                        <a:cs typeface="Calibri"/>
                      </a:endParaRPr>
                    </a:p>
                  </a:txBody>
                  <a:tcPr marL="0" marR="0" marT="0" marB="0"/>
                </a:tc>
                <a:tc>
                  <a:txBody>
                    <a:bodyPr/>
                    <a:lstStyle/>
                    <a:p>
                      <a:pPr marL="137160">
                        <a:lnSpc>
                          <a:spcPts val="3365"/>
                        </a:lnSpc>
                      </a:pPr>
                      <a:r>
                        <a:rPr sz="3200" dirty="0">
                          <a:latin typeface="Calibri"/>
                          <a:cs typeface="Calibri"/>
                        </a:rPr>
                        <a:t>-</a:t>
                      </a:r>
                      <a:endParaRPr sz="3200">
                        <a:latin typeface="Calibri"/>
                        <a:cs typeface="Calibri"/>
                      </a:endParaRPr>
                    </a:p>
                  </a:txBody>
                  <a:tcPr marL="0" marR="0" marT="0" marB="0"/>
                </a:tc>
                <a:tc>
                  <a:txBody>
                    <a:bodyPr/>
                    <a:lstStyle/>
                    <a:p>
                      <a:pPr algn="ctr">
                        <a:lnSpc>
                          <a:spcPts val="3365"/>
                        </a:lnSpc>
                      </a:pPr>
                      <a:r>
                        <a:rPr sz="3200" dirty="0">
                          <a:latin typeface="Calibri"/>
                          <a:cs typeface="Calibri"/>
                        </a:rPr>
                        <a:t>1</a:t>
                      </a:r>
                      <a:endParaRPr sz="3200">
                        <a:latin typeface="Calibri"/>
                        <a:cs typeface="Calibri"/>
                      </a:endParaRPr>
                    </a:p>
                  </a:txBody>
                  <a:tcPr marL="0" marR="0" marT="0" marB="0"/>
                </a:tc>
                <a:tc>
                  <a:txBody>
                    <a:bodyPr/>
                    <a:lstStyle/>
                    <a:p>
                      <a:pPr marL="183515">
                        <a:lnSpc>
                          <a:spcPts val="3365"/>
                        </a:lnSpc>
                        <a:tabLst>
                          <a:tab pos="755650" algn="l"/>
                        </a:tabLst>
                      </a:pPr>
                      <a:r>
                        <a:rPr sz="3200" dirty="0">
                          <a:latin typeface="Calibri"/>
                          <a:cs typeface="Calibri"/>
                        </a:rPr>
                        <a:t>=	1</a:t>
                      </a:r>
                      <a:endParaRPr sz="3200">
                        <a:latin typeface="Calibri"/>
                        <a:cs typeface="Calibri"/>
                      </a:endParaRPr>
                    </a:p>
                  </a:txBody>
                  <a:tcPr marL="0" marR="0" marT="0" marB="0"/>
                </a:tc>
                <a:tc>
                  <a:txBody>
                    <a:bodyPr/>
                    <a:lstStyle/>
                    <a:p>
                      <a:pPr marL="233679">
                        <a:lnSpc>
                          <a:spcPts val="3365"/>
                        </a:lnSpc>
                      </a:pPr>
                      <a:r>
                        <a:rPr sz="3200" dirty="0">
                          <a:latin typeface="Calibri"/>
                          <a:cs typeface="Calibri"/>
                        </a:rPr>
                        <a:t>1</a:t>
                      </a:r>
                      <a:endParaRPr sz="3200">
                        <a:latin typeface="Calibri"/>
                        <a:cs typeface="Calibri"/>
                      </a:endParaRPr>
                    </a:p>
                  </a:txBody>
                  <a:tcPr marL="0" marR="0" marT="0" marB="0"/>
                </a:tc>
                <a:extLst>
                  <a:ext uri="{0D108BD9-81ED-4DB2-BD59-A6C34878D82A}">
                    <a16:rowId xmlns="" xmlns:a16="http://schemas.microsoft.com/office/drawing/2014/main" val="10002"/>
                  </a:ext>
                </a:extLst>
              </a:tr>
              <a:tr h="487641">
                <a:tc>
                  <a:txBody>
                    <a:bodyPr/>
                    <a:lstStyle/>
                    <a:p>
                      <a:pPr marL="31750">
                        <a:lnSpc>
                          <a:spcPts val="3360"/>
                        </a:lnSpc>
                      </a:pPr>
                      <a:r>
                        <a:rPr sz="3200" dirty="0">
                          <a:latin typeface="Calibri"/>
                          <a:cs typeface="Calibri"/>
                        </a:rPr>
                        <a:t>1</a:t>
                      </a:r>
                      <a:endParaRPr sz="3200">
                        <a:latin typeface="Calibri"/>
                        <a:cs typeface="Calibri"/>
                      </a:endParaRPr>
                    </a:p>
                  </a:txBody>
                  <a:tcPr marL="0" marR="0" marT="0" marB="0"/>
                </a:tc>
                <a:tc>
                  <a:txBody>
                    <a:bodyPr/>
                    <a:lstStyle/>
                    <a:p>
                      <a:pPr marL="137160">
                        <a:lnSpc>
                          <a:spcPts val="3360"/>
                        </a:lnSpc>
                      </a:pPr>
                      <a:r>
                        <a:rPr sz="3200" dirty="0">
                          <a:latin typeface="Calibri"/>
                          <a:cs typeface="Calibri"/>
                        </a:rPr>
                        <a:t>-</a:t>
                      </a:r>
                      <a:endParaRPr sz="3200">
                        <a:latin typeface="Calibri"/>
                        <a:cs typeface="Calibri"/>
                      </a:endParaRPr>
                    </a:p>
                  </a:txBody>
                  <a:tcPr marL="0" marR="0" marT="0" marB="0"/>
                </a:tc>
                <a:tc>
                  <a:txBody>
                    <a:bodyPr/>
                    <a:lstStyle/>
                    <a:p>
                      <a:pPr algn="ctr">
                        <a:lnSpc>
                          <a:spcPts val="3360"/>
                        </a:lnSpc>
                      </a:pPr>
                      <a:r>
                        <a:rPr sz="3200" dirty="0">
                          <a:latin typeface="Calibri"/>
                          <a:cs typeface="Calibri"/>
                        </a:rPr>
                        <a:t>0</a:t>
                      </a:r>
                      <a:endParaRPr sz="3200">
                        <a:latin typeface="Calibri"/>
                        <a:cs typeface="Calibri"/>
                      </a:endParaRPr>
                    </a:p>
                  </a:txBody>
                  <a:tcPr marL="0" marR="0" marT="0" marB="0"/>
                </a:tc>
                <a:tc>
                  <a:txBody>
                    <a:bodyPr/>
                    <a:lstStyle/>
                    <a:p>
                      <a:pPr marL="183515">
                        <a:lnSpc>
                          <a:spcPts val="3360"/>
                        </a:lnSpc>
                        <a:tabLst>
                          <a:tab pos="755650" algn="l"/>
                        </a:tabLst>
                      </a:pPr>
                      <a:r>
                        <a:rPr sz="3200" dirty="0">
                          <a:latin typeface="Calibri"/>
                          <a:cs typeface="Calibri"/>
                        </a:rPr>
                        <a:t>=	1</a:t>
                      </a:r>
                      <a:endParaRPr sz="3200">
                        <a:latin typeface="Calibri"/>
                        <a:cs typeface="Calibri"/>
                      </a:endParaRPr>
                    </a:p>
                  </a:txBody>
                  <a:tcPr marL="0" marR="0" marT="0" marB="0"/>
                </a:tc>
                <a:tc>
                  <a:txBody>
                    <a:bodyPr/>
                    <a:lstStyle/>
                    <a:p>
                      <a:pPr marL="233679">
                        <a:lnSpc>
                          <a:spcPts val="3360"/>
                        </a:lnSpc>
                      </a:pPr>
                      <a:r>
                        <a:rPr sz="3200" dirty="0">
                          <a:latin typeface="Calibri"/>
                          <a:cs typeface="Calibri"/>
                        </a:rPr>
                        <a:t>0</a:t>
                      </a:r>
                      <a:endParaRPr sz="3200">
                        <a:latin typeface="Calibri"/>
                        <a:cs typeface="Calibri"/>
                      </a:endParaRPr>
                    </a:p>
                  </a:txBody>
                  <a:tcPr marL="0" marR="0" marT="0" marB="0"/>
                </a:tc>
                <a:extLst>
                  <a:ext uri="{0D108BD9-81ED-4DB2-BD59-A6C34878D82A}">
                    <a16:rowId xmlns="" xmlns:a16="http://schemas.microsoft.com/office/drawing/2014/main" val="10003"/>
                  </a:ext>
                </a:extLst>
              </a:tr>
              <a:tr h="447294">
                <a:tc>
                  <a:txBody>
                    <a:bodyPr/>
                    <a:lstStyle/>
                    <a:p>
                      <a:pPr marL="31750">
                        <a:lnSpc>
                          <a:spcPts val="3360"/>
                        </a:lnSpc>
                      </a:pPr>
                      <a:r>
                        <a:rPr sz="3200" dirty="0">
                          <a:latin typeface="Calibri"/>
                          <a:cs typeface="Calibri"/>
                        </a:rPr>
                        <a:t>1</a:t>
                      </a:r>
                      <a:endParaRPr sz="3200">
                        <a:latin typeface="Calibri"/>
                        <a:cs typeface="Calibri"/>
                      </a:endParaRPr>
                    </a:p>
                  </a:txBody>
                  <a:tcPr marL="0" marR="0" marT="0" marB="0"/>
                </a:tc>
                <a:tc>
                  <a:txBody>
                    <a:bodyPr/>
                    <a:lstStyle/>
                    <a:p>
                      <a:pPr marL="137160">
                        <a:lnSpc>
                          <a:spcPts val="3360"/>
                        </a:lnSpc>
                      </a:pPr>
                      <a:r>
                        <a:rPr sz="3200" dirty="0">
                          <a:latin typeface="Calibri"/>
                          <a:cs typeface="Calibri"/>
                        </a:rPr>
                        <a:t>-</a:t>
                      </a:r>
                      <a:endParaRPr sz="3200">
                        <a:latin typeface="Calibri"/>
                        <a:cs typeface="Calibri"/>
                      </a:endParaRPr>
                    </a:p>
                  </a:txBody>
                  <a:tcPr marL="0" marR="0" marT="0" marB="0"/>
                </a:tc>
                <a:tc>
                  <a:txBody>
                    <a:bodyPr/>
                    <a:lstStyle/>
                    <a:p>
                      <a:pPr algn="ctr">
                        <a:lnSpc>
                          <a:spcPts val="3360"/>
                        </a:lnSpc>
                      </a:pPr>
                      <a:r>
                        <a:rPr sz="3200" dirty="0">
                          <a:latin typeface="Calibri"/>
                          <a:cs typeface="Calibri"/>
                        </a:rPr>
                        <a:t>1</a:t>
                      </a:r>
                      <a:endParaRPr sz="3200">
                        <a:latin typeface="Calibri"/>
                        <a:cs typeface="Calibri"/>
                      </a:endParaRPr>
                    </a:p>
                  </a:txBody>
                  <a:tcPr marL="0" marR="0" marT="0" marB="0"/>
                </a:tc>
                <a:tc>
                  <a:txBody>
                    <a:bodyPr/>
                    <a:lstStyle/>
                    <a:p>
                      <a:pPr marL="183515">
                        <a:lnSpc>
                          <a:spcPts val="3360"/>
                        </a:lnSpc>
                        <a:tabLst>
                          <a:tab pos="755650" algn="l"/>
                        </a:tabLst>
                      </a:pPr>
                      <a:r>
                        <a:rPr sz="3200" dirty="0">
                          <a:latin typeface="Calibri"/>
                          <a:cs typeface="Calibri"/>
                        </a:rPr>
                        <a:t>=	0</a:t>
                      </a:r>
                      <a:endParaRPr sz="3200">
                        <a:latin typeface="Calibri"/>
                        <a:cs typeface="Calibri"/>
                      </a:endParaRPr>
                    </a:p>
                  </a:txBody>
                  <a:tcPr marL="0" marR="0" marT="0" marB="0"/>
                </a:tc>
                <a:tc>
                  <a:txBody>
                    <a:bodyPr/>
                    <a:lstStyle/>
                    <a:p>
                      <a:pPr marL="233679">
                        <a:lnSpc>
                          <a:spcPts val="3360"/>
                        </a:lnSpc>
                      </a:pPr>
                      <a:r>
                        <a:rPr sz="3200" dirty="0">
                          <a:latin typeface="Calibri"/>
                          <a:cs typeface="Calibri"/>
                        </a:rPr>
                        <a:t>0</a:t>
                      </a:r>
                      <a:endParaRPr sz="3200">
                        <a:latin typeface="Calibri"/>
                        <a:cs typeface="Calibri"/>
                      </a:endParaRPr>
                    </a:p>
                  </a:txBody>
                  <a:tcPr marL="0" marR="0" marT="0" marB="0"/>
                </a:tc>
                <a:extLst>
                  <a:ext uri="{0D108BD9-81ED-4DB2-BD59-A6C34878D82A}">
                    <a16:rowId xmlns="" xmlns:a16="http://schemas.microsoft.com/office/drawing/2014/main" val="10004"/>
                  </a:ext>
                </a:extLst>
              </a:tr>
            </a:tbl>
          </a:graphicData>
        </a:graphic>
      </p:graphicFrame>
      <p:sp>
        <p:nvSpPr>
          <p:cNvPr id="5" name="object 5"/>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13538"/>
            <a:ext cx="3155950"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Binary</a:t>
            </a:r>
            <a:r>
              <a:rPr sz="3200" b="1" spc="-65" dirty="0">
                <a:solidFill>
                  <a:srgbClr val="FF0000"/>
                </a:solidFill>
                <a:latin typeface="Calibri"/>
                <a:cs typeface="Calibri"/>
              </a:rPr>
              <a:t> </a:t>
            </a:r>
            <a:r>
              <a:rPr sz="3200" b="1" spc="-10" dirty="0">
                <a:solidFill>
                  <a:srgbClr val="FF0000"/>
                </a:solidFill>
                <a:latin typeface="Calibri"/>
                <a:cs typeface="Calibri"/>
              </a:rPr>
              <a:t>Subtraction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62939" y="1669264"/>
            <a:ext cx="5813425" cy="466725"/>
          </a:xfrm>
          <a:prstGeom prst="rect">
            <a:avLst/>
          </a:prstGeom>
        </p:spPr>
        <p:txBody>
          <a:bodyPr vert="horz" wrap="square" lIns="0" tIns="12065" rIns="0" bIns="0" rtlCol="0">
            <a:spAutoFit/>
          </a:bodyPr>
          <a:lstStyle/>
          <a:p>
            <a:pPr marL="12700">
              <a:lnSpc>
                <a:spcPct val="100000"/>
              </a:lnSpc>
              <a:spcBef>
                <a:spcPts val="95"/>
              </a:spcBef>
              <a:tabLst>
                <a:tab pos="2575560" algn="l"/>
              </a:tabLst>
            </a:pPr>
            <a:r>
              <a:rPr sz="3600" spc="-7" baseline="-3472" dirty="0">
                <a:solidFill>
                  <a:srgbClr val="FF0000"/>
                </a:solidFill>
                <a:latin typeface="Tahoma"/>
                <a:cs typeface="Tahoma"/>
              </a:rPr>
              <a:t>Example:</a:t>
            </a:r>
            <a:r>
              <a:rPr sz="3600" spc="-22" baseline="-3472" dirty="0">
                <a:solidFill>
                  <a:srgbClr val="FF0000"/>
                </a:solidFill>
                <a:latin typeface="Tahoma"/>
                <a:cs typeface="Tahoma"/>
              </a:rPr>
              <a:t> Perform	</a:t>
            </a:r>
            <a:r>
              <a:rPr sz="2900" spc="-130" dirty="0">
                <a:latin typeface="Times New Roman"/>
                <a:cs typeface="Times New Roman"/>
              </a:rPr>
              <a:t>(1010.010)</a:t>
            </a:r>
            <a:r>
              <a:rPr sz="1650" spc="-130" dirty="0">
                <a:latin typeface="Times New Roman"/>
                <a:cs typeface="Times New Roman"/>
              </a:rPr>
              <a:t>2 </a:t>
            </a:r>
            <a:r>
              <a:rPr sz="2900" spc="-65" dirty="0">
                <a:latin typeface="Symbol"/>
                <a:cs typeface="Symbol"/>
              </a:rPr>
              <a:t></a:t>
            </a:r>
            <a:r>
              <a:rPr sz="2900" spc="-475" dirty="0">
                <a:latin typeface="Times New Roman"/>
                <a:cs typeface="Times New Roman"/>
              </a:rPr>
              <a:t> </a:t>
            </a:r>
            <a:r>
              <a:rPr sz="2900" spc="-150" dirty="0">
                <a:latin typeface="Times New Roman"/>
                <a:cs typeface="Times New Roman"/>
              </a:rPr>
              <a:t>(111.111)</a:t>
            </a:r>
            <a:r>
              <a:rPr sz="1650" spc="-150" dirty="0">
                <a:latin typeface="Times New Roman"/>
                <a:cs typeface="Times New Roman"/>
              </a:rPr>
              <a:t>2</a:t>
            </a:r>
            <a:endParaRPr sz="1650">
              <a:latin typeface="Times New Roman"/>
              <a:cs typeface="Times New Roman"/>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315595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65" dirty="0">
                <a:latin typeface="Calibri"/>
                <a:cs typeface="Calibri"/>
              </a:rPr>
              <a:t> </a:t>
            </a:r>
            <a:r>
              <a:rPr sz="3200" b="1" spc="-10" dirty="0">
                <a:latin typeface="Calibri"/>
                <a:cs typeface="Calibri"/>
              </a:rPr>
              <a:t>Subtraction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533514" y="5943600"/>
            <a:ext cx="7467600" cy="838200"/>
          </a:xfrm>
          <a:custGeom>
            <a:avLst/>
            <a:gdLst/>
            <a:ahLst/>
            <a:cxnLst/>
            <a:rect l="l" t="t" r="r" b="b"/>
            <a:pathLst>
              <a:path w="7467600" h="838200">
                <a:moveTo>
                  <a:pt x="7327531" y="0"/>
                </a:moveTo>
                <a:lnTo>
                  <a:pt x="139623" y="0"/>
                </a:lnTo>
                <a:lnTo>
                  <a:pt x="95495" y="7117"/>
                </a:lnTo>
                <a:lnTo>
                  <a:pt x="57168" y="26938"/>
                </a:lnTo>
                <a:lnTo>
                  <a:pt x="26942" y="57162"/>
                </a:lnTo>
                <a:lnTo>
                  <a:pt x="7119" y="95490"/>
                </a:lnTo>
                <a:lnTo>
                  <a:pt x="0" y="139623"/>
                </a:lnTo>
                <a:lnTo>
                  <a:pt x="0" y="698093"/>
                </a:lnTo>
                <a:lnTo>
                  <a:pt x="7119" y="742226"/>
                </a:lnTo>
                <a:lnTo>
                  <a:pt x="26942" y="780555"/>
                </a:lnTo>
                <a:lnTo>
                  <a:pt x="57168" y="810780"/>
                </a:lnTo>
                <a:lnTo>
                  <a:pt x="95495" y="830601"/>
                </a:lnTo>
                <a:lnTo>
                  <a:pt x="139623" y="837719"/>
                </a:lnTo>
                <a:lnTo>
                  <a:pt x="7327531" y="837719"/>
                </a:lnTo>
                <a:lnTo>
                  <a:pt x="7371649" y="830601"/>
                </a:lnTo>
                <a:lnTo>
                  <a:pt x="7409963" y="810780"/>
                </a:lnTo>
                <a:lnTo>
                  <a:pt x="7440176" y="780555"/>
                </a:lnTo>
                <a:lnTo>
                  <a:pt x="7459989" y="742226"/>
                </a:lnTo>
                <a:lnTo>
                  <a:pt x="7467104" y="698093"/>
                </a:lnTo>
                <a:lnTo>
                  <a:pt x="7467104" y="139623"/>
                </a:lnTo>
                <a:lnTo>
                  <a:pt x="7459989" y="95490"/>
                </a:lnTo>
                <a:lnTo>
                  <a:pt x="7440176" y="57162"/>
                </a:lnTo>
                <a:lnTo>
                  <a:pt x="7409963" y="26938"/>
                </a:lnTo>
                <a:lnTo>
                  <a:pt x="7371649" y="7117"/>
                </a:lnTo>
                <a:lnTo>
                  <a:pt x="7327531" y="0"/>
                </a:lnTo>
                <a:close/>
              </a:path>
            </a:pathLst>
          </a:custGeom>
          <a:solidFill>
            <a:srgbClr val="CFDCEF"/>
          </a:solidFill>
        </p:spPr>
        <p:txBody>
          <a:bodyPr wrap="square" lIns="0" tIns="0" rIns="0" bIns="0" rtlCol="0"/>
          <a:lstStyle/>
          <a:p>
            <a:endParaRPr/>
          </a:p>
        </p:txBody>
      </p:sp>
      <p:sp>
        <p:nvSpPr>
          <p:cNvPr id="5" name="object 5"/>
          <p:cNvSpPr/>
          <p:nvPr/>
        </p:nvSpPr>
        <p:spPr>
          <a:xfrm>
            <a:off x="533514" y="5943600"/>
            <a:ext cx="7467600" cy="838200"/>
          </a:xfrm>
          <a:custGeom>
            <a:avLst/>
            <a:gdLst/>
            <a:ahLst/>
            <a:cxnLst/>
            <a:rect l="l" t="t" r="r" b="b"/>
            <a:pathLst>
              <a:path w="7467600" h="838200">
                <a:moveTo>
                  <a:pt x="0" y="139623"/>
                </a:moveTo>
                <a:lnTo>
                  <a:pt x="7119" y="95490"/>
                </a:lnTo>
                <a:lnTo>
                  <a:pt x="26942" y="57162"/>
                </a:lnTo>
                <a:lnTo>
                  <a:pt x="57168" y="26938"/>
                </a:lnTo>
                <a:lnTo>
                  <a:pt x="95495" y="7117"/>
                </a:lnTo>
                <a:lnTo>
                  <a:pt x="139623" y="0"/>
                </a:lnTo>
                <a:lnTo>
                  <a:pt x="7327531" y="0"/>
                </a:lnTo>
                <a:lnTo>
                  <a:pt x="7371649" y="7117"/>
                </a:lnTo>
                <a:lnTo>
                  <a:pt x="7409963" y="26938"/>
                </a:lnTo>
                <a:lnTo>
                  <a:pt x="7440176" y="57162"/>
                </a:lnTo>
                <a:lnTo>
                  <a:pt x="7459989" y="95490"/>
                </a:lnTo>
                <a:lnTo>
                  <a:pt x="7467104" y="139623"/>
                </a:lnTo>
                <a:lnTo>
                  <a:pt x="7467104" y="698093"/>
                </a:lnTo>
                <a:lnTo>
                  <a:pt x="7459989" y="742226"/>
                </a:lnTo>
                <a:lnTo>
                  <a:pt x="7440176" y="780555"/>
                </a:lnTo>
                <a:lnTo>
                  <a:pt x="7409963" y="810780"/>
                </a:lnTo>
                <a:lnTo>
                  <a:pt x="7371649" y="830601"/>
                </a:lnTo>
                <a:lnTo>
                  <a:pt x="7327531" y="837719"/>
                </a:lnTo>
                <a:lnTo>
                  <a:pt x="139623" y="837719"/>
                </a:lnTo>
                <a:lnTo>
                  <a:pt x="95495" y="830601"/>
                </a:lnTo>
                <a:lnTo>
                  <a:pt x="57168" y="810780"/>
                </a:lnTo>
                <a:lnTo>
                  <a:pt x="26942" y="780555"/>
                </a:lnTo>
                <a:lnTo>
                  <a:pt x="7119" y="742226"/>
                </a:lnTo>
                <a:lnTo>
                  <a:pt x="0" y="698093"/>
                </a:lnTo>
                <a:lnTo>
                  <a:pt x="0" y="139623"/>
                </a:lnTo>
                <a:close/>
              </a:path>
            </a:pathLst>
          </a:custGeom>
          <a:ln w="9360">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1213675" y="3013688"/>
          <a:ext cx="6071867" cy="2379961"/>
        </p:xfrm>
        <a:graphic>
          <a:graphicData uri="http://schemas.openxmlformats.org/drawingml/2006/table">
            <a:tbl>
              <a:tblPr firstRow="1" bandRow="1">
                <a:tableStyleId>{2D5ABB26-0587-4C30-8999-92F81FD0307C}</a:tableStyleId>
              </a:tblPr>
              <a:tblGrid>
                <a:gridCol w="1574800">
                  <a:extLst>
                    <a:ext uri="{9D8B030D-6E8A-4147-A177-3AD203B41FA5}">
                      <a16:colId xmlns="" xmlns:a16="http://schemas.microsoft.com/office/drawing/2014/main" val="20000"/>
                    </a:ext>
                  </a:extLst>
                </a:gridCol>
                <a:gridCol w="713105">
                  <a:extLst>
                    <a:ext uri="{9D8B030D-6E8A-4147-A177-3AD203B41FA5}">
                      <a16:colId xmlns="" xmlns:a16="http://schemas.microsoft.com/office/drawing/2014/main" val="20001"/>
                    </a:ext>
                  </a:extLst>
                </a:gridCol>
                <a:gridCol w="523875">
                  <a:extLst>
                    <a:ext uri="{9D8B030D-6E8A-4147-A177-3AD203B41FA5}">
                      <a16:colId xmlns="" xmlns:a16="http://schemas.microsoft.com/office/drawing/2014/main" val="20002"/>
                    </a:ext>
                  </a:extLst>
                </a:gridCol>
                <a:gridCol w="998855">
                  <a:extLst>
                    <a:ext uri="{9D8B030D-6E8A-4147-A177-3AD203B41FA5}">
                      <a16:colId xmlns="" xmlns:a16="http://schemas.microsoft.com/office/drawing/2014/main" val="20003"/>
                    </a:ext>
                  </a:extLst>
                </a:gridCol>
                <a:gridCol w="856614">
                  <a:extLst>
                    <a:ext uri="{9D8B030D-6E8A-4147-A177-3AD203B41FA5}">
                      <a16:colId xmlns="" xmlns:a16="http://schemas.microsoft.com/office/drawing/2014/main" val="20004"/>
                    </a:ext>
                  </a:extLst>
                </a:gridCol>
                <a:gridCol w="666114">
                  <a:extLst>
                    <a:ext uri="{9D8B030D-6E8A-4147-A177-3AD203B41FA5}">
                      <a16:colId xmlns="" xmlns:a16="http://schemas.microsoft.com/office/drawing/2014/main" val="20005"/>
                    </a:ext>
                  </a:extLst>
                </a:gridCol>
                <a:gridCol w="738504">
                  <a:extLst>
                    <a:ext uri="{9D8B030D-6E8A-4147-A177-3AD203B41FA5}">
                      <a16:colId xmlns="" xmlns:a16="http://schemas.microsoft.com/office/drawing/2014/main" val="20006"/>
                    </a:ext>
                  </a:extLst>
                </a:gridCol>
              </a:tblGrid>
              <a:tr h="366831">
                <a:tc>
                  <a:txBody>
                    <a:bodyPr/>
                    <a:lstStyle/>
                    <a:p>
                      <a:pPr>
                        <a:lnSpc>
                          <a:spcPct val="100000"/>
                        </a:lnSpc>
                      </a:pPr>
                      <a:endParaRPr sz="2300">
                        <a:latin typeface="Times New Roman"/>
                        <a:cs typeface="Times New Roman"/>
                      </a:endParaRPr>
                    </a:p>
                  </a:txBody>
                  <a:tcPr marL="0" marR="0" marT="0" marB="0"/>
                </a:tc>
                <a:tc>
                  <a:txBody>
                    <a:bodyPr/>
                    <a:lstStyle/>
                    <a:p>
                      <a:pPr marL="70485" algn="ctr">
                        <a:lnSpc>
                          <a:spcPts val="2785"/>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marL="188595">
                        <a:lnSpc>
                          <a:spcPts val="2785"/>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marR="182245" algn="r">
                        <a:lnSpc>
                          <a:spcPts val="2785"/>
                        </a:lnSpc>
                      </a:pPr>
                      <a:r>
                        <a:rPr sz="2400" dirty="0">
                          <a:solidFill>
                            <a:srgbClr val="FF0000"/>
                          </a:solidFill>
                          <a:latin typeface="Tahoma"/>
                          <a:cs typeface="Tahoma"/>
                        </a:rPr>
                        <a:t>1</a:t>
                      </a:r>
                      <a:endParaRPr sz="2400">
                        <a:latin typeface="Tahoma"/>
                        <a:cs typeface="Tahoma"/>
                      </a:endParaRPr>
                    </a:p>
                  </a:txBody>
                  <a:tcPr marL="0" marR="0" marT="0" marB="0"/>
                </a:tc>
                <a:tc>
                  <a:txBody>
                    <a:bodyPr/>
                    <a:lstStyle/>
                    <a:p>
                      <a:pPr marR="134620" algn="r">
                        <a:lnSpc>
                          <a:spcPts val="2785"/>
                        </a:lnSpc>
                      </a:pPr>
                      <a:r>
                        <a:rPr sz="2400" dirty="0">
                          <a:solidFill>
                            <a:srgbClr val="FF0000"/>
                          </a:solidFill>
                          <a:latin typeface="Tahoma"/>
                          <a:cs typeface="Tahoma"/>
                        </a:rPr>
                        <a:t>10</a:t>
                      </a:r>
                      <a:endParaRPr sz="2400">
                        <a:latin typeface="Tahoma"/>
                        <a:cs typeface="Tahoma"/>
                      </a:endParaRPr>
                    </a:p>
                  </a:txBody>
                  <a:tcPr marL="0" marR="0" marT="0" marB="0"/>
                </a:tc>
                <a:tc>
                  <a:txBody>
                    <a:bodyPr/>
                    <a:lstStyle/>
                    <a:p>
                      <a:pPr>
                        <a:lnSpc>
                          <a:spcPct val="100000"/>
                        </a:lnSpc>
                      </a:pPr>
                      <a:endParaRPr sz="2300">
                        <a:latin typeface="Times New Roman"/>
                        <a:cs typeface="Times New Roman"/>
                      </a:endParaRPr>
                    </a:p>
                  </a:txBody>
                  <a:tcPr marL="0" marR="0" marT="0" marB="0"/>
                </a:tc>
                <a:extLst>
                  <a:ext uri="{0D108BD9-81ED-4DB2-BD59-A6C34878D82A}">
                    <a16:rowId xmlns="" xmlns:a16="http://schemas.microsoft.com/office/drawing/2014/main" val="10000"/>
                  </a:ext>
                </a:extLst>
              </a:tr>
              <a:tr h="365759">
                <a:tc>
                  <a:txBody>
                    <a:bodyPr/>
                    <a:lstStyle/>
                    <a:p>
                      <a:pPr marR="182880" algn="r">
                        <a:lnSpc>
                          <a:spcPts val="2780"/>
                        </a:lnSpc>
                      </a:pPr>
                      <a:r>
                        <a:rPr sz="2400" dirty="0">
                          <a:solidFill>
                            <a:srgbClr val="FF0000"/>
                          </a:solidFill>
                          <a:latin typeface="Tahoma"/>
                          <a:cs typeface="Tahoma"/>
                        </a:rPr>
                        <a:t>0</a:t>
                      </a:r>
                      <a:endParaRPr sz="2400">
                        <a:latin typeface="Tahoma"/>
                        <a:cs typeface="Tahoma"/>
                      </a:endParaRPr>
                    </a:p>
                  </a:txBody>
                  <a:tcPr marL="0" marR="0" marT="0" marB="0"/>
                </a:tc>
                <a:tc>
                  <a:txBody>
                    <a:bodyPr/>
                    <a:lstStyle/>
                    <a:p>
                      <a:pPr algn="ctr">
                        <a:lnSpc>
                          <a:spcPts val="2780"/>
                        </a:lnSpc>
                      </a:pPr>
                      <a:r>
                        <a:rPr sz="2400" spc="-5" dirty="0">
                          <a:solidFill>
                            <a:srgbClr val="FF0000"/>
                          </a:solidFill>
                          <a:latin typeface="Tahoma"/>
                          <a:cs typeface="Tahoma"/>
                        </a:rPr>
                        <a:t>10</a:t>
                      </a:r>
                      <a:endParaRPr sz="2400">
                        <a:latin typeface="Tahoma"/>
                        <a:cs typeface="Tahoma"/>
                      </a:endParaRPr>
                    </a:p>
                  </a:txBody>
                  <a:tcPr marL="0" marR="0" marT="0" marB="0"/>
                </a:tc>
                <a:tc>
                  <a:txBody>
                    <a:bodyPr/>
                    <a:lstStyle/>
                    <a:p>
                      <a:pPr marR="158750" algn="r">
                        <a:lnSpc>
                          <a:spcPts val="2780"/>
                        </a:lnSpc>
                      </a:pPr>
                      <a:r>
                        <a:rPr sz="2400" dirty="0">
                          <a:solidFill>
                            <a:srgbClr val="FF0000"/>
                          </a:solidFill>
                          <a:latin typeface="Tahoma"/>
                          <a:cs typeface="Tahoma"/>
                        </a:rPr>
                        <a:t>0</a:t>
                      </a:r>
                      <a:endParaRPr sz="2400">
                        <a:latin typeface="Tahoma"/>
                        <a:cs typeface="Tahoma"/>
                      </a:endParaRPr>
                    </a:p>
                  </a:txBody>
                  <a:tcPr marL="0" marR="0" marT="0" marB="0"/>
                </a:tc>
                <a:tc>
                  <a:txBody>
                    <a:bodyPr/>
                    <a:lstStyle/>
                    <a:p>
                      <a:pPr marL="118110">
                        <a:lnSpc>
                          <a:spcPts val="2780"/>
                        </a:lnSpc>
                      </a:pPr>
                      <a:r>
                        <a:rPr sz="2400" dirty="0">
                          <a:solidFill>
                            <a:srgbClr val="FF0000"/>
                          </a:solidFill>
                          <a:latin typeface="Tahoma"/>
                          <a:cs typeface="Tahoma"/>
                        </a:rPr>
                        <a:t>10</a:t>
                      </a:r>
                      <a:endParaRPr sz="2400">
                        <a:latin typeface="Tahoma"/>
                        <a:cs typeface="Tahoma"/>
                      </a:endParaRPr>
                    </a:p>
                  </a:txBody>
                  <a:tcPr marL="0" marR="0" marT="0" marB="0"/>
                </a:tc>
                <a:tc>
                  <a:txBody>
                    <a:bodyPr/>
                    <a:lstStyle/>
                    <a:p>
                      <a:pPr marR="111760" algn="r">
                        <a:lnSpc>
                          <a:spcPts val="2780"/>
                        </a:lnSpc>
                      </a:pPr>
                      <a:r>
                        <a:rPr sz="2400" dirty="0">
                          <a:solidFill>
                            <a:srgbClr val="FF0000"/>
                          </a:solidFill>
                          <a:latin typeface="Tahoma"/>
                          <a:cs typeface="Tahoma"/>
                        </a:rPr>
                        <a:t>10</a:t>
                      </a:r>
                      <a:endParaRPr sz="2400">
                        <a:latin typeface="Tahoma"/>
                        <a:cs typeface="Tahoma"/>
                      </a:endParaRPr>
                    </a:p>
                  </a:txBody>
                  <a:tcPr marL="0" marR="0" marT="0" marB="0"/>
                </a:tc>
                <a:tc>
                  <a:txBody>
                    <a:bodyPr/>
                    <a:lstStyle/>
                    <a:p>
                      <a:pPr marL="24130" algn="ctr">
                        <a:lnSpc>
                          <a:spcPts val="2780"/>
                        </a:lnSpc>
                      </a:pPr>
                      <a:r>
                        <a:rPr sz="2400" dirty="0">
                          <a:solidFill>
                            <a:srgbClr val="FF0000"/>
                          </a:solidFill>
                          <a:latin typeface="Tahoma"/>
                          <a:cs typeface="Tahoma"/>
                        </a:rPr>
                        <a:t>0</a:t>
                      </a:r>
                      <a:endParaRPr sz="2400">
                        <a:latin typeface="Tahoma"/>
                        <a:cs typeface="Tahoma"/>
                      </a:endParaRPr>
                    </a:p>
                  </a:txBody>
                  <a:tcPr marL="0" marR="0" marT="0" marB="0"/>
                </a:tc>
                <a:tc>
                  <a:txBody>
                    <a:bodyPr/>
                    <a:lstStyle/>
                    <a:p>
                      <a:pPr marR="254635" algn="r">
                        <a:lnSpc>
                          <a:spcPts val="2780"/>
                        </a:lnSpc>
                      </a:pPr>
                      <a:r>
                        <a:rPr sz="2400" dirty="0">
                          <a:solidFill>
                            <a:srgbClr val="FF0000"/>
                          </a:solidFill>
                          <a:latin typeface="Tahoma"/>
                          <a:cs typeface="Tahoma"/>
                        </a:rPr>
                        <a:t>10</a:t>
                      </a:r>
                      <a:endParaRPr sz="2400">
                        <a:latin typeface="Tahoma"/>
                        <a:cs typeface="Tahoma"/>
                      </a:endParaRPr>
                    </a:p>
                  </a:txBody>
                  <a:tcPr marL="0" marR="0" marT="0" marB="0"/>
                </a:tc>
                <a:extLst>
                  <a:ext uri="{0D108BD9-81ED-4DB2-BD59-A6C34878D82A}">
                    <a16:rowId xmlns="" xmlns:a16="http://schemas.microsoft.com/office/drawing/2014/main" val="10001"/>
                  </a:ext>
                </a:extLst>
              </a:tr>
              <a:tr h="503110">
                <a:tc>
                  <a:txBody>
                    <a:bodyPr/>
                    <a:lstStyle/>
                    <a:p>
                      <a:pPr marR="182880" algn="r">
                        <a:lnSpc>
                          <a:spcPts val="2875"/>
                        </a:lnSpc>
                      </a:pPr>
                      <a:r>
                        <a:rPr sz="2400" dirty="0">
                          <a:latin typeface="Tahoma"/>
                          <a:cs typeface="Tahoma"/>
                        </a:rPr>
                        <a:t>1</a:t>
                      </a:r>
                      <a:endParaRPr sz="2400">
                        <a:latin typeface="Tahoma"/>
                        <a:cs typeface="Tahoma"/>
                      </a:endParaRPr>
                    </a:p>
                  </a:txBody>
                  <a:tcPr marL="0" marR="0" marT="0" marB="0"/>
                </a:tc>
                <a:tc>
                  <a:txBody>
                    <a:bodyPr/>
                    <a:lstStyle/>
                    <a:p>
                      <a:pPr marL="25400" algn="ctr">
                        <a:lnSpc>
                          <a:spcPts val="2875"/>
                        </a:lnSpc>
                      </a:pPr>
                      <a:r>
                        <a:rPr sz="2400" dirty="0">
                          <a:latin typeface="Tahoma"/>
                          <a:cs typeface="Tahoma"/>
                        </a:rPr>
                        <a:t>0</a:t>
                      </a:r>
                      <a:endParaRPr sz="2400">
                        <a:latin typeface="Tahoma"/>
                        <a:cs typeface="Tahoma"/>
                      </a:endParaRPr>
                    </a:p>
                  </a:txBody>
                  <a:tcPr marL="0" marR="0" marT="0" marB="0"/>
                </a:tc>
                <a:tc>
                  <a:txBody>
                    <a:bodyPr/>
                    <a:lstStyle/>
                    <a:p>
                      <a:pPr marR="134620" algn="r">
                        <a:lnSpc>
                          <a:spcPts val="2875"/>
                        </a:lnSpc>
                      </a:pPr>
                      <a:r>
                        <a:rPr sz="2400" dirty="0">
                          <a:latin typeface="Tahoma"/>
                          <a:cs typeface="Tahoma"/>
                        </a:rPr>
                        <a:t>1</a:t>
                      </a:r>
                      <a:endParaRPr sz="2400">
                        <a:latin typeface="Tahoma"/>
                        <a:cs typeface="Tahoma"/>
                      </a:endParaRPr>
                    </a:p>
                  </a:txBody>
                  <a:tcPr marL="0" marR="0" marT="0" marB="0"/>
                </a:tc>
                <a:tc>
                  <a:txBody>
                    <a:bodyPr/>
                    <a:lstStyle/>
                    <a:p>
                      <a:pPr marR="19050" algn="r">
                        <a:lnSpc>
                          <a:spcPts val="2875"/>
                        </a:lnSpc>
                        <a:tabLst>
                          <a:tab pos="641985" algn="l"/>
                        </a:tabLst>
                      </a:pPr>
                      <a:r>
                        <a:rPr sz="2400" dirty="0">
                          <a:latin typeface="Tahoma"/>
                          <a:cs typeface="Tahoma"/>
                        </a:rPr>
                        <a:t>0	.</a:t>
                      </a:r>
                      <a:endParaRPr sz="2400">
                        <a:latin typeface="Tahoma"/>
                        <a:cs typeface="Tahoma"/>
                      </a:endParaRPr>
                    </a:p>
                  </a:txBody>
                  <a:tcPr marL="0" marR="0" marT="0" marB="0"/>
                </a:tc>
                <a:tc>
                  <a:txBody>
                    <a:bodyPr/>
                    <a:lstStyle/>
                    <a:p>
                      <a:pPr marL="447675">
                        <a:lnSpc>
                          <a:spcPts val="2875"/>
                        </a:lnSpc>
                      </a:pPr>
                      <a:r>
                        <a:rPr sz="2400" dirty="0">
                          <a:latin typeface="Tahoma"/>
                          <a:cs typeface="Tahoma"/>
                        </a:rPr>
                        <a:t>0</a:t>
                      </a:r>
                      <a:endParaRPr sz="2400">
                        <a:latin typeface="Tahoma"/>
                        <a:cs typeface="Tahoma"/>
                      </a:endParaRPr>
                    </a:p>
                  </a:txBody>
                  <a:tcPr marL="0" marR="0" marT="0" marB="0"/>
                </a:tc>
                <a:tc>
                  <a:txBody>
                    <a:bodyPr/>
                    <a:lstStyle/>
                    <a:p>
                      <a:pPr marR="22860" algn="ctr">
                        <a:lnSpc>
                          <a:spcPts val="2875"/>
                        </a:lnSpc>
                      </a:pPr>
                      <a:r>
                        <a:rPr sz="2400" dirty="0">
                          <a:latin typeface="Tahoma"/>
                          <a:cs typeface="Tahoma"/>
                        </a:rPr>
                        <a:t>1</a:t>
                      </a:r>
                      <a:endParaRPr sz="2400">
                        <a:latin typeface="Tahoma"/>
                        <a:cs typeface="Tahoma"/>
                      </a:endParaRPr>
                    </a:p>
                  </a:txBody>
                  <a:tcPr marL="0" marR="0" marT="0" marB="0"/>
                </a:tc>
                <a:tc>
                  <a:txBody>
                    <a:bodyPr/>
                    <a:lstStyle/>
                    <a:p>
                      <a:pPr marL="211454">
                        <a:lnSpc>
                          <a:spcPts val="2875"/>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2"/>
                  </a:ext>
                </a:extLst>
              </a:tr>
              <a:tr h="640270">
                <a:tc>
                  <a:txBody>
                    <a:bodyPr/>
                    <a:lstStyle/>
                    <a:p>
                      <a:pPr>
                        <a:lnSpc>
                          <a:spcPct val="100000"/>
                        </a:lnSpc>
                      </a:pPr>
                      <a:endParaRPr sz="2600">
                        <a:latin typeface="Times New Roman"/>
                        <a:cs typeface="Times New Roman"/>
                      </a:endParaRPr>
                    </a:p>
                  </a:txBody>
                  <a:tcPr marL="0" marR="0" marT="0" marB="0"/>
                </a:tc>
                <a:tc>
                  <a:txBody>
                    <a:bodyPr/>
                    <a:lstStyle/>
                    <a:p>
                      <a:pPr marL="70485" algn="ctr">
                        <a:lnSpc>
                          <a:spcPct val="100000"/>
                        </a:lnSpc>
                        <a:spcBef>
                          <a:spcPts val="1075"/>
                        </a:spcBef>
                      </a:pPr>
                      <a:r>
                        <a:rPr sz="2400" dirty="0">
                          <a:latin typeface="Tahoma"/>
                          <a:cs typeface="Tahoma"/>
                        </a:rPr>
                        <a:t>1</a:t>
                      </a:r>
                      <a:endParaRPr sz="2400">
                        <a:latin typeface="Tahoma"/>
                        <a:cs typeface="Tahoma"/>
                      </a:endParaRPr>
                    </a:p>
                  </a:txBody>
                  <a:tcPr marL="0" marR="0" marT="136525" marB="0"/>
                </a:tc>
                <a:tc>
                  <a:txBody>
                    <a:bodyPr/>
                    <a:lstStyle/>
                    <a:p>
                      <a:pPr marR="110489" algn="r">
                        <a:lnSpc>
                          <a:spcPct val="100000"/>
                        </a:lnSpc>
                        <a:spcBef>
                          <a:spcPts val="1075"/>
                        </a:spcBef>
                      </a:pPr>
                      <a:r>
                        <a:rPr sz="2400" dirty="0">
                          <a:latin typeface="Tahoma"/>
                          <a:cs typeface="Tahoma"/>
                        </a:rPr>
                        <a:t>1</a:t>
                      </a:r>
                      <a:endParaRPr sz="2400">
                        <a:latin typeface="Tahoma"/>
                        <a:cs typeface="Tahoma"/>
                      </a:endParaRPr>
                    </a:p>
                  </a:txBody>
                  <a:tcPr marL="0" marR="0" marT="136525" marB="0"/>
                </a:tc>
                <a:tc>
                  <a:txBody>
                    <a:bodyPr/>
                    <a:lstStyle/>
                    <a:p>
                      <a:pPr algn="r">
                        <a:lnSpc>
                          <a:spcPct val="100000"/>
                        </a:lnSpc>
                        <a:spcBef>
                          <a:spcPts val="1075"/>
                        </a:spcBef>
                        <a:tabLst>
                          <a:tab pos="641985" algn="l"/>
                        </a:tabLst>
                      </a:pPr>
                      <a:r>
                        <a:rPr sz="2400" dirty="0">
                          <a:latin typeface="Tahoma"/>
                          <a:cs typeface="Tahoma"/>
                        </a:rPr>
                        <a:t>1	.</a:t>
                      </a:r>
                      <a:endParaRPr sz="2400">
                        <a:latin typeface="Tahoma"/>
                        <a:cs typeface="Tahoma"/>
                      </a:endParaRPr>
                    </a:p>
                  </a:txBody>
                  <a:tcPr marL="0" marR="0" marT="136525" marB="0"/>
                </a:tc>
                <a:tc>
                  <a:txBody>
                    <a:bodyPr/>
                    <a:lstStyle/>
                    <a:p>
                      <a:pPr marL="472440">
                        <a:lnSpc>
                          <a:spcPct val="100000"/>
                        </a:lnSpc>
                        <a:spcBef>
                          <a:spcPts val="1075"/>
                        </a:spcBef>
                      </a:pPr>
                      <a:r>
                        <a:rPr sz="2400" dirty="0">
                          <a:latin typeface="Tahoma"/>
                          <a:cs typeface="Tahoma"/>
                        </a:rPr>
                        <a:t>1</a:t>
                      </a:r>
                      <a:endParaRPr sz="2400">
                        <a:latin typeface="Tahoma"/>
                        <a:cs typeface="Tahoma"/>
                      </a:endParaRPr>
                    </a:p>
                  </a:txBody>
                  <a:tcPr marL="0" marR="0" marT="136525" marB="0"/>
                </a:tc>
                <a:tc>
                  <a:txBody>
                    <a:bodyPr/>
                    <a:lstStyle/>
                    <a:p>
                      <a:pPr marL="18415" algn="ctr">
                        <a:lnSpc>
                          <a:spcPct val="100000"/>
                        </a:lnSpc>
                        <a:spcBef>
                          <a:spcPts val="1075"/>
                        </a:spcBef>
                      </a:pPr>
                      <a:r>
                        <a:rPr sz="2400" dirty="0">
                          <a:latin typeface="Tahoma"/>
                          <a:cs typeface="Tahoma"/>
                        </a:rPr>
                        <a:t>1</a:t>
                      </a:r>
                      <a:endParaRPr sz="2400">
                        <a:latin typeface="Tahoma"/>
                        <a:cs typeface="Tahoma"/>
                      </a:endParaRPr>
                    </a:p>
                  </a:txBody>
                  <a:tcPr marL="0" marR="0" marT="136525" marB="0"/>
                </a:tc>
                <a:tc>
                  <a:txBody>
                    <a:bodyPr/>
                    <a:lstStyle/>
                    <a:p>
                      <a:pPr marL="234950">
                        <a:lnSpc>
                          <a:spcPct val="100000"/>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3"/>
                  </a:ext>
                </a:extLst>
              </a:tr>
              <a:tr h="503991">
                <a:tc>
                  <a:txBody>
                    <a:bodyPr/>
                    <a:lstStyle/>
                    <a:p>
                      <a:pPr marR="182880" algn="r">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25400" algn="ctr">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R="134620" algn="r">
                        <a:lnSpc>
                          <a:spcPts val="2795"/>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R="19050" algn="r">
                        <a:lnSpc>
                          <a:spcPts val="2795"/>
                        </a:lnSpc>
                        <a:spcBef>
                          <a:spcPts val="1070"/>
                        </a:spcBef>
                        <a:tabLst>
                          <a:tab pos="546735" algn="l"/>
                        </a:tabLst>
                      </a:pPr>
                      <a:r>
                        <a:rPr sz="2400" dirty="0">
                          <a:latin typeface="Tahoma"/>
                          <a:cs typeface="Tahoma"/>
                        </a:rPr>
                        <a:t>0	.</a:t>
                      </a:r>
                      <a:endParaRPr sz="2400">
                        <a:latin typeface="Tahoma"/>
                        <a:cs typeface="Tahoma"/>
                      </a:endParaRPr>
                    </a:p>
                  </a:txBody>
                  <a:tcPr marL="0" marR="0" marT="135890" marB="0"/>
                </a:tc>
                <a:tc>
                  <a:txBody>
                    <a:bodyPr/>
                    <a:lstStyle/>
                    <a:p>
                      <a:pPr marL="447675">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R="161925" algn="r">
                        <a:lnSpc>
                          <a:spcPts val="2795"/>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R="257810" algn="r">
                        <a:lnSpc>
                          <a:spcPts val="2795"/>
                        </a:lnSpc>
                        <a:spcBef>
                          <a:spcPts val="1070"/>
                        </a:spcBef>
                      </a:pPr>
                      <a:r>
                        <a:rPr sz="2400" dirty="0">
                          <a:latin typeface="Tahoma"/>
                          <a:cs typeface="Tahoma"/>
                        </a:rPr>
                        <a:t>1</a:t>
                      </a:r>
                      <a:endParaRPr sz="2400">
                        <a:latin typeface="Tahoma"/>
                        <a:cs typeface="Tahoma"/>
                      </a:endParaRPr>
                    </a:p>
                  </a:txBody>
                  <a:tcPr marL="0" marR="0" marT="135890" marB="0"/>
                </a:tc>
                <a:extLst>
                  <a:ext uri="{0D108BD9-81ED-4DB2-BD59-A6C34878D82A}">
                    <a16:rowId xmlns="" xmlns:a16="http://schemas.microsoft.com/office/drawing/2014/main" val="10004"/>
                  </a:ext>
                </a:extLst>
              </a:tr>
            </a:tbl>
          </a:graphicData>
        </a:graphic>
      </p:graphicFrame>
      <p:sp>
        <p:nvSpPr>
          <p:cNvPr id="7" name="object 7"/>
          <p:cNvSpPr/>
          <p:nvPr/>
        </p:nvSpPr>
        <p:spPr>
          <a:xfrm>
            <a:off x="1218958" y="5181472"/>
            <a:ext cx="6249035" cy="635"/>
          </a:xfrm>
          <a:custGeom>
            <a:avLst/>
            <a:gdLst/>
            <a:ahLst/>
            <a:cxnLst/>
            <a:rect l="l" t="t" r="r" b="b"/>
            <a:pathLst>
              <a:path w="6249034" h="635">
                <a:moveTo>
                  <a:pt x="0" y="0"/>
                </a:moveTo>
                <a:lnTo>
                  <a:pt x="6248514" y="381"/>
                </a:lnTo>
              </a:path>
            </a:pathLst>
          </a:custGeom>
          <a:ln w="31680">
            <a:solidFill>
              <a:srgbClr val="000000"/>
            </a:solidFill>
          </a:ln>
        </p:spPr>
        <p:txBody>
          <a:bodyPr wrap="square" lIns="0" tIns="0" rIns="0" bIns="0" rtlCol="0"/>
          <a:lstStyle/>
          <a:p>
            <a:endParaRPr/>
          </a:p>
        </p:txBody>
      </p:sp>
      <p:sp>
        <p:nvSpPr>
          <p:cNvPr id="8" name="object 8"/>
          <p:cNvSpPr/>
          <p:nvPr/>
        </p:nvSpPr>
        <p:spPr>
          <a:xfrm>
            <a:off x="1213675" y="4659288"/>
            <a:ext cx="392430" cy="53975"/>
          </a:xfrm>
          <a:custGeom>
            <a:avLst/>
            <a:gdLst/>
            <a:ahLst/>
            <a:cxnLst/>
            <a:rect l="l" t="t" r="r" b="b"/>
            <a:pathLst>
              <a:path w="392430" h="53975">
                <a:moveTo>
                  <a:pt x="0" y="53681"/>
                </a:moveTo>
                <a:lnTo>
                  <a:pt x="391820" y="53681"/>
                </a:lnTo>
                <a:lnTo>
                  <a:pt x="391820" y="0"/>
                </a:lnTo>
                <a:lnTo>
                  <a:pt x="0" y="0"/>
                </a:lnTo>
                <a:lnTo>
                  <a:pt x="0" y="53681"/>
                </a:lnTo>
                <a:close/>
              </a:path>
            </a:pathLst>
          </a:custGeom>
          <a:ln w="9360">
            <a:solidFill>
              <a:srgbClr val="000000"/>
            </a:solidFill>
          </a:ln>
        </p:spPr>
        <p:txBody>
          <a:bodyPr wrap="square" lIns="0" tIns="0" rIns="0" bIns="0" rtlCol="0"/>
          <a:lstStyle/>
          <a:p>
            <a:endParaRPr/>
          </a:p>
        </p:txBody>
      </p:sp>
      <p:sp>
        <p:nvSpPr>
          <p:cNvPr id="9" name="object 9"/>
          <p:cNvSpPr txBox="1"/>
          <p:nvPr/>
        </p:nvSpPr>
        <p:spPr>
          <a:xfrm>
            <a:off x="1062939" y="1669264"/>
            <a:ext cx="5813425" cy="466725"/>
          </a:xfrm>
          <a:prstGeom prst="rect">
            <a:avLst/>
          </a:prstGeom>
        </p:spPr>
        <p:txBody>
          <a:bodyPr vert="horz" wrap="square" lIns="0" tIns="12065" rIns="0" bIns="0" rtlCol="0">
            <a:spAutoFit/>
          </a:bodyPr>
          <a:lstStyle/>
          <a:p>
            <a:pPr marL="12700">
              <a:lnSpc>
                <a:spcPct val="100000"/>
              </a:lnSpc>
              <a:spcBef>
                <a:spcPts val="95"/>
              </a:spcBef>
              <a:tabLst>
                <a:tab pos="2575560" algn="l"/>
              </a:tabLst>
            </a:pPr>
            <a:r>
              <a:rPr sz="3600" spc="-7" baseline="-3472" dirty="0">
                <a:solidFill>
                  <a:srgbClr val="FF0000"/>
                </a:solidFill>
                <a:latin typeface="Tahoma"/>
                <a:cs typeface="Tahoma"/>
              </a:rPr>
              <a:t>Example:</a:t>
            </a:r>
            <a:r>
              <a:rPr sz="3600" spc="-22" baseline="-3472" dirty="0">
                <a:solidFill>
                  <a:srgbClr val="FF0000"/>
                </a:solidFill>
                <a:latin typeface="Tahoma"/>
                <a:cs typeface="Tahoma"/>
              </a:rPr>
              <a:t> Perform	</a:t>
            </a:r>
            <a:r>
              <a:rPr sz="2900" spc="-130" dirty="0">
                <a:latin typeface="Times New Roman"/>
                <a:cs typeface="Times New Roman"/>
              </a:rPr>
              <a:t>(1010.010)</a:t>
            </a:r>
            <a:r>
              <a:rPr sz="1650" spc="-130" dirty="0">
                <a:latin typeface="Times New Roman"/>
                <a:cs typeface="Times New Roman"/>
              </a:rPr>
              <a:t>2 </a:t>
            </a:r>
            <a:r>
              <a:rPr sz="2900" spc="-65" dirty="0">
                <a:latin typeface="Symbol"/>
                <a:cs typeface="Symbol"/>
              </a:rPr>
              <a:t></a:t>
            </a:r>
            <a:r>
              <a:rPr sz="2900" spc="-475" dirty="0">
                <a:latin typeface="Times New Roman"/>
                <a:cs typeface="Times New Roman"/>
              </a:rPr>
              <a:t> </a:t>
            </a:r>
            <a:r>
              <a:rPr sz="2900" spc="-150" dirty="0">
                <a:latin typeface="Times New Roman"/>
                <a:cs typeface="Times New Roman"/>
              </a:rPr>
              <a:t>(111.111)</a:t>
            </a:r>
            <a:r>
              <a:rPr sz="1650" spc="-150" dirty="0">
                <a:latin typeface="Times New Roman"/>
                <a:cs typeface="Times New Roman"/>
              </a:rPr>
              <a:t>2</a:t>
            </a:r>
            <a:endParaRPr sz="1650">
              <a:latin typeface="Times New Roman"/>
              <a:cs typeface="Times New Roman"/>
            </a:endParaRPr>
          </a:p>
        </p:txBody>
      </p:sp>
      <p:sp>
        <p:nvSpPr>
          <p:cNvPr id="10" name="object 10"/>
          <p:cNvSpPr txBox="1"/>
          <p:nvPr/>
        </p:nvSpPr>
        <p:spPr>
          <a:xfrm>
            <a:off x="593527" y="6088584"/>
            <a:ext cx="6891020" cy="466725"/>
          </a:xfrm>
          <a:prstGeom prst="rect">
            <a:avLst/>
          </a:prstGeom>
        </p:spPr>
        <p:txBody>
          <a:bodyPr vert="horz" wrap="square" lIns="0" tIns="12065" rIns="0" bIns="0" rtlCol="0">
            <a:spAutoFit/>
          </a:bodyPr>
          <a:lstStyle/>
          <a:p>
            <a:pPr marL="12700">
              <a:lnSpc>
                <a:spcPct val="100000"/>
              </a:lnSpc>
              <a:spcBef>
                <a:spcPts val="95"/>
              </a:spcBef>
            </a:pPr>
            <a:r>
              <a:rPr sz="2900" spc="245" dirty="0">
                <a:latin typeface="Times New Roman"/>
                <a:cs typeface="Times New Roman"/>
              </a:rPr>
              <a:t>(1010.010)</a:t>
            </a:r>
            <a:r>
              <a:rPr sz="1650" spc="245" dirty="0">
                <a:latin typeface="Times New Roman"/>
                <a:cs typeface="Times New Roman"/>
              </a:rPr>
              <a:t>2 </a:t>
            </a:r>
            <a:r>
              <a:rPr sz="2900" spc="450" dirty="0">
                <a:latin typeface="Symbol"/>
                <a:cs typeface="Symbol"/>
              </a:rPr>
              <a:t></a:t>
            </a:r>
            <a:r>
              <a:rPr sz="2900" spc="450" dirty="0">
                <a:latin typeface="Times New Roman"/>
                <a:cs typeface="Times New Roman"/>
              </a:rPr>
              <a:t> </a:t>
            </a:r>
            <a:r>
              <a:rPr sz="2900" spc="210" dirty="0">
                <a:latin typeface="Times New Roman"/>
                <a:cs typeface="Times New Roman"/>
              </a:rPr>
              <a:t>(111.111)</a:t>
            </a:r>
            <a:r>
              <a:rPr sz="1650" spc="210" dirty="0">
                <a:latin typeface="Times New Roman"/>
                <a:cs typeface="Times New Roman"/>
              </a:rPr>
              <a:t>2 </a:t>
            </a:r>
            <a:r>
              <a:rPr sz="2900" spc="450" dirty="0">
                <a:latin typeface="Symbol"/>
                <a:cs typeface="Symbol"/>
              </a:rPr>
              <a:t></a:t>
            </a:r>
            <a:r>
              <a:rPr sz="2900" spc="-320" dirty="0">
                <a:latin typeface="Times New Roman"/>
                <a:cs typeface="Times New Roman"/>
              </a:rPr>
              <a:t> </a:t>
            </a:r>
            <a:r>
              <a:rPr sz="2900" spc="245" dirty="0">
                <a:latin typeface="Times New Roman"/>
                <a:cs typeface="Times New Roman"/>
              </a:rPr>
              <a:t>(0010.011)</a:t>
            </a:r>
            <a:r>
              <a:rPr sz="1650" spc="245" dirty="0">
                <a:latin typeface="Times New Roman"/>
                <a:cs typeface="Times New Roman"/>
              </a:rPr>
              <a:t>2</a:t>
            </a:r>
            <a:endParaRPr sz="1650">
              <a:latin typeface="Times New Roman"/>
              <a:cs typeface="Times New Roman"/>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20344" y="967866"/>
            <a:ext cx="7122795" cy="3811270"/>
          </a:xfrm>
          <a:prstGeom prst="rect">
            <a:avLst/>
          </a:prstGeom>
        </p:spPr>
        <p:txBody>
          <a:bodyPr vert="horz" wrap="square" lIns="0" tIns="13335" rIns="0" bIns="0" rtlCol="0">
            <a:spAutoFit/>
          </a:bodyPr>
          <a:lstStyle/>
          <a:p>
            <a:pPr marL="419100" indent="-342900">
              <a:lnSpc>
                <a:spcPct val="100000"/>
              </a:lnSpc>
              <a:spcBef>
                <a:spcPts val="105"/>
              </a:spcBef>
              <a:buFont typeface="Arial"/>
              <a:buChar char="•"/>
              <a:tabLst>
                <a:tab pos="418465" algn="l"/>
                <a:tab pos="419100" algn="l"/>
              </a:tabLst>
            </a:pPr>
            <a:r>
              <a:rPr sz="3200" spc="-20" dirty="0">
                <a:latin typeface="Calibri"/>
                <a:cs typeface="Calibri"/>
              </a:rPr>
              <a:t>Perform </a:t>
            </a:r>
            <a:r>
              <a:rPr sz="3200" dirty="0">
                <a:latin typeface="Calibri"/>
                <a:cs typeface="Calibri"/>
              </a:rPr>
              <a:t>Binary </a:t>
            </a:r>
            <a:r>
              <a:rPr sz="3200" spc="-10" dirty="0">
                <a:latin typeface="Calibri"/>
                <a:cs typeface="Calibri"/>
              </a:rPr>
              <a:t>Subtraction </a:t>
            </a:r>
            <a:r>
              <a:rPr sz="3200" spc="-5" dirty="0">
                <a:latin typeface="Calibri"/>
                <a:cs typeface="Calibri"/>
              </a:rPr>
              <a:t>of</a:t>
            </a:r>
            <a:r>
              <a:rPr sz="3200" spc="-10" dirty="0">
                <a:latin typeface="Calibri"/>
                <a:cs typeface="Calibri"/>
              </a:rPr>
              <a:t> </a:t>
            </a:r>
            <a:r>
              <a:rPr sz="3200" spc="-15" dirty="0">
                <a:latin typeface="Calibri"/>
                <a:cs typeface="Calibri"/>
              </a:rPr>
              <a:t>following:</a:t>
            </a:r>
            <a:endParaRPr sz="3200">
              <a:latin typeface="Calibri"/>
              <a:cs typeface="Calibri"/>
            </a:endParaRPr>
          </a:p>
          <a:p>
            <a:pPr marL="934085">
              <a:lnSpc>
                <a:spcPct val="100000"/>
              </a:lnSpc>
              <a:spcBef>
                <a:spcPts val="2440"/>
              </a:spcBef>
              <a:tabLst>
                <a:tab pos="1447165" algn="l"/>
              </a:tabLst>
            </a:pPr>
            <a:r>
              <a:rPr sz="2800" spc="-5" dirty="0">
                <a:latin typeface="Calibri"/>
                <a:cs typeface="Calibri"/>
              </a:rPr>
              <a:t>1.	(1011)</a:t>
            </a:r>
            <a:r>
              <a:rPr sz="2775" spc="-7" baseline="-21021" dirty="0">
                <a:latin typeface="Calibri"/>
                <a:cs typeface="Calibri"/>
              </a:rPr>
              <a:t>2</a:t>
            </a:r>
            <a:r>
              <a:rPr sz="2800" spc="-5" dirty="0">
                <a:latin typeface="Calibri"/>
                <a:cs typeface="Calibri"/>
              </a:rPr>
              <a:t>-</a:t>
            </a:r>
            <a:r>
              <a:rPr sz="2800" spc="30" dirty="0">
                <a:latin typeface="Calibri"/>
                <a:cs typeface="Calibri"/>
              </a:rPr>
              <a:t> </a:t>
            </a:r>
            <a:r>
              <a:rPr sz="2800" spc="-5" dirty="0">
                <a:latin typeface="Calibri"/>
                <a:cs typeface="Calibri"/>
              </a:rPr>
              <a:t>(101)</a:t>
            </a:r>
            <a:r>
              <a:rPr sz="2775" spc="-7" baseline="-21021" dirty="0">
                <a:latin typeface="Calibri"/>
                <a:cs typeface="Calibri"/>
              </a:rPr>
              <a:t>2</a:t>
            </a:r>
            <a:endParaRPr sz="2775" baseline="-21021">
              <a:latin typeface="Calibri"/>
              <a:cs typeface="Calibri"/>
            </a:endParaRPr>
          </a:p>
          <a:p>
            <a:pPr>
              <a:lnSpc>
                <a:spcPct val="100000"/>
              </a:lnSpc>
              <a:spcBef>
                <a:spcPts val="25"/>
              </a:spcBef>
            </a:pPr>
            <a:endParaRPr sz="2900">
              <a:latin typeface="Times New Roman"/>
              <a:cs typeface="Times New Roman"/>
            </a:endParaRPr>
          </a:p>
          <a:p>
            <a:pPr marL="934085">
              <a:lnSpc>
                <a:spcPct val="100000"/>
              </a:lnSpc>
              <a:tabLst>
                <a:tab pos="1447165" algn="l"/>
              </a:tabLst>
            </a:pPr>
            <a:r>
              <a:rPr sz="2800" spc="-5" dirty="0">
                <a:latin typeface="Calibri"/>
                <a:cs typeface="Calibri"/>
              </a:rPr>
              <a:t>2.	(1100.10)</a:t>
            </a:r>
            <a:r>
              <a:rPr sz="2775" spc="-7" baseline="-21021" dirty="0">
                <a:latin typeface="Calibri"/>
                <a:cs typeface="Calibri"/>
              </a:rPr>
              <a:t>2</a:t>
            </a:r>
            <a:r>
              <a:rPr sz="2800" spc="-5" dirty="0">
                <a:latin typeface="Calibri"/>
                <a:cs typeface="Calibri"/>
              </a:rPr>
              <a:t>-</a:t>
            </a:r>
            <a:r>
              <a:rPr sz="2800" spc="50" dirty="0">
                <a:latin typeface="Calibri"/>
                <a:cs typeface="Calibri"/>
              </a:rPr>
              <a:t> </a:t>
            </a:r>
            <a:r>
              <a:rPr sz="2800" spc="-5" dirty="0">
                <a:latin typeface="Calibri"/>
                <a:cs typeface="Calibri"/>
              </a:rPr>
              <a:t>(111.01)</a:t>
            </a:r>
            <a:r>
              <a:rPr sz="2775" spc="-7" baseline="-21021" dirty="0">
                <a:latin typeface="Calibri"/>
                <a:cs typeface="Calibri"/>
              </a:rPr>
              <a:t>2</a:t>
            </a:r>
            <a:endParaRPr sz="2775" baseline="-21021">
              <a:latin typeface="Calibri"/>
              <a:cs typeface="Calibri"/>
            </a:endParaRPr>
          </a:p>
          <a:p>
            <a:pPr>
              <a:lnSpc>
                <a:spcPct val="100000"/>
              </a:lnSpc>
              <a:spcBef>
                <a:spcPts val="25"/>
              </a:spcBef>
            </a:pPr>
            <a:endParaRPr sz="2900">
              <a:latin typeface="Times New Roman"/>
              <a:cs typeface="Times New Roman"/>
            </a:endParaRPr>
          </a:p>
          <a:p>
            <a:pPr marL="934085">
              <a:lnSpc>
                <a:spcPct val="100000"/>
              </a:lnSpc>
              <a:spcBef>
                <a:spcPts val="5"/>
              </a:spcBef>
              <a:tabLst>
                <a:tab pos="1447165" algn="l"/>
              </a:tabLst>
            </a:pPr>
            <a:r>
              <a:rPr sz="2800" spc="-5" dirty="0">
                <a:latin typeface="Calibri"/>
                <a:cs typeface="Calibri"/>
              </a:rPr>
              <a:t>3.	(10110)</a:t>
            </a:r>
            <a:r>
              <a:rPr sz="2775" spc="-7" baseline="-21021" dirty="0">
                <a:latin typeface="Calibri"/>
                <a:cs typeface="Calibri"/>
              </a:rPr>
              <a:t>2</a:t>
            </a:r>
            <a:r>
              <a:rPr sz="2800" spc="-5" dirty="0">
                <a:latin typeface="Calibri"/>
                <a:cs typeface="Calibri"/>
              </a:rPr>
              <a:t>-</a:t>
            </a:r>
            <a:r>
              <a:rPr sz="2800" spc="40" dirty="0">
                <a:latin typeface="Calibri"/>
                <a:cs typeface="Calibri"/>
              </a:rPr>
              <a:t> </a:t>
            </a:r>
            <a:r>
              <a:rPr sz="2800" spc="-5" dirty="0">
                <a:latin typeface="Calibri"/>
                <a:cs typeface="Calibri"/>
              </a:rPr>
              <a:t>(1011)</a:t>
            </a:r>
            <a:r>
              <a:rPr sz="2775" spc="-7" baseline="-21021" dirty="0">
                <a:latin typeface="Calibri"/>
                <a:cs typeface="Calibri"/>
              </a:rPr>
              <a:t>2</a:t>
            </a:r>
            <a:endParaRPr sz="2775" baseline="-21021">
              <a:latin typeface="Calibri"/>
              <a:cs typeface="Calibri"/>
            </a:endParaRPr>
          </a:p>
          <a:p>
            <a:pPr>
              <a:lnSpc>
                <a:spcPct val="100000"/>
              </a:lnSpc>
              <a:spcBef>
                <a:spcPts val="20"/>
              </a:spcBef>
            </a:pPr>
            <a:endParaRPr sz="2900">
              <a:latin typeface="Times New Roman"/>
              <a:cs typeface="Times New Roman"/>
            </a:endParaRPr>
          </a:p>
          <a:p>
            <a:pPr marL="934085">
              <a:lnSpc>
                <a:spcPct val="100000"/>
              </a:lnSpc>
              <a:spcBef>
                <a:spcPts val="5"/>
              </a:spcBef>
              <a:tabLst>
                <a:tab pos="1447165" algn="l"/>
              </a:tabLst>
            </a:pPr>
            <a:r>
              <a:rPr sz="2800" spc="-5" dirty="0">
                <a:latin typeface="Calibri"/>
                <a:cs typeface="Calibri"/>
              </a:rPr>
              <a:t>4.	(10001.01)</a:t>
            </a:r>
            <a:r>
              <a:rPr sz="2775" spc="-7" baseline="-21021" dirty="0">
                <a:latin typeface="Calibri"/>
                <a:cs typeface="Calibri"/>
              </a:rPr>
              <a:t>2</a:t>
            </a:r>
            <a:r>
              <a:rPr sz="2800" spc="-5" dirty="0">
                <a:latin typeface="Calibri"/>
                <a:cs typeface="Calibri"/>
              </a:rPr>
              <a:t>-</a:t>
            </a:r>
            <a:r>
              <a:rPr sz="2800" spc="50" dirty="0">
                <a:latin typeface="Calibri"/>
                <a:cs typeface="Calibri"/>
              </a:rPr>
              <a:t> </a:t>
            </a:r>
            <a:r>
              <a:rPr sz="2800" spc="-5" dirty="0">
                <a:latin typeface="Calibri"/>
                <a:cs typeface="Calibri"/>
              </a:rPr>
              <a:t>(1111.11)</a:t>
            </a:r>
            <a:r>
              <a:rPr sz="2775" spc="-7" baseline="-21021" dirty="0">
                <a:latin typeface="Calibri"/>
                <a:cs typeface="Calibri"/>
              </a:rPr>
              <a:t>2</a:t>
            </a:r>
            <a:endParaRPr sz="2775" baseline="-21021">
              <a:latin typeface="Calibri"/>
              <a:cs typeface="Calibri"/>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357822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spc="-5" dirty="0">
                <a:latin typeface="Calibri"/>
                <a:cs typeface="Calibri"/>
              </a:rPr>
              <a:t>Multiplication</a:t>
            </a:r>
            <a:endParaRPr sz="3200">
              <a:latin typeface="Calibri"/>
              <a:cs typeface="Calibri"/>
            </a:endParaRPr>
          </a:p>
        </p:txBody>
      </p:sp>
      <p:sp>
        <p:nvSpPr>
          <p:cNvPr id="3" name="object 3"/>
          <p:cNvSpPr txBox="1"/>
          <p:nvPr/>
        </p:nvSpPr>
        <p:spPr>
          <a:xfrm>
            <a:off x="535940" y="1607565"/>
            <a:ext cx="7378700" cy="1002030"/>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Lst>
            </a:pPr>
            <a:r>
              <a:rPr sz="3200" spc="-10" dirty="0">
                <a:latin typeface="Calibri"/>
                <a:cs typeface="Calibri"/>
              </a:rPr>
              <a:t>Following are </a:t>
            </a:r>
            <a:r>
              <a:rPr sz="3200" dirty="0">
                <a:latin typeface="Calibri"/>
                <a:cs typeface="Calibri"/>
              </a:rPr>
              <a:t>the </a:t>
            </a:r>
            <a:r>
              <a:rPr sz="3200" spc="-25" dirty="0">
                <a:latin typeface="Calibri"/>
                <a:cs typeface="Calibri"/>
              </a:rPr>
              <a:t>four </a:t>
            </a:r>
            <a:r>
              <a:rPr sz="3200" spc="-10" dirty="0">
                <a:latin typeface="Calibri"/>
                <a:cs typeface="Calibri"/>
              </a:rPr>
              <a:t>most </a:t>
            </a:r>
            <a:r>
              <a:rPr sz="3200" spc="-5" dirty="0">
                <a:latin typeface="Calibri"/>
                <a:cs typeface="Calibri"/>
              </a:rPr>
              <a:t>basic cases </a:t>
            </a:r>
            <a:r>
              <a:rPr sz="3200" spc="-30" dirty="0">
                <a:latin typeface="Calibri"/>
                <a:cs typeface="Calibri"/>
              </a:rPr>
              <a:t>for  </a:t>
            </a:r>
            <a:r>
              <a:rPr sz="3200" spc="-5" dirty="0">
                <a:latin typeface="Calibri"/>
                <a:cs typeface="Calibri"/>
              </a:rPr>
              <a:t>binary</a:t>
            </a:r>
            <a:r>
              <a:rPr sz="3200" spc="5" dirty="0">
                <a:latin typeface="Calibri"/>
                <a:cs typeface="Calibri"/>
              </a:rPr>
              <a:t> </a:t>
            </a:r>
            <a:r>
              <a:rPr sz="3200" spc="-10" dirty="0">
                <a:latin typeface="Calibri"/>
                <a:cs typeface="Calibri"/>
              </a:rPr>
              <a:t>multiplication</a:t>
            </a:r>
            <a:endParaRPr sz="3200">
              <a:latin typeface="Calibri"/>
              <a:cs typeface="Calibri"/>
            </a:endParaRPr>
          </a:p>
        </p:txBody>
      </p:sp>
      <p:graphicFrame>
        <p:nvGraphicFramePr>
          <p:cNvPr id="4" name="object 4"/>
          <p:cNvGraphicFramePr>
            <a:graphicFrameLocks noGrp="1"/>
          </p:cNvGraphicFramePr>
          <p:nvPr/>
        </p:nvGraphicFramePr>
        <p:xfrm>
          <a:off x="977442" y="2697733"/>
          <a:ext cx="3119119" cy="1870200"/>
        </p:xfrm>
        <a:graphic>
          <a:graphicData uri="http://schemas.openxmlformats.org/drawingml/2006/table">
            <a:tbl>
              <a:tblPr firstRow="1" bandRow="1">
                <a:tableStyleId>{2D5ABB26-0587-4C30-8999-92F81FD0307C}</a:tableStyleId>
              </a:tblPr>
              <a:tblGrid>
                <a:gridCol w="513715">
                  <a:extLst>
                    <a:ext uri="{9D8B030D-6E8A-4147-A177-3AD203B41FA5}">
                      <a16:colId xmlns="" xmlns:a16="http://schemas.microsoft.com/office/drawing/2014/main" val="20000"/>
                    </a:ext>
                  </a:extLst>
                </a:gridCol>
                <a:gridCol w="670560">
                  <a:extLst>
                    <a:ext uri="{9D8B030D-6E8A-4147-A177-3AD203B41FA5}">
                      <a16:colId xmlns="" xmlns:a16="http://schemas.microsoft.com/office/drawing/2014/main" val="20001"/>
                    </a:ext>
                  </a:extLst>
                </a:gridCol>
                <a:gridCol w="758189">
                  <a:extLst>
                    <a:ext uri="{9D8B030D-6E8A-4147-A177-3AD203B41FA5}">
                      <a16:colId xmlns="" xmlns:a16="http://schemas.microsoft.com/office/drawing/2014/main" val="20002"/>
                    </a:ext>
                  </a:extLst>
                </a:gridCol>
                <a:gridCol w="754380">
                  <a:extLst>
                    <a:ext uri="{9D8B030D-6E8A-4147-A177-3AD203B41FA5}">
                      <a16:colId xmlns="" xmlns:a16="http://schemas.microsoft.com/office/drawing/2014/main" val="20003"/>
                    </a:ext>
                  </a:extLst>
                </a:gridCol>
                <a:gridCol w="422275">
                  <a:extLst>
                    <a:ext uri="{9D8B030D-6E8A-4147-A177-3AD203B41FA5}">
                      <a16:colId xmlns="" xmlns:a16="http://schemas.microsoft.com/office/drawing/2014/main" val="20004"/>
                    </a:ext>
                  </a:extLst>
                </a:gridCol>
              </a:tblGrid>
              <a:tr h="447294">
                <a:tc>
                  <a:txBody>
                    <a:bodyPr/>
                    <a:lstStyle/>
                    <a:p>
                      <a:pPr marL="31750">
                        <a:lnSpc>
                          <a:spcPts val="3045"/>
                        </a:lnSpc>
                      </a:pPr>
                      <a:r>
                        <a:rPr sz="3200" dirty="0">
                          <a:latin typeface="Calibri"/>
                          <a:cs typeface="Calibri"/>
                        </a:rPr>
                        <a:t>0</a:t>
                      </a:r>
                      <a:endParaRPr sz="3200">
                        <a:latin typeface="Calibri"/>
                        <a:cs typeface="Calibri"/>
                      </a:endParaRPr>
                    </a:p>
                  </a:txBody>
                  <a:tcPr marL="0" marR="0" marT="0" marB="0"/>
                </a:tc>
                <a:tc>
                  <a:txBody>
                    <a:bodyPr/>
                    <a:lstStyle/>
                    <a:p>
                      <a:pPr marR="175260" algn="r">
                        <a:lnSpc>
                          <a:spcPts val="3045"/>
                        </a:lnSpc>
                      </a:pPr>
                      <a:r>
                        <a:rPr sz="3200" dirty="0">
                          <a:latin typeface="Calibri"/>
                          <a:cs typeface="Calibri"/>
                        </a:rPr>
                        <a:t>X</a:t>
                      </a:r>
                      <a:endParaRPr sz="3200">
                        <a:latin typeface="Calibri"/>
                        <a:cs typeface="Calibri"/>
                      </a:endParaRPr>
                    </a:p>
                  </a:txBody>
                  <a:tcPr marL="0" marR="0" marT="0" marB="0"/>
                </a:tc>
                <a:tc>
                  <a:txBody>
                    <a:bodyPr/>
                    <a:lstStyle/>
                    <a:p>
                      <a:pPr marL="182880">
                        <a:lnSpc>
                          <a:spcPts val="3045"/>
                        </a:lnSpc>
                      </a:pPr>
                      <a:r>
                        <a:rPr sz="3200" dirty="0">
                          <a:latin typeface="Calibri"/>
                          <a:cs typeface="Calibri"/>
                        </a:rPr>
                        <a:t>0</a:t>
                      </a:r>
                      <a:endParaRPr sz="3200">
                        <a:latin typeface="Calibri"/>
                        <a:cs typeface="Calibri"/>
                      </a:endParaRPr>
                    </a:p>
                  </a:txBody>
                  <a:tcPr marL="0" marR="0" marT="0" marB="0"/>
                </a:tc>
                <a:tc>
                  <a:txBody>
                    <a:bodyPr/>
                    <a:lstStyle/>
                    <a:p>
                      <a:pPr marR="176530" algn="r">
                        <a:lnSpc>
                          <a:spcPts val="3045"/>
                        </a:lnSpc>
                      </a:pPr>
                      <a:r>
                        <a:rPr sz="3200" dirty="0">
                          <a:latin typeface="Calibri"/>
                          <a:cs typeface="Calibri"/>
                        </a:rPr>
                        <a:t>=</a:t>
                      </a:r>
                      <a:endParaRPr sz="3200">
                        <a:latin typeface="Calibri"/>
                        <a:cs typeface="Calibri"/>
                      </a:endParaRPr>
                    </a:p>
                  </a:txBody>
                  <a:tcPr marL="0" marR="0" marT="0" marB="0"/>
                </a:tc>
                <a:tc>
                  <a:txBody>
                    <a:bodyPr/>
                    <a:lstStyle/>
                    <a:p>
                      <a:pPr marR="24130" algn="r">
                        <a:lnSpc>
                          <a:spcPts val="3045"/>
                        </a:lnSpc>
                      </a:pPr>
                      <a:r>
                        <a:rPr sz="3200" dirty="0">
                          <a:latin typeface="Calibri"/>
                          <a:cs typeface="Calibri"/>
                        </a:rPr>
                        <a:t>0</a:t>
                      </a:r>
                      <a:endParaRPr sz="3200">
                        <a:latin typeface="Calibri"/>
                        <a:cs typeface="Calibri"/>
                      </a:endParaRPr>
                    </a:p>
                  </a:txBody>
                  <a:tcPr marL="0" marR="0" marT="0" marB="0"/>
                </a:tc>
                <a:extLst>
                  <a:ext uri="{0D108BD9-81ED-4DB2-BD59-A6C34878D82A}">
                    <a16:rowId xmlns="" xmlns:a16="http://schemas.microsoft.com/office/drawing/2014/main" val="10000"/>
                  </a:ext>
                </a:extLst>
              </a:tr>
              <a:tr h="487692">
                <a:tc>
                  <a:txBody>
                    <a:bodyPr/>
                    <a:lstStyle/>
                    <a:p>
                      <a:pPr marL="31750">
                        <a:lnSpc>
                          <a:spcPts val="3360"/>
                        </a:lnSpc>
                      </a:pPr>
                      <a:r>
                        <a:rPr sz="3200" dirty="0">
                          <a:latin typeface="Calibri"/>
                          <a:cs typeface="Calibri"/>
                        </a:rPr>
                        <a:t>0</a:t>
                      </a:r>
                      <a:endParaRPr sz="3200">
                        <a:latin typeface="Calibri"/>
                        <a:cs typeface="Calibri"/>
                      </a:endParaRPr>
                    </a:p>
                  </a:txBody>
                  <a:tcPr marL="0" marR="0" marT="0" marB="0"/>
                </a:tc>
                <a:tc>
                  <a:txBody>
                    <a:bodyPr/>
                    <a:lstStyle/>
                    <a:p>
                      <a:pPr marR="175260" algn="r">
                        <a:lnSpc>
                          <a:spcPts val="3360"/>
                        </a:lnSpc>
                      </a:pPr>
                      <a:r>
                        <a:rPr sz="3200" dirty="0">
                          <a:latin typeface="Calibri"/>
                          <a:cs typeface="Calibri"/>
                        </a:rPr>
                        <a:t>X</a:t>
                      </a:r>
                      <a:endParaRPr sz="3200">
                        <a:latin typeface="Calibri"/>
                        <a:cs typeface="Calibri"/>
                      </a:endParaRPr>
                    </a:p>
                  </a:txBody>
                  <a:tcPr marL="0" marR="0" marT="0" marB="0"/>
                </a:tc>
                <a:tc>
                  <a:txBody>
                    <a:bodyPr/>
                    <a:lstStyle/>
                    <a:p>
                      <a:pPr marL="182880">
                        <a:lnSpc>
                          <a:spcPts val="3360"/>
                        </a:lnSpc>
                      </a:pPr>
                      <a:r>
                        <a:rPr sz="3200" dirty="0">
                          <a:latin typeface="Calibri"/>
                          <a:cs typeface="Calibri"/>
                        </a:rPr>
                        <a:t>1</a:t>
                      </a:r>
                      <a:endParaRPr sz="3200">
                        <a:latin typeface="Calibri"/>
                        <a:cs typeface="Calibri"/>
                      </a:endParaRPr>
                    </a:p>
                  </a:txBody>
                  <a:tcPr marL="0" marR="0" marT="0" marB="0"/>
                </a:tc>
                <a:tc>
                  <a:txBody>
                    <a:bodyPr/>
                    <a:lstStyle/>
                    <a:p>
                      <a:pPr marR="176530" algn="r">
                        <a:lnSpc>
                          <a:spcPts val="3360"/>
                        </a:lnSpc>
                      </a:pPr>
                      <a:r>
                        <a:rPr sz="3200" dirty="0">
                          <a:latin typeface="Calibri"/>
                          <a:cs typeface="Calibri"/>
                        </a:rPr>
                        <a:t>=</a:t>
                      </a:r>
                      <a:endParaRPr sz="3200">
                        <a:latin typeface="Calibri"/>
                        <a:cs typeface="Calibri"/>
                      </a:endParaRPr>
                    </a:p>
                  </a:txBody>
                  <a:tcPr marL="0" marR="0" marT="0" marB="0"/>
                </a:tc>
                <a:tc>
                  <a:txBody>
                    <a:bodyPr/>
                    <a:lstStyle/>
                    <a:p>
                      <a:pPr marR="24130" algn="r">
                        <a:lnSpc>
                          <a:spcPts val="3360"/>
                        </a:lnSpc>
                      </a:pPr>
                      <a:r>
                        <a:rPr sz="3200" dirty="0">
                          <a:latin typeface="Calibri"/>
                          <a:cs typeface="Calibri"/>
                        </a:rPr>
                        <a:t>0</a:t>
                      </a:r>
                      <a:endParaRPr sz="3200">
                        <a:latin typeface="Calibri"/>
                        <a:cs typeface="Calibri"/>
                      </a:endParaRPr>
                    </a:p>
                  </a:txBody>
                  <a:tcPr marL="0" marR="0" marT="0" marB="0"/>
                </a:tc>
                <a:extLst>
                  <a:ext uri="{0D108BD9-81ED-4DB2-BD59-A6C34878D82A}">
                    <a16:rowId xmlns="" xmlns:a16="http://schemas.microsoft.com/office/drawing/2014/main" val="10001"/>
                  </a:ext>
                </a:extLst>
              </a:tr>
              <a:tr h="487959">
                <a:tc>
                  <a:txBody>
                    <a:bodyPr/>
                    <a:lstStyle/>
                    <a:p>
                      <a:pPr marL="31750">
                        <a:lnSpc>
                          <a:spcPts val="3365"/>
                        </a:lnSpc>
                      </a:pPr>
                      <a:r>
                        <a:rPr sz="3200" dirty="0">
                          <a:latin typeface="Calibri"/>
                          <a:cs typeface="Calibri"/>
                        </a:rPr>
                        <a:t>1</a:t>
                      </a:r>
                      <a:endParaRPr sz="3200">
                        <a:latin typeface="Calibri"/>
                        <a:cs typeface="Calibri"/>
                      </a:endParaRPr>
                    </a:p>
                  </a:txBody>
                  <a:tcPr marL="0" marR="0" marT="0" marB="0"/>
                </a:tc>
                <a:tc>
                  <a:txBody>
                    <a:bodyPr/>
                    <a:lstStyle/>
                    <a:p>
                      <a:pPr marR="175895" algn="r">
                        <a:lnSpc>
                          <a:spcPts val="3365"/>
                        </a:lnSpc>
                      </a:pPr>
                      <a:r>
                        <a:rPr sz="3200" dirty="0">
                          <a:latin typeface="Calibri"/>
                          <a:cs typeface="Calibri"/>
                        </a:rPr>
                        <a:t>X</a:t>
                      </a:r>
                      <a:endParaRPr sz="3200">
                        <a:latin typeface="Calibri"/>
                        <a:cs typeface="Calibri"/>
                      </a:endParaRPr>
                    </a:p>
                  </a:txBody>
                  <a:tcPr marL="0" marR="0" marT="0" marB="0"/>
                </a:tc>
                <a:tc>
                  <a:txBody>
                    <a:bodyPr/>
                    <a:lstStyle/>
                    <a:p>
                      <a:pPr marL="184150">
                        <a:lnSpc>
                          <a:spcPts val="3365"/>
                        </a:lnSpc>
                      </a:pPr>
                      <a:r>
                        <a:rPr sz="3200" dirty="0">
                          <a:latin typeface="Calibri"/>
                          <a:cs typeface="Calibri"/>
                        </a:rPr>
                        <a:t>0</a:t>
                      </a:r>
                      <a:endParaRPr sz="3200">
                        <a:latin typeface="Calibri"/>
                        <a:cs typeface="Calibri"/>
                      </a:endParaRPr>
                    </a:p>
                  </a:txBody>
                  <a:tcPr marL="0" marR="0" marT="0" marB="0"/>
                </a:tc>
                <a:tc>
                  <a:txBody>
                    <a:bodyPr/>
                    <a:lstStyle/>
                    <a:p>
                      <a:pPr marR="175895" algn="r">
                        <a:lnSpc>
                          <a:spcPts val="3365"/>
                        </a:lnSpc>
                      </a:pPr>
                      <a:r>
                        <a:rPr sz="3200" dirty="0">
                          <a:latin typeface="Calibri"/>
                          <a:cs typeface="Calibri"/>
                        </a:rPr>
                        <a:t>=</a:t>
                      </a:r>
                      <a:endParaRPr sz="3200">
                        <a:latin typeface="Calibri"/>
                        <a:cs typeface="Calibri"/>
                      </a:endParaRPr>
                    </a:p>
                  </a:txBody>
                  <a:tcPr marL="0" marR="0" marT="0" marB="0"/>
                </a:tc>
                <a:tc>
                  <a:txBody>
                    <a:bodyPr/>
                    <a:lstStyle/>
                    <a:p>
                      <a:pPr marR="24130" algn="r">
                        <a:lnSpc>
                          <a:spcPts val="3365"/>
                        </a:lnSpc>
                      </a:pPr>
                      <a:r>
                        <a:rPr sz="3200" dirty="0">
                          <a:latin typeface="Calibri"/>
                          <a:cs typeface="Calibri"/>
                        </a:rPr>
                        <a:t>0</a:t>
                      </a:r>
                      <a:endParaRPr sz="3200">
                        <a:latin typeface="Calibri"/>
                        <a:cs typeface="Calibri"/>
                      </a:endParaRPr>
                    </a:p>
                  </a:txBody>
                  <a:tcPr marL="0" marR="0" marT="0" marB="0"/>
                </a:tc>
                <a:extLst>
                  <a:ext uri="{0D108BD9-81ED-4DB2-BD59-A6C34878D82A}">
                    <a16:rowId xmlns="" xmlns:a16="http://schemas.microsoft.com/office/drawing/2014/main" val="10002"/>
                  </a:ext>
                </a:extLst>
              </a:tr>
              <a:tr h="447255">
                <a:tc>
                  <a:txBody>
                    <a:bodyPr/>
                    <a:lstStyle/>
                    <a:p>
                      <a:pPr marL="31750">
                        <a:lnSpc>
                          <a:spcPts val="3360"/>
                        </a:lnSpc>
                      </a:pPr>
                      <a:r>
                        <a:rPr sz="3200" dirty="0">
                          <a:latin typeface="Calibri"/>
                          <a:cs typeface="Calibri"/>
                        </a:rPr>
                        <a:t>1</a:t>
                      </a:r>
                      <a:endParaRPr sz="3200">
                        <a:latin typeface="Calibri"/>
                        <a:cs typeface="Calibri"/>
                      </a:endParaRPr>
                    </a:p>
                  </a:txBody>
                  <a:tcPr marL="0" marR="0" marT="0" marB="0"/>
                </a:tc>
                <a:tc>
                  <a:txBody>
                    <a:bodyPr/>
                    <a:lstStyle/>
                    <a:p>
                      <a:pPr marR="175260" algn="r">
                        <a:lnSpc>
                          <a:spcPts val="3360"/>
                        </a:lnSpc>
                      </a:pPr>
                      <a:r>
                        <a:rPr sz="3200" dirty="0">
                          <a:latin typeface="Calibri"/>
                          <a:cs typeface="Calibri"/>
                        </a:rPr>
                        <a:t>X</a:t>
                      </a:r>
                      <a:endParaRPr sz="3200">
                        <a:latin typeface="Calibri"/>
                        <a:cs typeface="Calibri"/>
                      </a:endParaRPr>
                    </a:p>
                  </a:txBody>
                  <a:tcPr marL="0" marR="0" marT="0" marB="0"/>
                </a:tc>
                <a:tc>
                  <a:txBody>
                    <a:bodyPr/>
                    <a:lstStyle/>
                    <a:p>
                      <a:pPr marL="182880">
                        <a:lnSpc>
                          <a:spcPts val="3360"/>
                        </a:lnSpc>
                      </a:pPr>
                      <a:r>
                        <a:rPr sz="3200" dirty="0">
                          <a:latin typeface="Calibri"/>
                          <a:cs typeface="Calibri"/>
                        </a:rPr>
                        <a:t>1</a:t>
                      </a:r>
                      <a:endParaRPr sz="3200">
                        <a:latin typeface="Calibri"/>
                        <a:cs typeface="Calibri"/>
                      </a:endParaRPr>
                    </a:p>
                  </a:txBody>
                  <a:tcPr marL="0" marR="0" marT="0" marB="0"/>
                </a:tc>
                <a:tc>
                  <a:txBody>
                    <a:bodyPr/>
                    <a:lstStyle/>
                    <a:p>
                      <a:pPr marR="176530" algn="r">
                        <a:lnSpc>
                          <a:spcPts val="3360"/>
                        </a:lnSpc>
                      </a:pPr>
                      <a:r>
                        <a:rPr sz="3200" dirty="0">
                          <a:latin typeface="Calibri"/>
                          <a:cs typeface="Calibri"/>
                        </a:rPr>
                        <a:t>=</a:t>
                      </a:r>
                      <a:endParaRPr sz="3200">
                        <a:latin typeface="Calibri"/>
                        <a:cs typeface="Calibri"/>
                      </a:endParaRPr>
                    </a:p>
                  </a:txBody>
                  <a:tcPr marL="0" marR="0" marT="0" marB="0"/>
                </a:tc>
                <a:tc>
                  <a:txBody>
                    <a:bodyPr/>
                    <a:lstStyle/>
                    <a:p>
                      <a:pPr marR="24130" algn="r">
                        <a:lnSpc>
                          <a:spcPts val="3360"/>
                        </a:lnSpc>
                      </a:pPr>
                      <a:r>
                        <a:rPr sz="3200" dirty="0">
                          <a:latin typeface="Calibri"/>
                          <a:cs typeface="Calibri"/>
                        </a:rPr>
                        <a:t>1</a:t>
                      </a:r>
                      <a:endParaRPr sz="3200">
                        <a:latin typeface="Calibri"/>
                        <a:cs typeface="Calibri"/>
                      </a:endParaRPr>
                    </a:p>
                  </a:txBody>
                  <a:tcPr marL="0" marR="0" marT="0" marB="0"/>
                </a:tc>
                <a:extLst>
                  <a:ext uri="{0D108BD9-81ED-4DB2-BD59-A6C34878D82A}">
                    <a16:rowId xmlns="" xmlns:a16="http://schemas.microsoft.com/office/drawing/2014/main" val="10003"/>
                  </a:ext>
                </a:extLst>
              </a:tr>
            </a:tbl>
          </a:graphicData>
        </a:graphic>
      </p:graphicFrame>
      <p:sp>
        <p:nvSpPr>
          <p:cNvPr id="5" name="object 5"/>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357822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spc="-5" dirty="0">
                <a:latin typeface="Calibri"/>
                <a:cs typeface="Calibri"/>
              </a:rPr>
              <a:t>Multiplication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62939" y="1548841"/>
            <a:ext cx="241998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a:t>
            </a:r>
            <a:r>
              <a:rPr sz="2400" spc="-75" dirty="0">
                <a:solidFill>
                  <a:srgbClr val="FF0000"/>
                </a:solidFill>
                <a:latin typeface="Tahoma"/>
                <a:cs typeface="Tahoma"/>
              </a:rPr>
              <a:t> </a:t>
            </a:r>
            <a:r>
              <a:rPr sz="2400" spc="-15" dirty="0">
                <a:solidFill>
                  <a:srgbClr val="FF0000"/>
                </a:solidFill>
                <a:latin typeface="Tahoma"/>
                <a:cs typeface="Tahoma"/>
              </a:rPr>
              <a:t>Perform</a:t>
            </a:r>
            <a:endParaRPr sz="2400">
              <a:latin typeface="Tahoma"/>
              <a:cs typeface="Tahoma"/>
            </a:endParaRPr>
          </a:p>
        </p:txBody>
      </p:sp>
      <p:sp>
        <p:nvSpPr>
          <p:cNvPr id="5" name="object 5"/>
          <p:cNvSpPr txBox="1"/>
          <p:nvPr/>
        </p:nvSpPr>
        <p:spPr>
          <a:xfrm>
            <a:off x="3765974" y="1478383"/>
            <a:ext cx="2252980" cy="466725"/>
          </a:xfrm>
          <a:prstGeom prst="rect">
            <a:avLst/>
          </a:prstGeom>
        </p:spPr>
        <p:txBody>
          <a:bodyPr vert="horz" wrap="square" lIns="0" tIns="12065" rIns="0" bIns="0" rtlCol="0">
            <a:spAutoFit/>
          </a:bodyPr>
          <a:lstStyle/>
          <a:p>
            <a:pPr marL="12700">
              <a:lnSpc>
                <a:spcPct val="100000"/>
              </a:lnSpc>
              <a:spcBef>
                <a:spcPts val="95"/>
              </a:spcBef>
            </a:pPr>
            <a:r>
              <a:rPr sz="2900" spc="-165" dirty="0">
                <a:latin typeface="Times New Roman"/>
                <a:cs typeface="Times New Roman"/>
              </a:rPr>
              <a:t>(1001)</a:t>
            </a:r>
            <a:r>
              <a:rPr sz="1650" spc="-165" dirty="0">
                <a:latin typeface="Times New Roman"/>
                <a:cs typeface="Times New Roman"/>
              </a:rPr>
              <a:t>2 </a:t>
            </a:r>
            <a:r>
              <a:rPr sz="2900" spc="-75" dirty="0">
                <a:latin typeface="Symbol"/>
                <a:cs typeface="Symbol"/>
              </a:rPr>
              <a:t></a:t>
            </a:r>
            <a:r>
              <a:rPr sz="2900" spc="-340" dirty="0">
                <a:latin typeface="Times New Roman"/>
                <a:cs typeface="Times New Roman"/>
              </a:rPr>
              <a:t> </a:t>
            </a:r>
            <a:r>
              <a:rPr sz="2900" spc="-135" dirty="0">
                <a:latin typeface="Times New Roman"/>
                <a:cs typeface="Times New Roman"/>
              </a:rPr>
              <a:t>(1000)</a:t>
            </a:r>
            <a:r>
              <a:rPr sz="1650" spc="-135" dirty="0">
                <a:latin typeface="Times New Roman"/>
                <a:cs typeface="Times New Roman"/>
              </a:rPr>
              <a:t>2</a:t>
            </a:r>
            <a:endParaRPr sz="1650">
              <a:latin typeface="Times New Roman"/>
              <a:cs typeface="Times New Roman"/>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357822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90" dirty="0">
                <a:latin typeface="Calibri"/>
                <a:cs typeface="Calibri"/>
              </a:rPr>
              <a:t> </a:t>
            </a:r>
            <a:r>
              <a:rPr sz="3200" b="1" spc="-5" dirty="0">
                <a:latin typeface="Calibri"/>
                <a:cs typeface="Calibri"/>
              </a:rPr>
              <a:t>Multiplication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066685" y="5791314"/>
            <a:ext cx="6248400" cy="838200"/>
          </a:xfrm>
          <a:custGeom>
            <a:avLst/>
            <a:gdLst/>
            <a:ahLst/>
            <a:cxnLst/>
            <a:rect l="l" t="t" r="r" b="b"/>
            <a:pathLst>
              <a:path w="6248400" h="838200">
                <a:moveTo>
                  <a:pt x="6108560" y="0"/>
                </a:moveTo>
                <a:lnTo>
                  <a:pt x="139611" y="0"/>
                </a:lnTo>
                <a:lnTo>
                  <a:pt x="95484" y="7119"/>
                </a:lnTo>
                <a:lnTo>
                  <a:pt x="57160" y="26942"/>
                </a:lnTo>
                <a:lnTo>
                  <a:pt x="26937" y="57168"/>
                </a:lnTo>
                <a:lnTo>
                  <a:pt x="7117" y="95495"/>
                </a:lnTo>
                <a:lnTo>
                  <a:pt x="0" y="139623"/>
                </a:lnTo>
                <a:lnTo>
                  <a:pt x="0" y="698106"/>
                </a:lnTo>
                <a:lnTo>
                  <a:pt x="7117" y="742234"/>
                </a:lnTo>
                <a:lnTo>
                  <a:pt x="26937" y="780561"/>
                </a:lnTo>
                <a:lnTo>
                  <a:pt x="57160" y="810787"/>
                </a:lnTo>
                <a:lnTo>
                  <a:pt x="95484" y="830610"/>
                </a:lnTo>
                <a:lnTo>
                  <a:pt x="139611" y="837730"/>
                </a:lnTo>
                <a:lnTo>
                  <a:pt x="6108560" y="837730"/>
                </a:lnTo>
                <a:lnTo>
                  <a:pt x="6152678" y="830610"/>
                </a:lnTo>
                <a:lnTo>
                  <a:pt x="6190992" y="810787"/>
                </a:lnTo>
                <a:lnTo>
                  <a:pt x="6221205" y="780561"/>
                </a:lnTo>
                <a:lnTo>
                  <a:pt x="6241018" y="742234"/>
                </a:lnTo>
                <a:lnTo>
                  <a:pt x="6248133" y="698106"/>
                </a:lnTo>
                <a:lnTo>
                  <a:pt x="6248133" y="139623"/>
                </a:lnTo>
                <a:lnTo>
                  <a:pt x="6241018" y="95495"/>
                </a:lnTo>
                <a:lnTo>
                  <a:pt x="6221205" y="57168"/>
                </a:lnTo>
                <a:lnTo>
                  <a:pt x="6190992" y="26942"/>
                </a:lnTo>
                <a:lnTo>
                  <a:pt x="6152678" y="7119"/>
                </a:lnTo>
                <a:lnTo>
                  <a:pt x="6108560" y="0"/>
                </a:lnTo>
                <a:close/>
              </a:path>
            </a:pathLst>
          </a:custGeom>
          <a:solidFill>
            <a:srgbClr val="CFDCEF"/>
          </a:solidFill>
        </p:spPr>
        <p:txBody>
          <a:bodyPr wrap="square" lIns="0" tIns="0" rIns="0" bIns="0" rtlCol="0"/>
          <a:lstStyle/>
          <a:p>
            <a:endParaRPr/>
          </a:p>
        </p:txBody>
      </p:sp>
      <p:sp>
        <p:nvSpPr>
          <p:cNvPr id="5" name="object 5"/>
          <p:cNvSpPr/>
          <p:nvPr/>
        </p:nvSpPr>
        <p:spPr>
          <a:xfrm>
            <a:off x="1066685" y="5791314"/>
            <a:ext cx="6248400" cy="838200"/>
          </a:xfrm>
          <a:custGeom>
            <a:avLst/>
            <a:gdLst/>
            <a:ahLst/>
            <a:cxnLst/>
            <a:rect l="l" t="t" r="r" b="b"/>
            <a:pathLst>
              <a:path w="6248400" h="838200">
                <a:moveTo>
                  <a:pt x="0" y="139623"/>
                </a:moveTo>
                <a:lnTo>
                  <a:pt x="7117" y="95495"/>
                </a:lnTo>
                <a:lnTo>
                  <a:pt x="26937" y="57168"/>
                </a:lnTo>
                <a:lnTo>
                  <a:pt x="57160" y="26942"/>
                </a:lnTo>
                <a:lnTo>
                  <a:pt x="95484" y="7119"/>
                </a:lnTo>
                <a:lnTo>
                  <a:pt x="139611" y="0"/>
                </a:lnTo>
                <a:lnTo>
                  <a:pt x="6108560" y="0"/>
                </a:lnTo>
                <a:lnTo>
                  <a:pt x="6152678" y="7119"/>
                </a:lnTo>
                <a:lnTo>
                  <a:pt x="6190992" y="26942"/>
                </a:lnTo>
                <a:lnTo>
                  <a:pt x="6221205" y="57168"/>
                </a:lnTo>
                <a:lnTo>
                  <a:pt x="6241018" y="95495"/>
                </a:lnTo>
                <a:lnTo>
                  <a:pt x="6248133" y="139623"/>
                </a:lnTo>
                <a:lnTo>
                  <a:pt x="6248133" y="698106"/>
                </a:lnTo>
                <a:lnTo>
                  <a:pt x="6241018" y="742234"/>
                </a:lnTo>
                <a:lnTo>
                  <a:pt x="6221205" y="780561"/>
                </a:lnTo>
                <a:lnTo>
                  <a:pt x="6190992" y="810787"/>
                </a:lnTo>
                <a:lnTo>
                  <a:pt x="6152678" y="830610"/>
                </a:lnTo>
                <a:lnTo>
                  <a:pt x="6108560" y="837730"/>
                </a:lnTo>
                <a:lnTo>
                  <a:pt x="139611" y="837730"/>
                </a:lnTo>
                <a:lnTo>
                  <a:pt x="95484" y="830610"/>
                </a:lnTo>
                <a:lnTo>
                  <a:pt x="57160" y="810787"/>
                </a:lnTo>
                <a:lnTo>
                  <a:pt x="26937" y="780561"/>
                </a:lnTo>
                <a:lnTo>
                  <a:pt x="7117" y="742234"/>
                </a:lnTo>
                <a:lnTo>
                  <a:pt x="0" y="698106"/>
                </a:lnTo>
                <a:lnTo>
                  <a:pt x="0" y="139623"/>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1062939" y="1548841"/>
            <a:ext cx="241998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a:t>
            </a:r>
            <a:r>
              <a:rPr sz="2400" spc="-75" dirty="0">
                <a:solidFill>
                  <a:srgbClr val="FF0000"/>
                </a:solidFill>
                <a:latin typeface="Tahoma"/>
                <a:cs typeface="Tahoma"/>
              </a:rPr>
              <a:t> </a:t>
            </a:r>
            <a:r>
              <a:rPr sz="2400" spc="-15" dirty="0">
                <a:solidFill>
                  <a:srgbClr val="FF0000"/>
                </a:solidFill>
                <a:latin typeface="Tahoma"/>
                <a:cs typeface="Tahoma"/>
              </a:rPr>
              <a:t>Perform</a:t>
            </a:r>
            <a:endParaRPr sz="2400">
              <a:latin typeface="Tahoma"/>
              <a:cs typeface="Tahoma"/>
            </a:endParaRPr>
          </a:p>
        </p:txBody>
      </p:sp>
      <p:graphicFrame>
        <p:nvGraphicFramePr>
          <p:cNvPr id="7" name="object 7"/>
          <p:cNvGraphicFramePr>
            <a:graphicFrameLocks noGrp="1"/>
          </p:cNvGraphicFramePr>
          <p:nvPr/>
        </p:nvGraphicFramePr>
        <p:xfrm>
          <a:off x="832789" y="2095097"/>
          <a:ext cx="4776468" cy="3385927"/>
        </p:xfrm>
        <a:graphic>
          <a:graphicData uri="http://schemas.openxmlformats.org/drawingml/2006/table">
            <a:tbl>
              <a:tblPr firstRow="1" bandRow="1">
                <a:tableStyleId>{2D5ABB26-0587-4C30-8999-92F81FD0307C}</a:tableStyleId>
              </a:tblPr>
              <a:tblGrid>
                <a:gridCol w="36830">
                  <a:extLst>
                    <a:ext uri="{9D8B030D-6E8A-4147-A177-3AD203B41FA5}">
                      <a16:colId xmlns="" xmlns:a16="http://schemas.microsoft.com/office/drawing/2014/main" val="20000"/>
                    </a:ext>
                  </a:extLst>
                </a:gridCol>
                <a:gridCol w="104775">
                  <a:extLst>
                    <a:ext uri="{9D8B030D-6E8A-4147-A177-3AD203B41FA5}">
                      <a16:colId xmlns="" xmlns:a16="http://schemas.microsoft.com/office/drawing/2014/main" val="20001"/>
                    </a:ext>
                  </a:extLst>
                </a:gridCol>
                <a:gridCol w="107315">
                  <a:extLst>
                    <a:ext uri="{9D8B030D-6E8A-4147-A177-3AD203B41FA5}">
                      <a16:colId xmlns="" xmlns:a16="http://schemas.microsoft.com/office/drawing/2014/main" val="20002"/>
                    </a:ext>
                  </a:extLst>
                </a:gridCol>
                <a:gridCol w="142240">
                  <a:extLst>
                    <a:ext uri="{9D8B030D-6E8A-4147-A177-3AD203B41FA5}">
                      <a16:colId xmlns="" xmlns:a16="http://schemas.microsoft.com/office/drawing/2014/main" val="20003"/>
                    </a:ext>
                  </a:extLst>
                </a:gridCol>
                <a:gridCol w="422275">
                  <a:extLst>
                    <a:ext uri="{9D8B030D-6E8A-4147-A177-3AD203B41FA5}">
                      <a16:colId xmlns="" xmlns:a16="http://schemas.microsoft.com/office/drawing/2014/main" val="20004"/>
                    </a:ext>
                  </a:extLst>
                </a:gridCol>
                <a:gridCol w="558800">
                  <a:extLst>
                    <a:ext uri="{9D8B030D-6E8A-4147-A177-3AD203B41FA5}">
                      <a16:colId xmlns="" xmlns:a16="http://schemas.microsoft.com/office/drawing/2014/main" val="20005"/>
                    </a:ext>
                  </a:extLst>
                </a:gridCol>
                <a:gridCol w="631190">
                  <a:extLst>
                    <a:ext uri="{9D8B030D-6E8A-4147-A177-3AD203B41FA5}">
                      <a16:colId xmlns="" xmlns:a16="http://schemas.microsoft.com/office/drawing/2014/main" val="20006"/>
                    </a:ext>
                  </a:extLst>
                </a:gridCol>
                <a:gridCol w="629919">
                  <a:extLst>
                    <a:ext uri="{9D8B030D-6E8A-4147-A177-3AD203B41FA5}">
                      <a16:colId xmlns="" xmlns:a16="http://schemas.microsoft.com/office/drawing/2014/main" val="20007"/>
                    </a:ext>
                  </a:extLst>
                </a:gridCol>
                <a:gridCol w="631190">
                  <a:extLst>
                    <a:ext uri="{9D8B030D-6E8A-4147-A177-3AD203B41FA5}">
                      <a16:colId xmlns="" xmlns:a16="http://schemas.microsoft.com/office/drawing/2014/main" val="20008"/>
                    </a:ext>
                  </a:extLst>
                </a:gridCol>
                <a:gridCol w="629920">
                  <a:extLst>
                    <a:ext uri="{9D8B030D-6E8A-4147-A177-3AD203B41FA5}">
                      <a16:colId xmlns="" xmlns:a16="http://schemas.microsoft.com/office/drawing/2014/main" val="20009"/>
                    </a:ext>
                  </a:extLst>
                </a:gridCol>
                <a:gridCol w="882014">
                  <a:extLst>
                    <a:ext uri="{9D8B030D-6E8A-4147-A177-3AD203B41FA5}">
                      <a16:colId xmlns="" xmlns:a16="http://schemas.microsoft.com/office/drawing/2014/main" val="20010"/>
                    </a:ext>
                  </a:extLst>
                </a:gridCol>
              </a:tblGrid>
              <a:tr h="504118">
                <a:tc rowSpan="5" gridSpan="5">
                  <a:txBody>
                    <a:bodyPr/>
                    <a:lstStyle/>
                    <a:p>
                      <a:pPr>
                        <a:lnSpc>
                          <a:spcPct val="100000"/>
                        </a:lnSpc>
                      </a:pPr>
                      <a:endParaRPr sz="2500">
                        <a:latin typeface="Times New Roman"/>
                        <a:cs typeface="Times New Roman"/>
                      </a:endParaRPr>
                    </a:p>
                  </a:txBody>
                  <a:tcPr marL="0" marR="0" marT="0" marB="0"/>
                </a:tc>
                <a:tc rowSpan="5" hMerge="1">
                  <a:txBody>
                    <a:bodyPr/>
                    <a:lstStyle/>
                    <a:p>
                      <a:endParaRPr/>
                    </a:p>
                  </a:txBody>
                  <a:tcPr marL="0" marR="0" marT="0" marB="0"/>
                </a:tc>
                <a:tc rowSpan="5" hMerge="1">
                  <a:txBody>
                    <a:bodyPr/>
                    <a:lstStyle/>
                    <a:p>
                      <a:endParaRPr/>
                    </a:p>
                  </a:txBody>
                  <a:tcPr marL="0" marR="0" marT="0" marB="0"/>
                </a:tc>
                <a:tc rowSpan="5" hMerge="1">
                  <a:txBody>
                    <a:bodyPr/>
                    <a:lstStyle/>
                    <a:p>
                      <a:endParaRPr/>
                    </a:p>
                  </a:txBody>
                  <a:tcPr marL="0" marR="0" marT="0" marB="0"/>
                </a:tc>
                <a:tc rowSpan="5" hMerge="1">
                  <a:txBody>
                    <a:bodyPr/>
                    <a:lstStyle/>
                    <a:p>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marL="260350">
                        <a:lnSpc>
                          <a:spcPct val="100000"/>
                        </a:lnSpc>
                      </a:pPr>
                      <a:r>
                        <a:rPr sz="2400" dirty="0">
                          <a:latin typeface="Tahoma"/>
                          <a:cs typeface="Tahoma"/>
                        </a:rPr>
                        <a:t>1</a:t>
                      </a:r>
                      <a:endParaRPr sz="2400">
                        <a:latin typeface="Tahoma"/>
                        <a:cs typeface="Tahoma"/>
                      </a:endParaRPr>
                    </a:p>
                  </a:txBody>
                  <a:tcPr marL="0" marR="0" marT="0" marB="0"/>
                </a:tc>
                <a:tc>
                  <a:txBody>
                    <a:bodyPr/>
                    <a:lstStyle/>
                    <a:p>
                      <a:pPr marR="182245" algn="r">
                        <a:lnSpc>
                          <a:spcPct val="100000"/>
                        </a:lnSpc>
                      </a:pPr>
                      <a:r>
                        <a:rPr sz="2400" dirty="0">
                          <a:latin typeface="Tahoma"/>
                          <a:cs typeface="Tahoma"/>
                        </a:rPr>
                        <a:t>0</a:t>
                      </a:r>
                      <a:endParaRPr sz="2400">
                        <a:latin typeface="Tahoma"/>
                        <a:cs typeface="Tahoma"/>
                      </a:endParaRPr>
                    </a:p>
                  </a:txBody>
                  <a:tcPr marL="0" marR="0" marT="0" marB="0"/>
                </a:tc>
                <a:tc>
                  <a:txBody>
                    <a:bodyPr/>
                    <a:lstStyle/>
                    <a:p>
                      <a:pPr marL="189865">
                        <a:lnSpc>
                          <a:spcPct val="100000"/>
                        </a:lnSpc>
                      </a:pPr>
                      <a:r>
                        <a:rPr sz="2400" dirty="0">
                          <a:latin typeface="Tahoma"/>
                          <a:cs typeface="Tahoma"/>
                        </a:rPr>
                        <a:t>0</a:t>
                      </a:r>
                      <a:endParaRPr sz="2400">
                        <a:latin typeface="Tahoma"/>
                        <a:cs typeface="Tahoma"/>
                      </a:endParaRPr>
                    </a:p>
                  </a:txBody>
                  <a:tcPr marL="0" marR="0" marT="0" marB="0"/>
                </a:tc>
                <a:tc>
                  <a:txBody>
                    <a:bodyPr/>
                    <a:lstStyle/>
                    <a:p>
                      <a:pPr marL="201930">
                        <a:lnSpc>
                          <a:spcPct val="100000"/>
                        </a:lnSpc>
                      </a:pPr>
                      <a:r>
                        <a:rPr sz="2400" dirty="0">
                          <a:latin typeface="Tahoma"/>
                          <a:cs typeface="Tahoma"/>
                        </a:rPr>
                        <a:t>1</a:t>
                      </a:r>
                      <a:endParaRPr sz="2400">
                        <a:latin typeface="Tahoma"/>
                        <a:cs typeface="Tahoma"/>
                      </a:endParaRPr>
                    </a:p>
                  </a:txBody>
                  <a:tcPr marL="0" marR="0" marT="0" marB="0"/>
                </a:tc>
                <a:extLst>
                  <a:ext uri="{0D108BD9-81ED-4DB2-BD59-A6C34878D82A}">
                    <a16:rowId xmlns="" xmlns:a16="http://schemas.microsoft.com/office/drawing/2014/main" val="10000"/>
                  </a:ext>
                </a:extLst>
              </a:tr>
              <a:tr h="640207">
                <a:tc gridSpan="5"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marL="260350">
                        <a:lnSpc>
                          <a:spcPct val="100000"/>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R="182245" algn="r">
                        <a:lnSpc>
                          <a:spcPct val="100000"/>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189865">
                        <a:lnSpc>
                          <a:spcPct val="100000"/>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201930">
                        <a:lnSpc>
                          <a:spcPct val="100000"/>
                        </a:lnSpc>
                        <a:spcBef>
                          <a:spcPts val="1070"/>
                        </a:spcBef>
                      </a:pPr>
                      <a:r>
                        <a:rPr sz="2400" dirty="0">
                          <a:latin typeface="Tahoma"/>
                          <a:cs typeface="Tahoma"/>
                        </a:rPr>
                        <a:t>0</a:t>
                      </a:r>
                      <a:endParaRPr sz="2400">
                        <a:latin typeface="Tahoma"/>
                        <a:cs typeface="Tahoma"/>
                      </a:endParaRPr>
                    </a:p>
                  </a:txBody>
                  <a:tcPr marL="0" marR="0" marT="135890" marB="0"/>
                </a:tc>
                <a:extLst>
                  <a:ext uri="{0D108BD9-81ED-4DB2-BD59-A6C34878D82A}">
                    <a16:rowId xmlns="" xmlns:a16="http://schemas.microsoft.com/office/drawing/2014/main" val="10001"/>
                  </a:ext>
                </a:extLst>
              </a:tr>
              <a:tr h="502919">
                <a:tc gridSpan="5"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marL="260350">
                        <a:lnSpc>
                          <a:spcPts val="278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R="182245" algn="r">
                        <a:lnSpc>
                          <a:spcPts val="278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R="170180" algn="r">
                        <a:lnSpc>
                          <a:spcPts val="278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201295">
                        <a:lnSpc>
                          <a:spcPts val="2785"/>
                        </a:lnSpc>
                        <a:spcBef>
                          <a:spcPts val="1070"/>
                        </a:spcBef>
                      </a:pPr>
                      <a:r>
                        <a:rPr sz="2400" dirty="0">
                          <a:latin typeface="Tahoma"/>
                          <a:cs typeface="Tahoma"/>
                        </a:rPr>
                        <a:t>0</a:t>
                      </a:r>
                      <a:endParaRPr sz="2400">
                        <a:latin typeface="Tahoma"/>
                        <a:cs typeface="Tahoma"/>
                      </a:endParaRPr>
                    </a:p>
                  </a:txBody>
                  <a:tcPr marL="0" marR="0" marT="135890" marB="0"/>
                </a:tc>
                <a:extLst>
                  <a:ext uri="{0D108BD9-81ED-4DB2-BD59-A6C34878D82A}">
                    <a16:rowId xmlns="" xmlns:a16="http://schemas.microsoft.com/office/drawing/2014/main" val="10002"/>
                  </a:ext>
                </a:extLst>
              </a:tr>
              <a:tr h="365734">
                <a:tc gridSpan="5"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marL="225425">
                        <a:lnSpc>
                          <a:spcPts val="2780"/>
                        </a:lnSpc>
                      </a:pPr>
                      <a:r>
                        <a:rPr sz="2400" dirty="0">
                          <a:latin typeface="Tahoma"/>
                          <a:cs typeface="Tahoma"/>
                        </a:rPr>
                        <a:t>0</a:t>
                      </a:r>
                      <a:endParaRPr sz="2400">
                        <a:latin typeface="Tahoma"/>
                        <a:cs typeface="Tahoma"/>
                      </a:endParaRPr>
                    </a:p>
                  </a:txBody>
                  <a:tcPr marL="0" marR="0" marT="0" marB="0"/>
                </a:tc>
                <a:tc>
                  <a:txBody>
                    <a:bodyPr/>
                    <a:lstStyle/>
                    <a:p>
                      <a:pPr marL="238125">
                        <a:lnSpc>
                          <a:spcPts val="2780"/>
                        </a:lnSpc>
                      </a:pPr>
                      <a:r>
                        <a:rPr sz="2400" dirty="0">
                          <a:latin typeface="Tahoma"/>
                          <a:cs typeface="Tahoma"/>
                        </a:rPr>
                        <a:t>0</a:t>
                      </a:r>
                      <a:endParaRPr sz="2400">
                        <a:latin typeface="Tahoma"/>
                        <a:cs typeface="Tahoma"/>
                      </a:endParaRPr>
                    </a:p>
                  </a:txBody>
                  <a:tcPr marL="0" marR="0" marT="0" marB="0"/>
                </a:tc>
                <a:tc>
                  <a:txBody>
                    <a:bodyPr/>
                    <a:lstStyle/>
                    <a:p>
                      <a:pPr marR="206375" algn="r">
                        <a:lnSpc>
                          <a:spcPts val="2780"/>
                        </a:lnSpc>
                      </a:pPr>
                      <a:r>
                        <a:rPr sz="2400" dirty="0">
                          <a:latin typeface="Tahoma"/>
                          <a:cs typeface="Tahoma"/>
                        </a:rPr>
                        <a:t>0</a:t>
                      </a:r>
                      <a:endParaRPr sz="2400">
                        <a:latin typeface="Tahoma"/>
                        <a:cs typeface="Tahoma"/>
                      </a:endParaRPr>
                    </a:p>
                  </a:txBody>
                  <a:tcPr marL="0" marR="0" marT="0" marB="0"/>
                </a:tc>
                <a:tc>
                  <a:txBody>
                    <a:bodyPr/>
                    <a:lstStyle/>
                    <a:p>
                      <a:pPr marR="194945" algn="r">
                        <a:lnSpc>
                          <a:spcPts val="2780"/>
                        </a:lnSpc>
                      </a:pPr>
                      <a:r>
                        <a:rPr sz="2400" dirty="0">
                          <a:latin typeface="Tahoma"/>
                          <a:cs typeface="Tahoma"/>
                        </a:rPr>
                        <a:t>0</a:t>
                      </a:r>
                      <a:endParaRPr sz="2400">
                        <a:latin typeface="Tahoma"/>
                        <a:cs typeface="Tahoma"/>
                      </a:endParaRPr>
                    </a:p>
                  </a:txBody>
                  <a:tcPr marL="0" marR="0" marT="0" marB="0"/>
                </a:tc>
                <a:tc>
                  <a:txBody>
                    <a:bodyPr/>
                    <a:lstStyle/>
                    <a:p>
                      <a:pPr marL="177800">
                        <a:lnSpc>
                          <a:spcPts val="2780"/>
                        </a:lnSpc>
                      </a:pPr>
                      <a:r>
                        <a:rPr sz="2400" dirty="0">
                          <a:latin typeface="Tahoma"/>
                          <a:cs typeface="Tahoma"/>
                        </a:rPr>
                        <a:t>x</a:t>
                      </a:r>
                      <a:endParaRPr sz="2400">
                        <a:latin typeface="Tahoma"/>
                        <a:cs typeface="Tahoma"/>
                      </a:endParaRPr>
                    </a:p>
                  </a:txBody>
                  <a:tcPr marL="0" marR="0" marT="0" marB="0"/>
                </a:tc>
                <a:extLst>
                  <a:ext uri="{0D108BD9-81ED-4DB2-BD59-A6C34878D82A}">
                    <a16:rowId xmlns="" xmlns:a16="http://schemas.microsoft.com/office/drawing/2014/main" val="10003"/>
                  </a:ext>
                </a:extLst>
              </a:tr>
              <a:tr h="366070">
                <a:tc gridSpan="5"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33655" algn="ctr">
                        <a:lnSpc>
                          <a:spcPts val="2780"/>
                        </a:lnSpc>
                      </a:pPr>
                      <a:r>
                        <a:rPr sz="2400" dirty="0">
                          <a:latin typeface="Tahoma"/>
                          <a:cs typeface="Tahoma"/>
                        </a:rPr>
                        <a:t>0</a:t>
                      </a:r>
                      <a:endParaRPr sz="2400">
                        <a:latin typeface="Tahoma"/>
                        <a:cs typeface="Tahoma"/>
                      </a:endParaRPr>
                    </a:p>
                  </a:txBody>
                  <a:tcPr marL="0" marR="0" marT="0" marB="0"/>
                </a:tc>
                <a:tc>
                  <a:txBody>
                    <a:bodyPr/>
                    <a:lstStyle/>
                    <a:p>
                      <a:pPr marL="202565">
                        <a:lnSpc>
                          <a:spcPts val="2780"/>
                        </a:lnSpc>
                      </a:pPr>
                      <a:r>
                        <a:rPr sz="2400" dirty="0">
                          <a:latin typeface="Tahoma"/>
                          <a:cs typeface="Tahoma"/>
                        </a:rPr>
                        <a:t>0</a:t>
                      </a:r>
                      <a:endParaRPr sz="2400">
                        <a:latin typeface="Tahoma"/>
                        <a:cs typeface="Tahoma"/>
                      </a:endParaRPr>
                    </a:p>
                  </a:txBody>
                  <a:tcPr marL="0" marR="0" marT="0" marB="0"/>
                </a:tc>
                <a:tc>
                  <a:txBody>
                    <a:bodyPr/>
                    <a:lstStyle/>
                    <a:p>
                      <a:pPr marL="213360">
                        <a:lnSpc>
                          <a:spcPts val="2780"/>
                        </a:lnSpc>
                      </a:pPr>
                      <a:r>
                        <a:rPr sz="2400" dirty="0">
                          <a:latin typeface="Tahoma"/>
                          <a:cs typeface="Tahoma"/>
                        </a:rPr>
                        <a:t>0</a:t>
                      </a:r>
                      <a:endParaRPr sz="2400">
                        <a:latin typeface="Tahoma"/>
                        <a:cs typeface="Tahoma"/>
                      </a:endParaRPr>
                    </a:p>
                  </a:txBody>
                  <a:tcPr marL="0" marR="0" marT="0" marB="0"/>
                </a:tc>
                <a:tc>
                  <a:txBody>
                    <a:bodyPr/>
                    <a:lstStyle/>
                    <a:p>
                      <a:pPr marL="225425">
                        <a:lnSpc>
                          <a:spcPts val="2780"/>
                        </a:lnSpc>
                      </a:pPr>
                      <a:r>
                        <a:rPr sz="2400" dirty="0">
                          <a:latin typeface="Tahoma"/>
                          <a:cs typeface="Tahoma"/>
                        </a:rPr>
                        <a:t>0</a:t>
                      </a:r>
                      <a:endParaRPr sz="2400">
                        <a:latin typeface="Tahoma"/>
                        <a:cs typeface="Tahoma"/>
                      </a:endParaRPr>
                    </a:p>
                  </a:txBody>
                  <a:tcPr marL="0" marR="0" marT="0" marB="0"/>
                </a:tc>
                <a:tc>
                  <a:txBody>
                    <a:bodyPr/>
                    <a:lstStyle/>
                    <a:p>
                      <a:pPr algn="ctr">
                        <a:lnSpc>
                          <a:spcPts val="2780"/>
                        </a:lnSpc>
                      </a:pPr>
                      <a:r>
                        <a:rPr sz="2400" dirty="0">
                          <a:latin typeface="Tahoma"/>
                          <a:cs typeface="Tahoma"/>
                        </a:rPr>
                        <a:t>x</a:t>
                      </a:r>
                      <a:endParaRPr sz="2400">
                        <a:latin typeface="Tahoma"/>
                        <a:cs typeface="Tahoma"/>
                      </a:endParaRPr>
                    </a:p>
                  </a:txBody>
                  <a:tcPr marL="0" marR="0" marT="0" marB="0"/>
                </a:tc>
                <a:tc>
                  <a:txBody>
                    <a:bodyPr/>
                    <a:lstStyle/>
                    <a:p>
                      <a:pPr marL="232410">
                        <a:lnSpc>
                          <a:spcPts val="2780"/>
                        </a:lnSpc>
                      </a:pPr>
                      <a:r>
                        <a:rPr sz="2400" dirty="0">
                          <a:latin typeface="Tahoma"/>
                          <a:cs typeface="Tahoma"/>
                        </a:rPr>
                        <a:t>x</a:t>
                      </a:r>
                      <a:endParaRPr sz="2400">
                        <a:latin typeface="Tahoma"/>
                        <a:cs typeface="Tahoma"/>
                      </a:endParaRPr>
                    </a:p>
                  </a:txBody>
                  <a:tcPr marL="0" marR="0" marT="0" marB="0"/>
                </a:tc>
                <a:extLst>
                  <a:ext uri="{0D108BD9-81ED-4DB2-BD59-A6C34878D82A}">
                    <a16:rowId xmlns="" xmlns:a16="http://schemas.microsoft.com/office/drawing/2014/main" val="10004"/>
                  </a:ext>
                </a:extLst>
              </a:tr>
              <a:tr h="502888">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marL="64769">
                        <a:lnSpc>
                          <a:spcPts val="2870"/>
                        </a:lnSpc>
                      </a:pPr>
                      <a:r>
                        <a:rPr sz="2400" dirty="0">
                          <a:latin typeface="Tahoma"/>
                          <a:cs typeface="Tahoma"/>
                        </a:rPr>
                        <a:t>1</a:t>
                      </a:r>
                      <a:endParaRPr sz="2400">
                        <a:latin typeface="Tahoma"/>
                        <a:cs typeface="Tahoma"/>
                      </a:endParaRPr>
                    </a:p>
                  </a:txBody>
                  <a:tcPr marL="0" marR="0" marT="0" marB="0"/>
                </a:tc>
                <a:tc>
                  <a:txBody>
                    <a:bodyPr/>
                    <a:lstStyle/>
                    <a:p>
                      <a:pPr marR="2540" algn="ctr">
                        <a:lnSpc>
                          <a:spcPts val="2870"/>
                        </a:lnSpc>
                      </a:pPr>
                      <a:r>
                        <a:rPr sz="2400" dirty="0">
                          <a:latin typeface="Tahoma"/>
                          <a:cs typeface="Tahoma"/>
                        </a:rPr>
                        <a:t>0</a:t>
                      </a:r>
                      <a:endParaRPr sz="2400">
                        <a:latin typeface="Tahoma"/>
                        <a:cs typeface="Tahoma"/>
                      </a:endParaRPr>
                    </a:p>
                  </a:txBody>
                  <a:tcPr marL="0" marR="0" marT="0" marB="0"/>
                </a:tc>
                <a:tc>
                  <a:txBody>
                    <a:bodyPr/>
                    <a:lstStyle/>
                    <a:p>
                      <a:pPr marL="178435">
                        <a:lnSpc>
                          <a:spcPts val="2870"/>
                        </a:lnSpc>
                      </a:pPr>
                      <a:r>
                        <a:rPr sz="2400" dirty="0">
                          <a:latin typeface="Tahoma"/>
                          <a:cs typeface="Tahoma"/>
                        </a:rPr>
                        <a:t>0</a:t>
                      </a:r>
                      <a:endParaRPr sz="2400">
                        <a:latin typeface="Tahoma"/>
                        <a:cs typeface="Tahoma"/>
                      </a:endParaRPr>
                    </a:p>
                  </a:txBody>
                  <a:tcPr marL="0" marR="0" marT="0" marB="0"/>
                </a:tc>
                <a:tc>
                  <a:txBody>
                    <a:bodyPr/>
                    <a:lstStyle/>
                    <a:p>
                      <a:pPr marL="190500">
                        <a:lnSpc>
                          <a:spcPts val="2870"/>
                        </a:lnSpc>
                      </a:pPr>
                      <a:r>
                        <a:rPr sz="2400" dirty="0">
                          <a:latin typeface="Tahoma"/>
                          <a:cs typeface="Tahoma"/>
                        </a:rPr>
                        <a:t>1</a:t>
                      </a:r>
                      <a:endParaRPr sz="2400">
                        <a:latin typeface="Tahoma"/>
                        <a:cs typeface="Tahoma"/>
                      </a:endParaRPr>
                    </a:p>
                  </a:txBody>
                  <a:tcPr marL="0" marR="0" marT="0" marB="0"/>
                </a:tc>
                <a:tc>
                  <a:txBody>
                    <a:bodyPr/>
                    <a:lstStyle/>
                    <a:p>
                      <a:pPr marL="202565">
                        <a:lnSpc>
                          <a:spcPts val="2870"/>
                        </a:lnSpc>
                      </a:pPr>
                      <a:r>
                        <a:rPr sz="2400" dirty="0">
                          <a:latin typeface="Tahoma"/>
                          <a:cs typeface="Tahoma"/>
                        </a:rPr>
                        <a:t>x</a:t>
                      </a:r>
                      <a:endParaRPr sz="2400">
                        <a:latin typeface="Tahoma"/>
                        <a:cs typeface="Tahoma"/>
                      </a:endParaRPr>
                    </a:p>
                  </a:txBody>
                  <a:tcPr marL="0" marR="0" marT="0" marB="0"/>
                </a:tc>
                <a:tc>
                  <a:txBody>
                    <a:bodyPr/>
                    <a:lstStyle/>
                    <a:p>
                      <a:pPr marL="198120">
                        <a:lnSpc>
                          <a:spcPts val="2870"/>
                        </a:lnSpc>
                      </a:pPr>
                      <a:r>
                        <a:rPr sz="2400" dirty="0">
                          <a:latin typeface="Tahoma"/>
                          <a:cs typeface="Tahoma"/>
                        </a:rPr>
                        <a:t>x</a:t>
                      </a:r>
                      <a:endParaRPr sz="2400">
                        <a:latin typeface="Tahoma"/>
                        <a:cs typeface="Tahoma"/>
                      </a:endParaRPr>
                    </a:p>
                  </a:txBody>
                  <a:tcPr marL="0" marR="0" marT="0" marB="0"/>
                </a:tc>
                <a:tc>
                  <a:txBody>
                    <a:bodyPr/>
                    <a:lstStyle/>
                    <a:p>
                      <a:pPr marL="194310">
                        <a:lnSpc>
                          <a:spcPts val="2870"/>
                        </a:lnSpc>
                      </a:pPr>
                      <a:r>
                        <a:rPr sz="2400" dirty="0">
                          <a:latin typeface="Tahoma"/>
                          <a:cs typeface="Tahoma"/>
                        </a:rPr>
                        <a:t>x</a:t>
                      </a:r>
                      <a:endParaRPr sz="2400">
                        <a:latin typeface="Tahoma"/>
                        <a:cs typeface="Tahoma"/>
                      </a:endParaRPr>
                    </a:p>
                  </a:txBody>
                  <a:tcPr marL="0" marR="0" marT="0" marB="0"/>
                </a:tc>
                <a:extLst>
                  <a:ext uri="{0D108BD9-81ED-4DB2-BD59-A6C34878D82A}">
                    <a16:rowId xmlns="" xmlns:a16="http://schemas.microsoft.com/office/drawing/2014/main" val="10005"/>
                  </a:ext>
                </a:extLst>
              </a:tr>
              <a:tr h="503991">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a:lnSpc>
                          <a:spcPct val="100000"/>
                        </a:lnSpc>
                      </a:pPr>
                      <a:endParaRPr sz="2500">
                        <a:latin typeface="Times New Roman"/>
                        <a:cs typeface="Times New Roman"/>
                      </a:endParaRPr>
                    </a:p>
                  </a:txBody>
                  <a:tcPr marL="0" marR="0" marT="0" marB="0"/>
                </a:tc>
                <a:tc>
                  <a:txBody>
                    <a:bodyPr/>
                    <a:lstStyle/>
                    <a:p>
                      <a:pPr marL="64769">
                        <a:lnSpc>
                          <a:spcPts val="2795"/>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R="2540" algn="ctr">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274320">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189865">
                        <a:lnSpc>
                          <a:spcPts val="2795"/>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L="201930">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213360">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L="226060">
                        <a:lnSpc>
                          <a:spcPts val="2795"/>
                        </a:lnSpc>
                        <a:spcBef>
                          <a:spcPts val="1070"/>
                        </a:spcBef>
                      </a:pPr>
                      <a:r>
                        <a:rPr sz="2400" dirty="0">
                          <a:latin typeface="Tahoma"/>
                          <a:cs typeface="Tahoma"/>
                        </a:rPr>
                        <a:t>0</a:t>
                      </a:r>
                      <a:endParaRPr sz="2400">
                        <a:latin typeface="Tahoma"/>
                        <a:cs typeface="Tahoma"/>
                      </a:endParaRPr>
                    </a:p>
                  </a:txBody>
                  <a:tcPr marL="0" marR="0" marT="135890" marB="0"/>
                </a:tc>
                <a:extLst>
                  <a:ext uri="{0D108BD9-81ED-4DB2-BD59-A6C34878D82A}">
                    <a16:rowId xmlns="" xmlns:a16="http://schemas.microsoft.com/office/drawing/2014/main" val="10006"/>
                  </a:ext>
                </a:extLst>
              </a:tr>
            </a:tbl>
          </a:graphicData>
        </a:graphic>
      </p:graphicFrame>
      <p:sp>
        <p:nvSpPr>
          <p:cNvPr id="8" name="object 8"/>
          <p:cNvSpPr/>
          <p:nvPr/>
        </p:nvSpPr>
        <p:spPr>
          <a:xfrm>
            <a:off x="914400" y="3439795"/>
            <a:ext cx="5105400" cy="635"/>
          </a:xfrm>
          <a:custGeom>
            <a:avLst/>
            <a:gdLst/>
            <a:ahLst/>
            <a:cxnLst/>
            <a:rect l="l" t="t" r="r" b="b"/>
            <a:pathLst>
              <a:path w="5105400" h="635">
                <a:moveTo>
                  <a:pt x="0" y="0"/>
                </a:moveTo>
                <a:lnTo>
                  <a:pt x="5105146" y="380"/>
                </a:lnTo>
              </a:path>
            </a:pathLst>
          </a:custGeom>
          <a:ln w="31680">
            <a:solidFill>
              <a:srgbClr val="000000"/>
            </a:solidFill>
          </a:ln>
        </p:spPr>
        <p:txBody>
          <a:bodyPr wrap="square" lIns="0" tIns="0" rIns="0" bIns="0" rtlCol="0"/>
          <a:lstStyle/>
          <a:p>
            <a:endParaRPr/>
          </a:p>
        </p:txBody>
      </p:sp>
      <p:sp>
        <p:nvSpPr>
          <p:cNvPr id="9" name="object 9"/>
          <p:cNvSpPr/>
          <p:nvPr/>
        </p:nvSpPr>
        <p:spPr>
          <a:xfrm>
            <a:off x="1882267" y="2789427"/>
            <a:ext cx="273685" cy="364490"/>
          </a:xfrm>
          <a:custGeom>
            <a:avLst/>
            <a:gdLst/>
            <a:ahLst/>
            <a:cxnLst/>
            <a:rect l="l" t="t" r="r" b="b"/>
            <a:pathLst>
              <a:path w="273685" h="364489">
                <a:moveTo>
                  <a:pt x="0" y="47498"/>
                </a:moveTo>
                <a:lnTo>
                  <a:pt x="75818" y="0"/>
                </a:lnTo>
                <a:lnTo>
                  <a:pt x="136778" y="97536"/>
                </a:lnTo>
                <a:lnTo>
                  <a:pt x="197738" y="0"/>
                </a:lnTo>
                <a:lnTo>
                  <a:pt x="273557" y="47498"/>
                </a:lnTo>
                <a:lnTo>
                  <a:pt x="189610" y="181991"/>
                </a:lnTo>
                <a:lnTo>
                  <a:pt x="273557" y="316611"/>
                </a:lnTo>
                <a:lnTo>
                  <a:pt x="197738" y="363982"/>
                </a:lnTo>
                <a:lnTo>
                  <a:pt x="136778" y="266446"/>
                </a:lnTo>
                <a:lnTo>
                  <a:pt x="75818" y="363982"/>
                </a:lnTo>
                <a:lnTo>
                  <a:pt x="0" y="316611"/>
                </a:lnTo>
                <a:lnTo>
                  <a:pt x="84074" y="181991"/>
                </a:lnTo>
                <a:lnTo>
                  <a:pt x="0" y="47498"/>
                </a:lnTo>
                <a:close/>
              </a:path>
            </a:pathLst>
          </a:custGeom>
          <a:ln w="9360">
            <a:solidFill>
              <a:srgbClr val="000000"/>
            </a:solidFill>
          </a:ln>
        </p:spPr>
        <p:txBody>
          <a:bodyPr wrap="square" lIns="0" tIns="0" rIns="0" bIns="0" rtlCol="0"/>
          <a:lstStyle/>
          <a:p>
            <a:endParaRPr/>
          </a:p>
        </p:txBody>
      </p:sp>
      <p:sp>
        <p:nvSpPr>
          <p:cNvPr id="10" name="object 10"/>
          <p:cNvSpPr/>
          <p:nvPr/>
        </p:nvSpPr>
        <p:spPr>
          <a:xfrm>
            <a:off x="914400" y="5268595"/>
            <a:ext cx="5105400" cy="635"/>
          </a:xfrm>
          <a:custGeom>
            <a:avLst/>
            <a:gdLst/>
            <a:ahLst/>
            <a:cxnLst/>
            <a:rect l="l" t="t" r="r" b="b"/>
            <a:pathLst>
              <a:path w="5105400" h="635">
                <a:moveTo>
                  <a:pt x="0" y="0"/>
                </a:moveTo>
                <a:lnTo>
                  <a:pt x="5105146" y="380"/>
                </a:lnTo>
              </a:path>
            </a:pathLst>
          </a:custGeom>
          <a:ln w="31680">
            <a:solidFill>
              <a:srgbClr val="000000"/>
            </a:solidFill>
          </a:ln>
        </p:spPr>
        <p:txBody>
          <a:bodyPr wrap="square" lIns="0" tIns="0" rIns="0" bIns="0" rtlCol="0"/>
          <a:lstStyle/>
          <a:p>
            <a:endParaRPr/>
          </a:p>
        </p:txBody>
      </p:sp>
      <p:sp>
        <p:nvSpPr>
          <p:cNvPr id="11" name="object 11"/>
          <p:cNvSpPr/>
          <p:nvPr/>
        </p:nvSpPr>
        <p:spPr>
          <a:xfrm>
            <a:off x="832789" y="4175378"/>
            <a:ext cx="392430" cy="335915"/>
          </a:xfrm>
          <a:custGeom>
            <a:avLst/>
            <a:gdLst/>
            <a:ahLst/>
            <a:cxnLst/>
            <a:rect l="l" t="t" r="r" b="b"/>
            <a:pathLst>
              <a:path w="392430" h="335914">
                <a:moveTo>
                  <a:pt x="0" y="114173"/>
                </a:moveTo>
                <a:lnTo>
                  <a:pt x="142189" y="114173"/>
                </a:lnTo>
                <a:lnTo>
                  <a:pt x="142189" y="0"/>
                </a:lnTo>
                <a:lnTo>
                  <a:pt x="249631" y="0"/>
                </a:lnTo>
                <a:lnTo>
                  <a:pt x="249631" y="114173"/>
                </a:lnTo>
                <a:lnTo>
                  <a:pt x="391820" y="114173"/>
                </a:lnTo>
                <a:lnTo>
                  <a:pt x="391820" y="221615"/>
                </a:lnTo>
                <a:lnTo>
                  <a:pt x="249631" y="221615"/>
                </a:lnTo>
                <a:lnTo>
                  <a:pt x="249631" y="335661"/>
                </a:lnTo>
                <a:lnTo>
                  <a:pt x="142189" y="335661"/>
                </a:lnTo>
                <a:lnTo>
                  <a:pt x="142189" y="221615"/>
                </a:lnTo>
                <a:lnTo>
                  <a:pt x="0" y="221615"/>
                </a:lnTo>
                <a:lnTo>
                  <a:pt x="0" y="114173"/>
                </a:lnTo>
                <a:close/>
              </a:path>
            </a:pathLst>
          </a:custGeom>
          <a:ln w="9360">
            <a:solidFill>
              <a:srgbClr val="000000"/>
            </a:solidFill>
          </a:ln>
        </p:spPr>
        <p:txBody>
          <a:bodyPr wrap="square" lIns="0" tIns="0" rIns="0" bIns="0" rtlCol="0"/>
          <a:lstStyle/>
          <a:p>
            <a:endParaRPr/>
          </a:p>
        </p:txBody>
      </p:sp>
      <p:sp>
        <p:nvSpPr>
          <p:cNvPr id="12" name="object 12"/>
          <p:cNvSpPr txBox="1"/>
          <p:nvPr/>
        </p:nvSpPr>
        <p:spPr>
          <a:xfrm>
            <a:off x="3765974" y="1478383"/>
            <a:ext cx="2252980" cy="466725"/>
          </a:xfrm>
          <a:prstGeom prst="rect">
            <a:avLst/>
          </a:prstGeom>
        </p:spPr>
        <p:txBody>
          <a:bodyPr vert="horz" wrap="square" lIns="0" tIns="12065" rIns="0" bIns="0" rtlCol="0">
            <a:spAutoFit/>
          </a:bodyPr>
          <a:lstStyle/>
          <a:p>
            <a:pPr marL="12700">
              <a:lnSpc>
                <a:spcPct val="100000"/>
              </a:lnSpc>
              <a:spcBef>
                <a:spcPts val="95"/>
              </a:spcBef>
            </a:pPr>
            <a:r>
              <a:rPr sz="2900" spc="-165" dirty="0">
                <a:latin typeface="Times New Roman"/>
                <a:cs typeface="Times New Roman"/>
              </a:rPr>
              <a:t>(1001)</a:t>
            </a:r>
            <a:r>
              <a:rPr sz="1650" spc="-165" dirty="0">
                <a:latin typeface="Times New Roman"/>
                <a:cs typeface="Times New Roman"/>
              </a:rPr>
              <a:t>2 </a:t>
            </a:r>
            <a:r>
              <a:rPr sz="2900" spc="-75" dirty="0">
                <a:latin typeface="Symbol"/>
                <a:cs typeface="Symbol"/>
              </a:rPr>
              <a:t></a:t>
            </a:r>
            <a:r>
              <a:rPr sz="2900" spc="-340" dirty="0">
                <a:latin typeface="Times New Roman"/>
                <a:cs typeface="Times New Roman"/>
              </a:rPr>
              <a:t> </a:t>
            </a:r>
            <a:r>
              <a:rPr sz="2900" spc="-135" dirty="0">
                <a:latin typeface="Times New Roman"/>
                <a:cs typeface="Times New Roman"/>
              </a:rPr>
              <a:t>(1000)</a:t>
            </a:r>
            <a:r>
              <a:rPr sz="1650" spc="-135" dirty="0">
                <a:latin typeface="Times New Roman"/>
                <a:cs typeface="Times New Roman"/>
              </a:rPr>
              <a:t>2</a:t>
            </a:r>
            <a:endParaRPr sz="1650">
              <a:latin typeface="Times New Roman"/>
              <a:cs typeface="Times New Roman"/>
            </a:endParaRPr>
          </a:p>
        </p:txBody>
      </p:sp>
      <p:sp>
        <p:nvSpPr>
          <p:cNvPr id="16" name="object 16"/>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190</a:t>
            </a:r>
            <a:endParaRPr sz="1200">
              <a:latin typeface="Calibri"/>
              <a:cs typeface="Calibri"/>
            </a:endParaRPr>
          </a:p>
        </p:txBody>
      </p:sp>
      <p:sp>
        <p:nvSpPr>
          <p:cNvPr id="13" name="object 13"/>
          <p:cNvSpPr txBox="1"/>
          <p:nvPr/>
        </p:nvSpPr>
        <p:spPr>
          <a:xfrm>
            <a:off x="1317483" y="5936298"/>
            <a:ext cx="5455285" cy="466725"/>
          </a:xfrm>
          <a:prstGeom prst="rect">
            <a:avLst/>
          </a:prstGeom>
        </p:spPr>
        <p:txBody>
          <a:bodyPr vert="horz" wrap="square" lIns="0" tIns="12065" rIns="0" bIns="0" rtlCol="0">
            <a:spAutoFit/>
          </a:bodyPr>
          <a:lstStyle/>
          <a:p>
            <a:pPr marL="12700">
              <a:lnSpc>
                <a:spcPct val="100000"/>
              </a:lnSpc>
              <a:spcBef>
                <a:spcPts val="95"/>
              </a:spcBef>
            </a:pPr>
            <a:r>
              <a:rPr sz="2900" spc="200" dirty="0">
                <a:latin typeface="Times New Roman"/>
                <a:cs typeface="Times New Roman"/>
              </a:rPr>
              <a:t>(1001)</a:t>
            </a:r>
            <a:r>
              <a:rPr sz="1650" spc="200" dirty="0">
                <a:latin typeface="Times New Roman"/>
                <a:cs typeface="Times New Roman"/>
              </a:rPr>
              <a:t>2 </a:t>
            </a:r>
            <a:r>
              <a:rPr sz="2900" spc="445" dirty="0">
                <a:latin typeface="Symbol"/>
                <a:cs typeface="Symbol"/>
              </a:rPr>
              <a:t></a:t>
            </a:r>
            <a:r>
              <a:rPr sz="2900" spc="445" dirty="0">
                <a:latin typeface="Times New Roman"/>
                <a:cs typeface="Times New Roman"/>
              </a:rPr>
              <a:t> </a:t>
            </a:r>
            <a:r>
              <a:rPr sz="2900" spc="240" dirty="0">
                <a:latin typeface="Times New Roman"/>
                <a:cs typeface="Times New Roman"/>
              </a:rPr>
              <a:t>(1000)</a:t>
            </a:r>
            <a:r>
              <a:rPr sz="1650" spc="240" dirty="0">
                <a:latin typeface="Times New Roman"/>
                <a:cs typeface="Times New Roman"/>
              </a:rPr>
              <a:t>2 </a:t>
            </a:r>
            <a:r>
              <a:rPr sz="2900" spc="445" dirty="0">
                <a:latin typeface="Symbol"/>
                <a:cs typeface="Symbol"/>
              </a:rPr>
              <a:t></a:t>
            </a:r>
            <a:r>
              <a:rPr sz="2900" spc="-310" dirty="0">
                <a:latin typeface="Times New Roman"/>
                <a:cs typeface="Times New Roman"/>
              </a:rPr>
              <a:t> </a:t>
            </a:r>
            <a:r>
              <a:rPr sz="2900" spc="260" dirty="0">
                <a:latin typeface="Times New Roman"/>
                <a:cs typeface="Times New Roman"/>
              </a:rPr>
              <a:t>(1001000)</a:t>
            </a:r>
            <a:r>
              <a:rPr sz="1650" spc="260" dirty="0">
                <a:latin typeface="Times New Roman"/>
                <a:cs typeface="Times New Roman"/>
              </a:rPr>
              <a:t>2</a:t>
            </a:r>
            <a:endParaRPr sz="1650">
              <a:latin typeface="Times New Roman"/>
              <a:cs typeface="Times New Roman"/>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20344" y="967866"/>
            <a:ext cx="7517765" cy="3811270"/>
          </a:xfrm>
          <a:prstGeom prst="rect">
            <a:avLst/>
          </a:prstGeom>
        </p:spPr>
        <p:txBody>
          <a:bodyPr vert="horz" wrap="square" lIns="0" tIns="13335" rIns="0" bIns="0" rtlCol="0">
            <a:spAutoFit/>
          </a:bodyPr>
          <a:lstStyle/>
          <a:p>
            <a:pPr marL="419100" indent="-342900">
              <a:lnSpc>
                <a:spcPct val="100000"/>
              </a:lnSpc>
              <a:spcBef>
                <a:spcPts val="105"/>
              </a:spcBef>
              <a:buFont typeface="Arial"/>
              <a:buChar char="•"/>
              <a:tabLst>
                <a:tab pos="418465" algn="l"/>
                <a:tab pos="419100" algn="l"/>
              </a:tabLst>
            </a:pPr>
            <a:r>
              <a:rPr sz="3200" spc="-20" dirty="0">
                <a:latin typeface="Calibri"/>
                <a:cs typeface="Calibri"/>
              </a:rPr>
              <a:t>Perform </a:t>
            </a:r>
            <a:r>
              <a:rPr sz="3200" dirty="0">
                <a:latin typeface="Calibri"/>
                <a:cs typeface="Calibri"/>
              </a:rPr>
              <a:t>Binary </a:t>
            </a:r>
            <a:r>
              <a:rPr sz="3200" spc="-10" dirty="0">
                <a:latin typeface="Calibri"/>
                <a:cs typeface="Calibri"/>
              </a:rPr>
              <a:t>Multiplication </a:t>
            </a:r>
            <a:r>
              <a:rPr sz="3200" spc="-5" dirty="0">
                <a:latin typeface="Calibri"/>
                <a:cs typeface="Calibri"/>
              </a:rPr>
              <a:t>of</a:t>
            </a:r>
            <a:r>
              <a:rPr sz="3200" spc="30" dirty="0">
                <a:latin typeface="Calibri"/>
                <a:cs typeface="Calibri"/>
              </a:rPr>
              <a:t> </a:t>
            </a:r>
            <a:r>
              <a:rPr sz="3200" spc="-15" dirty="0">
                <a:latin typeface="Calibri"/>
                <a:cs typeface="Calibri"/>
              </a:rPr>
              <a:t>following:</a:t>
            </a:r>
            <a:endParaRPr sz="3200">
              <a:latin typeface="Calibri"/>
              <a:cs typeface="Calibri"/>
            </a:endParaRPr>
          </a:p>
          <a:p>
            <a:pPr marL="934085">
              <a:lnSpc>
                <a:spcPct val="100000"/>
              </a:lnSpc>
              <a:spcBef>
                <a:spcPts val="2440"/>
              </a:spcBef>
              <a:tabLst>
                <a:tab pos="1447165" algn="l"/>
              </a:tabLst>
            </a:pPr>
            <a:r>
              <a:rPr sz="2800" spc="-5" dirty="0">
                <a:latin typeface="Calibri"/>
                <a:cs typeface="Calibri"/>
              </a:rPr>
              <a:t>1.	(1101)</a:t>
            </a:r>
            <a:r>
              <a:rPr sz="2775" spc="-7" baseline="-21021" dirty="0">
                <a:latin typeface="Calibri"/>
                <a:cs typeface="Calibri"/>
              </a:rPr>
              <a:t>2 </a:t>
            </a:r>
            <a:r>
              <a:rPr sz="2800" spc="-5" dirty="0">
                <a:latin typeface="Calibri"/>
                <a:cs typeface="Calibri"/>
              </a:rPr>
              <a:t>X</a:t>
            </a:r>
            <a:r>
              <a:rPr sz="2800" spc="-180" dirty="0">
                <a:latin typeface="Calibri"/>
                <a:cs typeface="Calibri"/>
              </a:rPr>
              <a:t> </a:t>
            </a:r>
            <a:r>
              <a:rPr sz="2800" dirty="0">
                <a:latin typeface="Calibri"/>
                <a:cs typeface="Calibri"/>
              </a:rPr>
              <a:t>(101)</a:t>
            </a:r>
            <a:r>
              <a:rPr sz="2775" baseline="-21021" dirty="0">
                <a:latin typeface="Calibri"/>
                <a:cs typeface="Calibri"/>
              </a:rPr>
              <a:t>2</a:t>
            </a:r>
            <a:endParaRPr sz="2775" baseline="-21021">
              <a:latin typeface="Calibri"/>
              <a:cs typeface="Calibri"/>
            </a:endParaRPr>
          </a:p>
          <a:p>
            <a:pPr>
              <a:lnSpc>
                <a:spcPct val="100000"/>
              </a:lnSpc>
              <a:spcBef>
                <a:spcPts val="25"/>
              </a:spcBef>
            </a:pPr>
            <a:endParaRPr sz="2900">
              <a:latin typeface="Times New Roman"/>
              <a:cs typeface="Times New Roman"/>
            </a:endParaRPr>
          </a:p>
          <a:p>
            <a:pPr marL="934085">
              <a:lnSpc>
                <a:spcPct val="100000"/>
              </a:lnSpc>
              <a:tabLst>
                <a:tab pos="1447165" algn="l"/>
              </a:tabLst>
            </a:pPr>
            <a:r>
              <a:rPr sz="2800" spc="-5" dirty="0">
                <a:latin typeface="Calibri"/>
                <a:cs typeface="Calibri"/>
              </a:rPr>
              <a:t>2.	(1101.11)</a:t>
            </a:r>
            <a:r>
              <a:rPr sz="2775" spc="-7" baseline="-21021" dirty="0">
                <a:latin typeface="Calibri"/>
                <a:cs typeface="Calibri"/>
              </a:rPr>
              <a:t>2 </a:t>
            </a:r>
            <a:r>
              <a:rPr sz="2800" spc="-5" dirty="0">
                <a:latin typeface="Calibri"/>
                <a:cs typeface="Calibri"/>
              </a:rPr>
              <a:t>X</a:t>
            </a:r>
            <a:r>
              <a:rPr sz="2800" spc="-155" dirty="0">
                <a:latin typeface="Calibri"/>
                <a:cs typeface="Calibri"/>
              </a:rPr>
              <a:t> </a:t>
            </a:r>
            <a:r>
              <a:rPr sz="2800" dirty="0">
                <a:latin typeface="Calibri"/>
                <a:cs typeface="Calibri"/>
              </a:rPr>
              <a:t>(101.1)</a:t>
            </a:r>
            <a:r>
              <a:rPr sz="2775" baseline="-21021" dirty="0">
                <a:latin typeface="Calibri"/>
                <a:cs typeface="Calibri"/>
              </a:rPr>
              <a:t>2</a:t>
            </a:r>
            <a:endParaRPr sz="2775" baseline="-21021">
              <a:latin typeface="Calibri"/>
              <a:cs typeface="Calibri"/>
            </a:endParaRPr>
          </a:p>
          <a:p>
            <a:pPr>
              <a:lnSpc>
                <a:spcPct val="100000"/>
              </a:lnSpc>
              <a:spcBef>
                <a:spcPts val="25"/>
              </a:spcBef>
            </a:pPr>
            <a:endParaRPr sz="2900">
              <a:latin typeface="Times New Roman"/>
              <a:cs typeface="Times New Roman"/>
            </a:endParaRPr>
          </a:p>
          <a:p>
            <a:pPr marL="934085">
              <a:lnSpc>
                <a:spcPct val="100000"/>
              </a:lnSpc>
              <a:spcBef>
                <a:spcPts val="5"/>
              </a:spcBef>
              <a:tabLst>
                <a:tab pos="1447165" algn="l"/>
              </a:tabLst>
            </a:pPr>
            <a:r>
              <a:rPr sz="2800" spc="-5" dirty="0">
                <a:latin typeface="Calibri"/>
                <a:cs typeface="Calibri"/>
              </a:rPr>
              <a:t>3.	(11001)</a:t>
            </a:r>
            <a:r>
              <a:rPr sz="2775" spc="-7" baseline="-21021" dirty="0">
                <a:latin typeface="Calibri"/>
                <a:cs typeface="Calibri"/>
              </a:rPr>
              <a:t>2 </a:t>
            </a:r>
            <a:r>
              <a:rPr sz="2800" spc="-5" dirty="0">
                <a:latin typeface="Calibri"/>
                <a:cs typeface="Calibri"/>
              </a:rPr>
              <a:t>X</a:t>
            </a:r>
            <a:r>
              <a:rPr sz="2800" spc="-170" dirty="0">
                <a:latin typeface="Calibri"/>
                <a:cs typeface="Calibri"/>
              </a:rPr>
              <a:t> </a:t>
            </a:r>
            <a:r>
              <a:rPr sz="2800" spc="-5" dirty="0">
                <a:latin typeface="Calibri"/>
                <a:cs typeface="Calibri"/>
              </a:rPr>
              <a:t>(10)</a:t>
            </a:r>
            <a:r>
              <a:rPr sz="2775" spc="-7" baseline="-21021" dirty="0">
                <a:latin typeface="Calibri"/>
                <a:cs typeface="Calibri"/>
              </a:rPr>
              <a:t>2</a:t>
            </a:r>
            <a:endParaRPr sz="2775" baseline="-21021">
              <a:latin typeface="Calibri"/>
              <a:cs typeface="Calibri"/>
            </a:endParaRPr>
          </a:p>
          <a:p>
            <a:pPr>
              <a:lnSpc>
                <a:spcPct val="100000"/>
              </a:lnSpc>
              <a:spcBef>
                <a:spcPts val="20"/>
              </a:spcBef>
            </a:pPr>
            <a:endParaRPr sz="2900">
              <a:latin typeface="Times New Roman"/>
              <a:cs typeface="Times New Roman"/>
            </a:endParaRPr>
          </a:p>
          <a:p>
            <a:pPr marL="934085">
              <a:lnSpc>
                <a:spcPct val="100000"/>
              </a:lnSpc>
              <a:spcBef>
                <a:spcPts val="5"/>
              </a:spcBef>
              <a:tabLst>
                <a:tab pos="1447165" algn="l"/>
              </a:tabLst>
            </a:pPr>
            <a:r>
              <a:rPr sz="2800" spc="-5" dirty="0">
                <a:latin typeface="Calibri"/>
                <a:cs typeface="Calibri"/>
              </a:rPr>
              <a:t>4.	(10110)</a:t>
            </a:r>
            <a:r>
              <a:rPr sz="2775" spc="-7" baseline="-21021" dirty="0">
                <a:latin typeface="Calibri"/>
                <a:cs typeface="Calibri"/>
              </a:rPr>
              <a:t>2 </a:t>
            </a:r>
            <a:r>
              <a:rPr sz="2800" spc="-5" dirty="0">
                <a:latin typeface="Calibri"/>
                <a:cs typeface="Calibri"/>
              </a:rPr>
              <a:t>X</a:t>
            </a:r>
            <a:r>
              <a:rPr sz="2800" spc="-170" dirty="0">
                <a:latin typeface="Calibri"/>
                <a:cs typeface="Calibri"/>
              </a:rPr>
              <a:t> </a:t>
            </a:r>
            <a:r>
              <a:rPr sz="2800" dirty="0">
                <a:latin typeface="Calibri"/>
                <a:cs typeface="Calibri"/>
              </a:rPr>
              <a:t>(10.1)</a:t>
            </a:r>
            <a:r>
              <a:rPr sz="2775" baseline="-21021" dirty="0">
                <a:latin typeface="Calibri"/>
                <a:cs typeface="Calibri"/>
              </a:rPr>
              <a:t>2</a:t>
            </a:r>
            <a:endParaRPr sz="2775" baseline="-21021">
              <a:latin typeface="Calibri"/>
              <a:cs typeface="Calibri"/>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254952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70" dirty="0">
                <a:latin typeface="Calibri"/>
                <a:cs typeface="Calibri"/>
              </a:rPr>
              <a:t> </a:t>
            </a:r>
            <a:r>
              <a:rPr sz="3200" b="1" spc="-5" dirty="0">
                <a:latin typeface="Calibri"/>
                <a:cs typeface="Calibri"/>
              </a:rPr>
              <a:t>Division</a:t>
            </a:r>
            <a:endParaRPr sz="3200">
              <a:latin typeface="Calibri"/>
              <a:cs typeface="Calibri"/>
            </a:endParaRPr>
          </a:p>
        </p:txBody>
      </p:sp>
      <p:sp>
        <p:nvSpPr>
          <p:cNvPr id="3" name="object 3"/>
          <p:cNvSpPr/>
          <p:nvPr/>
        </p:nvSpPr>
        <p:spPr>
          <a:xfrm>
            <a:off x="304558" y="6858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62939" y="1015746"/>
            <a:ext cx="24187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a:t>
            </a:r>
            <a:r>
              <a:rPr sz="2400" spc="-90" dirty="0">
                <a:solidFill>
                  <a:srgbClr val="FF0000"/>
                </a:solidFill>
                <a:latin typeface="Tahoma"/>
                <a:cs typeface="Tahoma"/>
              </a:rPr>
              <a:t> </a:t>
            </a:r>
            <a:r>
              <a:rPr sz="2400" spc="-15" dirty="0">
                <a:solidFill>
                  <a:srgbClr val="FF0000"/>
                </a:solidFill>
                <a:latin typeface="Tahoma"/>
                <a:cs typeface="Tahoma"/>
              </a:rPr>
              <a:t>Perform</a:t>
            </a:r>
            <a:endParaRPr sz="2400">
              <a:latin typeface="Tahoma"/>
              <a:cs typeface="Tahoma"/>
            </a:endParaRPr>
          </a:p>
        </p:txBody>
      </p:sp>
      <p:sp>
        <p:nvSpPr>
          <p:cNvPr id="5" name="object 5"/>
          <p:cNvSpPr txBox="1"/>
          <p:nvPr/>
        </p:nvSpPr>
        <p:spPr>
          <a:xfrm>
            <a:off x="3715388" y="945237"/>
            <a:ext cx="2341245" cy="466725"/>
          </a:xfrm>
          <a:prstGeom prst="rect">
            <a:avLst/>
          </a:prstGeom>
        </p:spPr>
        <p:txBody>
          <a:bodyPr vert="horz" wrap="square" lIns="0" tIns="12065" rIns="0" bIns="0" rtlCol="0">
            <a:spAutoFit/>
          </a:bodyPr>
          <a:lstStyle/>
          <a:p>
            <a:pPr marL="12700">
              <a:lnSpc>
                <a:spcPct val="100000"/>
              </a:lnSpc>
              <a:spcBef>
                <a:spcPts val="95"/>
              </a:spcBef>
            </a:pPr>
            <a:r>
              <a:rPr sz="2900" spc="-140" dirty="0">
                <a:latin typeface="Times New Roman"/>
                <a:cs typeface="Times New Roman"/>
              </a:rPr>
              <a:t>(110110)</a:t>
            </a:r>
            <a:r>
              <a:rPr sz="1650" spc="-140" dirty="0">
                <a:latin typeface="Times New Roman"/>
                <a:cs typeface="Times New Roman"/>
              </a:rPr>
              <a:t>2 </a:t>
            </a:r>
            <a:r>
              <a:rPr sz="2900" spc="-35" dirty="0">
                <a:latin typeface="Times New Roman"/>
                <a:cs typeface="Times New Roman"/>
              </a:rPr>
              <a:t>/</a:t>
            </a:r>
            <a:r>
              <a:rPr sz="2900" spc="-265" dirty="0">
                <a:latin typeface="Times New Roman"/>
                <a:cs typeface="Times New Roman"/>
              </a:rPr>
              <a:t> </a:t>
            </a:r>
            <a:r>
              <a:rPr sz="2900" spc="-165" dirty="0">
                <a:latin typeface="Times New Roman"/>
                <a:cs typeface="Times New Roman"/>
              </a:rPr>
              <a:t>(101)</a:t>
            </a:r>
            <a:r>
              <a:rPr sz="1650" spc="-165" dirty="0">
                <a:latin typeface="Times New Roman"/>
                <a:cs typeface="Times New Roman"/>
              </a:rPr>
              <a:t>2</a:t>
            </a:r>
            <a:endParaRPr sz="1650">
              <a:latin typeface="Times New Roman"/>
              <a:cs typeface="Times New Roman"/>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254952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a:t>
            </a:r>
            <a:r>
              <a:rPr sz="3200" b="1" spc="-70" dirty="0">
                <a:latin typeface="Calibri"/>
                <a:cs typeface="Calibri"/>
              </a:rPr>
              <a:t> </a:t>
            </a:r>
            <a:r>
              <a:rPr sz="3200" b="1" spc="-5" dirty="0">
                <a:latin typeface="Calibri"/>
                <a:cs typeface="Calibri"/>
              </a:rPr>
              <a:t>Division</a:t>
            </a:r>
            <a:endParaRPr sz="3200">
              <a:latin typeface="Calibri"/>
              <a:cs typeface="Calibri"/>
            </a:endParaRPr>
          </a:p>
        </p:txBody>
      </p:sp>
      <p:sp>
        <p:nvSpPr>
          <p:cNvPr id="3" name="object 3"/>
          <p:cNvSpPr txBox="1"/>
          <p:nvPr/>
        </p:nvSpPr>
        <p:spPr>
          <a:xfrm>
            <a:off x="535940" y="6426809"/>
            <a:ext cx="6870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/2</a:t>
            </a:r>
            <a:r>
              <a:rPr sz="1200" spc="5" dirty="0">
                <a:solidFill>
                  <a:srgbClr val="8A8A8A"/>
                </a:solidFill>
                <a:latin typeface="Calibri"/>
                <a:cs typeface="Calibri"/>
              </a:rPr>
              <a:t>0</a:t>
            </a:r>
            <a:r>
              <a:rPr sz="1200" dirty="0">
                <a:solidFill>
                  <a:srgbClr val="8A8A8A"/>
                </a:solidFill>
                <a:latin typeface="Calibri"/>
                <a:cs typeface="Calibri"/>
              </a:rPr>
              <a:t>17</a:t>
            </a:r>
            <a:endParaRPr sz="1200">
              <a:latin typeface="Calibri"/>
              <a:cs typeface="Calibri"/>
            </a:endParaRPr>
          </a:p>
        </p:txBody>
      </p:sp>
      <p:sp>
        <p:nvSpPr>
          <p:cNvPr id="4" name="object 4"/>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193</a:t>
            </a:r>
            <a:endParaRPr sz="1200">
              <a:latin typeface="Calibri"/>
              <a:cs typeface="Calibri"/>
            </a:endParaRPr>
          </a:p>
        </p:txBody>
      </p:sp>
      <p:sp>
        <p:nvSpPr>
          <p:cNvPr id="5" name="object 5"/>
          <p:cNvSpPr/>
          <p:nvPr/>
        </p:nvSpPr>
        <p:spPr>
          <a:xfrm>
            <a:off x="304558" y="6858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txBox="1"/>
          <p:nvPr/>
        </p:nvSpPr>
        <p:spPr>
          <a:xfrm>
            <a:off x="1062939" y="1015746"/>
            <a:ext cx="24187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a:t>
            </a:r>
            <a:r>
              <a:rPr sz="2400" spc="-90" dirty="0">
                <a:solidFill>
                  <a:srgbClr val="FF0000"/>
                </a:solidFill>
                <a:latin typeface="Tahoma"/>
                <a:cs typeface="Tahoma"/>
              </a:rPr>
              <a:t> </a:t>
            </a:r>
            <a:r>
              <a:rPr sz="2400" spc="-15" dirty="0">
                <a:solidFill>
                  <a:srgbClr val="FF0000"/>
                </a:solidFill>
                <a:latin typeface="Tahoma"/>
                <a:cs typeface="Tahoma"/>
              </a:rPr>
              <a:t>Perform</a:t>
            </a:r>
            <a:endParaRPr sz="2400">
              <a:latin typeface="Tahoma"/>
              <a:cs typeface="Tahoma"/>
            </a:endParaRPr>
          </a:p>
        </p:txBody>
      </p:sp>
      <p:graphicFrame>
        <p:nvGraphicFramePr>
          <p:cNvPr id="7" name="object 7"/>
          <p:cNvGraphicFramePr>
            <a:graphicFrameLocks noGrp="1"/>
          </p:cNvGraphicFramePr>
          <p:nvPr/>
        </p:nvGraphicFramePr>
        <p:xfrm>
          <a:off x="1809534" y="1512548"/>
          <a:ext cx="2835272" cy="4839105"/>
        </p:xfrm>
        <a:graphic>
          <a:graphicData uri="http://schemas.openxmlformats.org/drawingml/2006/table">
            <a:tbl>
              <a:tblPr firstRow="1" bandRow="1">
                <a:tableStyleId>{2D5ABB26-0587-4C30-8999-92F81FD0307C}</a:tableStyleId>
              </a:tblPr>
              <a:tblGrid>
                <a:gridCol w="658495">
                  <a:extLst>
                    <a:ext uri="{9D8B030D-6E8A-4147-A177-3AD203B41FA5}">
                      <a16:colId xmlns="" xmlns:a16="http://schemas.microsoft.com/office/drawing/2014/main" val="20000"/>
                    </a:ext>
                  </a:extLst>
                </a:gridCol>
                <a:gridCol w="248920">
                  <a:extLst>
                    <a:ext uri="{9D8B030D-6E8A-4147-A177-3AD203B41FA5}">
                      <a16:colId xmlns="" xmlns:a16="http://schemas.microsoft.com/office/drawing/2014/main" val="20001"/>
                    </a:ext>
                  </a:extLst>
                </a:gridCol>
                <a:gridCol w="404495">
                  <a:extLst>
                    <a:ext uri="{9D8B030D-6E8A-4147-A177-3AD203B41FA5}">
                      <a16:colId xmlns="" xmlns:a16="http://schemas.microsoft.com/office/drawing/2014/main" val="20002"/>
                    </a:ext>
                  </a:extLst>
                </a:gridCol>
                <a:gridCol w="385444">
                  <a:extLst>
                    <a:ext uri="{9D8B030D-6E8A-4147-A177-3AD203B41FA5}">
                      <a16:colId xmlns="" xmlns:a16="http://schemas.microsoft.com/office/drawing/2014/main" val="20003"/>
                    </a:ext>
                  </a:extLst>
                </a:gridCol>
                <a:gridCol w="356869">
                  <a:extLst>
                    <a:ext uri="{9D8B030D-6E8A-4147-A177-3AD203B41FA5}">
                      <a16:colId xmlns="" xmlns:a16="http://schemas.microsoft.com/office/drawing/2014/main" val="20004"/>
                    </a:ext>
                  </a:extLst>
                </a:gridCol>
                <a:gridCol w="400685">
                  <a:extLst>
                    <a:ext uri="{9D8B030D-6E8A-4147-A177-3AD203B41FA5}">
                      <a16:colId xmlns="" xmlns:a16="http://schemas.microsoft.com/office/drawing/2014/main" val="20005"/>
                    </a:ext>
                  </a:extLst>
                </a:gridCol>
                <a:gridCol w="380364">
                  <a:extLst>
                    <a:ext uri="{9D8B030D-6E8A-4147-A177-3AD203B41FA5}">
                      <a16:colId xmlns="" xmlns:a16="http://schemas.microsoft.com/office/drawing/2014/main" val="20006"/>
                    </a:ext>
                  </a:extLst>
                </a:gridCol>
              </a:tblGrid>
              <a:tr h="571712">
                <a:tc>
                  <a:txBody>
                    <a:bodyPr/>
                    <a:lstStyle/>
                    <a:p>
                      <a:pPr marR="178435" algn="r">
                        <a:lnSpc>
                          <a:spcPct val="100000"/>
                        </a:lnSpc>
                      </a:pPr>
                      <a:r>
                        <a:rPr sz="2400" dirty="0">
                          <a:latin typeface="Tahoma"/>
                          <a:cs typeface="Tahoma"/>
                        </a:rPr>
                        <a:t>1</a:t>
                      </a:r>
                      <a:endParaRPr sz="2400">
                        <a:latin typeface="Tahoma"/>
                        <a:cs typeface="Tahoma"/>
                      </a:endParaRPr>
                    </a:p>
                  </a:txBody>
                  <a:tcPr marL="0" marR="0" marT="0" marB="0">
                    <a:lnB w="38100">
                      <a:solidFill>
                        <a:srgbClr val="000000"/>
                      </a:solidFill>
                      <a:prstDash val="solid"/>
                    </a:lnB>
                  </a:tcPr>
                </a:tc>
                <a:tc>
                  <a:txBody>
                    <a:bodyPr/>
                    <a:lstStyle/>
                    <a:p>
                      <a:pPr marL="4445">
                        <a:lnSpc>
                          <a:spcPct val="100000"/>
                        </a:lnSpc>
                      </a:pPr>
                      <a:r>
                        <a:rPr sz="2400" dirty="0">
                          <a:latin typeface="Tahoma"/>
                          <a:cs typeface="Tahoma"/>
                        </a:rPr>
                        <a:t>0</a:t>
                      </a:r>
                      <a:endParaRPr sz="2400">
                        <a:latin typeface="Tahoma"/>
                        <a:cs typeface="Tahoma"/>
                      </a:endParaRPr>
                    </a:p>
                  </a:txBody>
                  <a:tcPr marL="0" marR="0" marT="0" marB="0">
                    <a:lnB w="38100">
                      <a:solidFill>
                        <a:srgbClr val="000000"/>
                      </a:solidFill>
                      <a:prstDash val="solid"/>
                    </a:lnB>
                  </a:tcPr>
                </a:tc>
                <a:tc>
                  <a:txBody>
                    <a:bodyPr/>
                    <a:lstStyle/>
                    <a:p>
                      <a:pPr marL="111125">
                        <a:lnSpc>
                          <a:spcPct val="100000"/>
                        </a:lnSpc>
                      </a:pPr>
                      <a:r>
                        <a:rPr sz="2400" dirty="0">
                          <a:latin typeface="Tahoma"/>
                          <a:cs typeface="Tahoma"/>
                        </a:rPr>
                        <a:t>1</a:t>
                      </a:r>
                      <a:endParaRPr sz="2400">
                        <a:latin typeface="Tahoma"/>
                        <a:cs typeface="Tahoma"/>
                      </a:endParaRPr>
                    </a:p>
                  </a:txBody>
                  <a:tcPr marL="0" marR="0" marT="0" marB="0">
                    <a:lnB w="38100">
                      <a:solidFill>
                        <a:srgbClr val="000000"/>
                      </a:solidFill>
                      <a:prstDash val="solid"/>
                    </a:lnB>
                  </a:tcPr>
                </a:tc>
                <a:tc>
                  <a:txBody>
                    <a:bodyPr/>
                    <a:lstStyle/>
                    <a:p>
                      <a:pPr marL="63500">
                        <a:lnSpc>
                          <a:spcPct val="100000"/>
                        </a:lnSpc>
                      </a:pPr>
                      <a:r>
                        <a:rPr sz="2400" dirty="0">
                          <a:latin typeface="Tahoma"/>
                          <a:cs typeface="Tahoma"/>
                        </a:rPr>
                        <a:t>0</a:t>
                      </a:r>
                      <a:endParaRPr sz="2400">
                        <a:latin typeface="Tahoma"/>
                        <a:cs typeface="Tahoma"/>
                      </a:endParaRPr>
                    </a:p>
                  </a:txBody>
                  <a:tcPr marL="0" marR="0" marT="0" marB="0">
                    <a:lnB w="38100">
                      <a:solidFill>
                        <a:srgbClr val="000000"/>
                      </a:solidFill>
                      <a:prstDash val="solid"/>
                    </a:lnB>
                  </a:tcPr>
                </a:tc>
                <a:tc gridSpan="3">
                  <a:txBody>
                    <a:bodyPr/>
                    <a:lstStyle/>
                    <a:p>
                      <a:pPr>
                        <a:lnSpc>
                          <a:spcPct val="100000"/>
                        </a:lnSpc>
                      </a:pPr>
                      <a:endParaRPr sz="22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558253">
                <a:tc>
                  <a:txBody>
                    <a:bodyPr/>
                    <a:lstStyle/>
                    <a:p>
                      <a:pPr marR="182245" algn="r">
                        <a:lnSpc>
                          <a:spcPts val="2795"/>
                        </a:lnSpc>
                        <a:spcBef>
                          <a:spcPts val="1500"/>
                        </a:spcBef>
                      </a:pPr>
                      <a:r>
                        <a:rPr sz="2400" dirty="0">
                          <a:latin typeface="Tahoma"/>
                          <a:cs typeface="Tahoma"/>
                        </a:rPr>
                        <a:t>1</a:t>
                      </a:r>
                      <a:endParaRPr sz="2400">
                        <a:latin typeface="Tahoma"/>
                        <a:cs typeface="Tahoma"/>
                      </a:endParaRPr>
                    </a:p>
                  </a:txBody>
                  <a:tcPr marL="0" marR="0" marT="190500" marB="0">
                    <a:lnL w="28575">
                      <a:solidFill>
                        <a:srgbClr val="000000"/>
                      </a:solidFill>
                      <a:prstDash val="solid"/>
                    </a:lnL>
                    <a:lnT w="38100">
                      <a:solidFill>
                        <a:srgbClr val="000000"/>
                      </a:solidFill>
                      <a:prstDash val="solid"/>
                    </a:lnT>
                  </a:tcPr>
                </a:tc>
                <a:tc>
                  <a:txBody>
                    <a:bodyPr/>
                    <a:lstStyle/>
                    <a:p>
                      <a:pPr>
                        <a:lnSpc>
                          <a:spcPts val="2795"/>
                        </a:lnSpc>
                        <a:spcBef>
                          <a:spcPts val="1500"/>
                        </a:spcBef>
                      </a:pPr>
                      <a:r>
                        <a:rPr sz="2400" dirty="0">
                          <a:latin typeface="Tahoma"/>
                          <a:cs typeface="Tahoma"/>
                        </a:rPr>
                        <a:t>1</a:t>
                      </a:r>
                      <a:endParaRPr sz="2400">
                        <a:latin typeface="Tahoma"/>
                        <a:cs typeface="Tahoma"/>
                      </a:endParaRPr>
                    </a:p>
                  </a:txBody>
                  <a:tcPr marL="0" marR="0" marT="190500" marB="0">
                    <a:lnT w="38100">
                      <a:solidFill>
                        <a:srgbClr val="000000"/>
                      </a:solidFill>
                      <a:prstDash val="solid"/>
                    </a:lnT>
                  </a:tcPr>
                </a:tc>
                <a:tc>
                  <a:txBody>
                    <a:bodyPr/>
                    <a:lstStyle/>
                    <a:p>
                      <a:pPr marL="107314">
                        <a:lnSpc>
                          <a:spcPts val="2795"/>
                        </a:lnSpc>
                        <a:spcBef>
                          <a:spcPts val="1500"/>
                        </a:spcBef>
                      </a:pPr>
                      <a:r>
                        <a:rPr sz="2400" dirty="0">
                          <a:latin typeface="Tahoma"/>
                          <a:cs typeface="Tahoma"/>
                        </a:rPr>
                        <a:t>0</a:t>
                      </a:r>
                      <a:endParaRPr sz="2400">
                        <a:latin typeface="Tahoma"/>
                        <a:cs typeface="Tahoma"/>
                      </a:endParaRPr>
                    </a:p>
                  </a:txBody>
                  <a:tcPr marL="0" marR="0" marT="190500" marB="0">
                    <a:lnT w="38100">
                      <a:solidFill>
                        <a:srgbClr val="000000"/>
                      </a:solidFill>
                      <a:prstDash val="solid"/>
                    </a:lnT>
                  </a:tcPr>
                </a:tc>
                <a:tc>
                  <a:txBody>
                    <a:bodyPr/>
                    <a:lstStyle/>
                    <a:p>
                      <a:pPr marL="59055">
                        <a:lnSpc>
                          <a:spcPts val="2795"/>
                        </a:lnSpc>
                        <a:spcBef>
                          <a:spcPts val="1500"/>
                        </a:spcBef>
                      </a:pPr>
                      <a:r>
                        <a:rPr sz="2400" dirty="0">
                          <a:latin typeface="Tahoma"/>
                          <a:cs typeface="Tahoma"/>
                        </a:rPr>
                        <a:t>1</a:t>
                      </a:r>
                      <a:endParaRPr sz="2400">
                        <a:latin typeface="Tahoma"/>
                        <a:cs typeface="Tahoma"/>
                      </a:endParaRPr>
                    </a:p>
                  </a:txBody>
                  <a:tcPr marL="0" marR="0" marT="190500" marB="0">
                    <a:lnT w="38100">
                      <a:solidFill>
                        <a:srgbClr val="000000"/>
                      </a:solidFill>
                      <a:prstDash val="solid"/>
                    </a:lnT>
                  </a:tcPr>
                </a:tc>
                <a:tc>
                  <a:txBody>
                    <a:bodyPr/>
                    <a:lstStyle/>
                    <a:p>
                      <a:pPr marL="29845">
                        <a:lnSpc>
                          <a:spcPts val="2795"/>
                        </a:lnSpc>
                        <a:spcBef>
                          <a:spcPts val="1500"/>
                        </a:spcBef>
                      </a:pPr>
                      <a:r>
                        <a:rPr sz="2400" dirty="0">
                          <a:latin typeface="Tahoma"/>
                          <a:cs typeface="Tahoma"/>
                        </a:rPr>
                        <a:t>1</a:t>
                      </a:r>
                      <a:endParaRPr sz="2400">
                        <a:latin typeface="Tahoma"/>
                        <a:cs typeface="Tahoma"/>
                      </a:endParaRPr>
                    </a:p>
                  </a:txBody>
                  <a:tcPr marL="0" marR="0" marT="190500" marB="0"/>
                </a:tc>
                <a:tc>
                  <a:txBody>
                    <a:bodyPr/>
                    <a:lstStyle/>
                    <a:p>
                      <a:pPr marL="29845">
                        <a:lnSpc>
                          <a:spcPts val="2795"/>
                        </a:lnSpc>
                        <a:spcBef>
                          <a:spcPts val="1500"/>
                        </a:spcBef>
                      </a:pPr>
                      <a:r>
                        <a:rPr sz="2400" dirty="0">
                          <a:latin typeface="Tahoma"/>
                          <a:cs typeface="Tahoma"/>
                        </a:rPr>
                        <a:t>0</a:t>
                      </a:r>
                      <a:endParaRPr sz="2400">
                        <a:latin typeface="Tahoma"/>
                        <a:cs typeface="Tahoma"/>
                      </a:endParaRPr>
                    </a:p>
                  </a:txBody>
                  <a:tcPr marL="0" marR="0" marT="190500" marB="0">
                    <a:lnT w="38100">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1"/>
                  </a:ext>
                </a:extLst>
              </a:tr>
              <a:tr h="584746">
                <a:tc>
                  <a:txBody>
                    <a:bodyPr/>
                    <a:lstStyle/>
                    <a:p>
                      <a:pPr marR="137160" algn="r">
                        <a:lnSpc>
                          <a:spcPct val="100000"/>
                        </a:lnSpc>
                        <a:spcBef>
                          <a:spcPts val="1265"/>
                        </a:spcBef>
                      </a:pPr>
                      <a:r>
                        <a:rPr sz="2400" dirty="0">
                          <a:latin typeface="Tahoma"/>
                          <a:cs typeface="Tahoma"/>
                        </a:rPr>
                        <a:t>-1</a:t>
                      </a:r>
                      <a:endParaRPr sz="2400">
                        <a:latin typeface="Tahoma"/>
                        <a:cs typeface="Tahoma"/>
                      </a:endParaRPr>
                    </a:p>
                  </a:txBody>
                  <a:tcPr marL="0" marR="0" marT="160655" marB="0">
                    <a:lnB w="28575">
                      <a:solidFill>
                        <a:srgbClr val="000000"/>
                      </a:solidFill>
                      <a:prstDash val="solid"/>
                    </a:lnB>
                  </a:tcPr>
                </a:tc>
                <a:tc>
                  <a:txBody>
                    <a:bodyPr/>
                    <a:lstStyle/>
                    <a:p>
                      <a:pPr marR="29209" algn="r">
                        <a:lnSpc>
                          <a:spcPct val="100000"/>
                        </a:lnSpc>
                        <a:spcBef>
                          <a:spcPts val="1265"/>
                        </a:spcBef>
                      </a:pPr>
                      <a:r>
                        <a:rPr sz="2400" dirty="0">
                          <a:latin typeface="Tahoma"/>
                          <a:cs typeface="Tahoma"/>
                        </a:rPr>
                        <a:t>0</a:t>
                      </a:r>
                      <a:endParaRPr sz="2400">
                        <a:latin typeface="Tahoma"/>
                        <a:cs typeface="Tahoma"/>
                      </a:endParaRPr>
                    </a:p>
                  </a:txBody>
                  <a:tcPr marL="0" marR="0" marT="160655" marB="0">
                    <a:lnB w="28575">
                      <a:solidFill>
                        <a:srgbClr val="000000"/>
                      </a:solidFill>
                      <a:prstDash val="solid"/>
                    </a:lnB>
                  </a:tcPr>
                </a:tc>
                <a:tc>
                  <a:txBody>
                    <a:bodyPr/>
                    <a:lstStyle/>
                    <a:p>
                      <a:pPr marL="152400">
                        <a:lnSpc>
                          <a:spcPct val="100000"/>
                        </a:lnSpc>
                        <a:spcBef>
                          <a:spcPts val="1265"/>
                        </a:spcBef>
                      </a:pPr>
                      <a:r>
                        <a:rPr sz="2400" dirty="0">
                          <a:latin typeface="Tahoma"/>
                          <a:cs typeface="Tahoma"/>
                        </a:rPr>
                        <a:t>1</a:t>
                      </a:r>
                      <a:endParaRPr sz="2400">
                        <a:latin typeface="Tahoma"/>
                        <a:cs typeface="Tahoma"/>
                      </a:endParaRPr>
                    </a:p>
                  </a:txBody>
                  <a:tcPr marL="0" marR="0" marT="160655" marB="0">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2"/>
                  </a:ext>
                </a:extLst>
              </a:tr>
              <a:tr h="524575">
                <a:tc>
                  <a:txBody>
                    <a:bodyPr/>
                    <a:lstStyle/>
                    <a:p>
                      <a:pPr marR="137160" algn="r">
                        <a:lnSpc>
                          <a:spcPct val="100000"/>
                        </a:lnSpc>
                        <a:spcBef>
                          <a:spcPts val="860"/>
                        </a:spcBef>
                      </a:pPr>
                      <a:r>
                        <a:rPr sz="2400" dirty="0">
                          <a:latin typeface="Tahoma"/>
                          <a:cs typeface="Tahoma"/>
                        </a:rPr>
                        <a:t>0</a:t>
                      </a:r>
                      <a:endParaRPr sz="2400">
                        <a:latin typeface="Tahoma"/>
                        <a:cs typeface="Tahoma"/>
                      </a:endParaRPr>
                    </a:p>
                  </a:txBody>
                  <a:tcPr marL="0" marR="0" marT="109220" marB="0">
                    <a:lnT w="28575">
                      <a:solidFill>
                        <a:srgbClr val="000000"/>
                      </a:solidFill>
                      <a:prstDash val="solid"/>
                    </a:lnT>
                  </a:tcPr>
                </a:tc>
                <a:tc>
                  <a:txBody>
                    <a:bodyPr/>
                    <a:lstStyle/>
                    <a:p>
                      <a:pPr marR="28575" algn="r">
                        <a:lnSpc>
                          <a:spcPct val="100000"/>
                        </a:lnSpc>
                        <a:spcBef>
                          <a:spcPts val="860"/>
                        </a:spcBef>
                      </a:pPr>
                      <a:r>
                        <a:rPr sz="2400" dirty="0">
                          <a:latin typeface="Tahoma"/>
                          <a:cs typeface="Tahoma"/>
                        </a:rPr>
                        <a:t>0</a:t>
                      </a:r>
                      <a:endParaRPr sz="2400">
                        <a:latin typeface="Tahoma"/>
                        <a:cs typeface="Tahoma"/>
                      </a:endParaRPr>
                    </a:p>
                  </a:txBody>
                  <a:tcPr marL="0" marR="0" marT="109220" marB="0">
                    <a:lnT w="28575">
                      <a:solidFill>
                        <a:srgbClr val="000000"/>
                      </a:solidFill>
                      <a:prstDash val="solid"/>
                    </a:lnT>
                  </a:tcPr>
                </a:tc>
                <a:tc>
                  <a:txBody>
                    <a:bodyPr/>
                    <a:lstStyle/>
                    <a:p>
                      <a:pPr marL="153035">
                        <a:lnSpc>
                          <a:spcPct val="100000"/>
                        </a:lnSpc>
                        <a:spcBef>
                          <a:spcPts val="860"/>
                        </a:spcBef>
                      </a:pPr>
                      <a:r>
                        <a:rPr sz="2400" dirty="0">
                          <a:latin typeface="Tahoma"/>
                          <a:cs typeface="Tahoma"/>
                        </a:rPr>
                        <a:t>1</a:t>
                      </a:r>
                      <a:endParaRPr sz="2400">
                        <a:latin typeface="Tahoma"/>
                        <a:cs typeface="Tahoma"/>
                      </a:endParaRPr>
                    </a:p>
                  </a:txBody>
                  <a:tcPr marL="0" marR="0" marT="109220" marB="0">
                    <a:lnT w="28575">
                      <a:solidFill>
                        <a:srgbClr val="000000"/>
                      </a:solidFill>
                      <a:prstDash val="solid"/>
                    </a:lnT>
                  </a:tcPr>
                </a:tc>
                <a:tc>
                  <a:txBody>
                    <a:bodyPr/>
                    <a:lstStyle/>
                    <a:p>
                      <a:pPr marL="105410">
                        <a:lnSpc>
                          <a:spcPct val="100000"/>
                        </a:lnSpc>
                        <a:spcBef>
                          <a:spcPts val="860"/>
                        </a:spcBef>
                      </a:pPr>
                      <a:r>
                        <a:rPr sz="2400" dirty="0">
                          <a:latin typeface="Tahoma"/>
                          <a:cs typeface="Tahoma"/>
                        </a:rPr>
                        <a:t>1</a:t>
                      </a:r>
                      <a:endParaRPr sz="2400">
                        <a:latin typeface="Tahoma"/>
                        <a:cs typeface="Tahoma"/>
                      </a:endParaRPr>
                    </a:p>
                  </a:txBody>
                  <a:tcPr marL="0" marR="0" marT="109220" marB="0">
                    <a:lnT w="2857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3"/>
                  </a:ext>
                </a:extLst>
              </a:tr>
              <a:tr h="542415">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28575">
                      <a:solidFill>
                        <a:srgbClr val="000000"/>
                      </a:solidFill>
                      <a:prstDash val="solid"/>
                    </a:lnB>
                  </a:tcPr>
                </a:tc>
                <a:tc>
                  <a:txBody>
                    <a:bodyPr/>
                    <a:lstStyle/>
                    <a:p>
                      <a:pPr>
                        <a:lnSpc>
                          <a:spcPct val="100000"/>
                        </a:lnSpc>
                        <a:spcBef>
                          <a:spcPts val="370"/>
                        </a:spcBef>
                      </a:pPr>
                      <a:r>
                        <a:rPr sz="2400" dirty="0">
                          <a:latin typeface="Tahoma"/>
                          <a:cs typeface="Tahoma"/>
                        </a:rPr>
                        <a:t>-0</a:t>
                      </a:r>
                      <a:endParaRPr sz="2400">
                        <a:latin typeface="Tahoma"/>
                        <a:cs typeface="Tahoma"/>
                      </a:endParaRPr>
                    </a:p>
                  </a:txBody>
                  <a:tcPr marL="0" marR="0" marT="46990" marB="0">
                    <a:lnB w="28575">
                      <a:solidFill>
                        <a:srgbClr val="000000"/>
                      </a:solidFill>
                      <a:prstDash val="solid"/>
                    </a:lnB>
                  </a:tcPr>
                </a:tc>
                <a:tc>
                  <a:txBody>
                    <a:bodyPr/>
                    <a:lstStyle/>
                    <a:p>
                      <a:pPr marL="54610">
                        <a:lnSpc>
                          <a:spcPct val="100000"/>
                        </a:lnSpc>
                        <a:spcBef>
                          <a:spcPts val="370"/>
                        </a:spcBef>
                      </a:pPr>
                      <a:r>
                        <a:rPr sz="2400" dirty="0">
                          <a:latin typeface="Tahoma"/>
                          <a:cs typeface="Tahoma"/>
                        </a:rPr>
                        <a:t>0</a:t>
                      </a:r>
                      <a:endParaRPr sz="2400">
                        <a:latin typeface="Tahoma"/>
                        <a:cs typeface="Tahoma"/>
                      </a:endParaRPr>
                    </a:p>
                  </a:txBody>
                  <a:tcPr marL="0" marR="0" marT="46990" marB="0">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4"/>
                  </a:ext>
                </a:extLst>
              </a:tr>
              <a:tr h="484157">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T w="28575">
                      <a:solidFill>
                        <a:srgbClr val="000000"/>
                      </a:solidFill>
                      <a:prstDash val="solid"/>
                    </a:lnT>
                  </a:tcPr>
                </a:tc>
                <a:tc>
                  <a:txBody>
                    <a:bodyPr/>
                    <a:lstStyle/>
                    <a:p>
                      <a:pPr marR="1905" algn="r">
                        <a:lnSpc>
                          <a:spcPts val="2845"/>
                        </a:lnSpc>
                        <a:spcBef>
                          <a:spcPts val="865"/>
                        </a:spcBef>
                      </a:pPr>
                      <a:r>
                        <a:rPr sz="2400" dirty="0">
                          <a:latin typeface="Tahoma"/>
                          <a:cs typeface="Tahoma"/>
                        </a:rPr>
                        <a:t>1</a:t>
                      </a:r>
                      <a:endParaRPr sz="2400">
                        <a:latin typeface="Tahoma"/>
                        <a:cs typeface="Tahoma"/>
                      </a:endParaRPr>
                    </a:p>
                  </a:txBody>
                  <a:tcPr marL="0" marR="0" marT="109855" marB="0">
                    <a:lnT w="28575">
                      <a:solidFill>
                        <a:srgbClr val="000000"/>
                      </a:solidFill>
                      <a:prstDash val="solid"/>
                    </a:lnT>
                  </a:tcPr>
                </a:tc>
                <a:tc>
                  <a:txBody>
                    <a:bodyPr/>
                    <a:lstStyle/>
                    <a:p>
                      <a:pPr marR="31750" algn="r">
                        <a:lnSpc>
                          <a:spcPts val="2845"/>
                        </a:lnSpc>
                        <a:spcBef>
                          <a:spcPts val="865"/>
                        </a:spcBef>
                      </a:pPr>
                      <a:r>
                        <a:rPr sz="2400" dirty="0">
                          <a:latin typeface="Tahoma"/>
                          <a:cs typeface="Tahoma"/>
                        </a:rPr>
                        <a:t>1</a:t>
                      </a:r>
                      <a:endParaRPr sz="2400">
                        <a:latin typeface="Tahoma"/>
                        <a:cs typeface="Tahoma"/>
                      </a:endParaRPr>
                    </a:p>
                  </a:txBody>
                  <a:tcPr marL="0" marR="0" marT="109855" marB="0">
                    <a:lnT w="28575">
                      <a:solidFill>
                        <a:srgbClr val="000000"/>
                      </a:solidFill>
                      <a:prstDash val="solid"/>
                    </a:lnT>
                  </a:tcPr>
                </a:tc>
                <a:tc>
                  <a:txBody>
                    <a:bodyPr/>
                    <a:lstStyle/>
                    <a:p>
                      <a:pPr marR="32384" algn="r">
                        <a:lnSpc>
                          <a:spcPts val="2845"/>
                        </a:lnSpc>
                        <a:spcBef>
                          <a:spcPts val="865"/>
                        </a:spcBef>
                      </a:pPr>
                      <a:r>
                        <a:rPr sz="2400" dirty="0">
                          <a:latin typeface="Tahoma"/>
                          <a:cs typeface="Tahoma"/>
                        </a:rPr>
                        <a:t>1</a:t>
                      </a:r>
                      <a:endParaRPr sz="2400">
                        <a:latin typeface="Tahoma"/>
                        <a:cs typeface="Tahoma"/>
                      </a:endParaRPr>
                    </a:p>
                  </a:txBody>
                  <a:tcPr marL="0" marR="0" marT="109855" marB="0">
                    <a:lnT w="2857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2857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5"/>
                  </a:ext>
                </a:extLst>
              </a:tr>
              <a:tr h="50625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L="90170">
                        <a:lnSpc>
                          <a:spcPct val="100000"/>
                        </a:lnSpc>
                        <a:spcBef>
                          <a:spcPts val="50"/>
                        </a:spcBef>
                      </a:pPr>
                      <a:r>
                        <a:rPr sz="2400" dirty="0">
                          <a:latin typeface="Tahoma"/>
                          <a:cs typeface="Tahoma"/>
                        </a:rPr>
                        <a:t>-1</a:t>
                      </a:r>
                      <a:endParaRPr sz="2400">
                        <a:latin typeface="Tahoma"/>
                        <a:cs typeface="Tahoma"/>
                      </a:endParaRPr>
                    </a:p>
                  </a:txBody>
                  <a:tcPr marL="0" marR="0" marT="6350" marB="0">
                    <a:lnB w="28575">
                      <a:solidFill>
                        <a:srgbClr val="000000"/>
                      </a:solidFill>
                      <a:prstDash val="solid"/>
                    </a:lnB>
                  </a:tcPr>
                </a:tc>
                <a:tc>
                  <a:txBody>
                    <a:bodyPr/>
                    <a:lstStyle/>
                    <a:p>
                      <a:pPr marR="57785" algn="r">
                        <a:lnSpc>
                          <a:spcPct val="100000"/>
                        </a:lnSpc>
                        <a:spcBef>
                          <a:spcPts val="50"/>
                        </a:spcBef>
                      </a:pPr>
                      <a:r>
                        <a:rPr sz="2400" dirty="0">
                          <a:latin typeface="Tahoma"/>
                          <a:cs typeface="Tahoma"/>
                        </a:rPr>
                        <a:t>0</a:t>
                      </a:r>
                      <a:endParaRPr sz="2400">
                        <a:latin typeface="Tahoma"/>
                        <a:cs typeface="Tahoma"/>
                      </a:endParaRPr>
                    </a:p>
                  </a:txBody>
                  <a:tcPr marL="0" marR="0" marT="6350" marB="0">
                    <a:lnB w="28575">
                      <a:solidFill>
                        <a:srgbClr val="000000"/>
                      </a:solidFill>
                      <a:prstDash val="solid"/>
                    </a:lnB>
                  </a:tcPr>
                </a:tc>
                <a:tc>
                  <a:txBody>
                    <a:bodyPr/>
                    <a:lstStyle/>
                    <a:p>
                      <a:pPr marR="59055" algn="r">
                        <a:lnSpc>
                          <a:spcPct val="100000"/>
                        </a:lnSpc>
                        <a:spcBef>
                          <a:spcPts val="50"/>
                        </a:spcBef>
                      </a:pPr>
                      <a:r>
                        <a:rPr sz="2400" dirty="0">
                          <a:latin typeface="Tahoma"/>
                          <a:cs typeface="Tahoma"/>
                        </a:rPr>
                        <a:t>1</a:t>
                      </a:r>
                      <a:endParaRPr sz="2400">
                        <a:latin typeface="Tahoma"/>
                        <a:cs typeface="Tahoma"/>
                      </a:endParaRPr>
                    </a:p>
                  </a:txBody>
                  <a:tcPr marL="0" marR="0" marT="6350" marB="0">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6"/>
                  </a:ext>
                </a:extLst>
              </a:tr>
              <a:tr h="522397">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gn="r">
                        <a:lnSpc>
                          <a:spcPct val="100000"/>
                        </a:lnSpc>
                        <a:spcBef>
                          <a:spcPts val="865"/>
                        </a:spcBef>
                      </a:pPr>
                      <a:r>
                        <a:rPr sz="2400" dirty="0">
                          <a:latin typeface="Tahoma"/>
                          <a:cs typeface="Tahoma"/>
                        </a:rPr>
                        <a:t>0</a:t>
                      </a:r>
                      <a:endParaRPr sz="2400">
                        <a:latin typeface="Tahoma"/>
                        <a:cs typeface="Tahoma"/>
                      </a:endParaRPr>
                    </a:p>
                  </a:txBody>
                  <a:tcPr marL="0" marR="0" marT="109855" marB="0">
                    <a:lnT w="28575">
                      <a:solidFill>
                        <a:srgbClr val="000000"/>
                      </a:solidFill>
                      <a:prstDash val="solid"/>
                    </a:lnT>
                  </a:tcPr>
                </a:tc>
                <a:tc>
                  <a:txBody>
                    <a:bodyPr/>
                    <a:lstStyle/>
                    <a:p>
                      <a:pPr marR="22225" algn="r">
                        <a:lnSpc>
                          <a:spcPct val="100000"/>
                        </a:lnSpc>
                        <a:spcBef>
                          <a:spcPts val="865"/>
                        </a:spcBef>
                      </a:pPr>
                      <a:r>
                        <a:rPr sz="2400" dirty="0">
                          <a:latin typeface="Tahoma"/>
                          <a:cs typeface="Tahoma"/>
                        </a:rPr>
                        <a:t>1</a:t>
                      </a:r>
                      <a:endParaRPr sz="2400">
                        <a:latin typeface="Tahoma"/>
                        <a:cs typeface="Tahoma"/>
                      </a:endParaRPr>
                    </a:p>
                  </a:txBody>
                  <a:tcPr marL="0" marR="0" marT="109855" marB="0">
                    <a:lnT w="28575">
                      <a:solidFill>
                        <a:srgbClr val="000000"/>
                      </a:solidFill>
                      <a:prstDash val="solid"/>
                    </a:lnT>
                  </a:tcPr>
                </a:tc>
                <a:tc>
                  <a:txBody>
                    <a:bodyPr/>
                    <a:lstStyle/>
                    <a:p>
                      <a:pPr marR="22225" algn="r">
                        <a:lnSpc>
                          <a:spcPct val="100000"/>
                        </a:lnSpc>
                        <a:spcBef>
                          <a:spcPts val="865"/>
                        </a:spcBef>
                      </a:pPr>
                      <a:r>
                        <a:rPr sz="2400" dirty="0">
                          <a:latin typeface="Tahoma"/>
                          <a:cs typeface="Tahoma"/>
                        </a:rPr>
                        <a:t>0</a:t>
                      </a:r>
                      <a:endParaRPr sz="2400">
                        <a:latin typeface="Tahoma"/>
                        <a:cs typeface="Tahoma"/>
                      </a:endParaRPr>
                    </a:p>
                  </a:txBody>
                  <a:tcPr marL="0" marR="0" marT="109855" marB="0">
                    <a:lnT w="28575">
                      <a:solidFill>
                        <a:srgbClr val="000000"/>
                      </a:solidFill>
                      <a:prstDash val="solid"/>
                    </a:lnT>
                  </a:tcPr>
                </a:tc>
                <a:tc>
                  <a:txBody>
                    <a:bodyPr/>
                    <a:lstStyle/>
                    <a:p>
                      <a:pPr marR="67310" algn="r">
                        <a:lnSpc>
                          <a:spcPct val="100000"/>
                        </a:lnSpc>
                        <a:spcBef>
                          <a:spcPts val="865"/>
                        </a:spcBef>
                      </a:pPr>
                      <a:r>
                        <a:rPr sz="2400" dirty="0">
                          <a:latin typeface="Tahoma"/>
                          <a:cs typeface="Tahoma"/>
                        </a:rPr>
                        <a:t>0</a:t>
                      </a:r>
                      <a:endParaRPr sz="2400">
                        <a:latin typeface="Tahoma"/>
                        <a:cs typeface="Tahoma"/>
                      </a:endParaRPr>
                    </a:p>
                  </a:txBody>
                  <a:tcPr marL="0" marR="0" marT="109855" marB="0">
                    <a:lnT w="2857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tc>
                <a:extLst>
                  <a:ext uri="{0D108BD9-81ED-4DB2-BD59-A6C34878D82A}">
                    <a16:rowId xmlns="" xmlns:a16="http://schemas.microsoft.com/office/drawing/2014/main" val="10007"/>
                  </a:ext>
                </a:extLst>
              </a:tr>
              <a:tr h="544599">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L="45720">
                        <a:lnSpc>
                          <a:spcPct val="100000"/>
                        </a:lnSpc>
                        <a:spcBef>
                          <a:spcPts val="350"/>
                        </a:spcBef>
                      </a:pPr>
                      <a:r>
                        <a:rPr sz="2400" dirty="0">
                          <a:latin typeface="Tahoma"/>
                          <a:cs typeface="Tahoma"/>
                        </a:rPr>
                        <a:t>-0</a:t>
                      </a:r>
                      <a:endParaRPr sz="2400">
                        <a:latin typeface="Tahoma"/>
                        <a:cs typeface="Tahoma"/>
                      </a:endParaRPr>
                    </a:p>
                  </a:txBody>
                  <a:tcPr marL="0" marR="0" marT="44450" marB="0">
                    <a:lnB w="28575">
                      <a:solidFill>
                        <a:srgbClr val="000000"/>
                      </a:solidFill>
                      <a:prstDash val="solid"/>
                    </a:lnB>
                  </a:tcPr>
                </a:tc>
                <a:tc>
                  <a:txBody>
                    <a:bodyPr/>
                    <a:lstStyle/>
                    <a:p>
                      <a:pPr marR="54610" algn="r">
                        <a:lnSpc>
                          <a:spcPct val="100000"/>
                        </a:lnSpc>
                        <a:spcBef>
                          <a:spcPts val="350"/>
                        </a:spcBef>
                      </a:pPr>
                      <a:r>
                        <a:rPr sz="2400" dirty="0">
                          <a:latin typeface="Tahoma"/>
                          <a:cs typeface="Tahoma"/>
                        </a:rPr>
                        <a:t>0</a:t>
                      </a:r>
                      <a:endParaRPr sz="2400">
                        <a:latin typeface="Tahoma"/>
                        <a:cs typeface="Tahoma"/>
                      </a:endParaRPr>
                    </a:p>
                  </a:txBody>
                  <a:tcPr marL="0" marR="0" marT="44450" marB="0">
                    <a:lnB w="28575">
                      <a:solidFill>
                        <a:srgbClr val="000000"/>
                      </a:solidFill>
                      <a:prstDash val="solid"/>
                    </a:lnB>
                  </a:tcPr>
                </a:tc>
                <a:tc>
                  <a:txBody>
                    <a:bodyPr/>
                    <a:lstStyle/>
                    <a:p>
                      <a:pPr marR="99695" algn="r">
                        <a:lnSpc>
                          <a:spcPct val="100000"/>
                        </a:lnSpc>
                        <a:spcBef>
                          <a:spcPts val="350"/>
                        </a:spcBef>
                      </a:pPr>
                      <a:r>
                        <a:rPr sz="2400" dirty="0">
                          <a:latin typeface="Tahoma"/>
                          <a:cs typeface="Tahoma"/>
                        </a:rPr>
                        <a:t>0</a:t>
                      </a:r>
                      <a:endParaRPr sz="2400">
                        <a:latin typeface="Tahoma"/>
                        <a:cs typeface="Tahoma"/>
                      </a:endParaRPr>
                    </a:p>
                  </a:txBody>
                  <a:tcPr marL="0" marR="0" marT="44450" marB="0">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28575">
                      <a:solidFill>
                        <a:srgbClr val="000000"/>
                      </a:solidFill>
                      <a:prstDash val="solid"/>
                    </a:lnB>
                  </a:tcPr>
                </a:tc>
                <a:extLst>
                  <a:ext uri="{0D108BD9-81ED-4DB2-BD59-A6C34878D82A}">
                    <a16:rowId xmlns="" xmlns:a16="http://schemas.microsoft.com/office/drawing/2014/main" val="10008"/>
                  </a:ext>
                </a:extLst>
              </a:tr>
            </a:tbl>
          </a:graphicData>
        </a:graphic>
      </p:graphicFrame>
      <p:sp>
        <p:nvSpPr>
          <p:cNvPr id="8" name="object 8"/>
          <p:cNvSpPr txBox="1"/>
          <p:nvPr/>
        </p:nvSpPr>
        <p:spPr>
          <a:xfrm>
            <a:off x="1068120" y="2257171"/>
            <a:ext cx="52387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101</a:t>
            </a:r>
            <a:endParaRPr sz="2400">
              <a:latin typeface="Tahoma"/>
              <a:cs typeface="Tahoma"/>
            </a:endParaRPr>
          </a:p>
        </p:txBody>
      </p:sp>
      <p:sp>
        <p:nvSpPr>
          <p:cNvPr id="9" name="object 9"/>
          <p:cNvSpPr txBox="1"/>
          <p:nvPr/>
        </p:nvSpPr>
        <p:spPr>
          <a:xfrm>
            <a:off x="3260090" y="6274409"/>
            <a:ext cx="1740535" cy="391160"/>
          </a:xfrm>
          <a:prstGeom prst="rect">
            <a:avLst/>
          </a:prstGeom>
        </p:spPr>
        <p:txBody>
          <a:bodyPr vert="horz" wrap="square" lIns="0" tIns="12700" rIns="0" bIns="0" rtlCol="0">
            <a:spAutoFit/>
          </a:bodyPr>
          <a:lstStyle/>
          <a:p>
            <a:pPr marL="38100">
              <a:lnSpc>
                <a:spcPct val="100000"/>
              </a:lnSpc>
              <a:spcBef>
                <a:spcPts val="100"/>
              </a:spcBef>
              <a:tabLst>
                <a:tab pos="394970" algn="l"/>
                <a:tab pos="751205" algn="l"/>
              </a:tabLst>
            </a:pPr>
            <a:r>
              <a:rPr sz="3600" baseline="-18518" dirty="0">
                <a:latin typeface="Tahoma"/>
                <a:cs typeface="Tahoma"/>
              </a:rPr>
              <a:t>1	0	</a:t>
            </a:r>
            <a:r>
              <a:rPr sz="3600" spc="7" baseline="-18518" dirty="0">
                <a:latin typeface="Tahoma"/>
                <a:cs typeface="Tahoma"/>
              </a:rPr>
              <a:t>0</a:t>
            </a:r>
            <a:r>
              <a:rPr sz="1200" spc="5" dirty="0">
                <a:solidFill>
                  <a:srgbClr val="8A8A8A"/>
                </a:solidFill>
                <a:latin typeface="Calibri"/>
                <a:cs typeface="Calibri"/>
              </a:rPr>
              <a:t>Amit</a:t>
            </a:r>
            <a:r>
              <a:rPr sz="1200" spc="-40" dirty="0">
                <a:solidFill>
                  <a:srgbClr val="8A8A8A"/>
                </a:solidFill>
                <a:latin typeface="Calibri"/>
                <a:cs typeface="Calibri"/>
              </a:rPr>
              <a:t> </a:t>
            </a:r>
            <a:r>
              <a:rPr sz="1200" spc="-5" dirty="0">
                <a:solidFill>
                  <a:srgbClr val="8A8A8A"/>
                </a:solidFill>
                <a:latin typeface="Calibri"/>
                <a:cs typeface="Calibri"/>
              </a:rPr>
              <a:t>Nevase</a:t>
            </a:r>
            <a:endParaRPr sz="1200">
              <a:latin typeface="Calibri"/>
              <a:cs typeface="Calibri"/>
            </a:endParaRPr>
          </a:p>
        </p:txBody>
      </p:sp>
      <p:sp>
        <p:nvSpPr>
          <p:cNvPr id="10" name="object 10"/>
          <p:cNvSpPr txBox="1"/>
          <p:nvPr/>
        </p:nvSpPr>
        <p:spPr>
          <a:xfrm>
            <a:off x="3715388" y="945237"/>
            <a:ext cx="2341245" cy="466725"/>
          </a:xfrm>
          <a:prstGeom prst="rect">
            <a:avLst/>
          </a:prstGeom>
        </p:spPr>
        <p:txBody>
          <a:bodyPr vert="horz" wrap="square" lIns="0" tIns="12065" rIns="0" bIns="0" rtlCol="0">
            <a:spAutoFit/>
          </a:bodyPr>
          <a:lstStyle/>
          <a:p>
            <a:pPr marL="12700">
              <a:lnSpc>
                <a:spcPct val="100000"/>
              </a:lnSpc>
              <a:spcBef>
                <a:spcPts val="95"/>
              </a:spcBef>
            </a:pPr>
            <a:r>
              <a:rPr sz="2900" spc="-140" dirty="0">
                <a:latin typeface="Times New Roman"/>
                <a:cs typeface="Times New Roman"/>
              </a:rPr>
              <a:t>(110110)</a:t>
            </a:r>
            <a:r>
              <a:rPr sz="1650" spc="-140" dirty="0">
                <a:latin typeface="Times New Roman"/>
                <a:cs typeface="Times New Roman"/>
              </a:rPr>
              <a:t>2 </a:t>
            </a:r>
            <a:r>
              <a:rPr sz="2900" spc="-35" dirty="0">
                <a:latin typeface="Times New Roman"/>
                <a:cs typeface="Times New Roman"/>
              </a:rPr>
              <a:t>/</a:t>
            </a:r>
            <a:r>
              <a:rPr sz="2900" spc="-265" dirty="0">
                <a:latin typeface="Times New Roman"/>
                <a:cs typeface="Times New Roman"/>
              </a:rPr>
              <a:t> </a:t>
            </a:r>
            <a:r>
              <a:rPr sz="2900" spc="-165" dirty="0">
                <a:latin typeface="Times New Roman"/>
                <a:cs typeface="Times New Roman"/>
              </a:rPr>
              <a:t>(101)</a:t>
            </a:r>
            <a:r>
              <a:rPr sz="1650" spc="-165" dirty="0">
                <a:latin typeface="Times New Roman"/>
                <a:cs typeface="Times New Roman"/>
              </a:rPr>
              <a:t>2</a:t>
            </a:r>
            <a:endParaRPr sz="16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640" y="6477609"/>
            <a:ext cx="661670"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/2</a:t>
            </a:r>
            <a:r>
              <a:rPr sz="1200" spc="5" dirty="0">
                <a:solidFill>
                  <a:srgbClr val="8A8A8A"/>
                </a:solidFill>
                <a:latin typeface="Calibri"/>
                <a:cs typeface="Calibri"/>
              </a:rPr>
              <a:t>0</a:t>
            </a:r>
            <a:r>
              <a:rPr sz="1200" dirty="0">
                <a:solidFill>
                  <a:srgbClr val="8A8A8A"/>
                </a:solidFill>
                <a:latin typeface="Calibri"/>
                <a:cs typeface="Calibri"/>
              </a:rPr>
              <a:t>17</a:t>
            </a:r>
            <a:endParaRPr sz="1200">
              <a:latin typeface="Calibri"/>
              <a:cs typeface="Calibri"/>
            </a:endParaRPr>
          </a:p>
        </p:txBody>
      </p:sp>
      <p:sp>
        <p:nvSpPr>
          <p:cNvPr id="3" name="object 3"/>
          <p:cNvSpPr txBox="1"/>
          <p:nvPr/>
        </p:nvSpPr>
        <p:spPr>
          <a:xfrm>
            <a:off x="4181221" y="6477609"/>
            <a:ext cx="781685"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Amit</a:t>
            </a:r>
            <a:r>
              <a:rPr sz="1200" spc="-85" dirty="0">
                <a:solidFill>
                  <a:srgbClr val="8A8A8A"/>
                </a:solidFill>
                <a:latin typeface="Calibri"/>
                <a:cs typeface="Calibri"/>
              </a:rPr>
              <a:t> </a:t>
            </a:r>
            <a:r>
              <a:rPr sz="1200" spc="-5" dirty="0">
                <a:solidFill>
                  <a:srgbClr val="8A8A8A"/>
                </a:solidFill>
                <a:latin typeface="Calibri"/>
                <a:cs typeface="Calibri"/>
              </a:rPr>
              <a:t>Nevase</a:t>
            </a:r>
            <a:endParaRPr sz="1200">
              <a:latin typeface="Calibri"/>
              <a:cs typeface="Calibri"/>
            </a:endParaRPr>
          </a:p>
        </p:txBody>
      </p:sp>
      <p:sp>
        <p:nvSpPr>
          <p:cNvPr id="4" name="object 4"/>
          <p:cNvSpPr txBox="1"/>
          <p:nvPr/>
        </p:nvSpPr>
        <p:spPr>
          <a:xfrm>
            <a:off x="8439657" y="6477609"/>
            <a:ext cx="155575"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30</a:t>
            </a:r>
            <a:endParaRPr sz="1200">
              <a:latin typeface="Calibri"/>
              <a:cs typeface="Calibri"/>
            </a:endParaRPr>
          </a:p>
        </p:txBody>
      </p:sp>
      <p:sp>
        <p:nvSpPr>
          <p:cNvPr id="5" name="object 5"/>
          <p:cNvSpPr/>
          <p:nvPr/>
        </p:nvSpPr>
        <p:spPr>
          <a:xfrm>
            <a:off x="304558" y="6858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txBox="1">
            <a:spLocks noGrp="1"/>
          </p:cNvSpPr>
          <p:nvPr>
            <p:ph type="title"/>
          </p:nvPr>
        </p:nvSpPr>
        <p:spPr>
          <a:xfrm>
            <a:off x="383844" y="22047"/>
            <a:ext cx="3680460" cy="51435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Calibri"/>
                <a:cs typeface="Calibri"/>
              </a:rPr>
              <a:t>Octal </a:t>
            </a:r>
            <a:r>
              <a:rPr sz="3200" b="1" dirty="0">
                <a:latin typeface="Calibri"/>
                <a:cs typeface="Calibri"/>
              </a:rPr>
              <a:t>Number</a:t>
            </a:r>
            <a:r>
              <a:rPr sz="3200" b="1" spc="-80" dirty="0">
                <a:latin typeface="Calibri"/>
                <a:cs typeface="Calibri"/>
              </a:rPr>
              <a:t> </a:t>
            </a:r>
            <a:r>
              <a:rPr sz="3200" b="1" spc="-30" dirty="0">
                <a:latin typeface="Calibri"/>
                <a:cs typeface="Calibri"/>
              </a:rPr>
              <a:t>System</a:t>
            </a:r>
            <a:endParaRPr sz="3200">
              <a:latin typeface="Calibri"/>
              <a:cs typeface="Calibri"/>
            </a:endParaRPr>
          </a:p>
        </p:txBody>
      </p:sp>
      <p:graphicFrame>
        <p:nvGraphicFramePr>
          <p:cNvPr id="7" name="object 7"/>
          <p:cNvGraphicFramePr>
            <a:graphicFrameLocks noGrp="1"/>
          </p:cNvGraphicFramePr>
          <p:nvPr/>
        </p:nvGraphicFramePr>
        <p:xfrm>
          <a:off x="298794" y="831952"/>
          <a:ext cx="8534400" cy="5943242"/>
        </p:xfrm>
        <a:graphic>
          <a:graphicData uri="http://schemas.openxmlformats.org/drawingml/2006/table">
            <a:tbl>
              <a:tblPr firstRow="1" bandRow="1">
                <a:tableStyleId>{2D5ABB26-0587-4C30-8999-92F81FD0307C}</a:tableStyleId>
              </a:tblPr>
              <a:tblGrid>
                <a:gridCol w="2844800">
                  <a:extLst>
                    <a:ext uri="{9D8B030D-6E8A-4147-A177-3AD203B41FA5}">
                      <a16:colId xmlns="" xmlns:a16="http://schemas.microsoft.com/office/drawing/2014/main" val="20000"/>
                    </a:ext>
                  </a:extLst>
                </a:gridCol>
                <a:gridCol w="2844800">
                  <a:extLst>
                    <a:ext uri="{9D8B030D-6E8A-4147-A177-3AD203B41FA5}">
                      <a16:colId xmlns="" xmlns:a16="http://schemas.microsoft.com/office/drawing/2014/main" val="20001"/>
                    </a:ext>
                  </a:extLst>
                </a:gridCol>
                <a:gridCol w="2844800">
                  <a:extLst>
                    <a:ext uri="{9D8B030D-6E8A-4147-A177-3AD203B41FA5}">
                      <a16:colId xmlns="" xmlns:a16="http://schemas.microsoft.com/office/drawing/2014/main" val="20002"/>
                    </a:ext>
                  </a:extLst>
                </a:gridCol>
              </a:tblGrid>
              <a:tr h="395986">
                <a:tc>
                  <a:txBody>
                    <a:bodyPr/>
                    <a:lstStyle/>
                    <a:p>
                      <a:pPr marL="635" algn="ctr">
                        <a:lnSpc>
                          <a:spcPct val="100000"/>
                        </a:lnSpc>
                        <a:spcBef>
                          <a:spcPts val="265"/>
                        </a:spcBef>
                      </a:pPr>
                      <a:r>
                        <a:rPr sz="1800" b="1" spc="-5" dirty="0">
                          <a:solidFill>
                            <a:srgbClr val="FFFFFF"/>
                          </a:solidFill>
                          <a:latin typeface="Calibri"/>
                          <a:cs typeface="Calibri"/>
                        </a:rPr>
                        <a:t>Decimal</a:t>
                      </a:r>
                      <a:r>
                        <a:rPr sz="1800" b="1" spc="-2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algn="ctr">
                        <a:lnSpc>
                          <a:spcPct val="100000"/>
                        </a:lnSpc>
                        <a:spcBef>
                          <a:spcPts val="265"/>
                        </a:spcBef>
                      </a:pPr>
                      <a:r>
                        <a:rPr sz="1800" b="1" dirty="0">
                          <a:solidFill>
                            <a:srgbClr val="FFFFFF"/>
                          </a:solidFill>
                          <a:latin typeface="Calibri"/>
                          <a:cs typeface="Calibri"/>
                        </a:rPr>
                        <a:t>Binary</a:t>
                      </a:r>
                      <a:r>
                        <a:rPr sz="1800" b="1" spc="-3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marL="1905" algn="ctr">
                        <a:lnSpc>
                          <a:spcPct val="100000"/>
                        </a:lnSpc>
                        <a:spcBef>
                          <a:spcPts val="265"/>
                        </a:spcBef>
                      </a:pPr>
                      <a:r>
                        <a:rPr sz="1800" b="1" spc="-5" dirty="0">
                          <a:solidFill>
                            <a:srgbClr val="FFFFFF"/>
                          </a:solidFill>
                          <a:latin typeface="Calibri"/>
                          <a:cs typeface="Calibri"/>
                        </a:rPr>
                        <a:t>Octal</a:t>
                      </a:r>
                      <a:r>
                        <a:rPr sz="1800" b="1" spc="-3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extLst>
                  <a:ext uri="{0D108BD9-81ED-4DB2-BD59-A6C34878D82A}">
                    <a16:rowId xmlns="" xmlns:a16="http://schemas.microsoft.com/office/drawing/2014/main" val="10000"/>
                  </a:ext>
                </a:extLst>
              </a:tr>
              <a:tr h="395986">
                <a:tc>
                  <a:txBody>
                    <a:bodyPr/>
                    <a:lstStyle/>
                    <a:p>
                      <a:pPr marL="635" algn="ctr">
                        <a:lnSpc>
                          <a:spcPct val="100000"/>
                        </a:lnSpc>
                        <a:spcBef>
                          <a:spcPts val="265"/>
                        </a:spcBef>
                      </a:pPr>
                      <a:r>
                        <a:rPr sz="1800" dirty="0">
                          <a:latin typeface="Calibri"/>
                          <a:cs typeface="Calibri"/>
                        </a:rPr>
                        <a:t>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65"/>
                        </a:spcBef>
                      </a:pPr>
                      <a:r>
                        <a:rPr sz="1800" spc="-5" dirty="0">
                          <a:latin typeface="Calibri"/>
                          <a:cs typeface="Calibri"/>
                        </a:rPr>
                        <a:t>0000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marL="2540" algn="ctr">
                        <a:lnSpc>
                          <a:spcPct val="100000"/>
                        </a:lnSpc>
                        <a:spcBef>
                          <a:spcPts val="265"/>
                        </a:spcBef>
                      </a:pPr>
                      <a:r>
                        <a:rPr sz="1800" dirty="0">
                          <a:latin typeface="Calibri"/>
                          <a:cs typeface="Calibri"/>
                        </a:rPr>
                        <a:t>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1"/>
                  </a:ext>
                </a:extLst>
              </a:tr>
              <a:tr h="395985">
                <a:tc>
                  <a:txBody>
                    <a:bodyPr/>
                    <a:lstStyle/>
                    <a:p>
                      <a:pPr marL="635" algn="ctr">
                        <a:lnSpc>
                          <a:spcPct val="100000"/>
                        </a:lnSpc>
                        <a:spcBef>
                          <a:spcPts val="265"/>
                        </a:spcBef>
                      </a:pPr>
                      <a:r>
                        <a:rPr sz="1800" dirty="0">
                          <a:latin typeface="Calibri"/>
                          <a:cs typeface="Calibri"/>
                        </a:rPr>
                        <a:t>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65"/>
                        </a:spcBef>
                      </a:pPr>
                      <a:r>
                        <a:rPr sz="1800" spc="-5" dirty="0">
                          <a:latin typeface="Calibri"/>
                          <a:cs typeface="Calibri"/>
                        </a:rPr>
                        <a:t>0001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65"/>
                        </a:spcBef>
                      </a:pPr>
                      <a:r>
                        <a:rPr sz="1800" dirty="0">
                          <a:latin typeface="Calibri"/>
                          <a:cs typeface="Calibri"/>
                        </a:rPr>
                        <a:t>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2"/>
                  </a:ext>
                </a:extLst>
              </a:tr>
              <a:tr h="395986">
                <a:tc>
                  <a:txBody>
                    <a:bodyPr/>
                    <a:lstStyle/>
                    <a:p>
                      <a:pPr marL="635" algn="ctr">
                        <a:lnSpc>
                          <a:spcPct val="100000"/>
                        </a:lnSpc>
                        <a:spcBef>
                          <a:spcPts val="270"/>
                        </a:spcBef>
                      </a:pPr>
                      <a:r>
                        <a:rPr sz="1800" dirty="0">
                          <a:latin typeface="Calibri"/>
                          <a:cs typeface="Calibri"/>
                        </a:rPr>
                        <a:t>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0"/>
                        </a:spcBef>
                      </a:pPr>
                      <a:r>
                        <a:rPr sz="1800" spc="-5" dirty="0">
                          <a:latin typeface="Calibri"/>
                          <a:cs typeface="Calibri"/>
                        </a:rPr>
                        <a:t>0010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2540" algn="ctr">
                        <a:lnSpc>
                          <a:spcPct val="100000"/>
                        </a:lnSpc>
                        <a:spcBef>
                          <a:spcPts val="270"/>
                        </a:spcBef>
                      </a:pPr>
                      <a:r>
                        <a:rPr sz="1800" dirty="0">
                          <a:latin typeface="Calibri"/>
                          <a:cs typeface="Calibri"/>
                        </a:rPr>
                        <a:t>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3"/>
                  </a:ext>
                </a:extLst>
              </a:tr>
              <a:tr h="396113">
                <a:tc>
                  <a:txBody>
                    <a:bodyPr/>
                    <a:lstStyle/>
                    <a:p>
                      <a:pPr marL="635" algn="ctr">
                        <a:lnSpc>
                          <a:spcPct val="100000"/>
                        </a:lnSpc>
                        <a:spcBef>
                          <a:spcPts val="265"/>
                        </a:spcBef>
                      </a:pPr>
                      <a:r>
                        <a:rPr sz="1800" dirty="0">
                          <a:latin typeface="Calibri"/>
                          <a:cs typeface="Calibri"/>
                        </a:rPr>
                        <a:t>3</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65"/>
                        </a:spcBef>
                      </a:pPr>
                      <a:r>
                        <a:rPr sz="1800" spc="-5" dirty="0">
                          <a:latin typeface="Calibri"/>
                          <a:cs typeface="Calibri"/>
                        </a:rPr>
                        <a:t>0011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65"/>
                        </a:spcBef>
                      </a:pPr>
                      <a:r>
                        <a:rPr sz="1800" dirty="0">
                          <a:latin typeface="Calibri"/>
                          <a:cs typeface="Calibri"/>
                        </a:rPr>
                        <a:t>3</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4"/>
                  </a:ext>
                </a:extLst>
              </a:tr>
              <a:tr h="395986">
                <a:tc>
                  <a:txBody>
                    <a:bodyPr/>
                    <a:lstStyle/>
                    <a:p>
                      <a:pPr marL="635" algn="ctr">
                        <a:lnSpc>
                          <a:spcPct val="100000"/>
                        </a:lnSpc>
                        <a:spcBef>
                          <a:spcPts val="265"/>
                        </a:spcBef>
                      </a:pPr>
                      <a:r>
                        <a:rPr sz="1800" dirty="0">
                          <a:latin typeface="Calibri"/>
                          <a:cs typeface="Calibri"/>
                        </a:rPr>
                        <a:t>4</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65"/>
                        </a:spcBef>
                      </a:pPr>
                      <a:r>
                        <a:rPr sz="1800" spc="-5" dirty="0">
                          <a:latin typeface="Calibri"/>
                          <a:cs typeface="Calibri"/>
                        </a:rPr>
                        <a:t>0100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2540" algn="ctr">
                        <a:lnSpc>
                          <a:spcPct val="100000"/>
                        </a:lnSpc>
                        <a:spcBef>
                          <a:spcPts val="265"/>
                        </a:spcBef>
                      </a:pPr>
                      <a:r>
                        <a:rPr sz="1800" dirty="0">
                          <a:latin typeface="Calibri"/>
                          <a:cs typeface="Calibri"/>
                        </a:rPr>
                        <a:t>4</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5"/>
                  </a:ext>
                </a:extLst>
              </a:tr>
              <a:tr h="395986">
                <a:tc>
                  <a:txBody>
                    <a:bodyPr/>
                    <a:lstStyle/>
                    <a:p>
                      <a:pPr marL="635" algn="ctr">
                        <a:lnSpc>
                          <a:spcPct val="100000"/>
                        </a:lnSpc>
                        <a:spcBef>
                          <a:spcPts val="265"/>
                        </a:spcBef>
                      </a:pPr>
                      <a:r>
                        <a:rPr sz="1800" dirty="0">
                          <a:latin typeface="Calibri"/>
                          <a:cs typeface="Calibri"/>
                        </a:rPr>
                        <a:t>5</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65"/>
                        </a:spcBef>
                      </a:pPr>
                      <a:r>
                        <a:rPr sz="1800" spc="-5" dirty="0">
                          <a:latin typeface="Calibri"/>
                          <a:cs typeface="Calibri"/>
                        </a:rPr>
                        <a:t>0101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65"/>
                        </a:spcBef>
                      </a:pPr>
                      <a:r>
                        <a:rPr sz="1800" dirty="0">
                          <a:latin typeface="Calibri"/>
                          <a:cs typeface="Calibri"/>
                        </a:rPr>
                        <a:t>5</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6"/>
                  </a:ext>
                </a:extLst>
              </a:tr>
              <a:tr h="395986">
                <a:tc>
                  <a:txBody>
                    <a:bodyPr/>
                    <a:lstStyle/>
                    <a:p>
                      <a:pPr marL="635" algn="ctr">
                        <a:lnSpc>
                          <a:spcPct val="100000"/>
                        </a:lnSpc>
                        <a:spcBef>
                          <a:spcPts val="270"/>
                        </a:spcBef>
                      </a:pPr>
                      <a:r>
                        <a:rPr sz="1800" dirty="0">
                          <a:latin typeface="Calibri"/>
                          <a:cs typeface="Calibri"/>
                        </a:rPr>
                        <a:t>6</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0"/>
                        </a:spcBef>
                      </a:pPr>
                      <a:r>
                        <a:rPr sz="1800" spc="-5" dirty="0">
                          <a:latin typeface="Calibri"/>
                          <a:cs typeface="Calibri"/>
                        </a:rPr>
                        <a:t>0110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2540" algn="ctr">
                        <a:lnSpc>
                          <a:spcPct val="100000"/>
                        </a:lnSpc>
                        <a:spcBef>
                          <a:spcPts val="270"/>
                        </a:spcBef>
                      </a:pPr>
                      <a:r>
                        <a:rPr sz="1800" dirty="0">
                          <a:latin typeface="Calibri"/>
                          <a:cs typeface="Calibri"/>
                        </a:rPr>
                        <a:t>6</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7"/>
                  </a:ext>
                </a:extLst>
              </a:tr>
              <a:tr h="395986">
                <a:tc>
                  <a:txBody>
                    <a:bodyPr/>
                    <a:lstStyle/>
                    <a:p>
                      <a:pPr marL="635" algn="ctr">
                        <a:lnSpc>
                          <a:spcPct val="100000"/>
                        </a:lnSpc>
                        <a:spcBef>
                          <a:spcPts val="270"/>
                        </a:spcBef>
                      </a:pPr>
                      <a:r>
                        <a:rPr sz="1800" dirty="0">
                          <a:latin typeface="Calibri"/>
                          <a:cs typeface="Calibri"/>
                        </a:rPr>
                        <a:t>7</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0"/>
                        </a:spcBef>
                      </a:pPr>
                      <a:r>
                        <a:rPr sz="1800" spc="-5" dirty="0">
                          <a:latin typeface="Calibri"/>
                          <a:cs typeface="Calibri"/>
                        </a:rPr>
                        <a:t>0111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70"/>
                        </a:spcBef>
                      </a:pPr>
                      <a:r>
                        <a:rPr sz="1800" dirty="0">
                          <a:latin typeface="Calibri"/>
                          <a:cs typeface="Calibri"/>
                        </a:rPr>
                        <a:t>7</a:t>
                      </a: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8"/>
                  </a:ext>
                </a:extLst>
              </a:tr>
              <a:tr h="395986">
                <a:tc>
                  <a:txBody>
                    <a:bodyPr/>
                    <a:lstStyle/>
                    <a:p>
                      <a:pPr marL="635" algn="ctr">
                        <a:lnSpc>
                          <a:spcPct val="100000"/>
                        </a:lnSpc>
                        <a:spcBef>
                          <a:spcPts val="270"/>
                        </a:spcBef>
                      </a:pPr>
                      <a:r>
                        <a:rPr sz="1800" dirty="0">
                          <a:latin typeface="Calibri"/>
                          <a:cs typeface="Calibri"/>
                        </a:rPr>
                        <a:t>8</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0"/>
                        </a:spcBef>
                      </a:pPr>
                      <a:r>
                        <a:rPr sz="1800" spc="-5" dirty="0">
                          <a:latin typeface="Calibri"/>
                          <a:cs typeface="Calibri"/>
                        </a:rPr>
                        <a:t>1000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905" algn="ctr">
                        <a:lnSpc>
                          <a:spcPct val="100000"/>
                        </a:lnSpc>
                        <a:spcBef>
                          <a:spcPts val="270"/>
                        </a:spcBef>
                      </a:pPr>
                      <a:r>
                        <a:rPr sz="1800" spc="-5" dirty="0">
                          <a:latin typeface="Calibri"/>
                          <a:cs typeface="Calibri"/>
                        </a:rPr>
                        <a:t>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9"/>
                  </a:ext>
                </a:extLst>
              </a:tr>
              <a:tr h="395985">
                <a:tc>
                  <a:txBody>
                    <a:bodyPr/>
                    <a:lstStyle/>
                    <a:p>
                      <a:pPr marL="635" algn="ctr">
                        <a:lnSpc>
                          <a:spcPct val="100000"/>
                        </a:lnSpc>
                        <a:spcBef>
                          <a:spcPts val="270"/>
                        </a:spcBef>
                      </a:pPr>
                      <a:r>
                        <a:rPr sz="1800" dirty="0">
                          <a:latin typeface="Calibri"/>
                          <a:cs typeface="Calibri"/>
                        </a:rPr>
                        <a:t>9</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0"/>
                        </a:spcBef>
                      </a:pPr>
                      <a:r>
                        <a:rPr sz="1800" spc="-5" dirty="0">
                          <a:latin typeface="Calibri"/>
                          <a:cs typeface="Calibri"/>
                        </a:rPr>
                        <a:t>1001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905" algn="ctr">
                        <a:lnSpc>
                          <a:spcPct val="100000"/>
                        </a:lnSpc>
                        <a:spcBef>
                          <a:spcPts val="270"/>
                        </a:spcBef>
                      </a:pPr>
                      <a:r>
                        <a:rPr sz="1800" spc="-5" dirty="0">
                          <a:latin typeface="Calibri"/>
                          <a:cs typeface="Calibri"/>
                        </a:rPr>
                        <a:t>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10"/>
                  </a:ext>
                </a:extLst>
              </a:tr>
              <a:tr h="396036">
                <a:tc>
                  <a:txBody>
                    <a:bodyPr/>
                    <a:lstStyle/>
                    <a:p>
                      <a:pPr marL="635" algn="ctr">
                        <a:lnSpc>
                          <a:spcPct val="100000"/>
                        </a:lnSpc>
                        <a:spcBef>
                          <a:spcPts val="275"/>
                        </a:spcBef>
                      </a:pPr>
                      <a:r>
                        <a:rPr sz="1800" spc="-5" dirty="0">
                          <a:latin typeface="Calibri"/>
                          <a:cs typeface="Calibri"/>
                        </a:rPr>
                        <a:t>10</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5"/>
                        </a:spcBef>
                      </a:pPr>
                      <a:r>
                        <a:rPr sz="1800" spc="-5" dirty="0">
                          <a:latin typeface="Calibri"/>
                          <a:cs typeface="Calibri"/>
                        </a:rPr>
                        <a:t>1010</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905" algn="ctr">
                        <a:lnSpc>
                          <a:spcPct val="100000"/>
                        </a:lnSpc>
                        <a:spcBef>
                          <a:spcPts val="275"/>
                        </a:spcBef>
                      </a:pPr>
                      <a:r>
                        <a:rPr sz="1800" spc="-5" dirty="0">
                          <a:latin typeface="Calibri"/>
                          <a:cs typeface="Calibri"/>
                        </a:rPr>
                        <a:t>12</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11"/>
                  </a:ext>
                </a:extLst>
              </a:tr>
              <a:tr h="395998">
                <a:tc>
                  <a:txBody>
                    <a:bodyPr/>
                    <a:lstStyle/>
                    <a:p>
                      <a:pPr marL="635" algn="ctr">
                        <a:lnSpc>
                          <a:spcPct val="100000"/>
                        </a:lnSpc>
                        <a:spcBef>
                          <a:spcPts val="270"/>
                        </a:spcBef>
                      </a:pPr>
                      <a:r>
                        <a:rPr sz="1800" spc="-5" dirty="0">
                          <a:latin typeface="Calibri"/>
                          <a:cs typeface="Calibri"/>
                        </a:rPr>
                        <a:t>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0"/>
                        </a:spcBef>
                      </a:pPr>
                      <a:r>
                        <a:rPr sz="1800" spc="-5" dirty="0">
                          <a:latin typeface="Calibri"/>
                          <a:cs typeface="Calibri"/>
                        </a:rPr>
                        <a:t>1011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905" algn="ctr">
                        <a:lnSpc>
                          <a:spcPct val="100000"/>
                        </a:lnSpc>
                        <a:spcBef>
                          <a:spcPts val="270"/>
                        </a:spcBef>
                      </a:pPr>
                      <a:r>
                        <a:rPr sz="1800" spc="-5" dirty="0">
                          <a:latin typeface="Calibri"/>
                          <a:cs typeface="Calibri"/>
                        </a:rPr>
                        <a:t>13</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12"/>
                  </a:ext>
                </a:extLst>
              </a:tr>
              <a:tr h="395998">
                <a:tc>
                  <a:txBody>
                    <a:bodyPr/>
                    <a:lstStyle/>
                    <a:p>
                      <a:pPr marL="635" algn="ctr">
                        <a:lnSpc>
                          <a:spcPct val="100000"/>
                        </a:lnSpc>
                        <a:spcBef>
                          <a:spcPts val="275"/>
                        </a:spcBef>
                      </a:pPr>
                      <a:r>
                        <a:rPr sz="1800" spc="-5" dirty="0">
                          <a:latin typeface="Calibri"/>
                          <a:cs typeface="Calibri"/>
                        </a:rPr>
                        <a:t>12</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5"/>
                        </a:spcBef>
                      </a:pPr>
                      <a:r>
                        <a:rPr sz="1800" spc="-5" dirty="0">
                          <a:latin typeface="Calibri"/>
                          <a:cs typeface="Calibri"/>
                        </a:rPr>
                        <a:t>1100</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905" algn="ctr">
                        <a:lnSpc>
                          <a:spcPct val="100000"/>
                        </a:lnSpc>
                        <a:spcBef>
                          <a:spcPts val="275"/>
                        </a:spcBef>
                      </a:pPr>
                      <a:r>
                        <a:rPr sz="1800" spc="-5" dirty="0">
                          <a:latin typeface="Calibri"/>
                          <a:cs typeface="Calibri"/>
                        </a:rPr>
                        <a:t>14</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13"/>
                  </a:ext>
                </a:extLst>
              </a:tr>
              <a:tr h="399239">
                <a:tc>
                  <a:txBody>
                    <a:bodyPr/>
                    <a:lstStyle/>
                    <a:p>
                      <a:pPr marL="635" algn="ctr">
                        <a:lnSpc>
                          <a:spcPct val="100000"/>
                        </a:lnSpc>
                        <a:spcBef>
                          <a:spcPts val="275"/>
                        </a:spcBef>
                      </a:pPr>
                      <a:r>
                        <a:rPr sz="1800" spc="-5" dirty="0">
                          <a:latin typeface="Calibri"/>
                          <a:cs typeface="Calibri"/>
                        </a:rPr>
                        <a:t>13</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5"/>
                        </a:spcBef>
                      </a:pPr>
                      <a:r>
                        <a:rPr sz="1800" spc="-5" dirty="0">
                          <a:latin typeface="Calibri"/>
                          <a:cs typeface="Calibri"/>
                        </a:rPr>
                        <a:t>1101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905" algn="ctr">
                        <a:lnSpc>
                          <a:spcPct val="100000"/>
                        </a:lnSpc>
                        <a:spcBef>
                          <a:spcPts val="275"/>
                        </a:spcBef>
                      </a:pPr>
                      <a:r>
                        <a:rPr sz="1800" spc="-5" dirty="0">
                          <a:latin typeface="Calibri"/>
                          <a:cs typeface="Calibri"/>
                        </a:rPr>
                        <a:t>15</a:t>
                      </a:r>
                      <a:endParaRPr sz="1800" dirty="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20344" y="1044016"/>
            <a:ext cx="6516370" cy="3811904"/>
          </a:xfrm>
          <a:prstGeom prst="rect">
            <a:avLst/>
          </a:prstGeom>
        </p:spPr>
        <p:txBody>
          <a:bodyPr vert="horz" wrap="square" lIns="0" tIns="13335" rIns="0" bIns="0" rtlCol="0">
            <a:spAutoFit/>
          </a:bodyPr>
          <a:lstStyle/>
          <a:p>
            <a:pPr marL="419100" indent="-342900">
              <a:lnSpc>
                <a:spcPct val="100000"/>
              </a:lnSpc>
              <a:spcBef>
                <a:spcPts val="105"/>
              </a:spcBef>
              <a:buFont typeface="Arial"/>
              <a:buChar char="•"/>
              <a:tabLst>
                <a:tab pos="418465" algn="l"/>
                <a:tab pos="419100" algn="l"/>
              </a:tabLst>
            </a:pPr>
            <a:r>
              <a:rPr sz="3200" spc="-20" dirty="0">
                <a:latin typeface="Calibri"/>
                <a:cs typeface="Calibri"/>
              </a:rPr>
              <a:t>Perform </a:t>
            </a:r>
            <a:r>
              <a:rPr sz="3200" spc="-5" dirty="0">
                <a:latin typeface="Calibri"/>
                <a:cs typeface="Calibri"/>
              </a:rPr>
              <a:t>Binary Division </a:t>
            </a:r>
            <a:r>
              <a:rPr sz="3200" dirty="0">
                <a:latin typeface="Calibri"/>
                <a:cs typeface="Calibri"/>
              </a:rPr>
              <a:t>of</a:t>
            </a:r>
            <a:r>
              <a:rPr sz="3200" spc="-10" dirty="0">
                <a:latin typeface="Calibri"/>
                <a:cs typeface="Calibri"/>
              </a:rPr>
              <a:t> </a:t>
            </a:r>
            <a:r>
              <a:rPr sz="3200" spc="-15" dirty="0">
                <a:latin typeface="Calibri"/>
                <a:cs typeface="Calibri"/>
              </a:rPr>
              <a:t>following:</a:t>
            </a:r>
            <a:endParaRPr sz="3200">
              <a:latin typeface="Calibri"/>
              <a:cs typeface="Calibri"/>
            </a:endParaRPr>
          </a:p>
          <a:p>
            <a:pPr marL="934085">
              <a:lnSpc>
                <a:spcPct val="100000"/>
              </a:lnSpc>
              <a:spcBef>
                <a:spcPts val="2440"/>
              </a:spcBef>
              <a:tabLst>
                <a:tab pos="1447165" algn="l"/>
              </a:tabLst>
            </a:pPr>
            <a:r>
              <a:rPr sz="2800" spc="-5" dirty="0">
                <a:latin typeface="Calibri"/>
                <a:cs typeface="Calibri"/>
              </a:rPr>
              <a:t>1.	(1010)</a:t>
            </a:r>
            <a:r>
              <a:rPr sz="2775" spc="-7" baseline="-21021" dirty="0">
                <a:latin typeface="Calibri"/>
                <a:cs typeface="Calibri"/>
              </a:rPr>
              <a:t>2 </a:t>
            </a:r>
            <a:r>
              <a:rPr sz="2800" spc="-15" dirty="0">
                <a:latin typeface="Calibri"/>
                <a:cs typeface="Calibri"/>
              </a:rPr>
              <a:t>by</a:t>
            </a:r>
            <a:r>
              <a:rPr sz="2800" spc="-170" dirty="0">
                <a:latin typeface="Calibri"/>
                <a:cs typeface="Calibri"/>
              </a:rPr>
              <a:t> </a:t>
            </a:r>
            <a:r>
              <a:rPr sz="2800" spc="-5" dirty="0">
                <a:latin typeface="Calibri"/>
                <a:cs typeface="Calibri"/>
              </a:rPr>
              <a:t>(11)</a:t>
            </a:r>
            <a:r>
              <a:rPr sz="2775" spc="-7" baseline="-21021" dirty="0">
                <a:latin typeface="Calibri"/>
                <a:cs typeface="Calibri"/>
              </a:rPr>
              <a:t>2</a:t>
            </a:r>
            <a:endParaRPr sz="2775" baseline="-21021">
              <a:latin typeface="Calibri"/>
              <a:cs typeface="Calibri"/>
            </a:endParaRPr>
          </a:p>
          <a:p>
            <a:pPr>
              <a:lnSpc>
                <a:spcPct val="100000"/>
              </a:lnSpc>
              <a:spcBef>
                <a:spcPts val="25"/>
              </a:spcBef>
            </a:pPr>
            <a:endParaRPr sz="2900">
              <a:latin typeface="Times New Roman"/>
              <a:cs typeface="Times New Roman"/>
            </a:endParaRPr>
          </a:p>
          <a:p>
            <a:pPr marL="934085">
              <a:lnSpc>
                <a:spcPct val="100000"/>
              </a:lnSpc>
              <a:spcBef>
                <a:spcPts val="5"/>
              </a:spcBef>
              <a:tabLst>
                <a:tab pos="1447165" algn="l"/>
              </a:tabLst>
            </a:pPr>
            <a:r>
              <a:rPr sz="2800" spc="-5" dirty="0">
                <a:latin typeface="Calibri"/>
                <a:cs typeface="Calibri"/>
              </a:rPr>
              <a:t>2.	(11110)</a:t>
            </a:r>
            <a:r>
              <a:rPr sz="2775" spc="-7" baseline="-21021" dirty="0">
                <a:latin typeface="Calibri"/>
                <a:cs typeface="Calibri"/>
              </a:rPr>
              <a:t>2  </a:t>
            </a:r>
            <a:r>
              <a:rPr sz="2800" spc="-15" dirty="0">
                <a:latin typeface="Calibri"/>
                <a:cs typeface="Calibri"/>
              </a:rPr>
              <a:t>by</a:t>
            </a:r>
            <a:r>
              <a:rPr sz="2800" spc="-215" dirty="0">
                <a:latin typeface="Calibri"/>
                <a:cs typeface="Calibri"/>
              </a:rPr>
              <a:t> </a:t>
            </a:r>
            <a:r>
              <a:rPr sz="2800" spc="-5" dirty="0">
                <a:latin typeface="Calibri"/>
                <a:cs typeface="Calibri"/>
              </a:rPr>
              <a:t>(101)</a:t>
            </a:r>
            <a:r>
              <a:rPr sz="2775" spc="-7" baseline="-21021" dirty="0">
                <a:latin typeface="Calibri"/>
                <a:cs typeface="Calibri"/>
              </a:rPr>
              <a:t>2</a:t>
            </a:r>
            <a:endParaRPr sz="2775" baseline="-21021">
              <a:latin typeface="Calibri"/>
              <a:cs typeface="Calibri"/>
            </a:endParaRPr>
          </a:p>
          <a:p>
            <a:pPr>
              <a:lnSpc>
                <a:spcPct val="100000"/>
              </a:lnSpc>
              <a:spcBef>
                <a:spcPts val="25"/>
              </a:spcBef>
            </a:pPr>
            <a:endParaRPr sz="2900">
              <a:latin typeface="Times New Roman"/>
              <a:cs typeface="Times New Roman"/>
            </a:endParaRPr>
          </a:p>
          <a:p>
            <a:pPr marL="934085">
              <a:lnSpc>
                <a:spcPct val="100000"/>
              </a:lnSpc>
              <a:tabLst>
                <a:tab pos="1447165" algn="l"/>
              </a:tabLst>
            </a:pPr>
            <a:r>
              <a:rPr sz="2800" spc="-5" dirty="0">
                <a:latin typeface="Calibri"/>
                <a:cs typeface="Calibri"/>
              </a:rPr>
              <a:t>3.	(11011)</a:t>
            </a:r>
            <a:r>
              <a:rPr sz="2775" spc="-7" baseline="-21021" dirty="0">
                <a:latin typeface="Calibri"/>
                <a:cs typeface="Calibri"/>
              </a:rPr>
              <a:t>2  </a:t>
            </a:r>
            <a:r>
              <a:rPr sz="2800" spc="-15" dirty="0">
                <a:latin typeface="Calibri"/>
                <a:cs typeface="Calibri"/>
              </a:rPr>
              <a:t>by</a:t>
            </a:r>
            <a:r>
              <a:rPr sz="2800" spc="-210" dirty="0">
                <a:latin typeface="Calibri"/>
                <a:cs typeface="Calibri"/>
              </a:rPr>
              <a:t> </a:t>
            </a:r>
            <a:r>
              <a:rPr sz="2800" spc="-5" dirty="0">
                <a:latin typeface="Calibri"/>
                <a:cs typeface="Calibri"/>
              </a:rPr>
              <a:t>(10.1)</a:t>
            </a:r>
            <a:r>
              <a:rPr sz="2775" spc="-7" baseline="-21021" dirty="0">
                <a:latin typeface="Calibri"/>
                <a:cs typeface="Calibri"/>
              </a:rPr>
              <a:t>2</a:t>
            </a:r>
            <a:endParaRPr sz="2775" baseline="-21021">
              <a:latin typeface="Calibri"/>
              <a:cs typeface="Calibri"/>
            </a:endParaRPr>
          </a:p>
          <a:p>
            <a:pPr>
              <a:lnSpc>
                <a:spcPct val="100000"/>
              </a:lnSpc>
              <a:spcBef>
                <a:spcPts val="25"/>
              </a:spcBef>
            </a:pPr>
            <a:endParaRPr sz="2900">
              <a:latin typeface="Times New Roman"/>
              <a:cs typeface="Times New Roman"/>
            </a:endParaRPr>
          </a:p>
          <a:p>
            <a:pPr marL="934085">
              <a:lnSpc>
                <a:spcPct val="100000"/>
              </a:lnSpc>
              <a:tabLst>
                <a:tab pos="1447165" algn="l"/>
              </a:tabLst>
            </a:pPr>
            <a:r>
              <a:rPr sz="2800" spc="-5" dirty="0">
                <a:latin typeface="Calibri"/>
                <a:cs typeface="Calibri"/>
              </a:rPr>
              <a:t>4.	(110111.1)</a:t>
            </a:r>
            <a:r>
              <a:rPr sz="2775" spc="-7" baseline="-21021" dirty="0">
                <a:latin typeface="Calibri"/>
                <a:cs typeface="Calibri"/>
              </a:rPr>
              <a:t>2 </a:t>
            </a:r>
            <a:r>
              <a:rPr sz="2800" spc="-15" dirty="0">
                <a:latin typeface="Calibri"/>
                <a:cs typeface="Calibri"/>
              </a:rPr>
              <a:t>by</a:t>
            </a:r>
            <a:r>
              <a:rPr sz="2800" spc="-140" dirty="0">
                <a:latin typeface="Calibri"/>
                <a:cs typeface="Calibri"/>
              </a:rPr>
              <a:t> </a:t>
            </a:r>
            <a:r>
              <a:rPr sz="2800" dirty="0">
                <a:latin typeface="Calibri"/>
                <a:cs typeface="Calibri"/>
              </a:rPr>
              <a:t>(101)</a:t>
            </a:r>
            <a:r>
              <a:rPr sz="2775" baseline="-21021" dirty="0">
                <a:latin typeface="Calibri"/>
                <a:cs typeface="Calibri"/>
              </a:rPr>
              <a:t>2</a:t>
            </a:r>
            <a:endParaRPr sz="2775" baseline="-21021">
              <a:latin typeface="Calibri"/>
              <a:cs typeface="Calibri"/>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913" y="26619"/>
            <a:ext cx="5203190" cy="574675"/>
          </a:xfrm>
          <a:prstGeom prst="rect">
            <a:avLst/>
          </a:prstGeom>
        </p:spPr>
        <p:txBody>
          <a:bodyPr vert="horz" wrap="square" lIns="0" tIns="12700" rIns="0" bIns="0" rtlCol="0">
            <a:spAutoFit/>
          </a:bodyPr>
          <a:lstStyle/>
          <a:p>
            <a:pPr marL="12700">
              <a:lnSpc>
                <a:spcPct val="100000"/>
              </a:lnSpc>
              <a:spcBef>
                <a:spcPts val="100"/>
              </a:spcBef>
            </a:pPr>
            <a:r>
              <a:rPr b="1" spc="-15" dirty="0">
                <a:latin typeface="Calibri"/>
                <a:cs typeface="Calibri"/>
              </a:rPr>
              <a:t>Chapter </a:t>
            </a:r>
            <a:r>
              <a:rPr b="1" dirty="0">
                <a:latin typeface="Calibri"/>
                <a:cs typeface="Calibri"/>
              </a:rPr>
              <a:t>I – Number</a:t>
            </a:r>
            <a:r>
              <a:rPr b="1" spc="-65" dirty="0">
                <a:latin typeface="Calibri"/>
                <a:cs typeface="Calibri"/>
              </a:rPr>
              <a:t> </a:t>
            </a:r>
            <a:r>
              <a:rPr b="1" spc="-30" dirty="0">
                <a:latin typeface="Calibri"/>
                <a:cs typeface="Calibri"/>
              </a:rPr>
              <a:t>System</a:t>
            </a:r>
          </a:p>
        </p:txBody>
      </p:sp>
      <p:sp>
        <p:nvSpPr>
          <p:cNvPr id="3" name="object 3"/>
          <p:cNvSpPr txBox="1"/>
          <p:nvPr/>
        </p:nvSpPr>
        <p:spPr>
          <a:xfrm>
            <a:off x="78739" y="1047064"/>
            <a:ext cx="8987790" cy="1979930"/>
          </a:xfrm>
          <a:prstGeom prst="rect">
            <a:avLst/>
          </a:prstGeom>
        </p:spPr>
        <p:txBody>
          <a:bodyPr vert="horz" wrap="square" lIns="0" tIns="12065" rIns="0" bIns="0" rtlCol="0">
            <a:spAutoFit/>
          </a:bodyPr>
          <a:lstStyle/>
          <a:p>
            <a:pPr marL="355600" marR="5715" indent="-342900">
              <a:lnSpc>
                <a:spcPct val="100000"/>
              </a:lnSpc>
              <a:spcBef>
                <a:spcPts val="95"/>
              </a:spcBef>
              <a:buFont typeface="Wingdings"/>
              <a:buChar char=""/>
              <a:tabLst>
                <a:tab pos="355600" algn="l"/>
              </a:tabLst>
            </a:pPr>
            <a:r>
              <a:rPr sz="2800" b="1" spc="-10" dirty="0">
                <a:solidFill>
                  <a:srgbClr val="C4BC96"/>
                </a:solidFill>
                <a:latin typeface="Calibri"/>
                <a:cs typeface="Calibri"/>
              </a:rPr>
              <a:t>Introduction </a:t>
            </a:r>
            <a:r>
              <a:rPr sz="2800" b="1" spc="-15" dirty="0">
                <a:solidFill>
                  <a:srgbClr val="C4BC96"/>
                </a:solidFill>
                <a:latin typeface="Calibri"/>
                <a:cs typeface="Calibri"/>
              </a:rPr>
              <a:t>to </a:t>
            </a:r>
            <a:r>
              <a:rPr sz="2800" b="1" spc="-10" dirty="0">
                <a:solidFill>
                  <a:srgbClr val="C4BC96"/>
                </a:solidFill>
                <a:latin typeface="Calibri"/>
                <a:cs typeface="Calibri"/>
              </a:rPr>
              <a:t>digital </a:t>
            </a:r>
            <a:r>
              <a:rPr sz="2800" b="1" spc="-5" dirty="0">
                <a:solidFill>
                  <a:srgbClr val="C4BC96"/>
                </a:solidFill>
                <a:latin typeface="Calibri"/>
                <a:cs typeface="Calibri"/>
              </a:rPr>
              <a:t>signal, </a:t>
            </a:r>
            <a:r>
              <a:rPr sz="2800" b="1" spc="-15" dirty="0">
                <a:solidFill>
                  <a:srgbClr val="C4BC96"/>
                </a:solidFill>
                <a:latin typeface="Calibri"/>
                <a:cs typeface="Calibri"/>
              </a:rPr>
              <a:t>Advantages </a:t>
            </a:r>
            <a:r>
              <a:rPr sz="2800" b="1" spc="-5" dirty="0">
                <a:solidFill>
                  <a:srgbClr val="C4BC96"/>
                </a:solidFill>
                <a:latin typeface="Calibri"/>
                <a:cs typeface="Calibri"/>
              </a:rPr>
              <a:t>of </a:t>
            </a:r>
            <a:r>
              <a:rPr sz="2800" b="1" spc="-10" dirty="0">
                <a:solidFill>
                  <a:srgbClr val="C4BC96"/>
                </a:solidFill>
                <a:latin typeface="Calibri"/>
                <a:cs typeface="Calibri"/>
              </a:rPr>
              <a:t>Digital </a:t>
            </a:r>
            <a:r>
              <a:rPr sz="2800" b="1" spc="-25" dirty="0">
                <a:solidFill>
                  <a:srgbClr val="C4BC96"/>
                </a:solidFill>
                <a:latin typeface="Calibri"/>
                <a:cs typeface="Calibri"/>
              </a:rPr>
              <a:t>System  </a:t>
            </a:r>
            <a:r>
              <a:rPr sz="2800" b="1" spc="-20" dirty="0">
                <a:solidFill>
                  <a:srgbClr val="C4BC96"/>
                </a:solidFill>
                <a:latin typeface="Calibri"/>
                <a:cs typeface="Calibri"/>
              </a:rPr>
              <a:t>over </a:t>
            </a:r>
            <a:r>
              <a:rPr sz="2800" b="1" spc="-5" dirty="0">
                <a:solidFill>
                  <a:srgbClr val="C4BC96"/>
                </a:solidFill>
                <a:latin typeface="Calibri"/>
                <a:cs typeface="Calibri"/>
              </a:rPr>
              <a:t>analog</a:t>
            </a:r>
            <a:r>
              <a:rPr sz="2800" b="1" spc="50" dirty="0">
                <a:solidFill>
                  <a:srgbClr val="C4BC96"/>
                </a:solidFill>
                <a:latin typeface="Calibri"/>
                <a:cs typeface="Calibri"/>
              </a:rPr>
              <a:t> </a:t>
            </a:r>
            <a:r>
              <a:rPr sz="2800" b="1" spc="-25" dirty="0">
                <a:solidFill>
                  <a:srgbClr val="C4BC96"/>
                </a:solidFill>
                <a:latin typeface="Calibri"/>
                <a:cs typeface="Calibri"/>
              </a:rPr>
              <a:t>systems</a:t>
            </a:r>
            <a:endParaRPr sz="2800">
              <a:latin typeface="Calibri"/>
              <a:cs typeface="Calibri"/>
            </a:endParaRPr>
          </a:p>
          <a:p>
            <a:pPr marL="756285" marR="5080" lvl="1" indent="-287020">
              <a:lnSpc>
                <a:spcPct val="100000"/>
              </a:lnSpc>
              <a:spcBef>
                <a:spcPts val="30"/>
              </a:spcBef>
              <a:buFont typeface="Wingdings"/>
              <a:buChar char=""/>
              <a:tabLst>
                <a:tab pos="756920" algn="l"/>
                <a:tab pos="1946275" algn="l"/>
                <a:tab pos="3199765" algn="l"/>
                <a:tab pos="4470400" algn="l"/>
                <a:tab pos="5313680" algn="l"/>
                <a:tab pos="5739130" algn="l"/>
                <a:tab pos="6894195" algn="l"/>
                <a:tab pos="8133715" algn="l"/>
              </a:tabLst>
            </a:pPr>
            <a:r>
              <a:rPr sz="2400" dirty="0">
                <a:solidFill>
                  <a:srgbClr val="C4BC96"/>
                </a:solidFill>
                <a:latin typeface="Calibri"/>
                <a:cs typeface="Calibri"/>
              </a:rPr>
              <a:t>Number	</a:t>
            </a:r>
            <a:r>
              <a:rPr sz="2400" spc="-25" dirty="0">
                <a:solidFill>
                  <a:srgbClr val="C4BC96"/>
                </a:solidFill>
                <a:latin typeface="Calibri"/>
                <a:cs typeface="Calibri"/>
              </a:rPr>
              <a:t>S</a:t>
            </a:r>
            <a:r>
              <a:rPr sz="2400" spc="-35" dirty="0">
                <a:solidFill>
                  <a:srgbClr val="C4BC96"/>
                </a:solidFill>
                <a:latin typeface="Calibri"/>
                <a:cs typeface="Calibri"/>
              </a:rPr>
              <a:t>y</a:t>
            </a:r>
            <a:r>
              <a:rPr sz="2400" spc="-30" dirty="0">
                <a:solidFill>
                  <a:srgbClr val="C4BC96"/>
                </a:solidFill>
                <a:latin typeface="Calibri"/>
                <a:cs typeface="Calibri"/>
              </a:rPr>
              <a:t>s</a:t>
            </a:r>
            <a:r>
              <a:rPr sz="2400" spc="-25" dirty="0">
                <a:solidFill>
                  <a:srgbClr val="C4BC96"/>
                </a:solidFill>
                <a:latin typeface="Calibri"/>
                <a:cs typeface="Calibri"/>
              </a:rPr>
              <a:t>t</a:t>
            </a:r>
            <a:r>
              <a:rPr sz="2400" dirty="0">
                <a:solidFill>
                  <a:srgbClr val="C4BC96"/>
                </a:solidFill>
                <a:latin typeface="Calibri"/>
                <a:cs typeface="Calibri"/>
              </a:rPr>
              <a:t>em</a:t>
            </a:r>
            <a:r>
              <a:rPr sz="2400" spc="-20" dirty="0">
                <a:solidFill>
                  <a:srgbClr val="C4BC96"/>
                </a:solidFill>
                <a:latin typeface="Calibri"/>
                <a:cs typeface="Calibri"/>
              </a:rPr>
              <a:t>s</a:t>
            </a:r>
            <a:r>
              <a:rPr sz="2400" dirty="0">
                <a:solidFill>
                  <a:srgbClr val="C4BC96"/>
                </a:solidFill>
                <a:latin typeface="Calibri"/>
                <a:cs typeface="Calibri"/>
              </a:rPr>
              <a:t>:	</a:t>
            </a:r>
            <a:r>
              <a:rPr sz="2400" spc="-5" dirty="0">
                <a:solidFill>
                  <a:srgbClr val="C4BC96"/>
                </a:solidFill>
                <a:latin typeface="Calibri"/>
                <a:cs typeface="Calibri"/>
              </a:rPr>
              <a:t>Di</a:t>
            </a:r>
            <a:r>
              <a:rPr sz="2400" spc="-25" dirty="0">
                <a:solidFill>
                  <a:srgbClr val="C4BC96"/>
                </a:solidFill>
                <a:latin typeface="Calibri"/>
                <a:cs typeface="Calibri"/>
              </a:rPr>
              <a:t>f</a:t>
            </a:r>
            <a:r>
              <a:rPr sz="2400" spc="-65" dirty="0">
                <a:solidFill>
                  <a:srgbClr val="C4BC96"/>
                </a:solidFill>
                <a:latin typeface="Calibri"/>
                <a:cs typeface="Calibri"/>
              </a:rPr>
              <a:t>f</a:t>
            </a:r>
            <a:r>
              <a:rPr sz="2400" dirty="0">
                <a:solidFill>
                  <a:srgbClr val="C4BC96"/>
                </a:solidFill>
                <a:latin typeface="Calibri"/>
                <a:cs typeface="Calibri"/>
              </a:rPr>
              <a:t>e</a:t>
            </a:r>
            <a:r>
              <a:rPr sz="2400" spc="-30" dirty="0">
                <a:solidFill>
                  <a:srgbClr val="C4BC96"/>
                </a:solidFill>
                <a:latin typeface="Calibri"/>
                <a:cs typeface="Calibri"/>
              </a:rPr>
              <a:t>r</a:t>
            </a:r>
            <a:r>
              <a:rPr sz="2400" dirty="0">
                <a:solidFill>
                  <a:srgbClr val="C4BC96"/>
                </a:solidFill>
                <a:latin typeface="Calibri"/>
                <a:cs typeface="Calibri"/>
              </a:rPr>
              <a:t>e</a:t>
            </a:r>
            <a:r>
              <a:rPr sz="2400" spc="-20" dirty="0">
                <a:solidFill>
                  <a:srgbClr val="C4BC96"/>
                </a:solidFill>
                <a:latin typeface="Calibri"/>
                <a:cs typeface="Calibri"/>
              </a:rPr>
              <a:t>n</a:t>
            </a:r>
            <a:r>
              <a:rPr sz="2400" dirty="0">
                <a:solidFill>
                  <a:srgbClr val="C4BC96"/>
                </a:solidFill>
                <a:latin typeface="Calibri"/>
                <a:cs typeface="Calibri"/>
              </a:rPr>
              <a:t>t	typ</a:t>
            </a:r>
            <a:r>
              <a:rPr sz="2400" spc="5" dirty="0">
                <a:solidFill>
                  <a:srgbClr val="C4BC96"/>
                </a:solidFill>
                <a:latin typeface="Calibri"/>
                <a:cs typeface="Calibri"/>
              </a:rPr>
              <a:t>e</a:t>
            </a:r>
            <a:r>
              <a:rPr sz="2400" dirty="0">
                <a:solidFill>
                  <a:srgbClr val="C4BC96"/>
                </a:solidFill>
                <a:latin typeface="Calibri"/>
                <a:cs typeface="Calibri"/>
              </a:rPr>
              <a:t>s	</a:t>
            </a:r>
            <a:r>
              <a:rPr sz="2400" spc="-10" dirty="0">
                <a:solidFill>
                  <a:srgbClr val="C4BC96"/>
                </a:solidFill>
                <a:latin typeface="Calibri"/>
                <a:cs typeface="Calibri"/>
              </a:rPr>
              <a:t>o</a:t>
            </a:r>
            <a:r>
              <a:rPr sz="2400" dirty="0">
                <a:solidFill>
                  <a:srgbClr val="C4BC96"/>
                </a:solidFill>
                <a:latin typeface="Calibri"/>
                <a:cs typeface="Calibri"/>
              </a:rPr>
              <a:t>f	</a:t>
            </a:r>
            <a:r>
              <a:rPr sz="2400" spc="-5" dirty="0">
                <a:solidFill>
                  <a:srgbClr val="C4BC96"/>
                </a:solidFill>
                <a:latin typeface="Calibri"/>
                <a:cs typeface="Calibri"/>
              </a:rPr>
              <a:t>numb</a:t>
            </a:r>
            <a:r>
              <a:rPr sz="2400" dirty="0">
                <a:solidFill>
                  <a:srgbClr val="C4BC96"/>
                </a:solidFill>
                <a:latin typeface="Calibri"/>
                <a:cs typeface="Calibri"/>
              </a:rPr>
              <a:t>er	</a:t>
            </a:r>
            <a:r>
              <a:rPr sz="2400" spc="-55" dirty="0">
                <a:solidFill>
                  <a:srgbClr val="C4BC96"/>
                </a:solidFill>
                <a:latin typeface="Calibri"/>
                <a:cs typeface="Calibri"/>
              </a:rPr>
              <a:t>s</a:t>
            </a:r>
            <a:r>
              <a:rPr sz="2400" spc="-20" dirty="0">
                <a:solidFill>
                  <a:srgbClr val="C4BC96"/>
                </a:solidFill>
                <a:latin typeface="Calibri"/>
                <a:cs typeface="Calibri"/>
              </a:rPr>
              <a:t>y</a:t>
            </a:r>
            <a:r>
              <a:rPr sz="2400" spc="-30" dirty="0">
                <a:solidFill>
                  <a:srgbClr val="C4BC96"/>
                </a:solidFill>
                <a:latin typeface="Calibri"/>
                <a:cs typeface="Calibri"/>
              </a:rPr>
              <a:t>s</a:t>
            </a:r>
            <a:r>
              <a:rPr sz="2400" spc="-25" dirty="0">
                <a:solidFill>
                  <a:srgbClr val="C4BC96"/>
                </a:solidFill>
                <a:latin typeface="Calibri"/>
                <a:cs typeface="Calibri"/>
              </a:rPr>
              <a:t>t</a:t>
            </a:r>
            <a:r>
              <a:rPr sz="2400" dirty="0">
                <a:solidFill>
                  <a:srgbClr val="C4BC96"/>
                </a:solidFill>
                <a:latin typeface="Calibri"/>
                <a:cs typeface="Calibri"/>
              </a:rPr>
              <a:t>em</a:t>
            </a:r>
            <a:r>
              <a:rPr sz="2400" spc="-20" dirty="0">
                <a:solidFill>
                  <a:srgbClr val="C4BC96"/>
                </a:solidFill>
                <a:latin typeface="Calibri"/>
                <a:cs typeface="Calibri"/>
              </a:rPr>
              <a:t>s</a:t>
            </a:r>
            <a:r>
              <a:rPr sz="2400" dirty="0">
                <a:solidFill>
                  <a:srgbClr val="C4BC96"/>
                </a:solidFill>
                <a:latin typeface="Calibri"/>
                <a:cs typeface="Calibri"/>
              </a:rPr>
              <a:t>(	Binar</a:t>
            </a:r>
            <a:r>
              <a:rPr sz="2400" spc="-175" dirty="0">
                <a:solidFill>
                  <a:srgbClr val="C4BC96"/>
                </a:solidFill>
                <a:latin typeface="Calibri"/>
                <a:cs typeface="Calibri"/>
              </a:rPr>
              <a:t>y</a:t>
            </a:r>
            <a:r>
              <a:rPr sz="2400" dirty="0">
                <a:solidFill>
                  <a:srgbClr val="C4BC96"/>
                </a:solidFill>
                <a:latin typeface="Calibri"/>
                <a:cs typeface="Calibri"/>
              </a:rPr>
              <a:t>,  </a:t>
            </a:r>
            <a:r>
              <a:rPr sz="2400" spc="-10" dirty="0">
                <a:solidFill>
                  <a:srgbClr val="C4BC96"/>
                </a:solidFill>
                <a:latin typeface="Calibri"/>
                <a:cs typeface="Calibri"/>
              </a:rPr>
              <a:t>Octal, Hexadecimal </a:t>
            </a:r>
            <a:r>
              <a:rPr sz="2400" dirty="0">
                <a:solidFill>
                  <a:srgbClr val="C4BC96"/>
                </a:solidFill>
                <a:latin typeface="Calibri"/>
                <a:cs typeface="Calibri"/>
              </a:rPr>
              <a:t>), </a:t>
            </a:r>
            <a:r>
              <a:rPr sz="2400" spc="-15" dirty="0">
                <a:solidFill>
                  <a:srgbClr val="C4BC96"/>
                </a:solidFill>
                <a:latin typeface="Calibri"/>
                <a:cs typeface="Calibri"/>
              </a:rPr>
              <a:t>Conversion </a:t>
            </a:r>
            <a:r>
              <a:rPr sz="2400" spc="-5" dirty="0">
                <a:solidFill>
                  <a:srgbClr val="C4BC96"/>
                </a:solidFill>
                <a:latin typeface="Calibri"/>
                <a:cs typeface="Calibri"/>
              </a:rPr>
              <a:t>of number</a:t>
            </a:r>
            <a:r>
              <a:rPr sz="2400" spc="-185" dirty="0">
                <a:solidFill>
                  <a:srgbClr val="C4BC96"/>
                </a:solidFill>
                <a:latin typeface="Calibri"/>
                <a:cs typeface="Calibri"/>
              </a:rPr>
              <a:t> </a:t>
            </a:r>
            <a:r>
              <a:rPr sz="2400" spc="-20" dirty="0">
                <a:solidFill>
                  <a:srgbClr val="C4BC96"/>
                </a:solidFill>
                <a:latin typeface="Calibri"/>
                <a:cs typeface="Calibri"/>
              </a:rPr>
              <a:t>systems,</a:t>
            </a:r>
            <a:endParaRPr sz="2400">
              <a:latin typeface="Calibri"/>
              <a:cs typeface="Calibri"/>
            </a:endParaRPr>
          </a:p>
          <a:p>
            <a:pPr marL="756285" lvl="1" indent="-287020">
              <a:lnSpc>
                <a:spcPct val="100000"/>
              </a:lnSpc>
              <a:spcBef>
                <a:spcPts val="5"/>
              </a:spcBef>
              <a:buFont typeface="Wingdings"/>
              <a:buChar char=""/>
              <a:tabLst>
                <a:tab pos="756920" algn="l"/>
              </a:tabLst>
            </a:pPr>
            <a:r>
              <a:rPr sz="2400" dirty="0">
                <a:solidFill>
                  <a:srgbClr val="C4BC96"/>
                </a:solidFill>
                <a:latin typeface="Calibri"/>
                <a:cs typeface="Calibri"/>
              </a:rPr>
              <a:t>Binary </a:t>
            </a:r>
            <a:r>
              <a:rPr sz="2400" spc="-5" dirty="0">
                <a:solidFill>
                  <a:srgbClr val="C4BC96"/>
                </a:solidFill>
                <a:latin typeface="Calibri"/>
                <a:cs typeface="Calibri"/>
              </a:rPr>
              <a:t>arithmetic: Addition, </a:t>
            </a:r>
            <a:r>
              <a:rPr sz="2400" spc="-10" dirty="0">
                <a:solidFill>
                  <a:srgbClr val="C4BC96"/>
                </a:solidFill>
                <a:latin typeface="Calibri"/>
                <a:cs typeface="Calibri"/>
              </a:rPr>
              <a:t>Subtraction, </a:t>
            </a:r>
            <a:r>
              <a:rPr sz="2400" spc="-5" dirty="0">
                <a:solidFill>
                  <a:srgbClr val="C4BC96"/>
                </a:solidFill>
                <a:latin typeface="Calibri"/>
                <a:cs typeface="Calibri"/>
              </a:rPr>
              <a:t>Multiplication,</a:t>
            </a:r>
            <a:r>
              <a:rPr sz="2400" spc="-90" dirty="0">
                <a:solidFill>
                  <a:srgbClr val="C4BC96"/>
                </a:solidFill>
                <a:latin typeface="Calibri"/>
                <a:cs typeface="Calibri"/>
              </a:rPr>
              <a:t> </a:t>
            </a:r>
            <a:r>
              <a:rPr sz="2400" spc="-5" dirty="0">
                <a:solidFill>
                  <a:srgbClr val="C4BC96"/>
                </a:solidFill>
                <a:latin typeface="Calibri"/>
                <a:cs typeface="Calibri"/>
              </a:rPr>
              <a:t>Division.</a:t>
            </a:r>
            <a:endParaRPr sz="2400">
              <a:latin typeface="Calibri"/>
              <a:cs typeface="Calibri"/>
            </a:endParaRPr>
          </a:p>
        </p:txBody>
      </p:sp>
      <p:sp>
        <p:nvSpPr>
          <p:cNvPr id="4" name="object 4"/>
          <p:cNvSpPr txBox="1"/>
          <p:nvPr/>
        </p:nvSpPr>
        <p:spPr>
          <a:xfrm>
            <a:off x="3142614" y="2995422"/>
            <a:ext cx="5909310" cy="513715"/>
          </a:xfrm>
          <a:prstGeom prst="rect">
            <a:avLst/>
          </a:prstGeom>
        </p:spPr>
        <p:txBody>
          <a:bodyPr vert="horz" wrap="square" lIns="0" tIns="13335" rIns="0" bIns="0" rtlCol="0">
            <a:spAutoFit/>
          </a:bodyPr>
          <a:lstStyle/>
          <a:p>
            <a:pPr marL="12700">
              <a:lnSpc>
                <a:spcPct val="100000"/>
              </a:lnSpc>
              <a:spcBef>
                <a:spcPts val="105"/>
              </a:spcBef>
              <a:tabLst>
                <a:tab pos="1237615" algn="l"/>
                <a:tab pos="2022475" algn="l"/>
                <a:tab pos="4487545" algn="l"/>
                <a:tab pos="5458460" algn="l"/>
              </a:tabLst>
            </a:pPr>
            <a:r>
              <a:rPr sz="3200" b="1" spc="-10" dirty="0">
                <a:latin typeface="Calibri"/>
                <a:cs typeface="Calibri"/>
              </a:rPr>
              <a:t>using	</a:t>
            </a:r>
            <a:r>
              <a:rPr sz="3200" b="1" spc="-70" dirty="0">
                <a:latin typeface="Calibri"/>
                <a:cs typeface="Calibri"/>
              </a:rPr>
              <a:t>1’s	</a:t>
            </a:r>
            <a:r>
              <a:rPr sz="3200" b="1" spc="-10" dirty="0">
                <a:latin typeface="Calibri"/>
                <a:cs typeface="Calibri"/>
              </a:rPr>
              <a:t>complement	</a:t>
            </a:r>
            <a:r>
              <a:rPr sz="3200" b="1" spc="-5" dirty="0">
                <a:latin typeface="Calibri"/>
                <a:cs typeface="Calibri"/>
              </a:rPr>
              <a:t>and	</a:t>
            </a:r>
            <a:r>
              <a:rPr sz="3200" b="1" spc="-125" dirty="0">
                <a:latin typeface="Calibri"/>
                <a:cs typeface="Calibri"/>
              </a:rPr>
              <a:t>2’s</a:t>
            </a:r>
            <a:endParaRPr sz="3200">
              <a:latin typeface="Calibri"/>
              <a:cs typeface="Calibri"/>
            </a:endParaRPr>
          </a:p>
        </p:txBody>
      </p:sp>
      <p:sp>
        <p:nvSpPr>
          <p:cNvPr id="5" name="object 5"/>
          <p:cNvSpPr txBox="1"/>
          <p:nvPr/>
        </p:nvSpPr>
        <p:spPr>
          <a:xfrm>
            <a:off x="78739" y="2995422"/>
            <a:ext cx="8252459" cy="2588895"/>
          </a:xfrm>
          <a:prstGeom prst="rect">
            <a:avLst/>
          </a:prstGeom>
        </p:spPr>
        <p:txBody>
          <a:bodyPr vert="horz" wrap="square" lIns="0" tIns="13335" rIns="0" bIns="0" rtlCol="0">
            <a:spAutoFit/>
          </a:bodyPr>
          <a:lstStyle/>
          <a:p>
            <a:pPr marL="756285" marR="5355590" indent="-287020">
              <a:lnSpc>
                <a:spcPct val="100000"/>
              </a:lnSpc>
              <a:spcBef>
                <a:spcPts val="105"/>
              </a:spcBef>
              <a:buSzPct val="96875"/>
              <a:buFont typeface="Wingdings"/>
              <a:buChar char=""/>
              <a:tabLst>
                <a:tab pos="790575" algn="l"/>
              </a:tabLst>
            </a:pPr>
            <a:r>
              <a:rPr sz="3200" b="1" spc="-15" dirty="0">
                <a:latin typeface="Calibri"/>
                <a:cs typeface="Calibri"/>
              </a:rPr>
              <a:t>Subtraction  </a:t>
            </a:r>
            <a:r>
              <a:rPr sz="3200" b="1" spc="-5" dirty="0">
                <a:latin typeface="Calibri"/>
                <a:cs typeface="Calibri"/>
              </a:rPr>
              <a:t>complem</a:t>
            </a:r>
            <a:r>
              <a:rPr sz="3200" b="1" spc="-15" dirty="0">
                <a:latin typeface="Calibri"/>
                <a:cs typeface="Calibri"/>
              </a:rPr>
              <a:t>e</a:t>
            </a:r>
            <a:r>
              <a:rPr sz="3200" b="1" spc="-30" dirty="0">
                <a:latin typeface="Calibri"/>
                <a:cs typeface="Calibri"/>
              </a:rPr>
              <a:t>n</a:t>
            </a:r>
            <a:r>
              <a:rPr sz="3200" b="1" dirty="0">
                <a:latin typeface="Calibri"/>
                <a:cs typeface="Calibri"/>
              </a:rPr>
              <a:t>t</a:t>
            </a:r>
            <a:endParaRPr sz="3200">
              <a:latin typeface="Calibri"/>
              <a:cs typeface="Calibri"/>
            </a:endParaRPr>
          </a:p>
          <a:p>
            <a:pPr marL="355600" indent="-342900">
              <a:lnSpc>
                <a:spcPct val="100000"/>
              </a:lnSpc>
              <a:spcBef>
                <a:spcPts val="15"/>
              </a:spcBef>
              <a:buFont typeface="Wingdings"/>
              <a:buChar char=""/>
              <a:tabLst>
                <a:tab pos="355600" algn="l"/>
              </a:tabLst>
            </a:pPr>
            <a:r>
              <a:rPr sz="2800" b="1" spc="-10" dirty="0">
                <a:solidFill>
                  <a:srgbClr val="C4BC96"/>
                </a:solidFill>
                <a:latin typeface="Calibri"/>
                <a:cs typeface="Calibri"/>
              </a:rPr>
              <a:t>Codes</a:t>
            </a:r>
            <a:endParaRPr sz="2800">
              <a:latin typeface="Calibri"/>
              <a:cs typeface="Calibri"/>
            </a:endParaRPr>
          </a:p>
          <a:p>
            <a:pPr marL="756285" lvl="1" indent="-287020">
              <a:lnSpc>
                <a:spcPct val="100000"/>
              </a:lnSpc>
              <a:spcBef>
                <a:spcPts val="30"/>
              </a:spcBef>
              <a:buFont typeface="Wingdings"/>
              <a:buChar char=""/>
              <a:tabLst>
                <a:tab pos="756920" algn="l"/>
              </a:tabLst>
            </a:pPr>
            <a:r>
              <a:rPr sz="2400" spc="-5" dirty="0">
                <a:solidFill>
                  <a:srgbClr val="C4BC96"/>
                </a:solidFill>
                <a:latin typeface="Calibri"/>
                <a:cs typeface="Calibri"/>
              </a:rPr>
              <a:t>Codes </a:t>
            </a:r>
            <a:r>
              <a:rPr sz="2400" spc="-15" dirty="0">
                <a:solidFill>
                  <a:srgbClr val="C4BC96"/>
                </a:solidFill>
                <a:latin typeface="Calibri"/>
                <a:cs typeface="Calibri"/>
              </a:rPr>
              <a:t>-BCD, </a:t>
            </a:r>
            <a:r>
              <a:rPr sz="2400" spc="-25" dirty="0">
                <a:solidFill>
                  <a:srgbClr val="C4BC96"/>
                </a:solidFill>
                <a:latin typeface="Calibri"/>
                <a:cs typeface="Calibri"/>
              </a:rPr>
              <a:t>Gray </a:t>
            </a:r>
            <a:r>
              <a:rPr sz="2400" spc="-5" dirty="0">
                <a:solidFill>
                  <a:srgbClr val="C4BC96"/>
                </a:solidFill>
                <a:latin typeface="Calibri"/>
                <a:cs typeface="Calibri"/>
              </a:rPr>
              <a:t>Code, </a:t>
            </a:r>
            <a:r>
              <a:rPr sz="2400" spc="-10" dirty="0">
                <a:solidFill>
                  <a:srgbClr val="C4BC96"/>
                </a:solidFill>
                <a:latin typeface="Calibri"/>
                <a:cs typeface="Calibri"/>
              </a:rPr>
              <a:t>Excess-3, </a:t>
            </a:r>
            <a:r>
              <a:rPr sz="2400" dirty="0">
                <a:solidFill>
                  <a:srgbClr val="C4BC96"/>
                </a:solidFill>
                <a:latin typeface="Calibri"/>
                <a:cs typeface="Calibri"/>
              </a:rPr>
              <a:t>ASCII</a:t>
            </a:r>
            <a:r>
              <a:rPr sz="2400" spc="-75" dirty="0">
                <a:solidFill>
                  <a:srgbClr val="C4BC96"/>
                </a:solidFill>
                <a:latin typeface="Calibri"/>
                <a:cs typeface="Calibri"/>
              </a:rPr>
              <a:t> </a:t>
            </a:r>
            <a:r>
              <a:rPr sz="2400" spc="-10" dirty="0">
                <a:solidFill>
                  <a:srgbClr val="C4BC96"/>
                </a:solidFill>
                <a:latin typeface="Calibri"/>
                <a:cs typeface="Calibri"/>
              </a:rPr>
              <a:t>code</a:t>
            </a:r>
            <a:endParaRPr sz="2400">
              <a:latin typeface="Calibri"/>
              <a:cs typeface="Calibri"/>
            </a:endParaRPr>
          </a:p>
          <a:p>
            <a:pPr marL="756285" lvl="1" indent="-287020">
              <a:lnSpc>
                <a:spcPts val="2865"/>
              </a:lnSpc>
              <a:buFont typeface="Wingdings"/>
              <a:buChar char=""/>
              <a:tabLst>
                <a:tab pos="756920" algn="l"/>
              </a:tabLst>
            </a:pPr>
            <a:r>
              <a:rPr sz="2400" dirty="0">
                <a:solidFill>
                  <a:srgbClr val="C4BC96"/>
                </a:solidFill>
                <a:latin typeface="Calibri"/>
                <a:cs typeface="Calibri"/>
              </a:rPr>
              <a:t>BCD addition, BCD </a:t>
            </a:r>
            <a:r>
              <a:rPr sz="2400" spc="-10" dirty="0">
                <a:solidFill>
                  <a:srgbClr val="C4BC96"/>
                </a:solidFill>
                <a:latin typeface="Calibri"/>
                <a:cs typeface="Calibri"/>
              </a:rPr>
              <a:t>subtraction </a:t>
            </a:r>
            <a:r>
              <a:rPr sz="2400" spc="-5" dirty="0">
                <a:solidFill>
                  <a:srgbClr val="C4BC96"/>
                </a:solidFill>
                <a:latin typeface="Calibri"/>
                <a:cs typeface="Calibri"/>
              </a:rPr>
              <a:t>using </a:t>
            </a:r>
            <a:r>
              <a:rPr sz="2400" spc="-50" dirty="0">
                <a:solidFill>
                  <a:srgbClr val="C4BC96"/>
                </a:solidFill>
                <a:latin typeface="Calibri"/>
                <a:cs typeface="Calibri"/>
              </a:rPr>
              <a:t>9’s </a:t>
            </a:r>
            <a:r>
              <a:rPr sz="2400" dirty="0">
                <a:solidFill>
                  <a:srgbClr val="C4BC96"/>
                </a:solidFill>
                <a:latin typeface="Calibri"/>
                <a:cs typeface="Calibri"/>
              </a:rPr>
              <a:t>and </a:t>
            </a:r>
            <a:r>
              <a:rPr sz="2400" spc="-5" dirty="0">
                <a:solidFill>
                  <a:srgbClr val="C4BC96"/>
                </a:solidFill>
                <a:latin typeface="Calibri"/>
                <a:cs typeface="Calibri"/>
              </a:rPr>
              <a:t>10’</a:t>
            </a:r>
            <a:r>
              <a:rPr sz="2400" spc="-110" dirty="0">
                <a:solidFill>
                  <a:srgbClr val="C4BC96"/>
                </a:solidFill>
                <a:latin typeface="Calibri"/>
                <a:cs typeface="Calibri"/>
              </a:rPr>
              <a:t> </a:t>
            </a:r>
            <a:r>
              <a:rPr sz="2400" spc="-10" dirty="0">
                <a:solidFill>
                  <a:srgbClr val="C4BC96"/>
                </a:solidFill>
                <a:latin typeface="Calibri"/>
                <a:cs typeface="Calibri"/>
              </a:rPr>
              <a:t>complement</a:t>
            </a:r>
            <a:endParaRPr sz="2400">
              <a:latin typeface="Calibri"/>
              <a:cs typeface="Calibri"/>
            </a:endParaRPr>
          </a:p>
          <a:p>
            <a:pPr marL="355600" indent="-342900">
              <a:lnSpc>
                <a:spcPts val="3345"/>
              </a:lnSpc>
              <a:buFont typeface="Wingdings"/>
              <a:buChar char=""/>
              <a:tabLst>
                <a:tab pos="355600" algn="l"/>
              </a:tabLst>
            </a:pPr>
            <a:r>
              <a:rPr sz="2800" b="1" spc="-5" dirty="0">
                <a:solidFill>
                  <a:srgbClr val="C4BC96"/>
                </a:solidFill>
                <a:latin typeface="Calibri"/>
                <a:cs typeface="Calibri"/>
              </a:rPr>
              <a:t>(Numericals based on </a:t>
            </a:r>
            <a:r>
              <a:rPr sz="2800" b="1" spc="-15" dirty="0">
                <a:solidFill>
                  <a:srgbClr val="C4BC96"/>
                </a:solidFill>
                <a:latin typeface="Calibri"/>
                <a:cs typeface="Calibri"/>
              </a:rPr>
              <a:t>above</a:t>
            </a:r>
            <a:r>
              <a:rPr sz="2800" b="1" spc="25" dirty="0">
                <a:solidFill>
                  <a:srgbClr val="C4BC96"/>
                </a:solidFill>
                <a:latin typeface="Calibri"/>
                <a:cs typeface="Calibri"/>
              </a:rPr>
              <a:t> </a:t>
            </a:r>
            <a:r>
              <a:rPr sz="2800" b="1" spc="-10" dirty="0">
                <a:solidFill>
                  <a:srgbClr val="C4BC96"/>
                </a:solidFill>
                <a:latin typeface="Calibri"/>
                <a:cs typeface="Calibri"/>
              </a:rPr>
              <a:t>topic)</a:t>
            </a:r>
            <a:r>
              <a:rPr sz="2800" spc="-10" dirty="0">
                <a:solidFill>
                  <a:srgbClr val="C4BC96"/>
                </a:solidFill>
                <a:latin typeface="Calibri"/>
                <a:cs typeface="Calibri"/>
              </a:rPr>
              <a:t>.</a:t>
            </a:r>
            <a:endParaRPr sz="2800">
              <a:latin typeface="Calibri"/>
              <a:cs typeface="Calibri"/>
            </a:endParaRPr>
          </a:p>
        </p:txBody>
      </p:sp>
      <p:sp>
        <p:nvSpPr>
          <p:cNvPr id="6" name="object 6"/>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113538"/>
            <a:ext cx="8376920" cy="5880100"/>
          </a:xfrm>
          <a:prstGeom prst="rect">
            <a:avLst/>
          </a:prstGeom>
        </p:spPr>
        <p:txBody>
          <a:bodyPr vert="horz" wrap="square" lIns="0" tIns="12700" rIns="0" bIns="0" rtlCol="0">
            <a:spAutoFit/>
          </a:bodyPr>
          <a:lstStyle/>
          <a:p>
            <a:pPr marL="164465" algn="just">
              <a:lnSpc>
                <a:spcPct val="100000"/>
              </a:lnSpc>
              <a:spcBef>
                <a:spcPts val="100"/>
              </a:spcBef>
            </a:pPr>
            <a:r>
              <a:rPr sz="3200" b="1" spc="-65" dirty="0">
                <a:solidFill>
                  <a:srgbClr val="FF0000"/>
                </a:solidFill>
                <a:latin typeface="Calibri"/>
                <a:cs typeface="Calibri"/>
              </a:rPr>
              <a:t>1’s</a:t>
            </a:r>
            <a:r>
              <a:rPr sz="3200" b="1" spc="-5" dirty="0">
                <a:solidFill>
                  <a:srgbClr val="FF0000"/>
                </a:solidFill>
                <a:latin typeface="Calibri"/>
                <a:cs typeface="Calibri"/>
              </a:rPr>
              <a:t> </a:t>
            </a:r>
            <a:r>
              <a:rPr sz="3200" b="1" spc="-10" dirty="0">
                <a:solidFill>
                  <a:srgbClr val="FF0000"/>
                </a:solidFill>
                <a:latin typeface="Calibri"/>
                <a:cs typeface="Calibri"/>
              </a:rPr>
              <a:t>Complement</a:t>
            </a:r>
            <a:endParaRPr sz="3200">
              <a:latin typeface="Calibri"/>
              <a:cs typeface="Calibri"/>
            </a:endParaRPr>
          </a:p>
          <a:p>
            <a:pPr marL="354965" marR="5080" indent="-342900" algn="just">
              <a:lnSpc>
                <a:spcPct val="150000"/>
              </a:lnSpc>
              <a:spcBef>
                <a:spcPts val="1925"/>
              </a:spcBef>
              <a:buFont typeface="Wingdings"/>
              <a:buChar char=""/>
              <a:tabLst>
                <a:tab pos="355600" algn="l"/>
              </a:tabLst>
            </a:pPr>
            <a:r>
              <a:rPr sz="3200" spc="-5" dirty="0">
                <a:latin typeface="Calibri"/>
                <a:cs typeface="Calibri"/>
              </a:rPr>
              <a:t>The </a:t>
            </a:r>
            <a:r>
              <a:rPr sz="3200" spc="-65" dirty="0">
                <a:latin typeface="Calibri"/>
                <a:cs typeface="Calibri"/>
              </a:rPr>
              <a:t>1’s </a:t>
            </a:r>
            <a:r>
              <a:rPr sz="3200" spc="-10" dirty="0">
                <a:latin typeface="Calibri"/>
                <a:cs typeface="Calibri"/>
              </a:rPr>
              <a:t>complement </a:t>
            </a:r>
            <a:r>
              <a:rPr sz="3200" dirty="0">
                <a:latin typeface="Calibri"/>
                <a:cs typeface="Calibri"/>
              </a:rPr>
              <a:t>of a </a:t>
            </a:r>
            <a:r>
              <a:rPr sz="3200" spc="-5" dirty="0">
                <a:latin typeface="Calibri"/>
                <a:cs typeface="Calibri"/>
              </a:rPr>
              <a:t>number is </a:t>
            </a:r>
            <a:r>
              <a:rPr sz="3200" spc="-10" dirty="0">
                <a:latin typeface="Calibri"/>
                <a:cs typeface="Calibri"/>
              </a:rPr>
              <a:t>obtained </a:t>
            </a:r>
            <a:r>
              <a:rPr sz="3200" spc="-20" dirty="0">
                <a:latin typeface="Calibri"/>
                <a:cs typeface="Calibri"/>
              </a:rPr>
              <a:t>by  </a:t>
            </a:r>
            <a:r>
              <a:rPr sz="3200" spc="-5" dirty="0">
                <a:latin typeface="Calibri"/>
                <a:cs typeface="Calibri"/>
              </a:rPr>
              <a:t>simply </a:t>
            </a:r>
            <a:r>
              <a:rPr sz="3200" spc="-10" dirty="0">
                <a:latin typeface="Calibri"/>
                <a:cs typeface="Calibri"/>
              </a:rPr>
              <a:t>complementing </a:t>
            </a:r>
            <a:r>
              <a:rPr sz="3200" dirty="0">
                <a:latin typeface="Calibri"/>
                <a:cs typeface="Calibri"/>
              </a:rPr>
              <a:t>each bit of the number  </a:t>
            </a:r>
            <a:r>
              <a:rPr sz="3200" spc="-10" dirty="0">
                <a:latin typeface="Calibri"/>
                <a:cs typeface="Calibri"/>
              </a:rPr>
              <a:t>that </a:t>
            </a:r>
            <a:r>
              <a:rPr sz="3200" spc="-5" dirty="0">
                <a:latin typeface="Calibri"/>
                <a:cs typeface="Calibri"/>
              </a:rPr>
              <a:t>is </a:t>
            </a:r>
            <a:r>
              <a:rPr sz="3200" spc="-10" dirty="0">
                <a:latin typeface="Calibri"/>
                <a:cs typeface="Calibri"/>
              </a:rPr>
              <a:t>by </a:t>
            </a:r>
            <a:r>
              <a:rPr sz="3200" dirty="0">
                <a:latin typeface="Calibri"/>
                <a:cs typeface="Calibri"/>
              </a:rPr>
              <a:t>changing all </a:t>
            </a:r>
            <a:r>
              <a:rPr sz="3200" spc="-65" dirty="0">
                <a:latin typeface="Calibri"/>
                <a:cs typeface="Calibri"/>
              </a:rPr>
              <a:t>0’s </a:t>
            </a:r>
            <a:r>
              <a:rPr sz="3200" spc="-25" dirty="0">
                <a:latin typeface="Calibri"/>
                <a:cs typeface="Calibri"/>
              </a:rPr>
              <a:t>to </a:t>
            </a:r>
            <a:r>
              <a:rPr sz="3200" spc="-65" dirty="0">
                <a:latin typeface="Calibri"/>
                <a:cs typeface="Calibri"/>
              </a:rPr>
              <a:t>1’s </a:t>
            </a:r>
            <a:r>
              <a:rPr sz="3200" dirty="0">
                <a:latin typeface="Calibri"/>
                <a:cs typeface="Calibri"/>
              </a:rPr>
              <a:t>and all </a:t>
            </a:r>
            <a:r>
              <a:rPr sz="3200" spc="-65" dirty="0">
                <a:latin typeface="Calibri"/>
                <a:cs typeface="Calibri"/>
              </a:rPr>
              <a:t>1’s </a:t>
            </a:r>
            <a:r>
              <a:rPr sz="3200" spc="-25" dirty="0">
                <a:latin typeface="Calibri"/>
                <a:cs typeface="Calibri"/>
              </a:rPr>
              <a:t>to</a:t>
            </a:r>
            <a:r>
              <a:rPr sz="3200" spc="245" dirty="0">
                <a:latin typeface="Calibri"/>
                <a:cs typeface="Calibri"/>
              </a:rPr>
              <a:t> </a:t>
            </a:r>
            <a:r>
              <a:rPr sz="3200" spc="-50" dirty="0">
                <a:latin typeface="Calibri"/>
                <a:cs typeface="Calibri"/>
              </a:rPr>
              <a:t>0’s.</a:t>
            </a:r>
            <a:endParaRPr sz="3200">
              <a:latin typeface="Calibri"/>
              <a:cs typeface="Calibri"/>
            </a:endParaRPr>
          </a:p>
          <a:p>
            <a:pPr>
              <a:lnSpc>
                <a:spcPct val="100000"/>
              </a:lnSpc>
              <a:buFont typeface="Wingdings"/>
              <a:buChar char=""/>
            </a:pPr>
            <a:endParaRPr sz="3200">
              <a:latin typeface="Times New Roman"/>
              <a:cs typeface="Times New Roman"/>
            </a:endParaRPr>
          </a:p>
          <a:p>
            <a:pPr marL="354965" marR="5080" indent="-342900" algn="just">
              <a:lnSpc>
                <a:spcPct val="150000"/>
              </a:lnSpc>
              <a:spcBef>
                <a:spcPts val="2085"/>
              </a:spcBef>
              <a:buFont typeface="Wingdings"/>
              <a:buChar char=""/>
              <a:tabLst>
                <a:tab pos="355600" algn="l"/>
              </a:tabLst>
            </a:pPr>
            <a:r>
              <a:rPr sz="3200" spc="-5" dirty="0">
                <a:latin typeface="Calibri"/>
                <a:cs typeface="Calibri"/>
              </a:rPr>
              <a:t>This </a:t>
            </a:r>
            <a:r>
              <a:rPr sz="3200" spc="-30" dirty="0">
                <a:latin typeface="Calibri"/>
                <a:cs typeface="Calibri"/>
              </a:rPr>
              <a:t>system </a:t>
            </a:r>
            <a:r>
              <a:rPr sz="3200" spc="-5" dirty="0">
                <a:latin typeface="Calibri"/>
                <a:cs typeface="Calibri"/>
              </a:rPr>
              <a:t>is called </a:t>
            </a:r>
            <a:r>
              <a:rPr sz="3200" dirty="0">
                <a:latin typeface="Calibri"/>
                <a:cs typeface="Calibri"/>
              </a:rPr>
              <a:t>as </a:t>
            </a:r>
            <a:r>
              <a:rPr sz="3200" spc="-65" dirty="0">
                <a:latin typeface="Calibri"/>
                <a:cs typeface="Calibri"/>
              </a:rPr>
              <a:t>1’s </a:t>
            </a:r>
            <a:r>
              <a:rPr sz="3200" spc="-10" dirty="0">
                <a:latin typeface="Calibri"/>
                <a:cs typeface="Calibri"/>
              </a:rPr>
              <a:t>complement because  </a:t>
            </a:r>
            <a:r>
              <a:rPr sz="3200" dirty="0">
                <a:latin typeface="Calibri"/>
                <a:cs typeface="Calibri"/>
              </a:rPr>
              <a:t>the </a:t>
            </a:r>
            <a:r>
              <a:rPr sz="3200" spc="-5" dirty="0">
                <a:latin typeface="Calibri"/>
                <a:cs typeface="Calibri"/>
              </a:rPr>
              <a:t>number </a:t>
            </a:r>
            <a:r>
              <a:rPr sz="3200" spc="-10" dirty="0">
                <a:latin typeface="Calibri"/>
                <a:cs typeface="Calibri"/>
              </a:rPr>
              <a:t>can </a:t>
            </a:r>
            <a:r>
              <a:rPr sz="3200" spc="-5" dirty="0">
                <a:latin typeface="Calibri"/>
                <a:cs typeface="Calibri"/>
              </a:rPr>
              <a:t>be </a:t>
            </a:r>
            <a:r>
              <a:rPr sz="3200" spc="-15" dirty="0">
                <a:latin typeface="Calibri"/>
                <a:cs typeface="Calibri"/>
              </a:rPr>
              <a:t>subtracted from </a:t>
            </a:r>
            <a:r>
              <a:rPr sz="3200" dirty="0">
                <a:latin typeface="Calibri"/>
                <a:cs typeface="Calibri"/>
              </a:rPr>
              <a:t>1 </a:t>
            </a:r>
            <a:r>
              <a:rPr sz="3200" spc="-25" dirty="0">
                <a:latin typeface="Calibri"/>
                <a:cs typeface="Calibri"/>
              </a:rPr>
              <a:t>to </a:t>
            </a:r>
            <a:r>
              <a:rPr sz="3200" spc="-10" dirty="0">
                <a:latin typeface="Calibri"/>
                <a:cs typeface="Calibri"/>
              </a:rPr>
              <a:t>obtain  result</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746375" cy="513715"/>
          </a:xfrm>
          <a:prstGeom prst="rect">
            <a:avLst/>
          </a:prstGeom>
        </p:spPr>
        <p:txBody>
          <a:bodyPr vert="horz" wrap="square" lIns="0" tIns="12700" rIns="0" bIns="0" rtlCol="0">
            <a:spAutoFit/>
          </a:bodyPr>
          <a:lstStyle/>
          <a:p>
            <a:pPr marL="12700">
              <a:lnSpc>
                <a:spcPct val="100000"/>
              </a:lnSpc>
              <a:spcBef>
                <a:spcPts val="100"/>
              </a:spcBef>
            </a:pPr>
            <a:r>
              <a:rPr sz="3200" b="1" spc="-65" dirty="0">
                <a:latin typeface="Calibri"/>
                <a:cs typeface="Calibri"/>
              </a:rPr>
              <a:t>1’s</a:t>
            </a:r>
            <a:r>
              <a:rPr sz="3200" b="1" spc="-40"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97076" y="1701546"/>
            <a:ext cx="608520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Obtain </a:t>
            </a:r>
            <a:r>
              <a:rPr sz="2400" spc="-30" dirty="0">
                <a:solidFill>
                  <a:srgbClr val="FF0000"/>
                </a:solidFill>
                <a:latin typeface="Tahoma"/>
                <a:cs typeface="Tahoma"/>
              </a:rPr>
              <a:t>1’s </a:t>
            </a:r>
            <a:r>
              <a:rPr sz="2400" spc="-5" dirty="0">
                <a:solidFill>
                  <a:srgbClr val="FF0000"/>
                </a:solidFill>
                <a:latin typeface="Tahoma"/>
                <a:cs typeface="Tahoma"/>
              </a:rPr>
              <a:t>complement </a:t>
            </a:r>
            <a:r>
              <a:rPr sz="2400" dirty="0">
                <a:solidFill>
                  <a:srgbClr val="FF0000"/>
                </a:solidFill>
                <a:latin typeface="Tahoma"/>
                <a:cs typeface="Tahoma"/>
              </a:rPr>
              <a:t>of </a:t>
            </a:r>
            <a:r>
              <a:rPr sz="2400" spc="-5" dirty="0">
                <a:solidFill>
                  <a:srgbClr val="FF0000"/>
                </a:solidFill>
                <a:latin typeface="Tahoma"/>
                <a:cs typeface="Tahoma"/>
              </a:rPr>
              <a:t>the</a:t>
            </a:r>
            <a:r>
              <a:rPr sz="2400" spc="-60" dirty="0">
                <a:solidFill>
                  <a:srgbClr val="FF0000"/>
                </a:solidFill>
                <a:latin typeface="Tahoma"/>
                <a:cs typeface="Tahoma"/>
              </a:rPr>
              <a:t> </a:t>
            </a:r>
            <a:r>
              <a:rPr sz="2400" spc="-5" dirty="0">
                <a:solidFill>
                  <a:srgbClr val="FF0000"/>
                </a:solidFill>
                <a:latin typeface="Tahoma"/>
                <a:cs typeface="Tahoma"/>
              </a:rPr>
              <a:t>1010</a:t>
            </a:r>
            <a:endParaRPr sz="2400">
              <a:latin typeface="Tahoma"/>
              <a:cs typeface="Tahoma"/>
            </a:endParaRPr>
          </a:p>
        </p:txBody>
      </p:sp>
      <p:graphicFrame>
        <p:nvGraphicFramePr>
          <p:cNvPr id="5" name="object 5"/>
          <p:cNvGraphicFramePr>
            <a:graphicFrameLocks noGrp="1"/>
          </p:cNvGraphicFramePr>
          <p:nvPr/>
        </p:nvGraphicFramePr>
        <p:xfrm>
          <a:off x="1814579" y="2983284"/>
          <a:ext cx="3229609" cy="1648684"/>
        </p:xfrm>
        <a:graphic>
          <a:graphicData uri="http://schemas.openxmlformats.org/drawingml/2006/table">
            <a:tbl>
              <a:tblPr firstRow="1" bandRow="1">
                <a:tableStyleId>{2D5ABB26-0587-4C30-8999-92F81FD0307C}</a:tableStyleId>
              </a:tblPr>
              <a:tblGrid>
                <a:gridCol w="1021715">
                  <a:extLst>
                    <a:ext uri="{9D8B030D-6E8A-4147-A177-3AD203B41FA5}">
                      <a16:colId xmlns="" xmlns:a16="http://schemas.microsoft.com/office/drawing/2014/main" val="20000"/>
                    </a:ext>
                  </a:extLst>
                </a:gridCol>
                <a:gridCol w="642620">
                  <a:extLst>
                    <a:ext uri="{9D8B030D-6E8A-4147-A177-3AD203B41FA5}">
                      <a16:colId xmlns="" xmlns:a16="http://schemas.microsoft.com/office/drawing/2014/main" val="20001"/>
                    </a:ext>
                  </a:extLst>
                </a:gridCol>
                <a:gridCol w="594360">
                  <a:extLst>
                    <a:ext uri="{9D8B030D-6E8A-4147-A177-3AD203B41FA5}">
                      <a16:colId xmlns="" xmlns:a16="http://schemas.microsoft.com/office/drawing/2014/main" val="20002"/>
                    </a:ext>
                  </a:extLst>
                </a:gridCol>
                <a:gridCol w="970914">
                  <a:extLst>
                    <a:ext uri="{9D8B030D-6E8A-4147-A177-3AD203B41FA5}">
                      <a16:colId xmlns="" xmlns:a16="http://schemas.microsoft.com/office/drawing/2014/main" val="20003"/>
                    </a:ext>
                  </a:extLst>
                </a:gridCol>
              </a:tblGrid>
              <a:tr h="504327">
                <a:tc>
                  <a:txBody>
                    <a:bodyPr/>
                    <a:lstStyle/>
                    <a:p>
                      <a:pPr marR="230504" algn="r">
                        <a:lnSpc>
                          <a:spcPct val="100000"/>
                        </a:lnSpc>
                      </a:pPr>
                      <a:r>
                        <a:rPr sz="2400" dirty="0">
                          <a:latin typeface="Tahoma"/>
                          <a:cs typeface="Tahoma"/>
                        </a:rPr>
                        <a:t>1</a:t>
                      </a:r>
                      <a:endParaRPr sz="2400">
                        <a:latin typeface="Tahoma"/>
                        <a:cs typeface="Tahoma"/>
                      </a:endParaRPr>
                    </a:p>
                  </a:txBody>
                  <a:tcPr marL="0" marR="0" marT="0" marB="0"/>
                </a:tc>
                <a:tc>
                  <a:txBody>
                    <a:bodyPr/>
                    <a:lstStyle/>
                    <a:p>
                      <a:pPr marR="229870" algn="r">
                        <a:lnSpc>
                          <a:spcPct val="100000"/>
                        </a:lnSpc>
                      </a:pPr>
                      <a:r>
                        <a:rPr sz="2400" dirty="0">
                          <a:latin typeface="Tahoma"/>
                          <a:cs typeface="Tahoma"/>
                        </a:rPr>
                        <a:t>1</a:t>
                      </a:r>
                      <a:endParaRPr sz="2400">
                        <a:latin typeface="Tahoma"/>
                        <a:cs typeface="Tahoma"/>
                      </a:endParaRPr>
                    </a:p>
                  </a:txBody>
                  <a:tcPr marL="0" marR="0" marT="0" marB="0"/>
                </a:tc>
                <a:tc>
                  <a:txBody>
                    <a:bodyPr/>
                    <a:lstStyle/>
                    <a:p>
                      <a:pPr marR="182245" algn="r">
                        <a:lnSpc>
                          <a:spcPct val="100000"/>
                        </a:lnSpc>
                      </a:pPr>
                      <a:r>
                        <a:rPr sz="2400" dirty="0">
                          <a:latin typeface="Tahoma"/>
                          <a:cs typeface="Tahoma"/>
                        </a:rPr>
                        <a:t>1</a:t>
                      </a:r>
                      <a:endParaRPr sz="2400">
                        <a:latin typeface="Tahoma"/>
                        <a:cs typeface="Tahoma"/>
                      </a:endParaRPr>
                    </a:p>
                  </a:txBody>
                  <a:tcPr marL="0" marR="0" marT="0" marB="0"/>
                </a:tc>
                <a:tc>
                  <a:txBody>
                    <a:bodyPr/>
                    <a:lstStyle/>
                    <a:p>
                      <a:pPr marL="189865">
                        <a:lnSpc>
                          <a:spcPct val="100000"/>
                        </a:lnSpc>
                      </a:pPr>
                      <a:r>
                        <a:rPr sz="2400" dirty="0">
                          <a:latin typeface="Tahoma"/>
                          <a:cs typeface="Tahoma"/>
                        </a:rPr>
                        <a:t>1</a:t>
                      </a:r>
                      <a:endParaRPr sz="2400">
                        <a:latin typeface="Tahoma"/>
                        <a:cs typeface="Tahoma"/>
                      </a:endParaRPr>
                    </a:p>
                  </a:txBody>
                  <a:tcPr marL="0" marR="0" marT="0" marB="0"/>
                </a:tc>
                <a:extLst>
                  <a:ext uri="{0D108BD9-81ED-4DB2-BD59-A6C34878D82A}">
                    <a16:rowId xmlns="" xmlns:a16="http://schemas.microsoft.com/office/drawing/2014/main" val="10000"/>
                  </a:ext>
                </a:extLst>
              </a:tr>
              <a:tr h="776086">
                <a:tc>
                  <a:txBody>
                    <a:bodyPr/>
                    <a:lstStyle/>
                    <a:p>
                      <a:pPr marR="230504" algn="r">
                        <a:lnSpc>
                          <a:spcPct val="100000"/>
                        </a:lnSpc>
                        <a:spcBef>
                          <a:spcPts val="1070"/>
                        </a:spcBef>
                      </a:pPr>
                      <a:r>
                        <a:rPr sz="2400" dirty="0">
                          <a:latin typeface="Tahoma"/>
                          <a:cs typeface="Tahoma"/>
                        </a:rPr>
                        <a:t>1</a:t>
                      </a:r>
                      <a:endParaRPr sz="2400">
                        <a:latin typeface="Tahoma"/>
                        <a:cs typeface="Tahoma"/>
                      </a:endParaRPr>
                    </a:p>
                  </a:txBody>
                  <a:tcPr marL="0" marR="0" marT="135890" marB="0">
                    <a:lnB w="38100">
                      <a:solidFill>
                        <a:srgbClr val="000000"/>
                      </a:solidFill>
                      <a:prstDash val="solid"/>
                    </a:lnB>
                  </a:tcPr>
                </a:tc>
                <a:tc>
                  <a:txBody>
                    <a:bodyPr/>
                    <a:lstStyle/>
                    <a:p>
                      <a:pPr marR="229870" algn="r">
                        <a:lnSpc>
                          <a:spcPct val="100000"/>
                        </a:lnSpc>
                        <a:spcBef>
                          <a:spcPts val="1070"/>
                        </a:spcBef>
                      </a:pPr>
                      <a:r>
                        <a:rPr sz="2400" dirty="0">
                          <a:latin typeface="Tahoma"/>
                          <a:cs typeface="Tahoma"/>
                        </a:rPr>
                        <a:t>0</a:t>
                      </a:r>
                      <a:endParaRPr sz="2400">
                        <a:latin typeface="Tahoma"/>
                        <a:cs typeface="Tahoma"/>
                      </a:endParaRPr>
                    </a:p>
                  </a:txBody>
                  <a:tcPr marL="0" marR="0" marT="135890" marB="0">
                    <a:lnB w="38100">
                      <a:solidFill>
                        <a:srgbClr val="000000"/>
                      </a:solidFill>
                      <a:prstDash val="solid"/>
                    </a:lnB>
                  </a:tcPr>
                </a:tc>
                <a:tc>
                  <a:txBody>
                    <a:bodyPr/>
                    <a:lstStyle/>
                    <a:p>
                      <a:pPr marR="181610" algn="r">
                        <a:lnSpc>
                          <a:spcPct val="100000"/>
                        </a:lnSpc>
                        <a:spcBef>
                          <a:spcPts val="1070"/>
                        </a:spcBef>
                      </a:pPr>
                      <a:r>
                        <a:rPr sz="2400" dirty="0">
                          <a:latin typeface="Tahoma"/>
                          <a:cs typeface="Tahoma"/>
                        </a:rPr>
                        <a:t>1</a:t>
                      </a:r>
                      <a:endParaRPr sz="2400">
                        <a:latin typeface="Tahoma"/>
                        <a:cs typeface="Tahoma"/>
                      </a:endParaRPr>
                    </a:p>
                  </a:txBody>
                  <a:tcPr marL="0" marR="0" marT="135890" marB="0">
                    <a:lnB w="38100">
                      <a:solidFill>
                        <a:srgbClr val="000000"/>
                      </a:solidFill>
                      <a:prstDash val="solid"/>
                    </a:lnB>
                  </a:tcPr>
                </a:tc>
                <a:tc>
                  <a:txBody>
                    <a:bodyPr/>
                    <a:lstStyle/>
                    <a:p>
                      <a:pPr marL="189230">
                        <a:lnSpc>
                          <a:spcPct val="100000"/>
                        </a:lnSpc>
                        <a:spcBef>
                          <a:spcPts val="1070"/>
                        </a:spcBef>
                      </a:pPr>
                      <a:r>
                        <a:rPr sz="2400" dirty="0">
                          <a:latin typeface="Tahoma"/>
                          <a:cs typeface="Tahoma"/>
                        </a:rPr>
                        <a:t>0</a:t>
                      </a:r>
                      <a:endParaRPr sz="2400">
                        <a:latin typeface="Tahoma"/>
                        <a:cs typeface="Tahoma"/>
                      </a:endParaRPr>
                    </a:p>
                  </a:txBody>
                  <a:tcPr marL="0" marR="0" marT="135890" marB="0">
                    <a:lnB w="38100">
                      <a:solidFill>
                        <a:srgbClr val="000000"/>
                      </a:solidFill>
                      <a:prstDash val="solid"/>
                    </a:lnB>
                  </a:tcPr>
                </a:tc>
                <a:extLst>
                  <a:ext uri="{0D108BD9-81ED-4DB2-BD59-A6C34878D82A}">
                    <a16:rowId xmlns="" xmlns:a16="http://schemas.microsoft.com/office/drawing/2014/main" val="10001"/>
                  </a:ext>
                </a:extLst>
              </a:tr>
              <a:tr h="368271">
                <a:tc>
                  <a:txBody>
                    <a:bodyPr/>
                    <a:lstStyle/>
                    <a:p>
                      <a:pPr marR="230504" algn="r">
                        <a:lnSpc>
                          <a:spcPts val="2770"/>
                        </a:lnSpc>
                      </a:pPr>
                      <a:r>
                        <a:rPr sz="2400" dirty="0">
                          <a:latin typeface="Tahoma"/>
                          <a:cs typeface="Tahoma"/>
                        </a:rPr>
                        <a:t>0</a:t>
                      </a:r>
                      <a:endParaRPr sz="2400">
                        <a:latin typeface="Tahoma"/>
                        <a:cs typeface="Tahoma"/>
                      </a:endParaRPr>
                    </a:p>
                  </a:txBody>
                  <a:tcPr marL="0" marR="0" marT="0" marB="0">
                    <a:lnT w="38100">
                      <a:solidFill>
                        <a:srgbClr val="000000"/>
                      </a:solidFill>
                      <a:prstDash val="solid"/>
                    </a:lnT>
                  </a:tcPr>
                </a:tc>
                <a:tc>
                  <a:txBody>
                    <a:bodyPr/>
                    <a:lstStyle/>
                    <a:p>
                      <a:pPr marR="229870" algn="r">
                        <a:lnSpc>
                          <a:spcPts val="2770"/>
                        </a:lnSpc>
                      </a:pPr>
                      <a:r>
                        <a:rPr sz="2400" dirty="0">
                          <a:latin typeface="Tahoma"/>
                          <a:cs typeface="Tahoma"/>
                        </a:rPr>
                        <a:t>1</a:t>
                      </a:r>
                      <a:endParaRPr sz="2400">
                        <a:latin typeface="Tahoma"/>
                        <a:cs typeface="Tahoma"/>
                      </a:endParaRPr>
                    </a:p>
                  </a:txBody>
                  <a:tcPr marL="0" marR="0" marT="0" marB="0">
                    <a:lnT w="38100">
                      <a:solidFill>
                        <a:srgbClr val="000000"/>
                      </a:solidFill>
                      <a:prstDash val="solid"/>
                    </a:lnT>
                  </a:tcPr>
                </a:tc>
                <a:tc>
                  <a:txBody>
                    <a:bodyPr/>
                    <a:lstStyle/>
                    <a:p>
                      <a:pPr marR="182245" algn="r">
                        <a:lnSpc>
                          <a:spcPts val="2770"/>
                        </a:lnSpc>
                      </a:pPr>
                      <a:r>
                        <a:rPr sz="2400" dirty="0">
                          <a:latin typeface="Tahoma"/>
                          <a:cs typeface="Tahoma"/>
                        </a:rPr>
                        <a:t>0</a:t>
                      </a:r>
                      <a:endParaRPr sz="2400">
                        <a:latin typeface="Tahoma"/>
                        <a:cs typeface="Tahoma"/>
                      </a:endParaRPr>
                    </a:p>
                  </a:txBody>
                  <a:tcPr marL="0" marR="0" marT="0" marB="0">
                    <a:lnT w="38100">
                      <a:solidFill>
                        <a:srgbClr val="000000"/>
                      </a:solidFill>
                      <a:prstDash val="solid"/>
                    </a:lnT>
                  </a:tcPr>
                </a:tc>
                <a:tc>
                  <a:txBody>
                    <a:bodyPr/>
                    <a:lstStyle/>
                    <a:p>
                      <a:pPr marL="189865">
                        <a:lnSpc>
                          <a:spcPts val="2770"/>
                        </a:lnSpc>
                      </a:pPr>
                      <a:r>
                        <a:rPr sz="2400" dirty="0">
                          <a:latin typeface="Tahoma"/>
                          <a:cs typeface="Tahoma"/>
                        </a:rPr>
                        <a:t>1</a:t>
                      </a:r>
                      <a:endParaRPr sz="2400">
                        <a:latin typeface="Tahoma"/>
                        <a:cs typeface="Tahoma"/>
                      </a:endParaRPr>
                    </a:p>
                  </a:txBody>
                  <a:tcPr marL="0" marR="0" marT="0" marB="0">
                    <a:lnT w="38100">
                      <a:solidFill>
                        <a:srgbClr val="000000"/>
                      </a:solidFill>
                      <a:prstDash val="solid"/>
                    </a:lnT>
                  </a:tcPr>
                </a:tc>
                <a:extLst>
                  <a:ext uri="{0D108BD9-81ED-4DB2-BD59-A6C34878D82A}">
                    <a16:rowId xmlns="" xmlns:a16="http://schemas.microsoft.com/office/drawing/2014/main" val="10002"/>
                  </a:ext>
                </a:extLst>
              </a:tr>
            </a:tbl>
          </a:graphicData>
        </a:graphic>
      </p:graphicFrame>
      <p:sp>
        <p:nvSpPr>
          <p:cNvPr id="6" name="object 6"/>
          <p:cNvSpPr/>
          <p:nvPr/>
        </p:nvSpPr>
        <p:spPr>
          <a:xfrm>
            <a:off x="1213675" y="3804874"/>
            <a:ext cx="392430" cy="43815"/>
          </a:xfrm>
          <a:custGeom>
            <a:avLst/>
            <a:gdLst/>
            <a:ahLst/>
            <a:cxnLst/>
            <a:rect l="l" t="t" r="r" b="b"/>
            <a:pathLst>
              <a:path w="392430" h="43814">
                <a:moveTo>
                  <a:pt x="0" y="43606"/>
                </a:moveTo>
                <a:lnTo>
                  <a:pt x="391820" y="43606"/>
                </a:lnTo>
                <a:lnTo>
                  <a:pt x="391820" y="0"/>
                </a:lnTo>
                <a:lnTo>
                  <a:pt x="0" y="0"/>
                </a:lnTo>
                <a:lnTo>
                  <a:pt x="0" y="43606"/>
                </a:lnTo>
                <a:close/>
              </a:path>
            </a:pathLst>
          </a:custGeom>
          <a:ln w="9360">
            <a:solidFill>
              <a:srgbClr val="000000"/>
            </a:solidFill>
          </a:ln>
        </p:spPr>
        <p:txBody>
          <a:bodyPr wrap="square" lIns="0" tIns="0" rIns="0" bIns="0" rtlCol="0"/>
          <a:lstStyle/>
          <a:p>
            <a:endParaRPr/>
          </a:p>
        </p:txBody>
      </p:sp>
      <p:sp>
        <p:nvSpPr>
          <p:cNvPr id="7" name="object 7"/>
          <p:cNvSpPr txBox="1"/>
          <p:nvPr/>
        </p:nvSpPr>
        <p:spPr>
          <a:xfrm>
            <a:off x="1220520" y="5512104"/>
            <a:ext cx="4922520" cy="391795"/>
          </a:xfrm>
          <a:prstGeom prst="rect">
            <a:avLst/>
          </a:prstGeom>
        </p:spPr>
        <p:txBody>
          <a:bodyPr vert="horz" wrap="square" lIns="0" tIns="12700" rIns="0" bIns="0" rtlCol="0">
            <a:spAutoFit/>
          </a:bodyPr>
          <a:lstStyle/>
          <a:p>
            <a:pPr marL="12700">
              <a:lnSpc>
                <a:spcPct val="100000"/>
              </a:lnSpc>
              <a:spcBef>
                <a:spcPts val="100"/>
              </a:spcBef>
              <a:tabLst>
                <a:tab pos="3942715" algn="l"/>
              </a:tabLst>
            </a:pPr>
            <a:r>
              <a:rPr sz="2400" spc="-35" dirty="0">
                <a:solidFill>
                  <a:srgbClr val="FF0000"/>
                </a:solidFill>
                <a:latin typeface="Tahoma"/>
                <a:cs typeface="Tahoma"/>
              </a:rPr>
              <a:t>1’s </a:t>
            </a:r>
            <a:r>
              <a:rPr sz="2400" spc="-5" dirty="0">
                <a:solidFill>
                  <a:srgbClr val="FF0000"/>
                </a:solidFill>
                <a:latin typeface="Tahoma"/>
                <a:cs typeface="Tahoma"/>
              </a:rPr>
              <a:t>complement </a:t>
            </a:r>
            <a:r>
              <a:rPr sz="2400" dirty="0">
                <a:solidFill>
                  <a:srgbClr val="FF0000"/>
                </a:solidFill>
                <a:latin typeface="Tahoma"/>
                <a:cs typeface="Tahoma"/>
              </a:rPr>
              <a:t>of</a:t>
            </a:r>
            <a:r>
              <a:rPr sz="2400" spc="20" dirty="0">
                <a:solidFill>
                  <a:srgbClr val="FF0000"/>
                </a:solidFill>
                <a:latin typeface="Tahoma"/>
                <a:cs typeface="Tahoma"/>
              </a:rPr>
              <a:t> </a:t>
            </a:r>
            <a:r>
              <a:rPr sz="2400" spc="-5" dirty="0">
                <a:solidFill>
                  <a:srgbClr val="FF0000"/>
                </a:solidFill>
                <a:latin typeface="Tahoma"/>
                <a:cs typeface="Tahoma"/>
              </a:rPr>
              <a:t>the</a:t>
            </a:r>
            <a:r>
              <a:rPr sz="2400" spc="5" dirty="0">
                <a:solidFill>
                  <a:srgbClr val="FF0000"/>
                </a:solidFill>
                <a:latin typeface="Tahoma"/>
                <a:cs typeface="Tahoma"/>
              </a:rPr>
              <a:t> </a:t>
            </a:r>
            <a:r>
              <a:rPr sz="2400" spc="-5" dirty="0">
                <a:solidFill>
                  <a:srgbClr val="FF0000"/>
                </a:solidFill>
                <a:latin typeface="Tahoma"/>
                <a:cs typeface="Tahoma"/>
              </a:rPr>
              <a:t>1010	</a:t>
            </a:r>
            <a:r>
              <a:rPr sz="2400" dirty="0">
                <a:solidFill>
                  <a:srgbClr val="FF0000"/>
                </a:solidFill>
                <a:latin typeface="Tahoma"/>
                <a:cs typeface="Tahoma"/>
              </a:rPr>
              <a:t>is</a:t>
            </a:r>
            <a:r>
              <a:rPr sz="2400" spc="-80" dirty="0">
                <a:solidFill>
                  <a:srgbClr val="FF0000"/>
                </a:solidFill>
                <a:latin typeface="Tahoma"/>
                <a:cs typeface="Tahoma"/>
              </a:rPr>
              <a:t> </a:t>
            </a:r>
            <a:r>
              <a:rPr sz="2400" spc="-5" dirty="0">
                <a:solidFill>
                  <a:srgbClr val="FF0000"/>
                </a:solidFill>
                <a:latin typeface="Tahoma"/>
                <a:cs typeface="Tahoma"/>
              </a:rPr>
              <a:t>0101</a:t>
            </a:r>
            <a:endParaRPr sz="2400">
              <a:latin typeface="Tahoma"/>
              <a:cs typeface="Tahom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338"/>
            <a:ext cx="2746375" cy="513715"/>
          </a:xfrm>
          <a:prstGeom prst="rect">
            <a:avLst/>
          </a:prstGeom>
        </p:spPr>
        <p:txBody>
          <a:bodyPr vert="horz" wrap="square" lIns="0" tIns="12700" rIns="0" bIns="0" rtlCol="0">
            <a:spAutoFit/>
          </a:bodyPr>
          <a:lstStyle/>
          <a:p>
            <a:pPr marL="12700">
              <a:lnSpc>
                <a:spcPct val="100000"/>
              </a:lnSpc>
              <a:spcBef>
                <a:spcPts val="100"/>
              </a:spcBef>
            </a:pPr>
            <a:r>
              <a:rPr sz="3200" b="1" spc="-65" dirty="0">
                <a:latin typeface="Calibri"/>
                <a:cs typeface="Calibri"/>
              </a:rPr>
              <a:t>1’s</a:t>
            </a:r>
            <a:r>
              <a:rPr sz="3200" b="1" spc="-40"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txBox="1"/>
          <p:nvPr/>
        </p:nvSpPr>
        <p:spPr>
          <a:xfrm>
            <a:off x="548640" y="6477609"/>
            <a:ext cx="661670"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/2</a:t>
            </a:r>
            <a:r>
              <a:rPr sz="1200" spc="5" dirty="0">
                <a:solidFill>
                  <a:srgbClr val="8A8A8A"/>
                </a:solidFill>
                <a:latin typeface="Calibri"/>
                <a:cs typeface="Calibri"/>
              </a:rPr>
              <a:t>0</a:t>
            </a:r>
            <a:r>
              <a:rPr sz="1200" dirty="0">
                <a:solidFill>
                  <a:srgbClr val="8A8A8A"/>
                </a:solidFill>
                <a:latin typeface="Calibri"/>
                <a:cs typeface="Calibri"/>
              </a:rPr>
              <a:t>17</a:t>
            </a:r>
            <a:endParaRPr sz="1200">
              <a:latin typeface="Calibri"/>
              <a:cs typeface="Calibri"/>
            </a:endParaRPr>
          </a:p>
        </p:txBody>
      </p:sp>
      <p:sp>
        <p:nvSpPr>
          <p:cNvPr id="4" name="object 4"/>
          <p:cNvSpPr txBox="1"/>
          <p:nvPr/>
        </p:nvSpPr>
        <p:spPr>
          <a:xfrm>
            <a:off x="4181221" y="6477609"/>
            <a:ext cx="781685"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Amit</a:t>
            </a:r>
            <a:r>
              <a:rPr sz="1200" spc="-85" dirty="0">
                <a:solidFill>
                  <a:srgbClr val="8A8A8A"/>
                </a:solidFill>
                <a:latin typeface="Calibri"/>
                <a:cs typeface="Calibri"/>
              </a:rPr>
              <a:t> </a:t>
            </a:r>
            <a:r>
              <a:rPr sz="1200" spc="-5" dirty="0">
                <a:solidFill>
                  <a:srgbClr val="8A8A8A"/>
                </a:solidFill>
                <a:latin typeface="Calibri"/>
                <a:cs typeface="Calibri"/>
              </a:rPr>
              <a:t>Nevase</a:t>
            </a:r>
            <a:endParaRPr sz="1200">
              <a:latin typeface="Calibri"/>
              <a:cs typeface="Calibri"/>
            </a:endParaRPr>
          </a:p>
        </p:txBody>
      </p:sp>
      <p:sp>
        <p:nvSpPr>
          <p:cNvPr id="5" name="object 5"/>
          <p:cNvSpPr txBox="1"/>
          <p:nvPr/>
        </p:nvSpPr>
        <p:spPr>
          <a:xfrm>
            <a:off x="8361933" y="6477609"/>
            <a:ext cx="233679"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198</a:t>
            </a:r>
            <a:endParaRPr sz="1200">
              <a:latin typeface="Calibri"/>
              <a:cs typeface="Calibri"/>
            </a:endParaRPr>
          </a:p>
        </p:txBody>
      </p:sp>
      <p:sp>
        <p:nvSpPr>
          <p:cNvPr id="6" name="object 6"/>
          <p:cNvSpPr/>
          <p:nvPr/>
        </p:nvSpPr>
        <p:spPr>
          <a:xfrm>
            <a:off x="292046" y="1422165"/>
            <a:ext cx="0" cy="51435"/>
          </a:xfrm>
          <a:custGeom>
            <a:avLst/>
            <a:gdLst/>
            <a:ahLst/>
            <a:cxnLst/>
            <a:rect l="l" t="t" r="r" b="b"/>
            <a:pathLst>
              <a:path h="51434">
                <a:moveTo>
                  <a:pt x="0" y="0"/>
                </a:moveTo>
                <a:lnTo>
                  <a:pt x="0" y="51141"/>
                </a:lnTo>
              </a:path>
            </a:pathLst>
          </a:custGeom>
          <a:ln w="25735">
            <a:solidFill>
              <a:srgbClr val="FF0000"/>
            </a:solidFill>
          </a:ln>
        </p:spPr>
        <p:txBody>
          <a:bodyPr wrap="square" lIns="0" tIns="0" rIns="0" bIns="0" rtlCol="0"/>
          <a:lstStyle/>
          <a:p>
            <a:endParaRPr/>
          </a:p>
        </p:txBody>
      </p:sp>
      <p:graphicFrame>
        <p:nvGraphicFramePr>
          <p:cNvPr id="7" name="object 7"/>
          <p:cNvGraphicFramePr>
            <a:graphicFrameLocks noGrp="1"/>
          </p:cNvGraphicFramePr>
          <p:nvPr/>
        </p:nvGraphicFramePr>
        <p:xfrm>
          <a:off x="298794" y="984606"/>
          <a:ext cx="8611234" cy="5714628"/>
        </p:xfrm>
        <a:graphic>
          <a:graphicData uri="http://schemas.openxmlformats.org/drawingml/2006/table">
            <a:tbl>
              <a:tblPr firstRow="1" bandRow="1">
                <a:tableStyleId>{2D5ABB26-0587-4C30-8999-92F81FD0307C}</a:tableStyleId>
              </a:tblPr>
              <a:tblGrid>
                <a:gridCol w="999490">
                  <a:extLst>
                    <a:ext uri="{9D8B030D-6E8A-4147-A177-3AD203B41FA5}">
                      <a16:colId xmlns="" xmlns:a16="http://schemas.microsoft.com/office/drawing/2014/main" val="20000"/>
                    </a:ext>
                  </a:extLst>
                </a:gridCol>
                <a:gridCol w="4074795">
                  <a:extLst>
                    <a:ext uri="{9D8B030D-6E8A-4147-A177-3AD203B41FA5}">
                      <a16:colId xmlns="" xmlns:a16="http://schemas.microsoft.com/office/drawing/2014/main" val="20001"/>
                    </a:ext>
                  </a:extLst>
                </a:gridCol>
                <a:gridCol w="3536949">
                  <a:extLst>
                    <a:ext uri="{9D8B030D-6E8A-4147-A177-3AD203B41FA5}">
                      <a16:colId xmlns="" xmlns:a16="http://schemas.microsoft.com/office/drawing/2014/main" val="20002"/>
                    </a:ext>
                  </a:extLst>
                </a:gridCol>
              </a:tblGrid>
              <a:tr h="634619">
                <a:tc>
                  <a:txBody>
                    <a:bodyPr/>
                    <a:lstStyle/>
                    <a:p>
                      <a:pPr algn="ctr">
                        <a:lnSpc>
                          <a:spcPct val="100000"/>
                        </a:lnSpc>
                        <a:spcBef>
                          <a:spcPts val="265"/>
                        </a:spcBef>
                      </a:pPr>
                      <a:r>
                        <a:rPr sz="1800" b="1" spc="-55" dirty="0">
                          <a:solidFill>
                            <a:srgbClr val="FFFFFF"/>
                          </a:solidFill>
                          <a:latin typeface="Calibri"/>
                          <a:cs typeface="Calibri"/>
                        </a:rPr>
                        <a:t>Sr.</a:t>
                      </a:r>
                      <a:r>
                        <a:rPr sz="1800" b="1" spc="-35"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gn="ctr">
                        <a:lnSpc>
                          <a:spcPct val="100000"/>
                        </a:lnSpc>
                        <a:spcBef>
                          <a:spcPts val="265"/>
                        </a:spcBef>
                      </a:pPr>
                      <a:r>
                        <a:rPr sz="1800" b="1" dirty="0">
                          <a:solidFill>
                            <a:srgbClr val="FFFFFF"/>
                          </a:solidFill>
                          <a:latin typeface="Calibri"/>
                          <a:cs typeface="Calibri"/>
                        </a:rPr>
                        <a:t>Binary</a:t>
                      </a:r>
                      <a:r>
                        <a:rPr sz="1800" b="1" spc="-30" dirty="0">
                          <a:solidFill>
                            <a:srgbClr val="FFFFFF"/>
                          </a:solidFill>
                          <a:latin typeface="Calibri"/>
                          <a:cs typeface="Calibri"/>
                        </a:rPr>
                        <a:t> </a:t>
                      </a:r>
                      <a:r>
                        <a:rPr sz="1800" b="1" dirty="0">
                          <a:solidFill>
                            <a:srgbClr val="FFFFFF"/>
                          </a:solidFill>
                          <a:latin typeface="Calibri"/>
                          <a:cs typeface="Calibri"/>
                        </a:rPr>
                        <a:t>Number</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1905" algn="ctr">
                        <a:lnSpc>
                          <a:spcPct val="100000"/>
                        </a:lnSpc>
                        <a:spcBef>
                          <a:spcPts val="265"/>
                        </a:spcBef>
                      </a:pPr>
                      <a:r>
                        <a:rPr sz="1800" b="1" spc="-35" dirty="0">
                          <a:solidFill>
                            <a:srgbClr val="FFFFFF"/>
                          </a:solidFill>
                          <a:latin typeface="Calibri"/>
                          <a:cs typeface="Calibri"/>
                        </a:rPr>
                        <a:t>1’s</a:t>
                      </a:r>
                      <a:r>
                        <a:rPr sz="1800" b="1" spc="-15" dirty="0">
                          <a:solidFill>
                            <a:srgbClr val="FFFFFF"/>
                          </a:solidFill>
                          <a:latin typeface="Calibri"/>
                          <a:cs typeface="Calibri"/>
                        </a:rPr>
                        <a:t> </a:t>
                      </a:r>
                      <a:r>
                        <a:rPr sz="1800" b="1" spc="-10" dirty="0">
                          <a:solidFill>
                            <a:srgbClr val="FFFFFF"/>
                          </a:solidFill>
                          <a:latin typeface="Calibri"/>
                          <a:cs typeface="Calibri"/>
                        </a:rPr>
                        <a:t>Complement</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extLst>
                  <a:ext uri="{0D108BD9-81ED-4DB2-BD59-A6C34878D82A}">
                    <a16:rowId xmlns="" xmlns:a16="http://schemas.microsoft.com/office/drawing/2014/main" val="10000"/>
                  </a:ext>
                </a:extLst>
              </a:tr>
              <a:tr h="634745">
                <a:tc>
                  <a:txBody>
                    <a:bodyPr/>
                    <a:lstStyle/>
                    <a:p>
                      <a:pPr algn="ctr">
                        <a:lnSpc>
                          <a:spcPct val="100000"/>
                        </a:lnSpc>
                        <a:spcBef>
                          <a:spcPts val="265"/>
                        </a:spcBef>
                      </a:pPr>
                      <a:r>
                        <a:rPr sz="1800" dirty="0">
                          <a:latin typeface="Calibri"/>
                          <a:cs typeface="Calibri"/>
                        </a:rPr>
                        <a:t>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65"/>
                        </a:spcBef>
                      </a:pPr>
                      <a:r>
                        <a:rPr sz="1800" dirty="0">
                          <a:latin typeface="Calibri"/>
                          <a:cs typeface="Calibri"/>
                        </a:rPr>
                        <a:t>1101</a:t>
                      </a:r>
                      <a:r>
                        <a:rPr sz="1800" spc="-5" dirty="0">
                          <a:latin typeface="Calibri"/>
                          <a:cs typeface="Calibri"/>
                        </a:rPr>
                        <a:t> </a:t>
                      </a:r>
                      <a:r>
                        <a:rPr sz="1800" dirty="0">
                          <a:latin typeface="Calibri"/>
                          <a:cs typeface="Calibri"/>
                        </a:rPr>
                        <a:t>0101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3175" algn="ctr">
                        <a:lnSpc>
                          <a:spcPct val="100000"/>
                        </a:lnSpc>
                        <a:spcBef>
                          <a:spcPts val="265"/>
                        </a:spcBef>
                      </a:pPr>
                      <a:r>
                        <a:rPr sz="1800" dirty="0">
                          <a:latin typeface="Calibri"/>
                          <a:cs typeface="Calibri"/>
                        </a:rPr>
                        <a:t>0010</a:t>
                      </a:r>
                      <a:r>
                        <a:rPr sz="1800" spc="-5" dirty="0">
                          <a:latin typeface="Calibri"/>
                          <a:cs typeface="Calibri"/>
                        </a:rPr>
                        <a:t> </a:t>
                      </a:r>
                      <a:r>
                        <a:rPr sz="1800" dirty="0">
                          <a:latin typeface="Calibri"/>
                          <a:cs typeface="Calibri"/>
                        </a:rPr>
                        <a:t>1010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1"/>
                  </a:ext>
                </a:extLst>
              </a:tr>
              <a:tr h="634619">
                <a:tc>
                  <a:txBody>
                    <a:bodyPr/>
                    <a:lstStyle/>
                    <a:p>
                      <a:pPr algn="ctr">
                        <a:lnSpc>
                          <a:spcPct val="100000"/>
                        </a:lnSpc>
                        <a:spcBef>
                          <a:spcPts val="265"/>
                        </a:spcBef>
                      </a:pPr>
                      <a:r>
                        <a:rPr sz="1800" dirty="0">
                          <a:latin typeface="Calibri"/>
                          <a:cs typeface="Calibri"/>
                        </a:rPr>
                        <a:t>2</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gn="ctr">
                        <a:lnSpc>
                          <a:spcPct val="100000"/>
                        </a:lnSpc>
                        <a:spcBef>
                          <a:spcPts val="265"/>
                        </a:spcBef>
                      </a:pPr>
                      <a:r>
                        <a:rPr sz="1800" dirty="0">
                          <a:latin typeface="Calibri"/>
                          <a:cs typeface="Calibri"/>
                        </a:rPr>
                        <a:t>1001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2540" algn="ctr">
                        <a:lnSpc>
                          <a:spcPct val="100000"/>
                        </a:lnSpc>
                        <a:spcBef>
                          <a:spcPts val="265"/>
                        </a:spcBef>
                      </a:pPr>
                      <a:r>
                        <a:rPr sz="1800" spc="-5" dirty="0">
                          <a:latin typeface="Calibri"/>
                          <a:cs typeface="Calibri"/>
                        </a:rPr>
                        <a:t>0110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2"/>
                  </a:ext>
                </a:extLst>
              </a:tr>
              <a:tr h="634746">
                <a:tc>
                  <a:txBody>
                    <a:bodyPr/>
                    <a:lstStyle/>
                    <a:p>
                      <a:pPr algn="ctr">
                        <a:lnSpc>
                          <a:spcPct val="100000"/>
                        </a:lnSpc>
                        <a:spcBef>
                          <a:spcPts val="265"/>
                        </a:spcBef>
                      </a:pPr>
                      <a:r>
                        <a:rPr sz="1800" dirty="0">
                          <a:latin typeface="Calibri"/>
                          <a:cs typeface="Calibri"/>
                        </a:rPr>
                        <a:t>3</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65"/>
                        </a:spcBef>
                      </a:pPr>
                      <a:r>
                        <a:rPr sz="1800" dirty="0">
                          <a:latin typeface="Calibri"/>
                          <a:cs typeface="Calibri"/>
                        </a:rPr>
                        <a:t>1011</a:t>
                      </a:r>
                      <a:r>
                        <a:rPr sz="1800" spc="-5" dirty="0">
                          <a:latin typeface="Calibri"/>
                          <a:cs typeface="Calibri"/>
                        </a:rPr>
                        <a:t> </a:t>
                      </a:r>
                      <a:r>
                        <a:rPr sz="1800" dirty="0">
                          <a:latin typeface="Calibri"/>
                          <a:cs typeface="Calibri"/>
                        </a:rPr>
                        <a:t>1111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3175" algn="ctr">
                        <a:lnSpc>
                          <a:spcPct val="100000"/>
                        </a:lnSpc>
                        <a:spcBef>
                          <a:spcPts val="265"/>
                        </a:spcBef>
                      </a:pPr>
                      <a:r>
                        <a:rPr sz="1800" dirty="0">
                          <a:latin typeface="Calibri"/>
                          <a:cs typeface="Calibri"/>
                        </a:rPr>
                        <a:t>0100</a:t>
                      </a:r>
                      <a:r>
                        <a:rPr sz="1800" spc="-5" dirty="0">
                          <a:latin typeface="Calibri"/>
                          <a:cs typeface="Calibri"/>
                        </a:rPr>
                        <a:t> </a:t>
                      </a:r>
                      <a:r>
                        <a:rPr sz="1800" dirty="0">
                          <a:latin typeface="Calibri"/>
                          <a:cs typeface="Calibri"/>
                        </a:rPr>
                        <a:t>0000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3"/>
                  </a:ext>
                </a:extLst>
              </a:tr>
              <a:tr h="634618">
                <a:tc>
                  <a:txBody>
                    <a:bodyPr/>
                    <a:lstStyle/>
                    <a:p>
                      <a:pPr algn="ctr">
                        <a:lnSpc>
                          <a:spcPct val="100000"/>
                        </a:lnSpc>
                        <a:spcBef>
                          <a:spcPts val="270"/>
                        </a:spcBef>
                      </a:pPr>
                      <a:r>
                        <a:rPr sz="1800" dirty="0">
                          <a:latin typeface="Calibri"/>
                          <a:cs typeface="Calibri"/>
                        </a:rPr>
                        <a:t>4</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2540" algn="ctr">
                        <a:lnSpc>
                          <a:spcPct val="100000"/>
                        </a:lnSpc>
                        <a:spcBef>
                          <a:spcPts val="270"/>
                        </a:spcBef>
                      </a:pPr>
                      <a:r>
                        <a:rPr sz="1800" dirty="0">
                          <a:latin typeface="Calibri"/>
                          <a:cs typeface="Calibri"/>
                        </a:rPr>
                        <a:t>1101 1010</a:t>
                      </a:r>
                      <a:r>
                        <a:rPr sz="1800" spc="-10" dirty="0">
                          <a:latin typeface="Calibri"/>
                          <a:cs typeface="Calibri"/>
                        </a:rPr>
                        <a:t> </a:t>
                      </a:r>
                      <a:r>
                        <a:rPr sz="1800" dirty="0">
                          <a:latin typeface="Calibri"/>
                          <a:cs typeface="Calibri"/>
                        </a:rPr>
                        <a:t>0001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2540" algn="ctr">
                        <a:lnSpc>
                          <a:spcPct val="100000"/>
                        </a:lnSpc>
                        <a:spcBef>
                          <a:spcPts val="270"/>
                        </a:spcBef>
                      </a:pPr>
                      <a:r>
                        <a:rPr sz="1800" dirty="0">
                          <a:latin typeface="Calibri"/>
                          <a:cs typeface="Calibri"/>
                        </a:rPr>
                        <a:t>0010 0101</a:t>
                      </a:r>
                      <a:r>
                        <a:rPr sz="1800" spc="-10" dirty="0">
                          <a:latin typeface="Calibri"/>
                          <a:cs typeface="Calibri"/>
                        </a:rPr>
                        <a:t> </a:t>
                      </a:r>
                      <a:r>
                        <a:rPr sz="1800" dirty="0">
                          <a:latin typeface="Calibri"/>
                          <a:cs typeface="Calibri"/>
                        </a:rPr>
                        <a:t>1110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4"/>
                  </a:ext>
                </a:extLst>
              </a:tr>
              <a:tr h="634746">
                <a:tc>
                  <a:txBody>
                    <a:bodyPr/>
                    <a:lstStyle/>
                    <a:p>
                      <a:pPr algn="ctr">
                        <a:lnSpc>
                          <a:spcPct val="100000"/>
                        </a:lnSpc>
                        <a:spcBef>
                          <a:spcPts val="270"/>
                        </a:spcBef>
                      </a:pPr>
                      <a:r>
                        <a:rPr sz="1800" dirty="0">
                          <a:latin typeface="Calibri"/>
                          <a:cs typeface="Calibri"/>
                        </a:rPr>
                        <a:t>5</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2540" algn="ctr">
                        <a:lnSpc>
                          <a:spcPct val="100000"/>
                        </a:lnSpc>
                        <a:spcBef>
                          <a:spcPts val="270"/>
                        </a:spcBef>
                      </a:pPr>
                      <a:r>
                        <a:rPr sz="1800" dirty="0">
                          <a:latin typeface="Calibri"/>
                          <a:cs typeface="Calibri"/>
                        </a:rPr>
                        <a:t>1110 0111</a:t>
                      </a:r>
                      <a:r>
                        <a:rPr sz="1800" spc="-10" dirty="0">
                          <a:latin typeface="Calibri"/>
                          <a:cs typeface="Calibri"/>
                        </a:rPr>
                        <a:t> </a:t>
                      </a:r>
                      <a:r>
                        <a:rPr sz="1800" dirty="0">
                          <a:latin typeface="Calibri"/>
                          <a:cs typeface="Calibri"/>
                        </a:rPr>
                        <a:t>0101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2540" algn="ctr">
                        <a:lnSpc>
                          <a:spcPct val="100000"/>
                        </a:lnSpc>
                        <a:spcBef>
                          <a:spcPts val="270"/>
                        </a:spcBef>
                      </a:pPr>
                      <a:r>
                        <a:rPr sz="1800" dirty="0">
                          <a:latin typeface="Calibri"/>
                          <a:cs typeface="Calibri"/>
                        </a:rPr>
                        <a:t>0001 1000</a:t>
                      </a:r>
                      <a:r>
                        <a:rPr sz="1800" spc="-10" dirty="0">
                          <a:latin typeface="Calibri"/>
                          <a:cs typeface="Calibri"/>
                        </a:rPr>
                        <a:t> </a:t>
                      </a:r>
                      <a:r>
                        <a:rPr sz="1800" dirty="0">
                          <a:latin typeface="Calibri"/>
                          <a:cs typeface="Calibri"/>
                        </a:rPr>
                        <a:t>1010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5"/>
                  </a:ext>
                </a:extLst>
              </a:tr>
              <a:tr h="634618">
                <a:tc>
                  <a:txBody>
                    <a:bodyPr/>
                    <a:lstStyle/>
                    <a:p>
                      <a:pPr algn="ctr">
                        <a:lnSpc>
                          <a:spcPct val="100000"/>
                        </a:lnSpc>
                        <a:spcBef>
                          <a:spcPts val="270"/>
                        </a:spcBef>
                      </a:pPr>
                      <a:r>
                        <a:rPr sz="1800" dirty="0">
                          <a:latin typeface="Calibri"/>
                          <a:cs typeface="Calibri"/>
                        </a:rPr>
                        <a:t>6</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2540" algn="ctr">
                        <a:lnSpc>
                          <a:spcPct val="100000"/>
                        </a:lnSpc>
                        <a:spcBef>
                          <a:spcPts val="270"/>
                        </a:spcBef>
                      </a:pPr>
                      <a:r>
                        <a:rPr sz="1800" dirty="0">
                          <a:latin typeface="Calibri"/>
                          <a:cs typeface="Calibri"/>
                        </a:rPr>
                        <a:t>1011 0100</a:t>
                      </a:r>
                      <a:r>
                        <a:rPr sz="1800" spc="-10" dirty="0">
                          <a:latin typeface="Calibri"/>
                          <a:cs typeface="Calibri"/>
                        </a:rPr>
                        <a:t> </a:t>
                      </a:r>
                      <a:r>
                        <a:rPr sz="1800" dirty="0">
                          <a:latin typeface="Calibri"/>
                          <a:cs typeface="Calibri"/>
                        </a:rPr>
                        <a:t>1001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1905" algn="ctr">
                        <a:lnSpc>
                          <a:spcPct val="100000"/>
                        </a:lnSpc>
                        <a:spcBef>
                          <a:spcPts val="270"/>
                        </a:spcBef>
                      </a:pPr>
                      <a:r>
                        <a:rPr sz="1800" spc="-5" dirty="0">
                          <a:latin typeface="Calibri"/>
                          <a:cs typeface="Calibri"/>
                        </a:rPr>
                        <a:t>0100 1011 0110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6"/>
                  </a:ext>
                </a:extLst>
              </a:tr>
              <a:tr h="634720">
                <a:tc>
                  <a:txBody>
                    <a:bodyPr/>
                    <a:lstStyle/>
                    <a:p>
                      <a:pPr algn="ctr">
                        <a:lnSpc>
                          <a:spcPct val="100000"/>
                        </a:lnSpc>
                        <a:spcBef>
                          <a:spcPts val="270"/>
                        </a:spcBef>
                      </a:pPr>
                      <a:r>
                        <a:rPr sz="1800" dirty="0">
                          <a:latin typeface="Calibri"/>
                          <a:cs typeface="Calibri"/>
                        </a:rPr>
                        <a:t>7</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2540" algn="ctr">
                        <a:lnSpc>
                          <a:spcPct val="100000"/>
                        </a:lnSpc>
                        <a:spcBef>
                          <a:spcPts val="270"/>
                        </a:spcBef>
                      </a:pPr>
                      <a:r>
                        <a:rPr sz="1800" dirty="0">
                          <a:latin typeface="Calibri"/>
                          <a:cs typeface="Calibri"/>
                        </a:rPr>
                        <a:t>1100 0011</a:t>
                      </a:r>
                      <a:r>
                        <a:rPr sz="1800" spc="-10" dirty="0">
                          <a:latin typeface="Calibri"/>
                          <a:cs typeface="Calibri"/>
                        </a:rPr>
                        <a:t> </a:t>
                      </a:r>
                      <a:r>
                        <a:rPr sz="1800" dirty="0">
                          <a:latin typeface="Calibri"/>
                          <a:cs typeface="Calibri"/>
                        </a:rPr>
                        <a:t>0010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2540" algn="ctr">
                        <a:lnSpc>
                          <a:spcPct val="100000"/>
                        </a:lnSpc>
                        <a:spcBef>
                          <a:spcPts val="270"/>
                        </a:spcBef>
                      </a:pPr>
                      <a:r>
                        <a:rPr sz="1800" dirty="0">
                          <a:latin typeface="Calibri"/>
                          <a:cs typeface="Calibri"/>
                        </a:rPr>
                        <a:t>0011 1100</a:t>
                      </a:r>
                      <a:r>
                        <a:rPr sz="1800" spc="-10" dirty="0">
                          <a:latin typeface="Calibri"/>
                          <a:cs typeface="Calibri"/>
                        </a:rPr>
                        <a:t> </a:t>
                      </a:r>
                      <a:r>
                        <a:rPr sz="1800" dirty="0">
                          <a:latin typeface="Calibri"/>
                          <a:cs typeface="Calibri"/>
                        </a:rPr>
                        <a:t>1101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7"/>
                  </a:ext>
                </a:extLst>
              </a:tr>
              <a:tr h="637197">
                <a:tc>
                  <a:txBody>
                    <a:bodyPr/>
                    <a:lstStyle/>
                    <a:p>
                      <a:pPr algn="ctr">
                        <a:lnSpc>
                          <a:spcPct val="100000"/>
                        </a:lnSpc>
                        <a:spcBef>
                          <a:spcPts val="275"/>
                        </a:spcBef>
                      </a:pPr>
                      <a:r>
                        <a:rPr sz="1800" dirty="0">
                          <a:latin typeface="Calibri"/>
                          <a:cs typeface="Calibri"/>
                        </a:rPr>
                        <a:t>8</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2540" algn="ctr">
                        <a:lnSpc>
                          <a:spcPct val="100000"/>
                        </a:lnSpc>
                        <a:spcBef>
                          <a:spcPts val="275"/>
                        </a:spcBef>
                      </a:pPr>
                      <a:r>
                        <a:rPr sz="1800" dirty="0">
                          <a:latin typeface="Calibri"/>
                          <a:cs typeface="Calibri"/>
                        </a:rPr>
                        <a:t>0001 0010</a:t>
                      </a:r>
                      <a:r>
                        <a:rPr sz="1800" spc="-10" dirty="0">
                          <a:latin typeface="Calibri"/>
                          <a:cs typeface="Calibri"/>
                        </a:rPr>
                        <a:t> </a:t>
                      </a:r>
                      <a:r>
                        <a:rPr sz="1800" dirty="0">
                          <a:latin typeface="Calibri"/>
                          <a:cs typeface="Calibri"/>
                        </a:rPr>
                        <a:t>1000</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2540" algn="ctr">
                        <a:lnSpc>
                          <a:spcPct val="100000"/>
                        </a:lnSpc>
                        <a:spcBef>
                          <a:spcPts val="275"/>
                        </a:spcBef>
                      </a:pPr>
                      <a:r>
                        <a:rPr sz="1800" dirty="0">
                          <a:latin typeface="Calibri"/>
                          <a:cs typeface="Calibri"/>
                        </a:rPr>
                        <a:t>1110 1101</a:t>
                      </a:r>
                      <a:r>
                        <a:rPr sz="1800" spc="-10" dirty="0">
                          <a:latin typeface="Calibri"/>
                          <a:cs typeface="Calibri"/>
                        </a:rPr>
                        <a:t> </a:t>
                      </a:r>
                      <a:r>
                        <a:rPr sz="1800" dirty="0">
                          <a:latin typeface="Calibri"/>
                          <a:cs typeface="Calibri"/>
                        </a:rPr>
                        <a:t>0111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8"/>
                  </a:ext>
                </a:extLst>
              </a:tr>
            </a:tbl>
          </a:graphicData>
        </a:graphic>
      </p:graphicFrame>
      <p:sp>
        <p:nvSpPr>
          <p:cNvPr id="8" name="object 8"/>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0"/>
            <a:ext cx="8375650" cy="5840730"/>
          </a:xfrm>
          <a:prstGeom prst="rect">
            <a:avLst/>
          </a:prstGeom>
        </p:spPr>
        <p:txBody>
          <a:bodyPr vert="horz" wrap="square" lIns="0" tIns="249554" rIns="0" bIns="0" rtlCol="0">
            <a:spAutoFit/>
          </a:bodyPr>
          <a:lstStyle/>
          <a:p>
            <a:pPr marL="164465">
              <a:lnSpc>
                <a:spcPct val="100000"/>
              </a:lnSpc>
              <a:spcBef>
                <a:spcPts val="1964"/>
              </a:spcBef>
            </a:pPr>
            <a:r>
              <a:rPr sz="2800" b="1" spc="-10" dirty="0">
                <a:solidFill>
                  <a:srgbClr val="FF0000"/>
                </a:solidFill>
                <a:latin typeface="Calibri"/>
                <a:cs typeface="Calibri"/>
              </a:rPr>
              <a:t>Subtraction </a:t>
            </a:r>
            <a:r>
              <a:rPr sz="2800" b="1" spc="-5" dirty="0">
                <a:solidFill>
                  <a:srgbClr val="FF0000"/>
                </a:solidFill>
                <a:latin typeface="Calibri"/>
                <a:cs typeface="Calibri"/>
              </a:rPr>
              <a:t>Using </a:t>
            </a:r>
            <a:r>
              <a:rPr sz="2800" b="1" spc="-55" dirty="0">
                <a:solidFill>
                  <a:srgbClr val="FF0000"/>
                </a:solidFill>
                <a:latin typeface="Calibri"/>
                <a:cs typeface="Calibri"/>
              </a:rPr>
              <a:t>1’s</a:t>
            </a:r>
            <a:r>
              <a:rPr sz="2800" b="1" spc="15" dirty="0">
                <a:solidFill>
                  <a:srgbClr val="FF0000"/>
                </a:solidFill>
                <a:latin typeface="Calibri"/>
                <a:cs typeface="Calibri"/>
              </a:rPr>
              <a:t> </a:t>
            </a:r>
            <a:r>
              <a:rPr sz="2800" b="1" spc="-10" dirty="0">
                <a:solidFill>
                  <a:srgbClr val="FF0000"/>
                </a:solidFill>
                <a:latin typeface="Calibri"/>
                <a:cs typeface="Calibri"/>
              </a:rPr>
              <a:t>Complement</a:t>
            </a:r>
            <a:endParaRPr sz="2800">
              <a:latin typeface="Calibri"/>
              <a:cs typeface="Calibri"/>
            </a:endParaRPr>
          </a:p>
          <a:p>
            <a:pPr marL="354965" marR="26670" indent="-342900" algn="just">
              <a:lnSpc>
                <a:spcPct val="100000"/>
              </a:lnSpc>
              <a:spcBef>
                <a:spcPts val="2150"/>
              </a:spcBef>
              <a:buFont typeface="Wingdings"/>
              <a:buChar char=""/>
              <a:tabLst>
                <a:tab pos="355600" algn="l"/>
              </a:tabLst>
            </a:pPr>
            <a:r>
              <a:rPr sz="3200" spc="-5" dirty="0">
                <a:latin typeface="Calibri"/>
                <a:cs typeface="Calibri"/>
              </a:rPr>
              <a:t>In </a:t>
            </a:r>
            <a:r>
              <a:rPr sz="3200" spc="-65" dirty="0">
                <a:latin typeface="Calibri"/>
                <a:cs typeface="Calibri"/>
              </a:rPr>
              <a:t>1’s</a:t>
            </a:r>
            <a:r>
              <a:rPr sz="3200" spc="590" dirty="0">
                <a:latin typeface="Calibri"/>
                <a:cs typeface="Calibri"/>
              </a:rPr>
              <a:t> </a:t>
            </a:r>
            <a:r>
              <a:rPr sz="3200" spc="-10" dirty="0">
                <a:latin typeface="Calibri"/>
                <a:cs typeface="Calibri"/>
              </a:rPr>
              <a:t>complement subtraction, </a:t>
            </a:r>
            <a:r>
              <a:rPr sz="3200" dirty="0">
                <a:latin typeface="Calibri"/>
                <a:cs typeface="Calibri"/>
              </a:rPr>
              <a:t>add the </a:t>
            </a:r>
            <a:r>
              <a:rPr sz="3200" spc="-130" dirty="0">
                <a:latin typeface="Calibri"/>
                <a:cs typeface="Calibri"/>
              </a:rPr>
              <a:t>1’s  </a:t>
            </a:r>
            <a:r>
              <a:rPr sz="3200" spc="-10" dirty="0">
                <a:latin typeface="Calibri"/>
                <a:cs typeface="Calibri"/>
              </a:rPr>
              <a:t>complement </a:t>
            </a:r>
            <a:r>
              <a:rPr sz="3200" dirty="0">
                <a:latin typeface="Calibri"/>
                <a:cs typeface="Calibri"/>
              </a:rPr>
              <a:t>of </a:t>
            </a:r>
            <a:r>
              <a:rPr sz="3200" spc="-10" dirty="0">
                <a:latin typeface="Calibri"/>
                <a:cs typeface="Calibri"/>
              </a:rPr>
              <a:t>subtrahend </a:t>
            </a:r>
            <a:r>
              <a:rPr sz="3200" spc="-25" dirty="0">
                <a:latin typeface="Calibri"/>
                <a:cs typeface="Calibri"/>
              </a:rPr>
              <a:t>to </a:t>
            </a:r>
            <a:r>
              <a:rPr sz="3200" dirty="0">
                <a:latin typeface="Calibri"/>
                <a:cs typeface="Calibri"/>
              </a:rPr>
              <a:t>the</a:t>
            </a:r>
            <a:r>
              <a:rPr sz="3200" spc="35" dirty="0">
                <a:latin typeface="Calibri"/>
                <a:cs typeface="Calibri"/>
              </a:rPr>
              <a:t> </a:t>
            </a:r>
            <a:r>
              <a:rPr sz="3200" spc="-5" dirty="0">
                <a:latin typeface="Calibri"/>
                <a:cs typeface="Calibri"/>
              </a:rPr>
              <a:t>minuend.</a:t>
            </a:r>
            <a:endParaRPr sz="3200">
              <a:latin typeface="Calibri"/>
              <a:cs typeface="Calibri"/>
            </a:endParaRPr>
          </a:p>
          <a:p>
            <a:pPr marL="354965" marR="5080" indent="-342900" algn="just">
              <a:lnSpc>
                <a:spcPct val="100000"/>
              </a:lnSpc>
              <a:spcBef>
                <a:spcPts val="5"/>
              </a:spcBef>
              <a:buFont typeface="Wingdings"/>
              <a:buChar char=""/>
              <a:tabLst>
                <a:tab pos="355600" algn="l"/>
              </a:tabLst>
            </a:pPr>
            <a:r>
              <a:rPr sz="3200" spc="-5" dirty="0">
                <a:latin typeface="Calibri"/>
                <a:cs typeface="Calibri"/>
              </a:rPr>
              <a:t>If </a:t>
            </a:r>
            <a:r>
              <a:rPr sz="3200" spc="-10" dirty="0">
                <a:latin typeface="Calibri"/>
                <a:cs typeface="Calibri"/>
              </a:rPr>
              <a:t>there </a:t>
            </a:r>
            <a:r>
              <a:rPr sz="3200" spc="-5" dirty="0">
                <a:latin typeface="Calibri"/>
                <a:cs typeface="Calibri"/>
              </a:rPr>
              <a:t>is carry out, bring </a:t>
            </a:r>
            <a:r>
              <a:rPr sz="3200" dirty="0">
                <a:latin typeface="Calibri"/>
                <a:cs typeface="Calibri"/>
              </a:rPr>
              <a:t>the </a:t>
            </a:r>
            <a:r>
              <a:rPr sz="3200" spc="-5" dirty="0">
                <a:latin typeface="Calibri"/>
                <a:cs typeface="Calibri"/>
              </a:rPr>
              <a:t>carry </a:t>
            </a:r>
            <a:r>
              <a:rPr sz="3200" spc="-10" dirty="0">
                <a:latin typeface="Calibri"/>
                <a:cs typeface="Calibri"/>
              </a:rPr>
              <a:t>around </a:t>
            </a:r>
            <a:r>
              <a:rPr sz="3200" dirty="0">
                <a:latin typeface="Calibri"/>
                <a:cs typeface="Calibri"/>
              </a:rPr>
              <a:t>and  add </a:t>
            </a:r>
            <a:r>
              <a:rPr sz="3200" spc="-5" dirty="0">
                <a:latin typeface="Calibri"/>
                <a:cs typeface="Calibri"/>
              </a:rPr>
              <a:t>it </a:t>
            </a:r>
            <a:r>
              <a:rPr sz="3200" spc="-25" dirty="0">
                <a:latin typeface="Calibri"/>
                <a:cs typeface="Calibri"/>
              </a:rPr>
              <a:t>to</a:t>
            </a:r>
            <a:r>
              <a:rPr sz="3200" spc="15" dirty="0">
                <a:latin typeface="Calibri"/>
                <a:cs typeface="Calibri"/>
              </a:rPr>
              <a:t> </a:t>
            </a:r>
            <a:r>
              <a:rPr sz="3200" spc="-5" dirty="0">
                <a:latin typeface="Calibri"/>
                <a:cs typeface="Calibri"/>
              </a:rPr>
              <a:t>LSB.</a:t>
            </a:r>
            <a:endParaRPr sz="3200">
              <a:latin typeface="Calibri"/>
              <a:cs typeface="Calibri"/>
            </a:endParaRPr>
          </a:p>
          <a:p>
            <a:pPr marL="354965" marR="5715" indent="-342900" algn="just">
              <a:lnSpc>
                <a:spcPct val="100000"/>
              </a:lnSpc>
              <a:buFont typeface="Wingdings"/>
              <a:buChar char=""/>
              <a:tabLst>
                <a:tab pos="355600" algn="l"/>
              </a:tabLst>
            </a:pPr>
            <a:r>
              <a:rPr sz="3200" spc="-5" dirty="0">
                <a:latin typeface="Calibri"/>
                <a:cs typeface="Calibri"/>
              </a:rPr>
              <a:t>Look </a:t>
            </a:r>
            <a:r>
              <a:rPr sz="3200" spc="-10" dirty="0">
                <a:latin typeface="Calibri"/>
                <a:cs typeface="Calibri"/>
              </a:rPr>
              <a:t>at </a:t>
            </a:r>
            <a:r>
              <a:rPr sz="3200" dirty="0">
                <a:latin typeface="Calibri"/>
                <a:cs typeface="Calibri"/>
              </a:rPr>
              <a:t>the </a:t>
            </a:r>
            <a:r>
              <a:rPr sz="3200" spc="-5" dirty="0">
                <a:latin typeface="Calibri"/>
                <a:cs typeface="Calibri"/>
              </a:rPr>
              <a:t>sing bit (MSB), if </a:t>
            </a:r>
            <a:r>
              <a:rPr sz="3200" dirty="0">
                <a:latin typeface="Calibri"/>
                <a:cs typeface="Calibri"/>
              </a:rPr>
              <a:t>this </a:t>
            </a:r>
            <a:r>
              <a:rPr sz="3200" spc="-5" dirty="0">
                <a:latin typeface="Calibri"/>
                <a:cs typeface="Calibri"/>
              </a:rPr>
              <a:t>is 0, </a:t>
            </a:r>
            <a:r>
              <a:rPr sz="3200" dirty="0">
                <a:latin typeface="Calibri"/>
                <a:cs typeface="Calibri"/>
              </a:rPr>
              <a:t>the </a:t>
            </a:r>
            <a:r>
              <a:rPr sz="3200" spc="-15" dirty="0">
                <a:latin typeface="Calibri"/>
                <a:cs typeface="Calibri"/>
              </a:rPr>
              <a:t>result </a:t>
            </a:r>
            <a:r>
              <a:rPr sz="3200" spc="690" dirty="0">
                <a:latin typeface="Calibri"/>
                <a:cs typeface="Calibri"/>
              </a:rPr>
              <a:t> </a:t>
            </a:r>
            <a:r>
              <a:rPr sz="3200" spc="-5" dirty="0">
                <a:latin typeface="Calibri"/>
                <a:cs typeface="Calibri"/>
              </a:rPr>
              <a:t>is </a:t>
            </a:r>
            <a:r>
              <a:rPr sz="3200" spc="-10" dirty="0">
                <a:latin typeface="Calibri"/>
                <a:cs typeface="Calibri"/>
              </a:rPr>
              <a:t>positive </a:t>
            </a:r>
            <a:r>
              <a:rPr sz="3200" dirty="0">
                <a:latin typeface="Calibri"/>
                <a:cs typeface="Calibri"/>
              </a:rPr>
              <a:t>and </a:t>
            </a:r>
            <a:r>
              <a:rPr sz="3200" spc="-5" dirty="0">
                <a:latin typeface="Calibri"/>
                <a:cs typeface="Calibri"/>
              </a:rPr>
              <a:t>is in its true binary</a:t>
            </a:r>
            <a:r>
              <a:rPr sz="3200" spc="80" dirty="0">
                <a:latin typeface="Calibri"/>
                <a:cs typeface="Calibri"/>
              </a:rPr>
              <a:t> </a:t>
            </a:r>
            <a:r>
              <a:rPr sz="3200" spc="-20" dirty="0">
                <a:latin typeface="Calibri"/>
                <a:cs typeface="Calibri"/>
              </a:rPr>
              <a:t>form.</a:t>
            </a:r>
            <a:endParaRPr sz="3200">
              <a:latin typeface="Calibri"/>
              <a:cs typeface="Calibri"/>
            </a:endParaRPr>
          </a:p>
          <a:p>
            <a:pPr marL="354965" marR="5715" indent="-342900" algn="just">
              <a:lnSpc>
                <a:spcPct val="100000"/>
              </a:lnSpc>
              <a:buFont typeface="Wingdings"/>
              <a:buChar char=""/>
              <a:tabLst>
                <a:tab pos="355600" algn="l"/>
              </a:tabLst>
            </a:pPr>
            <a:r>
              <a:rPr sz="3200" spc="-5" dirty="0">
                <a:latin typeface="Calibri"/>
                <a:cs typeface="Calibri"/>
              </a:rPr>
              <a:t>If </a:t>
            </a:r>
            <a:r>
              <a:rPr sz="3200" dirty="0">
                <a:latin typeface="Calibri"/>
                <a:cs typeface="Calibri"/>
              </a:rPr>
              <a:t>the MSB </a:t>
            </a:r>
            <a:r>
              <a:rPr sz="3200" spc="-5" dirty="0">
                <a:latin typeface="Calibri"/>
                <a:cs typeface="Calibri"/>
              </a:rPr>
              <a:t>is </a:t>
            </a:r>
            <a:r>
              <a:rPr sz="3200" dirty="0">
                <a:latin typeface="Calibri"/>
                <a:cs typeface="Calibri"/>
              </a:rPr>
              <a:t>1(whether </a:t>
            </a:r>
            <a:r>
              <a:rPr sz="3200" spc="-10" dirty="0">
                <a:latin typeface="Calibri"/>
                <a:cs typeface="Calibri"/>
              </a:rPr>
              <a:t>there </a:t>
            </a:r>
            <a:r>
              <a:rPr sz="3200" spc="-5" dirty="0">
                <a:latin typeface="Calibri"/>
                <a:cs typeface="Calibri"/>
              </a:rPr>
              <a:t>is </a:t>
            </a:r>
            <a:r>
              <a:rPr sz="3200" dirty="0">
                <a:latin typeface="Calibri"/>
                <a:cs typeface="Calibri"/>
              </a:rPr>
              <a:t>a </a:t>
            </a:r>
            <a:r>
              <a:rPr sz="3200" spc="-5" dirty="0">
                <a:latin typeface="Calibri"/>
                <a:cs typeface="Calibri"/>
              </a:rPr>
              <a:t>carry or no  carry </a:t>
            </a:r>
            <a:r>
              <a:rPr sz="3200" spc="-10" dirty="0">
                <a:latin typeface="Calibri"/>
                <a:cs typeface="Calibri"/>
              </a:rPr>
              <a:t>at </a:t>
            </a:r>
            <a:r>
              <a:rPr sz="3200" spc="-5" dirty="0">
                <a:latin typeface="Calibri"/>
                <a:cs typeface="Calibri"/>
              </a:rPr>
              <a:t>all), </a:t>
            </a:r>
            <a:r>
              <a:rPr sz="3200" dirty="0">
                <a:latin typeface="Calibri"/>
                <a:cs typeface="Calibri"/>
              </a:rPr>
              <a:t>the </a:t>
            </a:r>
            <a:r>
              <a:rPr sz="3200" spc="-10" dirty="0">
                <a:latin typeface="Calibri"/>
                <a:cs typeface="Calibri"/>
              </a:rPr>
              <a:t>result </a:t>
            </a:r>
            <a:r>
              <a:rPr sz="3200" spc="-5" dirty="0">
                <a:latin typeface="Calibri"/>
                <a:cs typeface="Calibri"/>
              </a:rPr>
              <a:t>is </a:t>
            </a:r>
            <a:r>
              <a:rPr sz="3200" spc="-15" dirty="0">
                <a:latin typeface="Calibri"/>
                <a:cs typeface="Calibri"/>
              </a:rPr>
              <a:t>negative </a:t>
            </a:r>
            <a:r>
              <a:rPr sz="3200" dirty="0">
                <a:latin typeface="Calibri"/>
                <a:cs typeface="Calibri"/>
              </a:rPr>
              <a:t>&amp; </a:t>
            </a:r>
            <a:r>
              <a:rPr sz="3200" spc="-5" dirty="0">
                <a:latin typeface="Calibri"/>
                <a:cs typeface="Calibri"/>
              </a:rPr>
              <a:t>is </a:t>
            </a:r>
            <a:r>
              <a:rPr sz="3200" dirty="0">
                <a:latin typeface="Calibri"/>
                <a:cs typeface="Calibri"/>
              </a:rPr>
              <a:t>in </a:t>
            </a:r>
            <a:r>
              <a:rPr sz="3200" spc="5" dirty="0">
                <a:latin typeface="Calibri"/>
                <a:cs typeface="Calibri"/>
              </a:rPr>
              <a:t>its </a:t>
            </a:r>
            <a:r>
              <a:rPr sz="3200" spc="-130" dirty="0">
                <a:latin typeface="Calibri"/>
                <a:cs typeface="Calibri"/>
              </a:rPr>
              <a:t>1’s  </a:t>
            </a:r>
            <a:r>
              <a:rPr sz="3200" spc="-10" dirty="0">
                <a:latin typeface="Calibri"/>
                <a:cs typeface="Calibri"/>
              </a:rPr>
              <a:t>complement </a:t>
            </a:r>
            <a:r>
              <a:rPr sz="3200" spc="-15" dirty="0">
                <a:latin typeface="Calibri"/>
                <a:cs typeface="Calibri"/>
              </a:rPr>
              <a:t>form. </a:t>
            </a:r>
            <a:r>
              <a:rPr sz="3200" dirty="0">
                <a:latin typeface="Calibri"/>
                <a:cs typeface="Calibri"/>
              </a:rPr>
              <a:t>So </a:t>
            </a:r>
            <a:r>
              <a:rPr sz="3200" spc="-40" dirty="0">
                <a:latin typeface="Calibri"/>
                <a:cs typeface="Calibri"/>
              </a:rPr>
              <a:t>take </a:t>
            </a:r>
            <a:r>
              <a:rPr sz="3200" spc="-65" dirty="0">
                <a:latin typeface="Calibri"/>
                <a:cs typeface="Calibri"/>
              </a:rPr>
              <a:t>1’s </a:t>
            </a:r>
            <a:r>
              <a:rPr sz="3200" spc="-10" dirty="0">
                <a:latin typeface="Calibri"/>
                <a:cs typeface="Calibri"/>
              </a:rPr>
              <a:t>complement </a:t>
            </a:r>
            <a:r>
              <a:rPr sz="3200" spc="-45" dirty="0">
                <a:latin typeface="Calibri"/>
                <a:cs typeface="Calibri"/>
              </a:rPr>
              <a:t>to  </a:t>
            </a:r>
            <a:r>
              <a:rPr sz="3200" spc="-10" dirty="0">
                <a:latin typeface="Calibri"/>
                <a:cs typeface="Calibri"/>
              </a:rPr>
              <a:t>obtain</a:t>
            </a:r>
            <a:r>
              <a:rPr sz="3200" spc="-5" dirty="0">
                <a:latin typeface="Calibri"/>
                <a:cs typeface="Calibri"/>
              </a:rPr>
              <a:t> </a:t>
            </a:r>
            <a:r>
              <a:rPr sz="3200" spc="-10" dirty="0">
                <a:latin typeface="Calibri"/>
                <a:cs typeface="Calibri"/>
              </a:rPr>
              <a:t>result.</a:t>
            </a:r>
            <a:endParaRPr sz="3200">
              <a:latin typeface="Calibri"/>
              <a:cs typeface="Calibri"/>
            </a:endParaRPr>
          </a:p>
        </p:txBody>
      </p:sp>
      <p:sp>
        <p:nvSpPr>
          <p:cNvPr id="3" name="object 3"/>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5768340"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Subtraction </a:t>
            </a:r>
            <a:r>
              <a:rPr sz="3200" b="1" dirty="0">
                <a:latin typeface="Calibri"/>
                <a:cs typeface="Calibri"/>
              </a:rPr>
              <a:t>using </a:t>
            </a:r>
            <a:r>
              <a:rPr sz="3200" b="1" spc="-65" dirty="0">
                <a:latin typeface="Calibri"/>
                <a:cs typeface="Calibri"/>
              </a:rPr>
              <a:t>1’s </a:t>
            </a:r>
            <a:r>
              <a:rPr sz="3200" b="1" spc="-10" dirty="0">
                <a:latin typeface="Calibri"/>
                <a:cs typeface="Calibri"/>
              </a:rPr>
              <a:t>Complement</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412191" y="1167841"/>
            <a:ext cx="617791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0000"/>
                </a:solidFill>
                <a:latin typeface="Tahoma"/>
                <a:cs typeface="Tahoma"/>
              </a:rPr>
              <a:t>Example: </a:t>
            </a:r>
            <a:r>
              <a:rPr sz="2800" spc="-20" dirty="0">
                <a:solidFill>
                  <a:srgbClr val="FF0000"/>
                </a:solidFill>
                <a:latin typeface="Tahoma"/>
                <a:cs typeface="Tahoma"/>
              </a:rPr>
              <a:t>Perform </a:t>
            </a:r>
            <a:r>
              <a:rPr sz="2800" spc="-5" dirty="0">
                <a:solidFill>
                  <a:srgbClr val="FF0000"/>
                </a:solidFill>
                <a:latin typeface="Tahoma"/>
                <a:cs typeface="Tahoma"/>
              </a:rPr>
              <a:t>using 1’</a:t>
            </a:r>
            <a:r>
              <a:rPr sz="2800" spc="25" dirty="0">
                <a:solidFill>
                  <a:srgbClr val="FF0000"/>
                </a:solidFill>
                <a:latin typeface="Tahoma"/>
                <a:cs typeface="Tahoma"/>
              </a:rPr>
              <a:t> </a:t>
            </a:r>
            <a:r>
              <a:rPr sz="2800" spc="-5" dirty="0">
                <a:solidFill>
                  <a:srgbClr val="FF0000"/>
                </a:solidFill>
                <a:latin typeface="Tahoma"/>
                <a:cs typeface="Tahoma"/>
              </a:rPr>
              <a:t>complement</a:t>
            </a:r>
            <a:endParaRPr sz="2800">
              <a:latin typeface="Tahoma"/>
              <a:cs typeface="Tahoma"/>
            </a:endParaRPr>
          </a:p>
        </p:txBody>
      </p:sp>
      <p:sp>
        <p:nvSpPr>
          <p:cNvPr id="5" name="object 5"/>
          <p:cNvSpPr txBox="1"/>
          <p:nvPr/>
        </p:nvSpPr>
        <p:spPr>
          <a:xfrm>
            <a:off x="6831907" y="1202512"/>
            <a:ext cx="1244600" cy="420370"/>
          </a:xfrm>
          <a:prstGeom prst="rect">
            <a:avLst/>
          </a:prstGeom>
        </p:spPr>
        <p:txBody>
          <a:bodyPr vert="horz" wrap="square" lIns="0" tIns="17780" rIns="0" bIns="0" rtlCol="0">
            <a:spAutoFit/>
          </a:bodyPr>
          <a:lstStyle/>
          <a:p>
            <a:pPr marL="12700">
              <a:lnSpc>
                <a:spcPct val="100000"/>
              </a:lnSpc>
              <a:spcBef>
                <a:spcPts val="140"/>
              </a:spcBef>
            </a:pPr>
            <a:r>
              <a:rPr sz="2550" spc="-150" dirty="0">
                <a:latin typeface="Times New Roman"/>
                <a:cs typeface="Times New Roman"/>
              </a:rPr>
              <a:t>(9)</a:t>
            </a:r>
            <a:r>
              <a:rPr sz="1500" spc="-150" dirty="0">
                <a:latin typeface="Times New Roman"/>
                <a:cs typeface="Times New Roman"/>
              </a:rPr>
              <a:t>10 </a:t>
            </a:r>
            <a:r>
              <a:rPr sz="2550" spc="-130" dirty="0">
                <a:latin typeface="Symbol"/>
                <a:cs typeface="Symbol"/>
              </a:rPr>
              <a:t></a:t>
            </a:r>
            <a:r>
              <a:rPr sz="2550" spc="-409" dirty="0">
                <a:latin typeface="Times New Roman"/>
                <a:cs typeface="Times New Roman"/>
              </a:rPr>
              <a:t> </a:t>
            </a:r>
            <a:r>
              <a:rPr sz="2550" spc="-135" dirty="0">
                <a:latin typeface="Times New Roman"/>
                <a:cs typeface="Times New Roman"/>
              </a:rPr>
              <a:t>(4)</a:t>
            </a:r>
            <a:r>
              <a:rPr sz="1500" spc="-135" dirty="0">
                <a:latin typeface="Times New Roman"/>
                <a:cs typeface="Times New Roman"/>
              </a:rPr>
              <a:t>10</a:t>
            </a:r>
            <a:endParaRPr sz="1500">
              <a:latin typeface="Times New Roman"/>
              <a:cs typeface="Times New Roman"/>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5768340"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Subtraction </a:t>
            </a:r>
            <a:r>
              <a:rPr sz="3200" b="1" dirty="0">
                <a:latin typeface="Calibri"/>
                <a:cs typeface="Calibri"/>
              </a:rPr>
              <a:t>using </a:t>
            </a:r>
            <a:r>
              <a:rPr sz="3200" b="1" spc="-65" dirty="0">
                <a:latin typeface="Calibri"/>
                <a:cs typeface="Calibri"/>
              </a:rPr>
              <a:t>1’s </a:t>
            </a:r>
            <a:r>
              <a:rPr sz="3200" b="1" spc="-10" dirty="0">
                <a:latin typeface="Calibri"/>
                <a:cs typeface="Calibri"/>
              </a:rPr>
              <a:t>Complement</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3763771" y="4648327"/>
            <a:ext cx="685800" cy="762000"/>
          </a:xfrm>
          <a:custGeom>
            <a:avLst/>
            <a:gdLst/>
            <a:ahLst/>
            <a:cxnLst/>
            <a:rect l="l" t="t" r="r" b="b"/>
            <a:pathLst>
              <a:path w="685800" h="762000">
                <a:moveTo>
                  <a:pt x="342773" y="0"/>
                </a:moveTo>
                <a:lnTo>
                  <a:pt x="296250" y="3477"/>
                </a:lnTo>
                <a:lnTo>
                  <a:pt x="251633" y="13607"/>
                </a:lnTo>
                <a:lnTo>
                  <a:pt x="209329" y="29936"/>
                </a:lnTo>
                <a:lnTo>
                  <a:pt x="169747" y="52008"/>
                </a:lnTo>
                <a:lnTo>
                  <a:pt x="133293" y="79371"/>
                </a:lnTo>
                <a:lnTo>
                  <a:pt x="100377" y="111569"/>
                </a:lnTo>
                <a:lnTo>
                  <a:pt x="71406" y="148149"/>
                </a:lnTo>
                <a:lnTo>
                  <a:pt x="46787" y="188656"/>
                </a:lnTo>
                <a:lnTo>
                  <a:pt x="26929" y="232636"/>
                </a:lnTo>
                <a:lnTo>
                  <a:pt x="12240" y="279635"/>
                </a:lnTo>
                <a:lnTo>
                  <a:pt x="3128" y="329198"/>
                </a:lnTo>
                <a:lnTo>
                  <a:pt x="0" y="380873"/>
                </a:lnTo>
                <a:lnTo>
                  <a:pt x="3128" y="432547"/>
                </a:lnTo>
                <a:lnTo>
                  <a:pt x="12240" y="482110"/>
                </a:lnTo>
                <a:lnTo>
                  <a:pt x="26929" y="529109"/>
                </a:lnTo>
                <a:lnTo>
                  <a:pt x="46787" y="573089"/>
                </a:lnTo>
                <a:lnTo>
                  <a:pt x="71406" y="613596"/>
                </a:lnTo>
                <a:lnTo>
                  <a:pt x="100377" y="650176"/>
                </a:lnTo>
                <a:lnTo>
                  <a:pt x="133293" y="682374"/>
                </a:lnTo>
                <a:lnTo>
                  <a:pt x="169747" y="709737"/>
                </a:lnTo>
                <a:lnTo>
                  <a:pt x="209329" y="731809"/>
                </a:lnTo>
                <a:lnTo>
                  <a:pt x="251633" y="748138"/>
                </a:lnTo>
                <a:lnTo>
                  <a:pt x="296250" y="758268"/>
                </a:lnTo>
                <a:lnTo>
                  <a:pt x="342773" y="761746"/>
                </a:lnTo>
                <a:lnTo>
                  <a:pt x="389266" y="758268"/>
                </a:lnTo>
                <a:lnTo>
                  <a:pt x="433859" y="748138"/>
                </a:lnTo>
                <a:lnTo>
                  <a:pt x="476142" y="731809"/>
                </a:lnTo>
                <a:lnTo>
                  <a:pt x="515709" y="709737"/>
                </a:lnTo>
                <a:lnTo>
                  <a:pt x="552150" y="682374"/>
                </a:lnTo>
                <a:lnTo>
                  <a:pt x="585057" y="650176"/>
                </a:lnTo>
                <a:lnTo>
                  <a:pt x="614021" y="613596"/>
                </a:lnTo>
                <a:lnTo>
                  <a:pt x="638635" y="573089"/>
                </a:lnTo>
                <a:lnTo>
                  <a:pt x="658491" y="529109"/>
                </a:lnTo>
                <a:lnTo>
                  <a:pt x="673178" y="482110"/>
                </a:lnTo>
                <a:lnTo>
                  <a:pt x="682290" y="432547"/>
                </a:lnTo>
                <a:lnTo>
                  <a:pt x="685418" y="380873"/>
                </a:lnTo>
                <a:lnTo>
                  <a:pt x="682290" y="329198"/>
                </a:lnTo>
                <a:lnTo>
                  <a:pt x="673178" y="279635"/>
                </a:lnTo>
                <a:lnTo>
                  <a:pt x="658491" y="232636"/>
                </a:lnTo>
                <a:lnTo>
                  <a:pt x="638635" y="188656"/>
                </a:lnTo>
                <a:lnTo>
                  <a:pt x="614021" y="148149"/>
                </a:lnTo>
                <a:lnTo>
                  <a:pt x="585057" y="111569"/>
                </a:lnTo>
                <a:lnTo>
                  <a:pt x="552150" y="79371"/>
                </a:lnTo>
                <a:lnTo>
                  <a:pt x="515709" y="52008"/>
                </a:lnTo>
                <a:lnTo>
                  <a:pt x="476142" y="29936"/>
                </a:lnTo>
                <a:lnTo>
                  <a:pt x="433859" y="13607"/>
                </a:lnTo>
                <a:lnTo>
                  <a:pt x="389266" y="3477"/>
                </a:lnTo>
                <a:lnTo>
                  <a:pt x="342773" y="0"/>
                </a:lnTo>
                <a:close/>
              </a:path>
            </a:pathLst>
          </a:custGeom>
          <a:solidFill>
            <a:srgbClr val="9FB9E0"/>
          </a:solidFill>
        </p:spPr>
        <p:txBody>
          <a:bodyPr wrap="square" lIns="0" tIns="0" rIns="0" bIns="0" rtlCol="0"/>
          <a:lstStyle/>
          <a:p>
            <a:endParaRPr/>
          </a:p>
        </p:txBody>
      </p:sp>
      <p:sp>
        <p:nvSpPr>
          <p:cNvPr id="5" name="object 5"/>
          <p:cNvSpPr/>
          <p:nvPr/>
        </p:nvSpPr>
        <p:spPr>
          <a:xfrm>
            <a:off x="3763771" y="4648327"/>
            <a:ext cx="685800" cy="762000"/>
          </a:xfrm>
          <a:custGeom>
            <a:avLst/>
            <a:gdLst/>
            <a:ahLst/>
            <a:cxnLst/>
            <a:rect l="l" t="t" r="r" b="b"/>
            <a:pathLst>
              <a:path w="685800" h="762000">
                <a:moveTo>
                  <a:pt x="0" y="380873"/>
                </a:moveTo>
                <a:lnTo>
                  <a:pt x="3128" y="329198"/>
                </a:lnTo>
                <a:lnTo>
                  <a:pt x="12240" y="279635"/>
                </a:lnTo>
                <a:lnTo>
                  <a:pt x="26929" y="232636"/>
                </a:lnTo>
                <a:lnTo>
                  <a:pt x="46787" y="188656"/>
                </a:lnTo>
                <a:lnTo>
                  <a:pt x="71406" y="148149"/>
                </a:lnTo>
                <a:lnTo>
                  <a:pt x="100377" y="111569"/>
                </a:lnTo>
                <a:lnTo>
                  <a:pt x="133293" y="79371"/>
                </a:lnTo>
                <a:lnTo>
                  <a:pt x="169747" y="52008"/>
                </a:lnTo>
                <a:lnTo>
                  <a:pt x="209329" y="29936"/>
                </a:lnTo>
                <a:lnTo>
                  <a:pt x="251633" y="13607"/>
                </a:lnTo>
                <a:lnTo>
                  <a:pt x="296250" y="3477"/>
                </a:lnTo>
                <a:lnTo>
                  <a:pt x="342773" y="0"/>
                </a:lnTo>
                <a:lnTo>
                  <a:pt x="389266" y="3477"/>
                </a:lnTo>
                <a:lnTo>
                  <a:pt x="433859" y="13607"/>
                </a:lnTo>
                <a:lnTo>
                  <a:pt x="476142" y="29936"/>
                </a:lnTo>
                <a:lnTo>
                  <a:pt x="515709" y="52008"/>
                </a:lnTo>
                <a:lnTo>
                  <a:pt x="552150" y="79371"/>
                </a:lnTo>
                <a:lnTo>
                  <a:pt x="585057" y="111569"/>
                </a:lnTo>
                <a:lnTo>
                  <a:pt x="614021" y="148149"/>
                </a:lnTo>
                <a:lnTo>
                  <a:pt x="638635" y="188656"/>
                </a:lnTo>
                <a:lnTo>
                  <a:pt x="658491" y="232636"/>
                </a:lnTo>
                <a:lnTo>
                  <a:pt x="673178" y="279635"/>
                </a:lnTo>
                <a:lnTo>
                  <a:pt x="682290" y="329198"/>
                </a:lnTo>
                <a:lnTo>
                  <a:pt x="685418" y="380873"/>
                </a:lnTo>
                <a:lnTo>
                  <a:pt x="682290" y="432547"/>
                </a:lnTo>
                <a:lnTo>
                  <a:pt x="673178" y="482110"/>
                </a:lnTo>
                <a:lnTo>
                  <a:pt x="658491" y="529109"/>
                </a:lnTo>
                <a:lnTo>
                  <a:pt x="638635" y="573089"/>
                </a:lnTo>
                <a:lnTo>
                  <a:pt x="614021" y="613596"/>
                </a:lnTo>
                <a:lnTo>
                  <a:pt x="585057" y="650176"/>
                </a:lnTo>
                <a:lnTo>
                  <a:pt x="552150" y="682374"/>
                </a:lnTo>
                <a:lnTo>
                  <a:pt x="515709" y="709737"/>
                </a:lnTo>
                <a:lnTo>
                  <a:pt x="476142" y="731809"/>
                </a:lnTo>
                <a:lnTo>
                  <a:pt x="433859" y="748138"/>
                </a:lnTo>
                <a:lnTo>
                  <a:pt x="389266" y="758268"/>
                </a:lnTo>
                <a:lnTo>
                  <a:pt x="342773" y="761746"/>
                </a:lnTo>
                <a:lnTo>
                  <a:pt x="296250" y="758268"/>
                </a:lnTo>
                <a:lnTo>
                  <a:pt x="251633" y="748138"/>
                </a:lnTo>
                <a:lnTo>
                  <a:pt x="209329" y="731809"/>
                </a:lnTo>
                <a:lnTo>
                  <a:pt x="169747" y="709737"/>
                </a:lnTo>
                <a:lnTo>
                  <a:pt x="133293" y="682374"/>
                </a:lnTo>
                <a:lnTo>
                  <a:pt x="100377" y="650176"/>
                </a:lnTo>
                <a:lnTo>
                  <a:pt x="71406" y="613596"/>
                </a:lnTo>
                <a:lnTo>
                  <a:pt x="46787" y="573089"/>
                </a:lnTo>
                <a:lnTo>
                  <a:pt x="26929" y="529109"/>
                </a:lnTo>
                <a:lnTo>
                  <a:pt x="12240" y="482110"/>
                </a:lnTo>
                <a:lnTo>
                  <a:pt x="3128" y="432547"/>
                </a:lnTo>
                <a:lnTo>
                  <a:pt x="0" y="380873"/>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412191" y="1167841"/>
            <a:ext cx="617791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0000"/>
                </a:solidFill>
                <a:latin typeface="Tahoma"/>
                <a:cs typeface="Tahoma"/>
              </a:rPr>
              <a:t>Example: </a:t>
            </a:r>
            <a:r>
              <a:rPr sz="2800" spc="-20" dirty="0">
                <a:solidFill>
                  <a:srgbClr val="FF0000"/>
                </a:solidFill>
                <a:latin typeface="Tahoma"/>
                <a:cs typeface="Tahoma"/>
              </a:rPr>
              <a:t>Perform </a:t>
            </a:r>
            <a:r>
              <a:rPr sz="2800" spc="-5" dirty="0">
                <a:solidFill>
                  <a:srgbClr val="FF0000"/>
                </a:solidFill>
                <a:latin typeface="Tahoma"/>
                <a:cs typeface="Tahoma"/>
              </a:rPr>
              <a:t>using 1’</a:t>
            </a:r>
            <a:r>
              <a:rPr sz="2800" spc="25" dirty="0">
                <a:solidFill>
                  <a:srgbClr val="FF0000"/>
                </a:solidFill>
                <a:latin typeface="Tahoma"/>
                <a:cs typeface="Tahoma"/>
              </a:rPr>
              <a:t> </a:t>
            </a:r>
            <a:r>
              <a:rPr sz="2800" spc="-5" dirty="0">
                <a:solidFill>
                  <a:srgbClr val="FF0000"/>
                </a:solidFill>
                <a:latin typeface="Tahoma"/>
                <a:cs typeface="Tahoma"/>
              </a:rPr>
              <a:t>complement</a:t>
            </a:r>
            <a:endParaRPr sz="2800">
              <a:latin typeface="Tahoma"/>
              <a:cs typeface="Tahoma"/>
            </a:endParaRPr>
          </a:p>
        </p:txBody>
      </p:sp>
      <p:sp>
        <p:nvSpPr>
          <p:cNvPr id="7" name="object 7"/>
          <p:cNvSpPr txBox="1"/>
          <p:nvPr/>
        </p:nvSpPr>
        <p:spPr>
          <a:xfrm>
            <a:off x="443890" y="1778965"/>
            <a:ext cx="3443604"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Step </a:t>
            </a:r>
            <a:r>
              <a:rPr sz="2000" dirty="0">
                <a:latin typeface="Tahoma"/>
                <a:cs typeface="Tahoma"/>
              </a:rPr>
              <a:t>1: </a:t>
            </a:r>
            <a:r>
              <a:rPr sz="2000" spc="-55" dirty="0">
                <a:latin typeface="Tahoma"/>
                <a:cs typeface="Tahoma"/>
              </a:rPr>
              <a:t>Take </a:t>
            </a:r>
            <a:r>
              <a:rPr sz="2000" dirty="0">
                <a:latin typeface="Tahoma"/>
                <a:cs typeface="Tahoma"/>
              </a:rPr>
              <a:t>1’ </a:t>
            </a:r>
            <a:r>
              <a:rPr sz="2000" spc="-5" dirty="0">
                <a:latin typeface="Tahoma"/>
                <a:cs typeface="Tahoma"/>
              </a:rPr>
              <a:t>complement</a:t>
            </a:r>
            <a:r>
              <a:rPr sz="2000" spc="-90" dirty="0">
                <a:latin typeface="Tahoma"/>
                <a:cs typeface="Tahoma"/>
              </a:rPr>
              <a:t> </a:t>
            </a:r>
            <a:r>
              <a:rPr sz="2000" dirty="0">
                <a:latin typeface="Tahoma"/>
                <a:cs typeface="Tahoma"/>
              </a:rPr>
              <a:t>of</a:t>
            </a:r>
            <a:endParaRPr sz="2000">
              <a:latin typeface="Tahoma"/>
              <a:cs typeface="Tahoma"/>
            </a:endParaRPr>
          </a:p>
        </p:txBody>
      </p:sp>
      <p:sp>
        <p:nvSpPr>
          <p:cNvPr id="8" name="object 8"/>
          <p:cNvSpPr txBox="1"/>
          <p:nvPr/>
        </p:nvSpPr>
        <p:spPr>
          <a:xfrm>
            <a:off x="4731765" y="3683000"/>
            <a:ext cx="2404745" cy="757555"/>
          </a:xfrm>
          <a:prstGeom prst="rect">
            <a:avLst/>
          </a:prstGeom>
        </p:spPr>
        <p:txBody>
          <a:bodyPr vert="horz" wrap="square" lIns="0" tIns="12700" rIns="0" bIns="0" rtlCol="0">
            <a:spAutoFit/>
          </a:bodyPr>
          <a:lstStyle/>
          <a:p>
            <a:pPr marL="12700">
              <a:lnSpc>
                <a:spcPct val="100000"/>
              </a:lnSpc>
              <a:spcBef>
                <a:spcPts val="100"/>
              </a:spcBef>
              <a:tabLst>
                <a:tab pos="749935" algn="l"/>
                <a:tab pos="1487805" algn="l"/>
                <a:tab pos="2225040" algn="l"/>
              </a:tabLst>
            </a:pPr>
            <a:r>
              <a:rPr sz="2400" dirty="0">
                <a:latin typeface="Tahoma"/>
                <a:cs typeface="Tahoma"/>
              </a:rPr>
              <a:t>1	0	0	1</a:t>
            </a:r>
            <a:endParaRPr sz="2400">
              <a:latin typeface="Tahoma"/>
              <a:cs typeface="Tahoma"/>
            </a:endParaRPr>
          </a:p>
          <a:p>
            <a:pPr marL="12700">
              <a:lnSpc>
                <a:spcPct val="100000"/>
              </a:lnSpc>
              <a:tabLst>
                <a:tab pos="749935" algn="l"/>
                <a:tab pos="1487170" algn="l"/>
                <a:tab pos="2225040" algn="l"/>
              </a:tabLst>
            </a:pPr>
            <a:r>
              <a:rPr sz="2400" dirty="0">
                <a:latin typeface="Tahoma"/>
                <a:cs typeface="Tahoma"/>
              </a:rPr>
              <a:t>1	0	1	1</a:t>
            </a:r>
            <a:endParaRPr sz="2400">
              <a:latin typeface="Tahoma"/>
              <a:cs typeface="Tahoma"/>
            </a:endParaRPr>
          </a:p>
        </p:txBody>
      </p:sp>
      <p:sp>
        <p:nvSpPr>
          <p:cNvPr id="9" name="object 9"/>
          <p:cNvSpPr/>
          <p:nvPr/>
        </p:nvSpPr>
        <p:spPr>
          <a:xfrm>
            <a:off x="4068698" y="4600447"/>
            <a:ext cx="3352800" cy="635"/>
          </a:xfrm>
          <a:custGeom>
            <a:avLst/>
            <a:gdLst/>
            <a:ahLst/>
            <a:cxnLst/>
            <a:rect l="l" t="t" r="r" b="b"/>
            <a:pathLst>
              <a:path w="3352800" h="635">
                <a:moveTo>
                  <a:pt x="0" y="0"/>
                </a:moveTo>
                <a:lnTo>
                  <a:pt x="3352673" y="381"/>
                </a:lnTo>
              </a:path>
            </a:pathLst>
          </a:custGeom>
          <a:ln w="22320">
            <a:solidFill>
              <a:srgbClr val="000000"/>
            </a:solidFill>
          </a:ln>
        </p:spPr>
        <p:txBody>
          <a:bodyPr wrap="square" lIns="0" tIns="0" rIns="0" bIns="0" rtlCol="0"/>
          <a:lstStyle/>
          <a:p>
            <a:endParaRPr/>
          </a:p>
        </p:txBody>
      </p:sp>
      <p:sp>
        <p:nvSpPr>
          <p:cNvPr id="10" name="object 10"/>
          <p:cNvSpPr txBox="1"/>
          <p:nvPr/>
        </p:nvSpPr>
        <p:spPr>
          <a:xfrm>
            <a:off x="490219" y="6028435"/>
            <a:ext cx="6231890"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ahoma"/>
                <a:cs typeface="Tahoma"/>
              </a:rPr>
              <a:t>Step 3:If carry </a:t>
            </a:r>
            <a:r>
              <a:rPr sz="2000" dirty="0">
                <a:latin typeface="Tahoma"/>
                <a:cs typeface="Tahoma"/>
              </a:rPr>
              <a:t>is </a:t>
            </a:r>
            <a:r>
              <a:rPr sz="2000" spc="-5" dirty="0">
                <a:latin typeface="Tahoma"/>
                <a:cs typeface="Tahoma"/>
              </a:rPr>
              <a:t>generated </a:t>
            </a:r>
            <a:r>
              <a:rPr sz="2000" dirty="0">
                <a:latin typeface="Tahoma"/>
                <a:cs typeface="Tahoma"/>
              </a:rPr>
              <a:t>add </a:t>
            </a:r>
            <a:r>
              <a:rPr sz="2000" spc="-5" dirty="0">
                <a:latin typeface="Tahoma"/>
                <a:cs typeface="Tahoma"/>
              </a:rPr>
              <a:t>final carry </a:t>
            </a:r>
            <a:r>
              <a:rPr sz="2000" dirty="0">
                <a:latin typeface="Tahoma"/>
                <a:cs typeface="Tahoma"/>
              </a:rPr>
              <a:t>to </a:t>
            </a:r>
            <a:r>
              <a:rPr sz="2000" spc="-5" dirty="0">
                <a:latin typeface="Tahoma"/>
                <a:cs typeface="Tahoma"/>
              </a:rPr>
              <a:t>the</a:t>
            </a:r>
            <a:r>
              <a:rPr sz="2000" spc="-50" dirty="0">
                <a:latin typeface="Tahoma"/>
                <a:cs typeface="Tahoma"/>
              </a:rPr>
              <a:t> </a:t>
            </a:r>
            <a:r>
              <a:rPr sz="2000" spc="-5" dirty="0">
                <a:latin typeface="Tahoma"/>
                <a:cs typeface="Tahoma"/>
              </a:rPr>
              <a:t>result</a:t>
            </a:r>
            <a:endParaRPr sz="2000">
              <a:latin typeface="Tahoma"/>
              <a:cs typeface="Tahoma"/>
            </a:endParaRPr>
          </a:p>
        </p:txBody>
      </p:sp>
      <p:sp>
        <p:nvSpPr>
          <p:cNvPr id="11" name="object 11"/>
          <p:cNvSpPr/>
          <p:nvPr/>
        </p:nvSpPr>
        <p:spPr>
          <a:xfrm>
            <a:off x="3611498" y="4195445"/>
            <a:ext cx="304800" cy="635"/>
          </a:xfrm>
          <a:custGeom>
            <a:avLst/>
            <a:gdLst/>
            <a:ahLst/>
            <a:cxnLst/>
            <a:rect l="l" t="t" r="r" b="b"/>
            <a:pathLst>
              <a:path w="304800" h="635">
                <a:moveTo>
                  <a:pt x="0" y="0"/>
                </a:moveTo>
                <a:lnTo>
                  <a:pt x="304546" y="380"/>
                </a:lnTo>
              </a:path>
            </a:pathLst>
          </a:custGeom>
          <a:ln w="25560">
            <a:solidFill>
              <a:srgbClr val="000000"/>
            </a:solidFill>
          </a:ln>
        </p:spPr>
        <p:txBody>
          <a:bodyPr wrap="square" lIns="0" tIns="0" rIns="0" bIns="0" rtlCol="0"/>
          <a:lstStyle/>
          <a:p>
            <a:endParaRPr/>
          </a:p>
        </p:txBody>
      </p:sp>
      <p:sp>
        <p:nvSpPr>
          <p:cNvPr id="12" name="object 12"/>
          <p:cNvSpPr/>
          <p:nvPr/>
        </p:nvSpPr>
        <p:spPr>
          <a:xfrm>
            <a:off x="3756914" y="3990975"/>
            <a:ext cx="3810" cy="381000"/>
          </a:xfrm>
          <a:custGeom>
            <a:avLst/>
            <a:gdLst/>
            <a:ahLst/>
            <a:cxnLst/>
            <a:rect l="l" t="t" r="r" b="b"/>
            <a:pathLst>
              <a:path w="3810" h="381000">
                <a:moveTo>
                  <a:pt x="0" y="0"/>
                </a:moveTo>
                <a:lnTo>
                  <a:pt x="3301" y="380873"/>
                </a:lnTo>
              </a:path>
            </a:pathLst>
          </a:custGeom>
          <a:ln w="25560">
            <a:solidFill>
              <a:srgbClr val="000000"/>
            </a:solidFill>
          </a:ln>
        </p:spPr>
        <p:txBody>
          <a:bodyPr wrap="square" lIns="0" tIns="0" rIns="0" bIns="0" rtlCol="0"/>
          <a:lstStyle/>
          <a:p>
            <a:endParaRPr/>
          </a:p>
        </p:txBody>
      </p:sp>
      <p:sp>
        <p:nvSpPr>
          <p:cNvPr id="13" name="object 13"/>
          <p:cNvSpPr/>
          <p:nvPr/>
        </p:nvSpPr>
        <p:spPr>
          <a:xfrm>
            <a:off x="2849372" y="4970145"/>
            <a:ext cx="908050" cy="118745"/>
          </a:xfrm>
          <a:custGeom>
            <a:avLst/>
            <a:gdLst/>
            <a:ahLst/>
            <a:cxnLst/>
            <a:rect l="l" t="t" r="r" b="b"/>
            <a:pathLst>
              <a:path w="908050" h="118745">
                <a:moveTo>
                  <a:pt x="805941" y="0"/>
                </a:moveTo>
                <a:lnTo>
                  <a:pt x="798194" y="2158"/>
                </a:lnTo>
                <a:lnTo>
                  <a:pt x="791082" y="14350"/>
                </a:lnTo>
                <a:lnTo>
                  <a:pt x="793114" y="22097"/>
                </a:lnTo>
                <a:lnTo>
                  <a:pt x="834961" y="46588"/>
                </a:lnTo>
                <a:lnTo>
                  <a:pt x="882268" y="46608"/>
                </a:lnTo>
                <a:lnTo>
                  <a:pt x="882268" y="72135"/>
                </a:lnTo>
                <a:lnTo>
                  <a:pt x="835108" y="72135"/>
                </a:lnTo>
                <a:lnTo>
                  <a:pt x="799211" y="93090"/>
                </a:lnTo>
                <a:lnTo>
                  <a:pt x="792988" y="96646"/>
                </a:lnTo>
                <a:lnTo>
                  <a:pt x="790955" y="104393"/>
                </a:lnTo>
                <a:lnTo>
                  <a:pt x="798067" y="116585"/>
                </a:lnTo>
                <a:lnTo>
                  <a:pt x="805941" y="118744"/>
                </a:lnTo>
                <a:lnTo>
                  <a:pt x="885885" y="72135"/>
                </a:lnTo>
                <a:lnTo>
                  <a:pt x="882268" y="72135"/>
                </a:lnTo>
                <a:lnTo>
                  <a:pt x="885909" y="72122"/>
                </a:lnTo>
                <a:lnTo>
                  <a:pt x="907668" y="59435"/>
                </a:lnTo>
                <a:lnTo>
                  <a:pt x="805941" y="0"/>
                </a:lnTo>
                <a:close/>
              </a:path>
              <a:path w="908050" h="118745">
                <a:moveTo>
                  <a:pt x="856888" y="59421"/>
                </a:moveTo>
                <a:lnTo>
                  <a:pt x="835131" y="72122"/>
                </a:lnTo>
                <a:lnTo>
                  <a:pt x="882268" y="72135"/>
                </a:lnTo>
                <a:lnTo>
                  <a:pt x="882268" y="70484"/>
                </a:lnTo>
                <a:lnTo>
                  <a:pt x="875791" y="70484"/>
                </a:lnTo>
                <a:lnTo>
                  <a:pt x="856888" y="59421"/>
                </a:lnTo>
                <a:close/>
              </a:path>
              <a:path w="908050" h="118745">
                <a:moveTo>
                  <a:pt x="0" y="46227"/>
                </a:moveTo>
                <a:lnTo>
                  <a:pt x="0" y="71881"/>
                </a:lnTo>
                <a:lnTo>
                  <a:pt x="835131" y="72122"/>
                </a:lnTo>
                <a:lnTo>
                  <a:pt x="856888" y="59421"/>
                </a:lnTo>
                <a:lnTo>
                  <a:pt x="834961" y="46588"/>
                </a:lnTo>
                <a:lnTo>
                  <a:pt x="0" y="46227"/>
                </a:lnTo>
                <a:close/>
              </a:path>
              <a:path w="908050" h="118745">
                <a:moveTo>
                  <a:pt x="875791" y="48386"/>
                </a:moveTo>
                <a:lnTo>
                  <a:pt x="856888" y="59421"/>
                </a:lnTo>
                <a:lnTo>
                  <a:pt x="875791" y="70484"/>
                </a:lnTo>
                <a:lnTo>
                  <a:pt x="875791" y="48386"/>
                </a:lnTo>
                <a:close/>
              </a:path>
              <a:path w="908050" h="118745">
                <a:moveTo>
                  <a:pt x="882268" y="48386"/>
                </a:moveTo>
                <a:lnTo>
                  <a:pt x="875791" y="48386"/>
                </a:lnTo>
                <a:lnTo>
                  <a:pt x="875791" y="70484"/>
                </a:lnTo>
                <a:lnTo>
                  <a:pt x="882268" y="70484"/>
                </a:lnTo>
                <a:lnTo>
                  <a:pt x="882268" y="48386"/>
                </a:lnTo>
                <a:close/>
              </a:path>
              <a:path w="908050" h="118745">
                <a:moveTo>
                  <a:pt x="834961" y="46588"/>
                </a:moveTo>
                <a:lnTo>
                  <a:pt x="856888" y="59421"/>
                </a:lnTo>
                <a:lnTo>
                  <a:pt x="875791" y="48386"/>
                </a:lnTo>
                <a:lnTo>
                  <a:pt x="882268" y="48386"/>
                </a:lnTo>
                <a:lnTo>
                  <a:pt x="882268" y="46608"/>
                </a:lnTo>
                <a:lnTo>
                  <a:pt x="834961" y="46588"/>
                </a:lnTo>
                <a:close/>
              </a:path>
            </a:pathLst>
          </a:custGeom>
          <a:solidFill>
            <a:srgbClr val="000000"/>
          </a:solidFill>
        </p:spPr>
        <p:txBody>
          <a:bodyPr wrap="square" lIns="0" tIns="0" rIns="0" bIns="0" rtlCol="0"/>
          <a:lstStyle/>
          <a:p>
            <a:endParaRPr/>
          </a:p>
        </p:txBody>
      </p:sp>
      <p:sp>
        <p:nvSpPr>
          <p:cNvPr id="14" name="object 14"/>
          <p:cNvSpPr txBox="1"/>
          <p:nvPr/>
        </p:nvSpPr>
        <p:spPr>
          <a:xfrm>
            <a:off x="2320798" y="5056378"/>
            <a:ext cx="113728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0000"/>
                </a:solidFill>
                <a:latin typeface="Tahoma"/>
                <a:cs typeface="Tahoma"/>
              </a:rPr>
              <a:t>final</a:t>
            </a:r>
            <a:r>
              <a:rPr sz="2000" spc="-65" dirty="0">
                <a:solidFill>
                  <a:srgbClr val="FF0000"/>
                </a:solidFill>
                <a:latin typeface="Tahoma"/>
                <a:cs typeface="Tahoma"/>
              </a:rPr>
              <a:t> </a:t>
            </a:r>
            <a:r>
              <a:rPr sz="2000" spc="-5" dirty="0">
                <a:solidFill>
                  <a:srgbClr val="FF0000"/>
                </a:solidFill>
                <a:latin typeface="Tahoma"/>
                <a:cs typeface="Tahoma"/>
              </a:rPr>
              <a:t>carry</a:t>
            </a:r>
            <a:endParaRPr sz="2000">
              <a:latin typeface="Tahoma"/>
              <a:cs typeface="Tahoma"/>
            </a:endParaRPr>
          </a:p>
        </p:txBody>
      </p:sp>
      <p:sp>
        <p:nvSpPr>
          <p:cNvPr id="15" name="object 15"/>
          <p:cNvSpPr txBox="1"/>
          <p:nvPr/>
        </p:nvSpPr>
        <p:spPr>
          <a:xfrm>
            <a:off x="4041902" y="4618521"/>
            <a:ext cx="4311650" cy="826135"/>
          </a:xfrm>
          <a:prstGeom prst="rect">
            <a:avLst/>
          </a:prstGeom>
        </p:spPr>
        <p:txBody>
          <a:bodyPr vert="horz" wrap="square" lIns="0" tIns="83185" rIns="0" bIns="0" rtlCol="0">
            <a:spAutoFit/>
          </a:bodyPr>
          <a:lstStyle/>
          <a:p>
            <a:pPr marL="38100">
              <a:lnSpc>
                <a:spcPct val="100000"/>
              </a:lnSpc>
              <a:spcBef>
                <a:spcPts val="655"/>
              </a:spcBef>
              <a:tabLst>
                <a:tab pos="677545" algn="l"/>
                <a:tab pos="1416050" algn="l"/>
                <a:tab pos="2153920" algn="l"/>
                <a:tab pos="2889885" algn="l"/>
              </a:tabLst>
            </a:pPr>
            <a:r>
              <a:rPr sz="2400" dirty="0">
                <a:latin typeface="Tahoma"/>
                <a:cs typeface="Tahoma"/>
              </a:rPr>
              <a:t>1	0	1	0	0</a:t>
            </a:r>
            <a:endParaRPr sz="2400">
              <a:latin typeface="Tahoma"/>
              <a:cs typeface="Tahoma"/>
            </a:endParaRPr>
          </a:p>
          <a:p>
            <a:pPr marL="853440">
              <a:lnSpc>
                <a:spcPct val="100000"/>
              </a:lnSpc>
              <a:spcBef>
                <a:spcPts val="465"/>
              </a:spcBef>
              <a:tabLst>
                <a:tab pos="3389629" algn="l"/>
                <a:tab pos="3546475" algn="l"/>
              </a:tabLst>
            </a:pPr>
            <a:r>
              <a:rPr sz="3000" u="heavy" baseline="12500" dirty="0">
                <a:solidFill>
                  <a:srgbClr val="FF0000"/>
                </a:solidFill>
                <a:uFill>
                  <a:solidFill>
                    <a:srgbClr val="C00000"/>
                  </a:solidFill>
                </a:uFill>
                <a:latin typeface="Tahoma"/>
                <a:cs typeface="Tahoma"/>
              </a:rPr>
              <a:t> 	</a:t>
            </a:r>
            <a:r>
              <a:rPr sz="3000" baseline="12500" dirty="0">
                <a:solidFill>
                  <a:srgbClr val="FF0000"/>
                </a:solidFill>
                <a:latin typeface="Tahoma"/>
                <a:cs typeface="Tahoma"/>
              </a:rPr>
              <a:t>	</a:t>
            </a:r>
            <a:r>
              <a:rPr sz="2000" spc="-5" dirty="0">
                <a:solidFill>
                  <a:srgbClr val="FF0000"/>
                </a:solidFill>
                <a:latin typeface="Tahoma"/>
                <a:cs typeface="Tahoma"/>
              </a:rPr>
              <a:t>Result</a:t>
            </a:r>
            <a:endParaRPr sz="2000">
              <a:latin typeface="Tahoma"/>
              <a:cs typeface="Tahoma"/>
            </a:endParaRPr>
          </a:p>
        </p:txBody>
      </p:sp>
      <p:sp>
        <p:nvSpPr>
          <p:cNvPr id="16" name="object 16"/>
          <p:cNvSpPr txBox="1"/>
          <p:nvPr/>
        </p:nvSpPr>
        <p:spPr>
          <a:xfrm>
            <a:off x="6831907" y="1202512"/>
            <a:ext cx="1244600" cy="420370"/>
          </a:xfrm>
          <a:prstGeom prst="rect">
            <a:avLst/>
          </a:prstGeom>
        </p:spPr>
        <p:txBody>
          <a:bodyPr vert="horz" wrap="square" lIns="0" tIns="17780" rIns="0" bIns="0" rtlCol="0">
            <a:spAutoFit/>
          </a:bodyPr>
          <a:lstStyle/>
          <a:p>
            <a:pPr marL="12700">
              <a:lnSpc>
                <a:spcPct val="100000"/>
              </a:lnSpc>
              <a:spcBef>
                <a:spcPts val="140"/>
              </a:spcBef>
            </a:pPr>
            <a:r>
              <a:rPr sz="2550" spc="-150" dirty="0">
                <a:latin typeface="Times New Roman"/>
                <a:cs typeface="Times New Roman"/>
              </a:rPr>
              <a:t>(9)</a:t>
            </a:r>
            <a:r>
              <a:rPr sz="1500" spc="-150" dirty="0">
                <a:latin typeface="Times New Roman"/>
                <a:cs typeface="Times New Roman"/>
              </a:rPr>
              <a:t>10 </a:t>
            </a:r>
            <a:r>
              <a:rPr sz="2550" spc="-130" dirty="0">
                <a:latin typeface="Symbol"/>
                <a:cs typeface="Symbol"/>
              </a:rPr>
              <a:t></a:t>
            </a:r>
            <a:r>
              <a:rPr sz="2550" spc="-409" dirty="0">
                <a:latin typeface="Times New Roman"/>
                <a:cs typeface="Times New Roman"/>
              </a:rPr>
              <a:t> </a:t>
            </a:r>
            <a:r>
              <a:rPr sz="2550" spc="-135" dirty="0">
                <a:latin typeface="Times New Roman"/>
                <a:cs typeface="Times New Roman"/>
              </a:rPr>
              <a:t>(4)</a:t>
            </a:r>
            <a:r>
              <a:rPr sz="1500" spc="-135" dirty="0">
                <a:latin typeface="Times New Roman"/>
                <a:cs typeface="Times New Roman"/>
              </a:rPr>
              <a:t>10</a:t>
            </a:r>
            <a:endParaRPr sz="1500">
              <a:latin typeface="Times New Roman"/>
              <a:cs typeface="Times New Roman"/>
            </a:endParaRPr>
          </a:p>
        </p:txBody>
      </p:sp>
      <p:sp>
        <p:nvSpPr>
          <p:cNvPr id="17" name="object 17"/>
          <p:cNvSpPr txBox="1"/>
          <p:nvPr/>
        </p:nvSpPr>
        <p:spPr>
          <a:xfrm>
            <a:off x="549655" y="1665984"/>
            <a:ext cx="5151120" cy="1339850"/>
          </a:xfrm>
          <a:prstGeom prst="rect">
            <a:avLst/>
          </a:prstGeom>
        </p:spPr>
        <p:txBody>
          <a:bodyPr vert="horz" wrap="square" lIns="0" tIns="60960" rIns="0" bIns="0" rtlCol="0">
            <a:spAutoFit/>
          </a:bodyPr>
          <a:lstStyle/>
          <a:p>
            <a:pPr marR="5080" algn="r">
              <a:lnSpc>
                <a:spcPct val="100000"/>
              </a:lnSpc>
              <a:spcBef>
                <a:spcPts val="480"/>
              </a:spcBef>
            </a:pPr>
            <a:r>
              <a:rPr sz="2350" spc="-60" dirty="0">
                <a:latin typeface="Times New Roman"/>
                <a:cs typeface="Times New Roman"/>
              </a:rPr>
              <a:t>(4)</a:t>
            </a:r>
            <a:r>
              <a:rPr sz="1350" spc="-60" dirty="0">
                <a:latin typeface="Times New Roman"/>
                <a:cs typeface="Times New Roman"/>
              </a:rPr>
              <a:t>10  </a:t>
            </a:r>
            <a:r>
              <a:rPr sz="2350" spc="-25" dirty="0">
                <a:latin typeface="Symbol"/>
                <a:cs typeface="Symbol"/>
              </a:rPr>
              <a:t></a:t>
            </a:r>
            <a:r>
              <a:rPr sz="2350" spc="-220" dirty="0">
                <a:latin typeface="Times New Roman"/>
                <a:cs typeface="Times New Roman"/>
              </a:rPr>
              <a:t> </a:t>
            </a:r>
            <a:r>
              <a:rPr sz="2350" spc="-65" dirty="0">
                <a:latin typeface="Times New Roman"/>
                <a:cs typeface="Times New Roman"/>
              </a:rPr>
              <a:t>(0100)</a:t>
            </a:r>
            <a:r>
              <a:rPr sz="1350" spc="-65" dirty="0">
                <a:latin typeface="Times New Roman"/>
                <a:cs typeface="Times New Roman"/>
              </a:rPr>
              <a:t>2</a:t>
            </a:r>
            <a:endParaRPr sz="1350">
              <a:latin typeface="Times New Roman"/>
              <a:cs typeface="Times New Roman"/>
            </a:endParaRPr>
          </a:p>
          <a:p>
            <a:pPr marR="50800" algn="r">
              <a:lnSpc>
                <a:spcPct val="100000"/>
              </a:lnSpc>
              <a:spcBef>
                <a:spcPts val="409"/>
              </a:spcBef>
            </a:pPr>
            <a:r>
              <a:rPr sz="2300" spc="-40" dirty="0">
                <a:latin typeface="Symbol"/>
                <a:cs typeface="Symbol"/>
              </a:rPr>
              <a:t></a:t>
            </a:r>
            <a:r>
              <a:rPr sz="2300" spc="-365" dirty="0">
                <a:latin typeface="Times New Roman"/>
                <a:cs typeface="Times New Roman"/>
              </a:rPr>
              <a:t> </a:t>
            </a:r>
            <a:r>
              <a:rPr sz="2300" spc="-65" dirty="0">
                <a:latin typeface="Times New Roman"/>
                <a:cs typeface="Times New Roman"/>
              </a:rPr>
              <a:t>1011</a:t>
            </a:r>
            <a:endParaRPr sz="2300">
              <a:latin typeface="Times New Roman"/>
              <a:cs typeface="Times New Roman"/>
            </a:endParaRPr>
          </a:p>
          <a:p>
            <a:pPr marL="12700">
              <a:lnSpc>
                <a:spcPct val="100000"/>
              </a:lnSpc>
              <a:spcBef>
                <a:spcPts val="1575"/>
              </a:spcBef>
            </a:pPr>
            <a:r>
              <a:rPr sz="2000" spc="-5" dirty="0">
                <a:latin typeface="Tahoma"/>
                <a:cs typeface="Tahoma"/>
              </a:rPr>
              <a:t>Step </a:t>
            </a:r>
            <a:r>
              <a:rPr sz="2000" dirty="0">
                <a:latin typeface="Tahoma"/>
                <a:cs typeface="Tahoma"/>
              </a:rPr>
              <a:t>2: Add 9 </a:t>
            </a:r>
            <a:r>
              <a:rPr sz="2000" spc="-5" dirty="0">
                <a:latin typeface="Tahoma"/>
                <a:cs typeface="Tahoma"/>
              </a:rPr>
              <a:t>with </a:t>
            </a:r>
            <a:r>
              <a:rPr sz="2000" dirty="0">
                <a:latin typeface="Tahoma"/>
                <a:cs typeface="Tahoma"/>
              </a:rPr>
              <a:t>1’ </a:t>
            </a:r>
            <a:r>
              <a:rPr sz="2000" spc="-5" dirty="0">
                <a:latin typeface="Tahoma"/>
                <a:cs typeface="Tahoma"/>
              </a:rPr>
              <a:t>complement </a:t>
            </a:r>
            <a:r>
              <a:rPr sz="2000" dirty="0">
                <a:latin typeface="Tahoma"/>
                <a:cs typeface="Tahoma"/>
              </a:rPr>
              <a:t>of</a:t>
            </a:r>
            <a:r>
              <a:rPr sz="2000" spc="-120" dirty="0">
                <a:latin typeface="Tahoma"/>
                <a:cs typeface="Tahoma"/>
              </a:rPr>
              <a:t> </a:t>
            </a:r>
            <a:r>
              <a:rPr sz="2000" dirty="0">
                <a:latin typeface="Tahoma"/>
                <a:cs typeface="Tahoma"/>
              </a:rPr>
              <a:t>4</a:t>
            </a:r>
            <a:endParaRPr sz="2000">
              <a:latin typeface="Tahoma"/>
              <a:cs typeface="Tahom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1638935" cy="574675"/>
          </a:xfrm>
          <a:prstGeom prst="rect">
            <a:avLst/>
          </a:prstGeom>
        </p:spPr>
        <p:txBody>
          <a:bodyPr vert="horz" wrap="square" lIns="0" tIns="12700" rIns="0" bIns="0" rtlCol="0">
            <a:spAutoFit/>
          </a:bodyPr>
          <a:lstStyle/>
          <a:p>
            <a:pPr marL="12700">
              <a:lnSpc>
                <a:spcPct val="100000"/>
              </a:lnSpc>
              <a:spcBef>
                <a:spcPts val="100"/>
              </a:spcBef>
            </a:pPr>
            <a:r>
              <a:rPr b="1" dirty="0">
                <a:latin typeface="Calibri"/>
                <a:cs typeface="Calibri"/>
              </a:rPr>
              <a:t>E</a:t>
            </a:r>
            <a:r>
              <a:rPr b="1" spc="-65" dirty="0">
                <a:latin typeface="Calibri"/>
                <a:cs typeface="Calibri"/>
              </a:rPr>
              <a:t>x</a:t>
            </a:r>
            <a:r>
              <a:rPr b="1" dirty="0">
                <a:latin typeface="Calibri"/>
                <a:cs typeface="Calibri"/>
              </a:rPr>
              <a:t>ample</a:t>
            </a:r>
          </a:p>
        </p:txBody>
      </p:sp>
      <p:sp>
        <p:nvSpPr>
          <p:cNvPr id="3" name="object 3"/>
          <p:cNvSpPr txBox="1"/>
          <p:nvPr/>
        </p:nvSpPr>
        <p:spPr>
          <a:xfrm>
            <a:off x="535940" y="210058"/>
            <a:ext cx="1745614"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FF0000"/>
                </a:solidFill>
                <a:latin typeface="Calibri"/>
                <a:cs typeface="Calibri"/>
              </a:rPr>
              <a:t>Continue</a:t>
            </a:r>
            <a:endParaRPr sz="3600">
              <a:latin typeface="Calibri"/>
              <a:cs typeface="Calibri"/>
            </a:endParaRPr>
          </a:p>
        </p:txBody>
      </p:sp>
      <p:sp>
        <p:nvSpPr>
          <p:cNvPr id="4" name="object 4"/>
          <p:cNvSpPr/>
          <p:nvPr/>
        </p:nvSpPr>
        <p:spPr>
          <a:xfrm>
            <a:off x="304558" y="6858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5" name="object 5"/>
          <p:cNvSpPr txBox="1"/>
          <p:nvPr/>
        </p:nvSpPr>
        <p:spPr>
          <a:xfrm>
            <a:off x="4549266" y="2006346"/>
            <a:ext cx="2404745" cy="756920"/>
          </a:xfrm>
          <a:prstGeom prst="rect">
            <a:avLst/>
          </a:prstGeom>
        </p:spPr>
        <p:txBody>
          <a:bodyPr vert="horz" wrap="square" lIns="0" tIns="12700" rIns="0" bIns="0" rtlCol="0">
            <a:spAutoFit/>
          </a:bodyPr>
          <a:lstStyle/>
          <a:p>
            <a:pPr marL="12700">
              <a:lnSpc>
                <a:spcPct val="100000"/>
              </a:lnSpc>
              <a:spcBef>
                <a:spcPts val="100"/>
              </a:spcBef>
              <a:tabLst>
                <a:tab pos="749935" algn="l"/>
                <a:tab pos="1487805" algn="l"/>
                <a:tab pos="2225040" algn="l"/>
              </a:tabLst>
            </a:pPr>
            <a:r>
              <a:rPr sz="2400" dirty="0">
                <a:latin typeface="Tahoma"/>
                <a:cs typeface="Tahoma"/>
              </a:rPr>
              <a:t>1	0	0	1</a:t>
            </a:r>
            <a:endParaRPr sz="2400">
              <a:latin typeface="Tahoma"/>
              <a:cs typeface="Tahoma"/>
            </a:endParaRPr>
          </a:p>
          <a:p>
            <a:pPr marL="12700">
              <a:lnSpc>
                <a:spcPct val="100000"/>
              </a:lnSpc>
              <a:tabLst>
                <a:tab pos="749935" algn="l"/>
                <a:tab pos="1487805" algn="l"/>
                <a:tab pos="2225040" algn="l"/>
              </a:tabLst>
            </a:pPr>
            <a:r>
              <a:rPr sz="2400" dirty="0">
                <a:latin typeface="Tahoma"/>
                <a:cs typeface="Tahoma"/>
              </a:rPr>
              <a:t>1	0	1	1</a:t>
            </a:r>
            <a:endParaRPr sz="2400">
              <a:latin typeface="Tahoma"/>
              <a:cs typeface="Tahoma"/>
            </a:endParaRPr>
          </a:p>
        </p:txBody>
      </p:sp>
      <p:sp>
        <p:nvSpPr>
          <p:cNvPr id="6" name="object 6"/>
          <p:cNvSpPr txBox="1"/>
          <p:nvPr/>
        </p:nvSpPr>
        <p:spPr>
          <a:xfrm>
            <a:off x="3884803" y="3012135"/>
            <a:ext cx="3044825" cy="391795"/>
          </a:xfrm>
          <a:prstGeom prst="rect">
            <a:avLst/>
          </a:prstGeom>
        </p:spPr>
        <p:txBody>
          <a:bodyPr vert="horz" wrap="square" lIns="0" tIns="12700" rIns="0" bIns="0" rtlCol="0">
            <a:spAutoFit/>
          </a:bodyPr>
          <a:lstStyle/>
          <a:p>
            <a:pPr marL="12700">
              <a:lnSpc>
                <a:spcPct val="100000"/>
              </a:lnSpc>
              <a:spcBef>
                <a:spcPts val="100"/>
              </a:spcBef>
              <a:tabLst>
                <a:tab pos="652780" algn="l"/>
                <a:tab pos="1391285" algn="l"/>
                <a:tab pos="2129155" algn="l"/>
                <a:tab pos="2865120" algn="l"/>
              </a:tabLst>
            </a:pPr>
            <a:r>
              <a:rPr sz="2400" dirty="0">
                <a:latin typeface="Tahoma"/>
                <a:cs typeface="Tahoma"/>
              </a:rPr>
              <a:t>1	0	1	0	0</a:t>
            </a:r>
            <a:endParaRPr sz="2400">
              <a:latin typeface="Tahoma"/>
              <a:cs typeface="Tahoma"/>
            </a:endParaRPr>
          </a:p>
        </p:txBody>
      </p:sp>
      <p:sp>
        <p:nvSpPr>
          <p:cNvPr id="7" name="object 7"/>
          <p:cNvSpPr txBox="1"/>
          <p:nvPr/>
        </p:nvSpPr>
        <p:spPr>
          <a:xfrm>
            <a:off x="6738366" y="374395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4549266" y="4384040"/>
            <a:ext cx="2404745" cy="391160"/>
          </a:xfrm>
          <a:prstGeom prst="rect">
            <a:avLst/>
          </a:prstGeom>
        </p:spPr>
        <p:txBody>
          <a:bodyPr vert="horz" wrap="square" lIns="0" tIns="12700" rIns="0" bIns="0" rtlCol="0">
            <a:spAutoFit/>
          </a:bodyPr>
          <a:lstStyle/>
          <a:p>
            <a:pPr marL="12700">
              <a:lnSpc>
                <a:spcPct val="100000"/>
              </a:lnSpc>
              <a:spcBef>
                <a:spcPts val="100"/>
              </a:spcBef>
              <a:tabLst>
                <a:tab pos="749935" algn="l"/>
                <a:tab pos="1487805" algn="l"/>
                <a:tab pos="2225040" algn="l"/>
              </a:tabLst>
            </a:pPr>
            <a:r>
              <a:rPr sz="2400" dirty="0">
                <a:latin typeface="Tahoma"/>
                <a:cs typeface="Tahoma"/>
              </a:rPr>
              <a:t>0	1	0	1</a:t>
            </a:r>
            <a:endParaRPr sz="2400">
              <a:latin typeface="Tahoma"/>
              <a:cs typeface="Tahoma"/>
            </a:endParaRPr>
          </a:p>
        </p:txBody>
      </p:sp>
      <p:sp>
        <p:nvSpPr>
          <p:cNvPr id="9" name="object 9"/>
          <p:cNvSpPr/>
          <p:nvPr/>
        </p:nvSpPr>
        <p:spPr>
          <a:xfrm>
            <a:off x="3886200" y="2923920"/>
            <a:ext cx="3352800" cy="635"/>
          </a:xfrm>
          <a:custGeom>
            <a:avLst/>
            <a:gdLst/>
            <a:ahLst/>
            <a:cxnLst/>
            <a:rect l="l" t="t" r="r" b="b"/>
            <a:pathLst>
              <a:path w="3352800" h="635">
                <a:moveTo>
                  <a:pt x="0" y="0"/>
                </a:moveTo>
                <a:lnTo>
                  <a:pt x="3352673" y="380"/>
                </a:lnTo>
              </a:path>
            </a:pathLst>
          </a:custGeom>
          <a:ln w="22320">
            <a:solidFill>
              <a:srgbClr val="000000"/>
            </a:solidFill>
          </a:ln>
        </p:spPr>
        <p:txBody>
          <a:bodyPr wrap="square" lIns="0" tIns="0" rIns="0" bIns="0" rtlCol="0"/>
          <a:lstStyle/>
          <a:p>
            <a:endParaRPr/>
          </a:p>
        </p:txBody>
      </p:sp>
      <p:sp>
        <p:nvSpPr>
          <p:cNvPr id="10" name="object 10"/>
          <p:cNvSpPr txBox="1"/>
          <p:nvPr/>
        </p:nvSpPr>
        <p:spPr>
          <a:xfrm>
            <a:off x="594766" y="5415483"/>
            <a:ext cx="8061325" cy="635635"/>
          </a:xfrm>
          <a:prstGeom prst="rect">
            <a:avLst/>
          </a:prstGeom>
        </p:spPr>
        <p:txBody>
          <a:bodyPr vert="horz" wrap="square" lIns="0" tIns="12700" rIns="0" bIns="0" rtlCol="0">
            <a:spAutoFit/>
          </a:bodyPr>
          <a:lstStyle/>
          <a:p>
            <a:pPr marL="91440" marR="5080" indent="-79375">
              <a:lnSpc>
                <a:spcPct val="100000"/>
              </a:lnSpc>
              <a:spcBef>
                <a:spcPts val="100"/>
              </a:spcBef>
            </a:pPr>
            <a:r>
              <a:rPr sz="2000" dirty="0">
                <a:latin typeface="Tahoma"/>
                <a:cs typeface="Tahoma"/>
              </a:rPr>
              <a:t>When </a:t>
            </a:r>
            <a:r>
              <a:rPr sz="2000" spc="-5" dirty="0">
                <a:latin typeface="Tahoma"/>
                <a:cs typeface="Tahoma"/>
              </a:rPr>
              <a:t>the final carry </a:t>
            </a:r>
            <a:r>
              <a:rPr sz="2000" dirty="0">
                <a:latin typeface="Tahoma"/>
                <a:cs typeface="Tahoma"/>
              </a:rPr>
              <a:t>is </a:t>
            </a:r>
            <a:r>
              <a:rPr sz="2000" spc="-5" dirty="0">
                <a:latin typeface="Tahoma"/>
                <a:cs typeface="Tahoma"/>
              </a:rPr>
              <a:t>produced the </a:t>
            </a:r>
            <a:r>
              <a:rPr sz="2000" dirty="0">
                <a:latin typeface="Tahoma"/>
                <a:cs typeface="Tahoma"/>
              </a:rPr>
              <a:t>answer is </a:t>
            </a:r>
            <a:r>
              <a:rPr sz="2000" spc="-5" dirty="0">
                <a:latin typeface="Tahoma"/>
                <a:cs typeface="Tahoma"/>
              </a:rPr>
              <a:t>positive </a:t>
            </a:r>
            <a:r>
              <a:rPr sz="2000" dirty="0">
                <a:latin typeface="Tahoma"/>
                <a:cs typeface="Tahoma"/>
              </a:rPr>
              <a:t>and is in its </a:t>
            </a:r>
            <a:r>
              <a:rPr sz="2000" spc="-5" dirty="0">
                <a:latin typeface="Tahoma"/>
                <a:cs typeface="Tahoma"/>
              </a:rPr>
              <a:t>true  </a:t>
            </a:r>
            <a:r>
              <a:rPr sz="2000" dirty="0">
                <a:latin typeface="Tahoma"/>
                <a:cs typeface="Tahoma"/>
              </a:rPr>
              <a:t>binary</a:t>
            </a:r>
            <a:r>
              <a:rPr sz="2000" spc="-5" dirty="0">
                <a:latin typeface="Tahoma"/>
                <a:cs typeface="Tahoma"/>
              </a:rPr>
              <a:t> </a:t>
            </a:r>
            <a:r>
              <a:rPr sz="2000" spc="-10" dirty="0">
                <a:latin typeface="Tahoma"/>
                <a:cs typeface="Tahoma"/>
              </a:rPr>
              <a:t>form</a:t>
            </a:r>
            <a:endParaRPr sz="2000">
              <a:latin typeface="Tahoma"/>
              <a:cs typeface="Tahoma"/>
            </a:endParaRPr>
          </a:p>
        </p:txBody>
      </p:sp>
      <p:sp>
        <p:nvSpPr>
          <p:cNvPr id="11" name="object 11"/>
          <p:cNvSpPr/>
          <p:nvPr/>
        </p:nvSpPr>
        <p:spPr>
          <a:xfrm>
            <a:off x="3429000" y="2518917"/>
            <a:ext cx="304800" cy="635"/>
          </a:xfrm>
          <a:custGeom>
            <a:avLst/>
            <a:gdLst/>
            <a:ahLst/>
            <a:cxnLst/>
            <a:rect l="l" t="t" r="r" b="b"/>
            <a:pathLst>
              <a:path w="304800" h="635">
                <a:moveTo>
                  <a:pt x="0" y="0"/>
                </a:moveTo>
                <a:lnTo>
                  <a:pt x="304546" y="381"/>
                </a:lnTo>
              </a:path>
            </a:pathLst>
          </a:custGeom>
          <a:ln w="25560">
            <a:solidFill>
              <a:srgbClr val="000000"/>
            </a:solidFill>
          </a:ln>
        </p:spPr>
        <p:txBody>
          <a:bodyPr wrap="square" lIns="0" tIns="0" rIns="0" bIns="0" rtlCol="0"/>
          <a:lstStyle/>
          <a:p>
            <a:endParaRPr/>
          </a:p>
        </p:txBody>
      </p:sp>
      <p:sp>
        <p:nvSpPr>
          <p:cNvPr id="12" name="object 12"/>
          <p:cNvSpPr/>
          <p:nvPr/>
        </p:nvSpPr>
        <p:spPr>
          <a:xfrm>
            <a:off x="3574415" y="2314448"/>
            <a:ext cx="3810" cy="381000"/>
          </a:xfrm>
          <a:custGeom>
            <a:avLst/>
            <a:gdLst/>
            <a:ahLst/>
            <a:cxnLst/>
            <a:rect l="l" t="t" r="r" b="b"/>
            <a:pathLst>
              <a:path w="3810" h="381000">
                <a:moveTo>
                  <a:pt x="0" y="0"/>
                </a:moveTo>
                <a:lnTo>
                  <a:pt x="3301" y="380873"/>
                </a:lnTo>
              </a:path>
            </a:pathLst>
          </a:custGeom>
          <a:ln w="25560">
            <a:solidFill>
              <a:srgbClr val="000000"/>
            </a:solidFill>
          </a:ln>
        </p:spPr>
        <p:txBody>
          <a:bodyPr wrap="square" lIns="0" tIns="0" rIns="0" bIns="0" rtlCol="0"/>
          <a:lstStyle/>
          <a:p>
            <a:endParaRPr/>
          </a:p>
        </p:txBody>
      </p:sp>
      <p:sp>
        <p:nvSpPr>
          <p:cNvPr id="13" name="object 13"/>
          <p:cNvSpPr/>
          <p:nvPr/>
        </p:nvSpPr>
        <p:spPr>
          <a:xfrm>
            <a:off x="2666873" y="3293617"/>
            <a:ext cx="908050" cy="118745"/>
          </a:xfrm>
          <a:custGeom>
            <a:avLst/>
            <a:gdLst/>
            <a:ahLst/>
            <a:cxnLst/>
            <a:rect l="l" t="t" r="r" b="b"/>
            <a:pathLst>
              <a:path w="908050" h="118745">
                <a:moveTo>
                  <a:pt x="805941" y="0"/>
                </a:moveTo>
                <a:lnTo>
                  <a:pt x="798067" y="2159"/>
                </a:lnTo>
                <a:lnTo>
                  <a:pt x="790955" y="14351"/>
                </a:lnTo>
                <a:lnTo>
                  <a:pt x="793114" y="22098"/>
                </a:lnTo>
                <a:lnTo>
                  <a:pt x="834961" y="46588"/>
                </a:lnTo>
                <a:lnTo>
                  <a:pt x="882268" y="46609"/>
                </a:lnTo>
                <a:lnTo>
                  <a:pt x="882268" y="72136"/>
                </a:lnTo>
                <a:lnTo>
                  <a:pt x="835043" y="72136"/>
                </a:lnTo>
                <a:lnTo>
                  <a:pt x="792988" y="96647"/>
                </a:lnTo>
                <a:lnTo>
                  <a:pt x="790955" y="104394"/>
                </a:lnTo>
                <a:lnTo>
                  <a:pt x="798067" y="116586"/>
                </a:lnTo>
                <a:lnTo>
                  <a:pt x="805941" y="118745"/>
                </a:lnTo>
                <a:lnTo>
                  <a:pt x="885885" y="72136"/>
                </a:lnTo>
                <a:lnTo>
                  <a:pt x="882268" y="72136"/>
                </a:lnTo>
                <a:lnTo>
                  <a:pt x="885909" y="72122"/>
                </a:lnTo>
                <a:lnTo>
                  <a:pt x="907668" y="59436"/>
                </a:lnTo>
                <a:lnTo>
                  <a:pt x="805941" y="0"/>
                </a:lnTo>
                <a:close/>
              </a:path>
              <a:path w="908050" h="118745">
                <a:moveTo>
                  <a:pt x="856873" y="59413"/>
                </a:moveTo>
                <a:lnTo>
                  <a:pt x="835067" y="72122"/>
                </a:lnTo>
                <a:lnTo>
                  <a:pt x="882268" y="72136"/>
                </a:lnTo>
                <a:lnTo>
                  <a:pt x="882268" y="70485"/>
                </a:lnTo>
                <a:lnTo>
                  <a:pt x="875791" y="70485"/>
                </a:lnTo>
                <a:lnTo>
                  <a:pt x="856873" y="59413"/>
                </a:lnTo>
                <a:close/>
              </a:path>
              <a:path w="908050" h="118745">
                <a:moveTo>
                  <a:pt x="0" y="46228"/>
                </a:moveTo>
                <a:lnTo>
                  <a:pt x="0" y="71882"/>
                </a:lnTo>
                <a:lnTo>
                  <a:pt x="835067" y="72122"/>
                </a:lnTo>
                <a:lnTo>
                  <a:pt x="856873" y="59413"/>
                </a:lnTo>
                <a:lnTo>
                  <a:pt x="834961" y="46588"/>
                </a:lnTo>
                <a:lnTo>
                  <a:pt x="0" y="46228"/>
                </a:lnTo>
                <a:close/>
              </a:path>
              <a:path w="908050" h="118745">
                <a:moveTo>
                  <a:pt x="875791" y="48387"/>
                </a:moveTo>
                <a:lnTo>
                  <a:pt x="856873" y="59413"/>
                </a:lnTo>
                <a:lnTo>
                  <a:pt x="875791" y="70485"/>
                </a:lnTo>
                <a:lnTo>
                  <a:pt x="875791" y="48387"/>
                </a:lnTo>
                <a:close/>
              </a:path>
              <a:path w="908050" h="118745">
                <a:moveTo>
                  <a:pt x="882268" y="48387"/>
                </a:moveTo>
                <a:lnTo>
                  <a:pt x="875791" y="48387"/>
                </a:lnTo>
                <a:lnTo>
                  <a:pt x="875791" y="70485"/>
                </a:lnTo>
                <a:lnTo>
                  <a:pt x="882268" y="70485"/>
                </a:lnTo>
                <a:lnTo>
                  <a:pt x="882268" y="48387"/>
                </a:lnTo>
                <a:close/>
              </a:path>
              <a:path w="908050" h="118745">
                <a:moveTo>
                  <a:pt x="834961" y="46588"/>
                </a:moveTo>
                <a:lnTo>
                  <a:pt x="856873" y="59413"/>
                </a:lnTo>
                <a:lnTo>
                  <a:pt x="875791" y="48387"/>
                </a:lnTo>
                <a:lnTo>
                  <a:pt x="882268" y="48387"/>
                </a:lnTo>
                <a:lnTo>
                  <a:pt x="882268" y="46609"/>
                </a:lnTo>
                <a:lnTo>
                  <a:pt x="834961" y="46588"/>
                </a:lnTo>
                <a:close/>
              </a:path>
            </a:pathLst>
          </a:custGeom>
          <a:solidFill>
            <a:srgbClr val="000000"/>
          </a:solidFill>
        </p:spPr>
        <p:txBody>
          <a:bodyPr wrap="square" lIns="0" tIns="0" rIns="0" bIns="0" rtlCol="0"/>
          <a:lstStyle/>
          <a:p>
            <a:endParaRPr/>
          </a:p>
        </p:txBody>
      </p:sp>
      <p:sp>
        <p:nvSpPr>
          <p:cNvPr id="14" name="object 14"/>
          <p:cNvSpPr txBox="1"/>
          <p:nvPr/>
        </p:nvSpPr>
        <p:spPr>
          <a:xfrm>
            <a:off x="2138298" y="3379723"/>
            <a:ext cx="113728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0000"/>
                </a:solidFill>
                <a:latin typeface="Tahoma"/>
                <a:cs typeface="Tahoma"/>
              </a:rPr>
              <a:t>final</a:t>
            </a:r>
            <a:r>
              <a:rPr sz="2000" spc="-65" dirty="0">
                <a:solidFill>
                  <a:srgbClr val="FF0000"/>
                </a:solidFill>
                <a:latin typeface="Tahoma"/>
                <a:cs typeface="Tahoma"/>
              </a:rPr>
              <a:t> </a:t>
            </a:r>
            <a:r>
              <a:rPr sz="2000" spc="-5" dirty="0">
                <a:solidFill>
                  <a:srgbClr val="FF0000"/>
                </a:solidFill>
                <a:latin typeface="Tahoma"/>
                <a:cs typeface="Tahoma"/>
              </a:rPr>
              <a:t>carry</a:t>
            </a:r>
            <a:endParaRPr sz="2000">
              <a:latin typeface="Tahoma"/>
              <a:cs typeface="Tahoma"/>
            </a:endParaRPr>
          </a:p>
        </p:txBody>
      </p:sp>
      <p:sp>
        <p:nvSpPr>
          <p:cNvPr id="15" name="object 15"/>
          <p:cNvSpPr txBox="1"/>
          <p:nvPr/>
        </p:nvSpPr>
        <p:spPr>
          <a:xfrm>
            <a:off x="7393685" y="3074924"/>
            <a:ext cx="713740" cy="330835"/>
          </a:xfrm>
          <a:prstGeom prst="rect">
            <a:avLst/>
          </a:prstGeom>
        </p:spPr>
        <p:txBody>
          <a:bodyPr vert="horz" wrap="square" lIns="0" tIns="13335" rIns="0" bIns="0" rtlCol="0">
            <a:spAutoFit/>
          </a:bodyPr>
          <a:lstStyle/>
          <a:p>
            <a:pPr marL="12700">
              <a:lnSpc>
                <a:spcPct val="100000"/>
              </a:lnSpc>
              <a:spcBef>
                <a:spcPts val="105"/>
              </a:spcBef>
            </a:pPr>
            <a:r>
              <a:rPr sz="2000" spc="-35" dirty="0">
                <a:solidFill>
                  <a:srgbClr val="FF0000"/>
                </a:solidFill>
                <a:latin typeface="Tahoma"/>
                <a:cs typeface="Tahoma"/>
              </a:rPr>
              <a:t>R</a:t>
            </a:r>
            <a:r>
              <a:rPr sz="2000" spc="-5" dirty="0">
                <a:solidFill>
                  <a:srgbClr val="FF0000"/>
                </a:solidFill>
                <a:latin typeface="Tahoma"/>
                <a:cs typeface="Tahoma"/>
              </a:rPr>
              <a:t>e</a:t>
            </a:r>
            <a:r>
              <a:rPr sz="2000" spc="5" dirty="0">
                <a:solidFill>
                  <a:srgbClr val="FF0000"/>
                </a:solidFill>
                <a:latin typeface="Tahoma"/>
                <a:cs typeface="Tahoma"/>
              </a:rPr>
              <a:t>s</a:t>
            </a:r>
            <a:r>
              <a:rPr sz="2000" dirty="0">
                <a:solidFill>
                  <a:srgbClr val="FF0000"/>
                </a:solidFill>
                <a:latin typeface="Tahoma"/>
                <a:cs typeface="Tahoma"/>
              </a:rPr>
              <a:t>ult</a:t>
            </a:r>
            <a:endParaRPr sz="2000">
              <a:latin typeface="Tahoma"/>
              <a:cs typeface="Tahoma"/>
            </a:endParaRPr>
          </a:p>
        </p:txBody>
      </p:sp>
      <p:sp>
        <p:nvSpPr>
          <p:cNvPr id="16" name="object 16"/>
          <p:cNvSpPr/>
          <p:nvPr/>
        </p:nvSpPr>
        <p:spPr>
          <a:xfrm>
            <a:off x="3905630" y="3551428"/>
            <a:ext cx="114935" cy="487045"/>
          </a:xfrm>
          <a:custGeom>
            <a:avLst/>
            <a:gdLst/>
            <a:ahLst/>
            <a:cxnLst/>
            <a:rect l="l" t="t" r="r" b="b"/>
            <a:pathLst>
              <a:path w="114935" h="487045">
                <a:moveTo>
                  <a:pt x="12446" y="376047"/>
                </a:moveTo>
                <a:lnTo>
                  <a:pt x="7112" y="379095"/>
                </a:lnTo>
                <a:lnTo>
                  <a:pt x="1778" y="382270"/>
                </a:lnTo>
                <a:lnTo>
                  <a:pt x="0" y="389128"/>
                </a:lnTo>
                <a:lnTo>
                  <a:pt x="3048" y="394462"/>
                </a:lnTo>
                <a:lnTo>
                  <a:pt x="57277" y="487045"/>
                </a:lnTo>
                <a:lnTo>
                  <a:pt x="70142" y="464947"/>
                </a:lnTo>
                <a:lnTo>
                  <a:pt x="46101" y="464947"/>
                </a:lnTo>
                <a:lnTo>
                  <a:pt x="46015" y="423609"/>
                </a:lnTo>
                <a:lnTo>
                  <a:pt x="21771" y="382143"/>
                </a:lnTo>
                <a:lnTo>
                  <a:pt x="19304" y="377825"/>
                </a:lnTo>
                <a:lnTo>
                  <a:pt x="12446" y="376047"/>
                </a:lnTo>
                <a:close/>
              </a:path>
              <a:path w="114935" h="487045">
                <a:moveTo>
                  <a:pt x="46067" y="423697"/>
                </a:moveTo>
                <a:lnTo>
                  <a:pt x="46101" y="464947"/>
                </a:lnTo>
                <a:lnTo>
                  <a:pt x="68453" y="464947"/>
                </a:lnTo>
                <a:lnTo>
                  <a:pt x="68448" y="459359"/>
                </a:lnTo>
                <a:lnTo>
                  <a:pt x="47625" y="459359"/>
                </a:lnTo>
                <a:lnTo>
                  <a:pt x="57249" y="442812"/>
                </a:lnTo>
                <a:lnTo>
                  <a:pt x="46067" y="423697"/>
                </a:lnTo>
                <a:close/>
              </a:path>
              <a:path w="114935" h="487045">
                <a:moveTo>
                  <a:pt x="101854" y="375920"/>
                </a:moveTo>
                <a:lnTo>
                  <a:pt x="95123" y="377825"/>
                </a:lnTo>
                <a:lnTo>
                  <a:pt x="91948" y="383159"/>
                </a:lnTo>
                <a:lnTo>
                  <a:pt x="68419" y="423609"/>
                </a:lnTo>
                <a:lnTo>
                  <a:pt x="68453" y="464947"/>
                </a:lnTo>
                <a:lnTo>
                  <a:pt x="70142" y="464947"/>
                </a:lnTo>
                <a:lnTo>
                  <a:pt x="111252" y="394335"/>
                </a:lnTo>
                <a:lnTo>
                  <a:pt x="114427" y="389001"/>
                </a:lnTo>
                <a:lnTo>
                  <a:pt x="112522" y="382143"/>
                </a:lnTo>
                <a:lnTo>
                  <a:pt x="107188" y="379095"/>
                </a:lnTo>
                <a:lnTo>
                  <a:pt x="101854" y="375920"/>
                </a:lnTo>
                <a:close/>
              </a:path>
              <a:path w="114935" h="487045">
                <a:moveTo>
                  <a:pt x="57249" y="442812"/>
                </a:moveTo>
                <a:lnTo>
                  <a:pt x="47625" y="459359"/>
                </a:lnTo>
                <a:lnTo>
                  <a:pt x="66929" y="459359"/>
                </a:lnTo>
                <a:lnTo>
                  <a:pt x="57249" y="442812"/>
                </a:lnTo>
                <a:close/>
              </a:path>
              <a:path w="114935" h="487045">
                <a:moveTo>
                  <a:pt x="68419" y="423609"/>
                </a:moveTo>
                <a:lnTo>
                  <a:pt x="57249" y="442812"/>
                </a:lnTo>
                <a:lnTo>
                  <a:pt x="66929" y="459359"/>
                </a:lnTo>
                <a:lnTo>
                  <a:pt x="68448" y="459359"/>
                </a:lnTo>
                <a:lnTo>
                  <a:pt x="68419" y="423609"/>
                </a:lnTo>
                <a:close/>
              </a:path>
              <a:path w="114935" h="487045">
                <a:moveTo>
                  <a:pt x="68072" y="0"/>
                </a:moveTo>
                <a:lnTo>
                  <a:pt x="45720" y="0"/>
                </a:lnTo>
                <a:lnTo>
                  <a:pt x="46067" y="423697"/>
                </a:lnTo>
                <a:lnTo>
                  <a:pt x="57249" y="442812"/>
                </a:lnTo>
                <a:lnTo>
                  <a:pt x="68367" y="423697"/>
                </a:lnTo>
                <a:lnTo>
                  <a:pt x="68380" y="375920"/>
                </a:lnTo>
                <a:lnTo>
                  <a:pt x="68072" y="0"/>
                </a:lnTo>
                <a:close/>
              </a:path>
            </a:pathLst>
          </a:custGeom>
          <a:solidFill>
            <a:srgbClr val="670800"/>
          </a:solidFill>
        </p:spPr>
        <p:txBody>
          <a:bodyPr wrap="square" lIns="0" tIns="0" rIns="0" bIns="0" rtlCol="0"/>
          <a:lstStyle/>
          <a:p>
            <a:endParaRPr/>
          </a:p>
        </p:txBody>
      </p:sp>
      <p:sp>
        <p:nvSpPr>
          <p:cNvPr id="17" name="object 17"/>
          <p:cNvSpPr/>
          <p:nvPr/>
        </p:nvSpPr>
        <p:spPr>
          <a:xfrm>
            <a:off x="3962527" y="3981577"/>
            <a:ext cx="2743200" cy="114935"/>
          </a:xfrm>
          <a:custGeom>
            <a:avLst/>
            <a:gdLst/>
            <a:ahLst/>
            <a:cxnLst/>
            <a:rect l="l" t="t" r="r" b="b"/>
            <a:pathLst>
              <a:path w="2743200" h="114935">
                <a:moveTo>
                  <a:pt x="2644902" y="0"/>
                </a:moveTo>
                <a:lnTo>
                  <a:pt x="2638044" y="1905"/>
                </a:lnTo>
                <a:lnTo>
                  <a:pt x="2634869" y="7112"/>
                </a:lnTo>
                <a:lnTo>
                  <a:pt x="2631821" y="12446"/>
                </a:lnTo>
                <a:lnTo>
                  <a:pt x="2633599" y="19304"/>
                </a:lnTo>
                <a:lnTo>
                  <a:pt x="2638932" y="22479"/>
                </a:lnTo>
                <a:lnTo>
                  <a:pt x="2679417" y="46095"/>
                </a:lnTo>
                <a:lnTo>
                  <a:pt x="2720721" y="46100"/>
                </a:lnTo>
                <a:lnTo>
                  <a:pt x="2720721" y="68453"/>
                </a:lnTo>
                <a:lnTo>
                  <a:pt x="2679427" y="68453"/>
                </a:lnTo>
                <a:lnTo>
                  <a:pt x="2638932" y="92075"/>
                </a:lnTo>
                <a:lnTo>
                  <a:pt x="2633599" y="95123"/>
                </a:lnTo>
                <a:lnTo>
                  <a:pt x="2631821" y="101981"/>
                </a:lnTo>
                <a:lnTo>
                  <a:pt x="2634869" y="107315"/>
                </a:lnTo>
                <a:lnTo>
                  <a:pt x="2638044" y="112649"/>
                </a:lnTo>
                <a:lnTo>
                  <a:pt x="2644775" y="114427"/>
                </a:lnTo>
                <a:lnTo>
                  <a:pt x="2650108" y="111379"/>
                </a:lnTo>
                <a:lnTo>
                  <a:pt x="2723667" y="68453"/>
                </a:lnTo>
                <a:lnTo>
                  <a:pt x="2720721" y="68453"/>
                </a:lnTo>
                <a:lnTo>
                  <a:pt x="2723677" y="68447"/>
                </a:lnTo>
                <a:lnTo>
                  <a:pt x="2742819" y="57277"/>
                </a:lnTo>
                <a:lnTo>
                  <a:pt x="2650108" y="3175"/>
                </a:lnTo>
                <a:lnTo>
                  <a:pt x="2644902" y="0"/>
                </a:lnTo>
                <a:close/>
              </a:path>
              <a:path w="2743200" h="114935">
                <a:moveTo>
                  <a:pt x="2698586" y="57277"/>
                </a:moveTo>
                <a:lnTo>
                  <a:pt x="2679437" y="68447"/>
                </a:lnTo>
                <a:lnTo>
                  <a:pt x="2720721" y="68453"/>
                </a:lnTo>
                <a:lnTo>
                  <a:pt x="2720721" y="66929"/>
                </a:lnTo>
                <a:lnTo>
                  <a:pt x="2715132" y="66929"/>
                </a:lnTo>
                <a:lnTo>
                  <a:pt x="2698586" y="57277"/>
                </a:lnTo>
                <a:close/>
              </a:path>
              <a:path w="2743200" h="114935">
                <a:moveTo>
                  <a:pt x="0" y="45720"/>
                </a:moveTo>
                <a:lnTo>
                  <a:pt x="0" y="68072"/>
                </a:lnTo>
                <a:lnTo>
                  <a:pt x="2679437" y="68447"/>
                </a:lnTo>
                <a:lnTo>
                  <a:pt x="2698586" y="57277"/>
                </a:lnTo>
                <a:lnTo>
                  <a:pt x="2679417" y="46095"/>
                </a:lnTo>
                <a:lnTo>
                  <a:pt x="0" y="45720"/>
                </a:lnTo>
                <a:close/>
              </a:path>
              <a:path w="2743200" h="114935">
                <a:moveTo>
                  <a:pt x="2715132" y="47625"/>
                </a:moveTo>
                <a:lnTo>
                  <a:pt x="2698586" y="57277"/>
                </a:lnTo>
                <a:lnTo>
                  <a:pt x="2715132" y="66929"/>
                </a:lnTo>
                <a:lnTo>
                  <a:pt x="2715132" y="47625"/>
                </a:lnTo>
                <a:close/>
              </a:path>
              <a:path w="2743200" h="114935">
                <a:moveTo>
                  <a:pt x="2720721" y="47625"/>
                </a:moveTo>
                <a:lnTo>
                  <a:pt x="2715132" y="47625"/>
                </a:lnTo>
                <a:lnTo>
                  <a:pt x="2715132" y="66929"/>
                </a:lnTo>
                <a:lnTo>
                  <a:pt x="2720721" y="66929"/>
                </a:lnTo>
                <a:lnTo>
                  <a:pt x="2720721" y="47625"/>
                </a:lnTo>
                <a:close/>
              </a:path>
              <a:path w="2743200" h="114935">
                <a:moveTo>
                  <a:pt x="2679417" y="46095"/>
                </a:moveTo>
                <a:lnTo>
                  <a:pt x="2698586" y="57277"/>
                </a:lnTo>
                <a:lnTo>
                  <a:pt x="2715132" y="47625"/>
                </a:lnTo>
                <a:lnTo>
                  <a:pt x="2720721" y="47625"/>
                </a:lnTo>
                <a:lnTo>
                  <a:pt x="2720721" y="46100"/>
                </a:lnTo>
                <a:lnTo>
                  <a:pt x="2679417" y="46095"/>
                </a:lnTo>
                <a:close/>
              </a:path>
            </a:pathLst>
          </a:custGeom>
          <a:solidFill>
            <a:srgbClr val="670800"/>
          </a:solidFill>
        </p:spPr>
        <p:txBody>
          <a:bodyPr wrap="square" lIns="0" tIns="0" rIns="0" bIns="0" rtlCol="0"/>
          <a:lstStyle/>
          <a:p>
            <a:endParaRPr/>
          </a:p>
        </p:txBody>
      </p:sp>
      <p:sp>
        <p:nvSpPr>
          <p:cNvPr id="18" name="object 18"/>
          <p:cNvSpPr/>
          <p:nvPr/>
        </p:nvSpPr>
        <p:spPr>
          <a:xfrm>
            <a:off x="3962146" y="4419346"/>
            <a:ext cx="3353435" cy="635"/>
          </a:xfrm>
          <a:custGeom>
            <a:avLst/>
            <a:gdLst/>
            <a:ahLst/>
            <a:cxnLst/>
            <a:rect l="l" t="t" r="r" b="b"/>
            <a:pathLst>
              <a:path w="3353434" h="635">
                <a:moveTo>
                  <a:pt x="0" y="0"/>
                </a:moveTo>
                <a:lnTo>
                  <a:pt x="3353054" y="380"/>
                </a:lnTo>
              </a:path>
            </a:pathLst>
          </a:custGeom>
          <a:ln w="22320">
            <a:solidFill>
              <a:srgbClr val="000000"/>
            </a:solidFill>
          </a:ln>
        </p:spPr>
        <p:txBody>
          <a:bodyPr wrap="square" lIns="0" tIns="0" rIns="0" bIns="0" rtlCol="0"/>
          <a:lstStyle/>
          <a:p>
            <a:endParaRPr/>
          </a:p>
        </p:txBody>
      </p:sp>
      <p:sp>
        <p:nvSpPr>
          <p:cNvPr id="19" name="object 19"/>
          <p:cNvSpPr txBox="1"/>
          <p:nvPr/>
        </p:nvSpPr>
        <p:spPr>
          <a:xfrm>
            <a:off x="7540243" y="4580001"/>
            <a:ext cx="131381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0000"/>
                </a:solidFill>
                <a:latin typeface="Tahoma"/>
                <a:cs typeface="Tahoma"/>
              </a:rPr>
              <a:t>Final</a:t>
            </a:r>
            <a:r>
              <a:rPr sz="2000" spc="-90" dirty="0">
                <a:solidFill>
                  <a:srgbClr val="FF0000"/>
                </a:solidFill>
                <a:latin typeface="Tahoma"/>
                <a:cs typeface="Tahoma"/>
              </a:rPr>
              <a:t> </a:t>
            </a:r>
            <a:r>
              <a:rPr sz="2000" spc="-5" dirty="0">
                <a:solidFill>
                  <a:srgbClr val="FF0000"/>
                </a:solidFill>
                <a:latin typeface="Tahoma"/>
                <a:cs typeface="Tahoma"/>
              </a:rPr>
              <a:t>Result</a:t>
            </a:r>
            <a:endParaRPr sz="2000">
              <a:latin typeface="Tahoma"/>
              <a:cs typeface="Tahoma"/>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FF0000"/>
                </a:solidFill>
                <a:latin typeface="Calibri"/>
                <a:cs typeface="Calibri"/>
              </a:rPr>
              <a:t>Exercise</a:t>
            </a:r>
            <a:endParaRPr sz="3200">
              <a:latin typeface="Calibri"/>
              <a:cs typeface="Calibri"/>
            </a:endParaRPr>
          </a:p>
        </p:txBody>
      </p:sp>
      <p:sp>
        <p:nvSpPr>
          <p:cNvPr id="4" name="object 4"/>
          <p:cNvSpPr txBox="1"/>
          <p:nvPr/>
        </p:nvSpPr>
        <p:spPr>
          <a:xfrm>
            <a:off x="6820661" y="1135507"/>
            <a:ext cx="1926589" cy="513715"/>
          </a:xfrm>
          <a:prstGeom prst="rect">
            <a:avLst/>
          </a:prstGeom>
        </p:spPr>
        <p:txBody>
          <a:bodyPr vert="horz" wrap="square" lIns="0" tIns="13335" rIns="0" bIns="0" rtlCol="0">
            <a:spAutoFit/>
          </a:bodyPr>
          <a:lstStyle/>
          <a:p>
            <a:pPr marL="12700">
              <a:lnSpc>
                <a:spcPct val="100000"/>
              </a:lnSpc>
              <a:spcBef>
                <a:spcPts val="105"/>
              </a:spcBef>
              <a:tabLst>
                <a:tab pos="1483360" algn="l"/>
              </a:tabLst>
            </a:pPr>
            <a:r>
              <a:rPr sz="3200" spc="-5" dirty="0">
                <a:latin typeface="Calibri"/>
                <a:cs typeface="Calibri"/>
              </a:rPr>
              <a:t>using	</a:t>
            </a:r>
            <a:r>
              <a:rPr sz="3200" spc="-130" dirty="0">
                <a:latin typeface="Calibri"/>
                <a:cs typeface="Calibri"/>
              </a:rPr>
              <a:t>1’s</a:t>
            </a:r>
            <a:endParaRPr sz="3200">
              <a:latin typeface="Calibri"/>
              <a:cs typeface="Calibri"/>
            </a:endParaRPr>
          </a:p>
        </p:txBody>
      </p:sp>
      <p:sp>
        <p:nvSpPr>
          <p:cNvPr id="5" name="object 5"/>
          <p:cNvSpPr txBox="1"/>
          <p:nvPr/>
        </p:nvSpPr>
        <p:spPr>
          <a:xfrm>
            <a:off x="358444" y="892509"/>
            <a:ext cx="5915660" cy="4415790"/>
          </a:xfrm>
          <a:prstGeom prst="rect">
            <a:avLst/>
          </a:prstGeom>
        </p:spPr>
        <p:txBody>
          <a:bodyPr vert="horz" wrap="square" lIns="0" tIns="11430" rIns="0" bIns="0" rtlCol="0">
            <a:spAutoFit/>
          </a:bodyPr>
          <a:lstStyle/>
          <a:p>
            <a:pPr marL="380365" marR="30480" indent="-342900">
              <a:lnSpc>
                <a:spcPct val="150100"/>
              </a:lnSpc>
              <a:spcBef>
                <a:spcPts val="90"/>
              </a:spcBef>
              <a:buFont typeface="Arial"/>
              <a:buChar char="•"/>
              <a:tabLst>
                <a:tab pos="380365" algn="l"/>
                <a:tab pos="381000" algn="l"/>
                <a:tab pos="2317750" algn="l"/>
                <a:tab pos="3967479" algn="l"/>
              </a:tabLst>
            </a:pPr>
            <a:r>
              <a:rPr sz="3200" spc="-75" dirty="0">
                <a:latin typeface="Calibri"/>
                <a:cs typeface="Calibri"/>
              </a:rPr>
              <a:t>P</a:t>
            </a:r>
            <a:r>
              <a:rPr sz="3200" dirty="0">
                <a:latin typeface="Calibri"/>
                <a:cs typeface="Calibri"/>
              </a:rPr>
              <a:t>er</a:t>
            </a:r>
            <a:r>
              <a:rPr sz="3200" spc="-80" dirty="0">
                <a:latin typeface="Calibri"/>
                <a:cs typeface="Calibri"/>
              </a:rPr>
              <a:t>f</a:t>
            </a:r>
            <a:r>
              <a:rPr sz="3200" spc="-5" dirty="0">
                <a:latin typeface="Calibri"/>
                <a:cs typeface="Calibri"/>
              </a:rPr>
              <a:t>or</a:t>
            </a:r>
            <a:r>
              <a:rPr sz="3200" dirty="0">
                <a:latin typeface="Calibri"/>
                <a:cs typeface="Calibri"/>
              </a:rPr>
              <a:t>m	Bi</a:t>
            </a:r>
            <a:r>
              <a:rPr sz="3200" spc="-10" dirty="0">
                <a:latin typeface="Calibri"/>
                <a:cs typeface="Calibri"/>
              </a:rPr>
              <a:t>n</a:t>
            </a:r>
            <a:r>
              <a:rPr sz="3200" dirty="0">
                <a:latin typeface="Calibri"/>
                <a:cs typeface="Calibri"/>
              </a:rPr>
              <a:t>a</a:t>
            </a:r>
            <a:r>
              <a:rPr sz="3200" spc="15" dirty="0">
                <a:latin typeface="Calibri"/>
                <a:cs typeface="Calibri"/>
              </a:rPr>
              <a:t>r</a:t>
            </a:r>
            <a:r>
              <a:rPr sz="3200" dirty="0">
                <a:latin typeface="Calibri"/>
                <a:cs typeface="Calibri"/>
              </a:rPr>
              <a:t>y	</a:t>
            </a:r>
            <a:r>
              <a:rPr sz="3200" spc="-5" dirty="0">
                <a:latin typeface="Calibri"/>
                <a:cs typeface="Calibri"/>
              </a:rPr>
              <a:t>Subt</a:t>
            </a:r>
            <a:r>
              <a:rPr sz="3200" spc="-60" dirty="0">
                <a:latin typeface="Calibri"/>
                <a:cs typeface="Calibri"/>
              </a:rPr>
              <a:t>r</a:t>
            </a:r>
            <a:r>
              <a:rPr sz="3200" dirty="0">
                <a:latin typeface="Calibri"/>
                <a:cs typeface="Calibri"/>
              </a:rPr>
              <a:t>action  </a:t>
            </a:r>
            <a:r>
              <a:rPr sz="3200" spc="-5" dirty="0">
                <a:latin typeface="Calibri"/>
                <a:cs typeface="Calibri"/>
              </a:rPr>
              <a:t>Complement </a:t>
            </a:r>
            <a:r>
              <a:rPr sz="3200" dirty="0">
                <a:latin typeface="Calibri"/>
                <a:cs typeface="Calibri"/>
              </a:rPr>
              <a:t>method</a:t>
            </a:r>
            <a:endParaRPr sz="3200">
              <a:latin typeface="Calibri"/>
              <a:cs typeface="Calibri"/>
            </a:endParaRPr>
          </a:p>
          <a:p>
            <a:pPr marL="895985">
              <a:lnSpc>
                <a:spcPct val="100000"/>
              </a:lnSpc>
              <a:spcBef>
                <a:spcPts val="1920"/>
              </a:spcBef>
              <a:tabLst>
                <a:tab pos="1409065" algn="l"/>
              </a:tabLst>
            </a:pPr>
            <a:r>
              <a:rPr sz="3200" spc="-5" dirty="0">
                <a:latin typeface="Calibri"/>
                <a:cs typeface="Calibri"/>
              </a:rPr>
              <a:t>1.	</a:t>
            </a:r>
            <a:r>
              <a:rPr sz="3200" dirty="0">
                <a:latin typeface="Calibri"/>
                <a:cs typeface="Calibri"/>
              </a:rPr>
              <a:t>(52)</a:t>
            </a:r>
            <a:r>
              <a:rPr sz="3150" baseline="-21164" dirty="0">
                <a:latin typeface="Calibri"/>
                <a:cs typeface="Calibri"/>
              </a:rPr>
              <a:t>10 </a:t>
            </a:r>
            <a:r>
              <a:rPr sz="3200" dirty="0">
                <a:latin typeface="Calibri"/>
                <a:cs typeface="Calibri"/>
              </a:rPr>
              <a:t>-</a:t>
            </a:r>
            <a:r>
              <a:rPr sz="3200" spc="-30" dirty="0">
                <a:latin typeface="Calibri"/>
                <a:cs typeface="Calibri"/>
              </a:rPr>
              <a:t> </a:t>
            </a:r>
            <a:r>
              <a:rPr sz="3200" dirty="0">
                <a:latin typeface="Calibri"/>
                <a:cs typeface="Calibri"/>
              </a:rPr>
              <a:t>(17)</a:t>
            </a:r>
            <a:r>
              <a:rPr sz="3150" baseline="-21164" dirty="0">
                <a:latin typeface="Calibri"/>
                <a:cs typeface="Calibri"/>
              </a:rPr>
              <a:t>10</a:t>
            </a:r>
            <a:endParaRPr sz="3150" baseline="-21164">
              <a:latin typeface="Calibri"/>
              <a:cs typeface="Calibri"/>
            </a:endParaRPr>
          </a:p>
          <a:p>
            <a:pPr marL="895985">
              <a:lnSpc>
                <a:spcPct val="100000"/>
              </a:lnSpc>
              <a:spcBef>
                <a:spcPts val="1925"/>
              </a:spcBef>
              <a:tabLst>
                <a:tab pos="1409065" algn="l"/>
              </a:tabLst>
            </a:pPr>
            <a:r>
              <a:rPr sz="3200" spc="-5" dirty="0">
                <a:latin typeface="Calibri"/>
                <a:cs typeface="Calibri"/>
              </a:rPr>
              <a:t>2.	</a:t>
            </a:r>
            <a:r>
              <a:rPr sz="3200" dirty="0">
                <a:latin typeface="Calibri"/>
                <a:cs typeface="Calibri"/>
              </a:rPr>
              <a:t>(46)</a:t>
            </a:r>
            <a:r>
              <a:rPr sz="3150" baseline="-21164" dirty="0">
                <a:latin typeface="Calibri"/>
                <a:cs typeface="Calibri"/>
              </a:rPr>
              <a:t>10 </a:t>
            </a:r>
            <a:r>
              <a:rPr sz="3200" dirty="0">
                <a:latin typeface="Calibri"/>
                <a:cs typeface="Calibri"/>
              </a:rPr>
              <a:t>-</a:t>
            </a:r>
            <a:r>
              <a:rPr sz="3200" spc="-55" dirty="0">
                <a:latin typeface="Calibri"/>
                <a:cs typeface="Calibri"/>
              </a:rPr>
              <a:t> </a:t>
            </a:r>
            <a:r>
              <a:rPr sz="3200" dirty="0">
                <a:latin typeface="Calibri"/>
                <a:cs typeface="Calibri"/>
              </a:rPr>
              <a:t>(84)</a:t>
            </a:r>
            <a:r>
              <a:rPr sz="3150" baseline="-21164" dirty="0">
                <a:latin typeface="Calibri"/>
                <a:cs typeface="Calibri"/>
              </a:rPr>
              <a:t>10</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3.	</a:t>
            </a:r>
            <a:r>
              <a:rPr sz="3200" dirty="0">
                <a:latin typeface="Calibri"/>
                <a:cs typeface="Calibri"/>
              </a:rPr>
              <a:t>(63.75)</a:t>
            </a:r>
            <a:r>
              <a:rPr sz="3150" baseline="-21164" dirty="0">
                <a:latin typeface="Calibri"/>
                <a:cs typeface="Calibri"/>
              </a:rPr>
              <a:t>10</a:t>
            </a:r>
            <a:r>
              <a:rPr sz="3200" dirty="0">
                <a:latin typeface="Calibri"/>
                <a:cs typeface="Calibri"/>
              </a:rPr>
              <a:t>-(17.5)</a:t>
            </a:r>
            <a:r>
              <a:rPr sz="3150" baseline="-21164" dirty="0">
                <a:latin typeface="Calibri"/>
                <a:cs typeface="Calibri"/>
              </a:rPr>
              <a:t>10</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4.	(73.5)</a:t>
            </a:r>
            <a:r>
              <a:rPr sz="3150" spc="-7" baseline="-21164" dirty="0">
                <a:latin typeface="Calibri"/>
                <a:cs typeface="Calibri"/>
              </a:rPr>
              <a:t>10</a:t>
            </a:r>
            <a:r>
              <a:rPr sz="3200" spc="-5" dirty="0">
                <a:latin typeface="Calibri"/>
                <a:cs typeface="Calibri"/>
              </a:rPr>
              <a:t>-(112.75)</a:t>
            </a:r>
            <a:r>
              <a:rPr sz="3150" spc="-7" baseline="-21164" dirty="0">
                <a:latin typeface="Calibri"/>
                <a:cs typeface="Calibri"/>
              </a:rPr>
              <a:t>10</a:t>
            </a:r>
            <a:endParaRPr sz="3150" baseline="-21164">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60451"/>
            <a:ext cx="8452485" cy="5064760"/>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FF0000"/>
                </a:solidFill>
                <a:latin typeface="Calibri"/>
                <a:cs typeface="Calibri"/>
              </a:rPr>
              <a:t>Hexadecimal </a:t>
            </a:r>
            <a:r>
              <a:rPr sz="3200" b="1" spc="-5" dirty="0">
                <a:solidFill>
                  <a:srgbClr val="FF0000"/>
                </a:solidFill>
                <a:latin typeface="Calibri"/>
                <a:cs typeface="Calibri"/>
              </a:rPr>
              <a:t>Number </a:t>
            </a:r>
            <a:r>
              <a:rPr sz="3200" b="1" spc="-25" dirty="0">
                <a:solidFill>
                  <a:srgbClr val="FF0000"/>
                </a:solidFill>
                <a:latin typeface="Calibri"/>
                <a:cs typeface="Calibri"/>
              </a:rPr>
              <a:t>System</a:t>
            </a:r>
            <a:r>
              <a:rPr sz="3200" b="1" spc="-70" dirty="0">
                <a:solidFill>
                  <a:srgbClr val="FF0000"/>
                </a:solidFill>
                <a:latin typeface="Calibri"/>
                <a:cs typeface="Calibri"/>
              </a:rPr>
              <a:t> </a:t>
            </a:r>
            <a:r>
              <a:rPr sz="3200" b="1" spc="-5" dirty="0">
                <a:solidFill>
                  <a:srgbClr val="FF0000"/>
                </a:solidFill>
                <a:latin typeface="Calibri"/>
                <a:cs typeface="Calibri"/>
              </a:rPr>
              <a:t>(HEX)</a:t>
            </a:r>
            <a:endParaRPr sz="3200" dirty="0">
              <a:latin typeface="Calibri"/>
              <a:cs typeface="Calibri"/>
            </a:endParaRPr>
          </a:p>
          <a:p>
            <a:pPr>
              <a:lnSpc>
                <a:spcPct val="100000"/>
              </a:lnSpc>
              <a:spcBef>
                <a:spcPts val="45"/>
              </a:spcBef>
            </a:pPr>
            <a:endParaRPr sz="4400" dirty="0">
              <a:latin typeface="Times New Roman"/>
              <a:cs typeface="Times New Roman"/>
            </a:endParaRPr>
          </a:p>
          <a:p>
            <a:pPr marL="431800" marR="5080" indent="-342900" algn="just">
              <a:lnSpc>
                <a:spcPct val="100000"/>
              </a:lnSpc>
              <a:spcBef>
                <a:spcPts val="5"/>
              </a:spcBef>
              <a:buFont typeface="Wingdings"/>
              <a:buChar char=""/>
              <a:tabLst>
                <a:tab pos="432434" algn="l"/>
              </a:tabLst>
            </a:pPr>
            <a:r>
              <a:rPr sz="3200" dirty="0">
                <a:latin typeface="Calibri"/>
                <a:cs typeface="Calibri"/>
              </a:rPr>
              <a:t>Binary </a:t>
            </a:r>
            <a:r>
              <a:rPr sz="3200" spc="-10" dirty="0">
                <a:latin typeface="Calibri"/>
                <a:cs typeface="Calibri"/>
              </a:rPr>
              <a:t>numbers </a:t>
            </a:r>
            <a:r>
              <a:rPr sz="3200" spc="-15" dirty="0">
                <a:latin typeface="Calibri"/>
                <a:cs typeface="Calibri"/>
              </a:rPr>
              <a:t>are </a:t>
            </a:r>
            <a:r>
              <a:rPr sz="3200" spc="-5" dirty="0">
                <a:latin typeface="Calibri"/>
                <a:cs typeface="Calibri"/>
              </a:rPr>
              <a:t>long. These </a:t>
            </a:r>
            <a:r>
              <a:rPr sz="3200" spc="-15" dirty="0">
                <a:latin typeface="Calibri"/>
                <a:cs typeface="Calibri"/>
              </a:rPr>
              <a:t>numbers are  </a:t>
            </a:r>
            <a:r>
              <a:rPr sz="3200" spc="-5" dirty="0">
                <a:latin typeface="Calibri"/>
                <a:cs typeface="Calibri"/>
              </a:rPr>
              <a:t>fine </a:t>
            </a:r>
            <a:r>
              <a:rPr sz="3200" spc="-30" dirty="0">
                <a:latin typeface="Calibri"/>
                <a:cs typeface="Calibri"/>
              </a:rPr>
              <a:t>for </a:t>
            </a:r>
            <a:r>
              <a:rPr sz="3200" spc="-5" dirty="0">
                <a:latin typeface="Calibri"/>
                <a:cs typeface="Calibri"/>
              </a:rPr>
              <a:t>machines but </a:t>
            </a:r>
            <a:r>
              <a:rPr sz="3200" spc="-10" dirty="0">
                <a:latin typeface="Calibri"/>
                <a:cs typeface="Calibri"/>
              </a:rPr>
              <a:t>are </a:t>
            </a:r>
            <a:r>
              <a:rPr sz="3200" spc="-15" dirty="0">
                <a:latin typeface="Calibri"/>
                <a:cs typeface="Calibri"/>
              </a:rPr>
              <a:t>too </a:t>
            </a:r>
            <a:r>
              <a:rPr sz="3200" spc="-20" dirty="0">
                <a:latin typeface="Calibri"/>
                <a:cs typeface="Calibri"/>
              </a:rPr>
              <a:t>lengthy to </a:t>
            </a:r>
            <a:r>
              <a:rPr sz="3200" spc="-5" dirty="0">
                <a:latin typeface="Calibri"/>
                <a:cs typeface="Calibri"/>
              </a:rPr>
              <a:t>be  handled </a:t>
            </a:r>
            <a:r>
              <a:rPr sz="3200" spc="-10" dirty="0">
                <a:latin typeface="Calibri"/>
                <a:cs typeface="Calibri"/>
              </a:rPr>
              <a:t>by </a:t>
            </a:r>
            <a:r>
              <a:rPr sz="3200" dirty="0">
                <a:latin typeface="Calibri"/>
                <a:cs typeface="Calibri"/>
              </a:rPr>
              <a:t>human </a:t>
            </a:r>
            <a:r>
              <a:rPr sz="3200" spc="-5" dirty="0">
                <a:latin typeface="Calibri"/>
                <a:cs typeface="Calibri"/>
              </a:rPr>
              <a:t>beings. </a:t>
            </a:r>
            <a:r>
              <a:rPr sz="3200" dirty="0">
                <a:latin typeface="Calibri"/>
                <a:cs typeface="Calibri"/>
              </a:rPr>
              <a:t>So </a:t>
            </a:r>
            <a:r>
              <a:rPr sz="3200" spc="-10" dirty="0">
                <a:latin typeface="Calibri"/>
                <a:cs typeface="Calibri"/>
              </a:rPr>
              <a:t>there </a:t>
            </a:r>
            <a:r>
              <a:rPr sz="3200" spc="-5" dirty="0">
                <a:latin typeface="Calibri"/>
                <a:cs typeface="Calibri"/>
              </a:rPr>
              <a:t>is </a:t>
            </a:r>
            <a:r>
              <a:rPr sz="3200" dirty="0">
                <a:latin typeface="Calibri"/>
                <a:cs typeface="Calibri"/>
              </a:rPr>
              <a:t>a </a:t>
            </a:r>
            <a:r>
              <a:rPr sz="3200" spc="-5" dirty="0">
                <a:latin typeface="Calibri"/>
                <a:cs typeface="Calibri"/>
              </a:rPr>
              <a:t>need </a:t>
            </a:r>
            <a:r>
              <a:rPr sz="3200" spc="-45" dirty="0">
                <a:latin typeface="Calibri"/>
                <a:cs typeface="Calibri"/>
              </a:rPr>
              <a:t>to  </a:t>
            </a:r>
            <a:r>
              <a:rPr sz="3200" spc="-15" dirty="0">
                <a:latin typeface="Calibri"/>
                <a:cs typeface="Calibri"/>
              </a:rPr>
              <a:t>represent </a:t>
            </a:r>
            <a:r>
              <a:rPr sz="3200" dirty="0">
                <a:latin typeface="Calibri"/>
                <a:cs typeface="Calibri"/>
              </a:rPr>
              <a:t>the </a:t>
            </a:r>
            <a:r>
              <a:rPr sz="3200" spc="-5" dirty="0">
                <a:latin typeface="Calibri"/>
                <a:cs typeface="Calibri"/>
              </a:rPr>
              <a:t>binary </a:t>
            </a:r>
            <a:r>
              <a:rPr sz="3200" spc="-15" dirty="0">
                <a:latin typeface="Calibri"/>
                <a:cs typeface="Calibri"/>
              </a:rPr>
              <a:t>numbers</a:t>
            </a:r>
            <a:r>
              <a:rPr sz="3200" spc="15" dirty="0">
                <a:latin typeface="Calibri"/>
                <a:cs typeface="Calibri"/>
              </a:rPr>
              <a:t> </a:t>
            </a:r>
            <a:r>
              <a:rPr sz="3200" spc="-30" dirty="0">
                <a:latin typeface="Calibri"/>
                <a:cs typeface="Calibri"/>
              </a:rPr>
              <a:t>concisely.</a:t>
            </a:r>
            <a:endParaRPr sz="3200" dirty="0">
              <a:latin typeface="Calibri"/>
              <a:cs typeface="Calibri"/>
            </a:endParaRPr>
          </a:p>
          <a:p>
            <a:pPr>
              <a:lnSpc>
                <a:spcPct val="100000"/>
              </a:lnSpc>
              <a:spcBef>
                <a:spcPts val="45"/>
              </a:spcBef>
              <a:buFont typeface="Wingdings"/>
              <a:buChar char=""/>
            </a:pPr>
            <a:endParaRPr sz="3300" dirty="0">
              <a:latin typeface="Times New Roman"/>
              <a:cs typeface="Times New Roman"/>
            </a:endParaRPr>
          </a:p>
          <a:p>
            <a:pPr marL="431800" marR="6350" indent="-342900" algn="just">
              <a:lnSpc>
                <a:spcPct val="100000"/>
              </a:lnSpc>
              <a:spcBef>
                <a:spcPts val="5"/>
              </a:spcBef>
              <a:buFont typeface="Wingdings"/>
              <a:buChar char=""/>
              <a:tabLst>
                <a:tab pos="432434" algn="l"/>
              </a:tabLst>
            </a:pPr>
            <a:r>
              <a:rPr sz="3200" spc="-5" dirty="0">
                <a:latin typeface="Calibri"/>
                <a:cs typeface="Calibri"/>
              </a:rPr>
              <a:t>One </a:t>
            </a:r>
            <a:r>
              <a:rPr sz="3200" dirty="0">
                <a:latin typeface="Calibri"/>
                <a:cs typeface="Calibri"/>
              </a:rPr>
              <a:t>number </a:t>
            </a:r>
            <a:r>
              <a:rPr sz="3200" spc="-30" dirty="0">
                <a:latin typeface="Calibri"/>
                <a:cs typeface="Calibri"/>
              </a:rPr>
              <a:t>system </a:t>
            </a:r>
            <a:r>
              <a:rPr sz="3200" spc="-10" dirty="0">
                <a:latin typeface="Calibri"/>
                <a:cs typeface="Calibri"/>
              </a:rPr>
              <a:t>developed </a:t>
            </a:r>
            <a:r>
              <a:rPr sz="3200" dirty="0">
                <a:latin typeface="Calibri"/>
                <a:cs typeface="Calibri"/>
              </a:rPr>
              <a:t>with this  </a:t>
            </a:r>
            <a:r>
              <a:rPr sz="3200" spc="-10" dirty="0">
                <a:latin typeface="Calibri"/>
                <a:cs typeface="Calibri"/>
              </a:rPr>
              <a:t>objective </a:t>
            </a:r>
            <a:r>
              <a:rPr sz="3200" spc="-5" dirty="0">
                <a:latin typeface="Calibri"/>
                <a:cs typeface="Calibri"/>
              </a:rPr>
              <a:t>is </a:t>
            </a:r>
            <a:r>
              <a:rPr sz="3200" dirty="0">
                <a:latin typeface="Calibri"/>
                <a:cs typeface="Calibri"/>
              </a:rPr>
              <a:t>the </a:t>
            </a:r>
            <a:r>
              <a:rPr sz="3200" spc="-10" dirty="0">
                <a:latin typeface="Calibri"/>
                <a:cs typeface="Calibri"/>
              </a:rPr>
              <a:t>hexadecimal </a:t>
            </a:r>
            <a:r>
              <a:rPr sz="3200" dirty="0">
                <a:latin typeface="Calibri"/>
                <a:cs typeface="Calibri"/>
              </a:rPr>
              <a:t>number </a:t>
            </a:r>
            <a:r>
              <a:rPr sz="3200" spc="-35" dirty="0">
                <a:latin typeface="Calibri"/>
                <a:cs typeface="Calibri"/>
              </a:rPr>
              <a:t>system </a:t>
            </a:r>
            <a:r>
              <a:rPr sz="3200" spc="-5" dirty="0">
                <a:latin typeface="Calibri"/>
                <a:cs typeface="Calibri"/>
              </a:rPr>
              <a:t>(or  </a:t>
            </a:r>
            <a:r>
              <a:rPr sz="3200" spc="-15" dirty="0">
                <a:latin typeface="Calibri"/>
                <a:cs typeface="Calibri"/>
              </a:rPr>
              <a:t>Hex)</a:t>
            </a:r>
            <a:endParaRPr sz="3200" dirty="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746375" cy="513715"/>
          </a:xfrm>
          <a:prstGeom prst="rect">
            <a:avLst/>
          </a:prstGeom>
        </p:spPr>
        <p:txBody>
          <a:bodyPr vert="horz" wrap="square" lIns="0" tIns="12700" rIns="0" bIns="0" rtlCol="0">
            <a:spAutoFit/>
          </a:bodyPr>
          <a:lstStyle/>
          <a:p>
            <a:pPr marL="12700">
              <a:lnSpc>
                <a:spcPct val="100000"/>
              </a:lnSpc>
              <a:spcBef>
                <a:spcPts val="100"/>
              </a:spcBef>
            </a:pPr>
            <a:r>
              <a:rPr sz="3200" b="1" spc="-65" dirty="0">
                <a:latin typeface="Calibri"/>
                <a:cs typeface="Calibri"/>
              </a:rPr>
              <a:t>2’s</a:t>
            </a:r>
            <a:r>
              <a:rPr sz="3200" b="1" spc="-40"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txBox="1"/>
          <p:nvPr/>
        </p:nvSpPr>
        <p:spPr>
          <a:xfrm>
            <a:off x="535940" y="1531594"/>
            <a:ext cx="8072755" cy="2221230"/>
          </a:xfrm>
          <a:prstGeom prst="rect">
            <a:avLst/>
          </a:prstGeom>
        </p:spPr>
        <p:txBody>
          <a:bodyPr vert="horz" wrap="square" lIns="0" tIns="12700" rIns="0" bIns="0" rtlCol="0">
            <a:spAutoFit/>
          </a:bodyPr>
          <a:lstStyle/>
          <a:p>
            <a:pPr marL="355600" marR="5080" indent="-342900" algn="just">
              <a:lnSpc>
                <a:spcPct val="150000"/>
              </a:lnSpc>
              <a:spcBef>
                <a:spcPts val="100"/>
              </a:spcBef>
              <a:buFont typeface="Wingdings"/>
              <a:buChar char=""/>
              <a:tabLst>
                <a:tab pos="355600" algn="l"/>
              </a:tabLst>
            </a:pPr>
            <a:r>
              <a:rPr sz="3200" spc="-5" dirty="0">
                <a:latin typeface="Calibri"/>
                <a:cs typeface="Calibri"/>
              </a:rPr>
              <a:t>The </a:t>
            </a:r>
            <a:r>
              <a:rPr sz="3200" spc="-65" dirty="0">
                <a:latin typeface="Calibri"/>
                <a:cs typeface="Calibri"/>
              </a:rPr>
              <a:t>2’s </a:t>
            </a:r>
            <a:r>
              <a:rPr sz="3200" spc="-10" dirty="0">
                <a:latin typeface="Calibri"/>
                <a:cs typeface="Calibri"/>
              </a:rPr>
              <a:t>complement </a:t>
            </a:r>
            <a:r>
              <a:rPr sz="3200" dirty="0">
                <a:latin typeface="Calibri"/>
                <a:cs typeface="Calibri"/>
              </a:rPr>
              <a:t>of a </a:t>
            </a:r>
            <a:r>
              <a:rPr sz="3200" spc="-5" dirty="0">
                <a:latin typeface="Calibri"/>
                <a:cs typeface="Calibri"/>
              </a:rPr>
              <a:t>number </a:t>
            </a:r>
            <a:r>
              <a:rPr sz="3200" dirty="0">
                <a:latin typeface="Calibri"/>
                <a:cs typeface="Calibri"/>
              </a:rPr>
              <a:t>is </a:t>
            </a:r>
            <a:r>
              <a:rPr sz="3200" spc="-10" dirty="0">
                <a:latin typeface="Calibri"/>
                <a:cs typeface="Calibri"/>
              </a:rPr>
              <a:t>obtained  by </a:t>
            </a:r>
            <a:r>
              <a:rPr sz="3200" dirty="0">
                <a:latin typeface="Calibri"/>
                <a:cs typeface="Calibri"/>
              </a:rPr>
              <a:t>adding 1 </a:t>
            </a:r>
            <a:r>
              <a:rPr sz="3200" spc="-25" dirty="0">
                <a:latin typeface="Calibri"/>
                <a:cs typeface="Calibri"/>
              </a:rPr>
              <a:t>to </a:t>
            </a:r>
            <a:r>
              <a:rPr sz="3200" dirty="0">
                <a:latin typeface="Calibri"/>
                <a:cs typeface="Calibri"/>
              </a:rPr>
              <a:t>the </a:t>
            </a:r>
            <a:r>
              <a:rPr sz="3200" spc="-65" dirty="0">
                <a:latin typeface="Calibri"/>
                <a:cs typeface="Calibri"/>
              </a:rPr>
              <a:t>1’s </a:t>
            </a:r>
            <a:r>
              <a:rPr sz="3200" spc="-10" dirty="0">
                <a:latin typeface="Calibri"/>
                <a:cs typeface="Calibri"/>
              </a:rPr>
              <a:t>complement </a:t>
            </a:r>
            <a:r>
              <a:rPr sz="3200" dirty="0">
                <a:latin typeface="Calibri"/>
                <a:cs typeface="Calibri"/>
              </a:rPr>
              <a:t>of </a:t>
            </a:r>
            <a:r>
              <a:rPr sz="3200" spc="-5" dirty="0">
                <a:latin typeface="Calibri"/>
                <a:cs typeface="Calibri"/>
              </a:rPr>
              <a:t>that  number</a:t>
            </a:r>
            <a:endParaRPr sz="3200">
              <a:latin typeface="Calibri"/>
              <a:cs typeface="Calibri"/>
            </a:endParaRPr>
          </a:p>
        </p:txBody>
      </p:sp>
      <p:sp>
        <p:nvSpPr>
          <p:cNvPr id="4" name="object 4"/>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13538"/>
            <a:ext cx="2746375" cy="513715"/>
          </a:xfrm>
          <a:prstGeom prst="rect">
            <a:avLst/>
          </a:prstGeom>
        </p:spPr>
        <p:txBody>
          <a:bodyPr vert="horz" wrap="square" lIns="0" tIns="12700" rIns="0" bIns="0" rtlCol="0">
            <a:spAutoFit/>
          </a:bodyPr>
          <a:lstStyle/>
          <a:p>
            <a:pPr marL="12700">
              <a:lnSpc>
                <a:spcPct val="100000"/>
              </a:lnSpc>
              <a:spcBef>
                <a:spcPts val="100"/>
              </a:spcBef>
            </a:pPr>
            <a:r>
              <a:rPr sz="3200" b="1" spc="-65" dirty="0">
                <a:solidFill>
                  <a:srgbClr val="FF0000"/>
                </a:solidFill>
                <a:latin typeface="Calibri"/>
                <a:cs typeface="Calibri"/>
              </a:rPr>
              <a:t>2’s</a:t>
            </a:r>
            <a:r>
              <a:rPr sz="3200" b="1" spc="-40" dirty="0">
                <a:solidFill>
                  <a:srgbClr val="FF0000"/>
                </a:solidFill>
                <a:latin typeface="Calibri"/>
                <a:cs typeface="Calibri"/>
              </a:rPr>
              <a:t> </a:t>
            </a:r>
            <a:r>
              <a:rPr sz="3200" b="1" spc="-10" dirty="0">
                <a:solidFill>
                  <a:srgbClr val="FF0000"/>
                </a:solidFill>
                <a:latin typeface="Calibri"/>
                <a:cs typeface="Calibri"/>
              </a:rPr>
              <a:t>Complement</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97076" y="1548841"/>
            <a:ext cx="608393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403052"/>
                </a:solidFill>
                <a:latin typeface="Tahoma"/>
                <a:cs typeface="Tahoma"/>
              </a:rPr>
              <a:t>Example: </a:t>
            </a:r>
            <a:r>
              <a:rPr sz="2400" dirty="0">
                <a:solidFill>
                  <a:srgbClr val="403052"/>
                </a:solidFill>
                <a:latin typeface="Tahoma"/>
                <a:cs typeface="Tahoma"/>
              </a:rPr>
              <a:t>Obtain </a:t>
            </a:r>
            <a:r>
              <a:rPr sz="2400" spc="-35" dirty="0">
                <a:solidFill>
                  <a:srgbClr val="403052"/>
                </a:solidFill>
                <a:latin typeface="Tahoma"/>
                <a:cs typeface="Tahoma"/>
              </a:rPr>
              <a:t>2’s </a:t>
            </a:r>
            <a:r>
              <a:rPr sz="2400" spc="-5" dirty="0">
                <a:solidFill>
                  <a:srgbClr val="403052"/>
                </a:solidFill>
                <a:latin typeface="Tahoma"/>
                <a:cs typeface="Tahoma"/>
              </a:rPr>
              <a:t>complement </a:t>
            </a:r>
            <a:r>
              <a:rPr sz="2400" dirty="0">
                <a:solidFill>
                  <a:srgbClr val="403052"/>
                </a:solidFill>
                <a:latin typeface="Tahoma"/>
                <a:cs typeface="Tahoma"/>
              </a:rPr>
              <a:t>of </a:t>
            </a:r>
            <a:r>
              <a:rPr sz="2400" spc="-5" dirty="0">
                <a:solidFill>
                  <a:srgbClr val="403052"/>
                </a:solidFill>
                <a:latin typeface="Tahoma"/>
                <a:cs typeface="Tahoma"/>
              </a:rPr>
              <a:t>the</a:t>
            </a:r>
            <a:r>
              <a:rPr sz="2400" spc="-55" dirty="0">
                <a:solidFill>
                  <a:srgbClr val="403052"/>
                </a:solidFill>
                <a:latin typeface="Tahoma"/>
                <a:cs typeface="Tahoma"/>
              </a:rPr>
              <a:t> </a:t>
            </a:r>
            <a:r>
              <a:rPr sz="2400" spc="-5" dirty="0">
                <a:solidFill>
                  <a:srgbClr val="403052"/>
                </a:solidFill>
                <a:latin typeface="Tahoma"/>
                <a:cs typeface="Tahoma"/>
              </a:rPr>
              <a:t>1010</a:t>
            </a:r>
            <a:endParaRPr sz="2400">
              <a:latin typeface="Tahoma"/>
              <a:cs typeface="Tahom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746375" cy="513715"/>
          </a:xfrm>
          <a:prstGeom prst="rect">
            <a:avLst/>
          </a:prstGeom>
        </p:spPr>
        <p:txBody>
          <a:bodyPr vert="horz" wrap="square" lIns="0" tIns="12700" rIns="0" bIns="0" rtlCol="0">
            <a:spAutoFit/>
          </a:bodyPr>
          <a:lstStyle/>
          <a:p>
            <a:pPr marL="12700">
              <a:lnSpc>
                <a:spcPct val="100000"/>
              </a:lnSpc>
              <a:spcBef>
                <a:spcPts val="100"/>
              </a:spcBef>
            </a:pPr>
            <a:r>
              <a:rPr sz="3200" b="1" spc="-65" dirty="0">
                <a:latin typeface="Calibri"/>
                <a:cs typeface="Calibri"/>
              </a:rPr>
              <a:t>2’s</a:t>
            </a:r>
            <a:r>
              <a:rPr sz="3200" b="1" spc="-40"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97076" y="1548841"/>
            <a:ext cx="608393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403052"/>
                </a:solidFill>
                <a:latin typeface="Tahoma"/>
                <a:cs typeface="Tahoma"/>
              </a:rPr>
              <a:t>Example: </a:t>
            </a:r>
            <a:r>
              <a:rPr sz="2400" dirty="0">
                <a:solidFill>
                  <a:srgbClr val="403052"/>
                </a:solidFill>
                <a:latin typeface="Tahoma"/>
                <a:cs typeface="Tahoma"/>
              </a:rPr>
              <a:t>Obtain </a:t>
            </a:r>
            <a:r>
              <a:rPr sz="2400" spc="-35" dirty="0">
                <a:solidFill>
                  <a:srgbClr val="403052"/>
                </a:solidFill>
                <a:latin typeface="Tahoma"/>
                <a:cs typeface="Tahoma"/>
              </a:rPr>
              <a:t>2’s </a:t>
            </a:r>
            <a:r>
              <a:rPr sz="2400" spc="-5" dirty="0">
                <a:solidFill>
                  <a:srgbClr val="403052"/>
                </a:solidFill>
                <a:latin typeface="Tahoma"/>
                <a:cs typeface="Tahoma"/>
              </a:rPr>
              <a:t>complement </a:t>
            </a:r>
            <a:r>
              <a:rPr sz="2400" dirty="0">
                <a:solidFill>
                  <a:srgbClr val="403052"/>
                </a:solidFill>
                <a:latin typeface="Tahoma"/>
                <a:cs typeface="Tahoma"/>
              </a:rPr>
              <a:t>of </a:t>
            </a:r>
            <a:r>
              <a:rPr sz="2400" spc="-5" dirty="0">
                <a:solidFill>
                  <a:srgbClr val="403052"/>
                </a:solidFill>
                <a:latin typeface="Tahoma"/>
                <a:cs typeface="Tahoma"/>
              </a:rPr>
              <a:t>the</a:t>
            </a:r>
            <a:r>
              <a:rPr sz="2400" spc="-55" dirty="0">
                <a:solidFill>
                  <a:srgbClr val="403052"/>
                </a:solidFill>
                <a:latin typeface="Tahoma"/>
                <a:cs typeface="Tahoma"/>
              </a:rPr>
              <a:t> </a:t>
            </a:r>
            <a:r>
              <a:rPr sz="2400" spc="-5" dirty="0">
                <a:solidFill>
                  <a:srgbClr val="403052"/>
                </a:solidFill>
                <a:latin typeface="Tahoma"/>
                <a:cs typeface="Tahoma"/>
              </a:rPr>
              <a:t>1010</a:t>
            </a:r>
            <a:endParaRPr sz="2400">
              <a:latin typeface="Tahoma"/>
              <a:cs typeface="Tahoma"/>
            </a:endParaRPr>
          </a:p>
        </p:txBody>
      </p:sp>
      <p:graphicFrame>
        <p:nvGraphicFramePr>
          <p:cNvPr id="5" name="object 5"/>
          <p:cNvGraphicFramePr>
            <a:graphicFrameLocks noGrp="1"/>
          </p:cNvGraphicFramePr>
          <p:nvPr/>
        </p:nvGraphicFramePr>
        <p:xfrm>
          <a:off x="1814579" y="2308711"/>
          <a:ext cx="5955663" cy="2654154"/>
        </p:xfrm>
        <a:graphic>
          <a:graphicData uri="http://schemas.openxmlformats.org/drawingml/2006/table">
            <a:tbl>
              <a:tblPr firstRow="1" bandRow="1">
                <a:tableStyleId>{2D5ABB26-0587-4C30-8999-92F81FD0307C}</a:tableStyleId>
              </a:tblPr>
              <a:tblGrid>
                <a:gridCol w="1021715">
                  <a:extLst>
                    <a:ext uri="{9D8B030D-6E8A-4147-A177-3AD203B41FA5}">
                      <a16:colId xmlns="" xmlns:a16="http://schemas.microsoft.com/office/drawing/2014/main" val="20000"/>
                    </a:ext>
                  </a:extLst>
                </a:gridCol>
                <a:gridCol w="642620">
                  <a:extLst>
                    <a:ext uri="{9D8B030D-6E8A-4147-A177-3AD203B41FA5}">
                      <a16:colId xmlns="" xmlns:a16="http://schemas.microsoft.com/office/drawing/2014/main" val="20001"/>
                    </a:ext>
                  </a:extLst>
                </a:gridCol>
                <a:gridCol w="582294">
                  <a:extLst>
                    <a:ext uri="{9D8B030D-6E8A-4147-A177-3AD203B41FA5}">
                      <a16:colId xmlns="" xmlns:a16="http://schemas.microsoft.com/office/drawing/2014/main" val="20002"/>
                    </a:ext>
                  </a:extLst>
                </a:gridCol>
                <a:gridCol w="982344">
                  <a:extLst>
                    <a:ext uri="{9D8B030D-6E8A-4147-A177-3AD203B41FA5}">
                      <a16:colId xmlns="" xmlns:a16="http://schemas.microsoft.com/office/drawing/2014/main" val="20003"/>
                    </a:ext>
                  </a:extLst>
                </a:gridCol>
                <a:gridCol w="2726690">
                  <a:extLst>
                    <a:ext uri="{9D8B030D-6E8A-4147-A177-3AD203B41FA5}">
                      <a16:colId xmlns="" xmlns:a16="http://schemas.microsoft.com/office/drawing/2014/main" val="20004"/>
                    </a:ext>
                  </a:extLst>
                </a:gridCol>
              </a:tblGrid>
              <a:tr h="503991">
                <a:tc>
                  <a:txBody>
                    <a:bodyPr/>
                    <a:lstStyle/>
                    <a:p>
                      <a:pPr marR="230504" algn="r">
                        <a:lnSpc>
                          <a:spcPct val="100000"/>
                        </a:lnSpc>
                      </a:pPr>
                      <a:r>
                        <a:rPr sz="2400" dirty="0">
                          <a:latin typeface="Tahoma"/>
                          <a:cs typeface="Tahoma"/>
                        </a:rPr>
                        <a:t>1</a:t>
                      </a:r>
                      <a:endParaRPr sz="2400">
                        <a:latin typeface="Tahoma"/>
                        <a:cs typeface="Tahoma"/>
                      </a:endParaRPr>
                    </a:p>
                  </a:txBody>
                  <a:tcPr marL="0" marR="0" marT="0" marB="0"/>
                </a:tc>
                <a:tc>
                  <a:txBody>
                    <a:bodyPr/>
                    <a:lstStyle/>
                    <a:p>
                      <a:pPr marR="229870" algn="r">
                        <a:lnSpc>
                          <a:spcPct val="100000"/>
                        </a:lnSpc>
                      </a:pPr>
                      <a:r>
                        <a:rPr sz="2400" dirty="0">
                          <a:latin typeface="Tahoma"/>
                          <a:cs typeface="Tahoma"/>
                        </a:rPr>
                        <a:t>1</a:t>
                      </a:r>
                      <a:endParaRPr sz="2400">
                        <a:latin typeface="Tahoma"/>
                        <a:cs typeface="Tahoma"/>
                      </a:endParaRPr>
                    </a:p>
                  </a:txBody>
                  <a:tcPr marL="0" marR="0" marT="0" marB="0"/>
                </a:tc>
                <a:tc>
                  <a:txBody>
                    <a:bodyPr/>
                    <a:lstStyle/>
                    <a:p>
                      <a:pPr marR="170180" algn="r">
                        <a:lnSpc>
                          <a:spcPct val="100000"/>
                        </a:lnSpc>
                      </a:pPr>
                      <a:r>
                        <a:rPr sz="2400" dirty="0">
                          <a:latin typeface="Tahoma"/>
                          <a:cs typeface="Tahoma"/>
                        </a:rPr>
                        <a:t>1</a:t>
                      </a:r>
                      <a:endParaRPr sz="2400">
                        <a:latin typeface="Tahoma"/>
                        <a:cs typeface="Tahoma"/>
                      </a:endParaRPr>
                    </a:p>
                  </a:txBody>
                  <a:tcPr marL="0" marR="0" marT="0" marB="0"/>
                </a:tc>
                <a:tc>
                  <a:txBody>
                    <a:bodyPr/>
                    <a:lstStyle/>
                    <a:p>
                      <a:pPr marL="201295">
                        <a:lnSpc>
                          <a:spcPct val="100000"/>
                        </a:lnSpc>
                      </a:pPr>
                      <a:r>
                        <a:rPr sz="2400" dirty="0">
                          <a:latin typeface="Tahoma"/>
                          <a:cs typeface="Tahoma"/>
                        </a:rPr>
                        <a:t>1</a:t>
                      </a:r>
                      <a:endParaRPr sz="2400">
                        <a:latin typeface="Tahoma"/>
                        <a:cs typeface="Tahoma"/>
                      </a:endParaRPr>
                    </a:p>
                  </a:txBody>
                  <a:tcPr marL="0" marR="0" marT="0" marB="0"/>
                </a:tc>
                <a:tc rowSpan="2">
                  <a:txBody>
                    <a:bodyPr/>
                    <a:lstStyle/>
                    <a:p>
                      <a:pPr>
                        <a:lnSpc>
                          <a:spcPct val="100000"/>
                        </a:lnSpc>
                      </a:pPr>
                      <a:endParaRPr sz="2300">
                        <a:latin typeface="Times New Roman"/>
                        <a:cs typeface="Times New Roman"/>
                      </a:endParaRPr>
                    </a:p>
                  </a:txBody>
                  <a:tcPr marL="0" marR="0" marT="0" marB="0"/>
                </a:tc>
                <a:extLst>
                  <a:ext uri="{0D108BD9-81ED-4DB2-BD59-A6C34878D82A}">
                    <a16:rowId xmlns="" xmlns:a16="http://schemas.microsoft.com/office/drawing/2014/main" val="10000"/>
                  </a:ext>
                </a:extLst>
              </a:tr>
              <a:tr h="768760">
                <a:tc>
                  <a:txBody>
                    <a:bodyPr/>
                    <a:lstStyle/>
                    <a:p>
                      <a:pPr marR="230504" algn="r">
                        <a:lnSpc>
                          <a:spcPct val="100000"/>
                        </a:lnSpc>
                        <a:spcBef>
                          <a:spcPts val="1070"/>
                        </a:spcBef>
                      </a:pPr>
                      <a:r>
                        <a:rPr sz="2400" dirty="0">
                          <a:latin typeface="Tahoma"/>
                          <a:cs typeface="Tahoma"/>
                        </a:rPr>
                        <a:t>1</a:t>
                      </a:r>
                      <a:endParaRPr sz="2400">
                        <a:latin typeface="Tahoma"/>
                        <a:cs typeface="Tahoma"/>
                      </a:endParaRPr>
                    </a:p>
                  </a:txBody>
                  <a:tcPr marL="0" marR="0" marT="135890" marB="0">
                    <a:lnB w="38100">
                      <a:solidFill>
                        <a:srgbClr val="000000"/>
                      </a:solidFill>
                      <a:prstDash val="solid"/>
                    </a:lnB>
                  </a:tcPr>
                </a:tc>
                <a:tc>
                  <a:txBody>
                    <a:bodyPr/>
                    <a:lstStyle/>
                    <a:p>
                      <a:pPr marR="229870" algn="r">
                        <a:lnSpc>
                          <a:spcPct val="100000"/>
                        </a:lnSpc>
                        <a:spcBef>
                          <a:spcPts val="1070"/>
                        </a:spcBef>
                      </a:pPr>
                      <a:r>
                        <a:rPr sz="2400" dirty="0">
                          <a:latin typeface="Tahoma"/>
                          <a:cs typeface="Tahoma"/>
                        </a:rPr>
                        <a:t>0</a:t>
                      </a:r>
                      <a:endParaRPr sz="2400">
                        <a:latin typeface="Tahoma"/>
                        <a:cs typeface="Tahoma"/>
                      </a:endParaRPr>
                    </a:p>
                  </a:txBody>
                  <a:tcPr marL="0" marR="0" marT="135890" marB="0">
                    <a:lnB w="38100">
                      <a:solidFill>
                        <a:srgbClr val="000000"/>
                      </a:solidFill>
                      <a:prstDash val="solid"/>
                    </a:lnB>
                  </a:tcPr>
                </a:tc>
                <a:tc>
                  <a:txBody>
                    <a:bodyPr/>
                    <a:lstStyle/>
                    <a:p>
                      <a:pPr marR="170180" algn="r">
                        <a:lnSpc>
                          <a:spcPct val="100000"/>
                        </a:lnSpc>
                        <a:spcBef>
                          <a:spcPts val="1070"/>
                        </a:spcBef>
                      </a:pPr>
                      <a:r>
                        <a:rPr sz="2400" dirty="0">
                          <a:latin typeface="Tahoma"/>
                          <a:cs typeface="Tahoma"/>
                        </a:rPr>
                        <a:t>1</a:t>
                      </a:r>
                      <a:endParaRPr sz="2400">
                        <a:latin typeface="Tahoma"/>
                        <a:cs typeface="Tahoma"/>
                      </a:endParaRPr>
                    </a:p>
                  </a:txBody>
                  <a:tcPr marL="0" marR="0" marT="135890" marB="0">
                    <a:lnB w="38100">
                      <a:solidFill>
                        <a:srgbClr val="000000"/>
                      </a:solidFill>
                      <a:prstDash val="solid"/>
                    </a:lnB>
                  </a:tcPr>
                </a:tc>
                <a:tc>
                  <a:txBody>
                    <a:bodyPr/>
                    <a:lstStyle/>
                    <a:p>
                      <a:pPr marL="201295">
                        <a:lnSpc>
                          <a:spcPct val="100000"/>
                        </a:lnSpc>
                        <a:spcBef>
                          <a:spcPts val="1070"/>
                        </a:spcBef>
                      </a:pPr>
                      <a:r>
                        <a:rPr sz="2400" dirty="0">
                          <a:latin typeface="Tahoma"/>
                          <a:cs typeface="Tahoma"/>
                        </a:rPr>
                        <a:t>0</a:t>
                      </a:r>
                      <a:endParaRPr sz="2400">
                        <a:latin typeface="Tahoma"/>
                        <a:cs typeface="Tahoma"/>
                      </a:endParaRPr>
                    </a:p>
                  </a:txBody>
                  <a:tcPr marL="0" marR="0" marT="135890" marB="0">
                    <a:lnB w="38100">
                      <a:solidFill>
                        <a:srgbClr val="000000"/>
                      </a:solidFill>
                      <a:prstDash val="solid"/>
                    </a:lnB>
                  </a:tcPr>
                </a:tc>
                <a:tc vMerge="1">
                  <a:txBody>
                    <a:bodyPr/>
                    <a:lstStyle/>
                    <a:p>
                      <a:endParaRPr/>
                    </a:p>
                  </a:txBody>
                  <a:tcPr marL="0" marR="0" marT="0" marB="0"/>
                </a:tc>
                <a:extLst>
                  <a:ext uri="{0D108BD9-81ED-4DB2-BD59-A6C34878D82A}">
                    <a16:rowId xmlns="" xmlns:a16="http://schemas.microsoft.com/office/drawing/2014/main" val="10001"/>
                  </a:ext>
                </a:extLst>
              </a:tr>
              <a:tr h="374524">
                <a:tc>
                  <a:txBody>
                    <a:bodyPr/>
                    <a:lstStyle/>
                    <a:p>
                      <a:pPr marR="230504" algn="r">
                        <a:lnSpc>
                          <a:spcPts val="2790"/>
                        </a:lnSpc>
                        <a:spcBef>
                          <a:spcPts val="60"/>
                        </a:spcBef>
                      </a:pPr>
                      <a:r>
                        <a:rPr sz="2400" dirty="0">
                          <a:latin typeface="Tahoma"/>
                          <a:cs typeface="Tahoma"/>
                        </a:rPr>
                        <a:t>0</a:t>
                      </a:r>
                      <a:endParaRPr sz="2400">
                        <a:latin typeface="Tahoma"/>
                        <a:cs typeface="Tahoma"/>
                      </a:endParaRPr>
                    </a:p>
                  </a:txBody>
                  <a:tcPr marL="0" marR="0" marT="7620" marB="0">
                    <a:lnT w="38100">
                      <a:solidFill>
                        <a:srgbClr val="000000"/>
                      </a:solidFill>
                      <a:prstDash val="solid"/>
                    </a:lnT>
                  </a:tcPr>
                </a:tc>
                <a:tc>
                  <a:txBody>
                    <a:bodyPr/>
                    <a:lstStyle/>
                    <a:p>
                      <a:pPr marR="229870" algn="r">
                        <a:lnSpc>
                          <a:spcPts val="2790"/>
                        </a:lnSpc>
                        <a:spcBef>
                          <a:spcPts val="60"/>
                        </a:spcBef>
                      </a:pPr>
                      <a:r>
                        <a:rPr sz="2400" dirty="0">
                          <a:latin typeface="Tahoma"/>
                          <a:cs typeface="Tahoma"/>
                        </a:rPr>
                        <a:t>1</a:t>
                      </a:r>
                      <a:endParaRPr sz="2400">
                        <a:latin typeface="Tahoma"/>
                        <a:cs typeface="Tahoma"/>
                      </a:endParaRPr>
                    </a:p>
                  </a:txBody>
                  <a:tcPr marL="0" marR="0" marT="7620" marB="0">
                    <a:lnT w="38100">
                      <a:solidFill>
                        <a:srgbClr val="000000"/>
                      </a:solidFill>
                      <a:prstDash val="solid"/>
                    </a:lnT>
                  </a:tcPr>
                </a:tc>
                <a:tc>
                  <a:txBody>
                    <a:bodyPr/>
                    <a:lstStyle/>
                    <a:p>
                      <a:pPr marR="170180" algn="r">
                        <a:lnSpc>
                          <a:spcPts val="2790"/>
                        </a:lnSpc>
                        <a:spcBef>
                          <a:spcPts val="60"/>
                        </a:spcBef>
                      </a:pPr>
                      <a:r>
                        <a:rPr sz="2400" dirty="0">
                          <a:latin typeface="Tahoma"/>
                          <a:cs typeface="Tahoma"/>
                        </a:rPr>
                        <a:t>0</a:t>
                      </a:r>
                      <a:endParaRPr sz="2400">
                        <a:latin typeface="Tahoma"/>
                        <a:cs typeface="Tahoma"/>
                      </a:endParaRPr>
                    </a:p>
                  </a:txBody>
                  <a:tcPr marL="0" marR="0" marT="7620" marB="0">
                    <a:lnT w="38100">
                      <a:solidFill>
                        <a:srgbClr val="000000"/>
                      </a:solidFill>
                      <a:prstDash val="solid"/>
                    </a:lnT>
                  </a:tcPr>
                </a:tc>
                <a:tc>
                  <a:txBody>
                    <a:bodyPr/>
                    <a:lstStyle/>
                    <a:p>
                      <a:pPr marL="201930">
                        <a:lnSpc>
                          <a:spcPts val="2790"/>
                        </a:lnSpc>
                        <a:spcBef>
                          <a:spcPts val="60"/>
                        </a:spcBef>
                      </a:pPr>
                      <a:r>
                        <a:rPr sz="2400" dirty="0">
                          <a:latin typeface="Tahoma"/>
                          <a:cs typeface="Tahoma"/>
                        </a:rPr>
                        <a:t>1</a:t>
                      </a:r>
                      <a:endParaRPr sz="2400">
                        <a:latin typeface="Tahoma"/>
                        <a:cs typeface="Tahoma"/>
                      </a:endParaRPr>
                    </a:p>
                  </a:txBody>
                  <a:tcPr marL="0" marR="0" marT="7620" marB="0">
                    <a:lnT w="38100">
                      <a:solidFill>
                        <a:srgbClr val="000000"/>
                      </a:solidFill>
                      <a:prstDash val="solid"/>
                    </a:lnT>
                  </a:tcPr>
                </a:tc>
                <a:tc>
                  <a:txBody>
                    <a:bodyPr/>
                    <a:lstStyle/>
                    <a:p>
                      <a:pPr marR="42545" algn="r">
                        <a:lnSpc>
                          <a:spcPts val="2790"/>
                        </a:lnSpc>
                        <a:spcBef>
                          <a:spcPts val="60"/>
                        </a:spcBef>
                      </a:pPr>
                      <a:r>
                        <a:rPr sz="2400" spc="-15" dirty="0">
                          <a:latin typeface="Tahoma"/>
                          <a:cs typeface="Tahoma"/>
                        </a:rPr>
                        <a:t>---1’s</a:t>
                      </a:r>
                      <a:r>
                        <a:rPr sz="2400" spc="-90" dirty="0">
                          <a:latin typeface="Tahoma"/>
                          <a:cs typeface="Tahoma"/>
                        </a:rPr>
                        <a:t> </a:t>
                      </a:r>
                      <a:r>
                        <a:rPr sz="2400" spc="-5" dirty="0">
                          <a:latin typeface="Tahoma"/>
                          <a:cs typeface="Tahoma"/>
                        </a:rPr>
                        <a:t>complement</a:t>
                      </a:r>
                      <a:endParaRPr sz="2400">
                        <a:latin typeface="Tahoma"/>
                        <a:cs typeface="Tahoma"/>
                      </a:endParaRPr>
                    </a:p>
                  </a:txBody>
                  <a:tcPr marL="0" marR="0" marT="7620" marB="0"/>
                </a:tc>
                <a:extLst>
                  <a:ext uri="{0D108BD9-81ED-4DB2-BD59-A6C34878D82A}">
                    <a16:rowId xmlns="" xmlns:a16="http://schemas.microsoft.com/office/drawing/2014/main" val="10002"/>
                  </a:ext>
                </a:extLst>
              </a:tr>
              <a:tr h="502888">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marL="177800">
                        <a:lnSpc>
                          <a:spcPts val="2870"/>
                        </a:lnSpc>
                      </a:pPr>
                      <a:r>
                        <a:rPr sz="2400" dirty="0">
                          <a:latin typeface="Tahoma"/>
                          <a:cs typeface="Tahoma"/>
                        </a:rPr>
                        <a:t>1</a:t>
                      </a:r>
                      <a:endParaRPr sz="2400">
                        <a:latin typeface="Tahoma"/>
                        <a:cs typeface="Tahoma"/>
                      </a:endParaRPr>
                    </a:p>
                  </a:txBody>
                  <a:tcPr marL="0" marR="0" marT="0" marB="0"/>
                </a:tc>
                <a:tc>
                  <a:txBody>
                    <a:bodyPr/>
                    <a:lstStyle/>
                    <a:p>
                      <a:pPr>
                        <a:lnSpc>
                          <a:spcPct val="100000"/>
                        </a:lnSpc>
                      </a:pPr>
                      <a:endParaRPr sz="2300">
                        <a:latin typeface="Times New Roman"/>
                        <a:cs typeface="Times New Roman"/>
                      </a:endParaRPr>
                    </a:p>
                  </a:txBody>
                  <a:tcPr marL="0" marR="0" marT="0" marB="0"/>
                </a:tc>
                <a:extLst>
                  <a:ext uri="{0D108BD9-81ED-4DB2-BD59-A6C34878D82A}">
                    <a16:rowId xmlns="" xmlns:a16="http://schemas.microsoft.com/office/drawing/2014/main" val="10003"/>
                  </a:ext>
                </a:extLst>
              </a:tr>
              <a:tr h="503991">
                <a:tc>
                  <a:txBody>
                    <a:bodyPr/>
                    <a:lstStyle/>
                    <a:p>
                      <a:pPr marR="230504" algn="r">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R="229870" algn="r">
                        <a:lnSpc>
                          <a:spcPts val="2795"/>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R="170180" algn="r">
                        <a:lnSpc>
                          <a:spcPts val="2795"/>
                        </a:lnSpc>
                        <a:spcBef>
                          <a:spcPts val="1070"/>
                        </a:spcBef>
                      </a:pPr>
                      <a:r>
                        <a:rPr sz="2400" dirty="0">
                          <a:latin typeface="Tahoma"/>
                          <a:cs typeface="Tahoma"/>
                        </a:rPr>
                        <a:t>1</a:t>
                      </a:r>
                      <a:endParaRPr sz="2400">
                        <a:latin typeface="Tahoma"/>
                        <a:cs typeface="Tahoma"/>
                      </a:endParaRPr>
                    </a:p>
                  </a:txBody>
                  <a:tcPr marL="0" marR="0" marT="135890" marB="0"/>
                </a:tc>
                <a:tc>
                  <a:txBody>
                    <a:bodyPr/>
                    <a:lstStyle/>
                    <a:p>
                      <a:pPr marL="201295">
                        <a:lnSpc>
                          <a:spcPts val="2795"/>
                        </a:lnSpc>
                        <a:spcBef>
                          <a:spcPts val="1070"/>
                        </a:spcBef>
                      </a:pPr>
                      <a:r>
                        <a:rPr sz="2400" dirty="0">
                          <a:latin typeface="Tahoma"/>
                          <a:cs typeface="Tahoma"/>
                        </a:rPr>
                        <a:t>0</a:t>
                      </a:r>
                      <a:endParaRPr sz="2400">
                        <a:latin typeface="Tahoma"/>
                        <a:cs typeface="Tahoma"/>
                      </a:endParaRPr>
                    </a:p>
                  </a:txBody>
                  <a:tcPr marL="0" marR="0" marT="135890" marB="0"/>
                </a:tc>
                <a:tc>
                  <a:txBody>
                    <a:bodyPr/>
                    <a:lstStyle/>
                    <a:p>
                      <a:pPr marR="24130" algn="r">
                        <a:lnSpc>
                          <a:spcPts val="2795"/>
                        </a:lnSpc>
                        <a:spcBef>
                          <a:spcPts val="1070"/>
                        </a:spcBef>
                      </a:pPr>
                      <a:r>
                        <a:rPr sz="2400" spc="-15" dirty="0">
                          <a:latin typeface="Tahoma"/>
                          <a:cs typeface="Tahoma"/>
                        </a:rPr>
                        <a:t>----2’s</a:t>
                      </a:r>
                      <a:r>
                        <a:rPr sz="2400" spc="-45" dirty="0">
                          <a:latin typeface="Tahoma"/>
                          <a:cs typeface="Tahoma"/>
                        </a:rPr>
                        <a:t> </a:t>
                      </a:r>
                      <a:r>
                        <a:rPr sz="2400" spc="-5" dirty="0">
                          <a:latin typeface="Tahoma"/>
                          <a:cs typeface="Tahoma"/>
                        </a:rPr>
                        <a:t>complement</a:t>
                      </a:r>
                      <a:endParaRPr sz="2400">
                        <a:latin typeface="Tahoma"/>
                        <a:cs typeface="Tahoma"/>
                      </a:endParaRPr>
                    </a:p>
                  </a:txBody>
                  <a:tcPr marL="0" marR="0" marT="135890" marB="0"/>
                </a:tc>
                <a:extLst>
                  <a:ext uri="{0D108BD9-81ED-4DB2-BD59-A6C34878D82A}">
                    <a16:rowId xmlns="" xmlns:a16="http://schemas.microsoft.com/office/drawing/2014/main" val="10004"/>
                  </a:ext>
                </a:extLst>
              </a:tr>
            </a:tbl>
          </a:graphicData>
        </a:graphic>
      </p:graphicFrame>
      <p:sp>
        <p:nvSpPr>
          <p:cNvPr id="6" name="object 6"/>
          <p:cNvSpPr/>
          <p:nvPr/>
        </p:nvSpPr>
        <p:spPr>
          <a:xfrm>
            <a:off x="1213675" y="2966421"/>
            <a:ext cx="392430" cy="43815"/>
          </a:xfrm>
          <a:custGeom>
            <a:avLst/>
            <a:gdLst/>
            <a:ahLst/>
            <a:cxnLst/>
            <a:rect l="l" t="t" r="r" b="b"/>
            <a:pathLst>
              <a:path w="392430" h="43814">
                <a:moveTo>
                  <a:pt x="0" y="43605"/>
                </a:moveTo>
                <a:lnTo>
                  <a:pt x="391820" y="43605"/>
                </a:lnTo>
                <a:lnTo>
                  <a:pt x="391820" y="0"/>
                </a:lnTo>
                <a:lnTo>
                  <a:pt x="0" y="0"/>
                </a:lnTo>
                <a:lnTo>
                  <a:pt x="0" y="43605"/>
                </a:lnTo>
                <a:close/>
              </a:path>
            </a:pathLst>
          </a:custGeom>
          <a:ln w="9360">
            <a:solidFill>
              <a:srgbClr val="000000"/>
            </a:solidFill>
          </a:ln>
        </p:spPr>
        <p:txBody>
          <a:bodyPr wrap="square" lIns="0" tIns="0" rIns="0" bIns="0" rtlCol="0"/>
          <a:lstStyle/>
          <a:p>
            <a:endParaRPr/>
          </a:p>
        </p:txBody>
      </p:sp>
      <p:sp>
        <p:nvSpPr>
          <p:cNvPr id="7" name="object 7"/>
          <p:cNvSpPr txBox="1"/>
          <p:nvPr/>
        </p:nvSpPr>
        <p:spPr>
          <a:xfrm>
            <a:off x="1220520" y="5888532"/>
            <a:ext cx="4925695" cy="391160"/>
          </a:xfrm>
          <a:prstGeom prst="rect">
            <a:avLst/>
          </a:prstGeom>
        </p:spPr>
        <p:txBody>
          <a:bodyPr vert="horz" wrap="square" lIns="0" tIns="12700" rIns="0" bIns="0" rtlCol="0">
            <a:spAutoFit/>
          </a:bodyPr>
          <a:lstStyle/>
          <a:p>
            <a:pPr marL="12700">
              <a:lnSpc>
                <a:spcPct val="100000"/>
              </a:lnSpc>
              <a:spcBef>
                <a:spcPts val="100"/>
              </a:spcBef>
              <a:tabLst>
                <a:tab pos="3946525" algn="l"/>
              </a:tabLst>
            </a:pPr>
            <a:r>
              <a:rPr sz="2400" spc="-30" dirty="0">
                <a:solidFill>
                  <a:srgbClr val="FF0000"/>
                </a:solidFill>
                <a:latin typeface="Tahoma"/>
                <a:cs typeface="Tahoma"/>
              </a:rPr>
              <a:t>2’s </a:t>
            </a:r>
            <a:r>
              <a:rPr sz="2400" spc="-5" dirty="0">
                <a:solidFill>
                  <a:srgbClr val="FF0000"/>
                </a:solidFill>
                <a:latin typeface="Tahoma"/>
                <a:cs typeface="Tahoma"/>
              </a:rPr>
              <a:t>complement </a:t>
            </a:r>
            <a:r>
              <a:rPr sz="2400" dirty="0">
                <a:solidFill>
                  <a:srgbClr val="FF0000"/>
                </a:solidFill>
                <a:latin typeface="Tahoma"/>
                <a:cs typeface="Tahoma"/>
              </a:rPr>
              <a:t>of</a:t>
            </a:r>
            <a:r>
              <a:rPr sz="2400" spc="30" dirty="0">
                <a:solidFill>
                  <a:srgbClr val="FF0000"/>
                </a:solidFill>
                <a:latin typeface="Tahoma"/>
                <a:cs typeface="Tahoma"/>
              </a:rPr>
              <a:t> </a:t>
            </a:r>
            <a:r>
              <a:rPr sz="2400" spc="-5" dirty="0">
                <a:solidFill>
                  <a:srgbClr val="FF0000"/>
                </a:solidFill>
                <a:latin typeface="Tahoma"/>
                <a:cs typeface="Tahoma"/>
              </a:rPr>
              <a:t>the</a:t>
            </a:r>
            <a:r>
              <a:rPr sz="2400" dirty="0">
                <a:solidFill>
                  <a:srgbClr val="FF0000"/>
                </a:solidFill>
                <a:latin typeface="Tahoma"/>
                <a:cs typeface="Tahoma"/>
              </a:rPr>
              <a:t> </a:t>
            </a:r>
            <a:r>
              <a:rPr sz="2400" spc="-5" dirty="0">
                <a:solidFill>
                  <a:srgbClr val="FF0000"/>
                </a:solidFill>
                <a:latin typeface="Tahoma"/>
                <a:cs typeface="Tahoma"/>
              </a:rPr>
              <a:t>1010	</a:t>
            </a:r>
            <a:r>
              <a:rPr sz="2400" dirty="0">
                <a:solidFill>
                  <a:srgbClr val="FF0000"/>
                </a:solidFill>
                <a:latin typeface="Tahoma"/>
                <a:cs typeface="Tahoma"/>
              </a:rPr>
              <a:t>is</a:t>
            </a:r>
            <a:r>
              <a:rPr sz="2400" spc="-80" dirty="0">
                <a:solidFill>
                  <a:srgbClr val="FF0000"/>
                </a:solidFill>
                <a:latin typeface="Tahoma"/>
                <a:cs typeface="Tahoma"/>
              </a:rPr>
              <a:t> </a:t>
            </a:r>
            <a:r>
              <a:rPr sz="2400" spc="-5" dirty="0">
                <a:solidFill>
                  <a:srgbClr val="FF0000"/>
                </a:solidFill>
                <a:latin typeface="Tahoma"/>
                <a:cs typeface="Tahoma"/>
              </a:rPr>
              <a:t>0110</a:t>
            </a:r>
            <a:endParaRPr sz="2400">
              <a:latin typeface="Tahoma"/>
              <a:cs typeface="Tahoma"/>
            </a:endParaRPr>
          </a:p>
        </p:txBody>
      </p:sp>
      <p:sp>
        <p:nvSpPr>
          <p:cNvPr id="8" name="object 8"/>
          <p:cNvSpPr/>
          <p:nvPr/>
        </p:nvSpPr>
        <p:spPr>
          <a:xfrm>
            <a:off x="1828800" y="4724272"/>
            <a:ext cx="3200400" cy="635"/>
          </a:xfrm>
          <a:custGeom>
            <a:avLst/>
            <a:gdLst/>
            <a:ahLst/>
            <a:cxnLst/>
            <a:rect l="l" t="t" r="r" b="b"/>
            <a:pathLst>
              <a:path w="3200400" h="635">
                <a:moveTo>
                  <a:pt x="0" y="0"/>
                </a:moveTo>
                <a:lnTo>
                  <a:pt x="3200400" y="381"/>
                </a:lnTo>
              </a:path>
            </a:pathLst>
          </a:custGeom>
          <a:ln w="28440">
            <a:solidFill>
              <a:srgbClr val="000000"/>
            </a:solidFill>
          </a:ln>
        </p:spPr>
        <p:txBody>
          <a:bodyPr wrap="square" lIns="0" tIns="0" rIns="0" bIns="0" rtlCol="0"/>
          <a:lstStyle/>
          <a:p>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746375" cy="513715"/>
          </a:xfrm>
          <a:prstGeom prst="rect">
            <a:avLst/>
          </a:prstGeom>
        </p:spPr>
        <p:txBody>
          <a:bodyPr vert="horz" wrap="square" lIns="0" tIns="12700" rIns="0" bIns="0" rtlCol="0">
            <a:spAutoFit/>
          </a:bodyPr>
          <a:lstStyle/>
          <a:p>
            <a:pPr marL="12700">
              <a:lnSpc>
                <a:spcPct val="100000"/>
              </a:lnSpc>
              <a:spcBef>
                <a:spcPts val="100"/>
              </a:spcBef>
            </a:pPr>
            <a:r>
              <a:rPr sz="3200" b="1" spc="-65" dirty="0">
                <a:latin typeface="Calibri"/>
                <a:cs typeface="Calibri"/>
              </a:rPr>
              <a:t>2’s</a:t>
            </a:r>
            <a:r>
              <a:rPr sz="3200" b="1" spc="-40"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22480" y="1746352"/>
          <a:ext cx="8686165" cy="3939842"/>
        </p:xfrm>
        <a:graphic>
          <a:graphicData uri="http://schemas.openxmlformats.org/drawingml/2006/table">
            <a:tbl>
              <a:tblPr firstRow="1" bandRow="1">
                <a:tableStyleId>{2D5ABB26-0587-4C30-8999-92F81FD0307C}</a:tableStyleId>
              </a:tblPr>
              <a:tblGrid>
                <a:gridCol w="1045210">
                  <a:extLst>
                    <a:ext uri="{9D8B030D-6E8A-4147-A177-3AD203B41FA5}">
                      <a16:colId xmlns="" xmlns:a16="http://schemas.microsoft.com/office/drawing/2014/main" val="20000"/>
                    </a:ext>
                  </a:extLst>
                </a:gridCol>
                <a:gridCol w="2381250">
                  <a:extLst>
                    <a:ext uri="{9D8B030D-6E8A-4147-A177-3AD203B41FA5}">
                      <a16:colId xmlns="" xmlns:a16="http://schemas.microsoft.com/office/drawing/2014/main" val="20001"/>
                    </a:ext>
                  </a:extLst>
                </a:gridCol>
                <a:gridCol w="2629535">
                  <a:extLst>
                    <a:ext uri="{9D8B030D-6E8A-4147-A177-3AD203B41FA5}">
                      <a16:colId xmlns="" xmlns:a16="http://schemas.microsoft.com/office/drawing/2014/main" val="20002"/>
                    </a:ext>
                  </a:extLst>
                </a:gridCol>
                <a:gridCol w="2630170">
                  <a:extLst>
                    <a:ext uri="{9D8B030D-6E8A-4147-A177-3AD203B41FA5}">
                      <a16:colId xmlns="" xmlns:a16="http://schemas.microsoft.com/office/drawing/2014/main" val="20003"/>
                    </a:ext>
                  </a:extLst>
                </a:gridCol>
              </a:tblGrid>
              <a:tr h="659129">
                <a:tc>
                  <a:txBody>
                    <a:bodyPr/>
                    <a:lstStyle/>
                    <a:p>
                      <a:pPr algn="ctr">
                        <a:lnSpc>
                          <a:spcPct val="100000"/>
                        </a:lnSpc>
                        <a:spcBef>
                          <a:spcPts val="265"/>
                        </a:spcBef>
                      </a:pPr>
                      <a:r>
                        <a:rPr sz="1800" b="1" spc="-55" dirty="0">
                          <a:solidFill>
                            <a:srgbClr val="FFFFFF"/>
                          </a:solidFill>
                          <a:latin typeface="Calibri"/>
                          <a:cs typeface="Calibri"/>
                        </a:rPr>
                        <a:t>Sr.</a:t>
                      </a:r>
                      <a:r>
                        <a:rPr sz="1800" b="1" spc="-35"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gn="ctr">
                        <a:lnSpc>
                          <a:spcPct val="100000"/>
                        </a:lnSpc>
                        <a:spcBef>
                          <a:spcPts val="265"/>
                        </a:spcBef>
                      </a:pPr>
                      <a:r>
                        <a:rPr sz="1800" b="1" dirty="0">
                          <a:solidFill>
                            <a:srgbClr val="FFFFFF"/>
                          </a:solidFill>
                          <a:latin typeface="Calibri"/>
                          <a:cs typeface="Calibri"/>
                        </a:rPr>
                        <a:t>Binary</a:t>
                      </a:r>
                      <a:r>
                        <a:rPr sz="1800" b="1" spc="-35" dirty="0">
                          <a:solidFill>
                            <a:srgbClr val="FFFFFF"/>
                          </a:solidFill>
                          <a:latin typeface="Calibri"/>
                          <a:cs typeface="Calibri"/>
                        </a:rPr>
                        <a:t> </a:t>
                      </a:r>
                      <a:r>
                        <a:rPr sz="1800" b="1" dirty="0">
                          <a:solidFill>
                            <a:srgbClr val="FFFFFF"/>
                          </a:solidFill>
                          <a:latin typeface="Calibri"/>
                          <a:cs typeface="Calibri"/>
                        </a:rPr>
                        <a:t>Number</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gn="ctr">
                        <a:lnSpc>
                          <a:spcPct val="100000"/>
                        </a:lnSpc>
                        <a:spcBef>
                          <a:spcPts val="265"/>
                        </a:spcBef>
                      </a:pPr>
                      <a:r>
                        <a:rPr sz="1800" b="1" spc="-35" dirty="0">
                          <a:solidFill>
                            <a:srgbClr val="FFFFFF"/>
                          </a:solidFill>
                          <a:latin typeface="Calibri"/>
                          <a:cs typeface="Calibri"/>
                        </a:rPr>
                        <a:t>1’s</a:t>
                      </a:r>
                      <a:r>
                        <a:rPr sz="1800" b="1" spc="-15" dirty="0">
                          <a:solidFill>
                            <a:srgbClr val="FFFFFF"/>
                          </a:solidFill>
                          <a:latin typeface="Calibri"/>
                          <a:cs typeface="Calibri"/>
                        </a:rPr>
                        <a:t> </a:t>
                      </a:r>
                      <a:r>
                        <a:rPr sz="1800" b="1" spc="-10" dirty="0">
                          <a:solidFill>
                            <a:srgbClr val="FFFFFF"/>
                          </a:solidFill>
                          <a:latin typeface="Calibri"/>
                          <a:cs typeface="Calibri"/>
                        </a:rPr>
                        <a:t>Complement</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gn="ctr">
                        <a:lnSpc>
                          <a:spcPct val="100000"/>
                        </a:lnSpc>
                        <a:spcBef>
                          <a:spcPts val="265"/>
                        </a:spcBef>
                      </a:pPr>
                      <a:r>
                        <a:rPr sz="1800" b="1" spc="-35" dirty="0">
                          <a:solidFill>
                            <a:srgbClr val="FFFFFF"/>
                          </a:solidFill>
                          <a:latin typeface="Calibri"/>
                          <a:cs typeface="Calibri"/>
                        </a:rPr>
                        <a:t>2’s</a:t>
                      </a:r>
                      <a:r>
                        <a:rPr sz="1800" b="1" spc="-15" dirty="0">
                          <a:solidFill>
                            <a:srgbClr val="FFFFFF"/>
                          </a:solidFill>
                          <a:latin typeface="Calibri"/>
                          <a:cs typeface="Calibri"/>
                        </a:rPr>
                        <a:t> </a:t>
                      </a:r>
                      <a:r>
                        <a:rPr sz="1800" b="1" spc="-10" dirty="0">
                          <a:solidFill>
                            <a:srgbClr val="FFFFFF"/>
                          </a:solidFill>
                          <a:latin typeface="Calibri"/>
                          <a:cs typeface="Calibri"/>
                        </a:rPr>
                        <a:t>Complement</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extLst>
                  <a:ext uri="{0D108BD9-81ED-4DB2-BD59-A6C34878D82A}">
                    <a16:rowId xmlns="" xmlns:a16="http://schemas.microsoft.com/office/drawing/2014/main" val="10000"/>
                  </a:ext>
                </a:extLst>
              </a:tr>
              <a:tr h="653796">
                <a:tc>
                  <a:txBody>
                    <a:bodyPr/>
                    <a:lstStyle/>
                    <a:p>
                      <a:pPr algn="ctr">
                        <a:lnSpc>
                          <a:spcPct val="100000"/>
                        </a:lnSpc>
                        <a:spcBef>
                          <a:spcPts val="265"/>
                        </a:spcBef>
                      </a:pPr>
                      <a:r>
                        <a:rPr sz="1800" dirty="0">
                          <a:latin typeface="Calibri"/>
                          <a:cs typeface="Calibri"/>
                        </a:rPr>
                        <a:t>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1270" algn="ctr">
                        <a:lnSpc>
                          <a:spcPct val="100000"/>
                        </a:lnSpc>
                        <a:spcBef>
                          <a:spcPts val="265"/>
                        </a:spcBef>
                      </a:pPr>
                      <a:r>
                        <a:rPr sz="1800" dirty="0">
                          <a:latin typeface="Calibri"/>
                          <a:cs typeface="Calibri"/>
                        </a:rPr>
                        <a:t>1101</a:t>
                      </a:r>
                      <a:r>
                        <a:rPr sz="1800" spc="-10" dirty="0">
                          <a:latin typeface="Calibri"/>
                          <a:cs typeface="Calibri"/>
                        </a:rPr>
                        <a:t> </a:t>
                      </a:r>
                      <a:r>
                        <a:rPr sz="1800" dirty="0">
                          <a:latin typeface="Calibri"/>
                          <a:cs typeface="Calibri"/>
                        </a:rPr>
                        <a:t>0101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65"/>
                        </a:spcBef>
                      </a:pPr>
                      <a:r>
                        <a:rPr sz="1800" dirty="0">
                          <a:latin typeface="Calibri"/>
                          <a:cs typeface="Calibri"/>
                        </a:rPr>
                        <a:t>0010</a:t>
                      </a:r>
                      <a:r>
                        <a:rPr sz="1800" spc="-10" dirty="0">
                          <a:latin typeface="Calibri"/>
                          <a:cs typeface="Calibri"/>
                        </a:rPr>
                        <a:t> </a:t>
                      </a:r>
                      <a:r>
                        <a:rPr sz="1800" dirty="0">
                          <a:latin typeface="Calibri"/>
                          <a:cs typeface="Calibri"/>
                        </a:rPr>
                        <a:t>1010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635" algn="ctr">
                        <a:lnSpc>
                          <a:spcPct val="100000"/>
                        </a:lnSpc>
                        <a:spcBef>
                          <a:spcPts val="265"/>
                        </a:spcBef>
                      </a:pPr>
                      <a:r>
                        <a:rPr sz="1800" dirty="0">
                          <a:latin typeface="Calibri"/>
                          <a:cs typeface="Calibri"/>
                        </a:rPr>
                        <a:t>0010</a:t>
                      </a:r>
                      <a:r>
                        <a:rPr sz="1800" spc="-10" dirty="0">
                          <a:latin typeface="Calibri"/>
                          <a:cs typeface="Calibri"/>
                        </a:rPr>
                        <a:t> </a:t>
                      </a:r>
                      <a:r>
                        <a:rPr sz="1800" dirty="0">
                          <a:latin typeface="Calibri"/>
                          <a:cs typeface="Calibri"/>
                        </a:rPr>
                        <a:t>1011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1"/>
                  </a:ext>
                </a:extLst>
              </a:tr>
              <a:tr h="653795">
                <a:tc>
                  <a:txBody>
                    <a:bodyPr/>
                    <a:lstStyle/>
                    <a:p>
                      <a:pPr algn="ctr">
                        <a:lnSpc>
                          <a:spcPct val="100000"/>
                        </a:lnSpc>
                        <a:spcBef>
                          <a:spcPts val="265"/>
                        </a:spcBef>
                      </a:pPr>
                      <a:r>
                        <a:rPr sz="1800" dirty="0">
                          <a:latin typeface="Calibri"/>
                          <a:cs typeface="Calibri"/>
                        </a:rPr>
                        <a:t>2</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635" algn="ctr">
                        <a:lnSpc>
                          <a:spcPct val="100000"/>
                        </a:lnSpc>
                        <a:spcBef>
                          <a:spcPts val="265"/>
                        </a:spcBef>
                      </a:pPr>
                      <a:r>
                        <a:rPr sz="1800" spc="-5" dirty="0">
                          <a:latin typeface="Calibri"/>
                          <a:cs typeface="Calibri"/>
                        </a:rPr>
                        <a:t>1001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gn="ctr">
                        <a:lnSpc>
                          <a:spcPct val="100000"/>
                        </a:lnSpc>
                        <a:spcBef>
                          <a:spcPts val="265"/>
                        </a:spcBef>
                      </a:pPr>
                      <a:r>
                        <a:rPr sz="1800" spc="-5" dirty="0">
                          <a:latin typeface="Calibri"/>
                          <a:cs typeface="Calibri"/>
                        </a:rPr>
                        <a:t>0110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gn="ctr">
                        <a:lnSpc>
                          <a:spcPct val="100000"/>
                        </a:lnSpc>
                        <a:spcBef>
                          <a:spcPts val="265"/>
                        </a:spcBef>
                      </a:pPr>
                      <a:r>
                        <a:rPr sz="1800" spc="-5" dirty="0">
                          <a:latin typeface="Calibri"/>
                          <a:cs typeface="Calibri"/>
                        </a:rPr>
                        <a:t>0111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2"/>
                  </a:ext>
                </a:extLst>
              </a:tr>
              <a:tr h="653669">
                <a:tc>
                  <a:txBody>
                    <a:bodyPr/>
                    <a:lstStyle/>
                    <a:p>
                      <a:pPr algn="ctr">
                        <a:lnSpc>
                          <a:spcPct val="100000"/>
                        </a:lnSpc>
                        <a:spcBef>
                          <a:spcPts val="270"/>
                        </a:spcBef>
                      </a:pPr>
                      <a:r>
                        <a:rPr sz="1800" dirty="0">
                          <a:latin typeface="Calibri"/>
                          <a:cs typeface="Calibri"/>
                        </a:rPr>
                        <a:t>3</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1270" algn="ctr">
                        <a:lnSpc>
                          <a:spcPct val="100000"/>
                        </a:lnSpc>
                        <a:spcBef>
                          <a:spcPts val="270"/>
                        </a:spcBef>
                      </a:pPr>
                      <a:r>
                        <a:rPr sz="1800" dirty="0">
                          <a:latin typeface="Calibri"/>
                          <a:cs typeface="Calibri"/>
                        </a:rPr>
                        <a:t>1011</a:t>
                      </a:r>
                      <a:r>
                        <a:rPr sz="1800" spc="-10" dirty="0">
                          <a:latin typeface="Calibri"/>
                          <a:cs typeface="Calibri"/>
                        </a:rPr>
                        <a:t> </a:t>
                      </a:r>
                      <a:r>
                        <a:rPr sz="1800" dirty="0">
                          <a:latin typeface="Calibri"/>
                          <a:cs typeface="Calibri"/>
                        </a:rPr>
                        <a:t>1111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70"/>
                        </a:spcBef>
                      </a:pPr>
                      <a:r>
                        <a:rPr sz="1800" dirty="0">
                          <a:latin typeface="Calibri"/>
                          <a:cs typeface="Calibri"/>
                        </a:rPr>
                        <a:t>0100</a:t>
                      </a:r>
                      <a:r>
                        <a:rPr sz="1800" spc="-10" dirty="0">
                          <a:latin typeface="Calibri"/>
                          <a:cs typeface="Calibri"/>
                        </a:rPr>
                        <a:t> </a:t>
                      </a:r>
                      <a:r>
                        <a:rPr sz="1800" dirty="0">
                          <a:latin typeface="Calibri"/>
                          <a:cs typeface="Calibri"/>
                        </a:rPr>
                        <a:t>0000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635" algn="ctr">
                        <a:lnSpc>
                          <a:spcPct val="100000"/>
                        </a:lnSpc>
                        <a:spcBef>
                          <a:spcPts val="270"/>
                        </a:spcBef>
                      </a:pPr>
                      <a:r>
                        <a:rPr sz="1800" dirty="0">
                          <a:latin typeface="Calibri"/>
                          <a:cs typeface="Calibri"/>
                        </a:rPr>
                        <a:t>0100</a:t>
                      </a:r>
                      <a:r>
                        <a:rPr sz="1800" spc="-10" dirty="0">
                          <a:latin typeface="Calibri"/>
                          <a:cs typeface="Calibri"/>
                        </a:rPr>
                        <a:t> </a:t>
                      </a:r>
                      <a:r>
                        <a:rPr sz="1800" dirty="0">
                          <a:latin typeface="Calibri"/>
                          <a:cs typeface="Calibri"/>
                        </a:rPr>
                        <a:t>0001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3"/>
                  </a:ext>
                </a:extLst>
              </a:tr>
              <a:tr h="659257">
                <a:tc>
                  <a:txBody>
                    <a:bodyPr/>
                    <a:lstStyle/>
                    <a:p>
                      <a:pPr algn="ctr">
                        <a:lnSpc>
                          <a:spcPct val="100000"/>
                        </a:lnSpc>
                        <a:spcBef>
                          <a:spcPts val="270"/>
                        </a:spcBef>
                      </a:pPr>
                      <a:r>
                        <a:rPr sz="1800" dirty="0">
                          <a:latin typeface="Calibri"/>
                          <a:cs typeface="Calibri"/>
                        </a:rPr>
                        <a:t>4</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1905" algn="ctr">
                        <a:lnSpc>
                          <a:spcPct val="100000"/>
                        </a:lnSpc>
                        <a:spcBef>
                          <a:spcPts val="270"/>
                        </a:spcBef>
                      </a:pPr>
                      <a:r>
                        <a:rPr sz="1800" dirty="0">
                          <a:latin typeface="Calibri"/>
                          <a:cs typeface="Calibri"/>
                        </a:rPr>
                        <a:t>1101 1010</a:t>
                      </a:r>
                      <a:r>
                        <a:rPr sz="1800" spc="-20" dirty="0">
                          <a:latin typeface="Calibri"/>
                          <a:cs typeface="Calibri"/>
                        </a:rPr>
                        <a:t> </a:t>
                      </a:r>
                      <a:r>
                        <a:rPr sz="1800" dirty="0">
                          <a:latin typeface="Calibri"/>
                          <a:cs typeface="Calibri"/>
                        </a:rPr>
                        <a:t>0001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gn="ctr">
                        <a:lnSpc>
                          <a:spcPct val="100000"/>
                        </a:lnSpc>
                        <a:spcBef>
                          <a:spcPts val="270"/>
                        </a:spcBef>
                      </a:pPr>
                      <a:r>
                        <a:rPr sz="1800" dirty="0">
                          <a:latin typeface="Calibri"/>
                          <a:cs typeface="Calibri"/>
                        </a:rPr>
                        <a:t>0010 0101</a:t>
                      </a:r>
                      <a:r>
                        <a:rPr sz="1800" spc="-20" dirty="0">
                          <a:latin typeface="Calibri"/>
                          <a:cs typeface="Calibri"/>
                        </a:rPr>
                        <a:t> </a:t>
                      </a:r>
                      <a:r>
                        <a:rPr sz="1800" dirty="0">
                          <a:latin typeface="Calibri"/>
                          <a:cs typeface="Calibri"/>
                        </a:rPr>
                        <a:t>1110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635" algn="ctr">
                        <a:lnSpc>
                          <a:spcPct val="100000"/>
                        </a:lnSpc>
                        <a:spcBef>
                          <a:spcPts val="270"/>
                        </a:spcBef>
                      </a:pPr>
                      <a:r>
                        <a:rPr sz="1800" dirty="0">
                          <a:latin typeface="Calibri"/>
                          <a:cs typeface="Calibri"/>
                        </a:rPr>
                        <a:t>0010 0101</a:t>
                      </a:r>
                      <a:r>
                        <a:rPr sz="1800" spc="-20" dirty="0">
                          <a:latin typeface="Calibri"/>
                          <a:cs typeface="Calibri"/>
                        </a:rPr>
                        <a:t> </a:t>
                      </a:r>
                      <a:r>
                        <a:rPr sz="1800" dirty="0">
                          <a:latin typeface="Calibri"/>
                          <a:cs typeface="Calibri"/>
                        </a:rPr>
                        <a:t>1111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4"/>
                  </a:ext>
                </a:extLst>
              </a:tr>
              <a:tr h="660196">
                <a:tc>
                  <a:txBody>
                    <a:bodyPr/>
                    <a:lstStyle/>
                    <a:p>
                      <a:pPr algn="ctr">
                        <a:lnSpc>
                          <a:spcPct val="100000"/>
                        </a:lnSpc>
                        <a:spcBef>
                          <a:spcPts val="270"/>
                        </a:spcBef>
                      </a:pPr>
                      <a:r>
                        <a:rPr sz="1800" dirty="0">
                          <a:latin typeface="Calibri"/>
                          <a:cs typeface="Calibri"/>
                        </a:rPr>
                        <a:t>5</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1905" algn="ctr">
                        <a:lnSpc>
                          <a:spcPct val="100000"/>
                        </a:lnSpc>
                        <a:spcBef>
                          <a:spcPts val="270"/>
                        </a:spcBef>
                      </a:pPr>
                      <a:r>
                        <a:rPr sz="1800" dirty="0">
                          <a:latin typeface="Calibri"/>
                          <a:cs typeface="Calibri"/>
                        </a:rPr>
                        <a:t>1110 0111</a:t>
                      </a:r>
                      <a:r>
                        <a:rPr sz="1800" spc="-20" dirty="0">
                          <a:latin typeface="Calibri"/>
                          <a:cs typeface="Calibri"/>
                        </a:rPr>
                        <a:t> </a:t>
                      </a:r>
                      <a:r>
                        <a:rPr sz="1800" dirty="0">
                          <a:latin typeface="Calibri"/>
                          <a:cs typeface="Calibri"/>
                        </a:rPr>
                        <a:t>0101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70"/>
                        </a:spcBef>
                      </a:pPr>
                      <a:r>
                        <a:rPr sz="1800" dirty="0">
                          <a:latin typeface="Calibri"/>
                          <a:cs typeface="Calibri"/>
                        </a:rPr>
                        <a:t>0001 1000</a:t>
                      </a:r>
                      <a:r>
                        <a:rPr sz="1800" spc="-20" dirty="0">
                          <a:latin typeface="Calibri"/>
                          <a:cs typeface="Calibri"/>
                        </a:rPr>
                        <a:t> </a:t>
                      </a:r>
                      <a:r>
                        <a:rPr sz="1800" dirty="0">
                          <a:latin typeface="Calibri"/>
                          <a:cs typeface="Calibri"/>
                        </a:rPr>
                        <a:t>1010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635" algn="ctr">
                        <a:lnSpc>
                          <a:spcPct val="100000"/>
                        </a:lnSpc>
                        <a:spcBef>
                          <a:spcPts val="270"/>
                        </a:spcBef>
                      </a:pPr>
                      <a:r>
                        <a:rPr sz="1800" dirty="0">
                          <a:latin typeface="Calibri"/>
                          <a:cs typeface="Calibri"/>
                        </a:rPr>
                        <a:t>0001 1000</a:t>
                      </a:r>
                      <a:r>
                        <a:rPr sz="1800" spc="-20" dirty="0">
                          <a:latin typeface="Calibri"/>
                          <a:cs typeface="Calibri"/>
                        </a:rPr>
                        <a:t> </a:t>
                      </a:r>
                      <a:r>
                        <a:rPr sz="1800" dirty="0">
                          <a:latin typeface="Calibri"/>
                          <a:cs typeface="Calibri"/>
                        </a:rPr>
                        <a:t>1011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0561"/>
            <a:ext cx="5088890"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alibri"/>
                <a:cs typeface="Calibri"/>
              </a:rPr>
              <a:t>Subtraction </a:t>
            </a:r>
            <a:r>
              <a:rPr sz="2800" b="1" spc="-5" dirty="0">
                <a:latin typeface="Calibri"/>
                <a:cs typeface="Calibri"/>
              </a:rPr>
              <a:t>Using </a:t>
            </a:r>
            <a:r>
              <a:rPr sz="2800" b="1" spc="-55" dirty="0">
                <a:latin typeface="Calibri"/>
                <a:cs typeface="Calibri"/>
              </a:rPr>
              <a:t>2’s</a:t>
            </a:r>
            <a:r>
              <a:rPr sz="2800" b="1" spc="-40" dirty="0">
                <a:latin typeface="Calibri"/>
                <a:cs typeface="Calibri"/>
              </a:rPr>
              <a:t> </a:t>
            </a:r>
            <a:r>
              <a:rPr sz="2800" b="1" spc="-10" dirty="0">
                <a:latin typeface="Calibri"/>
                <a:cs typeface="Calibri"/>
              </a:rPr>
              <a:t>Complement</a:t>
            </a:r>
            <a:endParaRPr sz="2800">
              <a:latin typeface="Calibri"/>
              <a:cs typeface="Calibri"/>
            </a:endParaRPr>
          </a:p>
        </p:txBody>
      </p:sp>
      <p:sp>
        <p:nvSpPr>
          <p:cNvPr id="3" name="object 3"/>
          <p:cNvSpPr txBox="1"/>
          <p:nvPr/>
        </p:nvSpPr>
        <p:spPr>
          <a:xfrm>
            <a:off x="383844" y="739622"/>
            <a:ext cx="8376920" cy="5147310"/>
          </a:xfrm>
          <a:prstGeom prst="rect">
            <a:avLst/>
          </a:prstGeom>
        </p:spPr>
        <p:txBody>
          <a:bodyPr vert="horz" wrap="square" lIns="0" tIns="12065" rIns="0" bIns="0" rtlCol="0">
            <a:spAutoFit/>
          </a:bodyPr>
          <a:lstStyle/>
          <a:p>
            <a:pPr marL="354965" marR="27940" indent="-342900">
              <a:lnSpc>
                <a:spcPct val="150100"/>
              </a:lnSpc>
              <a:spcBef>
                <a:spcPts val="95"/>
              </a:spcBef>
              <a:buFont typeface="Wingdings"/>
              <a:buChar char=""/>
              <a:tabLst>
                <a:tab pos="355600" algn="l"/>
                <a:tab pos="931544" algn="l"/>
                <a:tab pos="1632585" algn="l"/>
                <a:tab pos="3984625" algn="l"/>
                <a:tab pos="6226810" algn="l"/>
                <a:tab pos="7108825" algn="l"/>
                <a:tab pos="7921625" algn="l"/>
              </a:tabLst>
            </a:pPr>
            <a:r>
              <a:rPr sz="3200" spc="-5" dirty="0">
                <a:latin typeface="Calibri"/>
                <a:cs typeface="Calibri"/>
              </a:rPr>
              <a:t>I</a:t>
            </a:r>
            <a:r>
              <a:rPr sz="3200" dirty="0">
                <a:latin typeface="Calibri"/>
                <a:cs typeface="Calibri"/>
              </a:rPr>
              <a:t>n	</a:t>
            </a:r>
            <a:r>
              <a:rPr sz="3200" spc="-5" dirty="0">
                <a:latin typeface="Calibri"/>
                <a:cs typeface="Calibri"/>
              </a:rPr>
              <a:t>2</a:t>
            </a:r>
            <a:r>
              <a:rPr sz="3200" spc="-190" dirty="0">
                <a:latin typeface="Calibri"/>
                <a:cs typeface="Calibri"/>
              </a:rPr>
              <a:t>’</a:t>
            </a:r>
            <a:r>
              <a:rPr sz="3200" dirty="0">
                <a:latin typeface="Calibri"/>
                <a:cs typeface="Calibri"/>
              </a:rPr>
              <a:t>s	</a:t>
            </a:r>
            <a:r>
              <a:rPr sz="3200" spc="-25" dirty="0">
                <a:latin typeface="Calibri"/>
                <a:cs typeface="Calibri"/>
              </a:rPr>
              <a:t>c</a:t>
            </a:r>
            <a:r>
              <a:rPr sz="3200" spc="-5" dirty="0">
                <a:latin typeface="Calibri"/>
                <a:cs typeface="Calibri"/>
              </a:rPr>
              <a:t>ompleme</a:t>
            </a:r>
            <a:r>
              <a:rPr sz="3200" spc="-30" dirty="0">
                <a:latin typeface="Calibri"/>
                <a:cs typeface="Calibri"/>
              </a:rPr>
              <a:t>n</a:t>
            </a:r>
            <a:r>
              <a:rPr sz="3200" dirty="0">
                <a:latin typeface="Calibri"/>
                <a:cs typeface="Calibri"/>
              </a:rPr>
              <a:t>t	</a:t>
            </a:r>
            <a:r>
              <a:rPr sz="3200" spc="-5" dirty="0">
                <a:latin typeface="Calibri"/>
                <a:cs typeface="Calibri"/>
              </a:rPr>
              <a:t>subt</a:t>
            </a:r>
            <a:r>
              <a:rPr sz="3200" spc="-65" dirty="0">
                <a:latin typeface="Calibri"/>
                <a:cs typeface="Calibri"/>
              </a:rPr>
              <a:t>r</a:t>
            </a:r>
            <a:r>
              <a:rPr sz="3200" dirty="0">
                <a:latin typeface="Calibri"/>
                <a:cs typeface="Calibri"/>
              </a:rPr>
              <a:t>action,	add	the	</a:t>
            </a:r>
            <a:r>
              <a:rPr sz="3200" spc="-5" dirty="0">
                <a:latin typeface="Calibri"/>
                <a:cs typeface="Calibri"/>
              </a:rPr>
              <a:t>2</a:t>
            </a:r>
            <a:r>
              <a:rPr sz="3200" spc="-190" dirty="0">
                <a:latin typeface="Calibri"/>
                <a:cs typeface="Calibri"/>
              </a:rPr>
              <a:t>’s  </a:t>
            </a:r>
            <a:r>
              <a:rPr sz="3200" spc="-10" dirty="0">
                <a:latin typeface="Calibri"/>
                <a:cs typeface="Calibri"/>
              </a:rPr>
              <a:t>complement </a:t>
            </a:r>
            <a:r>
              <a:rPr sz="3200" dirty="0">
                <a:latin typeface="Calibri"/>
                <a:cs typeface="Calibri"/>
              </a:rPr>
              <a:t>of </a:t>
            </a:r>
            <a:r>
              <a:rPr sz="3200" spc="-10" dirty="0">
                <a:latin typeface="Calibri"/>
                <a:cs typeface="Calibri"/>
              </a:rPr>
              <a:t>subtrahend </a:t>
            </a:r>
            <a:r>
              <a:rPr sz="3200" spc="-25" dirty="0">
                <a:latin typeface="Calibri"/>
                <a:cs typeface="Calibri"/>
              </a:rPr>
              <a:t>to </a:t>
            </a:r>
            <a:r>
              <a:rPr sz="3200" dirty="0">
                <a:latin typeface="Calibri"/>
                <a:cs typeface="Calibri"/>
              </a:rPr>
              <a:t>the</a:t>
            </a:r>
            <a:r>
              <a:rPr sz="3200" spc="35" dirty="0">
                <a:latin typeface="Calibri"/>
                <a:cs typeface="Calibri"/>
              </a:rPr>
              <a:t> </a:t>
            </a:r>
            <a:r>
              <a:rPr sz="3200" spc="-5" dirty="0">
                <a:latin typeface="Calibri"/>
                <a:cs typeface="Calibri"/>
              </a:rPr>
              <a:t>minuend.</a:t>
            </a:r>
            <a:endParaRPr sz="3200">
              <a:latin typeface="Calibri"/>
              <a:cs typeface="Calibri"/>
            </a:endParaRPr>
          </a:p>
          <a:p>
            <a:pPr marL="354965" marR="7620" indent="-342900">
              <a:lnSpc>
                <a:spcPts val="5760"/>
              </a:lnSpc>
              <a:spcBef>
                <a:spcPts val="515"/>
              </a:spcBef>
              <a:buFont typeface="Wingdings"/>
              <a:buChar char=""/>
              <a:tabLst>
                <a:tab pos="355600" algn="l"/>
                <a:tab pos="733425" algn="l"/>
                <a:tab pos="1718310" algn="l"/>
                <a:tab pos="2120265" algn="l"/>
                <a:tab pos="3950970" algn="l"/>
                <a:tab pos="4868545" algn="l"/>
                <a:tab pos="5572760" algn="l"/>
                <a:tab pos="6665595" algn="l"/>
                <a:tab pos="7069455" algn="l"/>
              </a:tabLst>
            </a:pPr>
            <a:r>
              <a:rPr sz="3200" spc="-5" dirty="0">
                <a:latin typeface="Calibri"/>
                <a:cs typeface="Calibri"/>
              </a:rPr>
              <a:t>I</a:t>
            </a:r>
            <a:r>
              <a:rPr sz="3200" dirty="0">
                <a:latin typeface="Calibri"/>
                <a:cs typeface="Calibri"/>
              </a:rPr>
              <a:t>f	</a:t>
            </a:r>
            <a:r>
              <a:rPr sz="3200" spc="-25" dirty="0">
                <a:latin typeface="Calibri"/>
                <a:cs typeface="Calibri"/>
              </a:rPr>
              <a:t>c</a:t>
            </a:r>
            <a:r>
              <a:rPr sz="3200" dirty="0">
                <a:latin typeface="Calibri"/>
                <a:cs typeface="Calibri"/>
              </a:rPr>
              <a:t>arry	</a:t>
            </a:r>
            <a:r>
              <a:rPr sz="3200" spc="-5" dirty="0">
                <a:latin typeface="Calibri"/>
                <a:cs typeface="Calibri"/>
              </a:rPr>
              <a:t>i</a:t>
            </a:r>
            <a:r>
              <a:rPr sz="3200" dirty="0">
                <a:latin typeface="Calibri"/>
                <a:cs typeface="Calibri"/>
              </a:rPr>
              <a:t>s	</a:t>
            </a:r>
            <a:r>
              <a:rPr sz="3200" spc="-25" dirty="0">
                <a:latin typeface="Calibri"/>
                <a:cs typeface="Calibri"/>
              </a:rPr>
              <a:t>g</a:t>
            </a:r>
            <a:r>
              <a:rPr sz="3200" dirty="0">
                <a:latin typeface="Calibri"/>
                <a:cs typeface="Calibri"/>
              </a:rPr>
              <a:t>ene</a:t>
            </a:r>
            <a:r>
              <a:rPr sz="3200" spc="-80" dirty="0">
                <a:latin typeface="Calibri"/>
                <a:cs typeface="Calibri"/>
              </a:rPr>
              <a:t>r</a:t>
            </a:r>
            <a:r>
              <a:rPr sz="3200" spc="-40" dirty="0">
                <a:latin typeface="Calibri"/>
                <a:cs typeface="Calibri"/>
              </a:rPr>
              <a:t>a</a:t>
            </a:r>
            <a:r>
              <a:rPr sz="3200" spc="-45" dirty="0">
                <a:latin typeface="Calibri"/>
                <a:cs typeface="Calibri"/>
              </a:rPr>
              <a:t>t</a:t>
            </a:r>
            <a:r>
              <a:rPr sz="3200" dirty="0">
                <a:latin typeface="Calibri"/>
                <a:cs typeface="Calibri"/>
              </a:rPr>
              <a:t>ed	then	the	</a:t>
            </a:r>
            <a:r>
              <a:rPr sz="3200" spc="-40" dirty="0">
                <a:latin typeface="Calibri"/>
                <a:cs typeface="Calibri"/>
              </a:rPr>
              <a:t>r</a:t>
            </a:r>
            <a:r>
              <a:rPr sz="3200" dirty="0">
                <a:latin typeface="Calibri"/>
                <a:cs typeface="Calibri"/>
              </a:rPr>
              <a:t>e</a:t>
            </a:r>
            <a:r>
              <a:rPr sz="3200" spc="-15" dirty="0">
                <a:latin typeface="Calibri"/>
                <a:cs typeface="Calibri"/>
              </a:rPr>
              <a:t>s</a:t>
            </a:r>
            <a:r>
              <a:rPr sz="3200" spc="-5" dirty="0">
                <a:latin typeface="Calibri"/>
                <a:cs typeface="Calibri"/>
              </a:rPr>
              <a:t>ul</a:t>
            </a:r>
            <a:r>
              <a:rPr sz="3200" dirty="0">
                <a:latin typeface="Calibri"/>
                <a:cs typeface="Calibri"/>
              </a:rPr>
              <a:t>t	</a:t>
            </a:r>
            <a:r>
              <a:rPr sz="3200" spc="-5" dirty="0">
                <a:latin typeface="Calibri"/>
                <a:cs typeface="Calibri"/>
              </a:rPr>
              <a:t>i</a:t>
            </a:r>
            <a:r>
              <a:rPr sz="3200" dirty="0">
                <a:latin typeface="Calibri"/>
                <a:cs typeface="Calibri"/>
              </a:rPr>
              <a:t>s	</a:t>
            </a:r>
            <a:r>
              <a:rPr sz="3200" spc="-5" dirty="0">
                <a:latin typeface="Calibri"/>
                <a:cs typeface="Calibri"/>
              </a:rPr>
              <a:t>posi</a:t>
            </a:r>
            <a:r>
              <a:rPr sz="3200" spc="-15" dirty="0">
                <a:latin typeface="Calibri"/>
                <a:cs typeface="Calibri"/>
              </a:rPr>
              <a:t>t</a:t>
            </a:r>
            <a:r>
              <a:rPr sz="3200" dirty="0">
                <a:latin typeface="Calibri"/>
                <a:cs typeface="Calibri"/>
              </a:rPr>
              <a:t>i</a:t>
            </a:r>
            <a:r>
              <a:rPr sz="3200" spc="-25" dirty="0">
                <a:latin typeface="Calibri"/>
                <a:cs typeface="Calibri"/>
              </a:rPr>
              <a:t>v</a:t>
            </a:r>
            <a:r>
              <a:rPr sz="3200" dirty="0">
                <a:latin typeface="Calibri"/>
                <a:cs typeface="Calibri"/>
              </a:rPr>
              <a:t>e  and </a:t>
            </a:r>
            <a:r>
              <a:rPr sz="3200" spc="-5" dirty="0">
                <a:latin typeface="Calibri"/>
                <a:cs typeface="Calibri"/>
              </a:rPr>
              <a:t>in its true</a:t>
            </a:r>
            <a:r>
              <a:rPr sz="3200" spc="15" dirty="0">
                <a:latin typeface="Calibri"/>
                <a:cs typeface="Calibri"/>
              </a:rPr>
              <a:t> </a:t>
            </a:r>
            <a:r>
              <a:rPr sz="3200" spc="-20" dirty="0">
                <a:latin typeface="Calibri"/>
                <a:cs typeface="Calibri"/>
              </a:rPr>
              <a:t>form.</a:t>
            </a:r>
            <a:endParaRPr sz="3200">
              <a:latin typeface="Calibri"/>
              <a:cs typeface="Calibri"/>
            </a:endParaRPr>
          </a:p>
          <a:p>
            <a:pPr marL="354965" marR="5080" indent="-342900">
              <a:lnSpc>
                <a:spcPts val="5760"/>
              </a:lnSpc>
              <a:buFont typeface="Wingdings"/>
              <a:buChar char=""/>
              <a:tabLst>
                <a:tab pos="355600" algn="l"/>
                <a:tab pos="735965" algn="l"/>
                <a:tab pos="1442085" algn="l"/>
                <a:tab pos="2429510" algn="l"/>
                <a:tab pos="2835275" algn="l"/>
                <a:tab pos="3553460" algn="l"/>
                <a:tab pos="5389880" algn="l"/>
                <a:tab pos="6308725" algn="l"/>
                <a:tab pos="7014845" algn="l"/>
                <a:tab pos="8108950" algn="l"/>
              </a:tabLst>
            </a:pPr>
            <a:r>
              <a:rPr sz="3200" spc="-5" dirty="0">
                <a:latin typeface="Calibri"/>
                <a:cs typeface="Calibri"/>
              </a:rPr>
              <a:t>I</a:t>
            </a:r>
            <a:r>
              <a:rPr sz="3200" dirty="0">
                <a:latin typeface="Calibri"/>
                <a:cs typeface="Calibri"/>
              </a:rPr>
              <a:t>f	the	</a:t>
            </a:r>
            <a:r>
              <a:rPr sz="3200" spc="-25" dirty="0">
                <a:latin typeface="Calibri"/>
                <a:cs typeface="Calibri"/>
              </a:rPr>
              <a:t>c</a:t>
            </a:r>
            <a:r>
              <a:rPr sz="3200" dirty="0">
                <a:latin typeface="Calibri"/>
                <a:cs typeface="Calibri"/>
              </a:rPr>
              <a:t>arry	</a:t>
            </a:r>
            <a:r>
              <a:rPr sz="3200" spc="-5" dirty="0">
                <a:latin typeface="Calibri"/>
                <a:cs typeface="Calibri"/>
              </a:rPr>
              <a:t>i</a:t>
            </a:r>
            <a:r>
              <a:rPr sz="3200" dirty="0">
                <a:latin typeface="Calibri"/>
                <a:cs typeface="Calibri"/>
              </a:rPr>
              <a:t>s	</a:t>
            </a:r>
            <a:r>
              <a:rPr sz="3200" spc="-5" dirty="0">
                <a:latin typeface="Calibri"/>
                <a:cs typeface="Calibri"/>
              </a:rPr>
              <a:t>no</a:t>
            </a:r>
            <a:r>
              <a:rPr sz="3200" dirty="0">
                <a:latin typeface="Calibri"/>
                <a:cs typeface="Calibri"/>
              </a:rPr>
              <a:t>t	</a:t>
            </a:r>
            <a:r>
              <a:rPr sz="3200" spc="-5" dirty="0">
                <a:latin typeface="Calibri"/>
                <a:cs typeface="Calibri"/>
              </a:rPr>
              <a:t>p</a:t>
            </a:r>
            <a:r>
              <a:rPr sz="3200" spc="-55" dirty="0">
                <a:latin typeface="Calibri"/>
                <a:cs typeface="Calibri"/>
              </a:rPr>
              <a:t>r</a:t>
            </a:r>
            <a:r>
              <a:rPr sz="3200" spc="-5" dirty="0">
                <a:latin typeface="Calibri"/>
                <a:cs typeface="Calibri"/>
              </a:rPr>
              <a:t>odu</a:t>
            </a:r>
            <a:r>
              <a:rPr sz="3200" spc="5" dirty="0">
                <a:latin typeface="Calibri"/>
                <a:cs typeface="Calibri"/>
              </a:rPr>
              <a:t>c</a:t>
            </a:r>
            <a:r>
              <a:rPr sz="3200" dirty="0">
                <a:latin typeface="Calibri"/>
                <a:cs typeface="Calibri"/>
              </a:rPr>
              <a:t>ed,	then	the	</a:t>
            </a:r>
            <a:r>
              <a:rPr sz="3200" spc="-40" dirty="0">
                <a:latin typeface="Calibri"/>
                <a:cs typeface="Calibri"/>
              </a:rPr>
              <a:t>r</a:t>
            </a:r>
            <a:r>
              <a:rPr sz="3200" dirty="0">
                <a:latin typeface="Calibri"/>
                <a:cs typeface="Calibri"/>
              </a:rPr>
              <a:t>e</a:t>
            </a:r>
            <a:r>
              <a:rPr sz="3200" spc="-15" dirty="0">
                <a:latin typeface="Calibri"/>
                <a:cs typeface="Calibri"/>
              </a:rPr>
              <a:t>s</a:t>
            </a:r>
            <a:r>
              <a:rPr sz="3200" spc="-5" dirty="0">
                <a:latin typeface="Calibri"/>
                <a:cs typeface="Calibri"/>
              </a:rPr>
              <a:t>ul</a:t>
            </a:r>
            <a:r>
              <a:rPr sz="3200" dirty="0">
                <a:latin typeface="Calibri"/>
                <a:cs typeface="Calibri"/>
              </a:rPr>
              <a:t>t	</a:t>
            </a:r>
            <a:r>
              <a:rPr sz="3200" spc="5" dirty="0">
                <a:latin typeface="Calibri"/>
                <a:cs typeface="Calibri"/>
              </a:rPr>
              <a:t>is  </a:t>
            </a:r>
            <a:r>
              <a:rPr sz="3200" spc="-20" dirty="0">
                <a:latin typeface="Calibri"/>
                <a:cs typeface="Calibri"/>
              </a:rPr>
              <a:t>negative </a:t>
            </a:r>
            <a:r>
              <a:rPr sz="3200" dirty="0">
                <a:latin typeface="Calibri"/>
                <a:cs typeface="Calibri"/>
              </a:rPr>
              <a:t>and </a:t>
            </a:r>
            <a:r>
              <a:rPr sz="3200" spc="-5" dirty="0">
                <a:latin typeface="Calibri"/>
                <a:cs typeface="Calibri"/>
              </a:rPr>
              <a:t>in its </a:t>
            </a:r>
            <a:r>
              <a:rPr sz="3200" spc="-65" dirty="0">
                <a:latin typeface="Calibri"/>
                <a:cs typeface="Calibri"/>
              </a:rPr>
              <a:t>2’s </a:t>
            </a:r>
            <a:r>
              <a:rPr sz="3200" spc="-10" dirty="0">
                <a:latin typeface="Calibri"/>
                <a:cs typeface="Calibri"/>
              </a:rPr>
              <a:t>complement</a:t>
            </a:r>
            <a:r>
              <a:rPr sz="3200" spc="100" dirty="0">
                <a:latin typeface="Calibri"/>
                <a:cs typeface="Calibri"/>
              </a:rPr>
              <a:t> </a:t>
            </a:r>
            <a:r>
              <a:rPr sz="3200" spc="-20" dirty="0">
                <a:latin typeface="Calibri"/>
                <a:cs typeface="Calibri"/>
              </a:rPr>
              <a:t>form.</a:t>
            </a:r>
            <a:endParaRPr sz="3200">
              <a:latin typeface="Calibri"/>
              <a:cs typeface="Calibri"/>
            </a:endParaRPr>
          </a:p>
          <a:p>
            <a:pPr marL="12700">
              <a:lnSpc>
                <a:spcPct val="100000"/>
              </a:lnSpc>
              <a:spcBef>
                <a:spcPts val="1410"/>
              </a:spcBef>
            </a:pPr>
            <a:r>
              <a:rPr sz="3200" spc="-5" dirty="0">
                <a:solidFill>
                  <a:srgbClr val="FF0000"/>
                </a:solidFill>
                <a:latin typeface="Calibri"/>
                <a:cs typeface="Calibri"/>
              </a:rPr>
              <a:t>*Carry is </a:t>
            </a:r>
            <a:r>
              <a:rPr sz="3200" spc="-20" dirty="0">
                <a:solidFill>
                  <a:srgbClr val="FF0000"/>
                </a:solidFill>
                <a:latin typeface="Calibri"/>
                <a:cs typeface="Calibri"/>
              </a:rPr>
              <a:t>always </a:t>
            </a:r>
            <a:r>
              <a:rPr sz="3200" spc="-25" dirty="0">
                <a:solidFill>
                  <a:srgbClr val="FF0000"/>
                </a:solidFill>
                <a:latin typeface="Calibri"/>
                <a:cs typeface="Calibri"/>
              </a:rPr>
              <a:t>to </a:t>
            </a:r>
            <a:r>
              <a:rPr sz="3200" spc="-5" dirty="0">
                <a:solidFill>
                  <a:srgbClr val="FF0000"/>
                </a:solidFill>
                <a:latin typeface="Calibri"/>
                <a:cs typeface="Calibri"/>
              </a:rPr>
              <a:t>be</a:t>
            </a:r>
            <a:r>
              <a:rPr sz="3200" spc="55" dirty="0">
                <a:solidFill>
                  <a:srgbClr val="FF0000"/>
                </a:solidFill>
                <a:latin typeface="Calibri"/>
                <a:cs typeface="Calibri"/>
              </a:rPr>
              <a:t> </a:t>
            </a:r>
            <a:r>
              <a:rPr sz="3200" spc="-15" dirty="0">
                <a:solidFill>
                  <a:srgbClr val="FF0000"/>
                </a:solidFill>
                <a:latin typeface="Calibri"/>
                <a:cs typeface="Calibri"/>
              </a:rPr>
              <a:t>discarded</a:t>
            </a:r>
            <a:endParaRPr sz="3200">
              <a:latin typeface="Calibri"/>
              <a:cs typeface="Calibri"/>
            </a:endParaRPr>
          </a:p>
        </p:txBody>
      </p:sp>
      <p:sp>
        <p:nvSpPr>
          <p:cNvPr id="4" name="object 4"/>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5814695"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Subtraction </a:t>
            </a:r>
            <a:r>
              <a:rPr sz="3200" b="1" dirty="0">
                <a:latin typeface="Calibri"/>
                <a:cs typeface="Calibri"/>
              </a:rPr>
              <a:t>Using </a:t>
            </a:r>
            <a:r>
              <a:rPr sz="3200" b="1" spc="-65" dirty="0">
                <a:latin typeface="Calibri"/>
                <a:cs typeface="Calibri"/>
              </a:rPr>
              <a:t>2’s </a:t>
            </a:r>
            <a:r>
              <a:rPr sz="3200" b="1" spc="-10" dirty="0">
                <a:latin typeface="Calibri"/>
                <a:cs typeface="Calibri"/>
              </a:rPr>
              <a:t>Complement</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229615" y="1015746"/>
            <a:ext cx="617728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0000"/>
                </a:solidFill>
                <a:latin typeface="Tahoma"/>
                <a:cs typeface="Tahoma"/>
              </a:rPr>
              <a:t>Example: </a:t>
            </a:r>
            <a:r>
              <a:rPr sz="2800" spc="-20" dirty="0">
                <a:solidFill>
                  <a:srgbClr val="FF0000"/>
                </a:solidFill>
                <a:latin typeface="Tahoma"/>
                <a:cs typeface="Tahoma"/>
              </a:rPr>
              <a:t>Perform </a:t>
            </a:r>
            <a:r>
              <a:rPr sz="2800" spc="-5" dirty="0">
                <a:solidFill>
                  <a:srgbClr val="FF0000"/>
                </a:solidFill>
                <a:latin typeface="Tahoma"/>
                <a:cs typeface="Tahoma"/>
              </a:rPr>
              <a:t>using 2’</a:t>
            </a:r>
            <a:r>
              <a:rPr sz="2800" spc="30" dirty="0">
                <a:solidFill>
                  <a:srgbClr val="FF0000"/>
                </a:solidFill>
                <a:latin typeface="Tahoma"/>
                <a:cs typeface="Tahoma"/>
              </a:rPr>
              <a:t> </a:t>
            </a:r>
            <a:r>
              <a:rPr sz="2800" spc="-5" dirty="0">
                <a:solidFill>
                  <a:srgbClr val="FF0000"/>
                </a:solidFill>
                <a:latin typeface="Tahoma"/>
                <a:cs typeface="Tahoma"/>
              </a:rPr>
              <a:t>complement</a:t>
            </a:r>
            <a:endParaRPr sz="2800">
              <a:latin typeface="Tahoma"/>
              <a:cs typeface="Tahoma"/>
            </a:endParaRPr>
          </a:p>
        </p:txBody>
      </p:sp>
      <p:sp>
        <p:nvSpPr>
          <p:cNvPr id="5" name="object 5"/>
          <p:cNvSpPr txBox="1"/>
          <p:nvPr/>
        </p:nvSpPr>
        <p:spPr>
          <a:xfrm>
            <a:off x="6654107" y="948766"/>
            <a:ext cx="1244600" cy="420370"/>
          </a:xfrm>
          <a:prstGeom prst="rect">
            <a:avLst/>
          </a:prstGeom>
        </p:spPr>
        <p:txBody>
          <a:bodyPr vert="horz" wrap="square" lIns="0" tIns="17780" rIns="0" bIns="0" rtlCol="0">
            <a:spAutoFit/>
          </a:bodyPr>
          <a:lstStyle/>
          <a:p>
            <a:pPr marL="12700">
              <a:lnSpc>
                <a:spcPct val="100000"/>
              </a:lnSpc>
              <a:spcBef>
                <a:spcPts val="140"/>
              </a:spcBef>
            </a:pPr>
            <a:r>
              <a:rPr sz="2550" spc="-150" dirty="0">
                <a:latin typeface="Times New Roman"/>
                <a:cs typeface="Times New Roman"/>
              </a:rPr>
              <a:t>(9)</a:t>
            </a:r>
            <a:r>
              <a:rPr sz="1500" spc="-150" dirty="0">
                <a:latin typeface="Times New Roman"/>
                <a:cs typeface="Times New Roman"/>
              </a:rPr>
              <a:t>10 </a:t>
            </a:r>
            <a:r>
              <a:rPr sz="2550" spc="-130" dirty="0">
                <a:latin typeface="Symbol"/>
                <a:cs typeface="Symbol"/>
              </a:rPr>
              <a:t></a:t>
            </a:r>
            <a:r>
              <a:rPr sz="2550" spc="-409" dirty="0">
                <a:latin typeface="Times New Roman"/>
                <a:cs typeface="Times New Roman"/>
              </a:rPr>
              <a:t> </a:t>
            </a:r>
            <a:r>
              <a:rPr sz="2550" spc="-135" dirty="0">
                <a:latin typeface="Times New Roman"/>
                <a:cs typeface="Times New Roman"/>
              </a:rPr>
              <a:t>(4)</a:t>
            </a:r>
            <a:r>
              <a:rPr sz="1500" spc="-135" dirty="0">
                <a:latin typeface="Times New Roman"/>
                <a:cs typeface="Times New Roman"/>
              </a:rPr>
              <a:t>10</a:t>
            </a:r>
            <a:endParaRPr sz="1500">
              <a:latin typeface="Times New Roman"/>
              <a:cs typeface="Times New Roman"/>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5814695"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Subtraction </a:t>
            </a:r>
            <a:r>
              <a:rPr sz="3200" b="1" dirty="0">
                <a:latin typeface="Calibri"/>
                <a:cs typeface="Calibri"/>
              </a:rPr>
              <a:t>Using </a:t>
            </a:r>
            <a:r>
              <a:rPr sz="3200" b="1" spc="-65" dirty="0">
                <a:latin typeface="Calibri"/>
                <a:cs typeface="Calibri"/>
              </a:rPr>
              <a:t>2’s </a:t>
            </a:r>
            <a:r>
              <a:rPr sz="3200" b="1" spc="-10" dirty="0">
                <a:latin typeface="Calibri"/>
                <a:cs typeface="Calibri"/>
              </a:rPr>
              <a:t>Complement</a:t>
            </a:r>
            <a:endParaRPr sz="3200">
              <a:latin typeface="Calibri"/>
              <a:cs typeface="Calibri"/>
            </a:endParaRPr>
          </a:p>
        </p:txBody>
      </p:sp>
      <p:sp>
        <p:nvSpPr>
          <p:cNvPr id="4" name="object 4"/>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210</a:t>
            </a:r>
            <a:endParaRPr sz="1200">
              <a:latin typeface="Calibri"/>
              <a:cs typeface="Calibri"/>
            </a:endParaRPr>
          </a:p>
        </p:txBody>
      </p:sp>
      <p:sp>
        <p:nvSpPr>
          <p:cNvPr id="5" name="object 5"/>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p:nvPr/>
        </p:nvSpPr>
        <p:spPr>
          <a:xfrm>
            <a:off x="3581272" y="4702302"/>
            <a:ext cx="685800" cy="762000"/>
          </a:xfrm>
          <a:custGeom>
            <a:avLst/>
            <a:gdLst/>
            <a:ahLst/>
            <a:cxnLst/>
            <a:rect l="l" t="t" r="r" b="b"/>
            <a:pathLst>
              <a:path w="685800" h="762000">
                <a:moveTo>
                  <a:pt x="342773" y="0"/>
                </a:moveTo>
                <a:lnTo>
                  <a:pt x="296250" y="3477"/>
                </a:lnTo>
                <a:lnTo>
                  <a:pt x="251633" y="13607"/>
                </a:lnTo>
                <a:lnTo>
                  <a:pt x="209329" y="29936"/>
                </a:lnTo>
                <a:lnTo>
                  <a:pt x="169747" y="52008"/>
                </a:lnTo>
                <a:lnTo>
                  <a:pt x="133293" y="79371"/>
                </a:lnTo>
                <a:lnTo>
                  <a:pt x="100377" y="111569"/>
                </a:lnTo>
                <a:lnTo>
                  <a:pt x="71406" y="148149"/>
                </a:lnTo>
                <a:lnTo>
                  <a:pt x="46787" y="188656"/>
                </a:lnTo>
                <a:lnTo>
                  <a:pt x="26929" y="232636"/>
                </a:lnTo>
                <a:lnTo>
                  <a:pt x="12240" y="279635"/>
                </a:lnTo>
                <a:lnTo>
                  <a:pt x="3128" y="329198"/>
                </a:lnTo>
                <a:lnTo>
                  <a:pt x="0" y="380873"/>
                </a:lnTo>
                <a:lnTo>
                  <a:pt x="3128" y="432573"/>
                </a:lnTo>
                <a:lnTo>
                  <a:pt x="12240" y="482154"/>
                </a:lnTo>
                <a:lnTo>
                  <a:pt x="26929" y="529163"/>
                </a:lnTo>
                <a:lnTo>
                  <a:pt x="46787" y="573146"/>
                </a:lnTo>
                <a:lnTo>
                  <a:pt x="71406" y="613650"/>
                </a:lnTo>
                <a:lnTo>
                  <a:pt x="100377" y="650224"/>
                </a:lnTo>
                <a:lnTo>
                  <a:pt x="133293" y="682413"/>
                </a:lnTo>
                <a:lnTo>
                  <a:pt x="169747" y="709765"/>
                </a:lnTo>
                <a:lnTo>
                  <a:pt x="209329" y="731827"/>
                </a:lnTo>
                <a:lnTo>
                  <a:pt x="251633" y="748147"/>
                </a:lnTo>
                <a:lnTo>
                  <a:pt x="296250" y="758270"/>
                </a:lnTo>
                <a:lnTo>
                  <a:pt x="342773" y="761746"/>
                </a:lnTo>
                <a:lnTo>
                  <a:pt x="389266" y="758270"/>
                </a:lnTo>
                <a:lnTo>
                  <a:pt x="433859" y="748147"/>
                </a:lnTo>
                <a:lnTo>
                  <a:pt x="476142" y="731827"/>
                </a:lnTo>
                <a:lnTo>
                  <a:pt x="515709" y="709765"/>
                </a:lnTo>
                <a:lnTo>
                  <a:pt x="552150" y="682413"/>
                </a:lnTo>
                <a:lnTo>
                  <a:pt x="585057" y="650224"/>
                </a:lnTo>
                <a:lnTo>
                  <a:pt x="614021" y="613650"/>
                </a:lnTo>
                <a:lnTo>
                  <a:pt x="638635" y="573146"/>
                </a:lnTo>
                <a:lnTo>
                  <a:pt x="658491" y="529163"/>
                </a:lnTo>
                <a:lnTo>
                  <a:pt x="673178" y="482154"/>
                </a:lnTo>
                <a:lnTo>
                  <a:pt x="682290" y="432573"/>
                </a:lnTo>
                <a:lnTo>
                  <a:pt x="685418" y="380873"/>
                </a:lnTo>
                <a:lnTo>
                  <a:pt x="682290" y="329198"/>
                </a:lnTo>
                <a:lnTo>
                  <a:pt x="673178" y="279635"/>
                </a:lnTo>
                <a:lnTo>
                  <a:pt x="658491" y="232636"/>
                </a:lnTo>
                <a:lnTo>
                  <a:pt x="638635" y="188656"/>
                </a:lnTo>
                <a:lnTo>
                  <a:pt x="614021" y="148149"/>
                </a:lnTo>
                <a:lnTo>
                  <a:pt x="585057" y="111569"/>
                </a:lnTo>
                <a:lnTo>
                  <a:pt x="552150" y="79371"/>
                </a:lnTo>
                <a:lnTo>
                  <a:pt x="515709" y="52008"/>
                </a:lnTo>
                <a:lnTo>
                  <a:pt x="476142" y="29936"/>
                </a:lnTo>
                <a:lnTo>
                  <a:pt x="433859" y="13607"/>
                </a:lnTo>
                <a:lnTo>
                  <a:pt x="389266" y="3477"/>
                </a:lnTo>
                <a:lnTo>
                  <a:pt x="342773" y="0"/>
                </a:lnTo>
                <a:close/>
              </a:path>
            </a:pathLst>
          </a:custGeom>
          <a:solidFill>
            <a:srgbClr val="9FB9E0"/>
          </a:solidFill>
        </p:spPr>
        <p:txBody>
          <a:bodyPr wrap="square" lIns="0" tIns="0" rIns="0" bIns="0" rtlCol="0"/>
          <a:lstStyle/>
          <a:p>
            <a:endParaRPr/>
          </a:p>
        </p:txBody>
      </p:sp>
      <p:sp>
        <p:nvSpPr>
          <p:cNvPr id="7" name="object 7"/>
          <p:cNvSpPr/>
          <p:nvPr/>
        </p:nvSpPr>
        <p:spPr>
          <a:xfrm>
            <a:off x="3581272" y="4702302"/>
            <a:ext cx="685800" cy="762000"/>
          </a:xfrm>
          <a:custGeom>
            <a:avLst/>
            <a:gdLst/>
            <a:ahLst/>
            <a:cxnLst/>
            <a:rect l="l" t="t" r="r" b="b"/>
            <a:pathLst>
              <a:path w="685800" h="762000">
                <a:moveTo>
                  <a:pt x="0" y="380873"/>
                </a:moveTo>
                <a:lnTo>
                  <a:pt x="3128" y="329198"/>
                </a:lnTo>
                <a:lnTo>
                  <a:pt x="12240" y="279635"/>
                </a:lnTo>
                <a:lnTo>
                  <a:pt x="26929" y="232636"/>
                </a:lnTo>
                <a:lnTo>
                  <a:pt x="46787" y="188656"/>
                </a:lnTo>
                <a:lnTo>
                  <a:pt x="71406" y="148149"/>
                </a:lnTo>
                <a:lnTo>
                  <a:pt x="100377" y="111569"/>
                </a:lnTo>
                <a:lnTo>
                  <a:pt x="133293" y="79371"/>
                </a:lnTo>
                <a:lnTo>
                  <a:pt x="169747" y="52008"/>
                </a:lnTo>
                <a:lnTo>
                  <a:pt x="209329" y="29936"/>
                </a:lnTo>
                <a:lnTo>
                  <a:pt x="251633" y="13607"/>
                </a:lnTo>
                <a:lnTo>
                  <a:pt x="296250" y="3477"/>
                </a:lnTo>
                <a:lnTo>
                  <a:pt x="342773" y="0"/>
                </a:lnTo>
                <a:lnTo>
                  <a:pt x="389266" y="3477"/>
                </a:lnTo>
                <a:lnTo>
                  <a:pt x="433859" y="13607"/>
                </a:lnTo>
                <a:lnTo>
                  <a:pt x="476142" y="29936"/>
                </a:lnTo>
                <a:lnTo>
                  <a:pt x="515709" y="52008"/>
                </a:lnTo>
                <a:lnTo>
                  <a:pt x="552150" y="79371"/>
                </a:lnTo>
                <a:lnTo>
                  <a:pt x="585057" y="111569"/>
                </a:lnTo>
                <a:lnTo>
                  <a:pt x="614021" y="148149"/>
                </a:lnTo>
                <a:lnTo>
                  <a:pt x="638635" y="188656"/>
                </a:lnTo>
                <a:lnTo>
                  <a:pt x="658491" y="232636"/>
                </a:lnTo>
                <a:lnTo>
                  <a:pt x="673178" y="279635"/>
                </a:lnTo>
                <a:lnTo>
                  <a:pt x="682290" y="329198"/>
                </a:lnTo>
                <a:lnTo>
                  <a:pt x="685418" y="380873"/>
                </a:lnTo>
                <a:lnTo>
                  <a:pt x="682290" y="432573"/>
                </a:lnTo>
                <a:lnTo>
                  <a:pt x="673178" y="482154"/>
                </a:lnTo>
                <a:lnTo>
                  <a:pt x="658491" y="529163"/>
                </a:lnTo>
                <a:lnTo>
                  <a:pt x="638635" y="573146"/>
                </a:lnTo>
                <a:lnTo>
                  <a:pt x="614021" y="613650"/>
                </a:lnTo>
                <a:lnTo>
                  <a:pt x="585057" y="650224"/>
                </a:lnTo>
                <a:lnTo>
                  <a:pt x="552150" y="682413"/>
                </a:lnTo>
                <a:lnTo>
                  <a:pt x="515709" y="709765"/>
                </a:lnTo>
                <a:lnTo>
                  <a:pt x="476142" y="731827"/>
                </a:lnTo>
                <a:lnTo>
                  <a:pt x="433859" y="748147"/>
                </a:lnTo>
                <a:lnTo>
                  <a:pt x="389266" y="758270"/>
                </a:lnTo>
                <a:lnTo>
                  <a:pt x="342773" y="761746"/>
                </a:lnTo>
                <a:lnTo>
                  <a:pt x="296250" y="758270"/>
                </a:lnTo>
                <a:lnTo>
                  <a:pt x="251633" y="748147"/>
                </a:lnTo>
                <a:lnTo>
                  <a:pt x="209329" y="731827"/>
                </a:lnTo>
                <a:lnTo>
                  <a:pt x="169747" y="709765"/>
                </a:lnTo>
                <a:lnTo>
                  <a:pt x="133293" y="682413"/>
                </a:lnTo>
                <a:lnTo>
                  <a:pt x="100377" y="650224"/>
                </a:lnTo>
                <a:lnTo>
                  <a:pt x="71406" y="613650"/>
                </a:lnTo>
                <a:lnTo>
                  <a:pt x="46787" y="573146"/>
                </a:lnTo>
                <a:lnTo>
                  <a:pt x="26929" y="529163"/>
                </a:lnTo>
                <a:lnTo>
                  <a:pt x="12240" y="482154"/>
                </a:lnTo>
                <a:lnTo>
                  <a:pt x="3128" y="432573"/>
                </a:lnTo>
                <a:lnTo>
                  <a:pt x="0" y="380873"/>
                </a:lnTo>
                <a:close/>
              </a:path>
            </a:pathLst>
          </a:custGeom>
          <a:ln w="9360">
            <a:solidFill>
              <a:srgbClr val="000000"/>
            </a:solidFill>
          </a:ln>
        </p:spPr>
        <p:txBody>
          <a:bodyPr wrap="square" lIns="0" tIns="0" rIns="0" bIns="0" rtlCol="0"/>
          <a:lstStyle/>
          <a:p>
            <a:endParaRPr/>
          </a:p>
        </p:txBody>
      </p:sp>
      <p:sp>
        <p:nvSpPr>
          <p:cNvPr id="8" name="object 8"/>
          <p:cNvSpPr txBox="1"/>
          <p:nvPr/>
        </p:nvSpPr>
        <p:spPr>
          <a:xfrm>
            <a:off x="229615" y="1015746"/>
            <a:ext cx="617728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0000"/>
                </a:solidFill>
                <a:latin typeface="Tahoma"/>
                <a:cs typeface="Tahoma"/>
              </a:rPr>
              <a:t>Example: </a:t>
            </a:r>
            <a:r>
              <a:rPr sz="2800" spc="-20" dirty="0">
                <a:solidFill>
                  <a:srgbClr val="FF0000"/>
                </a:solidFill>
                <a:latin typeface="Tahoma"/>
                <a:cs typeface="Tahoma"/>
              </a:rPr>
              <a:t>Perform </a:t>
            </a:r>
            <a:r>
              <a:rPr sz="2800" spc="-5" dirty="0">
                <a:solidFill>
                  <a:srgbClr val="FF0000"/>
                </a:solidFill>
                <a:latin typeface="Tahoma"/>
                <a:cs typeface="Tahoma"/>
              </a:rPr>
              <a:t>using 2’</a:t>
            </a:r>
            <a:r>
              <a:rPr sz="2800" spc="30" dirty="0">
                <a:solidFill>
                  <a:srgbClr val="FF0000"/>
                </a:solidFill>
                <a:latin typeface="Tahoma"/>
                <a:cs typeface="Tahoma"/>
              </a:rPr>
              <a:t> </a:t>
            </a:r>
            <a:r>
              <a:rPr sz="2800" spc="-5" dirty="0">
                <a:solidFill>
                  <a:srgbClr val="FF0000"/>
                </a:solidFill>
                <a:latin typeface="Tahoma"/>
                <a:cs typeface="Tahoma"/>
              </a:rPr>
              <a:t>complement</a:t>
            </a:r>
            <a:endParaRPr sz="2800">
              <a:latin typeface="Tahoma"/>
              <a:cs typeface="Tahoma"/>
            </a:endParaRPr>
          </a:p>
        </p:txBody>
      </p:sp>
      <p:sp>
        <p:nvSpPr>
          <p:cNvPr id="9" name="object 9"/>
          <p:cNvSpPr txBox="1"/>
          <p:nvPr/>
        </p:nvSpPr>
        <p:spPr>
          <a:xfrm>
            <a:off x="261315" y="1833118"/>
            <a:ext cx="344233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Step </a:t>
            </a:r>
            <a:r>
              <a:rPr sz="2000" dirty="0">
                <a:latin typeface="Tahoma"/>
                <a:cs typeface="Tahoma"/>
              </a:rPr>
              <a:t>1: </a:t>
            </a:r>
            <a:r>
              <a:rPr sz="2000" spc="-55" dirty="0">
                <a:latin typeface="Tahoma"/>
                <a:cs typeface="Tahoma"/>
              </a:rPr>
              <a:t>Take </a:t>
            </a:r>
            <a:r>
              <a:rPr sz="2000" dirty="0">
                <a:latin typeface="Tahoma"/>
                <a:cs typeface="Tahoma"/>
              </a:rPr>
              <a:t>2’ </a:t>
            </a:r>
            <a:r>
              <a:rPr sz="2000" spc="-5" dirty="0">
                <a:latin typeface="Tahoma"/>
                <a:cs typeface="Tahoma"/>
              </a:rPr>
              <a:t>complement</a:t>
            </a:r>
            <a:r>
              <a:rPr sz="2000" spc="-100" dirty="0">
                <a:latin typeface="Tahoma"/>
                <a:cs typeface="Tahoma"/>
              </a:rPr>
              <a:t> </a:t>
            </a:r>
            <a:r>
              <a:rPr sz="2000" dirty="0">
                <a:latin typeface="Tahoma"/>
                <a:cs typeface="Tahoma"/>
              </a:rPr>
              <a:t>of</a:t>
            </a:r>
            <a:endParaRPr sz="2000">
              <a:latin typeface="Tahoma"/>
              <a:cs typeface="Tahoma"/>
            </a:endParaRPr>
          </a:p>
        </p:txBody>
      </p:sp>
      <p:sp>
        <p:nvSpPr>
          <p:cNvPr id="10" name="object 10"/>
          <p:cNvSpPr txBox="1"/>
          <p:nvPr/>
        </p:nvSpPr>
        <p:spPr>
          <a:xfrm>
            <a:off x="4549266" y="3736924"/>
            <a:ext cx="2404745" cy="757555"/>
          </a:xfrm>
          <a:prstGeom prst="rect">
            <a:avLst/>
          </a:prstGeom>
        </p:spPr>
        <p:txBody>
          <a:bodyPr vert="horz" wrap="square" lIns="0" tIns="12700" rIns="0" bIns="0" rtlCol="0">
            <a:spAutoFit/>
          </a:bodyPr>
          <a:lstStyle/>
          <a:p>
            <a:pPr marL="12700">
              <a:lnSpc>
                <a:spcPct val="100000"/>
              </a:lnSpc>
              <a:spcBef>
                <a:spcPts val="100"/>
              </a:spcBef>
              <a:tabLst>
                <a:tab pos="749935" algn="l"/>
                <a:tab pos="1487170" algn="l"/>
                <a:tab pos="2225040" algn="l"/>
              </a:tabLst>
            </a:pPr>
            <a:r>
              <a:rPr sz="2400" dirty="0">
                <a:latin typeface="Tahoma"/>
                <a:cs typeface="Tahoma"/>
              </a:rPr>
              <a:t>1	0	0	1</a:t>
            </a:r>
            <a:endParaRPr sz="2400">
              <a:latin typeface="Tahoma"/>
              <a:cs typeface="Tahoma"/>
            </a:endParaRPr>
          </a:p>
          <a:p>
            <a:pPr marL="12700">
              <a:lnSpc>
                <a:spcPct val="100000"/>
              </a:lnSpc>
              <a:tabLst>
                <a:tab pos="749935" algn="l"/>
                <a:tab pos="1487805" algn="l"/>
                <a:tab pos="2225040" algn="l"/>
              </a:tabLst>
            </a:pPr>
            <a:r>
              <a:rPr sz="2400" dirty="0">
                <a:latin typeface="Tahoma"/>
                <a:cs typeface="Tahoma"/>
              </a:rPr>
              <a:t>1	1	0	0</a:t>
            </a:r>
            <a:endParaRPr sz="2400">
              <a:latin typeface="Tahoma"/>
              <a:cs typeface="Tahoma"/>
            </a:endParaRPr>
          </a:p>
        </p:txBody>
      </p:sp>
      <p:sp>
        <p:nvSpPr>
          <p:cNvPr id="11" name="object 11"/>
          <p:cNvSpPr/>
          <p:nvPr/>
        </p:nvSpPr>
        <p:spPr>
          <a:xfrm>
            <a:off x="3886200" y="4654422"/>
            <a:ext cx="3352800" cy="635"/>
          </a:xfrm>
          <a:custGeom>
            <a:avLst/>
            <a:gdLst/>
            <a:ahLst/>
            <a:cxnLst/>
            <a:rect l="l" t="t" r="r" b="b"/>
            <a:pathLst>
              <a:path w="3352800" h="635">
                <a:moveTo>
                  <a:pt x="0" y="0"/>
                </a:moveTo>
                <a:lnTo>
                  <a:pt x="3352673" y="381"/>
                </a:lnTo>
              </a:path>
            </a:pathLst>
          </a:custGeom>
          <a:ln w="22320">
            <a:solidFill>
              <a:srgbClr val="000000"/>
            </a:solidFill>
          </a:ln>
        </p:spPr>
        <p:txBody>
          <a:bodyPr wrap="square" lIns="0" tIns="0" rIns="0" bIns="0" rtlCol="0"/>
          <a:lstStyle/>
          <a:p>
            <a:endParaRPr/>
          </a:p>
        </p:txBody>
      </p:sp>
      <p:sp>
        <p:nvSpPr>
          <p:cNvPr id="12" name="object 12"/>
          <p:cNvSpPr txBox="1"/>
          <p:nvPr/>
        </p:nvSpPr>
        <p:spPr>
          <a:xfrm>
            <a:off x="290575" y="6025083"/>
            <a:ext cx="7720330"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ahoma"/>
                <a:cs typeface="Tahoma"/>
              </a:rPr>
              <a:t>If </a:t>
            </a:r>
            <a:r>
              <a:rPr sz="2000" dirty="0">
                <a:latin typeface="Tahoma"/>
                <a:cs typeface="Tahoma"/>
              </a:rPr>
              <a:t>Carry is </a:t>
            </a:r>
            <a:r>
              <a:rPr sz="2000" spc="-5" dirty="0">
                <a:latin typeface="Tahoma"/>
                <a:cs typeface="Tahoma"/>
              </a:rPr>
              <a:t>generated, discard </a:t>
            </a:r>
            <a:r>
              <a:rPr sz="2000" spc="-35" dirty="0">
                <a:latin typeface="Tahoma"/>
                <a:cs typeface="Tahoma"/>
              </a:rPr>
              <a:t>carry. </a:t>
            </a:r>
            <a:r>
              <a:rPr sz="2000" dirty="0">
                <a:latin typeface="Tahoma"/>
                <a:cs typeface="Tahoma"/>
              </a:rPr>
              <a:t>The </a:t>
            </a:r>
            <a:r>
              <a:rPr sz="2000" spc="-5" dirty="0">
                <a:latin typeface="Tahoma"/>
                <a:cs typeface="Tahoma"/>
              </a:rPr>
              <a:t>result </a:t>
            </a:r>
            <a:r>
              <a:rPr sz="2000" dirty="0">
                <a:latin typeface="Tahoma"/>
                <a:cs typeface="Tahoma"/>
              </a:rPr>
              <a:t>is </a:t>
            </a:r>
            <a:r>
              <a:rPr sz="2000" spc="-5" dirty="0">
                <a:latin typeface="Tahoma"/>
                <a:cs typeface="Tahoma"/>
              </a:rPr>
              <a:t>positive </a:t>
            </a:r>
            <a:r>
              <a:rPr sz="2000" dirty="0">
                <a:latin typeface="Tahoma"/>
                <a:cs typeface="Tahoma"/>
              </a:rPr>
              <a:t>and its</a:t>
            </a:r>
            <a:r>
              <a:rPr sz="2000" spc="-70" dirty="0">
                <a:latin typeface="Tahoma"/>
                <a:cs typeface="Tahoma"/>
              </a:rPr>
              <a:t> </a:t>
            </a:r>
            <a:r>
              <a:rPr sz="2000" spc="-5" dirty="0">
                <a:latin typeface="Tahoma"/>
                <a:cs typeface="Tahoma"/>
              </a:rPr>
              <a:t>true</a:t>
            </a:r>
            <a:endParaRPr sz="2000" dirty="0">
              <a:latin typeface="Tahoma"/>
              <a:cs typeface="Tahoma"/>
            </a:endParaRPr>
          </a:p>
        </p:txBody>
      </p:sp>
      <p:sp>
        <p:nvSpPr>
          <p:cNvPr id="13" name="object 13"/>
          <p:cNvSpPr txBox="1"/>
          <p:nvPr/>
        </p:nvSpPr>
        <p:spPr>
          <a:xfrm>
            <a:off x="1600200" y="6355918"/>
            <a:ext cx="1318895" cy="330835"/>
          </a:xfrm>
          <a:prstGeom prst="rect">
            <a:avLst/>
          </a:prstGeom>
        </p:spPr>
        <p:txBody>
          <a:bodyPr vert="horz" wrap="square" lIns="0" tIns="12700" rIns="0" bIns="0" rtlCol="0">
            <a:spAutoFit/>
          </a:bodyPr>
          <a:lstStyle/>
          <a:p>
            <a:pPr marL="12700">
              <a:lnSpc>
                <a:spcPct val="100000"/>
              </a:lnSpc>
              <a:spcBef>
                <a:spcPts val="100"/>
              </a:spcBef>
            </a:pPr>
            <a:r>
              <a:rPr sz="2000" spc="-245" dirty="0">
                <a:latin typeface="Tahoma"/>
                <a:cs typeface="Tahoma"/>
              </a:rPr>
              <a:t>bin</a:t>
            </a:r>
            <a:r>
              <a:rPr sz="1800" spc="-367" baseline="2314" dirty="0">
                <a:solidFill>
                  <a:srgbClr val="8A8A8A"/>
                </a:solidFill>
                <a:latin typeface="Calibri"/>
                <a:cs typeface="Calibri"/>
              </a:rPr>
              <a:t>8/</a:t>
            </a:r>
            <a:r>
              <a:rPr sz="2000" spc="-245" dirty="0">
                <a:latin typeface="Tahoma"/>
                <a:cs typeface="Tahoma"/>
              </a:rPr>
              <a:t>a</a:t>
            </a:r>
            <a:r>
              <a:rPr sz="1800" spc="-367" baseline="2314" dirty="0">
                <a:solidFill>
                  <a:srgbClr val="8A8A8A"/>
                </a:solidFill>
                <a:latin typeface="Calibri"/>
                <a:cs typeface="Calibri"/>
              </a:rPr>
              <a:t>29</a:t>
            </a:r>
            <a:r>
              <a:rPr sz="2000" spc="-245" dirty="0">
                <a:latin typeface="Tahoma"/>
                <a:cs typeface="Tahoma"/>
              </a:rPr>
              <a:t>r</a:t>
            </a:r>
            <a:r>
              <a:rPr sz="1800" spc="-367" baseline="2314" dirty="0">
                <a:solidFill>
                  <a:srgbClr val="8A8A8A"/>
                </a:solidFill>
                <a:latin typeface="Calibri"/>
                <a:cs typeface="Calibri"/>
              </a:rPr>
              <a:t>/</a:t>
            </a:r>
            <a:r>
              <a:rPr sz="2000" spc="-245" dirty="0">
                <a:latin typeface="Tahoma"/>
                <a:cs typeface="Tahoma"/>
              </a:rPr>
              <a:t>y</a:t>
            </a:r>
            <a:r>
              <a:rPr sz="1800" spc="-367" baseline="2314" dirty="0">
                <a:solidFill>
                  <a:srgbClr val="8A8A8A"/>
                </a:solidFill>
                <a:latin typeface="Calibri"/>
                <a:cs typeface="Calibri"/>
              </a:rPr>
              <a:t>201</a:t>
            </a:r>
            <a:r>
              <a:rPr sz="2000" spc="-245" dirty="0">
                <a:latin typeface="Tahoma"/>
                <a:cs typeface="Tahoma"/>
              </a:rPr>
              <a:t>f</a:t>
            </a:r>
            <a:r>
              <a:rPr sz="1800" spc="-367" baseline="2314" dirty="0">
                <a:solidFill>
                  <a:srgbClr val="8A8A8A"/>
                </a:solidFill>
                <a:latin typeface="Calibri"/>
                <a:cs typeface="Calibri"/>
              </a:rPr>
              <a:t>7</a:t>
            </a:r>
            <a:r>
              <a:rPr sz="2000" spc="-245" dirty="0">
                <a:latin typeface="Tahoma"/>
                <a:cs typeface="Tahoma"/>
              </a:rPr>
              <a:t>orm</a:t>
            </a:r>
            <a:endParaRPr sz="2000" dirty="0">
              <a:latin typeface="Tahoma"/>
              <a:cs typeface="Tahoma"/>
            </a:endParaRPr>
          </a:p>
        </p:txBody>
      </p:sp>
      <p:sp>
        <p:nvSpPr>
          <p:cNvPr id="14" name="object 14"/>
          <p:cNvSpPr/>
          <p:nvPr/>
        </p:nvSpPr>
        <p:spPr>
          <a:xfrm>
            <a:off x="3429000" y="4249420"/>
            <a:ext cx="304800" cy="635"/>
          </a:xfrm>
          <a:custGeom>
            <a:avLst/>
            <a:gdLst/>
            <a:ahLst/>
            <a:cxnLst/>
            <a:rect l="l" t="t" r="r" b="b"/>
            <a:pathLst>
              <a:path w="304800" h="635">
                <a:moveTo>
                  <a:pt x="0" y="0"/>
                </a:moveTo>
                <a:lnTo>
                  <a:pt x="304546" y="380"/>
                </a:lnTo>
              </a:path>
            </a:pathLst>
          </a:custGeom>
          <a:ln w="25560">
            <a:solidFill>
              <a:srgbClr val="000000"/>
            </a:solidFill>
          </a:ln>
        </p:spPr>
        <p:txBody>
          <a:bodyPr wrap="square" lIns="0" tIns="0" rIns="0" bIns="0" rtlCol="0"/>
          <a:lstStyle/>
          <a:p>
            <a:endParaRPr/>
          </a:p>
        </p:txBody>
      </p:sp>
      <p:sp>
        <p:nvSpPr>
          <p:cNvPr id="15" name="object 15"/>
          <p:cNvSpPr/>
          <p:nvPr/>
        </p:nvSpPr>
        <p:spPr>
          <a:xfrm>
            <a:off x="3574415" y="4044569"/>
            <a:ext cx="3810" cy="381635"/>
          </a:xfrm>
          <a:custGeom>
            <a:avLst/>
            <a:gdLst/>
            <a:ahLst/>
            <a:cxnLst/>
            <a:rect l="l" t="t" r="r" b="b"/>
            <a:pathLst>
              <a:path w="3810" h="381635">
                <a:moveTo>
                  <a:pt x="0" y="0"/>
                </a:moveTo>
                <a:lnTo>
                  <a:pt x="3301" y="381253"/>
                </a:lnTo>
              </a:path>
            </a:pathLst>
          </a:custGeom>
          <a:ln w="25560">
            <a:solidFill>
              <a:srgbClr val="000000"/>
            </a:solidFill>
          </a:ln>
        </p:spPr>
        <p:txBody>
          <a:bodyPr wrap="square" lIns="0" tIns="0" rIns="0" bIns="0" rtlCol="0"/>
          <a:lstStyle/>
          <a:p>
            <a:endParaRPr/>
          </a:p>
        </p:txBody>
      </p:sp>
      <p:sp>
        <p:nvSpPr>
          <p:cNvPr id="16" name="object 16"/>
          <p:cNvSpPr/>
          <p:nvPr/>
        </p:nvSpPr>
        <p:spPr>
          <a:xfrm>
            <a:off x="2666873" y="5024246"/>
            <a:ext cx="908050" cy="118745"/>
          </a:xfrm>
          <a:custGeom>
            <a:avLst/>
            <a:gdLst/>
            <a:ahLst/>
            <a:cxnLst/>
            <a:rect l="l" t="t" r="r" b="b"/>
            <a:pathLst>
              <a:path w="908050" h="118745">
                <a:moveTo>
                  <a:pt x="805941" y="0"/>
                </a:moveTo>
                <a:lnTo>
                  <a:pt x="798067" y="2031"/>
                </a:lnTo>
                <a:lnTo>
                  <a:pt x="790955" y="14223"/>
                </a:lnTo>
                <a:lnTo>
                  <a:pt x="793114" y="21970"/>
                </a:lnTo>
                <a:lnTo>
                  <a:pt x="834972" y="46468"/>
                </a:lnTo>
                <a:lnTo>
                  <a:pt x="882268" y="46481"/>
                </a:lnTo>
                <a:lnTo>
                  <a:pt x="882268" y="72135"/>
                </a:lnTo>
                <a:lnTo>
                  <a:pt x="834825" y="72135"/>
                </a:lnTo>
                <a:lnTo>
                  <a:pt x="792988" y="96519"/>
                </a:lnTo>
                <a:lnTo>
                  <a:pt x="790955" y="104393"/>
                </a:lnTo>
                <a:lnTo>
                  <a:pt x="798067" y="116585"/>
                </a:lnTo>
                <a:lnTo>
                  <a:pt x="805941" y="118617"/>
                </a:lnTo>
                <a:lnTo>
                  <a:pt x="885668" y="72135"/>
                </a:lnTo>
                <a:lnTo>
                  <a:pt x="882268" y="72135"/>
                </a:lnTo>
                <a:lnTo>
                  <a:pt x="885703" y="72115"/>
                </a:lnTo>
                <a:lnTo>
                  <a:pt x="907668" y="59308"/>
                </a:lnTo>
                <a:lnTo>
                  <a:pt x="805941" y="0"/>
                </a:lnTo>
                <a:close/>
              </a:path>
              <a:path w="908050" h="118745">
                <a:moveTo>
                  <a:pt x="856873" y="59286"/>
                </a:moveTo>
                <a:lnTo>
                  <a:pt x="834860" y="72115"/>
                </a:lnTo>
                <a:lnTo>
                  <a:pt x="882268" y="72135"/>
                </a:lnTo>
                <a:lnTo>
                  <a:pt x="882268" y="70357"/>
                </a:lnTo>
                <a:lnTo>
                  <a:pt x="875791" y="70357"/>
                </a:lnTo>
                <a:lnTo>
                  <a:pt x="856873" y="59286"/>
                </a:lnTo>
                <a:close/>
              </a:path>
              <a:path w="908050" h="118745">
                <a:moveTo>
                  <a:pt x="0" y="46227"/>
                </a:moveTo>
                <a:lnTo>
                  <a:pt x="0" y="71754"/>
                </a:lnTo>
                <a:lnTo>
                  <a:pt x="834860" y="72115"/>
                </a:lnTo>
                <a:lnTo>
                  <a:pt x="856873" y="59286"/>
                </a:lnTo>
                <a:lnTo>
                  <a:pt x="834972" y="46468"/>
                </a:lnTo>
                <a:lnTo>
                  <a:pt x="0" y="46227"/>
                </a:lnTo>
                <a:close/>
              </a:path>
              <a:path w="908050" h="118745">
                <a:moveTo>
                  <a:pt x="875791" y="48259"/>
                </a:moveTo>
                <a:lnTo>
                  <a:pt x="856873" y="59286"/>
                </a:lnTo>
                <a:lnTo>
                  <a:pt x="875791" y="70357"/>
                </a:lnTo>
                <a:lnTo>
                  <a:pt x="875791" y="48259"/>
                </a:lnTo>
                <a:close/>
              </a:path>
              <a:path w="908050" h="118745">
                <a:moveTo>
                  <a:pt x="882268" y="48259"/>
                </a:moveTo>
                <a:lnTo>
                  <a:pt x="875791" y="48259"/>
                </a:lnTo>
                <a:lnTo>
                  <a:pt x="875791" y="70357"/>
                </a:lnTo>
                <a:lnTo>
                  <a:pt x="882268" y="70357"/>
                </a:lnTo>
                <a:lnTo>
                  <a:pt x="882268" y="48259"/>
                </a:lnTo>
                <a:close/>
              </a:path>
              <a:path w="908050" h="118745">
                <a:moveTo>
                  <a:pt x="834972" y="46468"/>
                </a:moveTo>
                <a:lnTo>
                  <a:pt x="856873" y="59286"/>
                </a:lnTo>
                <a:lnTo>
                  <a:pt x="875791" y="48259"/>
                </a:lnTo>
                <a:lnTo>
                  <a:pt x="882268" y="48259"/>
                </a:lnTo>
                <a:lnTo>
                  <a:pt x="882268" y="46481"/>
                </a:lnTo>
                <a:lnTo>
                  <a:pt x="834972" y="46468"/>
                </a:lnTo>
                <a:close/>
              </a:path>
            </a:pathLst>
          </a:custGeom>
          <a:solidFill>
            <a:srgbClr val="000000"/>
          </a:solidFill>
        </p:spPr>
        <p:txBody>
          <a:bodyPr wrap="square" lIns="0" tIns="0" rIns="0" bIns="0" rtlCol="0"/>
          <a:lstStyle/>
          <a:p>
            <a:endParaRPr/>
          </a:p>
        </p:txBody>
      </p:sp>
      <p:sp>
        <p:nvSpPr>
          <p:cNvPr id="17" name="object 17"/>
          <p:cNvSpPr txBox="1"/>
          <p:nvPr/>
        </p:nvSpPr>
        <p:spPr>
          <a:xfrm>
            <a:off x="2054479" y="5110353"/>
            <a:ext cx="1217295" cy="636270"/>
          </a:xfrm>
          <a:prstGeom prst="rect">
            <a:avLst/>
          </a:prstGeom>
        </p:spPr>
        <p:txBody>
          <a:bodyPr vert="horz" wrap="square" lIns="0" tIns="12700" rIns="0" bIns="0" rtlCol="0">
            <a:spAutoFit/>
          </a:bodyPr>
          <a:lstStyle/>
          <a:p>
            <a:pPr marL="91440">
              <a:lnSpc>
                <a:spcPct val="100000"/>
              </a:lnSpc>
              <a:spcBef>
                <a:spcPts val="100"/>
              </a:spcBef>
            </a:pPr>
            <a:r>
              <a:rPr sz="2000" spc="-5" dirty="0">
                <a:solidFill>
                  <a:srgbClr val="FF0000"/>
                </a:solidFill>
                <a:latin typeface="Tahoma"/>
                <a:cs typeface="Tahoma"/>
              </a:rPr>
              <a:t>final</a:t>
            </a:r>
            <a:r>
              <a:rPr sz="2000" spc="-65" dirty="0">
                <a:solidFill>
                  <a:srgbClr val="FF0000"/>
                </a:solidFill>
                <a:latin typeface="Tahoma"/>
                <a:cs typeface="Tahoma"/>
              </a:rPr>
              <a:t> </a:t>
            </a:r>
            <a:r>
              <a:rPr sz="2000" spc="-5" dirty="0">
                <a:solidFill>
                  <a:srgbClr val="FF0000"/>
                </a:solidFill>
                <a:latin typeface="Tahoma"/>
                <a:cs typeface="Tahoma"/>
              </a:rPr>
              <a:t>carry</a:t>
            </a:r>
            <a:endParaRPr sz="2000">
              <a:latin typeface="Tahoma"/>
              <a:cs typeface="Tahoma"/>
            </a:endParaRPr>
          </a:p>
          <a:p>
            <a:pPr marL="12700">
              <a:lnSpc>
                <a:spcPct val="100000"/>
              </a:lnSpc>
              <a:spcBef>
                <a:spcPts val="5"/>
              </a:spcBef>
            </a:pPr>
            <a:r>
              <a:rPr sz="2000" spc="-5" dirty="0">
                <a:solidFill>
                  <a:srgbClr val="FF0000"/>
                </a:solidFill>
                <a:latin typeface="Tahoma"/>
                <a:cs typeface="Tahoma"/>
              </a:rPr>
              <a:t>Discard</a:t>
            </a:r>
            <a:endParaRPr sz="2000">
              <a:latin typeface="Tahoma"/>
              <a:cs typeface="Tahoma"/>
            </a:endParaRPr>
          </a:p>
        </p:txBody>
      </p:sp>
      <p:sp>
        <p:nvSpPr>
          <p:cNvPr id="18" name="object 18"/>
          <p:cNvSpPr txBox="1"/>
          <p:nvPr/>
        </p:nvSpPr>
        <p:spPr>
          <a:xfrm>
            <a:off x="3859403" y="4672648"/>
            <a:ext cx="4906010" cy="826135"/>
          </a:xfrm>
          <a:prstGeom prst="rect">
            <a:avLst/>
          </a:prstGeom>
        </p:spPr>
        <p:txBody>
          <a:bodyPr vert="horz" wrap="square" lIns="0" tIns="83185" rIns="0" bIns="0" rtlCol="0">
            <a:spAutoFit/>
          </a:bodyPr>
          <a:lstStyle/>
          <a:p>
            <a:pPr marL="38100">
              <a:lnSpc>
                <a:spcPct val="100000"/>
              </a:lnSpc>
              <a:spcBef>
                <a:spcPts val="655"/>
              </a:spcBef>
              <a:tabLst>
                <a:tab pos="677545" algn="l"/>
                <a:tab pos="1416050" algn="l"/>
                <a:tab pos="2153920" algn="l"/>
                <a:tab pos="2889885" algn="l"/>
              </a:tabLst>
            </a:pPr>
            <a:r>
              <a:rPr sz="2400" dirty="0">
                <a:latin typeface="Tahoma"/>
                <a:cs typeface="Tahoma"/>
              </a:rPr>
              <a:t>1	0	1	0	1</a:t>
            </a:r>
            <a:endParaRPr sz="2400">
              <a:latin typeface="Tahoma"/>
              <a:cs typeface="Tahoma"/>
            </a:endParaRPr>
          </a:p>
          <a:p>
            <a:pPr marL="853440">
              <a:lnSpc>
                <a:spcPct val="100000"/>
              </a:lnSpc>
              <a:spcBef>
                <a:spcPts val="465"/>
              </a:spcBef>
              <a:tabLst>
                <a:tab pos="3389629" algn="l"/>
                <a:tab pos="3540760" algn="l"/>
              </a:tabLst>
            </a:pPr>
            <a:r>
              <a:rPr sz="3000" u="heavy" baseline="12500" dirty="0">
                <a:solidFill>
                  <a:srgbClr val="FF0000"/>
                </a:solidFill>
                <a:uFill>
                  <a:solidFill>
                    <a:srgbClr val="C00000"/>
                  </a:solidFill>
                </a:uFill>
                <a:latin typeface="Tahoma"/>
                <a:cs typeface="Tahoma"/>
              </a:rPr>
              <a:t> 	</a:t>
            </a:r>
            <a:r>
              <a:rPr sz="3000" baseline="12500" dirty="0">
                <a:solidFill>
                  <a:srgbClr val="FF0000"/>
                </a:solidFill>
                <a:latin typeface="Tahoma"/>
                <a:cs typeface="Tahoma"/>
              </a:rPr>
              <a:t>	</a:t>
            </a:r>
            <a:r>
              <a:rPr sz="2000" spc="-5" dirty="0">
                <a:solidFill>
                  <a:srgbClr val="FF0000"/>
                </a:solidFill>
                <a:latin typeface="Tahoma"/>
                <a:cs typeface="Tahoma"/>
              </a:rPr>
              <a:t>Final</a:t>
            </a:r>
            <a:r>
              <a:rPr sz="2000" spc="-60" dirty="0">
                <a:solidFill>
                  <a:srgbClr val="FF0000"/>
                </a:solidFill>
                <a:latin typeface="Tahoma"/>
                <a:cs typeface="Tahoma"/>
              </a:rPr>
              <a:t> </a:t>
            </a:r>
            <a:r>
              <a:rPr sz="2000" spc="-5" dirty="0">
                <a:solidFill>
                  <a:srgbClr val="FF0000"/>
                </a:solidFill>
                <a:latin typeface="Tahoma"/>
                <a:cs typeface="Tahoma"/>
              </a:rPr>
              <a:t>Result</a:t>
            </a:r>
            <a:endParaRPr sz="2000">
              <a:latin typeface="Tahoma"/>
              <a:cs typeface="Tahoma"/>
            </a:endParaRPr>
          </a:p>
        </p:txBody>
      </p:sp>
      <p:sp>
        <p:nvSpPr>
          <p:cNvPr id="19" name="object 19"/>
          <p:cNvSpPr txBox="1"/>
          <p:nvPr/>
        </p:nvSpPr>
        <p:spPr>
          <a:xfrm>
            <a:off x="6654107" y="948766"/>
            <a:ext cx="1244600" cy="420370"/>
          </a:xfrm>
          <a:prstGeom prst="rect">
            <a:avLst/>
          </a:prstGeom>
        </p:spPr>
        <p:txBody>
          <a:bodyPr vert="horz" wrap="square" lIns="0" tIns="17780" rIns="0" bIns="0" rtlCol="0">
            <a:spAutoFit/>
          </a:bodyPr>
          <a:lstStyle/>
          <a:p>
            <a:pPr marL="12700">
              <a:lnSpc>
                <a:spcPct val="100000"/>
              </a:lnSpc>
              <a:spcBef>
                <a:spcPts val="140"/>
              </a:spcBef>
            </a:pPr>
            <a:r>
              <a:rPr sz="2550" spc="-150" dirty="0">
                <a:latin typeface="Times New Roman"/>
                <a:cs typeface="Times New Roman"/>
              </a:rPr>
              <a:t>(9)</a:t>
            </a:r>
            <a:r>
              <a:rPr sz="1500" spc="-150" dirty="0">
                <a:latin typeface="Times New Roman"/>
                <a:cs typeface="Times New Roman"/>
              </a:rPr>
              <a:t>10 </a:t>
            </a:r>
            <a:r>
              <a:rPr sz="2550" spc="-130" dirty="0">
                <a:latin typeface="Symbol"/>
                <a:cs typeface="Symbol"/>
              </a:rPr>
              <a:t></a:t>
            </a:r>
            <a:r>
              <a:rPr sz="2550" spc="-409" dirty="0">
                <a:latin typeface="Times New Roman"/>
                <a:cs typeface="Times New Roman"/>
              </a:rPr>
              <a:t> </a:t>
            </a:r>
            <a:r>
              <a:rPr sz="2550" spc="-135" dirty="0">
                <a:latin typeface="Times New Roman"/>
                <a:cs typeface="Times New Roman"/>
              </a:rPr>
              <a:t>(4)</a:t>
            </a:r>
            <a:r>
              <a:rPr sz="1500" spc="-135" dirty="0">
                <a:latin typeface="Times New Roman"/>
                <a:cs typeface="Times New Roman"/>
              </a:rPr>
              <a:t>10</a:t>
            </a:r>
            <a:endParaRPr sz="1500">
              <a:latin typeface="Times New Roman"/>
              <a:cs typeface="Times New Roman"/>
            </a:endParaRPr>
          </a:p>
        </p:txBody>
      </p:sp>
      <p:sp>
        <p:nvSpPr>
          <p:cNvPr id="20" name="object 20"/>
          <p:cNvSpPr txBox="1"/>
          <p:nvPr/>
        </p:nvSpPr>
        <p:spPr>
          <a:xfrm>
            <a:off x="367080" y="1716913"/>
            <a:ext cx="6159500" cy="1343025"/>
          </a:xfrm>
          <a:prstGeom prst="rect">
            <a:avLst/>
          </a:prstGeom>
        </p:spPr>
        <p:txBody>
          <a:bodyPr vert="horz" wrap="square" lIns="0" tIns="60960" rIns="0" bIns="0" rtlCol="0">
            <a:spAutoFit/>
          </a:bodyPr>
          <a:lstStyle/>
          <a:p>
            <a:pPr marL="3543300">
              <a:lnSpc>
                <a:spcPct val="100000"/>
              </a:lnSpc>
              <a:spcBef>
                <a:spcPts val="480"/>
              </a:spcBef>
            </a:pPr>
            <a:r>
              <a:rPr sz="2350" spc="-60" dirty="0">
                <a:latin typeface="Times New Roman"/>
                <a:cs typeface="Times New Roman"/>
              </a:rPr>
              <a:t>(4)</a:t>
            </a:r>
            <a:r>
              <a:rPr sz="1350" spc="-60" dirty="0">
                <a:latin typeface="Times New Roman"/>
                <a:cs typeface="Times New Roman"/>
              </a:rPr>
              <a:t>10 </a:t>
            </a:r>
            <a:r>
              <a:rPr sz="2350" spc="-25" dirty="0">
                <a:latin typeface="Symbol"/>
                <a:cs typeface="Symbol"/>
              </a:rPr>
              <a:t></a:t>
            </a:r>
            <a:r>
              <a:rPr sz="2350" spc="-170" dirty="0">
                <a:latin typeface="Times New Roman"/>
                <a:cs typeface="Times New Roman"/>
              </a:rPr>
              <a:t> </a:t>
            </a:r>
            <a:r>
              <a:rPr sz="2350" spc="-65" dirty="0">
                <a:latin typeface="Times New Roman"/>
                <a:cs typeface="Times New Roman"/>
              </a:rPr>
              <a:t>(0100)</a:t>
            </a:r>
            <a:r>
              <a:rPr sz="1350" spc="-65" dirty="0">
                <a:latin typeface="Times New Roman"/>
                <a:cs typeface="Times New Roman"/>
              </a:rPr>
              <a:t>2</a:t>
            </a:r>
            <a:endParaRPr sz="1350">
              <a:latin typeface="Times New Roman"/>
              <a:cs typeface="Times New Roman"/>
            </a:endParaRPr>
          </a:p>
          <a:p>
            <a:pPr marL="4246245">
              <a:lnSpc>
                <a:spcPct val="100000"/>
              </a:lnSpc>
              <a:spcBef>
                <a:spcPts val="405"/>
              </a:spcBef>
            </a:pPr>
            <a:r>
              <a:rPr sz="2300" spc="-5" dirty="0">
                <a:latin typeface="Symbol"/>
                <a:cs typeface="Symbol"/>
              </a:rPr>
              <a:t></a:t>
            </a:r>
            <a:r>
              <a:rPr sz="2300" spc="-325" dirty="0">
                <a:latin typeface="Times New Roman"/>
                <a:cs typeface="Times New Roman"/>
              </a:rPr>
              <a:t> </a:t>
            </a:r>
            <a:r>
              <a:rPr sz="2300" spc="20" dirty="0">
                <a:latin typeface="Times New Roman"/>
                <a:cs typeface="Times New Roman"/>
              </a:rPr>
              <a:t>1011</a:t>
            </a:r>
            <a:r>
              <a:rPr sz="2300" spc="20" dirty="0">
                <a:latin typeface="Symbol"/>
                <a:cs typeface="Symbol"/>
              </a:rPr>
              <a:t></a:t>
            </a:r>
            <a:r>
              <a:rPr sz="2300" spc="20" dirty="0">
                <a:latin typeface="Times New Roman"/>
                <a:cs typeface="Times New Roman"/>
              </a:rPr>
              <a:t>1</a:t>
            </a:r>
            <a:r>
              <a:rPr sz="2300" spc="-285" dirty="0">
                <a:latin typeface="Times New Roman"/>
                <a:cs typeface="Times New Roman"/>
              </a:rPr>
              <a:t> </a:t>
            </a:r>
            <a:r>
              <a:rPr sz="2300" spc="-5" dirty="0">
                <a:latin typeface="Symbol"/>
                <a:cs typeface="Symbol"/>
              </a:rPr>
              <a:t></a:t>
            </a:r>
            <a:r>
              <a:rPr sz="2300" spc="-325" dirty="0">
                <a:latin typeface="Times New Roman"/>
                <a:cs typeface="Times New Roman"/>
              </a:rPr>
              <a:t> </a:t>
            </a:r>
            <a:r>
              <a:rPr sz="2300" spc="-50" dirty="0">
                <a:latin typeface="Times New Roman"/>
                <a:cs typeface="Times New Roman"/>
              </a:rPr>
              <a:t>1100</a:t>
            </a:r>
            <a:endParaRPr sz="2300">
              <a:latin typeface="Times New Roman"/>
              <a:cs typeface="Times New Roman"/>
            </a:endParaRPr>
          </a:p>
          <a:p>
            <a:pPr marL="12700">
              <a:lnSpc>
                <a:spcPct val="100000"/>
              </a:lnSpc>
              <a:spcBef>
                <a:spcPts val="1605"/>
              </a:spcBef>
            </a:pPr>
            <a:r>
              <a:rPr sz="2000" spc="-5" dirty="0">
                <a:latin typeface="Tahoma"/>
                <a:cs typeface="Tahoma"/>
              </a:rPr>
              <a:t>Step </a:t>
            </a:r>
            <a:r>
              <a:rPr sz="2000" dirty="0">
                <a:latin typeface="Tahoma"/>
                <a:cs typeface="Tahoma"/>
              </a:rPr>
              <a:t>2: </a:t>
            </a:r>
            <a:r>
              <a:rPr sz="2000" spc="-5" dirty="0">
                <a:latin typeface="Tahoma"/>
                <a:cs typeface="Tahoma"/>
              </a:rPr>
              <a:t>Add </a:t>
            </a:r>
            <a:r>
              <a:rPr sz="2000" dirty="0">
                <a:latin typeface="Tahoma"/>
                <a:cs typeface="Tahoma"/>
              </a:rPr>
              <a:t>9 </a:t>
            </a:r>
            <a:r>
              <a:rPr sz="2000" spc="-5" dirty="0">
                <a:latin typeface="Tahoma"/>
                <a:cs typeface="Tahoma"/>
              </a:rPr>
              <a:t>with </a:t>
            </a:r>
            <a:r>
              <a:rPr sz="2000" dirty="0">
                <a:latin typeface="Tahoma"/>
                <a:cs typeface="Tahoma"/>
              </a:rPr>
              <a:t>2’ </a:t>
            </a:r>
            <a:r>
              <a:rPr sz="2000" spc="-5" dirty="0">
                <a:latin typeface="Tahoma"/>
                <a:cs typeface="Tahoma"/>
              </a:rPr>
              <a:t>complement </a:t>
            </a:r>
            <a:r>
              <a:rPr sz="2000" dirty="0">
                <a:latin typeface="Tahoma"/>
                <a:cs typeface="Tahoma"/>
              </a:rPr>
              <a:t>of</a:t>
            </a:r>
            <a:r>
              <a:rPr sz="2000" spc="-105" dirty="0">
                <a:latin typeface="Tahoma"/>
                <a:cs typeface="Tahoma"/>
              </a:rPr>
              <a:t> </a:t>
            </a:r>
            <a:r>
              <a:rPr sz="2000" dirty="0">
                <a:latin typeface="Tahoma"/>
                <a:cs typeface="Tahoma"/>
              </a:rPr>
              <a:t>4</a:t>
            </a:r>
            <a:endParaRPr sz="2000">
              <a:latin typeface="Tahoma"/>
              <a:cs typeface="Tahom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FF0000"/>
                </a:solidFill>
                <a:latin typeface="Calibri"/>
                <a:cs typeface="Calibri"/>
              </a:rPr>
              <a:t>Exercise</a:t>
            </a:r>
            <a:endParaRPr sz="3200">
              <a:latin typeface="Calibri"/>
              <a:cs typeface="Calibri"/>
            </a:endParaRPr>
          </a:p>
        </p:txBody>
      </p:sp>
      <p:sp>
        <p:nvSpPr>
          <p:cNvPr id="4" name="object 4"/>
          <p:cNvSpPr txBox="1"/>
          <p:nvPr/>
        </p:nvSpPr>
        <p:spPr>
          <a:xfrm>
            <a:off x="6820661" y="1135507"/>
            <a:ext cx="1926589" cy="513715"/>
          </a:xfrm>
          <a:prstGeom prst="rect">
            <a:avLst/>
          </a:prstGeom>
        </p:spPr>
        <p:txBody>
          <a:bodyPr vert="horz" wrap="square" lIns="0" tIns="13335" rIns="0" bIns="0" rtlCol="0">
            <a:spAutoFit/>
          </a:bodyPr>
          <a:lstStyle/>
          <a:p>
            <a:pPr marL="12700">
              <a:lnSpc>
                <a:spcPct val="100000"/>
              </a:lnSpc>
              <a:spcBef>
                <a:spcPts val="105"/>
              </a:spcBef>
              <a:tabLst>
                <a:tab pos="1483360" algn="l"/>
              </a:tabLst>
            </a:pPr>
            <a:r>
              <a:rPr sz="3200" spc="-5" dirty="0">
                <a:latin typeface="Calibri"/>
                <a:cs typeface="Calibri"/>
              </a:rPr>
              <a:t>using	</a:t>
            </a:r>
            <a:r>
              <a:rPr sz="3200" spc="-130" dirty="0">
                <a:latin typeface="Calibri"/>
                <a:cs typeface="Calibri"/>
              </a:rPr>
              <a:t>2’s</a:t>
            </a:r>
            <a:endParaRPr sz="3200">
              <a:latin typeface="Calibri"/>
              <a:cs typeface="Calibri"/>
            </a:endParaRPr>
          </a:p>
        </p:txBody>
      </p:sp>
      <p:sp>
        <p:nvSpPr>
          <p:cNvPr id="5" name="object 5"/>
          <p:cNvSpPr txBox="1"/>
          <p:nvPr/>
        </p:nvSpPr>
        <p:spPr>
          <a:xfrm>
            <a:off x="358444" y="892509"/>
            <a:ext cx="5915660" cy="4415790"/>
          </a:xfrm>
          <a:prstGeom prst="rect">
            <a:avLst/>
          </a:prstGeom>
        </p:spPr>
        <p:txBody>
          <a:bodyPr vert="horz" wrap="square" lIns="0" tIns="11430" rIns="0" bIns="0" rtlCol="0">
            <a:spAutoFit/>
          </a:bodyPr>
          <a:lstStyle/>
          <a:p>
            <a:pPr marL="380365" marR="30480" indent="-342900">
              <a:lnSpc>
                <a:spcPct val="150100"/>
              </a:lnSpc>
              <a:spcBef>
                <a:spcPts val="90"/>
              </a:spcBef>
              <a:buFont typeface="Arial"/>
              <a:buChar char="•"/>
              <a:tabLst>
                <a:tab pos="380365" algn="l"/>
                <a:tab pos="381000" algn="l"/>
                <a:tab pos="2317750" algn="l"/>
                <a:tab pos="3967479" algn="l"/>
              </a:tabLst>
            </a:pPr>
            <a:r>
              <a:rPr sz="3200" spc="-75" dirty="0">
                <a:latin typeface="Calibri"/>
                <a:cs typeface="Calibri"/>
              </a:rPr>
              <a:t>P</a:t>
            </a:r>
            <a:r>
              <a:rPr sz="3200" dirty="0">
                <a:latin typeface="Calibri"/>
                <a:cs typeface="Calibri"/>
              </a:rPr>
              <a:t>er</a:t>
            </a:r>
            <a:r>
              <a:rPr sz="3200" spc="-80" dirty="0">
                <a:latin typeface="Calibri"/>
                <a:cs typeface="Calibri"/>
              </a:rPr>
              <a:t>f</a:t>
            </a:r>
            <a:r>
              <a:rPr sz="3200" spc="-5" dirty="0">
                <a:latin typeface="Calibri"/>
                <a:cs typeface="Calibri"/>
              </a:rPr>
              <a:t>or</a:t>
            </a:r>
            <a:r>
              <a:rPr sz="3200" dirty="0">
                <a:latin typeface="Calibri"/>
                <a:cs typeface="Calibri"/>
              </a:rPr>
              <a:t>m	Bi</a:t>
            </a:r>
            <a:r>
              <a:rPr sz="3200" spc="-10" dirty="0">
                <a:latin typeface="Calibri"/>
                <a:cs typeface="Calibri"/>
              </a:rPr>
              <a:t>n</a:t>
            </a:r>
            <a:r>
              <a:rPr sz="3200" dirty="0">
                <a:latin typeface="Calibri"/>
                <a:cs typeface="Calibri"/>
              </a:rPr>
              <a:t>a</a:t>
            </a:r>
            <a:r>
              <a:rPr sz="3200" spc="15" dirty="0">
                <a:latin typeface="Calibri"/>
                <a:cs typeface="Calibri"/>
              </a:rPr>
              <a:t>r</a:t>
            </a:r>
            <a:r>
              <a:rPr sz="3200" dirty="0">
                <a:latin typeface="Calibri"/>
                <a:cs typeface="Calibri"/>
              </a:rPr>
              <a:t>y	</a:t>
            </a:r>
            <a:r>
              <a:rPr sz="3200" spc="-5" dirty="0">
                <a:latin typeface="Calibri"/>
                <a:cs typeface="Calibri"/>
              </a:rPr>
              <a:t>Subt</a:t>
            </a:r>
            <a:r>
              <a:rPr sz="3200" spc="-60" dirty="0">
                <a:latin typeface="Calibri"/>
                <a:cs typeface="Calibri"/>
              </a:rPr>
              <a:t>r</a:t>
            </a:r>
            <a:r>
              <a:rPr sz="3200" dirty="0">
                <a:latin typeface="Calibri"/>
                <a:cs typeface="Calibri"/>
              </a:rPr>
              <a:t>action  </a:t>
            </a:r>
            <a:r>
              <a:rPr sz="3200" spc="-5" dirty="0">
                <a:latin typeface="Calibri"/>
                <a:cs typeface="Calibri"/>
              </a:rPr>
              <a:t>Complement </a:t>
            </a:r>
            <a:r>
              <a:rPr sz="3200" dirty="0">
                <a:latin typeface="Calibri"/>
                <a:cs typeface="Calibri"/>
              </a:rPr>
              <a:t>method</a:t>
            </a:r>
            <a:endParaRPr sz="3200">
              <a:latin typeface="Calibri"/>
              <a:cs typeface="Calibri"/>
            </a:endParaRPr>
          </a:p>
          <a:p>
            <a:pPr marL="895985">
              <a:lnSpc>
                <a:spcPct val="100000"/>
              </a:lnSpc>
              <a:spcBef>
                <a:spcPts val="1920"/>
              </a:spcBef>
              <a:tabLst>
                <a:tab pos="1409065" algn="l"/>
              </a:tabLst>
            </a:pPr>
            <a:r>
              <a:rPr sz="3200" spc="-5" dirty="0">
                <a:latin typeface="Calibri"/>
                <a:cs typeface="Calibri"/>
              </a:rPr>
              <a:t>1.	</a:t>
            </a:r>
            <a:r>
              <a:rPr sz="3200" dirty="0">
                <a:latin typeface="Calibri"/>
                <a:cs typeface="Calibri"/>
              </a:rPr>
              <a:t>(46)</a:t>
            </a:r>
            <a:r>
              <a:rPr sz="3150" baseline="-21164" dirty="0">
                <a:latin typeface="Calibri"/>
                <a:cs typeface="Calibri"/>
              </a:rPr>
              <a:t>10 </a:t>
            </a:r>
            <a:r>
              <a:rPr sz="3200" dirty="0">
                <a:latin typeface="Calibri"/>
                <a:cs typeface="Calibri"/>
              </a:rPr>
              <a:t>-</a:t>
            </a:r>
            <a:r>
              <a:rPr sz="3200" spc="-30" dirty="0">
                <a:latin typeface="Calibri"/>
                <a:cs typeface="Calibri"/>
              </a:rPr>
              <a:t> </a:t>
            </a:r>
            <a:r>
              <a:rPr sz="3200" dirty="0">
                <a:latin typeface="Calibri"/>
                <a:cs typeface="Calibri"/>
              </a:rPr>
              <a:t>(19)</a:t>
            </a:r>
            <a:r>
              <a:rPr sz="3150" baseline="-21164" dirty="0">
                <a:latin typeface="Calibri"/>
                <a:cs typeface="Calibri"/>
              </a:rPr>
              <a:t>10</a:t>
            </a:r>
            <a:endParaRPr sz="3150" baseline="-21164">
              <a:latin typeface="Calibri"/>
              <a:cs typeface="Calibri"/>
            </a:endParaRPr>
          </a:p>
          <a:p>
            <a:pPr marL="895985">
              <a:lnSpc>
                <a:spcPct val="100000"/>
              </a:lnSpc>
              <a:spcBef>
                <a:spcPts val="1925"/>
              </a:spcBef>
              <a:tabLst>
                <a:tab pos="1409065" algn="l"/>
              </a:tabLst>
            </a:pPr>
            <a:r>
              <a:rPr sz="3200" spc="-5" dirty="0">
                <a:latin typeface="Calibri"/>
                <a:cs typeface="Calibri"/>
              </a:rPr>
              <a:t>2.	</a:t>
            </a:r>
            <a:r>
              <a:rPr sz="3200" dirty="0">
                <a:latin typeface="Calibri"/>
                <a:cs typeface="Calibri"/>
              </a:rPr>
              <a:t>(27)</a:t>
            </a:r>
            <a:r>
              <a:rPr sz="3150" baseline="-21164" dirty="0">
                <a:latin typeface="Calibri"/>
                <a:cs typeface="Calibri"/>
              </a:rPr>
              <a:t>10 </a:t>
            </a:r>
            <a:r>
              <a:rPr sz="3200" dirty="0">
                <a:latin typeface="Calibri"/>
                <a:cs typeface="Calibri"/>
              </a:rPr>
              <a:t>-</a:t>
            </a:r>
            <a:r>
              <a:rPr sz="3200" spc="-55" dirty="0">
                <a:latin typeface="Calibri"/>
                <a:cs typeface="Calibri"/>
              </a:rPr>
              <a:t> </a:t>
            </a:r>
            <a:r>
              <a:rPr sz="3200" dirty="0">
                <a:latin typeface="Calibri"/>
                <a:cs typeface="Calibri"/>
              </a:rPr>
              <a:t>(75)</a:t>
            </a:r>
            <a:r>
              <a:rPr sz="3150" baseline="-21164" dirty="0">
                <a:latin typeface="Calibri"/>
                <a:cs typeface="Calibri"/>
              </a:rPr>
              <a:t>10</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3.	</a:t>
            </a:r>
            <a:r>
              <a:rPr sz="3200" dirty="0">
                <a:latin typeface="Calibri"/>
                <a:cs typeface="Calibri"/>
              </a:rPr>
              <a:t>(125.3)</a:t>
            </a:r>
            <a:r>
              <a:rPr sz="3150" baseline="-21164" dirty="0">
                <a:latin typeface="Calibri"/>
                <a:cs typeface="Calibri"/>
              </a:rPr>
              <a:t>10</a:t>
            </a:r>
            <a:r>
              <a:rPr sz="3200" dirty="0">
                <a:latin typeface="Calibri"/>
                <a:cs typeface="Calibri"/>
              </a:rPr>
              <a:t>-(46.7)</a:t>
            </a:r>
            <a:r>
              <a:rPr sz="3150" baseline="-21164" dirty="0">
                <a:latin typeface="Calibri"/>
                <a:cs typeface="Calibri"/>
              </a:rPr>
              <a:t>10</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4.	</a:t>
            </a:r>
            <a:r>
              <a:rPr sz="3200" dirty="0">
                <a:latin typeface="Calibri"/>
                <a:cs typeface="Calibri"/>
              </a:rPr>
              <a:t>(36.75)</a:t>
            </a:r>
            <a:r>
              <a:rPr sz="3150" baseline="-21164" dirty="0">
                <a:latin typeface="Calibri"/>
                <a:cs typeface="Calibri"/>
              </a:rPr>
              <a:t>10</a:t>
            </a:r>
            <a:r>
              <a:rPr sz="3200" dirty="0">
                <a:latin typeface="Calibri"/>
                <a:cs typeface="Calibri"/>
              </a:rPr>
              <a:t>-(89.5)</a:t>
            </a:r>
            <a:r>
              <a:rPr sz="3150" baseline="-21164" dirty="0">
                <a:latin typeface="Calibri"/>
                <a:cs typeface="Calibri"/>
              </a:rPr>
              <a:t>10</a:t>
            </a:r>
            <a:endParaRPr sz="3150" baseline="-21164">
              <a:latin typeface="Calibri"/>
              <a:cs typeface="Calibri"/>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913" y="26619"/>
            <a:ext cx="5203190" cy="574675"/>
          </a:xfrm>
          <a:prstGeom prst="rect">
            <a:avLst/>
          </a:prstGeom>
        </p:spPr>
        <p:txBody>
          <a:bodyPr vert="horz" wrap="square" lIns="0" tIns="12700" rIns="0" bIns="0" rtlCol="0">
            <a:spAutoFit/>
          </a:bodyPr>
          <a:lstStyle/>
          <a:p>
            <a:pPr marL="12700">
              <a:lnSpc>
                <a:spcPct val="100000"/>
              </a:lnSpc>
              <a:spcBef>
                <a:spcPts val="100"/>
              </a:spcBef>
            </a:pPr>
            <a:r>
              <a:rPr b="1" spc="-15" dirty="0">
                <a:latin typeface="Calibri"/>
                <a:cs typeface="Calibri"/>
              </a:rPr>
              <a:t>Chapter </a:t>
            </a:r>
            <a:r>
              <a:rPr b="1" dirty="0">
                <a:latin typeface="Calibri"/>
                <a:cs typeface="Calibri"/>
              </a:rPr>
              <a:t>I – Number</a:t>
            </a:r>
            <a:r>
              <a:rPr b="1" spc="-65" dirty="0">
                <a:latin typeface="Calibri"/>
                <a:cs typeface="Calibri"/>
              </a:rPr>
              <a:t> </a:t>
            </a:r>
            <a:r>
              <a:rPr b="1" spc="-30" dirty="0">
                <a:latin typeface="Calibri"/>
                <a:cs typeface="Calibri"/>
              </a:rPr>
              <a:t>System</a:t>
            </a:r>
          </a:p>
        </p:txBody>
      </p:sp>
      <p:sp>
        <p:nvSpPr>
          <p:cNvPr id="3" name="object 3"/>
          <p:cNvSpPr txBox="1"/>
          <p:nvPr/>
        </p:nvSpPr>
        <p:spPr>
          <a:xfrm>
            <a:off x="78739" y="1047064"/>
            <a:ext cx="8987790" cy="3988435"/>
          </a:xfrm>
          <a:prstGeom prst="rect">
            <a:avLst/>
          </a:prstGeom>
        </p:spPr>
        <p:txBody>
          <a:bodyPr vert="horz" wrap="square" lIns="0" tIns="12065" rIns="0" bIns="0" rtlCol="0">
            <a:spAutoFit/>
          </a:bodyPr>
          <a:lstStyle/>
          <a:p>
            <a:pPr marL="355600" marR="5715" indent="-342900">
              <a:lnSpc>
                <a:spcPct val="100000"/>
              </a:lnSpc>
              <a:spcBef>
                <a:spcPts val="95"/>
              </a:spcBef>
              <a:buFont typeface="Wingdings"/>
              <a:buChar char=""/>
              <a:tabLst>
                <a:tab pos="355600" algn="l"/>
              </a:tabLst>
            </a:pPr>
            <a:r>
              <a:rPr sz="2800" b="1" spc="-10" dirty="0">
                <a:solidFill>
                  <a:srgbClr val="C4BC96"/>
                </a:solidFill>
                <a:latin typeface="Calibri"/>
                <a:cs typeface="Calibri"/>
              </a:rPr>
              <a:t>Introduction </a:t>
            </a:r>
            <a:r>
              <a:rPr sz="2800" b="1" spc="-15" dirty="0">
                <a:solidFill>
                  <a:srgbClr val="C4BC96"/>
                </a:solidFill>
                <a:latin typeface="Calibri"/>
                <a:cs typeface="Calibri"/>
              </a:rPr>
              <a:t>to </a:t>
            </a:r>
            <a:r>
              <a:rPr sz="2800" b="1" spc="-10" dirty="0">
                <a:solidFill>
                  <a:srgbClr val="C4BC96"/>
                </a:solidFill>
                <a:latin typeface="Calibri"/>
                <a:cs typeface="Calibri"/>
              </a:rPr>
              <a:t>digital </a:t>
            </a:r>
            <a:r>
              <a:rPr sz="2800" b="1" spc="-5" dirty="0">
                <a:solidFill>
                  <a:srgbClr val="C4BC96"/>
                </a:solidFill>
                <a:latin typeface="Calibri"/>
                <a:cs typeface="Calibri"/>
              </a:rPr>
              <a:t>signal, </a:t>
            </a:r>
            <a:r>
              <a:rPr sz="2800" b="1" spc="-15" dirty="0">
                <a:solidFill>
                  <a:srgbClr val="C4BC96"/>
                </a:solidFill>
                <a:latin typeface="Calibri"/>
                <a:cs typeface="Calibri"/>
              </a:rPr>
              <a:t>Advantages </a:t>
            </a:r>
            <a:r>
              <a:rPr sz="2800" b="1" spc="-5" dirty="0">
                <a:solidFill>
                  <a:srgbClr val="C4BC96"/>
                </a:solidFill>
                <a:latin typeface="Calibri"/>
                <a:cs typeface="Calibri"/>
              </a:rPr>
              <a:t>of </a:t>
            </a:r>
            <a:r>
              <a:rPr sz="2800" b="1" spc="-10" dirty="0">
                <a:solidFill>
                  <a:srgbClr val="C4BC96"/>
                </a:solidFill>
                <a:latin typeface="Calibri"/>
                <a:cs typeface="Calibri"/>
              </a:rPr>
              <a:t>Digital </a:t>
            </a:r>
            <a:r>
              <a:rPr sz="2800" b="1" spc="-25" dirty="0">
                <a:solidFill>
                  <a:srgbClr val="C4BC96"/>
                </a:solidFill>
                <a:latin typeface="Calibri"/>
                <a:cs typeface="Calibri"/>
              </a:rPr>
              <a:t>System  </a:t>
            </a:r>
            <a:r>
              <a:rPr sz="2800" b="1" spc="-20" dirty="0">
                <a:solidFill>
                  <a:srgbClr val="C4BC96"/>
                </a:solidFill>
                <a:latin typeface="Calibri"/>
                <a:cs typeface="Calibri"/>
              </a:rPr>
              <a:t>over </a:t>
            </a:r>
            <a:r>
              <a:rPr sz="2800" b="1" spc="-5" dirty="0">
                <a:solidFill>
                  <a:srgbClr val="C4BC96"/>
                </a:solidFill>
                <a:latin typeface="Calibri"/>
                <a:cs typeface="Calibri"/>
              </a:rPr>
              <a:t>analog</a:t>
            </a:r>
            <a:r>
              <a:rPr sz="2800" b="1" spc="50" dirty="0">
                <a:solidFill>
                  <a:srgbClr val="C4BC96"/>
                </a:solidFill>
                <a:latin typeface="Calibri"/>
                <a:cs typeface="Calibri"/>
              </a:rPr>
              <a:t> </a:t>
            </a:r>
            <a:r>
              <a:rPr sz="2800" b="1" spc="-25" dirty="0">
                <a:solidFill>
                  <a:srgbClr val="C4BC96"/>
                </a:solidFill>
                <a:latin typeface="Calibri"/>
                <a:cs typeface="Calibri"/>
              </a:rPr>
              <a:t>systems</a:t>
            </a:r>
            <a:endParaRPr sz="2800">
              <a:latin typeface="Calibri"/>
              <a:cs typeface="Calibri"/>
            </a:endParaRPr>
          </a:p>
          <a:p>
            <a:pPr marL="756285" marR="5080" lvl="1" indent="-287020">
              <a:lnSpc>
                <a:spcPct val="100000"/>
              </a:lnSpc>
              <a:spcBef>
                <a:spcPts val="30"/>
              </a:spcBef>
              <a:buFont typeface="Wingdings"/>
              <a:buChar char=""/>
              <a:tabLst>
                <a:tab pos="756920" algn="l"/>
                <a:tab pos="1946275" algn="l"/>
                <a:tab pos="3199765" algn="l"/>
                <a:tab pos="4470400" algn="l"/>
                <a:tab pos="5313680" algn="l"/>
                <a:tab pos="5739130" algn="l"/>
                <a:tab pos="6894195" algn="l"/>
                <a:tab pos="8133715" algn="l"/>
              </a:tabLst>
            </a:pPr>
            <a:r>
              <a:rPr sz="2400" dirty="0">
                <a:solidFill>
                  <a:srgbClr val="C4BC96"/>
                </a:solidFill>
                <a:latin typeface="Calibri"/>
                <a:cs typeface="Calibri"/>
              </a:rPr>
              <a:t>Number	</a:t>
            </a:r>
            <a:r>
              <a:rPr sz="2400" spc="-25" dirty="0">
                <a:solidFill>
                  <a:srgbClr val="C4BC96"/>
                </a:solidFill>
                <a:latin typeface="Calibri"/>
                <a:cs typeface="Calibri"/>
              </a:rPr>
              <a:t>S</a:t>
            </a:r>
            <a:r>
              <a:rPr sz="2400" spc="-35" dirty="0">
                <a:solidFill>
                  <a:srgbClr val="C4BC96"/>
                </a:solidFill>
                <a:latin typeface="Calibri"/>
                <a:cs typeface="Calibri"/>
              </a:rPr>
              <a:t>y</a:t>
            </a:r>
            <a:r>
              <a:rPr sz="2400" spc="-30" dirty="0">
                <a:solidFill>
                  <a:srgbClr val="C4BC96"/>
                </a:solidFill>
                <a:latin typeface="Calibri"/>
                <a:cs typeface="Calibri"/>
              </a:rPr>
              <a:t>s</a:t>
            </a:r>
            <a:r>
              <a:rPr sz="2400" spc="-25" dirty="0">
                <a:solidFill>
                  <a:srgbClr val="C4BC96"/>
                </a:solidFill>
                <a:latin typeface="Calibri"/>
                <a:cs typeface="Calibri"/>
              </a:rPr>
              <a:t>t</a:t>
            </a:r>
            <a:r>
              <a:rPr sz="2400" dirty="0">
                <a:solidFill>
                  <a:srgbClr val="C4BC96"/>
                </a:solidFill>
                <a:latin typeface="Calibri"/>
                <a:cs typeface="Calibri"/>
              </a:rPr>
              <a:t>em</a:t>
            </a:r>
            <a:r>
              <a:rPr sz="2400" spc="-20" dirty="0">
                <a:solidFill>
                  <a:srgbClr val="C4BC96"/>
                </a:solidFill>
                <a:latin typeface="Calibri"/>
                <a:cs typeface="Calibri"/>
              </a:rPr>
              <a:t>s</a:t>
            </a:r>
            <a:r>
              <a:rPr sz="2400" dirty="0">
                <a:solidFill>
                  <a:srgbClr val="C4BC96"/>
                </a:solidFill>
                <a:latin typeface="Calibri"/>
                <a:cs typeface="Calibri"/>
              </a:rPr>
              <a:t>:	</a:t>
            </a:r>
            <a:r>
              <a:rPr sz="2400" spc="-5" dirty="0">
                <a:solidFill>
                  <a:srgbClr val="C4BC96"/>
                </a:solidFill>
                <a:latin typeface="Calibri"/>
                <a:cs typeface="Calibri"/>
              </a:rPr>
              <a:t>Di</a:t>
            </a:r>
            <a:r>
              <a:rPr sz="2400" spc="-25" dirty="0">
                <a:solidFill>
                  <a:srgbClr val="C4BC96"/>
                </a:solidFill>
                <a:latin typeface="Calibri"/>
                <a:cs typeface="Calibri"/>
              </a:rPr>
              <a:t>f</a:t>
            </a:r>
            <a:r>
              <a:rPr sz="2400" spc="-65" dirty="0">
                <a:solidFill>
                  <a:srgbClr val="C4BC96"/>
                </a:solidFill>
                <a:latin typeface="Calibri"/>
                <a:cs typeface="Calibri"/>
              </a:rPr>
              <a:t>f</a:t>
            </a:r>
            <a:r>
              <a:rPr sz="2400" dirty="0">
                <a:solidFill>
                  <a:srgbClr val="C4BC96"/>
                </a:solidFill>
                <a:latin typeface="Calibri"/>
                <a:cs typeface="Calibri"/>
              </a:rPr>
              <a:t>e</a:t>
            </a:r>
            <a:r>
              <a:rPr sz="2400" spc="-30" dirty="0">
                <a:solidFill>
                  <a:srgbClr val="C4BC96"/>
                </a:solidFill>
                <a:latin typeface="Calibri"/>
                <a:cs typeface="Calibri"/>
              </a:rPr>
              <a:t>r</a:t>
            </a:r>
            <a:r>
              <a:rPr sz="2400" dirty="0">
                <a:solidFill>
                  <a:srgbClr val="C4BC96"/>
                </a:solidFill>
                <a:latin typeface="Calibri"/>
                <a:cs typeface="Calibri"/>
              </a:rPr>
              <a:t>e</a:t>
            </a:r>
            <a:r>
              <a:rPr sz="2400" spc="-20" dirty="0">
                <a:solidFill>
                  <a:srgbClr val="C4BC96"/>
                </a:solidFill>
                <a:latin typeface="Calibri"/>
                <a:cs typeface="Calibri"/>
              </a:rPr>
              <a:t>n</a:t>
            </a:r>
            <a:r>
              <a:rPr sz="2400" dirty="0">
                <a:solidFill>
                  <a:srgbClr val="C4BC96"/>
                </a:solidFill>
                <a:latin typeface="Calibri"/>
                <a:cs typeface="Calibri"/>
              </a:rPr>
              <a:t>t	typ</a:t>
            </a:r>
            <a:r>
              <a:rPr sz="2400" spc="5" dirty="0">
                <a:solidFill>
                  <a:srgbClr val="C4BC96"/>
                </a:solidFill>
                <a:latin typeface="Calibri"/>
                <a:cs typeface="Calibri"/>
              </a:rPr>
              <a:t>e</a:t>
            </a:r>
            <a:r>
              <a:rPr sz="2400" dirty="0">
                <a:solidFill>
                  <a:srgbClr val="C4BC96"/>
                </a:solidFill>
                <a:latin typeface="Calibri"/>
                <a:cs typeface="Calibri"/>
              </a:rPr>
              <a:t>s	</a:t>
            </a:r>
            <a:r>
              <a:rPr sz="2400" spc="-10" dirty="0">
                <a:solidFill>
                  <a:srgbClr val="C4BC96"/>
                </a:solidFill>
                <a:latin typeface="Calibri"/>
                <a:cs typeface="Calibri"/>
              </a:rPr>
              <a:t>o</a:t>
            </a:r>
            <a:r>
              <a:rPr sz="2400" dirty="0">
                <a:solidFill>
                  <a:srgbClr val="C4BC96"/>
                </a:solidFill>
                <a:latin typeface="Calibri"/>
                <a:cs typeface="Calibri"/>
              </a:rPr>
              <a:t>f	</a:t>
            </a:r>
            <a:r>
              <a:rPr sz="2400" spc="-5" dirty="0">
                <a:solidFill>
                  <a:srgbClr val="C4BC96"/>
                </a:solidFill>
                <a:latin typeface="Calibri"/>
                <a:cs typeface="Calibri"/>
              </a:rPr>
              <a:t>numb</a:t>
            </a:r>
            <a:r>
              <a:rPr sz="2400" dirty="0">
                <a:solidFill>
                  <a:srgbClr val="C4BC96"/>
                </a:solidFill>
                <a:latin typeface="Calibri"/>
                <a:cs typeface="Calibri"/>
              </a:rPr>
              <a:t>er	</a:t>
            </a:r>
            <a:r>
              <a:rPr sz="2400" spc="-55" dirty="0">
                <a:solidFill>
                  <a:srgbClr val="C4BC96"/>
                </a:solidFill>
                <a:latin typeface="Calibri"/>
                <a:cs typeface="Calibri"/>
              </a:rPr>
              <a:t>s</a:t>
            </a:r>
            <a:r>
              <a:rPr sz="2400" spc="-20" dirty="0">
                <a:solidFill>
                  <a:srgbClr val="C4BC96"/>
                </a:solidFill>
                <a:latin typeface="Calibri"/>
                <a:cs typeface="Calibri"/>
              </a:rPr>
              <a:t>y</a:t>
            </a:r>
            <a:r>
              <a:rPr sz="2400" spc="-30" dirty="0">
                <a:solidFill>
                  <a:srgbClr val="C4BC96"/>
                </a:solidFill>
                <a:latin typeface="Calibri"/>
                <a:cs typeface="Calibri"/>
              </a:rPr>
              <a:t>s</a:t>
            </a:r>
            <a:r>
              <a:rPr sz="2400" spc="-25" dirty="0">
                <a:solidFill>
                  <a:srgbClr val="C4BC96"/>
                </a:solidFill>
                <a:latin typeface="Calibri"/>
                <a:cs typeface="Calibri"/>
              </a:rPr>
              <a:t>t</a:t>
            </a:r>
            <a:r>
              <a:rPr sz="2400" dirty="0">
                <a:solidFill>
                  <a:srgbClr val="C4BC96"/>
                </a:solidFill>
                <a:latin typeface="Calibri"/>
                <a:cs typeface="Calibri"/>
              </a:rPr>
              <a:t>em</a:t>
            </a:r>
            <a:r>
              <a:rPr sz="2400" spc="-20" dirty="0">
                <a:solidFill>
                  <a:srgbClr val="C4BC96"/>
                </a:solidFill>
                <a:latin typeface="Calibri"/>
                <a:cs typeface="Calibri"/>
              </a:rPr>
              <a:t>s</a:t>
            </a:r>
            <a:r>
              <a:rPr sz="2400" dirty="0">
                <a:solidFill>
                  <a:srgbClr val="C4BC96"/>
                </a:solidFill>
                <a:latin typeface="Calibri"/>
                <a:cs typeface="Calibri"/>
              </a:rPr>
              <a:t>(	Binar</a:t>
            </a:r>
            <a:r>
              <a:rPr sz="2400" spc="-175" dirty="0">
                <a:solidFill>
                  <a:srgbClr val="C4BC96"/>
                </a:solidFill>
                <a:latin typeface="Calibri"/>
                <a:cs typeface="Calibri"/>
              </a:rPr>
              <a:t>y</a:t>
            </a:r>
            <a:r>
              <a:rPr sz="2400" dirty="0">
                <a:solidFill>
                  <a:srgbClr val="C4BC96"/>
                </a:solidFill>
                <a:latin typeface="Calibri"/>
                <a:cs typeface="Calibri"/>
              </a:rPr>
              <a:t>,  </a:t>
            </a:r>
            <a:r>
              <a:rPr sz="2400" spc="-10" dirty="0">
                <a:solidFill>
                  <a:srgbClr val="C4BC96"/>
                </a:solidFill>
                <a:latin typeface="Calibri"/>
                <a:cs typeface="Calibri"/>
              </a:rPr>
              <a:t>Octal, Hexadecimal </a:t>
            </a:r>
            <a:r>
              <a:rPr sz="2400" dirty="0">
                <a:solidFill>
                  <a:srgbClr val="C4BC96"/>
                </a:solidFill>
                <a:latin typeface="Calibri"/>
                <a:cs typeface="Calibri"/>
              </a:rPr>
              <a:t>), </a:t>
            </a:r>
            <a:r>
              <a:rPr sz="2400" spc="-15" dirty="0">
                <a:solidFill>
                  <a:srgbClr val="C4BC96"/>
                </a:solidFill>
                <a:latin typeface="Calibri"/>
                <a:cs typeface="Calibri"/>
              </a:rPr>
              <a:t>Conversion </a:t>
            </a:r>
            <a:r>
              <a:rPr sz="2400" spc="-5" dirty="0">
                <a:solidFill>
                  <a:srgbClr val="C4BC96"/>
                </a:solidFill>
                <a:latin typeface="Calibri"/>
                <a:cs typeface="Calibri"/>
              </a:rPr>
              <a:t>of number</a:t>
            </a:r>
            <a:r>
              <a:rPr sz="2400" spc="-185" dirty="0">
                <a:solidFill>
                  <a:srgbClr val="C4BC96"/>
                </a:solidFill>
                <a:latin typeface="Calibri"/>
                <a:cs typeface="Calibri"/>
              </a:rPr>
              <a:t> </a:t>
            </a:r>
            <a:r>
              <a:rPr sz="2400" spc="-20" dirty="0">
                <a:solidFill>
                  <a:srgbClr val="C4BC96"/>
                </a:solidFill>
                <a:latin typeface="Calibri"/>
                <a:cs typeface="Calibri"/>
              </a:rPr>
              <a:t>systems,</a:t>
            </a:r>
            <a:endParaRPr sz="2400">
              <a:latin typeface="Calibri"/>
              <a:cs typeface="Calibri"/>
            </a:endParaRPr>
          </a:p>
          <a:p>
            <a:pPr marL="756285" lvl="1" indent="-287020">
              <a:lnSpc>
                <a:spcPct val="100000"/>
              </a:lnSpc>
              <a:spcBef>
                <a:spcPts val="5"/>
              </a:spcBef>
              <a:buFont typeface="Wingdings"/>
              <a:buChar char=""/>
              <a:tabLst>
                <a:tab pos="756920" algn="l"/>
              </a:tabLst>
            </a:pPr>
            <a:r>
              <a:rPr sz="2400" dirty="0">
                <a:solidFill>
                  <a:srgbClr val="C4BC96"/>
                </a:solidFill>
                <a:latin typeface="Calibri"/>
                <a:cs typeface="Calibri"/>
              </a:rPr>
              <a:t>Binary </a:t>
            </a:r>
            <a:r>
              <a:rPr sz="2400" spc="-5" dirty="0">
                <a:solidFill>
                  <a:srgbClr val="C4BC96"/>
                </a:solidFill>
                <a:latin typeface="Calibri"/>
                <a:cs typeface="Calibri"/>
              </a:rPr>
              <a:t>arithmetic: Addition, </a:t>
            </a:r>
            <a:r>
              <a:rPr sz="2400" spc="-10" dirty="0">
                <a:solidFill>
                  <a:srgbClr val="C4BC96"/>
                </a:solidFill>
                <a:latin typeface="Calibri"/>
                <a:cs typeface="Calibri"/>
              </a:rPr>
              <a:t>Subtraction, </a:t>
            </a:r>
            <a:r>
              <a:rPr sz="2400" spc="-5" dirty="0">
                <a:solidFill>
                  <a:srgbClr val="C4BC96"/>
                </a:solidFill>
                <a:latin typeface="Calibri"/>
                <a:cs typeface="Calibri"/>
              </a:rPr>
              <a:t>Multiplication,</a:t>
            </a:r>
            <a:r>
              <a:rPr sz="2400" spc="-90" dirty="0">
                <a:solidFill>
                  <a:srgbClr val="C4BC96"/>
                </a:solidFill>
                <a:latin typeface="Calibri"/>
                <a:cs typeface="Calibri"/>
              </a:rPr>
              <a:t> </a:t>
            </a:r>
            <a:r>
              <a:rPr sz="2400" spc="-5" dirty="0">
                <a:solidFill>
                  <a:srgbClr val="C4BC96"/>
                </a:solidFill>
                <a:latin typeface="Calibri"/>
                <a:cs typeface="Calibri"/>
              </a:rPr>
              <a:t>Division.</a:t>
            </a:r>
            <a:endParaRPr sz="2400">
              <a:latin typeface="Calibri"/>
              <a:cs typeface="Calibri"/>
            </a:endParaRPr>
          </a:p>
          <a:p>
            <a:pPr marL="756285" lvl="1" indent="-287020">
              <a:lnSpc>
                <a:spcPts val="2865"/>
              </a:lnSpc>
              <a:buFont typeface="Wingdings"/>
              <a:buChar char=""/>
              <a:tabLst>
                <a:tab pos="756920" algn="l"/>
              </a:tabLst>
            </a:pPr>
            <a:r>
              <a:rPr sz="2400" spc="-10" dirty="0">
                <a:solidFill>
                  <a:srgbClr val="C4BC96"/>
                </a:solidFill>
                <a:latin typeface="Calibri"/>
                <a:cs typeface="Calibri"/>
              </a:rPr>
              <a:t>Subtraction </a:t>
            </a:r>
            <a:r>
              <a:rPr sz="2400" spc="-5" dirty="0">
                <a:solidFill>
                  <a:srgbClr val="C4BC96"/>
                </a:solidFill>
                <a:latin typeface="Calibri"/>
                <a:cs typeface="Calibri"/>
              </a:rPr>
              <a:t>using </a:t>
            </a:r>
            <a:r>
              <a:rPr sz="2400" spc="-50" dirty="0">
                <a:solidFill>
                  <a:srgbClr val="C4BC96"/>
                </a:solidFill>
                <a:latin typeface="Calibri"/>
                <a:cs typeface="Calibri"/>
              </a:rPr>
              <a:t>1’s </a:t>
            </a:r>
            <a:r>
              <a:rPr sz="2400" spc="-10" dirty="0">
                <a:solidFill>
                  <a:srgbClr val="C4BC96"/>
                </a:solidFill>
                <a:latin typeface="Calibri"/>
                <a:cs typeface="Calibri"/>
              </a:rPr>
              <a:t>complement </a:t>
            </a:r>
            <a:r>
              <a:rPr sz="2400" dirty="0">
                <a:solidFill>
                  <a:srgbClr val="C4BC96"/>
                </a:solidFill>
                <a:latin typeface="Calibri"/>
                <a:cs typeface="Calibri"/>
              </a:rPr>
              <a:t>and </a:t>
            </a:r>
            <a:r>
              <a:rPr sz="2400" spc="-50" dirty="0">
                <a:solidFill>
                  <a:srgbClr val="C4BC96"/>
                </a:solidFill>
                <a:latin typeface="Calibri"/>
                <a:cs typeface="Calibri"/>
              </a:rPr>
              <a:t>2’s</a:t>
            </a:r>
            <a:r>
              <a:rPr sz="2400" spc="-30" dirty="0">
                <a:solidFill>
                  <a:srgbClr val="C4BC96"/>
                </a:solidFill>
                <a:latin typeface="Calibri"/>
                <a:cs typeface="Calibri"/>
              </a:rPr>
              <a:t> </a:t>
            </a:r>
            <a:r>
              <a:rPr sz="2400" spc="-10" dirty="0">
                <a:solidFill>
                  <a:srgbClr val="C4BC96"/>
                </a:solidFill>
                <a:latin typeface="Calibri"/>
                <a:cs typeface="Calibri"/>
              </a:rPr>
              <a:t>complement</a:t>
            </a:r>
            <a:endParaRPr sz="2400">
              <a:latin typeface="Calibri"/>
              <a:cs typeface="Calibri"/>
            </a:endParaRPr>
          </a:p>
          <a:p>
            <a:pPr marL="355600" indent="-342900">
              <a:lnSpc>
                <a:spcPts val="3345"/>
              </a:lnSpc>
              <a:buFont typeface="Wingdings"/>
              <a:buChar char=""/>
              <a:tabLst>
                <a:tab pos="355600" algn="l"/>
              </a:tabLst>
            </a:pPr>
            <a:r>
              <a:rPr sz="2800" b="1" spc="-10" dirty="0">
                <a:solidFill>
                  <a:srgbClr val="C4BC96"/>
                </a:solidFill>
                <a:latin typeface="Calibri"/>
                <a:cs typeface="Calibri"/>
              </a:rPr>
              <a:t>Codes</a:t>
            </a:r>
            <a:endParaRPr sz="2800">
              <a:latin typeface="Calibri"/>
              <a:cs typeface="Calibri"/>
            </a:endParaRPr>
          </a:p>
          <a:p>
            <a:pPr marL="756285" lvl="1" indent="-287020">
              <a:lnSpc>
                <a:spcPct val="100000"/>
              </a:lnSpc>
              <a:buSzPct val="96428"/>
              <a:buFont typeface="Wingdings"/>
              <a:buChar char=""/>
              <a:tabLst>
                <a:tab pos="756920" algn="l"/>
              </a:tabLst>
            </a:pPr>
            <a:r>
              <a:rPr sz="2800" b="1" spc="-10" dirty="0">
                <a:latin typeface="Calibri"/>
                <a:cs typeface="Calibri"/>
              </a:rPr>
              <a:t>Codes </a:t>
            </a:r>
            <a:r>
              <a:rPr sz="2800" b="1" spc="-15" dirty="0">
                <a:latin typeface="Calibri"/>
                <a:cs typeface="Calibri"/>
              </a:rPr>
              <a:t>-BCD, </a:t>
            </a:r>
            <a:r>
              <a:rPr sz="2400" spc="-25" dirty="0">
                <a:solidFill>
                  <a:srgbClr val="C4BC96"/>
                </a:solidFill>
                <a:latin typeface="Calibri"/>
                <a:cs typeface="Calibri"/>
              </a:rPr>
              <a:t>Gray </a:t>
            </a:r>
            <a:r>
              <a:rPr sz="2400" spc="-5" dirty="0">
                <a:solidFill>
                  <a:srgbClr val="C4BC96"/>
                </a:solidFill>
                <a:latin typeface="Calibri"/>
                <a:cs typeface="Calibri"/>
              </a:rPr>
              <a:t>Code, </a:t>
            </a:r>
            <a:r>
              <a:rPr sz="2400" spc="-10" dirty="0">
                <a:solidFill>
                  <a:srgbClr val="C4BC96"/>
                </a:solidFill>
                <a:latin typeface="Calibri"/>
                <a:cs typeface="Calibri"/>
              </a:rPr>
              <a:t>Excess-3, </a:t>
            </a:r>
            <a:r>
              <a:rPr sz="2400" dirty="0">
                <a:solidFill>
                  <a:srgbClr val="C4BC96"/>
                </a:solidFill>
                <a:latin typeface="Calibri"/>
                <a:cs typeface="Calibri"/>
              </a:rPr>
              <a:t>ASCII</a:t>
            </a:r>
            <a:r>
              <a:rPr sz="2400" spc="-105" dirty="0">
                <a:solidFill>
                  <a:srgbClr val="C4BC96"/>
                </a:solidFill>
                <a:latin typeface="Calibri"/>
                <a:cs typeface="Calibri"/>
              </a:rPr>
              <a:t> </a:t>
            </a:r>
            <a:r>
              <a:rPr sz="2400" spc="-10" dirty="0">
                <a:solidFill>
                  <a:srgbClr val="C4BC96"/>
                </a:solidFill>
                <a:latin typeface="Calibri"/>
                <a:cs typeface="Calibri"/>
              </a:rPr>
              <a:t>code</a:t>
            </a:r>
            <a:endParaRPr sz="2400">
              <a:latin typeface="Calibri"/>
              <a:cs typeface="Calibri"/>
            </a:endParaRPr>
          </a:p>
          <a:p>
            <a:pPr marL="756285" lvl="1" indent="-287020">
              <a:lnSpc>
                <a:spcPts val="2865"/>
              </a:lnSpc>
              <a:spcBef>
                <a:spcPts val="30"/>
              </a:spcBef>
              <a:buSzPct val="95833"/>
              <a:buFont typeface="Wingdings"/>
              <a:buChar char=""/>
              <a:tabLst>
                <a:tab pos="756920" algn="l"/>
              </a:tabLst>
            </a:pPr>
            <a:r>
              <a:rPr sz="2400" dirty="0">
                <a:solidFill>
                  <a:srgbClr val="C4BC96"/>
                </a:solidFill>
                <a:latin typeface="Calibri"/>
                <a:cs typeface="Calibri"/>
              </a:rPr>
              <a:t>BCD </a:t>
            </a:r>
            <a:r>
              <a:rPr sz="2400" spc="-5" dirty="0">
                <a:solidFill>
                  <a:srgbClr val="C4BC96"/>
                </a:solidFill>
                <a:latin typeface="Calibri"/>
                <a:cs typeface="Calibri"/>
              </a:rPr>
              <a:t>addition, </a:t>
            </a:r>
            <a:r>
              <a:rPr sz="2400" dirty="0">
                <a:solidFill>
                  <a:srgbClr val="C4BC96"/>
                </a:solidFill>
                <a:latin typeface="Calibri"/>
                <a:cs typeface="Calibri"/>
              </a:rPr>
              <a:t>BCD </a:t>
            </a:r>
            <a:r>
              <a:rPr sz="2400" spc="-10" dirty="0">
                <a:solidFill>
                  <a:srgbClr val="C4BC96"/>
                </a:solidFill>
                <a:latin typeface="Calibri"/>
                <a:cs typeface="Calibri"/>
              </a:rPr>
              <a:t>subtraction </a:t>
            </a:r>
            <a:r>
              <a:rPr sz="2400" spc="-5" dirty="0">
                <a:solidFill>
                  <a:srgbClr val="C4BC96"/>
                </a:solidFill>
                <a:latin typeface="Calibri"/>
                <a:cs typeface="Calibri"/>
              </a:rPr>
              <a:t>using </a:t>
            </a:r>
            <a:r>
              <a:rPr sz="2400" spc="-55" dirty="0">
                <a:solidFill>
                  <a:srgbClr val="C4BC96"/>
                </a:solidFill>
                <a:latin typeface="Calibri"/>
                <a:cs typeface="Calibri"/>
              </a:rPr>
              <a:t>9’s </a:t>
            </a:r>
            <a:r>
              <a:rPr sz="2400" dirty="0">
                <a:solidFill>
                  <a:srgbClr val="C4BC96"/>
                </a:solidFill>
                <a:latin typeface="Calibri"/>
                <a:cs typeface="Calibri"/>
              </a:rPr>
              <a:t>and </a:t>
            </a:r>
            <a:r>
              <a:rPr sz="2400" spc="-5" dirty="0">
                <a:solidFill>
                  <a:srgbClr val="C4BC96"/>
                </a:solidFill>
                <a:latin typeface="Calibri"/>
                <a:cs typeface="Calibri"/>
              </a:rPr>
              <a:t>10’</a:t>
            </a:r>
            <a:r>
              <a:rPr sz="2400" spc="-60" dirty="0">
                <a:solidFill>
                  <a:srgbClr val="C4BC96"/>
                </a:solidFill>
                <a:latin typeface="Calibri"/>
                <a:cs typeface="Calibri"/>
              </a:rPr>
              <a:t> </a:t>
            </a:r>
            <a:r>
              <a:rPr sz="2400" spc="-10" dirty="0">
                <a:solidFill>
                  <a:srgbClr val="C4BC96"/>
                </a:solidFill>
                <a:latin typeface="Calibri"/>
                <a:cs typeface="Calibri"/>
              </a:rPr>
              <a:t>complement</a:t>
            </a:r>
            <a:endParaRPr sz="2400">
              <a:latin typeface="Calibri"/>
              <a:cs typeface="Calibri"/>
            </a:endParaRPr>
          </a:p>
          <a:p>
            <a:pPr marL="355600" indent="-342900">
              <a:lnSpc>
                <a:spcPts val="3345"/>
              </a:lnSpc>
              <a:buFont typeface="Wingdings"/>
              <a:buChar char=""/>
              <a:tabLst>
                <a:tab pos="355600" algn="l"/>
              </a:tabLst>
            </a:pPr>
            <a:r>
              <a:rPr sz="2800" b="1" spc="-5" dirty="0">
                <a:solidFill>
                  <a:srgbClr val="C4BC96"/>
                </a:solidFill>
                <a:latin typeface="Calibri"/>
                <a:cs typeface="Calibri"/>
              </a:rPr>
              <a:t>(Numericals based on </a:t>
            </a:r>
            <a:r>
              <a:rPr sz="2800" b="1" spc="-15" dirty="0">
                <a:solidFill>
                  <a:srgbClr val="C4BC96"/>
                </a:solidFill>
                <a:latin typeface="Calibri"/>
                <a:cs typeface="Calibri"/>
              </a:rPr>
              <a:t>above</a:t>
            </a:r>
            <a:r>
              <a:rPr sz="2800" b="1" spc="25" dirty="0">
                <a:solidFill>
                  <a:srgbClr val="C4BC96"/>
                </a:solidFill>
                <a:latin typeface="Calibri"/>
                <a:cs typeface="Calibri"/>
              </a:rPr>
              <a:t> </a:t>
            </a:r>
            <a:r>
              <a:rPr sz="2800" b="1" spc="-10" dirty="0">
                <a:solidFill>
                  <a:srgbClr val="C4BC96"/>
                </a:solidFill>
                <a:latin typeface="Calibri"/>
                <a:cs typeface="Calibri"/>
              </a:rPr>
              <a:t>topic)</a:t>
            </a:r>
            <a:r>
              <a:rPr sz="2800" spc="-10" dirty="0">
                <a:solidFill>
                  <a:srgbClr val="C4BC96"/>
                </a:solidFill>
                <a:latin typeface="Calibri"/>
                <a:cs typeface="Calibri"/>
              </a:rPr>
              <a:t>.</a:t>
            </a:r>
            <a:endParaRPr sz="2800">
              <a:latin typeface="Calibri"/>
              <a:cs typeface="Calibri"/>
            </a:endParaRPr>
          </a:p>
        </p:txBody>
      </p:sp>
      <p:sp>
        <p:nvSpPr>
          <p:cNvPr id="4" name="object 4"/>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113538"/>
            <a:ext cx="8376920" cy="5803265"/>
          </a:xfrm>
          <a:prstGeom prst="rect">
            <a:avLst/>
          </a:prstGeom>
        </p:spPr>
        <p:txBody>
          <a:bodyPr vert="horz" wrap="square" lIns="0" tIns="12700" rIns="0" bIns="0" rtlCol="0">
            <a:spAutoFit/>
          </a:bodyPr>
          <a:lstStyle/>
          <a:p>
            <a:pPr marL="164465">
              <a:lnSpc>
                <a:spcPct val="100000"/>
              </a:lnSpc>
              <a:spcBef>
                <a:spcPts val="100"/>
              </a:spcBef>
            </a:pPr>
            <a:r>
              <a:rPr sz="3200" b="1" dirty="0">
                <a:solidFill>
                  <a:srgbClr val="FF0000"/>
                </a:solidFill>
                <a:latin typeface="Calibri"/>
                <a:cs typeface="Calibri"/>
              </a:rPr>
              <a:t>BCD or </a:t>
            </a:r>
            <a:r>
              <a:rPr sz="3200" b="1" spc="-5" dirty="0">
                <a:solidFill>
                  <a:srgbClr val="FF0000"/>
                </a:solidFill>
                <a:latin typeface="Calibri"/>
                <a:cs typeface="Calibri"/>
              </a:rPr>
              <a:t>8421</a:t>
            </a:r>
            <a:r>
              <a:rPr sz="3200" b="1" dirty="0">
                <a:solidFill>
                  <a:srgbClr val="FF0000"/>
                </a:solidFill>
                <a:latin typeface="Calibri"/>
                <a:cs typeface="Calibri"/>
              </a:rPr>
              <a:t> </a:t>
            </a:r>
            <a:r>
              <a:rPr sz="3200" b="1" spc="-5" dirty="0">
                <a:solidFill>
                  <a:srgbClr val="FF0000"/>
                </a:solidFill>
                <a:latin typeface="Calibri"/>
                <a:cs typeface="Calibri"/>
              </a:rPr>
              <a:t>Code</a:t>
            </a:r>
            <a:endParaRPr sz="3200">
              <a:latin typeface="Calibri"/>
              <a:cs typeface="Calibri"/>
            </a:endParaRPr>
          </a:p>
          <a:p>
            <a:pPr marL="354965" marR="5080" indent="-342900" algn="just">
              <a:lnSpc>
                <a:spcPct val="150000"/>
              </a:lnSpc>
              <a:spcBef>
                <a:spcPts val="1325"/>
              </a:spcBef>
              <a:buFont typeface="Wingdings"/>
              <a:buChar char=""/>
              <a:tabLst>
                <a:tab pos="355600" algn="l"/>
              </a:tabLst>
            </a:pPr>
            <a:r>
              <a:rPr sz="3200" spc="-5" dirty="0">
                <a:latin typeface="Calibri"/>
                <a:cs typeface="Calibri"/>
              </a:rPr>
              <a:t>The </a:t>
            </a:r>
            <a:r>
              <a:rPr sz="3200" spc="-10" dirty="0">
                <a:latin typeface="Calibri"/>
                <a:cs typeface="Calibri"/>
              </a:rPr>
              <a:t>smallest </a:t>
            </a:r>
            <a:r>
              <a:rPr sz="3200" dirty="0">
                <a:latin typeface="Calibri"/>
                <a:cs typeface="Calibri"/>
              </a:rPr>
              <a:t>BCD number </a:t>
            </a:r>
            <a:r>
              <a:rPr sz="3200" spc="-5" dirty="0">
                <a:latin typeface="Calibri"/>
                <a:cs typeface="Calibri"/>
              </a:rPr>
              <a:t>is (0000) </a:t>
            </a:r>
            <a:r>
              <a:rPr sz="3200" spc="5" dirty="0">
                <a:latin typeface="Calibri"/>
                <a:cs typeface="Calibri"/>
              </a:rPr>
              <a:t>and </a:t>
            </a:r>
            <a:r>
              <a:rPr sz="3200" dirty="0">
                <a:latin typeface="Calibri"/>
                <a:cs typeface="Calibri"/>
              </a:rPr>
              <a:t>the  </a:t>
            </a:r>
            <a:r>
              <a:rPr sz="3200" spc="-20" dirty="0">
                <a:latin typeface="Calibri"/>
                <a:cs typeface="Calibri"/>
              </a:rPr>
              <a:t>largest </a:t>
            </a:r>
            <a:r>
              <a:rPr sz="3200" spc="-5" dirty="0">
                <a:latin typeface="Calibri"/>
                <a:cs typeface="Calibri"/>
              </a:rPr>
              <a:t>is </a:t>
            </a:r>
            <a:r>
              <a:rPr sz="3200" dirty="0">
                <a:latin typeface="Calibri"/>
                <a:cs typeface="Calibri"/>
              </a:rPr>
              <a:t>(1001). </a:t>
            </a:r>
            <a:r>
              <a:rPr sz="3200" spc="-5" dirty="0">
                <a:latin typeface="Calibri"/>
                <a:cs typeface="Calibri"/>
              </a:rPr>
              <a:t>The </a:t>
            </a:r>
            <a:r>
              <a:rPr sz="3200" spc="-15" dirty="0">
                <a:latin typeface="Calibri"/>
                <a:cs typeface="Calibri"/>
              </a:rPr>
              <a:t>next </a:t>
            </a:r>
            <a:r>
              <a:rPr sz="3200" spc="-5" dirty="0">
                <a:latin typeface="Calibri"/>
                <a:cs typeface="Calibri"/>
              </a:rPr>
              <a:t>number </a:t>
            </a:r>
            <a:r>
              <a:rPr sz="3200" spc="-25" dirty="0">
                <a:latin typeface="Calibri"/>
                <a:cs typeface="Calibri"/>
              </a:rPr>
              <a:t>to </a:t>
            </a:r>
            <a:r>
              <a:rPr sz="3200" dirty="0">
                <a:latin typeface="Calibri"/>
                <a:cs typeface="Calibri"/>
              </a:rPr>
              <a:t>9 will </a:t>
            </a:r>
            <a:r>
              <a:rPr sz="3200" spc="-5" dirty="0">
                <a:latin typeface="Calibri"/>
                <a:cs typeface="Calibri"/>
              </a:rPr>
              <a:t>be  10 </a:t>
            </a:r>
            <a:r>
              <a:rPr sz="3200" dirty="0">
                <a:latin typeface="Calibri"/>
                <a:cs typeface="Calibri"/>
              </a:rPr>
              <a:t>which </a:t>
            </a:r>
            <a:r>
              <a:rPr sz="3200" spc="-5" dirty="0">
                <a:latin typeface="Calibri"/>
                <a:cs typeface="Calibri"/>
              </a:rPr>
              <a:t>is </a:t>
            </a:r>
            <a:r>
              <a:rPr sz="3200" spc="-10" dirty="0">
                <a:latin typeface="Calibri"/>
                <a:cs typeface="Calibri"/>
              </a:rPr>
              <a:t>expressed </a:t>
            </a:r>
            <a:r>
              <a:rPr sz="3200" dirty="0">
                <a:latin typeface="Calibri"/>
                <a:cs typeface="Calibri"/>
              </a:rPr>
              <a:t>as </a:t>
            </a:r>
            <a:r>
              <a:rPr sz="3200" spc="-5" dirty="0">
                <a:latin typeface="Calibri"/>
                <a:cs typeface="Calibri"/>
              </a:rPr>
              <a:t>(0001 0000) in</a:t>
            </a:r>
            <a:r>
              <a:rPr sz="3200" dirty="0">
                <a:latin typeface="Calibri"/>
                <a:cs typeface="Calibri"/>
              </a:rPr>
              <a:t> </a:t>
            </a:r>
            <a:r>
              <a:rPr sz="3200" spc="-20" dirty="0">
                <a:latin typeface="Calibri"/>
                <a:cs typeface="Calibri"/>
              </a:rPr>
              <a:t>BCD.</a:t>
            </a:r>
            <a:endParaRPr sz="3200">
              <a:latin typeface="Calibri"/>
              <a:cs typeface="Calibri"/>
            </a:endParaRPr>
          </a:p>
          <a:p>
            <a:pPr>
              <a:lnSpc>
                <a:spcPct val="100000"/>
              </a:lnSpc>
              <a:buFont typeface="Wingdings"/>
              <a:buChar char=""/>
            </a:pPr>
            <a:endParaRPr sz="3200">
              <a:latin typeface="Times New Roman"/>
              <a:cs typeface="Times New Roman"/>
            </a:endParaRPr>
          </a:p>
          <a:p>
            <a:pPr marL="354965" marR="5080" indent="-342900" algn="just">
              <a:lnSpc>
                <a:spcPct val="150000"/>
              </a:lnSpc>
              <a:spcBef>
                <a:spcPts val="2085"/>
              </a:spcBef>
              <a:buFont typeface="Wingdings"/>
              <a:buChar char=""/>
              <a:tabLst>
                <a:tab pos="355600" algn="l"/>
              </a:tabLst>
            </a:pPr>
            <a:r>
              <a:rPr sz="3200" spc="-15" dirty="0">
                <a:latin typeface="Calibri"/>
                <a:cs typeface="Calibri"/>
              </a:rPr>
              <a:t>There are </a:t>
            </a:r>
            <a:r>
              <a:rPr sz="3200" spc="-10" dirty="0">
                <a:latin typeface="Calibri"/>
                <a:cs typeface="Calibri"/>
              </a:rPr>
              <a:t>six illegal combinations </a:t>
            </a:r>
            <a:r>
              <a:rPr sz="3200" spc="-5" dirty="0">
                <a:latin typeface="Calibri"/>
                <a:cs typeface="Calibri"/>
              </a:rPr>
              <a:t>1010, 1011,  1100, </a:t>
            </a:r>
            <a:r>
              <a:rPr sz="3200" dirty="0">
                <a:latin typeface="Calibri"/>
                <a:cs typeface="Calibri"/>
              </a:rPr>
              <a:t>1101, 1110 and 1111 </a:t>
            </a:r>
            <a:r>
              <a:rPr sz="3200" spc="-5" dirty="0">
                <a:latin typeface="Calibri"/>
                <a:cs typeface="Calibri"/>
              </a:rPr>
              <a:t>in </a:t>
            </a:r>
            <a:r>
              <a:rPr sz="3200" dirty="0">
                <a:latin typeface="Calibri"/>
                <a:cs typeface="Calibri"/>
              </a:rPr>
              <a:t>this </a:t>
            </a:r>
            <a:r>
              <a:rPr sz="3200" spc="-5" dirty="0">
                <a:latin typeface="Calibri"/>
                <a:cs typeface="Calibri"/>
              </a:rPr>
              <a:t>code i.e. they  </a:t>
            </a:r>
            <a:r>
              <a:rPr sz="3200" spc="-15" dirty="0">
                <a:latin typeface="Calibri"/>
                <a:cs typeface="Calibri"/>
              </a:rPr>
              <a:t>are </a:t>
            </a:r>
            <a:r>
              <a:rPr sz="3200" spc="-5" dirty="0">
                <a:latin typeface="Calibri"/>
                <a:cs typeface="Calibri"/>
              </a:rPr>
              <a:t>not part </a:t>
            </a:r>
            <a:r>
              <a:rPr sz="3200" dirty="0">
                <a:latin typeface="Calibri"/>
                <a:cs typeface="Calibri"/>
              </a:rPr>
              <a:t>of the </a:t>
            </a:r>
            <a:r>
              <a:rPr sz="3200" spc="-5" dirty="0">
                <a:latin typeface="Calibri"/>
                <a:cs typeface="Calibri"/>
              </a:rPr>
              <a:t>8421 BCD</a:t>
            </a:r>
            <a:r>
              <a:rPr sz="3200" spc="5" dirty="0">
                <a:latin typeface="Calibri"/>
                <a:cs typeface="Calibri"/>
              </a:rPr>
              <a:t> </a:t>
            </a:r>
            <a:r>
              <a:rPr sz="3200" spc="-10" dirty="0">
                <a:latin typeface="Calibri"/>
                <a:cs typeface="Calibri"/>
              </a:rPr>
              <a:t>code</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1702" y="1127217"/>
            <a:ext cx="8196943" cy="1123384"/>
          </a:xfrm>
          <a:prstGeom prst="rect">
            <a:avLst/>
          </a:prstGeom>
        </p:spPr>
        <p:txBody>
          <a:bodyPr wrap="square">
            <a:spAutoFit/>
          </a:bodyPr>
          <a:lstStyle/>
          <a:p>
            <a:pPr>
              <a:buFont typeface="Arial" panose="020B0604020202020204" pitchFamily="34" charset="0"/>
              <a:buChar char="•"/>
            </a:pPr>
            <a:r>
              <a:rPr lang="en-US" sz="2000" b="1" dirty="0">
                <a:solidFill>
                  <a:srgbClr val="333333"/>
                </a:solidFill>
                <a:latin typeface="Times New Roman" panose="02020603050405020304" pitchFamily="18" charset="0"/>
                <a:cs typeface="Times New Roman" panose="02020603050405020304" pitchFamily="18" charset="0"/>
              </a:rPr>
              <a:t>Analog Signal:</a:t>
            </a:r>
            <a:r>
              <a:rPr lang="en-US" sz="2000" dirty="0">
                <a:solidFill>
                  <a:srgbClr val="333333"/>
                </a:solidFill>
                <a:latin typeface="Times New Roman" panose="02020603050405020304" pitchFamily="18" charset="0"/>
                <a:cs typeface="Times New Roman" panose="02020603050405020304" pitchFamily="18" charset="0"/>
              </a:rPr>
              <a:t> Analog signal is a signal which can take any value within the given limi</a:t>
            </a:r>
            <a:r>
              <a:rPr lang="en-US" sz="1350" dirty="0">
                <a:solidFill>
                  <a:srgbClr val="333333"/>
                </a:solidFill>
                <a:latin typeface="Verdana" panose="020B0604030504040204" pitchFamily="34" charset="0"/>
              </a:rPr>
              <a:t>t</a:t>
            </a:r>
          </a:p>
          <a:p>
            <a:r>
              <a:rPr lang="en-US" sz="1350" dirty="0">
                <a:solidFill>
                  <a:srgbClr val="333333"/>
                </a:solidFill>
                <a:latin typeface="Helvetica Neue"/>
              </a:rPr>
              <a:t/>
            </a:r>
            <a:br>
              <a:rPr lang="en-US" sz="1350" dirty="0">
                <a:solidFill>
                  <a:srgbClr val="333333"/>
                </a:solidFill>
                <a:latin typeface="Helvetica Neue"/>
              </a:rPr>
            </a:br>
            <a:endParaRPr lang="en-US" sz="1350" dirty="0">
              <a:solidFill>
                <a:srgbClr val="333333"/>
              </a:solidFill>
              <a:latin typeface="Helvetica Neue"/>
            </a:endParaRPr>
          </a:p>
        </p:txBody>
      </p:sp>
      <p:pic>
        <p:nvPicPr>
          <p:cNvPr id="4" name="Picture 3"/>
          <p:cNvPicPr>
            <a:picLocks noChangeAspect="1"/>
          </p:cNvPicPr>
          <p:nvPr/>
        </p:nvPicPr>
        <p:blipFill>
          <a:blip r:embed="rId2" cstate="print"/>
          <a:stretch>
            <a:fillRect/>
          </a:stretch>
        </p:blipFill>
        <p:spPr>
          <a:xfrm>
            <a:off x="2743200" y="1655181"/>
            <a:ext cx="2135981" cy="1485900"/>
          </a:xfrm>
          <a:prstGeom prst="rect">
            <a:avLst/>
          </a:prstGeom>
        </p:spPr>
      </p:pic>
      <p:sp>
        <p:nvSpPr>
          <p:cNvPr id="5" name="Rectangle 4"/>
          <p:cNvSpPr/>
          <p:nvPr/>
        </p:nvSpPr>
        <p:spPr>
          <a:xfrm>
            <a:off x="483326" y="3448133"/>
            <a:ext cx="8079377" cy="1246495"/>
          </a:xfrm>
          <a:prstGeom prst="rect">
            <a:avLst/>
          </a:prstGeom>
        </p:spPr>
        <p:txBody>
          <a:bodyPr wrap="square">
            <a:spAutoFit/>
          </a:bodyPr>
          <a:lstStyle/>
          <a:p>
            <a:pPr>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Discrete Time Signal:</a:t>
            </a:r>
            <a:r>
              <a:rPr lang="en-US" sz="2400" dirty="0">
                <a:solidFill>
                  <a:srgbClr val="333333"/>
                </a:solidFill>
                <a:latin typeface="Times New Roman" panose="02020603050405020304" pitchFamily="18" charset="0"/>
                <a:cs typeface="Times New Roman" panose="02020603050405020304" pitchFamily="18" charset="0"/>
              </a:rPr>
              <a:t> The signal which is defined for discrete intervals of time is called discrete time signal</a:t>
            </a:r>
          </a:p>
          <a:p>
            <a:r>
              <a:rPr lang="en-US" sz="1350" dirty="0">
                <a:solidFill>
                  <a:srgbClr val="333333"/>
                </a:solidFill>
                <a:latin typeface="Helvetica Neue"/>
              </a:rPr>
              <a:t/>
            </a:r>
            <a:br>
              <a:rPr lang="en-US" sz="1350" dirty="0">
                <a:solidFill>
                  <a:srgbClr val="333333"/>
                </a:solidFill>
                <a:latin typeface="Helvetica Neue"/>
              </a:rPr>
            </a:br>
            <a:endParaRPr lang="en-US" sz="1350" dirty="0">
              <a:solidFill>
                <a:srgbClr val="333333"/>
              </a:solidFill>
              <a:latin typeface="Helvetica Neue"/>
            </a:endParaRPr>
          </a:p>
        </p:txBody>
      </p:sp>
      <p:pic>
        <p:nvPicPr>
          <p:cNvPr id="6" name="Picture 5"/>
          <p:cNvPicPr>
            <a:picLocks noChangeAspect="1"/>
          </p:cNvPicPr>
          <p:nvPr/>
        </p:nvPicPr>
        <p:blipFill>
          <a:blip r:embed="rId3" cstate="print"/>
          <a:stretch>
            <a:fillRect/>
          </a:stretch>
        </p:blipFill>
        <p:spPr>
          <a:xfrm>
            <a:off x="990600" y="4211707"/>
            <a:ext cx="2572975" cy="1936092"/>
          </a:xfrm>
          <a:prstGeom prst="rect">
            <a:avLst/>
          </a:prstGeom>
        </p:spPr>
      </p:pic>
      <p:pic>
        <p:nvPicPr>
          <p:cNvPr id="2" name="Picture 1"/>
          <p:cNvPicPr>
            <a:picLocks noChangeAspect="1"/>
          </p:cNvPicPr>
          <p:nvPr/>
        </p:nvPicPr>
        <p:blipFill>
          <a:blip r:embed="rId4" cstate="print"/>
          <a:stretch>
            <a:fillRect/>
          </a:stretch>
        </p:blipFill>
        <p:spPr>
          <a:xfrm>
            <a:off x="4267200" y="4240438"/>
            <a:ext cx="3929063" cy="2043113"/>
          </a:xfrm>
          <a:prstGeom prst="rect">
            <a:avLst/>
          </a:prstGeom>
        </p:spPr>
      </p:pic>
    </p:spTree>
    <p:extLst>
      <p:ext uri="{BB962C8B-B14F-4D97-AF65-F5344CB8AC3E}">
        <p14:creationId xmlns:p14="http://schemas.microsoft.com/office/powerpoint/2010/main" val="2864866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150365"/>
            <a:ext cx="8300720" cy="3928110"/>
          </a:xfrm>
          <a:prstGeom prst="rect">
            <a:avLst/>
          </a:prstGeom>
        </p:spPr>
        <p:txBody>
          <a:bodyPr vert="horz" wrap="square" lIns="0" tIns="13335" rIns="0" bIns="0" rtlCol="0">
            <a:spAutoFit/>
          </a:bodyPr>
          <a:lstStyle/>
          <a:p>
            <a:pPr marL="355600" marR="5715" indent="-342900">
              <a:lnSpc>
                <a:spcPct val="100000"/>
              </a:lnSpc>
              <a:spcBef>
                <a:spcPts val="105"/>
              </a:spcBef>
              <a:buFont typeface="Wingdings"/>
              <a:buChar char=""/>
              <a:tabLst>
                <a:tab pos="355600" algn="l"/>
                <a:tab pos="1189355" algn="l"/>
                <a:tab pos="2705735" algn="l"/>
                <a:tab pos="4056379" algn="l"/>
                <a:tab pos="4516120" algn="l"/>
                <a:tab pos="4918710" algn="l"/>
                <a:tab pos="6752590" algn="l"/>
              </a:tabLst>
            </a:pPr>
            <a:r>
              <a:rPr sz="3200" spc="-5" dirty="0">
                <a:latin typeface="Calibri"/>
                <a:cs typeface="Calibri"/>
              </a:rPr>
              <a:t>H</a:t>
            </a:r>
            <a:r>
              <a:rPr sz="3200" spc="-55" dirty="0">
                <a:latin typeface="Calibri"/>
                <a:cs typeface="Calibri"/>
              </a:rPr>
              <a:t>e</a:t>
            </a:r>
            <a:r>
              <a:rPr sz="3200" dirty="0">
                <a:latin typeface="Calibri"/>
                <a:cs typeface="Calibri"/>
              </a:rPr>
              <a:t>x	</a:t>
            </a:r>
            <a:r>
              <a:rPr sz="3200" spc="-5" dirty="0">
                <a:latin typeface="Calibri"/>
                <a:cs typeface="Calibri"/>
              </a:rPr>
              <a:t>num</a:t>
            </a:r>
            <a:r>
              <a:rPr sz="3200" spc="-15" dirty="0">
                <a:latin typeface="Calibri"/>
                <a:cs typeface="Calibri"/>
              </a:rPr>
              <a:t>b</a:t>
            </a:r>
            <a:r>
              <a:rPr sz="3200" dirty="0">
                <a:latin typeface="Calibri"/>
                <a:cs typeface="Calibri"/>
              </a:rPr>
              <a:t>er	</a:t>
            </a:r>
            <a:r>
              <a:rPr sz="3200" spc="-65" dirty="0">
                <a:latin typeface="Calibri"/>
                <a:cs typeface="Calibri"/>
              </a:rPr>
              <a:t>s</a:t>
            </a:r>
            <a:r>
              <a:rPr sz="3200" spc="-35" dirty="0">
                <a:latin typeface="Calibri"/>
                <a:cs typeface="Calibri"/>
              </a:rPr>
              <a:t>y</a:t>
            </a:r>
            <a:r>
              <a:rPr sz="3200" spc="-45" dirty="0">
                <a:latin typeface="Calibri"/>
                <a:cs typeface="Calibri"/>
              </a:rPr>
              <a:t>st</a:t>
            </a:r>
            <a:r>
              <a:rPr sz="3200" dirty="0">
                <a:latin typeface="Calibri"/>
                <a:cs typeface="Calibri"/>
              </a:rPr>
              <a:t>em	</a:t>
            </a:r>
            <a:r>
              <a:rPr sz="3200" spc="-5" dirty="0">
                <a:latin typeface="Calibri"/>
                <a:cs typeface="Calibri"/>
              </a:rPr>
              <a:t>i</a:t>
            </a:r>
            <a:r>
              <a:rPr sz="3200" dirty="0">
                <a:latin typeface="Calibri"/>
                <a:cs typeface="Calibri"/>
              </a:rPr>
              <a:t>s	a	</a:t>
            </a:r>
            <a:r>
              <a:rPr sz="3200" spc="-5" dirty="0">
                <a:latin typeface="Calibri"/>
                <a:cs typeface="Calibri"/>
              </a:rPr>
              <a:t>posi</a:t>
            </a:r>
            <a:r>
              <a:rPr sz="3200" spc="-15" dirty="0">
                <a:latin typeface="Calibri"/>
                <a:cs typeface="Calibri"/>
              </a:rPr>
              <a:t>t</a:t>
            </a:r>
            <a:r>
              <a:rPr sz="3200" dirty="0">
                <a:latin typeface="Calibri"/>
                <a:cs typeface="Calibri"/>
              </a:rPr>
              <a:t>i</a:t>
            </a:r>
            <a:r>
              <a:rPr sz="3200" spc="5" dirty="0">
                <a:latin typeface="Calibri"/>
                <a:cs typeface="Calibri"/>
              </a:rPr>
              <a:t>o</a:t>
            </a:r>
            <a:r>
              <a:rPr sz="3200" spc="-5" dirty="0">
                <a:latin typeface="Calibri"/>
                <a:cs typeface="Calibri"/>
              </a:rPr>
              <a:t>na</a:t>
            </a:r>
            <a:r>
              <a:rPr sz="3200" dirty="0">
                <a:latin typeface="Calibri"/>
                <a:cs typeface="Calibri"/>
              </a:rPr>
              <a:t>l	</a:t>
            </a:r>
            <a:r>
              <a:rPr sz="3200" spc="-25" dirty="0">
                <a:latin typeface="Calibri"/>
                <a:cs typeface="Calibri"/>
              </a:rPr>
              <a:t>w</a:t>
            </a:r>
            <a:r>
              <a:rPr sz="3200" dirty="0">
                <a:latin typeface="Calibri"/>
                <a:cs typeface="Calibri"/>
              </a:rPr>
              <a:t>eig</a:t>
            </a:r>
            <a:r>
              <a:rPr sz="3200" spc="-30" dirty="0">
                <a:latin typeface="Calibri"/>
                <a:cs typeface="Calibri"/>
              </a:rPr>
              <a:t>h</a:t>
            </a:r>
            <a:r>
              <a:rPr sz="3200" spc="-45" dirty="0">
                <a:latin typeface="Calibri"/>
                <a:cs typeface="Calibri"/>
              </a:rPr>
              <a:t>t</a:t>
            </a:r>
            <a:r>
              <a:rPr sz="3200" dirty="0">
                <a:latin typeface="Calibri"/>
                <a:cs typeface="Calibri"/>
              </a:rPr>
              <a:t>ed  </a:t>
            </a:r>
            <a:r>
              <a:rPr sz="3200" spc="-30" dirty="0">
                <a:latin typeface="Calibri"/>
                <a:cs typeface="Calibri"/>
              </a:rPr>
              <a:t>system</a:t>
            </a:r>
            <a:endParaRPr sz="3200">
              <a:latin typeface="Calibri"/>
              <a:cs typeface="Calibri"/>
            </a:endParaRPr>
          </a:p>
          <a:p>
            <a:pPr>
              <a:lnSpc>
                <a:spcPct val="100000"/>
              </a:lnSpc>
              <a:spcBef>
                <a:spcPts val="45"/>
              </a:spcBef>
              <a:buFont typeface="Wingdings"/>
              <a:buChar char=""/>
            </a:pPr>
            <a:endParaRPr sz="3300">
              <a:latin typeface="Times New Roman"/>
              <a:cs typeface="Times New Roman"/>
            </a:endParaRPr>
          </a:p>
          <a:p>
            <a:pPr marL="355600" marR="5715" indent="-342900">
              <a:lnSpc>
                <a:spcPct val="100000"/>
              </a:lnSpc>
              <a:buFont typeface="Wingdings"/>
              <a:buChar char=""/>
              <a:tabLst>
                <a:tab pos="355600" algn="l"/>
                <a:tab pos="1251585" algn="l"/>
                <a:tab pos="3296920" algn="l"/>
                <a:tab pos="5133975" algn="l"/>
                <a:tab pos="6944995" algn="l"/>
              </a:tabLst>
            </a:pPr>
            <a:r>
              <a:rPr sz="3200" spc="-5" dirty="0">
                <a:latin typeface="Calibri"/>
                <a:cs typeface="Calibri"/>
              </a:rPr>
              <a:t>I</a:t>
            </a:r>
            <a:r>
              <a:rPr sz="3200" dirty="0">
                <a:latin typeface="Calibri"/>
                <a:cs typeface="Calibri"/>
              </a:rPr>
              <a:t>t	</a:t>
            </a:r>
            <a:r>
              <a:rPr sz="3200" spc="-25" dirty="0">
                <a:latin typeface="Calibri"/>
                <a:cs typeface="Calibri"/>
              </a:rPr>
              <a:t>c</a:t>
            </a:r>
            <a:r>
              <a:rPr sz="3200" spc="-5" dirty="0">
                <a:latin typeface="Calibri"/>
                <a:cs typeface="Calibri"/>
              </a:rPr>
              <a:t>o</a:t>
            </a:r>
            <a:r>
              <a:rPr sz="3200" spc="-25" dirty="0">
                <a:latin typeface="Calibri"/>
                <a:cs typeface="Calibri"/>
              </a:rPr>
              <a:t>n</a:t>
            </a:r>
            <a:r>
              <a:rPr sz="3200" spc="-45" dirty="0">
                <a:latin typeface="Calibri"/>
                <a:cs typeface="Calibri"/>
              </a:rPr>
              <a:t>t</a:t>
            </a:r>
            <a:r>
              <a:rPr sz="3200" dirty="0">
                <a:latin typeface="Calibri"/>
                <a:cs typeface="Calibri"/>
              </a:rPr>
              <a:t>ains	</a:t>
            </a:r>
            <a:r>
              <a:rPr sz="3200" spc="-5" dirty="0">
                <a:latin typeface="Calibri"/>
                <a:cs typeface="Calibri"/>
              </a:rPr>
              <a:t>s</a:t>
            </a:r>
            <a:r>
              <a:rPr sz="3200" spc="-10" dirty="0">
                <a:latin typeface="Calibri"/>
                <a:cs typeface="Calibri"/>
              </a:rPr>
              <a:t>i</a:t>
            </a:r>
            <a:r>
              <a:rPr sz="3200" spc="10" dirty="0">
                <a:latin typeface="Calibri"/>
                <a:cs typeface="Calibri"/>
              </a:rPr>
              <a:t>x</a:t>
            </a:r>
            <a:r>
              <a:rPr sz="3200" spc="-45" dirty="0">
                <a:latin typeface="Calibri"/>
                <a:cs typeface="Calibri"/>
              </a:rPr>
              <a:t>t</a:t>
            </a:r>
            <a:r>
              <a:rPr sz="3200" dirty="0">
                <a:latin typeface="Calibri"/>
                <a:cs typeface="Calibri"/>
              </a:rPr>
              <a:t>een	</a:t>
            </a:r>
            <a:r>
              <a:rPr sz="3200" spc="-5" dirty="0">
                <a:latin typeface="Calibri"/>
                <a:cs typeface="Calibri"/>
              </a:rPr>
              <a:t>uni</a:t>
            </a:r>
            <a:r>
              <a:rPr sz="3200" spc="5" dirty="0">
                <a:latin typeface="Calibri"/>
                <a:cs typeface="Calibri"/>
              </a:rPr>
              <a:t>q</a:t>
            </a:r>
            <a:r>
              <a:rPr sz="3200" spc="-5" dirty="0">
                <a:latin typeface="Calibri"/>
                <a:cs typeface="Calibri"/>
              </a:rPr>
              <a:t>u</a:t>
            </a:r>
            <a:r>
              <a:rPr sz="3200" dirty="0">
                <a:latin typeface="Calibri"/>
                <a:cs typeface="Calibri"/>
              </a:rPr>
              <a:t>e	</a:t>
            </a:r>
            <a:r>
              <a:rPr sz="3200" spc="-65" dirty="0">
                <a:latin typeface="Calibri"/>
                <a:cs typeface="Calibri"/>
              </a:rPr>
              <a:t>s</a:t>
            </a:r>
            <a:r>
              <a:rPr sz="3200" dirty="0">
                <a:latin typeface="Calibri"/>
                <a:cs typeface="Calibri"/>
              </a:rPr>
              <a:t>ymbols  </a:t>
            </a:r>
            <a:r>
              <a:rPr sz="3200" spc="-5" dirty="0">
                <a:latin typeface="Calibri"/>
                <a:cs typeface="Calibri"/>
              </a:rPr>
              <a:t>0,1,2,3,4,5,6,7,8,9,A,B,C,D,E </a:t>
            </a:r>
            <a:r>
              <a:rPr sz="3200" dirty="0">
                <a:latin typeface="Calibri"/>
                <a:cs typeface="Calibri"/>
              </a:rPr>
              <a:t>and</a:t>
            </a:r>
            <a:r>
              <a:rPr sz="3200" spc="-5" dirty="0">
                <a:latin typeface="Calibri"/>
                <a:cs typeface="Calibri"/>
              </a:rPr>
              <a:t> </a:t>
            </a:r>
            <a:r>
              <a:rPr sz="3200" spc="-150" dirty="0">
                <a:latin typeface="Calibri"/>
                <a:cs typeface="Calibri"/>
              </a:rPr>
              <a:t>F.</a:t>
            </a:r>
            <a:endParaRPr sz="3200">
              <a:latin typeface="Calibri"/>
              <a:cs typeface="Calibri"/>
            </a:endParaRPr>
          </a:p>
          <a:p>
            <a:pPr>
              <a:lnSpc>
                <a:spcPct val="100000"/>
              </a:lnSpc>
              <a:spcBef>
                <a:spcPts val="45"/>
              </a:spcBef>
              <a:buFont typeface="Wingdings"/>
              <a:buChar char=""/>
            </a:pPr>
            <a:endParaRPr sz="3300">
              <a:latin typeface="Times New Roman"/>
              <a:cs typeface="Times New Roman"/>
            </a:endParaRPr>
          </a:p>
          <a:p>
            <a:pPr marL="355600" marR="5080" indent="-342900">
              <a:lnSpc>
                <a:spcPct val="100000"/>
              </a:lnSpc>
              <a:spcBef>
                <a:spcPts val="5"/>
              </a:spcBef>
              <a:buFont typeface="Wingdings"/>
              <a:buChar char=""/>
              <a:tabLst>
                <a:tab pos="355600" algn="l"/>
              </a:tabLst>
            </a:pPr>
            <a:r>
              <a:rPr sz="3200" spc="-5" dirty="0">
                <a:latin typeface="Calibri"/>
                <a:cs typeface="Calibri"/>
              </a:rPr>
              <a:t>Since </a:t>
            </a:r>
            <a:r>
              <a:rPr sz="3200" spc="-10" dirty="0">
                <a:latin typeface="Calibri"/>
                <a:cs typeface="Calibri"/>
              </a:rPr>
              <a:t>counting </a:t>
            </a:r>
            <a:r>
              <a:rPr sz="3200" dirty="0">
                <a:latin typeface="Calibri"/>
                <a:cs typeface="Calibri"/>
              </a:rPr>
              <a:t>in </a:t>
            </a:r>
            <a:r>
              <a:rPr sz="3200" spc="-20" dirty="0">
                <a:latin typeface="Calibri"/>
                <a:cs typeface="Calibri"/>
              </a:rPr>
              <a:t>hex involves </a:t>
            </a:r>
            <a:r>
              <a:rPr sz="3200" spc="-10" dirty="0">
                <a:latin typeface="Calibri"/>
                <a:cs typeface="Calibri"/>
              </a:rPr>
              <a:t>sixteen symbols,  </a:t>
            </a:r>
            <a:r>
              <a:rPr sz="3200" spc="-15" dirty="0">
                <a:latin typeface="Calibri"/>
                <a:cs typeface="Calibri"/>
              </a:rPr>
              <a:t>we </a:t>
            </a:r>
            <a:r>
              <a:rPr sz="3200" spc="-10" dirty="0">
                <a:latin typeface="Calibri"/>
                <a:cs typeface="Calibri"/>
              </a:rPr>
              <a:t>can </a:t>
            </a:r>
            <a:r>
              <a:rPr sz="3200" spc="-25" dirty="0">
                <a:latin typeface="Calibri"/>
                <a:cs typeface="Calibri"/>
              </a:rPr>
              <a:t>say </a:t>
            </a:r>
            <a:r>
              <a:rPr sz="3200" spc="-10" dirty="0">
                <a:latin typeface="Calibri"/>
                <a:cs typeface="Calibri"/>
              </a:rPr>
              <a:t>that </a:t>
            </a:r>
            <a:r>
              <a:rPr sz="3200" spc="-5" dirty="0">
                <a:latin typeface="Calibri"/>
                <a:cs typeface="Calibri"/>
              </a:rPr>
              <a:t>its base </a:t>
            </a:r>
            <a:r>
              <a:rPr sz="3200" dirty="0">
                <a:latin typeface="Calibri"/>
                <a:cs typeface="Calibri"/>
              </a:rPr>
              <a:t>or </a:t>
            </a:r>
            <a:r>
              <a:rPr sz="3200" spc="-15" dirty="0">
                <a:latin typeface="Calibri"/>
                <a:cs typeface="Calibri"/>
              </a:rPr>
              <a:t>radix </a:t>
            </a:r>
            <a:r>
              <a:rPr sz="3200" spc="-5" dirty="0">
                <a:latin typeface="Calibri"/>
                <a:cs typeface="Calibri"/>
              </a:rPr>
              <a:t>is</a:t>
            </a:r>
            <a:r>
              <a:rPr sz="3200" spc="40" dirty="0">
                <a:latin typeface="Calibri"/>
                <a:cs typeface="Calibri"/>
              </a:rPr>
              <a:t> </a:t>
            </a:r>
            <a:r>
              <a:rPr sz="3200" spc="-5" dirty="0">
                <a:latin typeface="Calibri"/>
                <a:cs typeface="Calibri"/>
              </a:rPr>
              <a:t>sixteen.</a:t>
            </a:r>
            <a:endParaRPr sz="3200">
              <a:latin typeface="Calibri"/>
              <a:cs typeface="Calibri"/>
            </a:endParaRPr>
          </a:p>
        </p:txBody>
      </p:sp>
      <p:sp>
        <p:nvSpPr>
          <p:cNvPr id="3" name="object 3"/>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535940" y="102819"/>
            <a:ext cx="6724650" cy="574675"/>
          </a:xfrm>
          <a:prstGeom prst="rect">
            <a:avLst/>
          </a:prstGeom>
        </p:spPr>
        <p:txBody>
          <a:bodyPr vert="horz" wrap="square" lIns="0" tIns="12700" rIns="0" bIns="0" rtlCol="0">
            <a:spAutoFit/>
          </a:bodyPr>
          <a:lstStyle/>
          <a:p>
            <a:pPr marL="12700">
              <a:lnSpc>
                <a:spcPct val="100000"/>
              </a:lnSpc>
              <a:spcBef>
                <a:spcPts val="100"/>
              </a:spcBef>
            </a:pPr>
            <a:r>
              <a:rPr b="1" spc="-15" dirty="0">
                <a:latin typeface="Calibri"/>
                <a:cs typeface="Calibri"/>
              </a:rPr>
              <a:t>Hexadecimal </a:t>
            </a:r>
            <a:r>
              <a:rPr b="1" dirty="0">
                <a:latin typeface="Calibri"/>
                <a:cs typeface="Calibri"/>
              </a:rPr>
              <a:t>Number </a:t>
            </a:r>
            <a:r>
              <a:rPr b="1" spc="-30" dirty="0">
                <a:latin typeface="Calibri"/>
                <a:cs typeface="Calibri"/>
              </a:rPr>
              <a:t>System</a:t>
            </a:r>
            <a:r>
              <a:rPr b="1" spc="-45" dirty="0">
                <a:latin typeface="Calibri"/>
                <a:cs typeface="Calibri"/>
              </a:rPr>
              <a:t> </a:t>
            </a:r>
            <a:r>
              <a:rPr b="1" spc="-5" dirty="0">
                <a:latin typeface="Calibri"/>
                <a:cs typeface="Calibri"/>
              </a:rPr>
              <a:t>(HEX)</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4596130" cy="513715"/>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Calibri"/>
                <a:cs typeface="Calibri"/>
              </a:rPr>
              <a:t>Decimal </a:t>
            </a:r>
            <a:r>
              <a:rPr sz="3200" b="1" spc="-20" dirty="0">
                <a:latin typeface="Calibri"/>
                <a:cs typeface="Calibri"/>
              </a:rPr>
              <a:t>to </a:t>
            </a:r>
            <a:r>
              <a:rPr sz="3200" b="1" dirty="0">
                <a:latin typeface="Calibri"/>
                <a:cs typeface="Calibri"/>
              </a:rPr>
              <a:t>BCD</a:t>
            </a:r>
            <a:r>
              <a:rPr sz="3200" b="1" spc="-40" dirty="0">
                <a:latin typeface="Calibri"/>
                <a:cs typeface="Calibri"/>
              </a:rPr>
              <a:t> </a:t>
            </a:r>
            <a:r>
              <a:rPr sz="3200" b="1" spc="-15" dirty="0">
                <a:latin typeface="Calibri"/>
                <a:cs typeface="Calibri"/>
              </a:rPr>
              <a:t>Conversion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565557" y="1136880"/>
          <a:ext cx="8001634" cy="5028842"/>
        </p:xfrm>
        <a:graphic>
          <a:graphicData uri="http://schemas.openxmlformats.org/drawingml/2006/table">
            <a:tbl>
              <a:tblPr firstRow="1" bandRow="1">
                <a:tableStyleId>{2D5ABB26-0587-4C30-8999-92F81FD0307C}</a:tableStyleId>
              </a:tblPr>
              <a:tblGrid>
                <a:gridCol w="1200150">
                  <a:extLst>
                    <a:ext uri="{9D8B030D-6E8A-4147-A177-3AD203B41FA5}">
                      <a16:colId xmlns="" xmlns:a16="http://schemas.microsoft.com/office/drawing/2014/main" val="20000"/>
                    </a:ext>
                  </a:extLst>
                </a:gridCol>
                <a:gridCol w="4133850">
                  <a:extLst>
                    <a:ext uri="{9D8B030D-6E8A-4147-A177-3AD203B41FA5}">
                      <a16:colId xmlns="" xmlns:a16="http://schemas.microsoft.com/office/drawing/2014/main" val="20001"/>
                    </a:ext>
                  </a:extLst>
                </a:gridCol>
                <a:gridCol w="2667634">
                  <a:extLst>
                    <a:ext uri="{9D8B030D-6E8A-4147-A177-3AD203B41FA5}">
                      <a16:colId xmlns="" xmlns:a16="http://schemas.microsoft.com/office/drawing/2014/main" val="20002"/>
                    </a:ext>
                  </a:extLst>
                </a:gridCol>
              </a:tblGrid>
              <a:tr h="838073">
                <a:tc>
                  <a:txBody>
                    <a:bodyPr/>
                    <a:lstStyle/>
                    <a:p>
                      <a:pPr algn="ctr">
                        <a:lnSpc>
                          <a:spcPct val="100000"/>
                        </a:lnSpc>
                        <a:spcBef>
                          <a:spcPts val="265"/>
                        </a:spcBef>
                      </a:pPr>
                      <a:r>
                        <a:rPr sz="1800" b="1" spc="-55" dirty="0">
                          <a:solidFill>
                            <a:srgbClr val="FFFFFF"/>
                          </a:solidFill>
                          <a:latin typeface="Calibri"/>
                          <a:cs typeface="Calibri"/>
                        </a:rPr>
                        <a:t>Sr.</a:t>
                      </a:r>
                      <a:r>
                        <a:rPr sz="1800" b="1" spc="-3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gn="ctr">
                        <a:lnSpc>
                          <a:spcPct val="100000"/>
                        </a:lnSpc>
                        <a:spcBef>
                          <a:spcPts val="265"/>
                        </a:spcBef>
                      </a:pPr>
                      <a:r>
                        <a:rPr sz="1800" b="1" spc="-5" dirty="0">
                          <a:solidFill>
                            <a:srgbClr val="FFFFFF"/>
                          </a:solidFill>
                          <a:latin typeface="Calibri"/>
                          <a:cs typeface="Calibri"/>
                        </a:rPr>
                        <a:t>Decimal</a:t>
                      </a:r>
                      <a:r>
                        <a:rPr sz="1800" b="1" spc="-20" dirty="0">
                          <a:solidFill>
                            <a:srgbClr val="FFFFFF"/>
                          </a:solidFill>
                          <a:latin typeface="Calibri"/>
                          <a:cs typeface="Calibri"/>
                        </a:rPr>
                        <a:t> </a:t>
                      </a:r>
                      <a:r>
                        <a:rPr sz="1800" b="1" spc="-5" dirty="0">
                          <a:solidFill>
                            <a:srgbClr val="FFFFFF"/>
                          </a:solidFill>
                          <a:latin typeface="Calibri"/>
                          <a:cs typeface="Calibri"/>
                        </a:rPr>
                        <a:t>Number</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2540" algn="ctr">
                        <a:lnSpc>
                          <a:spcPct val="100000"/>
                        </a:lnSpc>
                        <a:spcBef>
                          <a:spcPts val="265"/>
                        </a:spcBef>
                      </a:pPr>
                      <a:r>
                        <a:rPr sz="1800" b="1" dirty="0">
                          <a:solidFill>
                            <a:srgbClr val="FFFFFF"/>
                          </a:solidFill>
                          <a:latin typeface="Calibri"/>
                          <a:cs typeface="Calibri"/>
                        </a:rPr>
                        <a:t>BCD</a:t>
                      </a:r>
                      <a:r>
                        <a:rPr sz="1800" b="1" spc="-5" dirty="0">
                          <a:solidFill>
                            <a:srgbClr val="FFFFFF"/>
                          </a:solidFill>
                          <a:latin typeface="Calibri"/>
                          <a:cs typeface="Calibri"/>
                        </a:rPr>
                        <a:t> </a:t>
                      </a:r>
                      <a:r>
                        <a:rPr sz="1800" b="1" dirty="0">
                          <a:solidFill>
                            <a:srgbClr val="FFFFFF"/>
                          </a:solidFill>
                          <a:latin typeface="Calibri"/>
                          <a:cs typeface="Calibri"/>
                        </a:rPr>
                        <a:t>Code</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extLst>
                  <a:ext uri="{0D108BD9-81ED-4DB2-BD59-A6C34878D82A}">
                    <a16:rowId xmlns="" xmlns:a16="http://schemas.microsoft.com/office/drawing/2014/main" val="10000"/>
                  </a:ext>
                </a:extLst>
              </a:tr>
              <a:tr h="838073">
                <a:tc>
                  <a:txBody>
                    <a:bodyPr/>
                    <a:lstStyle/>
                    <a:p>
                      <a:pPr marL="1270" algn="ctr">
                        <a:lnSpc>
                          <a:spcPct val="100000"/>
                        </a:lnSpc>
                        <a:spcBef>
                          <a:spcPts val="229"/>
                        </a:spcBef>
                      </a:pPr>
                      <a:r>
                        <a:rPr sz="2400" dirty="0">
                          <a:latin typeface="Calibri"/>
                          <a:cs typeface="Calibri"/>
                        </a:rPr>
                        <a:t>1</a:t>
                      </a:r>
                      <a:endParaRPr sz="2400">
                        <a:latin typeface="Calibri"/>
                        <a:cs typeface="Calibri"/>
                      </a:endParaRPr>
                    </a:p>
                  </a:txBody>
                  <a:tcPr marL="0" marR="0" marT="29209"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635" algn="ctr">
                        <a:lnSpc>
                          <a:spcPct val="100000"/>
                        </a:lnSpc>
                        <a:spcBef>
                          <a:spcPts val="229"/>
                        </a:spcBef>
                      </a:pPr>
                      <a:r>
                        <a:rPr sz="2400" dirty="0">
                          <a:latin typeface="Calibri"/>
                          <a:cs typeface="Calibri"/>
                        </a:rPr>
                        <a:t>8</a:t>
                      </a:r>
                      <a:endParaRPr sz="2400">
                        <a:latin typeface="Calibri"/>
                        <a:cs typeface="Calibri"/>
                      </a:endParaRPr>
                    </a:p>
                  </a:txBody>
                  <a:tcPr marL="0" marR="0" marT="29209"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29"/>
                        </a:spcBef>
                      </a:pPr>
                      <a:r>
                        <a:rPr sz="2400" spc="-5" dirty="0">
                          <a:latin typeface="Calibri"/>
                          <a:cs typeface="Calibri"/>
                        </a:rPr>
                        <a:t>1000</a:t>
                      </a:r>
                      <a:endParaRPr sz="2400">
                        <a:latin typeface="Calibri"/>
                        <a:cs typeface="Calibri"/>
                      </a:endParaRPr>
                    </a:p>
                  </a:txBody>
                  <a:tcPr marL="0" marR="0" marT="29209"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1"/>
                  </a:ext>
                </a:extLst>
              </a:tr>
              <a:tr h="838072">
                <a:tc>
                  <a:txBody>
                    <a:bodyPr/>
                    <a:lstStyle/>
                    <a:p>
                      <a:pPr marL="1270" algn="ctr">
                        <a:lnSpc>
                          <a:spcPct val="100000"/>
                        </a:lnSpc>
                        <a:spcBef>
                          <a:spcPts val="229"/>
                        </a:spcBef>
                      </a:pPr>
                      <a:r>
                        <a:rPr sz="2400" dirty="0">
                          <a:latin typeface="Calibri"/>
                          <a:cs typeface="Calibri"/>
                        </a:rPr>
                        <a:t>2</a:t>
                      </a:r>
                      <a:endParaRPr sz="24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1270" algn="ctr">
                        <a:lnSpc>
                          <a:spcPct val="100000"/>
                        </a:lnSpc>
                        <a:spcBef>
                          <a:spcPts val="229"/>
                        </a:spcBef>
                      </a:pPr>
                      <a:r>
                        <a:rPr sz="2400" spc="-5" dirty="0">
                          <a:latin typeface="Calibri"/>
                          <a:cs typeface="Calibri"/>
                        </a:rPr>
                        <a:t>47</a:t>
                      </a:r>
                      <a:endParaRPr sz="24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4445" algn="ctr">
                        <a:lnSpc>
                          <a:spcPct val="100000"/>
                        </a:lnSpc>
                        <a:spcBef>
                          <a:spcPts val="229"/>
                        </a:spcBef>
                      </a:pPr>
                      <a:r>
                        <a:rPr sz="2400" spc="-5" dirty="0">
                          <a:latin typeface="Calibri"/>
                          <a:cs typeface="Calibri"/>
                        </a:rPr>
                        <a:t>0100</a:t>
                      </a:r>
                      <a:r>
                        <a:rPr sz="2400" spc="-15" dirty="0">
                          <a:latin typeface="Calibri"/>
                          <a:cs typeface="Calibri"/>
                        </a:rPr>
                        <a:t> </a:t>
                      </a:r>
                      <a:r>
                        <a:rPr sz="2400" spc="-5" dirty="0">
                          <a:latin typeface="Calibri"/>
                          <a:cs typeface="Calibri"/>
                        </a:rPr>
                        <a:t>0111</a:t>
                      </a:r>
                      <a:endParaRPr sz="2400">
                        <a:latin typeface="Calibri"/>
                        <a:cs typeface="Calibri"/>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2"/>
                  </a:ext>
                </a:extLst>
              </a:tr>
              <a:tr h="838073">
                <a:tc>
                  <a:txBody>
                    <a:bodyPr/>
                    <a:lstStyle/>
                    <a:p>
                      <a:pPr marL="1270" algn="ctr">
                        <a:lnSpc>
                          <a:spcPct val="100000"/>
                        </a:lnSpc>
                        <a:spcBef>
                          <a:spcPts val="235"/>
                        </a:spcBef>
                      </a:pPr>
                      <a:r>
                        <a:rPr sz="2400" dirty="0">
                          <a:latin typeface="Calibri"/>
                          <a:cs typeface="Calibri"/>
                        </a:rPr>
                        <a:t>3</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algn="ctr">
                        <a:lnSpc>
                          <a:spcPct val="100000"/>
                        </a:lnSpc>
                        <a:spcBef>
                          <a:spcPts val="235"/>
                        </a:spcBef>
                      </a:pPr>
                      <a:r>
                        <a:rPr sz="2400" spc="-10" dirty="0">
                          <a:latin typeface="Calibri"/>
                          <a:cs typeface="Calibri"/>
                        </a:rPr>
                        <a:t>345</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2540" algn="ctr">
                        <a:lnSpc>
                          <a:spcPct val="100000"/>
                        </a:lnSpc>
                        <a:spcBef>
                          <a:spcPts val="235"/>
                        </a:spcBef>
                      </a:pPr>
                      <a:r>
                        <a:rPr sz="2400" spc="-5" dirty="0">
                          <a:latin typeface="Calibri"/>
                          <a:cs typeface="Calibri"/>
                        </a:rPr>
                        <a:t>0011 0100</a:t>
                      </a:r>
                      <a:r>
                        <a:rPr sz="2400" spc="-60" dirty="0">
                          <a:latin typeface="Calibri"/>
                          <a:cs typeface="Calibri"/>
                        </a:rPr>
                        <a:t> </a:t>
                      </a:r>
                      <a:r>
                        <a:rPr sz="2400" spc="-5" dirty="0">
                          <a:latin typeface="Calibri"/>
                          <a:cs typeface="Calibri"/>
                        </a:rPr>
                        <a:t>0101</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3"/>
                  </a:ext>
                </a:extLst>
              </a:tr>
              <a:tr h="838072">
                <a:tc>
                  <a:txBody>
                    <a:bodyPr/>
                    <a:lstStyle/>
                    <a:p>
                      <a:pPr marL="1270" algn="ctr">
                        <a:lnSpc>
                          <a:spcPct val="100000"/>
                        </a:lnSpc>
                        <a:spcBef>
                          <a:spcPts val="235"/>
                        </a:spcBef>
                      </a:pPr>
                      <a:r>
                        <a:rPr sz="2400" dirty="0">
                          <a:latin typeface="Calibri"/>
                          <a:cs typeface="Calibri"/>
                        </a:rPr>
                        <a:t>4</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1270" algn="ctr">
                        <a:lnSpc>
                          <a:spcPct val="100000"/>
                        </a:lnSpc>
                        <a:spcBef>
                          <a:spcPts val="235"/>
                        </a:spcBef>
                      </a:pPr>
                      <a:r>
                        <a:rPr sz="2400" spc="-5" dirty="0">
                          <a:latin typeface="Calibri"/>
                          <a:cs typeface="Calibri"/>
                        </a:rPr>
                        <a:t>99</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4445" algn="ctr">
                        <a:lnSpc>
                          <a:spcPct val="100000"/>
                        </a:lnSpc>
                        <a:spcBef>
                          <a:spcPts val="235"/>
                        </a:spcBef>
                      </a:pPr>
                      <a:r>
                        <a:rPr sz="2400" spc="-5" dirty="0">
                          <a:latin typeface="Calibri"/>
                          <a:cs typeface="Calibri"/>
                        </a:rPr>
                        <a:t>1001</a:t>
                      </a:r>
                      <a:r>
                        <a:rPr sz="2400" spc="-15" dirty="0">
                          <a:latin typeface="Calibri"/>
                          <a:cs typeface="Calibri"/>
                        </a:rPr>
                        <a:t> </a:t>
                      </a:r>
                      <a:r>
                        <a:rPr sz="2400" spc="-5" dirty="0">
                          <a:latin typeface="Calibri"/>
                          <a:cs typeface="Calibri"/>
                        </a:rPr>
                        <a:t>1001</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4"/>
                  </a:ext>
                </a:extLst>
              </a:tr>
              <a:tr h="838479">
                <a:tc>
                  <a:txBody>
                    <a:bodyPr/>
                    <a:lstStyle/>
                    <a:p>
                      <a:pPr marL="1270" algn="ctr">
                        <a:lnSpc>
                          <a:spcPct val="100000"/>
                        </a:lnSpc>
                        <a:spcBef>
                          <a:spcPts val="235"/>
                        </a:spcBef>
                      </a:pPr>
                      <a:r>
                        <a:rPr sz="2400" dirty="0">
                          <a:latin typeface="Calibri"/>
                          <a:cs typeface="Calibri"/>
                        </a:rPr>
                        <a:t>5</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1270" algn="ctr">
                        <a:lnSpc>
                          <a:spcPct val="100000"/>
                        </a:lnSpc>
                        <a:spcBef>
                          <a:spcPts val="235"/>
                        </a:spcBef>
                      </a:pPr>
                      <a:r>
                        <a:rPr sz="2400" spc="-5" dirty="0">
                          <a:latin typeface="Calibri"/>
                          <a:cs typeface="Calibri"/>
                        </a:rPr>
                        <a:t>10</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4445" algn="ctr">
                        <a:lnSpc>
                          <a:spcPct val="100000"/>
                        </a:lnSpc>
                        <a:spcBef>
                          <a:spcPts val="235"/>
                        </a:spcBef>
                      </a:pPr>
                      <a:r>
                        <a:rPr sz="2400" spc="-5" dirty="0">
                          <a:latin typeface="Calibri"/>
                          <a:cs typeface="Calibri"/>
                        </a:rPr>
                        <a:t>0001</a:t>
                      </a:r>
                      <a:r>
                        <a:rPr sz="2400" spc="-15" dirty="0">
                          <a:latin typeface="Calibri"/>
                          <a:cs typeface="Calibri"/>
                        </a:rPr>
                        <a:t> </a:t>
                      </a:r>
                      <a:r>
                        <a:rPr sz="2400" spc="-5" dirty="0">
                          <a:latin typeface="Calibri"/>
                          <a:cs typeface="Calibri"/>
                        </a:rPr>
                        <a:t>0000</a:t>
                      </a:r>
                      <a:endParaRPr sz="240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45744" y="189738"/>
            <a:ext cx="7901305" cy="4386580"/>
          </a:xfrm>
          <a:prstGeom prst="rect">
            <a:avLst/>
          </a:prstGeom>
        </p:spPr>
        <p:txBody>
          <a:bodyPr vert="horz" wrap="square" lIns="0" tIns="12700" rIns="0" bIns="0" rtlCol="0">
            <a:spAutoFit/>
          </a:bodyPr>
          <a:lstStyle/>
          <a:p>
            <a:pPr marL="202565">
              <a:lnSpc>
                <a:spcPct val="100000"/>
              </a:lnSpc>
              <a:spcBef>
                <a:spcPts val="100"/>
              </a:spcBef>
            </a:pPr>
            <a:r>
              <a:rPr sz="3200" spc="-20" dirty="0">
                <a:solidFill>
                  <a:srgbClr val="FF0000"/>
                </a:solidFill>
                <a:latin typeface="Calibri"/>
                <a:cs typeface="Calibri"/>
              </a:rPr>
              <a:t>Exercise</a:t>
            </a:r>
            <a:endParaRPr sz="3200">
              <a:latin typeface="Calibri"/>
              <a:cs typeface="Calibri"/>
            </a:endParaRPr>
          </a:p>
          <a:p>
            <a:pPr marL="393065" marR="43180" indent="-393065">
              <a:lnSpc>
                <a:spcPct val="150100"/>
              </a:lnSpc>
              <a:spcBef>
                <a:spcPts val="1685"/>
              </a:spcBef>
              <a:buFont typeface="Arial"/>
              <a:buChar char="•"/>
              <a:tabLst>
                <a:tab pos="393065" algn="l"/>
                <a:tab pos="393700" algn="l"/>
                <a:tab pos="1421765" algn="l"/>
              </a:tabLst>
            </a:pPr>
            <a:r>
              <a:rPr sz="3200" spc="-15" dirty="0">
                <a:latin typeface="Calibri"/>
                <a:cs typeface="Calibri"/>
              </a:rPr>
              <a:t>Convert following </a:t>
            </a:r>
            <a:r>
              <a:rPr sz="3200" spc="-5" dirty="0">
                <a:latin typeface="Calibri"/>
                <a:cs typeface="Calibri"/>
              </a:rPr>
              <a:t>Decimal </a:t>
            </a:r>
            <a:r>
              <a:rPr sz="3200" spc="-15" dirty="0">
                <a:latin typeface="Calibri"/>
                <a:cs typeface="Calibri"/>
              </a:rPr>
              <a:t>Numbers </a:t>
            </a:r>
            <a:r>
              <a:rPr sz="3200" spc="-20" dirty="0">
                <a:latin typeface="Calibri"/>
                <a:cs typeface="Calibri"/>
              </a:rPr>
              <a:t>into </a:t>
            </a:r>
            <a:r>
              <a:rPr sz="3200" spc="-5" dirty="0">
                <a:latin typeface="Calibri"/>
                <a:cs typeface="Calibri"/>
              </a:rPr>
              <a:t>BCD  1.	</a:t>
            </a:r>
            <a:r>
              <a:rPr sz="3200" dirty="0">
                <a:latin typeface="Calibri"/>
                <a:cs typeface="Calibri"/>
              </a:rPr>
              <a:t>(286)</a:t>
            </a:r>
            <a:r>
              <a:rPr sz="3150" baseline="-21164" dirty="0">
                <a:latin typeface="Calibri"/>
                <a:cs typeface="Calibri"/>
              </a:rPr>
              <a:t>10</a:t>
            </a:r>
            <a:endParaRPr sz="3150" baseline="-21164">
              <a:latin typeface="Calibri"/>
              <a:cs typeface="Calibri"/>
            </a:endParaRPr>
          </a:p>
          <a:p>
            <a:pPr marL="908685">
              <a:lnSpc>
                <a:spcPct val="100000"/>
              </a:lnSpc>
              <a:spcBef>
                <a:spcPts val="1920"/>
              </a:spcBef>
              <a:tabLst>
                <a:tab pos="1421765" algn="l"/>
              </a:tabLst>
            </a:pPr>
            <a:r>
              <a:rPr sz="3200" spc="-5" dirty="0">
                <a:latin typeface="Calibri"/>
                <a:cs typeface="Calibri"/>
              </a:rPr>
              <a:t>2.	</a:t>
            </a:r>
            <a:r>
              <a:rPr sz="3200" dirty="0">
                <a:latin typeface="Calibri"/>
                <a:cs typeface="Calibri"/>
              </a:rPr>
              <a:t>(807)</a:t>
            </a:r>
            <a:r>
              <a:rPr sz="3150" baseline="-21164" dirty="0">
                <a:latin typeface="Calibri"/>
                <a:cs typeface="Calibri"/>
              </a:rPr>
              <a:t>10</a:t>
            </a:r>
            <a:endParaRPr sz="3150" baseline="-21164">
              <a:latin typeface="Calibri"/>
              <a:cs typeface="Calibri"/>
            </a:endParaRPr>
          </a:p>
          <a:p>
            <a:pPr marL="908685">
              <a:lnSpc>
                <a:spcPct val="100000"/>
              </a:lnSpc>
              <a:spcBef>
                <a:spcPts val="1925"/>
              </a:spcBef>
              <a:tabLst>
                <a:tab pos="1421765" algn="l"/>
              </a:tabLst>
            </a:pPr>
            <a:r>
              <a:rPr sz="3200" spc="-5" dirty="0">
                <a:latin typeface="Calibri"/>
                <a:cs typeface="Calibri"/>
              </a:rPr>
              <a:t>3.	(429.5)</a:t>
            </a:r>
            <a:r>
              <a:rPr sz="3150" spc="-7" baseline="-21164" dirty="0">
                <a:latin typeface="Calibri"/>
                <a:cs typeface="Calibri"/>
              </a:rPr>
              <a:t>10</a:t>
            </a:r>
            <a:endParaRPr sz="3150" baseline="-21164">
              <a:latin typeface="Calibri"/>
              <a:cs typeface="Calibri"/>
            </a:endParaRPr>
          </a:p>
          <a:p>
            <a:pPr marL="908685">
              <a:lnSpc>
                <a:spcPct val="100000"/>
              </a:lnSpc>
              <a:spcBef>
                <a:spcPts val="1920"/>
              </a:spcBef>
              <a:tabLst>
                <a:tab pos="1421765" algn="l"/>
              </a:tabLst>
            </a:pPr>
            <a:r>
              <a:rPr sz="3200" spc="-5" dirty="0">
                <a:latin typeface="Calibri"/>
                <a:cs typeface="Calibri"/>
              </a:rPr>
              <a:t>4.	</a:t>
            </a:r>
            <a:r>
              <a:rPr sz="3200" dirty="0">
                <a:latin typeface="Calibri"/>
                <a:cs typeface="Calibri"/>
              </a:rPr>
              <a:t>(158.7)</a:t>
            </a:r>
            <a:r>
              <a:rPr sz="3150" baseline="-21164" dirty="0">
                <a:latin typeface="Calibri"/>
                <a:cs typeface="Calibri"/>
              </a:rPr>
              <a:t>10</a:t>
            </a:r>
            <a:endParaRPr sz="3150" baseline="-21164">
              <a:latin typeface="Calibri"/>
              <a:cs typeface="Calibri"/>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913" y="26619"/>
            <a:ext cx="5203190" cy="574675"/>
          </a:xfrm>
          <a:prstGeom prst="rect">
            <a:avLst/>
          </a:prstGeom>
        </p:spPr>
        <p:txBody>
          <a:bodyPr vert="horz" wrap="square" lIns="0" tIns="12700" rIns="0" bIns="0" rtlCol="0">
            <a:spAutoFit/>
          </a:bodyPr>
          <a:lstStyle/>
          <a:p>
            <a:pPr marL="12700">
              <a:lnSpc>
                <a:spcPct val="100000"/>
              </a:lnSpc>
              <a:spcBef>
                <a:spcPts val="100"/>
              </a:spcBef>
            </a:pPr>
            <a:r>
              <a:rPr b="1" spc="-15" dirty="0">
                <a:latin typeface="Calibri"/>
                <a:cs typeface="Calibri"/>
              </a:rPr>
              <a:t>Chapter </a:t>
            </a:r>
            <a:r>
              <a:rPr b="1" dirty="0">
                <a:latin typeface="Calibri"/>
                <a:cs typeface="Calibri"/>
              </a:rPr>
              <a:t>I – Number</a:t>
            </a:r>
            <a:r>
              <a:rPr b="1" spc="-65" dirty="0">
                <a:latin typeface="Calibri"/>
                <a:cs typeface="Calibri"/>
              </a:rPr>
              <a:t> </a:t>
            </a:r>
            <a:r>
              <a:rPr b="1" spc="-30" dirty="0">
                <a:latin typeface="Calibri"/>
                <a:cs typeface="Calibri"/>
              </a:rPr>
              <a:t>System</a:t>
            </a:r>
          </a:p>
        </p:txBody>
      </p:sp>
      <p:sp>
        <p:nvSpPr>
          <p:cNvPr id="3" name="object 3"/>
          <p:cNvSpPr txBox="1"/>
          <p:nvPr/>
        </p:nvSpPr>
        <p:spPr>
          <a:xfrm>
            <a:off x="78739" y="1076909"/>
            <a:ext cx="8987790" cy="4598035"/>
          </a:xfrm>
          <a:prstGeom prst="rect">
            <a:avLst/>
          </a:prstGeom>
        </p:spPr>
        <p:txBody>
          <a:bodyPr vert="horz" wrap="square" lIns="0" tIns="12065" rIns="0" bIns="0" rtlCol="0">
            <a:spAutoFit/>
          </a:bodyPr>
          <a:lstStyle/>
          <a:p>
            <a:pPr marL="355600" marR="6350" indent="-342900">
              <a:lnSpc>
                <a:spcPct val="100000"/>
              </a:lnSpc>
              <a:spcBef>
                <a:spcPts val="95"/>
              </a:spcBef>
              <a:buFont typeface="Wingdings"/>
              <a:buChar char=""/>
              <a:tabLst>
                <a:tab pos="355600" algn="l"/>
              </a:tabLst>
            </a:pPr>
            <a:r>
              <a:rPr sz="2800" b="1" spc="-10" dirty="0">
                <a:solidFill>
                  <a:srgbClr val="C4BC96"/>
                </a:solidFill>
                <a:latin typeface="Calibri"/>
                <a:cs typeface="Calibri"/>
              </a:rPr>
              <a:t>Introduction </a:t>
            </a:r>
            <a:r>
              <a:rPr sz="2800" b="1" spc="-15" dirty="0">
                <a:solidFill>
                  <a:srgbClr val="C4BC96"/>
                </a:solidFill>
                <a:latin typeface="Calibri"/>
                <a:cs typeface="Calibri"/>
              </a:rPr>
              <a:t>to </a:t>
            </a:r>
            <a:r>
              <a:rPr sz="2800" b="1" spc="-10" dirty="0">
                <a:solidFill>
                  <a:srgbClr val="C4BC96"/>
                </a:solidFill>
                <a:latin typeface="Calibri"/>
                <a:cs typeface="Calibri"/>
              </a:rPr>
              <a:t>digital </a:t>
            </a:r>
            <a:r>
              <a:rPr sz="2800" b="1" spc="-5" dirty="0">
                <a:solidFill>
                  <a:srgbClr val="C4BC96"/>
                </a:solidFill>
                <a:latin typeface="Calibri"/>
                <a:cs typeface="Calibri"/>
              </a:rPr>
              <a:t>signal, </a:t>
            </a:r>
            <a:r>
              <a:rPr sz="2800" b="1" spc="-15" dirty="0">
                <a:solidFill>
                  <a:srgbClr val="C4BC96"/>
                </a:solidFill>
                <a:latin typeface="Calibri"/>
                <a:cs typeface="Calibri"/>
              </a:rPr>
              <a:t>Advantages </a:t>
            </a:r>
            <a:r>
              <a:rPr sz="2800" b="1" spc="-5" dirty="0">
                <a:solidFill>
                  <a:srgbClr val="C4BC96"/>
                </a:solidFill>
                <a:latin typeface="Calibri"/>
                <a:cs typeface="Calibri"/>
              </a:rPr>
              <a:t>of </a:t>
            </a:r>
            <a:r>
              <a:rPr sz="2800" b="1" spc="-10" dirty="0">
                <a:solidFill>
                  <a:srgbClr val="C4BC96"/>
                </a:solidFill>
                <a:latin typeface="Calibri"/>
                <a:cs typeface="Calibri"/>
              </a:rPr>
              <a:t>Digital </a:t>
            </a:r>
            <a:r>
              <a:rPr sz="2800" b="1" spc="-25" dirty="0">
                <a:solidFill>
                  <a:srgbClr val="C4BC96"/>
                </a:solidFill>
                <a:latin typeface="Calibri"/>
                <a:cs typeface="Calibri"/>
              </a:rPr>
              <a:t>System  </a:t>
            </a:r>
            <a:r>
              <a:rPr sz="2800" b="1" spc="-20" dirty="0">
                <a:solidFill>
                  <a:srgbClr val="C4BC96"/>
                </a:solidFill>
                <a:latin typeface="Calibri"/>
                <a:cs typeface="Calibri"/>
              </a:rPr>
              <a:t>over </a:t>
            </a:r>
            <a:r>
              <a:rPr sz="2800" b="1" spc="-5" dirty="0">
                <a:solidFill>
                  <a:srgbClr val="C4BC96"/>
                </a:solidFill>
                <a:latin typeface="Calibri"/>
                <a:cs typeface="Calibri"/>
              </a:rPr>
              <a:t>analog</a:t>
            </a:r>
            <a:r>
              <a:rPr sz="2800" b="1" spc="50" dirty="0">
                <a:solidFill>
                  <a:srgbClr val="C4BC96"/>
                </a:solidFill>
                <a:latin typeface="Calibri"/>
                <a:cs typeface="Calibri"/>
              </a:rPr>
              <a:t> </a:t>
            </a:r>
            <a:r>
              <a:rPr sz="2800" b="1" spc="-25" dirty="0">
                <a:solidFill>
                  <a:srgbClr val="C4BC96"/>
                </a:solidFill>
                <a:latin typeface="Calibri"/>
                <a:cs typeface="Calibri"/>
              </a:rPr>
              <a:t>systems</a:t>
            </a:r>
            <a:endParaRPr sz="2800">
              <a:latin typeface="Calibri"/>
              <a:cs typeface="Calibri"/>
            </a:endParaRPr>
          </a:p>
          <a:p>
            <a:pPr marL="756285" marR="5080" lvl="1" indent="-287020">
              <a:lnSpc>
                <a:spcPct val="100000"/>
              </a:lnSpc>
              <a:spcBef>
                <a:spcPts val="30"/>
              </a:spcBef>
              <a:buFont typeface="Wingdings"/>
              <a:buChar char=""/>
              <a:tabLst>
                <a:tab pos="756920" algn="l"/>
                <a:tab pos="1946275" algn="l"/>
                <a:tab pos="3199765" algn="l"/>
                <a:tab pos="4470400" algn="l"/>
                <a:tab pos="5313680" algn="l"/>
                <a:tab pos="5739130" algn="l"/>
                <a:tab pos="6894195" algn="l"/>
                <a:tab pos="8133715" algn="l"/>
              </a:tabLst>
            </a:pPr>
            <a:r>
              <a:rPr sz="2400" dirty="0">
                <a:solidFill>
                  <a:srgbClr val="C4BC96"/>
                </a:solidFill>
                <a:latin typeface="Calibri"/>
                <a:cs typeface="Calibri"/>
              </a:rPr>
              <a:t>Number	</a:t>
            </a:r>
            <a:r>
              <a:rPr sz="2400" spc="-25" dirty="0">
                <a:solidFill>
                  <a:srgbClr val="C4BC96"/>
                </a:solidFill>
                <a:latin typeface="Calibri"/>
                <a:cs typeface="Calibri"/>
              </a:rPr>
              <a:t>S</a:t>
            </a:r>
            <a:r>
              <a:rPr sz="2400" spc="-35" dirty="0">
                <a:solidFill>
                  <a:srgbClr val="C4BC96"/>
                </a:solidFill>
                <a:latin typeface="Calibri"/>
                <a:cs typeface="Calibri"/>
              </a:rPr>
              <a:t>y</a:t>
            </a:r>
            <a:r>
              <a:rPr sz="2400" spc="-30" dirty="0">
                <a:solidFill>
                  <a:srgbClr val="C4BC96"/>
                </a:solidFill>
                <a:latin typeface="Calibri"/>
                <a:cs typeface="Calibri"/>
              </a:rPr>
              <a:t>s</a:t>
            </a:r>
            <a:r>
              <a:rPr sz="2400" spc="-25" dirty="0">
                <a:solidFill>
                  <a:srgbClr val="C4BC96"/>
                </a:solidFill>
                <a:latin typeface="Calibri"/>
                <a:cs typeface="Calibri"/>
              </a:rPr>
              <a:t>t</a:t>
            </a:r>
            <a:r>
              <a:rPr sz="2400" dirty="0">
                <a:solidFill>
                  <a:srgbClr val="C4BC96"/>
                </a:solidFill>
                <a:latin typeface="Calibri"/>
                <a:cs typeface="Calibri"/>
              </a:rPr>
              <a:t>em</a:t>
            </a:r>
            <a:r>
              <a:rPr sz="2400" spc="-20" dirty="0">
                <a:solidFill>
                  <a:srgbClr val="C4BC96"/>
                </a:solidFill>
                <a:latin typeface="Calibri"/>
                <a:cs typeface="Calibri"/>
              </a:rPr>
              <a:t>s</a:t>
            </a:r>
            <a:r>
              <a:rPr sz="2400" dirty="0">
                <a:solidFill>
                  <a:srgbClr val="C4BC96"/>
                </a:solidFill>
                <a:latin typeface="Calibri"/>
                <a:cs typeface="Calibri"/>
              </a:rPr>
              <a:t>:	</a:t>
            </a:r>
            <a:r>
              <a:rPr sz="2400" spc="-5" dirty="0">
                <a:solidFill>
                  <a:srgbClr val="C4BC96"/>
                </a:solidFill>
                <a:latin typeface="Calibri"/>
                <a:cs typeface="Calibri"/>
              </a:rPr>
              <a:t>Di</a:t>
            </a:r>
            <a:r>
              <a:rPr sz="2400" spc="-25" dirty="0">
                <a:solidFill>
                  <a:srgbClr val="C4BC96"/>
                </a:solidFill>
                <a:latin typeface="Calibri"/>
                <a:cs typeface="Calibri"/>
              </a:rPr>
              <a:t>f</a:t>
            </a:r>
            <a:r>
              <a:rPr sz="2400" spc="-65" dirty="0">
                <a:solidFill>
                  <a:srgbClr val="C4BC96"/>
                </a:solidFill>
                <a:latin typeface="Calibri"/>
                <a:cs typeface="Calibri"/>
              </a:rPr>
              <a:t>f</a:t>
            </a:r>
            <a:r>
              <a:rPr sz="2400" dirty="0">
                <a:solidFill>
                  <a:srgbClr val="C4BC96"/>
                </a:solidFill>
                <a:latin typeface="Calibri"/>
                <a:cs typeface="Calibri"/>
              </a:rPr>
              <a:t>e</a:t>
            </a:r>
            <a:r>
              <a:rPr sz="2400" spc="-30" dirty="0">
                <a:solidFill>
                  <a:srgbClr val="C4BC96"/>
                </a:solidFill>
                <a:latin typeface="Calibri"/>
                <a:cs typeface="Calibri"/>
              </a:rPr>
              <a:t>r</a:t>
            </a:r>
            <a:r>
              <a:rPr sz="2400" dirty="0">
                <a:solidFill>
                  <a:srgbClr val="C4BC96"/>
                </a:solidFill>
                <a:latin typeface="Calibri"/>
                <a:cs typeface="Calibri"/>
              </a:rPr>
              <a:t>e</a:t>
            </a:r>
            <a:r>
              <a:rPr sz="2400" spc="-20" dirty="0">
                <a:solidFill>
                  <a:srgbClr val="C4BC96"/>
                </a:solidFill>
                <a:latin typeface="Calibri"/>
                <a:cs typeface="Calibri"/>
              </a:rPr>
              <a:t>n</a:t>
            </a:r>
            <a:r>
              <a:rPr sz="2400" dirty="0">
                <a:solidFill>
                  <a:srgbClr val="C4BC96"/>
                </a:solidFill>
                <a:latin typeface="Calibri"/>
                <a:cs typeface="Calibri"/>
              </a:rPr>
              <a:t>t	typ</a:t>
            </a:r>
            <a:r>
              <a:rPr sz="2400" spc="5" dirty="0">
                <a:solidFill>
                  <a:srgbClr val="C4BC96"/>
                </a:solidFill>
                <a:latin typeface="Calibri"/>
                <a:cs typeface="Calibri"/>
              </a:rPr>
              <a:t>e</a:t>
            </a:r>
            <a:r>
              <a:rPr sz="2400" dirty="0">
                <a:solidFill>
                  <a:srgbClr val="C4BC96"/>
                </a:solidFill>
                <a:latin typeface="Calibri"/>
                <a:cs typeface="Calibri"/>
              </a:rPr>
              <a:t>s	</a:t>
            </a:r>
            <a:r>
              <a:rPr sz="2400" spc="-10" dirty="0">
                <a:solidFill>
                  <a:srgbClr val="C4BC96"/>
                </a:solidFill>
                <a:latin typeface="Calibri"/>
                <a:cs typeface="Calibri"/>
              </a:rPr>
              <a:t>o</a:t>
            </a:r>
            <a:r>
              <a:rPr sz="2400" dirty="0">
                <a:solidFill>
                  <a:srgbClr val="C4BC96"/>
                </a:solidFill>
                <a:latin typeface="Calibri"/>
                <a:cs typeface="Calibri"/>
              </a:rPr>
              <a:t>f	</a:t>
            </a:r>
            <a:r>
              <a:rPr sz="2400" spc="-5" dirty="0">
                <a:solidFill>
                  <a:srgbClr val="C4BC96"/>
                </a:solidFill>
                <a:latin typeface="Calibri"/>
                <a:cs typeface="Calibri"/>
              </a:rPr>
              <a:t>numb</a:t>
            </a:r>
            <a:r>
              <a:rPr sz="2400" dirty="0">
                <a:solidFill>
                  <a:srgbClr val="C4BC96"/>
                </a:solidFill>
                <a:latin typeface="Calibri"/>
                <a:cs typeface="Calibri"/>
              </a:rPr>
              <a:t>er	</a:t>
            </a:r>
            <a:r>
              <a:rPr sz="2400" spc="-55" dirty="0">
                <a:solidFill>
                  <a:srgbClr val="C4BC96"/>
                </a:solidFill>
                <a:latin typeface="Calibri"/>
                <a:cs typeface="Calibri"/>
              </a:rPr>
              <a:t>s</a:t>
            </a:r>
            <a:r>
              <a:rPr sz="2400" spc="-20" dirty="0">
                <a:solidFill>
                  <a:srgbClr val="C4BC96"/>
                </a:solidFill>
                <a:latin typeface="Calibri"/>
                <a:cs typeface="Calibri"/>
              </a:rPr>
              <a:t>y</a:t>
            </a:r>
            <a:r>
              <a:rPr sz="2400" spc="-30" dirty="0">
                <a:solidFill>
                  <a:srgbClr val="C4BC96"/>
                </a:solidFill>
                <a:latin typeface="Calibri"/>
                <a:cs typeface="Calibri"/>
              </a:rPr>
              <a:t>s</a:t>
            </a:r>
            <a:r>
              <a:rPr sz="2400" spc="-25" dirty="0">
                <a:solidFill>
                  <a:srgbClr val="C4BC96"/>
                </a:solidFill>
                <a:latin typeface="Calibri"/>
                <a:cs typeface="Calibri"/>
              </a:rPr>
              <a:t>t</a:t>
            </a:r>
            <a:r>
              <a:rPr sz="2400" dirty="0">
                <a:solidFill>
                  <a:srgbClr val="C4BC96"/>
                </a:solidFill>
                <a:latin typeface="Calibri"/>
                <a:cs typeface="Calibri"/>
              </a:rPr>
              <a:t>em</a:t>
            </a:r>
            <a:r>
              <a:rPr sz="2400" spc="-20" dirty="0">
                <a:solidFill>
                  <a:srgbClr val="C4BC96"/>
                </a:solidFill>
                <a:latin typeface="Calibri"/>
                <a:cs typeface="Calibri"/>
              </a:rPr>
              <a:t>s</a:t>
            </a:r>
            <a:r>
              <a:rPr sz="2400" dirty="0">
                <a:solidFill>
                  <a:srgbClr val="C4BC96"/>
                </a:solidFill>
                <a:latin typeface="Calibri"/>
                <a:cs typeface="Calibri"/>
              </a:rPr>
              <a:t>(	Binar</a:t>
            </a:r>
            <a:r>
              <a:rPr sz="2400" spc="-175" dirty="0">
                <a:solidFill>
                  <a:srgbClr val="C4BC96"/>
                </a:solidFill>
                <a:latin typeface="Calibri"/>
                <a:cs typeface="Calibri"/>
              </a:rPr>
              <a:t>y</a:t>
            </a:r>
            <a:r>
              <a:rPr sz="2400" dirty="0">
                <a:solidFill>
                  <a:srgbClr val="C4BC96"/>
                </a:solidFill>
                <a:latin typeface="Calibri"/>
                <a:cs typeface="Calibri"/>
              </a:rPr>
              <a:t>,  </a:t>
            </a:r>
            <a:r>
              <a:rPr sz="2400" spc="-10" dirty="0">
                <a:solidFill>
                  <a:srgbClr val="C4BC96"/>
                </a:solidFill>
                <a:latin typeface="Calibri"/>
                <a:cs typeface="Calibri"/>
              </a:rPr>
              <a:t>Octal, Hexadecimal </a:t>
            </a:r>
            <a:r>
              <a:rPr sz="2400" dirty="0">
                <a:solidFill>
                  <a:srgbClr val="C4BC96"/>
                </a:solidFill>
                <a:latin typeface="Calibri"/>
                <a:cs typeface="Calibri"/>
              </a:rPr>
              <a:t>), </a:t>
            </a:r>
            <a:r>
              <a:rPr sz="2400" spc="-15" dirty="0">
                <a:solidFill>
                  <a:srgbClr val="C4BC96"/>
                </a:solidFill>
                <a:latin typeface="Calibri"/>
                <a:cs typeface="Calibri"/>
              </a:rPr>
              <a:t>Conversion </a:t>
            </a:r>
            <a:r>
              <a:rPr sz="2400" spc="-5" dirty="0">
                <a:solidFill>
                  <a:srgbClr val="C4BC96"/>
                </a:solidFill>
                <a:latin typeface="Calibri"/>
                <a:cs typeface="Calibri"/>
              </a:rPr>
              <a:t>of number</a:t>
            </a:r>
            <a:r>
              <a:rPr sz="2400" spc="-185" dirty="0">
                <a:solidFill>
                  <a:srgbClr val="C4BC96"/>
                </a:solidFill>
                <a:latin typeface="Calibri"/>
                <a:cs typeface="Calibri"/>
              </a:rPr>
              <a:t> </a:t>
            </a:r>
            <a:r>
              <a:rPr sz="2400" spc="-20" dirty="0">
                <a:solidFill>
                  <a:srgbClr val="C4BC96"/>
                </a:solidFill>
                <a:latin typeface="Calibri"/>
                <a:cs typeface="Calibri"/>
              </a:rPr>
              <a:t>systems,</a:t>
            </a:r>
            <a:endParaRPr sz="2400">
              <a:latin typeface="Calibri"/>
              <a:cs typeface="Calibri"/>
            </a:endParaRPr>
          </a:p>
          <a:p>
            <a:pPr marL="756285" lvl="1" indent="-287020">
              <a:lnSpc>
                <a:spcPct val="100000"/>
              </a:lnSpc>
              <a:spcBef>
                <a:spcPts val="5"/>
              </a:spcBef>
              <a:buFont typeface="Wingdings"/>
              <a:buChar char=""/>
              <a:tabLst>
                <a:tab pos="756920" algn="l"/>
              </a:tabLst>
            </a:pPr>
            <a:r>
              <a:rPr sz="2400" dirty="0">
                <a:solidFill>
                  <a:srgbClr val="C4BC96"/>
                </a:solidFill>
                <a:latin typeface="Calibri"/>
                <a:cs typeface="Calibri"/>
              </a:rPr>
              <a:t>Binary </a:t>
            </a:r>
            <a:r>
              <a:rPr sz="2400" spc="-5" dirty="0">
                <a:solidFill>
                  <a:srgbClr val="C4BC96"/>
                </a:solidFill>
                <a:latin typeface="Calibri"/>
                <a:cs typeface="Calibri"/>
              </a:rPr>
              <a:t>arithmetic: Addition, </a:t>
            </a:r>
            <a:r>
              <a:rPr sz="2400" spc="-10" dirty="0">
                <a:solidFill>
                  <a:srgbClr val="C4BC96"/>
                </a:solidFill>
                <a:latin typeface="Calibri"/>
                <a:cs typeface="Calibri"/>
              </a:rPr>
              <a:t>Subtraction, </a:t>
            </a:r>
            <a:r>
              <a:rPr sz="2400" spc="-5" dirty="0">
                <a:solidFill>
                  <a:srgbClr val="C4BC96"/>
                </a:solidFill>
                <a:latin typeface="Calibri"/>
                <a:cs typeface="Calibri"/>
              </a:rPr>
              <a:t>Multiplication,</a:t>
            </a:r>
            <a:r>
              <a:rPr sz="2400" spc="-90" dirty="0">
                <a:solidFill>
                  <a:srgbClr val="C4BC96"/>
                </a:solidFill>
                <a:latin typeface="Calibri"/>
                <a:cs typeface="Calibri"/>
              </a:rPr>
              <a:t> </a:t>
            </a:r>
            <a:r>
              <a:rPr sz="2400" spc="-5" dirty="0">
                <a:solidFill>
                  <a:srgbClr val="C4BC96"/>
                </a:solidFill>
                <a:latin typeface="Calibri"/>
                <a:cs typeface="Calibri"/>
              </a:rPr>
              <a:t>Division.</a:t>
            </a:r>
            <a:endParaRPr sz="2400">
              <a:latin typeface="Calibri"/>
              <a:cs typeface="Calibri"/>
            </a:endParaRPr>
          </a:p>
          <a:p>
            <a:pPr marL="756285" lvl="1" indent="-287020">
              <a:lnSpc>
                <a:spcPts val="2865"/>
              </a:lnSpc>
              <a:buFont typeface="Wingdings"/>
              <a:buChar char=""/>
              <a:tabLst>
                <a:tab pos="756920" algn="l"/>
              </a:tabLst>
            </a:pPr>
            <a:r>
              <a:rPr sz="2400" spc="-10" dirty="0">
                <a:solidFill>
                  <a:srgbClr val="C4BC96"/>
                </a:solidFill>
                <a:latin typeface="Calibri"/>
                <a:cs typeface="Calibri"/>
              </a:rPr>
              <a:t>Subtraction </a:t>
            </a:r>
            <a:r>
              <a:rPr sz="2400" spc="-5" dirty="0">
                <a:solidFill>
                  <a:srgbClr val="C4BC96"/>
                </a:solidFill>
                <a:latin typeface="Calibri"/>
                <a:cs typeface="Calibri"/>
              </a:rPr>
              <a:t>using </a:t>
            </a:r>
            <a:r>
              <a:rPr sz="2400" spc="-50" dirty="0">
                <a:solidFill>
                  <a:srgbClr val="C4BC96"/>
                </a:solidFill>
                <a:latin typeface="Calibri"/>
                <a:cs typeface="Calibri"/>
              </a:rPr>
              <a:t>1’s </a:t>
            </a:r>
            <a:r>
              <a:rPr sz="2400" spc="-10" dirty="0">
                <a:solidFill>
                  <a:srgbClr val="C4BC96"/>
                </a:solidFill>
                <a:latin typeface="Calibri"/>
                <a:cs typeface="Calibri"/>
              </a:rPr>
              <a:t>complement </a:t>
            </a:r>
            <a:r>
              <a:rPr sz="2400" dirty="0">
                <a:solidFill>
                  <a:srgbClr val="C4BC96"/>
                </a:solidFill>
                <a:latin typeface="Calibri"/>
                <a:cs typeface="Calibri"/>
              </a:rPr>
              <a:t>and </a:t>
            </a:r>
            <a:r>
              <a:rPr sz="2400" spc="-50" dirty="0">
                <a:solidFill>
                  <a:srgbClr val="C4BC96"/>
                </a:solidFill>
                <a:latin typeface="Calibri"/>
                <a:cs typeface="Calibri"/>
              </a:rPr>
              <a:t>2’s</a:t>
            </a:r>
            <a:r>
              <a:rPr sz="2400" spc="-30" dirty="0">
                <a:solidFill>
                  <a:srgbClr val="C4BC96"/>
                </a:solidFill>
                <a:latin typeface="Calibri"/>
                <a:cs typeface="Calibri"/>
              </a:rPr>
              <a:t> </a:t>
            </a:r>
            <a:r>
              <a:rPr sz="2400" spc="-10" dirty="0">
                <a:solidFill>
                  <a:srgbClr val="C4BC96"/>
                </a:solidFill>
                <a:latin typeface="Calibri"/>
                <a:cs typeface="Calibri"/>
              </a:rPr>
              <a:t>complement</a:t>
            </a:r>
            <a:endParaRPr sz="2400">
              <a:latin typeface="Calibri"/>
              <a:cs typeface="Calibri"/>
            </a:endParaRPr>
          </a:p>
          <a:p>
            <a:pPr marL="355600" indent="-342900">
              <a:lnSpc>
                <a:spcPts val="3345"/>
              </a:lnSpc>
              <a:buFont typeface="Wingdings"/>
              <a:buChar char=""/>
              <a:tabLst>
                <a:tab pos="355600" algn="l"/>
              </a:tabLst>
            </a:pPr>
            <a:r>
              <a:rPr sz="2800" b="1" spc="-10" dirty="0">
                <a:solidFill>
                  <a:srgbClr val="C4BC96"/>
                </a:solidFill>
                <a:latin typeface="Calibri"/>
                <a:cs typeface="Calibri"/>
              </a:rPr>
              <a:t>Codes</a:t>
            </a:r>
            <a:endParaRPr sz="2800">
              <a:latin typeface="Calibri"/>
              <a:cs typeface="Calibri"/>
            </a:endParaRPr>
          </a:p>
          <a:p>
            <a:pPr marL="756285" lvl="1" indent="-287020">
              <a:lnSpc>
                <a:spcPts val="3354"/>
              </a:lnSpc>
              <a:buSzPct val="96428"/>
              <a:buFont typeface="Wingdings"/>
              <a:buChar char=""/>
              <a:tabLst>
                <a:tab pos="756920" algn="l"/>
              </a:tabLst>
            </a:pPr>
            <a:r>
              <a:rPr sz="2800" b="1" spc="-10" dirty="0">
                <a:latin typeface="Calibri"/>
                <a:cs typeface="Calibri"/>
              </a:rPr>
              <a:t>Codes </a:t>
            </a:r>
            <a:r>
              <a:rPr sz="2800" b="1" spc="-15" dirty="0">
                <a:latin typeface="Calibri"/>
                <a:cs typeface="Calibri"/>
              </a:rPr>
              <a:t>-BCD, </a:t>
            </a:r>
            <a:r>
              <a:rPr sz="2400" spc="-25" dirty="0">
                <a:solidFill>
                  <a:srgbClr val="C4BC96"/>
                </a:solidFill>
                <a:latin typeface="Calibri"/>
                <a:cs typeface="Calibri"/>
              </a:rPr>
              <a:t>Gray </a:t>
            </a:r>
            <a:r>
              <a:rPr sz="2400" spc="-5" dirty="0">
                <a:solidFill>
                  <a:srgbClr val="C4BC96"/>
                </a:solidFill>
                <a:latin typeface="Calibri"/>
                <a:cs typeface="Calibri"/>
              </a:rPr>
              <a:t>Code, </a:t>
            </a:r>
            <a:r>
              <a:rPr sz="2400" spc="-10" dirty="0">
                <a:solidFill>
                  <a:srgbClr val="C4BC96"/>
                </a:solidFill>
                <a:latin typeface="Calibri"/>
                <a:cs typeface="Calibri"/>
              </a:rPr>
              <a:t>Excess-3, </a:t>
            </a:r>
            <a:r>
              <a:rPr sz="2400" dirty="0">
                <a:solidFill>
                  <a:srgbClr val="C4BC96"/>
                </a:solidFill>
                <a:latin typeface="Calibri"/>
                <a:cs typeface="Calibri"/>
              </a:rPr>
              <a:t>ASCII</a:t>
            </a:r>
            <a:r>
              <a:rPr sz="2400" spc="-105" dirty="0">
                <a:solidFill>
                  <a:srgbClr val="C4BC96"/>
                </a:solidFill>
                <a:latin typeface="Calibri"/>
                <a:cs typeface="Calibri"/>
              </a:rPr>
              <a:t> </a:t>
            </a:r>
            <a:r>
              <a:rPr sz="2400" spc="-10" dirty="0">
                <a:solidFill>
                  <a:srgbClr val="C4BC96"/>
                </a:solidFill>
                <a:latin typeface="Calibri"/>
                <a:cs typeface="Calibri"/>
              </a:rPr>
              <a:t>code</a:t>
            </a:r>
            <a:endParaRPr sz="2400">
              <a:latin typeface="Calibri"/>
              <a:cs typeface="Calibri"/>
            </a:endParaRPr>
          </a:p>
          <a:p>
            <a:pPr marL="756285" marR="5080" lvl="1" indent="-287020">
              <a:lnSpc>
                <a:spcPts val="3840"/>
              </a:lnSpc>
              <a:spcBef>
                <a:spcPts val="120"/>
              </a:spcBef>
              <a:buSzPct val="96875"/>
              <a:buFont typeface="Wingdings"/>
              <a:buChar char=""/>
              <a:tabLst>
                <a:tab pos="790575" algn="l"/>
              </a:tabLst>
            </a:pPr>
            <a:r>
              <a:rPr sz="3200" b="1" dirty="0">
                <a:latin typeface="Calibri"/>
                <a:cs typeface="Calibri"/>
              </a:rPr>
              <a:t>BCD addition, BCD </a:t>
            </a:r>
            <a:r>
              <a:rPr sz="3200" b="1" spc="-15" dirty="0">
                <a:latin typeface="Calibri"/>
                <a:cs typeface="Calibri"/>
              </a:rPr>
              <a:t>subtraction </a:t>
            </a:r>
            <a:r>
              <a:rPr sz="3200" b="1" spc="-5" dirty="0">
                <a:latin typeface="Calibri"/>
                <a:cs typeface="Calibri"/>
              </a:rPr>
              <a:t>using </a:t>
            </a:r>
            <a:r>
              <a:rPr sz="3200" b="1" spc="-70" dirty="0">
                <a:latin typeface="Calibri"/>
                <a:cs typeface="Calibri"/>
              </a:rPr>
              <a:t>9’s </a:t>
            </a:r>
            <a:r>
              <a:rPr sz="3200" b="1" spc="-5" dirty="0">
                <a:latin typeface="Calibri"/>
                <a:cs typeface="Calibri"/>
              </a:rPr>
              <a:t>and 10’  </a:t>
            </a:r>
            <a:r>
              <a:rPr sz="3200" b="1" spc="-10" dirty="0">
                <a:latin typeface="Calibri"/>
                <a:cs typeface="Calibri"/>
              </a:rPr>
              <a:t>complement</a:t>
            </a:r>
            <a:endParaRPr sz="3200">
              <a:latin typeface="Calibri"/>
              <a:cs typeface="Calibri"/>
            </a:endParaRPr>
          </a:p>
          <a:p>
            <a:pPr marL="355600" indent="-342900">
              <a:lnSpc>
                <a:spcPts val="3250"/>
              </a:lnSpc>
              <a:buFont typeface="Wingdings"/>
              <a:buChar char=""/>
              <a:tabLst>
                <a:tab pos="355600" algn="l"/>
              </a:tabLst>
            </a:pPr>
            <a:r>
              <a:rPr sz="2800" b="1" spc="-5" dirty="0">
                <a:solidFill>
                  <a:srgbClr val="C4BC96"/>
                </a:solidFill>
                <a:latin typeface="Calibri"/>
                <a:cs typeface="Calibri"/>
              </a:rPr>
              <a:t>(Numericals based on </a:t>
            </a:r>
            <a:r>
              <a:rPr sz="2800" b="1" spc="-15" dirty="0">
                <a:solidFill>
                  <a:srgbClr val="C4BC96"/>
                </a:solidFill>
                <a:latin typeface="Calibri"/>
                <a:cs typeface="Calibri"/>
              </a:rPr>
              <a:t>above</a:t>
            </a:r>
            <a:r>
              <a:rPr sz="2800" b="1" spc="25" dirty="0">
                <a:solidFill>
                  <a:srgbClr val="C4BC96"/>
                </a:solidFill>
                <a:latin typeface="Calibri"/>
                <a:cs typeface="Calibri"/>
              </a:rPr>
              <a:t> </a:t>
            </a:r>
            <a:r>
              <a:rPr sz="2800" b="1" spc="-10" dirty="0">
                <a:solidFill>
                  <a:srgbClr val="C4BC96"/>
                </a:solidFill>
                <a:latin typeface="Calibri"/>
                <a:cs typeface="Calibri"/>
              </a:rPr>
              <a:t>topic)</a:t>
            </a:r>
            <a:r>
              <a:rPr sz="2800" spc="-10" dirty="0">
                <a:solidFill>
                  <a:srgbClr val="C4BC96"/>
                </a:solidFill>
                <a:latin typeface="Calibri"/>
                <a:cs typeface="Calibri"/>
              </a:rPr>
              <a:t>.</a:t>
            </a:r>
            <a:endParaRPr sz="2800">
              <a:latin typeface="Calibri"/>
              <a:cs typeface="Calibri"/>
            </a:endParaRPr>
          </a:p>
        </p:txBody>
      </p:sp>
      <p:sp>
        <p:nvSpPr>
          <p:cNvPr id="4" name="object 4"/>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113538"/>
            <a:ext cx="8376920" cy="5727700"/>
          </a:xfrm>
          <a:prstGeom prst="rect">
            <a:avLst/>
          </a:prstGeom>
        </p:spPr>
        <p:txBody>
          <a:bodyPr vert="horz" wrap="square" lIns="0" tIns="12700" rIns="0" bIns="0" rtlCol="0">
            <a:spAutoFit/>
          </a:bodyPr>
          <a:lstStyle/>
          <a:p>
            <a:pPr marL="164465">
              <a:lnSpc>
                <a:spcPct val="100000"/>
              </a:lnSpc>
              <a:spcBef>
                <a:spcPts val="100"/>
              </a:spcBef>
            </a:pPr>
            <a:r>
              <a:rPr sz="3200" b="1" dirty="0">
                <a:solidFill>
                  <a:srgbClr val="FF0000"/>
                </a:solidFill>
                <a:latin typeface="Calibri"/>
                <a:cs typeface="Calibri"/>
              </a:rPr>
              <a:t>BCD</a:t>
            </a:r>
            <a:r>
              <a:rPr sz="3200" b="1" spc="-5" dirty="0">
                <a:solidFill>
                  <a:srgbClr val="FF0000"/>
                </a:solidFill>
                <a:latin typeface="Calibri"/>
                <a:cs typeface="Calibri"/>
              </a:rPr>
              <a:t> </a:t>
            </a:r>
            <a:r>
              <a:rPr sz="3200" b="1" dirty="0">
                <a:solidFill>
                  <a:srgbClr val="FF0000"/>
                </a:solidFill>
                <a:latin typeface="Calibri"/>
                <a:cs typeface="Calibri"/>
              </a:rPr>
              <a:t>Addition</a:t>
            </a:r>
            <a:endParaRPr sz="3200" dirty="0">
              <a:latin typeface="Calibri"/>
              <a:cs typeface="Calibri"/>
            </a:endParaRPr>
          </a:p>
          <a:p>
            <a:pPr marL="354965" marR="5080" indent="-342900" algn="just">
              <a:lnSpc>
                <a:spcPct val="150000"/>
              </a:lnSpc>
              <a:spcBef>
                <a:spcPts val="725"/>
              </a:spcBef>
              <a:buFont typeface="Wingdings"/>
              <a:buChar char=""/>
              <a:tabLst>
                <a:tab pos="355600" algn="l"/>
              </a:tabLst>
            </a:pPr>
            <a:r>
              <a:rPr sz="3200" spc="-5" dirty="0">
                <a:latin typeface="Calibri"/>
                <a:cs typeface="Calibri"/>
              </a:rPr>
              <a:t>The BCD </a:t>
            </a:r>
            <a:r>
              <a:rPr sz="3200" dirty="0">
                <a:latin typeface="Calibri"/>
                <a:cs typeface="Calibri"/>
              </a:rPr>
              <a:t>addition </a:t>
            </a:r>
            <a:r>
              <a:rPr sz="3200" spc="-5" dirty="0">
                <a:latin typeface="Calibri"/>
                <a:cs typeface="Calibri"/>
              </a:rPr>
              <a:t>is </a:t>
            </a:r>
            <a:r>
              <a:rPr sz="3200" spc="-15" dirty="0">
                <a:latin typeface="Calibri"/>
                <a:cs typeface="Calibri"/>
              </a:rPr>
              <a:t>performed </a:t>
            </a:r>
            <a:r>
              <a:rPr sz="3200" spc="-10" dirty="0">
                <a:latin typeface="Calibri"/>
                <a:cs typeface="Calibri"/>
              </a:rPr>
              <a:t>by </a:t>
            </a:r>
            <a:r>
              <a:rPr sz="3200" dirty="0">
                <a:latin typeface="Calibri"/>
                <a:cs typeface="Calibri"/>
              </a:rPr>
              <a:t>individually  adding the </a:t>
            </a:r>
            <a:r>
              <a:rPr sz="3200" spc="-10" dirty="0">
                <a:latin typeface="Calibri"/>
                <a:cs typeface="Calibri"/>
              </a:rPr>
              <a:t>corresponding </a:t>
            </a:r>
            <a:r>
              <a:rPr sz="3200" spc="-5" dirty="0">
                <a:latin typeface="Calibri"/>
                <a:cs typeface="Calibri"/>
              </a:rPr>
              <a:t>digits </a:t>
            </a:r>
            <a:r>
              <a:rPr sz="3200" dirty="0">
                <a:latin typeface="Calibri"/>
                <a:cs typeface="Calibri"/>
              </a:rPr>
              <a:t>of the </a:t>
            </a:r>
            <a:r>
              <a:rPr sz="3200" spc="-5" dirty="0">
                <a:latin typeface="Calibri"/>
                <a:cs typeface="Calibri"/>
              </a:rPr>
              <a:t>decimal  number </a:t>
            </a:r>
            <a:r>
              <a:rPr sz="3200" spc="-15" dirty="0">
                <a:latin typeface="Calibri"/>
                <a:cs typeface="Calibri"/>
              </a:rPr>
              <a:t>expressed </a:t>
            </a:r>
            <a:r>
              <a:rPr sz="3200" dirty="0">
                <a:latin typeface="Calibri"/>
                <a:cs typeface="Calibri"/>
              </a:rPr>
              <a:t>in 4 bit </a:t>
            </a:r>
            <a:r>
              <a:rPr sz="3200" spc="-5" dirty="0">
                <a:latin typeface="Calibri"/>
                <a:cs typeface="Calibri"/>
              </a:rPr>
              <a:t>binary </a:t>
            </a:r>
            <a:r>
              <a:rPr sz="3200" spc="-15" dirty="0">
                <a:latin typeface="Calibri"/>
                <a:cs typeface="Calibri"/>
              </a:rPr>
              <a:t>groups starting  from</a:t>
            </a:r>
            <a:r>
              <a:rPr sz="3200" spc="-10" dirty="0">
                <a:latin typeface="Calibri"/>
                <a:cs typeface="Calibri"/>
              </a:rPr>
              <a:t> </a:t>
            </a:r>
            <a:r>
              <a:rPr sz="3200" spc="-20" dirty="0" smtClean="0">
                <a:latin typeface="Calibri"/>
                <a:cs typeface="Calibri"/>
              </a:rPr>
              <a:t>LS</a:t>
            </a:r>
            <a:r>
              <a:rPr lang="en-US" sz="3200" spc="-20" dirty="0" smtClean="0">
                <a:latin typeface="Calibri"/>
                <a:cs typeface="Calibri"/>
              </a:rPr>
              <a:t>B</a:t>
            </a:r>
            <a:r>
              <a:rPr sz="3200" spc="-20" dirty="0" smtClean="0">
                <a:latin typeface="Calibri"/>
                <a:cs typeface="Calibri"/>
              </a:rPr>
              <a:t>.</a:t>
            </a:r>
            <a:endParaRPr sz="3200" dirty="0">
              <a:latin typeface="Calibri"/>
              <a:cs typeface="Calibri"/>
            </a:endParaRPr>
          </a:p>
          <a:p>
            <a:pPr>
              <a:lnSpc>
                <a:spcPct val="100000"/>
              </a:lnSpc>
              <a:buFont typeface="Wingdings"/>
              <a:buChar char=""/>
            </a:pPr>
            <a:endParaRPr sz="3200" dirty="0">
              <a:latin typeface="Times New Roman"/>
              <a:cs typeface="Times New Roman"/>
            </a:endParaRPr>
          </a:p>
          <a:p>
            <a:pPr marL="354965" marR="5715" indent="-342900" algn="just">
              <a:lnSpc>
                <a:spcPct val="150000"/>
              </a:lnSpc>
              <a:spcBef>
                <a:spcPts val="2085"/>
              </a:spcBef>
              <a:buFont typeface="Wingdings"/>
              <a:buChar char=""/>
              <a:tabLst>
                <a:tab pos="355600" algn="l"/>
              </a:tabLst>
            </a:pPr>
            <a:r>
              <a:rPr sz="3200" spc="-5" dirty="0">
                <a:latin typeface="Calibri"/>
                <a:cs typeface="Calibri"/>
              </a:rPr>
              <a:t>If </a:t>
            </a:r>
            <a:r>
              <a:rPr sz="3200" spc="-10" dirty="0">
                <a:latin typeface="Calibri"/>
                <a:cs typeface="Calibri"/>
              </a:rPr>
              <a:t>there </a:t>
            </a:r>
            <a:r>
              <a:rPr sz="3200" spc="-5" dirty="0">
                <a:latin typeface="Calibri"/>
                <a:cs typeface="Calibri"/>
              </a:rPr>
              <a:t>is </a:t>
            </a:r>
            <a:r>
              <a:rPr sz="3200" dirty="0">
                <a:latin typeface="Calibri"/>
                <a:cs typeface="Calibri"/>
              </a:rPr>
              <a:t>no </a:t>
            </a:r>
            <a:r>
              <a:rPr sz="3200" spc="-5" dirty="0">
                <a:latin typeface="Calibri"/>
                <a:cs typeface="Calibri"/>
              </a:rPr>
              <a:t>carry </a:t>
            </a:r>
            <a:r>
              <a:rPr sz="3200" dirty="0">
                <a:latin typeface="Calibri"/>
                <a:cs typeface="Calibri"/>
              </a:rPr>
              <a:t>&amp; the sum </a:t>
            </a:r>
            <a:r>
              <a:rPr sz="3200" spc="-10" dirty="0">
                <a:latin typeface="Calibri"/>
                <a:cs typeface="Calibri"/>
              </a:rPr>
              <a:t>term </a:t>
            </a:r>
            <a:r>
              <a:rPr sz="3200" spc="-5" dirty="0">
                <a:latin typeface="Calibri"/>
                <a:cs typeface="Calibri"/>
              </a:rPr>
              <a:t>is not </a:t>
            </a:r>
            <a:r>
              <a:rPr sz="3200" dirty="0">
                <a:latin typeface="Calibri"/>
                <a:cs typeface="Calibri"/>
              </a:rPr>
              <a:t>an  </a:t>
            </a:r>
            <a:r>
              <a:rPr sz="3200" spc="-10" dirty="0">
                <a:latin typeface="Calibri"/>
                <a:cs typeface="Calibri"/>
              </a:rPr>
              <a:t>illegal code, </a:t>
            </a:r>
            <a:r>
              <a:rPr sz="3200" spc="-5" dirty="0">
                <a:latin typeface="Calibri"/>
                <a:cs typeface="Calibri"/>
              </a:rPr>
              <a:t>no </a:t>
            </a:r>
            <a:r>
              <a:rPr sz="3200" spc="-10" dirty="0">
                <a:latin typeface="Calibri"/>
                <a:cs typeface="Calibri"/>
              </a:rPr>
              <a:t>correction </a:t>
            </a:r>
            <a:r>
              <a:rPr sz="3200" spc="-5" dirty="0">
                <a:latin typeface="Calibri"/>
                <a:cs typeface="Calibri"/>
              </a:rPr>
              <a:t>is needed.</a:t>
            </a:r>
            <a:endParaRPr sz="3200" dirty="0">
              <a:latin typeface="Calibri"/>
              <a:cs typeface="Calibri"/>
            </a:endParaRPr>
          </a:p>
        </p:txBody>
      </p:sp>
      <p:sp>
        <p:nvSpPr>
          <p:cNvPr id="3" name="object 3"/>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113538"/>
            <a:ext cx="8375650" cy="5118100"/>
          </a:xfrm>
          <a:prstGeom prst="rect">
            <a:avLst/>
          </a:prstGeom>
        </p:spPr>
        <p:txBody>
          <a:bodyPr vert="horz" wrap="square" lIns="0" tIns="12700" rIns="0" bIns="0" rtlCol="0">
            <a:spAutoFit/>
          </a:bodyPr>
          <a:lstStyle/>
          <a:p>
            <a:pPr marL="164465">
              <a:lnSpc>
                <a:spcPct val="100000"/>
              </a:lnSpc>
              <a:spcBef>
                <a:spcPts val="100"/>
              </a:spcBef>
            </a:pPr>
            <a:r>
              <a:rPr sz="3200" b="1" dirty="0">
                <a:solidFill>
                  <a:srgbClr val="FF0000"/>
                </a:solidFill>
                <a:latin typeface="Calibri"/>
                <a:cs typeface="Calibri"/>
              </a:rPr>
              <a:t>BCD</a:t>
            </a:r>
            <a:r>
              <a:rPr sz="3200" b="1" spc="-5" dirty="0">
                <a:solidFill>
                  <a:srgbClr val="FF0000"/>
                </a:solidFill>
                <a:latin typeface="Calibri"/>
                <a:cs typeface="Calibri"/>
              </a:rPr>
              <a:t> </a:t>
            </a:r>
            <a:r>
              <a:rPr sz="3200" b="1" dirty="0">
                <a:solidFill>
                  <a:srgbClr val="FF0000"/>
                </a:solidFill>
                <a:latin typeface="Calibri"/>
                <a:cs typeface="Calibri"/>
              </a:rPr>
              <a:t>Addition</a:t>
            </a:r>
            <a:endParaRPr sz="3200">
              <a:latin typeface="Calibri"/>
              <a:cs typeface="Calibri"/>
            </a:endParaRPr>
          </a:p>
          <a:p>
            <a:pPr marL="354965" marR="5080" indent="-342900">
              <a:lnSpc>
                <a:spcPct val="150000"/>
              </a:lnSpc>
              <a:spcBef>
                <a:spcPts val="1689"/>
              </a:spcBef>
              <a:buFont typeface="Wingdings"/>
              <a:buChar char=""/>
              <a:tabLst>
                <a:tab pos="355600" algn="l"/>
              </a:tabLst>
            </a:pPr>
            <a:r>
              <a:rPr sz="3200" spc="-5" dirty="0">
                <a:latin typeface="Calibri"/>
                <a:cs typeface="Calibri"/>
              </a:rPr>
              <a:t>If </a:t>
            </a:r>
            <a:r>
              <a:rPr sz="3200" spc="-10" dirty="0">
                <a:latin typeface="Calibri"/>
                <a:cs typeface="Calibri"/>
              </a:rPr>
              <a:t>there </a:t>
            </a:r>
            <a:r>
              <a:rPr sz="3200" spc="-5" dirty="0">
                <a:latin typeface="Calibri"/>
                <a:cs typeface="Calibri"/>
              </a:rPr>
              <a:t>is </a:t>
            </a:r>
            <a:r>
              <a:rPr sz="3200" dirty="0">
                <a:latin typeface="Calibri"/>
                <a:cs typeface="Calibri"/>
              </a:rPr>
              <a:t>a </a:t>
            </a:r>
            <a:r>
              <a:rPr sz="3200" spc="-5" dirty="0">
                <a:latin typeface="Calibri"/>
                <a:cs typeface="Calibri"/>
              </a:rPr>
              <a:t>carry out </a:t>
            </a:r>
            <a:r>
              <a:rPr sz="3200" dirty="0">
                <a:latin typeface="Calibri"/>
                <a:cs typeface="Calibri"/>
              </a:rPr>
              <a:t>of one </a:t>
            </a:r>
            <a:r>
              <a:rPr sz="3200" spc="-10" dirty="0">
                <a:latin typeface="Calibri"/>
                <a:cs typeface="Calibri"/>
              </a:rPr>
              <a:t>group </a:t>
            </a:r>
            <a:r>
              <a:rPr sz="3200" spc="-20" dirty="0">
                <a:latin typeface="Calibri"/>
                <a:cs typeface="Calibri"/>
              </a:rPr>
              <a:t>to </a:t>
            </a:r>
            <a:r>
              <a:rPr sz="3200" dirty="0">
                <a:latin typeface="Calibri"/>
                <a:cs typeface="Calibri"/>
              </a:rPr>
              <a:t>the </a:t>
            </a:r>
            <a:r>
              <a:rPr sz="3200" spc="-10" dirty="0">
                <a:latin typeface="Calibri"/>
                <a:cs typeface="Calibri"/>
              </a:rPr>
              <a:t>next  </a:t>
            </a:r>
            <a:r>
              <a:rPr sz="3200" spc="-15" dirty="0">
                <a:latin typeface="Calibri"/>
                <a:cs typeface="Calibri"/>
              </a:rPr>
              <a:t>group </a:t>
            </a:r>
            <a:r>
              <a:rPr sz="3200" dirty="0">
                <a:latin typeface="Calibri"/>
                <a:cs typeface="Calibri"/>
              </a:rPr>
              <a:t>or </a:t>
            </a:r>
            <a:r>
              <a:rPr sz="3200" spc="-5" dirty="0">
                <a:latin typeface="Calibri"/>
                <a:cs typeface="Calibri"/>
              </a:rPr>
              <a:t>if </a:t>
            </a:r>
            <a:r>
              <a:rPr sz="3200" dirty="0">
                <a:latin typeface="Calibri"/>
                <a:cs typeface="Calibri"/>
              </a:rPr>
              <a:t>the </a:t>
            </a:r>
            <a:r>
              <a:rPr sz="3200" spc="-5" dirty="0">
                <a:latin typeface="Calibri"/>
                <a:cs typeface="Calibri"/>
              </a:rPr>
              <a:t>sum </a:t>
            </a:r>
            <a:r>
              <a:rPr sz="3200" spc="-10" dirty="0">
                <a:latin typeface="Calibri"/>
                <a:cs typeface="Calibri"/>
              </a:rPr>
              <a:t>term </a:t>
            </a:r>
            <a:r>
              <a:rPr sz="3200" dirty="0">
                <a:latin typeface="Calibri"/>
                <a:cs typeface="Calibri"/>
              </a:rPr>
              <a:t>is an </a:t>
            </a:r>
            <a:r>
              <a:rPr sz="3200" spc="-10" dirty="0">
                <a:latin typeface="Calibri"/>
                <a:cs typeface="Calibri"/>
              </a:rPr>
              <a:t>illegal code </a:t>
            </a:r>
            <a:r>
              <a:rPr sz="3200" dirty="0">
                <a:latin typeface="Calibri"/>
                <a:cs typeface="Calibri"/>
              </a:rPr>
              <a:t>then</a:t>
            </a:r>
            <a:r>
              <a:rPr sz="3200" spc="120" dirty="0">
                <a:latin typeface="Calibri"/>
                <a:cs typeface="Calibri"/>
              </a:rPr>
              <a:t> </a:t>
            </a:r>
            <a:r>
              <a:rPr sz="3200" dirty="0">
                <a:latin typeface="Calibri"/>
                <a:cs typeface="Calibri"/>
              </a:rPr>
              <a:t>6</a:t>
            </a:r>
            <a:endParaRPr sz="3200">
              <a:latin typeface="Calibri"/>
              <a:cs typeface="Calibri"/>
            </a:endParaRPr>
          </a:p>
          <a:p>
            <a:pPr marL="354965" marR="6350">
              <a:lnSpc>
                <a:spcPct val="150000"/>
              </a:lnSpc>
            </a:pPr>
            <a:r>
              <a:rPr sz="3200" spc="-5" dirty="0">
                <a:latin typeface="Calibri"/>
                <a:cs typeface="Calibri"/>
              </a:rPr>
              <a:t>i.e. </a:t>
            </a:r>
            <a:r>
              <a:rPr sz="3200" dirty="0">
                <a:latin typeface="Calibri"/>
                <a:cs typeface="Calibri"/>
              </a:rPr>
              <a:t>0110 </a:t>
            </a:r>
            <a:r>
              <a:rPr sz="3200" spc="-5" dirty="0">
                <a:latin typeface="Calibri"/>
                <a:cs typeface="Calibri"/>
              </a:rPr>
              <a:t>is </a:t>
            </a:r>
            <a:r>
              <a:rPr sz="3200" dirty="0">
                <a:latin typeface="Calibri"/>
                <a:cs typeface="Calibri"/>
              </a:rPr>
              <a:t>added </a:t>
            </a:r>
            <a:r>
              <a:rPr sz="3200" spc="-20" dirty="0">
                <a:latin typeface="Calibri"/>
                <a:cs typeface="Calibri"/>
              </a:rPr>
              <a:t>to </a:t>
            </a:r>
            <a:r>
              <a:rPr sz="3200" dirty="0">
                <a:latin typeface="Calibri"/>
                <a:cs typeface="Calibri"/>
              </a:rPr>
              <a:t>the sum </a:t>
            </a:r>
            <a:r>
              <a:rPr sz="3200" spc="-10" dirty="0">
                <a:latin typeface="Calibri"/>
                <a:cs typeface="Calibri"/>
              </a:rPr>
              <a:t>term </a:t>
            </a:r>
            <a:r>
              <a:rPr sz="3200" dirty="0">
                <a:latin typeface="Calibri"/>
                <a:cs typeface="Calibri"/>
              </a:rPr>
              <a:t>of </a:t>
            </a:r>
            <a:r>
              <a:rPr sz="3200" spc="-10" dirty="0">
                <a:latin typeface="Calibri"/>
                <a:cs typeface="Calibri"/>
              </a:rPr>
              <a:t>that group  </a:t>
            </a:r>
            <a:r>
              <a:rPr sz="3200" dirty="0">
                <a:latin typeface="Calibri"/>
                <a:cs typeface="Calibri"/>
              </a:rPr>
              <a:t>and </a:t>
            </a:r>
            <a:r>
              <a:rPr sz="3200" spc="-10" dirty="0">
                <a:latin typeface="Calibri"/>
                <a:cs typeface="Calibri"/>
              </a:rPr>
              <a:t>resulting </a:t>
            </a:r>
            <a:r>
              <a:rPr sz="3200" spc="-5" dirty="0">
                <a:latin typeface="Calibri"/>
                <a:cs typeface="Calibri"/>
              </a:rPr>
              <a:t>carry is </a:t>
            </a:r>
            <a:r>
              <a:rPr sz="3200" dirty="0">
                <a:latin typeface="Calibri"/>
                <a:cs typeface="Calibri"/>
              </a:rPr>
              <a:t>added </a:t>
            </a:r>
            <a:r>
              <a:rPr sz="3200" spc="-25" dirty="0">
                <a:latin typeface="Calibri"/>
                <a:cs typeface="Calibri"/>
              </a:rPr>
              <a:t>to </a:t>
            </a:r>
            <a:r>
              <a:rPr sz="3200" dirty="0">
                <a:latin typeface="Calibri"/>
                <a:cs typeface="Calibri"/>
              </a:rPr>
              <a:t>the </a:t>
            </a:r>
            <a:r>
              <a:rPr sz="3200" spc="-15" dirty="0">
                <a:latin typeface="Calibri"/>
                <a:cs typeface="Calibri"/>
              </a:rPr>
              <a:t>next</a:t>
            </a:r>
            <a:r>
              <a:rPr sz="3200" spc="60" dirty="0">
                <a:latin typeface="Calibri"/>
                <a:cs typeface="Calibri"/>
              </a:rPr>
              <a:t> </a:t>
            </a:r>
            <a:r>
              <a:rPr sz="3200" spc="-10" dirty="0">
                <a:latin typeface="Calibri"/>
                <a:cs typeface="Calibri"/>
              </a:rPr>
              <a:t>group.</a:t>
            </a:r>
            <a:endParaRPr sz="3200">
              <a:latin typeface="Calibri"/>
              <a:cs typeface="Calibri"/>
            </a:endParaRPr>
          </a:p>
          <a:p>
            <a:pPr>
              <a:lnSpc>
                <a:spcPct val="100000"/>
              </a:lnSpc>
            </a:pPr>
            <a:endParaRPr sz="3200">
              <a:latin typeface="Times New Roman"/>
              <a:cs typeface="Times New Roman"/>
            </a:endParaRPr>
          </a:p>
          <a:p>
            <a:pPr>
              <a:lnSpc>
                <a:spcPct val="100000"/>
              </a:lnSpc>
              <a:spcBef>
                <a:spcPts val="35"/>
              </a:spcBef>
            </a:pPr>
            <a:endParaRPr sz="3450">
              <a:latin typeface="Times New Roman"/>
              <a:cs typeface="Times New Roman"/>
            </a:endParaRPr>
          </a:p>
          <a:p>
            <a:pPr marL="355600" indent="-342900">
              <a:lnSpc>
                <a:spcPct val="100000"/>
              </a:lnSpc>
              <a:spcBef>
                <a:spcPts val="5"/>
              </a:spcBef>
              <a:buFont typeface="Wingdings"/>
              <a:buChar char=""/>
              <a:tabLst>
                <a:tab pos="355600" algn="l"/>
              </a:tabLst>
            </a:pPr>
            <a:r>
              <a:rPr sz="3200" spc="-5" dirty="0">
                <a:latin typeface="Calibri"/>
                <a:cs typeface="Calibri"/>
              </a:rPr>
              <a:t>This is done </a:t>
            </a:r>
            <a:r>
              <a:rPr sz="3200" spc="-25" dirty="0">
                <a:latin typeface="Calibri"/>
                <a:cs typeface="Calibri"/>
              </a:rPr>
              <a:t>to </a:t>
            </a:r>
            <a:r>
              <a:rPr sz="3200" spc="-5" dirty="0">
                <a:latin typeface="Calibri"/>
                <a:cs typeface="Calibri"/>
              </a:rPr>
              <a:t>skip </a:t>
            </a:r>
            <a:r>
              <a:rPr sz="3200" dirty="0">
                <a:latin typeface="Calibri"/>
                <a:cs typeface="Calibri"/>
              </a:rPr>
              <a:t>the </a:t>
            </a:r>
            <a:r>
              <a:rPr sz="3200" spc="-10" dirty="0">
                <a:latin typeface="Calibri"/>
                <a:cs typeface="Calibri"/>
              </a:rPr>
              <a:t>six illegal</a:t>
            </a:r>
            <a:r>
              <a:rPr sz="3200" spc="65" dirty="0">
                <a:latin typeface="Calibri"/>
                <a:cs typeface="Calibri"/>
              </a:rPr>
              <a:t> </a:t>
            </a:r>
            <a:r>
              <a:rPr sz="3200" spc="-25" dirty="0">
                <a:latin typeface="Calibri"/>
                <a:cs typeface="Calibri"/>
              </a:rPr>
              <a:t>states.</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28028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a:t>
            </a:r>
            <a:r>
              <a:rPr sz="3200" b="1" spc="-75"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218958" y="2514600"/>
            <a:ext cx="6706234" cy="635"/>
          </a:xfrm>
          <a:custGeom>
            <a:avLst/>
            <a:gdLst/>
            <a:ahLst/>
            <a:cxnLst/>
            <a:rect l="l" t="t" r="r" b="b"/>
            <a:pathLst>
              <a:path w="6706234" h="635">
                <a:moveTo>
                  <a:pt x="0" y="0"/>
                </a:moveTo>
                <a:lnTo>
                  <a:pt x="6705714" y="380"/>
                </a:lnTo>
              </a:path>
            </a:pathLst>
          </a:custGeom>
          <a:ln w="28440">
            <a:solidFill>
              <a:srgbClr val="000000"/>
            </a:solidFill>
          </a:ln>
        </p:spPr>
        <p:txBody>
          <a:bodyPr wrap="square" lIns="0" tIns="0" rIns="0" bIns="0" rtlCol="0"/>
          <a:lstStyle/>
          <a:p>
            <a:endParaRPr/>
          </a:p>
        </p:txBody>
      </p:sp>
      <p:sp>
        <p:nvSpPr>
          <p:cNvPr id="5" name="object 5"/>
          <p:cNvSpPr/>
          <p:nvPr/>
        </p:nvSpPr>
        <p:spPr>
          <a:xfrm>
            <a:off x="1153604" y="2514600"/>
            <a:ext cx="132080" cy="609600"/>
          </a:xfrm>
          <a:custGeom>
            <a:avLst/>
            <a:gdLst/>
            <a:ahLst/>
            <a:cxnLst/>
            <a:rect l="l" t="t" r="r" b="b"/>
            <a:pathLst>
              <a:path w="132080" h="609600">
                <a:moveTo>
                  <a:pt x="15849" y="479425"/>
                </a:moveTo>
                <a:lnTo>
                  <a:pt x="2286" y="487299"/>
                </a:lnTo>
                <a:lnTo>
                  <a:pt x="0" y="496062"/>
                </a:lnTo>
                <a:lnTo>
                  <a:pt x="3962" y="502792"/>
                </a:lnTo>
                <a:lnTo>
                  <a:pt x="66078" y="609219"/>
                </a:lnTo>
                <a:lnTo>
                  <a:pt x="82503" y="581025"/>
                </a:lnTo>
                <a:lnTo>
                  <a:pt x="51841" y="581025"/>
                </a:lnTo>
                <a:lnTo>
                  <a:pt x="51805" y="528344"/>
                </a:lnTo>
                <a:lnTo>
                  <a:pt x="24561" y="481711"/>
                </a:lnTo>
                <a:lnTo>
                  <a:pt x="15849" y="479425"/>
                </a:lnTo>
                <a:close/>
              </a:path>
              <a:path w="132080" h="609600">
                <a:moveTo>
                  <a:pt x="51810" y="528352"/>
                </a:moveTo>
                <a:lnTo>
                  <a:pt x="51841" y="581025"/>
                </a:lnTo>
                <a:lnTo>
                  <a:pt x="80276" y="580898"/>
                </a:lnTo>
                <a:lnTo>
                  <a:pt x="80272" y="573786"/>
                </a:lnTo>
                <a:lnTo>
                  <a:pt x="53771" y="573786"/>
                </a:lnTo>
                <a:lnTo>
                  <a:pt x="66040" y="552727"/>
                </a:lnTo>
                <a:lnTo>
                  <a:pt x="51810" y="528352"/>
                </a:lnTo>
                <a:close/>
              </a:path>
              <a:path w="132080" h="609600">
                <a:moveTo>
                  <a:pt x="116154" y="479425"/>
                </a:moveTo>
                <a:lnTo>
                  <a:pt x="107442" y="481711"/>
                </a:lnTo>
                <a:lnTo>
                  <a:pt x="103492" y="488441"/>
                </a:lnTo>
                <a:lnTo>
                  <a:pt x="80245" y="528344"/>
                </a:lnTo>
                <a:lnTo>
                  <a:pt x="80276" y="580898"/>
                </a:lnTo>
                <a:lnTo>
                  <a:pt x="51841" y="581025"/>
                </a:lnTo>
                <a:lnTo>
                  <a:pt x="82503" y="581025"/>
                </a:lnTo>
                <a:lnTo>
                  <a:pt x="128079" y="502792"/>
                </a:lnTo>
                <a:lnTo>
                  <a:pt x="132016" y="495935"/>
                </a:lnTo>
                <a:lnTo>
                  <a:pt x="129730" y="487299"/>
                </a:lnTo>
                <a:lnTo>
                  <a:pt x="122872" y="483362"/>
                </a:lnTo>
                <a:lnTo>
                  <a:pt x="116154" y="479425"/>
                </a:lnTo>
                <a:close/>
              </a:path>
              <a:path w="132080" h="609600">
                <a:moveTo>
                  <a:pt x="66040" y="552727"/>
                </a:moveTo>
                <a:lnTo>
                  <a:pt x="53771" y="573786"/>
                </a:lnTo>
                <a:lnTo>
                  <a:pt x="78333" y="573786"/>
                </a:lnTo>
                <a:lnTo>
                  <a:pt x="66040" y="552727"/>
                </a:lnTo>
                <a:close/>
              </a:path>
              <a:path w="132080" h="609600">
                <a:moveTo>
                  <a:pt x="80245" y="528344"/>
                </a:moveTo>
                <a:lnTo>
                  <a:pt x="66040" y="552727"/>
                </a:lnTo>
                <a:lnTo>
                  <a:pt x="78333" y="573786"/>
                </a:lnTo>
                <a:lnTo>
                  <a:pt x="80272" y="573786"/>
                </a:lnTo>
                <a:lnTo>
                  <a:pt x="80245" y="528344"/>
                </a:lnTo>
                <a:close/>
              </a:path>
              <a:path w="132080" h="609600">
                <a:moveTo>
                  <a:pt x="79933" y="0"/>
                </a:moveTo>
                <a:lnTo>
                  <a:pt x="51498" y="0"/>
                </a:lnTo>
                <a:lnTo>
                  <a:pt x="51810" y="528352"/>
                </a:lnTo>
                <a:lnTo>
                  <a:pt x="66040" y="552727"/>
                </a:lnTo>
                <a:lnTo>
                  <a:pt x="80240" y="528352"/>
                </a:lnTo>
                <a:lnTo>
                  <a:pt x="79933" y="0"/>
                </a:lnTo>
                <a:close/>
              </a:path>
            </a:pathLst>
          </a:custGeom>
          <a:solidFill>
            <a:srgbClr val="000000"/>
          </a:solidFill>
        </p:spPr>
        <p:txBody>
          <a:bodyPr wrap="square" lIns="0" tIns="0" rIns="0" bIns="0" rtlCol="0"/>
          <a:lstStyle/>
          <a:p>
            <a:endParaRPr/>
          </a:p>
        </p:txBody>
      </p:sp>
      <p:sp>
        <p:nvSpPr>
          <p:cNvPr id="6" name="object 6"/>
          <p:cNvSpPr/>
          <p:nvPr/>
        </p:nvSpPr>
        <p:spPr>
          <a:xfrm>
            <a:off x="4506340" y="2514600"/>
            <a:ext cx="132080" cy="609600"/>
          </a:xfrm>
          <a:custGeom>
            <a:avLst/>
            <a:gdLst/>
            <a:ahLst/>
            <a:cxnLst/>
            <a:rect l="l" t="t" r="r" b="b"/>
            <a:pathLst>
              <a:path w="132079" h="609600">
                <a:moveTo>
                  <a:pt x="15748" y="479425"/>
                </a:moveTo>
                <a:lnTo>
                  <a:pt x="2286" y="487299"/>
                </a:lnTo>
                <a:lnTo>
                  <a:pt x="0" y="496062"/>
                </a:lnTo>
                <a:lnTo>
                  <a:pt x="66039" y="609219"/>
                </a:lnTo>
                <a:lnTo>
                  <a:pt x="82458" y="581025"/>
                </a:lnTo>
                <a:lnTo>
                  <a:pt x="51816" y="581025"/>
                </a:lnTo>
                <a:lnTo>
                  <a:pt x="51781" y="528451"/>
                </a:lnTo>
                <a:lnTo>
                  <a:pt x="24511" y="481711"/>
                </a:lnTo>
                <a:lnTo>
                  <a:pt x="15748" y="479425"/>
                </a:lnTo>
                <a:close/>
              </a:path>
              <a:path w="132079" h="609600">
                <a:moveTo>
                  <a:pt x="51781" y="528451"/>
                </a:moveTo>
                <a:lnTo>
                  <a:pt x="51816" y="581025"/>
                </a:lnTo>
                <a:lnTo>
                  <a:pt x="80263" y="580898"/>
                </a:lnTo>
                <a:lnTo>
                  <a:pt x="80259" y="573786"/>
                </a:lnTo>
                <a:lnTo>
                  <a:pt x="53721" y="573786"/>
                </a:lnTo>
                <a:lnTo>
                  <a:pt x="65959" y="552751"/>
                </a:lnTo>
                <a:lnTo>
                  <a:pt x="51781" y="528451"/>
                </a:lnTo>
                <a:close/>
              </a:path>
              <a:path w="132079" h="609600">
                <a:moveTo>
                  <a:pt x="116078" y="479425"/>
                </a:moveTo>
                <a:lnTo>
                  <a:pt x="107442" y="481711"/>
                </a:lnTo>
                <a:lnTo>
                  <a:pt x="103378" y="488441"/>
                </a:lnTo>
                <a:lnTo>
                  <a:pt x="80229" y="528226"/>
                </a:lnTo>
                <a:lnTo>
                  <a:pt x="80263" y="580898"/>
                </a:lnTo>
                <a:lnTo>
                  <a:pt x="51816" y="581025"/>
                </a:lnTo>
                <a:lnTo>
                  <a:pt x="82458" y="581025"/>
                </a:lnTo>
                <a:lnTo>
                  <a:pt x="128016" y="502792"/>
                </a:lnTo>
                <a:lnTo>
                  <a:pt x="131953" y="495935"/>
                </a:lnTo>
                <a:lnTo>
                  <a:pt x="129667" y="487299"/>
                </a:lnTo>
                <a:lnTo>
                  <a:pt x="122936" y="483362"/>
                </a:lnTo>
                <a:lnTo>
                  <a:pt x="116078" y="479425"/>
                </a:lnTo>
                <a:close/>
              </a:path>
              <a:path w="132079" h="609600">
                <a:moveTo>
                  <a:pt x="65959" y="552751"/>
                </a:moveTo>
                <a:lnTo>
                  <a:pt x="53721" y="573786"/>
                </a:lnTo>
                <a:lnTo>
                  <a:pt x="78232" y="573786"/>
                </a:lnTo>
                <a:lnTo>
                  <a:pt x="65959" y="552751"/>
                </a:lnTo>
                <a:close/>
              </a:path>
              <a:path w="132079" h="609600">
                <a:moveTo>
                  <a:pt x="80229" y="528226"/>
                </a:moveTo>
                <a:lnTo>
                  <a:pt x="65959" y="552751"/>
                </a:lnTo>
                <a:lnTo>
                  <a:pt x="78232" y="573786"/>
                </a:lnTo>
                <a:lnTo>
                  <a:pt x="80259" y="573786"/>
                </a:lnTo>
                <a:lnTo>
                  <a:pt x="80229" y="528226"/>
                </a:lnTo>
                <a:close/>
              </a:path>
              <a:path w="132079" h="609600">
                <a:moveTo>
                  <a:pt x="79883" y="0"/>
                </a:moveTo>
                <a:lnTo>
                  <a:pt x="51435" y="0"/>
                </a:lnTo>
                <a:lnTo>
                  <a:pt x="51781" y="528451"/>
                </a:lnTo>
                <a:lnTo>
                  <a:pt x="65959" y="552751"/>
                </a:lnTo>
                <a:lnTo>
                  <a:pt x="80229" y="528226"/>
                </a:lnTo>
                <a:lnTo>
                  <a:pt x="79883" y="0"/>
                </a:lnTo>
                <a:close/>
              </a:path>
            </a:pathLst>
          </a:custGeom>
          <a:solidFill>
            <a:srgbClr val="000000"/>
          </a:solidFill>
        </p:spPr>
        <p:txBody>
          <a:bodyPr wrap="square" lIns="0" tIns="0" rIns="0" bIns="0" rtlCol="0"/>
          <a:lstStyle/>
          <a:p>
            <a:endParaRPr/>
          </a:p>
        </p:txBody>
      </p:sp>
      <p:sp>
        <p:nvSpPr>
          <p:cNvPr id="7" name="object 7"/>
          <p:cNvSpPr/>
          <p:nvPr/>
        </p:nvSpPr>
        <p:spPr>
          <a:xfrm>
            <a:off x="7859014" y="2514600"/>
            <a:ext cx="132080" cy="609600"/>
          </a:xfrm>
          <a:custGeom>
            <a:avLst/>
            <a:gdLst/>
            <a:ahLst/>
            <a:cxnLst/>
            <a:rect l="l" t="t" r="r" b="b"/>
            <a:pathLst>
              <a:path w="132079" h="609600">
                <a:moveTo>
                  <a:pt x="15747" y="479425"/>
                </a:moveTo>
                <a:lnTo>
                  <a:pt x="2285" y="487299"/>
                </a:lnTo>
                <a:lnTo>
                  <a:pt x="0" y="496062"/>
                </a:lnTo>
                <a:lnTo>
                  <a:pt x="66039" y="609219"/>
                </a:lnTo>
                <a:lnTo>
                  <a:pt x="82458" y="581025"/>
                </a:lnTo>
                <a:lnTo>
                  <a:pt x="51815" y="581025"/>
                </a:lnTo>
                <a:lnTo>
                  <a:pt x="51781" y="528451"/>
                </a:lnTo>
                <a:lnTo>
                  <a:pt x="24510" y="481711"/>
                </a:lnTo>
                <a:lnTo>
                  <a:pt x="15747" y="479425"/>
                </a:lnTo>
                <a:close/>
              </a:path>
              <a:path w="132079" h="609600">
                <a:moveTo>
                  <a:pt x="51781" y="528451"/>
                </a:moveTo>
                <a:lnTo>
                  <a:pt x="51815" y="581025"/>
                </a:lnTo>
                <a:lnTo>
                  <a:pt x="80263" y="580898"/>
                </a:lnTo>
                <a:lnTo>
                  <a:pt x="80259" y="573786"/>
                </a:lnTo>
                <a:lnTo>
                  <a:pt x="53720" y="573786"/>
                </a:lnTo>
                <a:lnTo>
                  <a:pt x="65959" y="552751"/>
                </a:lnTo>
                <a:lnTo>
                  <a:pt x="51781" y="528451"/>
                </a:lnTo>
                <a:close/>
              </a:path>
              <a:path w="132079" h="609600">
                <a:moveTo>
                  <a:pt x="116077" y="479425"/>
                </a:moveTo>
                <a:lnTo>
                  <a:pt x="107441" y="481711"/>
                </a:lnTo>
                <a:lnTo>
                  <a:pt x="103377" y="488441"/>
                </a:lnTo>
                <a:lnTo>
                  <a:pt x="80229" y="528226"/>
                </a:lnTo>
                <a:lnTo>
                  <a:pt x="80263" y="580898"/>
                </a:lnTo>
                <a:lnTo>
                  <a:pt x="51815" y="581025"/>
                </a:lnTo>
                <a:lnTo>
                  <a:pt x="82458" y="581025"/>
                </a:lnTo>
                <a:lnTo>
                  <a:pt x="128015" y="502792"/>
                </a:lnTo>
                <a:lnTo>
                  <a:pt x="131952" y="495935"/>
                </a:lnTo>
                <a:lnTo>
                  <a:pt x="129666" y="487299"/>
                </a:lnTo>
                <a:lnTo>
                  <a:pt x="122935" y="483362"/>
                </a:lnTo>
                <a:lnTo>
                  <a:pt x="116077" y="479425"/>
                </a:lnTo>
                <a:close/>
              </a:path>
              <a:path w="132079" h="609600">
                <a:moveTo>
                  <a:pt x="65959" y="552751"/>
                </a:moveTo>
                <a:lnTo>
                  <a:pt x="53720" y="573786"/>
                </a:lnTo>
                <a:lnTo>
                  <a:pt x="78231" y="573786"/>
                </a:lnTo>
                <a:lnTo>
                  <a:pt x="65959" y="552751"/>
                </a:lnTo>
                <a:close/>
              </a:path>
              <a:path w="132079" h="609600">
                <a:moveTo>
                  <a:pt x="80229" y="528226"/>
                </a:moveTo>
                <a:lnTo>
                  <a:pt x="65959" y="552751"/>
                </a:lnTo>
                <a:lnTo>
                  <a:pt x="78231" y="573786"/>
                </a:lnTo>
                <a:lnTo>
                  <a:pt x="80259" y="573786"/>
                </a:lnTo>
                <a:lnTo>
                  <a:pt x="80229" y="528226"/>
                </a:lnTo>
                <a:close/>
              </a:path>
              <a:path w="132079" h="609600">
                <a:moveTo>
                  <a:pt x="79882" y="0"/>
                </a:moveTo>
                <a:lnTo>
                  <a:pt x="51434" y="0"/>
                </a:lnTo>
                <a:lnTo>
                  <a:pt x="51781" y="528451"/>
                </a:lnTo>
                <a:lnTo>
                  <a:pt x="65959" y="552751"/>
                </a:lnTo>
                <a:lnTo>
                  <a:pt x="80229" y="528226"/>
                </a:lnTo>
                <a:lnTo>
                  <a:pt x="79882" y="0"/>
                </a:lnTo>
                <a:close/>
              </a:path>
            </a:pathLst>
          </a:custGeom>
          <a:solidFill>
            <a:srgbClr val="000000"/>
          </a:solidFill>
        </p:spPr>
        <p:txBody>
          <a:bodyPr wrap="square" lIns="0" tIns="0" rIns="0" bIns="0" rtlCol="0"/>
          <a:lstStyle/>
          <a:p>
            <a:endParaRPr/>
          </a:p>
        </p:txBody>
      </p:sp>
      <p:sp>
        <p:nvSpPr>
          <p:cNvPr id="8" name="object 8"/>
          <p:cNvSpPr/>
          <p:nvPr/>
        </p:nvSpPr>
        <p:spPr>
          <a:xfrm>
            <a:off x="4506340" y="1905126"/>
            <a:ext cx="132080" cy="609600"/>
          </a:xfrm>
          <a:custGeom>
            <a:avLst/>
            <a:gdLst/>
            <a:ahLst/>
            <a:cxnLst/>
            <a:rect l="l" t="t" r="r" b="b"/>
            <a:pathLst>
              <a:path w="132079" h="609600">
                <a:moveTo>
                  <a:pt x="15748" y="479425"/>
                </a:moveTo>
                <a:lnTo>
                  <a:pt x="2286" y="487299"/>
                </a:lnTo>
                <a:lnTo>
                  <a:pt x="0" y="496062"/>
                </a:lnTo>
                <a:lnTo>
                  <a:pt x="66039" y="609219"/>
                </a:lnTo>
                <a:lnTo>
                  <a:pt x="82458" y="581025"/>
                </a:lnTo>
                <a:lnTo>
                  <a:pt x="51816" y="581025"/>
                </a:lnTo>
                <a:lnTo>
                  <a:pt x="51781" y="528451"/>
                </a:lnTo>
                <a:lnTo>
                  <a:pt x="24511" y="481711"/>
                </a:lnTo>
                <a:lnTo>
                  <a:pt x="15748" y="479425"/>
                </a:lnTo>
                <a:close/>
              </a:path>
              <a:path w="132079" h="609600">
                <a:moveTo>
                  <a:pt x="51781" y="528451"/>
                </a:moveTo>
                <a:lnTo>
                  <a:pt x="51816" y="581025"/>
                </a:lnTo>
                <a:lnTo>
                  <a:pt x="80263" y="580898"/>
                </a:lnTo>
                <a:lnTo>
                  <a:pt x="80259" y="573786"/>
                </a:lnTo>
                <a:lnTo>
                  <a:pt x="53721" y="573786"/>
                </a:lnTo>
                <a:lnTo>
                  <a:pt x="65959" y="552751"/>
                </a:lnTo>
                <a:lnTo>
                  <a:pt x="51781" y="528451"/>
                </a:lnTo>
                <a:close/>
              </a:path>
              <a:path w="132079" h="609600">
                <a:moveTo>
                  <a:pt x="116078" y="479425"/>
                </a:moveTo>
                <a:lnTo>
                  <a:pt x="107442" y="481711"/>
                </a:lnTo>
                <a:lnTo>
                  <a:pt x="103378" y="488442"/>
                </a:lnTo>
                <a:lnTo>
                  <a:pt x="80229" y="528226"/>
                </a:lnTo>
                <a:lnTo>
                  <a:pt x="80263" y="580898"/>
                </a:lnTo>
                <a:lnTo>
                  <a:pt x="51816" y="581025"/>
                </a:lnTo>
                <a:lnTo>
                  <a:pt x="82458" y="581025"/>
                </a:lnTo>
                <a:lnTo>
                  <a:pt x="128016" y="502793"/>
                </a:lnTo>
                <a:lnTo>
                  <a:pt x="131953" y="495935"/>
                </a:lnTo>
                <a:lnTo>
                  <a:pt x="129667" y="487299"/>
                </a:lnTo>
                <a:lnTo>
                  <a:pt x="122936" y="483362"/>
                </a:lnTo>
                <a:lnTo>
                  <a:pt x="116078" y="479425"/>
                </a:lnTo>
                <a:close/>
              </a:path>
              <a:path w="132079" h="609600">
                <a:moveTo>
                  <a:pt x="65959" y="552751"/>
                </a:moveTo>
                <a:lnTo>
                  <a:pt x="53721" y="573786"/>
                </a:lnTo>
                <a:lnTo>
                  <a:pt x="78232" y="573786"/>
                </a:lnTo>
                <a:lnTo>
                  <a:pt x="65959" y="552751"/>
                </a:lnTo>
                <a:close/>
              </a:path>
              <a:path w="132079" h="609600">
                <a:moveTo>
                  <a:pt x="80229" y="528226"/>
                </a:moveTo>
                <a:lnTo>
                  <a:pt x="65959" y="552751"/>
                </a:lnTo>
                <a:lnTo>
                  <a:pt x="78232" y="573786"/>
                </a:lnTo>
                <a:lnTo>
                  <a:pt x="80259" y="573786"/>
                </a:lnTo>
                <a:lnTo>
                  <a:pt x="80229" y="528226"/>
                </a:lnTo>
                <a:close/>
              </a:path>
              <a:path w="132079" h="609600">
                <a:moveTo>
                  <a:pt x="79883" y="0"/>
                </a:moveTo>
                <a:lnTo>
                  <a:pt x="51435" y="0"/>
                </a:lnTo>
                <a:lnTo>
                  <a:pt x="51781" y="528451"/>
                </a:lnTo>
                <a:lnTo>
                  <a:pt x="65959" y="552751"/>
                </a:lnTo>
                <a:lnTo>
                  <a:pt x="80229" y="528226"/>
                </a:lnTo>
                <a:lnTo>
                  <a:pt x="79883" y="0"/>
                </a:lnTo>
                <a:close/>
              </a:path>
            </a:pathLst>
          </a:custGeom>
          <a:solidFill>
            <a:srgbClr val="000000"/>
          </a:solidFill>
        </p:spPr>
        <p:txBody>
          <a:bodyPr wrap="square" lIns="0" tIns="0" rIns="0" bIns="0" rtlCol="0"/>
          <a:lstStyle/>
          <a:p>
            <a:endParaRPr/>
          </a:p>
        </p:txBody>
      </p:sp>
      <p:sp>
        <p:nvSpPr>
          <p:cNvPr id="9" name="object 9"/>
          <p:cNvSpPr txBox="1"/>
          <p:nvPr/>
        </p:nvSpPr>
        <p:spPr>
          <a:xfrm>
            <a:off x="2522982" y="1467992"/>
            <a:ext cx="399605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Addition of </a:t>
            </a:r>
            <a:r>
              <a:rPr sz="2400" spc="-5" dirty="0">
                <a:latin typeface="Tahoma"/>
                <a:cs typeface="Tahoma"/>
              </a:rPr>
              <a:t>two </a:t>
            </a:r>
            <a:r>
              <a:rPr sz="2400" dirty="0">
                <a:latin typeface="Tahoma"/>
                <a:cs typeface="Tahoma"/>
              </a:rPr>
              <a:t>BCD</a:t>
            </a:r>
            <a:r>
              <a:rPr sz="2400" spc="-140" dirty="0">
                <a:latin typeface="Tahoma"/>
                <a:cs typeface="Tahoma"/>
              </a:rPr>
              <a:t> </a:t>
            </a:r>
            <a:r>
              <a:rPr sz="2400" dirty="0">
                <a:latin typeface="Tahoma"/>
                <a:cs typeface="Tahoma"/>
              </a:rPr>
              <a:t>numbers</a:t>
            </a:r>
            <a:endParaRPr sz="2400">
              <a:latin typeface="Tahoma"/>
              <a:cs typeface="Tahoma"/>
            </a:endParaRPr>
          </a:p>
        </p:txBody>
      </p:sp>
      <p:sp>
        <p:nvSpPr>
          <p:cNvPr id="10" name="object 10"/>
          <p:cNvSpPr txBox="1"/>
          <p:nvPr/>
        </p:nvSpPr>
        <p:spPr>
          <a:xfrm>
            <a:off x="277469" y="3297173"/>
            <a:ext cx="22993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Sum≤9,</a:t>
            </a:r>
            <a:r>
              <a:rPr sz="2400" spc="-95" dirty="0">
                <a:latin typeface="Tahoma"/>
                <a:cs typeface="Tahoma"/>
              </a:rPr>
              <a:t> </a:t>
            </a:r>
            <a:r>
              <a:rPr sz="2400" dirty="0">
                <a:latin typeface="Tahoma"/>
                <a:cs typeface="Tahoma"/>
              </a:rPr>
              <a:t>Carry=0</a:t>
            </a:r>
            <a:endParaRPr sz="2400">
              <a:latin typeface="Tahoma"/>
              <a:cs typeface="Tahoma"/>
            </a:endParaRPr>
          </a:p>
        </p:txBody>
      </p:sp>
      <p:sp>
        <p:nvSpPr>
          <p:cNvPr id="11" name="object 11"/>
          <p:cNvSpPr txBox="1"/>
          <p:nvPr/>
        </p:nvSpPr>
        <p:spPr>
          <a:xfrm>
            <a:off x="3596849" y="3297173"/>
            <a:ext cx="22993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Sum≤9,</a:t>
            </a:r>
            <a:r>
              <a:rPr sz="2400" spc="-85" dirty="0">
                <a:latin typeface="Tahoma"/>
                <a:cs typeface="Tahoma"/>
              </a:rPr>
              <a:t> </a:t>
            </a:r>
            <a:r>
              <a:rPr sz="2400" dirty="0">
                <a:latin typeface="Tahoma"/>
                <a:cs typeface="Tahoma"/>
              </a:rPr>
              <a:t>Carry=1</a:t>
            </a:r>
            <a:endParaRPr sz="2400">
              <a:latin typeface="Tahoma"/>
              <a:cs typeface="Tahoma"/>
            </a:endParaRPr>
          </a:p>
        </p:txBody>
      </p:sp>
      <p:sp>
        <p:nvSpPr>
          <p:cNvPr id="12" name="object 12"/>
          <p:cNvSpPr txBox="1"/>
          <p:nvPr/>
        </p:nvSpPr>
        <p:spPr>
          <a:xfrm>
            <a:off x="6632519" y="3297173"/>
            <a:ext cx="229743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Sum&gt;9,</a:t>
            </a:r>
            <a:r>
              <a:rPr sz="2400" spc="-110" dirty="0">
                <a:latin typeface="Tahoma"/>
                <a:cs typeface="Tahoma"/>
              </a:rPr>
              <a:t> </a:t>
            </a:r>
            <a:r>
              <a:rPr sz="2400" dirty="0">
                <a:latin typeface="Tahoma"/>
                <a:cs typeface="Tahoma"/>
              </a:rPr>
              <a:t>Carry=0</a:t>
            </a:r>
            <a:endParaRPr sz="2400">
              <a:latin typeface="Tahoma"/>
              <a:cs typeface="Tahoma"/>
            </a:endParaRPr>
          </a:p>
        </p:txBody>
      </p:sp>
      <p:sp>
        <p:nvSpPr>
          <p:cNvPr id="13" name="object 13"/>
          <p:cNvSpPr/>
          <p:nvPr/>
        </p:nvSpPr>
        <p:spPr>
          <a:xfrm>
            <a:off x="1153604" y="4038472"/>
            <a:ext cx="132080" cy="609600"/>
          </a:xfrm>
          <a:custGeom>
            <a:avLst/>
            <a:gdLst/>
            <a:ahLst/>
            <a:cxnLst/>
            <a:rect l="l" t="t" r="r" b="b"/>
            <a:pathLst>
              <a:path w="132080" h="609600">
                <a:moveTo>
                  <a:pt x="15849" y="479425"/>
                </a:moveTo>
                <a:lnTo>
                  <a:pt x="2286" y="487299"/>
                </a:lnTo>
                <a:lnTo>
                  <a:pt x="0" y="496062"/>
                </a:lnTo>
                <a:lnTo>
                  <a:pt x="3962" y="502793"/>
                </a:lnTo>
                <a:lnTo>
                  <a:pt x="66078" y="609219"/>
                </a:lnTo>
                <a:lnTo>
                  <a:pt x="82503" y="581025"/>
                </a:lnTo>
                <a:lnTo>
                  <a:pt x="51841" y="581025"/>
                </a:lnTo>
                <a:lnTo>
                  <a:pt x="51766" y="528344"/>
                </a:lnTo>
                <a:lnTo>
                  <a:pt x="28438" y="488441"/>
                </a:lnTo>
                <a:lnTo>
                  <a:pt x="24561" y="481710"/>
                </a:lnTo>
                <a:lnTo>
                  <a:pt x="15849" y="479425"/>
                </a:lnTo>
                <a:close/>
              </a:path>
              <a:path w="132080" h="609600">
                <a:moveTo>
                  <a:pt x="51810" y="528419"/>
                </a:moveTo>
                <a:lnTo>
                  <a:pt x="51841" y="581025"/>
                </a:lnTo>
                <a:lnTo>
                  <a:pt x="80276" y="580897"/>
                </a:lnTo>
                <a:lnTo>
                  <a:pt x="80272" y="573785"/>
                </a:lnTo>
                <a:lnTo>
                  <a:pt x="53771" y="573785"/>
                </a:lnTo>
                <a:lnTo>
                  <a:pt x="66031" y="552743"/>
                </a:lnTo>
                <a:lnTo>
                  <a:pt x="51810" y="528419"/>
                </a:lnTo>
                <a:close/>
              </a:path>
              <a:path w="132080" h="609600">
                <a:moveTo>
                  <a:pt x="116154" y="479425"/>
                </a:moveTo>
                <a:lnTo>
                  <a:pt x="107442" y="481710"/>
                </a:lnTo>
                <a:lnTo>
                  <a:pt x="99052" y="496062"/>
                </a:lnTo>
                <a:lnTo>
                  <a:pt x="80245" y="528344"/>
                </a:lnTo>
                <a:lnTo>
                  <a:pt x="80276" y="580897"/>
                </a:lnTo>
                <a:lnTo>
                  <a:pt x="51841" y="581025"/>
                </a:lnTo>
                <a:lnTo>
                  <a:pt x="82503" y="581025"/>
                </a:lnTo>
                <a:lnTo>
                  <a:pt x="128079" y="502793"/>
                </a:lnTo>
                <a:lnTo>
                  <a:pt x="132016" y="495934"/>
                </a:lnTo>
                <a:lnTo>
                  <a:pt x="129730" y="487299"/>
                </a:lnTo>
                <a:lnTo>
                  <a:pt x="122872" y="483362"/>
                </a:lnTo>
                <a:lnTo>
                  <a:pt x="116154" y="479425"/>
                </a:lnTo>
                <a:close/>
              </a:path>
              <a:path w="132080" h="609600">
                <a:moveTo>
                  <a:pt x="66031" y="552743"/>
                </a:moveTo>
                <a:lnTo>
                  <a:pt x="53771" y="573785"/>
                </a:lnTo>
                <a:lnTo>
                  <a:pt x="78333" y="573785"/>
                </a:lnTo>
                <a:lnTo>
                  <a:pt x="66031" y="552743"/>
                </a:lnTo>
                <a:close/>
              </a:path>
              <a:path w="132080" h="609600">
                <a:moveTo>
                  <a:pt x="80245" y="528344"/>
                </a:moveTo>
                <a:lnTo>
                  <a:pt x="66031" y="552743"/>
                </a:lnTo>
                <a:lnTo>
                  <a:pt x="78333" y="573785"/>
                </a:lnTo>
                <a:lnTo>
                  <a:pt x="80272" y="573785"/>
                </a:lnTo>
                <a:lnTo>
                  <a:pt x="80245" y="528344"/>
                </a:lnTo>
                <a:close/>
              </a:path>
              <a:path w="132080" h="609600">
                <a:moveTo>
                  <a:pt x="79933" y="0"/>
                </a:moveTo>
                <a:lnTo>
                  <a:pt x="51498" y="0"/>
                </a:lnTo>
                <a:lnTo>
                  <a:pt x="51810" y="528419"/>
                </a:lnTo>
                <a:lnTo>
                  <a:pt x="66031" y="552743"/>
                </a:lnTo>
                <a:lnTo>
                  <a:pt x="80201" y="528419"/>
                </a:lnTo>
                <a:lnTo>
                  <a:pt x="80216" y="479425"/>
                </a:lnTo>
                <a:lnTo>
                  <a:pt x="79933" y="0"/>
                </a:lnTo>
                <a:close/>
              </a:path>
            </a:pathLst>
          </a:custGeom>
          <a:solidFill>
            <a:srgbClr val="000000"/>
          </a:solidFill>
        </p:spPr>
        <p:txBody>
          <a:bodyPr wrap="square" lIns="0" tIns="0" rIns="0" bIns="0" rtlCol="0"/>
          <a:lstStyle/>
          <a:p>
            <a:endParaRPr/>
          </a:p>
        </p:txBody>
      </p:sp>
      <p:sp>
        <p:nvSpPr>
          <p:cNvPr id="14" name="object 14"/>
          <p:cNvSpPr/>
          <p:nvPr/>
        </p:nvSpPr>
        <p:spPr>
          <a:xfrm>
            <a:off x="4506340" y="4038472"/>
            <a:ext cx="132080" cy="609600"/>
          </a:xfrm>
          <a:custGeom>
            <a:avLst/>
            <a:gdLst/>
            <a:ahLst/>
            <a:cxnLst/>
            <a:rect l="l" t="t" r="r" b="b"/>
            <a:pathLst>
              <a:path w="132079" h="609600">
                <a:moveTo>
                  <a:pt x="15748" y="479425"/>
                </a:moveTo>
                <a:lnTo>
                  <a:pt x="2286" y="487299"/>
                </a:lnTo>
                <a:lnTo>
                  <a:pt x="0" y="496062"/>
                </a:lnTo>
                <a:lnTo>
                  <a:pt x="66039" y="609219"/>
                </a:lnTo>
                <a:lnTo>
                  <a:pt x="82458" y="581025"/>
                </a:lnTo>
                <a:lnTo>
                  <a:pt x="51816" y="581025"/>
                </a:lnTo>
                <a:lnTo>
                  <a:pt x="51781" y="528509"/>
                </a:lnTo>
                <a:lnTo>
                  <a:pt x="28375" y="488441"/>
                </a:lnTo>
                <a:lnTo>
                  <a:pt x="24511" y="481710"/>
                </a:lnTo>
                <a:lnTo>
                  <a:pt x="15748" y="479425"/>
                </a:lnTo>
                <a:close/>
              </a:path>
              <a:path w="132079" h="609600">
                <a:moveTo>
                  <a:pt x="51781" y="528509"/>
                </a:moveTo>
                <a:lnTo>
                  <a:pt x="51816" y="581025"/>
                </a:lnTo>
                <a:lnTo>
                  <a:pt x="80263" y="580897"/>
                </a:lnTo>
                <a:lnTo>
                  <a:pt x="80259" y="573785"/>
                </a:lnTo>
                <a:lnTo>
                  <a:pt x="53721" y="573785"/>
                </a:lnTo>
                <a:lnTo>
                  <a:pt x="65951" y="552765"/>
                </a:lnTo>
                <a:lnTo>
                  <a:pt x="51781" y="528509"/>
                </a:lnTo>
                <a:close/>
              </a:path>
              <a:path w="132079" h="609600">
                <a:moveTo>
                  <a:pt x="116078" y="479425"/>
                </a:moveTo>
                <a:lnTo>
                  <a:pt x="107442" y="481710"/>
                </a:lnTo>
                <a:lnTo>
                  <a:pt x="103304" y="488569"/>
                </a:lnTo>
                <a:lnTo>
                  <a:pt x="80229" y="528226"/>
                </a:lnTo>
                <a:lnTo>
                  <a:pt x="80263" y="580897"/>
                </a:lnTo>
                <a:lnTo>
                  <a:pt x="51816" y="581025"/>
                </a:lnTo>
                <a:lnTo>
                  <a:pt x="82458" y="581025"/>
                </a:lnTo>
                <a:lnTo>
                  <a:pt x="128016" y="502793"/>
                </a:lnTo>
                <a:lnTo>
                  <a:pt x="131953" y="495934"/>
                </a:lnTo>
                <a:lnTo>
                  <a:pt x="129667" y="487299"/>
                </a:lnTo>
                <a:lnTo>
                  <a:pt x="122936" y="483362"/>
                </a:lnTo>
                <a:lnTo>
                  <a:pt x="116078" y="479425"/>
                </a:lnTo>
                <a:close/>
              </a:path>
              <a:path w="132079" h="609600">
                <a:moveTo>
                  <a:pt x="65951" y="552765"/>
                </a:moveTo>
                <a:lnTo>
                  <a:pt x="53721" y="573785"/>
                </a:lnTo>
                <a:lnTo>
                  <a:pt x="78232" y="573785"/>
                </a:lnTo>
                <a:lnTo>
                  <a:pt x="65951" y="552765"/>
                </a:lnTo>
                <a:close/>
              </a:path>
              <a:path w="132079" h="609600">
                <a:moveTo>
                  <a:pt x="80229" y="528226"/>
                </a:moveTo>
                <a:lnTo>
                  <a:pt x="65951" y="552765"/>
                </a:lnTo>
                <a:lnTo>
                  <a:pt x="78232" y="573785"/>
                </a:lnTo>
                <a:lnTo>
                  <a:pt x="80259" y="573785"/>
                </a:lnTo>
                <a:lnTo>
                  <a:pt x="80229" y="528226"/>
                </a:lnTo>
                <a:close/>
              </a:path>
              <a:path w="132079" h="609600">
                <a:moveTo>
                  <a:pt x="79883" y="0"/>
                </a:moveTo>
                <a:lnTo>
                  <a:pt x="51435" y="0"/>
                </a:lnTo>
                <a:lnTo>
                  <a:pt x="51781" y="528509"/>
                </a:lnTo>
                <a:lnTo>
                  <a:pt x="65951" y="552765"/>
                </a:lnTo>
                <a:lnTo>
                  <a:pt x="80229" y="528226"/>
                </a:lnTo>
                <a:lnTo>
                  <a:pt x="79883" y="0"/>
                </a:lnTo>
                <a:close/>
              </a:path>
            </a:pathLst>
          </a:custGeom>
          <a:solidFill>
            <a:srgbClr val="000000"/>
          </a:solidFill>
        </p:spPr>
        <p:txBody>
          <a:bodyPr wrap="square" lIns="0" tIns="0" rIns="0" bIns="0" rtlCol="0"/>
          <a:lstStyle/>
          <a:p>
            <a:endParaRPr/>
          </a:p>
        </p:txBody>
      </p:sp>
      <p:sp>
        <p:nvSpPr>
          <p:cNvPr id="15" name="object 15"/>
          <p:cNvSpPr/>
          <p:nvPr/>
        </p:nvSpPr>
        <p:spPr>
          <a:xfrm>
            <a:off x="7859014" y="4038472"/>
            <a:ext cx="132080" cy="609600"/>
          </a:xfrm>
          <a:custGeom>
            <a:avLst/>
            <a:gdLst/>
            <a:ahLst/>
            <a:cxnLst/>
            <a:rect l="l" t="t" r="r" b="b"/>
            <a:pathLst>
              <a:path w="132079" h="609600">
                <a:moveTo>
                  <a:pt x="15747" y="479425"/>
                </a:moveTo>
                <a:lnTo>
                  <a:pt x="2285" y="487299"/>
                </a:lnTo>
                <a:lnTo>
                  <a:pt x="0" y="496062"/>
                </a:lnTo>
                <a:lnTo>
                  <a:pt x="66039" y="609219"/>
                </a:lnTo>
                <a:lnTo>
                  <a:pt x="82458" y="581025"/>
                </a:lnTo>
                <a:lnTo>
                  <a:pt x="51815" y="581025"/>
                </a:lnTo>
                <a:lnTo>
                  <a:pt x="51781" y="528509"/>
                </a:lnTo>
                <a:lnTo>
                  <a:pt x="28375" y="488441"/>
                </a:lnTo>
                <a:lnTo>
                  <a:pt x="24510" y="481710"/>
                </a:lnTo>
                <a:lnTo>
                  <a:pt x="15747" y="479425"/>
                </a:lnTo>
                <a:close/>
              </a:path>
              <a:path w="132079" h="609600">
                <a:moveTo>
                  <a:pt x="51781" y="528509"/>
                </a:moveTo>
                <a:lnTo>
                  <a:pt x="51815" y="581025"/>
                </a:lnTo>
                <a:lnTo>
                  <a:pt x="80263" y="581025"/>
                </a:lnTo>
                <a:lnTo>
                  <a:pt x="80259" y="573785"/>
                </a:lnTo>
                <a:lnTo>
                  <a:pt x="53720" y="573785"/>
                </a:lnTo>
                <a:lnTo>
                  <a:pt x="65951" y="552765"/>
                </a:lnTo>
                <a:lnTo>
                  <a:pt x="51781" y="528509"/>
                </a:lnTo>
                <a:close/>
              </a:path>
              <a:path w="132079" h="609600">
                <a:moveTo>
                  <a:pt x="116077" y="479425"/>
                </a:moveTo>
                <a:lnTo>
                  <a:pt x="107441" y="481710"/>
                </a:lnTo>
                <a:lnTo>
                  <a:pt x="103304" y="488569"/>
                </a:lnTo>
                <a:lnTo>
                  <a:pt x="80229" y="528226"/>
                </a:lnTo>
                <a:lnTo>
                  <a:pt x="80263" y="581025"/>
                </a:lnTo>
                <a:lnTo>
                  <a:pt x="82458" y="581025"/>
                </a:lnTo>
                <a:lnTo>
                  <a:pt x="128015" y="502793"/>
                </a:lnTo>
                <a:lnTo>
                  <a:pt x="131952" y="495934"/>
                </a:lnTo>
                <a:lnTo>
                  <a:pt x="129666" y="487299"/>
                </a:lnTo>
                <a:lnTo>
                  <a:pt x="122935" y="483362"/>
                </a:lnTo>
                <a:lnTo>
                  <a:pt x="116077" y="479425"/>
                </a:lnTo>
                <a:close/>
              </a:path>
              <a:path w="132079" h="609600">
                <a:moveTo>
                  <a:pt x="65951" y="552765"/>
                </a:moveTo>
                <a:lnTo>
                  <a:pt x="53720" y="573785"/>
                </a:lnTo>
                <a:lnTo>
                  <a:pt x="78231" y="573785"/>
                </a:lnTo>
                <a:lnTo>
                  <a:pt x="65951" y="552765"/>
                </a:lnTo>
                <a:close/>
              </a:path>
              <a:path w="132079" h="609600">
                <a:moveTo>
                  <a:pt x="80229" y="528226"/>
                </a:moveTo>
                <a:lnTo>
                  <a:pt x="65951" y="552765"/>
                </a:lnTo>
                <a:lnTo>
                  <a:pt x="78231" y="573785"/>
                </a:lnTo>
                <a:lnTo>
                  <a:pt x="80259" y="573785"/>
                </a:lnTo>
                <a:lnTo>
                  <a:pt x="80229" y="528226"/>
                </a:lnTo>
                <a:close/>
              </a:path>
              <a:path w="132079" h="609600">
                <a:moveTo>
                  <a:pt x="79882" y="0"/>
                </a:moveTo>
                <a:lnTo>
                  <a:pt x="51434" y="0"/>
                </a:lnTo>
                <a:lnTo>
                  <a:pt x="51781" y="528509"/>
                </a:lnTo>
                <a:lnTo>
                  <a:pt x="65951" y="552765"/>
                </a:lnTo>
                <a:lnTo>
                  <a:pt x="80229" y="528226"/>
                </a:lnTo>
                <a:lnTo>
                  <a:pt x="79882" y="0"/>
                </a:lnTo>
                <a:close/>
              </a:path>
            </a:pathLst>
          </a:custGeom>
          <a:solidFill>
            <a:srgbClr val="000000"/>
          </a:solidFill>
        </p:spPr>
        <p:txBody>
          <a:bodyPr wrap="square" lIns="0" tIns="0" rIns="0" bIns="0" rtlCol="0"/>
          <a:lstStyle/>
          <a:p>
            <a:endParaRPr/>
          </a:p>
        </p:txBody>
      </p:sp>
      <p:sp>
        <p:nvSpPr>
          <p:cNvPr id="16" name="object 16"/>
          <p:cNvSpPr txBox="1"/>
          <p:nvPr/>
        </p:nvSpPr>
        <p:spPr>
          <a:xfrm>
            <a:off x="60147" y="4826254"/>
            <a:ext cx="2427605" cy="112331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ahoma"/>
                <a:cs typeface="Tahoma"/>
              </a:rPr>
              <a:t>Answer is</a:t>
            </a:r>
            <a:r>
              <a:rPr sz="2400" spc="-65" dirty="0">
                <a:latin typeface="Tahoma"/>
                <a:cs typeface="Tahoma"/>
              </a:rPr>
              <a:t> </a:t>
            </a:r>
            <a:r>
              <a:rPr sz="2400" spc="-10" dirty="0">
                <a:latin typeface="Tahoma"/>
                <a:cs typeface="Tahoma"/>
              </a:rPr>
              <a:t>correct.  </a:t>
            </a:r>
            <a:r>
              <a:rPr sz="2400" spc="-5" dirty="0">
                <a:latin typeface="Tahoma"/>
                <a:cs typeface="Tahoma"/>
              </a:rPr>
              <a:t>No </a:t>
            </a:r>
            <a:r>
              <a:rPr sz="2400" spc="-10" dirty="0">
                <a:latin typeface="Tahoma"/>
                <a:cs typeface="Tahoma"/>
              </a:rPr>
              <a:t>correction  required.</a:t>
            </a:r>
            <a:endParaRPr sz="2400">
              <a:latin typeface="Tahoma"/>
              <a:cs typeface="Tahoma"/>
            </a:endParaRPr>
          </a:p>
        </p:txBody>
      </p:sp>
      <p:sp>
        <p:nvSpPr>
          <p:cNvPr id="17" name="object 17"/>
          <p:cNvSpPr txBox="1"/>
          <p:nvPr/>
        </p:nvSpPr>
        <p:spPr>
          <a:xfrm>
            <a:off x="3381883" y="4845557"/>
            <a:ext cx="2348865" cy="112268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ahoma"/>
                <a:cs typeface="Tahoma"/>
              </a:rPr>
              <a:t>Add 6 </a:t>
            </a:r>
            <a:r>
              <a:rPr sz="2400" spc="-5" dirty="0">
                <a:latin typeface="Tahoma"/>
                <a:cs typeface="Tahoma"/>
              </a:rPr>
              <a:t>to the</a:t>
            </a:r>
            <a:r>
              <a:rPr sz="2400" spc="-130" dirty="0">
                <a:latin typeface="Tahoma"/>
                <a:cs typeface="Tahoma"/>
              </a:rPr>
              <a:t> </a:t>
            </a:r>
            <a:r>
              <a:rPr sz="2400" spc="-5" dirty="0">
                <a:latin typeface="Tahoma"/>
                <a:cs typeface="Tahoma"/>
              </a:rPr>
              <a:t>sum  term to </a:t>
            </a:r>
            <a:r>
              <a:rPr sz="2400" dirty="0">
                <a:latin typeface="Tahoma"/>
                <a:cs typeface="Tahoma"/>
              </a:rPr>
              <a:t>get </a:t>
            </a:r>
            <a:r>
              <a:rPr sz="2400" spc="-5" dirty="0">
                <a:latin typeface="Tahoma"/>
                <a:cs typeface="Tahoma"/>
              </a:rPr>
              <a:t>the  </a:t>
            </a:r>
            <a:r>
              <a:rPr sz="2400" spc="-10" dirty="0">
                <a:latin typeface="Tahoma"/>
                <a:cs typeface="Tahoma"/>
              </a:rPr>
              <a:t>correct</a:t>
            </a:r>
            <a:r>
              <a:rPr sz="2400" spc="-30" dirty="0">
                <a:latin typeface="Tahoma"/>
                <a:cs typeface="Tahoma"/>
              </a:rPr>
              <a:t> </a:t>
            </a:r>
            <a:r>
              <a:rPr sz="2400" dirty="0">
                <a:latin typeface="Tahoma"/>
                <a:cs typeface="Tahoma"/>
              </a:rPr>
              <a:t>answer</a:t>
            </a:r>
            <a:endParaRPr sz="2400">
              <a:latin typeface="Tahoma"/>
              <a:cs typeface="Tahoma"/>
            </a:endParaRPr>
          </a:p>
        </p:txBody>
      </p:sp>
      <p:sp>
        <p:nvSpPr>
          <p:cNvPr id="18" name="object 18"/>
          <p:cNvSpPr txBox="1"/>
          <p:nvPr/>
        </p:nvSpPr>
        <p:spPr>
          <a:xfrm>
            <a:off x="6582918" y="4826254"/>
            <a:ext cx="2348865" cy="112331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ahoma"/>
                <a:cs typeface="Tahoma"/>
              </a:rPr>
              <a:t>Add 6 </a:t>
            </a:r>
            <a:r>
              <a:rPr sz="2400" spc="-5" dirty="0">
                <a:latin typeface="Tahoma"/>
                <a:cs typeface="Tahoma"/>
              </a:rPr>
              <a:t>to the</a:t>
            </a:r>
            <a:r>
              <a:rPr sz="2400" spc="-130" dirty="0">
                <a:latin typeface="Tahoma"/>
                <a:cs typeface="Tahoma"/>
              </a:rPr>
              <a:t> </a:t>
            </a:r>
            <a:r>
              <a:rPr sz="2400" spc="-5" dirty="0">
                <a:latin typeface="Tahoma"/>
                <a:cs typeface="Tahoma"/>
              </a:rPr>
              <a:t>sum  term to </a:t>
            </a:r>
            <a:r>
              <a:rPr sz="2400" dirty="0">
                <a:latin typeface="Tahoma"/>
                <a:cs typeface="Tahoma"/>
              </a:rPr>
              <a:t>get </a:t>
            </a:r>
            <a:r>
              <a:rPr sz="2400" spc="-5" dirty="0">
                <a:latin typeface="Tahoma"/>
                <a:cs typeface="Tahoma"/>
              </a:rPr>
              <a:t>the  </a:t>
            </a:r>
            <a:r>
              <a:rPr sz="2400" spc="-10" dirty="0">
                <a:latin typeface="Tahoma"/>
                <a:cs typeface="Tahoma"/>
              </a:rPr>
              <a:t>correct</a:t>
            </a:r>
            <a:r>
              <a:rPr sz="2400" spc="-30" dirty="0">
                <a:latin typeface="Tahoma"/>
                <a:cs typeface="Tahoma"/>
              </a:rPr>
              <a:t> </a:t>
            </a:r>
            <a:r>
              <a:rPr sz="2400" spc="-5" dirty="0">
                <a:latin typeface="Tahoma"/>
                <a:cs typeface="Tahoma"/>
              </a:rPr>
              <a:t>answer</a:t>
            </a:r>
            <a:endParaRPr sz="2400">
              <a:latin typeface="Tahoma"/>
              <a:cs typeface="Tahoma"/>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523240" y="113538"/>
            <a:ext cx="6637655" cy="1771014"/>
          </a:xfrm>
          <a:prstGeom prst="rect">
            <a:avLst/>
          </a:prstGeom>
        </p:spPr>
        <p:txBody>
          <a:bodyPr vert="horz" wrap="square" lIns="0" tIns="12700" rIns="0" bIns="0" rtlCol="0">
            <a:spAutoFit/>
          </a:bodyPr>
          <a:lstStyle/>
          <a:p>
            <a:pPr marL="25400">
              <a:lnSpc>
                <a:spcPct val="100000"/>
              </a:lnSpc>
              <a:spcBef>
                <a:spcPts val="100"/>
              </a:spcBef>
            </a:pPr>
            <a:r>
              <a:rPr sz="3200" b="1" dirty="0">
                <a:solidFill>
                  <a:srgbClr val="FF0000"/>
                </a:solidFill>
                <a:latin typeface="Calibri"/>
                <a:cs typeface="Calibri"/>
              </a:rPr>
              <a:t>BCD</a:t>
            </a:r>
            <a:r>
              <a:rPr sz="3200" b="1" spc="-5" dirty="0">
                <a:solidFill>
                  <a:srgbClr val="FF0000"/>
                </a:solidFill>
                <a:latin typeface="Calibri"/>
                <a:cs typeface="Calibri"/>
              </a:rPr>
              <a:t> </a:t>
            </a:r>
            <a:r>
              <a:rPr sz="3200" b="1" dirty="0">
                <a:solidFill>
                  <a:srgbClr val="FF0000"/>
                </a:solidFill>
                <a:latin typeface="Calibri"/>
                <a:cs typeface="Calibri"/>
              </a:rPr>
              <a:t>Addition</a:t>
            </a:r>
            <a:endParaRPr sz="3200">
              <a:latin typeface="Calibri"/>
              <a:cs typeface="Calibri"/>
            </a:endParaRPr>
          </a:p>
          <a:p>
            <a:pPr>
              <a:lnSpc>
                <a:spcPct val="100000"/>
              </a:lnSpc>
            </a:pPr>
            <a:endParaRPr sz="3200">
              <a:latin typeface="Times New Roman"/>
              <a:cs typeface="Times New Roman"/>
            </a:endParaRPr>
          </a:p>
          <a:p>
            <a:pPr marL="1218565">
              <a:lnSpc>
                <a:spcPct val="100000"/>
              </a:lnSpc>
              <a:spcBef>
                <a:spcPts val="2385"/>
              </a:spcBef>
              <a:tabLst>
                <a:tab pos="4779010" algn="l"/>
              </a:tabLst>
            </a:pPr>
            <a:r>
              <a:rPr sz="2400" spc="-5" dirty="0">
                <a:solidFill>
                  <a:srgbClr val="FF0000"/>
                </a:solidFill>
                <a:latin typeface="Tahoma"/>
                <a:cs typeface="Tahoma"/>
              </a:rPr>
              <a:t>Example: </a:t>
            </a:r>
            <a:r>
              <a:rPr sz="2400" spc="-15" dirty="0">
                <a:solidFill>
                  <a:srgbClr val="FF0000"/>
                </a:solidFill>
                <a:latin typeface="Tahoma"/>
                <a:cs typeface="Tahoma"/>
              </a:rPr>
              <a:t>Perform</a:t>
            </a:r>
            <a:r>
              <a:rPr sz="2400" spc="-5" dirty="0">
                <a:solidFill>
                  <a:srgbClr val="FF0000"/>
                </a:solidFill>
                <a:latin typeface="Tahoma"/>
                <a:cs typeface="Tahoma"/>
              </a:rPr>
              <a:t> </a:t>
            </a:r>
            <a:r>
              <a:rPr sz="2400" dirty="0">
                <a:solidFill>
                  <a:srgbClr val="FF0000"/>
                </a:solidFill>
                <a:latin typeface="Tahoma"/>
                <a:cs typeface="Tahoma"/>
              </a:rPr>
              <a:t>in</a:t>
            </a:r>
            <a:r>
              <a:rPr sz="2400" spc="-10" dirty="0">
                <a:solidFill>
                  <a:srgbClr val="FF0000"/>
                </a:solidFill>
                <a:latin typeface="Tahoma"/>
                <a:cs typeface="Tahoma"/>
              </a:rPr>
              <a:t> </a:t>
            </a:r>
            <a:r>
              <a:rPr sz="2400" dirty="0">
                <a:solidFill>
                  <a:srgbClr val="FF0000"/>
                </a:solidFill>
                <a:latin typeface="Tahoma"/>
                <a:cs typeface="Tahoma"/>
              </a:rPr>
              <a:t>BCD	</a:t>
            </a:r>
            <a:r>
              <a:rPr sz="4800" spc="-337" baseline="6944" dirty="0">
                <a:latin typeface="Times New Roman"/>
                <a:cs typeface="Times New Roman"/>
              </a:rPr>
              <a:t>(57)</a:t>
            </a:r>
            <a:r>
              <a:rPr sz="2775" spc="-337" baseline="12012" dirty="0">
                <a:latin typeface="Times New Roman"/>
                <a:cs typeface="Times New Roman"/>
              </a:rPr>
              <a:t>10 </a:t>
            </a:r>
            <a:r>
              <a:rPr sz="4800" spc="-375" baseline="6944" dirty="0">
                <a:latin typeface="Symbol"/>
                <a:cs typeface="Symbol"/>
              </a:rPr>
              <a:t></a:t>
            </a:r>
            <a:r>
              <a:rPr sz="4800" spc="-585" baseline="6944" dirty="0">
                <a:latin typeface="Times New Roman"/>
                <a:cs typeface="Times New Roman"/>
              </a:rPr>
              <a:t> </a:t>
            </a:r>
            <a:r>
              <a:rPr sz="4800" spc="-322" baseline="6944" dirty="0">
                <a:latin typeface="Times New Roman"/>
                <a:cs typeface="Times New Roman"/>
              </a:rPr>
              <a:t>(26)</a:t>
            </a:r>
            <a:r>
              <a:rPr sz="2775" spc="-322" baseline="12012" dirty="0">
                <a:latin typeface="Times New Roman"/>
                <a:cs typeface="Times New Roman"/>
              </a:rPr>
              <a:t>10</a:t>
            </a:r>
            <a:endParaRPr sz="2775" baseline="12012">
              <a:latin typeface="Times New Roman"/>
              <a:cs typeface="Times New Roman"/>
            </a:endParaRPr>
          </a:p>
        </p:txBody>
      </p:sp>
      <p:sp>
        <p:nvSpPr>
          <p:cNvPr id="6" name="object 6"/>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220</a:t>
            </a:r>
            <a:endParaRPr sz="1200">
              <a:latin typeface="Calibri"/>
              <a:cs typeface="Calibri"/>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28028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a:t>
            </a:r>
            <a:r>
              <a:rPr sz="3200" b="1" spc="-75" dirty="0">
                <a:latin typeface="Calibri"/>
                <a:cs typeface="Calibri"/>
              </a:rPr>
              <a:t> </a:t>
            </a:r>
            <a:r>
              <a:rPr sz="3200" b="1" dirty="0">
                <a:latin typeface="Calibri"/>
                <a:cs typeface="Calibri"/>
              </a:rPr>
              <a:t>Addition</a:t>
            </a:r>
            <a:endParaRPr sz="3200">
              <a:latin typeface="Calibri"/>
              <a:cs typeface="Calibri"/>
            </a:endParaRPr>
          </a:p>
        </p:txBody>
      </p:sp>
      <p:sp>
        <p:nvSpPr>
          <p:cNvPr id="3" name="object 3"/>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848104" y="2616200"/>
            <a:ext cx="358775" cy="75692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57</a:t>
            </a:r>
            <a:endParaRPr sz="2400">
              <a:latin typeface="Tahoma"/>
              <a:cs typeface="Tahoma"/>
            </a:endParaRPr>
          </a:p>
          <a:p>
            <a:pPr marL="12700">
              <a:lnSpc>
                <a:spcPct val="100000"/>
              </a:lnSpc>
            </a:pPr>
            <a:r>
              <a:rPr sz="2400" dirty="0">
                <a:latin typeface="Tahoma"/>
                <a:cs typeface="Tahoma"/>
              </a:rPr>
              <a:t>26</a:t>
            </a:r>
            <a:endParaRPr sz="2400">
              <a:latin typeface="Tahoma"/>
              <a:cs typeface="Tahoma"/>
            </a:endParaRPr>
          </a:p>
        </p:txBody>
      </p:sp>
      <p:sp>
        <p:nvSpPr>
          <p:cNvPr id="5" name="object 5"/>
          <p:cNvSpPr txBox="1"/>
          <p:nvPr/>
        </p:nvSpPr>
        <p:spPr>
          <a:xfrm>
            <a:off x="3989385" y="2616200"/>
            <a:ext cx="3925570" cy="756920"/>
          </a:xfrm>
          <a:prstGeom prst="rect">
            <a:avLst/>
          </a:prstGeom>
        </p:spPr>
        <p:txBody>
          <a:bodyPr vert="horz" wrap="square" lIns="0" tIns="12700" rIns="0" bIns="0" rtlCol="0">
            <a:spAutoFit/>
          </a:bodyPr>
          <a:lstStyle/>
          <a:p>
            <a:pPr marL="12700">
              <a:lnSpc>
                <a:spcPct val="100000"/>
              </a:lnSpc>
              <a:spcBef>
                <a:spcPts val="100"/>
              </a:spcBef>
              <a:tabLst>
                <a:tab pos="463550" algn="l"/>
                <a:tab pos="1010919" algn="l"/>
                <a:tab pos="1558290" algn="l"/>
                <a:tab pos="2296160" algn="l"/>
                <a:tab pos="2746375" algn="l"/>
                <a:tab pos="3294379" algn="l"/>
                <a:tab pos="3745865" algn="l"/>
              </a:tabLst>
            </a:pPr>
            <a:r>
              <a:rPr sz="2400" dirty="0">
                <a:latin typeface="Tahoma"/>
                <a:cs typeface="Tahoma"/>
              </a:rPr>
              <a:t>0	1	0	1	0	1	1	1</a:t>
            </a:r>
            <a:endParaRPr sz="2400">
              <a:latin typeface="Tahoma"/>
              <a:cs typeface="Tahoma"/>
            </a:endParaRPr>
          </a:p>
          <a:p>
            <a:pPr marL="12700">
              <a:lnSpc>
                <a:spcPct val="100000"/>
              </a:lnSpc>
              <a:tabLst>
                <a:tab pos="463550" algn="l"/>
                <a:tab pos="1010919" algn="l"/>
                <a:tab pos="1558290" algn="l"/>
                <a:tab pos="2296160" algn="l"/>
                <a:tab pos="2746375" algn="l"/>
                <a:tab pos="3294379" algn="l"/>
                <a:tab pos="3745865" algn="l"/>
              </a:tabLst>
            </a:pPr>
            <a:r>
              <a:rPr sz="2400" dirty="0">
                <a:latin typeface="Tahoma"/>
                <a:cs typeface="Tahoma"/>
              </a:rPr>
              <a:t>0	0	1	0	0	1	1	0</a:t>
            </a:r>
            <a:endParaRPr sz="2400">
              <a:latin typeface="Tahoma"/>
              <a:cs typeface="Tahoma"/>
            </a:endParaRPr>
          </a:p>
        </p:txBody>
      </p:sp>
      <p:sp>
        <p:nvSpPr>
          <p:cNvPr id="6" name="object 6"/>
          <p:cNvSpPr txBox="1"/>
          <p:nvPr/>
        </p:nvSpPr>
        <p:spPr>
          <a:xfrm>
            <a:off x="1848104" y="3622294"/>
            <a:ext cx="3587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83</a:t>
            </a:r>
            <a:endParaRPr sz="2400">
              <a:latin typeface="Tahoma"/>
              <a:cs typeface="Tahoma"/>
            </a:endParaRPr>
          </a:p>
        </p:txBody>
      </p:sp>
      <p:sp>
        <p:nvSpPr>
          <p:cNvPr id="7" name="object 7"/>
          <p:cNvSpPr/>
          <p:nvPr/>
        </p:nvSpPr>
        <p:spPr>
          <a:xfrm>
            <a:off x="3429000" y="3560698"/>
            <a:ext cx="4343400" cy="635"/>
          </a:xfrm>
          <a:custGeom>
            <a:avLst/>
            <a:gdLst/>
            <a:ahLst/>
            <a:cxnLst/>
            <a:rect l="l" t="t" r="r" b="b"/>
            <a:pathLst>
              <a:path w="4343400" h="635">
                <a:moveTo>
                  <a:pt x="0" y="0"/>
                </a:moveTo>
                <a:lnTo>
                  <a:pt x="4343400" y="380"/>
                </a:lnTo>
              </a:path>
            </a:pathLst>
          </a:custGeom>
          <a:ln w="28440">
            <a:solidFill>
              <a:srgbClr val="000000"/>
            </a:solidFill>
          </a:ln>
        </p:spPr>
        <p:txBody>
          <a:bodyPr wrap="square" lIns="0" tIns="0" rIns="0" bIns="0" rtlCol="0"/>
          <a:lstStyle/>
          <a:p>
            <a:endParaRPr/>
          </a:p>
        </p:txBody>
      </p:sp>
      <p:sp>
        <p:nvSpPr>
          <p:cNvPr id="8" name="object 8"/>
          <p:cNvSpPr/>
          <p:nvPr/>
        </p:nvSpPr>
        <p:spPr>
          <a:xfrm>
            <a:off x="1371600" y="3504946"/>
            <a:ext cx="685800" cy="635"/>
          </a:xfrm>
          <a:custGeom>
            <a:avLst/>
            <a:gdLst/>
            <a:ahLst/>
            <a:cxnLst/>
            <a:rect l="l" t="t" r="r" b="b"/>
            <a:pathLst>
              <a:path w="685800" h="635">
                <a:moveTo>
                  <a:pt x="0" y="0"/>
                </a:moveTo>
                <a:lnTo>
                  <a:pt x="685800" y="380"/>
                </a:lnTo>
              </a:path>
            </a:pathLst>
          </a:custGeom>
          <a:ln w="28440">
            <a:solidFill>
              <a:srgbClr val="000000"/>
            </a:solidFill>
          </a:ln>
        </p:spPr>
        <p:txBody>
          <a:bodyPr wrap="square" lIns="0" tIns="0" rIns="0" bIns="0" rtlCol="0"/>
          <a:lstStyle/>
          <a:p>
            <a:endParaRPr/>
          </a:p>
        </p:txBody>
      </p:sp>
      <p:sp>
        <p:nvSpPr>
          <p:cNvPr id="9" name="object 9"/>
          <p:cNvSpPr/>
          <p:nvPr/>
        </p:nvSpPr>
        <p:spPr>
          <a:xfrm>
            <a:off x="2859913" y="2966211"/>
            <a:ext cx="224154" cy="391795"/>
          </a:xfrm>
          <a:custGeom>
            <a:avLst/>
            <a:gdLst/>
            <a:ahLst/>
            <a:cxnLst/>
            <a:rect l="l" t="t" r="r" b="b"/>
            <a:pathLst>
              <a:path w="224155" h="391795">
                <a:moveTo>
                  <a:pt x="0" y="160020"/>
                </a:moveTo>
                <a:lnTo>
                  <a:pt x="76073" y="160020"/>
                </a:lnTo>
                <a:lnTo>
                  <a:pt x="76073" y="0"/>
                </a:lnTo>
                <a:lnTo>
                  <a:pt x="147700" y="0"/>
                </a:lnTo>
                <a:lnTo>
                  <a:pt x="147700" y="160020"/>
                </a:lnTo>
                <a:lnTo>
                  <a:pt x="223774" y="160020"/>
                </a:lnTo>
                <a:lnTo>
                  <a:pt x="223774" y="231648"/>
                </a:lnTo>
                <a:lnTo>
                  <a:pt x="147700" y="231648"/>
                </a:lnTo>
                <a:lnTo>
                  <a:pt x="147700" y="391795"/>
                </a:lnTo>
                <a:lnTo>
                  <a:pt x="76073" y="391795"/>
                </a:lnTo>
                <a:lnTo>
                  <a:pt x="76073" y="231648"/>
                </a:lnTo>
                <a:lnTo>
                  <a:pt x="0" y="231648"/>
                </a:lnTo>
                <a:lnTo>
                  <a:pt x="0" y="160020"/>
                </a:lnTo>
                <a:close/>
              </a:path>
            </a:pathLst>
          </a:custGeom>
          <a:ln w="9360">
            <a:solidFill>
              <a:srgbClr val="000000"/>
            </a:solidFill>
          </a:ln>
        </p:spPr>
        <p:txBody>
          <a:bodyPr wrap="square" lIns="0" tIns="0" rIns="0" bIns="0" rtlCol="0"/>
          <a:lstStyle/>
          <a:p>
            <a:endParaRPr/>
          </a:p>
        </p:txBody>
      </p:sp>
      <p:sp>
        <p:nvSpPr>
          <p:cNvPr id="10" name="object 10"/>
          <p:cNvSpPr/>
          <p:nvPr/>
        </p:nvSpPr>
        <p:spPr>
          <a:xfrm>
            <a:off x="1031087" y="2966211"/>
            <a:ext cx="224154" cy="391795"/>
          </a:xfrm>
          <a:custGeom>
            <a:avLst/>
            <a:gdLst/>
            <a:ahLst/>
            <a:cxnLst/>
            <a:rect l="l" t="t" r="r" b="b"/>
            <a:pathLst>
              <a:path w="224155" h="391795">
                <a:moveTo>
                  <a:pt x="0" y="160020"/>
                </a:moveTo>
                <a:lnTo>
                  <a:pt x="76098" y="160020"/>
                </a:lnTo>
                <a:lnTo>
                  <a:pt x="76098" y="0"/>
                </a:lnTo>
                <a:lnTo>
                  <a:pt x="147726" y="0"/>
                </a:lnTo>
                <a:lnTo>
                  <a:pt x="147726" y="160020"/>
                </a:lnTo>
                <a:lnTo>
                  <a:pt x="223824" y="160020"/>
                </a:lnTo>
                <a:lnTo>
                  <a:pt x="223824" y="231648"/>
                </a:lnTo>
                <a:lnTo>
                  <a:pt x="147726" y="231648"/>
                </a:lnTo>
                <a:lnTo>
                  <a:pt x="147726" y="391795"/>
                </a:lnTo>
                <a:lnTo>
                  <a:pt x="76098" y="391795"/>
                </a:lnTo>
                <a:lnTo>
                  <a:pt x="76098" y="231648"/>
                </a:lnTo>
                <a:lnTo>
                  <a:pt x="0" y="231648"/>
                </a:lnTo>
                <a:lnTo>
                  <a:pt x="0" y="160020"/>
                </a:lnTo>
                <a:close/>
              </a:path>
            </a:pathLst>
          </a:custGeom>
          <a:ln w="9360">
            <a:solidFill>
              <a:srgbClr val="000000"/>
            </a:solidFill>
          </a:ln>
        </p:spPr>
        <p:txBody>
          <a:bodyPr wrap="square" lIns="0" tIns="0" rIns="0" bIns="0" rtlCol="0"/>
          <a:lstStyle/>
          <a:p>
            <a:endParaRPr/>
          </a:p>
        </p:txBody>
      </p:sp>
      <p:sp>
        <p:nvSpPr>
          <p:cNvPr id="11" name="object 11"/>
          <p:cNvSpPr/>
          <p:nvPr/>
        </p:nvSpPr>
        <p:spPr>
          <a:xfrm>
            <a:off x="6095872" y="4343400"/>
            <a:ext cx="1677035" cy="635"/>
          </a:xfrm>
          <a:custGeom>
            <a:avLst/>
            <a:gdLst/>
            <a:ahLst/>
            <a:cxnLst/>
            <a:rect l="l" t="t" r="r" b="b"/>
            <a:pathLst>
              <a:path w="1677034" h="635">
                <a:moveTo>
                  <a:pt x="0" y="0"/>
                </a:moveTo>
                <a:lnTo>
                  <a:pt x="1676527" y="381"/>
                </a:lnTo>
              </a:path>
            </a:pathLst>
          </a:custGeom>
          <a:ln w="28440">
            <a:solidFill>
              <a:srgbClr val="FF0000"/>
            </a:solidFill>
          </a:ln>
        </p:spPr>
        <p:txBody>
          <a:bodyPr wrap="square" lIns="0" tIns="0" rIns="0" bIns="0" rtlCol="0"/>
          <a:lstStyle/>
          <a:p>
            <a:endParaRPr/>
          </a:p>
        </p:txBody>
      </p:sp>
      <p:sp>
        <p:nvSpPr>
          <p:cNvPr id="12" name="object 12"/>
          <p:cNvSpPr/>
          <p:nvPr/>
        </p:nvSpPr>
        <p:spPr>
          <a:xfrm>
            <a:off x="3809872" y="4343400"/>
            <a:ext cx="1677035" cy="635"/>
          </a:xfrm>
          <a:custGeom>
            <a:avLst/>
            <a:gdLst/>
            <a:ahLst/>
            <a:cxnLst/>
            <a:rect l="l" t="t" r="r" b="b"/>
            <a:pathLst>
              <a:path w="1677035" h="635">
                <a:moveTo>
                  <a:pt x="0" y="0"/>
                </a:moveTo>
                <a:lnTo>
                  <a:pt x="1676527" y="381"/>
                </a:lnTo>
              </a:path>
            </a:pathLst>
          </a:custGeom>
          <a:ln w="28440">
            <a:solidFill>
              <a:srgbClr val="FF0000"/>
            </a:solidFill>
          </a:ln>
        </p:spPr>
        <p:txBody>
          <a:bodyPr wrap="square" lIns="0" tIns="0" rIns="0" bIns="0" rtlCol="0"/>
          <a:lstStyle/>
          <a:p>
            <a:endParaRPr/>
          </a:p>
        </p:txBody>
      </p:sp>
      <p:sp>
        <p:nvSpPr>
          <p:cNvPr id="13" name="object 13"/>
          <p:cNvSpPr/>
          <p:nvPr/>
        </p:nvSpPr>
        <p:spPr>
          <a:xfrm>
            <a:off x="3200400" y="4343400"/>
            <a:ext cx="304800" cy="635"/>
          </a:xfrm>
          <a:custGeom>
            <a:avLst/>
            <a:gdLst/>
            <a:ahLst/>
            <a:cxnLst/>
            <a:rect l="l" t="t" r="r" b="b"/>
            <a:pathLst>
              <a:path w="304800" h="635">
                <a:moveTo>
                  <a:pt x="0" y="0"/>
                </a:moveTo>
                <a:lnTo>
                  <a:pt x="304546" y="381"/>
                </a:lnTo>
              </a:path>
            </a:pathLst>
          </a:custGeom>
          <a:ln w="28440">
            <a:solidFill>
              <a:srgbClr val="FF0000"/>
            </a:solidFill>
          </a:ln>
        </p:spPr>
        <p:txBody>
          <a:bodyPr wrap="square" lIns="0" tIns="0" rIns="0" bIns="0" rtlCol="0"/>
          <a:lstStyle/>
          <a:p>
            <a:endParaRPr/>
          </a:p>
        </p:txBody>
      </p:sp>
      <p:sp>
        <p:nvSpPr>
          <p:cNvPr id="14" name="object 14"/>
          <p:cNvSpPr txBox="1"/>
          <p:nvPr/>
        </p:nvSpPr>
        <p:spPr>
          <a:xfrm>
            <a:off x="3512373" y="3622294"/>
            <a:ext cx="4475480" cy="1579880"/>
          </a:xfrm>
          <a:prstGeom prst="rect">
            <a:avLst/>
          </a:prstGeom>
        </p:spPr>
        <p:txBody>
          <a:bodyPr vert="horz" wrap="square" lIns="0" tIns="12700" rIns="0" bIns="0" rtlCol="0">
            <a:spAutoFit/>
          </a:bodyPr>
          <a:lstStyle/>
          <a:p>
            <a:pPr marL="12700">
              <a:lnSpc>
                <a:spcPct val="100000"/>
              </a:lnSpc>
              <a:spcBef>
                <a:spcPts val="100"/>
              </a:spcBef>
              <a:tabLst>
                <a:tab pos="465455" algn="l"/>
                <a:tab pos="916940" algn="l"/>
                <a:tab pos="1463675" algn="l"/>
                <a:tab pos="2011680" algn="l"/>
                <a:tab pos="2749550" algn="l"/>
                <a:tab pos="3296285" algn="l"/>
                <a:tab pos="3843020" algn="l"/>
                <a:tab pos="4295775" algn="l"/>
              </a:tabLst>
            </a:pPr>
            <a:r>
              <a:rPr sz="2400" dirty="0">
                <a:latin typeface="Tahoma"/>
                <a:cs typeface="Tahoma"/>
              </a:rPr>
              <a:t>0	0	1	1	1	1	1	0	1</a:t>
            </a:r>
            <a:endParaRPr sz="2400">
              <a:latin typeface="Tahoma"/>
              <a:cs typeface="Tahoma"/>
            </a:endParaRPr>
          </a:p>
          <a:p>
            <a:pPr>
              <a:lnSpc>
                <a:spcPct val="100000"/>
              </a:lnSpc>
              <a:spcBef>
                <a:spcPts val="35"/>
              </a:spcBef>
            </a:pPr>
            <a:endParaRPr sz="3100">
              <a:latin typeface="Times New Roman"/>
              <a:cs typeface="Times New Roman"/>
            </a:endParaRPr>
          </a:p>
          <a:p>
            <a:pPr marL="459105">
              <a:lnSpc>
                <a:spcPct val="100000"/>
              </a:lnSpc>
              <a:tabLst>
                <a:tab pos="2661920" algn="l"/>
              </a:tabLst>
            </a:pPr>
            <a:r>
              <a:rPr sz="2400" spc="-25" dirty="0">
                <a:solidFill>
                  <a:srgbClr val="FF0000"/>
                </a:solidFill>
                <a:latin typeface="Tahoma"/>
                <a:cs typeface="Tahoma"/>
              </a:rPr>
              <a:t>Valid</a:t>
            </a:r>
            <a:r>
              <a:rPr sz="2400" spc="5" dirty="0">
                <a:solidFill>
                  <a:srgbClr val="FF0000"/>
                </a:solidFill>
                <a:latin typeface="Tahoma"/>
                <a:cs typeface="Tahoma"/>
              </a:rPr>
              <a:t> </a:t>
            </a:r>
            <a:r>
              <a:rPr sz="2400" dirty="0">
                <a:solidFill>
                  <a:srgbClr val="FF0000"/>
                </a:solidFill>
                <a:latin typeface="Tahoma"/>
                <a:cs typeface="Tahoma"/>
              </a:rPr>
              <a:t>BCD	</a:t>
            </a:r>
            <a:r>
              <a:rPr sz="2400" spc="-15" dirty="0">
                <a:solidFill>
                  <a:srgbClr val="FF0000"/>
                </a:solidFill>
                <a:latin typeface="Tahoma"/>
                <a:cs typeface="Tahoma"/>
              </a:rPr>
              <a:t>Invalid</a:t>
            </a:r>
            <a:r>
              <a:rPr sz="2400" spc="-30" dirty="0">
                <a:solidFill>
                  <a:srgbClr val="FF0000"/>
                </a:solidFill>
                <a:latin typeface="Tahoma"/>
                <a:cs typeface="Tahoma"/>
              </a:rPr>
              <a:t> </a:t>
            </a:r>
            <a:r>
              <a:rPr sz="2400" dirty="0">
                <a:solidFill>
                  <a:srgbClr val="FF0000"/>
                </a:solidFill>
                <a:latin typeface="Tahoma"/>
                <a:cs typeface="Tahoma"/>
              </a:rPr>
              <a:t>BCD</a:t>
            </a:r>
            <a:endParaRPr sz="2400">
              <a:latin typeface="Tahoma"/>
              <a:cs typeface="Tahoma"/>
            </a:endParaRPr>
          </a:p>
          <a:p>
            <a:pPr marL="459105">
              <a:lnSpc>
                <a:spcPct val="100000"/>
              </a:lnSpc>
              <a:tabLst>
                <a:tab pos="2661920" algn="l"/>
              </a:tabLst>
            </a:pPr>
            <a:r>
              <a:rPr sz="2400" dirty="0">
                <a:solidFill>
                  <a:srgbClr val="FF0000"/>
                </a:solidFill>
                <a:latin typeface="Tahoma"/>
                <a:cs typeface="Tahoma"/>
              </a:rPr>
              <a:t>Code	Code</a:t>
            </a:r>
            <a:endParaRPr sz="2400">
              <a:latin typeface="Tahoma"/>
              <a:cs typeface="Tahoma"/>
            </a:endParaRPr>
          </a:p>
        </p:txBody>
      </p:sp>
      <p:sp>
        <p:nvSpPr>
          <p:cNvPr id="15" name="object 15"/>
          <p:cNvSpPr txBox="1"/>
          <p:nvPr/>
        </p:nvSpPr>
        <p:spPr>
          <a:xfrm>
            <a:off x="1743201" y="4521149"/>
            <a:ext cx="1723389"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Final </a:t>
            </a:r>
            <a:r>
              <a:rPr sz="2400" dirty="0">
                <a:solidFill>
                  <a:srgbClr val="FF0000"/>
                </a:solidFill>
                <a:latin typeface="Tahoma"/>
                <a:cs typeface="Tahoma"/>
              </a:rPr>
              <a:t>Carry</a:t>
            </a:r>
            <a:r>
              <a:rPr sz="2400" spc="-105" dirty="0">
                <a:solidFill>
                  <a:srgbClr val="FF0000"/>
                </a:solidFill>
                <a:latin typeface="Tahoma"/>
                <a:cs typeface="Tahoma"/>
              </a:rPr>
              <a:t> </a:t>
            </a:r>
            <a:r>
              <a:rPr sz="2400" dirty="0">
                <a:solidFill>
                  <a:srgbClr val="FF0000"/>
                </a:solidFill>
                <a:latin typeface="Tahoma"/>
                <a:cs typeface="Tahoma"/>
              </a:rPr>
              <a:t>0</a:t>
            </a:r>
            <a:endParaRPr sz="2400">
              <a:latin typeface="Tahoma"/>
              <a:cs typeface="Tahoma"/>
            </a:endParaRPr>
          </a:p>
        </p:txBody>
      </p:sp>
      <p:sp>
        <p:nvSpPr>
          <p:cNvPr id="16" name="object 16"/>
          <p:cNvSpPr txBox="1"/>
          <p:nvPr/>
        </p:nvSpPr>
        <p:spPr>
          <a:xfrm>
            <a:off x="1231798" y="5817209"/>
            <a:ext cx="62020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Thus </a:t>
            </a:r>
            <a:r>
              <a:rPr sz="2400" spc="-5" dirty="0">
                <a:latin typeface="Tahoma"/>
                <a:cs typeface="Tahoma"/>
              </a:rPr>
              <a:t>we </a:t>
            </a:r>
            <a:r>
              <a:rPr sz="2400" spc="-10" dirty="0">
                <a:latin typeface="Tahoma"/>
                <a:cs typeface="Tahoma"/>
              </a:rPr>
              <a:t>have </a:t>
            </a:r>
            <a:r>
              <a:rPr sz="2400" spc="-5" dirty="0">
                <a:latin typeface="Tahoma"/>
                <a:cs typeface="Tahoma"/>
              </a:rPr>
              <a:t>to </a:t>
            </a:r>
            <a:r>
              <a:rPr sz="2400" dirty="0">
                <a:latin typeface="Tahoma"/>
                <a:cs typeface="Tahoma"/>
              </a:rPr>
              <a:t>add </a:t>
            </a:r>
            <a:r>
              <a:rPr sz="2400" spc="-5" dirty="0">
                <a:latin typeface="Tahoma"/>
                <a:cs typeface="Tahoma"/>
              </a:rPr>
              <a:t>0110 </a:t>
            </a:r>
            <a:r>
              <a:rPr sz="2400" dirty="0">
                <a:latin typeface="Tahoma"/>
                <a:cs typeface="Tahoma"/>
              </a:rPr>
              <a:t>in illegal BCD</a:t>
            </a:r>
            <a:r>
              <a:rPr sz="2400" spc="-90" dirty="0">
                <a:latin typeface="Tahoma"/>
                <a:cs typeface="Tahoma"/>
              </a:rPr>
              <a:t> </a:t>
            </a:r>
            <a:r>
              <a:rPr sz="2400" spc="-5" dirty="0">
                <a:latin typeface="Tahoma"/>
                <a:cs typeface="Tahoma"/>
              </a:rPr>
              <a:t>code</a:t>
            </a:r>
            <a:endParaRPr sz="2400">
              <a:latin typeface="Tahoma"/>
              <a:cs typeface="Tahoma"/>
            </a:endParaRPr>
          </a:p>
        </p:txBody>
      </p:sp>
      <p:sp>
        <p:nvSpPr>
          <p:cNvPr id="17" name="object 17"/>
          <p:cNvSpPr txBox="1"/>
          <p:nvPr/>
        </p:nvSpPr>
        <p:spPr>
          <a:xfrm>
            <a:off x="1703832" y="1371301"/>
            <a:ext cx="5444490" cy="513715"/>
          </a:xfrm>
          <a:prstGeom prst="rect">
            <a:avLst/>
          </a:prstGeom>
        </p:spPr>
        <p:txBody>
          <a:bodyPr vert="horz" wrap="square" lIns="0" tIns="12700" rIns="0" bIns="0" rtlCol="0">
            <a:spAutoFit/>
          </a:bodyPr>
          <a:lstStyle/>
          <a:p>
            <a:pPr marL="38100">
              <a:lnSpc>
                <a:spcPct val="100000"/>
              </a:lnSpc>
              <a:spcBef>
                <a:spcPts val="100"/>
              </a:spcBef>
              <a:tabLst>
                <a:tab pos="3598545" algn="l"/>
              </a:tabLst>
            </a:pPr>
            <a:r>
              <a:rPr sz="2400" spc="-5" dirty="0">
                <a:solidFill>
                  <a:srgbClr val="FF0000"/>
                </a:solidFill>
                <a:latin typeface="Tahoma"/>
                <a:cs typeface="Tahoma"/>
              </a:rPr>
              <a:t>Example: </a:t>
            </a:r>
            <a:r>
              <a:rPr sz="2400" spc="-15" dirty="0">
                <a:solidFill>
                  <a:srgbClr val="FF0000"/>
                </a:solidFill>
                <a:latin typeface="Tahoma"/>
                <a:cs typeface="Tahoma"/>
              </a:rPr>
              <a:t>Perform</a:t>
            </a:r>
            <a:r>
              <a:rPr sz="2400" spc="-5" dirty="0">
                <a:solidFill>
                  <a:srgbClr val="FF0000"/>
                </a:solidFill>
                <a:latin typeface="Tahoma"/>
                <a:cs typeface="Tahoma"/>
              </a:rPr>
              <a:t> </a:t>
            </a:r>
            <a:r>
              <a:rPr sz="2400" dirty="0">
                <a:solidFill>
                  <a:srgbClr val="FF0000"/>
                </a:solidFill>
                <a:latin typeface="Tahoma"/>
                <a:cs typeface="Tahoma"/>
              </a:rPr>
              <a:t>in</a:t>
            </a:r>
            <a:r>
              <a:rPr sz="2400" spc="-10" dirty="0">
                <a:solidFill>
                  <a:srgbClr val="FF0000"/>
                </a:solidFill>
                <a:latin typeface="Tahoma"/>
                <a:cs typeface="Tahoma"/>
              </a:rPr>
              <a:t> </a:t>
            </a:r>
            <a:r>
              <a:rPr sz="2400" dirty="0">
                <a:solidFill>
                  <a:srgbClr val="FF0000"/>
                </a:solidFill>
                <a:latin typeface="Tahoma"/>
                <a:cs typeface="Tahoma"/>
              </a:rPr>
              <a:t>BCD	</a:t>
            </a:r>
            <a:r>
              <a:rPr sz="4800" spc="-337" baseline="6944" dirty="0">
                <a:latin typeface="Times New Roman"/>
                <a:cs typeface="Times New Roman"/>
              </a:rPr>
              <a:t>(57)</a:t>
            </a:r>
            <a:r>
              <a:rPr sz="2775" spc="-337" baseline="12012" dirty="0">
                <a:latin typeface="Times New Roman"/>
                <a:cs typeface="Times New Roman"/>
              </a:rPr>
              <a:t>10 </a:t>
            </a:r>
            <a:r>
              <a:rPr sz="4800" spc="-375" baseline="6944" dirty="0">
                <a:latin typeface="Symbol"/>
                <a:cs typeface="Symbol"/>
              </a:rPr>
              <a:t></a:t>
            </a:r>
            <a:r>
              <a:rPr sz="4800" spc="-592" baseline="6944" dirty="0">
                <a:latin typeface="Times New Roman"/>
                <a:cs typeface="Times New Roman"/>
              </a:rPr>
              <a:t> </a:t>
            </a:r>
            <a:r>
              <a:rPr sz="4800" spc="-322" baseline="6944" dirty="0">
                <a:latin typeface="Times New Roman"/>
                <a:cs typeface="Times New Roman"/>
              </a:rPr>
              <a:t>(26)</a:t>
            </a:r>
            <a:r>
              <a:rPr sz="2775" spc="-322" baseline="12012" dirty="0">
                <a:latin typeface="Times New Roman"/>
                <a:cs typeface="Times New Roman"/>
              </a:rPr>
              <a:t>10</a:t>
            </a:r>
            <a:endParaRPr sz="2775" baseline="12012">
              <a:latin typeface="Times New Roman"/>
              <a:cs typeface="Times New Roman"/>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066"/>
            <a:ext cx="127825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E</a:t>
            </a:r>
            <a:r>
              <a:rPr sz="2800" b="1" spc="-50" dirty="0">
                <a:latin typeface="Calibri"/>
                <a:cs typeface="Calibri"/>
              </a:rPr>
              <a:t>x</a:t>
            </a:r>
            <a:r>
              <a:rPr sz="2800" b="1" spc="-5" dirty="0">
                <a:latin typeface="Calibri"/>
                <a:cs typeface="Calibri"/>
              </a:rPr>
              <a:t>ample</a:t>
            </a:r>
            <a:endParaRPr sz="2800">
              <a:latin typeface="Calibri"/>
              <a:cs typeface="Calibri"/>
            </a:endParaRPr>
          </a:p>
        </p:txBody>
      </p:sp>
      <p:sp>
        <p:nvSpPr>
          <p:cNvPr id="3" name="object 3"/>
          <p:cNvSpPr txBox="1"/>
          <p:nvPr/>
        </p:nvSpPr>
        <p:spPr>
          <a:xfrm>
            <a:off x="7114349" y="147066"/>
            <a:ext cx="136207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0000"/>
                </a:solidFill>
                <a:latin typeface="Calibri"/>
                <a:cs typeface="Calibri"/>
              </a:rPr>
              <a:t>Continue</a:t>
            </a:r>
            <a:endParaRPr sz="2800">
              <a:latin typeface="Calibri"/>
              <a:cs typeface="Calibri"/>
            </a:endParaRPr>
          </a:p>
        </p:txBody>
      </p:sp>
      <p:sp>
        <p:nvSpPr>
          <p:cNvPr id="4" name="object 4"/>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5" name="object 5"/>
          <p:cNvSpPr/>
          <p:nvPr/>
        </p:nvSpPr>
        <p:spPr>
          <a:xfrm>
            <a:off x="1937511" y="3271011"/>
            <a:ext cx="224154" cy="392430"/>
          </a:xfrm>
          <a:custGeom>
            <a:avLst/>
            <a:gdLst/>
            <a:ahLst/>
            <a:cxnLst/>
            <a:rect l="l" t="t" r="r" b="b"/>
            <a:pathLst>
              <a:path w="224155" h="392429">
                <a:moveTo>
                  <a:pt x="0" y="160147"/>
                </a:moveTo>
                <a:lnTo>
                  <a:pt x="76200" y="160147"/>
                </a:lnTo>
                <a:lnTo>
                  <a:pt x="76200" y="0"/>
                </a:lnTo>
                <a:lnTo>
                  <a:pt x="147827" y="0"/>
                </a:lnTo>
                <a:lnTo>
                  <a:pt x="147827" y="160147"/>
                </a:lnTo>
                <a:lnTo>
                  <a:pt x="223900" y="160147"/>
                </a:lnTo>
                <a:lnTo>
                  <a:pt x="223900" y="231775"/>
                </a:lnTo>
                <a:lnTo>
                  <a:pt x="147827" y="231775"/>
                </a:lnTo>
                <a:lnTo>
                  <a:pt x="147827" y="391921"/>
                </a:lnTo>
                <a:lnTo>
                  <a:pt x="76200" y="391921"/>
                </a:lnTo>
                <a:lnTo>
                  <a:pt x="76200" y="231775"/>
                </a:lnTo>
                <a:lnTo>
                  <a:pt x="0" y="231775"/>
                </a:lnTo>
                <a:lnTo>
                  <a:pt x="0" y="160147"/>
                </a:lnTo>
                <a:close/>
              </a:path>
            </a:pathLst>
          </a:custGeom>
          <a:ln w="9360">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2492124" y="2519023"/>
          <a:ext cx="4525643" cy="2014074"/>
        </p:xfrm>
        <a:graphic>
          <a:graphicData uri="http://schemas.openxmlformats.org/drawingml/2006/table">
            <a:tbl>
              <a:tblPr firstRow="1" bandRow="1">
                <a:tableStyleId>{2D5ABB26-0587-4C30-8999-92F81FD0307C}</a:tableStyleId>
              </a:tblPr>
              <a:tblGrid>
                <a:gridCol w="808990">
                  <a:extLst>
                    <a:ext uri="{9D8B030D-6E8A-4147-A177-3AD203B41FA5}">
                      <a16:colId xmlns="" xmlns:a16="http://schemas.microsoft.com/office/drawing/2014/main" val="20000"/>
                    </a:ext>
                  </a:extLst>
                </a:gridCol>
                <a:gridCol w="499745">
                  <a:extLst>
                    <a:ext uri="{9D8B030D-6E8A-4147-A177-3AD203B41FA5}">
                      <a16:colId xmlns="" xmlns:a16="http://schemas.microsoft.com/office/drawing/2014/main" val="20001"/>
                    </a:ext>
                  </a:extLst>
                </a:gridCol>
                <a:gridCol w="546735">
                  <a:extLst>
                    <a:ext uri="{9D8B030D-6E8A-4147-A177-3AD203B41FA5}">
                      <a16:colId xmlns="" xmlns:a16="http://schemas.microsoft.com/office/drawing/2014/main" val="20002"/>
                    </a:ext>
                  </a:extLst>
                </a:gridCol>
                <a:gridCol w="659130">
                  <a:extLst>
                    <a:ext uri="{9D8B030D-6E8A-4147-A177-3AD203B41FA5}">
                      <a16:colId xmlns="" xmlns:a16="http://schemas.microsoft.com/office/drawing/2014/main" val="20003"/>
                    </a:ext>
                  </a:extLst>
                </a:gridCol>
                <a:gridCol w="625475">
                  <a:extLst>
                    <a:ext uri="{9D8B030D-6E8A-4147-A177-3AD203B41FA5}">
                      <a16:colId xmlns="" xmlns:a16="http://schemas.microsoft.com/office/drawing/2014/main" val="20004"/>
                    </a:ext>
                  </a:extLst>
                </a:gridCol>
                <a:gridCol w="546734">
                  <a:extLst>
                    <a:ext uri="{9D8B030D-6E8A-4147-A177-3AD203B41FA5}">
                      <a16:colId xmlns="" xmlns:a16="http://schemas.microsoft.com/office/drawing/2014/main" val="20005"/>
                    </a:ext>
                  </a:extLst>
                </a:gridCol>
                <a:gridCol w="531495">
                  <a:extLst>
                    <a:ext uri="{9D8B030D-6E8A-4147-A177-3AD203B41FA5}">
                      <a16:colId xmlns="" xmlns:a16="http://schemas.microsoft.com/office/drawing/2014/main" val="20006"/>
                    </a:ext>
                  </a:extLst>
                </a:gridCol>
                <a:gridCol w="307339">
                  <a:extLst>
                    <a:ext uri="{9D8B030D-6E8A-4147-A177-3AD203B41FA5}">
                      <a16:colId xmlns="" xmlns:a16="http://schemas.microsoft.com/office/drawing/2014/main" val="20007"/>
                    </a:ext>
                  </a:extLst>
                </a:gridCol>
              </a:tblGrid>
              <a:tr h="549711">
                <a:tc>
                  <a:txBody>
                    <a:bodyPr/>
                    <a:lstStyle/>
                    <a:p>
                      <a:pPr marR="135255" algn="r">
                        <a:lnSpc>
                          <a:spcPct val="100000"/>
                        </a:lnSpc>
                      </a:pPr>
                      <a:r>
                        <a:rPr sz="2400" dirty="0">
                          <a:latin typeface="Tahoma"/>
                          <a:cs typeface="Tahoma"/>
                        </a:rPr>
                        <a:t>0</a:t>
                      </a:r>
                      <a:endParaRPr sz="2400">
                        <a:latin typeface="Tahoma"/>
                        <a:cs typeface="Tahoma"/>
                      </a:endParaRPr>
                    </a:p>
                  </a:txBody>
                  <a:tcPr marL="0" marR="0" marT="0" marB="0"/>
                </a:tc>
                <a:tc>
                  <a:txBody>
                    <a:bodyPr/>
                    <a:lstStyle/>
                    <a:p>
                      <a:pPr marL="142875">
                        <a:lnSpc>
                          <a:spcPct val="100000"/>
                        </a:lnSpc>
                      </a:pPr>
                      <a:r>
                        <a:rPr sz="2400" dirty="0">
                          <a:latin typeface="Tahoma"/>
                          <a:cs typeface="Tahoma"/>
                        </a:rPr>
                        <a:t>1</a:t>
                      </a:r>
                      <a:endParaRPr sz="2400">
                        <a:latin typeface="Tahoma"/>
                        <a:cs typeface="Tahoma"/>
                      </a:endParaRPr>
                    </a:p>
                  </a:txBody>
                  <a:tcPr marL="0" marR="0" marT="0" marB="0"/>
                </a:tc>
                <a:tc>
                  <a:txBody>
                    <a:bodyPr/>
                    <a:lstStyle/>
                    <a:p>
                      <a:pPr algn="ctr">
                        <a:lnSpc>
                          <a:spcPct val="100000"/>
                        </a:lnSpc>
                      </a:pPr>
                      <a:r>
                        <a:rPr sz="2400" dirty="0">
                          <a:latin typeface="Tahoma"/>
                          <a:cs typeface="Tahoma"/>
                        </a:rPr>
                        <a:t>1</a:t>
                      </a:r>
                      <a:endParaRPr sz="2400">
                        <a:latin typeface="Tahoma"/>
                        <a:cs typeface="Tahoma"/>
                      </a:endParaRPr>
                    </a:p>
                  </a:txBody>
                  <a:tcPr marL="0" marR="0" marT="0" marB="0"/>
                </a:tc>
                <a:tc>
                  <a:txBody>
                    <a:bodyPr/>
                    <a:lstStyle/>
                    <a:p>
                      <a:pPr marL="189865">
                        <a:lnSpc>
                          <a:spcPct val="100000"/>
                        </a:lnSpc>
                      </a:pPr>
                      <a:r>
                        <a:rPr sz="2400" dirty="0">
                          <a:latin typeface="Tahoma"/>
                          <a:cs typeface="Tahoma"/>
                        </a:rPr>
                        <a:t>1</a:t>
                      </a:r>
                      <a:endParaRPr sz="2400">
                        <a:latin typeface="Tahoma"/>
                        <a:cs typeface="Tahoma"/>
                      </a:endParaRPr>
                    </a:p>
                  </a:txBody>
                  <a:tcPr marL="0" marR="0" marT="0" marB="0"/>
                </a:tc>
                <a:tc>
                  <a:txBody>
                    <a:bodyPr/>
                    <a:lstStyle/>
                    <a:p>
                      <a:pPr marR="182880" algn="r">
                        <a:lnSpc>
                          <a:spcPct val="100000"/>
                        </a:lnSpc>
                      </a:pPr>
                      <a:r>
                        <a:rPr sz="2400" dirty="0">
                          <a:latin typeface="Tahoma"/>
                          <a:cs typeface="Tahoma"/>
                        </a:rPr>
                        <a:t>1</a:t>
                      </a:r>
                      <a:endParaRPr sz="2400">
                        <a:latin typeface="Tahoma"/>
                        <a:cs typeface="Tahoma"/>
                      </a:endParaRPr>
                    </a:p>
                  </a:txBody>
                  <a:tcPr marL="0" marR="0" marT="0" marB="0"/>
                </a:tc>
                <a:tc>
                  <a:txBody>
                    <a:bodyPr/>
                    <a:lstStyle/>
                    <a:p>
                      <a:pPr marL="635" algn="ctr">
                        <a:lnSpc>
                          <a:spcPct val="100000"/>
                        </a:lnSpc>
                      </a:pPr>
                      <a:r>
                        <a:rPr sz="2400" dirty="0">
                          <a:latin typeface="Tahoma"/>
                          <a:cs typeface="Tahoma"/>
                        </a:rPr>
                        <a:t>1</a:t>
                      </a:r>
                      <a:endParaRPr sz="2400">
                        <a:latin typeface="Tahoma"/>
                        <a:cs typeface="Tahoma"/>
                      </a:endParaRPr>
                    </a:p>
                  </a:txBody>
                  <a:tcPr marL="0" marR="0" marT="0" marB="0"/>
                </a:tc>
                <a:tc>
                  <a:txBody>
                    <a:bodyPr/>
                    <a:lstStyle/>
                    <a:p>
                      <a:pPr marL="14604" algn="ctr">
                        <a:lnSpc>
                          <a:spcPct val="100000"/>
                        </a:lnSpc>
                      </a:pPr>
                      <a:r>
                        <a:rPr sz="2400" dirty="0">
                          <a:latin typeface="Tahoma"/>
                          <a:cs typeface="Tahoma"/>
                        </a:rPr>
                        <a:t>0</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1</a:t>
                      </a:r>
                      <a:endParaRPr sz="2400">
                        <a:latin typeface="Tahoma"/>
                        <a:cs typeface="Tahoma"/>
                      </a:endParaRPr>
                    </a:p>
                  </a:txBody>
                  <a:tcPr marL="0" marR="0" marT="0" marB="0"/>
                </a:tc>
                <a:extLst>
                  <a:ext uri="{0D108BD9-81ED-4DB2-BD59-A6C34878D82A}">
                    <a16:rowId xmlns="" xmlns:a16="http://schemas.microsoft.com/office/drawing/2014/main" val="10000"/>
                  </a:ext>
                </a:extLst>
              </a:tr>
              <a:tr h="665001">
                <a:tc>
                  <a:txBody>
                    <a:bodyPr/>
                    <a:lstStyle/>
                    <a:p>
                      <a:pPr marR="135255" algn="r">
                        <a:lnSpc>
                          <a:spcPct val="100000"/>
                        </a:lnSpc>
                        <a:spcBef>
                          <a:spcPts val="1430"/>
                        </a:spcBef>
                      </a:pPr>
                      <a:r>
                        <a:rPr sz="2400" dirty="0">
                          <a:latin typeface="Tahoma"/>
                          <a:cs typeface="Tahoma"/>
                        </a:rPr>
                        <a:t>0</a:t>
                      </a:r>
                      <a:endParaRPr sz="2400">
                        <a:latin typeface="Tahoma"/>
                        <a:cs typeface="Tahoma"/>
                      </a:endParaRPr>
                    </a:p>
                  </a:txBody>
                  <a:tcPr marL="0" marR="0" marT="181610" marB="0"/>
                </a:tc>
                <a:tc>
                  <a:txBody>
                    <a:bodyPr/>
                    <a:lstStyle/>
                    <a:p>
                      <a:pPr marL="142875">
                        <a:lnSpc>
                          <a:spcPct val="100000"/>
                        </a:lnSpc>
                        <a:spcBef>
                          <a:spcPts val="1430"/>
                        </a:spcBef>
                      </a:pPr>
                      <a:r>
                        <a:rPr sz="2400" dirty="0">
                          <a:latin typeface="Tahoma"/>
                          <a:cs typeface="Tahoma"/>
                        </a:rPr>
                        <a:t>0</a:t>
                      </a:r>
                      <a:endParaRPr sz="2400">
                        <a:latin typeface="Tahoma"/>
                        <a:cs typeface="Tahoma"/>
                      </a:endParaRPr>
                    </a:p>
                  </a:txBody>
                  <a:tcPr marL="0" marR="0" marT="181610" marB="0"/>
                </a:tc>
                <a:tc>
                  <a:txBody>
                    <a:bodyPr/>
                    <a:lstStyle/>
                    <a:p>
                      <a:pPr algn="ctr">
                        <a:lnSpc>
                          <a:spcPct val="100000"/>
                        </a:lnSpc>
                        <a:spcBef>
                          <a:spcPts val="1430"/>
                        </a:spcBef>
                      </a:pPr>
                      <a:r>
                        <a:rPr sz="2400" dirty="0">
                          <a:latin typeface="Tahoma"/>
                          <a:cs typeface="Tahoma"/>
                        </a:rPr>
                        <a:t>0</a:t>
                      </a:r>
                      <a:endParaRPr sz="2400">
                        <a:latin typeface="Tahoma"/>
                        <a:cs typeface="Tahoma"/>
                      </a:endParaRPr>
                    </a:p>
                  </a:txBody>
                  <a:tcPr marL="0" marR="0" marT="181610" marB="0"/>
                </a:tc>
                <a:tc>
                  <a:txBody>
                    <a:bodyPr/>
                    <a:lstStyle/>
                    <a:p>
                      <a:pPr marL="189865">
                        <a:lnSpc>
                          <a:spcPct val="100000"/>
                        </a:lnSpc>
                        <a:spcBef>
                          <a:spcPts val="1430"/>
                        </a:spcBef>
                      </a:pPr>
                      <a:r>
                        <a:rPr sz="2400" dirty="0">
                          <a:latin typeface="Tahoma"/>
                          <a:cs typeface="Tahoma"/>
                        </a:rPr>
                        <a:t>0</a:t>
                      </a:r>
                      <a:endParaRPr sz="2400">
                        <a:latin typeface="Tahoma"/>
                        <a:cs typeface="Tahoma"/>
                      </a:endParaRPr>
                    </a:p>
                  </a:txBody>
                  <a:tcPr marL="0" marR="0" marT="181610" marB="0"/>
                </a:tc>
                <a:tc>
                  <a:txBody>
                    <a:bodyPr/>
                    <a:lstStyle/>
                    <a:p>
                      <a:pPr marR="182880" algn="r">
                        <a:lnSpc>
                          <a:spcPct val="100000"/>
                        </a:lnSpc>
                        <a:spcBef>
                          <a:spcPts val="1430"/>
                        </a:spcBef>
                      </a:pPr>
                      <a:r>
                        <a:rPr sz="2400" dirty="0">
                          <a:latin typeface="Tahoma"/>
                          <a:cs typeface="Tahoma"/>
                        </a:rPr>
                        <a:t>0</a:t>
                      </a:r>
                      <a:endParaRPr sz="2400">
                        <a:latin typeface="Tahoma"/>
                        <a:cs typeface="Tahoma"/>
                      </a:endParaRPr>
                    </a:p>
                  </a:txBody>
                  <a:tcPr marL="0" marR="0" marT="181610" marB="0">
                    <a:lnB w="38100">
                      <a:solidFill>
                        <a:srgbClr val="FF0000"/>
                      </a:solidFill>
                      <a:prstDash val="solid"/>
                    </a:lnB>
                  </a:tcPr>
                </a:tc>
                <a:tc>
                  <a:txBody>
                    <a:bodyPr/>
                    <a:lstStyle/>
                    <a:p>
                      <a:pPr marL="635" algn="ctr">
                        <a:lnSpc>
                          <a:spcPct val="100000"/>
                        </a:lnSpc>
                        <a:spcBef>
                          <a:spcPts val="1430"/>
                        </a:spcBef>
                      </a:pPr>
                      <a:r>
                        <a:rPr sz="2400" dirty="0">
                          <a:latin typeface="Tahoma"/>
                          <a:cs typeface="Tahoma"/>
                        </a:rPr>
                        <a:t>1</a:t>
                      </a:r>
                      <a:endParaRPr sz="2400">
                        <a:latin typeface="Tahoma"/>
                        <a:cs typeface="Tahoma"/>
                      </a:endParaRPr>
                    </a:p>
                  </a:txBody>
                  <a:tcPr marL="0" marR="0" marT="181610" marB="0">
                    <a:lnB w="38100">
                      <a:solidFill>
                        <a:srgbClr val="FF0000"/>
                      </a:solidFill>
                      <a:prstDash val="solid"/>
                    </a:lnB>
                  </a:tcPr>
                </a:tc>
                <a:tc>
                  <a:txBody>
                    <a:bodyPr/>
                    <a:lstStyle/>
                    <a:p>
                      <a:pPr marL="14604" algn="ctr">
                        <a:lnSpc>
                          <a:spcPct val="100000"/>
                        </a:lnSpc>
                        <a:spcBef>
                          <a:spcPts val="1430"/>
                        </a:spcBef>
                      </a:pPr>
                      <a:r>
                        <a:rPr sz="2400" dirty="0">
                          <a:latin typeface="Tahoma"/>
                          <a:cs typeface="Tahoma"/>
                        </a:rPr>
                        <a:t>1</a:t>
                      </a:r>
                      <a:endParaRPr sz="2400">
                        <a:latin typeface="Tahoma"/>
                        <a:cs typeface="Tahoma"/>
                      </a:endParaRPr>
                    </a:p>
                  </a:txBody>
                  <a:tcPr marL="0" marR="0" marT="181610" marB="0">
                    <a:lnB w="38100">
                      <a:solidFill>
                        <a:srgbClr val="FF0000"/>
                      </a:solidFill>
                      <a:prstDash val="solid"/>
                    </a:lnB>
                  </a:tcPr>
                </a:tc>
                <a:tc>
                  <a:txBody>
                    <a:bodyPr/>
                    <a:lstStyle/>
                    <a:p>
                      <a:pPr marR="24130" algn="r">
                        <a:lnSpc>
                          <a:spcPct val="100000"/>
                        </a:lnSpc>
                        <a:spcBef>
                          <a:spcPts val="1430"/>
                        </a:spcBef>
                      </a:pPr>
                      <a:r>
                        <a:rPr sz="2400" dirty="0">
                          <a:latin typeface="Tahoma"/>
                          <a:cs typeface="Tahoma"/>
                        </a:rPr>
                        <a:t>0</a:t>
                      </a:r>
                      <a:endParaRPr sz="2400">
                        <a:latin typeface="Tahoma"/>
                        <a:cs typeface="Tahoma"/>
                      </a:endParaRPr>
                    </a:p>
                  </a:txBody>
                  <a:tcPr marL="0" marR="0" marT="181610" marB="0"/>
                </a:tc>
                <a:extLst>
                  <a:ext uri="{0D108BD9-81ED-4DB2-BD59-A6C34878D82A}">
                    <a16:rowId xmlns="" xmlns:a16="http://schemas.microsoft.com/office/drawing/2014/main" val="10001"/>
                  </a:ext>
                </a:extLst>
              </a:tr>
              <a:tr h="304926">
                <a:tc>
                  <a:txBody>
                    <a:bodyPr/>
                    <a:lstStyle/>
                    <a:p>
                      <a:pPr>
                        <a:lnSpc>
                          <a:spcPct val="100000"/>
                        </a:lnSpc>
                      </a:pPr>
                      <a:endParaRPr sz="19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T w="38100">
                      <a:solidFill>
                        <a:srgbClr val="FF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T w="38100">
                      <a:solidFill>
                        <a:srgbClr val="FF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T w="38100">
                      <a:solidFill>
                        <a:srgbClr val="FF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B w="38100">
                      <a:solidFill>
                        <a:srgbClr val="000000"/>
                      </a:solidFill>
                      <a:prstDash val="solid"/>
                    </a:lnB>
                  </a:tcPr>
                </a:tc>
                <a:extLst>
                  <a:ext uri="{0D108BD9-81ED-4DB2-BD59-A6C34878D82A}">
                    <a16:rowId xmlns="" xmlns:a16="http://schemas.microsoft.com/office/drawing/2014/main" val="10002"/>
                  </a:ext>
                </a:extLst>
              </a:tr>
              <a:tr h="494436">
                <a:tc>
                  <a:txBody>
                    <a:bodyPr/>
                    <a:lstStyle/>
                    <a:p>
                      <a:pPr marR="135255" algn="r">
                        <a:lnSpc>
                          <a:spcPts val="2795"/>
                        </a:lnSpc>
                        <a:spcBef>
                          <a:spcPts val="994"/>
                        </a:spcBef>
                      </a:pPr>
                      <a:r>
                        <a:rPr sz="2400" dirty="0">
                          <a:latin typeface="Tahoma"/>
                          <a:cs typeface="Tahoma"/>
                        </a:rPr>
                        <a:t>1</a:t>
                      </a:r>
                      <a:endParaRPr sz="2400">
                        <a:latin typeface="Tahoma"/>
                        <a:cs typeface="Tahoma"/>
                      </a:endParaRPr>
                    </a:p>
                  </a:txBody>
                  <a:tcPr marL="0" marR="0" marT="126364" marB="0">
                    <a:lnT w="38100">
                      <a:solidFill>
                        <a:srgbClr val="000000"/>
                      </a:solidFill>
                      <a:prstDash val="solid"/>
                    </a:lnT>
                  </a:tcPr>
                </a:tc>
                <a:tc>
                  <a:txBody>
                    <a:bodyPr/>
                    <a:lstStyle/>
                    <a:p>
                      <a:pPr marL="142875">
                        <a:lnSpc>
                          <a:spcPts val="2795"/>
                        </a:lnSpc>
                        <a:spcBef>
                          <a:spcPts val="994"/>
                        </a:spcBef>
                      </a:pPr>
                      <a:r>
                        <a:rPr sz="2400" dirty="0">
                          <a:latin typeface="Tahoma"/>
                          <a:cs typeface="Tahoma"/>
                        </a:rPr>
                        <a:t>0</a:t>
                      </a:r>
                      <a:endParaRPr sz="2400">
                        <a:latin typeface="Tahoma"/>
                        <a:cs typeface="Tahoma"/>
                      </a:endParaRPr>
                    </a:p>
                  </a:txBody>
                  <a:tcPr marL="0" marR="0" marT="126364" marB="0">
                    <a:lnT w="38100">
                      <a:solidFill>
                        <a:srgbClr val="000000"/>
                      </a:solidFill>
                      <a:prstDash val="solid"/>
                    </a:lnT>
                  </a:tcPr>
                </a:tc>
                <a:tc>
                  <a:txBody>
                    <a:bodyPr/>
                    <a:lstStyle/>
                    <a:p>
                      <a:pPr algn="ctr">
                        <a:lnSpc>
                          <a:spcPts val="2795"/>
                        </a:lnSpc>
                        <a:spcBef>
                          <a:spcPts val="994"/>
                        </a:spcBef>
                      </a:pPr>
                      <a:r>
                        <a:rPr sz="2400" dirty="0">
                          <a:latin typeface="Tahoma"/>
                          <a:cs typeface="Tahoma"/>
                        </a:rPr>
                        <a:t>0</a:t>
                      </a:r>
                      <a:endParaRPr sz="2400">
                        <a:latin typeface="Tahoma"/>
                        <a:cs typeface="Tahoma"/>
                      </a:endParaRPr>
                    </a:p>
                  </a:txBody>
                  <a:tcPr marL="0" marR="0" marT="126364" marB="0">
                    <a:lnT w="38100">
                      <a:solidFill>
                        <a:srgbClr val="000000"/>
                      </a:solidFill>
                      <a:prstDash val="solid"/>
                    </a:lnT>
                  </a:tcPr>
                </a:tc>
                <a:tc>
                  <a:txBody>
                    <a:bodyPr/>
                    <a:lstStyle/>
                    <a:p>
                      <a:pPr marL="189865">
                        <a:lnSpc>
                          <a:spcPts val="2795"/>
                        </a:lnSpc>
                        <a:spcBef>
                          <a:spcPts val="994"/>
                        </a:spcBef>
                      </a:pPr>
                      <a:r>
                        <a:rPr sz="2400" dirty="0">
                          <a:latin typeface="Tahoma"/>
                          <a:cs typeface="Tahoma"/>
                        </a:rPr>
                        <a:t>0</a:t>
                      </a:r>
                      <a:endParaRPr sz="2400">
                        <a:latin typeface="Tahoma"/>
                        <a:cs typeface="Tahoma"/>
                      </a:endParaRPr>
                    </a:p>
                  </a:txBody>
                  <a:tcPr marL="0" marR="0" marT="126364" marB="0">
                    <a:lnT w="38100">
                      <a:solidFill>
                        <a:srgbClr val="000000"/>
                      </a:solidFill>
                      <a:prstDash val="solid"/>
                    </a:lnT>
                  </a:tcPr>
                </a:tc>
                <a:tc>
                  <a:txBody>
                    <a:bodyPr/>
                    <a:lstStyle/>
                    <a:p>
                      <a:pPr marR="182880" algn="r">
                        <a:lnSpc>
                          <a:spcPts val="2795"/>
                        </a:lnSpc>
                        <a:spcBef>
                          <a:spcPts val="994"/>
                        </a:spcBef>
                      </a:pPr>
                      <a:r>
                        <a:rPr sz="2400" dirty="0">
                          <a:latin typeface="Tahoma"/>
                          <a:cs typeface="Tahoma"/>
                        </a:rPr>
                        <a:t>0</a:t>
                      </a:r>
                      <a:endParaRPr sz="2400">
                        <a:latin typeface="Tahoma"/>
                        <a:cs typeface="Tahoma"/>
                      </a:endParaRPr>
                    </a:p>
                  </a:txBody>
                  <a:tcPr marL="0" marR="0" marT="126364" marB="0">
                    <a:lnT w="38100">
                      <a:solidFill>
                        <a:srgbClr val="000000"/>
                      </a:solidFill>
                      <a:prstDash val="solid"/>
                    </a:lnT>
                  </a:tcPr>
                </a:tc>
                <a:tc>
                  <a:txBody>
                    <a:bodyPr/>
                    <a:lstStyle/>
                    <a:p>
                      <a:pPr marL="635" algn="ctr">
                        <a:lnSpc>
                          <a:spcPts val="2795"/>
                        </a:lnSpc>
                        <a:spcBef>
                          <a:spcPts val="994"/>
                        </a:spcBef>
                      </a:pPr>
                      <a:r>
                        <a:rPr sz="2400" dirty="0">
                          <a:latin typeface="Tahoma"/>
                          <a:cs typeface="Tahoma"/>
                        </a:rPr>
                        <a:t>0</a:t>
                      </a:r>
                      <a:endParaRPr sz="2400">
                        <a:latin typeface="Tahoma"/>
                        <a:cs typeface="Tahoma"/>
                      </a:endParaRPr>
                    </a:p>
                  </a:txBody>
                  <a:tcPr marL="0" marR="0" marT="126364" marB="0">
                    <a:lnT w="38100">
                      <a:solidFill>
                        <a:srgbClr val="000000"/>
                      </a:solidFill>
                      <a:prstDash val="solid"/>
                    </a:lnT>
                  </a:tcPr>
                </a:tc>
                <a:tc>
                  <a:txBody>
                    <a:bodyPr/>
                    <a:lstStyle/>
                    <a:p>
                      <a:pPr marL="14604" algn="ctr">
                        <a:lnSpc>
                          <a:spcPts val="2795"/>
                        </a:lnSpc>
                        <a:spcBef>
                          <a:spcPts val="994"/>
                        </a:spcBef>
                      </a:pPr>
                      <a:r>
                        <a:rPr sz="2400" dirty="0">
                          <a:latin typeface="Tahoma"/>
                          <a:cs typeface="Tahoma"/>
                        </a:rPr>
                        <a:t>1</a:t>
                      </a:r>
                      <a:endParaRPr sz="2400">
                        <a:latin typeface="Tahoma"/>
                        <a:cs typeface="Tahoma"/>
                      </a:endParaRPr>
                    </a:p>
                  </a:txBody>
                  <a:tcPr marL="0" marR="0" marT="126364" marB="0">
                    <a:lnT w="38100">
                      <a:solidFill>
                        <a:srgbClr val="000000"/>
                      </a:solidFill>
                      <a:prstDash val="solid"/>
                    </a:lnT>
                  </a:tcPr>
                </a:tc>
                <a:tc>
                  <a:txBody>
                    <a:bodyPr/>
                    <a:lstStyle/>
                    <a:p>
                      <a:pPr marR="24130" algn="r">
                        <a:lnSpc>
                          <a:spcPts val="2795"/>
                        </a:lnSpc>
                        <a:spcBef>
                          <a:spcPts val="994"/>
                        </a:spcBef>
                      </a:pPr>
                      <a:r>
                        <a:rPr sz="2400" dirty="0">
                          <a:latin typeface="Tahoma"/>
                          <a:cs typeface="Tahoma"/>
                        </a:rPr>
                        <a:t>1</a:t>
                      </a:r>
                      <a:endParaRPr sz="2400">
                        <a:latin typeface="Tahoma"/>
                        <a:cs typeface="Tahoma"/>
                      </a:endParaRPr>
                    </a:p>
                  </a:txBody>
                  <a:tcPr marL="0" marR="0" marT="126364" marB="0">
                    <a:lnT w="38100">
                      <a:solidFill>
                        <a:srgbClr val="000000"/>
                      </a:solidFill>
                      <a:prstDash val="solid"/>
                    </a:lnT>
                  </a:tcPr>
                </a:tc>
                <a:extLst>
                  <a:ext uri="{0D108BD9-81ED-4DB2-BD59-A6C34878D82A}">
                    <a16:rowId xmlns="" xmlns:a16="http://schemas.microsoft.com/office/drawing/2014/main" val="10003"/>
                  </a:ext>
                </a:extLst>
              </a:tr>
            </a:tbl>
          </a:graphicData>
        </a:graphic>
      </p:graphicFrame>
      <p:sp>
        <p:nvSpPr>
          <p:cNvPr id="7" name="object 7"/>
          <p:cNvSpPr/>
          <p:nvPr/>
        </p:nvSpPr>
        <p:spPr>
          <a:xfrm>
            <a:off x="6654800" y="1447927"/>
            <a:ext cx="2404745" cy="2009775"/>
          </a:xfrm>
          <a:custGeom>
            <a:avLst/>
            <a:gdLst/>
            <a:ahLst/>
            <a:cxnLst/>
            <a:rect l="l" t="t" r="r" b="b"/>
            <a:pathLst>
              <a:path w="2404745" h="2009775">
                <a:moveTo>
                  <a:pt x="423925" y="262127"/>
                </a:moveTo>
                <a:lnTo>
                  <a:pt x="428148" y="215007"/>
                </a:lnTo>
                <a:lnTo>
                  <a:pt x="440324" y="170658"/>
                </a:lnTo>
                <a:lnTo>
                  <a:pt x="459711" y="129822"/>
                </a:lnTo>
                <a:lnTo>
                  <a:pt x="485571" y="93237"/>
                </a:lnTo>
                <a:lnTo>
                  <a:pt x="517163" y="61645"/>
                </a:lnTo>
                <a:lnTo>
                  <a:pt x="553748" y="35785"/>
                </a:lnTo>
                <a:lnTo>
                  <a:pt x="594584" y="16398"/>
                </a:lnTo>
                <a:lnTo>
                  <a:pt x="638933" y="4222"/>
                </a:lnTo>
                <a:lnTo>
                  <a:pt x="686053" y="0"/>
                </a:lnTo>
                <a:lnTo>
                  <a:pt x="753999" y="0"/>
                </a:lnTo>
                <a:lnTo>
                  <a:pt x="1249172" y="0"/>
                </a:lnTo>
                <a:lnTo>
                  <a:pt x="2142490" y="0"/>
                </a:lnTo>
                <a:lnTo>
                  <a:pt x="2189610" y="4222"/>
                </a:lnTo>
                <a:lnTo>
                  <a:pt x="2233959" y="16398"/>
                </a:lnTo>
                <a:lnTo>
                  <a:pt x="2274795" y="35785"/>
                </a:lnTo>
                <a:lnTo>
                  <a:pt x="2311380" y="61645"/>
                </a:lnTo>
                <a:lnTo>
                  <a:pt x="2342972" y="93237"/>
                </a:lnTo>
                <a:lnTo>
                  <a:pt x="2368832" y="129822"/>
                </a:lnTo>
                <a:lnTo>
                  <a:pt x="2388219" y="170658"/>
                </a:lnTo>
                <a:lnTo>
                  <a:pt x="2400395" y="215007"/>
                </a:lnTo>
                <a:lnTo>
                  <a:pt x="2404618" y="262127"/>
                </a:lnTo>
                <a:lnTo>
                  <a:pt x="2404618" y="917448"/>
                </a:lnTo>
                <a:lnTo>
                  <a:pt x="2404618" y="1310639"/>
                </a:lnTo>
                <a:lnTo>
                  <a:pt x="2400395" y="1357765"/>
                </a:lnTo>
                <a:lnTo>
                  <a:pt x="2388219" y="1402125"/>
                </a:lnTo>
                <a:lnTo>
                  <a:pt x="2368832" y="1442978"/>
                </a:lnTo>
                <a:lnTo>
                  <a:pt x="2342972" y="1479583"/>
                </a:lnTo>
                <a:lnTo>
                  <a:pt x="2311380" y="1511196"/>
                </a:lnTo>
                <a:lnTo>
                  <a:pt x="2274795" y="1537076"/>
                </a:lnTo>
                <a:lnTo>
                  <a:pt x="2233959" y="1556480"/>
                </a:lnTo>
                <a:lnTo>
                  <a:pt x="2189610" y="1568667"/>
                </a:lnTo>
                <a:lnTo>
                  <a:pt x="2142490" y="1572895"/>
                </a:lnTo>
                <a:lnTo>
                  <a:pt x="1249172" y="1572895"/>
                </a:lnTo>
                <a:lnTo>
                  <a:pt x="0" y="2009267"/>
                </a:lnTo>
                <a:lnTo>
                  <a:pt x="753999" y="1572895"/>
                </a:lnTo>
                <a:lnTo>
                  <a:pt x="686053" y="1572895"/>
                </a:lnTo>
                <a:lnTo>
                  <a:pt x="638933" y="1568667"/>
                </a:lnTo>
                <a:lnTo>
                  <a:pt x="594584" y="1556480"/>
                </a:lnTo>
                <a:lnTo>
                  <a:pt x="553748" y="1537076"/>
                </a:lnTo>
                <a:lnTo>
                  <a:pt x="517163" y="1511196"/>
                </a:lnTo>
                <a:lnTo>
                  <a:pt x="485571" y="1479583"/>
                </a:lnTo>
                <a:lnTo>
                  <a:pt x="459711" y="1442978"/>
                </a:lnTo>
                <a:lnTo>
                  <a:pt x="440324" y="1402125"/>
                </a:lnTo>
                <a:lnTo>
                  <a:pt x="428148" y="1357765"/>
                </a:lnTo>
                <a:lnTo>
                  <a:pt x="423925" y="1310639"/>
                </a:lnTo>
                <a:lnTo>
                  <a:pt x="423925" y="917448"/>
                </a:lnTo>
                <a:lnTo>
                  <a:pt x="423925" y="262127"/>
                </a:lnTo>
                <a:close/>
              </a:path>
            </a:pathLst>
          </a:custGeom>
          <a:ln w="9360">
            <a:solidFill>
              <a:srgbClr val="000000"/>
            </a:solidFill>
          </a:ln>
        </p:spPr>
        <p:txBody>
          <a:bodyPr wrap="square" lIns="0" tIns="0" rIns="0" bIns="0" rtlCol="0"/>
          <a:lstStyle/>
          <a:p>
            <a:endParaRPr/>
          </a:p>
        </p:txBody>
      </p:sp>
      <p:sp>
        <p:nvSpPr>
          <p:cNvPr id="8" name="object 8"/>
          <p:cNvSpPr txBox="1"/>
          <p:nvPr/>
        </p:nvSpPr>
        <p:spPr>
          <a:xfrm>
            <a:off x="7256526" y="1625346"/>
            <a:ext cx="1639570" cy="1122680"/>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670800"/>
                </a:solidFill>
                <a:latin typeface="Tahoma"/>
                <a:cs typeface="Tahoma"/>
              </a:rPr>
              <a:t>Add </a:t>
            </a:r>
            <a:r>
              <a:rPr sz="2400" spc="-5" dirty="0">
                <a:solidFill>
                  <a:srgbClr val="670800"/>
                </a:solidFill>
                <a:latin typeface="Tahoma"/>
                <a:cs typeface="Tahoma"/>
              </a:rPr>
              <a:t>0110</a:t>
            </a:r>
            <a:r>
              <a:rPr sz="2400" spc="-100" dirty="0">
                <a:solidFill>
                  <a:srgbClr val="670800"/>
                </a:solidFill>
                <a:latin typeface="Tahoma"/>
                <a:cs typeface="Tahoma"/>
              </a:rPr>
              <a:t> </a:t>
            </a:r>
            <a:r>
              <a:rPr sz="2400" dirty="0">
                <a:solidFill>
                  <a:srgbClr val="670800"/>
                </a:solidFill>
                <a:latin typeface="Tahoma"/>
                <a:cs typeface="Tahoma"/>
              </a:rPr>
              <a:t>in  only </a:t>
            </a:r>
            <a:r>
              <a:rPr sz="2400" spc="-10" dirty="0">
                <a:solidFill>
                  <a:srgbClr val="670800"/>
                </a:solidFill>
                <a:latin typeface="Tahoma"/>
                <a:cs typeface="Tahoma"/>
              </a:rPr>
              <a:t>invalid  </a:t>
            </a:r>
            <a:r>
              <a:rPr sz="2400" spc="-5" dirty="0">
                <a:solidFill>
                  <a:srgbClr val="670800"/>
                </a:solidFill>
                <a:latin typeface="Tahoma"/>
                <a:cs typeface="Tahoma"/>
              </a:rPr>
              <a:t>code</a:t>
            </a:r>
            <a:endParaRPr sz="2400">
              <a:latin typeface="Tahoma"/>
              <a:cs typeface="Tahoma"/>
            </a:endParaRPr>
          </a:p>
        </p:txBody>
      </p:sp>
      <p:sp>
        <p:nvSpPr>
          <p:cNvPr id="9" name="object 9"/>
          <p:cNvSpPr txBox="1"/>
          <p:nvPr/>
        </p:nvSpPr>
        <p:spPr>
          <a:xfrm>
            <a:off x="2629289" y="5361180"/>
            <a:ext cx="4133215" cy="513715"/>
          </a:xfrm>
          <a:prstGeom prst="rect">
            <a:avLst/>
          </a:prstGeom>
        </p:spPr>
        <p:txBody>
          <a:bodyPr vert="horz" wrap="square" lIns="0" tIns="12700" rIns="0" bIns="0" rtlCol="0">
            <a:spAutoFit/>
          </a:bodyPr>
          <a:lstStyle/>
          <a:p>
            <a:pPr marL="12700">
              <a:lnSpc>
                <a:spcPct val="100000"/>
              </a:lnSpc>
              <a:spcBef>
                <a:spcPts val="100"/>
              </a:spcBef>
            </a:pPr>
            <a:r>
              <a:rPr sz="3200" spc="195" dirty="0">
                <a:latin typeface="Times New Roman"/>
                <a:cs typeface="Times New Roman"/>
              </a:rPr>
              <a:t>(57)</a:t>
            </a:r>
            <a:r>
              <a:rPr sz="1850" spc="195" dirty="0">
                <a:latin typeface="Times New Roman"/>
                <a:cs typeface="Times New Roman"/>
              </a:rPr>
              <a:t>10 </a:t>
            </a:r>
            <a:r>
              <a:rPr sz="3200" spc="415" dirty="0">
                <a:latin typeface="Symbol"/>
                <a:cs typeface="Symbol"/>
              </a:rPr>
              <a:t></a:t>
            </a:r>
            <a:r>
              <a:rPr sz="3200" spc="415" dirty="0">
                <a:latin typeface="Times New Roman"/>
                <a:cs typeface="Times New Roman"/>
              </a:rPr>
              <a:t> </a:t>
            </a:r>
            <a:r>
              <a:rPr sz="3200" spc="204" dirty="0">
                <a:latin typeface="Times New Roman"/>
                <a:cs typeface="Times New Roman"/>
              </a:rPr>
              <a:t>(26)</a:t>
            </a:r>
            <a:r>
              <a:rPr sz="1850" spc="204" dirty="0">
                <a:latin typeface="Times New Roman"/>
                <a:cs typeface="Times New Roman"/>
              </a:rPr>
              <a:t>10 </a:t>
            </a:r>
            <a:r>
              <a:rPr sz="3200" spc="415" dirty="0">
                <a:latin typeface="Symbol"/>
                <a:cs typeface="Symbol"/>
              </a:rPr>
              <a:t></a:t>
            </a:r>
            <a:r>
              <a:rPr sz="3200" spc="-355" dirty="0">
                <a:latin typeface="Times New Roman"/>
                <a:cs typeface="Times New Roman"/>
              </a:rPr>
              <a:t> </a:t>
            </a:r>
            <a:r>
              <a:rPr sz="3200" spc="155" dirty="0">
                <a:latin typeface="Times New Roman"/>
                <a:cs typeface="Times New Roman"/>
              </a:rPr>
              <a:t>(83)</a:t>
            </a:r>
            <a:r>
              <a:rPr sz="1850" spc="155" dirty="0">
                <a:latin typeface="Times New Roman"/>
                <a:cs typeface="Times New Roman"/>
              </a:rPr>
              <a:t>10</a:t>
            </a:r>
            <a:endParaRPr sz="1850">
              <a:latin typeface="Times New Roman"/>
              <a:cs typeface="Times New Roman"/>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45744" y="189738"/>
            <a:ext cx="4872355" cy="4386580"/>
          </a:xfrm>
          <a:prstGeom prst="rect">
            <a:avLst/>
          </a:prstGeom>
        </p:spPr>
        <p:txBody>
          <a:bodyPr vert="horz" wrap="square" lIns="0" tIns="12700" rIns="0" bIns="0" rtlCol="0">
            <a:spAutoFit/>
          </a:bodyPr>
          <a:lstStyle/>
          <a:p>
            <a:pPr marL="202565">
              <a:lnSpc>
                <a:spcPct val="100000"/>
              </a:lnSpc>
              <a:spcBef>
                <a:spcPts val="100"/>
              </a:spcBef>
            </a:pPr>
            <a:r>
              <a:rPr sz="3200" spc="-20" dirty="0">
                <a:solidFill>
                  <a:srgbClr val="FF0000"/>
                </a:solidFill>
                <a:latin typeface="Calibri"/>
                <a:cs typeface="Calibri"/>
              </a:rPr>
              <a:t>Exercise</a:t>
            </a:r>
            <a:endParaRPr sz="3200">
              <a:latin typeface="Calibri"/>
              <a:cs typeface="Calibri"/>
            </a:endParaRPr>
          </a:p>
          <a:p>
            <a:pPr marL="393700" marR="844550" indent="-393700" algn="just">
              <a:lnSpc>
                <a:spcPct val="150000"/>
              </a:lnSpc>
              <a:spcBef>
                <a:spcPts val="1689"/>
              </a:spcBef>
              <a:buFont typeface="Arial"/>
              <a:buChar char="•"/>
              <a:tabLst>
                <a:tab pos="393700" algn="l"/>
              </a:tabLst>
            </a:pPr>
            <a:r>
              <a:rPr sz="3200" spc="-20" dirty="0">
                <a:latin typeface="Calibri"/>
                <a:cs typeface="Calibri"/>
              </a:rPr>
              <a:t>Perform </a:t>
            </a:r>
            <a:r>
              <a:rPr sz="3200" spc="-5" dirty="0">
                <a:latin typeface="Calibri"/>
                <a:cs typeface="Calibri"/>
              </a:rPr>
              <a:t>BCD</a:t>
            </a:r>
            <a:r>
              <a:rPr sz="3200" spc="-50" dirty="0">
                <a:latin typeface="Calibri"/>
                <a:cs typeface="Calibri"/>
              </a:rPr>
              <a:t> </a:t>
            </a:r>
            <a:r>
              <a:rPr sz="3200" spc="-5" dirty="0">
                <a:latin typeface="Calibri"/>
                <a:cs typeface="Calibri"/>
              </a:rPr>
              <a:t>Addition  1. </a:t>
            </a:r>
            <a:r>
              <a:rPr sz="3200" dirty="0">
                <a:latin typeface="Calibri"/>
                <a:cs typeface="Calibri"/>
              </a:rPr>
              <a:t>(275)</a:t>
            </a:r>
            <a:r>
              <a:rPr sz="3150" baseline="-21164" dirty="0">
                <a:latin typeface="Calibri"/>
                <a:cs typeface="Calibri"/>
              </a:rPr>
              <a:t>10 </a:t>
            </a:r>
            <a:r>
              <a:rPr sz="3200" dirty="0">
                <a:latin typeface="Calibri"/>
                <a:cs typeface="Calibri"/>
              </a:rPr>
              <a:t>+(493)</a:t>
            </a:r>
            <a:r>
              <a:rPr sz="3150" baseline="-21164" dirty="0">
                <a:latin typeface="Calibri"/>
                <a:cs typeface="Calibri"/>
              </a:rPr>
              <a:t>10 </a:t>
            </a:r>
            <a:r>
              <a:rPr sz="2100" dirty="0">
                <a:latin typeface="Calibri"/>
                <a:cs typeface="Calibri"/>
              </a:rPr>
              <a:t> </a:t>
            </a:r>
            <a:r>
              <a:rPr sz="3200" spc="-5" dirty="0">
                <a:latin typeface="Calibri"/>
                <a:cs typeface="Calibri"/>
              </a:rPr>
              <a:t>2. </a:t>
            </a:r>
            <a:r>
              <a:rPr sz="3200" dirty="0">
                <a:latin typeface="Calibri"/>
                <a:cs typeface="Calibri"/>
              </a:rPr>
              <a:t>(109)</a:t>
            </a:r>
            <a:r>
              <a:rPr sz="3150" baseline="-21164" dirty="0">
                <a:latin typeface="Calibri"/>
                <a:cs typeface="Calibri"/>
              </a:rPr>
              <a:t>10</a:t>
            </a:r>
            <a:r>
              <a:rPr sz="3150" spc="607" baseline="-21164" dirty="0">
                <a:latin typeface="Calibri"/>
                <a:cs typeface="Calibri"/>
              </a:rPr>
              <a:t> </a:t>
            </a:r>
            <a:r>
              <a:rPr sz="3200" dirty="0">
                <a:latin typeface="Calibri"/>
                <a:cs typeface="Calibri"/>
              </a:rPr>
              <a:t>+(778)</a:t>
            </a:r>
            <a:r>
              <a:rPr sz="3150" baseline="-21164" dirty="0">
                <a:latin typeface="Calibri"/>
                <a:cs typeface="Calibri"/>
              </a:rPr>
              <a:t>10</a:t>
            </a:r>
            <a:endParaRPr sz="3150" baseline="-21164">
              <a:latin typeface="Calibri"/>
              <a:cs typeface="Calibri"/>
            </a:endParaRPr>
          </a:p>
          <a:p>
            <a:pPr marL="908685" algn="just">
              <a:lnSpc>
                <a:spcPct val="100000"/>
              </a:lnSpc>
              <a:spcBef>
                <a:spcPts val="1920"/>
              </a:spcBef>
            </a:pPr>
            <a:r>
              <a:rPr sz="3200" spc="-5" dirty="0">
                <a:latin typeface="Calibri"/>
                <a:cs typeface="Calibri"/>
              </a:rPr>
              <a:t>3. </a:t>
            </a:r>
            <a:r>
              <a:rPr sz="3200" dirty="0">
                <a:latin typeface="Calibri"/>
                <a:cs typeface="Calibri"/>
              </a:rPr>
              <a:t>(88.7)</a:t>
            </a:r>
            <a:r>
              <a:rPr sz="3150" baseline="-21164" dirty="0">
                <a:latin typeface="Calibri"/>
                <a:cs typeface="Calibri"/>
              </a:rPr>
              <a:t>10</a:t>
            </a:r>
            <a:r>
              <a:rPr sz="3150" spc="637" baseline="-21164" dirty="0">
                <a:latin typeface="Calibri"/>
                <a:cs typeface="Calibri"/>
              </a:rPr>
              <a:t> </a:t>
            </a:r>
            <a:r>
              <a:rPr sz="3200" spc="-5" dirty="0">
                <a:latin typeface="Calibri"/>
                <a:cs typeface="Calibri"/>
              </a:rPr>
              <a:t>+(265.8)</a:t>
            </a:r>
            <a:r>
              <a:rPr sz="3150" spc="-7" baseline="-21164" dirty="0">
                <a:latin typeface="Calibri"/>
                <a:cs typeface="Calibri"/>
              </a:rPr>
              <a:t>10</a:t>
            </a:r>
            <a:endParaRPr sz="3150" baseline="-21164">
              <a:latin typeface="Calibri"/>
              <a:cs typeface="Calibri"/>
            </a:endParaRPr>
          </a:p>
          <a:p>
            <a:pPr marL="908685" algn="just">
              <a:lnSpc>
                <a:spcPct val="100000"/>
              </a:lnSpc>
              <a:spcBef>
                <a:spcPts val="1920"/>
              </a:spcBef>
            </a:pPr>
            <a:r>
              <a:rPr sz="3200" spc="-5" dirty="0">
                <a:latin typeface="Calibri"/>
                <a:cs typeface="Calibri"/>
              </a:rPr>
              <a:t>4. </a:t>
            </a:r>
            <a:r>
              <a:rPr sz="3200" dirty="0">
                <a:latin typeface="Calibri"/>
                <a:cs typeface="Calibri"/>
              </a:rPr>
              <a:t>(204.6)</a:t>
            </a:r>
            <a:r>
              <a:rPr sz="3150" baseline="-21164" dirty="0">
                <a:latin typeface="Calibri"/>
                <a:cs typeface="Calibri"/>
              </a:rPr>
              <a:t>10</a:t>
            </a:r>
            <a:r>
              <a:rPr sz="3150" spc="615" baseline="-21164" dirty="0">
                <a:latin typeface="Calibri"/>
                <a:cs typeface="Calibri"/>
              </a:rPr>
              <a:t> </a:t>
            </a:r>
            <a:r>
              <a:rPr sz="3200" dirty="0">
                <a:latin typeface="Calibri"/>
                <a:cs typeface="Calibri"/>
              </a:rPr>
              <a:t>+(185.56)</a:t>
            </a:r>
            <a:r>
              <a:rPr sz="3150" baseline="-21164" dirty="0">
                <a:latin typeface="Calibri"/>
                <a:cs typeface="Calibri"/>
              </a:rPr>
              <a:t>10</a:t>
            </a:r>
            <a:endParaRPr sz="3150" baseline="-21164">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p:nvPr/>
        </p:nvSpPr>
        <p:spPr>
          <a:xfrm>
            <a:off x="7564373" y="3119373"/>
            <a:ext cx="664845" cy="736600"/>
          </a:xfrm>
          <a:custGeom>
            <a:avLst/>
            <a:gdLst/>
            <a:ahLst/>
            <a:cxnLst/>
            <a:rect l="l" t="t" r="r" b="b"/>
            <a:pathLst>
              <a:path w="664845" h="736600">
                <a:moveTo>
                  <a:pt x="332358" y="0"/>
                </a:moveTo>
                <a:lnTo>
                  <a:pt x="287268" y="3361"/>
                </a:lnTo>
                <a:lnTo>
                  <a:pt x="244019" y="13152"/>
                </a:lnTo>
                <a:lnTo>
                  <a:pt x="203007" y="28934"/>
                </a:lnTo>
                <a:lnTo>
                  <a:pt x="164629" y="50268"/>
                </a:lnTo>
                <a:lnTo>
                  <a:pt x="129282" y="76716"/>
                </a:lnTo>
                <a:lnTo>
                  <a:pt x="97361" y="107838"/>
                </a:lnTo>
                <a:lnTo>
                  <a:pt x="69263" y="143197"/>
                </a:lnTo>
                <a:lnTo>
                  <a:pt x="45386" y="182353"/>
                </a:lnTo>
                <a:lnTo>
                  <a:pt x="26124" y="224867"/>
                </a:lnTo>
                <a:lnTo>
                  <a:pt x="11875" y="270301"/>
                </a:lnTo>
                <a:lnTo>
                  <a:pt x="3034" y="318216"/>
                </a:lnTo>
                <a:lnTo>
                  <a:pt x="0" y="368173"/>
                </a:lnTo>
                <a:lnTo>
                  <a:pt x="3034" y="418100"/>
                </a:lnTo>
                <a:lnTo>
                  <a:pt x="11875" y="465991"/>
                </a:lnTo>
                <a:lnTo>
                  <a:pt x="26124" y="511405"/>
                </a:lnTo>
                <a:lnTo>
                  <a:pt x="45386" y="553903"/>
                </a:lnTo>
                <a:lnTo>
                  <a:pt x="69263" y="593046"/>
                </a:lnTo>
                <a:lnTo>
                  <a:pt x="97361" y="628396"/>
                </a:lnTo>
                <a:lnTo>
                  <a:pt x="129282" y="659511"/>
                </a:lnTo>
                <a:lnTo>
                  <a:pt x="164629" y="685955"/>
                </a:lnTo>
                <a:lnTo>
                  <a:pt x="203007" y="707286"/>
                </a:lnTo>
                <a:lnTo>
                  <a:pt x="244019" y="723067"/>
                </a:lnTo>
                <a:lnTo>
                  <a:pt x="287268" y="732857"/>
                </a:lnTo>
                <a:lnTo>
                  <a:pt x="332358" y="736219"/>
                </a:lnTo>
                <a:lnTo>
                  <a:pt x="377478" y="732857"/>
                </a:lnTo>
                <a:lnTo>
                  <a:pt x="420752" y="723067"/>
                </a:lnTo>
                <a:lnTo>
                  <a:pt x="461783" y="707286"/>
                </a:lnTo>
                <a:lnTo>
                  <a:pt x="500177" y="685955"/>
                </a:lnTo>
                <a:lnTo>
                  <a:pt x="535537" y="659511"/>
                </a:lnTo>
                <a:lnTo>
                  <a:pt x="567467" y="628396"/>
                </a:lnTo>
                <a:lnTo>
                  <a:pt x="595571" y="593046"/>
                </a:lnTo>
                <a:lnTo>
                  <a:pt x="619454" y="553903"/>
                </a:lnTo>
                <a:lnTo>
                  <a:pt x="638718" y="511405"/>
                </a:lnTo>
                <a:lnTo>
                  <a:pt x="652969" y="465991"/>
                </a:lnTo>
                <a:lnTo>
                  <a:pt x="661810" y="418100"/>
                </a:lnTo>
                <a:lnTo>
                  <a:pt x="664845" y="368173"/>
                </a:lnTo>
                <a:lnTo>
                  <a:pt x="661810" y="318216"/>
                </a:lnTo>
                <a:lnTo>
                  <a:pt x="652969" y="270301"/>
                </a:lnTo>
                <a:lnTo>
                  <a:pt x="638718" y="224867"/>
                </a:lnTo>
                <a:lnTo>
                  <a:pt x="619454" y="182353"/>
                </a:lnTo>
                <a:lnTo>
                  <a:pt x="595571" y="143197"/>
                </a:lnTo>
                <a:lnTo>
                  <a:pt x="567467" y="107838"/>
                </a:lnTo>
                <a:lnTo>
                  <a:pt x="535537" y="76716"/>
                </a:lnTo>
                <a:lnTo>
                  <a:pt x="500177" y="50268"/>
                </a:lnTo>
                <a:lnTo>
                  <a:pt x="461783" y="28934"/>
                </a:lnTo>
                <a:lnTo>
                  <a:pt x="420752" y="13152"/>
                </a:lnTo>
                <a:lnTo>
                  <a:pt x="377478" y="3361"/>
                </a:lnTo>
                <a:lnTo>
                  <a:pt x="332358" y="0"/>
                </a:lnTo>
                <a:close/>
              </a:path>
            </a:pathLst>
          </a:custGeom>
          <a:solidFill>
            <a:srgbClr val="6F96D2"/>
          </a:solidFill>
        </p:spPr>
        <p:txBody>
          <a:bodyPr wrap="square" lIns="0" tIns="0" rIns="0" bIns="0" rtlCol="0"/>
          <a:lstStyle/>
          <a:p>
            <a:endParaRPr/>
          </a:p>
        </p:txBody>
      </p:sp>
      <p:sp>
        <p:nvSpPr>
          <p:cNvPr id="4" name="object 4"/>
          <p:cNvSpPr/>
          <p:nvPr/>
        </p:nvSpPr>
        <p:spPr>
          <a:xfrm>
            <a:off x="7564373" y="3119373"/>
            <a:ext cx="664845" cy="736600"/>
          </a:xfrm>
          <a:custGeom>
            <a:avLst/>
            <a:gdLst/>
            <a:ahLst/>
            <a:cxnLst/>
            <a:rect l="l" t="t" r="r" b="b"/>
            <a:pathLst>
              <a:path w="664845" h="736600">
                <a:moveTo>
                  <a:pt x="0" y="368173"/>
                </a:moveTo>
                <a:lnTo>
                  <a:pt x="3034" y="318216"/>
                </a:lnTo>
                <a:lnTo>
                  <a:pt x="11875" y="270301"/>
                </a:lnTo>
                <a:lnTo>
                  <a:pt x="26124" y="224867"/>
                </a:lnTo>
                <a:lnTo>
                  <a:pt x="45386" y="182353"/>
                </a:lnTo>
                <a:lnTo>
                  <a:pt x="69263" y="143197"/>
                </a:lnTo>
                <a:lnTo>
                  <a:pt x="97361" y="107838"/>
                </a:lnTo>
                <a:lnTo>
                  <a:pt x="129282" y="76716"/>
                </a:lnTo>
                <a:lnTo>
                  <a:pt x="164629" y="50268"/>
                </a:lnTo>
                <a:lnTo>
                  <a:pt x="203007" y="28934"/>
                </a:lnTo>
                <a:lnTo>
                  <a:pt x="244019" y="13152"/>
                </a:lnTo>
                <a:lnTo>
                  <a:pt x="287268" y="3361"/>
                </a:lnTo>
                <a:lnTo>
                  <a:pt x="332358" y="0"/>
                </a:lnTo>
                <a:lnTo>
                  <a:pt x="377478" y="3361"/>
                </a:lnTo>
                <a:lnTo>
                  <a:pt x="420752" y="13152"/>
                </a:lnTo>
                <a:lnTo>
                  <a:pt x="461783" y="28934"/>
                </a:lnTo>
                <a:lnTo>
                  <a:pt x="500177" y="50268"/>
                </a:lnTo>
                <a:lnTo>
                  <a:pt x="535537" y="76716"/>
                </a:lnTo>
                <a:lnTo>
                  <a:pt x="567467" y="107838"/>
                </a:lnTo>
                <a:lnTo>
                  <a:pt x="595571" y="143197"/>
                </a:lnTo>
                <a:lnTo>
                  <a:pt x="619454" y="182353"/>
                </a:lnTo>
                <a:lnTo>
                  <a:pt x="638718" y="224867"/>
                </a:lnTo>
                <a:lnTo>
                  <a:pt x="652969" y="270301"/>
                </a:lnTo>
                <a:lnTo>
                  <a:pt x="661810" y="318216"/>
                </a:lnTo>
                <a:lnTo>
                  <a:pt x="664845" y="368173"/>
                </a:lnTo>
                <a:lnTo>
                  <a:pt x="661810" y="418100"/>
                </a:lnTo>
                <a:lnTo>
                  <a:pt x="652969" y="465991"/>
                </a:lnTo>
                <a:lnTo>
                  <a:pt x="638718" y="511405"/>
                </a:lnTo>
                <a:lnTo>
                  <a:pt x="619454" y="553903"/>
                </a:lnTo>
                <a:lnTo>
                  <a:pt x="595571" y="593046"/>
                </a:lnTo>
                <a:lnTo>
                  <a:pt x="567467" y="628396"/>
                </a:lnTo>
                <a:lnTo>
                  <a:pt x="535537" y="659511"/>
                </a:lnTo>
                <a:lnTo>
                  <a:pt x="500177" y="685955"/>
                </a:lnTo>
                <a:lnTo>
                  <a:pt x="461783" y="707286"/>
                </a:lnTo>
                <a:lnTo>
                  <a:pt x="420752" y="723067"/>
                </a:lnTo>
                <a:lnTo>
                  <a:pt x="377478" y="732857"/>
                </a:lnTo>
                <a:lnTo>
                  <a:pt x="332358" y="736219"/>
                </a:lnTo>
                <a:lnTo>
                  <a:pt x="287268" y="732857"/>
                </a:lnTo>
                <a:lnTo>
                  <a:pt x="244019" y="723067"/>
                </a:lnTo>
                <a:lnTo>
                  <a:pt x="203007" y="707286"/>
                </a:lnTo>
                <a:lnTo>
                  <a:pt x="164629" y="685955"/>
                </a:lnTo>
                <a:lnTo>
                  <a:pt x="129282" y="659511"/>
                </a:lnTo>
                <a:lnTo>
                  <a:pt x="97361" y="628396"/>
                </a:lnTo>
                <a:lnTo>
                  <a:pt x="69263" y="593046"/>
                </a:lnTo>
                <a:lnTo>
                  <a:pt x="45386" y="553903"/>
                </a:lnTo>
                <a:lnTo>
                  <a:pt x="26124" y="511405"/>
                </a:lnTo>
                <a:lnTo>
                  <a:pt x="11875" y="465991"/>
                </a:lnTo>
                <a:lnTo>
                  <a:pt x="3034" y="418100"/>
                </a:lnTo>
                <a:lnTo>
                  <a:pt x="0" y="368173"/>
                </a:lnTo>
                <a:close/>
              </a:path>
            </a:pathLst>
          </a:custGeom>
          <a:ln w="9360">
            <a:solidFill>
              <a:srgbClr val="000000"/>
            </a:solidFill>
          </a:ln>
        </p:spPr>
        <p:txBody>
          <a:bodyPr wrap="square" lIns="0" tIns="0" rIns="0" bIns="0" rtlCol="0"/>
          <a:lstStyle/>
          <a:p>
            <a:endParaRPr/>
          </a:p>
        </p:txBody>
      </p:sp>
      <p:sp>
        <p:nvSpPr>
          <p:cNvPr id="5" name="object 5"/>
          <p:cNvSpPr/>
          <p:nvPr/>
        </p:nvSpPr>
        <p:spPr>
          <a:xfrm>
            <a:off x="2666873" y="3144901"/>
            <a:ext cx="665480" cy="736600"/>
          </a:xfrm>
          <a:custGeom>
            <a:avLst/>
            <a:gdLst/>
            <a:ahLst/>
            <a:cxnLst/>
            <a:rect l="l" t="t" r="r" b="b"/>
            <a:pathLst>
              <a:path w="665479" h="736600">
                <a:moveTo>
                  <a:pt x="332485" y="0"/>
                </a:moveTo>
                <a:lnTo>
                  <a:pt x="287366" y="3361"/>
                </a:lnTo>
                <a:lnTo>
                  <a:pt x="244092" y="13152"/>
                </a:lnTo>
                <a:lnTo>
                  <a:pt x="203061" y="28934"/>
                </a:lnTo>
                <a:lnTo>
                  <a:pt x="164667" y="50268"/>
                </a:lnTo>
                <a:lnTo>
                  <a:pt x="129307" y="76716"/>
                </a:lnTo>
                <a:lnTo>
                  <a:pt x="97377" y="107838"/>
                </a:lnTo>
                <a:lnTo>
                  <a:pt x="69273" y="143197"/>
                </a:lnTo>
                <a:lnTo>
                  <a:pt x="45390" y="182353"/>
                </a:lnTo>
                <a:lnTo>
                  <a:pt x="26126" y="224867"/>
                </a:lnTo>
                <a:lnTo>
                  <a:pt x="11875" y="270301"/>
                </a:lnTo>
                <a:lnTo>
                  <a:pt x="3034" y="318216"/>
                </a:lnTo>
                <a:lnTo>
                  <a:pt x="0" y="368173"/>
                </a:lnTo>
                <a:lnTo>
                  <a:pt x="3034" y="418127"/>
                </a:lnTo>
                <a:lnTo>
                  <a:pt x="11875" y="466035"/>
                </a:lnTo>
                <a:lnTo>
                  <a:pt x="26126" y="511458"/>
                </a:lnTo>
                <a:lnTo>
                  <a:pt x="45390" y="553959"/>
                </a:lnTo>
                <a:lnTo>
                  <a:pt x="69273" y="593100"/>
                </a:lnTo>
                <a:lnTo>
                  <a:pt x="97377" y="628443"/>
                </a:lnTo>
                <a:lnTo>
                  <a:pt x="129307" y="659550"/>
                </a:lnTo>
                <a:lnTo>
                  <a:pt x="164667" y="685983"/>
                </a:lnTo>
                <a:lnTo>
                  <a:pt x="203061" y="707304"/>
                </a:lnTo>
                <a:lnTo>
                  <a:pt x="244092" y="723076"/>
                </a:lnTo>
                <a:lnTo>
                  <a:pt x="287366" y="732860"/>
                </a:lnTo>
                <a:lnTo>
                  <a:pt x="332485" y="736219"/>
                </a:lnTo>
                <a:lnTo>
                  <a:pt x="377605" y="732860"/>
                </a:lnTo>
                <a:lnTo>
                  <a:pt x="420879" y="723076"/>
                </a:lnTo>
                <a:lnTo>
                  <a:pt x="461910" y="707304"/>
                </a:lnTo>
                <a:lnTo>
                  <a:pt x="500304" y="685983"/>
                </a:lnTo>
                <a:lnTo>
                  <a:pt x="535664" y="659550"/>
                </a:lnTo>
                <a:lnTo>
                  <a:pt x="567594" y="628443"/>
                </a:lnTo>
                <a:lnTo>
                  <a:pt x="595698" y="593100"/>
                </a:lnTo>
                <a:lnTo>
                  <a:pt x="619581" y="553959"/>
                </a:lnTo>
                <a:lnTo>
                  <a:pt x="638845" y="511458"/>
                </a:lnTo>
                <a:lnTo>
                  <a:pt x="653096" y="466035"/>
                </a:lnTo>
                <a:lnTo>
                  <a:pt x="661937" y="418127"/>
                </a:lnTo>
                <a:lnTo>
                  <a:pt x="664972" y="368173"/>
                </a:lnTo>
                <a:lnTo>
                  <a:pt x="661937" y="318216"/>
                </a:lnTo>
                <a:lnTo>
                  <a:pt x="653096" y="270301"/>
                </a:lnTo>
                <a:lnTo>
                  <a:pt x="638845" y="224867"/>
                </a:lnTo>
                <a:lnTo>
                  <a:pt x="619581" y="182353"/>
                </a:lnTo>
                <a:lnTo>
                  <a:pt x="595698" y="143197"/>
                </a:lnTo>
                <a:lnTo>
                  <a:pt x="567594" y="107838"/>
                </a:lnTo>
                <a:lnTo>
                  <a:pt x="535664" y="76716"/>
                </a:lnTo>
                <a:lnTo>
                  <a:pt x="500304" y="50268"/>
                </a:lnTo>
                <a:lnTo>
                  <a:pt x="461910" y="28934"/>
                </a:lnTo>
                <a:lnTo>
                  <a:pt x="420879" y="13152"/>
                </a:lnTo>
                <a:lnTo>
                  <a:pt x="377605" y="3361"/>
                </a:lnTo>
                <a:lnTo>
                  <a:pt x="332485" y="0"/>
                </a:lnTo>
                <a:close/>
              </a:path>
            </a:pathLst>
          </a:custGeom>
          <a:solidFill>
            <a:srgbClr val="6F96D2"/>
          </a:solidFill>
        </p:spPr>
        <p:txBody>
          <a:bodyPr wrap="square" lIns="0" tIns="0" rIns="0" bIns="0" rtlCol="0"/>
          <a:lstStyle/>
          <a:p>
            <a:endParaRPr/>
          </a:p>
        </p:txBody>
      </p:sp>
      <p:sp>
        <p:nvSpPr>
          <p:cNvPr id="6" name="object 6"/>
          <p:cNvSpPr/>
          <p:nvPr/>
        </p:nvSpPr>
        <p:spPr>
          <a:xfrm>
            <a:off x="2666873" y="3144901"/>
            <a:ext cx="665480" cy="736600"/>
          </a:xfrm>
          <a:custGeom>
            <a:avLst/>
            <a:gdLst/>
            <a:ahLst/>
            <a:cxnLst/>
            <a:rect l="l" t="t" r="r" b="b"/>
            <a:pathLst>
              <a:path w="665479" h="736600">
                <a:moveTo>
                  <a:pt x="0" y="368173"/>
                </a:moveTo>
                <a:lnTo>
                  <a:pt x="3034" y="318216"/>
                </a:lnTo>
                <a:lnTo>
                  <a:pt x="11875" y="270301"/>
                </a:lnTo>
                <a:lnTo>
                  <a:pt x="26126" y="224867"/>
                </a:lnTo>
                <a:lnTo>
                  <a:pt x="45390" y="182353"/>
                </a:lnTo>
                <a:lnTo>
                  <a:pt x="69273" y="143197"/>
                </a:lnTo>
                <a:lnTo>
                  <a:pt x="97377" y="107838"/>
                </a:lnTo>
                <a:lnTo>
                  <a:pt x="129307" y="76716"/>
                </a:lnTo>
                <a:lnTo>
                  <a:pt x="164667" y="50268"/>
                </a:lnTo>
                <a:lnTo>
                  <a:pt x="203061" y="28934"/>
                </a:lnTo>
                <a:lnTo>
                  <a:pt x="244092" y="13152"/>
                </a:lnTo>
                <a:lnTo>
                  <a:pt x="287366" y="3361"/>
                </a:lnTo>
                <a:lnTo>
                  <a:pt x="332485" y="0"/>
                </a:lnTo>
                <a:lnTo>
                  <a:pt x="377605" y="3361"/>
                </a:lnTo>
                <a:lnTo>
                  <a:pt x="420879" y="13152"/>
                </a:lnTo>
                <a:lnTo>
                  <a:pt x="461910" y="28934"/>
                </a:lnTo>
                <a:lnTo>
                  <a:pt x="500304" y="50268"/>
                </a:lnTo>
                <a:lnTo>
                  <a:pt x="535664" y="76716"/>
                </a:lnTo>
                <a:lnTo>
                  <a:pt x="567594" y="107838"/>
                </a:lnTo>
                <a:lnTo>
                  <a:pt x="595698" y="143197"/>
                </a:lnTo>
                <a:lnTo>
                  <a:pt x="619581" y="182353"/>
                </a:lnTo>
                <a:lnTo>
                  <a:pt x="638845" y="224867"/>
                </a:lnTo>
                <a:lnTo>
                  <a:pt x="653096" y="270301"/>
                </a:lnTo>
                <a:lnTo>
                  <a:pt x="661937" y="318216"/>
                </a:lnTo>
                <a:lnTo>
                  <a:pt x="664972" y="368173"/>
                </a:lnTo>
                <a:lnTo>
                  <a:pt x="661937" y="418127"/>
                </a:lnTo>
                <a:lnTo>
                  <a:pt x="653096" y="466035"/>
                </a:lnTo>
                <a:lnTo>
                  <a:pt x="638845" y="511458"/>
                </a:lnTo>
                <a:lnTo>
                  <a:pt x="619581" y="553959"/>
                </a:lnTo>
                <a:lnTo>
                  <a:pt x="595698" y="593100"/>
                </a:lnTo>
                <a:lnTo>
                  <a:pt x="567594" y="628443"/>
                </a:lnTo>
                <a:lnTo>
                  <a:pt x="535664" y="659550"/>
                </a:lnTo>
                <a:lnTo>
                  <a:pt x="500304" y="685983"/>
                </a:lnTo>
                <a:lnTo>
                  <a:pt x="461910" y="707304"/>
                </a:lnTo>
                <a:lnTo>
                  <a:pt x="420879" y="723076"/>
                </a:lnTo>
                <a:lnTo>
                  <a:pt x="377605" y="732860"/>
                </a:lnTo>
                <a:lnTo>
                  <a:pt x="332485" y="736219"/>
                </a:lnTo>
                <a:lnTo>
                  <a:pt x="287366" y="732860"/>
                </a:lnTo>
                <a:lnTo>
                  <a:pt x="244092" y="723076"/>
                </a:lnTo>
                <a:lnTo>
                  <a:pt x="203061" y="707304"/>
                </a:lnTo>
                <a:lnTo>
                  <a:pt x="164667" y="685983"/>
                </a:lnTo>
                <a:lnTo>
                  <a:pt x="129307" y="659550"/>
                </a:lnTo>
                <a:lnTo>
                  <a:pt x="97377" y="628443"/>
                </a:lnTo>
                <a:lnTo>
                  <a:pt x="69273" y="593100"/>
                </a:lnTo>
                <a:lnTo>
                  <a:pt x="45390" y="553959"/>
                </a:lnTo>
                <a:lnTo>
                  <a:pt x="26126" y="511458"/>
                </a:lnTo>
                <a:lnTo>
                  <a:pt x="11875" y="466035"/>
                </a:lnTo>
                <a:lnTo>
                  <a:pt x="3034" y="418127"/>
                </a:lnTo>
                <a:lnTo>
                  <a:pt x="0" y="368173"/>
                </a:lnTo>
                <a:close/>
              </a:path>
            </a:pathLst>
          </a:custGeom>
          <a:ln w="9360">
            <a:solidFill>
              <a:srgbClr val="000000"/>
            </a:solidFill>
          </a:ln>
        </p:spPr>
        <p:txBody>
          <a:bodyPr wrap="square" lIns="0" tIns="0" rIns="0" bIns="0" rtlCol="0"/>
          <a:lstStyle/>
          <a:p>
            <a:endParaRPr/>
          </a:p>
        </p:txBody>
      </p:sp>
      <p:sp>
        <p:nvSpPr>
          <p:cNvPr id="7" name="object 7"/>
          <p:cNvSpPr txBox="1"/>
          <p:nvPr/>
        </p:nvSpPr>
        <p:spPr>
          <a:xfrm>
            <a:off x="307340" y="60451"/>
            <a:ext cx="5978525" cy="1903730"/>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FF0000"/>
                </a:solidFill>
                <a:latin typeface="Calibri"/>
                <a:cs typeface="Calibri"/>
              </a:rPr>
              <a:t>Hexadecimal </a:t>
            </a:r>
            <a:r>
              <a:rPr sz="3200" b="1" spc="-5" dirty="0">
                <a:solidFill>
                  <a:srgbClr val="FF0000"/>
                </a:solidFill>
                <a:latin typeface="Calibri"/>
                <a:cs typeface="Calibri"/>
              </a:rPr>
              <a:t>Number </a:t>
            </a:r>
            <a:r>
              <a:rPr sz="3200" b="1" spc="-25" dirty="0">
                <a:solidFill>
                  <a:srgbClr val="FF0000"/>
                </a:solidFill>
                <a:latin typeface="Calibri"/>
                <a:cs typeface="Calibri"/>
              </a:rPr>
              <a:t>System</a:t>
            </a:r>
            <a:r>
              <a:rPr sz="3200" b="1" spc="-90" dirty="0">
                <a:solidFill>
                  <a:srgbClr val="FF0000"/>
                </a:solidFill>
                <a:latin typeface="Calibri"/>
                <a:cs typeface="Calibri"/>
              </a:rPr>
              <a:t> </a:t>
            </a:r>
            <a:r>
              <a:rPr sz="3200" b="1" spc="-5" dirty="0">
                <a:solidFill>
                  <a:srgbClr val="FF0000"/>
                </a:solidFill>
                <a:latin typeface="Calibri"/>
                <a:cs typeface="Calibri"/>
              </a:rPr>
              <a:t>(HEX)</a:t>
            </a:r>
            <a:endParaRPr sz="3200">
              <a:latin typeface="Calibri"/>
              <a:cs typeface="Calibri"/>
            </a:endParaRPr>
          </a:p>
          <a:p>
            <a:pPr>
              <a:lnSpc>
                <a:spcPct val="100000"/>
              </a:lnSpc>
            </a:pPr>
            <a:endParaRPr sz="3200">
              <a:latin typeface="Times New Roman"/>
              <a:cs typeface="Times New Roman"/>
            </a:endParaRPr>
          </a:p>
          <a:p>
            <a:pPr>
              <a:lnSpc>
                <a:spcPct val="100000"/>
              </a:lnSpc>
              <a:spcBef>
                <a:spcPts val="35"/>
              </a:spcBef>
            </a:pPr>
            <a:endParaRPr sz="2950">
              <a:latin typeface="Times New Roman"/>
              <a:cs typeface="Times New Roman"/>
            </a:endParaRPr>
          </a:p>
          <a:p>
            <a:pPr marL="622300">
              <a:lnSpc>
                <a:spcPct val="100000"/>
              </a:lnSpc>
            </a:pPr>
            <a:r>
              <a:rPr sz="3200" spc="-10" dirty="0">
                <a:solidFill>
                  <a:srgbClr val="FF0000"/>
                </a:solidFill>
                <a:latin typeface="Calibri"/>
                <a:cs typeface="Calibri"/>
              </a:rPr>
              <a:t>Structure:</a:t>
            </a:r>
            <a:endParaRPr sz="3200">
              <a:latin typeface="Calibri"/>
              <a:cs typeface="Calibri"/>
            </a:endParaRPr>
          </a:p>
        </p:txBody>
      </p:sp>
      <p:sp>
        <p:nvSpPr>
          <p:cNvPr id="8" name="object 8"/>
          <p:cNvSpPr txBox="1"/>
          <p:nvPr/>
        </p:nvSpPr>
        <p:spPr>
          <a:xfrm>
            <a:off x="70815" y="3368802"/>
            <a:ext cx="10960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Hex</a:t>
            </a:r>
            <a:r>
              <a:rPr sz="2400" spc="-90" dirty="0">
                <a:latin typeface="Tahoma"/>
                <a:cs typeface="Tahoma"/>
              </a:rPr>
              <a:t> </a:t>
            </a:r>
            <a:r>
              <a:rPr sz="2400" spc="-10" dirty="0">
                <a:latin typeface="Tahoma"/>
                <a:cs typeface="Tahoma"/>
              </a:rPr>
              <a:t>No.</a:t>
            </a:r>
            <a:endParaRPr sz="2400">
              <a:latin typeface="Tahoma"/>
              <a:cs typeface="Tahoma"/>
            </a:endParaRPr>
          </a:p>
        </p:txBody>
      </p:sp>
      <p:sp>
        <p:nvSpPr>
          <p:cNvPr id="9" name="object 9"/>
          <p:cNvSpPr txBox="1"/>
          <p:nvPr/>
        </p:nvSpPr>
        <p:spPr>
          <a:xfrm>
            <a:off x="60147" y="4588255"/>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10" name="object 10"/>
          <p:cNvSpPr txBox="1"/>
          <p:nvPr/>
        </p:nvSpPr>
        <p:spPr>
          <a:xfrm>
            <a:off x="8410447" y="3217875"/>
            <a:ext cx="519430"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Tahoma"/>
                <a:cs typeface="Tahoma"/>
              </a:rPr>
              <a:t>....</a:t>
            </a:r>
            <a:endParaRPr sz="3200">
              <a:latin typeface="Tahoma"/>
              <a:cs typeface="Tahoma"/>
            </a:endParaRPr>
          </a:p>
        </p:txBody>
      </p:sp>
      <p:sp>
        <p:nvSpPr>
          <p:cNvPr id="11" name="object 11"/>
          <p:cNvSpPr/>
          <p:nvPr/>
        </p:nvSpPr>
        <p:spPr>
          <a:xfrm>
            <a:off x="5720439" y="3805173"/>
            <a:ext cx="142875" cy="609600"/>
          </a:xfrm>
          <a:custGeom>
            <a:avLst/>
            <a:gdLst/>
            <a:ahLst/>
            <a:cxnLst/>
            <a:rect l="l" t="t" r="r" b="b"/>
            <a:pathLst>
              <a:path w="142875" h="609600">
                <a:moveTo>
                  <a:pt x="71180" y="62780"/>
                </a:moveTo>
                <a:lnTo>
                  <a:pt x="55355" y="89868"/>
                </a:lnTo>
                <a:lnTo>
                  <a:pt x="55012" y="609092"/>
                </a:lnTo>
                <a:lnTo>
                  <a:pt x="86762" y="609092"/>
                </a:lnTo>
                <a:lnTo>
                  <a:pt x="86968" y="142190"/>
                </a:lnTo>
                <a:lnTo>
                  <a:pt x="86948" y="89868"/>
                </a:lnTo>
                <a:lnTo>
                  <a:pt x="71180" y="62780"/>
                </a:lnTo>
                <a:close/>
              </a:path>
              <a:path w="142875" h="609600">
                <a:moveTo>
                  <a:pt x="89525" y="31368"/>
                </a:moveTo>
                <a:lnTo>
                  <a:pt x="87016" y="31368"/>
                </a:lnTo>
                <a:lnTo>
                  <a:pt x="86991" y="89941"/>
                </a:lnTo>
                <a:lnTo>
                  <a:pt x="112924" y="134493"/>
                </a:lnTo>
                <a:lnTo>
                  <a:pt x="117119" y="139154"/>
                </a:lnTo>
                <a:lnTo>
                  <a:pt x="122576" y="141779"/>
                </a:lnTo>
                <a:lnTo>
                  <a:pt x="128605" y="142190"/>
                </a:lnTo>
                <a:lnTo>
                  <a:pt x="134514" y="140207"/>
                </a:lnTo>
                <a:lnTo>
                  <a:pt x="139247" y="135993"/>
                </a:lnTo>
                <a:lnTo>
                  <a:pt x="141896" y="130492"/>
                </a:lnTo>
                <a:lnTo>
                  <a:pt x="142283" y="124420"/>
                </a:lnTo>
                <a:lnTo>
                  <a:pt x="140229" y="118490"/>
                </a:lnTo>
                <a:lnTo>
                  <a:pt x="89525" y="31368"/>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5"/>
                </a:lnTo>
                <a:lnTo>
                  <a:pt x="55312" y="89941"/>
                </a:lnTo>
                <a:lnTo>
                  <a:pt x="55393" y="31368"/>
                </a:lnTo>
                <a:lnTo>
                  <a:pt x="89525" y="31368"/>
                </a:lnTo>
                <a:lnTo>
                  <a:pt x="71268" y="0"/>
                </a:lnTo>
                <a:close/>
              </a:path>
              <a:path w="142875" h="609600">
                <a:moveTo>
                  <a:pt x="87013" y="39369"/>
                </a:moveTo>
                <a:lnTo>
                  <a:pt x="84857" y="39369"/>
                </a:lnTo>
                <a:lnTo>
                  <a:pt x="71180" y="62780"/>
                </a:lnTo>
                <a:lnTo>
                  <a:pt x="86991" y="89941"/>
                </a:lnTo>
                <a:lnTo>
                  <a:pt x="87013" y="39369"/>
                </a:lnTo>
                <a:close/>
              </a:path>
              <a:path w="142875" h="609600">
                <a:moveTo>
                  <a:pt x="87016" y="31368"/>
                </a:moveTo>
                <a:lnTo>
                  <a:pt x="55393" y="31368"/>
                </a:lnTo>
                <a:lnTo>
                  <a:pt x="55355" y="89868"/>
                </a:lnTo>
                <a:lnTo>
                  <a:pt x="71180" y="62780"/>
                </a:lnTo>
                <a:lnTo>
                  <a:pt x="57552" y="39369"/>
                </a:lnTo>
                <a:lnTo>
                  <a:pt x="87013" y="39369"/>
                </a:lnTo>
                <a:lnTo>
                  <a:pt x="87016" y="31368"/>
                </a:lnTo>
                <a:close/>
              </a:path>
              <a:path w="142875" h="609600">
                <a:moveTo>
                  <a:pt x="84857" y="39369"/>
                </a:moveTo>
                <a:lnTo>
                  <a:pt x="57552" y="39369"/>
                </a:lnTo>
                <a:lnTo>
                  <a:pt x="71180" y="62780"/>
                </a:lnTo>
                <a:lnTo>
                  <a:pt x="84857" y="39369"/>
                </a:lnTo>
                <a:close/>
              </a:path>
            </a:pathLst>
          </a:custGeom>
          <a:solidFill>
            <a:srgbClr val="000000"/>
          </a:solidFill>
        </p:spPr>
        <p:txBody>
          <a:bodyPr wrap="square" lIns="0" tIns="0" rIns="0" bIns="0" rtlCol="0"/>
          <a:lstStyle/>
          <a:p>
            <a:endParaRPr/>
          </a:p>
        </p:txBody>
      </p:sp>
      <p:sp>
        <p:nvSpPr>
          <p:cNvPr id="12" name="object 12"/>
          <p:cNvSpPr/>
          <p:nvPr/>
        </p:nvSpPr>
        <p:spPr>
          <a:xfrm>
            <a:off x="4806039" y="3805173"/>
            <a:ext cx="142875" cy="609600"/>
          </a:xfrm>
          <a:custGeom>
            <a:avLst/>
            <a:gdLst/>
            <a:ahLst/>
            <a:cxnLst/>
            <a:rect l="l" t="t" r="r" b="b"/>
            <a:pathLst>
              <a:path w="142875" h="609600">
                <a:moveTo>
                  <a:pt x="71180" y="62780"/>
                </a:moveTo>
                <a:lnTo>
                  <a:pt x="55355" y="89868"/>
                </a:lnTo>
                <a:lnTo>
                  <a:pt x="55012" y="609092"/>
                </a:lnTo>
                <a:lnTo>
                  <a:pt x="86762" y="609092"/>
                </a:lnTo>
                <a:lnTo>
                  <a:pt x="86968" y="142190"/>
                </a:lnTo>
                <a:lnTo>
                  <a:pt x="86948" y="89868"/>
                </a:lnTo>
                <a:lnTo>
                  <a:pt x="71180" y="62780"/>
                </a:lnTo>
                <a:close/>
              </a:path>
              <a:path w="142875" h="609600">
                <a:moveTo>
                  <a:pt x="89525" y="31368"/>
                </a:moveTo>
                <a:lnTo>
                  <a:pt x="87016" y="31368"/>
                </a:lnTo>
                <a:lnTo>
                  <a:pt x="86991" y="89941"/>
                </a:lnTo>
                <a:lnTo>
                  <a:pt x="112924" y="134493"/>
                </a:lnTo>
                <a:lnTo>
                  <a:pt x="117119" y="139154"/>
                </a:lnTo>
                <a:lnTo>
                  <a:pt x="122576" y="141779"/>
                </a:lnTo>
                <a:lnTo>
                  <a:pt x="128605" y="142190"/>
                </a:lnTo>
                <a:lnTo>
                  <a:pt x="134514" y="140207"/>
                </a:lnTo>
                <a:lnTo>
                  <a:pt x="139247" y="135993"/>
                </a:lnTo>
                <a:lnTo>
                  <a:pt x="141896" y="130492"/>
                </a:lnTo>
                <a:lnTo>
                  <a:pt x="142283" y="124420"/>
                </a:lnTo>
                <a:lnTo>
                  <a:pt x="140229" y="118490"/>
                </a:lnTo>
                <a:lnTo>
                  <a:pt x="89525" y="31368"/>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5"/>
                </a:lnTo>
                <a:lnTo>
                  <a:pt x="55312" y="89941"/>
                </a:lnTo>
                <a:lnTo>
                  <a:pt x="55393" y="31368"/>
                </a:lnTo>
                <a:lnTo>
                  <a:pt x="89525" y="31368"/>
                </a:lnTo>
                <a:lnTo>
                  <a:pt x="71268" y="0"/>
                </a:lnTo>
                <a:close/>
              </a:path>
              <a:path w="142875" h="609600">
                <a:moveTo>
                  <a:pt x="87013" y="39369"/>
                </a:moveTo>
                <a:lnTo>
                  <a:pt x="84857" y="39369"/>
                </a:lnTo>
                <a:lnTo>
                  <a:pt x="71180" y="62780"/>
                </a:lnTo>
                <a:lnTo>
                  <a:pt x="86991" y="89941"/>
                </a:lnTo>
                <a:lnTo>
                  <a:pt x="87013" y="39369"/>
                </a:lnTo>
                <a:close/>
              </a:path>
              <a:path w="142875" h="609600">
                <a:moveTo>
                  <a:pt x="87016" y="31368"/>
                </a:moveTo>
                <a:lnTo>
                  <a:pt x="55393" y="31368"/>
                </a:lnTo>
                <a:lnTo>
                  <a:pt x="55355" y="89868"/>
                </a:lnTo>
                <a:lnTo>
                  <a:pt x="71180" y="62780"/>
                </a:lnTo>
                <a:lnTo>
                  <a:pt x="57552" y="39369"/>
                </a:lnTo>
                <a:lnTo>
                  <a:pt x="87013" y="39369"/>
                </a:lnTo>
                <a:lnTo>
                  <a:pt x="87016" y="31368"/>
                </a:lnTo>
                <a:close/>
              </a:path>
              <a:path w="142875" h="609600">
                <a:moveTo>
                  <a:pt x="84857" y="39369"/>
                </a:moveTo>
                <a:lnTo>
                  <a:pt x="57552" y="39369"/>
                </a:lnTo>
                <a:lnTo>
                  <a:pt x="71180" y="62780"/>
                </a:lnTo>
                <a:lnTo>
                  <a:pt x="84857" y="39369"/>
                </a:lnTo>
                <a:close/>
              </a:path>
            </a:pathLst>
          </a:custGeom>
          <a:solidFill>
            <a:srgbClr val="000000"/>
          </a:solidFill>
        </p:spPr>
        <p:txBody>
          <a:bodyPr wrap="square" lIns="0" tIns="0" rIns="0" bIns="0" rtlCol="0"/>
          <a:lstStyle/>
          <a:p>
            <a:endParaRPr/>
          </a:p>
        </p:txBody>
      </p:sp>
      <p:sp>
        <p:nvSpPr>
          <p:cNvPr id="13" name="object 13"/>
          <p:cNvSpPr/>
          <p:nvPr/>
        </p:nvSpPr>
        <p:spPr>
          <a:xfrm>
            <a:off x="3815312" y="3805173"/>
            <a:ext cx="142875" cy="609600"/>
          </a:xfrm>
          <a:custGeom>
            <a:avLst/>
            <a:gdLst/>
            <a:ahLst/>
            <a:cxnLst/>
            <a:rect l="l" t="t" r="r" b="b"/>
            <a:pathLst>
              <a:path w="142875" h="609600">
                <a:moveTo>
                  <a:pt x="71180" y="62780"/>
                </a:moveTo>
                <a:lnTo>
                  <a:pt x="55355" y="89868"/>
                </a:lnTo>
                <a:lnTo>
                  <a:pt x="55012" y="609092"/>
                </a:lnTo>
                <a:lnTo>
                  <a:pt x="86762" y="609092"/>
                </a:lnTo>
                <a:lnTo>
                  <a:pt x="86968" y="142190"/>
                </a:lnTo>
                <a:lnTo>
                  <a:pt x="86948" y="89868"/>
                </a:lnTo>
                <a:lnTo>
                  <a:pt x="71180" y="62780"/>
                </a:lnTo>
                <a:close/>
              </a:path>
              <a:path w="142875" h="609600">
                <a:moveTo>
                  <a:pt x="89559" y="31368"/>
                </a:moveTo>
                <a:lnTo>
                  <a:pt x="87016" y="31368"/>
                </a:lnTo>
                <a:lnTo>
                  <a:pt x="86991" y="89941"/>
                </a:lnTo>
                <a:lnTo>
                  <a:pt x="112924" y="134493"/>
                </a:lnTo>
                <a:lnTo>
                  <a:pt x="117121" y="139154"/>
                </a:lnTo>
                <a:lnTo>
                  <a:pt x="122592" y="141779"/>
                </a:lnTo>
                <a:lnTo>
                  <a:pt x="128658" y="142190"/>
                </a:lnTo>
                <a:lnTo>
                  <a:pt x="134641" y="140207"/>
                </a:lnTo>
                <a:lnTo>
                  <a:pt x="139303" y="135993"/>
                </a:lnTo>
                <a:lnTo>
                  <a:pt x="141928" y="130492"/>
                </a:lnTo>
                <a:lnTo>
                  <a:pt x="142339" y="124420"/>
                </a:lnTo>
                <a:lnTo>
                  <a:pt x="140356" y="118490"/>
                </a:lnTo>
                <a:lnTo>
                  <a:pt x="89559" y="31368"/>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5"/>
                </a:lnTo>
                <a:lnTo>
                  <a:pt x="55312" y="89941"/>
                </a:lnTo>
                <a:lnTo>
                  <a:pt x="55393" y="31368"/>
                </a:lnTo>
                <a:lnTo>
                  <a:pt x="89559" y="31368"/>
                </a:lnTo>
                <a:lnTo>
                  <a:pt x="71268" y="0"/>
                </a:lnTo>
                <a:close/>
              </a:path>
              <a:path w="142875" h="609600">
                <a:moveTo>
                  <a:pt x="87013" y="39369"/>
                </a:moveTo>
                <a:lnTo>
                  <a:pt x="84857" y="39369"/>
                </a:lnTo>
                <a:lnTo>
                  <a:pt x="71180" y="62780"/>
                </a:lnTo>
                <a:lnTo>
                  <a:pt x="86991" y="89941"/>
                </a:lnTo>
                <a:lnTo>
                  <a:pt x="87013" y="39369"/>
                </a:lnTo>
                <a:close/>
              </a:path>
              <a:path w="142875" h="609600">
                <a:moveTo>
                  <a:pt x="87016" y="31368"/>
                </a:moveTo>
                <a:lnTo>
                  <a:pt x="55393" y="31368"/>
                </a:lnTo>
                <a:lnTo>
                  <a:pt x="55355" y="89868"/>
                </a:lnTo>
                <a:lnTo>
                  <a:pt x="71180" y="62780"/>
                </a:lnTo>
                <a:lnTo>
                  <a:pt x="57552" y="39369"/>
                </a:lnTo>
                <a:lnTo>
                  <a:pt x="87013" y="39369"/>
                </a:lnTo>
                <a:lnTo>
                  <a:pt x="87016" y="31368"/>
                </a:lnTo>
                <a:close/>
              </a:path>
              <a:path w="142875" h="609600">
                <a:moveTo>
                  <a:pt x="84857" y="39369"/>
                </a:moveTo>
                <a:lnTo>
                  <a:pt x="57552" y="39369"/>
                </a:lnTo>
                <a:lnTo>
                  <a:pt x="71180" y="62780"/>
                </a:lnTo>
                <a:lnTo>
                  <a:pt x="84857" y="39369"/>
                </a:lnTo>
                <a:close/>
              </a:path>
            </a:pathLst>
          </a:custGeom>
          <a:solidFill>
            <a:srgbClr val="000000"/>
          </a:solidFill>
        </p:spPr>
        <p:txBody>
          <a:bodyPr wrap="square" lIns="0" tIns="0" rIns="0" bIns="0" rtlCol="0"/>
          <a:lstStyle/>
          <a:p>
            <a:endParaRPr/>
          </a:p>
        </p:txBody>
      </p:sp>
      <p:sp>
        <p:nvSpPr>
          <p:cNvPr id="14" name="object 14"/>
          <p:cNvSpPr/>
          <p:nvPr/>
        </p:nvSpPr>
        <p:spPr>
          <a:xfrm>
            <a:off x="2900912" y="3805173"/>
            <a:ext cx="142875" cy="609600"/>
          </a:xfrm>
          <a:custGeom>
            <a:avLst/>
            <a:gdLst/>
            <a:ahLst/>
            <a:cxnLst/>
            <a:rect l="l" t="t" r="r" b="b"/>
            <a:pathLst>
              <a:path w="142875" h="609600">
                <a:moveTo>
                  <a:pt x="71180" y="62780"/>
                </a:moveTo>
                <a:lnTo>
                  <a:pt x="55355" y="89868"/>
                </a:lnTo>
                <a:lnTo>
                  <a:pt x="55012" y="609092"/>
                </a:lnTo>
                <a:lnTo>
                  <a:pt x="86762" y="609092"/>
                </a:lnTo>
                <a:lnTo>
                  <a:pt x="86968" y="142190"/>
                </a:lnTo>
                <a:lnTo>
                  <a:pt x="86948" y="89868"/>
                </a:lnTo>
                <a:lnTo>
                  <a:pt x="71180" y="62780"/>
                </a:lnTo>
                <a:close/>
              </a:path>
              <a:path w="142875" h="609600">
                <a:moveTo>
                  <a:pt x="89559" y="31368"/>
                </a:moveTo>
                <a:lnTo>
                  <a:pt x="87016" y="31368"/>
                </a:lnTo>
                <a:lnTo>
                  <a:pt x="86991" y="89941"/>
                </a:lnTo>
                <a:lnTo>
                  <a:pt x="112924" y="134493"/>
                </a:lnTo>
                <a:lnTo>
                  <a:pt x="117121" y="139154"/>
                </a:lnTo>
                <a:lnTo>
                  <a:pt x="122592" y="141779"/>
                </a:lnTo>
                <a:lnTo>
                  <a:pt x="128658" y="142190"/>
                </a:lnTo>
                <a:lnTo>
                  <a:pt x="134641" y="140207"/>
                </a:lnTo>
                <a:lnTo>
                  <a:pt x="139303" y="135993"/>
                </a:lnTo>
                <a:lnTo>
                  <a:pt x="141928" y="130492"/>
                </a:lnTo>
                <a:lnTo>
                  <a:pt x="142339" y="124420"/>
                </a:lnTo>
                <a:lnTo>
                  <a:pt x="140356" y="118490"/>
                </a:lnTo>
                <a:lnTo>
                  <a:pt x="89559" y="31368"/>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5"/>
                </a:lnTo>
                <a:lnTo>
                  <a:pt x="55312" y="89941"/>
                </a:lnTo>
                <a:lnTo>
                  <a:pt x="55393" y="31368"/>
                </a:lnTo>
                <a:lnTo>
                  <a:pt x="89559" y="31368"/>
                </a:lnTo>
                <a:lnTo>
                  <a:pt x="71268" y="0"/>
                </a:lnTo>
                <a:close/>
              </a:path>
              <a:path w="142875" h="609600">
                <a:moveTo>
                  <a:pt x="87013" y="39369"/>
                </a:moveTo>
                <a:lnTo>
                  <a:pt x="84857" y="39369"/>
                </a:lnTo>
                <a:lnTo>
                  <a:pt x="71180" y="62780"/>
                </a:lnTo>
                <a:lnTo>
                  <a:pt x="86991" y="89941"/>
                </a:lnTo>
                <a:lnTo>
                  <a:pt x="87013" y="39369"/>
                </a:lnTo>
                <a:close/>
              </a:path>
              <a:path w="142875" h="609600">
                <a:moveTo>
                  <a:pt x="87016" y="31368"/>
                </a:moveTo>
                <a:lnTo>
                  <a:pt x="55393" y="31368"/>
                </a:lnTo>
                <a:lnTo>
                  <a:pt x="55355" y="89868"/>
                </a:lnTo>
                <a:lnTo>
                  <a:pt x="71180" y="62780"/>
                </a:lnTo>
                <a:lnTo>
                  <a:pt x="57552" y="39369"/>
                </a:lnTo>
                <a:lnTo>
                  <a:pt x="87013" y="39369"/>
                </a:lnTo>
                <a:lnTo>
                  <a:pt x="87016" y="31368"/>
                </a:lnTo>
                <a:close/>
              </a:path>
              <a:path w="142875" h="609600">
                <a:moveTo>
                  <a:pt x="84857" y="39369"/>
                </a:moveTo>
                <a:lnTo>
                  <a:pt x="57552" y="39369"/>
                </a:lnTo>
                <a:lnTo>
                  <a:pt x="71180" y="62780"/>
                </a:lnTo>
                <a:lnTo>
                  <a:pt x="84857" y="39369"/>
                </a:lnTo>
                <a:close/>
              </a:path>
            </a:pathLst>
          </a:custGeom>
          <a:solidFill>
            <a:srgbClr val="000000"/>
          </a:solidFill>
        </p:spPr>
        <p:txBody>
          <a:bodyPr wrap="square" lIns="0" tIns="0" rIns="0" bIns="0" rtlCol="0"/>
          <a:lstStyle/>
          <a:p>
            <a:endParaRPr/>
          </a:p>
        </p:txBody>
      </p:sp>
      <p:sp>
        <p:nvSpPr>
          <p:cNvPr id="15" name="object 15"/>
          <p:cNvSpPr/>
          <p:nvPr/>
        </p:nvSpPr>
        <p:spPr>
          <a:xfrm>
            <a:off x="6787112" y="3805173"/>
            <a:ext cx="142875" cy="609600"/>
          </a:xfrm>
          <a:custGeom>
            <a:avLst/>
            <a:gdLst/>
            <a:ahLst/>
            <a:cxnLst/>
            <a:rect l="l" t="t" r="r" b="b"/>
            <a:pathLst>
              <a:path w="142875" h="609600">
                <a:moveTo>
                  <a:pt x="71180" y="62780"/>
                </a:moveTo>
                <a:lnTo>
                  <a:pt x="55355" y="89868"/>
                </a:lnTo>
                <a:lnTo>
                  <a:pt x="55012" y="609092"/>
                </a:lnTo>
                <a:lnTo>
                  <a:pt x="86762" y="609092"/>
                </a:lnTo>
                <a:lnTo>
                  <a:pt x="86968" y="142190"/>
                </a:lnTo>
                <a:lnTo>
                  <a:pt x="86948" y="89868"/>
                </a:lnTo>
                <a:lnTo>
                  <a:pt x="71180" y="62780"/>
                </a:lnTo>
                <a:close/>
              </a:path>
              <a:path w="142875" h="609600">
                <a:moveTo>
                  <a:pt x="89559" y="31368"/>
                </a:moveTo>
                <a:lnTo>
                  <a:pt x="87016" y="31368"/>
                </a:lnTo>
                <a:lnTo>
                  <a:pt x="86991" y="89941"/>
                </a:lnTo>
                <a:lnTo>
                  <a:pt x="112924" y="134493"/>
                </a:lnTo>
                <a:lnTo>
                  <a:pt x="117121" y="139154"/>
                </a:lnTo>
                <a:lnTo>
                  <a:pt x="122592" y="141779"/>
                </a:lnTo>
                <a:lnTo>
                  <a:pt x="128658" y="142190"/>
                </a:lnTo>
                <a:lnTo>
                  <a:pt x="134641" y="140207"/>
                </a:lnTo>
                <a:lnTo>
                  <a:pt x="139303" y="135993"/>
                </a:lnTo>
                <a:lnTo>
                  <a:pt x="141928" y="130492"/>
                </a:lnTo>
                <a:lnTo>
                  <a:pt x="142339" y="124420"/>
                </a:lnTo>
                <a:lnTo>
                  <a:pt x="140356" y="118490"/>
                </a:lnTo>
                <a:lnTo>
                  <a:pt x="89559" y="31368"/>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5"/>
                </a:lnTo>
                <a:lnTo>
                  <a:pt x="55312" y="89941"/>
                </a:lnTo>
                <a:lnTo>
                  <a:pt x="55393" y="31368"/>
                </a:lnTo>
                <a:lnTo>
                  <a:pt x="89559" y="31368"/>
                </a:lnTo>
                <a:lnTo>
                  <a:pt x="71268" y="0"/>
                </a:lnTo>
                <a:close/>
              </a:path>
              <a:path w="142875" h="609600">
                <a:moveTo>
                  <a:pt x="87013" y="39369"/>
                </a:moveTo>
                <a:lnTo>
                  <a:pt x="84857" y="39369"/>
                </a:lnTo>
                <a:lnTo>
                  <a:pt x="71180" y="62780"/>
                </a:lnTo>
                <a:lnTo>
                  <a:pt x="86991" y="89941"/>
                </a:lnTo>
                <a:lnTo>
                  <a:pt x="87013" y="39369"/>
                </a:lnTo>
                <a:close/>
              </a:path>
              <a:path w="142875" h="609600">
                <a:moveTo>
                  <a:pt x="87016" y="31368"/>
                </a:moveTo>
                <a:lnTo>
                  <a:pt x="55393" y="31368"/>
                </a:lnTo>
                <a:lnTo>
                  <a:pt x="55355" y="89868"/>
                </a:lnTo>
                <a:lnTo>
                  <a:pt x="71180" y="62780"/>
                </a:lnTo>
                <a:lnTo>
                  <a:pt x="57552" y="39369"/>
                </a:lnTo>
                <a:lnTo>
                  <a:pt x="87013" y="39369"/>
                </a:lnTo>
                <a:lnTo>
                  <a:pt x="87016" y="31368"/>
                </a:lnTo>
                <a:close/>
              </a:path>
              <a:path w="142875" h="609600">
                <a:moveTo>
                  <a:pt x="84857" y="39369"/>
                </a:moveTo>
                <a:lnTo>
                  <a:pt x="57552" y="39369"/>
                </a:lnTo>
                <a:lnTo>
                  <a:pt x="71180" y="62780"/>
                </a:lnTo>
                <a:lnTo>
                  <a:pt x="84857" y="39369"/>
                </a:lnTo>
                <a:close/>
              </a:path>
            </a:pathLst>
          </a:custGeom>
          <a:solidFill>
            <a:srgbClr val="000000"/>
          </a:solidFill>
        </p:spPr>
        <p:txBody>
          <a:bodyPr wrap="square" lIns="0" tIns="0" rIns="0" bIns="0" rtlCol="0"/>
          <a:lstStyle/>
          <a:p>
            <a:endParaRPr/>
          </a:p>
        </p:txBody>
      </p:sp>
      <p:sp>
        <p:nvSpPr>
          <p:cNvPr id="16" name="object 16"/>
          <p:cNvSpPr/>
          <p:nvPr/>
        </p:nvSpPr>
        <p:spPr>
          <a:xfrm>
            <a:off x="7777839" y="3805173"/>
            <a:ext cx="142875" cy="609600"/>
          </a:xfrm>
          <a:custGeom>
            <a:avLst/>
            <a:gdLst/>
            <a:ahLst/>
            <a:cxnLst/>
            <a:rect l="l" t="t" r="r" b="b"/>
            <a:pathLst>
              <a:path w="142875" h="609600">
                <a:moveTo>
                  <a:pt x="71180" y="62780"/>
                </a:moveTo>
                <a:lnTo>
                  <a:pt x="55355" y="89868"/>
                </a:lnTo>
                <a:lnTo>
                  <a:pt x="55012" y="609092"/>
                </a:lnTo>
                <a:lnTo>
                  <a:pt x="86762" y="609092"/>
                </a:lnTo>
                <a:lnTo>
                  <a:pt x="86968" y="142190"/>
                </a:lnTo>
                <a:lnTo>
                  <a:pt x="86948" y="89868"/>
                </a:lnTo>
                <a:lnTo>
                  <a:pt x="71180" y="62780"/>
                </a:lnTo>
                <a:close/>
              </a:path>
              <a:path w="142875" h="609600">
                <a:moveTo>
                  <a:pt x="89525" y="31368"/>
                </a:moveTo>
                <a:lnTo>
                  <a:pt x="87016" y="31368"/>
                </a:lnTo>
                <a:lnTo>
                  <a:pt x="86991" y="89941"/>
                </a:lnTo>
                <a:lnTo>
                  <a:pt x="112924" y="134493"/>
                </a:lnTo>
                <a:lnTo>
                  <a:pt x="117119" y="139154"/>
                </a:lnTo>
                <a:lnTo>
                  <a:pt x="122576" y="141779"/>
                </a:lnTo>
                <a:lnTo>
                  <a:pt x="128605" y="142190"/>
                </a:lnTo>
                <a:lnTo>
                  <a:pt x="134514" y="140207"/>
                </a:lnTo>
                <a:lnTo>
                  <a:pt x="139247" y="135993"/>
                </a:lnTo>
                <a:lnTo>
                  <a:pt x="141896" y="130492"/>
                </a:lnTo>
                <a:lnTo>
                  <a:pt x="142283" y="124420"/>
                </a:lnTo>
                <a:lnTo>
                  <a:pt x="140229" y="118490"/>
                </a:lnTo>
                <a:lnTo>
                  <a:pt x="89525" y="31368"/>
                </a:lnTo>
                <a:close/>
              </a:path>
              <a:path w="142875" h="609600">
                <a:moveTo>
                  <a:pt x="71268" y="0"/>
                </a:moveTo>
                <a:lnTo>
                  <a:pt x="2053" y="118363"/>
                </a:lnTo>
                <a:lnTo>
                  <a:pt x="0" y="124346"/>
                </a:lnTo>
                <a:lnTo>
                  <a:pt x="386" y="130413"/>
                </a:lnTo>
                <a:lnTo>
                  <a:pt x="3036" y="135884"/>
                </a:lnTo>
                <a:lnTo>
                  <a:pt x="7768" y="140081"/>
                </a:lnTo>
                <a:lnTo>
                  <a:pt x="13696" y="142134"/>
                </a:lnTo>
                <a:lnTo>
                  <a:pt x="19754" y="141747"/>
                </a:lnTo>
                <a:lnTo>
                  <a:pt x="25217" y="139098"/>
                </a:lnTo>
                <a:lnTo>
                  <a:pt x="29358" y="134365"/>
                </a:lnTo>
                <a:lnTo>
                  <a:pt x="55312" y="89941"/>
                </a:lnTo>
                <a:lnTo>
                  <a:pt x="55393" y="31368"/>
                </a:lnTo>
                <a:lnTo>
                  <a:pt x="89525" y="31368"/>
                </a:lnTo>
                <a:lnTo>
                  <a:pt x="71268" y="0"/>
                </a:lnTo>
                <a:close/>
              </a:path>
              <a:path w="142875" h="609600">
                <a:moveTo>
                  <a:pt x="87013" y="39369"/>
                </a:moveTo>
                <a:lnTo>
                  <a:pt x="84857" y="39369"/>
                </a:lnTo>
                <a:lnTo>
                  <a:pt x="71180" y="62780"/>
                </a:lnTo>
                <a:lnTo>
                  <a:pt x="86991" y="89941"/>
                </a:lnTo>
                <a:lnTo>
                  <a:pt x="87013" y="39369"/>
                </a:lnTo>
                <a:close/>
              </a:path>
              <a:path w="142875" h="609600">
                <a:moveTo>
                  <a:pt x="87016" y="31368"/>
                </a:moveTo>
                <a:lnTo>
                  <a:pt x="55393" y="31368"/>
                </a:lnTo>
                <a:lnTo>
                  <a:pt x="55355" y="89868"/>
                </a:lnTo>
                <a:lnTo>
                  <a:pt x="71180" y="62780"/>
                </a:lnTo>
                <a:lnTo>
                  <a:pt x="57552" y="39369"/>
                </a:lnTo>
                <a:lnTo>
                  <a:pt x="87013" y="39369"/>
                </a:lnTo>
                <a:lnTo>
                  <a:pt x="87016" y="31368"/>
                </a:lnTo>
                <a:close/>
              </a:path>
              <a:path w="142875" h="609600">
                <a:moveTo>
                  <a:pt x="84857" y="39369"/>
                </a:moveTo>
                <a:lnTo>
                  <a:pt x="57552" y="39369"/>
                </a:lnTo>
                <a:lnTo>
                  <a:pt x="71180" y="62780"/>
                </a:lnTo>
                <a:lnTo>
                  <a:pt x="84857" y="39369"/>
                </a:lnTo>
                <a:close/>
              </a:path>
            </a:pathLst>
          </a:custGeom>
          <a:solidFill>
            <a:srgbClr val="000000"/>
          </a:solidFill>
        </p:spPr>
        <p:txBody>
          <a:bodyPr wrap="square" lIns="0" tIns="0" rIns="0" bIns="0" rtlCol="0"/>
          <a:lstStyle/>
          <a:p>
            <a:endParaRPr/>
          </a:p>
        </p:txBody>
      </p:sp>
      <p:sp>
        <p:nvSpPr>
          <p:cNvPr id="17" name="object 17"/>
          <p:cNvSpPr/>
          <p:nvPr/>
        </p:nvSpPr>
        <p:spPr>
          <a:xfrm>
            <a:off x="6253222" y="3956684"/>
            <a:ext cx="142875" cy="1905000"/>
          </a:xfrm>
          <a:custGeom>
            <a:avLst/>
            <a:gdLst/>
            <a:ahLst/>
            <a:cxnLst/>
            <a:rect l="l" t="t" r="r" b="b"/>
            <a:pathLst>
              <a:path w="142875" h="1905000">
                <a:moveTo>
                  <a:pt x="70852" y="62937"/>
                </a:moveTo>
                <a:lnTo>
                  <a:pt x="55146" y="90142"/>
                </a:lnTo>
                <a:lnTo>
                  <a:pt x="63757" y="1904911"/>
                </a:lnTo>
                <a:lnTo>
                  <a:pt x="95380" y="1904758"/>
                </a:lnTo>
                <a:lnTo>
                  <a:pt x="86768" y="89922"/>
                </a:lnTo>
                <a:lnTo>
                  <a:pt x="70852" y="62937"/>
                </a:lnTo>
                <a:close/>
              </a:path>
              <a:path w="142875" h="1905000">
                <a:moveTo>
                  <a:pt x="70488" y="0"/>
                </a:moveTo>
                <a:lnTo>
                  <a:pt x="2035" y="118871"/>
                </a:lnTo>
                <a:lnTo>
                  <a:pt x="0" y="124799"/>
                </a:lnTo>
                <a:lnTo>
                  <a:pt x="416" y="130857"/>
                </a:lnTo>
                <a:lnTo>
                  <a:pt x="3071" y="136320"/>
                </a:lnTo>
                <a:lnTo>
                  <a:pt x="7750" y="140462"/>
                </a:lnTo>
                <a:lnTo>
                  <a:pt x="13733" y="142442"/>
                </a:lnTo>
                <a:lnTo>
                  <a:pt x="19800" y="142017"/>
                </a:lnTo>
                <a:lnTo>
                  <a:pt x="25271" y="139354"/>
                </a:lnTo>
                <a:lnTo>
                  <a:pt x="29467" y="134619"/>
                </a:lnTo>
                <a:lnTo>
                  <a:pt x="55146" y="90142"/>
                </a:lnTo>
                <a:lnTo>
                  <a:pt x="54867" y="31495"/>
                </a:lnTo>
                <a:lnTo>
                  <a:pt x="89006" y="31368"/>
                </a:lnTo>
                <a:lnTo>
                  <a:pt x="70488" y="0"/>
                </a:lnTo>
                <a:close/>
              </a:path>
              <a:path w="142875" h="1905000">
                <a:moveTo>
                  <a:pt x="89006" y="31368"/>
                </a:moveTo>
                <a:lnTo>
                  <a:pt x="86490" y="31368"/>
                </a:lnTo>
                <a:lnTo>
                  <a:pt x="86768" y="89922"/>
                </a:lnTo>
                <a:lnTo>
                  <a:pt x="112906" y="134238"/>
                </a:lnTo>
                <a:lnTo>
                  <a:pt x="117121" y="138951"/>
                </a:lnTo>
                <a:lnTo>
                  <a:pt x="122622" y="141557"/>
                </a:lnTo>
                <a:lnTo>
                  <a:pt x="128694" y="141900"/>
                </a:lnTo>
                <a:lnTo>
                  <a:pt x="134623" y="139826"/>
                </a:lnTo>
                <a:lnTo>
                  <a:pt x="139283" y="135630"/>
                </a:lnTo>
                <a:lnTo>
                  <a:pt x="141894" y="130159"/>
                </a:lnTo>
                <a:lnTo>
                  <a:pt x="142267" y="124092"/>
                </a:lnTo>
                <a:lnTo>
                  <a:pt x="140211" y="118109"/>
                </a:lnTo>
                <a:lnTo>
                  <a:pt x="89006" y="31368"/>
                </a:lnTo>
                <a:close/>
              </a:path>
              <a:path w="142875" h="1905000">
                <a:moveTo>
                  <a:pt x="86490" y="31368"/>
                </a:moveTo>
                <a:lnTo>
                  <a:pt x="54867" y="31495"/>
                </a:lnTo>
                <a:lnTo>
                  <a:pt x="55146" y="90142"/>
                </a:lnTo>
                <a:lnTo>
                  <a:pt x="70852" y="62937"/>
                </a:lnTo>
                <a:lnTo>
                  <a:pt x="57026" y="39496"/>
                </a:lnTo>
                <a:lnTo>
                  <a:pt x="86528" y="39369"/>
                </a:lnTo>
                <a:lnTo>
                  <a:pt x="86490" y="31368"/>
                </a:lnTo>
                <a:close/>
              </a:path>
              <a:path w="142875" h="1905000">
                <a:moveTo>
                  <a:pt x="86528" y="39369"/>
                </a:moveTo>
                <a:lnTo>
                  <a:pt x="84458" y="39369"/>
                </a:lnTo>
                <a:lnTo>
                  <a:pt x="70852" y="62937"/>
                </a:lnTo>
                <a:lnTo>
                  <a:pt x="86768" y="89922"/>
                </a:lnTo>
                <a:lnTo>
                  <a:pt x="86528" y="39369"/>
                </a:lnTo>
                <a:close/>
              </a:path>
              <a:path w="142875" h="1905000">
                <a:moveTo>
                  <a:pt x="84458" y="39369"/>
                </a:moveTo>
                <a:lnTo>
                  <a:pt x="57026" y="39496"/>
                </a:lnTo>
                <a:lnTo>
                  <a:pt x="70852" y="62937"/>
                </a:lnTo>
                <a:lnTo>
                  <a:pt x="84458" y="39369"/>
                </a:lnTo>
                <a:close/>
              </a:path>
            </a:pathLst>
          </a:custGeom>
          <a:solidFill>
            <a:srgbClr val="FF0000"/>
          </a:solidFill>
        </p:spPr>
        <p:txBody>
          <a:bodyPr wrap="square" lIns="0" tIns="0" rIns="0" bIns="0" rtlCol="0"/>
          <a:lstStyle/>
          <a:p>
            <a:endParaRPr/>
          </a:p>
        </p:txBody>
      </p:sp>
      <p:sp>
        <p:nvSpPr>
          <p:cNvPr id="18" name="object 18"/>
          <p:cNvSpPr txBox="1"/>
          <p:nvPr/>
        </p:nvSpPr>
        <p:spPr>
          <a:xfrm>
            <a:off x="5601461" y="6040932"/>
            <a:ext cx="1524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Radix</a:t>
            </a:r>
            <a:r>
              <a:rPr sz="2400" spc="-90" dirty="0">
                <a:latin typeface="Tahoma"/>
                <a:cs typeface="Tahoma"/>
              </a:rPr>
              <a:t> </a:t>
            </a:r>
            <a:r>
              <a:rPr sz="2400" spc="-15" dirty="0">
                <a:latin typeface="Tahoma"/>
                <a:cs typeface="Tahoma"/>
              </a:rPr>
              <a:t>Point</a:t>
            </a:r>
            <a:endParaRPr sz="2400">
              <a:latin typeface="Tahoma"/>
              <a:cs typeface="Tahoma"/>
            </a:endParaRPr>
          </a:p>
        </p:txBody>
      </p:sp>
      <p:sp>
        <p:nvSpPr>
          <p:cNvPr id="19" name="object 19"/>
          <p:cNvSpPr txBox="1"/>
          <p:nvPr/>
        </p:nvSpPr>
        <p:spPr>
          <a:xfrm>
            <a:off x="2601214" y="2454021"/>
            <a:ext cx="6362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M</a:t>
            </a:r>
            <a:r>
              <a:rPr sz="2400" spc="-10" dirty="0">
                <a:latin typeface="Tahoma"/>
                <a:cs typeface="Tahoma"/>
              </a:rPr>
              <a:t>S</a:t>
            </a:r>
            <a:r>
              <a:rPr sz="2400" dirty="0">
                <a:latin typeface="Tahoma"/>
                <a:cs typeface="Tahoma"/>
              </a:rPr>
              <a:t>D</a:t>
            </a:r>
            <a:endParaRPr sz="2400">
              <a:latin typeface="Tahoma"/>
              <a:cs typeface="Tahoma"/>
            </a:endParaRPr>
          </a:p>
        </p:txBody>
      </p:sp>
      <p:sp>
        <p:nvSpPr>
          <p:cNvPr id="20" name="object 20"/>
          <p:cNvSpPr txBox="1"/>
          <p:nvPr/>
        </p:nvSpPr>
        <p:spPr>
          <a:xfrm>
            <a:off x="7480554" y="2458973"/>
            <a:ext cx="5543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LSD</a:t>
            </a:r>
            <a:endParaRPr sz="2400">
              <a:latin typeface="Tahoma"/>
              <a:cs typeface="Tahoma"/>
            </a:endParaRPr>
          </a:p>
        </p:txBody>
      </p:sp>
      <p:sp>
        <p:nvSpPr>
          <p:cNvPr id="21" name="object 21"/>
          <p:cNvSpPr txBox="1"/>
          <p:nvPr/>
        </p:nvSpPr>
        <p:spPr>
          <a:xfrm>
            <a:off x="3657780" y="3228072"/>
            <a:ext cx="1372235" cy="518795"/>
          </a:xfrm>
          <a:prstGeom prst="rect">
            <a:avLst/>
          </a:prstGeom>
        </p:spPr>
        <p:txBody>
          <a:bodyPr vert="horz" wrap="square" lIns="0" tIns="17145" rIns="0" bIns="0" rtlCol="0">
            <a:spAutoFit/>
          </a:bodyPr>
          <a:lstStyle/>
          <a:p>
            <a:pPr marL="12700">
              <a:lnSpc>
                <a:spcPct val="100000"/>
              </a:lnSpc>
              <a:spcBef>
                <a:spcPts val="135"/>
              </a:spcBef>
              <a:tabLst>
                <a:tab pos="953769" algn="l"/>
              </a:tabLst>
            </a:pPr>
            <a:r>
              <a:rPr sz="3200" i="1" spc="110" dirty="0">
                <a:latin typeface="Times New Roman"/>
                <a:cs typeface="Times New Roman"/>
              </a:rPr>
              <a:t>H</a:t>
            </a:r>
            <a:r>
              <a:rPr sz="1850" spc="-40" dirty="0">
                <a:latin typeface="Times New Roman"/>
                <a:cs typeface="Times New Roman"/>
              </a:rPr>
              <a:t>2</a:t>
            </a:r>
            <a:r>
              <a:rPr sz="1850" dirty="0">
                <a:latin typeface="Times New Roman"/>
                <a:cs typeface="Times New Roman"/>
              </a:rPr>
              <a:t>	</a:t>
            </a:r>
            <a:r>
              <a:rPr sz="3200" i="1" spc="5" dirty="0">
                <a:latin typeface="Times New Roman"/>
                <a:cs typeface="Times New Roman"/>
              </a:rPr>
              <a:t>H</a:t>
            </a:r>
            <a:r>
              <a:rPr sz="1850" spc="-50" dirty="0">
                <a:latin typeface="Times New Roman"/>
                <a:cs typeface="Times New Roman"/>
              </a:rPr>
              <a:t>1</a:t>
            </a:r>
            <a:endParaRPr sz="1850">
              <a:latin typeface="Times New Roman"/>
              <a:cs typeface="Times New Roman"/>
            </a:endParaRPr>
          </a:p>
        </p:txBody>
      </p:sp>
      <p:sp>
        <p:nvSpPr>
          <p:cNvPr id="22" name="object 22"/>
          <p:cNvSpPr txBox="1"/>
          <p:nvPr/>
        </p:nvSpPr>
        <p:spPr>
          <a:xfrm>
            <a:off x="1944751" y="3217875"/>
            <a:ext cx="1233170"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Tahoma"/>
                <a:cs typeface="Tahoma"/>
              </a:rPr>
              <a:t>......</a:t>
            </a:r>
            <a:r>
              <a:rPr sz="3200" spc="-615" dirty="0">
                <a:latin typeface="Tahoma"/>
                <a:cs typeface="Tahoma"/>
              </a:rPr>
              <a:t> </a:t>
            </a:r>
            <a:r>
              <a:rPr sz="3200" i="1" spc="-10" dirty="0">
                <a:latin typeface="Times New Roman"/>
                <a:cs typeface="Times New Roman"/>
              </a:rPr>
              <a:t>H</a:t>
            </a:r>
            <a:r>
              <a:rPr sz="2775" spc="-15" baseline="1501" dirty="0">
                <a:latin typeface="Times New Roman"/>
                <a:cs typeface="Times New Roman"/>
              </a:rPr>
              <a:t>3</a:t>
            </a:r>
            <a:endParaRPr sz="2775" baseline="1501">
              <a:latin typeface="Times New Roman"/>
              <a:cs typeface="Times New Roman"/>
            </a:endParaRPr>
          </a:p>
        </p:txBody>
      </p:sp>
      <p:sp>
        <p:nvSpPr>
          <p:cNvPr id="23" name="object 23"/>
          <p:cNvSpPr txBox="1"/>
          <p:nvPr/>
        </p:nvSpPr>
        <p:spPr>
          <a:xfrm>
            <a:off x="6220459" y="3181940"/>
            <a:ext cx="2051685" cy="574040"/>
          </a:xfrm>
          <a:prstGeom prst="rect">
            <a:avLst/>
          </a:prstGeom>
        </p:spPr>
        <p:txBody>
          <a:bodyPr vert="horz" wrap="square" lIns="0" tIns="12700" rIns="0" bIns="0" rtlCol="0">
            <a:spAutoFit/>
          </a:bodyPr>
          <a:lstStyle/>
          <a:p>
            <a:pPr marL="50800">
              <a:lnSpc>
                <a:spcPct val="100000"/>
              </a:lnSpc>
              <a:spcBef>
                <a:spcPts val="100"/>
              </a:spcBef>
              <a:tabLst>
                <a:tab pos="1336675" algn="l"/>
              </a:tabLst>
            </a:pPr>
            <a:r>
              <a:rPr sz="5400" baseline="13888" dirty="0">
                <a:latin typeface="Tahoma"/>
                <a:cs typeface="Tahoma"/>
              </a:rPr>
              <a:t>. </a:t>
            </a:r>
            <a:r>
              <a:rPr sz="3200" i="1" spc="-120" dirty="0">
                <a:latin typeface="Times New Roman"/>
                <a:cs typeface="Times New Roman"/>
              </a:rPr>
              <a:t>H</a:t>
            </a:r>
            <a:r>
              <a:rPr sz="3200" i="1" spc="409" dirty="0">
                <a:latin typeface="Times New Roman"/>
                <a:cs typeface="Times New Roman"/>
              </a:rPr>
              <a:t> </a:t>
            </a:r>
            <a:r>
              <a:rPr sz="1850" spc="-50" dirty="0">
                <a:latin typeface="Symbol"/>
                <a:cs typeface="Symbol"/>
              </a:rPr>
              <a:t></a:t>
            </a:r>
            <a:r>
              <a:rPr sz="1850" spc="-85" dirty="0">
                <a:latin typeface="Times New Roman"/>
                <a:cs typeface="Times New Roman"/>
              </a:rPr>
              <a:t> </a:t>
            </a:r>
            <a:r>
              <a:rPr sz="1850" spc="-45" dirty="0">
                <a:latin typeface="Times New Roman"/>
                <a:cs typeface="Times New Roman"/>
              </a:rPr>
              <a:t>1	</a:t>
            </a:r>
            <a:r>
              <a:rPr sz="3200" i="1" spc="-105" dirty="0">
                <a:latin typeface="Times New Roman"/>
                <a:cs typeface="Times New Roman"/>
              </a:rPr>
              <a:t>H </a:t>
            </a:r>
            <a:r>
              <a:rPr sz="1850" spc="-45" dirty="0">
                <a:latin typeface="Symbol"/>
                <a:cs typeface="Symbol"/>
              </a:rPr>
              <a:t></a:t>
            </a:r>
            <a:r>
              <a:rPr sz="1850" spc="20" dirty="0">
                <a:latin typeface="Times New Roman"/>
                <a:cs typeface="Times New Roman"/>
              </a:rPr>
              <a:t> </a:t>
            </a:r>
            <a:r>
              <a:rPr sz="1850" spc="-40" dirty="0">
                <a:latin typeface="Times New Roman"/>
                <a:cs typeface="Times New Roman"/>
              </a:rPr>
              <a:t>2</a:t>
            </a:r>
            <a:endParaRPr sz="1850">
              <a:latin typeface="Times New Roman"/>
              <a:cs typeface="Times New Roman"/>
            </a:endParaRPr>
          </a:p>
        </p:txBody>
      </p:sp>
      <p:sp>
        <p:nvSpPr>
          <p:cNvPr id="24" name="object 24"/>
          <p:cNvSpPr txBox="1"/>
          <p:nvPr/>
        </p:nvSpPr>
        <p:spPr>
          <a:xfrm>
            <a:off x="5575480" y="3214628"/>
            <a:ext cx="438784" cy="513715"/>
          </a:xfrm>
          <a:prstGeom prst="rect">
            <a:avLst/>
          </a:prstGeom>
        </p:spPr>
        <p:txBody>
          <a:bodyPr vert="horz" wrap="square" lIns="0" tIns="12700" rIns="0" bIns="0" rtlCol="0">
            <a:spAutoFit/>
          </a:bodyPr>
          <a:lstStyle/>
          <a:p>
            <a:pPr marL="12700">
              <a:lnSpc>
                <a:spcPct val="100000"/>
              </a:lnSpc>
              <a:spcBef>
                <a:spcPts val="100"/>
              </a:spcBef>
            </a:pPr>
            <a:r>
              <a:rPr sz="3200" i="1" spc="-204" dirty="0">
                <a:latin typeface="Times New Roman"/>
                <a:cs typeface="Times New Roman"/>
              </a:rPr>
              <a:t>H</a:t>
            </a:r>
            <a:r>
              <a:rPr sz="3200" i="1" spc="-575" dirty="0">
                <a:latin typeface="Times New Roman"/>
                <a:cs typeface="Times New Roman"/>
              </a:rPr>
              <a:t> </a:t>
            </a:r>
            <a:r>
              <a:rPr sz="1850" spc="-85" dirty="0">
                <a:latin typeface="Times New Roman"/>
                <a:cs typeface="Times New Roman"/>
              </a:rPr>
              <a:t>0</a:t>
            </a:r>
            <a:endParaRPr sz="1850">
              <a:latin typeface="Times New Roman"/>
              <a:cs typeface="Times New Roman"/>
            </a:endParaRPr>
          </a:p>
        </p:txBody>
      </p:sp>
      <p:sp>
        <p:nvSpPr>
          <p:cNvPr id="25" name="object 25"/>
          <p:cNvSpPr txBox="1"/>
          <p:nvPr/>
        </p:nvSpPr>
        <p:spPr>
          <a:xfrm>
            <a:off x="2704070" y="4575691"/>
            <a:ext cx="3335020" cy="479425"/>
          </a:xfrm>
          <a:prstGeom prst="rect">
            <a:avLst/>
          </a:prstGeom>
        </p:spPr>
        <p:txBody>
          <a:bodyPr vert="horz" wrap="square" lIns="0" tIns="15875" rIns="0" bIns="0" rtlCol="0">
            <a:spAutoFit/>
          </a:bodyPr>
          <a:lstStyle/>
          <a:p>
            <a:pPr marL="50800">
              <a:lnSpc>
                <a:spcPct val="100000"/>
              </a:lnSpc>
              <a:spcBef>
                <a:spcPts val="125"/>
              </a:spcBef>
              <a:tabLst>
                <a:tab pos="964565" algn="l"/>
                <a:tab pos="1955164" algn="l"/>
                <a:tab pos="2894965" algn="l"/>
              </a:tabLst>
            </a:pPr>
            <a:r>
              <a:rPr sz="2950" spc="-325" dirty="0">
                <a:latin typeface="Times New Roman"/>
                <a:cs typeface="Times New Roman"/>
              </a:rPr>
              <a:t>16</a:t>
            </a:r>
            <a:r>
              <a:rPr sz="2550" spc="-487" baseline="44117" dirty="0">
                <a:latin typeface="Times New Roman"/>
                <a:cs typeface="Times New Roman"/>
              </a:rPr>
              <a:t>3	</a:t>
            </a:r>
            <a:r>
              <a:rPr sz="2950" spc="-315" dirty="0">
                <a:latin typeface="Times New Roman"/>
                <a:cs typeface="Times New Roman"/>
              </a:rPr>
              <a:t>16</a:t>
            </a:r>
            <a:r>
              <a:rPr sz="2550" spc="-472" baseline="44117" dirty="0">
                <a:latin typeface="Times New Roman"/>
                <a:cs typeface="Times New Roman"/>
              </a:rPr>
              <a:t>2	</a:t>
            </a:r>
            <a:r>
              <a:rPr sz="2950" spc="-350" dirty="0">
                <a:latin typeface="Times New Roman"/>
                <a:cs typeface="Times New Roman"/>
              </a:rPr>
              <a:t>16</a:t>
            </a:r>
            <a:r>
              <a:rPr sz="2550" spc="-525" baseline="44117" dirty="0">
                <a:latin typeface="Times New Roman"/>
                <a:cs typeface="Times New Roman"/>
              </a:rPr>
              <a:t>1	</a:t>
            </a:r>
            <a:r>
              <a:rPr sz="2950" spc="-320" dirty="0">
                <a:latin typeface="Times New Roman"/>
                <a:cs typeface="Times New Roman"/>
              </a:rPr>
              <a:t>16</a:t>
            </a:r>
            <a:r>
              <a:rPr sz="2550" spc="-480" baseline="44117" dirty="0">
                <a:latin typeface="Times New Roman"/>
                <a:cs typeface="Times New Roman"/>
              </a:rPr>
              <a:t>0</a:t>
            </a:r>
            <a:endParaRPr sz="2550" baseline="44117">
              <a:latin typeface="Times New Roman"/>
              <a:cs typeface="Times New Roman"/>
            </a:endParaRPr>
          </a:p>
        </p:txBody>
      </p:sp>
      <p:sp>
        <p:nvSpPr>
          <p:cNvPr id="26" name="object 26"/>
          <p:cNvSpPr txBox="1"/>
          <p:nvPr/>
        </p:nvSpPr>
        <p:spPr>
          <a:xfrm>
            <a:off x="6628607" y="4407720"/>
            <a:ext cx="540385" cy="478790"/>
          </a:xfrm>
          <a:prstGeom prst="rect">
            <a:avLst/>
          </a:prstGeom>
        </p:spPr>
        <p:txBody>
          <a:bodyPr vert="horz" wrap="square" lIns="0" tIns="15240" rIns="0" bIns="0" rtlCol="0">
            <a:spAutoFit/>
          </a:bodyPr>
          <a:lstStyle/>
          <a:p>
            <a:pPr marL="38100">
              <a:lnSpc>
                <a:spcPct val="100000"/>
              </a:lnSpc>
              <a:spcBef>
                <a:spcPts val="120"/>
              </a:spcBef>
            </a:pPr>
            <a:r>
              <a:rPr sz="4425" spc="-412" baseline="-24482" dirty="0">
                <a:latin typeface="Times New Roman"/>
                <a:cs typeface="Times New Roman"/>
              </a:rPr>
              <a:t>16</a:t>
            </a:r>
            <a:r>
              <a:rPr sz="1700" spc="-275" dirty="0">
                <a:latin typeface="Symbol"/>
                <a:cs typeface="Symbol"/>
              </a:rPr>
              <a:t></a:t>
            </a:r>
            <a:r>
              <a:rPr sz="1700" spc="-275" dirty="0">
                <a:latin typeface="Times New Roman"/>
                <a:cs typeface="Times New Roman"/>
              </a:rPr>
              <a:t>1</a:t>
            </a:r>
            <a:endParaRPr sz="1700">
              <a:latin typeface="Times New Roman"/>
              <a:cs typeface="Times New Roman"/>
            </a:endParaRPr>
          </a:p>
        </p:txBody>
      </p:sp>
      <p:sp>
        <p:nvSpPr>
          <p:cNvPr id="27" name="object 27"/>
          <p:cNvSpPr txBox="1"/>
          <p:nvPr/>
        </p:nvSpPr>
        <p:spPr>
          <a:xfrm>
            <a:off x="7618667" y="4407720"/>
            <a:ext cx="528955" cy="478790"/>
          </a:xfrm>
          <a:prstGeom prst="rect">
            <a:avLst/>
          </a:prstGeom>
        </p:spPr>
        <p:txBody>
          <a:bodyPr vert="horz" wrap="square" lIns="0" tIns="15240" rIns="0" bIns="0" rtlCol="0">
            <a:spAutoFit/>
          </a:bodyPr>
          <a:lstStyle/>
          <a:p>
            <a:pPr marL="38100">
              <a:lnSpc>
                <a:spcPct val="100000"/>
              </a:lnSpc>
              <a:spcBef>
                <a:spcPts val="120"/>
              </a:spcBef>
            </a:pPr>
            <a:r>
              <a:rPr sz="4425" spc="-442" baseline="-24482" dirty="0">
                <a:latin typeface="Times New Roman"/>
                <a:cs typeface="Times New Roman"/>
              </a:rPr>
              <a:t>16</a:t>
            </a:r>
            <a:r>
              <a:rPr sz="1700" spc="-295" dirty="0">
                <a:latin typeface="Symbol"/>
                <a:cs typeface="Symbol"/>
              </a:rPr>
              <a:t></a:t>
            </a:r>
            <a:r>
              <a:rPr sz="1700" spc="-295" dirty="0">
                <a:latin typeface="Times New Roman"/>
                <a:cs typeface="Times New Roman"/>
              </a:rPr>
              <a:t>2</a:t>
            </a:r>
            <a:endParaRPr sz="1700">
              <a:latin typeface="Times New Roman"/>
              <a:cs typeface="Times New Roman"/>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3312"/>
            <a:ext cx="277304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a:t>
            </a:r>
            <a:r>
              <a:rPr sz="3200" b="1" spc="-50" dirty="0">
                <a:latin typeface="Calibri"/>
                <a:cs typeface="Calibri"/>
              </a:rPr>
              <a:t> </a:t>
            </a:r>
            <a:r>
              <a:rPr sz="3200" b="1" spc="-10" dirty="0">
                <a:latin typeface="Calibri"/>
                <a:cs typeface="Calibri"/>
              </a:rPr>
              <a:t>Subtraction</a:t>
            </a:r>
            <a:endParaRPr sz="3200">
              <a:latin typeface="Calibri"/>
              <a:cs typeface="Calibri"/>
            </a:endParaRPr>
          </a:p>
        </p:txBody>
      </p:sp>
      <p:sp>
        <p:nvSpPr>
          <p:cNvPr id="3" name="object 3"/>
          <p:cNvSpPr txBox="1"/>
          <p:nvPr/>
        </p:nvSpPr>
        <p:spPr>
          <a:xfrm>
            <a:off x="535940" y="1531594"/>
            <a:ext cx="8073390" cy="3684270"/>
          </a:xfrm>
          <a:prstGeom prst="rect">
            <a:avLst/>
          </a:prstGeom>
        </p:spPr>
        <p:txBody>
          <a:bodyPr vert="horz" wrap="square" lIns="0" tIns="12700" rIns="0" bIns="0" rtlCol="0">
            <a:spAutoFit/>
          </a:bodyPr>
          <a:lstStyle/>
          <a:p>
            <a:pPr marL="355600" marR="5080" indent="-342900" algn="just">
              <a:lnSpc>
                <a:spcPct val="150000"/>
              </a:lnSpc>
              <a:spcBef>
                <a:spcPts val="100"/>
              </a:spcBef>
              <a:buFont typeface="Wingdings"/>
              <a:buChar char=""/>
              <a:tabLst>
                <a:tab pos="355600" algn="l"/>
              </a:tabLst>
            </a:pPr>
            <a:r>
              <a:rPr sz="3200" spc="-5" dirty="0">
                <a:latin typeface="Calibri"/>
                <a:cs typeface="Calibri"/>
              </a:rPr>
              <a:t>The BCD </a:t>
            </a:r>
            <a:r>
              <a:rPr sz="3200" spc="-10" dirty="0">
                <a:latin typeface="Calibri"/>
                <a:cs typeface="Calibri"/>
              </a:rPr>
              <a:t>subtraction </a:t>
            </a:r>
            <a:r>
              <a:rPr sz="3200" dirty="0">
                <a:latin typeface="Calibri"/>
                <a:cs typeface="Calibri"/>
              </a:rPr>
              <a:t>is </a:t>
            </a:r>
            <a:r>
              <a:rPr sz="3200" spc="-15" dirty="0">
                <a:latin typeface="Calibri"/>
                <a:cs typeface="Calibri"/>
              </a:rPr>
              <a:t>performed </a:t>
            </a:r>
            <a:r>
              <a:rPr sz="3200" spc="-20" dirty="0">
                <a:latin typeface="Calibri"/>
                <a:cs typeface="Calibri"/>
              </a:rPr>
              <a:t>by  </a:t>
            </a:r>
            <a:r>
              <a:rPr sz="3200" spc="-10" dirty="0">
                <a:latin typeface="Calibri"/>
                <a:cs typeface="Calibri"/>
              </a:rPr>
              <a:t>subtracting </a:t>
            </a:r>
            <a:r>
              <a:rPr sz="3200" dirty="0">
                <a:latin typeface="Calibri"/>
                <a:cs typeface="Calibri"/>
              </a:rPr>
              <a:t>the </a:t>
            </a:r>
            <a:r>
              <a:rPr sz="3200" spc="-5" dirty="0">
                <a:latin typeface="Calibri"/>
                <a:cs typeface="Calibri"/>
              </a:rPr>
              <a:t>digits </a:t>
            </a:r>
            <a:r>
              <a:rPr sz="3200" dirty="0">
                <a:latin typeface="Calibri"/>
                <a:cs typeface="Calibri"/>
              </a:rPr>
              <a:t>of each 4 </a:t>
            </a:r>
            <a:r>
              <a:rPr sz="3200" spc="-5" dirty="0">
                <a:latin typeface="Calibri"/>
                <a:cs typeface="Calibri"/>
              </a:rPr>
              <a:t>bit </a:t>
            </a:r>
            <a:r>
              <a:rPr sz="3200" spc="-15" dirty="0">
                <a:latin typeface="Calibri"/>
                <a:cs typeface="Calibri"/>
              </a:rPr>
              <a:t>group </a:t>
            </a:r>
            <a:r>
              <a:rPr sz="3200" dirty="0">
                <a:latin typeface="Calibri"/>
                <a:cs typeface="Calibri"/>
              </a:rPr>
              <a:t>of  the </a:t>
            </a:r>
            <a:r>
              <a:rPr sz="3200" spc="-10" dirty="0">
                <a:latin typeface="Calibri"/>
                <a:cs typeface="Calibri"/>
              </a:rPr>
              <a:t>subtrahend </a:t>
            </a:r>
            <a:r>
              <a:rPr sz="3200" spc="-15" dirty="0">
                <a:latin typeface="Calibri"/>
                <a:cs typeface="Calibri"/>
              </a:rPr>
              <a:t>from </a:t>
            </a:r>
            <a:r>
              <a:rPr sz="3200" dirty="0">
                <a:latin typeface="Calibri"/>
                <a:cs typeface="Calibri"/>
              </a:rPr>
              <a:t>the </a:t>
            </a:r>
            <a:r>
              <a:rPr sz="3200" spc="-10" dirty="0">
                <a:latin typeface="Calibri"/>
                <a:cs typeface="Calibri"/>
              </a:rPr>
              <a:t>corresponding </a:t>
            </a:r>
            <a:r>
              <a:rPr sz="3200" dirty="0">
                <a:latin typeface="Calibri"/>
                <a:cs typeface="Calibri"/>
              </a:rPr>
              <a:t>4 </a:t>
            </a:r>
            <a:r>
              <a:rPr sz="3200" spc="-5" dirty="0">
                <a:latin typeface="Calibri"/>
                <a:cs typeface="Calibri"/>
              </a:rPr>
              <a:t>bit  </a:t>
            </a:r>
            <a:r>
              <a:rPr sz="3200" spc="-15" dirty="0">
                <a:latin typeface="Calibri"/>
                <a:cs typeface="Calibri"/>
              </a:rPr>
              <a:t>group </a:t>
            </a:r>
            <a:r>
              <a:rPr sz="3200" dirty="0">
                <a:latin typeface="Calibri"/>
                <a:cs typeface="Calibri"/>
              </a:rPr>
              <a:t>of the minuend </a:t>
            </a:r>
            <a:r>
              <a:rPr sz="3200" spc="-5" dirty="0">
                <a:latin typeface="Calibri"/>
                <a:cs typeface="Calibri"/>
              </a:rPr>
              <a:t>in </a:t>
            </a:r>
            <a:r>
              <a:rPr sz="3200" dirty="0">
                <a:latin typeface="Calibri"/>
                <a:cs typeface="Calibri"/>
              </a:rPr>
              <a:t>binary </a:t>
            </a:r>
            <a:r>
              <a:rPr sz="3200" spc="-10" dirty="0">
                <a:latin typeface="Calibri"/>
                <a:cs typeface="Calibri"/>
              </a:rPr>
              <a:t>starting </a:t>
            </a:r>
            <a:r>
              <a:rPr sz="3200" spc="-20" dirty="0">
                <a:latin typeface="Calibri"/>
                <a:cs typeface="Calibri"/>
              </a:rPr>
              <a:t>from  </a:t>
            </a:r>
            <a:r>
              <a:rPr sz="3200" dirty="0">
                <a:latin typeface="Calibri"/>
                <a:cs typeface="Calibri"/>
              </a:rPr>
              <a:t>the</a:t>
            </a:r>
            <a:r>
              <a:rPr sz="3200" spc="-5" dirty="0">
                <a:latin typeface="Calibri"/>
                <a:cs typeface="Calibri"/>
              </a:rPr>
              <a:t> </a:t>
            </a:r>
            <a:r>
              <a:rPr sz="3200" spc="-20" dirty="0">
                <a:latin typeface="Calibri"/>
                <a:cs typeface="Calibri"/>
              </a:rPr>
              <a:t>LSD.</a:t>
            </a:r>
            <a:endParaRPr sz="3200">
              <a:latin typeface="Calibri"/>
              <a:cs typeface="Calibri"/>
            </a:endParaRPr>
          </a:p>
        </p:txBody>
      </p:sp>
      <p:sp>
        <p:nvSpPr>
          <p:cNvPr id="4" name="object 4"/>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113538"/>
            <a:ext cx="8376284" cy="5300345"/>
          </a:xfrm>
          <a:prstGeom prst="rect">
            <a:avLst/>
          </a:prstGeom>
        </p:spPr>
        <p:txBody>
          <a:bodyPr vert="horz" wrap="square" lIns="0" tIns="12700" rIns="0" bIns="0" rtlCol="0">
            <a:spAutoFit/>
          </a:bodyPr>
          <a:lstStyle/>
          <a:p>
            <a:pPr marL="164465">
              <a:lnSpc>
                <a:spcPct val="100000"/>
              </a:lnSpc>
              <a:spcBef>
                <a:spcPts val="100"/>
              </a:spcBef>
            </a:pPr>
            <a:r>
              <a:rPr sz="3200" b="1" dirty="0">
                <a:solidFill>
                  <a:srgbClr val="FF0000"/>
                </a:solidFill>
                <a:latin typeface="Calibri"/>
                <a:cs typeface="Calibri"/>
              </a:rPr>
              <a:t>BCD</a:t>
            </a:r>
            <a:r>
              <a:rPr sz="3200" b="1" spc="-5" dirty="0">
                <a:solidFill>
                  <a:srgbClr val="FF0000"/>
                </a:solidFill>
                <a:latin typeface="Calibri"/>
                <a:cs typeface="Calibri"/>
              </a:rPr>
              <a:t> </a:t>
            </a:r>
            <a:r>
              <a:rPr sz="3200" b="1" spc="-10" dirty="0">
                <a:solidFill>
                  <a:srgbClr val="FF0000"/>
                </a:solidFill>
                <a:latin typeface="Calibri"/>
                <a:cs typeface="Calibri"/>
              </a:rPr>
              <a:t>Subtraction</a:t>
            </a:r>
            <a:endParaRPr sz="3200">
              <a:latin typeface="Calibri"/>
              <a:cs typeface="Calibri"/>
            </a:endParaRPr>
          </a:p>
          <a:p>
            <a:pPr>
              <a:lnSpc>
                <a:spcPct val="100000"/>
              </a:lnSpc>
              <a:spcBef>
                <a:spcPts val="20"/>
              </a:spcBef>
            </a:pPr>
            <a:endParaRPr sz="2700">
              <a:latin typeface="Times New Roman"/>
              <a:cs typeface="Times New Roman"/>
            </a:endParaRPr>
          </a:p>
          <a:p>
            <a:pPr marL="354965" marR="5080" indent="-342900" algn="just">
              <a:lnSpc>
                <a:spcPct val="150000"/>
              </a:lnSpc>
              <a:buFont typeface="Wingdings"/>
              <a:buChar char=""/>
              <a:tabLst>
                <a:tab pos="355600" algn="l"/>
              </a:tabLst>
            </a:pPr>
            <a:r>
              <a:rPr sz="3200" spc="-5" dirty="0">
                <a:latin typeface="Calibri"/>
                <a:cs typeface="Calibri"/>
              </a:rPr>
              <a:t>If </a:t>
            </a:r>
            <a:r>
              <a:rPr sz="3200" spc="-10" dirty="0">
                <a:latin typeface="Calibri"/>
                <a:cs typeface="Calibri"/>
              </a:rPr>
              <a:t>there </a:t>
            </a:r>
            <a:r>
              <a:rPr sz="3200" spc="-5" dirty="0">
                <a:latin typeface="Calibri"/>
                <a:cs typeface="Calibri"/>
              </a:rPr>
              <a:t>is </a:t>
            </a:r>
            <a:r>
              <a:rPr sz="3200" dirty="0">
                <a:latin typeface="Calibri"/>
                <a:cs typeface="Calibri"/>
              </a:rPr>
              <a:t>no </a:t>
            </a:r>
            <a:r>
              <a:rPr sz="3200" spc="-15" dirty="0">
                <a:latin typeface="Calibri"/>
                <a:cs typeface="Calibri"/>
              </a:rPr>
              <a:t>borrow </a:t>
            </a:r>
            <a:r>
              <a:rPr sz="3200" spc="-20" dirty="0">
                <a:latin typeface="Calibri"/>
                <a:cs typeface="Calibri"/>
              </a:rPr>
              <a:t>from </a:t>
            </a:r>
            <a:r>
              <a:rPr sz="3200" dirty="0">
                <a:latin typeface="Calibri"/>
                <a:cs typeface="Calibri"/>
              </a:rPr>
              <a:t>the </a:t>
            </a:r>
            <a:r>
              <a:rPr sz="3200" spc="-10" dirty="0">
                <a:latin typeface="Calibri"/>
                <a:cs typeface="Calibri"/>
              </a:rPr>
              <a:t>next </a:t>
            </a:r>
            <a:r>
              <a:rPr sz="3200" spc="-5" dirty="0">
                <a:latin typeface="Calibri"/>
                <a:cs typeface="Calibri"/>
              </a:rPr>
              <a:t>higher </a:t>
            </a:r>
            <a:r>
              <a:rPr sz="3200" spc="-15" dirty="0">
                <a:latin typeface="Calibri"/>
                <a:cs typeface="Calibri"/>
              </a:rPr>
              <a:t>group  </a:t>
            </a:r>
            <a:r>
              <a:rPr sz="3200" dirty="0">
                <a:latin typeface="Calibri"/>
                <a:cs typeface="Calibri"/>
              </a:rPr>
              <a:t>then </a:t>
            </a:r>
            <a:r>
              <a:rPr sz="3200" spc="-5" dirty="0">
                <a:latin typeface="Calibri"/>
                <a:cs typeface="Calibri"/>
              </a:rPr>
              <a:t>no </a:t>
            </a:r>
            <a:r>
              <a:rPr sz="3200" spc="-10" dirty="0">
                <a:latin typeface="Calibri"/>
                <a:cs typeface="Calibri"/>
              </a:rPr>
              <a:t>correction </a:t>
            </a:r>
            <a:r>
              <a:rPr sz="3200" spc="-5" dirty="0">
                <a:latin typeface="Calibri"/>
                <a:cs typeface="Calibri"/>
              </a:rPr>
              <a:t>is </a:t>
            </a:r>
            <a:r>
              <a:rPr sz="3200" spc="-10" dirty="0">
                <a:latin typeface="Calibri"/>
                <a:cs typeface="Calibri"/>
              </a:rPr>
              <a:t>required</a:t>
            </a:r>
            <a:r>
              <a:rPr sz="3200" spc="-35" dirty="0">
                <a:latin typeface="Calibri"/>
                <a:cs typeface="Calibri"/>
              </a:rPr>
              <a:t> </a:t>
            </a:r>
            <a:r>
              <a:rPr sz="3200" dirty="0">
                <a:latin typeface="Calibri"/>
                <a:cs typeface="Calibri"/>
              </a:rPr>
              <a:t>.</a:t>
            </a:r>
            <a:endParaRPr sz="3200">
              <a:latin typeface="Calibri"/>
              <a:cs typeface="Calibri"/>
            </a:endParaRPr>
          </a:p>
          <a:p>
            <a:pPr>
              <a:lnSpc>
                <a:spcPct val="100000"/>
              </a:lnSpc>
              <a:buFont typeface="Wingdings"/>
              <a:buChar char=""/>
            </a:pPr>
            <a:endParaRPr sz="3200">
              <a:latin typeface="Times New Roman"/>
              <a:cs typeface="Times New Roman"/>
            </a:endParaRPr>
          </a:p>
          <a:p>
            <a:pPr marL="354965" marR="5080" indent="-342900" algn="just">
              <a:lnSpc>
                <a:spcPct val="150000"/>
              </a:lnSpc>
              <a:spcBef>
                <a:spcPts val="2085"/>
              </a:spcBef>
              <a:buFont typeface="Wingdings"/>
              <a:buChar char=""/>
              <a:tabLst>
                <a:tab pos="355600" algn="l"/>
              </a:tabLst>
            </a:pPr>
            <a:r>
              <a:rPr sz="3200" spc="-5" dirty="0">
                <a:latin typeface="Calibri"/>
                <a:cs typeface="Calibri"/>
              </a:rPr>
              <a:t>If </a:t>
            </a:r>
            <a:r>
              <a:rPr sz="3200" spc="-10" dirty="0">
                <a:latin typeface="Calibri"/>
                <a:cs typeface="Calibri"/>
              </a:rPr>
              <a:t>there </a:t>
            </a:r>
            <a:r>
              <a:rPr sz="3200" spc="-5" dirty="0">
                <a:latin typeface="Calibri"/>
                <a:cs typeface="Calibri"/>
              </a:rPr>
              <a:t>is </a:t>
            </a:r>
            <a:r>
              <a:rPr sz="3200" dirty="0">
                <a:latin typeface="Calibri"/>
                <a:cs typeface="Calibri"/>
              </a:rPr>
              <a:t>a </a:t>
            </a:r>
            <a:r>
              <a:rPr sz="3200" spc="-15" dirty="0">
                <a:latin typeface="Calibri"/>
                <a:cs typeface="Calibri"/>
              </a:rPr>
              <a:t>borrow from </a:t>
            </a:r>
            <a:r>
              <a:rPr sz="3200" dirty="0">
                <a:latin typeface="Calibri"/>
                <a:cs typeface="Calibri"/>
              </a:rPr>
              <a:t>the </a:t>
            </a:r>
            <a:r>
              <a:rPr sz="3200" spc="-15" dirty="0">
                <a:latin typeface="Calibri"/>
                <a:cs typeface="Calibri"/>
              </a:rPr>
              <a:t>next </a:t>
            </a:r>
            <a:r>
              <a:rPr sz="3200" spc="-10" dirty="0">
                <a:latin typeface="Calibri"/>
                <a:cs typeface="Calibri"/>
              </a:rPr>
              <a:t>group, </a:t>
            </a:r>
            <a:r>
              <a:rPr sz="3200" dirty="0">
                <a:latin typeface="Calibri"/>
                <a:cs typeface="Calibri"/>
              </a:rPr>
              <a:t>then  </a:t>
            </a:r>
            <a:r>
              <a:rPr sz="3200" spc="-5" dirty="0">
                <a:latin typeface="Calibri"/>
                <a:cs typeface="Calibri"/>
              </a:rPr>
              <a:t>0110 is </a:t>
            </a:r>
            <a:r>
              <a:rPr sz="3200" spc="-15" dirty="0">
                <a:latin typeface="Calibri"/>
                <a:cs typeface="Calibri"/>
              </a:rPr>
              <a:t>subtracted from </a:t>
            </a:r>
            <a:r>
              <a:rPr sz="3200" dirty="0">
                <a:latin typeface="Calibri"/>
                <a:cs typeface="Calibri"/>
              </a:rPr>
              <a:t>the </a:t>
            </a:r>
            <a:r>
              <a:rPr sz="3200" spc="-20" dirty="0">
                <a:latin typeface="Calibri"/>
                <a:cs typeface="Calibri"/>
              </a:rPr>
              <a:t>difference </a:t>
            </a:r>
            <a:r>
              <a:rPr sz="3200" spc="-15" dirty="0">
                <a:latin typeface="Calibri"/>
                <a:cs typeface="Calibri"/>
              </a:rPr>
              <a:t>term </a:t>
            </a:r>
            <a:r>
              <a:rPr sz="3200" dirty="0">
                <a:latin typeface="Calibri"/>
                <a:cs typeface="Calibri"/>
              </a:rPr>
              <a:t>of  </a:t>
            </a:r>
            <a:r>
              <a:rPr sz="3200" spc="-5" dirty="0">
                <a:latin typeface="Calibri"/>
                <a:cs typeface="Calibri"/>
              </a:rPr>
              <a:t>this</a:t>
            </a:r>
            <a:r>
              <a:rPr sz="3200" spc="10" dirty="0">
                <a:latin typeface="Calibri"/>
                <a:cs typeface="Calibri"/>
              </a:rPr>
              <a:t> </a:t>
            </a:r>
            <a:r>
              <a:rPr sz="3200" spc="-10" dirty="0">
                <a:latin typeface="Calibri"/>
                <a:cs typeface="Calibri"/>
              </a:rPr>
              <a:t>group.</a:t>
            </a:r>
            <a:endParaRPr sz="3200">
              <a:latin typeface="Calibri"/>
              <a:cs typeface="Calibri"/>
            </a:endParaRPr>
          </a:p>
        </p:txBody>
      </p:sp>
      <p:sp>
        <p:nvSpPr>
          <p:cNvPr id="3" name="object 3"/>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77304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a:t>
            </a:r>
            <a:r>
              <a:rPr sz="3200" b="1" spc="-50" dirty="0">
                <a:latin typeface="Calibri"/>
                <a:cs typeface="Calibri"/>
              </a:rPr>
              <a:t> </a:t>
            </a:r>
            <a:r>
              <a:rPr sz="3200" b="1" spc="-10" dirty="0">
                <a:latin typeface="Calibri"/>
                <a:cs typeface="Calibri"/>
              </a:rPr>
              <a:t>Subtraction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1043432" y="1544192"/>
            <a:ext cx="341947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spc="-15" dirty="0">
                <a:solidFill>
                  <a:srgbClr val="FF0000"/>
                </a:solidFill>
                <a:latin typeface="Tahoma"/>
                <a:cs typeface="Tahoma"/>
              </a:rPr>
              <a:t>Perform </a:t>
            </a:r>
            <a:r>
              <a:rPr sz="2400" dirty="0">
                <a:solidFill>
                  <a:srgbClr val="FF0000"/>
                </a:solidFill>
                <a:latin typeface="Tahoma"/>
                <a:cs typeface="Tahoma"/>
              </a:rPr>
              <a:t>in</a:t>
            </a:r>
            <a:r>
              <a:rPr sz="2400" spc="-85" dirty="0">
                <a:solidFill>
                  <a:srgbClr val="FF0000"/>
                </a:solidFill>
                <a:latin typeface="Tahoma"/>
                <a:cs typeface="Tahoma"/>
              </a:rPr>
              <a:t> </a:t>
            </a:r>
            <a:r>
              <a:rPr sz="2400" dirty="0">
                <a:solidFill>
                  <a:srgbClr val="FF0000"/>
                </a:solidFill>
                <a:latin typeface="Tahoma"/>
                <a:cs typeface="Tahoma"/>
              </a:rPr>
              <a:t>BCD</a:t>
            </a:r>
            <a:endParaRPr sz="2400">
              <a:latin typeface="Tahoma"/>
              <a:cs typeface="Tahoma"/>
            </a:endParaRPr>
          </a:p>
        </p:txBody>
      </p:sp>
      <p:sp>
        <p:nvSpPr>
          <p:cNvPr id="5" name="object 5"/>
          <p:cNvSpPr txBox="1"/>
          <p:nvPr/>
        </p:nvSpPr>
        <p:spPr>
          <a:xfrm>
            <a:off x="4756701" y="1386080"/>
            <a:ext cx="2256155" cy="513715"/>
          </a:xfrm>
          <a:prstGeom prst="rect">
            <a:avLst/>
          </a:prstGeom>
        </p:spPr>
        <p:txBody>
          <a:bodyPr vert="horz" wrap="square" lIns="0" tIns="12700" rIns="0" bIns="0" rtlCol="0">
            <a:spAutoFit/>
          </a:bodyPr>
          <a:lstStyle/>
          <a:p>
            <a:pPr marL="12700">
              <a:lnSpc>
                <a:spcPct val="100000"/>
              </a:lnSpc>
              <a:spcBef>
                <a:spcPts val="100"/>
              </a:spcBef>
            </a:pPr>
            <a:r>
              <a:rPr sz="3200" spc="25" dirty="0">
                <a:latin typeface="Times New Roman"/>
                <a:cs typeface="Times New Roman"/>
              </a:rPr>
              <a:t>(38)</a:t>
            </a:r>
            <a:r>
              <a:rPr sz="1850" spc="25" dirty="0">
                <a:latin typeface="Times New Roman"/>
                <a:cs typeface="Times New Roman"/>
              </a:rPr>
              <a:t>10 </a:t>
            </a:r>
            <a:r>
              <a:rPr sz="3200" spc="175" dirty="0">
                <a:latin typeface="Symbol"/>
                <a:cs typeface="Symbol"/>
              </a:rPr>
              <a:t></a:t>
            </a:r>
            <a:r>
              <a:rPr sz="3200" spc="-200" dirty="0">
                <a:latin typeface="Times New Roman"/>
                <a:cs typeface="Times New Roman"/>
              </a:rPr>
              <a:t> </a:t>
            </a:r>
            <a:r>
              <a:rPr sz="3200" spc="-15" dirty="0">
                <a:latin typeface="Times New Roman"/>
                <a:cs typeface="Times New Roman"/>
              </a:rPr>
              <a:t>(15)</a:t>
            </a:r>
            <a:r>
              <a:rPr sz="1850" spc="-15" dirty="0">
                <a:latin typeface="Times New Roman"/>
                <a:cs typeface="Times New Roman"/>
              </a:rPr>
              <a:t>10</a:t>
            </a:r>
            <a:endParaRPr sz="1850">
              <a:latin typeface="Times New Roman"/>
              <a:cs typeface="Times New Roman"/>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77304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a:t>
            </a:r>
            <a:r>
              <a:rPr sz="3200" b="1" spc="-50" dirty="0">
                <a:latin typeface="Calibri"/>
                <a:cs typeface="Calibri"/>
              </a:rPr>
              <a:t> </a:t>
            </a:r>
            <a:r>
              <a:rPr sz="3200" b="1" spc="-10" dirty="0">
                <a:latin typeface="Calibri"/>
                <a:cs typeface="Calibri"/>
              </a:rPr>
              <a:t>Subtraction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143253" y="2700125"/>
          <a:ext cx="6100444" cy="733662"/>
        </p:xfrm>
        <a:graphic>
          <a:graphicData uri="http://schemas.openxmlformats.org/drawingml/2006/table">
            <a:tbl>
              <a:tblPr firstRow="1" bandRow="1">
                <a:tableStyleId>{2D5ABB26-0587-4C30-8999-92F81FD0307C}</a:tableStyleId>
              </a:tblPr>
              <a:tblGrid>
                <a:gridCol w="1268730">
                  <a:extLst>
                    <a:ext uri="{9D8B030D-6E8A-4147-A177-3AD203B41FA5}">
                      <a16:colId xmlns="" xmlns:a16="http://schemas.microsoft.com/office/drawing/2014/main" val="20000"/>
                    </a:ext>
                  </a:extLst>
                </a:gridCol>
                <a:gridCol w="1212850">
                  <a:extLst>
                    <a:ext uri="{9D8B030D-6E8A-4147-A177-3AD203B41FA5}">
                      <a16:colId xmlns="" xmlns:a16="http://schemas.microsoft.com/office/drawing/2014/main" val="20001"/>
                    </a:ext>
                  </a:extLst>
                </a:gridCol>
                <a:gridCol w="499109">
                  <a:extLst>
                    <a:ext uri="{9D8B030D-6E8A-4147-A177-3AD203B41FA5}">
                      <a16:colId xmlns="" xmlns:a16="http://schemas.microsoft.com/office/drawing/2014/main" val="20002"/>
                    </a:ext>
                  </a:extLst>
                </a:gridCol>
                <a:gridCol w="546735">
                  <a:extLst>
                    <a:ext uri="{9D8B030D-6E8A-4147-A177-3AD203B41FA5}">
                      <a16:colId xmlns="" xmlns:a16="http://schemas.microsoft.com/office/drawing/2014/main" val="20003"/>
                    </a:ext>
                  </a:extLst>
                </a:gridCol>
                <a:gridCol w="641985">
                  <a:extLst>
                    <a:ext uri="{9D8B030D-6E8A-4147-A177-3AD203B41FA5}">
                      <a16:colId xmlns="" xmlns:a16="http://schemas.microsoft.com/office/drawing/2014/main" val="20004"/>
                    </a:ext>
                  </a:extLst>
                </a:gridCol>
                <a:gridCol w="593725">
                  <a:extLst>
                    <a:ext uri="{9D8B030D-6E8A-4147-A177-3AD203B41FA5}">
                      <a16:colId xmlns="" xmlns:a16="http://schemas.microsoft.com/office/drawing/2014/main" val="20005"/>
                    </a:ext>
                  </a:extLst>
                </a:gridCol>
                <a:gridCol w="498475">
                  <a:extLst>
                    <a:ext uri="{9D8B030D-6E8A-4147-A177-3AD203B41FA5}">
                      <a16:colId xmlns="" xmlns:a16="http://schemas.microsoft.com/office/drawing/2014/main" val="20006"/>
                    </a:ext>
                  </a:extLst>
                </a:gridCol>
                <a:gridCol w="499110">
                  <a:extLst>
                    <a:ext uri="{9D8B030D-6E8A-4147-A177-3AD203B41FA5}">
                      <a16:colId xmlns="" xmlns:a16="http://schemas.microsoft.com/office/drawing/2014/main" val="20007"/>
                    </a:ext>
                  </a:extLst>
                </a:gridCol>
                <a:gridCol w="339725">
                  <a:extLst>
                    <a:ext uri="{9D8B030D-6E8A-4147-A177-3AD203B41FA5}">
                      <a16:colId xmlns="" xmlns:a16="http://schemas.microsoft.com/office/drawing/2014/main" val="20008"/>
                    </a:ext>
                  </a:extLst>
                </a:gridCol>
              </a:tblGrid>
              <a:tr h="366831">
                <a:tc>
                  <a:txBody>
                    <a:bodyPr/>
                    <a:lstStyle/>
                    <a:p>
                      <a:pPr marL="31750">
                        <a:lnSpc>
                          <a:spcPts val="2785"/>
                        </a:lnSpc>
                      </a:pPr>
                      <a:r>
                        <a:rPr sz="2400" dirty="0">
                          <a:latin typeface="Tahoma"/>
                          <a:cs typeface="Tahoma"/>
                        </a:rPr>
                        <a:t>38</a:t>
                      </a:r>
                      <a:endParaRPr sz="2400">
                        <a:latin typeface="Tahoma"/>
                        <a:cs typeface="Tahoma"/>
                      </a:endParaRPr>
                    </a:p>
                  </a:txBody>
                  <a:tcPr marL="0" marR="0" marT="0" marB="0"/>
                </a:tc>
                <a:tc>
                  <a:txBody>
                    <a:bodyPr/>
                    <a:lstStyle/>
                    <a:p>
                      <a:pPr marR="134620" algn="r">
                        <a:lnSpc>
                          <a:spcPts val="2785"/>
                        </a:lnSpc>
                      </a:pPr>
                      <a:r>
                        <a:rPr sz="2400" dirty="0">
                          <a:latin typeface="Tahoma"/>
                          <a:cs typeface="Tahoma"/>
                        </a:rPr>
                        <a:t>0</a:t>
                      </a:r>
                      <a:endParaRPr sz="2400">
                        <a:latin typeface="Tahoma"/>
                        <a:cs typeface="Tahoma"/>
                      </a:endParaRPr>
                    </a:p>
                  </a:txBody>
                  <a:tcPr marL="0" marR="0" marT="0" marB="0"/>
                </a:tc>
                <a:tc>
                  <a:txBody>
                    <a:bodyPr/>
                    <a:lstStyle/>
                    <a:p>
                      <a:pPr marL="142240">
                        <a:lnSpc>
                          <a:spcPts val="2785"/>
                        </a:lnSpc>
                      </a:pPr>
                      <a:r>
                        <a:rPr sz="2400" dirty="0">
                          <a:latin typeface="Tahoma"/>
                          <a:cs typeface="Tahoma"/>
                        </a:rPr>
                        <a:t>0</a:t>
                      </a:r>
                      <a:endParaRPr sz="2400">
                        <a:latin typeface="Tahoma"/>
                        <a:cs typeface="Tahoma"/>
                      </a:endParaRPr>
                    </a:p>
                  </a:txBody>
                  <a:tcPr marL="0" marR="0" marT="0" marB="0"/>
                </a:tc>
                <a:tc>
                  <a:txBody>
                    <a:bodyPr/>
                    <a:lstStyle/>
                    <a:p>
                      <a:pPr algn="ctr">
                        <a:lnSpc>
                          <a:spcPts val="2785"/>
                        </a:lnSpc>
                      </a:pPr>
                      <a:r>
                        <a:rPr sz="2400" dirty="0">
                          <a:latin typeface="Tahoma"/>
                          <a:cs typeface="Tahoma"/>
                        </a:rPr>
                        <a:t>1</a:t>
                      </a:r>
                      <a:endParaRPr sz="2400">
                        <a:latin typeface="Tahoma"/>
                        <a:cs typeface="Tahoma"/>
                      </a:endParaRPr>
                    </a:p>
                  </a:txBody>
                  <a:tcPr marL="0" marR="0" marT="0" marB="0"/>
                </a:tc>
                <a:tc>
                  <a:txBody>
                    <a:bodyPr/>
                    <a:lstStyle/>
                    <a:p>
                      <a:pPr marL="189865">
                        <a:lnSpc>
                          <a:spcPts val="2785"/>
                        </a:lnSpc>
                      </a:pPr>
                      <a:r>
                        <a:rPr sz="2400" dirty="0">
                          <a:latin typeface="Tahoma"/>
                          <a:cs typeface="Tahoma"/>
                        </a:rPr>
                        <a:t>1</a:t>
                      </a:r>
                      <a:endParaRPr sz="2400">
                        <a:latin typeface="Tahoma"/>
                        <a:cs typeface="Tahoma"/>
                      </a:endParaRPr>
                    </a:p>
                  </a:txBody>
                  <a:tcPr marL="0" marR="0" marT="0" marB="0"/>
                </a:tc>
                <a:tc>
                  <a:txBody>
                    <a:bodyPr/>
                    <a:lstStyle/>
                    <a:p>
                      <a:pPr marR="133985" algn="r">
                        <a:lnSpc>
                          <a:spcPts val="2785"/>
                        </a:lnSpc>
                      </a:pPr>
                      <a:r>
                        <a:rPr sz="2400" dirty="0">
                          <a:latin typeface="Tahoma"/>
                          <a:cs typeface="Tahoma"/>
                        </a:rPr>
                        <a:t>1</a:t>
                      </a:r>
                      <a:endParaRPr sz="2400">
                        <a:latin typeface="Tahoma"/>
                        <a:cs typeface="Tahoma"/>
                      </a:endParaRPr>
                    </a:p>
                  </a:txBody>
                  <a:tcPr marL="0" marR="0" marT="0" marB="0"/>
                </a:tc>
                <a:tc>
                  <a:txBody>
                    <a:bodyPr/>
                    <a:lstStyle/>
                    <a:p>
                      <a:pPr marL="141605">
                        <a:lnSpc>
                          <a:spcPts val="2785"/>
                        </a:lnSpc>
                      </a:pPr>
                      <a:r>
                        <a:rPr sz="2400" dirty="0">
                          <a:latin typeface="Tahoma"/>
                          <a:cs typeface="Tahoma"/>
                        </a:rPr>
                        <a:t>0</a:t>
                      </a:r>
                      <a:endParaRPr sz="2400">
                        <a:latin typeface="Tahoma"/>
                        <a:cs typeface="Tahoma"/>
                      </a:endParaRPr>
                    </a:p>
                  </a:txBody>
                  <a:tcPr marL="0" marR="0" marT="0" marB="0"/>
                </a:tc>
                <a:tc>
                  <a:txBody>
                    <a:bodyPr/>
                    <a:lstStyle/>
                    <a:p>
                      <a:pPr marR="134620" algn="r">
                        <a:lnSpc>
                          <a:spcPts val="2785"/>
                        </a:lnSpc>
                      </a:pPr>
                      <a:r>
                        <a:rPr sz="2400" dirty="0">
                          <a:latin typeface="Tahoma"/>
                          <a:cs typeface="Tahoma"/>
                        </a:rPr>
                        <a:t>0</a:t>
                      </a:r>
                      <a:endParaRPr sz="2400">
                        <a:latin typeface="Tahoma"/>
                        <a:cs typeface="Tahoma"/>
                      </a:endParaRPr>
                    </a:p>
                  </a:txBody>
                  <a:tcPr marL="0" marR="0" marT="0" marB="0"/>
                </a:tc>
                <a:tc>
                  <a:txBody>
                    <a:bodyPr/>
                    <a:lstStyle/>
                    <a:p>
                      <a:pPr marR="24130" algn="r">
                        <a:lnSpc>
                          <a:spcPts val="2785"/>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0"/>
                  </a:ext>
                </a:extLst>
              </a:tr>
              <a:tr h="366831">
                <a:tc>
                  <a:txBody>
                    <a:bodyPr/>
                    <a:lstStyle/>
                    <a:p>
                      <a:pPr marL="31750">
                        <a:lnSpc>
                          <a:spcPts val="2790"/>
                        </a:lnSpc>
                      </a:pPr>
                      <a:r>
                        <a:rPr sz="2400" dirty="0">
                          <a:latin typeface="Tahoma"/>
                          <a:cs typeface="Tahoma"/>
                        </a:rPr>
                        <a:t>15</a:t>
                      </a:r>
                      <a:endParaRPr sz="2400">
                        <a:latin typeface="Tahoma"/>
                        <a:cs typeface="Tahoma"/>
                      </a:endParaRPr>
                    </a:p>
                  </a:txBody>
                  <a:tcPr marL="0" marR="0" marT="0" marB="0"/>
                </a:tc>
                <a:tc>
                  <a:txBody>
                    <a:bodyPr/>
                    <a:lstStyle/>
                    <a:p>
                      <a:pPr marR="134620" algn="r">
                        <a:lnSpc>
                          <a:spcPts val="2790"/>
                        </a:lnSpc>
                      </a:pPr>
                      <a:r>
                        <a:rPr sz="2400" dirty="0">
                          <a:latin typeface="Tahoma"/>
                          <a:cs typeface="Tahoma"/>
                        </a:rPr>
                        <a:t>0</a:t>
                      </a:r>
                      <a:endParaRPr sz="2400">
                        <a:latin typeface="Tahoma"/>
                        <a:cs typeface="Tahoma"/>
                      </a:endParaRPr>
                    </a:p>
                  </a:txBody>
                  <a:tcPr marL="0" marR="0" marT="0" marB="0"/>
                </a:tc>
                <a:tc>
                  <a:txBody>
                    <a:bodyPr/>
                    <a:lstStyle/>
                    <a:p>
                      <a:pPr marL="142240">
                        <a:lnSpc>
                          <a:spcPts val="2790"/>
                        </a:lnSpc>
                      </a:pPr>
                      <a:r>
                        <a:rPr sz="2400" dirty="0">
                          <a:latin typeface="Tahoma"/>
                          <a:cs typeface="Tahoma"/>
                        </a:rPr>
                        <a:t>0</a:t>
                      </a:r>
                      <a:endParaRPr sz="2400">
                        <a:latin typeface="Tahoma"/>
                        <a:cs typeface="Tahoma"/>
                      </a:endParaRPr>
                    </a:p>
                  </a:txBody>
                  <a:tcPr marL="0" marR="0" marT="0" marB="0"/>
                </a:tc>
                <a:tc>
                  <a:txBody>
                    <a:bodyPr/>
                    <a:lstStyle/>
                    <a:p>
                      <a:pPr algn="ctr">
                        <a:lnSpc>
                          <a:spcPts val="2790"/>
                        </a:lnSpc>
                      </a:pPr>
                      <a:r>
                        <a:rPr sz="2400" dirty="0">
                          <a:latin typeface="Tahoma"/>
                          <a:cs typeface="Tahoma"/>
                        </a:rPr>
                        <a:t>0</a:t>
                      </a:r>
                      <a:endParaRPr sz="2400">
                        <a:latin typeface="Tahoma"/>
                        <a:cs typeface="Tahoma"/>
                      </a:endParaRPr>
                    </a:p>
                  </a:txBody>
                  <a:tcPr marL="0" marR="0" marT="0" marB="0"/>
                </a:tc>
                <a:tc>
                  <a:txBody>
                    <a:bodyPr/>
                    <a:lstStyle/>
                    <a:p>
                      <a:pPr marL="189865">
                        <a:lnSpc>
                          <a:spcPts val="2790"/>
                        </a:lnSpc>
                      </a:pPr>
                      <a:r>
                        <a:rPr sz="2400" dirty="0">
                          <a:latin typeface="Tahoma"/>
                          <a:cs typeface="Tahoma"/>
                        </a:rPr>
                        <a:t>1</a:t>
                      </a:r>
                      <a:endParaRPr sz="2400">
                        <a:latin typeface="Tahoma"/>
                        <a:cs typeface="Tahoma"/>
                      </a:endParaRPr>
                    </a:p>
                  </a:txBody>
                  <a:tcPr marL="0" marR="0" marT="0" marB="0"/>
                </a:tc>
                <a:tc>
                  <a:txBody>
                    <a:bodyPr/>
                    <a:lstStyle/>
                    <a:p>
                      <a:pPr marR="133985" algn="r">
                        <a:lnSpc>
                          <a:spcPts val="2790"/>
                        </a:lnSpc>
                      </a:pPr>
                      <a:r>
                        <a:rPr sz="2400" dirty="0">
                          <a:latin typeface="Tahoma"/>
                          <a:cs typeface="Tahoma"/>
                        </a:rPr>
                        <a:t>0</a:t>
                      </a:r>
                      <a:endParaRPr sz="2400">
                        <a:latin typeface="Tahoma"/>
                        <a:cs typeface="Tahoma"/>
                      </a:endParaRPr>
                    </a:p>
                  </a:txBody>
                  <a:tcPr marL="0" marR="0" marT="0" marB="0"/>
                </a:tc>
                <a:tc>
                  <a:txBody>
                    <a:bodyPr/>
                    <a:lstStyle/>
                    <a:p>
                      <a:pPr marL="141605">
                        <a:lnSpc>
                          <a:spcPts val="2790"/>
                        </a:lnSpc>
                      </a:pPr>
                      <a:r>
                        <a:rPr sz="2400" dirty="0">
                          <a:latin typeface="Tahoma"/>
                          <a:cs typeface="Tahoma"/>
                        </a:rPr>
                        <a:t>1</a:t>
                      </a:r>
                      <a:endParaRPr sz="2400">
                        <a:latin typeface="Tahoma"/>
                        <a:cs typeface="Tahoma"/>
                      </a:endParaRPr>
                    </a:p>
                  </a:txBody>
                  <a:tcPr marL="0" marR="0" marT="0" marB="0"/>
                </a:tc>
                <a:tc>
                  <a:txBody>
                    <a:bodyPr/>
                    <a:lstStyle/>
                    <a:p>
                      <a:pPr marR="134620" algn="r">
                        <a:lnSpc>
                          <a:spcPts val="2790"/>
                        </a:lnSpc>
                      </a:pPr>
                      <a:r>
                        <a:rPr sz="2400" dirty="0">
                          <a:latin typeface="Tahoma"/>
                          <a:cs typeface="Tahoma"/>
                        </a:rPr>
                        <a:t>0</a:t>
                      </a:r>
                      <a:endParaRPr sz="2400">
                        <a:latin typeface="Tahoma"/>
                        <a:cs typeface="Tahoma"/>
                      </a:endParaRPr>
                    </a:p>
                  </a:txBody>
                  <a:tcPr marL="0" marR="0" marT="0" marB="0"/>
                </a:tc>
                <a:tc>
                  <a:txBody>
                    <a:bodyPr/>
                    <a:lstStyle/>
                    <a:p>
                      <a:pPr marR="24130" algn="r">
                        <a:lnSpc>
                          <a:spcPts val="2790"/>
                        </a:lnSpc>
                      </a:pPr>
                      <a:r>
                        <a:rPr sz="2400" dirty="0">
                          <a:latin typeface="Tahoma"/>
                          <a:cs typeface="Tahoma"/>
                        </a:rPr>
                        <a:t>1</a:t>
                      </a:r>
                      <a:endParaRPr sz="2400">
                        <a:latin typeface="Tahoma"/>
                        <a:cs typeface="Tahoma"/>
                      </a:endParaRPr>
                    </a:p>
                  </a:txBody>
                  <a:tcPr marL="0" marR="0" marT="0" marB="0"/>
                </a:tc>
                <a:extLst>
                  <a:ext uri="{0D108BD9-81ED-4DB2-BD59-A6C34878D82A}">
                    <a16:rowId xmlns="" xmlns:a16="http://schemas.microsoft.com/office/drawing/2014/main" val="10001"/>
                  </a:ext>
                </a:extLst>
              </a:tr>
            </a:tbl>
          </a:graphicData>
        </a:graphic>
      </p:graphicFrame>
      <p:sp>
        <p:nvSpPr>
          <p:cNvPr id="5" name="object 5"/>
          <p:cNvSpPr/>
          <p:nvPr/>
        </p:nvSpPr>
        <p:spPr>
          <a:xfrm>
            <a:off x="2743200" y="3632072"/>
            <a:ext cx="4343400" cy="635"/>
          </a:xfrm>
          <a:custGeom>
            <a:avLst/>
            <a:gdLst/>
            <a:ahLst/>
            <a:cxnLst/>
            <a:rect l="l" t="t" r="r" b="b"/>
            <a:pathLst>
              <a:path w="4343400" h="635">
                <a:moveTo>
                  <a:pt x="0" y="0"/>
                </a:moveTo>
                <a:lnTo>
                  <a:pt x="4343400" y="381"/>
                </a:lnTo>
              </a:path>
            </a:pathLst>
          </a:custGeom>
          <a:ln w="28440">
            <a:solidFill>
              <a:srgbClr val="000000"/>
            </a:solidFill>
          </a:ln>
        </p:spPr>
        <p:txBody>
          <a:bodyPr wrap="square" lIns="0" tIns="0" rIns="0" bIns="0" rtlCol="0"/>
          <a:lstStyle/>
          <a:p>
            <a:endParaRPr/>
          </a:p>
        </p:txBody>
      </p:sp>
      <p:sp>
        <p:nvSpPr>
          <p:cNvPr id="6" name="object 6"/>
          <p:cNvSpPr/>
          <p:nvPr/>
        </p:nvSpPr>
        <p:spPr>
          <a:xfrm>
            <a:off x="685800" y="3576573"/>
            <a:ext cx="685800" cy="635"/>
          </a:xfrm>
          <a:custGeom>
            <a:avLst/>
            <a:gdLst/>
            <a:ahLst/>
            <a:cxnLst/>
            <a:rect l="l" t="t" r="r" b="b"/>
            <a:pathLst>
              <a:path w="685800" h="635">
                <a:moveTo>
                  <a:pt x="0" y="0"/>
                </a:moveTo>
                <a:lnTo>
                  <a:pt x="685800" y="380"/>
                </a:lnTo>
              </a:path>
            </a:pathLst>
          </a:custGeom>
          <a:ln w="28440">
            <a:solidFill>
              <a:srgbClr val="000000"/>
            </a:solidFill>
          </a:ln>
        </p:spPr>
        <p:txBody>
          <a:bodyPr wrap="square" lIns="0" tIns="0" rIns="0" bIns="0" rtlCol="0"/>
          <a:lstStyle/>
          <a:p>
            <a:endParaRPr/>
          </a:p>
        </p:txBody>
      </p:sp>
      <p:sp>
        <p:nvSpPr>
          <p:cNvPr id="7" name="object 7"/>
          <p:cNvSpPr/>
          <p:nvPr/>
        </p:nvSpPr>
        <p:spPr>
          <a:xfrm>
            <a:off x="5410072" y="4414646"/>
            <a:ext cx="1677035" cy="635"/>
          </a:xfrm>
          <a:custGeom>
            <a:avLst/>
            <a:gdLst/>
            <a:ahLst/>
            <a:cxnLst/>
            <a:rect l="l" t="t" r="r" b="b"/>
            <a:pathLst>
              <a:path w="1677034" h="635">
                <a:moveTo>
                  <a:pt x="0" y="0"/>
                </a:moveTo>
                <a:lnTo>
                  <a:pt x="1676527" y="380"/>
                </a:lnTo>
              </a:path>
            </a:pathLst>
          </a:custGeom>
          <a:ln w="28440">
            <a:solidFill>
              <a:srgbClr val="FF0000"/>
            </a:solidFill>
          </a:ln>
        </p:spPr>
        <p:txBody>
          <a:bodyPr wrap="square" lIns="0" tIns="0" rIns="0" bIns="0" rtlCol="0"/>
          <a:lstStyle/>
          <a:p>
            <a:endParaRPr/>
          </a:p>
        </p:txBody>
      </p:sp>
      <p:sp>
        <p:nvSpPr>
          <p:cNvPr id="8" name="object 8"/>
          <p:cNvSpPr/>
          <p:nvPr/>
        </p:nvSpPr>
        <p:spPr>
          <a:xfrm>
            <a:off x="3124073" y="4414646"/>
            <a:ext cx="1677035" cy="635"/>
          </a:xfrm>
          <a:custGeom>
            <a:avLst/>
            <a:gdLst/>
            <a:ahLst/>
            <a:cxnLst/>
            <a:rect l="l" t="t" r="r" b="b"/>
            <a:pathLst>
              <a:path w="1677035" h="635">
                <a:moveTo>
                  <a:pt x="0" y="0"/>
                </a:moveTo>
                <a:lnTo>
                  <a:pt x="1676527" y="380"/>
                </a:lnTo>
              </a:path>
            </a:pathLst>
          </a:custGeom>
          <a:ln w="28440">
            <a:solidFill>
              <a:srgbClr val="FF0000"/>
            </a:solidFill>
          </a:ln>
        </p:spPr>
        <p:txBody>
          <a:bodyPr wrap="square" lIns="0" tIns="0" rIns="0" bIns="0" rtlCol="0"/>
          <a:lstStyle/>
          <a:p>
            <a:endParaRPr/>
          </a:p>
        </p:txBody>
      </p:sp>
      <p:sp>
        <p:nvSpPr>
          <p:cNvPr id="9" name="object 9"/>
          <p:cNvSpPr/>
          <p:nvPr/>
        </p:nvSpPr>
        <p:spPr>
          <a:xfrm>
            <a:off x="2514600" y="4414646"/>
            <a:ext cx="304800" cy="635"/>
          </a:xfrm>
          <a:custGeom>
            <a:avLst/>
            <a:gdLst/>
            <a:ahLst/>
            <a:cxnLst/>
            <a:rect l="l" t="t" r="r" b="b"/>
            <a:pathLst>
              <a:path w="304800" h="635">
                <a:moveTo>
                  <a:pt x="0" y="0"/>
                </a:moveTo>
                <a:lnTo>
                  <a:pt x="304545" y="380"/>
                </a:lnTo>
              </a:path>
            </a:pathLst>
          </a:custGeom>
          <a:ln w="28440">
            <a:solidFill>
              <a:srgbClr val="FF0000"/>
            </a:solidFill>
          </a:ln>
        </p:spPr>
        <p:txBody>
          <a:bodyPr wrap="square" lIns="0" tIns="0" rIns="0" bIns="0" rtlCol="0"/>
          <a:lstStyle/>
          <a:p>
            <a:endParaRPr/>
          </a:p>
        </p:txBody>
      </p:sp>
      <p:sp>
        <p:nvSpPr>
          <p:cNvPr id="10" name="object 10"/>
          <p:cNvSpPr txBox="1"/>
          <p:nvPr/>
        </p:nvSpPr>
        <p:spPr>
          <a:xfrm>
            <a:off x="877316" y="3693363"/>
            <a:ext cx="6462395" cy="2586355"/>
          </a:xfrm>
          <a:prstGeom prst="rect">
            <a:avLst/>
          </a:prstGeom>
        </p:spPr>
        <p:txBody>
          <a:bodyPr vert="horz" wrap="square" lIns="0" tIns="12700" rIns="0" bIns="0" rtlCol="0">
            <a:spAutoFit/>
          </a:bodyPr>
          <a:lstStyle/>
          <a:p>
            <a:pPr marL="297180">
              <a:lnSpc>
                <a:spcPct val="100000"/>
              </a:lnSpc>
              <a:spcBef>
                <a:spcPts val="100"/>
              </a:spcBef>
              <a:tabLst>
                <a:tab pos="1961514" algn="l"/>
                <a:tab pos="2414905" algn="l"/>
                <a:tab pos="2867025" algn="l"/>
                <a:tab pos="3413760" algn="l"/>
                <a:tab pos="3961129" algn="l"/>
                <a:tab pos="4698365" algn="l"/>
                <a:tab pos="5245735" algn="l"/>
                <a:tab pos="5793105" algn="l"/>
                <a:tab pos="6244590" algn="l"/>
              </a:tabLst>
            </a:pPr>
            <a:r>
              <a:rPr sz="2400" dirty="0">
                <a:latin typeface="Tahoma"/>
                <a:cs typeface="Tahoma"/>
              </a:rPr>
              <a:t>23	0	0	0	1	0	0	0	1	1</a:t>
            </a:r>
            <a:endParaRPr sz="2400">
              <a:latin typeface="Tahoma"/>
              <a:cs typeface="Tahoma"/>
            </a:endParaRPr>
          </a:p>
          <a:p>
            <a:pPr>
              <a:lnSpc>
                <a:spcPct val="100000"/>
              </a:lnSpc>
              <a:spcBef>
                <a:spcPts val="35"/>
              </a:spcBef>
            </a:pPr>
            <a:endParaRPr sz="3100">
              <a:latin typeface="Times New Roman"/>
              <a:cs typeface="Times New Roman"/>
            </a:endParaRPr>
          </a:p>
          <a:p>
            <a:pPr marL="50800">
              <a:lnSpc>
                <a:spcPct val="100000"/>
              </a:lnSpc>
              <a:tabLst>
                <a:tab pos="2408555" algn="l"/>
                <a:tab pos="4594225" algn="l"/>
              </a:tabLst>
            </a:pPr>
            <a:r>
              <a:rPr sz="3600" spc="-7" baseline="-13888" dirty="0">
                <a:solidFill>
                  <a:srgbClr val="FF0000"/>
                </a:solidFill>
                <a:latin typeface="Tahoma"/>
                <a:cs typeface="Tahoma"/>
              </a:rPr>
              <a:t>Final</a:t>
            </a:r>
            <a:r>
              <a:rPr sz="3600" spc="-30" baseline="-13888" dirty="0">
                <a:solidFill>
                  <a:srgbClr val="FF0000"/>
                </a:solidFill>
                <a:latin typeface="Tahoma"/>
                <a:cs typeface="Tahoma"/>
              </a:rPr>
              <a:t> </a:t>
            </a:r>
            <a:r>
              <a:rPr sz="3600" baseline="-13888" dirty="0">
                <a:solidFill>
                  <a:srgbClr val="FF0000"/>
                </a:solidFill>
                <a:latin typeface="Tahoma"/>
                <a:cs typeface="Tahoma"/>
              </a:rPr>
              <a:t>Borrow</a:t>
            </a:r>
            <a:r>
              <a:rPr sz="3600" spc="-7" baseline="-13888" dirty="0">
                <a:solidFill>
                  <a:srgbClr val="FF0000"/>
                </a:solidFill>
                <a:latin typeface="Tahoma"/>
                <a:cs typeface="Tahoma"/>
              </a:rPr>
              <a:t> </a:t>
            </a:r>
            <a:r>
              <a:rPr sz="3600" baseline="-13888" dirty="0">
                <a:solidFill>
                  <a:srgbClr val="FF0000"/>
                </a:solidFill>
                <a:latin typeface="Tahoma"/>
                <a:cs typeface="Tahoma"/>
              </a:rPr>
              <a:t>0	</a:t>
            </a:r>
            <a:r>
              <a:rPr sz="2400" spc="-25" dirty="0">
                <a:solidFill>
                  <a:srgbClr val="FF0000"/>
                </a:solidFill>
                <a:latin typeface="Tahoma"/>
                <a:cs typeface="Tahoma"/>
              </a:rPr>
              <a:t>Valid</a:t>
            </a:r>
            <a:r>
              <a:rPr sz="2400" spc="5" dirty="0">
                <a:solidFill>
                  <a:srgbClr val="FF0000"/>
                </a:solidFill>
                <a:latin typeface="Tahoma"/>
                <a:cs typeface="Tahoma"/>
              </a:rPr>
              <a:t> </a:t>
            </a:r>
            <a:r>
              <a:rPr sz="2400" dirty="0">
                <a:solidFill>
                  <a:srgbClr val="FF0000"/>
                </a:solidFill>
                <a:latin typeface="Tahoma"/>
                <a:cs typeface="Tahoma"/>
              </a:rPr>
              <a:t>BCD	</a:t>
            </a:r>
            <a:r>
              <a:rPr sz="2400" spc="-25" dirty="0">
                <a:solidFill>
                  <a:srgbClr val="FF0000"/>
                </a:solidFill>
                <a:latin typeface="Tahoma"/>
                <a:cs typeface="Tahoma"/>
              </a:rPr>
              <a:t>Valid</a:t>
            </a:r>
            <a:r>
              <a:rPr sz="2400" spc="-5" dirty="0">
                <a:solidFill>
                  <a:srgbClr val="FF0000"/>
                </a:solidFill>
                <a:latin typeface="Tahoma"/>
                <a:cs typeface="Tahoma"/>
              </a:rPr>
              <a:t> </a:t>
            </a:r>
            <a:r>
              <a:rPr sz="2400" dirty="0">
                <a:solidFill>
                  <a:srgbClr val="FF0000"/>
                </a:solidFill>
                <a:latin typeface="Tahoma"/>
                <a:cs typeface="Tahoma"/>
              </a:rPr>
              <a:t>BCD</a:t>
            </a:r>
            <a:endParaRPr sz="2400">
              <a:latin typeface="Tahoma"/>
              <a:cs typeface="Tahoma"/>
            </a:endParaRPr>
          </a:p>
          <a:p>
            <a:pPr marL="2408555">
              <a:lnSpc>
                <a:spcPct val="100000"/>
              </a:lnSpc>
              <a:tabLst>
                <a:tab pos="4594225" algn="l"/>
              </a:tabLst>
            </a:pPr>
            <a:r>
              <a:rPr sz="2400" dirty="0">
                <a:solidFill>
                  <a:srgbClr val="FF0000"/>
                </a:solidFill>
                <a:latin typeface="Tahoma"/>
                <a:cs typeface="Tahoma"/>
              </a:rPr>
              <a:t>Code	Code</a:t>
            </a:r>
            <a:endParaRPr sz="2400">
              <a:latin typeface="Tahoma"/>
              <a:cs typeface="Tahoma"/>
            </a:endParaRPr>
          </a:p>
          <a:p>
            <a:pPr>
              <a:lnSpc>
                <a:spcPct val="100000"/>
              </a:lnSpc>
            </a:pPr>
            <a:endParaRPr sz="2900">
              <a:latin typeface="Times New Roman"/>
              <a:cs typeface="Times New Roman"/>
            </a:endParaRPr>
          </a:p>
          <a:p>
            <a:pPr marL="1036955">
              <a:lnSpc>
                <a:spcPct val="100000"/>
              </a:lnSpc>
              <a:spcBef>
                <a:spcPts val="1710"/>
              </a:spcBef>
            </a:pPr>
            <a:r>
              <a:rPr sz="2400" spc="-5" dirty="0">
                <a:latin typeface="Tahoma"/>
                <a:cs typeface="Tahoma"/>
              </a:rPr>
              <a:t>No </a:t>
            </a:r>
            <a:r>
              <a:rPr sz="2400" spc="-15" dirty="0">
                <a:latin typeface="Tahoma"/>
                <a:cs typeface="Tahoma"/>
              </a:rPr>
              <a:t>borrow, </a:t>
            </a:r>
            <a:r>
              <a:rPr sz="2400" dirty="0">
                <a:latin typeface="Tahoma"/>
                <a:cs typeface="Tahoma"/>
              </a:rPr>
              <a:t>hence </a:t>
            </a:r>
            <a:r>
              <a:rPr sz="2400" spc="-10" dirty="0">
                <a:latin typeface="Tahoma"/>
                <a:cs typeface="Tahoma"/>
              </a:rPr>
              <a:t>difference </a:t>
            </a:r>
            <a:r>
              <a:rPr sz="2400" dirty="0">
                <a:latin typeface="Tahoma"/>
                <a:cs typeface="Tahoma"/>
              </a:rPr>
              <a:t>is</a:t>
            </a:r>
            <a:r>
              <a:rPr sz="2400" spc="-50" dirty="0">
                <a:latin typeface="Tahoma"/>
                <a:cs typeface="Tahoma"/>
              </a:rPr>
              <a:t> </a:t>
            </a:r>
            <a:r>
              <a:rPr sz="2400" spc="-10" dirty="0">
                <a:latin typeface="Tahoma"/>
                <a:cs typeface="Tahoma"/>
              </a:rPr>
              <a:t>correct</a:t>
            </a:r>
            <a:endParaRPr sz="2400">
              <a:latin typeface="Tahoma"/>
              <a:cs typeface="Tahoma"/>
            </a:endParaRPr>
          </a:p>
        </p:txBody>
      </p:sp>
      <p:sp>
        <p:nvSpPr>
          <p:cNvPr id="11" name="object 11"/>
          <p:cNvSpPr/>
          <p:nvPr/>
        </p:nvSpPr>
        <p:spPr>
          <a:xfrm>
            <a:off x="289153" y="3329768"/>
            <a:ext cx="335915" cy="36195"/>
          </a:xfrm>
          <a:custGeom>
            <a:avLst/>
            <a:gdLst/>
            <a:ahLst/>
            <a:cxnLst/>
            <a:rect l="l" t="t" r="r" b="b"/>
            <a:pathLst>
              <a:path w="335915" h="36195">
                <a:moveTo>
                  <a:pt x="0" y="35731"/>
                </a:moveTo>
                <a:lnTo>
                  <a:pt x="335737" y="35731"/>
                </a:lnTo>
                <a:lnTo>
                  <a:pt x="335737" y="0"/>
                </a:lnTo>
                <a:lnTo>
                  <a:pt x="0" y="0"/>
                </a:lnTo>
                <a:lnTo>
                  <a:pt x="0" y="35731"/>
                </a:lnTo>
                <a:close/>
              </a:path>
            </a:pathLst>
          </a:custGeom>
          <a:ln w="9360">
            <a:solidFill>
              <a:srgbClr val="000000"/>
            </a:solidFill>
          </a:ln>
        </p:spPr>
        <p:txBody>
          <a:bodyPr wrap="square" lIns="0" tIns="0" rIns="0" bIns="0" rtlCol="0"/>
          <a:lstStyle/>
          <a:p>
            <a:endParaRPr/>
          </a:p>
        </p:txBody>
      </p:sp>
      <p:sp>
        <p:nvSpPr>
          <p:cNvPr id="12" name="object 12"/>
          <p:cNvSpPr/>
          <p:nvPr/>
        </p:nvSpPr>
        <p:spPr>
          <a:xfrm>
            <a:off x="2117979" y="3329768"/>
            <a:ext cx="335915" cy="36195"/>
          </a:xfrm>
          <a:custGeom>
            <a:avLst/>
            <a:gdLst/>
            <a:ahLst/>
            <a:cxnLst/>
            <a:rect l="l" t="t" r="r" b="b"/>
            <a:pathLst>
              <a:path w="335914" h="36195">
                <a:moveTo>
                  <a:pt x="0" y="35731"/>
                </a:moveTo>
                <a:lnTo>
                  <a:pt x="335737" y="35731"/>
                </a:lnTo>
                <a:lnTo>
                  <a:pt x="335737" y="0"/>
                </a:lnTo>
                <a:lnTo>
                  <a:pt x="0" y="0"/>
                </a:lnTo>
                <a:lnTo>
                  <a:pt x="0" y="35731"/>
                </a:lnTo>
                <a:close/>
              </a:path>
            </a:pathLst>
          </a:custGeom>
          <a:ln w="9360">
            <a:solidFill>
              <a:srgbClr val="000000"/>
            </a:solidFill>
          </a:ln>
        </p:spPr>
        <p:txBody>
          <a:bodyPr wrap="square" lIns="0" tIns="0" rIns="0" bIns="0" rtlCol="0"/>
          <a:lstStyle/>
          <a:p>
            <a:endParaRPr/>
          </a:p>
        </p:txBody>
      </p:sp>
      <p:sp>
        <p:nvSpPr>
          <p:cNvPr id="13" name="object 13"/>
          <p:cNvSpPr txBox="1"/>
          <p:nvPr/>
        </p:nvSpPr>
        <p:spPr>
          <a:xfrm>
            <a:off x="1018032" y="1442548"/>
            <a:ext cx="5401945" cy="513715"/>
          </a:xfrm>
          <a:prstGeom prst="rect">
            <a:avLst/>
          </a:prstGeom>
        </p:spPr>
        <p:txBody>
          <a:bodyPr vert="horz" wrap="square" lIns="0" tIns="12700" rIns="0" bIns="0" rtlCol="0">
            <a:spAutoFit/>
          </a:bodyPr>
          <a:lstStyle/>
          <a:p>
            <a:pPr marL="38100">
              <a:lnSpc>
                <a:spcPct val="100000"/>
              </a:lnSpc>
              <a:spcBef>
                <a:spcPts val="100"/>
              </a:spcBef>
              <a:tabLst>
                <a:tab pos="3623945" algn="l"/>
              </a:tabLst>
            </a:pPr>
            <a:r>
              <a:rPr sz="2400" spc="-5" dirty="0">
                <a:solidFill>
                  <a:srgbClr val="FF0000"/>
                </a:solidFill>
                <a:latin typeface="Tahoma"/>
                <a:cs typeface="Tahoma"/>
              </a:rPr>
              <a:t>Example: </a:t>
            </a:r>
            <a:r>
              <a:rPr sz="2400" spc="-15" dirty="0">
                <a:solidFill>
                  <a:srgbClr val="FF0000"/>
                </a:solidFill>
                <a:latin typeface="Tahoma"/>
                <a:cs typeface="Tahoma"/>
              </a:rPr>
              <a:t>Perform</a:t>
            </a:r>
            <a:r>
              <a:rPr sz="2400" spc="-5" dirty="0">
                <a:solidFill>
                  <a:srgbClr val="FF0000"/>
                </a:solidFill>
                <a:latin typeface="Tahoma"/>
                <a:cs typeface="Tahoma"/>
              </a:rPr>
              <a:t> </a:t>
            </a:r>
            <a:r>
              <a:rPr sz="2400" dirty="0">
                <a:solidFill>
                  <a:srgbClr val="FF0000"/>
                </a:solidFill>
                <a:latin typeface="Tahoma"/>
                <a:cs typeface="Tahoma"/>
              </a:rPr>
              <a:t>in</a:t>
            </a:r>
            <a:r>
              <a:rPr sz="2400" spc="-10" dirty="0">
                <a:solidFill>
                  <a:srgbClr val="FF0000"/>
                </a:solidFill>
                <a:latin typeface="Tahoma"/>
                <a:cs typeface="Tahoma"/>
              </a:rPr>
              <a:t> </a:t>
            </a:r>
            <a:r>
              <a:rPr sz="2400" dirty="0">
                <a:solidFill>
                  <a:srgbClr val="FF0000"/>
                </a:solidFill>
                <a:latin typeface="Tahoma"/>
                <a:cs typeface="Tahoma"/>
              </a:rPr>
              <a:t>BCD	</a:t>
            </a:r>
            <a:r>
              <a:rPr sz="4800" spc="-367" baseline="7812" dirty="0">
                <a:latin typeface="Times New Roman"/>
                <a:cs typeface="Times New Roman"/>
              </a:rPr>
              <a:t>(38)</a:t>
            </a:r>
            <a:r>
              <a:rPr sz="2775" spc="-367" baseline="13513" dirty="0">
                <a:latin typeface="Times New Roman"/>
                <a:cs typeface="Times New Roman"/>
              </a:rPr>
              <a:t>10 </a:t>
            </a:r>
            <a:r>
              <a:rPr sz="4800" spc="-375" baseline="7812" dirty="0">
                <a:latin typeface="Symbol"/>
                <a:cs typeface="Symbol"/>
              </a:rPr>
              <a:t></a:t>
            </a:r>
            <a:r>
              <a:rPr sz="4800" spc="-577" baseline="7812" dirty="0">
                <a:latin typeface="Times New Roman"/>
                <a:cs typeface="Times New Roman"/>
              </a:rPr>
              <a:t> </a:t>
            </a:r>
            <a:r>
              <a:rPr sz="4800" spc="-419" baseline="7812" dirty="0">
                <a:latin typeface="Times New Roman"/>
                <a:cs typeface="Times New Roman"/>
              </a:rPr>
              <a:t>(15)</a:t>
            </a:r>
            <a:r>
              <a:rPr sz="2775" spc="-419" baseline="13513" dirty="0">
                <a:latin typeface="Times New Roman"/>
                <a:cs typeface="Times New Roman"/>
              </a:rPr>
              <a:t>10</a:t>
            </a:r>
            <a:endParaRPr sz="2775" baseline="13513">
              <a:latin typeface="Times New Roman"/>
              <a:cs typeface="Times New Roman"/>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45744" y="189738"/>
            <a:ext cx="4679315" cy="4386580"/>
          </a:xfrm>
          <a:prstGeom prst="rect">
            <a:avLst/>
          </a:prstGeom>
        </p:spPr>
        <p:txBody>
          <a:bodyPr vert="horz" wrap="square" lIns="0" tIns="12700" rIns="0" bIns="0" rtlCol="0">
            <a:spAutoFit/>
          </a:bodyPr>
          <a:lstStyle/>
          <a:p>
            <a:pPr marL="202565">
              <a:lnSpc>
                <a:spcPct val="100000"/>
              </a:lnSpc>
              <a:spcBef>
                <a:spcPts val="100"/>
              </a:spcBef>
            </a:pPr>
            <a:r>
              <a:rPr sz="3200" spc="-20" dirty="0">
                <a:solidFill>
                  <a:srgbClr val="FF0000"/>
                </a:solidFill>
                <a:latin typeface="Calibri"/>
                <a:cs typeface="Calibri"/>
              </a:rPr>
              <a:t>Exercise</a:t>
            </a:r>
            <a:endParaRPr sz="3200">
              <a:latin typeface="Calibri"/>
              <a:cs typeface="Calibri"/>
            </a:endParaRPr>
          </a:p>
          <a:p>
            <a:pPr marL="393065" marR="156845" indent="-393065">
              <a:lnSpc>
                <a:spcPct val="150100"/>
              </a:lnSpc>
              <a:spcBef>
                <a:spcPts val="1685"/>
              </a:spcBef>
              <a:buFont typeface="Arial"/>
              <a:buChar char="•"/>
              <a:tabLst>
                <a:tab pos="393065" algn="l"/>
                <a:tab pos="393700" algn="l"/>
                <a:tab pos="1421765" algn="l"/>
              </a:tabLst>
            </a:pPr>
            <a:r>
              <a:rPr sz="3200" spc="-20" dirty="0">
                <a:latin typeface="Calibri"/>
                <a:cs typeface="Calibri"/>
              </a:rPr>
              <a:t>Perform </a:t>
            </a:r>
            <a:r>
              <a:rPr sz="3200" spc="-5" dirty="0">
                <a:latin typeface="Calibri"/>
                <a:cs typeface="Calibri"/>
              </a:rPr>
              <a:t>BCD</a:t>
            </a:r>
            <a:r>
              <a:rPr sz="3200" spc="-45" dirty="0">
                <a:latin typeface="Calibri"/>
                <a:cs typeface="Calibri"/>
              </a:rPr>
              <a:t> </a:t>
            </a:r>
            <a:r>
              <a:rPr sz="3200" spc="-10" dirty="0">
                <a:latin typeface="Calibri"/>
                <a:cs typeface="Calibri"/>
              </a:rPr>
              <a:t>Subtraction  </a:t>
            </a:r>
            <a:r>
              <a:rPr sz="3200" spc="-5" dirty="0">
                <a:latin typeface="Calibri"/>
                <a:cs typeface="Calibri"/>
              </a:rPr>
              <a:t>1.	</a:t>
            </a:r>
            <a:r>
              <a:rPr sz="3200" dirty="0">
                <a:latin typeface="Calibri"/>
                <a:cs typeface="Calibri"/>
              </a:rPr>
              <a:t>(920)</a:t>
            </a:r>
            <a:r>
              <a:rPr sz="3150" baseline="-21164" dirty="0">
                <a:latin typeface="Calibri"/>
                <a:cs typeface="Calibri"/>
              </a:rPr>
              <a:t>10 </a:t>
            </a:r>
            <a:r>
              <a:rPr sz="3200" dirty="0">
                <a:latin typeface="Calibri"/>
                <a:cs typeface="Calibri"/>
              </a:rPr>
              <a:t>-</a:t>
            </a:r>
            <a:r>
              <a:rPr sz="3200" spc="-240" dirty="0">
                <a:latin typeface="Calibri"/>
                <a:cs typeface="Calibri"/>
              </a:rPr>
              <a:t> </a:t>
            </a:r>
            <a:r>
              <a:rPr sz="3200" dirty="0">
                <a:latin typeface="Calibri"/>
                <a:cs typeface="Calibri"/>
              </a:rPr>
              <a:t>(356)</a:t>
            </a:r>
            <a:r>
              <a:rPr sz="3150" baseline="-21164" dirty="0">
                <a:latin typeface="Calibri"/>
                <a:cs typeface="Calibri"/>
              </a:rPr>
              <a:t>10</a:t>
            </a:r>
            <a:endParaRPr sz="3150" baseline="-21164">
              <a:latin typeface="Calibri"/>
              <a:cs typeface="Calibri"/>
            </a:endParaRPr>
          </a:p>
          <a:p>
            <a:pPr marL="908685">
              <a:lnSpc>
                <a:spcPct val="100000"/>
              </a:lnSpc>
              <a:spcBef>
                <a:spcPts val="1920"/>
              </a:spcBef>
              <a:tabLst>
                <a:tab pos="1421765" algn="l"/>
              </a:tabLst>
            </a:pPr>
            <a:r>
              <a:rPr sz="3200" spc="-5" dirty="0">
                <a:latin typeface="Calibri"/>
                <a:cs typeface="Calibri"/>
              </a:rPr>
              <a:t>2.	</a:t>
            </a:r>
            <a:r>
              <a:rPr sz="3200" dirty="0">
                <a:latin typeface="Calibri"/>
                <a:cs typeface="Calibri"/>
              </a:rPr>
              <a:t>(79)</a:t>
            </a:r>
            <a:r>
              <a:rPr sz="3150" baseline="-21164" dirty="0">
                <a:latin typeface="Calibri"/>
                <a:cs typeface="Calibri"/>
              </a:rPr>
              <a:t>10 </a:t>
            </a:r>
            <a:r>
              <a:rPr sz="3200" dirty="0">
                <a:latin typeface="Calibri"/>
                <a:cs typeface="Calibri"/>
              </a:rPr>
              <a:t>-</a:t>
            </a:r>
            <a:r>
              <a:rPr sz="3200" spc="-225" dirty="0">
                <a:latin typeface="Calibri"/>
                <a:cs typeface="Calibri"/>
              </a:rPr>
              <a:t> </a:t>
            </a:r>
            <a:r>
              <a:rPr sz="3200" dirty="0">
                <a:latin typeface="Calibri"/>
                <a:cs typeface="Calibri"/>
              </a:rPr>
              <a:t>(27)</a:t>
            </a:r>
            <a:r>
              <a:rPr sz="3150" baseline="-21164" dirty="0">
                <a:latin typeface="Calibri"/>
                <a:cs typeface="Calibri"/>
              </a:rPr>
              <a:t>10</a:t>
            </a:r>
            <a:endParaRPr sz="3150" baseline="-21164">
              <a:latin typeface="Calibri"/>
              <a:cs typeface="Calibri"/>
            </a:endParaRPr>
          </a:p>
          <a:p>
            <a:pPr marL="908685">
              <a:lnSpc>
                <a:spcPct val="100000"/>
              </a:lnSpc>
              <a:spcBef>
                <a:spcPts val="1925"/>
              </a:spcBef>
              <a:tabLst>
                <a:tab pos="1421765" algn="l"/>
              </a:tabLst>
            </a:pPr>
            <a:r>
              <a:rPr sz="3200" spc="-5" dirty="0">
                <a:latin typeface="Calibri"/>
                <a:cs typeface="Calibri"/>
              </a:rPr>
              <a:t>3.	(476.7)</a:t>
            </a:r>
            <a:r>
              <a:rPr sz="3150" spc="-7" baseline="-21164" dirty="0">
                <a:latin typeface="Calibri"/>
                <a:cs typeface="Calibri"/>
              </a:rPr>
              <a:t>10  </a:t>
            </a:r>
            <a:r>
              <a:rPr sz="3200" dirty="0">
                <a:latin typeface="Calibri"/>
                <a:cs typeface="Calibri"/>
              </a:rPr>
              <a:t>-</a:t>
            </a:r>
            <a:r>
              <a:rPr sz="3200" spc="-215" dirty="0">
                <a:latin typeface="Calibri"/>
                <a:cs typeface="Calibri"/>
              </a:rPr>
              <a:t> </a:t>
            </a:r>
            <a:r>
              <a:rPr sz="3200" spc="-5" dirty="0">
                <a:latin typeface="Calibri"/>
                <a:cs typeface="Calibri"/>
              </a:rPr>
              <a:t>(258.9)</a:t>
            </a:r>
            <a:r>
              <a:rPr sz="3150" spc="-7" baseline="-21164" dirty="0">
                <a:latin typeface="Calibri"/>
                <a:cs typeface="Calibri"/>
              </a:rPr>
              <a:t>10</a:t>
            </a:r>
            <a:endParaRPr sz="3150" baseline="-21164">
              <a:latin typeface="Calibri"/>
              <a:cs typeface="Calibri"/>
            </a:endParaRPr>
          </a:p>
          <a:p>
            <a:pPr marL="908685">
              <a:lnSpc>
                <a:spcPct val="100000"/>
              </a:lnSpc>
              <a:spcBef>
                <a:spcPts val="1920"/>
              </a:spcBef>
              <a:tabLst>
                <a:tab pos="1421765" algn="l"/>
              </a:tabLst>
            </a:pPr>
            <a:r>
              <a:rPr sz="3200" spc="-5" dirty="0">
                <a:latin typeface="Calibri"/>
                <a:cs typeface="Calibri"/>
              </a:rPr>
              <a:t>4.	</a:t>
            </a:r>
            <a:r>
              <a:rPr sz="3200" dirty="0">
                <a:latin typeface="Calibri"/>
                <a:cs typeface="Calibri"/>
              </a:rPr>
              <a:t>(634.6)</a:t>
            </a:r>
            <a:r>
              <a:rPr sz="3150" baseline="-21164" dirty="0">
                <a:latin typeface="Calibri"/>
                <a:cs typeface="Calibri"/>
              </a:rPr>
              <a:t>10  </a:t>
            </a:r>
            <a:r>
              <a:rPr sz="3200" dirty="0">
                <a:latin typeface="Calibri"/>
                <a:cs typeface="Calibri"/>
              </a:rPr>
              <a:t>-</a:t>
            </a:r>
            <a:r>
              <a:rPr sz="3200" spc="-270" dirty="0">
                <a:latin typeface="Calibri"/>
                <a:cs typeface="Calibri"/>
              </a:rPr>
              <a:t> </a:t>
            </a:r>
            <a:r>
              <a:rPr sz="3200" dirty="0">
                <a:latin typeface="Calibri"/>
                <a:cs typeface="Calibri"/>
              </a:rPr>
              <a:t>(328.7)</a:t>
            </a:r>
            <a:r>
              <a:rPr sz="3150" baseline="-21164" dirty="0">
                <a:latin typeface="Calibri"/>
                <a:cs typeface="Calibri"/>
              </a:rPr>
              <a:t>10</a:t>
            </a:r>
            <a:endParaRPr sz="3150" baseline="-21164">
              <a:latin typeface="Calibri"/>
              <a:cs typeface="Calibri"/>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746375" cy="513715"/>
          </a:xfrm>
          <a:prstGeom prst="rect">
            <a:avLst/>
          </a:prstGeom>
        </p:spPr>
        <p:txBody>
          <a:bodyPr vert="horz" wrap="square" lIns="0" tIns="12700" rIns="0" bIns="0" rtlCol="0">
            <a:spAutoFit/>
          </a:bodyPr>
          <a:lstStyle/>
          <a:p>
            <a:pPr marL="12700">
              <a:lnSpc>
                <a:spcPct val="100000"/>
              </a:lnSpc>
              <a:spcBef>
                <a:spcPts val="100"/>
              </a:spcBef>
            </a:pPr>
            <a:r>
              <a:rPr sz="3200" b="1" spc="-65" dirty="0">
                <a:latin typeface="Calibri"/>
                <a:cs typeface="Calibri"/>
              </a:rPr>
              <a:t>9’s</a:t>
            </a:r>
            <a:r>
              <a:rPr sz="3200" b="1" spc="-40"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txBox="1"/>
          <p:nvPr/>
        </p:nvSpPr>
        <p:spPr>
          <a:xfrm>
            <a:off x="535940" y="1607565"/>
            <a:ext cx="8072755" cy="2465705"/>
          </a:xfrm>
          <a:prstGeom prst="rect">
            <a:avLst/>
          </a:prstGeom>
        </p:spPr>
        <p:txBody>
          <a:bodyPr vert="horz" wrap="square" lIns="0" tIns="13335" rIns="0" bIns="0" rtlCol="0">
            <a:spAutoFit/>
          </a:bodyPr>
          <a:lstStyle/>
          <a:p>
            <a:pPr marL="355600" marR="5080" indent="-342900" algn="just">
              <a:lnSpc>
                <a:spcPct val="100000"/>
              </a:lnSpc>
              <a:spcBef>
                <a:spcPts val="105"/>
              </a:spcBef>
              <a:buFont typeface="Wingdings"/>
              <a:buChar char=""/>
              <a:tabLst>
                <a:tab pos="355600" algn="l"/>
              </a:tabLst>
            </a:pPr>
            <a:r>
              <a:rPr sz="3200" spc="-5" dirty="0">
                <a:latin typeface="Calibri"/>
                <a:cs typeface="Calibri"/>
              </a:rPr>
              <a:t>The </a:t>
            </a:r>
            <a:r>
              <a:rPr sz="3200" spc="-40" dirty="0">
                <a:latin typeface="Calibri"/>
                <a:cs typeface="Calibri"/>
              </a:rPr>
              <a:t>nine’s </a:t>
            </a:r>
            <a:r>
              <a:rPr sz="3200" spc="-10" dirty="0">
                <a:latin typeface="Calibri"/>
                <a:cs typeface="Calibri"/>
              </a:rPr>
              <a:t>complement </a:t>
            </a:r>
            <a:r>
              <a:rPr sz="3200" dirty="0">
                <a:latin typeface="Calibri"/>
                <a:cs typeface="Calibri"/>
              </a:rPr>
              <a:t>of a </a:t>
            </a:r>
            <a:r>
              <a:rPr sz="3200" spc="-5" dirty="0">
                <a:latin typeface="Calibri"/>
                <a:cs typeface="Calibri"/>
              </a:rPr>
              <a:t>BCD number </a:t>
            </a:r>
            <a:r>
              <a:rPr sz="3200" spc="-10" dirty="0">
                <a:latin typeface="Calibri"/>
                <a:cs typeface="Calibri"/>
              </a:rPr>
              <a:t>can  </a:t>
            </a:r>
            <a:r>
              <a:rPr sz="3200" dirty="0">
                <a:latin typeface="Calibri"/>
                <a:cs typeface="Calibri"/>
              </a:rPr>
              <a:t>be </a:t>
            </a:r>
            <a:r>
              <a:rPr sz="3200" spc="-10" dirty="0">
                <a:latin typeface="Calibri"/>
                <a:cs typeface="Calibri"/>
              </a:rPr>
              <a:t>obtained by subtracting </a:t>
            </a:r>
            <a:r>
              <a:rPr sz="3200" dirty="0">
                <a:latin typeface="Calibri"/>
                <a:cs typeface="Calibri"/>
              </a:rPr>
              <a:t>each </a:t>
            </a:r>
            <a:r>
              <a:rPr sz="3200" spc="-5" dirty="0">
                <a:latin typeface="Calibri"/>
                <a:cs typeface="Calibri"/>
              </a:rPr>
              <a:t>digit </a:t>
            </a:r>
            <a:r>
              <a:rPr sz="3200" dirty="0">
                <a:latin typeface="Calibri"/>
                <a:cs typeface="Calibri"/>
              </a:rPr>
              <a:t>of BCD  </a:t>
            </a:r>
            <a:r>
              <a:rPr sz="3200" spc="-15" dirty="0">
                <a:latin typeface="Calibri"/>
                <a:cs typeface="Calibri"/>
              </a:rPr>
              <a:t>from</a:t>
            </a:r>
            <a:r>
              <a:rPr sz="3200" spc="-10" dirty="0">
                <a:latin typeface="Calibri"/>
                <a:cs typeface="Calibri"/>
              </a:rPr>
              <a:t> </a:t>
            </a:r>
            <a:r>
              <a:rPr sz="3200" spc="-5" dirty="0">
                <a:latin typeface="Calibri"/>
                <a:cs typeface="Calibri"/>
              </a:rPr>
              <a:t>9.</a:t>
            </a:r>
            <a:endParaRPr sz="3200">
              <a:latin typeface="Calibri"/>
              <a:cs typeface="Calibri"/>
            </a:endParaRPr>
          </a:p>
          <a:p>
            <a:pPr>
              <a:lnSpc>
                <a:spcPct val="100000"/>
              </a:lnSpc>
              <a:spcBef>
                <a:spcPts val="45"/>
              </a:spcBef>
            </a:pPr>
            <a:endParaRPr sz="3300">
              <a:latin typeface="Times New Roman"/>
              <a:cs typeface="Times New Roman"/>
            </a:endParaRPr>
          </a:p>
          <a:p>
            <a:pPr marL="12700">
              <a:lnSpc>
                <a:spcPct val="100000"/>
              </a:lnSpc>
              <a:spcBef>
                <a:spcPts val="5"/>
              </a:spcBef>
            </a:pPr>
            <a:r>
              <a:rPr sz="3200" dirty="0">
                <a:latin typeface="Calibri"/>
                <a:cs typeface="Calibri"/>
              </a:rPr>
              <a:t>Ex. </a:t>
            </a:r>
            <a:r>
              <a:rPr sz="3200" spc="-35" dirty="0">
                <a:latin typeface="Calibri"/>
                <a:cs typeface="Calibri"/>
              </a:rPr>
              <a:t>Nine’s </a:t>
            </a:r>
            <a:r>
              <a:rPr sz="3200" spc="-10" dirty="0">
                <a:latin typeface="Calibri"/>
                <a:cs typeface="Calibri"/>
              </a:rPr>
              <a:t>complement </a:t>
            </a:r>
            <a:r>
              <a:rPr sz="3200" dirty="0">
                <a:latin typeface="Calibri"/>
                <a:cs typeface="Calibri"/>
              </a:rPr>
              <a:t>of</a:t>
            </a:r>
            <a:r>
              <a:rPr sz="3200" spc="5" dirty="0">
                <a:latin typeface="Calibri"/>
                <a:cs typeface="Calibri"/>
              </a:rPr>
              <a:t> </a:t>
            </a:r>
            <a:r>
              <a:rPr sz="3200" spc="-10" dirty="0">
                <a:latin typeface="Calibri"/>
                <a:cs typeface="Calibri"/>
              </a:rPr>
              <a:t>168</a:t>
            </a:r>
            <a:endParaRPr sz="3200">
              <a:latin typeface="Calibri"/>
              <a:cs typeface="Calibri"/>
            </a:endParaRPr>
          </a:p>
        </p:txBody>
      </p:sp>
      <p:sp>
        <p:nvSpPr>
          <p:cNvPr id="4" name="object 4"/>
          <p:cNvSpPr txBox="1"/>
          <p:nvPr/>
        </p:nvSpPr>
        <p:spPr>
          <a:xfrm>
            <a:off x="1363725" y="4046601"/>
            <a:ext cx="231775" cy="1001394"/>
          </a:xfrm>
          <a:prstGeom prst="rect">
            <a:avLst/>
          </a:prstGeom>
        </p:spPr>
        <p:txBody>
          <a:bodyPr vert="horz" wrap="square" lIns="0" tIns="12700" rIns="0" bIns="0" rtlCol="0">
            <a:spAutoFit/>
          </a:bodyPr>
          <a:lstStyle/>
          <a:p>
            <a:pPr marL="12700">
              <a:lnSpc>
                <a:spcPct val="100000"/>
              </a:lnSpc>
              <a:spcBef>
                <a:spcPts val="100"/>
              </a:spcBef>
            </a:pPr>
            <a:r>
              <a:rPr sz="3200" dirty="0">
                <a:latin typeface="Calibri"/>
                <a:cs typeface="Calibri"/>
              </a:rPr>
              <a:t>9</a:t>
            </a:r>
            <a:endParaRPr sz="3200">
              <a:latin typeface="Calibri"/>
              <a:cs typeface="Calibri"/>
            </a:endParaRPr>
          </a:p>
          <a:p>
            <a:pPr marL="12700">
              <a:lnSpc>
                <a:spcPct val="100000"/>
              </a:lnSpc>
              <a:spcBef>
                <a:spcPts val="5"/>
              </a:spcBef>
            </a:pPr>
            <a:r>
              <a:rPr sz="3200" dirty="0">
                <a:latin typeface="Calibri"/>
                <a:cs typeface="Calibri"/>
              </a:rPr>
              <a:t>1</a:t>
            </a:r>
            <a:endParaRPr sz="3200">
              <a:latin typeface="Calibri"/>
              <a:cs typeface="Calibri"/>
            </a:endParaRPr>
          </a:p>
        </p:txBody>
      </p:sp>
      <p:sp>
        <p:nvSpPr>
          <p:cNvPr id="5" name="object 5"/>
          <p:cNvSpPr txBox="1"/>
          <p:nvPr/>
        </p:nvSpPr>
        <p:spPr>
          <a:xfrm>
            <a:off x="1845310" y="4046601"/>
            <a:ext cx="715010" cy="1001394"/>
          </a:xfrm>
          <a:prstGeom prst="rect">
            <a:avLst/>
          </a:prstGeom>
        </p:spPr>
        <p:txBody>
          <a:bodyPr vert="horz" wrap="square" lIns="0" tIns="12700" rIns="0" bIns="0" rtlCol="0">
            <a:spAutoFit/>
          </a:bodyPr>
          <a:lstStyle/>
          <a:p>
            <a:pPr marL="12700">
              <a:lnSpc>
                <a:spcPct val="100000"/>
              </a:lnSpc>
              <a:spcBef>
                <a:spcPts val="100"/>
              </a:spcBef>
              <a:tabLst>
                <a:tab pos="495300" algn="l"/>
              </a:tabLst>
            </a:pPr>
            <a:r>
              <a:rPr sz="3200" dirty="0">
                <a:latin typeface="Calibri"/>
                <a:cs typeface="Calibri"/>
              </a:rPr>
              <a:t>9	9</a:t>
            </a:r>
            <a:endParaRPr sz="3200">
              <a:latin typeface="Calibri"/>
              <a:cs typeface="Calibri"/>
            </a:endParaRPr>
          </a:p>
          <a:p>
            <a:pPr marL="12700">
              <a:lnSpc>
                <a:spcPct val="100000"/>
              </a:lnSpc>
              <a:spcBef>
                <a:spcPts val="5"/>
              </a:spcBef>
              <a:tabLst>
                <a:tab pos="495300" algn="l"/>
              </a:tabLst>
            </a:pPr>
            <a:r>
              <a:rPr sz="3200" dirty="0">
                <a:latin typeface="Calibri"/>
                <a:cs typeface="Calibri"/>
              </a:rPr>
              <a:t>6	8</a:t>
            </a:r>
            <a:endParaRPr sz="3200">
              <a:latin typeface="Calibri"/>
              <a:cs typeface="Calibri"/>
            </a:endParaRPr>
          </a:p>
        </p:txBody>
      </p:sp>
      <p:sp>
        <p:nvSpPr>
          <p:cNvPr id="6" name="object 6"/>
          <p:cNvSpPr txBox="1"/>
          <p:nvPr/>
        </p:nvSpPr>
        <p:spPr>
          <a:xfrm>
            <a:off x="1087932" y="5022037"/>
            <a:ext cx="4843780" cy="1002030"/>
          </a:xfrm>
          <a:prstGeom prst="rect">
            <a:avLst/>
          </a:prstGeom>
        </p:spPr>
        <p:txBody>
          <a:bodyPr vert="horz" wrap="square" lIns="0" tIns="13335" rIns="0" bIns="0" rtlCol="0">
            <a:spAutoFit/>
          </a:bodyPr>
          <a:lstStyle/>
          <a:p>
            <a:pPr marL="288290">
              <a:lnSpc>
                <a:spcPct val="100000"/>
              </a:lnSpc>
              <a:spcBef>
                <a:spcPts val="105"/>
              </a:spcBef>
              <a:tabLst>
                <a:tab pos="769620" algn="l"/>
                <a:tab pos="1252855" algn="l"/>
              </a:tabLst>
            </a:pPr>
            <a:r>
              <a:rPr sz="3200" dirty="0">
                <a:latin typeface="Calibri"/>
                <a:cs typeface="Calibri"/>
              </a:rPr>
              <a:t>8	3	1</a:t>
            </a:r>
            <a:endParaRPr sz="3200">
              <a:latin typeface="Calibri"/>
              <a:cs typeface="Calibri"/>
            </a:endParaRPr>
          </a:p>
          <a:p>
            <a:pPr marL="12700">
              <a:lnSpc>
                <a:spcPct val="100000"/>
              </a:lnSpc>
            </a:pPr>
            <a:r>
              <a:rPr sz="3200" spc="-65" dirty="0">
                <a:latin typeface="Calibri"/>
                <a:cs typeface="Calibri"/>
              </a:rPr>
              <a:t>9’s </a:t>
            </a:r>
            <a:r>
              <a:rPr sz="3200" spc="-10" dirty="0">
                <a:latin typeface="Calibri"/>
                <a:cs typeface="Calibri"/>
              </a:rPr>
              <a:t>complement </a:t>
            </a:r>
            <a:r>
              <a:rPr sz="3200" dirty="0">
                <a:latin typeface="Calibri"/>
                <a:cs typeface="Calibri"/>
              </a:rPr>
              <a:t>of </a:t>
            </a:r>
            <a:r>
              <a:rPr sz="3200" spc="-5" dirty="0">
                <a:latin typeface="Calibri"/>
                <a:cs typeface="Calibri"/>
              </a:rPr>
              <a:t>168 is</a:t>
            </a:r>
            <a:r>
              <a:rPr sz="3200" spc="20" dirty="0">
                <a:latin typeface="Calibri"/>
                <a:cs typeface="Calibri"/>
              </a:rPr>
              <a:t> </a:t>
            </a:r>
            <a:r>
              <a:rPr sz="3200" spc="-5" dirty="0">
                <a:latin typeface="Calibri"/>
                <a:cs typeface="Calibri"/>
              </a:rPr>
              <a:t>831</a:t>
            </a:r>
            <a:endParaRPr sz="3200">
              <a:latin typeface="Calibri"/>
              <a:cs typeface="Calibri"/>
            </a:endParaRPr>
          </a:p>
        </p:txBody>
      </p:sp>
      <p:sp>
        <p:nvSpPr>
          <p:cNvPr id="7" name="object 7"/>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8" name="object 8"/>
          <p:cNvSpPr/>
          <p:nvPr/>
        </p:nvSpPr>
        <p:spPr>
          <a:xfrm>
            <a:off x="914400" y="4800600"/>
            <a:ext cx="2057400" cy="635"/>
          </a:xfrm>
          <a:custGeom>
            <a:avLst/>
            <a:gdLst/>
            <a:ahLst/>
            <a:cxnLst/>
            <a:rect l="l" t="t" r="r" b="b"/>
            <a:pathLst>
              <a:path w="2057400" h="635">
                <a:moveTo>
                  <a:pt x="0" y="0"/>
                </a:moveTo>
                <a:lnTo>
                  <a:pt x="2057400" y="381"/>
                </a:lnTo>
              </a:path>
            </a:pathLst>
          </a:custGeom>
          <a:ln w="28440">
            <a:solidFill>
              <a:srgbClr val="000000"/>
            </a:solidFill>
          </a:ln>
        </p:spPr>
        <p:txBody>
          <a:bodyPr wrap="square" lIns="0" tIns="0" rIns="0" bIns="0" rtlCol="0"/>
          <a:lstStyle/>
          <a:p>
            <a:endParaRPr/>
          </a:p>
        </p:txBody>
      </p:sp>
      <p:sp>
        <p:nvSpPr>
          <p:cNvPr id="9" name="object 9"/>
          <p:cNvSpPr/>
          <p:nvPr/>
        </p:nvSpPr>
        <p:spPr>
          <a:xfrm>
            <a:off x="375589" y="4430688"/>
            <a:ext cx="392430" cy="53975"/>
          </a:xfrm>
          <a:custGeom>
            <a:avLst/>
            <a:gdLst/>
            <a:ahLst/>
            <a:cxnLst/>
            <a:rect l="l" t="t" r="r" b="b"/>
            <a:pathLst>
              <a:path w="392430" h="53975">
                <a:moveTo>
                  <a:pt x="0" y="53681"/>
                </a:moveTo>
                <a:lnTo>
                  <a:pt x="391820" y="53681"/>
                </a:lnTo>
                <a:lnTo>
                  <a:pt x="391820" y="0"/>
                </a:lnTo>
                <a:lnTo>
                  <a:pt x="0" y="0"/>
                </a:lnTo>
                <a:lnTo>
                  <a:pt x="0" y="53681"/>
                </a:lnTo>
                <a:close/>
              </a:path>
            </a:pathLst>
          </a:custGeom>
          <a:ln w="9360">
            <a:solidFill>
              <a:srgbClr val="000000"/>
            </a:solidFill>
          </a:ln>
        </p:spPr>
        <p:txBody>
          <a:bodyPr wrap="square" lIns="0" tIns="0" rIns="0" bIns="0" rtlCol="0"/>
          <a:lstStyle/>
          <a:p>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8551"/>
            <a:ext cx="647192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 </a:t>
            </a:r>
            <a:r>
              <a:rPr sz="3200" b="1" spc="-10" dirty="0">
                <a:latin typeface="Calibri"/>
                <a:cs typeface="Calibri"/>
              </a:rPr>
              <a:t>Subtraction </a:t>
            </a:r>
            <a:r>
              <a:rPr sz="3200" b="1" dirty="0">
                <a:latin typeface="Calibri"/>
                <a:cs typeface="Calibri"/>
              </a:rPr>
              <a:t>using</a:t>
            </a:r>
            <a:r>
              <a:rPr sz="3200" b="1" spc="-105" dirty="0">
                <a:latin typeface="Calibri"/>
                <a:cs typeface="Calibri"/>
              </a:rPr>
              <a:t> </a:t>
            </a:r>
            <a:r>
              <a:rPr sz="3200" b="1" spc="-15" dirty="0">
                <a:latin typeface="Calibri"/>
                <a:cs typeface="Calibri"/>
              </a:rPr>
              <a:t>9’sComplement</a:t>
            </a:r>
            <a:endParaRPr sz="3200">
              <a:latin typeface="Calibri"/>
              <a:cs typeface="Calibri"/>
            </a:endParaRPr>
          </a:p>
        </p:txBody>
      </p:sp>
      <p:sp>
        <p:nvSpPr>
          <p:cNvPr id="3" name="object 3"/>
          <p:cNvSpPr txBox="1"/>
          <p:nvPr/>
        </p:nvSpPr>
        <p:spPr>
          <a:xfrm>
            <a:off x="383844" y="968304"/>
            <a:ext cx="8378190" cy="5147945"/>
          </a:xfrm>
          <a:prstGeom prst="rect">
            <a:avLst/>
          </a:prstGeom>
        </p:spPr>
        <p:txBody>
          <a:bodyPr vert="horz" wrap="square" lIns="0" tIns="256540" rIns="0" bIns="0" rtlCol="0">
            <a:spAutoFit/>
          </a:bodyPr>
          <a:lstStyle/>
          <a:p>
            <a:pPr marL="355600" indent="-342900">
              <a:lnSpc>
                <a:spcPct val="100000"/>
              </a:lnSpc>
              <a:spcBef>
                <a:spcPts val="2020"/>
              </a:spcBef>
              <a:buFont typeface="Wingdings"/>
              <a:buChar char=""/>
              <a:tabLst>
                <a:tab pos="355600" algn="l"/>
              </a:tabLst>
            </a:pPr>
            <a:r>
              <a:rPr sz="3200" spc="-10" dirty="0">
                <a:latin typeface="Calibri"/>
                <a:cs typeface="Calibri"/>
              </a:rPr>
              <a:t>Obtain </a:t>
            </a:r>
            <a:r>
              <a:rPr sz="3200" spc="-65" dirty="0">
                <a:latin typeface="Calibri"/>
                <a:cs typeface="Calibri"/>
              </a:rPr>
              <a:t>9’s </a:t>
            </a:r>
            <a:r>
              <a:rPr sz="3200" spc="-10" dirty="0">
                <a:latin typeface="Calibri"/>
                <a:cs typeface="Calibri"/>
              </a:rPr>
              <a:t>complement </a:t>
            </a:r>
            <a:r>
              <a:rPr sz="3200" dirty="0">
                <a:latin typeface="Calibri"/>
                <a:cs typeface="Calibri"/>
              </a:rPr>
              <a:t>of</a:t>
            </a:r>
            <a:r>
              <a:rPr sz="3200" spc="60" dirty="0">
                <a:latin typeface="Calibri"/>
                <a:cs typeface="Calibri"/>
              </a:rPr>
              <a:t> </a:t>
            </a:r>
            <a:r>
              <a:rPr sz="3200" spc="-10" dirty="0">
                <a:latin typeface="Calibri"/>
                <a:cs typeface="Calibri"/>
              </a:rPr>
              <a:t>subtrahend</a:t>
            </a:r>
            <a:endParaRPr sz="3200">
              <a:latin typeface="Calibri"/>
              <a:cs typeface="Calibri"/>
            </a:endParaRPr>
          </a:p>
          <a:p>
            <a:pPr marL="354965" marR="5080" indent="-342900">
              <a:lnSpc>
                <a:spcPts val="5760"/>
              </a:lnSpc>
              <a:spcBef>
                <a:spcPts val="515"/>
              </a:spcBef>
              <a:buFont typeface="Wingdings"/>
              <a:buChar char=""/>
              <a:tabLst>
                <a:tab pos="355600" algn="l"/>
                <a:tab pos="1470660" algn="l"/>
                <a:tab pos="3400425" algn="l"/>
                <a:tab pos="4586605" algn="l"/>
                <a:tab pos="5481320" algn="l"/>
                <a:tab pos="8025130" algn="l"/>
              </a:tabLst>
            </a:pPr>
            <a:r>
              <a:rPr sz="3200" dirty="0">
                <a:latin typeface="Calibri"/>
                <a:cs typeface="Calibri"/>
              </a:rPr>
              <a:t>Add	minuend	with	</a:t>
            </a:r>
            <a:r>
              <a:rPr sz="3200" spc="-5" dirty="0">
                <a:latin typeface="Calibri"/>
                <a:cs typeface="Calibri"/>
              </a:rPr>
              <a:t>9</a:t>
            </a:r>
            <a:r>
              <a:rPr sz="3200" spc="-190" dirty="0">
                <a:latin typeface="Calibri"/>
                <a:cs typeface="Calibri"/>
              </a:rPr>
              <a:t>’</a:t>
            </a:r>
            <a:r>
              <a:rPr sz="3200" dirty="0">
                <a:latin typeface="Calibri"/>
                <a:cs typeface="Calibri"/>
              </a:rPr>
              <a:t>s	</a:t>
            </a:r>
            <a:r>
              <a:rPr sz="3200" spc="-25" dirty="0">
                <a:latin typeface="Calibri"/>
                <a:cs typeface="Calibri"/>
              </a:rPr>
              <a:t>c</a:t>
            </a:r>
            <a:r>
              <a:rPr sz="3200" spc="-5" dirty="0">
                <a:latin typeface="Calibri"/>
                <a:cs typeface="Calibri"/>
              </a:rPr>
              <a:t>omple</a:t>
            </a:r>
            <a:r>
              <a:rPr sz="3200" spc="-15" dirty="0">
                <a:latin typeface="Calibri"/>
                <a:cs typeface="Calibri"/>
              </a:rPr>
              <a:t>m</a:t>
            </a:r>
            <a:r>
              <a:rPr sz="3200" dirty="0">
                <a:latin typeface="Calibri"/>
                <a:cs typeface="Calibri"/>
              </a:rPr>
              <a:t>e</a:t>
            </a:r>
            <a:r>
              <a:rPr sz="3200" spc="-25" dirty="0">
                <a:latin typeface="Calibri"/>
                <a:cs typeface="Calibri"/>
              </a:rPr>
              <a:t>n</a:t>
            </a:r>
            <a:r>
              <a:rPr sz="3200" dirty="0">
                <a:latin typeface="Calibri"/>
                <a:cs typeface="Calibri"/>
              </a:rPr>
              <a:t>t	of  </a:t>
            </a:r>
            <a:r>
              <a:rPr sz="3200" spc="-10" dirty="0">
                <a:latin typeface="Calibri"/>
                <a:cs typeface="Calibri"/>
              </a:rPr>
              <a:t>subtrahend</a:t>
            </a:r>
            <a:endParaRPr sz="3200">
              <a:latin typeface="Calibri"/>
              <a:cs typeface="Calibri"/>
            </a:endParaRPr>
          </a:p>
          <a:p>
            <a:pPr marL="354965" marR="11430" indent="-342900">
              <a:lnSpc>
                <a:spcPts val="5760"/>
              </a:lnSpc>
              <a:buFont typeface="Wingdings"/>
              <a:buChar char=""/>
              <a:tabLst>
                <a:tab pos="355600" algn="l"/>
              </a:tabLst>
            </a:pPr>
            <a:r>
              <a:rPr sz="3200" spc="-5" dirty="0">
                <a:latin typeface="Calibri"/>
                <a:cs typeface="Calibri"/>
              </a:rPr>
              <a:t>If </a:t>
            </a:r>
            <a:r>
              <a:rPr sz="3200" dirty="0">
                <a:latin typeface="Calibri"/>
                <a:cs typeface="Calibri"/>
              </a:rPr>
              <a:t>a </a:t>
            </a:r>
            <a:r>
              <a:rPr sz="3200" spc="-5" dirty="0">
                <a:latin typeface="Calibri"/>
                <a:cs typeface="Calibri"/>
              </a:rPr>
              <a:t>carry is </a:t>
            </a:r>
            <a:r>
              <a:rPr sz="3200" spc="-20" dirty="0">
                <a:latin typeface="Calibri"/>
                <a:cs typeface="Calibri"/>
              </a:rPr>
              <a:t>generated </a:t>
            </a:r>
            <a:r>
              <a:rPr sz="3200" dirty="0">
                <a:latin typeface="Calibri"/>
                <a:cs typeface="Calibri"/>
              </a:rPr>
              <a:t>then add it </a:t>
            </a:r>
            <a:r>
              <a:rPr sz="3200" spc="-15" dirty="0">
                <a:latin typeface="Calibri"/>
                <a:cs typeface="Calibri"/>
              </a:rPr>
              <a:t>to </a:t>
            </a:r>
            <a:r>
              <a:rPr sz="3200" dirty="0">
                <a:latin typeface="Calibri"/>
                <a:cs typeface="Calibri"/>
              </a:rPr>
              <a:t>the </a:t>
            </a:r>
            <a:r>
              <a:rPr sz="3200" spc="-5" dirty="0">
                <a:latin typeface="Calibri"/>
                <a:cs typeface="Calibri"/>
              </a:rPr>
              <a:t>sum </a:t>
            </a:r>
            <a:r>
              <a:rPr sz="3200" spc="-45" dirty="0">
                <a:latin typeface="Calibri"/>
                <a:cs typeface="Calibri"/>
              </a:rPr>
              <a:t>to  </a:t>
            </a:r>
            <a:r>
              <a:rPr sz="3200" spc="-10" dirty="0">
                <a:latin typeface="Calibri"/>
                <a:cs typeface="Calibri"/>
              </a:rPr>
              <a:t>obtain </a:t>
            </a:r>
            <a:r>
              <a:rPr sz="3200" dirty="0">
                <a:latin typeface="Calibri"/>
                <a:cs typeface="Calibri"/>
              </a:rPr>
              <a:t>the </a:t>
            </a:r>
            <a:r>
              <a:rPr sz="3200" spc="-5" dirty="0">
                <a:latin typeface="Calibri"/>
                <a:cs typeface="Calibri"/>
              </a:rPr>
              <a:t>final</a:t>
            </a:r>
            <a:r>
              <a:rPr sz="3200" spc="15" dirty="0">
                <a:latin typeface="Calibri"/>
                <a:cs typeface="Calibri"/>
              </a:rPr>
              <a:t> </a:t>
            </a:r>
            <a:r>
              <a:rPr sz="3200" spc="-10" dirty="0">
                <a:latin typeface="Calibri"/>
                <a:cs typeface="Calibri"/>
              </a:rPr>
              <a:t>result.</a:t>
            </a:r>
            <a:endParaRPr sz="3200">
              <a:latin typeface="Calibri"/>
              <a:cs typeface="Calibri"/>
            </a:endParaRPr>
          </a:p>
          <a:p>
            <a:pPr marL="354965" marR="5715" indent="-342900">
              <a:lnSpc>
                <a:spcPts val="5760"/>
              </a:lnSpc>
              <a:spcBef>
                <a:spcPts val="5"/>
              </a:spcBef>
              <a:buFont typeface="Wingdings"/>
              <a:buChar char=""/>
              <a:tabLst>
                <a:tab pos="355600" algn="l"/>
                <a:tab pos="786765" algn="l"/>
                <a:tab pos="1185545" algn="l"/>
                <a:tab pos="2223770" algn="l"/>
                <a:tab pos="2680970" algn="l"/>
                <a:tab pos="3450590" algn="l"/>
                <a:tab pos="5235575" algn="l"/>
                <a:tab pos="6207125" algn="l"/>
                <a:tab pos="6964045" algn="l"/>
                <a:tab pos="8108950" algn="l"/>
              </a:tabLst>
            </a:pPr>
            <a:r>
              <a:rPr sz="3200" spc="-5" dirty="0">
                <a:latin typeface="Calibri"/>
                <a:cs typeface="Calibri"/>
              </a:rPr>
              <a:t>I</a:t>
            </a:r>
            <a:r>
              <a:rPr sz="3200" dirty="0">
                <a:latin typeface="Calibri"/>
                <a:cs typeface="Calibri"/>
              </a:rPr>
              <a:t>f	a	</a:t>
            </a:r>
            <a:r>
              <a:rPr sz="3200" spc="-25" dirty="0">
                <a:latin typeface="Calibri"/>
                <a:cs typeface="Calibri"/>
              </a:rPr>
              <a:t>c</a:t>
            </a:r>
            <a:r>
              <a:rPr sz="3200" dirty="0">
                <a:latin typeface="Calibri"/>
                <a:cs typeface="Calibri"/>
              </a:rPr>
              <a:t>arry	</a:t>
            </a:r>
            <a:r>
              <a:rPr sz="3200" spc="-5" dirty="0">
                <a:latin typeface="Calibri"/>
                <a:cs typeface="Calibri"/>
              </a:rPr>
              <a:t>i</a:t>
            </a:r>
            <a:r>
              <a:rPr sz="3200" dirty="0">
                <a:latin typeface="Calibri"/>
                <a:cs typeface="Calibri"/>
              </a:rPr>
              <a:t>s	</a:t>
            </a:r>
            <a:r>
              <a:rPr sz="3200" spc="-5" dirty="0">
                <a:latin typeface="Calibri"/>
                <a:cs typeface="Calibri"/>
              </a:rPr>
              <a:t>no</a:t>
            </a:r>
            <a:r>
              <a:rPr sz="3200" dirty="0">
                <a:latin typeface="Calibri"/>
                <a:cs typeface="Calibri"/>
              </a:rPr>
              <a:t>t	</a:t>
            </a:r>
            <a:r>
              <a:rPr sz="3200" spc="-5" dirty="0">
                <a:latin typeface="Calibri"/>
                <a:cs typeface="Calibri"/>
              </a:rPr>
              <a:t>p</a:t>
            </a:r>
            <a:r>
              <a:rPr sz="3200" spc="-55" dirty="0">
                <a:latin typeface="Calibri"/>
                <a:cs typeface="Calibri"/>
              </a:rPr>
              <a:t>r</a:t>
            </a:r>
            <a:r>
              <a:rPr sz="3200" spc="-5" dirty="0">
                <a:latin typeface="Calibri"/>
                <a:cs typeface="Calibri"/>
              </a:rPr>
              <a:t>odu</a:t>
            </a:r>
            <a:r>
              <a:rPr sz="3200" spc="5" dirty="0">
                <a:latin typeface="Calibri"/>
                <a:cs typeface="Calibri"/>
              </a:rPr>
              <a:t>c</a:t>
            </a:r>
            <a:r>
              <a:rPr sz="3200" dirty="0">
                <a:latin typeface="Calibri"/>
                <a:cs typeface="Calibri"/>
              </a:rPr>
              <a:t>ed	then	the	</a:t>
            </a:r>
            <a:r>
              <a:rPr sz="3200" spc="-40" dirty="0">
                <a:latin typeface="Calibri"/>
                <a:cs typeface="Calibri"/>
              </a:rPr>
              <a:t>r</a:t>
            </a:r>
            <a:r>
              <a:rPr sz="3200" dirty="0">
                <a:latin typeface="Calibri"/>
                <a:cs typeface="Calibri"/>
              </a:rPr>
              <a:t>e</a:t>
            </a:r>
            <a:r>
              <a:rPr sz="3200" spc="-15" dirty="0">
                <a:latin typeface="Calibri"/>
                <a:cs typeface="Calibri"/>
              </a:rPr>
              <a:t>s</a:t>
            </a:r>
            <a:r>
              <a:rPr sz="3200" spc="-5" dirty="0">
                <a:latin typeface="Calibri"/>
                <a:cs typeface="Calibri"/>
              </a:rPr>
              <a:t>ul</a:t>
            </a:r>
            <a:r>
              <a:rPr sz="3200" dirty="0">
                <a:latin typeface="Calibri"/>
                <a:cs typeface="Calibri"/>
              </a:rPr>
              <a:t>t	</a:t>
            </a:r>
            <a:r>
              <a:rPr sz="3200" spc="5" dirty="0">
                <a:latin typeface="Calibri"/>
                <a:cs typeface="Calibri"/>
              </a:rPr>
              <a:t>is  </a:t>
            </a:r>
            <a:r>
              <a:rPr sz="3200" spc="-20" dirty="0">
                <a:latin typeface="Calibri"/>
                <a:cs typeface="Calibri"/>
              </a:rPr>
              <a:t>negative </a:t>
            </a:r>
            <a:r>
              <a:rPr sz="3200" spc="-5" dirty="0">
                <a:latin typeface="Calibri"/>
                <a:cs typeface="Calibri"/>
              </a:rPr>
              <a:t>hence </a:t>
            </a:r>
            <a:r>
              <a:rPr sz="3200" spc="-45" dirty="0">
                <a:latin typeface="Calibri"/>
                <a:cs typeface="Calibri"/>
              </a:rPr>
              <a:t>take </a:t>
            </a:r>
            <a:r>
              <a:rPr sz="3200" dirty="0">
                <a:latin typeface="Calibri"/>
                <a:cs typeface="Calibri"/>
              </a:rPr>
              <a:t>the </a:t>
            </a:r>
            <a:r>
              <a:rPr sz="3200" spc="-70" dirty="0">
                <a:latin typeface="Calibri"/>
                <a:cs typeface="Calibri"/>
              </a:rPr>
              <a:t>9’s </a:t>
            </a:r>
            <a:r>
              <a:rPr sz="3200" spc="-10" dirty="0">
                <a:latin typeface="Calibri"/>
                <a:cs typeface="Calibri"/>
              </a:rPr>
              <a:t>complement </a:t>
            </a:r>
            <a:r>
              <a:rPr sz="3200" dirty="0">
                <a:latin typeface="Calibri"/>
                <a:cs typeface="Calibri"/>
              </a:rPr>
              <a:t>of</a:t>
            </a:r>
            <a:r>
              <a:rPr sz="3200" spc="325" dirty="0">
                <a:latin typeface="Calibri"/>
                <a:cs typeface="Calibri"/>
              </a:rPr>
              <a:t> </a:t>
            </a:r>
            <a:r>
              <a:rPr sz="3200" dirty="0">
                <a:latin typeface="Calibri"/>
                <a:cs typeface="Calibri"/>
              </a:rPr>
              <a:t>the</a:t>
            </a:r>
            <a:endParaRPr sz="3200">
              <a:latin typeface="Calibri"/>
              <a:cs typeface="Calibri"/>
            </a:endParaRPr>
          </a:p>
        </p:txBody>
      </p:sp>
      <p:sp>
        <p:nvSpPr>
          <p:cNvPr id="4" name="object 4"/>
          <p:cNvSpPr txBox="1"/>
          <p:nvPr/>
        </p:nvSpPr>
        <p:spPr>
          <a:xfrm>
            <a:off x="510540" y="6172301"/>
            <a:ext cx="1310005" cy="513715"/>
          </a:xfrm>
          <a:prstGeom prst="rect">
            <a:avLst/>
          </a:prstGeom>
        </p:spPr>
        <p:txBody>
          <a:bodyPr vert="horz" wrap="square" lIns="0" tIns="12700" rIns="0" bIns="0" rtlCol="0">
            <a:spAutoFit/>
          </a:bodyPr>
          <a:lstStyle/>
          <a:p>
            <a:pPr marL="38100">
              <a:lnSpc>
                <a:spcPct val="100000"/>
              </a:lnSpc>
              <a:spcBef>
                <a:spcPts val="100"/>
              </a:spcBef>
            </a:pPr>
            <a:r>
              <a:rPr sz="1200" dirty="0">
                <a:solidFill>
                  <a:srgbClr val="8A8A8A"/>
                </a:solidFill>
                <a:latin typeface="Calibri"/>
                <a:cs typeface="Calibri"/>
              </a:rPr>
              <a:t>8</a:t>
            </a:r>
            <a:r>
              <a:rPr sz="1200" spc="5" dirty="0">
                <a:solidFill>
                  <a:srgbClr val="8A8A8A"/>
                </a:solidFill>
                <a:latin typeface="Calibri"/>
                <a:cs typeface="Calibri"/>
              </a:rPr>
              <a:t>/</a:t>
            </a:r>
            <a:r>
              <a:rPr sz="1200" spc="-190" dirty="0">
                <a:solidFill>
                  <a:srgbClr val="8A8A8A"/>
                </a:solidFill>
                <a:latin typeface="Calibri"/>
                <a:cs typeface="Calibri"/>
              </a:rPr>
              <a:t>2</a:t>
            </a:r>
            <a:r>
              <a:rPr sz="4800" spc="-1402" baseline="-21701" dirty="0">
                <a:latin typeface="Calibri"/>
                <a:cs typeface="Calibri"/>
              </a:rPr>
              <a:t>r</a:t>
            </a:r>
            <a:r>
              <a:rPr sz="1200" spc="5" dirty="0">
                <a:solidFill>
                  <a:srgbClr val="8A8A8A"/>
                </a:solidFill>
                <a:latin typeface="Calibri"/>
                <a:cs typeface="Calibri"/>
              </a:rPr>
              <a:t>9</a:t>
            </a:r>
            <a:r>
              <a:rPr sz="1200" spc="-185" dirty="0">
                <a:solidFill>
                  <a:srgbClr val="8A8A8A"/>
                </a:solidFill>
                <a:latin typeface="Calibri"/>
                <a:cs typeface="Calibri"/>
              </a:rPr>
              <a:t>/</a:t>
            </a:r>
            <a:r>
              <a:rPr sz="4800" spc="-2115" baseline="-21701" dirty="0">
                <a:latin typeface="Calibri"/>
                <a:cs typeface="Calibri"/>
              </a:rPr>
              <a:t>e</a:t>
            </a:r>
            <a:r>
              <a:rPr sz="1200" dirty="0">
                <a:solidFill>
                  <a:srgbClr val="8A8A8A"/>
                </a:solidFill>
                <a:latin typeface="Calibri"/>
                <a:cs typeface="Calibri"/>
              </a:rPr>
              <a:t>2</a:t>
            </a:r>
            <a:r>
              <a:rPr sz="1200" spc="5" dirty="0">
                <a:solidFill>
                  <a:srgbClr val="8A8A8A"/>
                </a:solidFill>
                <a:latin typeface="Calibri"/>
                <a:cs typeface="Calibri"/>
              </a:rPr>
              <a:t>0</a:t>
            </a:r>
            <a:r>
              <a:rPr sz="1200" spc="-425" dirty="0">
                <a:solidFill>
                  <a:srgbClr val="8A8A8A"/>
                </a:solidFill>
                <a:latin typeface="Calibri"/>
                <a:cs typeface="Calibri"/>
              </a:rPr>
              <a:t>1</a:t>
            </a:r>
            <a:r>
              <a:rPr sz="4800" spc="-1252" baseline="-21701" dirty="0">
                <a:latin typeface="Calibri"/>
                <a:cs typeface="Calibri"/>
              </a:rPr>
              <a:t>s</a:t>
            </a:r>
            <a:r>
              <a:rPr sz="1200" dirty="0">
                <a:solidFill>
                  <a:srgbClr val="8A8A8A"/>
                </a:solidFill>
                <a:latin typeface="Calibri"/>
                <a:cs typeface="Calibri"/>
              </a:rPr>
              <a:t>7</a:t>
            </a:r>
            <a:r>
              <a:rPr sz="1200" spc="-50" dirty="0">
                <a:solidFill>
                  <a:srgbClr val="8A8A8A"/>
                </a:solidFill>
                <a:latin typeface="Calibri"/>
                <a:cs typeface="Calibri"/>
              </a:rPr>
              <a:t> </a:t>
            </a:r>
            <a:r>
              <a:rPr sz="4800" baseline="-21701" dirty="0">
                <a:latin typeface="Calibri"/>
                <a:cs typeface="Calibri"/>
              </a:rPr>
              <a:t>u</a:t>
            </a:r>
            <a:r>
              <a:rPr sz="4800" spc="-22" baseline="-21701" dirty="0">
                <a:latin typeface="Calibri"/>
                <a:cs typeface="Calibri"/>
              </a:rPr>
              <a:t>l</a:t>
            </a:r>
            <a:r>
              <a:rPr sz="4800" spc="-15" baseline="-21701" dirty="0">
                <a:latin typeface="Calibri"/>
                <a:cs typeface="Calibri"/>
              </a:rPr>
              <a:t>t</a:t>
            </a:r>
            <a:r>
              <a:rPr sz="4800" baseline="-21701" dirty="0">
                <a:latin typeface="Calibri"/>
                <a:cs typeface="Calibri"/>
              </a:rPr>
              <a:t>.</a:t>
            </a:r>
            <a:endParaRPr sz="4800" baseline="-21701">
              <a:latin typeface="Calibri"/>
              <a:cs typeface="Calibri"/>
            </a:endParaRPr>
          </a:p>
        </p:txBody>
      </p:sp>
      <p:sp>
        <p:nvSpPr>
          <p:cNvPr id="5" name="object 5"/>
          <p:cNvSpPr txBox="1"/>
          <p:nvPr/>
        </p:nvSpPr>
        <p:spPr>
          <a:xfrm>
            <a:off x="4168521" y="6426809"/>
            <a:ext cx="80708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Amit</a:t>
            </a:r>
            <a:r>
              <a:rPr sz="1200" spc="-60" dirty="0">
                <a:solidFill>
                  <a:srgbClr val="8A8A8A"/>
                </a:solidFill>
                <a:latin typeface="Calibri"/>
                <a:cs typeface="Calibri"/>
              </a:rPr>
              <a:t> </a:t>
            </a:r>
            <a:r>
              <a:rPr sz="1200" spc="-5" dirty="0">
                <a:solidFill>
                  <a:srgbClr val="8A8A8A"/>
                </a:solidFill>
                <a:latin typeface="Calibri"/>
                <a:cs typeface="Calibri"/>
              </a:rPr>
              <a:t>Nevase</a:t>
            </a:r>
            <a:endParaRPr sz="1200">
              <a:latin typeface="Calibri"/>
              <a:cs typeface="Calibri"/>
            </a:endParaRPr>
          </a:p>
        </p:txBody>
      </p:sp>
      <p:sp>
        <p:nvSpPr>
          <p:cNvPr id="6" name="object 6"/>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230</a:t>
            </a:r>
            <a:endParaRPr sz="1200">
              <a:latin typeface="Calibri"/>
              <a:cs typeface="Calibri"/>
            </a:endParaRPr>
          </a:p>
        </p:txBody>
      </p:sp>
      <p:sp>
        <p:nvSpPr>
          <p:cNvPr id="7" name="object 7"/>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656082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 </a:t>
            </a:r>
            <a:r>
              <a:rPr sz="3200" b="1" spc="-10" dirty="0">
                <a:latin typeface="Calibri"/>
                <a:cs typeface="Calibri"/>
              </a:rPr>
              <a:t>Subtraction </a:t>
            </a:r>
            <a:r>
              <a:rPr sz="3200" b="1" dirty="0">
                <a:latin typeface="Calibri"/>
                <a:cs typeface="Calibri"/>
              </a:rPr>
              <a:t>using </a:t>
            </a:r>
            <a:r>
              <a:rPr sz="3200" b="1" spc="-65" dirty="0">
                <a:latin typeface="Calibri"/>
                <a:cs typeface="Calibri"/>
              </a:rPr>
              <a:t>9’s</a:t>
            </a:r>
            <a:r>
              <a:rPr sz="3200" b="1" spc="-60"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txBox="1"/>
          <p:nvPr/>
        </p:nvSpPr>
        <p:spPr>
          <a:xfrm>
            <a:off x="535940" y="6426809"/>
            <a:ext cx="6870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/2</a:t>
            </a:r>
            <a:r>
              <a:rPr sz="1200" spc="5" dirty="0">
                <a:solidFill>
                  <a:srgbClr val="8A8A8A"/>
                </a:solidFill>
                <a:latin typeface="Calibri"/>
                <a:cs typeface="Calibri"/>
              </a:rPr>
              <a:t>0</a:t>
            </a:r>
            <a:r>
              <a:rPr sz="1200" dirty="0">
                <a:solidFill>
                  <a:srgbClr val="8A8A8A"/>
                </a:solidFill>
                <a:latin typeface="Calibri"/>
                <a:cs typeface="Calibri"/>
              </a:rPr>
              <a:t>17</a:t>
            </a:r>
            <a:endParaRPr sz="1200">
              <a:latin typeface="Calibri"/>
              <a:cs typeface="Calibri"/>
            </a:endParaRPr>
          </a:p>
        </p:txBody>
      </p:sp>
      <p:sp>
        <p:nvSpPr>
          <p:cNvPr id="4" name="object 4"/>
          <p:cNvSpPr txBox="1"/>
          <p:nvPr/>
        </p:nvSpPr>
        <p:spPr>
          <a:xfrm>
            <a:off x="4168521" y="6426809"/>
            <a:ext cx="80708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Amit</a:t>
            </a:r>
            <a:r>
              <a:rPr sz="1200" spc="-60" dirty="0">
                <a:solidFill>
                  <a:srgbClr val="8A8A8A"/>
                </a:solidFill>
                <a:latin typeface="Calibri"/>
                <a:cs typeface="Calibri"/>
              </a:rPr>
              <a:t> </a:t>
            </a:r>
            <a:r>
              <a:rPr sz="1200" spc="-5" dirty="0">
                <a:solidFill>
                  <a:srgbClr val="8A8A8A"/>
                </a:solidFill>
                <a:latin typeface="Calibri"/>
                <a:cs typeface="Calibri"/>
              </a:rPr>
              <a:t>Nevase</a:t>
            </a:r>
            <a:endParaRPr sz="1200">
              <a:latin typeface="Calibri"/>
              <a:cs typeface="Calibri"/>
            </a:endParaRPr>
          </a:p>
        </p:txBody>
      </p:sp>
      <p:sp>
        <p:nvSpPr>
          <p:cNvPr id="5" name="object 5"/>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231</a:t>
            </a:r>
            <a:endParaRPr sz="1200">
              <a:latin typeface="Calibri"/>
              <a:cs typeface="Calibri"/>
            </a:endParaRPr>
          </a:p>
        </p:txBody>
      </p:sp>
      <p:sp>
        <p:nvSpPr>
          <p:cNvPr id="6" name="object 6"/>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7" name="object 7"/>
          <p:cNvSpPr txBox="1"/>
          <p:nvPr/>
        </p:nvSpPr>
        <p:spPr>
          <a:xfrm>
            <a:off x="212242" y="1167841"/>
            <a:ext cx="642302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spc="-15" dirty="0">
                <a:solidFill>
                  <a:srgbClr val="FF0000"/>
                </a:solidFill>
                <a:latin typeface="Tahoma"/>
                <a:cs typeface="Tahoma"/>
              </a:rPr>
              <a:t>Perform </a:t>
            </a:r>
            <a:r>
              <a:rPr sz="2400" dirty="0">
                <a:solidFill>
                  <a:srgbClr val="FF0000"/>
                </a:solidFill>
                <a:latin typeface="Tahoma"/>
                <a:cs typeface="Tahoma"/>
              </a:rPr>
              <a:t>in BCD using </a:t>
            </a:r>
            <a:r>
              <a:rPr sz="2400" spc="-35" dirty="0">
                <a:solidFill>
                  <a:srgbClr val="FF0000"/>
                </a:solidFill>
                <a:latin typeface="Tahoma"/>
                <a:cs typeface="Tahoma"/>
              </a:rPr>
              <a:t>9’s</a:t>
            </a:r>
            <a:r>
              <a:rPr sz="2400" spc="-65" dirty="0">
                <a:solidFill>
                  <a:srgbClr val="FF0000"/>
                </a:solidFill>
                <a:latin typeface="Tahoma"/>
                <a:cs typeface="Tahoma"/>
              </a:rPr>
              <a:t> </a:t>
            </a:r>
            <a:r>
              <a:rPr sz="2400" spc="-5" dirty="0">
                <a:solidFill>
                  <a:srgbClr val="FF0000"/>
                </a:solidFill>
                <a:latin typeface="Tahoma"/>
                <a:cs typeface="Tahoma"/>
              </a:rPr>
              <a:t>complement</a:t>
            </a:r>
            <a:endParaRPr sz="2400">
              <a:latin typeface="Tahoma"/>
              <a:cs typeface="Tahoma"/>
            </a:endParaRPr>
          </a:p>
        </p:txBody>
      </p:sp>
      <p:sp>
        <p:nvSpPr>
          <p:cNvPr id="8" name="object 8"/>
          <p:cNvSpPr txBox="1"/>
          <p:nvPr/>
        </p:nvSpPr>
        <p:spPr>
          <a:xfrm>
            <a:off x="6872196" y="1017780"/>
            <a:ext cx="2058035" cy="513715"/>
          </a:xfrm>
          <a:prstGeom prst="rect">
            <a:avLst/>
          </a:prstGeom>
        </p:spPr>
        <p:txBody>
          <a:bodyPr vert="horz" wrap="square" lIns="0" tIns="12700" rIns="0" bIns="0" rtlCol="0">
            <a:spAutoFit/>
          </a:bodyPr>
          <a:lstStyle/>
          <a:p>
            <a:pPr marL="12700">
              <a:lnSpc>
                <a:spcPct val="100000"/>
              </a:lnSpc>
              <a:spcBef>
                <a:spcPts val="100"/>
              </a:spcBef>
            </a:pPr>
            <a:r>
              <a:rPr sz="3200" spc="-100" dirty="0">
                <a:latin typeface="Times New Roman"/>
                <a:cs typeface="Times New Roman"/>
              </a:rPr>
              <a:t>(83)</a:t>
            </a:r>
            <a:r>
              <a:rPr sz="1850" spc="-100" dirty="0">
                <a:latin typeface="Times New Roman"/>
                <a:cs typeface="Times New Roman"/>
              </a:rPr>
              <a:t>10 </a:t>
            </a:r>
            <a:r>
              <a:rPr sz="3200" spc="-5" dirty="0">
                <a:latin typeface="Symbol"/>
                <a:cs typeface="Symbol"/>
              </a:rPr>
              <a:t></a:t>
            </a:r>
            <a:r>
              <a:rPr sz="3200" spc="-560" dirty="0">
                <a:latin typeface="Times New Roman"/>
                <a:cs typeface="Times New Roman"/>
              </a:rPr>
              <a:t> </a:t>
            </a:r>
            <a:r>
              <a:rPr sz="3200" spc="-100" dirty="0">
                <a:latin typeface="Times New Roman"/>
                <a:cs typeface="Times New Roman"/>
              </a:rPr>
              <a:t>(21)</a:t>
            </a:r>
            <a:r>
              <a:rPr sz="1850" spc="-100" dirty="0">
                <a:latin typeface="Times New Roman"/>
                <a:cs typeface="Times New Roman"/>
              </a:rPr>
              <a:t>10</a:t>
            </a:r>
            <a:endParaRPr sz="1850">
              <a:latin typeface="Times New Roman"/>
              <a:cs typeface="Times New Roman"/>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656082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 </a:t>
            </a:r>
            <a:r>
              <a:rPr sz="3200" b="1" spc="-10" dirty="0">
                <a:latin typeface="Calibri"/>
                <a:cs typeface="Calibri"/>
              </a:rPr>
              <a:t>Subtraction </a:t>
            </a:r>
            <a:r>
              <a:rPr sz="3200" b="1" dirty="0">
                <a:latin typeface="Calibri"/>
                <a:cs typeface="Calibri"/>
              </a:rPr>
              <a:t>using </a:t>
            </a:r>
            <a:r>
              <a:rPr sz="3200" b="1" spc="-65" dirty="0">
                <a:latin typeface="Calibri"/>
                <a:cs typeface="Calibri"/>
              </a:rPr>
              <a:t>9’s</a:t>
            </a:r>
            <a:r>
              <a:rPr sz="3200" b="1" spc="-60"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232</a:t>
            </a:r>
            <a:endParaRPr sz="1200">
              <a:latin typeface="Calibri"/>
              <a:cs typeface="Calibri"/>
            </a:endParaRPr>
          </a:p>
        </p:txBody>
      </p:sp>
      <p:sp>
        <p:nvSpPr>
          <p:cNvPr id="4" name="object 4"/>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5" name="object 5"/>
          <p:cNvSpPr txBox="1"/>
          <p:nvPr/>
        </p:nvSpPr>
        <p:spPr>
          <a:xfrm>
            <a:off x="212242" y="1167841"/>
            <a:ext cx="6423025" cy="1153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spc="-15" dirty="0">
                <a:solidFill>
                  <a:srgbClr val="FF0000"/>
                </a:solidFill>
                <a:latin typeface="Tahoma"/>
                <a:cs typeface="Tahoma"/>
              </a:rPr>
              <a:t>Perform </a:t>
            </a:r>
            <a:r>
              <a:rPr sz="2400" dirty="0">
                <a:solidFill>
                  <a:srgbClr val="FF0000"/>
                </a:solidFill>
                <a:latin typeface="Tahoma"/>
                <a:cs typeface="Tahoma"/>
              </a:rPr>
              <a:t>in BCD using </a:t>
            </a:r>
            <a:r>
              <a:rPr sz="2400" spc="-35" dirty="0">
                <a:solidFill>
                  <a:srgbClr val="FF0000"/>
                </a:solidFill>
                <a:latin typeface="Tahoma"/>
                <a:cs typeface="Tahoma"/>
              </a:rPr>
              <a:t>9’s</a:t>
            </a:r>
            <a:r>
              <a:rPr sz="2400" spc="-65" dirty="0">
                <a:solidFill>
                  <a:srgbClr val="FF0000"/>
                </a:solidFill>
                <a:latin typeface="Tahoma"/>
                <a:cs typeface="Tahoma"/>
              </a:rPr>
              <a:t> </a:t>
            </a:r>
            <a:r>
              <a:rPr sz="2400" spc="-5" dirty="0">
                <a:solidFill>
                  <a:srgbClr val="FF0000"/>
                </a:solidFill>
                <a:latin typeface="Tahoma"/>
                <a:cs typeface="Tahoma"/>
              </a:rPr>
              <a:t>complement</a:t>
            </a:r>
            <a:endParaRPr sz="2400">
              <a:latin typeface="Tahoma"/>
              <a:cs typeface="Tahoma"/>
            </a:endParaRPr>
          </a:p>
          <a:p>
            <a:pPr>
              <a:lnSpc>
                <a:spcPct val="100000"/>
              </a:lnSpc>
              <a:spcBef>
                <a:spcPts val="15"/>
              </a:spcBef>
            </a:pPr>
            <a:endParaRPr sz="2700">
              <a:latin typeface="Times New Roman"/>
              <a:cs typeface="Times New Roman"/>
            </a:endParaRPr>
          </a:p>
          <a:p>
            <a:pPr marL="535305" algn="ctr">
              <a:lnSpc>
                <a:spcPct val="100000"/>
              </a:lnSpc>
              <a:spcBef>
                <a:spcPts val="5"/>
              </a:spcBef>
              <a:tabLst>
                <a:tab pos="4178300" algn="l"/>
              </a:tabLst>
            </a:pPr>
            <a:r>
              <a:rPr sz="2400" spc="-35" dirty="0">
                <a:latin typeface="Tahoma"/>
                <a:cs typeface="Tahoma"/>
              </a:rPr>
              <a:t>9’s </a:t>
            </a:r>
            <a:r>
              <a:rPr sz="2400" spc="-5" dirty="0">
                <a:latin typeface="Tahoma"/>
                <a:cs typeface="Tahoma"/>
              </a:rPr>
              <a:t>complement</a:t>
            </a:r>
            <a:r>
              <a:rPr sz="2400" spc="20" dirty="0">
                <a:latin typeface="Tahoma"/>
                <a:cs typeface="Tahoma"/>
              </a:rPr>
              <a:t> </a:t>
            </a:r>
            <a:r>
              <a:rPr sz="2400" dirty="0">
                <a:latin typeface="Tahoma"/>
                <a:cs typeface="Tahoma"/>
              </a:rPr>
              <a:t>of</a:t>
            </a:r>
            <a:r>
              <a:rPr sz="2400" spc="-5" dirty="0">
                <a:latin typeface="Tahoma"/>
                <a:cs typeface="Tahoma"/>
              </a:rPr>
              <a:t> </a:t>
            </a:r>
            <a:r>
              <a:rPr sz="2400" dirty="0">
                <a:latin typeface="Tahoma"/>
                <a:cs typeface="Tahoma"/>
              </a:rPr>
              <a:t>21	99-21=78</a:t>
            </a:r>
            <a:endParaRPr sz="2400">
              <a:latin typeface="Tahoma"/>
              <a:cs typeface="Tahoma"/>
            </a:endParaRPr>
          </a:p>
        </p:txBody>
      </p:sp>
      <p:sp>
        <p:nvSpPr>
          <p:cNvPr id="6" name="object 6"/>
          <p:cNvSpPr txBox="1"/>
          <p:nvPr/>
        </p:nvSpPr>
        <p:spPr>
          <a:xfrm>
            <a:off x="1349121" y="2539695"/>
            <a:ext cx="554863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Add 83 </a:t>
            </a:r>
            <a:r>
              <a:rPr sz="2400" spc="-5" dirty="0">
                <a:latin typeface="Tahoma"/>
                <a:cs typeface="Tahoma"/>
              </a:rPr>
              <a:t>with </a:t>
            </a:r>
            <a:r>
              <a:rPr sz="2400" spc="-35" dirty="0">
                <a:latin typeface="Tahoma"/>
                <a:cs typeface="Tahoma"/>
              </a:rPr>
              <a:t>9’s </a:t>
            </a:r>
            <a:r>
              <a:rPr sz="2400" spc="-5" dirty="0">
                <a:latin typeface="Tahoma"/>
                <a:cs typeface="Tahoma"/>
              </a:rPr>
              <a:t>complement </a:t>
            </a:r>
            <a:r>
              <a:rPr sz="2400" dirty="0">
                <a:latin typeface="Tahoma"/>
                <a:cs typeface="Tahoma"/>
              </a:rPr>
              <a:t>of 21 i.e.</a:t>
            </a:r>
            <a:r>
              <a:rPr sz="2400" spc="-90" dirty="0">
                <a:latin typeface="Tahoma"/>
                <a:cs typeface="Tahoma"/>
              </a:rPr>
              <a:t> </a:t>
            </a:r>
            <a:r>
              <a:rPr sz="2400" dirty="0">
                <a:latin typeface="Tahoma"/>
                <a:cs typeface="Tahoma"/>
              </a:rPr>
              <a:t>78</a:t>
            </a:r>
            <a:endParaRPr sz="2400">
              <a:latin typeface="Tahoma"/>
              <a:cs typeface="Tahoma"/>
            </a:endParaRPr>
          </a:p>
        </p:txBody>
      </p:sp>
      <p:sp>
        <p:nvSpPr>
          <p:cNvPr id="7" name="object 7"/>
          <p:cNvSpPr txBox="1"/>
          <p:nvPr/>
        </p:nvSpPr>
        <p:spPr>
          <a:xfrm>
            <a:off x="1468627" y="3606800"/>
            <a:ext cx="358775" cy="75692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83</a:t>
            </a:r>
            <a:endParaRPr sz="2400">
              <a:latin typeface="Tahoma"/>
              <a:cs typeface="Tahoma"/>
            </a:endParaRPr>
          </a:p>
          <a:p>
            <a:pPr marL="12700">
              <a:lnSpc>
                <a:spcPct val="100000"/>
              </a:lnSpc>
            </a:pPr>
            <a:r>
              <a:rPr sz="2400" dirty="0">
                <a:latin typeface="Tahoma"/>
                <a:cs typeface="Tahoma"/>
              </a:rPr>
              <a:t>78</a:t>
            </a:r>
            <a:endParaRPr sz="2400">
              <a:latin typeface="Tahoma"/>
              <a:cs typeface="Tahoma"/>
            </a:endParaRPr>
          </a:p>
        </p:txBody>
      </p:sp>
      <p:sp>
        <p:nvSpPr>
          <p:cNvPr id="8" name="object 8"/>
          <p:cNvSpPr txBox="1"/>
          <p:nvPr/>
        </p:nvSpPr>
        <p:spPr>
          <a:xfrm>
            <a:off x="2753422" y="3606800"/>
            <a:ext cx="3164840" cy="756920"/>
          </a:xfrm>
          <a:prstGeom prst="rect">
            <a:avLst/>
          </a:prstGeom>
        </p:spPr>
        <p:txBody>
          <a:bodyPr vert="horz" wrap="square" lIns="0" tIns="12700" rIns="0" bIns="0" rtlCol="0">
            <a:spAutoFit/>
          </a:bodyPr>
          <a:lstStyle/>
          <a:p>
            <a:pPr marL="12700">
              <a:lnSpc>
                <a:spcPct val="100000"/>
              </a:lnSpc>
              <a:spcBef>
                <a:spcPts val="100"/>
              </a:spcBef>
              <a:tabLst>
                <a:tab pos="463550" algn="l"/>
                <a:tab pos="820419" algn="l"/>
                <a:tab pos="1177925" algn="l"/>
                <a:tab pos="1629410" algn="l"/>
                <a:tab pos="2080895" algn="l"/>
                <a:tab pos="2533650" algn="l"/>
                <a:tab pos="2985135" algn="l"/>
              </a:tabLst>
            </a:pPr>
            <a:r>
              <a:rPr sz="2400" dirty="0">
                <a:latin typeface="Tahoma"/>
                <a:cs typeface="Tahoma"/>
              </a:rPr>
              <a:t>1	0	0	0	0	0	1	1</a:t>
            </a:r>
            <a:endParaRPr sz="2400">
              <a:latin typeface="Tahoma"/>
              <a:cs typeface="Tahoma"/>
            </a:endParaRPr>
          </a:p>
          <a:p>
            <a:pPr marL="12700">
              <a:lnSpc>
                <a:spcPct val="100000"/>
              </a:lnSpc>
              <a:tabLst>
                <a:tab pos="463550" algn="l"/>
                <a:tab pos="820419" algn="l"/>
                <a:tab pos="1177925" algn="l"/>
                <a:tab pos="1629410" algn="l"/>
                <a:tab pos="2080895" algn="l"/>
                <a:tab pos="2533650" algn="l"/>
                <a:tab pos="2985135" algn="l"/>
              </a:tabLst>
            </a:pPr>
            <a:r>
              <a:rPr sz="2400" dirty="0">
                <a:latin typeface="Tahoma"/>
                <a:cs typeface="Tahoma"/>
              </a:rPr>
              <a:t>0	1	1	1	1	0	0	0</a:t>
            </a:r>
            <a:endParaRPr sz="2400">
              <a:latin typeface="Tahoma"/>
              <a:cs typeface="Tahoma"/>
            </a:endParaRPr>
          </a:p>
        </p:txBody>
      </p:sp>
      <p:sp>
        <p:nvSpPr>
          <p:cNvPr id="9" name="object 9"/>
          <p:cNvSpPr/>
          <p:nvPr/>
        </p:nvSpPr>
        <p:spPr>
          <a:xfrm>
            <a:off x="2361945" y="4572000"/>
            <a:ext cx="3886200" cy="635"/>
          </a:xfrm>
          <a:custGeom>
            <a:avLst/>
            <a:gdLst/>
            <a:ahLst/>
            <a:cxnLst/>
            <a:rect l="l" t="t" r="r" b="b"/>
            <a:pathLst>
              <a:path w="3886200" h="635">
                <a:moveTo>
                  <a:pt x="0" y="0"/>
                </a:moveTo>
                <a:lnTo>
                  <a:pt x="3886200" y="381"/>
                </a:lnTo>
              </a:path>
            </a:pathLst>
          </a:custGeom>
          <a:ln w="28440">
            <a:solidFill>
              <a:srgbClr val="000000"/>
            </a:solidFill>
          </a:ln>
        </p:spPr>
        <p:txBody>
          <a:bodyPr wrap="square" lIns="0" tIns="0" rIns="0" bIns="0" rtlCol="0"/>
          <a:lstStyle/>
          <a:p>
            <a:endParaRPr/>
          </a:p>
        </p:txBody>
      </p:sp>
      <p:sp>
        <p:nvSpPr>
          <p:cNvPr id="10" name="object 10"/>
          <p:cNvSpPr/>
          <p:nvPr/>
        </p:nvSpPr>
        <p:spPr>
          <a:xfrm>
            <a:off x="4343400" y="5265673"/>
            <a:ext cx="1676400" cy="635"/>
          </a:xfrm>
          <a:custGeom>
            <a:avLst/>
            <a:gdLst/>
            <a:ahLst/>
            <a:cxnLst/>
            <a:rect l="l" t="t" r="r" b="b"/>
            <a:pathLst>
              <a:path w="1676400" h="635">
                <a:moveTo>
                  <a:pt x="0" y="0"/>
                </a:moveTo>
                <a:lnTo>
                  <a:pt x="1676146" y="381"/>
                </a:lnTo>
              </a:path>
            </a:pathLst>
          </a:custGeom>
          <a:ln w="28440">
            <a:solidFill>
              <a:srgbClr val="FF0000"/>
            </a:solidFill>
          </a:ln>
        </p:spPr>
        <p:txBody>
          <a:bodyPr wrap="square" lIns="0" tIns="0" rIns="0" bIns="0" rtlCol="0"/>
          <a:lstStyle/>
          <a:p>
            <a:endParaRPr/>
          </a:p>
        </p:txBody>
      </p:sp>
      <p:sp>
        <p:nvSpPr>
          <p:cNvPr id="11" name="object 11"/>
          <p:cNvSpPr/>
          <p:nvPr/>
        </p:nvSpPr>
        <p:spPr>
          <a:xfrm>
            <a:off x="2438273" y="5265673"/>
            <a:ext cx="1677035" cy="635"/>
          </a:xfrm>
          <a:custGeom>
            <a:avLst/>
            <a:gdLst/>
            <a:ahLst/>
            <a:cxnLst/>
            <a:rect l="l" t="t" r="r" b="b"/>
            <a:pathLst>
              <a:path w="1677035" h="635">
                <a:moveTo>
                  <a:pt x="0" y="0"/>
                </a:moveTo>
                <a:lnTo>
                  <a:pt x="1676527" y="381"/>
                </a:lnTo>
              </a:path>
            </a:pathLst>
          </a:custGeom>
          <a:ln w="28440">
            <a:solidFill>
              <a:srgbClr val="FF0000"/>
            </a:solidFill>
          </a:ln>
        </p:spPr>
        <p:txBody>
          <a:bodyPr wrap="square" lIns="0" tIns="0" rIns="0" bIns="0" rtlCol="0"/>
          <a:lstStyle/>
          <a:p>
            <a:endParaRPr/>
          </a:p>
        </p:txBody>
      </p:sp>
      <p:sp>
        <p:nvSpPr>
          <p:cNvPr id="12" name="object 12"/>
          <p:cNvSpPr txBox="1"/>
          <p:nvPr/>
        </p:nvSpPr>
        <p:spPr>
          <a:xfrm>
            <a:off x="2249677" y="4612589"/>
            <a:ext cx="3762375" cy="1512570"/>
          </a:xfrm>
          <a:prstGeom prst="rect">
            <a:avLst/>
          </a:prstGeom>
        </p:spPr>
        <p:txBody>
          <a:bodyPr vert="horz" wrap="square" lIns="0" tIns="12700" rIns="0" bIns="0" rtlCol="0">
            <a:spAutoFit/>
          </a:bodyPr>
          <a:lstStyle/>
          <a:p>
            <a:pPr marL="467359">
              <a:lnSpc>
                <a:spcPct val="100000"/>
              </a:lnSpc>
              <a:spcBef>
                <a:spcPts val="100"/>
              </a:spcBef>
              <a:tabLst>
                <a:tab pos="920750" algn="l"/>
                <a:tab pos="1372870" algn="l"/>
                <a:tab pos="1729105" algn="l"/>
                <a:tab pos="2181225" algn="l"/>
                <a:tab pos="2633345" algn="l"/>
                <a:tab pos="3084830" algn="l"/>
                <a:tab pos="3536950" algn="l"/>
              </a:tabLst>
            </a:pPr>
            <a:r>
              <a:rPr sz="2400" dirty="0">
                <a:latin typeface="Tahoma"/>
                <a:cs typeface="Tahoma"/>
              </a:rPr>
              <a:t>1	1	1	1	1	0	1	1</a:t>
            </a:r>
            <a:endParaRPr sz="2400">
              <a:latin typeface="Tahoma"/>
              <a:cs typeface="Tahoma"/>
            </a:endParaRPr>
          </a:p>
          <a:p>
            <a:pPr>
              <a:lnSpc>
                <a:spcPct val="100000"/>
              </a:lnSpc>
              <a:spcBef>
                <a:spcPts val="20"/>
              </a:spcBef>
            </a:pPr>
            <a:endParaRPr sz="2650">
              <a:latin typeface="Times New Roman"/>
              <a:cs typeface="Times New Roman"/>
            </a:endParaRPr>
          </a:p>
          <a:p>
            <a:pPr marL="38100" marR="30480">
              <a:lnSpc>
                <a:spcPct val="100000"/>
              </a:lnSpc>
              <a:tabLst>
                <a:tab pos="2164080" algn="l"/>
              </a:tabLst>
            </a:pPr>
            <a:r>
              <a:rPr sz="2400" spc="-15" dirty="0">
                <a:solidFill>
                  <a:srgbClr val="FF0000"/>
                </a:solidFill>
                <a:latin typeface="Tahoma"/>
                <a:cs typeface="Tahoma"/>
              </a:rPr>
              <a:t>Invalid</a:t>
            </a:r>
            <a:r>
              <a:rPr sz="2400" spc="-5" dirty="0">
                <a:solidFill>
                  <a:srgbClr val="FF0000"/>
                </a:solidFill>
                <a:latin typeface="Tahoma"/>
                <a:cs typeface="Tahoma"/>
              </a:rPr>
              <a:t> </a:t>
            </a:r>
            <a:r>
              <a:rPr sz="2400" dirty="0">
                <a:solidFill>
                  <a:srgbClr val="FF0000"/>
                </a:solidFill>
                <a:latin typeface="Tahoma"/>
                <a:cs typeface="Tahoma"/>
              </a:rPr>
              <a:t>BCD	</a:t>
            </a:r>
            <a:r>
              <a:rPr sz="3600" spc="-22" baseline="-12731" dirty="0">
                <a:solidFill>
                  <a:srgbClr val="FF0000"/>
                </a:solidFill>
                <a:latin typeface="Tahoma"/>
                <a:cs typeface="Tahoma"/>
              </a:rPr>
              <a:t>Invalid</a:t>
            </a:r>
            <a:r>
              <a:rPr sz="3600" spc="-120" baseline="-12731" dirty="0">
                <a:solidFill>
                  <a:srgbClr val="FF0000"/>
                </a:solidFill>
                <a:latin typeface="Tahoma"/>
                <a:cs typeface="Tahoma"/>
              </a:rPr>
              <a:t> </a:t>
            </a:r>
            <a:r>
              <a:rPr sz="3600" baseline="-12731" dirty="0">
                <a:solidFill>
                  <a:srgbClr val="FF0000"/>
                </a:solidFill>
                <a:latin typeface="Tahoma"/>
                <a:cs typeface="Tahoma"/>
              </a:rPr>
              <a:t>BCD  </a:t>
            </a:r>
            <a:r>
              <a:rPr sz="2400" dirty="0">
                <a:solidFill>
                  <a:srgbClr val="FF0000"/>
                </a:solidFill>
                <a:latin typeface="Tahoma"/>
                <a:cs typeface="Tahoma"/>
              </a:rPr>
              <a:t>Code	</a:t>
            </a:r>
            <a:r>
              <a:rPr sz="3600" baseline="-12731" dirty="0">
                <a:solidFill>
                  <a:srgbClr val="FF0000"/>
                </a:solidFill>
                <a:latin typeface="Tahoma"/>
                <a:cs typeface="Tahoma"/>
              </a:rPr>
              <a:t>Code</a:t>
            </a:r>
            <a:endParaRPr sz="3600" baseline="-12731">
              <a:latin typeface="Tahoma"/>
              <a:cs typeface="Tahoma"/>
            </a:endParaRPr>
          </a:p>
        </p:txBody>
      </p:sp>
      <p:sp>
        <p:nvSpPr>
          <p:cNvPr id="13" name="object 13"/>
          <p:cNvSpPr/>
          <p:nvPr/>
        </p:nvSpPr>
        <p:spPr>
          <a:xfrm>
            <a:off x="1945513" y="3956811"/>
            <a:ext cx="224154" cy="392430"/>
          </a:xfrm>
          <a:custGeom>
            <a:avLst/>
            <a:gdLst/>
            <a:ahLst/>
            <a:cxnLst/>
            <a:rect l="l" t="t" r="r" b="b"/>
            <a:pathLst>
              <a:path w="224155" h="392429">
                <a:moveTo>
                  <a:pt x="0" y="160146"/>
                </a:moveTo>
                <a:lnTo>
                  <a:pt x="76073" y="160146"/>
                </a:lnTo>
                <a:lnTo>
                  <a:pt x="76073" y="0"/>
                </a:lnTo>
                <a:lnTo>
                  <a:pt x="147700" y="0"/>
                </a:lnTo>
                <a:lnTo>
                  <a:pt x="147700" y="160146"/>
                </a:lnTo>
                <a:lnTo>
                  <a:pt x="223774" y="160146"/>
                </a:lnTo>
                <a:lnTo>
                  <a:pt x="223774" y="231775"/>
                </a:lnTo>
                <a:lnTo>
                  <a:pt x="147700" y="231775"/>
                </a:lnTo>
                <a:lnTo>
                  <a:pt x="147700" y="391921"/>
                </a:lnTo>
                <a:lnTo>
                  <a:pt x="76073" y="391921"/>
                </a:lnTo>
                <a:lnTo>
                  <a:pt x="76073" y="231775"/>
                </a:lnTo>
                <a:lnTo>
                  <a:pt x="0" y="231775"/>
                </a:lnTo>
                <a:lnTo>
                  <a:pt x="0" y="160146"/>
                </a:lnTo>
                <a:close/>
              </a:path>
            </a:pathLst>
          </a:custGeom>
          <a:ln w="9360">
            <a:solidFill>
              <a:srgbClr val="000000"/>
            </a:solidFill>
          </a:ln>
        </p:spPr>
        <p:txBody>
          <a:bodyPr wrap="square" lIns="0" tIns="0" rIns="0" bIns="0" rtlCol="0"/>
          <a:lstStyle/>
          <a:p>
            <a:endParaRPr/>
          </a:p>
        </p:txBody>
      </p:sp>
      <p:sp>
        <p:nvSpPr>
          <p:cNvPr id="14" name="object 14"/>
          <p:cNvSpPr txBox="1"/>
          <p:nvPr/>
        </p:nvSpPr>
        <p:spPr>
          <a:xfrm>
            <a:off x="535940" y="6274409"/>
            <a:ext cx="6364605" cy="391160"/>
          </a:xfrm>
          <a:prstGeom prst="rect">
            <a:avLst/>
          </a:prstGeom>
        </p:spPr>
        <p:txBody>
          <a:bodyPr vert="horz" wrap="square" lIns="0" tIns="12700" rIns="0" bIns="0" rtlCol="0">
            <a:spAutoFit/>
          </a:bodyPr>
          <a:lstStyle/>
          <a:p>
            <a:pPr marL="12700">
              <a:lnSpc>
                <a:spcPct val="100000"/>
              </a:lnSpc>
              <a:spcBef>
                <a:spcPts val="100"/>
              </a:spcBef>
            </a:pPr>
            <a:r>
              <a:rPr sz="1200" spc="-340" dirty="0">
                <a:solidFill>
                  <a:srgbClr val="8A8A8A"/>
                </a:solidFill>
                <a:latin typeface="Calibri"/>
                <a:cs typeface="Calibri"/>
              </a:rPr>
              <a:t>8/2</a:t>
            </a:r>
            <a:r>
              <a:rPr sz="2400" spc="-340" dirty="0">
                <a:latin typeface="Tahoma"/>
                <a:cs typeface="Tahoma"/>
              </a:rPr>
              <a:t>T</a:t>
            </a:r>
            <a:r>
              <a:rPr sz="1200" spc="-340" dirty="0">
                <a:solidFill>
                  <a:srgbClr val="8A8A8A"/>
                </a:solidFill>
                <a:latin typeface="Calibri"/>
                <a:cs typeface="Calibri"/>
              </a:rPr>
              <a:t>9/</a:t>
            </a:r>
            <a:r>
              <a:rPr sz="2400" spc="-340" dirty="0">
                <a:latin typeface="Tahoma"/>
                <a:cs typeface="Tahoma"/>
              </a:rPr>
              <a:t>h</a:t>
            </a:r>
            <a:r>
              <a:rPr sz="1200" spc="-340" dirty="0">
                <a:solidFill>
                  <a:srgbClr val="8A8A8A"/>
                </a:solidFill>
                <a:latin typeface="Calibri"/>
                <a:cs typeface="Calibri"/>
              </a:rPr>
              <a:t>201</a:t>
            </a:r>
            <a:r>
              <a:rPr sz="2400" spc="-340" dirty="0">
                <a:latin typeface="Tahoma"/>
                <a:cs typeface="Tahoma"/>
              </a:rPr>
              <a:t>u</a:t>
            </a:r>
            <a:r>
              <a:rPr sz="1200" spc="-340" dirty="0">
                <a:solidFill>
                  <a:srgbClr val="8A8A8A"/>
                </a:solidFill>
                <a:latin typeface="Calibri"/>
                <a:cs typeface="Calibri"/>
              </a:rPr>
              <a:t>7</a:t>
            </a:r>
            <a:r>
              <a:rPr sz="1200" spc="-120" dirty="0">
                <a:solidFill>
                  <a:srgbClr val="8A8A8A"/>
                </a:solidFill>
                <a:latin typeface="Calibri"/>
                <a:cs typeface="Calibri"/>
              </a:rPr>
              <a:t> </a:t>
            </a:r>
            <a:r>
              <a:rPr sz="2400" dirty="0">
                <a:latin typeface="Tahoma"/>
                <a:cs typeface="Tahoma"/>
              </a:rPr>
              <a:t>s </a:t>
            </a:r>
            <a:r>
              <a:rPr sz="2400" spc="-5" dirty="0">
                <a:latin typeface="Tahoma"/>
                <a:cs typeface="Tahoma"/>
              </a:rPr>
              <a:t>we </a:t>
            </a:r>
            <a:r>
              <a:rPr sz="2400" spc="-10" dirty="0">
                <a:latin typeface="Tahoma"/>
                <a:cs typeface="Tahoma"/>
              </a:rPr>
              <a:t>have </a:t>
            </a:r>
            <a:r>
              <a:rPr sz="2400" spc="-5" dirty="0">
                <a:latin typeface="Tahoma"/>
                <a:cs typeface="Tahoma"/>
              </a:rPr>
              <a:t>to </a:t>
            </a:r>
            <a:r>
              <a:rPr sz="2400" dirty="0">
                <a:latin typeface="Tahoma"/>
                <a:cs typeface="Tahoma"/>
              </a:rPr>
              <a:t>add </a:t>
            </a:r>
            <a:r>
              <a:rPr sz="2400" spc="-195" dirty="0">
                <a:latin typeface="Tahoma"/>
                <a:cs typeface="Tahoma"/>
              </a:rPr>
              <a:t>0110</a:t>
            </a:r>
            <a:r>
              <a:rPr sz="1200" spc="-195" dirty="0">
                <a:solidFill>
                  <a:srgbClr val="8A8A8A"/>
                </a:solidFill>
                <a:latin typeface="Calibri"/>
                <a:cs typeface="Calibri"/>
              </a:rPr>
              <a:t>Am</a:t>
            </a:r>
            <a:r>
              <a:rPr sz="2400" spc="-195" dirty="0">
                <a:latin typeface="Tahoma"/>
                <a:cs typeface="Tahoma"/>
              </a:rPr>
              <a:t>i</a:t>
            </a:r>
            <a:r>
              <a:rPr sz="1200" spc="-195" dirty="0">
                <a:solidFill>
                  <a:srgbClr val="8A8A8A"/>
                </a:solidFill>
                <a:latin typeface="Calibri"/>
                <a:cs typeface="Calibri"/>
              </a:rPr>
              <a:t>it</a:t>
            </a:r>
            <a:r>
              <a:rPr sz="2400" spc="-195" dirty="0">
                <a:latin typeface="Tahoma"/>
                <a:cs typeface="Tahoma"/>
              </a:rPr>
              <a:t>n</a:t>
            </a:r>
            <a:r>
              <a:rPr sz="1200" spc="-195" dirty="0">
                <a:solidFill>
                  <a:srgbClr val="8A8A8A"/>
                </a:solidFill>
                <a:latin typeface="Calibri"/>
                <a:cs typeface="Calibri"/>
              </a:rPr>
              <a:t>Nev</a:t>
            </a:r>
            <a:r>
              <a:rPr sz="2400" spc="-195" dirty="0">
                <a:latin typeface="Tahoma"/>
                <a:cs typeface="Tahoma"/>
              </a:rPr>
              <a:t>i</a:t>
            </a:r>
            <a:r>
              <a:rPr sz="1200" spc="-195" dirty="0">
                <a:solidFill>
                  <a:srgbClr val="8A8A8A"/>
                </a:solidFill>
                <a:latin typeface="Calibri"/>
                <a:cs typeface="Calibri"/>
              </a:rPr>
              <a:t>a</a:t>
            </a:r>
            <a:r>
              <a:rPr sz="2400" spc="-195" dirty="0">
                <a:latin typeface="Tahoma"/>
                <a:cs typeface="Tahoma"/>
              </a:rPr>
              <a:t>l</a:t>
            </a:r>
            <a:r>
              <a:rPr sz="1200" spc="-195" dirty="0">
                <a:solidFill>
                  <a:srgbClr val="8A8A8A"/>
                </a:solidFill>
                <a:latin typeface="Calibri"/>
                <a:cs typeface="Calibri"/>
              </a:rPr>
              <a:t>s</a:t>
            </a:r>
            <a:r>
              <a:rPr sz="2400" spc="-195" dirty="0">
                <a:latin typeface="Tahoma"/>
                <a:cs typeface="Tahoma"/>
              </a:rPr>
              <a:t>l</a:t>
            </a:r>
            <a:r>
              <a:rPr sz="1200" spc="-195" dirty="0">
                <a:solidFill>
                  <a:srgbClr val="8A8A8A"/>
                </a:solidFill>
                <a:latin typeface="Calibri"/>
                <a:cs typeface="Calibri"/>
              </a:rPr>
              <a:t>e</a:t>
            </a:r>
            <a:r>
              <a:rPr sz="2400" spc="-195" dirty="0">
                <a:latin typeface="Tahoma"/>
                <a:cs typeface="Tahoma"/>
              </a:rPr>
              <a:t>egal </a:t>
            </a:r>
            <a:r>
              <a:rPr sz="2400" dirty="0">
                <a:latin typeface="Tahoma"/>
                <a:cs typeface="Tahoma"/>
              </a:rPr>
              <a:t>BCD</a:t>
            </a:r>
            <a:r>
              <a:rPr sz="2400" spc="-400" dirty="0">
                <a:latin typeface="Tahoma"/>
                <a:cs typeface="Tahoma"/>
              </a:rPr>
              <a:t> </a:t>
            </a:r>
            <a:r>
              <a:rPr sz="2400" spc="-5" dirty="0">
                <a:latin typeface="Tahoma"/>
                <a:cs typeface="Tahoma"/>
              </a:rPr>
              <a:t>code</a:t>
            </a:r>
            <a:endParaRPr sz="2400">
              <a:latin typeface="Tahoma"/>
              <a:cs typeface="Tahoma"/>
            </a:endParaRPr>
          </a:p>
        </p:txBody>
      </p:sp>
      <p:sp>
        <p:nvSpPr>
          <p:cNvPr id="15" name="object 15"/>
          <p:cNvSpPr txBox="1"/>
          <p:nvPr/>
        </p:nvSpPr>
        <p:spPr>
          <a:xfrm>
            <a:off x="6864749" y="1017780"/>
            <a:ext cx="1769110" cy="513715"/>
          </a:xfrm>
          <a:prstGeom prst="rect">
            <a:avLst/>
          </a:prstGeom>
        </p:spPr>
        <p:txBody>
          <a:bodyPr vert="horz" wrap="square" lIns="0" tIns="12700" rIns="0" bIns="0" rtlCol="0">
            <a:spAutoFit/>
          </a:bodyPr>
          <a:lstStyle/>
          <a:p>
            <a:pPr marL="12700">
              <a:lnSpc>
                <a:spcPct val="100000"/>
              </a:lnSpc>
              <a:spcBef>
                <a:spcPts val="100"/>
              </a:spcBef>
            </a:pPr>
            <a:r>
              <a:rPr sz="3200" spc="-260" dirty="0">
                <a:latin typeface="Times New Roman"/>
                <a:cs typeface="Times New Roman"/>
              </a:rPr>
              <a:t>(83)</a:t>
            </a:r>
            <a:r>
              <a:rPr sz="1850" spc="-260" dirty="0">
                <a:latin typeface="Times New Roman"/>
                <a:cs typeface="Times New Roman"/>
              </a:rPr>
              <a:t>10 </a:t>
            </a:r>
            <a:r>
              <a:rPr sz="3200" spc="-250" dirty="0">
                <a:latin typeface="Symbol"/>
                <a:cs typeface="Symbol"/>
              </a:rPr>
              <a:t></a:t>
            </a:r>
            <a:r>
              <a:rPr sz="3200" spc="-555" dirty="0">
                <a:latin typeface="Times New Roman"/>
                <a:cs typeface="Times New Roman"/>
              </a:rPr>
              <a:t> </a:t>
            </a:r>
            <a:r>
              <a:rPr sz="3200" spc="-260" dirty="0">
                <a:latin typeface="Times New Roman"/>
                <a:cs typeface="Times New Roman"/>
              </a:rPr>
              <a:t>(21)</a:t>
            </a:r>
            <a:r>
              <a:rPr sz="1850" spc="-260" dirty="0">
                <a:latin typeface="Times New Roman"/>
                <a:cs typeface="Times New Roman"/>
              </a:rPr>
              <a:t>10</a:t>
            </a:r>
            <a:endParaRPr sz="1850">
              <a:latin typeface="Times New Roman"/>
              <a:cs typeface="Times New Roman"/>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62508" y="100965"/>
            <a:ext cx="12700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a:t>
            </a:r>
            <a:endParaRPr sz="2400">
              <a:latin typeface="Tahoma"/>
              <a:cs typeface="Tahoma"/>
            </a:endParaRPr>
          </a:p>
        </p:txBody>
      </p:sp>
      <p:sp>
        <p:nvSpPr>
          <p:cNvPr id="4" name="object 4"/>
          <p:cNvSpPr txBox="1"/>
          <p:nvPr/>
        </p:nvSpPr>
        <p:spPr>
          <a:xfrm>
            <a:off x="7123421" y="100965"/>
            <a:ext cx="20142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continue……….</a:t>
            </a:r>
            <a:endParaRPr sz="2400">
              <a:latin typeface="Tahoma"/>
              <a:cs typeface="Tahoma"/>
            </a:endParaRPr>
          </a:p>
        </p:txBody>
      </p:sp>
      <p:graphicFrame>
        <p:nvGraphicFramePr>
          <p:cNvPr id="5" name="object 5"/>
          <p:cNvGraphicFramePr>
            <a:graphicFrameLocks noGrp="1"/>
          </p:cNvGraphicFramePr>
          <p:nvPr/>
        </p:nvGraphicFramePr>
        <p:xfrm>
          <a:off x="1792858" y="1714097"/>
          <a:ext cx="4934581" cy="1105238"/>
        </p:xfrm>
        <a:graphic>
          <a:graphicData uri="http://schemas.openxmlformats.org/drawingml/2006/table">
            <a:tbl>
              <a:tblPr firstRow="1" bandRow="1">
                <a:tableStyleId>{2D5ABB26-0587-4C30-8999-92F81FD0307C}</a:tableStyleId>
              </a:tblPr>
              <a:tblGrid>
                <a:gridCol w="76200">
                  <a:extLst>
                    <a:ext uri="{9D8B030D-6E8A-4147-A177-3AD203B41FA5}">
                      <a16:colId xmlns="" xmlns:a16="http://schemas.microsoft.com/office/drawing/2014/main" val="20000"/>
                    </a:ext>
                  </a:extLst>
                </a:gridCol>
                <a:gridCol w="71755">
                  <a:extLst>
                    <a:ext uri="{9D8B030D-6E8A-4147-A177-3AD203B41FA5}">
                      <a16:colId xmlns="" xmlns:a16="http://schemas.microsoft.com/office/drawing/2014/main" val="20001"/>
                    </a:ext>
                  </a:extLst>
                </a:gridCol>
                <a:gridCol w="76199">
                  <a:extLst>
                    <a:ext uri="{9D8B030D-6E8A-4147-A177-3AD203B41FA5}">
                      <a16:colId xmlns="" xmlns:a16="http://schemas.microsoft.com/office/drawing/2014/main" val="20002"/>
                    </a:ext>
                  </a:extLst>
                </a:gridCol>
                <a:gridCol w="1088389">
                  <a:extLst>
                    <a:ext uri="{9D8B030D-6E8A-4147-A177-3AD203B41FA5}">
                      <a16:colId xmlns="" xmlns:a16="http://schemas.microsoft.com/office/drawing/2014/main" val="20003"/>
                    </a:ext>
                  </a:extLst>
                </a:gridCol>
                <a:gridCol w="452119">
                  <a:extLst>
                    <a:ext uri="{9D8B030D-6E8A-4147-A177-3AD203B41FA5}">
                      <a16:colId xmlns="" xmlns:a16="http://schemas.microsoft.com/office/drawing/2014/main" val="20004"/>
                    </a:ext>
                  </a:extLst>
                </a:gridCol>
                <a:gridCol w="392430">
                  <a:extLst>
                    <a:ext uri="{9D8B030D-6E8A-4147-A177-3AD203B41FA5}">
                      <a16:colId xmlns="" xmlns:a16="http://schemas.microsoft.com/office/drawing/2014/main" val="20005"/>
                    </a:ext>
                  </a:extLst>
                </a:gridCol>
                <a:gridCol w="697865">
                  <a:extLst>
                    <a:ext uri="{9D8B030D-6E8A-4147-A177-3AD203B41FA5}">
                      <a16:colId xmlns="" xmlns:a16="http://schemas.microsoft.com/office/drawing/2014/main" val="20006"/>
                    </a:ext>
                  </a:extLst>
                </a:gridCol>
                <a:gridCol w="836294">
                  <a:extLst>
                    <a:ext uri="{9D8B030D-6E8A-4147-A177-3AD203B41FA5}">
                      <a16:colId xmlns="" xmlns:a16="http://schemas.microsoft.com/office/drawing/2014/main" val="20007"/>
                    </a:ext>
                  </a:extLst>
                </a:gridCol>
                <a:gridCol w="450850">
                  <a:extLst>
                    <a:ext uri="{9D8B030D-6E8A-4147-A177-3AD203B41FA5}">
                      <a16:colId xmlns="" xmlns:a16="http://schemas.microsoft.com/office/drawing/2014/main" val="20008"/>
                    </a:ext>
                  </a:extLst>
                </a:gridCol>
                <a:gridCol w="451485">
                  <a:extLst>
                    <a:ext uri="{9D8B030D-6E8A-4147-A177-3AD203B41FA5}">
                      <a16:colId xmlns="" xmlns:a16="http://schemas.microsoft.com/office/drawing/2014/main" val="20009"/>
                    </a:ext>
                  </a:extLst>
                </a:gridCol>
                <a:gridCol w="340995">
                  <a:extLst>
                    <a:ext uri="{9D8B030D-6E8A-4147-A177-3AD203B41FA5}">
                      <a16:colId xmlns="" xmlns:a16="http://schemas.microsoft.com/office/drawing/2014/main" val="20010"/>
                    </a:ext>
                  </a:extLst>
                </a:gridCol>
              </a:tblGrid>
              <a:tr h="366806">
                <a:tc rowSpan="2" gridSpan="3">
                  <a:txBody>
                    <a:bodyPr/>
                    <a:lstStyle/>
                    <a:p>
                      <a:pPr>
                        <a:lnSpc>
                          <a:spcPct val="100000"/>
                        </a:lnSpc>
                      </a:pPr>
                      <a:endParaRPr sz="21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a:txBody>
                    <a:bodyPr/>
                    <a:lstStyle/>
                    <a:p>
                      <a:pPr marR="135255" algn="r">
                        <a:lnSpc>
                          <a:spcPts val="2785"/>
                        </a:lnSpc>
                      </a:pPr>
                      <a:r>
                        <a:rPr sz="2400" dirty="0">
                          <a:latin typeface="Tahoma"/>
                          <a:cs typeface="Tahoma"/>
                        </a:rPr>
                        <a:t>1</a:t>
                      </a:r>
                      <a:endParaRPr sz="2400">
                        <a:latin typeface="Tahoma"/>
                        <a:cs typeface="Tahoma"/>
                      </a:endParaRPr>
                    </a:p>
                  </a:txBody>
                  <a:tcPr marL="0" marR="0" marT="0" marB="0"/>
                </a:tc>
                <a:tc>
                  <a:txBody>
                    <a:bodyPr/>
                    <a:lstStyle/>
                    <a:p>
                      <a:pPr marL="635" algn="ctr">
                        <a:lnSpc>
                          <a:spcPts val="2785"/>
                        </a:lnSpc>
                      </a:pPr>
                      <a:r>
                        <a:rPr sz="2400" dirty="0">
                          <a:latin typeface="Tahoma"/>
                          <a:cs typeface="Tahoma"/>
                        </a:rPr>
                        <a:t>1</a:t>
                      </a:r>
                      <a:endParaRPr sz="2400">
                        <a:latin typeface="Tahoma"/>
                        <a:cs typeface="Tahoma"/>
                      </a:endParaRPr>
                    </a:p>
                  </a:txBody>
                  <a:tcPr marL="0" marR="0" marT="0" marB="0"/>
                </a:tc>
                <a:tc>
                  <a:txBody>
                    <a:bodyPr/>
                    <a:lstStyle/>
                    <a:p>
                      <a:pPr marR="75565" algn="r">
                        <a:lnSpc>
                          <a:spcPts val="2785"/>
                        </a:lnSpc>
                      </a:pPr>
                      <a:r>
                        <a:rPr sz="2400" dirty="0">
                          <a:latin typeface="Tahoma"/>
                          <a:cs typeface="Tahoma"/>
                        </a:rPr>
                        <a:t>1</a:t>
                      </a:r>
                      <a:endParaRPr sz="2400">
                        <a:latin typeface="Tahoma"/>
                        <a:cs typeface="Tahoma"/>
                      </a:endParaRPr>
                    </a:p>
                  </a:txBody>
                  <a:tcPr marL="0" marR="0" marT="0" marB="0"/>
                </a:tc>
                <a:tc>
                  <a:txBody>
                    <a:bodyPr/>
                    <a:lstStyle/>
                    <a:p>
                      <a:pPr marL="106680">
                        <a:lnSpc>
                          <a:spcPts val="2785"/>
                        </a:lnSpc>
                      </a:pPr>
                      <a:r>
                        <a:rPr sz="2400" dirty="0">
                          <a:latin typeface="Tahoma"/>
                          <a:cs typeface="Tahoma"/>
                        </a:rPr>
                        <a:t>1</a:t>
                      </a:r>
                      <a:endParaRPr sz="2400">
                        <a:latin typeface="Tahoma"/>
                        <a:cs typeface="Tahoma"/>
                      </a:endParaRPr>
                    </a:p>
                  </a:txBody>
                  <a:tcPr marL="0" marR="0" marT="0" marB="0"/>
                </a:tc>
                <a:tc>
                  <a:txBody>
                    <a:bodyPr/>
                    <a:lstStyle/>
                    <a:p>
                      <a:pPr marR="135255" algn="r">
                        <a:lnSpc>
                          <a:spcPts val="2785"/>
                        </a:lnSpc>
                      </a:pPr>
                      <a:r>
                        <a:rPr sz="2400" dirty="0">
                          <a:latin typeface="Tahoma"/>
                          <a:cs typeface="Tahoma"/>
                        </a:rPr>
                        <a:t>1</a:t>
                      </a:r>
                      <a:endParaRPr sz="2400">
                        <a:latin typeface="Tahoma"/>
                        <a:cs typeface="Tahoma"/>
                      </a:endParaRPr>
                    </a:p>
                  </a:txBody>
                  <a:tcPr marL="0" marR="0" marT="0" marB="0"/>
                </a:tc>
                <a:tc>
                  <a:txBody>
                    <a:bodyPr/>
                    <a:lstStyle/>
                    <a:p>
                      <a:pPr marL="635" algn="ctr">
                        <a:lnSpc>
                          <a:spcPts val="2785"/>
                        </a:lnSpc>
                      </a:pPr>
                      <a:r>
                        <a:rPr sz="2400" dirty="0">
                          <a:latin typeface="Tahoma"/>
                          <a:cs typeface="Tahoma"/>
                        </a:rPr>
                        <a:t>0</a:t>
                      </a:r>
                      <a:endParaRPr sz="2400">
                        <a:latin typeface="Tahoma"/>
                        <a:cs typeface="Tahoma"/>
                      </a:endParaRPr>
                    </a:p>
                  </a:txBody>
                  <a:tcPr marL="0" marR="0" marT="0" marB="0"/>
                </a:tc>
                <a:tc>
                  <a:txBody>
                    <a:bodyPr/>
                    <a:lstStyle/>
                    <a:p>
                      <a:pPr algn="ctr">
                        <a:lnSpc>
                          <a:spcPts val="2785"/>
                        </a:lnSpc>
                      </a:pPr>
                      <a:r>
                        <a:rPr sz="2400" dirty="0">
                          <a:latin typeface="Tahoma"/>
                          <a:cs typeface="Tahoma"/>
                        </a:rPr>
                        <a:t>1</a:t>
                      </a:r>
                      <a:endParaRPr sz="2400">
                        <a:latin typeface="Tahoma"/>
                        <a:cs typeface="Tahoma"/>
                      </a:endParaRPr>
                    </a:p>
                  </a:txBody>
                  <a:tcPr marL="0" marR="0" marT="0" marB="0"/>
                </a:tc>
                <a:tc>
                  <a:txBody>
                    <a:bodyPr/>
                    <a:lstStyle/>
                    <a:p>
                      <a:pPr marR="24765" algn="r">
                        <a:lnSpc>
                          <a:spcPts val="2785"/>
                        </a:lnSpc>
                      </a:pPr>
                      <a:r>
                        <a:rPr sz="2400" dirty="0">
                          <a:latin typeface="Tahoma"/>
                          <a:cs typeface="Tahoma"/>
                        </a:rPr>
                        <a:t>1</a:t>
                      </a:r>
                      <a:endParaRPr sz="2400">
                        <a:latin typeface="Tahoma"/>
                        <a:cs typeface="Tahoma"/>
                      </a:endParaRPr>
                    </a:p>
                  </a:txBody>
                  <a:tcPr marL="0" marR="0" marT="0" marB="0"/>
                </a:tc>
                <a:extLst>
                  <a:ext uri="{0D108BD9-81ED-4DB2-BD59-A6C34878D82A}">
                    <a16:rowId xmlns="" xmlns:a16="http://schemas.microsoft.com/office/drawing/2014/main" val="10000"/>
                  </a:ext>
                </a:extLst>
              </a:tr>
              <a:tr h="367173">
                <a:tc gridSpan="3"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R="135255" algn="r">
                        <a:lnSpc>
                          <a:spcPts val="2790"/>
                        </a:lnSpc>
                      </a:pPr>
                      <a:r>
                        <a:rPr sz="2400" dirty="0">
                          <a:latin typeface="Tahoma"/>
                          <a:cs typeface="Tahoma"/>
                        </a:rPr>
                        <a:t>0</a:t>
                      </a:r>
                      <a:endParaRPr sz="2400">
                        <a:latin typeface="Tahoma"/>
                        <a:cs typeface="Tahoma"/>
                      </a:endParaRPr>
                    </a:p>
                  </a:txBody>
                  <a:tcPr marL="0" marR="0" marT="0" marB="0"/>
                </a:tc>
                <a:tc>
                  <a:txBody>
                    <a:bodyPr/>
                    <a:lstStyle/>
                    <a:p>
                      <a:pPr marL="635" algn="ctr">
                        <a:lnSpc>
                          <a:spcPts val="2790"/>
                        </a:lnSpc>
                      </a:pPr>
                      <a:r>
                        <a:rPr sz="2400" dirty="0">
                          <a:latin typeface="Tahoma"/>
                          <a:cs typeface="Tahoma"/>
                        </a:rPr>
                        <a:t>1</a:t>
                      </a:r>
                      <a:endParaRPr sz="2400">
                        <a:latin typeface="Tahoma"/>
                        <a:cs typeface="Tahoma"/>
                      </a:endParaRPr>
                    </a:p>
                  </a:txBody>
                  <a:tcPr marL="0" marR="0" marT="0" marB="0"/>
                </a:tc>
                <a:tc>
                  <a:txBody>
                    <a:bodyPr/>
                    <a:lstStyle/>
                    <a:p>
                      <a:pPr marR="74930" algn="r">
                        <a:lnSpc>
                          <a:spcPts val="2790"/>
                        </a:lnSpc>
                      </a:pPr>
                      <a:r>
                        <a:rPr sz="2400" dirty="0">
                          <a:latin typeface="Tahoma"/>
                          <a:cs typeface="Tahoma"/>
                        </a:rPr>
                        <a:t>1</a:t>
                      </a:r>
                      <a:endParaRPr sz="2400">
                        <a:latin typeface="Tahoma"/>
                        <a:cs typeface="Tahoma"/>
                      </a:endParaRPr>
                    </a:p>
                  </a:txBody>
                  <a:tcPr marL="0" marR="0" marT="0" marB="0"/>
                </a:tc>
                <a:tc>
                  <a:txBody>
                    <a:bodyPr/>
                    <a:lstStyle/>
                    <a:p>
                      <a:pPr marL="106680">
                        <a:lnSpc>
                          <a:spcPts val="2790"/>
                        </a:lnSpc>
                      </a:pPr>
                      <a:r>
                        <a:rPr sz="2400" dirty="0">
                          <a:latin typeface="Tahoma"/>
                          <a:cs typeface="Tahoma"/>
                        </a:rPr>
                        <a:t>0</a:t>
                      </a:r>
                      <a:endParaRPr sz="2400">
                        <a:latin typeface="Tahoma"/>
                        <a:cs typeface="Tahoma"/>
                      </a:endParaRPr>
                    </a:p>
                  </a:txBody>
                  <a:tcPr marL="0" marR="0" marT="0" marB="0"/>
                </a:tc>
                <a:tc>
                  <a:txBody>
                    <a:bodyPr/>
                    <a:lstStyle/>
                    <a:p>
                      <a:pPr marR="134620" algn="r">
                        <a:lnSpc>
                          <a:spcPts val="2790"/>
                        </a:lnSpc>
                      </a:pPr>
                      <a:r>
                        <a:rPr sz="2400" dirty="0">
                          <a:latin typeface="Tahoma"/>
                          <a:cs typeface="Tahoma"/>
                        </a:rPr>
                        <a:t>0</a:t>
                      </a:r>
                      <a:endParaRPr sz="2400">
                        <a:latin typeface="Tahoma"/>
                        <a:cs typeface="Tahoma"/>
                      </a:endParaRPr>
                    </a:p>
                  </a:txBody>
                  <a:tcPr marL="0" marR="0" marT="0" marB="0"/>
                </a:tc>
                <a:tc>
                  <a:txBody>
                    <a:bodyPr/>
                    <a:lstStyle/>
                    <a:p>
                      <a:pPr marL="635" algn="ctr">
                        <a:lnSpc>
                          <a:spcPts val="2790"/>
                        </a:lnSpc>
                      </a:pPr>
                      <a:r>
                        <a:rPr sz="2400" dirty="0">
                          <a:latin typeface="Tahoma"/>
                          <a:cs typeface="Tahoma"/>
                        </a:rPr>
                        <a:t>1</a:t>
                      </a:r>
                      <a:endParaRPr sz="2400">
                        <a:latin typeface="Tahoma"/>
                        <a:cs typeface="Tahoma"/>
                      </a:endParaRPr>
                    </a:p>
                  </a:txBody>
                  <a:tcPr marL="0" marR="0" marT="0" marB="0"/>
                </a:tc>
                <a:tc>
                  <a:txBody>
                    <a:bodyPr/>
                    <a:lstStyle/>
                    <a:p>
                      <a:pPr algn="ctr">
                        <a:lnSpc>
                          <a:spcPts val="2790"/>
                        </a:lnSpc>
                      </a:pPr>
                      <a:r>
                        <a:rPr sz="2400" dirty="0">
                          <a:latin typeface="Tahoma"/>
                          <a:cs typeface="Tahoma"/>
                        </a:rPr>
                        <a:t>1</a:t>
                      </a:r>
                      <a:endParaRPr sz="2400">
                        <a:latin typeface="Tahoma"/>
                        <a:cs typeface="Tahoma"/>
                      </a:endParaRPr>
                    </a:p>
                  </a:txBody>
                  <a:tcPr marL="0" marR="0" marT="0" marB="0"/>
                </a:tc>
                <a:tc>
                  <a:txBody>
                    <a:bodyPr/>
                    <a:lstStyle/>
                    <a:p>
                      <a:pPr marR="24130" algn="r">
                        <a:lnSpc>
                          <a:spcPts val="2790"/>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1"/>
                  </a:ext>
                </a:extLst>
              </a:tr>
              <a:tr h="371259">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marL="82550">
                        <a:lnSpc>
                          <a:spcPts val="2825"/>
                        </a:lnSpc>
                      </a:pPr>
                      <a:r>
                        <a:rPr sz="2400" dirty="0">
                          <a:solidFill>
                            <a:srgbClr val="FF0000"/>
                          </a:solidFill>
                          <a:latin typeface="Tahoma"/>
                          <a:cs typeface="Tahoma"/>
                        </a:rPr>
                        <a:t>1</a:t>
                      </a:r>
                      <a:endParaRPr sz="2400">
                        <a:latin typeface="Tahoma"/>
                        <a:cs typeface="Tahoma"/>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extLst>
                  <a:ext uri="{0D108BD9-81ED-4DB2-BD59-A6C34878D82A}">
                    <a16:rowId xmlns="" xmlns:a16="http://schemas.microsoft.com/office/drawing/2014/main" val="10002"/>
                  </a:ext>
                </a:extLst>
              </a:tr>
            </a:tbl>
          </a:graphicData>
        </a:graphic>
      </p:graphicFrame>
      <p:sp>
        <p:nvSpPr>
          <p:cNvPr id="6" name="object 6"/>
          <p:cNvSpPr txBox="1"/>
          <p:nvPr/>
        </p:nvSpPr>
        <p:spPr>
          <a:xfrm>
            <a:off x="2689605" y="4170933"/>
            <a:ext cx="1546225" cy="391160"/>
          </a:xfrm>
          <a:prstGeom prst="rect">
            <a:avLst/>
          </a:prstGeom>
        </p:spPr>
        <p:txBody>
          <a:bodyPr vert="horz" wrap="square" lIns="0" tIns="12700" rIns="0" bIns="0" rtlCol="0">
            <a:spAutoFit/>
          </a:bodyPr>
          <a:lstStyle/>
          <a:p>
            <a:pPr marL="12700">
              <a:lnSpc>
                <a:spcPct val="100000"/>
              </a:lnSpc>
              <a:spcBef>
                <a:spcPts val="100"/>
              </a:spcBef>
              <a:tabLst>
                <a:tab pos="559435" algn="l"/>
                <a:tab pos="1010919" algn="l"/>
                <a:tab pos="1366520" algn="l"/>
              </a:tabLst>
            </a:pPr>
            <a:r>
              <a:rPr sz="2400" dirty="0">
                <a:latin typeface="Tahoma"/>
                <a:cs typeface="Tahoma"/>
              </a:rPr>
              <a:t>0	1	1	0</a:t>
            </a:r>
            <a:endParaRPr sz="2400">
              <a:latin typeface="Tahoma"/>
              <a:cs typeface="Tahoma"/>
            </a:endParaRPr>
          </a:p>
        </p:txBody>
      </p:sp>
      <p:sp>
        <p:nvSpPr>
          <p:cNvPr id="7" name="object 7"/>
          <p:cNvSpPr txBox="1"/>
          <p:nvPr/>
        </p:nvSpPr>
        <p:spPr>
          <a:xfrm>
            <a:off x="5067779" y="4170933"/>
            <a:ext cx="1190625" cy="391160"/>
          </a:xfrm>
          <a:prstGeom prst="rect">
            <a:avLst/>
          </a:prstGeom>
        </p:spPr>
        <p:txBody>
          <a:bodyPr vert="horz" wrap="square" lIns="0" tIns="12700" rIns="0" bIns="0" rtlCol="0">
            <a:spAutoFit/>
          </a:bodyPr>
          <a:lstStyle/>
          <a:p>
            <a:pPr marL="12700">
              <a:lnSpc>
                <a:spcPct val="100000"/>
              </a:lnSpc>
              <a:spcBef>
                <a:spcPts val="100"/>
              </a:spcBef>
              <a:tabLst>
                <a:tab pos="462915" algn="l"/>
                <a:tab pos="1010919" algn="l"/>
              </a:tabLst>
            </a:pPr>
            <a:r>
              <a:rPr sz="2400" dirty="0">
                <a:latin typeface="Tahoma"/>
                <a:cs typeface="Tahoma"/>
              </a:rPr>
              <a:t>0	0	1</a:t>
            </a:r>
            <a:endParaRPr sz="2400">
              <a:latin typeface="Tahoma"/>
              <a:cs typeface="Tahoma"/>
            </a:endParaRPr>
          </a:p>
        </p:txBody>
      </p:sp>
      <p:sp>
        <p:nvSpPr>
          <p:cNvPr id="8" name="object 8"/>
          <p:cNvSpPr txBox="1"/>
          <p:nvPr/>
        </p:nvSpPr>
        <p:spPr>
          <a:xfrm>
            <a:off x="2117851" y="3164840"/>
            <a:ext cx="4687570" cy="1397635"/>
          </a:xfrm>
          <a:prstGeom prst="rect">
            <a:avLst/>
          </a:prstGeom>
        </p:spPr>
        <p:txBody>
          <a:bodyPr vert="horz" wrap="square" lIns="0" tIns="12700" rIns="0" bIns="0" rtlCol="0">
            <a:spAutoFit/>
          </a:bodyPr>
          <a:lstStyle/>
          <a:p>
            <a:pPr marR="52069" algn="r">
              <a:lnSpc>
                <a:spcPct val="100000"/>
              </a:lnSpc>
              <a:spcBef>
                <a:spcPts val="100"/>
              </a:spcBef>
              <a:tabLst>
                <a:tab pos="641350" algn="l"/>
                <a:tab pos="1094105" algn="l"/>
                <a:tab pos="1545590" algn="l"/>
                <a:tab pos="1997075" algn="l"/>
                <a:tab pos="2639695" algn="l"/>
                <a:tab pos="2996565" algn="l"/>
                <a:tab pos="3449320" algn="l"/>
                <a:tab pos="3900804" algn="l"/>
                <a:tab pos="4447540" algn="l"/>
              </a:tabLst>
            </a:pPr>
            <a:r>
              <a:rPr sz="2400" dirty="0">
                <a:solidFill>
                  <a:srgbClr val="001F5F"/>
                </a:solidFill>
                <a:latin typeface="Tahoma"/>
                <a:cs typeface="Tahoma"/>
              </a:rPr>
              <a:t>1	</a:t>
            </a:r>
            <a:r>
              <a:rPr sz="2400" dirty="0">
                <a:latin typeface="Tahoma"/>
                <a:cs typeface="Tahoma"/>
              </a:rPr>
              <a:t>0	1	1	0	</a:t>
            </a:r>
            <a:r>
              <a:rPr sz="2400" dirty="0">
                <a:solidFill>
                  <a:srgbClr val="FF0000"/>
                </a:solidFill>
                <a:latin typeface="Tahoma"/>
                <a:cs typeface="Tahoma"/>
              </a:rPr>
              <a:t>1	</a:t>
            </a:r>
            <a:r>
              <a:rPr sz="2400" dirty="0">
                <a:latin typeface="Tahoma"/>
                <a:cs typeface="Tahoma"/>
              </a:rPr>
              <a:t>0	0	0	1</a:t>
            </a:r>
            <a:endParaRPr sz="2400">
              <a:latin typeface="Tahoma"/>
              <a:cs typeface="Tahoma"/>
            </a:endParaRPr>
          </a:p>
          <a:p>
            <a:pPr marR="29209" algn="r">
              <a:lnSpc>
                <a:spcPct val="100000"/>
              </a:lnSpc>
            </a:pPr>
            <a:r>
              <a:rPr sz="2400" dirty="0">
                <a:latin typeface="Tahoma"/>
                <a:cs typeface="Tahoma"/>
              </a:rPr>
              <a:t>1</a:t>
            </a:r>
            <a:endParaRPr sz="2400">
              <a:latin typeface="Tahoma"/>
              <a:cs typeface="Tahoma"/>
            </a:endParaRPr>
          </a:p>
          <a:p>
            <a:pPr marR="5080" algn="r">
              <a:lnSpc>
                <a:spcPct val="100000"/>
              </a:lnSpc>
              <a:spcBef>
                <a:spcPts val="2160"/>
              </a:spcBef>
            </a:pPr>
            <a:r>
              <a:rPr sz="2400" dirty="0">
                <a:latin typeface="Tahoma"/>
                <a:cs typeface="Tahoma"/>
              </a:rPr>
              <a:t>0</a:t>
            </a:r>
            <a:endParaRPr sz="2400">
              <a:latin typeface="Tahoma"/>
              <a:cs typeface="Tahoma"/>
            </a:endParaRPr>
          </a:p>
        </p:txBody>
      </p:sp>
      <p:sp>
        <p:nvSpPr>
          <p:cNvPr id="9" name="object 9"/>
          <p:cNvSpPr/>
          <p:nvPr/>
        </p:nvSpPr>
        <p:spPr>
          <a:xfrm>
            <a:off x="1792858" y="2280411"/>
            <a:ext cx="224154" cy="391795"/>
          </a:xfrm>
          <a:custGeom>
            <a:avLst/>
            <a:gdLst/>
            <a:ahLst/>
            <a:cxnLst/>
            <a:rect l="l" t="t" r="r" b="b"/>
            <a:pathLst>
              <a:path w="224155" h="391794">
                <a:moveTo>
                  <a:pt x="0" y="160020"/>
                </a:moveTo>
                <a:lnTo>
                  <a:pt x="76073" y="160020"/>
                </a:lnTo>
                <a:lnTo>
                  <a:pt x="76073" y="0"/>
                </a:lnTo>
                <a:lnTo>
                  <a:pt x="147701" y="0"/>
                </a:lnTo>
                <a:lnTo>
                  <a:pt x="147701" y="160020"/>
                </a:lnTo>
                <a:lnTo>
                  <a:pt x="223774" y="160020"/>
                </a:lnTo>
                <a:lnTo>
                  <a:pt x="223774" y="231648"/>
                </a:lnTo>
                <a:lnTo>
                  <a:pt x="147701" y="231648"/>
                </a:lnTo>
                <a:lnTo>
                  <a:pt x="147701" y="391795"/>
                </a:lnTo>
                <a:lnTo>
                  <a:pt x="76073" y="391795"/>
                </a:lnTo>
                <a:lnTo>
                  <a:pt x="76073" y="231648"/>
                </a:lnTo>
                <a:lnTo>
                  <a:pt x="0" y="231648"/>
                </a:lnTo>
                <a:lnTo>
                  <a:pt x="0" y="160020"/>
                </a:lnTo>
                <a:close/>
              </a:path>
            </a:pathLst>
          </a:custGeom>
          <a:ln w="9360">
            <a:solidFill>
              <a:srgbClr val="000000"/>
            </a:solidFill>
          </a:ln>
        </p:spPr>
        <p:txBody>
          <a:bodyPr wrap="square" lIns="0" tIns="0" rIns="0" bIns="0" rtlCol="0"/>
          <a:lstStyle/>
          <a:p>
            <a:endParaRPr/>
          </a:p>
        </p:txBody>
      </p:sp>
      <p:sp>
        <p:nvSpPr>
          <p:cNvPr id="10" name="object 10"/>
          <p:cNvSpPr/>
          <p:nvPr/>
        </p:nvSpPr>
        <p:spPr>
          <a:xfrm>
            <a:off x="1981073" y="4267072"/>
            <a:ext cx="4673600" cy="635"/>
          </a:xfrm>
          <a:custGeom>
            <a:avLst/>
            <a:gdLst/>
            <a:ahLst/>
            <a:cxnLst/>
            <a:rect l="l" t="t" r="r" b="b"/>
            <a:pathLst>
              <a:path w="4673600" h="635">
                <a:moveTo>
                  <a:pt x="0" y="0"/>
                </a:moveTo>
                <a:lnTo>
                  <a:pt x="4673473" y="381"/>
                </a:lnTo>
              </a:path>
            </a:pathLst>
          </a:custGeom>
          <a:ln w="28440">
            <a:solidFill>
              <a:srgbClr val="000000"/>
            </a:solidFill>
          </a:ln>
        </p:spPr>
        <p:txBody>
          <a:bodyPr wrap="square" lIns="0" tIns="0" rIns="0" bIns="0" rtlCol="0"/>
          <a:lstStyle/>
          <a:p>
            <a:endParaRPr/>
          </a:p>
        </p:txBody>
      </p:sp>
      <p:sp>
        <p:nvSpPr>
          <p:cNvPr id="11" name="object 11"/>
          <p:cNvSpPr/>
          <p:nvPr/>
        </p:nvSpPr>
        <p:spPr>
          <a:xfrm>
            <a:off x="1981073" y="3581272"/>
            <a:ext cx="635" cy="228600"/>
          </a:xfrm>
          <a:custGeom>
            <a:avLst/>
            <a:gdLst/>
            <a:ahLst/>
            <a:cxnLst/>
            <a:rect l="l" t="t" r="r" b="b"/>
            <a:pathLst>
              <a:path w="635" h="228600">
                <a:moveTo>
                  <a:pt x="190" y="-12780"/>
                </a:moveTo>
                <a:lnTo>
                  <a:pt x="190" y="241380"/>
                </a:lnTo>
              </a:path>
            </a:pathLst>
          </a:custGeom>
          <a:ln w="25941">
            <a:solidFill>
              <a:srgbClr val="FF0000"/>
            </a:solidFill>
          </a:ln>
        </p:spPr>
        <p:txBody>
          <a:bodyPr wrap="square" lIns="0" tIns="0" rIns="0" bIns="0" rtlCol="0"/>
          <a:lstStyle/>
          <a:p>
            <a:endParaRPr/>
          </a:p>
        </p:txBody>
      </p:sp>
      <p:sp>
        <p:nvSpPr>
          <p:cNvPr id="12" name="object 12"/>
          <p:cNvSpPr/>
          <p:nvPr/>
        </p:nvSpPr>
        <p:spPr>
          <a:xfrm>
            <a:off x="1981073" y="3750945"/>
            <a:ext cx="4343400" cy="118745"/>
          </a:xfrm>
          <a:custGeom>
            <a:avLst/>
            <a:gdLst/>
            <a:ahLst/>
            <a:cxnLst/>
            <a:rect l="l" t="t" r="r" b="b"/>
            <a:pathLst>
              <a:path w="4343400" h="118745">
                <a:moveTo>
                  <a:pt x="4241419" y="0"/>
                </a:moveTo>
                <a:lnTo>
                  <a:pt x="4233545" y="2031"/>
                </a:lnTo>
                <a:lnTo>
                  <a:pt x="4226433" y="14223"/>
                </a:lnTo>
                <a:lnTo>
                  <a:pt x="4228465" y="22097"/>
                </a:lnTo>
                <a:lnTo>
                  <a:pt x="4270295" y="46477"/>
                </a:lnTo>
                <a:lnTo>
                  <a:pt x="4317746" y="46481"/>
                </a:lnTo>
                <a:lnTo>
                  <a:pt x="4317746" y="72008"/>
                </a:lnTo>
                <a:lnTo>
                  <a:pt x="4270520" y="72008"/>
                </a:lnTo>
                <a:lnTo>
                  <a:pt x="4228465" y="96519"/>
                </a:lnTo>
                <a:lnTo>
                  <a:pt x="4226433" y="104393"/>
                </a:lnTo>
                <a:lnTo>
                  <a:pt x="4233545" y="116585"/>
                </a:lnTo>
                <a:lnTo>
                  <a:pt x="4241419" y="118617"/>
                </a:lnTo>
                <a:lnTo>
                  <a:pt x="4321362" y="72008"/>
                </a:lnTo>
                <a:lnTo>
                  <a:pt x="4317746" y="72008"/>
                </a:lnTo>
                <a:lnTo>
                  <a:pt x="4321367" y="72006"/>
                </a:lnTo>
                <a:lnTo>
                  <a:pt x="4343146" y="59308"/>
                </a:lnTo>
                <a:lnTo>
                  <a:pt x="4241419" y="0"/>
                </a:lnTo>
                <a:close/>
              </a:path>
              <a:path w="4343400" h="118745">
                <a:moveTo>
                  <a:pt x="4292311" y="59308"/>
                </a:moveTo>
                <a:lnTo>
                  <a:pt x="4270525" y="72006"/>
                </a:lnTo>
                <a:lnTo>
                  <a:pt x="4317746" y="72008"/>
                </a:lnTo>
                <a:lnTo>
                  <a:pt x="4317746" y="70357"/>
                </a:lnTo>
                <a:lnTo>
                  <a:pt x="4311269" y="70357"/>
                </a:lnTo>
                <a:lnTo>
                  <a:pt x="4292311" y="59308"/>
                </a:lnTo>
                <a:close/>
              </a:path>
              <a:path w="4343400" h="118745">
                <a:moveTo>
                  <a:pt x="0" y="46100"/>
                </a:moveTo>
                <a:lnTo>
                  <a:pt x="0" y="71754"/>
                </a:lnTo>
                <a:lnTo>
                  <a:pt x="4270525" y="72006"/>
                </a:lnTo>
                <a:lnTo>
                  <a:pt x="4292311" y="59308"/>
                </a:lnTo>
                <a:lnTo>
                  <a:pt x="4270295" y="46477"/>
                </a:lnTo>
                <a:lnTo>
                  <a:pt x="0" y="46100"/>
                </a:lnTo>
                <a:close/>
              </a:path>
              <a:path w="4343400" h="118745">
                <a:moveTo>
                  <a:pt x="4311269" y="48259"/>
                </a:moveTo>
                <a:lnTo>
                  <a:pt x="4292311" y="59308"/>
                </a:lnTo>
                <a:lnTo>
                  <a:pt x="4311269" y="70357"/>
                </a:lnTo>
                <a:lnTo>
                  <a:pt x="4311269" y="48259"/>
                </a:lnTo>
                <a:close/>
              </a:path>
              <a:path w="4343400" h="118745">
                <a:moveTo>
                  <a:pt x="4317746" y="48259"/>
                </a:moveTo>
                <a:lnTo>
                  <a:pt x="4311269" y="48259"/>
                </a:lnTo>
                <a:lnTo>
                  <a:pt x="4311269" y="70357"/>
                </a:lnTo>
                <a:lnTo>
                  <a:pt x="4317746" y="70357"/>
                </a:lnTo>
                <a:lnTo>
                  <a:pt x="4317746" y="48259"/>
                </a:lnTo>
                <a:close/>
              </a:path>
              <a:path w="4343400" h="118745">
                <a:moveTo>
                  <a:pt x="4270295" y="46477"/>
                </a:moveTo>
                <a:lnTo>
                  <a:pt x="4292311" y="59308"/>
                </a:lnTo>
                <a:lnTo>
                  <a:pt x="4311269" y="48259"/>
                </a:lnTo>
                <a:lnTo>
                  <a:pt x="4317746" y="48259"/>
                </a:lnTo>
                <a:lnTo>
                  <a:pt x="4317746" y="46481"/>
                </a:lnTo>
                <a:lnTo>
                  <a:pt x="4270295" y="46477"/>
                </a:lnTo>
                <a:close/>
              </a:path>
            </a:pathLst>
          </a:custGeom>
          <a:solidFill>
            <a:srgbClr val="FF0000"/>
          </a:solidFill>
        </p:spPr>
        <p:txBody>
          <a:bodyPr wrap="square" lIns="0" tIns="0" rIns="0" bIns="0" rtlCol="0"/>
          <a:lstStyle/>
          <a:p>
            <a:endParaRPr/>
          </a:p>
        </p:txBody>
      </p:sp>
      <p:sp>
        <p:nvSpPr>
          <p:cNvPr id="13" name="object 13"/>
          <p:cNvSpPr/>
          <p:nvPr/>
        </p:nvSpPr>
        <p:spPr>
          <a:xfrm>
            <a:off x="4647946" y="2590545"/>
            <a:ext cx="635" cy="424180"/>
          </a:xfrm>
          <a:custGeom>
            <a:avLst/>
            <a:gdLst/>
            <a:ahLst/>
            <a:cxnLst/>
            <a:rect l="l" t="t" r="r" b="b"/>
            <a:pathLst>
              <a:path w="635" h="424180">
                <a:moveTo>
                  <a:pt x="0" y="424052"/>
                </a:moveTo>
                <a:lnTo>
                  <a:pt x="380" y="0"/>
                </a:lnTo>
              </a:path>
            </a:pathLst>
          </a:custGeom>
          <a:ln w="25560">
            <a:solidFill>
              <a:srgbClr val="2B3948"/>
            </a:solidFill>
          </a:ln>
        </p:spPr>
        <p:txBody>
          <a:bodyPr wrap="square" lIns="0" tIns="0" rIns="0" bIns="0" rtlCol="0"/>
          <a:lstStyle/>
          <a:p>
            <a:endParaRPr/>
          </a:p>
        </p:txBody>
      </p:sp>
      <p:sp>
        <p:nvSpPr>
          <p:cNvPr id="14" name="object 14"/>
          <p:cNvSpPr/>
          <p:nvPr/>
        </p:nvSpPr>
        <p:spPr>
          <a:xfrm>
            <a:off x="4004564" y="2531872"/>
            <a:ext cx="642620" cy="118745"/>
          </a:xfrm>
          <a:custGeom>
            <a:avLst/>
            <a:gdLst/>
            <a:ahLst/>
            <a:cxnLst/>
            <a:rect l="l" t="t" r="r" b="b"/>
            <a:pathLst>
              <a:path w="642620" h="118744">
                <a:moveTo>
                  <a:pt x="101726" y="0"/>
                </a:moveTo>
                <a:lnTo>
                  <a:pt x="0" y="59436"/>
                </a:lnTo>
                <a:lnTo>
                  <a:pt x="101726" y="118617"/>
                </a:lnTo>
                <a:lnTo>
                  <a:pt x="109600" y="116586"/>
                </a:lnTo>
                <a:lnTo>
                  <a:pt x="116712" y="104393"/>
                </a:lnTo>
                <a:lnTo>
                  <a:pt x="114553" y="96647"/>
                </a:lnTo>
                <a:lnTo>
                  <a:pt x="72498" y="72136"/>
                </a:lnTo>
                <a:lnTo>
                  <a:pt x="25400" y="72136"/>
                </a:lnTo>
                <a:lnTo>
                  <a:pt x="25400" y="46608"/>
                </a:lnTo>
                <a:lnTo>
                  <a:pt x="72722" y="46579"/>
                </a:lnTo>
                <a:lnTo>
                  <a:pt x="114553" y="22098"/>
                </a:lnTo>
                <a:lnTo>
                  <a:pt x="116586" y="14224"/>
                </a:lnTo>
                <a:lnTo>
                  <a:pt x="109474" y="2031"/>
                </a:lnTo>
                <a:lnTo>
                  <a:pt x="101726" y="0"/>
                </a:lnTo>
                <a:close/>
              </a:path>
              <a:path w="642620" h="118744">
                <a:moveTo>
                  <a:pt x="72722" y="46579"/>
                </a:moveTo>
                <a:lnTo>
                  <a:pt x="25400" y="46608"/>
                </a:lnTo>
                <a:lnTo>
                  <a:pt x="25400" y="72136"/>
                </a:lnTo>
                <a:lnTo>
                  <a:pt x="72465" y="72116"/>
                </a:lnTo>
                <a:lnTo>
                  <a:pt x="69665" y="70485"/>
                </a:lnTo>
                <a:lnTo>
                  <a:pt x="31876" y="70485"/>
                </a:lnTo>
                <a:lnTo>
                  <a:pt x="31750" y="48387"/>
                </a:lnTo>
                <a:lnTo>
                  <a:pt x="69635" y="48387"/>
                </a:lnTo>
                <a:lnTo>
                  <a:pt x="72722" y="46579"/>
                </a:lnTo>
                <a:close/>
              </a:path>
              <a:path w="642620" h="118744">
                <a:moveTo>
                  <a:pt x="72465" y="72116"/>
                </a:moveTo>
                <a:lnTo>
                  <a:pt x="25400" y="72136"/>
                </a:lnTo>
                <a:lnTo>
                  <a:pt x="72498" y="72136"/>
                </a:lnTo>
                <a:close/>
              </a:path>
              <a:path w="642620" h="118744">
                <a:moveTo>
                  <a:pt x="642620" y="46227"/>
                </a:moveTo>
                <a:lnTo>
                  <a:pt x="72722" y="46579"/>
                </a:lnTo>
                <a:lnTo>
                  <a:pt x="50731" y="59450"/>
                </a:lnTo>
                <a:lnTo>
                  <a:pt x="72465" y="72116"/>
                </a:lnTo>
                <a:lnTo>
                  <a:pt x="642620" y="71881"/>
                </a:lnTo>
                <a:lnTo>
                  <a:pt x="642620" y="46227"/>
                </a:lnTo>
                <a:close/>
              </a:path>
              <a:path w="642620" h="118744">
                <a:moveTo>
                  <a:pt x="31750" y="48387"/>
                </a:moveTo>
                <a:lnTo>
                  <a:pt x="31876" y="70485"/>
                </a:lnTo>
                <a:lnTo>
                  <a:pt x="50731" y="59450"/>
                </a:lnTo>
                <a:lnTo>
                  <a:pt x="31750" y="48387"/>
                </a:lnTo>
                <a:close/>
              </a:path>
              <a:path w="642620" h="118744">
                <a:moveTo>
                  <a:pt x="50731" y="59450"/>
                </a:moveTo>
                <a:lnTo>
                  <a:pt x="31876" y="70485"/>
                </a:lnTo>
                <a:lnTo>
                  <a:pt x="69665" y="70485"/>
                </a:lnTo>
                <a:lnTo>
                  <a:pt x="50731" y="59450"/>
                </a:lnTo>
                <a:close/>
              </a:path>
              <a:path w="642620" h="118744">
                <a:moveTo>
                  <a:pt x="69635" y="48387"/>
                </a:moveTo>
                <a:lnTo>
                  <a:pt x="31750" y="48387"/>
                </a:lnTo>
                <a:lnTo>
                  <a:pt x="50731" y="59450"/>
                </a:lnTo>
                <a:lnTo>
                  <a:pt x="69635" y="48387"/>
                </a:lnTo>
                <a:close/>
              </a:path>
            </a:pathLst>
          </a:custGeom>
          <a:solidFill>
            <a:srgbClr val="2B3948"/>
          </a:solidFill>
        </p:spPr>
        <p:txBody>
          <a:bodyPr wrap="square" lIns="0" tIns="0" rIns="0" bIns="0" rtlCol="0"/>
          <a:lstStyle/>
          <a:p>
            <a:endParaRPr/>
          </a:p>
        </p:txBody>
      </p:sp>
      <p:sp>
        <p:nvSpPr>
          <p:cNvPr id="15" name="object 15"/>
          <p:cNvSpPr txBox="1"/>
          <p:nvPr/>
        </p:nvSpPr>
        <p:spPr>
          <a:xfrm>
            <a:off x="2152767" y="5437494"/>
            <a:ext cx="2857500" cy="513715"/>
          </a:xfrm>
          <a:prstGeom prst="rect">
            <a:avLst/>
          </a:prstGeom>
        </p:spPr>
        <p:txBody>
          <a:bodyPr vert="horz" wrap="square" lIns="0" tIns="12700" rIns="0" bIns="0" rtlCol="0">
            <a:spAutoFit/>
          </a:bodyPr>
          <a:lstStyle/>
          <a:p>
            <a:pPr marL="12700">
              <a:lnSpc>
                <a:spcPct val="100000"/>
              </a:lnSpc>
              <a:spcBef>
                <a:spcPts val="100"/>
              </a:spcBef>
            </a:pPr>
            <a:r>
              <a:rPr sz="3200" spc="-254" dirty="0">
                <a:latin typeface="Times New Roman"/>
                <a:cs typeface="Times New Roman"/>
              </a:rPr>
              <a:t>(83)</a:t>
            </a:r>
            <a:r>
              <a:rPr sz="1850" spc="-254" dirty="0">
                <a:latin typeface="Times New Roman"/>
                <a:cs typeface="Times New Roman"/>
              </a:rPr>
              <a:t>10 </a:t>
            </a:r>
            <a:r>
              <a:rPr sz="3200" spc="-240" dirty="0">
                <a:latin typeface="Symbol"/>
                <a:cs typeface="Symbol"/>
              </a:rPr>
              <a:t></a:t>
            </a:r>
            <a:r>
              <a:rPr sz="3200" spc="-240" dirty="0">
                <a:latin typeface="Times New Roman"/>
                <a:cs typeface="Times New Roman"/>
              </a:rPr>
              <a:t> </a:t>
            </a:r>
            <a:r>
              <a:rPr sz="3200" spc="-254" dirty="0">
                <a:latin typeface="Times New Roman"/>
                <a:cs typeface="Times New Roman"/>
              </a:rPr>
              <a:t>(21)</a:t>
            </a:r>
            <a:r>
              <a:rPr sz="1850" spc="-254" dirty="0">
                <a:latin typeface="Times New Roman"/>
                <a:cs typeface="Times New Roman"/>
              </a:rPr>
              <a:t>10 </a:t>
            </a:r>
            <a:r>
              <a:rPr sz="3200" spc="-240" dirty="0">
                <a:latin typeface="Symbol"/>
                <a:cs typeface="Symbol"/>
              </a:rPr>
              <a:t></a:t>
            </a:r>
            <a:r>
              <a:rPr sz="3200" spc="-385" dirty="0">
                <a:latin typeface="Times New Roman"/>
                <a:cs typeface="Times New Roman"/>
              </a:rPr>
              <a:t> </a:t>
            </a:r>
            <a:r>
              <a:rPr sz="3200" spc="-229" dirty="0">
                <a:latin typeface="Times New Roman"/>
                <a:cs typeface="Times New Roman"/>
              </a:rPr>
              <a:t>(62)</a:t>
            </a:r>
            <a:r>
              <a:rPr sz="1850" spc="-229" dirty="0">
                <a:latin typeface="Times New Roman"/>
                <a:cs typeface="Times New Roman"/>
              </a:rPr>
              <a:t>10</a:t>
            </a:r>
            <a:endParaRPr sz="18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6858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307340" y="0"/>
            <a:ext cx="5978525"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Hexadecimal </a:t>
            </a:r>
            <a:r>
              <a:rPr sz="3200" b="1" spc="-5" dirty="0">
                <a:latin typeface="Calibri"/>
                <a:cs typeface="Calibri"/>
              </a:rPr>
              <a:t>Number </a:t>
            </a:r>
            <a:r>
              <a:rPr sz="3200" b="1" spc="-25" dirty="0">
                <a:latin typeface="Calibri"/>
                <a:cs typeface="Calibri"/>
              </a:rPr>
              <a:t>System</a:t>
            </a:r>
            <a:r>
              <a:rPr sz="3200" b="1" spc="-90" dirty="0">
                <a:latin typeface="Calibri"/>
                <a:cs typeface="Calibri"/>
              </a:rPr>
              <a:t> </a:t>
            </a:r>
            <a:r>
              <a:rPr sz="3200" b="1" spc="-5" dirty="0">
                <a:latin typeface="Calibri"/>
                <a:cs typeface="Calibri"/>
              </a:rPr>
              <a:t>(HEX)</a:t>
            </a:r>
            <a:endParaRPr sz="3200">
              <a:latin typeface="Calibri"/>
              <a:cs typeface="Calibri"/>
            </a:endParaRPr>
          </a:p>
        </p:txBody>
      </p:sp>
      <p:graphicFrame>
        <p:nvGraphicFramePr>
          <p:cNvPr id="4" name="object 4"/>
          <p:cNvGraphicFramePr>
            <a:graphicFrameLocks noGrp="1"/>
          </p:cNvGraphicFramePr>
          <p:nvPr/>
        </p:nvGraphicFramePr>
        <p:xfrm>
          <a:off x="70199" y="984606"/>
          <a:ext cx="4114800" cy="5435268"/>
        </p:xfrm>
        <a:graphic>
          <a:graphicData uri="http://schemas.openxmlformats.org/drawingml/2006/table">
            <a:tbl>
              <a:tblPr firstRow="1" bandRow="1">
                <a:tableStyleId>{2D5ABB26-0587-4C30-8999-92F81FD0307C}</a:tableStyleId>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tblGrid>
              <a:tr h="964438">
                <a:tc>
                  <a:txBody>
                    <a:bodyPr/>
                    <a:lstStyle/>
                    <a:p>
                      <a:pPr algn="ctr">
                        <a:lnSpc>
                          <a:spcPct val="100000"/>
                        </a:lnSpc>
                        <a:spcBef>
                          <a:spcPts val="265"/>
                        </a:spcBef>
                      </a:pPr>
                      <a:r>
                        <a:rPr sz="1800" b="1" spc="-5" dirty="0">
                          <a:solidFill>
                            <a:srgbClr val="FFFFFF"/>
                          </a:solidFill>
                          <a:latin typeface="Calibri"/>
                          <a:cs typeface="Calibri"/>
                        </a:rPr>
                        <a:t>Decimal</a:t>
                      </a:r>
                      <a:r>
                        <a:rPr sz="1800" b="1" spc="-4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algn="ctr">
                        <a:lnSpc>
                          <a:spcPct val="100000"/>
                        </a:lnSpc>
                        <a:spcBef>
                          <a:spcPts val="265"/>
                        </a:spcBef>
                      </a:pPr>
                      <a:r>
                        <a:rPr sz="1800" b="1" dirty="0">
                          <a:solidFill>
                            <a:srgbClr val="FFFFFF"/>
                          </a:solidFill>
                          <a:latin typeface="Calibri"/>
                          <a:cs typeface="Calibri"/>
                        </a:rPr>
                        <a:t>Binary</a:t>
                      </a:r>
                      <a:r>
                        <a:rPr sz="1800" b="1" spc="-45"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algn="ctr">
                        <a:lnSpc>
                          <a:spcPct val="100000"/>
                        </a:lnSpc>
                        <a:spcBef>
                          <a:spcPts val="265"/>
                        </a:spcBef>
                      </a:pPr>
                      <a:r>
                        <a:rPr sz="1800" b="1" spc="-5" dirty="0">
                          <a:solidFill>
                            <a:srgbClr val="FFFFFF"/>
                          </a:solidFill>
                          <a:latin typeface="Calibri"/>
                          <a:cs typeface="Calibri"/>
                        </a:rPr>
                        <a:t>Hex</a:t>
                      </a:r>
                      <a:r>
                        <a:rPr sz="1800" b="1" spc="-4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extLst>
                  <a:ext uri="{0D108BD9-81ED-4DB2-BD59-A6C34878D82A}">
                    <a16:rowId xmlns="" xmlns:a16="http://schemas.microsoft.com/office/drawing/2014/main" val="10000"/>
                  </a:ext>
                </a:extLst>
              </a:tr>
              <a:tr h="558673">
                <a:tc>
                  <a:txBody>
                    <a:bodyPr/>
                    <a:lstStyle/>
                    <a:p>
                      <a:pPr algn="ctr">
                        <a:lnSpc>
                          <a:spcPct val="100000"/>
                        </a:lnSpc>
                        <a:spcBef>
                          <a:spcPts val="265"/>
                        </a:spcBef>
                      </a:pPr>
                      <a:r>
                        <a:rPr sz="1800" dirty="0">
                          <a:latin typeface="Calibri"/>
                          <a:cs typeface="Calibri"/>
                        </a:rPr>
                        <a:t>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65"/>
                        </a:spcBef>
                      </a:pPr>
                      <a:r>
                        <a:rPr sz="1800" spc="-5" dirty="0">
                          <a:latin typeface="Calibri"/>
                          <a:cs typeface="Calibri"/>
                        </a:rPr>
                        <a:t>0000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65"/>
                        </a:spcBef>
                      </a:pPr>
                      <a:r>
                        <a:rPr sz="1800" dirty="0">
                          <a:latin typeface="Calibri"/>
                          <a:cs typeface="Calibri"/>
                        </a:rPr>
                        <a:t>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1"/>
                  </a:ext>
                </a:extLst>
              </a:tr>
              <a:tr h="558800">
                <a:tc>
                  <a:txBody>
                    <a:bodyPr/>
                    <a:lstStyle/>
                    <a:p>
                      <a:pPr algn="ctr">
                        <a:lnSpc>
                          <a:spcPct val="100000"/>
                        </a:lnSpc>
                        <a:spcBef>
                          <a:spcPts val="270"/>
                        </a:spcBef>
                      </a:pPr>
                      <a:r>
                        <a:rPr sz="1800" dirty="0">
                          <a:latin typeface="Calibri"/>
                          <a:cs typeface="Calibri"/>
                        </a:rPr>
                        <a:t>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spc="-5" dirty="0">
                          <a:latin typeface="Calibri"/>
                          <a:cs typeface="Calibri"/>
                        </a:rPr>
                        <a:t>0001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dirty="0">
                          <a:latin typeface="Calibri"/>
                          <a:cs typeface="Calibri"/>
                        </a:rPr>
                        <a:t>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2"/>
                  </a:ext>
                </a:extLst>
              </a:tr>
              <a:tr h="558673">
                <a:tc>
                  <a:txBody>
                    <a:bodyPr/>
                    <a:lstStyle/>
                    <a:p>
                      <a:pPr algn="ctr">
                        <a:lnSpc>
                          <a:spcPct val="100000"/>
                        </a:lnSpc>
                        <a:spcBef>
                          <a:spcPts val="270"/>
                        </a:spcBef>
                      </a:pPr>
                      <a:r>
                        <a:rPr sz="1800" dirty="0">
                          <a:latin typeface="Calibri"/>
                          <a:cs typeface="Calibri"/>
                        </a:rPr>
                        <a:t>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spc="-5" dirty="0">
                          <a:latin typeface="Calibri"/>
                          <a:cs typeface="Calibri"/>
                        </a:rPr>
                        <a:t>0010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dirty="0">
                          <a:latin typeface="Calibri"/>
                          <a:cs typeface="Calibri"/>
                        </a:rPr>
                        <a:t>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3"/>
                  </a:ext>
                </a:extLst>
              </a:tr>
              <a:tr h="558672">
                <a:tc>
                  <a:txBody>
                    <a:bodyPr/>
                    <a:lstStyle/>
                    <a:p>
                      <a:pPr algn="ctr">
                        <a:lnSpc>
                          <a:spcPct val="100000"/>
                        </a:lnSpc>
                        <a:spcBef>
                          <a:spcPts val="265"/>
                        </a:spcBef>
                      </a:pPr>
                      <a:r>
                        <a:rPr sz="1800" dirty="0">
                          <a:latin typeface="Calibri"/>
                          <a:cs typeface="Calibri"/>
                        </a:rPr>
                        <a:t>3</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65"/>
                        </a:spcBef>
                      </a:pPr>
                      <a:r>
                        <a:rPr sz="1800" spc="-5" dirty="0">
                          <a:latin typeface="Calibri"/>
                          <a:cs typeface="Calibri"/>
                        </a:rPr>
                        <a:t>0011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65"/>
                        </a:spcBef>
                      </a:pPr>
                      <a:r>
                        <a:rPr sz="1800" dirty="0">
                          <a:latin typeface="Calibri"/>
                          <a:cs typeface="Calibri"/>
                        </a:rPr>
                        <a:t>3</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4"/>
                  </a:ext>
                </a:extLst>
              </a:tr>
              <a:tr h="558800">
                <a:tc>
                  <a:txBody>
                    <a:bodyPr/>
                    <a:lstStyle/>
                    <a:p>
                      <a:pPr algn="ctr">
                        <a:lnSpc>
                          <a:spcPct val="100000"/>
                        </a:lnSpc>
                        <a:spcBef>
                          <a:spcPts val="270"/>
                        </a:spcBef>
                      </a:pPr>
                      <a:r>
                        <a:rPr sz="1800" dirty="0">
                          <a:latin typeface="Calibri"/>
                          <a:cs typeface="Calibri"/>
                        </a:rPr>
                        <a:t>4</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spc="-5" dirty="0">
                          <a:latin typeface="Calibri"/>
                          <a:cs typeface="Calibri"/>
                        </a:rPr>
                        <a:t>0100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dirty="0">
                          <a:latin typeface="Calibri"/>
                          <a:cs typeface="Calibri"/>
                        </a:rPr>
                        <a:t>4</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5"/>
                  </a:ext>
                </a:extLst>
              </a:tr>
              <a:tr h="558673">
                <a:tc>
                  <a:txBody>
                    <a:bodyPr/>
                    <a:lstStyle/>
                    <a:p>
                      <a:pPr algn="ctr">
                        <a:lnSpc>
                          <a:spcPct val="100000"/>
                        </a:lnSpc>
                        <a:spcBef>
                          <a:spcPts val="270"/>
                        </a:spcBef>
                      </a:pPr>
                      <a:r>
                        <a:rPr sz="1800" dirty="0">
                          <a:latin typeface="Calibri"/>
                          <a:cs typeface="Calibri"/>
                        </a:rPr>
                        <a:t>5</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spc="-5" dirty="0">
                          <a:latin typeface="Calibri"/>
                          <a:cs typeface="Calibri"/>
                        </a:rPr>
                        <a:t>0101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dirty="0">
                          <a:latin typeface="Calibri"/>
                          <a:cs typeface="Calibri"/>
                        </a:rPr>
                        <a:t>5</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6"/>
                  </a:ext>
                </a:extLst>
              </a:tr>
              <a:tr h="558736">
                <a:tc>
                  <a:txBody>
                    <a:bodyPr/>
                    <a:lstStyle/>
                    <a:p>
                      <a:pPr algn="ctr">
                        <a:lnSpc>
                          <a:spcPct val="100000"/>
                        </a:lnSpc>
                        <a:spcBef>
                          <a:spcPts val="275"/>
                        </a:spcBef>
                      </a:pPr>
                      <a:r>
                        <a:rPr sz="1800" dirty="0">
                          <a:latin typeface="Calibri"/>
                          <a:cs typeface="Calibri"/>
                        </a:rPr>
                        <a:t>6</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5"/>
                        </a:spcBef>
                      </a:pPr>
                      <a:r>
                        <a:rPr sz="1800" spc="-5" dirty="0">
                          <a:latin typeface="Calibri"/>
                          <a:cs typeface="Calibri"/>
                        </a:rPr>
                        <a:t>0110</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5"/>
                        </a:spcBef>
                      </a:pPr>
                      <a:r>
                        <a:rPr sz="1800" dirty="0">
                          <a:latin typeface="Calibri"/>
                          <a:cs typeface="Calibri"/>
                        </a:rPr>
                        <a:t>6</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7"/>
                  </a:ext>
                </a:extLst>
              </a:tr>
              <a:tr h="559803">
                <a:tc>
                  <a:txBody>
                    <a:bodyPr/>
                    <a:lstStyle/>
                    <a:p>
                      <a:pPr algn="ctr">
                        <a:lnSpc>
                          <a:spcPct val="100000"/>
                        </a:lnSpc>
                        <a:spcBef>
                          <a:spcPts val="270"/>
                        </a:spcBef>
                      </a:pPr>
                      <a:r>
                        <a:rPr sz="1800" dirty="0">
                          <a:latin typeface="Calibri"/>
                          <a:cs typeface="Calibri"/>
                        </a:rPr>
                        <a:t>7</a:t>
                      </a: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spc="-5" dirty="0">
                          <a:latin typeface="Calibri"/>
                          <a:cs typeface="Calibri"/>
                        </a:rPr>
                        <a:t>0111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dirty="0">
                          <a:latin typeface="Calibri"/>
                          <a:cs typeface="Calibri"/>
                        </a:rPr>
                        <a:t>7</a:t>
                      </a: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8"/>
                  </a:ext>
                </a:extLst>
              </a:tr>
            </a:tbl>
          </a:graphicData>
        </a:graphic>
      </p:graphicFrame>
      <p:graphicFrame>
        <p:nvGraphicFramePr>
          <p:cNvPr id="5" name="object 5"/>
          <p:cNvGraphicFramePr>
            <a:graphicFrameLocks noGrp="1"/>
          </p:cNvGraphicFramePr>
          <p:nvPr/>
        </p:nvGraphicFramePr>
        <p:xfrm>
          <a:off x="4870806" y="1035406"/>
          <a:ext cx="3961129" cy="5435230"/>
        </p:xfrm>
        <a:graphic>
          <a:graphicData uri="http://schemas.openxmlformats.org/drawingml/2006/table">
            <a:tbl>
              <a:tblPr firstRow="1" bandRow="1">
                <a:tableStyleId>{2D5ABB26-0587-4C30-8999-92F81FD0307C}</a:tableStyleId>
              </a:tblPr>
              <a:tblGrid>
                <a:gridCol w="1320165">
                  <a:extLst>
                    <a:ext uri="{9D8B030D-6E8A-4147-A177-3AD203B41FA5}">
                      <a16:colId xmlns="" xmlns:a16="http://schemas.microsoft.com/office/drawing/2014/main" val="20000"/>
                    </a:ext>
                  </a:extLst>
                </a:gridCol>
                <a:gridCol w="1320165">
                  <a:extLst>
                    <a:ext uri="{9D8B030D-6E8A-4147-A177-3AD203B41FA5}">
                      <a16:colId xmlns="" xmlns:a16="http://schemas.microsoft.com/office/drawing/2014/main" val="20001"/>
                    </a:ext>
                  </a:extLst>
                </a:gridCol>
                <a:gridCol w="1320799">
                  <a:extLst>
                    <a:ext uri="{9D8B030D-6E8A-4147-A177-3AD203B41FA5}">
                      <a16:colId xmlns="" xmlns:a16="http://schemas.microsoft.com/office/drawing/2014/main" val="20002"/>
                    </a:ext>
                  </a:extLst>
                </a:gridCol>
              </a:tblGrid>
              <a:tr h="964438">
                <a:tc>
                  <a:txBody>
                    <a:bodyPr/>
                    <a:lstStyle/>
                    <a:p>
                      <a:pPr marL="493395" marR="267970" indent="-216535">
                        <a:lnSpc>
                          <a:spcPct val="101099"/>
                        </a:lnSpc>
                        <a:spcBef>
                          <a:spcPts val="215"/>
                        </a:spcBef>
                      </a:pPr>
                      <a:r>
                        <a:rPr sz="1800" b="1" dirty="0">
                          <a:solidFill>
                            <a:srgbClr val="FFFFFF"/>
                          </a:solidFill>
                          <a:latin typeface="Calibri"/>
                          <a:cs typeface="Calibri"/>
                        </a:rPr>
                        <a:t>De</a:t>
                      </a:r>
                      <a:r>
                        <a:rPr sz="1800" b="1" spc="-5" dirty="0">
                          <a:solidFill>
                            <a:srgbClr val="FFFFFF"/>
                          </a:solidFill>
                          <a:latin typeface="Calibri"/>
                          <a:cs typeface="Calibri"/>
                        </a:rPr>
                        <a:t>ci</a:t>
                      </a:r>
                      <a:r>
                        <a:rPr sz="1800" b="1" dirty="0">
                          <a:solidFill>
                            <a:srgbClr val="FFFFFF"/>
                          </a:solidFill>
                          <a:latin typeface="Calibri"/>
                          <a:cs typeface="Calibri"/>
                        </a:rPr>
                        <a:t>mal  No.</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marL="635" algn="ctr">
                        <a:lnSpc>
                          <a:spcPct val="100000"/>
                        </a:lnSpc>
                        <a:spcBef>
                          <a:spcPts val="265"/>
                        </a:spcBef>
                      </a:pPr>
                      <a:r>
                        <a:rPr sz="1800" b="1" dirty="0">
                          <a:solidFill>
                            <a:srgbClr val="FFFFFF"/>
                          </a:solidFill>
                          <a:latin typeface="Calibri"/>
                          <a:cs typeface="Calibri"/>
                        </a:rPr>
                        <a:t>Binary</a:t>
                      </a:r>
                      <a:r>
                        <a:rPr sz="1800" b="1" spc="-5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marL="635" algn="ctr">
                        <a:lnSpc>
                          <a:spcPct val="100000"/>
                        </a:lnSpc>
                        <a:spcBef>
                          <a:spcPts val="265"/>
                        </a:spcBef>
                      </a:pPr>
                      <a:r>
                        <a:rPr sz="1800" b="1" spc="-5" dirty="0">
                          <a:solidFill>
                            <a:srgbClr val="FFFFFF"/>
                          </a:solidFill>
                          <a:latin typeface="Calibri"/>
                          <a:cs typeface="Calibri"/>
                        </a:rPr>
                        <a:t>Hex</a:t>
                      </a:r>
                      <a:r>
                        <a:rPr sz="1800" b="1" spc="-4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extLst>
                  <a:ext uri="{0D108BD9-81ED-4DB2-BD59-A6C34878D82A}">
                    <a16:rowId xmlns="" xmlns:a16="http://schemas.microsoft.com/office/drawing/2014/main" val="10000"/>
                  </a:ext>
                </a:extLst>
              </a:tr>
              <a:tr h="558673">
                <a:tc>
                  <a:txBody>
                    <a:bodyPr/>
                    <a:lstStyle/>
                    <a:p>
                      <a:pPr marL="1905" algn="ctr">
                        <a:lnSpc>
                          <a:spcPct val="100000"/>
                        </a:lnSpc>
                        <a:spcBef>
                          <a:spcPts val="265"/>
                        </a:spcBef>
                      </a:pPr>
                      <a:r>
                        <a:rPr sz="1800" dirty="0">
                          <a:latin typeface="Calibri"/>
                          <a:cs typeface="Calibri"/>
                        </a:rPr>
                        <a:t>8</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marL="2540" algn="ctr">
                        <a:lnSpc>
                          <a:spcPct val="100000"/>
                        </a:lnSpc>
                        <a:spcBef>
                          <a:spcPts val="265"/>
                        </a:spcBef>
                      </a:pPr>
                      <a:r>
                        <a:rPr sz="1800" spc="-5" dirty="0">
                          <a:latin typeface="Calibri"/>
                          <a:cs typeface="Calibri"/>
                        </a:rPr>
                        <a:t>1000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marL="635" algn="ctr">
                        <a:lnSpc>
                          <a:spcPct val="100000"/>
                        </a:lnSpc>
                        <a:spcBef>
                          <a:spcPts val="265"/>
                        </a:spcBef>
                      </a:pPr>
                      <a:r>
                        <a:rPr sz="1800" dirty="0">
                          <a:latin typeface="Calibri"/>
                          <a:cs typeface="Calibri"/>
                        </a:rPr>
                        <a:t>8</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1"/>
                  </a:ext>
                </a:extLst>
              </a:tr>
              <a:tr h="558673">
                <a:tc>
                  <a:txBody>
                    <a:bodyPr/>
                    <a:lstStyle/>
                    <a:p>
                      <a:pPr marL="1905" algn="ctr">
                        <a:lnSpc>
                          <a:spcPct val="100000"/>
                        </a:lnSpc>
                        <a:spcBef>
                          <a:spcPts val="265"/>
                        </a:spcBef>
                      </a:pPr>
                      <a:r>
                        <a:rPr sz="1800" dirty="0">
                          <a:latin typeface="Calibri"/>
                          <a:cs typeface="Calibri"/>
                        </a:rPr>
                        <a:t>9</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65"/>
                        </a:spcBef>
                      </a:pPr>
                      <a:r>
                        <a:rPr sz="1800" spc="-5" dirty="0">
                          <a:latin typeface="Calibri"/>
                          <a:cs typeface="Calibri"/>
                        </a:rPr>
                        <a:t>1001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635" algn="ctr">
                        <a:lnSpc>
                          <a:spcPct val="100000"/>
                        </a:lnSpc>
                        <a:spcBef>
                          <a:spcPts val="265"/>
                        </a:spcBef>
                      </a:pPr>
                      <a:r>
                        <a:rPr sz="1800" dirty="0">
                          <a:latin typeface="Calibri"/>
                          <a:cs typeface="Calibri"/>
                        </a:rPr>
                        <a:t>9</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2"/>
                  </a:ext>
                </a:extLst>
              </a:tr>
              <a:tr h="558800">
                <a:tc>
                  <a:txBody>
                    <a:bodyPr/>
                    <a:lstStyle/>
                    <a:p>
                      <a:pPr marL="1905" algn="ctr">
                        <a:lnSpc>
                          <a:spcPct val="100000"/>
                        </a:lnSpc>
                        <a:spcBef>
                          <a:spcPts val="270"/>
                        </a:spcBef>
                      </a:pPr>
                      <a:r>
                        <a:rPr sz="1800" spc="-5" dirty="0">
                          <a:latin typeface="Calibri"/>
                          <a:cs typeface="Calibri"/>
                        </a:rPr>
                        <a:t>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905" algn="ctr">
                        <a:lnSpc>
                          <a:spcPct val="100000"/>
                        </a:lnSpc>
                        <a:spcBef>
                          <a:spcPts val="270"/>
                        </a:spcBef>
                      </a:pPr>
                      <a:r>
                        <a:rPr sz="1800" spc="-5" dirty="0">
                          <a:latin typeface="Calibri"/>
                          <a:cs typeface="Calibri"/>
                        </a:rPr>
                        <a:t>1010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905" algn="ctr">
                        <a:lnSpc>
                          <a:spcPct val="100000"/>
                        </a:lnSpc>
                        <a:spcBef>
                          <a:spcPts val="270"/>
                        </a:spcBef>
                      </a:pPr>
                      <a:r>
                        <a:rPr sz="1800" dirty="0">
                          <a:latin typeface="Calibri"/>
                          <a:cs typeface="Calibri"/>
                        </a:rPr>
                        <a:t>A</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3"/>
                  </a:ext>
                </a:extLst>
              </a:tr>
              <a:tr h="558672">
                <a:tc>
                  <a:txBody>
                    <a:bodyPr/>
                    <a:lstStyle/>
                    <a:p>
                      <a:pPr marL="1905" algn="ctr">
                        <a:lnSpc>
                          <a:spcPct val="100000"/>
                        </a:lnSpc>
                        <a:spcBef>
                          <a:spcPts val="270"/>
                        </a:spcBef>
                      </a:pPr>
                      <a:r>
                        <a:rPr sz="1800" spc="-5" dirty="0">
                          <a:latin typeface="Calibri"/>
                          <a:cs typeface="Calibri"/>
                        </a:rPr>
                        <a:t>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70"/>
                        </a:spcBef>
                      </a:pPr>
                      <a:r>
                        <a:rPr sz="1800" spc="-5" dirty="0">
                          <a:latin typeface="Calibri"/>
                          <a:cs typeface="Calibri"/>
                        </a:rPr>
                        <a:t>1011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dirty="0">
                          <a:latin typeface="Calibri"/>
                          <a:cs typeface="Calibri"/>
                        </a:rPr>
                        <a:t>B</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4"/>
                  </a:ext>
                </a:extLst>
              </a:tr>
              <a:tr h="558673">
                <a:tc>
                  <a:txBody>
                    <a:bodyPr/>
                    <a:lstStyle/>
                    <a:p>
                      <a:pPr marL="1905" algn="ctr">
                        <a:lnSpc>
                          <a:spcPct val="100000"/>
                        </a:lnSpc>
                        <a:spcBef>
                          <a:spcPts val="270"/>
                        </a:spcBef>
                      </a:pPr>
                      <a:r>
                        <a:rPr sz="1800" spc="-5" dirty="0">
                          <a:latin typeface="Calibri"/>
                          <a:cs typeface="Calibri"/>
                        </a:rPr>
                        <a:t>12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2540" algn="ctr">
                        <a:lnSpc>
                          <a:spcPct val="100000"/>
                        </a:lnSpc>
                        <a:spcBef>
                          <a:spcPts val="270"/>
                        </a:spcBef>
                      </a:pPr>
                      <a:r>
                        <a:rPr sz="1800" spc="-5" dirty="0">
                          <a:latin typeface="Calibri"/>
                          <a:cs typeface="Calibri"/>
                        </a:rPr>
                        <a:t>1100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635" algn="ctr">
                        <a:lnSpc>
                          <a:spcPct val="100000"/>
                        </a:lnSpc>
                        <a:spcBef>
                          <a:spcPts val="270"/>
                        </a:spcBef>
                      </a:pPr>
                      <a:r>
                        <a:rPr sz="1800" dirty="0">
                          <a:latin typeface="Calibri"/>
                          <a:cs typeface="Calibri"/>
                        </a:rPr>
                        <a:t>C</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5"/>
                  </a:ext>
                </a:extLst>
              </a:tr>
              <a:tr h="558800">
                <a:tc>
                  <a:txBody>
                    <a:bodyPr/>
                    <a:lstStyle/>
                    <a:p>
                      <a:pPr marL="1905" algn="ctr">
                        <a:lnSpc>
                          <a:spcPct val="100000"/>
                        </a:lnSpc>
                        <a:spcBef>
                          <a:spcPts val="270"/>
                        </a:spcBef>
                      </a:pPr>
                      <a:r>
                        <a:rPr sz="1800" spc="-5" dirty="0">
                          <a:latin typeface="Calibri"/>
                          <a:cs typeface="Calibri"/>
                        </a:rPr>
                        <a:t>13</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70"/>
                        </a:spcBef>
                      </a:pPr>
                      <a:r>
                        <a:rPr sz="1800" spc="-5" dirty="0">
                          <a:latin typeface="Calibri"/>
                          <a:cs typeface="Calibri"/>
                        </a:rPr>
                        <a:t>1101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0"/>
                        </a:spcBef>
                      </a:pPr>
                      <a:r>
                        <a:rPr sz="1800" dirty="0">
                          <a:latin typeface="Calibri"/>
                          <a:cs typeface="Calibri"/>
                        </a:rPr>
                        <a:t>D</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6"/>
                  </a:ext>
                </a:extLst>
              </a:tr>
              <a:tr h="558698">
                <a:tc>
                  <a:txBody>
                    <a:bodyPr/>
                    <a:lstStyle/>
                    <a:p>
                      <a:pPr marL="1905" algn="ctr">
                        <a:lnSpc>
                          <a:spcPct val="100000"/>
                        </a:lnSpc>
                        <a:spcBef>
                          <a:spcPts val="270"/>
                        </a:spcBef>
                      </a:pPr>
                      <a:r>
                        <a:rPr sz="1800" spc="-5" dirty="0">
                          <a:latin typeface="Calibri"/>
                          <a:cs typeface="Calibri"/>
                        </a:rPr>
                        <a:t>14</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2540" algn="ctr">
                        <a:lnSpc>
                          <a:spcPct val="100000"/>
                        </a:lnSpc>
                        <a:spcBef>
                          <a:spcPts val="270"/>
                        </a:spcBef>
                      </a:pPr>
                      <a:r>
                        <a:rPr sz="1800" spc="-5" dirty="0">
                          <a:latin typeface="Calibri"/>
                          <a:cs typeface="Calibri"/>
                        </a:rPr>
                        <a:t>1110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2540" algn="ctr">
                        <a:lnSpc>
                          <a:spcPct val="100000"/>
                        </a:lnSpc>
                        <a:spcBef>
                          <a:spcPts val="270"/>
                        </a:spcBef>
                      </a:pPr>
                      <a:r>
                        <a:rPr sz="1800" dirty="0">
                          <a:latin typeface="Calibri"/>
                          <a:cs typeface="Calibri"/>
                        </a:rPr>
                        <a:t>E</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7"/>
                  </a:ext>
                </a:extLst>
              </a:tr>
              <a:tr h="559803">
                <a:tc>
                  <a:txBody>
                    <a:bodyPr/>
                    <a:lstStyle/>
                    <a:p>
                      <a:pPr marL="1905" algn="ctr">
                        <a:lnSpc>
                          <a:spcPct val="100000"/>
                        </a:lnSpc>
                        <a:spcBef>
                          <a:spcPts val="275"/>
                        </a:spcBef>
                      </a:pPr>
                      <a:r>
                        <a:rPr sz="1800" spc="-5" dirty="0">
                          <a:latin typeface="Calibri"/>
                          <a:cs typeface="Calibri"/>
                        </a:rPr>
                        <a:t>15</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75"/>
                        </a:spcBef>
                      </a:pPr>
                      <a:r>
                        <a:rPr sz="1800" spc="-5" dirty="0">
                          <a:latin typeface="Calibri"/>
                          <a:cs typeface="Calibri"/>
                        </a:rPr>
                        <a:t>1111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2540" algn="ctr">
                        <a:lnSpc>
                          <a:spcPct val="100000"/>
                        </a:lnSpc>
                        <a:spcBef>
                          <a:spcPts val="275"/>
                        </a:spcBef>
                      </a:pPr>
                      <a:r>
                        <a:rPr sz="1800" dirty="0">
                          <a:latin typeface="Calibri"/>
                          <a:cs typeface="Calibri"/>
                        </a:rPr>
                        <a:t>F</a:t>
                      </a: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45744" y="189738"/>
            <a:ext cx="8295005" cy="4386580"/>
          </a:xfrm>
          <a:prstGeom prst="rect">
            <a:avLst/>
          </a:prstGeom>
        </p:spPr>
        <p:txBody>
          <a:bodyPr vert="horz" wrap="square" lIns="0" tIns="12700" rIns="0" bIns="0" rtlCol="0">
            <a:spAutoFit/>
          </a:bodyPr>
          <a:lstStyle/>
          <a:p>
            <a:pPr marL="202565">
              <a:lnSpc>
                <a:spcPct val="100000"/>
              </a:lnSpc>
              <a:spcBef>
                <a:spcPts val="100"/>
              </a:spcBef>
            </a:pPr>
            <a:r>
              <a:rPr sz="3200" spc="-20" dirty="0">
                <a:solidFill>
                  <a:srgbClr val="FF0000"/>
                </a:solidFill>
                <a:latin typeface="Calibri"/>
                <a:cs typeface="Calibri"/>
              </a:rPr>
              <a:t>Exercise</a:t>
            </a:r>
            <a:endParaRPr sz="3200">
              <a:latin typeface="Calibri"/>
              <a:cs typeface="Calibri"/>
            </a:endParaRPr>
          </a:p>
          <a:p>
            <a:pPr marL="393065" marR="43180" indent="-393065">
              <a:lnSpc>
                <a:spcPct val="150100"/>
              </a:lnSpc>
              <a:spcBef>
                <a:spcPts val="1685"/>
              </a:spcBef>
              <a:buFont typeface="Arial"/>
              <a:buChar char="•"/>
              <a:tabLst>
                <a:tab pos="393065" algn="l"/>
                <a:tab pos="393700" algn="l"/>
                <a:tab pos="1421765" algn="l"/>
              </a:tabLst>
            </a:pPr>
            <a:r>
              <a:rPr sz="3200" spc="-20" dirty="0">
                <a:latin typeface="Calibri"/>
                <a:cs typeface="Calibri"/>
              </a:rPr>
              <a:t>Perform </a:t>
            </a:r>
            <a:r>
              <a:rPr sz="3200" spc="-5" dirty="0">
                <a:latin typeface="Calibri"/>
                <a:cs typeface="Calibri"/>
              </a:rPr>
              <a:t>BCD </a:t>
            </a:r>
            <a:r>
              <a:rPr sz="3200" spc="-10" dirty="0">
                <a:latin typeface="Calibri"/>
                <a:cs typeface="Calibri"/>
              </a:rPr>
              <a:t>Subtraction </a:t>
            </a:r>
            <a:r>
              <a:rPr sz="3200" spc="-5" dirty="0">
                <a:latin typeface="Calibri"/>
                <a:cs typeface="Calibri"/>
              </a:rPr>
              <a:t>using </a:t>
            </a:r>
            <a:r>
              <a:rPr sz="3200" spc="-65" dirty="0">
                <a:latin typeface="Calibri"/>
                <a:cs typeface="Calibri"/>
              </a:rPr>
              <a:t>9’s </a:t>
            </a:r>
            <a:r>
              <a:rPr sz="3200" spc="-5" dirty="0">
                <a:latin typeface="Calibri"/>
                <a:cs typeface="Calibri"/>
              </a:rPr>
              <a:t>Complement  1.	</a:t>
            </a:r>
            <a:r>
              <a:rPr sz="3200" dirty="0">
                <a:latin typeface="Calibri"/>
                <a:cs typeface="Calibri"/>
              </a:rPr>
              <a:t>(274)</a:t>
            </a:r>
            <a:r>
              <a:rPr sz="3150" baseline="-21164" dirty="0">
                <a:latin typeface="Calibri"/>
                <a:cs typeface="Calibri"/>
              </a:rPr>
              <a:t>10 </a:t>
            </a:r>
            <a:r>
              <a:rPr sz="3200" dirty="0">
                <a:latin typeface="Calibri"/>
                <a:cs typeface="Calibri"/>
              </a:rPr>
              <a:t>-</a:t>
            </a:r>
            <a:r>
              <a:rPr sz="3200" spc="-220" dirty="0">
                <a:latin typeface="Calibri"/>
                <a:cs typeface="Calibri"/>
              </a:rPr>
              <a:t> </a:t>
            </a:r>
            <a:r>
              <a:rPr sz="3200" dirty="0">
                <a:latin typeface="Calibri"/>
                <a:cs typeface="Calibri"/>
              </a:rPr>
              <a:t>(86)</a:t>
            </a:r>
            <a:r>
              <a:rPr sz="3150" baseline="-21164" dirty="0">
                <a:latin typeface="Calibri"/>
                <a:cs typeface="Calibri"/>
              </a:rPr>
              <a:t>10</a:t>
            </a:r>
            <a:endParaRPr sz="3150" baseline="-21164">
              <a:latin typeface="Calibri"/>
              <a:cs typeface="Calibri"/>
            </a:endParaRPr>
          </a:p>
          <a:p>
            <a:pPr marL="908685">
              <a:lnSpc>
                <a:spcPct val="100000"/>
              </a:lnSpc>
              <a:spcBef>
                <a:spcPts val="1920"/>
              </a:spcBef>
              <a:tabLst>
                <a:tab pos="1421765" algn="l"/>
              </a:tabLst>
            </a:pPr>
            <a:r>
              <a:rPr sz="3200" spc="-5" dirty="0">
                <a:latin typeface="Calibri"/>
                <a:cs typeface="Calibri"/>
              </a:rPr>
              <a:t>2.	</a:t>
            </a:r>
            <a:r>
              <a:rPr sz="3200" dirty="0">
                <a:latin typeface="Calibri"/>
                <a:cs typeface="Calibri"/>
              </a:rPr>
              <a:t>(93)</a:t>
            </a:r>
            <a:r>
              <a:rPr sz="3150" baseline="-21164" dirty="0">
                <a:latin typeface="Calibri"/>
                <a:cs typeface="Calibri"/>
              </a:rPr>
              <a:t>10  </a:t>
            </a:r>
            <a:r>
              <a:rPr sz="3200" dirty="0">
                <a:latin typeface="Calibri"/>
                <a:cs typeface="Calibri"/>
              </a:rPr>
              <a:t>-</a:t>
            </a:r>
            <a:r>
              <a:rPr sz="3200" spc="-270" dirty="0">
                <a:latin typeface="Calibri"/>
                <a:cs typeface="Calibri"/>
              </a:rPr>
              <a:t> </a:t>
            </a:r>
            <a:r>
              <a:rPr sz="3200" dirty="0">
                <a:latin typeface="Calibri"/>
                <a:cs typeface="Calibri"/>
              </a:rPr>
              <a:t>(615)</a:t>
            </a:r>
            <a:r>
              <a:rPr sz="3150" baseline="-21164" dirty="0">
                <a:latin typeface="Calibri"/>
                <a:cs typeface="Calibri"/>
              </a:rPr>
              <a:t>10</a:t>
            </a:r>
            <a:endParaRPr sz="3150" baseline="-21164">
              <a:latin typeface="Calibri"/>
              <a:cs typeface="Calibri"/>
            </a:endParaRPr>
          </a:p>
          <a:p>
            <a:pPr marL="908685">
              <a:lnSpc>
                <a:spcPct val="100000"/>
              </a:lnSpc>
              <a:spcBef>
                <a:spcPts val="1925"/>
              </a:spcBef>
              <a:tabLst>
                <a:tab pos="1421765" algn="l"/>
              </a:tabLst>
            </a:pPr>
            <a:r>
              <a:rPr sz="3200" spc="-5" dirty="0">
                <a:latin typeface="Calibri"/>
                <a:cs typeface="Calibri"/>
              </a:rPr>
              <a:t>3.	(574.6)</a:t>
            </a:r>
            <a:r>
              <a:rPr sz="3150" spc="-7" baseline="-21164" dirty="0">
                <a:latin typeface="Calibri"/>
                <a:cs typeface="Calibri"/>
              </a:rPr>
              <a:t>10  </a:t>
            </a:r>
            <a:r>
              <a:rPr sz="3200" dirty="0">
                <a:latin typeface="Calibri"/>
                <a:cs typeface="Calibri"/>
              </a:rPr>
              <a:t>-</a:t>
            </a:r>
            <a:r>
              <a:rPr sz="3200" spc="-215" dirty="0">
                <a:latin typeface="Calibri"/>
                <a:cs typeface="Calibri"/>
              </a:rPr>
              <a:t> </a:t>
            </a:r>
            <a:r>
              <a:rPr sz="3200" spc="-5" dirty="0">
                <a:latin typeface="Calibri"/>
                <a:cs typeface="Calibri"/>
              </a:rPr>
              <a:t>(279.7)</a:t>
            </a:r>
            <a:r>
              <a:rPr sz="3150" spc="-7" baseline="-21164" dirty="0">
                <a:latin typeface="Calibri"/>
                <a:cs typeface="Calibri"/>
              </a:rPr>
              <a:t>10</a:t>
            </a:r>
            <a:endParaRPr sz="3150" baseline="-21164">
              <a:latin typeface="Calibri"/>
              <a:cs typeface="Calibri"/>
            </a:endParaRPr>
          </a:p>
          <a:p>
            <a:pPr marL="908685">
              <a:lnSpc>
                <a:spcPct val="100000"/>
              </a:lnSpc>
              <a:spcBef>
                <a:spcPts val="1920"/>
              </a:spcBef>
              <a:tabLst>
                <a:tab pos="1421765" algn="l"/>
              </a:tabLst>
            </a:pPr>
            <a:r>
              <a:rPr sz="3200" spc="-5" dirty="0">
                <a:latin typeface="Calibri"/>
                <a:cs typeface="Calibri"/>
              </a:rPr>
              <a:t>4.	</a:t>
            </a:r>
            <a:r>
              <a:rPr sz="3200" dirty="0">
                <a:latin typeface="Calibri"/>
                <a:cs typeface="Calibri"/>
              </a:rPr>
              <a:t>(376.3)</a:t>
            </a:r>
            <a:r>
              <a:rPr sz="3150" baseline="-21164" dirty="0">
                <a:latin typeface="Calibri"/>
                <a:cs typeface="Calibri"/>
              </a:rPr>
              <a:t>10  </a:t>
            </a:r>
            <a:r>
              <a:rPr sz="3200" dirty="0">
                <a:latin typeface="Calibri"/>
                <a:cs typeface="Calibri"/>
              </a:rPr>
              <a:t>-</a:t>
            </a:r>
            <a:r>
              <a:rPr sz="3200" spc="-270" dirty="0">
                <a:latin typeface="Calibri"/>
                <a:cs typeface="Calibri"/>
              </a:rPr>
              <a:t> </a:t>
            </a:r>
            <a:r>
              <a:rPr sz="3200" dirty="0">
                <a:latin typeface="Calibri"/>
                <a:cs typeface="Calibri"/>
              </a:rPr>
              <a:t>(765.6)</a:t>
            </a:r>
            <a:r>
              <a:rPr sz="3150" baseline="-21164" dirty="0">
                <a:latin typeface="Calibri"/>
                <a:cs typeface="Calibri"/>
              </a:rPr>
              <a:t>10</a:t>
            </a:r>
            <a:endParaRPr sz="3150" baseline="-21164">
              <a:latin typeface="Calibri"/>
              <a:cs typeface="Calibri"/>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2951480" cy="513715"/>
          </a:xfrm>
          <a:prstGeom prst="rect">
            <a:avLst/>
          </a:prstGeom>
        </p:spPr>
        <p:txBody>
          <a:bodyPr vert="horz" wrap="square" lIns="0" tIns="12700" rIns="0" bIns="0" rtlCol="0">
            <a:spAutoFit/>
          </a:bodyPr>
          <a:lstStyle/>
          <a:p>
            <a:pPr marL="12700">
              <a:lnSpc>
                <a:spcPct val="100000"/>
              </a:lnSpc>
              <a:spcBef>
                <a:spcPts val="100"/>
              </a:spcBef>
            </a:pPr>
            <a:r>
              <a:rPr sz="3200" b="1" spc="-50" dirty="0">
                <a:latin typeface="Calibri"/>
                <a:cs typeface="Calibri"/>
              </a:rPr>
              <a:t>10’s</a:t>
            </a:r>
            <a:r>
              <a:rPr sz="3200" b="1" spc="-35" dirty="0">
                <a:latin typeface="Calibri"/>
                <a:cs typeface="Calibri"/>
              </a:rPr>
              <a:t> </a:t>
            </a:r>
            <a:r>
              <a:rPr sz="3200" b="1" spc="-10" dirty="0">
                <a:latin typeface="Calibri"/>
                <a:cs typeface="Calibri"/>
              </a:rPr>
              <a:t>Complement</a:t>
            </a:r>
            <a:endParaRPr sz="3200">
              <a:latin typeface="Calibri"/>
              <a:cs typeface="Calibri"/>
            </a:endParaRPr>
          </a:p>
        </p:txBody>
      </p:sp>
      <p:sp>
        <p:nvSpPr>
          <p:cNvPr id="3" name="object 3"/>
          <p:cNvSpPr txBox="1"/>
          <p:nvPr/>
        </p:nvSpPr>
        <p:spPr>
          <a:xfrm>
            <a:off x="535940" y="1653616"/>
            <a:ext cx="8072755" cy="4416425"/>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Lst>
            </a:pPr>
            <a:r>
              <a:rPr sz="3200" spc="-5" dirty="0">
                <a:latin typeface="Calibri"/>
                <a:cs typeface="Calibri"/>
              </a:rPr>
              <a:t>The </a:t>
            </a:r>
            <a:r>
              <a:rPr sz="3200" spc="-50" dirty="0">
                <a:latin typeface="Calibri"/>
                <a:cs typeface="Calibri"/>
              </a:rPr>
              <a:t>10’s </a:t>
            </a:r>
            <a:r>
              <a:rPr sz="3200" spc="-10" dirty="0">
                <a:latin typeface="Calibri"/>
                <a:cs typeface="Calibri"/>
              </a:rPr>
              <a:t>complement </a:t>
            </a:r>
            <a:r>
              <a:rPr sz="3200" dirty="0">
                <a:latin typeface="Calibri"/>
                <a:cs typeface="Calibri"/>
              </a:rPr>
              <a:t>of a BCD number </a:t>
            </a:r>
            <a:r>
              <a:rPr sz="3200" spc="-10" dirty="0">
                <a:latin typeface="Calibri"/>
                <a:cs typeface="Calibri"/>
              </a:rPr>
              <a:t>can </a:t>
            </a:r>
            <a:r>
              <a:rPr sz="3200" spc="5" dirty="0">
                <a:latin typeface="Calibri"/>
                <a:cs typeface="Calibri"/>
              </a:rPr>
              <a:t>be  </a:t>
            </a:r>
            <a:r>
              <a:rPr sz="3200" spc="-10" dirty="0">
                <a:latin typeface="Calibri"/>
                <a:cs typeface="Calibri"/>
              </a:rPr>
              <a:t>obtained by </a:t>
            </a:r>
            <a:r>
              <a:rPr sz="3200" dirty="0">
                <a:latin typeface="Calibri"/>
                <a:cs typeface="Calibri"/>
              </a:rPr>
              <a:t>adding 1 </a:t>
            </a:r>
            <a:r>
              <a:rPr sz="3200" spc="-5" dirty="0">
                <a:latin typeface="Calibri"/>
                <a:cs typeface="Calibri"/>
              </a:rPr>
              <a:t>in </a:t>
            </a:r>
            <a:r>
              <a:rPr sz="3200" spc="-65" dirty="0">
                <a:latin typeface="Calibri"/>
                <a:cs typeface="Calibri"/>
              </a:rPr>
              <a:t>9’s</a:t>
            </a:r>
            <a:r>
              <a:rPr sz="3200" spc="45" dirty="0">
                <a:latin typeface="Calibri"/>
                <a:cs typeface="Calibri"/>
              </a:rPr>
              <a:t> </a:t>
            </a:r>
            <a:r>
              <a:rPr sz="3200" spc="-10" dirty="0">
                <a:latin typeface="Calibri"/>
                <a:cs typeface="Calibri"/>
              </a:rPr>
              <a:t>complement.</a:t>
            </a:r>
            <a:endParaRPr sz="3200">
              <a:latin typeface="Calibri"/>
              <a:cs typeface="Calibri"/>
            </a:endParaRPr>
          </a:p>
          <a:p>
            <a:pPr marL="840105" marR="3236595" indent="-552450">
              <a:lnSpc>
                <a:spcPct val="100000"/>
              </a:lnSpc>
              <a:tabLst>
                <a:tab pos="1321435" algn="l"/>
                <a:tab pos="1804670" algn="l"/>
              </a:tabLst>
            </a:pPr>
            <a:r>
              <a:rPr sz="3200" dirty="0">
                <a:latin typeface="Calibri"/>
                <a:cs typeface="Calibri"/>
              </a:rPr>
              <a:t>Ex. </a:t>
            </a:r>
            <a:r>
              <a:rPr sz="3200" spc="-50" dirty="0">
                <a:latin typeface="Calibri"/>
                <a:cs typeface="Calibri"/>
              </a:rPr>
              <a:t>10’s </a:t>
            </a:r>
            <a:r>
              <a:rPr sz="3200" spc="-10" dirty="0">
                <a:latin typeface="Calibri"/>
                <a:cs typeface="Calibri"/>
              </a:rPr>
              <a:t>complement </a:t>
            </a:r>
            <a:r>
              <a:rPr sz="3200" dirty="0">
                <a:latin typeface="Calibri"/>
                <a:cs typeface="Calibri"/>
              </a:rPr>
              <a:t>of </a:t>
            </a:r>
            <a:r>
              <a:rPr sz="3200" spc="-5" dirty="0">
                <a:latin typeface="Calibri"/>
                <a:cs typeface="Calibri"/>
              </a:rPr>
              <a:t>168  </a:t>
            </a:r>
            <a:r>
              <a:rPr sz="3200" dirty="0">
                <a:latin typeface="Calibri"/>
                <a:cs typeface="Calibri"/>
              </a:rPr>
              <a:t>9	9	9</a:t>
            </a:r>
            <a:endParaRPr sz="3200">
              <a:latin typeface="Calibri"/>
              <a:cs typeface="Calibri"/>
            </a:endParaRPr>
          </a:p>
          <a:p>
            <a:pPr marL="287655">
              <a:lnSpc>
                <a:spcPct val="100000"/>
              </a:lnSpc>
              <a:spcBef>
                <a:spcPts val="5"/>
              </a:spcBef>
              <a:tabLst>
                <a:tab pos="840105" algn="l"/>
                <a:tab pos="1321435" algn="l"/>
                <a:tab pos="1804670" algn="l"/>
                <a:tab pos="2373630" algn="l"/>
              </a:tabLst>
            </a:pPr>
            <a:r>
              <a:rPr sz="3200" u="heavy" dirty="0">
                <a:uFill>
                  <a:solidFill>
                    <a:srgbClr val="000000"/>
                  </a:solidFill>
                </a:uFill>
                <a:latin typeface="Calibri"/>
                <a:cs typeface="Calibri"/>
              </a:rPr>
              <a:t> 	1	6	8	</a:t>
            </a:r>
            <a:endParaRPr sz="3200">
              <a:latin typeface="Calibri"/>
              <a:cs typeface="Calibri"/>
            </a:endParaRPr>
          </a:p>
          <a:p>
            <a:pPr marL="840105">
              <a:lnSpc>
                <a:spcPct val="100000"/>
              </a:lnSpc>
              <a:tabLst>
                <a:tab pos="1321435" algn="l"/>
                <a:tab pos="1804670" algn="l"/>
              </a:tabLst>
            </a:pPr>
            <a:r>
              <a:rPr sz="3200" dirty="0">
                <a:latin typeface="Calibri"/>
                <a:cs typeface="Calibri"/>
              </a:rPr>
              <a:t>8	3	1</a:t>
            </a:r>
            <a:endParaRPr sz="3200">
              <a:latin typeface="Calibri"/>
              <a:cs typeface="Calibri"/>
            </a:endParaRPr>
          </a:p>
          <a:p>
            <a:pPr marL="287655">
              <a:lnSpc>
                <a:spcPct val="100000"/>
              </a:lnSpc>
              <a:tabLst>
                <a:tab pos="1758950" algn="l"/>
                <a:tab pos="2373630" algn="l"/>
              </a:tabLst>
            </a:pPr>
            <a:r>
              <a:rPr sz="3200" u="heavy" dirty="0">
                <a:uFill>
                  <a:solidFill>
                    <a:srgbClr val="000000"/>
                  </a:solidFill>
                </a:uFill>
                <a:latin typeface="Calibri"/>
                <a:cs typeface="Calibri"/>
              </a:rPr>
              <a:t> 	1	</a:t>
            </a:r>
            <a:endParaRPr sz="3200">
              <a:latin typeface="Calibri"/>
              <a:cs typeface="Calibri"/>
            </a:endParaRPr>
          </a:p>
          <a:p>
            <a:pPr marL="840105">
              <a:lnSpc>
                <a:spcPct val="100000"/>
              </a:lnSpc>
              <a:tabLst>
                <a:tab pos="1321435" algn="l"/>
                <a:tab pos="1804670" algn="l"/>
              </a:tabLst>
            </a:pPr>
            <a:r>
              <a:rPr sz="3200" dirty="0">
                <a:latin typeface="Calibri"/>
                <a:cs typeface="Calibri"/>
              </a:rPr>
              <a:t>8	3	2</a:t>
            </a:r>
            <a:endParaRPr sz="3200">
              <a:latin typeface="Calibri"/>
              <a:cs typeface="Calibri"/>
            </a:endParaRPr>
          </a:p>
          <a:p>
            <a:pPr marL="12700">
              <a:lnSpc>
                <a:spcPct val="100000"/>
              </a:lnSpc>
            </a:pPr>
            <a:r>
              <a:rPr sz="3200" spc="-50" dirty="0">
                <a:latin typeface="Calibri"/>
                <a:cs typeface="Calibri"/>
              </a:rPr>
              <a:t>10’s </a:t>
            </a:r>
            <a:r>
              <a:rPr sz="3200" spc="-10" dirty="0">
                <a:latin typeface="Calibri"/>
                <a:cs typeface="Calibri"/>
              </a:rPr>
              <a:t>complement </a:t>
            </a:r>
            <a:r>
              <a:rPr sz="3200" dirty="0">
                <a:latin typeface="Calibri"/>
                <a:cs typeface="Calibri"/>
              </a:rPr>
              <a:t>of </a:t>
            </a:r>
            <a:r>
              <a:rPr sz="3200" spc="-5" dirty="0">
                <a:latin typeface="Calibri"/>
                <a:cs typeface="Calibri"/>
              </a:rPr>
              <a:t>168 is</a:t>
            </a:r>
            <a:r>
              <a:rPr sz="3200" spc="40" dirty="0">
                <a:latin typeface="Calibri"/>
                <a:cs typeface="Calibri"/>
              </a:rPr>
              <a:t> </a:t>
            </a:r>
            <a:r>
              <a:rPr sz="3200" spc="-5" dirty="0">
                <a:latin typeface="Calibri"/>
                <a:cs typeface="Calibri"/>
              </a:rPr>
              <a:t>832</a:t>
            </a:r>
            <a:endParaRPr sz="3200">
              <a:latin typeface="Calibri"/>
              <a:cs typeface="Calibri"/>
            </a:endParaRPr>
          </a:p>
        </p:txBody>
      </p:sp>
      <p:sp>
        <p:nvSpPr>
          <p:cNvPr id="4" name="object 4"/>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5" name="object 5"/>
          <p:cNvSpPr/>
          <p:nvPr/>
        </p:nvSpPr>
        <p:spPr>
          <a:xfrm>
            <a:off x="299275" y="3744888"/>
            <a:ext cx="392430" cy="53975"/>
          </a:xfrm>
          <a:custGeom>
            <a:avLst/>
            <a:gdLst/>
            <a:ahLst/>
            <a:cxnLst/>
            <a:rect l="l" t="t" r="r" b="b"/>
            <a:pathLst>
              <a:path w="392430" h="53975">
                <a:moveTo>
                  <a:pt x="0" y="53681"/>
                </a:moveTo>
                <a:lnTo>
                  <a:pt x="391820" y="53681"/>
                </a:lnTo>
                <a:lnTo>
                  <a:pt x="391820" y="0"/>
                </a:lnTo>
                <a:lnTo>
                  <a:pt x="0" y="0"/>
                </a:lnTo>
                <a:lnTo>
                  <a:pt x="0" y="53681"/>
                </a:lnTo>
                <a:close/>
              </a:path>
            </a:pathLst>
          </a:custGeom>
          <a:ln w="9360">
            <a:solidFill>
              <a:srgbClr val="000000"/>
            </a:solidFill>
          </a:ln>
        </p:spPr>
        <p:txBody>
          <a:bodyPr wrap="square" lIns="0" tIns="0" rIns="0" bIns="0" rtlCol="0"/>
          <a:lstStyle/>
          <a:p>
            <a:endParaRPr/>
          </a:p>
        </p:txBody>
      </p:sp>
      <p:sp>
        <p:nvSpPr>
          <p:cNvPr id="6" name="object 6"/>
          <p:cNvSpPr/>
          <p:nvPr/>
        </p:nvSpPr>
        <p:spPr>
          <a:xfrm>
            <a:off x="289153" y="4644135"/>
            <a:ext cx="335915" cy="391795"/>
          </a:xfrm>
          <a:custGeom>
            <a:avLst/>
            <a:gdLst/>
            <a:ahLst/>
            <a:cxnLst/>
            <a:rect l="l" t="t" r="r" b="b"/>
            <a:pathLst>
              <a:path w="335915" h="391795">
                <a:moveTo>
                  <a:pt x="0" y="142112"/>
                </a:moveTo>
                <a:lnTo>
                  <a:pt x="114147" y="142112"/>
                </a:lnTo>
                <a:lnTo>
                  <a:pt x="114147" y="0"/>
                </a:lnTo>
                <a:lnTo>
                  <a:pt x="221589" y="0"/>
                </a:lnTo>
                <a:lnTo>
                  <a:pt x="221589" y="142112"/>
                </a:lnTo>
                <a:lnTo>
                  <a:pt x="335737" y="142112"/>
                </a:lnTo>
                <a:lnTo>
                  <a:pt x="335737" y="249555"/>
                </a:lnTo>
                <a:lnTo>
                  <a:pt x="221589" y="249555"/>
                </a:lnTo>
                <a:lnTo>
                  <a:pt x="221589" y="391794"/>
                </a:lnTo>
                <a:lnTo>
                  <a:pt x="114147" y="391794"/>
                </a:lnTo>
                <a:lnTo>
                  <a:pt x="114147" y="249555"/>
                </a:lnTo>
                <a:lnTo>
                  <a:pt x="0" y="249555"/>
                </a:lnTo>
                <a:lnTo>
                  <a:pt x="0" y="142112"/>
                </a:lnTo>
                <a:close/>
              </a:path>
            </a:pathLst>
          </a:custGeom>
          <a:ln w="9360">
            <a:solidFill>
              <a:srgbClr val="000000"/>
            </a:solidFill>
          </a:ln>
        </p:spPr>
        <p:txBody>
          <a:bodyPr wrap="square" lIns="0" tIns="0" rIns="0" bIns="0" rtlCol="0"/>
          <a:lstStyle/>
          <a:p>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676783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 </a:t>
            </a:r>
            <a:r>
              <a:rPr sz="3200" b="1" spc="-10" dirty="0">
                <a:latin typeface="Calibri"/>
                <a:cs typeface="Calibri"/>
              </a:rPr>
              <a:t>Subtraction </a:t>
            </a:r>
            <a:r>
              <a:rPr sz="3200" b="1" dirty="0">
                <a:latin typeface="Calibri"/>
                <a:cs typeface="Calibri"/>
              </a:rPr>
              <a:t>using </a:t>
            </a:r>
            <a:r>
              <a:rPr sz="3200" b="1" spc="-50" dirty="0">
                <a:latin typeface="Calibri"/>
                <a:cs typeface="Calibri"/>
              </a:rPr>
              <a:t>10’s </a:t>
            </a:r>
            <a:r>
              <a:rPr sz="3200" b="1" spc="-10" dirty="0">
                <a:latin typeface="Calibri"/>
                <a:cs typeface="Calibri"/>
              </a:rPr>
              <a:t>Complement</a:t>
            </a:r>
            <a:endParaRPr sz="3200">
              <a:latin typeface="Calibri"/>
              <a:cs typeface="Calibri"/>
            </a:endParaRPr>
          </a:p>
        </p:txBody>
      </p:sp>
      <p:sp>
        <p:nvSpPr>
          <p:cNvPr id="3" name="object 3"/>
          <p:cNvSpPr txBox="1"/>
          <p:nvPr/>
        </p:nvSpPr>
        <p:spPr>
          <a:xfrm>
            <a:off x="383844" y="846175"/>
            <a:ext cx="8378190" cy="5147310"/>
          </a:xfrm>
          <a:prstGeom prst="rect">
            <a:avLst/>
          </a:prstGeom>
        </p:spPr>
        <p:txBody>
          <a:bodyPr vert="horz" wrap="square" lIns="0" tIns="256540" rIns="0" bIns="0" rtlCol="0">
            <a:spAutoFit/>
          </a:bodyPr>
          <a:lstStyle/>
          <a:p>
            <a:pPr marL="355600" indent="-342900">
              <a:lnSpc>
                <a:spcPct val="100000"/>
              </a:lnSpc>
              <a:spcBef>
                <a:spcPts val="2020"/>
              </a:spcBef>
              <a:buFont typeface="Wingdings"/>
              <a:buChar char=""/>
              <a:tabLst>
                <a:tab pos="355600" algn="l"/>
              </a:tabLst>
            </a:pPr>
            <a:r>
              <a:rPr sz="3200" spc="-10" dirty="0">
                <a:latin typeface="Calibri"/>
                <a:cs typeface="Calibri"/>
              </a:rPr>
              <a:t>Obtain </a:t>
            </a:r>
            <a:r>
              <a:rPr sz="3200" spc="-50" dirty="0">
                <a:latin typeface="Calibri"/>
                <a:cs typeface="Calibri"/>
              </a:rPr>
              <a:t>10’s </a:t>
            </a:r>
            <a:r>
              <a:rPr sz="3200" spc="-10" dirty="0">
                <a:latin typeface="Calibri"/>
                <a:cs typeface="Calibri"/>
              </a:rPr>
              <a:t>complement </a:t>
            </a:r>
            <a:r>
              <a:rPr sz="3200" dirty="0">
                <a:latin typeface="Calibri"/>
                <a:cs typeface="Calibri"/>
              </a:rPr>
              <a:t>of</a:t>
            </a:r>
            <a:r>
              <a:rPr sz="3200" spc="45" dirty="0">
                <a:latin typeface="Calibri"/>
                <a:cs typeface="Calibri"/>
              </a:rPr>
              <a:t> </a:t>
            </a:r>
            <a:r>
              <a:rPr sz="3200" spc="-10" dirty="0">
                <a:latin typeface="Calibri"/>
                <a:cs typeface="Calibri"/>
              </a:rPr>
              <a:t>subtrahend</a:t>
            </a:r>
            <a:endParaRPr sz="3200">
              <a:latin typeface="Calibri"/>
              <a:cs typeface="Calibri"/>
            </a:endParaRPr>
          </a:p>
          <a:p>
            <a:pPr marL="354965" marR="5080" indent="-342900">
              <a:lnSpc>
                <a:spcPts val="5760"/>
              </a:lnSpc>
              <a:spcBef>
                <a:spcPts val="509"/>
              </a:spcBef>
              <a:buFont typeface="Wingdings"/>
              <a:buChar char=""/>
              <a:tabLst>
                <a:tab pos="355600" algn="l"/>
                <a:tab pos="1428115" algn="l"/>
                <a:tab pos="3318510" algn="l"/>
                <a:tab pos="4462780" algn="l"/>
                <a:tab pos="5522595" algn="l"/>
                <a:tab pos="8021955" algn="l"/>
              </a:tabLst>
            </a:pPr>
            <a:r>
              <a:rPr sz="3200" dirty="0">
                <a:latin typeface="Calibri"/>
                <a:cs typeface="Calibri"/>
              </a:rPr>
              <a:t>Add	m</a:t>
            </a:r>
            <a:r>
              <a:rPr sz="3200" spc="10" dirty="0">
                <a:latin typeface="Calibri"/>
                <a:cs typeface="Calibri"/>
              </a:rPr>
              <a:t>i</a:t>
            </a:r>
            <a:r>
              <a:rPr sz="3200" spc="-5" dirty="0">
                <a:latin typeface="Calibri"/>
                <a:cs typeface="Calibri"/>
              </a:rPr>
              <a:t>nuen</a:t>
            </a:r>
            <a:r>
              <a:rPr sz="3200" dirty="0">
                <a:latin typeface="Calibri"/>
                <a:cs typeface="Calibri"/>
              </a:rPr>
              <a:t>d	with	</a:t>
            </a:r>
            <a:r>
              <a:rPr sz="3200" spc="-5" dirty="0">
                <a:latin typeface="Calibri"/>
                <a:cs typeface="Calibri"/>
              </a:rPr>
              <a:t>1</a:t>
            </a:r>
            <a:r>
              <a:rPr sz="3200" spc="5" dirty="0">
                <a:latin typeface="Calibri"/>
                <a:cs typeface="Calibri"/>
              </a:rPr>
              <a:t>0</a:t>
            </a:r>
            <a:r>
              <a:rPr sz="3200" spc="-190" dirty="0">
                <a:latin typeface="Calibri"/>
                <a:cs typeface="Calibri"/>
              </a:rPr>
              <a:t>’</a:t>
            </a:r>
            <a:r>
              <a:rPr sz="3200" dirty="0">
                <a:latin typeface="Calibri"/>
                <a:cs typeface="Calibri"/>
              </a:rPr>
              <a:t>s	</a:t>
            </a:r>
            <a:r>
              <a:rPr sz="3200" spc="-25" dirty="0">
                <a:latin typeface="Calibri"/>
                <a:cs typeface="Calibri"/>
              </a:rPr>
              <a:t>c</a:t>
            </a:r>
            <a:r>
              <a:rPr sz="3200" spc="-5" dirty="0">
                <a:latin typeface="Calibri"/>
                <a:cs typeface="Calibri"/>
              </a:rPr>
              <a:t>o</a:t>
            </a:r>
            <a:r>
              <a:rPr sz="3200" spc="-15" dirty="0">
                <a:latin typeface="Calibri"/>
                <a:cs typeface="Calibri"/>
              </a:rPr>
              <a:t>m</a:t>
            </a:r>
            <a:r>
              <a:rPr sz="3200" spc="-5" dirty="0">
                <a:latin typeface="Calibri"/>
                <a:cs typeface="Calibri"/>
              </a:rPr>
              <a:t>ple</a:t>
            </a:r>
            <a:r>
              <a:rPr sz="3200" spc="-15" dirty="0">
                <a:latin typeface="Calibri"/>
                <a:cs typeface="Calibri"/>
              </a:rPr>
              <a:t>m</a:t>
            </a:r>
            <a:r>
              <a:rPr sz="3200" dirty="0">
                <a:latin typeface="Calibri"/>
                <a:cs typeface="Calibri"/>
              </a:rPr>
              <a:t>e</a:t>
            </a:r>
            <a:r>
              <a:rPr sz="3200" spc="-25" dirty="0">
                <a:latin typeface="Calibri"/>
                <a:cs typeface="Calibri"/>
              </a:rPr>
              <a:t>n</a:t>
            </a:r>
            <a:r>
              <a:rPr sz="3200" dirty="0">
                <a:latin typeface="Calibri"/>
                <a:cs typeface="Calibri"/>
              </a:rPr>
              <a:t>t	</a:t>
            </a:r>
            <a:r>
              <a:rPr sz="3200" spc="10" dirty="0">
                <a:latin typeface="Calibri"/>
                <a:cs typeface="Calibri"/>
              </a:rPr>
              <a:t>of  </a:t>
            </a:r>
            <a:r>
              <a:rPr sz="3200" spc="-10" dirty="0">
                <a:latin typeface="Calibri"/>
                <a:cs typeface="Calibri"/>
              </a:rPr>
              <a:t>subtrahend</a:t>
            </a:r>
            <a:endParaRPr sz="3200">
              <a:latin typeface="Calibri"/>
              <a:cs typeface="Calibri"/>
            </a:endParaRPr>
          </a:p>
          <a:p>
            <a:pPr marL="354965" marR="5715" indent="-342900">
              <a:lnSpc>
                <a:spcPts val="5760"/>
              </a:lnSpc>
              <a:spcBef>
                <a:spcPts val="5"/>
              </a:spcBef>
              <a:buFont typeface="Wingdings"/>
              <a:buChar char=""/>
              <a:tabLst>
                <a:tab pos="355600" algn="l"/>
              </a:tabLst>
            </a:pPr>
            <a:r>
              <a:rPr sz="3200" spc="-5" dirty="0">
                <a:latin typeface="Calibri"/>
                <a:cs typeface="Calibri"/>
              </a:rPr>
              <a:t>If </a:t>
            </a:r>
            <a:r>
              <a:rPr sz="3200" dirty="0">
                <a:latin typeface="Calibri"/>
                <a:cs typeface="Calibri"/>
              </a:rPr>
              <a:t>a </a:t>
            </a:r>
            <a:r>
              <a:rPr sz="3200" spc="-5" dirty="0">
                <a:latin typeface="Calibri"/>
                <a:cs typeface="Calibri"/>
              </a:rPr>
              <a:t>carry is </a:t>
            </a:r>
            <a:r>
              <a:rPr sz="3200" spc="-20" dirty="0">
                <a:latin typeface="Calibri"/>
                <a:cs typeface="Calibri"/>
              </a:rPr>
              <a:t>generated, </a:t>
            </a:r>
            <a:r>
              <a:rPr sz="3200" spc="-15" dirty="0">
                <a:latin typeface="Calibri"/>
                <a:cs typeface="Calibri"/>
              </a:rPr>
              <a:t>discard </a:t>
            </a:r>
            <a:r>
              <a:rPr sz="3200" spc="-5" dirty="0">
                <a:latin typeface="Calibri"/>
                <a:cs typeface="Calibri"/>
              </a:rPr>
              <a:t>carry </a:t>
            </a:r>
            <a:r>
              <a:rPr sz="3200" dirty="0">
                <a:latin typeface="Calibri"/>
                <a:cs typeface="Calibri"/>
              </a:rPr>
              <a:t>and </a:t>
            </a:r>
            <a:r>
              <a:rPr sz="3200" spc="-10" dirty="0">
                <a:latin typeface="Calibri"/>
                <a:cs typeface="Calibri"/>
              </a:rPr>
              <a:t>result </a:t>
            </a:r>
            <a:r>
              <a:rPr sz="3200" spc="5" dirty="0">
                <a:latin typeface="Calibri"/>
                <a:cs typeface="Calibri"/>
              </a:rPr>
              <a:t>is  </a:t>
            </a:r>
            <a:r>
              <a:rPr sz="3200" spc="-10" dirty="0">
                <a:latin typeface="Calibri"/>
                <a:cs typeface="Calibri"/>
              </a:rPr>
              <a:t>positive </a:t>
            </a:r>
            <a:r>
              <a:rPr sz="3200" dirty="0">
                <a:latin typeface="Calibri"/>
                <a:cs typeface="Calibri"/>
              </a:rPr>
              <a:t>and </a:t>
            </a:r>
            <a:r>
              <a:rPr sz="3200" spc="-5" dirty="0">
                <a:latin typeface="Calibri"/>
                <a:cs typeface="Calibri"/>
              </a:rPr>
              <a:t>in its true</a:t>
            </a:r>
            <a:r>
              <a:rPr sz="3200" spc="50" dirty="0">
                <a:latin typeface="Calibri"/>
                <a:cs typeface="Calibri"/>
              </a:rPr>
              <a:t> </a:t>
            </a:r>
            <a:r>
              <a:rPr sz="3200" spc="-20" dirty="0">
                <a:latin typeface="Calibri"/>
                <a:cs typeface="Calibri"/>
              </a:rPr>
              <a:t>form.</a:t>
            </a:r>
            <a:endParaRPr sz="3200">
              <a:latin typeface="Calibri"/>
              <a:cs typeface="Calibri"/>
            </a:endParaRPr>
          </a:p>
          <a:p>
            <a:pPr marL="354965" marR="5715" indent="-342900">
              <a:lnSpc>
                <a:spcPts val="5760"/>
              </a:lnSpc>
              <a:buFont typeface="Wingdings"/>
              <a:buChar char=""/>
              <a:tabLst>
                <a:tab pos="355600" algn="l"/>
                <a:tab pos="786765" algn="l"/>
                <a:tab pos="1185545" algn="l"/>
                <a:tab pos="2223770" algn="l"/>
                <a:tab pos="2680970" algn="l"/>
                <a:tab pos="3450590" algn="l"/>
                <a:tab pos="5235575" algn="l"/>
                <a:tab pos="6207125" algn="l"/>
                <a:tab pos="6964045" algn="l"/>
                <a:tab pos="8108950" algn="l"/>
              </a:tabLst>
            </a:pPr>
            <a:r>
              <a:rPr sz="3200" spc="-5" dirty="0">
                <a:latin typeface="Calibri"/>
                <a:cs typeface="Calibri"/>
              </a:rPr>
              <a:t>I</a:t>
            </a:r>
            <a:r>
              <a:rPr sz="3200" dirty="0">
                <a:latin typeface="Calibri"/>
                <a:cs typeface="Calibri"/>
              </a:rPr>
              <a:t>f	a	</a:t>
            </a:r>
            <a:r>
              <a:rPr sz="3200" spc="-25" dirty="0">
                <a:latin typeface="Calibri"/>
                <a:cs typeface="Calibri"/>
              </a:rPr>
              <a:t>c</a:t>
            </a:r>
            <a:r>
              <a:rPr sz="3200" dirty="0">
                <a:latin typeface="Calibri"/>
                <a:cs typeface="Calibri"/>
              </a:rPr>
              <a:t>arry	</a:t>
            </a:r>
            <a:r>
              <a:rPr sz="3200" spc="-5" dirty="0">
                <a:latin typeface="Calibri"/>
                <a:cs typeface="Calibri"/>
              </a:rPr>
              <a:t>i</a:t>
            </a:r>
            <a:r>
              <a:rPr sz="3200" dirty="0">
                <a:latin typeface="Calibri"/>
                <a:cs typeface="Calibri"/>
              </a:rPr>
              <a:t>s	</a:t>
            </a:r>
            <a:r>
              <a:rPr sz="3200" spc="-5" dirty="0">
                <a:latin typeface="Calibri"/>
                <a:cs typeface="Calibri"/>
              </a:rPr>
              <a:t>no</a:t>
            </a:r>
            <a:r>
              <a:rPr sz="3200" dirty="0">
                <a:latin typeface="Calibri"/>
                <a:cs typeface="Calibri"/>
              </a:rPr>
              <a:t>t	</a:t>
            </a:r>
            <a:r>
              <a:rPr sz="3200" spc="-5" dirty="0">
                <a:latin typeface="Calibri"/>
                <a:cs typeface="Calibri"/>
              </a:rPr>
              <a:t>p</a:t>
            </a:r>
            <a:r>
              <a:rPr sz="3200" spc="-55" dirty="0">
                <a:latin typeface="Calibri"/>
                <a:cs typeface="Calibri"/>
              </a:rPr>
              <a:t>r</a:t>
            </a:r>
            <a:r>
              <a:rPr sz="3200" spc="-5" dirty="0">
                <a:latin typeface="Calibri"/>
                <a:cs typeface="Calibri"/>
              </a:rPr>
              <a:t>odu</a:t>
            </a:r>
            <a:r>
              <a:rPr sz="3200" spc="5" dirty="0">
                <a:latin typeface="Calibri"/>
                <a:cs typeface="Calibri"/>
              </a:rPr>
              <a:t>c</a:t>
            </a:r>
            <a:r>
              <a:rPr sz="3200" dirty="0">
                <a:latin typeface="Calibri"/>
                <a:cs typeface="Calibri"/>
              </a:rPr>
              <a:t>ed	then	the	</a:t>
            </a:r>
            <a:r>
              <a:rPr sz="3200" spc="-40" dirty="0">
                <a:latin typeface="Calibri"/>
                <a:cs typeface="Calibri"/>
              </a:rPr>
              <a:t>r</a:t>
            </a:r>
            <a:r>
              <a:rPr sz="3200" dirty="0">
                <a:latin typeface="Calibri"/>
                <a:cs typeface="Calibri"/>
              </a:rPr>
              <a:t>e</a:t>
            </a:r>
            <a:r>
              <a:rPr sz="3200" spc="-15" dirty="0">
                <a:latin typeface="Calibri"/>
                <a:cs typeface="Calibri"/>
              </a:rPr>
              <a:t>s</a:t>
            </a:r>
            <a:r>
              <a:rPr sz="3200" spc="-5" dirty="0">
                <a:latin typeface="Calibri"/>
                <a:cs typeface="Calibri"/>
              </a:rPr>
              <a:t>ul</a:t>
            </a:r>
            <a:r>
              <a:rPr sz="3200" dirty="0">
                <a:latin typeface="Calibri"/>
                <a:cs typeface="Calibri"/>
              </a:rPr>
              <a:t>t	</a:t>
            </a:r>
            <a:r>
              <a:rPr sz="3200" spc="5" dirty="0">
                <a:latin typeface="Calibri"/>
                <a:cs typeface="Calibri"/>
              </a:rPr>
              <a:t>is  </a:t>
            </a:r>
            <a:r>
              <a:rPr sz="3200" spc="-20" dirty="0">
                <a:latin typeface="Calibri"/>
                <a:cs typeface="Calibri"/>
              </a:rPr>
              <a:t>negative </a:t>
            </a:r>
            <a:r>
              <a:rPr sz="3200" spc="-5" dirty="0">
                <a:latin typeface="Calibri"/>
                <a:cs typeface="Calibri"/>
              </a:rPr>
              <a:t>hence </a:t>
            </a:r>
            <a:r>
              <a:rPr sz="3200" spc="-40" dirty="0">
                <a:latin typeface="Calibri"/>
                <a:cs typeface="Calibri"/>
              </a:rPr>
              <a:t>take </a:t>
            </a:r>
            <a:r>
              <a:rPr sz="3200" dirty="0">
                <a:latin typeface="Calibri"/>
                <a:cs typeface="Calibri"/>
              </a:rPr>
              <a:t>the </a:t>
            </a:r>
            <a:r>
              <a:rPr sz="3200" spc="-45" dirty="0">
                <a:latin typeface="Calibri"/>
                <a:cs typeface="Calibri"/>
              </a:rPr>
              <a:t>10’s </a:t>
            </a:r>
            <a:r>
              <a:rPr sz="3200" spc="-10" dirty="0">
                <a:latin typeface="Calibri"/>
                <a:cs typeface="Calibri"/>
              </a:rPr>
              <a:t>complement </a:t>
            </a:r>
            <a:r>
              <a:rPr sz="3200" dirty="0">
                <a:latin typeface="Calibri"/>
                <a:cs typeface="Calibri"/>
              </a:rPr>
              <a:t>of</a:t>
            </a:r>
            <a:r>
              <a:rPr sz="3200" spc="675" dirty="0">
                <a:latin typeface="Calibri"/>
                <a:cs typeface="Calibri"/>
              </a:rPr>
              <a:t> </a:t>
            </a:r>
            <a:r>
              <a:rPr sz="3200" dirty="0">
                <a:latin typeface="Calibri"/>
                <a:cs typeface="Calibri"/>
              </a:rPr>
              <a:t>the</a:t>
            </a:r>
            <a:endParaRPr sz="3200">
              <a:latin typeface="Calibri"/>
              <a:cs typeface="Calibri"/>
            </a:endParaRPr>
          </a:p>
        </p:txBody>
      </p:sp>
      <p:sp>
        <p:nvSpPr>
          <p:cNvPr id="4" name="object 4"/>
          <p:cNvSpPr txBox="1"/>
          <p:nvPr/>
        </p:nvSpPr>
        <p:spPr>
          <a:xfrm>
            <a:off x="535940" y="6172301"/>
            <a:ext cx="1259205" cy="5137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8</a:t>
            </a:r>
            <a:r>
              <a:rPr sz="1200" spc="5" dirty="0">
                <a:solidFill>
                  <a:srgbClr val="8A8A8A"/>
                </a:solidFill>
                <a:latin typeface="Calibri"/>
                <a:cs typeface="Calibri"/>
              </a:rPr>
              <a:t>/</a:t>
            </a:r>
            <a:r>
              <a:rPr sz="1200" spc="-190" dirty="0">
                <a:solidFill>
                  <a:srgbClr val="8A8A8A"/>
                </a:solidFill>
                <a:latin typeface="Calibri"/>
                <a:cs typeface="Calibri"/>
              </a:rPr>
              <a:t>2</a:t>
            </a:r>
            <a:r>
              <a:rPr sz="4800" spc="-1402" baseline="-5208" dirty="0">
                <a:latin typeface="Calibri"/>
                <a:cs typeface="Calibri"/>
              </a:rPr>
              <a:t>r</a:t>
            </a:r>
            <a:r>
              <a:rPr sz="1200" spc="5" dirty="0">
                <a:solidFill>
                  <a:srgbClr val="8A8A8A"/>
                </a:solidFill>
                <a:latin typeface="Calibri"/>
                <a:cs typeface="Calibri"/>
              </a:rPr>
              <a:t>9</a:t>
            </a:r>
            <a:r>
              <a:rPr sz="1200" spc="-185" dirty="0">
                <a:solidFill>
                  <a:srgbClr val="8A8A8A"/>
                </a:solidFill>
                <a:latin typeface="Calibri"/>
                <a:cs typeface="Calibri"/>
              </a:rPr>
              <a:t>/</a:t>
            </a:r>
            <a:r>
              <a:rPr sz="4800" spc="-2115" baseline="-5208" dirty="0">
                <a:latin typeface="Calibri"/>
                <a:cs typeface="Calibri"/>
              </a:rPr>
              <a:t>e</a:t>
            </a:r>
            <a:r>
              <a:rPr sz="1200" dirty="0">
                <a:solidFill>
                  <a:srgbClr val="8A8A8A"/>
                </a:solidFill>
                <a:latin typeface="Calibri"/>
                <a:cs typeface="Calibri"/>
              </a:rPr>
              <a:t>2</a:t>
            </a:r>
            <a:r>
              <a:rPr sz="1200" spc="5" dirty="0">
                <a:solidFill>
                  <a:srgbClr val="8A8A8A"/>
                </a:solidFill>
                <a:latin typeface="Calibri"/>
                <a:cs typeface="Calibri"/>
              </a:rPr>
              <a:t>0</a:t>
            </a:r>
            <a:r>
              <a:rPr sz="1200" spc="-425" dirty="0">
                <a:solidFill>
                  <a:srgbClr val="8A8A8A"/>
                </a:solidFill>
                <a:latin typeface="Calibri"/>
                <a:cs typeface="Calibri"/>
              </a:rPr>
              <a:t>1</a:t>
            </a:r>
            <a:r>
              <a:rPr sz="4800" spc="-1252" baseline="-5208" dirty="0">
                <a:latin typeface="Calibri"/>
                <a:cs typeface="Calibri"/>
              </a:rPr>
              <a:t>s</a:t>
            </a:r>
            <a:r>
              <a:rPr sz="1200" dirty="0">
                <a:solidFill>
                  <a:srgbClr val="8A8A8A"/>
                </a:solidFill>
                <a:latin typeface="Calibri"/>
                <a:cs typeface="Calibri"/>
              </a:rPr>
              <a:t>7</a:t>
            </a:r>
            <a:r>
              <a:rPr sz="1200" spc="-50" dirty="0">
                <a:solidFill>
                  <a:srgbClr val="8A8A8A"/>
                </a:solidFill>
                <a:latin typeface="Calibri"/>
                <a:cs typeface="Calibri"/>
              </a:rPr>
              <a:t> </a:t>
            </a:r>
            <a:r>
              <a:rPr sz="4800" baseline="-5208" dirty="0">
                <a:latin typeface="Calibri"/>
                <a:cs typeface="Calibri"/>
              </a:rPr>
              <a:t>u</a:t>
            </a:r>
            <a:r>
              <a:rPr sz="4800" spc="-22" baseline="-5208" dirty="0">
                <a:latin typeface="Calibri"/>
                <a:cs typeface="Calibri"/>
              </a:rPr>
              <a:t>l</a:t>
            </a:r>
            <a:r>
              <a:rPr sz="4800" spc="-15" baseline="-5208" dirty="0">
                <a:latin typeface="Calibri"/>
                <a:cs typeface="Calibri"/>
              </a:rPr>
              <a:t>t</a:t>
            </a:r>
            <a:r>
              <a:rPr sz="4800" baseline="-5208" dirty="0">
                <a:latin typeface="Calibri"/>
                <a:cs typeface="Calibri"/>
              </a:rPr>
              <a:t>.</a:t>
            </a:r>
            <a:endParaRPr sz="4800" baseline="-5208">
              <a:latin typeface="Calibri"/>
              <a:cs typeface="Calibri"/>
            </a:endParaRPr>
          </a:p>
        </p:txBody>
      </p:sp>
      <p:sp>
        <p:nvSpPr>
          <p:cNvPr id="5" name="object 5"/>
          <p:cNvSpPr txBox="1"/>
          <p:nvPr/>
        </p:nvSpPr>
        <p:spPr>
          <a:xfrm>
            <a:off x="4168521" y="6426809"/>
            <a:ext cx="80708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Amit</a:t>
            </a:r>
            <a:r>
              <a:rPr sz="1200" spc="-60" dirty="0">
                <a:solidFill>
                  <a:srgbClr val="8A8A8A"/>
                </a:solidFill>
                <a:latin typeface="Calibri"/>
                <a:cs typeface="Calibri"/>
              </a:rPr>
              <a:t> </a:t>
            </a:r>
            <a:r>
              <a:rPr sz="1200" spc="-5" dirty="0">
                <a:solidFill>
                  <a:srgbClr val="8A8A8A"/>
                </a:solidFill>
                <a:latin typeface="Calibri"/>
                <a:cs typeface="Calibri"/>
              </a:rPr>
              <a:t>Nevase</a:t>
            </a:r>
            <a:endParaRPr sz="1200">
              <a:latin typeface="Calibri"/>
              <a:cs typeface="Calibri"/>
            </a:endParaRPr>
          </a:p>
        </p:txBody>
      </p:sp>
      <p:sp>
        <p:nvSpPr>
          <p:cNvPr id="6" name="object 6"/>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236</a:t>
            </a:r>
            <a:endParaRPr sz="1200">
              <a:latin typeface="Calibri"/>
              <a:cs typeface="Calibri"/>
            </a:endParaRPr>
          </a:p>
        </p:txBody>
      </p:sp>
      <p:sp>
        <p:nvSpPr>
          <p:cNvPr id="7" name="object 7"/>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26809"/>
            <a:ext cx="6870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/2</a:t>
            </a:r>
            <a:r>
              <a:rPr sz="1200" spc="5" dirty="0">
                <a:solidFill>
                  <a:srgbClr val="8A8A8A"/>
                </a:solidFill>
                <a:latin typeface="Calibri"/>
                <a:cs typeface="Calibri"/>
              </a:rPr>
              <a:t>0</a:t>
            </a:r>
            <a:r>
              <a:rPr sz="1200" dirty="0">
                <a:solidFill>
                  <a:srgbClr val="8A8A8A"/>
                </a:solidFill>
                <a:latin typeface="Calibri"/>
                <a:cs typeface="Calibri"/>
              </a:rPr>
              <a:t>17</a:t>
            </a:r>
            <a:endParaRPr sz="1200">
              <a:latin typeface="Calibri"/>
              <a:cs typeface="Calibri"/>
            </a:endParaRPr>
          </a:p>
        </p:txBody>
      </p:sp>
      <p:sp>
        <p:nvSpPr>
          <p:cNvPr id="3" name="object 3"/>
          <p:cNvSpPr txBox="1"/>
          <p:nvPr/>
        </p:nvSpPr>
        <p:spPr>
          <a:xfrm>
            <a:off x="4168521" y="6426809"/>
            <a:ext cx="80708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Amit</a:t>
            </a:r>
            <a:r>
              <a:rPr sz="1200" spc="-60" dirty="0">
                <a:solidFill>
                  <a:srgbClr val="8A8A8A"/>
                </a:solidFill>
                <a:latin typeface="Calibri"/>
                <a:cs typeface="Calibri"/>
              </a:rPr>
              <a:t> </a:t>
            </a:r>
            <a:r>
              <a:rPr sz="1200" spc="-5" dirty="0">
                <a:solidFill>
                  <a:srgbClr val="8A8A8A"/>
                </a:solidFill>
                <a:latin typeface="Calibri"/>
                <a:cs typeface="Calibri"/>
              </a:rPr>
              <a:t>Nevase</a:t>
            </a:r>
            <a:endParaRPr sz="1200">
              <a:latin typeface="Calibri"/>
              <a:cs typeface="Calibri"/>
            </a:endParaRPr>
          </a:p>
        </p:txBody>
      </p:sp>
      <p:sp>
        <p:nvSpPr>
          <p:cNvPr id="4" name="object 4"/>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237</a:t>
            </a:r>
            <a:endParaRPr sz="1200">
              <a:latin typeface="Calibri"/>
              <a:cs typeface="Calibri"/>
            </a:endParaRPr>
          </a:p>
        </p:txBody>
      </p:sp>
      <p:sp>
        <p:nvSpPr>
          <p:cNvPr id="5" name="object 5"/>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txBox="1"/>
          <p:nvPr/>
        </p:nvSpPr>
        <p:spPr>
          <a:xfrm>
            <a:off x="21437" y="113538"/>
            <a:ext cx="9031605" cy="1390015"/>
          </a:xfrm>
          <a:prstGeom prst="rect">
            <a:avLst/>
          </a:prstGeom>
        </p:spPr>
        <p:txBody>
          <a:bodyPr vert="horz" wrap="square" lIns="0" tIns="12700" rIns="0" bIns="0" rtlCol="0">
            <a:spAutoFit/>
          </a:bodyPr>
          <a:lstStyle/>
          <a:p>
            <a:pPr marL="527050">
              <a:lnSpc>
                <a:spcPct val="100000"/>
              </a:lnSpc>
              <a:spcBef>
                <a:spcPts val="100"/>
              </a:spcBef>
            </a:pPr>
            <a:r>
              <a:rPr sz="3200" b="1" dirty="0">
                <a:solidFill>
                  <a:srgbClr val="FF0000"/>
                </a:solidFill>
                <a:latin typeface="Calibri"/>
                <a:cs typeface="Calibri"/>
              </a:rPr>
              <a:t>BCD </a:t>
            </a:r>
            <a:r>
              <a:rPr sz="3200" b="1" spc="-10" dirty="0">
                <a:solidFill>
                  <a:srgbClr val="FF0000"/>
                </a:solidFill>
                <a:latin typeface="Calibri"/>
                <a:cs typeface="Calibri"/>
              </a:rPr>
              <a:t>Subtraction </a:t>
            </a:r>
            <a:r>
              <a:rPr sz="3200" b="1" dirty="0">
                <a:solidFill>
                  <a:srgbClr val="FF0000"/>
                </a:solidFill>
                <a:latin typeface="Calibri"/>
                <a:cs typeface="Calibri"/>
              </a:rPr>
              <a:t>using </a:t>
            </a:r>
            <a:r>
              <a:rPr sz="3200" b="1" spc="-50" dirty="0">
                <a:solidFill>
                  <a:srgbClr val="FF0000"/>
                </a:solidFill>
                <a:latin typeface="Calibri"/>
                <a:cs typeface="Calibri"/>
              </a:rPr>
              <a:t>10’s</a:t>
            </a:r>
            <a:r>
              <a:rPr sz="3200" b="1" spc="-55" dirty="0">
                <a:solidFill>
                  <a:srgbClr val="FF0000"/>
                </a:solidFill>
                <a:latin typeface="Calibri"/>
                <a:cs typeface="Calibri"/>
              </a:rPr>
              <a:t> </a:t>
            </a:r>
            <a:r>
              <a:rPr sz="3200" b="1" spc="-10" dirty="0">
                <a:solidFill>
                  <a:srgbClr val="FF0000"/>
                </a:solidFill>
                <a:latin typeface="Calibri"/>
                <a:cs typeface="Calibri"/>
              </a:rPr>
              <a:t>Complement</a:t>
            </a:r>
            <a:endParaRPr sz="3200">
              <a:latin typeface="Calibri"/>
              <a:cs typeface="Calibri"/>
            </a:endParaRPr>
          </a:p>
          <a:p>
            <a:pPr>
              <a:lnSpc>
                <a:spcPct val="100000"/>
              </a:lnSpc>
              <a:spcBef>
                <a:spcPts val="10"/>
              </a:spcBef>
            </a:pPr>
            <a:endParaRPr sz="2650">
              <a:latin typeface="Times New Roman"/>
              <a:cs typeface="Times New Roman"/>
            </a:endParaRPr>
          </a:p>
          <a:p>
            <a:pPr marL="50800">
              <a:lnSpc>
                <a:spcPct val="100000"/>
              </a:lnSpc>
              <a:tabLst>
                <a:tab pos="6815455" algn="l"/>
              </a:tabLst>
            </a:pPr>
            <a:r>
              <a:rPr sz="2400" spc="-5" dirty="0">
                <a:solidFill>
                  <a:srgbClr val="FF0000"/>
                </a:solidFill>
                <a:latin typeface="Tahoma"/>
                <a:cs typeface="Tahoma"/>
              </a:rPr>
              <a:t>Example: </a:t>
            </a:r>
            <a:r>
              <a:rPr sz="2400" spc="-15" dirty="0">
                <a:solidFill>
                  <a:srgbClr val="FF0000"/>
                </a:solidFill>
                <a:latin typeface="Tahoma"/>
                <a:cs typeface="Tahoma"/>
              </a:rPr>
              <a:t>Perform </a:t>
            </a:r>
            <a:r>
              <a:rPr sz="2400" dirty="0">
                <a:solidFill>
                  <a:srgbClr val="FF0000"/>
                </a:solidFill>
                <a:latin typeface="Tahoma"/>
                <a:cs typeface="Tahoma"/>
              </a:rPr>
              <a:t>in BCD using</a:t>
            </a:r>
            <a:r>
              <a:rPr sz="2400" spc="-5" dirty="0">
                <a:solidFill>
                  <a:srgbClr val="FF0000"/>
                </a:solidFill>
                <a:latin typeface="Tahoma"/>
                <a:cs typeface="Tahoma"/>
              </a:rPr>
              <a:t> </a:t>
            </a:r>
            <a:r>
              <a:rPr sz="2400" spc="-25" dirty="0">
                <a:solidFill>
                  <a:srgbClr val="FF0000"/>
                </a:solidFill>
                <a:latin typeface="Tahoma"/>
                <a:cs typeface="Tahoma"/>
              </a:rPr>
              <a:t>10’s</a:t>
            </a:r>
            <a:r>
              <a:rPr sz="2400" spc="35" dirty="0">
                <a:solidFill>
                  <a:srgbClr val="FF0000"/>
                </a:solidFill>
                <a:latin typeface="Tahoma"/>
                <a:cs typeface="Tahoma"/>
              </a:rPr>
              <a:t> </a:t>
            </a:r>
            <a:r>
              <a:rPr sz="2400" dirty="0">
                <a:solidFill>
                  <a:srgbClr val="FF0000"/>
                </a:solidFill>
                <a:latin typeface="Tahoma"/>
                <a:cs typeface="Tahoma"/>
              </a:rPr>
              <a:t>complement	</a:t>
            </a:r>
            <a:r>
              <a:rPr sz="4800" spc="-44" baseline="-3472" dirty="0">
                <a:latin typeface="Times New Roman"/>
                <a:cs typeface="Times New Roman"/>
              </a:rPr>
              <a:t>(83)</a:t>
            </a:r>
            <a:r>
              <a:rPr sz="2775" spc="-44" baseline="-6006" dirty="0">
                <a:latin typeface="Times New Roman"/>
                <a:cs typeface="Times New Roman"/>
              </a:rPr>
              <a:t>10 </a:t>
            </a:r>
            <a:r>
              <a:rPr sz="4800" spc="165" baseline="-3472" dirty="0">
                <a:latin typeface="Symbol"/>
                <a:cs typeface="Symbol"/>
              </a:rPr>
              <a:t></a:t>
            </a:r>
            <a:r>
              <a:rPr sz="4800" spc="-907" baseline="-3472" dirty="0">
                <a:latin typeface="Times New Roman"/>
                <a:cs typeface="Times New Roman"/>
              </a:rPr>
              <a:t> </a:t>
            </a:r>
            <a:r>
              <a:rPr sz="4800" spc="-44" baseline="-3472" dirty="0">
                <a:latin typeface="Times New Roman"/>
                <a:cs typeface="Times New Roman"/>
              </a:rPr>
              <a:t>(21)</a:t>
            </a:r>
            <a:r>
              <a:rPr sz="2775" spc="-44" baseline="-6006" dirty="0">
                <a:latin typeface="Times New Roman"/>
                <a:cs typeface="Times New Roman"/>
              </a:rPr>
              <a:t>10</a:t>
            </a:r>
            <a:endParaRPr sz="2775" baseline="-6006">
              <a:latin typeface="Times New Roman"/>
              <a:cs typeface="Times New Roman"/>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676783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BCD </a:t>
            </a:r>
            <a:r>
              <a:rPr sz="3200" b="1" spc="-10" dirty="0">
                <a:latin typeface="Calibri"/>
                <a:cs typeface="Calibri"/>
              </a:rPr>
              <a:t>Subtraction </a:t>
            </a:r>
            <a:r>
              <a:rPr sz="3200" b="1" dirty="0">
                <a:latin typeface="Calibri"/>
                <a:cs typeface="Calibri"/>
              </a:rPr>
              <a:t>using </a:t>
            </a:r>
            <a:r>
              <a:rPr sz="3200" b="1" spc="-50" dirty="0">
                <a:latin typeface="Calibri"/>
                <a:cs typeface="Calibri"/>
              </a:rPr>
              <a:t>10’s </a:t>
            </a:r>
            <a:r>
              <a:rPr sz="3200" b="1" spc="-10" dirty="0">
                <a:latin typeface="Calibri"/>
                <a:cs typeface="Calibri"/>
              </a:rPr>
              <a:t>Complement</a:t>
            </a:r>
            <a:endParaRPr sz="3200">
              <a:latin typeface="Calibri"/>
              <a:cs typeface="Calibri"/>
            </a:endParaRPr>
          </a:p>
        </p:txBody>
      </p:sp>
      <p:sp>
        <p:nvSpPr>
          <p:cNvPr id="3" name="object 3"/>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238</a:t>
            </a:r>
            <a:endParaRPr sz="1200">
              <a:latin typeface="Calibri"/>
              <a:cs typeface="Calibri"/>
            </a:endParaRPr>
          </a:p>
        </p:txBody>
      </p:sp>
      <p:sp>
        <p:nvSpPr>
          <p:cNvPr id="4" name="object 4"/>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5" name="object 5"/>
          <p:cNvSpPr txBox="1"/>
          <p:nvPr/>
        </p:nvSpPr>
        <p:spPr>
          <a:xfrm>
            <a:off x="1574672" y="2610992"/>
            <a:ext cx="57194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Add 83 </a:t>
            </a:r>
            <a:r>
              <a:rPr sz="2400" spc="-5" dirty="0">
                <a:latin typeface="Tahoma"/>
                <a:cs typeface="Tahoma"/>
              </a:rPr>
              <a:t>with </a:t>
            </a:r>
            <a:r>
              <a:rPr sz="2400" spc="-25" dirty="0">
                <a:latin typeface="Tahoma"/>
                <a:cs typeface="Tahoma"/>
              </a:rPr>
              <a:t>10’s </a:t>
            </a:r>
            <a:r>
              <a:rPr sz="2400" spc="-5" dirty="0">
                <a:latin typeface="Tahoma"/>
                <a:cs typeface="Tahoma"/>
              </a:rPr>
              <a:t>complement </a:t>
            </a:r>
            <a:r>
              <a:rPr sz="2400" dirty="0">
                <a:latin typeface="Tahoma"/>
                <a:cs typeface="Tahoma"/>
              </a:rPr>
              <a:t>of 21 i.e.</a:t>
            </a:r>
            <a:r>
              <a:rPr sz="2400" spc="-70" dirty="0">
                <a:latin typeface="Tahoma"/>
                <a:cs typeface="Tahoma"/>
              </a:rPr>
              <a:t> </a:t>
            </a:r>
            <a:r>
              <a:rPr sz="2400" dirty="0">
                <a:latin typeface="Tahoma"/>
                <a:cs typeface="Tahoma"/>
              </a:rPr>
              <a:t>79</a:t>
            </a:r>
            <a:endParaRPr sz="2400">
              <a:latin typeface="Tahoma"/>
              <a:cs typeface="Tahoma"/>
            </a:endParaRPr>
          </a:p>
        </p:txBody>
      </p:sp>
      <p:sp>
        <p:nvSpPr>
          <p:cNvPr id="6" name="object 6"/>
          <p:cNvSpPr txBox="1"/>
          <p:nvPr/>
        </p:nvSpPr>
        <p:spPr>
          <a:xfrm>
            <a:off x="1697227" y="3678428"/>
            <a:ext cx="358775" cy="75692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83</a:t>
            </a:r>
            <a:endParaRPr sz="2400">
              <a:latin typeface="Tahoma"/>
              <a:cs typeface="Tahoma"/>
            </a:endParaRPr>
          </a:p>
          <a:p>
            <a:pPr marL="12700">
              <a:lnSpc>
                <a:spcPct val="100000"/>
              </a:lnSpc>
            </a:pPr>
            <a:r>
              <a:rPr sz="2400" dirty="0">
                <a:latin typeface="Tahoma"/>
                <a:cs typeface="Tahoma"/>
              </a:rPr>
              <a:t>79</a:t>
            </a:r>
            <a:endParaRPr sz="2400">
              <a:latin typeface="Tahoma"/>
              <a:cs typeface="Tahoma"/>
            </a:endParaRPr>
          </a:p>
        </p:txBody>
      </p:sp>
      <p:sp>
        <p:nvSpPr>
          <p:cNvPr id="7" name="object 7"/>
          <p:cNvSpPr txBox="1"/>
          <p:nvPr/>
        </p:nvSpPr>
        <p:spPr>
          <a:xfrm>
            <a:off x="2982022" y="3678428"/>
            <a:ext cx="3164840" cy="756920"/>
          </a:xfrm>
          <a:prstGeom prst="rect">
            <a:avLst/>
          </a:prstGeom>
        </p:spPr>
        <p:txBody>
          <a:bodyPr vert="horz" wrap="square" lIns="0" tIns="12700" rIns="0" bIns="0" rtlCol="0">
            <a:spAutoFit/>
          </a:bodyPr>
          <a:lstStyle/>
          <a:p>
            <a:pPr marL="12700">
              <a:lnSpc>
                <a:spcPct val="100000"/>
              </a:lnSpc>
              <a:spcBef>
                <a:spcPts val="100"/>
              </a:spcBef>
              <a:tabLst>
                <a:tab pos="463550" algn="l"/>
                <a:tab pos="820419" algn="l"/>
                <a:tab pos="1177925" algn="l"/>
                <a:tab pos="1629410" algn="l"/>
                <a:tab pos="2080895" algn="l"/>
                <a:tab pos="2533650" algn="l"/>
                <a:tab pos="2985135" algn="l"/>
              </a:tabLst>
            </a:pPr>
            <a:r>
              <a:rPr sz="2400" dirty="0">
                <a:latin typeface="Tahoma"/>
                <a:cs typeface="Tahoma"/>
              </a:rPr>
              <a:t>1	0	0	0	0	0	1	1</a:t>
            </a:r>
            <a:endParaRPr sz="2400">
              <a:latin typeface="Tahoma"/>
              <a:cs typeface="Tahoma"/>
            </a:endParaRPr>
          </a:p>
          <a:p>
            <a:pPr marL="12700">
              <a:lnSpc>
                <a:spcPct val="100000"/>
              </a:lnSpc>
              <a:tabLst>
                <a:tab pos="463550" algn="l"/>
                <a:tab pos="820419" algn="l"/>
                <a:tab pos="1177925" algn="l"/>
                <a:tab pos="1629410" algn="l"/>
                <a:tab pos="2080895" algn="l"/>
                <a:tab pos="2533650" algn="l"/>
                <a:tab pos="2985135" algn="l"/>
              </a:tabLst>
            </a:pPr>
            <a:r>
              <a:rPr sz="2400" dirty="0">
                <a:latin typeface="Tahoma"/>
                <a:cs typeface="Tahoma"/>
              </a:rPr>
              <a:t>0	1	1	1	1	0	0	1</a:t>
            </a:r>
            <a:endParaRPr sz="2400">
              <a:latin typeface="Tahoma"/>
              <a:cs typeface="Tahoma"/>
            </a:endParaRPr>
          </a:p>
        </p:txBody>
      </p:sp>
      <p:sp>
        <p:nvSpPr>
          <p:cNvPr id="8" name="object 8"/>
          <p:cNvSpPr/>
          <p:nvPr/>
        </p:nvSpPr>
        <p:spPr>
          <a:xfrm>
            <a:off x="2590545" y="4643246"/>
            <a:ext cx="3886200" cy="635"/>
          </a:xfrm>
          <a:custGeom>
            <a:avLst/>
            <a:gdLst/>
            <a:ahLst/>
            <a:cxnLst/>
            <a:rect l="l" t="t" r="r" b="b"/>
            <a:pathLst>
              <a:path w="3886200" h="635">
                <a:moveTo>
                  <a:pt x="0" y="0"/>
                </a:moveTo>
                <a:lnTo>
                  <a:pt x="3886200" y="380"/>
                </a:lnTo>
              </a:path>
            </a:pathLst>
          </a:custGeom>
          <a:ln w="28440">
            <a:solidFill>
              <a:srgbClr val="000000"/>
            </a:solidFill>
          </a:ln>
        </p:spPr>
        <p:txBody>
          <a:bodyPr wrap="square" lIns="0" tIns="0" rIns="0" bIns="0" rtlCol="0"/>
          <a:lstStyle/>
          <a:p>
            <a:endParaRPr/>
          </a:p>
        </p:txBody>
      </p:sp>
      <p:sp>
        <p:nvSpPr>
          <p:cNvPr id="9" name="object 9"/>
          <p:cNvSpPr/>
          <p:nvPr/>
        </p:nvSpPr>
        <p:spPr>
          <a:xfrm>
            <a:off x="4572000" y="5337047"/>
            <a:ext cx="1676400" cy="635"/>
          </a:xfrm>
          <a:custGeom>
            <a:avLst/>
            <a:gdLst/>
            <a:ahLst/>
            <a:cxnLst/>
            <a:rect l="l" t="t" r="r" b="b"/>
            <a:pathLst>
              <a:path w="1676400" h="635">
                <a:moveTo>
                  <a:pt x="0" y="0"/>
                </a:moveTo>
                <a:lnTo>
                  <a:pt x="1676146" y="253"/>
                </a:lnTo>
              </a:path>
            </a:pathLst>
          </a:custGeom>
          <a:ln w="28440">
            <a:solidFill>
              <a:srgbClr val="FF0000"/>
            </a:solidFill>
          </a:ln>
        </p:spPr>
        <p:txBody>
          <a:bodyPr wrap="square" lIns="0" tIns="0" rIns="0" bIns="0" rtlCol="0"/>
          <a:lstStyle/>
          <a:p>
            <a:endParaRPr/>
          </a:p>
        </p:txBody>
      </p:sp>
      <p:sp>
        <p:nvSpPr>
          <p:cNvPr id="10" name="object 10"/>
          <p:cNvSpPr/>
          <p:nvPr/>
        </p:nvSpPr>
        <p:spPr>
          <a:xfrm>
            <a:off x="2666873" y="5337047"/>
            <a:ext cx="1677035" cy="635"/>
          </a:xfrm>
          <a:custGeom>
            <a:avLst/>
            <a:gdLst/>
            <a:ahLst/>
            <a:cxnLst/>
            <a:rect l="l" t="t" r="r" b="b"/>
            <a:pathLst>
              <a:path w="1677035" h="635">
                <a:moveTo>
                  <a:pt x="0" y="0"/>
                </a:moveTo>
                <a:lnTo>
                  <a:pt x="1676527" y="253"/>
                </a:lnTo>
              </a:path>
            </a:pathLst>
          </a:custGeom>
          <a:ln w="28440">
            <a:solidFill>
              <a:srgbClr val="FF0000"/>
            </a:solidFill>
          </a:ln>
        </p:spPr>
        <p:txBody>
          <a:bodyPr wrap="square" lIns="0" tIns="0" rIns="0" bIns="0" rtlCol="0"/>
          <a:lstStyle/>
          <a:p>
            <a:endParaRPr/>
          </a:p>
        </p:txBody>
      </p:sp>
      <p:sp>
        <p:nvSpPr>
          <p:cNvPr id="11" name="object 11"/>
          <p:cNvSpPr txBox="1"/>
          <p:nvPr/>
        </p:nvSpPr>
        <p:spPr>
          <a:xfrm>
            <a:off x="2478277" y="4684217"/>
            <a:ext cx="3762375" cy="1512570"/>
          </a:xfrm>
          <a:prstGeom prst="rect">
            <a:avLst/>
          </a:prstGeom>
        </p:spPr>
        <p:txBody>
          <a:bodyPr vert="horz" wrap="square" lIns="0" tIns="12700" rIns="0" bIns="0" rtlCol="0">
            <a:spAutoFit/>
          </a:bodyPr>
          <a:lstStyle/>
          <a:p>
            <a:pPr marL="467359">
              <a:lnSpc>
                <a:spcPct val="100000"/>
              </a:lnSpc>
              <a:spcBef>
                <a:spcPts val="100"/>
              </a:spcBef>
              <a:tabLst>
                <a:tab pos="920750" algn="l"/>
                <a:tab pos="1372870" algn="l"/>
                <a:tab pos="1729105" algn="l"/>
                <a:tab pos="2181225" algn="l"/>
                <a:tab pos="2633345" algn="l"/>
                <a:tab pos="3084830" algn="l"/>
                <a:tab pos="3536950" algn="l"/>
              </a:tabLst>
            </a:pPr>
            <a:r>
              <a:rPr sz="2400" dirty="0">
                <a:latin typeface="Tahoma"/>
                <a:cs typeface="Tahoma"/>
              </a:rPr>
              <a:t>1	1	1	1	1	1	0	0</a:t>
            </a:r>
            <a:endParaRPr sz="2400">
              <a:latin typeface="Tahoma"/>
              <a:cs typeface="Tahoma"/>
            </a:endParaRPr>
          </a:p>
          <a:p>
            <a:pPr>
              <a:lnSpc>
                <a:spcPct val="100000"/>
              </a:lnSpc>
              <a:spcBef>
                <a:spcPts val="15"/>
              </a:spcBef>
            </a:pPr>
            <a:endParaRPr sz="2650">
              <a:latin typeface="Times New Roman"/>
              <a:cs typeface="Times New Roman"/>
            </a:endParaRPr>
          </a:p>
          <a:p>
            <a:pPr marL="38100" marR="30480">
              <a:lnSpc>
                <a:spcPct val="100000"/>
              </a:lnSpc>
              <a:tabLst>
                <a:tab pos="2164080" algn="l"/>
              </a:tabLst>
            </a:pPr>
            <a:r>
              <a:rPr sz="2400" spc="-15" dirty="0">
                <a:solidFill>
                  <a:srgbClr val="FF0000"/>
                </a:solidFill>
                <a:latin typeface="Tahoma"/>
                <a:cs typeface="Tahoma"/>
              </a:rPr>
              <a:t>Invalid</a:t>
            </a:r>
            <a:r>
              <a:rPr sz="2400" spc="-5" dirty="0">
                <a:solidFill>
                  <a:srgbClr val="FF0000"/>
                </a:solidFill>
                <a:latin typeface="Tahoma"/>
                <a:cs typeface="Tahoma"/>
              </a:rPr>
              <a:t> </a:t>
            </a:r>
            <a:r>
              <a:rPr sz="2400" dirty="0">
                <a:solidFill>
                  <a:srgbClr val="FF0000"/>
                </a:solidFill>
                <a:latin typeface="Tahoma"/>
                <a:cs typeface="Tahoma"/>
              </a:rPr>
              <a:t>BCD	</a:t>
            </a:r>
            <a:r>
              <a:rPr sz="3600" spc="-22" baseline="-12731" dirty="0">
                <a:solidFill>
                  <a:srgbClr val="FF0000"/>
                </a:solidFill>
                <a:latin typeface="Tahoma"/>
                <a:cs typeface="Tahoma"/>
              </a:rPr>
              <a:t>Invalid</a:t>
            </a:r>
            <a:r>
              <a:rPr sz="3600" spc="-120" baseline="-12731" dirty="0">
                <a:solidFill>
                  <a:srgbClr val="FF0000"/>
                </a:solidFill>
                <a:latin typeface="Tahoma"/>
                <a:cs typeface="Tahoma"/>
              </a:rPr>
              <a:t> </a:t>
            </a:r>
            <a:r>
              <a:rPr sz="3600" baseline="-12731" dirty="0">
                <a:solidFill>
                  <a:srgbClr val="FF0000"/>
                </a:solidFill>
                <a:latin typeface="Tahoma"/>
                <a:cs typeface="Tahoma"/>
              </a:rPr>
              <a:t>BCD  </a:t>
            </a:r>
            <a:r>
              <a:rPr sz="2400" dirty="0">
                <a:solidFill>
                  <a:srgbClr val="FF0000"/>
                </a:solidFill>
                <a:latin typeface="Tahoma"/>
                <a:cs typeface="Tahoma"/>
              </a:rPr>
              <a:t>Code	</a:t>
            </a:r>
            <a:r>
              <a:rPr sz="3600" baseline="-12731" dirty="0">
                <a:solidFill>
                  <a:srgbClr val="FF0000"/>
                </a:solidFill>
                <a:latin typeface="Tahoma"/>
                <a:cs typeface="Tahoma"/>
              </a:rPr>
              <a:t>Code</a:t>
            </a:r>
            <a:endParaRPr sz="3600" baseline="-12731">
              <a:latin typeface="Tahoma"/>
              <a:cs typeface="Tahoma"/>
            </a:endParaRPr>
          </a:p>
        </p:txBody>
      </p:sp>
      <p:sp>
        <p:nvSpPr>
          <p:cNvPr id="12" name="object 12"/>
          <p:cNvSpPr/>
          <p:nvPr/>
        </p:nvSpPr>
        <p:spPr>
          <a:xfrm>
            <a:off x="2174113" y="4028185"/>
            <a:ext cx="224154" cy="391795"/>
          </a:xfrm>
          <a:custGeom>
            <a:avLst/>
            <a:gdLst/>
            <a:ahLst/>
            <a:cxnLst/>
            <a:rect l="l" t="t" r="r" b="b"/>
            <a:pathLst>
              <a:path w="224155" h="391795">
                <a:moveTo>
                  <a:pt x="0" y="160019"/>
                </a:moveTo>
                <a:lnTo>
                  <a:pt x="76073" y="160019"/>
                </a:lnTo>
                <a:lnTo>
                  <a:pt x="76073" y="0"/>
                </a:lnTo>
                <a:lnTo>
                  <a:pt x="147700" y="0"/>
                </a:lnTo>
                <a:lnTo>
                  <a:pt x="147700" y="160019"/>
                </a:lnTo>
                <a:lnTo>
                  <a:pt x="223774" y="160019"/>
                </a:lnTo>
                <a:lnTo>
                  <a:pt x="223774" y="231647"/>
                </a:lnTo>
                <a:lnTo>
                  <a:pt x="147700" y="231647"/>
                </a:lnTo>
                <a:lnTo>
                  <a:pt x="147700" y="391794"/>
                </a:lnTo>
                <a:lnTo>
                  <a:pt x="76073" y="391794"/>
                </a:lnTo>
                <a:lnTo>
                  <a:pt x="76073" y="231647"/>
                </a:lnTo>
                <a:lnTo>
                  <a:pt x="0" y="231647"/>
                </a:lnTo>
                <a:lnTo>
                  <a:pt x="0" y="160019"/>
                </a:lnTo>
                <a:close/>
              </a:path>
            </a:pathLst>
          </a:custGeom>
          <a:ln w="9360">
            <a:solidFill>
              <a:srgbClr val="000000"/>
            </a:solidFill>
          </a:ln>
        </p:spPr>
        <p:txBody>
          <a:bodyPr wrap="square" lIns="0" tIns="0" rIns="0" bIns="0" rtlCol="0"/>
          <a:lstStyle/>
          <a:p>
            <a:endParaRPr/>
          </a:p>
        </p:txBody>
      </p:sp>
      <p:sp>
        <p:nvSpPr>
          <p:cNvPr id="13" name="object 13"/>
          <p:cNvSpPr txBox="1"/>
          <p:nvPr/>
        </p:nvSpPr>
        <p:spPr>
          <a:xfrm>
            <a:off x="510540" y="6345732"/>
            <a:ext cx="6644005" cy="391160"/>
          </a:xfrm>
          <a:prstGeom prst="rect">
            <a:avLst/>
          </a:prstGeom>
        </p:spPr>
        <p:txBody>
          <a:bodyPr vert="horz" wrap="square" lIns="0" tIns="12700" rIns="0" bIns="0" rtlCol="0">
            <a:spAutoFit/>
          </a:bodyPr>
          <a:lstStyle/>
          <a:p>
            <a:pPr marL="38100">
              <a:lnSpc>
                <a:spcPct val="100000"/>
              </a:lnSpc>
              <a:spcBef>
                <a:spcPts val="100"/>
              </a:spcBef>
            </a:pPr>
            <a:r>
              <a:rPr sz="1800" spc="-375" baseline="25462" dirty="0">
                <a:solidFill>
                  <a:srgbClr val="8A8A8A"/>
                </a:solidFill>
                <a:latin typeface="Calibri"/>
                <a:cs typeface="Calibri"/>
              </a:rPr>
              <a:t>8/29/2</a:t>
            </a:r>
            <a:r>
              <a:rPr sz="2400" spc="-250" dirty="0">
                <a:latin typeface="Tahoma"/>
                <a:cs typeface="Tahoma"/>
              </a:rPr>
              <a:t>T</a:t>
            </a:r>
            <a:r>
              <a:rPr sz="1800" spc="-375" baseline="25462" dirty="0">
                <a:solidFill>
                  <a:srgbClr val="8A8A8A"/>
                </a:solidFill>
                <a:latin typeface="Calibri"/>
                <a:cs typeface="Calibri"/>
              </a:rPr>
              <a:t>01</a:t>
            </a:r>
            <a:r>
              <a:rPr sz="2400" spc="-250" dirty="0">
                <a:latin typeface="Tahoma"/>
                <a:cs typeface="Tahoma"/>
              </a:rPr>
              <a:t>h</a:t>
            </a:r>
            <a:r>
              <a:rPr sz="1800" spc="-375" baseline="25462" dirty="0">
                <a:solidFill>
                  <a:srgbClr val="8A8A8A"/>
                </a:solidFill>
                <a:latin typeface="Calibri"/>
                <a:cs typeface="Calibri"/>
              </a:rPr>
              <a:t>7 </a:t>
            </a:r>
            <a:r>
              <a:rPr sz="2400" dirty="0">
                <a:latin typeface="Tahoma"/>
                <a:cs typeface="Tahoma"/>
              </a:rPr>
              <a:t>us </a:t>
            </a:r>
            <a:r>
              <a:rPr sz="2400" spc="-5" dirty="0">
                <a:latin typeface="Tahoma"/>
                <a:cs typeface="Tahoma"/>
              </a:rPr>
              <a:t>we </a:t>
            </a:r>
            <a:r>
              <a:rPr sz="2400" spc="-10" dirty="0">
                <a:latin typeface="Tahoma"/>
                <a:cs typeface="Tahoma"/>
              </a:rPr>
              <a:t>have </a:t>
            </a:r>
            <a:r>
              <a:rPr sz="2400" spc="-5" dirty="0">
                <a:latin typeface="Tahoma"/>
                <a:cs typeface="Tahoma"/>
              </a:rPr>
              <a:t>to </a:t>
            </a:r>
            <a:r>
              <a:rPr sz="2400" dirty="0">
                <a:latin typeface="Tahoma"/>
                <a:cs typeface="Tahoma"/>
              </a:rPr>
              <a:t>add </a:t>
            </a:r>
            <a:r>
              <a:rPr sz="2400" spc="-340" dirty="0">
                <a:latin typeface="Tahoma"/>
                <a:cs typeface="Tahoma"/>
              </a:rPr>
              <a:t>01</a:t>
            </a:r>
            <a:r>
              <a:rPr sz="1800" spc="-509" baseline="25462" dirty="0">
                <a:solidFill>
                  <a:srgbClr val="8A8A8A"/>
                </a:solidFill>
                <a:latin typeface="Calibri"/>
                <a:cs typeface="Calibri"/>
              </a:rPr>
              <a:t>A</a:t>
            </a:r>
            <a:r>
              <a:rPr sz="2400" spc="-340" dirty="0">
                <a:latin typeface="Tahoma"/>
                <a:cs typeface="Tahoma"/>
              </a:rPr>
              <a:t>1</a:t>
            </a:r>
            <a:r>
              <a:rPr sz="1800" spc="-509" baseline="25462" dirty="0">
                <a:solidFill>
                  <a:srgbClr val="8A8A8A"/>
                </a:solidFill>
                <a:latin typeface="Calibri"/>
                <a:cs typeface="Calibri"/>
              </a:rPr>
              <a:t>m</a:t>
            </a:r>
            <a:r>
              <a:rPr sz="2400" spc="-340" dirty="0">
                <a:latin typeface="Tahoma"/>
                <a:cs typeface="Tahoma"/>
              </a:rPr>
              <a:t>0</a:t>
            </a:r>
            <a:r>
              <a:rPr sz="1800" spc="-509" baseline="25462" dirty="0">
                <a:solidFill>
                  <a:srgbClr val="8A8A8A"/>
                </a:solidFill>
                <a:latin typeface="Calibri"/>
                <a:cs typeface="Calibri"/>
              </a:rPr>
              <a:t>it</a:t>
            </a:r>
            <a:r>
              <a:rPr sz="1800" baseline="25462" dirty="0">
                <a:solidFill>
                  <a:srgbClr val="8A8A8A"/>
                </a:solidFill>
                <a:latin typeface="Calibri"/>
                <a:cs typeface="Calibri"/>
              </a:rPr>
              <a:t> </a:t>
            </a:r>
            <a:r>
              <a:rPr sz="1800" spc="-202" baseline="25462" dirty="0">
                <a:solidFill>
                  <a:srgbClr val="8A8A8A"/>
                </a:solidFill>
                <a:latin typeface="Calibri"/>
                <a:cs typeface="Calibri"/>
              </a:rPr>
              <a:t>Ne</a:t>
            </a:r>
            <a:r>
              <a:rPr sz="2400" spc="-135" dirty="0">
                <a:latin typeface="Tahoma"/>
                <a:cs typeface="Tahoma"/>
              </a:rPr>
              <a:t>i</a:t>
            </a:r>
            <a:r>
              <a:rPr sz="1800" spc="-202" baseline="25462" dirty="0">
                <a:solidFill>
                  <a:srgbClr val="8A8A8A"/>
                </a:solidFill>
                <a:latin typeface="Calibri"/>
                <a:cs typeface="Calibri"/>
              </a:rPr>
              <a:t>v</a:t>
            </a:r>
            <a:r>
              <a:rPr sz="2400" spc="-135" dirty="0">
                <a:latin typeface="Tahoma"/>
                <a:cs typeface="Tahoma"/>
              </a:rPr>
              <a:t>n</a:t>
            </a:r>
            <a:r>
              <a:rPr sz="1800" spc="-202" baseline="25462" dirty="0">
                <a:solidFill>
                  <a:srgbClr val="8A8A8A"/>
                </a:solidFill>
                <a:latin typeface="Calibri"/>
                <a:cs typeface="Calibri"/>
              </a:rPr>
              <a:t>ase</a:t>
            </a:r>
            <a:r>
              <a:rPr sz="2400" spc="-135" dirty="0">
                <a:latin typeface="Tahoma"/>
                <a:cs typeface="Tahoma"/>
              </a:rPr>
              <a:t>illegal </a:t>
            </a:r>
            <a:r>
              <a:rPr sz="2400" dirty="0">
                <a:latin typeface="Tahoma"/>
                <a:cs typeface="Tahoma"/>
              </a:rPr>
              <a:t>BCD</a:t>
            </a:r>
            <a:r>
              <a:rPr sz="2400" spc="100" dirty="0">
                <a:latin typeface="Tahoma"/>
                <a:cs typeface="Tahoma"/>
              </a:rPr>
              <a:t> </a:t>
            </a:r>
            <a:r>
              <a:rPr sz="2400" spc="-5" dirty="0">
                <a:latin typeface="Tahoma"/>
                <a:cs typeface="Tahoma"/>
              </a:rPr>
              <a:t>code</a:t>
            </a:r>
            <a:endParaRPr sz="2400">
              <a:latin typeface="Tahoma"/>
              <a:cs typeface="Tahoma"/>
            </a:endParaRPr>
          </a:p>
        </p:txBody>
      </p:sp>
      <p:sp>
        <p:nvSpPr>
          <p:cNvPr id="14" name="object 14"/>
          <p:cNvSpPr txBox="1"/>
          <p:nvPr/>
        </p:nvSpPr>
        <p:spPr>
          <a:xfrm>
            <a:off x="1479041" y="1615059"/>
            <a:ext cx="3076575" cy="930275"/>
          </a:xfrm>
          <a:prstGeom prst="rect">
            <a:avLst/>
          </a:prstGeom>
        </p:spPr>
        <p:txBody>
          <a:bodyPr vert="horz" wrap="square" lIns="0" tIns="12700" rIns="0" bIns="0" rtlCol="0">
            <a:spAutoFit/>
          </a:bodyPr>
          <a:lstStyle/>
          <a:p>
            <a:pPr marL="12700" marR="5080" indent="22860">
              <a:lnSpc>
                <a:spcPct val="123600"/>
              </a:lnSpc>
              <a:spcBef>
                <a:spcPts val="100"/>
              </a:spcBef>
            </a:pPr>
            <a:r>
              <a:rPr sz="2400" spc="-30" dirty="0">
                <a:latin typeface="Tahoma"/>
                <a:cs typeface="Tahoma"/>
              </a:rPr>
              <a:t>9’s </a:t>
            </a:r>
            <a:r>
              <a:rPr sz="2400" spc="-5" dirty="0">
                <a:latin typeface="Tahoma"/>
                <a:cs typeface="Tahoma"/>
              </a:rPr>
              <a:t>complement </a:t>
            </a:r>
            <a:r>
              <a:rPr sz="2400" dirty="0">
                <a:latin typeface="Tahoma"/>
                <a:cs typeface="Tahoma"/>
              </a:rPr>
              <a:t>of 21  </a:t>
            </a:r>
            <a:r>
              <a:rPr sz="2400" spc="-25" dirty="0">
                <a:latin typeface="Tahoma"/>
                <a:cs typeface="Tahoma"/>
              </a:rPr>
              <a:t>10’s </a:t>
            </a:r>
            <a:r>
              <a:rPr sz="2400" spc="-5" dirty="0">
                <a:latin typeface="Tahoma"/>
                <a:cs typeface="Tahoma"/>
              </a:rPr>
              <a:t>complement </a:t>
            </a:r>
            <a:r>
              <a:rPr sz="2400" dirty="0">
                <a:latin typeface="Tahoma"/>
                <a:cs typeface="Tahoma"/>
              </a:rPr>
              <a:t>of</a:t>
            </a:r>
            <a:r>
              <a:rPr sz="2400" spc="-60" dirty="0">
                <a:latin typeface="Tahoma"/>
                <a:cs typeface="Tahoma"/>
              </a:rPr>
              <a:t> </a:t>
            </a:r>
            <a:r>
              <a:rPr sz="2400" dirty="0">
                <a:latin typeface="Tahoma"/>
                <a:cs typeface="Tahoma"/>
              </a:rPr>
              <a:t>21</a:t>
            </a:r>
            <a:endParaRPr sz="2400">
              <a:latin typeface="Tahoma"/>
              <a:cs typeface="Tahoma"/>
            </a:endParaRPr>
          </a:p>
        </p:txBody>
      </p:sp>
      <p:sp>
        <p:nvSpPr>
          <p:cNvPr id="15" name="object 15"/>
          <p:cNvSpPr txBox="1"/>
          <p:nvPr/>
        </p:nvSpPr>
        <p:spPr>
          <a:xfrm>
            <a:off x="5149883" y="1615059"/>
            <a:ext cx="1356360" cy="930275"/>
          </a:xfrm>
          <a:prstGeom prst="rect">
            <a:avLst/>
          </a:prstGeom>
        </p:spPr>
        <p:txBody>
          <a:bodyPr vert="horz" wrap="square" lIns="0" tIns="99060" rIns="0" bIns="0" rtlCol="0">
            <a:spAutoFit/>
          </a:bodyPr>
          <a:lstStyle/>
          <a:p>
            <a:pPr marL="12700">
              <a:lnSpc>
                <a:spcPct val="100000"/>
              </a:lnSpc>
              <a:spcBef>
                <a:spcPts val="780"/>
              </a:spcBef>
            </a:pPr>
            <a:r>
              <a:rPr sz="2400" spc="-5" dirty="0">
                <a:latin typeface="Tahoma"/>
                <a:cs typeface="Tahoma"/>
              </a:rPr>
              <a:t>99-21=78</a:t>
            </a:r>
            <a:endParaRPr sz="2400">
              <a:latin typeface="Tahoma"/>
              <a:cs typeface="Tahoma"/>
            </a:endParaRPr>
          </a:p>
          <a:p>
            <a:pPr marL="59690">
              <a:lnSpc>
                <a:spcPct val="100000"/>
              </a:lnSpc>
              <a:spcBef>
                <a:spcPts val="680"/>
              </a:spcBef>
            </a:pPr>
            <a:r>
              <a:rPr sz="2400" spc="-5" dirty="0">
                <a:latin typeface="Tahoma"/>
                <a:cs typeface="Tahoma"/>
              </a:rPr>
              <a:t>78+1=79</a:t>
            </a:r>
            <a:endParaRPr sz="2400">
              <a:latin typeface="Tahoma"/>
              <a:cs typeface="Tahoma"/>
            </a:endParaRPr>
          </a:p>
        </p:txBody>
      </p:sp>
      <p:sp>
        <p:nvSpPr>
          <p:cNvPr id="16" name="object 16"/>
          <p:cNvSpPr txBox="1"/>
          <p:nvPr/>
        </p:nvSpPr>
        <p:spPr>
          <a:xfrm>
            <a:off x="415137" y="1137748"/>
            <a:ext cx="8472805" cy="513715"/>
          </a:xfrm>
          <a:prstGeom prst="rect">
            <a:avLst/>
          </a:prstGeom>
        </p:spPr>
        <p:txBody>
          <a:bodyPr vert="horz" wrap="square" lIns="0" tIns="12700" rIns="0" bIns="0" rtlCol="0">
            <a:spAutoFit/>
          </a:bodyPr>
          <a:lstStyle/>
          <a:p>
            <a:pPr marL="38100">
              <a:lnSpc>
                <a:spcPct val="100000"/>
              </a:lnSpc>
              <a:spcBef>
                <a:spcPts val="100"/>
              </a:spcBef>
            </a:pPr>
            <a:r>
              <a:rPr sz="2400" spc="-5" dirty="0">
                <a:solidFill>
                  <a:srgbClr val="FF0000"/>
                </a:solidFill>
                <a:latin typeface="Tahoma"/>
                <a:cs typeface="Tahoma"/>
              </a:rPr>
              <a:t>Example: </a:t>
            </a:r>
            <a:r>
              <a:rPr sz="2400" spc="-15" dirty="0">
                <a:solidFill>
                  <a:srgbClr val="FF0000"/>
                </a:solidFill>
                <a:latin typeface="Tahoma"/>
                <a:cs typeface="Tahoma"/>
              </a:rPr>
              <a:t>Perform </a:t>
            </a:r>
            <a:r>
              <a:rPr sz="2400" dirty="0">
                <a:solidFill>
                  <a:srgbClr val="FF0000"/>
                </a:solidFill>
                <a:latin typeface="Tahoma"/>
                <a:cs typeface="Tahoma"/>
              </a:rPr>
              <a:t>in BCD using </a:t>
            </a:r>
            <a:r>
              <a:rPr sz="2400" spc="-25" dirty="0">
                <a:solidFill>
                  <a:srgbClr val="FF0000"/>
                </a:solidFill>
                <a:latin typeface="Tahoma"/>
                <a:cs typeface="Tahoma"/>
              </a:rPr>
              <a:t>10’s </a:t>
            </a:r>
            <a:r>
              <a:rPr sz="2400" spc="-5" dirty="0">
                <a:solidFill>
                  <a:srgbClr val="FF0000"/>
                </a:solidFill>
                <a:latin typeface="Tahoma"/>
                <a:cs typeface="Tahoma"/>
              </a:rPr>
              <a:t>complement </a:t>
            </a:r>
            <a:r>
              <a:rPr sz="4800" spc="-390" baseline="7812" dirty="0">
                <a:latin typeface="Times New Roman"/>
                <a:cs typeface="Times New Roman"/>
              </a:rPr>
              <a:t>(83)</a:t>
            </a:r>
            <a:r>
              <a:rPr sz="2775" spc="-390" baseline="13513" dirty="0">
                <a:latin typeface="Times New Roman"/>
                <a:cs typeface="Times New Roman"/>
              </a:rPr>
              <a:t>10 </a:t>
            </a:r>
            <a:r>
              <a:rPr sz="4800" spc="-375" baseline="7812" dirty="0">
                <a:latin typeface="Symbol"/>
                <a:cs typeface="Symbol"/>
              </a:rPr>
              <a:t></a:t>
            </a:r>
            <a:r>
              <a:rPr sz="4800" spc="-832" baseline="7812" dirty="0">
                <a:latin typeface="Times New Roman"/>
                <a:cs typeface="Times New Roman"/>
              </a:rPr>
              <a:t> </a:t>
            </a:r>
            <a:r>
              <a:rPr sz="4800" spc="-390" baseline="7812" dirty="0">
                <a:latin typeface="Times New Roman"/>
                <a:cs typeface="Times New Roman"/>
              </a:rPr>
              <a:t>(21)</a:t>
            </a:r>
            <a:r>
              <a:rPr sz="2775" spc="-390" baseline="13513" dirty="0">
                <a:latin typeface="Times New Roman"/>
                <a:cs typeface="Times New Roman"/>
              </a:rPr>
              <a:t>10</a:t>
            </a:r>
            <a:endParaRPr sz="2775" baseline="13513">
              <a:latin typeface="Times New Roman"/>
              <a:cs typeface="Times New Roman"/>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422554" y="96139"/>
            <a:ext cx="1270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endParaRPr sz="2400">
              <a:latin typeface="Tahoma"/>
              <a:cs typeface="Tahoma"/>
            </a:endParaRPr>
          </a:p>
        </p:txBody>
      </p:sp>
      <p:sp>
        <p:nvSpPr>
          <p:cNvPr id="4" name="object 4"/>
          <p:cNvSpPr txBox="1"/>
          <p:nvPr/>
        </p:nvSpPr>
        <p:spPr>
          <a:xfrm>
            <a:off x="7088064" y="96139"/>
            <a:ext cx="176466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continue…….</a:t>
            </a:r>
            <a:endParaRPr sz="2400">
              <a:latin typeface="Tahoma"/>
              <a:cs typeface="Tahoma"/>
            </a:endParaRPr>
          </a:p>
        </p:txBody>
      </p:sp>
      <p:graphicFrame>
        <p:nvGraphicFramePr>
          <p:cNvPr id="5" name="object 5"/>
          <p:cNvGraphicFramePr>
            <a:graphicFrameLocks noGrp="1"/>
          </p:cNvGraphicFramePr>
          <p:nvPr/>
        </p:nvGraphicFramePr>
        <p:xfrm>
          <a:off x="1792858" y="1785344"/>
          <a:ext cx="4934581" cy="1105619"/>
        </p:xfrm>
        <a:graphic>
          <a:graphicData uri="http://schemas.openxmlformats.org/drawingml/2006/table">
            <a:tbl>
              <a:tblPr firstRow="1" bandRow="1">
                <a:tableStyleId>{2D5ABB26-0587-4C30-8999-92F81FD0307C}</a:tableStyleId>
              </a:tblPr>
              <a:tblGrid>
                <a:gridCol w="76200">
                  <a:extLst>
                    <a:ext uri="{9D8B030D-6E8A-4147-A177-3AD203B41FA5}">
                      <a16:colId xmlns="" xmlns:a16="http://schemas.microsoft.com/office/drawing/2014/main" val="20000"/>
                    </a:ext>
                  </a:extLst>
                </a:gridCol>
                <a:gridCol w="71755">
                  <a:extLst>
                    <a:ext uri="{9D8B030D-6E8A-4147-A177-3AD203B41FA5}">
                      <a16:colId xmlns="" xmlns:a16="http://schemas.microsoft.com/office/drawing/2014/main" val="20001"/>
                    </a:ext>
                  </a:extLst>
                </a:gridCol>
                <a:gridCol w="76199">
                  <a:extLst>
                    <a:ext uri="{9D8B030D-6E8A-4147-A177-3AD203B41FA5}">
                      <a16:colId xmlns="" xmlns:a16="http://schemas.microsoft.com/office/drawing/2014/main" val="20002"/>
                    </a:ext>
                  </a:extLst>
                </a:gridCol>
                <a:gridCol w="1088389">
                  <a:extLst>
                    <a:ext uri="{9D8B030D-6E8A-4147-A177-3AD203B41FA5}">
                      <a16:colId xmlns="" xmlns:a16="http://schemas.microsoft.com/office/drawing/2014/main" val="20003"/>
                    </a:ext>
                  </a:extLst>
                </a:gridCol>
                <a:gridCol w="452119">
                  <a:extLst>
                    <a:ext uri="{9D8B030D-6E8A-4147-A177-3AD203B41FA5}">
                      <a16:colId xmlns="" xmlns:a16="http://schemas.microsoft.com/office/drawing/2014/main" val="20004"/>
                    </a:ext>
                  </a:extLst>
                </a:gridCol>
                <a:gridCol w="392430">
                  <a:extLst>
                    <a:ext uri="{9D8B030D-6E8A-4147-A177-3AD203B41FA5}">
                      <a16:colId xmlns="" xmlns:a16="http://schemas.microsoft.com/office/drawing/2014/main" val="20005"/>
                    </a:ext>
                  </a:extLst>
                </a:gridCol>
                <a:gridCol w="697865">
                  <a:extLst>
                    <a:ext uri="{9D8B030D-6E8A-4147-A177-3AD203B41FA5}">
                      <a16:colId xmlns="" xmlns:a16="http://schemas.microsoft.com/office/drawing/2014/main" val="20006"/>
                    </a:ext>
                  </a:extLst>
                </a:gridCol>
                <a:gridCol w="836294">
                  <a:extLst>
                    <a:ext uri="{9D8B030D-6E8A-4147-A177-3AD203B41FA5}">
                      <a16:colId xmlns="" xmlns:a16="http://schemas.microsoft.com/office/drawing/2014/main" val="20007"/>
                    </a:ext>
                  </a:extLst>
                </a:gridCol>
                <a:gridCol w="450850">
                  <a:extLst>
                    <a:ext uri="{9D8B030D-6E8A-4147-A177-3AD203B41FA5}">
                      <a16:colId xmlns="" xmlns:a16="http://schemas.microsoft.com/office/drawing/2014/main" val="20008"/>
                    </a:ext>
                  </a:extLst>
                </a:gridCol>
                <a:gridCol w="451485">
                  <a:extLst>
                    <a:ext uri="{9D8B030D-6E8A-4147-A177-3AD203B41FA5}">
                      <a16:colId xmlns="" xmlns:a16="http://schemas.microsoft.com/office/drawing/2014/main" val="20009"/>
                    </a:ext>
                  </a:extLst>
                </a:gridCol>
                <a:gridCol w="340995">
                  <a:extLst>
                    <a:ext uri="{9D8B030D-6E8A-4147-A177-3AD203B41FA5}">
                      <a16:colId xmlns="" xmlns:a16="http://schemas.microsoft.com/office/drawing/2014/main" val="20010"/>
                    </a:ext>
                  </a:extLst>
                </a:gridCol>
              </a:tblGrid>
              <a:tr h="366869">
                <a:tc rowSpan="2" gridSpan="3">
                  <a:txBody>
                    <a:bodyPr/>
                    <a:lstStyle/>
                    <a:p>
                      <a:pPr>
                        <a:lnSpc>
                          <a:spcPct val="100000"/>
                        </a:lnSpc>
                      </a:pPr>
                      <a:endParaRPr sz="21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a:txBody>
                    <a:bodyPr/>
                    <a:lstStyle/>
                    <a:p>
                      <a:pPr marR="135255" algn="r">
                        <a:lnSpc>
                          <a:spcPts val="2790"/>
                        </a:lnSpc>
                      </a:pPr>
                      <a:r>
                        <a:rPr sz="2400" dirty="0">
                          <a:latin typeface="Tahoma"/>
                          <a:cs typeface="Tahoma"/>
                        </a:rPr>
                        <a:t>1</a:t>
                      </a:r>
                      <a:endParaRPr sz="2400">
                        <a:latin typeface="Tahoma"/>
                        <a:cs typeface="Tahoma"/>
                      </a:endParaRPr>
                    </a:p>
                  </a:txBody>
                  <a:tcPr marL="0" marR="0" marT="0" marB="0"/>
                </a:tc>
                <a:tc>
                  <a:txBody>
                    <a:bodyPr/>
                    <a:lstStyle/>
                    <a:p>
                      <a:pPr marL="635" algn="ctr">
                        <a:lnSpc>
                          <a:spcPts val="2790"/>
                        </a:lnSpc>
                      </a:pPr>
                      <a:r>
                        <a:rPr sz="2400" dirty="0">
                          <a:latin typeface="Tahoma"/>
                          <a:cs typeface="Tahoma"/>
                        </a:rPr>
                        <a:t>1</a:t>
                      </a:r>
                      <a:endParaRPr sz="2400">
                        <a:latin typeface="Tahoma"/>
                        <a:cs typeface="Tahoma"/>
                      </a:endParaRPr>
                    </a:p>
                  </a:txBody>
                  <a:tcPr marL="0" marR="0" marT="0" marB="0"/>
                </a:tc>
                <a:tc>
                  <a:txBody>
                    <a:bodyPr/>
                    <a:lstStyle/>
                    <a:p>
                      <a:pPr marR="75565" algn="r">
                        <a:lnSpc>
                          <a:spcPts val="2790"/>
                        </a:lnSpc>
                      </a:pPr>
                      <a:r>
                        <a:rPr sz="2400" dirty="0">
                          <a:latin typeface="Tahoma"/>
                          <a:cs typeface="Tahoma"/>
                        </a:rPr>
                        <a:t>1</a:t>
                      </a:r>
                      <a:endParaRPr sz="2400">
                        <a:latin typeface="Tahoma"/>
                        <a:cs typeface="Tahoma"/>
                      </a:endParaRPr>
                    </a:p>
                  </a:txBody>
                  <a:tcPr marL="0" marR="0" marT="0" marB="0"/>
                </a:tc>
                <a:tc>
                  <a:txBody>
                    <a:bodyPr/>
                    <a:lstStyle/>
                    <a:p>
                      <a:pPr marL="106680">
                        <a:lnSpc>
                          <a:spcPts val="2790"/>
                        </a:lnSpc>
                      </a:pPr>
                      <a:r>
                        <a:rPr sz="2400" dirty="0">
                          <a:latin typeface="Tahoma"/>
                          <a:cs typeface="Tahoma"/>
                        </a:rPr>
                        <a:t>1</a:t>
                      </a:r>
                      <a:endParaRPr sz="2400">
                        <a:latin typeface="Tahoma"/>
                        <a:cs typeface="Tahoma"/>
                      </a:endParaRPr>
                    </a:p>
                  </a:txBody>
                  <a:tcPr marL="0" marR="0" marT="0" marB="0"/>
                </a:tc>
                <a:tc>
                  <a:txBody>
                    <a:bodyPr/>
                    <a:lstStyle/>
                    <a:p>
                      <a:pPr marR="135255" algn="r">
                        <a:lnSpc>
                          <a:spcPts val="2790"/>
                        </a:lnSpc>
                      </a:pPr>
                      <a:r>
                        <a:rPr sz="2400" dirty="0">
                          <a:latin typeface="Tahoma"/>
                          <a:cs typeface="Tahoma"/>
                        </a:rPr>
                        <a:t>1</a:t>
                      </a:r>
                      <a:endParaRPr sz="2400">
                        <a:latin typeface="Tahoma"/>
                        <a:cs typeface="Tahoma"/>
                      </a:endParaRPr>
                    </a:p>
                  </a:txBody>
                  <a:tcPr marL="0" marR="0" marT="0" marB="0"/>
                </a:tc>
                <a:tc>
                  <a:txBody>
                    <a:bodyPr/>
                    <a:lstStyle/>
                    <a:p>
                      <a:pPr marL="635" algn="ctr">
                        <a:lnSpc>
                          <a:spcPts val="2790"/>
                        </a:lnSpc>
                      </a:pPr>
                      <a:r>
                        <a:rPr sz="2400" dirty="0">
                          <a:latin typeface="Tahoma"/>
                          <a:cs typeface="Tahoma"/>
                        </a:rPr>
                        <a:t>1</a:t>
                      </a:r>
                      <a:endParaRPr sz="2400">
                        <a:latin typeface="Tahoma"/>
                        <a:cs typeface="Tahoma"/>
                      </a:endParaRPr>
                    </a:p>
                  </a:txBody>
                  <a:tcPr marL="0" marR="0" marT="0" marB="0"/>
                </a:tc>
                <a:tc>
                  <a:txBody>
                    <a:bodyPr/>
                    <a:lstStyle/>
                    <a:p>
                      <a:pPr algn="ctr">
                        <a:lnSpc>
                          <a:spcPts val="2790"/>
                        </a:lnSpc>
                      </a:pPr>
                      <a:r>
                        <a:rPr sz="2400" dirty="0">
                          <a:latin typeface="Tahoma"/>
                          <a:cs typeface="Tahoma"/>
                        </a:rPr>
                        <a:t>0</a:t>
                      </a:r>
                      <a:endParaRPr sz="2400">
                        <a:latin typeface="Tahoma"/>
                        <a:cs typeface="Tahoma"/>
                      </a:endParaRPr>
                    </a:p>
                  </a:txBody>
                  <a:tcPr marL="0" marR="0" marT="0" marB="0"/>
                </a:tc>
                <a:tc>
                  <a:txBody>
                    <a:bodyPr/>
                    <a:lstStyle/>
                    <a:p>
                      <a:pPr marR="24765" algn="r">
                        <a:lnSpc>
                          <a:spcPts val="2790"/>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0"/>
                  </a:ext>
                </a:extLst>
              </a:tr>
              <a:tr h="367237">
                <a:tc gridSpan="3"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R="135255" algn="r">
                        <a:lnSpc>
                          <a:spcPts val="2790"/>
                        </a:lnSpc>
                      </a:pPr>
                      <a:r>
                        <a:rPr sz="2400" dirty="0">
                          <a:latin typeface="Tahoma"/>
                          <a:cs typeface="Tahoma"/>
                        </a:rPr>
                        <a:t>0</a:t>
                      </a:r>
                      <a:endParaRPr sz="2400">
                        <a:latin typeface="Tahoma"/>
                        <a:cs typeface="Tahoma"/>
                      </a:endParaRPr>
                    </a:p>
                  </a:txBody>
                  <a:tcPr marL="0" marR="0" marT="0" marB="0"/>
                </a:tc>
                <a:tc>
                  <a:txBody>
                    <a:bodyPr/>
                    <a:lstStyle/>
                    <a:p>
                      <a:pPr marL="635" algn="ctr">
                        <a:lnSpc>
                          <a:spcPts val="2790"/>
                        </a:lnSpc>
                      </a:pPr>
                      <a:r>
                        <a:rPr sz="2400" dirty="0">
                          <a:latin typeface="Tahoma"/>
                          <a:cs typeface="Tahoma"/>
                        </a:rPr>
                        <a:t>1</a:t>
                      </a:r>
                      <a:endParaRPr sz="2400">
                        <a:latin typeface="Tahoma"/>
                        <a:cs typeface="Tahoma"/>
                      </a:endParaRPr>
                    </a:p>
                  </a:txBody>
                  <a:tcPr marL="0" marR="0" marT="0" marB="0"/>
                </a:tc>
                <a:tc>
                  <a:txBody>
                    <a:bodyPr/>
                    <a:lstStyle/>
                    <a:p>
                      <a:pPr marR="74930" algn="r">
                        <a:lnSpc>
                          <a:spcPts val="2790"/>
                        </a:lnSpc>
                      </a:pPr>
                      <a:r>
                        <a:rPr sz="2400" dirty="0">
                          <a:latin typeface="Tahoma"/>
                          <a:cs typeface="Tahoma"/>
                        </a:rPr>
                        <a:t>1</a:t>
                      </a:r>
                      <a:endParaRPr sz="2400">
                        <a:latin typeface="Tahoma"/>
                        <a:cs typeface="Tahoma"/>
                      </a:endParaRPr>
                    </a:p>
                  </a:txBody>
                  <a:tcPr marL="0" marR="0" marT="0" marB="0"/>
                </a:tc>
                <a:tc>
                  <a:txBody>
                    <a:bodyPr/>
                    <a:lstStyle/>
                    <a:p>
                      <a:pPr marL="106680">
                        <a:lnSpc>
                          <a:spcPts val="2790"/>
                        </a:lnSpc>
                      </a:pPr>
                      <a:r>
                        <a:rPr sz="2400" dirty="0">
                          <a:latin typeface="Tahoma"/>
                          <a:cs typeface="Tahoma"/>
                        </a:rPr>
                        <a:t>0</a:t>
                      </a:r>
                      <a:endParaRPr sz="2400">
                        <a:latin typeface="Tahoma"/>
                        <a:cs typeface="Tahoma"/>
                      </a:endParaRPr>
                    </a:p>
                  </a:txBody>
                  <a:tcPr marL="0" marR="0" marT="0" marB="0"/>
                </a:tc>
                <a:tc>
                  <a:txBody>
                    <a:bodyPr/>
                    <a:lstStyle/>
                    <a:p>
                      <a:pPr marR="134620" algn="r">
                        <a:lnSpc>
                          <a:spcPts val="2790"/>
                        </a:lnSpc>
                      </a:pPr>
                      <a:r>
                        <a:rPr sz="2400" dirty="0">
                          <a:latin typeface="Tahoma"/>
                          <a:cs typeface="Tahoma"/>
                        </a:rPr>
                        <a:t>0</a:t>
                      </a:r>
                      <a:endParaRPr sz="2400">
                        <a:latin typeface="Tahoma"/>
                        <a:cs typeface="Tahoma"/>
                      </a:endParaRPr>
                    </a:p>
                  </a:txBody>
                  <a:tcPr marL="0" marR="0" marT="0" marB="0"/>
                </a:tc>
                <a:tc>
                  <a:txBody>
                    <a:bodyPr/>
                    <a:lstStyle/>
                    <a:p>
                      <a:pPr marL="635" algn="ctr">
                        <a:lnSpc>
                          <a:spcPts val="2790"/>
                        </a:lnSpc>
                      </a:pPr>
                      <a:r>
                        <a:rPr sz="2400" dirty="0">
                          <a:latin typeface="Tahoma"/>
                          <a:cs typeface="Tahoma"/>
                        </a:rPr>
                        <a:t>1</a:t>
                      </a:r>
                      <a:endParaRPr sz="2400">
                        <a:latin typeface="Tahoma"/>
                        <a:cs typeface="Tahoma"/>
                      </a:endParaRPr>
                    </a:p>
                  </a:txBody>
                  <a:tcPr marL="0" marR="0" marT="0" marB="0"/>
                </a:tc>
                <a:tc>
                  <a:txBody>
                    <a:bodyPr/>
                    <a:lstStyle/>
                    <a:p>
                      <a:pPr algn="ctr">
                        <a:lnSpc>
                          <a:spcPts val="2790"/>
                        </a:lnSpc>
                      </a:pPr>
                      <a:r>
                        <a:rPr sz="2400" dirty="0">
                          <a:latin typeface="Tahoma"/>
                          <a:cs typeface="Tahoma"/>
                        </a:rPr>
                        <a:t>1</a:t>
                      </a:r>
                      <a:endParaRPr sz="2400">
                        <a:latin typeface="Tahoma"/>
                        <a:cs typeface="Tahoma"/>
                      </a:endParaRPr>
                    </a:p>
                  </a:txBody>
                  <a:tcPr marL="0" marR="0" marT="0" marB="0"/>
                </a:tc>
                <a:tc>
                  <a:txBody>
                    <a:bodyPr/>
                    <a:lstStyle/>
                    <a:p>
                      <a:pPr marR="24130" algn="r">
                        <a:lnSpc>
                          <a:spcPts val="2790"/>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1"/>
                  </a:ext>
                </a:extLst>
              </a:tr>
              <a:tr h="371513">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marL="82550">
                        <a:lnSpc>
                          <a:spcPts val="2825"/>
                        </a:lnSpc>
                      </a:pPr>
                      <a:r>
                        <a:rPr sz="2400" dirty="0">
                          <a:solidFill>
                            <a:srgbClr val="FF0000"/>
                          </a:solidFill>
                          <a:latin typeface="Tahoma"/>
                          <a:cs typeface="Tahoma"/>
                        </a:rPr>
                        <a:t>1</a:t>
                      </a:r>
                      <a:endParaRPr sz="2400">
                        <a:latin typeface="Tahoma"/>
                        <a:cs typeface="Tahoma"/>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B w="38100">
                      <a:solidFill>
                        <a:srgbClr val="000000"/>
                      </a:solidFill>
                      <a:prstDash val="solid"/>
                    </a:lnB>
                  </a:tcPr>
                </a:tc>
                <a:extLst>
                  <a:ext uri="{0D108BD9-81ED-4DB2-BD59-A6C34878D82A}">
                    <a16:rowId xmlns="" xmlns:a16="http://schemas.microsoft.com/office/drawing/2014/main" val="10002"/>
                  </a:ext>
                </a:extLst>
              </a:tr>
            </a:tbl>
          </a:graphicData>
        </a:graphic>
      </p:graphicFrame>
      <p:sp>
        <p:nvSpPr>
          <p:cNvPr id="6" name="object 6"/>
          <p:cNvSpPr txBox="1"/>
          <p:nvPr/>
        </p:nvSpPr>
        <p:spPr>
          <a:xfrm>
            <a:off x="2117851" y="3236214"/>
            <a:ext cx="4639945" cy="391160"/>
          </a:xfrm>
          <a:prstGeom prst="rect">
            <a:avLst/>
          </a:prstGeom>
        </p:spPr>
        <p:txBody>
          <a:bodyPr vert="horz" wrap="square" lIns="0" tIns="12700" rIns="0" bIns="0" rtlCol="0">
            <a:spAutoFit/>
          </a:bodyPr>
          <a:lstStyle/>
          <a:p>
            <a:pPr marL="12700">
              <a:lnSpc>
                <a:spcPct val="100000"/>
              </a:lnSpc>
              <a:spcBef>
                <a:spcPts val="100"/>
              </a:spcBef>
              <a:tabLst>
                <a:tab pos="654050" algn="l"/>
                <a:tab pos="1106805" algn="l"/>
                <a:tab pos="1558290" algn="l"/>
                <a:tab pos="2009775" algn="l"/>
                <a:tab pos="2652395" algn="l"/>
                <a:tab pos="3009265" algn="l"/>
                <a:tab pos="3462020" algn="l"/>
                <a:tab pos="3913504" algn="l"/>
                <a:tab pos="4460240" algn="l"/>
              </a:tabLst>
            </a:pPr>
            <a:r>
              <a:rPr sz="2400" dirty="0">
                <a:solidFill>
                  <a:srgbClr val="001F5F"/>
                </a:solidFill>
                <a:latin typeface="Tahoma"/>
                <a:cs typeface="Tahoma"/>
              </a:rPr>
              <a:t>1	</a:t>
            </a:r>
            <a:r>
              <a:rPr sz="2400" dirty="0">
                <a:latin typeface="Tahoma"/>
                <a:cs typeface="Tahoma"/>
              </a:rPr>
              <a:t>0	1	1	0	</a:t>
            </a:r>
            <a:r>
              <a:rPr sz="2400" dirty="0">
                <a:solidFill>
                  <a:srgbClr val="FF0000"/>
                </a:solidFill>
                <a:latin typeface="Tahoma"/>
                <a:cs typeface="Tahoma"/>
              </a:rPr>
              <a:t>1	</a:t>
            </a:r>
            <a:r>
              <a:rPr sz="2400" dirty="0">
                <a:latin typeface="Tahoma"/>
                <a:cs typeface="Tahoma"/>
              </a:rPr>
              <a:t>0	0	1	0</a:t>
            </a:r>
            <a:endParaRPr sz="2400">
              <a:latin typeface="Tahoma"/>
              <a:cs typeface="Tahoma"/>
            </a:endParaRPr>
          </a:p>
        </p:txBody>
      </p:sp>
      <p:sp>
        <p:nvSpPr>
          <p:cNvPr id="7" name="object 7"/>
          <p:cNvSpPr txBox="1"/>
          <p:nvPr/>
        </p:nvSpPr>
        <p:spPr>
          <a:xfrm>
            <a:off x="2689605" y="4242307"/>
            <a:ext cx="1546225" cy="391160"/>
          </a:xfrm>
          <a:prstGeom prst="rect">
            <a:avLst/>
          </a:prstGeom>
        </p:spPr>
        <p:txBody>
          <a:bodyPr vert="horz" wrap="square" lIns="0" tIns="12700" rIns="0" bIns="0" rtlCol="0">
            <a:spAutoFit/>
          </a:bodyPr>
          <a:lstStyle/>
          <a:p>
            <a:pPr marL="12700">
              <a:lnSpc>
                <a:spcPct val="100000"/>
              </a:lnSpc>
              <a:spcBef>
                <a:spcPts val="100"/>
              </a:spcBef>
              <a:tabLst>
                <a:tab pos="559435" algn="l"/>
                <a:tab pos="1010919" algn="l"/>
                <a:tab pos="1366520" algn="l"/>
              </a:tabLst>
            </a:pPr>
            <a:r>
              <a:rPr sz="2400" dirty="0">
                <a:latin typeface="Tahoma"/>
                <a:cs typeface="Tahoma"/>
              </a:rPr>
              <a:t>0	1	1	0</a:t>
            </a:r>
            <a:endParaRPr sz="2400">
              <a:latin typeface="Tahoma"/>
              <a:cs typeface="Tahoma"/>
            </a:endParaRPr>
          </a:p>
        </p:txBody>
      </p:sp>
      <p:sp>
        <p:nvSpPr>
          <p:cNvPr id="8" name="object 8"/>
          <p:cNvSpPr txBox="1"/>
          <p:nvPr/>
        </p:nvSpPr>
        <p:spPr>
          <a:xfrm>
            <a:off x="5067779" y="4242307"/>
            <a:ext cx="1737360" cy="391160"/>
          </a:xfrm>
          <a:prstGeom prst="rect">
            <a:avLst/>
          </a:prstGeom>
        </p:spPr>
        <p:txBody>
          <a:bodyPr vert="horz" wrap="square" lIns="0" tIns="12700" rIns="0" bIns="0" rtlCol="0">
            <a:spAutoFit/>
          </a:bodyPr>
          <a:lstStyle/>
          <a:p>
            <a:pPr marL="12700">
              <a:lnSpc>
                <a:spcPct val="100000"/>
              </a:lnSpc>
              <a:spcBef>
                <a:spcPts val="100"/>
              </a:spcBef>
              <a:tabLst>
                <a:tab pos="462915" algn="l"/>
                <a:tab pos="1010919" algn="l"/>
                <a:tab pos="1557655" algn="l"/>
              </a:tabLst>
            </a:pPr>
            <a:r>
              <a:rPr sz="2400" dirty="0">
                <a:latin typeface="Tahoma"/>
                <a:cs typeface="Tahoma"/>
              </a:rPr>
              <a:t>0	0	1	0</a:t>
            </a:r>
            <a:endParaRPr sz="2400">
              <a:latin typeface="Tahoma"/>
              <a:cs typeface="Tahoma"/>
            </a:endParaRPr>
          </a:p>
        </p:txBody>
      </p:sp>
      <p:sp>
        <p:nvSpPr>
          <p:cNvPr id="9" name="object 9"/>
          <p:cNvSpPr/>
          <p:nvPr/>
        </p:nvSpPr>
        <p:spPr>
          <a:xfrm>
            <a:off x="1792858" y="2352039"/>
            <a:ext cx="224154" cy="391795"/>
          </a:xfrm>
          <a:custGeom>
            <a:avLst/>
            <a:gdLst/>
            <a:ahLst/>
            <a:cxnLst/>
            <a:rect l="l" t="t" r="r" b="b"/>
            <a:pathLst>
              <a:path w="224155" h="391794">
                <a:moveTo>
                  <a:pt x="0" y="160020"/>
                </a:moveTo>
                <a:lnTo>
                  <a:pt x="76073" y="160020"/>
                </a:lnTo>
                <a:lnTo>
                  <a:pt x="76073" y="0"/>
                </a:lnTo>
                <a:lnTo>
                  <a:pt x="147701" y="0"/>
                </a:lnTo>
                <a:lnTo>
                  <a:pt x="147701" y="160020"/>
                </a:lnTo>
                <a:lnTo>
                  <a:pt x="223774" y="160020"/>
                </a:lnTo>
                <a:lnTo>
                  <a:pt x="223774" y="231648"/>
                </a:lnTo>
                <a:lnTo>
                  <a:pt x="147701" y="231648"/>
                </a:lnTo>
                <a:lnTo>
                  <a:pt x="147701" y="391795"/>
                </a:lnTo>
                <a:lnTo>
                  <a:pt x="76073" y="391795"/>
                </a:lnTo>
                <a:lnTo>
                  <a:pt x="76073" y="231648"/>
                </a:lnTo>
                <a:lnTo>
                  <a:pt x="0" y="231648"/>
                </a:lnTo>
                <a:lnTo>
                  <a:pt x="0" y="160020"/>
                </a:lnTo>
                <a:close/>
              </a:path>
            </a:pathLst>
          </a:custGeom>
          <a:ln w="9360">
            <a:solidFill>
              <a:srgbClr val="000000"/>
            </a:solidFill>
          </a:ln>
        </p:spPr>
        <p:txBody>
          <a:bodyPr wrap="square" lIns="0" tIns="0" rIns="0" bIns="0" rtlCol="0"/>
          <a:lstStyle/>
          <a:p>
            <a:endParaRPr/>
          </a:p>
        </p:txBody>
      </p:sp>
      <p:sp>
        <p:nvSpPr>
          <p:cNvPr id="10" name="object 10"/>
          <p:cNvSpPr/>
          <p:nvPr/>
        </p:nvSpPr>
        <p:spPr>
          <a:xfrm>
            <a:off x="1981073" y="3962146"/>
            <a:ext cx="4673600" cy="635"/>
          </a:xfrm>
          <a:custGeom>
            <a:avLst/>
            <a:gdLst/>
            <a:ahLst/>
            <a:cxnLst/>
            <a:rect l="l" t="t" r="r" b="b"/>
            <a:pathLst>
              <a:path w="4673600" h="635">
                <a:moveTo>
                  <a:pt x="0" y="0"/>
                </a:moveTo>
                <a:lnTo>
                  <a:pt x="4673473" y="380"/>
                </a:lnTo>
              </a:path>
            </a:pathLst>
          </a:custGeom>
          <a:ln w="28440">
            <a:solidFill>
              <a:srgbClr val="000000"/>
            </a:solidFill>
          </a:ln>
        </p:spPr>
        <p:txBody>
          <a:bodyPr wrap="square" lIns="0" tIns="0" rIns="0" bIns="0" rtlCol="0"/>
          <a:lstStyle/>
          <a:p>
            <a:endParaRPr/>
          </a:p>
        </p:txBody>
      </p:sp>
      <p:sp>
        <p:nvSpPr>
          <p:cNvPr id="11" name="object 11"/>
          <p:cNvSpPr/>
          <p:nvPr/>
        </p:nvSpPr>
        <p:spPr>
          <a:xfrm>
            <a:off x="4647946" y="2662173"/>
            <a:ext cx="635" cy="424180"/>
          </a:xfrm>
          <a:custGeom>
            <a:avLst/>
            <a:gdLst/>
            <a:ahLst/>
            <a:cxnLst/>
            <a:rect l="l" t="t" r="r" b="b"/>
            <a:pathLst>
              <a:path w="635" h="424180">
                <a:moveTo>
                  <a:pt x="0" y="423799"/>
                </a:moveTo>
                <a:lnTo>
                  <a:pt x="380" y="0"/>
                </a:lnTo>
              </a:path>
            </a:pathLst>
          </a:custGeom>
          <a:ln w="25560">
            <a:solidFill>
              <a:srgbClr val="2B3948"/>
            </a:solidFill>
          </a:ln>
        </p:spPr>
        <p:txBody>
          <a:bodyPr wrap="square" lIns="0" tIns="0" rIns="0" bIns="0" rtlCol="0"/>
          <a:lstStyle/>
          <a:p>
            <a:endParaRPr/>
          </a:p>
        </p:txBody>
      </p:sp>
      <p:sp>
        <p:nvSpPr>
          <p:cNvPr id="12" name="object 12"/>
          <p:cNvSpPr/>
          <p:nvPr/>
        </p:nvSpPr>
        <p:spPr>
          <a:xfrm>
            <a:off x="4004564" y="2603119"/>
            <a:ext cx="642620" cy="118745"/>
          </a:xfrm>
          <a:custGeom>
            <a:avLst/>
            <a:gdLst/>
            <a:ahLst/>
            <a:cxnLst/>
            <a:rect l="l" t="t" r="r" b="b"/>
            <a:pathLst>
              <a:path w="642620" h="118744">
                <a:moveTo>
                  <a:pt x="101726" y="0"/>
                </a:moveTo>
                <a:lnTo>
                  <a:pt x="0" y="59435"/>
                </a:lnTo>
                <a:lnTo>
                  <a:pt x="101726" y="118744"/>
                </a:lnTo>
                <a:lnTo>
                  <a:pt x="109600" y="116585"/>
                </a:lnTo>
                <a:lnTo>
                  <a:pt x="116712" y="104393"/>
                </a:lnTo>
                <a:lnTo>
                  <a:pt x="114553" y="96646"/>
                </a:lnTo>
                <a:lnTo>
                  <a:pt x="72716" y="72262"/>
                </a:lnTo>
                <a:lnTo>
                  <a:pt x="25400" y="72262"/>
                </a:lnTo>
                <a:lnTo>
                  <a:pt x="25400" y="46608"/>
                </a:lnTo>
                <a:lnTo>
                  <a:pt x="72706" y="46589"/>
                </a:lnTo>
                <a:lnTo>
                  <a:pt x="114553" y="22097"/>
                </a:lnTo>
                <a:lnTo>
                  <a:pt x="116586" y="14350"/>
                </a:lnTo>
                <a:lnTo>
                  <a:pt x="109474" y="2158"/>
                </a:lnTo>
                <a:lnTo>
                  <a:pt x="101726" y="0"/>
                </a:lnTo>
                <a:close/>
              </a:path>
              <a:path w="642620" h="118744">
                <a:moveTo>
                  <a:pt x="72706" y="46589"/>
                </a:moveTo>
                <a:lnTo>
                  <a:pt x="25400" y="46608"/>
                </a:lnTo>
                <a:lnTo>
                  <a:pt x="25400" y="72262"/>
                </a:lnTo>
                <a:lnTo>
                  <a:pt x="72666" y="72233"/>
                </a:lnTo>
                <a:lnTo>
                  <a:pt x="69665" y="70484"/>
                </a:lnTo>
                <a:lnTo>
                  <a:pt x="31876" y="70484"/>
                </a:lnTo>
                <a:lnTo>
                  <a:pt x="31750" y="48386"/>
                </a:lnTo>
                <a:lnTo>
                  <a:pt x="69635" y="48386"/>
                </a:lnTo>
                <a:lnTo>
                  <a:pt x="72706" y="46589"/>
                </a:lnTo>
                <a:close/>
              </a:path>
              <a:path w="642620" h="118744">
                <a:moveTo>
                  <a:pt x="72666" y="72233"/>
                </a:moveTo>
                <a:lnTo>
                  <a:pt x="25400" y="72262"/>
                </a:lnTo>
                <a:lnTo>
                  <a:pt x="72716" y="72262"/>
                </a:lnTo>
                <a:close/>
              </a:path>
              <a:path w="642620" h="118744">
                <a:moveTo>
                  <a:pt x="642620" y="46354"/>
                </a:moveTo>
                <a:lnTo>
                  <a:pt x="72706" y="46589"/>
                </a:lnTo>
                <a:lnTo>
                  <a:pt x="50731" y="59450"/>
                </a:lnTo>
                <a:lnTo>
                  <a:pt x="72666" y="72233"/>
                </a:lnTo>
                <a:lnTo>
                  <a:pt x="642620" y="71881"/>
                </a:lnTo>
                <a:lnTo>
                  <a:pt x="642620" y="46354"/>
                </a:lnTo>
                <a:close/>
              </a:path>
              <a:path w="642620" h="118744">
                <a:moveTo>
                  <a:pt x="31750" y="48386"/>
                </a:moveTo>
                <a:lnTo>
                  <a:pt x="31876" y="70484"/>
                </a:lnTo>
                <a:lnTo>
                  <a:pt x="50731" y="59450"/>
                </a:lnTo>
                <a:lnTo>
                  <a:pt x="31750" y="48386"/>
                </a:lnTo>
                <a:close/>
              </a:path>
              <a:path w="642620" h="118744">
                <a:moveTo>
                  <a:pt x="50731" y="59450"/>
                </a:moveTo>
                <a:lnTo>
                  <a:pt x="31876" y="70484"/>
                </a:lnTo>
                <a:lnTo>
                  <a:pt x="69665" y="70484"/>
                </a:lnTo>
                <a:lnTo>
                  <a:pt x="50731" y="59450"/>
                </a:lnTo>
                <a:close/>
              </a:path>
              <a:path w="642620" h="118744">
                <a:moveTo>
                  <a:pt x="69635" y="48386"/>
                </a:moveTo>
                <a:lnTo>
                  <a:pt x="31750" y="48386"/>
                </a:lnTo>
                <a:lnTo>
                  <a:pt x="50731" y="59450"/>
                </a:lnTo>
                <a:lnTo>
                  <a:pt x="69635" y="48386"/>
                </a:lnTo>
                <a:close/>
              </a:path>
            </a:pathLst>
          </a:custGeom>
          <a:solidFill>
            <a:srgbClr val="2B3948"/>
          </a:solidFill>
        </p:spPr>
        <p:txBody>
          <a:bodyPr wrap="square" lIns="0" tIns="0" rIns="0" bIns="0" rtlCol="0"/>
          <a:lstStyle/>
          <a:p>
            <a:endParaRPr/>
          </a:p>
        </p:txBody>
      </p:sp>
      <p:sp>
        <p:nvSpPr>
          <p:cNvPr id="13" name="object 13"/>
          <p:cNvSpPr txBox="1"/>
          <p:nvPr/>
        </p:nvSpPr>
        <p:spPr>
          <a:xfrm>
            <a:off x="2152767" y="5500854"/>
            <a:ext cx="2857500" cy="513715"/>
          </a:xfrm>
          <a:prstGeom prst="rect">
            <a:avLst/>
          </a:prstGeom>
        </p:spPr>
        <p:txBody>
          <a:bodyPr vert="horz" wrap="square" lIns="0" tIns="12700" rIns="0" bIns="0" rtlCol="0">
            <a:spAutoFit/>
          </a:bodyPr>
          <a:lstStyle/>
          <a:p>
            <a:pPr marL="12700">
              <a:lnSpc>
                <a:spcPct val="100000"/>
              </a:lnSpc>
              <a:spcBef>
                <a:spcPts val="100"/>
              </a:spcBef>
            </a:pPr>
            <a:r>
              <a:rPr sz="3200" spc="-254" dirty="0">
                <a:latin typeface="Times New Roman"/>
                <a:cs typeface="Times New Roman"/>
              </a:rPr>
              <a:t>(83)</a:t>
            </a:r>
            <a:r>
              <a:rPr sz="1850" spc="-254" dirty="0">
                <a:latin typeface="Times New Roman"/>
                <a:cs typeface="Times New Roman"/>
              </a:rPr>
              <a:t>10 </a:t>
            </a:r>
            <a:r>
              <a:rPr sz="3200" spc="-240" dirty="0">
                <a:latin typeface="Symbol"/>
                <a:cs typeface="Symbol"/>
              </a:rPr>
              <a:t></a:t>
            </a:r>
            <a:r>
              <a:rPr sz="3200" spc="-240" dirty="0">
                <a:latin typeface="Times New Roman"/>
                <a:cs typeface="Times New Roman"/>
              </a:rPr>
              <a:t> </a:t>
            </a:r>
            <a:r>
              <a:rPr sz="3200" spc="-254" dirty="0">
                <a:latin typeface="Times New Roman"/>
                <a:cs typeface="Times New Roman"/>
              </a:rPr>
              <a:t>(21)</a:t>
            </a:r>
            <a:r>
              <a:rPr sz="1850" spc="-254" dirty="0">
                <a:latin typeface="Times New Roman"/>
                <a:cs typeface="Times New Roman"/>
              </a:rPr>
              <a:t>10 </a:t>
            </a:r>
            <a:r>
              <a:rPr sz="3200" spc="-240" dirty="0">
                <a:latin typeface="Symbol"/>
                <a:cs typeface="Symbol"/>
              </a:rPr>
              <a:t></a:t>
            </a:r>
            <a:r>
              <a:rPr sz="3200" spc="-385" dirty="0">
                <a:latin typeface="Times New Roman"/>
                <a:cs typeface="Times New Roman"/>
              </a:rPr>
              <a:t> </a:t>
            </a:r>
            <a:r>
              <a:rPr sz="3200" spc="-229" dirty="0">
                <a:latin typeface="Times New Roman"/>
                <a:cs typeface="Times New Roman"/>
              </a:rPr>
              <a:t>(62)</a:t>
            </a:r>
            <a:r>
              <a:rPr sz="1850" spc="-229" dirty="0">
                <a:latin typeface="Times New Roman"/>
                <a:cs typeface="Times New Roman"/>
              </a:rPr>
              <a:t>10</a:t>
            </a:r>
            <a:endParaRPr sz="1850">
              <a:latin typeface="Times New Roman"/>
              <a:cs typeface="Times New Roman"/>
            </a:endParaRPr>
          </a:p>
        </p:txBody>
      </p:sp>
      <p:sp>
        <p:nvSpPr>
          <p:cNvPr id="16" name="object 16"/>
          <p:cNvSpPr txBox="1"/>
          <p:nvPr/>
        </p:nvSpPr>
        <p:spPr>
          <a:xfrm>
            <a:off x="8336533" y="6464909"/>
            <a:ext cx="271780" cy="177800"/>
          </a:xfrm>
          <a:prstGeom prst="rect">
            <a:avLst/>
          </a:prstGeom>
        </p:spPr>
        <p:txBody>
          <a:bodyPr vert="horz" wrap="square" lIns="0" tIns="0" rIns="0" bIns="0" rtlCol="0">
            <a:spAutoFit/>
          </a:bodyPr>
          <a:lstStyle/>
          <a:p>
            <a:pPr marL="25400">
              <a:lnSpc>
                <a:spcPts val="1240"/>
              </a:lnSpc>
            </a:pPr>
            <a:r>
              <a:rPr sz="1200" dirty="0">
                <a:solidFill>
                  <a:srgbClr val="8A8A8A"/>
                </a:solidFill>
                <a:latin typeface="Calibri"/>
                <a:cs typeface="Calibri"/>
              </a:rPr>
              <a:t>239</a:t>
            </a:r>
            <a:endParaRPr sz="1200">
              <a:latin typeface="Calibri"/>
              <a:cs typeface="Calibri"/>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FF0000"/>
                </a:solidFill>
                <a:latin typeface="Calibri"/>
                <a:cs typeface="Calibri"/>
              </a:rPr>
              <a:t>Exercise</a:t>
            </a:r>
            <a:endParaRPr sz="3200">
              <a:latin typeface="Calibri"/>
              <a:cs typeface="Calibri"/>
            </a:endParaRPr>
          </a:p>
        </p:txBody>
      </p:sp>
      <p:sp>
        <p:nvSpPr>
          <p:cNvPr id="9" name="object 9"/>
          <p:cNvSpPr txBox="1"/>
          <p:nvPr/>
        </p:nvSpPr>
        <p:spPr>
          <a:xfrm>
            <a:off x="8336533" y="6464909"/>
            <a:ext cx="271780" cy="177800"/>
          </a:xfrm>
          <a:prstGeom prst="rect">
            <a:avLst/>
          </a:prstGeom>
        </p:spPr>
        <p:txBody>
          <a:bodyPr vert="horz" wrap="square" lIns="0" tIns="0" rIns="0" bIns="0" rtlCol="0">
            <a:spAutoFit/>
          </a:bodyPr>
          <a:lstStyle/>
          <a:p>
            <a:pPr marL="25400">
              <a:lnSpc>
                <a:spcPts val="1240"/>
              </a:lnSpc>
            </a:pPr>
            <a:r>
              <a:rPr sz="1200" dirty="0">
                <a:solidFill>
                  <a:srgbClr val="8A8A8A"/>
                </a:solidFill>
                <a:latin typeface="Calibri"/>
                <a:cs typeface="Calibri"/>
              </a:rPr>
              <a:t>249</a:t>
            </a:r>
            <a:endParaRPr sz="1200">
              <a:latin typeface="Calibri"/>
              <a:cs typeface="Calibri"/>
            </a:endParaRPr>
          </a:p>
        </p:txBody>
      </p:sp>
      <p:sp>
        <p:nvSpPr>
          <p:cNvPr id="4" name="object 4"/>
          <p:cNvSpPr txBox="1"/>
          <p:nvPr/>
        </p:nvSpPr>
        <p:spPr>
          <a:xfrm>
            <a:off x="6575297" y="1135507"/>
            <a:ext cx="896619" cy="513715"/>
          </a:xfrm>
          <a:prstGeom prst="rect">
            <a:avLst/>
          </a:prstGeom>
        </p:spPr>
        <p:txBody>
          <a:bodyPr vert="horz" wrap="square" lIns="0" tIns="13335" rIns="0" bIns="0" rtlCol="0">
            <a:spAutoFit/>
          </a:bodyPr>
          <a:lstStyle/>
          <a:p>
            <a:pPr marL="12700">
              <a:lnSpc>
                <a:spcPct val="100000"/>
              </a:lnSpc>
              <a:spcBef>
                <a:spcPts val="105"/>
              </a:spcBef>
            </a:pPr>
            <a:r>
              <a:rPr sz="3200" spc="-5" dirty="0">
                <a:latin typeface="Calibri"/>
                <a:cs typeface="Calibri"/>
              </a:rPr>
              <a:t>using</a:t>
            </a:r>
            <a:endParaRPr sz="3200">
              <a:latin typeface="Calibri"/>
              <a:cs typeface="Calibri"/>
            </a:endParaRPr>
          </a:p>
        </p:txBody>
      </p:sp>
      <p:sp>
        <p:nvSpPr>
          <p:cNvPr id="5" name="object 5"/>
          <p:cNvSpPr txBox="1"/>
          <p:nvPr/>
        </p:nvSpPr>
        <p:spPr>
          <a:xfrm>
            <a:off x="8085835" y="1135507"/>
            <a:ext cx="661670" cy="513715"/>
          </a:xfrm>
          <a:prstGeom prst="rect">
            <a:avLst/>
          </a:prstGeom>
        </p:spPr>
        <p:txBody>
          <a:bodyPr vert="horz" wrap="square" lIns="0" tIns="13335" rIns="0" bIns="0" rtlCol="0">
            <a:spAutoFit/>
          </a:bodyPr>
          <a:lstStyle/>
          <a:p>
            <a:pPr marL="12700">
              <a:lnSpc>
                <a:spcPct val="100000"/>
              </a:lnSpc>
              <a:spcBef>
                <a:spcPts val="105"/>
              </a:spcBef>
            </a:pPr>
            <a:r>
              <a:rPr sz="3200" spc="-100" dirty="0">
                <a:latin typeface="Calibri"/>
                <a:cs typeface="Calibri"/>
              </a:rPr>
              <a:t>10’s</a:t>
            </a:r>
            <a:endParaRPr sz="3200">
              <a:latin typeface="Calibri"/>
              <a:cs typeface="Calibri"/>
            </a:endParaRPr>
          </a:p>
        </p:txBody>
      </p:sp>
      <p:sp>
        <p:nvSpPr>
          <p:cNvPr id="6" name="object 6"/>
          <p:cNvSpPr txBox="1"/>
          <p:nvPr/>
        </p:nvSpPr>
        <p:spPr>
          <a:xfrm>
            <a:off x="358444" y="892509"/>
            <a:ext cx="5630545" cy="4415790"/>
          </a:xfrm>
          <a:prstGeom prst="rect">
            <a:avLst/>
          </a:prstGeom>
        </p:spPr>
        <p:txBody>
          <a:bodyPr vert="horz" wrap="square" lIns="0" tIns="11430" rIns="0" bIns="0" rtlCol="0">
            <a:spAutoFit/>
          </a:bodyPr>
          <a:lstStyle/>
          <a:p>
            <a:pPr marL="380365" marR="30480" indent="-342900">
              <a:lnSpc>
                <a:spcPct val="150100"/>
              </a:lnSpc>
              <a:spcBef>
                <a:spcPts val="90"/>
              </a:spcBef>
              <a:buFont typeface="Arial"/>
              <a:buChar char="•"/>
              <a:tabLst>
                <a:tab pos="380365" algn="l"/>
                <a:tab pos="381000" algn="l"/>
                <a:tab pos="2357755" algn="l"/>
                <a:tab pos="3683635" algn="l"/>
              </a:tabLst>
            </a:pPr>
            <a:r>
              <a:rPr sz="3200" spc="-75" dirty="0">
                <a:latin typeface="Calibri"/>
                <a:cs typeface="Calibri"/>
              </a:rPr>
              <a:t>P</a:t>
            </a:r>
            <a:r>
              <a:rPr sz="3200" dirty="0">
                <a:latin typeface="Calibri"/>
                <a:cs typeface="Calibri"/>
              </a:rPr>
              <a:t>er</a:t>
            </a:r>
            <a:r>
              <a:rPr sz="3200" spc="-80" dirty="0">
                <a:latin typeface="Calibri"/>
                <a:cs typeface="Calibri"/>
              </a:rPr>
              <a:t>f</a:t>
            </a:r>
            <a:r>
              <a:rPr sz="3200" spc="-5" dirty="0">
                <a:latin typeface="Calibri"/>
                <a:cs typeface="Calibri"/>
              </a:rPr>
              <a:t>or</a:t>
            </a:r>
            <a:r>
              <a:rPr sz="3200" dirty="0">
                <a:latin typeface="Calibri"/>
                <a:cs typeface="Calibri"/>
              </a:rPr>
              <a:t>m	</a:t>
            </a:r>
            <a:r>
              <a:rPr sz="3200" spc="-5" dirty="0">
                <a:latin typeface="Calibri"/>
                <a:cs typeface="Calibri"/>
              </a:rPr>
              <a:t>BC</a:t>
            </a:r>
            <a:r>
              <a:rPr sz="3200" dirty="0">
                <a:latin typeface="Calibri"/>
                <a:cs typeface="Calibri"/>
              </a:rPr>
              <a:t>D	</a:t>
            </a:r>
            <a:r>
              <a:rPr sz="3200" spc="-5" dirty="0">
                <a:latin typeface="Calibri"/>
                <a:cs typeface="Calibri"/>
              </a:rPr>
              <a:t>Subt</a:t>
            </a:r>
            <a:r>
              <a:rPr sz="3200" spc="-70" dirty="0">
                <a:latin typeface="Calibri"/>
                <a:cs typeface="Calibri"/>
              </a:rPr>
              <a:t>r</a:t>
            </a:r>
            <a:r>
              <a:rPr sz="3200" dirty="0">
                <a:latin typeface="Calibri"/>
                <a:cs typeface="Calibri"/>
              </a:rPr>
              <a:t>action  </a:t>
            </a:r>
            <a:r>
              <a:rPr sz="3200" spc="-5" dirty="0">
                <a:latin typeface="Calibri"/>
                <a:cs typeface="Calibri"/>
              </a:rPr>
              <a:t>Complement</a:t>
            </a:r>
            <a:endParaRPr sz="3200">
              <a:latin typeface="Calibri"/>
              <a:cs typeface="Calibri"/>
            </a:endParaRPr>
          </a:p>
          <a:p>
            <a:pPr marL="895985">
              <a:lnSpc>
                <a:spcPct val="100000"/>
              </a:lnSpc>
              <a:spcBef>
                <a:spcPts val="1920"/>
              </a:spcBef>
              <a:tabLst>
                <a:tab pos="1409065" algn="l"/>
              </a:tabLst>
            </a:pPr>
            <a:r>
              <a:rPr sz="3200" spc="-5" dirty="0">
                <a:latin typeface="Calibri"/>
                <a:cs typeface="Calibri"/>
              </a:rPr>
              <a:t>1.	</a:t>
            </a:r>
            <a:r>
              <a:rPr sz="3200" dirty="0">
                <a:latin typeface="Calibri"/>
                <a:cs typeface="Calibri"/>
              </a:rPr>
              <a:t>(274)</a:t>
            </a:r>
            <a:r>
              <a:rPr sz="3150" baseline="-21164" dirty="0">
                <a:latin typeface="Calibri"/>
                <a:cs typeface="Calibri"/>
              </a:rPr>
              <a:t>10  </a:t>
            </a:r>
            <a:r>
              <a:rPr sz="3200" dirty="0">
                <a:latin typeface="Calibri"/>
                <a:cs typeface="Calibri"/>
              </a:rPr>
              <a:t>-</a:t>
            </a:r>
            <a:r>
              <a:rPr sz="3200" spc="-270" dirty="0">
                <a:latin typeface="Calibri"/>
                <a:cs typeface="Calibri"/>
              </a:rPr>
              <a:t> </a:t>
            </a:r>
            <a:r>
              <a:rPr sz="3200" dirty="0">
                <a:latin typeface="Calibri"/>
                <a:cs typeface="Calibri"/>
              </a:rPr>
              <a:t>(86)</a:t>
            </a:r>
            <a:r>
              <a:rPr sz="3150" baseline="-21164" dirty="0">
                <a:latin typeface="Calibri"/>
                <a:cs typeface="Calibri"/>
              </a:rPr>
              <a:t>10</a:t>
            </a:r>
            <a:endParaRPr sz="3150" baseline="-21164">
              <a:latin typeface="Calibri"/>
              <a:cs typeface="Calibri"/>
            </a:endParaRPr>
          </a:p>
          <a:p>
            <a:pPr marL="895985">
              <a:lnSpc>
                <a:spcPct val="100000"/>
              </a:lnSpc>
              <a:spcBef>
                <a:spcPts val="1925"/>
              </a:spcBef>
              <a:tabLst>
                <a:tab pos="1409065" algn="l"/>
              </a:tabLst>
            </a:pPr>
            <a:r>
              <a:rPr sz="3200" spc="-5" dirty="0">
                <a:latin typeface="Calibri"/>
                <a:cs typeface="Calibri"/>
              </a:rPr>
              <a:t>2.	</a:t>
            </a:r>
            <a:r>
              <a:rPr sz="3200" dirty="0">
                <a:latin typeface="Calibri"/>
                <a:cs typeface="Calibri"/>
              </a:rPr>
              <a:t>(93)</a:t>
            </a:r>
            <a:r>
              <a:rPr sz="3150" baseline="-21164" dirty="0">
                <a:latin typeface="Calibri"/>
                <a:cs typeface="Calibri"/>
              </a:rPr>
              <a:t>10  </a:t>
            </a:r>
            <a:r>
              <a:rPr sz="3200" dirty="0">
                <a:latin typeface="Calibri"/>
                <a:cs typeface="Calibri"/>
              </a:rPr>
              <a:t>-</a:t>
            </a:r>
            <a:r>
              <a:rPr sz="3200" spc="-295" dirty="0">
                <a:latin typeface="Calibri"/>
                <a:cs typeface="Calibri"/>
              </a:rPr>
              <a:t> </a:t>
            </a:r>
            <a:r>
              <a:rPr sz="3200" dirty="0">
                <a:latin typeface="Calibri"/>
                <a:cs typeface="Calibri"/>
              </a:rPr>
              <a:t>(615)</a:t>
            </a:r>
            <a:r>
              <a:rPr sz="3150" baseline="-21164" dirty="0">
                <a:latin typeface="Calibri"/>
                <a:cs typeface="Calibri"/>
              </a:rPr>
              <a:t>10</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3.	</a:t>
            </a:r>
            <a:r>
              <a:rPr sz="3200" dirty="0">
                <a:latin typeface="Calibri"/>
                <a:cs typeface="Calibri"/>
              </a:rPr>
              <a:t>(574.6)</a:t>
            </a:r>
            <a:r>
              <a:rPr sz="3150" baseline="-21164" dirty="0">
                <a:latin typeface="Calibri"/>
                <a:cs typeface="Calibri"/>
              </a:rPr>
              <a:t>10  </a:t>
            </a:r>
            <a:r>
              <a:rPr sz="3200" dirty="0">
                <a:latin typeface="Calibri"/>
                <a:cs typeface="Calibri"/>
              </a:rPr>
              <a:t>-</a:t>
            </a:r>
            <a:r>
              <a:rPr sz="3200" spc="-270" dirty="0">
                <a:latin typeface="Calibri"/>
                <a:cs typeface="Calibri"/>
              </a:rPr>
              <a:t> </a:t>
            </a:r>
            <a:r>
              <a:rPr sz="3200" dirty="0">
                <a:latin typeface="Calibri"/>
                <a:cs typeface="Calibri"/>
              </a:rPr>
              <a:t>(279.7)</a:t>
            </a:r>
            <a:r>
              <a:rPr sz="3150" baseline="-21164" dirty="0">
                <a:latin typeface="Calibri"/>
                <a:cs typeface="Calibri"/>
              </a:rPr>
              <a:t>10</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4.	(376.3)</a:t>
            </a:r>
            <a:r>
              <a:rPr sz="3150" spc="-7" baseline="-21164" dirty="0">
                <a:latin typeface="Calibri"/>
                <a:cs typeface="Calibri"/>
              </a:rPr>
              <a:t>10  </a:t>
            </a:r>
            <a:r>
              <a:rPr sz="3200" dirty="0">
                <a:latin typeface="Calibri"/>
                <a:cs typeface="Calibri"/>
              </a:rPr>
              <a:t>-</a:t>
            </a:r>
            <a:r>
              <a:rPr sz="3200" spc="-215" dirty="0">
                <a:latin typeface="Calibri"/>
                <a:cs typeface="Calibri"/>
              </a:rPr>
              <a:t> </a:t>
            </a:r>
            <a:r>
              <a:rPr sz="3200" spc="-5" dirty="0">
                <a:latin typeface="Calibri"/>
                <a:cs typeface="Calibri"/>
              </a:rPr>
              <a:t>(765.6)</a:t>
            </a:r>
            <a:r>
              <a:rPr sz="3150" spc="-7" baseline="-21164" dirty="0">
                <a:latin typeface="Calibri"/>
                <a:cs typeface="Calibri"/>
              </a:rPr>
              <a:t>10</a:t>
            </a:r>
            <a:endParaRPr sz="3150" baseline="-21164">
              <a:latin typeface="Calibri"/>
              <a:cs typeface="Calibri"/>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913" y="26619"/>
            <a:ext cx="5203190" cy="574675"/>
          </a:xfrm>
          <a:prstGeom prst="rect">
            <a:avLst/>
          </a:prstGeom>
        </p:spPr>
        <p:txBody>
          <a:bodyPr vert="horz" wrap="square" lIns="0" tIns="12700" rIns="0" bIns="0" rtlCol="0">
            <a:spAutoFit/>
          </a:bodyPr>
          <a:lstStyle/>
          <a:p>
            <a:pPr marL="12700">
              <a:lnSpc>
                <a:spcPct val="100000"/>
              </a:lnSpc>
              <a:spcBef>
                <a:spcPts val="100"/>
              </a:spcBef>
            </a:pPr>
            <a:r>
              <a:rPr b="1" spc="-15" dirty="0">
                <a:latin typeface="Calibri"/>
                <a:cs typeface="Calibri"/>
              </a:rPr>
              <a:t>Chapter </a:t>
            </a:r>
            <a:r>
              <a:rPr b="1" dirty="0">
                <a:latin typeface="Calibri"/>
                <a:cs typeface="Calibri"/>
              </a:rPr>
              <a:t>I – Number</a:t>
            </a:r>
            <a:r>
              <a:rPr b="1" spc="-65" dirty="0">
                <a:latin typeface="Calibri"/>
                <a:cs typeface="Calibri"/>
              </a:rPr>
              <a:t> </a:t>
            </a:r>
            <a:r>
              <a:rPr b="1" spc="-30" dirty="0">
                <a:latin typeface="Calibri"/>
                <a:cs typeface="Calibri"/>
              </a:rPr>
              <a:t>System</a:t>
            </a:r>
          </a:p>
        </p:txBody>
      </p:sp>
      <p:sp>
        <p:nvSpPr>
          <p:cNvPr id="3" name="object 3"/>
          <p:cNvSpPr txBox="1"/>
          <p:nvPr/>
        </p:nvSpPr>
        <p:spPr>
          <a:xfrm>
            <a:off x="78739" y="1001013"/>
            <a:ext cx="8987790" cy="3988435"/>
          </a:xfrm>
          <a:prstGeom prst="rect">
            <a:avLst/>
          </a:prstGeom>
        </p:spPr>
        <p:txBody>
          <a:bodyPr vert="horz" wrap="square" lIns="0" tIns="12065" rIns="0" bIns="0" rtlCol="0">
            <a:spAutoFit/>
          </a:bodyPr>
          <a:lstStyle/>
          <a:p>
            <a:pPr marL="355600" marR="6350" indent="-342900">
              <a:lnSpc>
                <a:spcPct val="100000"/>
              </a:lnSpc>
              <a:spcBef>
                <a:spcPts val="95"/>
              </a:spcBef>
              <a:buFont typeface="Wingdings"/>
              <a:buChar char=""/>
              <a:tabLst>
                <a:tab pos="355600" algn="l"/>
              </a:tabLst>
            </a:pPr>
            <a:r>
              <a:rPr sz="2800" b="1" spc="-10" dirty="0">
                <a:solidFill>
                  <a:srgbClr val="C4BC96"/>
                </a:solidFill>
                <a:latin typeface="Calibri"/>
                <a:cs typeface="Calibri"/>
              </a:rPr>
              <a:t>Introduction </a:t>
            </a:r>
            <a:r>
              <a:rPr sz="2800" b="1" spc="-15" dirty="0">
                <a:solidFill>
                  <a:srgbClr val="C4BC96"/>
                </a:solidFill>
                <a:latin typeface="Calibri"/>
                <a:cs typeface="Calibri"/>
              </a:rPr>
              <a:t>to </a:t>
            </a:r>
            <a:r>
              <a:rPr sz="2800" b="1" spc="-10" dirty="0">
                <a:solidFill>
                  <a:srgbClr val="C4BC96"/>
                </a:solidFill>
                <a:latin typeface="Calibri"/>
                <a:cs typeface="Calibri"/>
              </a:rPr>
              <a:t>digital </a:t>
            </a:r>
            <a:r>
              <a:rPr sz="2800" b="1" spc="-5" dirty="0">
                <a:solidFill>
                  <a:srgbClr val="C4BC96"/>
                </a:solidFill>
                <a:latin typeface="Calibri"/>
                <a:cs typeface="Calibri"/>
              </a:rPr>
              <a:t>signal, </a:t>
            </a:r>
            <a:r>
              <a:rPr sz="2800" b="1" spc="-15" dirty="0">
                <a:solidFill>
                  <a:srgbClr val="C4BC96"/>
                </a:solidFill>
                <a:latin typeface="Calibri"/>
                <a:cs typeface="Calibri"/>
              </a:rPr>
              <a:t>Advantages </a:t>
            </a:r>
            <a:r>
              <a:rPr sz="2800" b="1" spc="-5" dirty="0">
                <a:solidFill>
                  <a:srgbClr val="C4BC96"/>
                </a:solidFill>
                <a:latin typeface="Calibri"/>
                <a:cs typeface="Calibri"/>
              </a:rPr>
              <a:t>of </a:t>
            </a:r>
            <a:r>
              <a:rPr sz="2800" b="1" spc="-10" dirty="0">
                <a:solidFill>
                  <a:srgbClr val="C4BC96"/>
                </a:solidFill>
                <a:latin typeface="Calibri"/>
                <a:cs typeface="Calibri"/>
              </a:rPr>
              <a:t>Digital </a:t>
            </a:r>
            <a:r>
              <a:rPr sz="2800" b="1" spc="-25" dirty="0">
                <a:solidFill>
                  <a:srgbClr val="C4BC96"/>
                </a:solidFill>
                <a:latin typeface="Calibri"/>
                <a:cs typeface="Calibri"/>
              </a:rPr>
              <a:t>System  </a:t>
            </a:r>
            <a:r>
              <a:rPr sz="2800" b="1" spc="-15" dirty="0">
                <a:solidFill>
                  <a:srgbClr val="C4BC96"/>
                </a:solidFill>
                <a:latin typeface="Calibri"/>
                <a:cs typeface="Calibri"/>
              </a:rPr>
              <a:t>over </a:t>
            </a:r>
            <a:r>
              <a:rPr sz="2800" b="1" spc="-5" dirty="0">
                <a:solidFill>
                  <a:srgbClr val="C4BC96"/>
                </a:solidFill>
                <a:latin typeface="Calibri"/>
                <a:cs typeface="Calibri"/>
              </a:rPr>
              <a:t>analog</a:t>
            </a:r>
            <a:r>
              <a:rPr sz="2800" b="1" spc="30" dirty="0">
                <a:solidFill>
                  <a:srgbClr val="C4BC96"/>
                </a:solidFill>
                <a:latin typeface="Calibri"/>
                <a:cs typeface="Calibri"/>
              </a:rPr>
              <a:t> </a:t>
            </a:r>
            <a:r>
              <a:rPr sz="2800" b="1" spc="-25" dirty="0">
                <a:solidFill>
                  <a:srgbClr val="C4BC96"/>
                </a:solidFill>
                <a:latin typeface="Calibri"/>
                <a:cs typeface="Calibri"/>
              </a:rPr>
              <a:t>systems</a:t>
            </a:r>
            <a:endParaRPr sz="2800">
              <a:latin typeface="Calibri"/>
              <a:cs typeface="Calibri"/>
            </a:endParaRPr>
          </a:p>
          <a:p>
            <a:pPr marL="756285" marR="5080" lvl="1" indent="-287020">
              <a:lnSpc>
                <a:spcPct val="100000"/>
              </a:lnSpc>
              <a:spcBef>
                <a:spcPts val="30"/>
              </a:spcBef>
              <a:buFont typeface="Wingdings"/>
              <a:buChar char=""/>
              <a:tabLst>
                <a:tab pos="756920" algn="l"/>
                <a:tab pos="1946275" algn="l"/>
                <a:tab pos="3199765" algn="l"/>
                <a:tab pos="4470400" algn="l"/>
                <a:tab pos="5313680" algn="l"/>
                <a:tab pos="5739130" algn="l"/>
                <a:tab pos="6894195" algn="l"/>
                <a:tab pos="8133715" algn="l"/>
              </a:tabLst>
            </a:pPr>
            <a:r>
              <a:rPr sz="2400" dirty="0">
                <a:solidFill>
                  <a:srgbClr val="C4BC96"/>
                </a:solidFill>
                <a:latin typeface="Calibri"/>
                <a:cs typeface="Calibri"/>
              </a:rPr>
              <a:t>Number	</a:t>
            </a:r>
            <a:r>
              <a:rPr sz="2400" spc="-25" dirty="0">
                <a:solidFill>
                  <a:srgbClr val="C4BC96"/>
                </a:solidFill>
                <a:latin typeface="Calibri"/>
                <a:cs typeface="Calibri"/>
              </a:rPr>
              <a:t>S</a:t>
            </a:r>
            <a:r>
              <a:rPr sz="2400" spc="-35" dirty="0">
                <a:solidFill>
                  <a:srgbClr val="C4BC96"/>
                </a:solidFill>
                <a:latin typeface="Calibri"/>
                <a:cs typeface="Calibri"/>
              </a:rPr>
              <a:t>y</a:t>
            </a:r>
            <a:r>
              <a:rPr sz="2400" spc="-30" dirty="0">
                <a:solidFill>
                  <a:srgbClr val="C4BC96"/>
                </a:solidFill>
                <a:latin typeface="Calibri"/>
                <a:cs typeface="Calibri"/>
              </a:rPr>
              <a:t>s</a:t>
            </a:r>
            <a:r>
              <a:rPr sz="2400" spc="-25" dirty="0">
                <a:solidFill>
                  <a:srgbClr val="C4BC96"/>
                </a:solidFill>
                <a:latin typeface="Calibri"/>
                <a:cs typeface="Calibri"/>
              </a:rPr>
              <a:t>t</a:t>
            </a:r>
            <a:r>
              <a:rPr sz="2400" dirty="0">
                <a:solidFill>
                  <a:srgbClr val="C4BC96"/>
                </a:solidFill>
                <a:latin typeface="Calibri"/>
                <a:cs typeface="Calibri"/>
              </a:rPr>
              <a:t>em</a:t>
            </a:r>
            <a:r>
              <a:rPr sz="2400" spc="-20" dirty="0">
                <a:solidFill>
                  <a:srgbClr val="C4BC96"/>
                </a:solidFill>
                <a:latin typeface="Calibri"/>
                <a:cs typeface="Calibri"/>
              </a:rPr>
              <a:t>s</a:t>
            </a:r>
            <a:r>
              <a:rPr sz="2400" dirty="0">
                <a:solidFill>
                  <a:srgbClr val="C4BC96"/>
                </a:solidFill>
                <a:latin typeface="Calibri"/>
                <a:cs typeface="Calibri"/>
              </a:rPr>
              <a:t>:	</a:t>
            </a:r>
            <a:r>
              <a:rPr sz="2400" spc="-5" dirty="0">
                <a:solidFill>
                  <a:srgbClr val="C4BC96"/>
                </a:solidFill>
                <a:latin typeface="Calibri"/>
                <a:cs typeface="Calibri"/>
              </a:rPr>
              <a:t>Di</a:t>
            </a:r>
            <a:r>
              <a:rPr sz="2400" spc="-25" dirty="0">
                <a:solidFill>
                  <a:srgbClr val="C4BC96"/>
                </a:solidFill>
                <a:latin typeface="Calibri"/>
                <a:cs typeface="Calibri"/>
              </a:rPr>
              <a:t>f</a:t>
            </a:r>
            <a:r>
              <a:rPr sz="2400" spc="-65" dirty="0">
                <a:solidFill>
                  <a:srgbClr val="C4BC96"/>
                </a:solidFill>
                <a:latin typeface="Calibri"/>
                <a:cs typeface="Calibri"/>
              </a:rPr>
              <a:t>f</a:t>
            </a:r>
            <a:r>
              <a:rPr sz="2400" dirty="0">
                <a:solidFill>
                  <a:srgbClr val="C4BC96"/>
                </a:solidFill>
                <a:latin typeface="Calibri"/>
                <a:cs typeface="Calibri"/>
              </a:rPr>
              <a:t>e</a:t>
            </a:r>
            <a:r>
              <a:rPr sz="2400" spc="-30" dirty="0">
                <a:solidFill>
                  <a:srgbClr val="C4BC96"/>
                </a:solidFill>
                <a:latin typeface="Calibri"/>
                <a:cs typeface="Calibri"/>
              </a:rPr>
              <a:t>r</a:t>
            </a:r>
            <a:r>
              <a:rPr sz="2400" dirty="0">
                <a:solidFill>
                  <a:srgbClr val="C4BC96"/>
                </a:solidFill>
                <a:latin typeface="Calibri"/>
                <a:cs typeface="Calibri"/>
              </a:rPr>
              <a:t>e</a:t>
            </a:r>
            <a:r>
              <a:rPr sz="2400" spc="-20" dirty="0">
                <a:solidFill>
                  <a:srgbClr val="C4BC96"/>
                </a:solidFill>
                <a:latin typeface="Calibri"/>
                <a:cs typeface="Calibri"/>
              </a:rPr>
              <a:t>n</a:t>
            </a:r>
            <a:r>
              <a:rPr sz="2400" dirty="0">
                <a:solidFill>
                  <a:srgbClr val="C4BC96"/>
                </a:solidFill>
                <a:latin typeface="Calibri"/>
                <a:cs typeface="Calibri"/>
              </a:rPr>
              <a:t>t	typ</a:t>
            </a:r>
            <a:r>
              <a:rPr sz="2400" spc="5" dirty="0">
                <a:solidFill>
                  <a:srgbClr val="C4BC96"/>
                </a:solidFill>
                <a:latin typeface="Calibri"/>
                <a:cs typeface="Calibri"/>
              </a:rPr>
              <a:t>e</a:t>
            </a:r>
            <a:r>
              <a:rPr sz="2400" dirty="0">
                <a:solidFill>
                  <a:srgbClr val="C4BC96"/>
                </a:solidFill>
                <a:latin typeface="Calibri"/>
                <a:cs typeface="Calibri"/>
              </a:rPr>
              <a:t>s	</a:t>
            </a:r>
            <a:r>
              <a:rPr sz="2400" spc="-10" dirty="0">
                <a:solidFill>
                  <a:srgbClr val="C4BC96"/>
                </a:solidFill>
                <a:latin typeface="Calibri"/>
                <a:cs typeface="Calibri"/>
              </a:rPr>
              <a:t>o</a:t>
            </a:r>
            <a:r>
              <a:rPr sz="2400" dirty="0">
                <a:solidFill>
                  <a:srgbClr val="C4BC96"/>
                </a:solidFill>
                <a:latin typeface="Calibri"/>
                <a:cs typeface="Calibri"/>
              </a:rPr>
              <a:t>f	</a:t>
            </a:r>
            <a:r>
              <a:rPr sz="2400" spc="-5" dirty="0">
                <a:solidFill>
                  <a:srgbClr val="C4BC96"/>
                </a:solidFill>
                <a:latin typeface="Calibri"/>
                <a:cs typeface="Calibri"/>
              </a:rPr>
              <a:t>numb</a:t>
            </a:r>
            <a:r>
              <a:rPr sz="2400" dirty="0">
                <a:solidFill>
                  <a:srgbClr val="C4BC96"/>
                </a:solidFill>
                <a:latin typeface="Calibri"/>
                <a:cs typeface="Calibri"/>
              </a:rPr>
              <a:t>er	</a:t>
            </a:r>
            <a:r>
              <a:rPr sz="2400" spc="-55" dirty="0">
                <a:solidFill>
                  <a:srgbClr val="C4BC96"/>
                </a:solidFill>
                <a:latin typeface="Calibri"/>
                <a:cs typeface="Calibri"/>
              </a:rPr>
              <a:t>s</a:t>
            </a:r>
            <a:r>
              <a:rPr sz="2400" spc="-20" dirty="0">
                <a:solidFill>
                  <a:srgbClr val="C4BC96"/>
                </a:solidFill>
                <a:latin typeface="Calibri"/>
                <a:cs typeface="Calibri"/>
              </a:rPr>
              <a:t>y</a:t>
            </a:r>
            <a:r>
              <a:rPr sz="2400" spc="-30" dirty="0">
                <a:solidFill>
                  <a:srgbClr val="C4BC96"/>
                </a:solidFill>
                <a:latin typeface="Calibri"/>
                <a:cs typeface="Calibri"/>
              </a:rPr>
              <a:t>s</a:t>
            </a:r>
            <a:r>
              <a:rPr sz="2400" spc="-25" dirty="0">
                <a:solidFill>
                  <a:srgbClr val="C4BC96"/>
                </a:solidFill>
                <a:latin typeface="Calibri"/>
                <a:cs typeface="Calibri"/>
              </a:rPr>
              <a:t>t</a:t>
            </a:r>
            <a:r>
              <a:rPr sz="2400" dirty="0">
                <a:solidFill>
                  <a:srgbClr val="C4BC96"/>
                </a:solidFill>
                <a:latin typeface="Calibri"/>
                <a:cs typeface="Calibri"/>
              </a:rPr>
              <a:t>em</a:t>
            </a:r>
            <a:r>
              <a:rPr sz="2400" spc="-20" dirty="0">
                <a:solidFill>
                  <a:srgbClr val="C4BC96"/>
                </a:solidFill>
                <a:latin typeface="Calibri"/>
                <a:cs typeface="Calibri"/>
              </a:rPr>
              <a:t>s</a:t>
            </a:r>
            <a:r>
              <a:rPr sz="2400" dirty="0">
                <a:solidFill>
                  <a:srgbClr val="C4BC96"/>
                </a:solidFill>
                <a:latin typeface="Calibri"/>
                <a:cs typeface="Calibri"/>
              </a:rPr>
              <a:t>(	Binar</a:t>
            </a:r>
            <a:r>
              <a:rPr sz="2400" spc="-175" dirty="0">
                <a:solidFill>
                  <a:srgbClr val="C4BC96"/>
                </a:solidFill>
                <a:latin typeface="Calibri"/>
                <a:cs typeface="Calibri"/>
              </a:rPr>
              <a:t>y</a:t>
            </a:r>
            <a:r>
              <a:rPr sz="2400" dirty="0">
                <a:solidFill>
                  <a:srgbClr val="C4BC96"/>
                </a:solidFill>
                <a:latin typeface="Calibri"/>
                <a:cs typeface="Calibri"/>
              </a:rPr>
              <a:t>,  </a:t>
            </a:r>
            <a:r>
              <a:rPr sz="2400" spc="-10" dirty="0">
                <a:solidFill>
                  <a:srgbClr val="C4BC96"/>
                </a:solidFill>
                <a:latin typeface="Calibri"/>
                <a:cs typeface="Calibri"/>
              </a:rPr>
              <a:t>Octal, Hexadecimal </a:t>
            </a:r>
            <a:r>
              <a:rPr sz="2400" dirty="0">
                <a:solidFill>
                  <a:srgbClr val="C4BC96"/>
                </a:solidFill>
                <a:latin typeface="Calibri"/>
                <a:cs typeface="Calibri"/>
              </a:rPr>
              <a:t>), </a:t>
            </a:r>
            <a:r>
              <a:rPr sz="2400" spc="-15" dirty="0">
                <a:solidFill>
                  <a:srgbClr val="C4BC96"/>
                </a:solidFill>
                <a:latin typeface="Calibri"/>
                <a:cs typeface="Calibri"/>
              </a:rPr>
              <a:t>Conversion </a:t>
            </a:r>
            <a:r>
              <a:rPr sz="2400" spc="-5" dirty="0">
                <a:solidFill>
                  <a:srgbClr val="C4BC96"/>
                </a:solidFill>
                <a:latin typeface="Calibri"/>
                <a:cs typeface="Calibri"/>
              </a:rPr>
              <a:t>of number</a:t>
            </a:r>
            <a:r>
              <a:rPr sz="2400" spc="-185" dirty="0">
                <a:solidFill>
                  <a:srgbClr val="C4BC96"/>
                </a:solidFill>
                <a:latin typeface="Calibri"/>
                <a:cs typeface="Calibri"/>
              </a:rPr>
              <a:t> </a:t>
            </a:r>
            <a:r>
              <a:rPr sz="2400" spc="-20" dirty="0">
                <a:solidFill>
                  <a:srgbClr val="C4BC96"/>
                </a:solidFill>
                <a:latin typeface="Calibri"/>
                <a:cs typeface="Calibri"/>
              </a:rPr>
              <a:t>systems,</a:t>
            </a:r>
            <a:endParaRPr sz="2400">
              <a:latin typeface="Calibri"/>
              <a:cs typeface="Calibri"/>
            </a:endParaRPr>
          </a:p>
          <a:p>
            <a:pPr marL="756285" lvl="1" indent="-287020">
              <a:lnSpc>
                <a:spcPct val="100000"/>
              </a:lnSpc>
              <a:buFont typeface="Wingdings"/>
              <a:buChar char=""/>
              <a:tabLst>
                <a:tab pos="756920" algn="l"/>
              </a:tabLst>
            </a:pPr>
            <a:r>
              <a:rPr sz="2400" dirty="0">
                <a:solidFill>
                  <a:srgbClr val="C4BC96"/>
                </a:solidFill>
                <a:latin typeface="Calibri"/>
                <a:cs typeface="Calibri"/>
              </a:rPr>
              <a:t>Binary </a:t>
            </a:r>
            <a:r>
              <a:rPr sz="2400" spc="-5" dirty="0">
                <a:solidFill>
                  <a:srgbClr val="C4BC96"/>
                </a:solidFill>
                <a:latin typeface="Calibri"/>
                <a:cs typeface="Calibri"/>
              </a:rPr>
              <a:t>arithmetic: </a:t>
            </a:r>
            <a:r>
              <a:rPr sz="2400" dirty="0">
                <a:solidFill>
                  <a:srgbClr val="C4BC96"/>
                </a:solidFill>
                <a:latin typeface="Calibri"/>
                <a:cs typeface="Calibri"/>
              </a:rPr>
              <a:t>Addition, </a:t>
            </a:r>
            <a:r>
              <a:rPr sz="2400" spc="-10" dirty="0">
                <a:solidFill>
                  <a:srgbClr val="C4BC96"/>
                </a:solidFill>
                <a:latin typeface="Calibri"/>
                <a:cs typeface="Calibri"/>
              </a:rPr>
              <a:t>Subtraction, </a:t>
            </a:r>
            <a:r>
              <a:rPr sz="2400" spc="-5" dirty="0">
                <a:solidFill>
                  <a:srgbClr val="C4BC96"/>
                </a:solidFill>
                <a:latin typeface="Calibri"/>
                <a:cs typeface="Calibri"/>
              </a:rPr>
              <a:t>Multiplication,</a:t>
            </a:r>
            <a:r>
              <a:rPr sz="2400" spc="-120" dirty="0">
                <a:solidFill>
                  <a:srgbClr val="C4BC96"/>
                </a:solidFill>
                <a:latin typeface="Calibri"/>
                <a:cs typeface="Calibri"/>
              </a:rPr>
              <a:t> </a:t>
            </a:r>
            <a:r>
              <a:rPr sz="2400" spc="-5" dirty="0">
                <a:solidFill>
                  <a:srgbClr val="C4BC96"/>
                </a:solidFill>
                <a:latin typeface="Calibri"/>
                <a:cs typeface="Calibri"/>
              </a:rPr>
              <a:t>Division.</a:t>
            </a:r>
            <a:endParaRPr sz="2400">
              <a:latin typeface="Calibri"/>
              <a:cs typeface="Calibri"/>
            </a:endParaRPr>
          </a:p>
          <a:p>
            <a:pPr marL="756285" lvl="1" indent="-287020">
              <a:lnSpc>
                <a:spcPts val="2865"/>
              </a:lnSpc>
              <a:buFont typeface="Wingdings"/>
              <a:buChar char=""/>
              <a:tabLst>
                <a:tab pos="756920" algn="l"/>
              </a:tabLst>
            </a:pPr>
            <a:r>
              <a:rPr sz="2400" spc="-10" dirty="0">
                <a:solidFill>
                  <a:srgbClr val="C4BC96"/>
                </a:solidFill>
                <a:latin typeface="Calibri"/>
                <a:cs typeface="Calibri"/>
              </a:rPr>
              <a:t>Subtraction </a:t>
            </a:r>
            <a:r>
              <a:rPr sz="2400" spc="-5" dirty="0">
                <a:solidFill>
                  <a:srgbClr val="C4BC96"/>
                </a:solidFill>
                <a:latin typeface="Calibri"/>
                <a:cs typeface="Calibri"/>
              </a:rPr>
              <a:t>using </a:t>
            </a:r>
            <a:r>
              <a:rPr sz="2400" spc="-55" dirty="0">
                <a:solidFill>
                  <a:srgbClr val="C4BC96"/>
                </a:solidFill>
                <a:latin typeface="Calibri"/>
                <a:cs typeface="Calibri"/>
              </a:rPr>
              <a:t>1’s </a:t>
            </a:r>
            <a:r>
              <a:rPr sz="2400" spc="-10" dirty="0">
                <a:solidFill>
                  <a:srgbClr val="C4BC96"/>
                </a:solidFill>
                <a:latin typeface="Calibri"/>
                <a:cs typeface="Calibri"/>
              </a:rPr>
              <a:t>complement </a:t>
            </a:r>
            <a:r>
              <a:rPr sz="2400" dirty="0">
                <a:solidFill>
                  <a:srgbClr val="C4BC96"/>
                </a:solidFill>
                <a:latin typeface="Calibri"/>
                <a:cs typeface="Calibri"/>
              </a:rPr>
              <a:t>and </a:t>
            </a:r>
            <a:r>
              <a:rPr sz="2400" spc="-55" dirty="0">
                <a:solidFill>
                  <a:srgbClr val="C4BC96"/>
                </a:solidFill>
                <a:latin typeface="Calibri"/>
                <a:cs typeface="Calibri"/>
              </a:rPr>
              <a:t>2’s</a:t>
            </a:r>
            <a:r>
              <a:rPr sz="2400" spc="-30" dirty="0">
                <a:solidFill>
                  <a:srgbClr val="C4BC96"/>
                </a:solidFill>
                <a:latin typeface="Calibri"/>
                <a:cs typeface="Calibri"/>
              </a:rPr>
              <a:t> </a:t>
            </a:r>
            <a:r>
              <a:rPr sz="2400" spc="-10" dirty="0">
                <a:solidFill>
                  <a:srgbClr val="C4BC96"/>
                </a:solidFill>
                <a:latin typeface="Calibri"/>
                <a:cs typeface="Calibri"/>
              </a:rPr>
              <a:t>complement</a:t>
            </a:r>
            <a:endParaRPr sz="2400">
              <a:latin typeface="Calibri"/>
              <a:cs typeface="Calibri"/>
            </a:endParaRPr>
          </a:p>
          <a:p>
            <a:pPr marL="355600" indent="-342900">
              <a:lnSpc>
                <a:spcPts val="3345"/>
              </a:lnSpc>
              <a:buFont typeface="Wingdings"/>
              <a:buChar char=""/>
              <a:tabLst>
                <a:tab pos="355600" algn="l"/>
              </a:tabLst>
            </a:pPr>
            <a:r>
              <a:rPr sz="2800" b="1" spc="-10" dirty="0">
                <a:solidFill>
                  <a:srgbClr val="C4BC96"/>
                </a:solidFill>
                <a:latin typeface="Calibri"/>
                <a:cs typeface="Calibri"/>
              </a:rPr>
              <a:t>Codes</a:t>
            </a:r>
            <a:endParaRPr sz="2800">
              <a:latin typeface="Calibri"/>
              <a:cs typeface="Calibri"/>
            </a:endParaRPr>
          </a:p>
          <a:p>
            <a:pPr marL="756285" lvl="1" indent="-287020">
              <a:lnSpc>
                <a:spcPct val="100000"/>
              </a:lnSpc>
              <a:buSzPct val="96428"/>
              <a:buFont typeface="Wingdings"/>
              <a:buChar char=""/>
              <a:tabLst>
                <a:tab pos="756920" algn="l"/>
              </a:tabLst>
            </a:pPr>
            <a:r>
              <a:rPr sz="2800" b="1" spc="-10" dirty="0">
                <a:latin typeface="Calibri"/>
                <a:cs typeface="Calibri"/>
              </a:rPr>
              <a:t>Codes </a:t>
            </a:r>
            <a:r>
              <a:rPr sz="2800" b="1" spc="-15" dirty="0">
                <a:latin typeface="Calibri"/>
                <a:cs typeface="Calibri"/>
              </a:rPr>
              <a:t>-</a:t>
            </a:r>
            <a:r>
              <a:rPr sz="2400" spc="-15" dirty="0">
                <a:solidFill>
                  <a:srgbClr val="C4BC96"/>
                </a:solidFill>
                <a:latin typeface="Calibri"/>
                <a:cs typeface="Calibri"/>
              </a:rPr>
              <a:t>BCD, </a:t>
            </a:r>
            <a:r>
              <a:rPr sz="2800" b="1" spc="-35" dirty="0">
                <a:latin typeface="Calibri"/>
                <a:cs typeface="Calibri"/>
              </a:rPr>
              <a:t>Gray </a:t>
            </a:r>
            <a:r>
              <a:rPr sz="2800" b="1" spc="-10" dirty="0">
                <a:latin typeface="Calibri"/>
                <a:cs typeface="Calibri"/>
              </a:rPr>
              <a:t>Code, </a:t>
            </a:r>
            <a:r>
              <a:rPr sz="2400" spc="-10" dirty="0">
                <a:solidFill>
                  <a:srgbClr val="C4BC96"/>
                </a:solidFill>
                <a:latin typeface="Calibri"/>
                <a:cs typeface="Calibri"/>
              </a:rPr>
              <a:t>Excess-3, </a:t>
            </a:r>
            <a:r>
              <a:rPr sz="2400" dirty="0">
                <a:solidFill>
                  <a:srgbClr val="C4BC96"/>
                </a:solidFill>
                <a:latin typeface="Calibri"/>
                <a:cs typeface="Calibri"/>
              </a:rPr>
              <a:t>ASCII</a:t>
            </a:r>
            <a:r>
              <a:rPr sz="2400" spc="-65" dirty="0">
                <a:solidFill>
                  <a:srgbClr val="C4BC96"/>
                </a:solidFill>
                <a:latin typeface="Calibri"/>
                <a:cs typeface="Calibri"/>
              </a:rPr>
              <a:t> </a:t>
            </a:r>
            <a:r>
              <a:rPr sz="2400" spc="-10" dirty="0">
                <a:solidFill>
                  <a:srgbClr val="C4BC96"/>
                </a:solidFill>
                <a:latin typeface="Calibri"/>
                <a:cs typeface="Calibri"/>
              </a:rPr>
              <a:t>code</a:t>
            </a:r>
            <a:endParaRPr sz="2400">
              <a:latin typeface="Calibri"/>
              <a:cs typeface="Calibri"/>
            </a:endParaRPr>
          </a:p>
          <a:p>
            <a:pPr marL="756285" lvl="1" indent="-287020">
              <a:lnSpc>
                <a:spcPts val="2865"/>
              </a:lnSpc>
              <a:spcBef>
                <a:spcPts val="30"/>
              </a:spcBef>
              <a:buSzPct val="95833"/>
              <a:buFont typeface="Wingdings"/>
              <a:buChar char=""/>
              <a:tabLst>
                <a:tab pos="756920" algn="l"/>
              </a:tabLst>
            </a:pPr>
            <a:r>
              <a:rPr sz="2400" b="1" dirty="0">
                <a:solidFill>
                  <a:srgbClr val="C4BC96"/>
                </a:solidFill>
                <a:latin typeface="Calibri"/>
                <a:cs typeface="Calibri"/>
              </a:rPr>
              <a:t>BCD </a:t>
            </a:r>
            <a:r>
              <a:rPr sz="2400" b="1" spc="-5" dirty="0">
                <a:solidFill>
                  <a:srgbClr val="C4BC96"/>
                </a:solidFill>
                <a:latin typeface="Calibri"/>
                <a:cs typeface="Calibri"/>
              </a:rPr>
              <a:t>addition, </a:t>
            </a:r>
            <a:r>
              <a:rPr sz="2400" b="1" dirty="0">
                <a:solidFill>
                  <a:srgbClr val="C4BC96"/>
                </a:solidFill>
                <a:latin typeface="Calibri"/>
                <a:cs typeface="Calibri"/>
              </a:rPr>
              <a:t>BCD </a:t>
            </a:r>
            <a:r>
              <a:rPr sz="2400" b="1" spc="-10" dirty="0">
                <a:solidFill>
                  <a:srgbClr val="C4BC96"/>
                </a:solidFill>
                <a:latin typeface="Calibri"/>
                <a:cs typeface="Calibri"/>
              </a:rPr>
              <a:t>subtraction </a:t>
            </a:r>
            <a:r>
              <a:rPr sz="2400" b="1" spc="-5" dirty="0">
                <a:solidFill>
                  <a:srgbClr val="C4BC96"/>
                </a:solidFill>
                <a:latin typeface="Calibri"/>
                <a:cs typeface="Calibri"/>
              </a:rPr>
              <a:t>using </a:t>
            </a:r>
            <a:r>
              <a:rPr sz="2400" b="1" spc="-45" dirty="0">
                <a:solidFill>
                  <a:srgbClr val="C4BC96"/>
                </a:solidFill>
                <a:latin typeface="Calibri"/>
                <a:cs typeface="Calibri"/>
              </a:rPr>
              <a:t>9’s </a:t>
            </a:r>
            <a:r>
              <a:rPr sz="2400" b="1" dirty="0">
                <a:solidFill>
                  <a:srgbClr val="C4BC96"/>
                </a:solidFill>
                <a:latin typeface="Calibri"/>
                <a:cs typeface="Calibri"/>
              </a:rPr>
              <a:t>and </a:t>
            </a:r>
            <a:r>
              <a:rPr sz="2400" b="1" spc="-5" dirty="0">
                <a:solidFill>
                  <a:srgbClr val="C4BC96"/>
                </a:solidFill>
                <a:latin typeface="Calibri"/>
                <a:cs typeface="Calibri"/>
              </a:rPr>
              <a:t>10’</a:t>
            </a:r>
            <a:r>
              <a:rPr sz="2400" b="1" spc="15" dirty="0">
                <a:solidFill>
                  <a:srgbClr val="C4BC96"/>
                </a:solidFill>
                <a:latin typeface="Calibri"/>
                <a:cs typeface="Calibri"/>
              </a:rPr>
              <a:t> </a:t>
            </a:r>
            <a:r>
              <a:rPr sz="2400" b="1" spc="-5" dirty="0">
                <a:solidFill>
                  <a:srgbClr val="C4BC96"/>
                </a:solidFill>
                <a:latin typeface="Calibri"/>
                <a:cs typeface="Calibri"/>
              </a:rPr>
              <a:t>complement</a:t>
            </a:r>
            <a:endParaRPr sz="2400">
              <a:latin typeface="Calibri"/>
              <a:cs typeface="Calibri"/>
            </a:endParaRPr>
          </a:p>
          <a:p>
            <a:pPr marL="355600" indent="-342900">
              <a:lnSpc>
                <a:spcPts val="3345"/>
              </a:lnSpc>
              <a:buFont typeface="Wingdings"/>
              <a:buChar char=""/>
              <a:tabLst>
                <a:tab pos="355600" algn="l"/>
              </a:tabLst>
            </a:pPr>
            <a:r>
              <a:rPr sz="2800" b="1" spc="-10" dirty="0">
                <a:solidFill>
                  <a:srgbClr val="C4BC96"/>
                </a:solidFill>
                <a:latin typeface="Calibri"/>
                <a:cs typeface="Calibri"/>
              </a:rPr>
              <a:t>(Numericals </a:t>
            </a:r>
            <a:r>
              <a:rPr sz="2800" b="1" spc="-5" dirty="0">
                <a:solidFill>
                  <a:srgbClr val="C4BC96"/>
                </a:solidFill>
                <a:latin typeface="Calibri"/>
                <a:cs typeface="Calibri"/>
              </a:rPr>
              <a:t>based on </a:t>
            </a:r>
            <a:r>
              <a:rPr sz="2800" b="1" spc="-15" dirty="0">
                <a:solidFill>
                  <a:srgbClr val="C4BC96"/>
                </a:solidFill>
                <a:latin typeface="Calibri"/>
                <a:cs typeface="Calibri"/>
              </a:rPr>
              <a:t>above</a:t>
            </a:r>
            <a:r>
              <a:rPr sz="2800" b="1" spc="55" dirty="0">
                <a:solidFill>
                  <a:srgbClr val="C4BC96"/>
                </a:solidFill>
                <a:latin typeface="Calibri"/>
                <a:cs typeface="Calibri"/>
              </a:rPr>
              <a:t> </a:t>
            </a:r>
            <a:r>
              <a:rPr sz="2800" b="1" spc="-10" dirty="0">
                <a:solidFill>
                  <a:srgbClr val="C4BC96"/>
                </a:solidFill>
                <a:latin typeface="Calibri"/>
                <a:cs typeface="Calibri"/>
              </a:rPr>
              <a:t>topic)</a:t>
            </a:r>
            <a:r>
              <a:rPr sz="2800" spc="-10" dirty="0">
                <a:solidFill>
                  <a:srgbClr val="C4BC96"/>
                </a:solidFill>
                <a:latin typeface="Calibri"/>
                <a:cs typeface="Calibri"/>
              </a:rPr>
              <a:t>.</a:t>
            </a:r>
            <a:endParaRPr sz="2800">
              <a:latin typeface="Calibri"/>
              <a:cs typeface="Calibri"/>
            </a:endParaRPr>
          </a:p>
        </p:txBody>
      </p:sp>
      <p:sp>
        <p:nvSpPr>
          <p:cNvPr id="4" name="object 4"/>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1753235" cy="513715"/>
          </a:xfrm>
          <a:prstGeom prst="rect">
            <a:avLst/>
          </a:prstGeom>
        </p:spPr>
        <p:txBody>
          <a:bodyPr vert="horz" wrap="square" lIns="0" tIns="12700" rIns="0" bIns="0" rtlCol="0">
            <a:spAutoFit/>
          </a:bodyPr>
          <a:lstStyle/>
          <a:p>
            <a:pPr marL="12700">
              <a:lnSpc>
                <a:spcPct val="100000"/>
              </a:lnSpc>
              <a:spcBef>
                <a:spcPts val="100"/>
              </a:spcBef>
            </a:pPr>
            <a:r>
              <a:rPr sz="3200" b="1" spc="-35" dirty="0">
                <a:latin typeface="Calibri"/>
                <a:cs typeface="Calibri"/>
              </a:rPr>
              <a:t>Gray</a:t>
            </a:r>
            <a:r>
              <a:rPr sz="3200" b="1" spc="-95" dirty="0">
                <a:latin typeface="Calibri"/>
                <a:cs typeface="Calibri"/>
              </a:rPr>
              <a:t> </a:t>
            </a:r>
            <a:r>
              <a:rPr sz="3200" b="1" spc="-5" dirty="0">
                <a:latin typeface="Calibri"/>
                <a:cs typeface="Calibri"/>
              </a:rPr>
              <a:t>Code</a:t>
            </a:r>
            <a:endParaRPr sz="3200">
              <a:latin typeface="Calibri"/>
              <a:cs typeface="Calibri"/>
            </a:endParaRPr>
          </a:p>
        </p:txBody>
      </p:sp>
      <p:sp>
        <p:nvSpPr>
          <p:cNvPr id="3" name="object 3"/>
          <p:cNvSpPr txBox="1"/>
          <p:nvPr/>
        </p:nvSpPr>
        <p:spPr>
          <a:xfrm>
            <a:off x="383844" y="1379530"/>
            <a:ext cx="8376284" cy="3684270"/>
          </a:xfrm>
          <a:prstGeom prst="rect">
            <a:avLst/>
          </a:prstGeom>
        </p:spPr>
        <p:txBody>
          <a:bodyPr vert="horz" wrap="square" lIns="0" tIns="256540" rIns="0" bIns="0" rtlCol="0">
            <a:spAutoFit/>
          </a:bodyPr>
          <a:lstStyle/>
          <a:p>
            <a:pPr marL="355600" indent="-342900" algn="just">
              <a:lnSpc>
                <a:spcPct val="100000"/>
              </a:lnSpc>
              <a:spcBef>
                <a:spcPts val="2020"/>
              </a:spcBef>
              <a:buFont typeface="Wingdings"/>
              <a:buChar char=""/>
              <a:tabLst>
                <a:tab pos="355600" algn="l"/>
              </a:tabLst>
            </a:pPr>
            <a:r>
              <a:rPr sz="3200" spc="-5" dirty="0">
                <a:latin typeface="Calibri"/>
                <a:cs typeface="Calibri"/>
              </a:rPr>
              <a:t>The </a:t>
            </a:r>
            <a:r>
              <a:rPr sz="3200" spc="-30" dirty="0">
                <a:latin typeface="Calibri"/>
                <a:cs typeface="Calibri"/>
              </a:rPr>
              <a:t>gray </a:t>
            </a:r>
            <a:r>
              <a:rPr sz="3200" spc="-10" dirty="0">
                <a:latin typeface="Calibri"/>
                <a:cs typeface="Calibri"/>
              </a:rPr>
              <a:t>code </a:t>
            </a:r>
            <a:r>
              <a:rPr sz="3200" spc="-5" dirty="0">
                <a:latin typeface="Calibri"/>
                <a:cs typeface="Calibri"/>
              </a:rPr>
              <a:t>is </a:t>
            </a:r>
            <a:r>
              <a:rPr sz="3200" spc="-10" dirty="0">
                <a:latin typeface="Calibri"/>
                <a:cs typeface="Calibri"/>
              </a:rPr>
              <a:t>non-weighted</a:t>
            </a:r>
            <a:r>
              <a:rPr sz="3200" spc="-15" dirty="0">
                <a:latin typeface="Calibri"/>
                <a:cs typeface="Calibri"/>
              </a:rPr>
              <a:t> </a:t>
            </a:r>
            <a:r>
              <a:rPr sz="3200" spc="-10" dirty="0">
                <a:latin typeface="Calibri"/>
                <a:cs typeface="Calibri"/>
              </a:rPr>
              <a:t>code.</a:t>
            </a:r>
            <a:endParaRPr sz="3200">
              <a:latin typeface="Calibri"/>
              <a:cs typeface="Calibri"/>
            </a:endParaRPr>
          </a:p>
          <a:p>
            <a:pPr marL="355600" indent="-342900" algn="just">
              <a:lnSpc>
                <a:spcPct val="100000"/>
              </a:lnSpc>
              <a:spcBef>
                <a:spcPts val="1920"/>
              </a:spcBef>
              <a:buFont typeface="Wingdings"/>
              <a:buChar char=""/>
              <a:tabLst>
                <a:tab pos="355600" algn="l"/>
              </a:tabLst>
            </a:pPr>
            <a:r>
              <a:rPr sz="3200" spc="-5" dirty="0">
                <a:latin typeface="Calibri"/>
                <a:cs typeface="Calibri"/>
              </a:rPr>
              <a:t>It is not </a:t>
            </a:r>
            <a:r>
              <a:rPr sz="3200" spc="-10" dirty="0">
                <a:latin typeface="Calibri"/>
                <a:cs typeface="Calibri"/>
              </a:rPr>
              <a:t>suitable </a:t>
            </a:r>
            <a:r>
              <a:rPr sz="3200" spc="-30" dirty="0">
                <a:latin typeface="Calibri"/>
                <a:cs typeface="Calibri"/>
              </a:rPr>
              <a:t>for </a:t>
            </a:r>
            <a:r>
              <a:rPr sz="3200" spc="-5" dirty="0">
                <a:latin typeface="Calibri"/>
                <a:cs typeface="Calibri"/>
              </a:rPr>
              <a:t>arithmetic</a:t>
            </a:r>
            <a:r>
              <a:rPr sz="3200" spc="85" dirty="0">
                <a:latin typeface="Calibri"/>
                <a:cs typeface="Calibri"/>
              </a:rPr>
              <a:t> </a:t>
            </a:r>
            <a:r>
              <a:rPr sz="3200" spc="-10" dirty="0">
                <a:latin typeface="Calibri"/>
                <a:cs typeface="Calibri"/>
              </a:rPr>
              <a:t>operations.</a:t>
            </a:r>
            <a:endParaRPr sz="3200">
              <a:latin typeface="Calibri"/>
              <a:cs typeface="Calibri"/>
            </a:endParaRPr>
          </a:p>
          <a:p>
            <a:pPr marL="354965" marR="5080" indent="-342900" algn="just">
              <a:lnSpc>
                <a:spcPct val="150000"/>
              </a:lnSpc>
              <a:spcBef>
                <a:spcPts val="5"/>
              </a:spcBef>
              <a:buFont typeface="Wingdings"/>
              <a:buChar char=""/>
              <a:tabLst>
                <a:tab pos="355600" algn="l"/>
              </a:tabLst>
            </a:pPr>
            <a:r>
              <a:rPr sz="3200" spc="-5" dirty="0">
                <a:latin typeface="Calibri"/>
                <a:cs typeface="Calibri"/>
              </a:rPr>
              <a:t>It is </a:t>
            </a:r>
            <a:r>
              <a:rPr sz="3200" dirty="0">
                <a:latin typeface="Calibri"/>
                <a:cs typeface="Calibri"/>
              </a:rPr>
              <a:t>a </a:t>
            </a:r>
            <a:r>
              <a:rPr sz="3200" spc="-10" dirty="0">
                <a:latin typeface="Calibri"/>
                <a:cs typeface="Calibri"/>
              </a:rPr>
              <a:t>cyclic code </a:t>
            </a:r>
            <a:r>
              <a:rPr sz="3200" spc="-5" dirty="0">
                <a:latin typeface="Calibri"/>
                <a:cs typeface="Calibri"/>
              </a:rPr>
              <a:t>because </a:t>
            </a:r>
            <a:r>
              <a:rPr sz="3200" spc="-10" dirty="0">
                <a:latin typeface="Calibri"/>
                <a:cs typeface="Calibri"/>
              </a:rPr>
              <a:t>successive code </a:t>
            </a:r>
            <a:r>
              <a:rPr sz="3200" spc="-20" dirty="0">
                <a:latin typeface="Calibri"/>
                <a:cs typeface="Calibri"/>
              </a:rPr>
              <a:t>words  </a:t>
            </a:r>
            <a:r>
              <a:rPr sz="3200" spc="-5" dirty="0">
                <a:latin typeface="Calibri"/>
                <a:cs typeface="Calibri"/>
              </a:rPr>
              <a:t>in </a:t>
            </a:r>
            <a:r>
              <a:rPr sz="3200" dirty="0">
                <a:latin typeface="Calibri"/>
                <a:cs typeface="Calibri"/>
              </a:rPr>
              <a:t>this </a:t>
            </a:r>
            <a:r>
              <a:rPr sz="3200" spc="-10" dirty="0">
                <a:latin typeface="Calibri"/>
                <a:cs typeface="Calibri"/>
              </a:rPr>
              <a:t>code </a:t>
            </a:r>
            <a:r>
              <a:rPr sz="3200" spc="-25" dirty="0">
                <a:latin typeface="Calibri"/>
                <a:cs typeface="Calibri"/>
              </a:rPr>
              <a:t>differ </a:t>
            </a:r>
            <a:r>
              <a:rPr sz="3200" spc="-5" dirty="0">
                <a:latin typeface="Calibri"/>
                <a:cs typeface="Calibri"/>
              </a:rPr>
              <a:t>in one bit position </a:t>
            </a:r>
            <a:r>
              <a:rPr sz="3200" dirty="0">
                <a:latin typeface="Calibri"/>
                <a:cs typeface="Calibri"/>
              </a:rPr>
              <a:t>only </a:t>
            </a:r>
            <a:r>
              <a:rPr sz="3200" spc="-5" dirty="0">
                <a:latin typeface="Calibri"/>
                <a:cs typeface="Calibri"/>
              </a:rPr>
              <a:t>i.e.  unit </a:t>
            </a:r>
            <a:r>
              <a:rPr sz="3200" spc="-15" dirty="0">
                <a:latin typeface="Calibri"/>
                <a:cs typeface="Calibri"/>
              </a:rPr>
              <a:t>distance</a:t>
            </a:r>
            <a:r>
              <a:rPr sz="3200" spc="25" dirty="0">
                <a:latin typeface="Calibri"/>
                <a:cs typeface="Calibri"/>
              </a:rPr>
              <a:t> </a:t>
            </a:r>
            <a:r>
              <a:rPr sz="3200" spc="-10" dirty="0">
                <a:latin typeface="Calibri"/>
                <a:cs typeface="Calibri"/>
              </a:rPr>
              <a:t>code</a:t>
            </a:r>
            <a:endParaRPr sz="3200">
              <a:latin typeface="Calibri"/>
              <a:cs typeface="Calibri"/>
            </a:endParaRPr>
          </a:p>
        </p:txBody>
      </p:sp>
      <p:sp>
        <p:nvSpPr>
          <p:cNvPr id="4" name="object 4"/>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3538"/>
            <a:ext cx="534797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 </a:t>
            </a:r>
            <a:r>
              <a:rPr sz="3200" b="1" spc="-20" dirty="0">
                <a:latin typeface="Calibri"/>
                <a:cs typeface="Calibri"/>
              </a:rPr>
              <a:t>to </a:t>
            </a:r>
            <a:r>
              <a:rPr sz="3200" b="1" spc="-35" dirty="0">
                <a:latin typeface="Calibri"/>
                <a:cs typeface="Calibri"/>
              </a:rPr>
              <a:t>Gray </a:t>
            </a:r>
            <a:r>
              <a:rPr sz="3200" b="1" spc="-5" dirty="0">
                <a:latin typeface="Calibri"/>
                <a:cs typeface="Calibri"/>
              </a:rPr>
              <a:t>Code</a:t>
            </a:r>
            <a:r>
              <a:rPr sz="3200" b="1" spc="-20" dirty="0">
                <a:latin typeface="Calibri"/>
                <a:cs typeface="Calibri"/>
              </a:rPr>
              <a:t> </a:t>
            </a:r>
            <a:r>
              <a:rPr sz="3200" b="1" spc="-15" dirty="0">
                <a:latin typeface="Calibri"/>
                <a:cs typeface="Calibri"/>
              </a:rPr>
              <a:t>Conversion</a:t>
            </a:r>
            <a:endParaRPr sz="3200">
              <a:latin typeface="Calibri"/>
              <a:cs typeface="Calibri"/>
            </a:endParaRPr>
          </a:p>
        </p:txBody>
      </p:sp>
      <p:sp>
        <p:nvSpPr>
          <p:cNvPr id="3" name="object 3"/>
          <p:cNvSpPr txBox="1"/>
          <p:nvPr/>
        </p:nvSpPr>
        <p:spPr>
          <a:xfrm>
            <a:off x="535940" y="1607565"/>
            <a:ext cx="7408545" cy="513715"/>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5600" algn="l"/>
              </a:tabLst>
            </a:pPr>
            <a:r>
              <a:rPr sz="3200" dirty="0">
                <a:latin typeface="Calibri"/>
                <a:cs typeface="Calibri"/>
              </a:rPr>
              <a:t>If an n </a:t>
            </a:r>
            <a:r>
              <a:rPr sz="3200" spc="-5" dirty="0">
                <a:latin typeface="Calibri"/>
                <a:cs typeface="Calibri"/>
              </a:rPr>
              <a:t>bit binary number </a:t>
            </a:r>
            <a:r>
              <a:rPr sz="3200" dirty="0">
                <a:latin typeface="Calibri"/>
                <a:cs typeface="Calibri"/>
              </a:rPr>
              <a:t>is </a:t>
            </a:r>
            <a:r>
              <a:rPr sz="3200" spc="-15" dirty="0">
                <a:latin typeface="Calibri"/>
                <a:cs typeface="Calibri"/>
              </a:rPr>
              <a:t>represented</a:t>
            </a:r>
            <a:r>
              <a:rPr sz="3200" spc="-20" dirty="0">
                <a:latin typeface="Calibri"/>
                <a:cs typeface="Calibri"/>
              </a:rPr>
              <a:t> </a:t>
            </a:r>
            <a:r>
              <a:rPr sz="3200" spc="-10" dirty="0">
                <a:latin typeface="Calibri"/>
                <a:cs typeface="Calibri"/>
              </a:rPr>
              <a:t>by</a:t>
            </a:r>
            <a:endParaRPr sz="3200">
              <a:latin typeface="Calibri"/>
              <a:cs typeface="Calibri"/>
            </a:endParaRPr>
          </a:p>
        </p:txBody>
      </p:sp>
      <p:sp>
        <p:nvSpPr>
          <p:cNvPr id="4" name="object 4"/>
          <p:cNvSpPr txBox="1"/>
          <p:nvPr/>
        </p:nvSpPr>
        <p:spPr>
          <a:xfrm>
            <a:off x="3110610" y="2095322"/>
            <a:ext cx="512635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a:cs typeface="Calibri"/>
              </a:rPr>
              <a:t>and </a:t>
            </a:r>
            <a:r>
              <a:rPr sz="3200" spc="-5" dirty="0">
                <a:latin typeface="Calibri"/>
                <a:cs typeface="Calibri"/>
              </a:rPr>
              <a:t>its </a:t>
            </a:r>
            <a:r>
              <a:rPr sz="3200" spc="-30" dirty="0">
                <a:latin typeface="Calibri"/>
                <a:cs typeface="Calibri"/>
              </a:rPr>
              <a:t>gray </a:t>
            </a:r>
            <a:r>
              <a:rPr sz="3200" spc="-10" dirty="0">
                <a:latin typeface="Calibri"/>
                <a:cs typeface="Calibri"/>
              </a:rPr>
              <a:t>code equivalent</a:t>
            </a:r>
            <a:r>
              <a:rPr sz="3200" spc="-20" dirty="0">
                <a:latin typeface="Calibri"/>
                <a:cs typeface="Calibri"/>
              </a:rPr>
              <a:t> </a:t>
            </a:r>
            <a:r>
              <a:rPr sz="3200" spc="-5" dirty="0">
                <a:latin typeface="Calibri"/>
                <a:cs typeface="Calibri"/>
              </a:rPr>
              <a:t>by</a:t>
            </a:r>
            <a:endParaRPr sz="3200">
              <a:latin typeface="Calibri"/>
              <a:cs typeface="Calibri"/>
            </a:endParaRPr>
          </a:p>
        </p:txBody>
      </p:sp>
      <p:sp>
        <p:nvSpPr>
          <p:cNvPr id="5" name="object 5"/>
          <p:cNvSpPr txBox="1"/>
          <p:nvPr/>
        </p:nvSpPr>
        <p:spPr>
          <a:xfrm>
            <a:off x="3110610" y="2583307"/>
            <a:ext cx="5357495" cy="513715"/>
          </a:xfrm>
          <a:prstGeom prst="rect">
            <a:avLst/>
          </a:prstGeom>
        </p:spPr>
        <p:txBody>
          <a:bodyPr vert="horz" wrap="square" lIns="0" tIns="13335" rIns="0" bIns="0" rtlCol="0">
            <a:spAutoFit/>
          </a:bodyPr>
          <a:lstStyle/>
          <a:p>
            <a:pPr marL="12700">
              <a:lnSpc>
                <a:spcPct val="100000"/>
              </a:lnSpc>
              <a:spcBef>
                <a:spcPts val="105"/>
              </a:spcBef>
              <a:tabLst>
                <a:tab pos="1607820" algn="l"/>
                <a:tab pos="3059430" algn="l"/>
              </a:tabLst>
            </a:pPr>
            <a:r>
              <a:rPr sz="3200" spc="-10" dirty="0">
                <a:latin typeface="Calibri"/>
                <a:cs typeface="Calibri"/>
              </a:rPr>
              <a:t>where	</a:t>
            </a:r>
            <a:r>
              <a:rPr sz="3200" dirty="0">
                <a:latin typeface="Calibri"/>
                <a:cs typeface="Calibri"/>
              </a:rPr>
              <a:t>and	</a:t>
            </a:r>
            <a:r>
              <a:rPr sz="3200" spc="-15" dirty="0">
                <a:latin typeface="Calibri"/>
                <a:cs typeface="Calibri"/>
              </a:rPr>
              <a:t>are </a:t>
            </a:r>
            <a:r>
              <a:rPr sz="3200" dirty="0">
                <a:latin typeface="Calibri"/>
                <a:cs typeface="Calibri"/>
              </a:rPr>
              <a:t>the</a:t>
            </a:r>
            <a:r>
              <a:rPr sz="3200" spc="-85" dirty="0">
                <a:latin typeface="Calibri"/>
                <a:cs typeface="Calibri"/>
              </a:rPr>
              <a:t> </a:t>
            </a:r>
            <a:r>
              <a:rPr sz="3200" dirty="0">
                <a:latin typeface="Calibri"/>
                <a:cs typeface="Calibri"/>
              </a:rPr>
              <a:t>MSBs,</a:t>
            </a:r>
            <a:endParaRPr sz="3200">
              <a:latin typeface="Calibri"/>
              <a:cs typeface="Calibri"/>
            </a:endParaRPr>
          </a:p>
        </p:txBody>
      </p:sp>
      <p:sp>
        <p:nvSpPr>
          <p:cNvPr id="6" name="object 6"/>
          <p:cNvSpPr txBox="1"/>
          <p:nvPr/>
        </p:nvSpPr>
        <p:spPr>
          <a:xfrm>
            <a:off x="903528" y="3070987"/>
            <a:ext cx="6889750" cy="1002030"/>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Calibri"/>
                <a:cs typeface="Calibri"/>
              </a:rPr>
              <a:t>then </a:t>
            </a:r>
            <a:r>
              <a:rPr sz="3200" spc="-30" dirty="0">
                <a:latin typeface="Calibri"/>
                <a:cs typeface="Calibri"/>
              </a:rPr>
              <a:t>gray </a:t>
            </a:r>
            <a:r>
              <a:rPr sz="3200" spc="-10" dirty="0">
                <a:latin typeface="Calibri"/>
                <a:cs typeface="Calibri"/>
              </a:rPr>
              <a:t>code </a:t>
            </a:r>
            <a:r>
              <a:rPr sz="3200" spc="-5" dirty="0">
                <a:latin typeface="Calibri"/>
                <a:cs typeface="Calibri"/>
              </a:rPr>
              <a:t>bits </a:t>
            </a:r>
            <a:r>
              <a:rPr sz="3200" spc="-15" dirty="0">
                <a:latin typeface="Calibri"/>
                <a:cs typeface="Calibri"/>
              </a:rPr>
              <a:t>are </a:t>
            </a:r>
            <a:r>
              <a:rPr sz="3200" spc="-10" dirty="0">
                <a:latin typeface="Calibri"/>
                <a:cs typeface="Calibri"/>
              </a:rPr>
              <a:t>obtained </a:t>
            </a:r>
            <a:r>
              <a:rPr sz="3200" spc="-15" dirty="0">
                <a:latin typeface="Calibri"/>
                <a:cs typeface="Calibri"/>
              </a:rPr>
              <a:t>from </a:t>
            </a:r>
            <a:r>
              <a:rPr sz="3200" spc="-5" dirty="0">
                <a:latin typeface="Calibri"/>
                <a:cs typeface="Calibri"/>
              </a:rPr>
              <a:t>the  binary </a:t>
            </a:r>
            <a:r>
              <a:rPr sz="3200" spc="-10" dirty="0">
                <a:latin typeface="Calibri"/>
                <a:cs typeface="Calibri"/>
              </a:rPr>
              <a:t>code </a:t>
            </a:r>
            <a:r>
              <a:rPr sz="3200" dirty="0">
                <a:latin typeface="Calibri"/>
                <a:cs typeface="Calibri"/>
              </a:rPr>
              <a:t>as </a:t>
            </a:r>
            <a:r>
              <a:rPr sz="3200" spc="-20" dirty="0">
                <a:latin typeface="Calibri"/>
                <a:cs typeface="Calibri"/>
              </a:rPr>
              <a:t>follows;</a:t>
            </a:r>
            <a:endParaRPr sz="3200">
              <a:latin typeface="Calibri"/>
              <a:cs typeface="Calibri"/>
            </a:endParaRPr>
          </a:p>
        </p:txBody>
      </p:sp>
      <p:sp>
        <p:nvSpPr>
          <p:cNvPr id="7" name="object 7"/>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8" name="object 8"/>
          <p:cNvSpPr/>
          <p:nvPr/>
        </p:nvSpPr>
        <p:spPr>
          <a:xfrm>
            <a:off x="152285" y="4800549"/>
            <a:ext cx="1143000" cy="523875"/>
          </a:xfrm>
          <a:custGeom>
            <a:avLst/>
            <a:gdLst/>
            <a:ahLst/>
            <a:cxnLst/>
            <a:rect l="l" t="t" r="r" b="b"/>
            <a:pathLst>
              <a:path w="1143000" h="523875">
                <a:moveTo>
                  <a:pt x="0" y="523798"/>
                </a:moveTo>
                <a:lnTo>
                  <a:pt x="1143000" y="523798"/>
                </a:lnTo>
                <a:lnTo>
                  <a:pt x="1143000" y="0"/>
                </a:lnTo>
                <a:lnTo>
                  <a:pt x="0" y="0"/>
                </a:lnTo>
                <a:lnTo>
                  <a:pt x="0" y="523798"/>
                </a:lnTo>
                <a:close/>
              </a:path>
            </a:pathLst>
          </a:custGeom>
          <a:solidFill>
            <a:srgbClr val="9BBA58"/>
          </a:solidFill>
        </p:spPr>
        <p:txBody>
          <a:bodyPr wrap="square" lIns="0" tIns="0" rIns="0" bIns="0" rtlCol="0"/>
          <a:lstStyle/>
          <a:p>
            <a:endParaRPr/>
          </a:p>
        </p:txBody>
      </p:sp>
      <p:sp>
        <p:nvSpPr>
          <p:cNvPr id="9" name="object 9"/>
          <p:cNvSpPr/>
          <p:nvPr/>
        </p:nvSpPr>
        <p:spPr>
          <a:xfrm>
            <a:off x="1295272" y="4800549"/>
            <a:ext cx="2392680" cy="523875"/>
          </a:xfrm>
          <a:custGeom>
            <a:avLst/>
            <a:gdLst/>
            <a:ahLst/>
            <a:cxnLst/>
            <a:rect l="l" t="t" r="r" b="b"/>
            <a:pathLst>
              <a:path w="2392679" h="523875">
                <a:moveTo>
                  <a:pt x="0" y="523798"/>
                </a:moveTo>
                <a:lnTo>
                  <a:pt x="2392553" y="523798"/>
                </a:lnTo>
                <a:lnTo>
                  <a:pt x="2392553" y="0"/>
                </a:lnTo>
                <a:lnTo>
                  <a:pt x="0" y="0"/>
                </a:lnTo>
                <a:lnTo>
                  <a:pt x="0" y="523798"/>
                </a:lnTo>
                <a:close/>
              </a:path>
            </a:pathLst>
          </a:custGeom>
          <a:solidFill>
            <a:srgbClr val="9BBA58"/>
          </a:solidFill>
        </p:spPr>
        <p:txBody>
          <a:bodyPr wrap="square" lIns="0" tIns="0" rIns="0" bIns="0" rtlCol="0"/>
          <a:lstStyle/>
          <a:p>
            <a:endParaRPr/>
          </a:p>
        </p:txBody>
      </p:sp>
      <p:sp>
        <p:nvSpPr>
          <p:cNvPr id="10" name="object 10"/>
          <p:cNvSpPr/>
          <p:nvPr/>
        </p:nvSpPr>
        <p:spPr>
          <a:xfrm>
            <a:off x="3687826" y="4800549"/>
            <a:ext cx="2407920" cy="523875"/>
          </a:xfrm>
          <a:custGeom>
            <a:avLst/>
            <a:gdLst/>
            <a:ahLst/>
            <a:cxnLst/>
            <a:rect l="l" t="t" r="r" b="b"/>
            <a:pathLst>
              <a:path w="2407920" h="523875">
                <a:moveTo>
                  <a:pt x="0" y="523798"/>
                </a:moveTo>
                <a:lnTo>
                  <a:pt x="2407666" y="523798"/>
                </a:lnTo>
                <a:lnTo>
                  <a:pt x="2407666" y="0"/>
                </a:lnTo>
                <a:lnTo>
                  <a:pt x="0" y="0"/>
                </a:lnTo>
                <a:lnTo>
                  <a:pt x="0" y="523798"/>
                </a:lnTo>
                <a:close/>
              </a:path>
            </a:pathLst>
          </a:custGeom>
          <a:solidFill>
            <a:srgbClr val="9BBA58"/>
          </a:solidFill>
        </p:spPr>
        <p:txBody>
          <a:bodyPr wrap="square" lIns="0" tIns="0" rIns="0" bIns="0" rtlCol="0"/>
          <a:lstStyle/>
          <a:p>
            <a:endParaRPr/>
          </a:p>
        </p:txBody>
      </p:sp>
      <p:sp>
        <p:nvSpPr>
          <p:cNvPr id="11" name="object 11"/>
          <p:cNvSpPr/>
          <p:nvPr/>
        </p:nvSpPr>
        <p:spPr>
          <a:xfrm>
            <a:off x="7222997" y="4800549"/>
            <a:ext cx="1768475" cy="523875"/>
          </a:xfrm>
          <a:custGeom>
            <a:avLst/>
            <a:gdLst/>
            <a:ahLst/>
            <a:cxnLst/>
            <a:rect l="l" t="t" r="r" b="b"/>
            <a:pathLst>
              <a:path w="1768475" h="523875">
                <a:moveTo>
                  <a:pt x="0" y="523798"/>
                </a:moveTo>
                <a:lnTo>
                  <a:pt x="1767967" y="523798"/>
                </a:lnTo>
                <a:lnTo>
                  <a:pt x="1767967" y="0"/>
                </a:lnTo>
                <a:lnTo>
                  <a:pt x="0" y="0"/>
                </a:lnTo>
                <a:lnTo>
                  <a:pt x="0" y="523798"/>
                </a:lnTo>
                <a:close/>
              </a:path>
            </a:pathLst>
          </a:custGeom>
          <a:solidFill>
            <a:srgbClr val="9BBA58"/>
          </a:solidFill>
        </p:spPr>
        <p:txBody>
          <a:bodyPr wrap="square" lIns="0" tIns="0" rIns="0" bIns="0" rtlCol="0"/>
          <a:lstStyle/>
          <a:p>
            <a:endParaRPr/>
          </a:p>
        </p:txBody>
      </p:sp>
      <p:sp>
        <p:nvSpPr>
          <p:cNvPr id="12" name="object 12"/>
          <p:cNvSpPr/>
          <p:nvPr/>
        </p:nvSpPr>
        <p:spPr>
          <a:xfrm>
            <a:off x="1295272" y="4794503"/>
            <a:ext cx="0" cy="549275"/>
          </a:xfrm>
          <a:custGeom>
            <a:avLst/>
            <a:gdLst/>
            <a:ahLst/>
            <a:cxnLst/>
            <a:rect l="l" t="t" r="r" b="b"/>
            <a:pathLst>
              <a:path h="549275">
                <a:moveTo>
                  <a:pt x="0" y="0"/>
                </a:moveTo>
                <a:lnTo>
                  <a:pt x="0" y="549021"/>
                </a:lnTo>
              </a:path>
            </a:pathLst>
          </a:custGeom>
          <a:ln w="12240">
            <a:solidFill>
              <a:srgbClr val="FFFFFF"/>
            </a:solidFill>
          </a:ln>
        </p:spPr>
        <p:txBody>
          <a:bodyPr wrap="square" lIns="0" tIns="0" rIns="0" bIns="0" rtlCol="0"/>
          <a:lstStyle/>
          <a:p>
            <a:endParaRPr/>
          </a:p>
        </p:txBody>
      </p:sp>
      <p:sp>
        <p:nvSpPr>
          <p:cNvPr id="13" name="object 13"/>
          <p:cNvSpPr/>
          <p:nvPr/>
        </p:nvSpPr>
        <p:spPr>
          <a:xfrm>
            <a:off x="3687826" y="4794503"/>
            <a:ext cx="0" cy="549275"/>
          </a:xfrm>
          <a:custGeom>
            <a:avLst/>
            <a:gdLst/>
            <a:ahLst/>
            <a:cxnLst/>
            <a:rect l="l" t="t" r="r" b="b"/>
            <a:pathLst>
              <a:path h="549275">
                <a:moveTo>
                  <a:pt x="0" y="0"/>
                </a:moveTo>
                <a:lnTo>
                  <a:pt x="0" y="549021"/>
                </a:lnTo>
              </a:path>
            </a:pathLst>
          </a:custGeom>
          <a:ln w="12240">
            <a:solidFill>
              <a:srgbClr val="FFFFFF"/>
            </a:solidFill>
          </a:ln>
        </p:spPr>
        <p:txBody>
          <a:bodyPr wrap="square" lIns="0" tIns="0" rIns="0" bIns="0" rtlCol="0"/>
          <a:lstStyle/>
          <a:p>
            <a:endParaRPr/>
          </a:p>
        </p:txBody>
      </p:sp>
      <p:sp>
        <p:nvSpPr>
          <p:cNvPr id="14" name="object 14"/>
          <p:cNvSpPr/>
          <p:nvPr/>
        </p:nvSpPr>
        <p:spPr>
          <a:xfrm>
            <a:off x="6095491" y="4794503"/>
            <a:ext cx="0" cy="549275"/>
          </a:xfrm>
          <a:custGeom>
            <a:avLst/>
            <a:gdLst/>
            <a:ahLst/>
            <a:cxnLst/>
            <a:rect l="l" t="t" r="r" b="b"/>
            <a:pathLst>
              <a:path h="549275">
                <a:moveTo>
                  <a:pt x="0" y="0"/>
                </a:moveTo>
                <a:lnTo>
                  <a:pt x="0" y="549021"/>
                </a:lnTo>
              </a:path>
            </a:pathLst>
          </a:custGeom>
          <a:ln w="12240">
            <a:solidFill>
              <a:srgbClr val="FFFFFF"/>
            </a:solidFill>
          </a:ln>
        </p:spPr>
        <p:txBody>
          <a:bodyPr wrap="square" lIns="0" tIns="0" rIns="0" bIns="0" rtlCol="0"/>
          <a:lstStyle/>
          <a:p>
            <a:endParaRPr/>
          </a:p>
        </p:txBody>
      </p:sp>
      <p:sp>
        <p:nvSpPr>
          <p:cNvPr id="15" name="object 15"/>
          <p:cNvSpPr/>
          <p:nvPr/>
        </p:nvSpPr>
        <p:spPr>
          <a:xfrm>
            <a:off x="7222997" y="4794503"/>
            <a:ext cx="0" cy="549275"/>
          </a:xfrm>
          <a:custGeom>
            <a:avLst/>
            <a:gdLst/>
            <a:ahLst/>
            <a:cxnLst/>
            <a:rect l="l" t="t" r="r" b="b"/>
            <a:pathLst>
              <a:path h="549275">
                <a:moveTo>
                  <a:pt x="0" y="0"/>
                </a:moveTo>
                <a:lnTo>
                  <a:pt x="0" y="549021"/>
                </a:lnTo>
              </a:path>
            </a:pathLst>
          </a:custGeom>
          <a:ln w="12240">
            <a:solidFill>
              <a:srgbClr val="FFFFFF"/>
            </a:solidFill>
          </a:ln>
        </p:spPr>
        <p:txBody>
          <a:bodyPr wrap="square" lIns="0" tIns="0" rIns="0" bIns="0" rtlCol="0"/>
          <a:lstStyle/>
          <a:p>
            <a:endParaRPr/>
          </a:p>
        </p:txBody>
      </p:sp>
      <p:sp>
        <p:nvSpPr>
          <p:cNvPr id="16" name="object 16"/>
          <p:cNvSpPr/>
          <p:nvPr/>
        </p:nvSpPr>
        <p:spPr>
          <a:xfrm>
            <a:off x="152285" y="4794503"/>
            <a:ext cx="0" cy="549275"/>
          </a:xfrm>
          <a:custGeom>
            <a:avLst/>
            <a:gdLst/>
            <a:ahLst/>
            <a:cxnLst/>
            <a:rect l="l" t="t" r="r" b="b"/>
            <a:pathLst>
              <a:path h="549275">
                <a:moveTo>
                  <a:pt x="0" y="0"/>
                </a:moveTo>
                <a:lnTo>
                  <a:pt x="0" y="549021"/>
                </a:lnTo>
              </a:path>
            </a:pathLst>
          </a:custGeom>
          <a:ln w="12240">
            <a:solidFill>
              <a:srgbClr val="FFFFFF"/>
            </a:solidFill>
          </a:ln>
        </p:spPr>
        <p:txBody>
          <a:bodyPr wrap="square" lIns="0" tIns="0" rIns="0" bIns="0" rtlCol="0"/>
          <a:lstStyle/>
          <a:p>
            <a:endParaRPr/>
          </a:p>
        </p:txBody>
      </p:sp>
      <p:sp>
        <p:nvSpPr>
          <p:cNvPr id="17" name="object 17"/>
          <p:cNvSpPr/>
          <p:nvPr/>
        </p:nvSpPr>
        <p:spPr>
          <a:xfrm>
            <a:off x="8990965" y="4794503"/>
            <a:ext cx="0" cy="549275"/>
          </a:xfrm>
          <a:custGeom>
            <a:avLst/>
            <a:gdLst/>
            <a:ahLst/>
            <a:cxnLst/>
            <a:rect l="l" t="t" r="r" b="b"/>
            <a:pathLst>
              <a:path h="549275">
                <a:moveTo>
                  <a:pt x="0" y="0"/>
                </a:moveTo>
                <a:lnTo>
                  <a:pt x="0" y="549021"/>
                </a:lnTo>
              </a:path>
            </a:pathLst>
          </a:custGeom>
          <a:ln w="12240">
            <a:solidFill>
              <a:srgbClr val="FFFFFF"/>
            </a:solidFill>
          </a:ln>
        </p:spPr>
        <p:txBody>
          <a:bodyPr wrap="square" lIns="0" tIns="0" rIns="0" bIns="0" rtlCol="0"/>
          <a:lstStyle/>
          <a:p>
            <a:endParaRPr/>
          </a:p>
        </p:txBody>
      </p:sp>
      <p:sp>
        <p:nvSpPr>
          <p:cNvPr id="18" name="object 18"/>
          <p:cNvSpPr/>
          <p:nvPr/>
        </p:nvSpPr>
        <p:spPr>
          <a:xfrm>
            <a:off x="146164" y="4800600"/>
            <a:ext cx="8851265" cy="0"/>
          </a:xfrm>
          <a:custGeom>
            <a:avLst/>
            <a:gdLst/>
            <a:ahLst/>
            <a:cxnLst/>
            <a:rect l="l" t="t" r="r" b="b"/>
            <a:pathLst>
              <a:path w="8851265">
                <a:moveTo>
                  <a:pt x="0" y="0"/>
                </a:moveTo>
                <a:lnTo>
                  <a:pt x="8850896" y="0"/>
                </a:lnTo>
              </a:path>
            </a:pathLst>
          </a:custGeom>
          <a:ln w="12240">
            <a:solidFill>
              <a:srgbClr val="FFFFFF"/>
            </a:solidFill>
          </a:ln>
        </p:spPr>
        <p:txBody>
          <a:bodyPr wrap="square" lIns="0" tIns="0" rIns="0" bIns="0" rtlCol="0"/>
          <a:lstStyle/>
          <a:p>
            <a:endParaRPr/>
          </a:p>
        </p:txBody>
      </p:sp>
      <p:sp>
        <p:nvSpPr>
          <p:cNvPr id="19" name="object 19"/>
          <p:cNvSpPr/>
          <p:nvPr/>
        </p:nvSpPr>
        <p:spPr>
          <a:xfrm>
            <a:off x="146164" y="5324347"/>
            <a:ext cx="8851265" cy="0"/>
          </a:xfrm>
          <a:custGeom>
            <a:avLst/>
            <a:gdLst/>
            <a:ahLst/>
            <a:cxnLst/>
            <a:rect l="l" t="t" r="r" b="b"/>
            <a:pathLst>
              <a:path w="8851265">
                <a:moveTo>
                  <a:pt x="0" y="0"/>
                </a:moveTo>
                <a:lnTo>
                  <a:pt x="8850896" y="0"/>
                </a:lnTo>
              </a:path>
            </a:pathLst>
          </a:custGeom>
          <a:ln w="38159">
            <a:solidFill>
              <a:srgbClr val="FFFFFF"/>
            </a:solidFill>
          </a:ln>
        </p:spPr>
        <p:txBody>
          <a:bodyPr wrap="square" lIns="0" tIns="0" rIns="0" bIns="0" rtlCol="0"/>
          <a:lstStyle/>
          <a:p>
            <a:endParaRPr/>
          </a:p>
        </p:txBody>
      </p:sp>
      <p:sp>
        <p:nvSpPr>
          <p:cNvPr id="20" name="object 20"/>
          <p:cNvSpPr txBox="1"/>
          <p:nvPr/>
        </p:nvSpPr>
        <p:spPr>
          <a:xfrm>
            <a:off x="6101612" y="4806720"/>
            <a:ext cx="1115695" cy="499109"/>
          </a:xfrm>
          <a:prstGeom prst="rect">
            <a:avLst/>
          </a:prstGeom>
          <a:solidFill>
            <a:srgbClr val="9BBA58"/>
          </a:solidFill>
        </p:spPr>
        <p:txBody>
          <a:bodyPr vert="horz" wrap="square" lIns="0" tIns="27940" rIns="0" bIns="0" rtlCol="0">
            <a:spAutoFit/>
          </a:bodyPr>
          <a:lstStyle/>
          <a:p>
            <a:pPr marL="86360">
              <a:lnSpc>
                <a:spcPct val="100000"/>
              </a:lnSpc>
              <a:spcBef>
                <a:spcPts val="220"/>
              </a:spcBef>
            </a:pPr>
            <a:r>
              <a:rPr sz="1800" b="1" dirty="0">
                <a:solidFill>
                  <a:srgbClr val="FFFFFF"/>
                </a:solidFill>
                <a:latin typeface="Calibri"/>
                <a:cs typeface="Calibri"/>
              </a:rPr>
              <a:t>…………</a:t>
            </a:r>
            <a:endParaRPr sz="1800">
              <a:latin typeface="Calibri"/>
              <a:cs typeface="Calibri"/>
            </a:endParaRPr>
          </a:p>
        </p:txBody>
      </p:sp>
      <p:sp>
        <p:nvSpPr>
          <p:cNvPr id="21" name="object 21"/>
          <p:cNvSpPr txBox="1"/>
          <p:nvPr/>
        </p:nvSpPr>
        <p:spPr>
          <a:xfrm>
            <a:off x="496316" y="5883961"/>
            <a:ext cx="25869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*where </a:t>
            </a:r>
            <a:r>
              <a:rPr sz="2400" dirty="0">
                <a:latin typeface="Tahoma"/>
                <a:cs typeface="Tahoma"/>
              </a:rPr>
              <a:t>the</a:t>
            </a:r>
            <a:r>
              <a:rPr sz="2400" spc="-80" dirty="0">
                <a:latin typeface="Tahoma"/>
                <a:cs typeface="Tahoma"/>
              </a:rPr>
              <a:t> </a:t>
            </a:r>
            <a:r>
              <a:rPr sz="2400" spc="-5" dirty="0">
                <a:latin typeface="Tahoma"/>
                <a:cs typeface="Tahoma"/>
              </a:rPr>
              <a:t>symbol</a:t>
            </a:r>
            <a:endParaRPr sz="2400">
              <a:latin typeface="Tahoma"/>
              <a:cs typeface="Tahoma"/>
            </a:endParaRPr>
          </a:p>
        </p:txBody>
      </p:sp>
      <p:sp>
        <p:nvSpPr>
          <p:cNvPr id="22" name="object 22"/>
          <p:cNvSpPr txBox="1"/>
          <p:nvPr/>
        </p:nvSpPr>
        <p:spPr>
          <a:xfrm>
            <a:off x="3722211" y="5883961"/>
            <a:ext cx="462661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represents Exclusive-OR</a:t>
            </a:r>
            <a:r>
              <a:rPr sz="2400" spc="10" dirty="0">
                <a:latin typeface="Tahoma"/>
                <a:cs typeface="Tahoma"/>
              </a:rPr>
              <a:t> </a:t>
            </a:r>
            <a:r>
              <a:rPr sz="2400" spc="-5" dirty="0">
                <a:latin typeface="Tahoma"/>
                <a:cs typeface="Tahoma"/>
              </a:rPr>
              <a:t>operation</a:t>
            </a:r>
            <a:endParaRPr sz="2400">
              <a:latin typeface="Tahoma"/>
              <a:cs typeface="Tahoma"/>
            </a:endParaRPr>
          </a:p>
        </p:txBody>
      </p:sp>
      <p:sp>
        <p:nvSpPr>
          <p:cNvPr id="23" name="object 23"/>
          <p:cNvSpPr txBox="1"/>
          <p:nvPr/>
        </p:nvSpPr>
        <p:spPr>
          <a:xfrm>
            <a:off x="884077" y="2165947"/>
            <a:ext cx="1990725" cy="443865"/>
          </a:xfrm>
          <a:prstGeom prst="rect">
            <a:avLst/>
          </a:prstGeom>
        </p:spPr>
        <p:txBody>
          <a:bodyPr vert="horz" wrap="square" lIns="0" tIns="11430" rIns="0" bIns="0" rtlCol="0">
            <a:spAutoFit/>
          </a:bodyPr>
          <a:lstStyle/>
          <a:p>
            <a:pPr marL="12700">
              <a:lnSpc>
                <a:spcPct val="100000"/>
              </a:lnSpc>
              <a:spcBef>
                <a:spcPts val="90"/>
              </a:spcBef>
            </a:pPr>
            <a:r>
              <a:rPr sz="2750" i="1" spc="-65" dirty="0">
                <a:latin typeface="Times New Roman"/>
                <a:cs typeface="Times New Roman"/>
              </a:rPr>
              <a:t>B</a:t>
            </a:r>
            <a:r>
              <a:rPr sz="1550" i="1" spc="-65" dirty="0">
                <a:latin typeface="Times New Roman"/>
                <a:cs typeface="Times New Roman"/>
              </a:rPr>
              <a:t>n</a:t>
            </a:r>
            <a:r>
              <a:rPr sz="2750" spc="-65" dirty="0">
                <a:latin typeface="Times New Roman"/>
                <a:cs typeface="Times New Roman"/>
              </a:rPr>
              <a:t>, </a:t>
            </a:r>
            <a:r>
              <a:rPr sz="2750" i="1" spc="-75" dirty="0">
                <a:latin typeface="Times New Roman"/>
                <a:cs typeface="Times New Roman"/>
              </a:rPr>
              <a:t>B</a:t>
            </a:r>
            <a:r>
              <a:rPr sz="1550" i="1" spc="-75" dirty="0">
                <a:latin typeface="Times New Roman"/>
                <a:cs typeface="Times New Roman"/>
              </a:rPr>
              <a:t>n </a:t>
            </a:r>
            <a:r>
              <a:rPr sz="1550" spc="-5" dirty="0">
                <a:latin typeface="Symbol"/>
                <a:cs typeface="Symbol"/>
              </a:rPr>
              <a:t></a:t>
            </a:r>
            <a:r>
              <a:rPr sz="1550" spc="-165" dirty="0">
                <a:latin typeface="Times New Roman"/>
                <a:cs typeface="Times New Roman"/>
              </a:rPr>
              <a:t> </a:t>
            </a:r>
            <a:r>
              <a:rPr sz="1550" spc="-60" dirty="0">
                <a:latin typeface="Times New Roman"/>
                <a:cs typeface="Times New Roman"/>
              </a:rPr>
              <a:t>1</a:t>
            </a:r>
            <a:r>
              <a:rPr sz="2750" spc="-60" dirty="0">
                <a:latin typeface="Times New Roman"/>
                <a:cs typeface="Times New Roman"/>
              </a:rPr>
              <a:t>,.......</a:t>
            </a:r>
            <a:r>
              <a:rPr sz="2750" i="1" spc="-60" dirty="0">
                <a:latin typeface="Times New Roman"/>
                <a:cs typeface="Times New Roman"/>
              </a:rPr>
              <a:t>B</a:t>
            </a:r>
            <a:r>
              <a:rPr sz="1550" spc="-60" dirty="0">
                <a:latin typeface="Times New Roman"/>
                <a:cs typeface="Times New Roman"/>
              </a:rPr>
              <a:t>1</a:t>
            </a:r>
            <a:endParaRPr sz="1550">
              <a:latin typeface="Times New Roman"/>
              <a:cs typeface="Times New Roman"/>
            </a:endParaRPr>
          </a:p>
        </p:txBody>
      </p:sp>
      <p:sp>
        <p:nvSpPr>
          <p:cNvPr id="24" name="object 24"/>
          <p:cNvSpPr txBox="1"/>
          <p:nvPr/>
        </p:nvSpPr>
        <p:spPr>
          <a:xfrm>
            <a:off x="864454" y="2775802"/>
            <a:ext cx="2086610" cy="443865"/>
          </a:xfrm>
          <a:prstGeom prst="rect">
            <a:avLst/>
          </a:prstGeom>
        </p:spPr>
        <p:txBody>
          <a:bodyPr vert="horz" wrap="square" lIns="0" tIns="11430" rIns="0" bIns="0" rtlCol="0">
            <a:spAutoFit/>
          </a:bodyPr>
          <a:lstStyle/>
          <a:p>
            <a:pPr marL="12700">
              <a:lnSpc>
                <a:spcPct val="100000"/>
              </a:lnSpc>
              <a:spcBef>
                <a:spcPts val="90"/>
              </a:spcBef>
            </a:pPr>
            <a:r>
              <a:rPr sz="2750" i="1" spc="-25" dirty="0">
                <a:latin typeface="Times New Roman"/>
                <a:cs typeface="Times New Roman"/>
              </a:rPr>
              <a:t>G</a:t>
            </a:r>
            <a:r>
              <a:rPr sz="1550" i="1" spc="-25" dirty="0">
                <a:latin typeface="Times New Roman"/>
                <a:cs typeface="Times New Roman"/>
              </a:rPr>
              <a:t>n</a:t>
            </a:r>
            <a:r>
              <a:rPr sz="2750" spc="-25" dirty="0">
                <a:latin typeface="Times New Roman"/>
                <a:cs typeface="Times New Roman"/>
              </a:rPr>
              <a:t>,</a:t>
            </a:r>
            <a:r>
              <a:rPr sz="2750" i="1" spc="-25" dirty="0">
                <a:latin typeface="Times New Roman"/>
                <a:cs typeface="Times New Roman"/>
              </a:rPr>
              <a:t>G</a:t>
            </a:r>
            <a:r>
              <a:rPr sz="1550" i="1" spc="-25" dirty="0">
                <a:latin typeface="Times New Roman"/>
                <a:cs typeface="Times New Roman"/>
              </a:rPr>
              <a:t>n </a:t>
            </a:r>
            <a:r>
              <a:rPr sz="1550" dirty="0">
                <a:latin typeface="Symbol"/>
                <a:cs typeface="Symbol"/>
              </a:rPr>
              <a:t></a:t>
            </a:r>
            <a:r>
              <a:rPr sz="1550" spc="70" dirty="0">
                <a:latin typeface="Times New Roman"/>
                <a:cs typeface="Times New Roman"/>
              </a:rPr>
              <a:t> </a:t>
            </a:r>
            <a:r>
              <a:rPr sz="1550" spc="-65" dirty="0">
                <a:latin typeface="Times New Roman"/>
                <a:cs typeface="Times New Roman"/>
              </a:rPr>
              <a:t>1</a:t>
            </a:r>
            <a:r>
              <a:rPr sz="2750" spc="-65" dirty="0">
                <a:latin typeface="Times New Roman"/>
                <a:cs typeface="Times New Roman"/>
              </a:rPr>
              <a:t>,.......</a:t>
            </a:r>
            <a:r>
              <a:rPr sz="2750" i="1" spc="-65" dirty="0">
                <a:latin typeface="Times New Roman"/>
                <a:cs typeface="Times New Roman"/>
              </a:rPr>
              <a:t>G</a:t>
            </a:r>
            <a:r>
              <a:rPr sz="1550" spc="-65" dirty="0">
                <a:latin typeface="Times New Roman"/>
                <a:cs typeface="Times New Roman"/>
              </a:rPr>
              <a:t>1</a:t>
            </a:r>
            <a:endParaRPr sz="1550">
              <a:latin typeface="Times New Roman"/>
              <a:cs typeface="Times New Roman"/>
            </a:endParaRPr>
          </a:p>
        </p:txBody>
      </p:sp>
      <p:sp>
        <p:nvSpPr>
          <p:cNvPr id="25" name="object 25"/>
          <p:cNvSpPr/>
          <p:nvPr/>
        </p:nvSpPr>
        <p:spPr>
          <a:xfrm>
            <a:off x="4201795" y="2830195"/>
            <a:ext cx="320420" cy="2438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4191889" y="2820289"/>
            <a:ext cx="532130" cy="0"/>
          </a:xfrm>
          <a:custGeom>
            <a:avLst/>
            <a:gdLst/>
            <a:ahLst/>
            <a:cxnLst/>
            <a:rect l="l" t="t" r="r" b="b"/>
            <a:pathLst>
              <a:path w="532129">
                <a:moveTo>
                  <a:pt x="0" y="0"/>
                </a:moveTo>
                <a:lnTo>
                  <a:pt x="532002" y="0"/>
                </a:lnTo>
              </a:path>
            </a:pathLst>
          </a:custGeom>
          <a:ln w="3175">
            <a:solidFill>
              <a:srgbClr val="000000"/>
            </a:solidFill>
          </a:ln>
        </p:spPr>
        <p:txBody>
          <a:bodyPr wrap="square" lIns="0" tIns="0" rIns="0" bIns="0" rtlCol="0"/>
          <a:lstStyle/>
          <a:p>
            <a:endParaRPr/>
          </a:p>
        </p:txBody>
      </p:sp>
      <p:sp>
        <p:nvSpPr>
          <p:cNvPr id="27" name="object 27"/>
          <p:cNvSpPr/>
          <p:nvPr/>
        </p:nvSpPr>
        <p:spPr>
          <a:xfrm>
            <a:off x="4191889" y="2820289"/>
            <a:ext cx="0" cy="455930"/>
          </a:xfrm>
          <a:custGeom>
            <a:avLst/>
            <a:gdLst/>
            <a:ahLst/>
            <a:cxnLst/>
            <a:rect l="l" t="t" r="r" b="b"/>
            <a:pathLst>
              <a:path h="455929">
                <a:moveTo>
                  <a:pt x="0" y="0"/>
                </a:moveTo>
                <a:lnTo>
                  <a:pt x="0" y="455675"/>
                </a:lnTo>
              </a:path>
            </a:pathLst>
          </a:custGeom>
          <a:ln w="3175">
            <a:solidFill>
              <a:srgbClr val="000000"/>
            </a:solidFill>
          </a:ln>
        </p:spPr>
        <p:txBody>
          <a:bodyPr wrap="square" lIns="0" tIns="0" rIns="0" bIns="0" rtlCol="0"/>
          <a:lstStyle/>
          <a:p>
            <a:endParaRPr/>
          </a:p>
        </p:txBody>
      </p:sp>
      <p:sp>
        <p:nvSpPr>
          <p:cNvPr id="28" name="object 28"/>
          <p:cNvSpPr/>
          <p:nvPr/>
        </p:nvSpPr>
        <p:spPr>
          <a:xfrm>
            <a:off x="4191889" y="3275965"/>
            <a:ext cx="532130" cy="0"/>
          </a:xfrm>
          <a:custGeom>
            <a:avLst/>
            <a:gdLst/>
            <a:ahLst/>
            <a:cxnLst/>
            <a:rect l="l" t="t" r="r" b="b"/>
            <a:pathLst>
              <a:path w="532129">
                <a:moveTo>
                  <a:pt x="0" y="0"/>
                </a:moveTo>
                <a:lnTo>
                  <a:pt x="532002" y="0"/>
                </a:lnTo>
              </a:path>
            </a:pathLst>
          </a:custGeom>
          <a:ln w="3175">
            <a:solidFill>
              <a:srgbClr val="000000"/>
            </a:solidFill>
          </a:ln>
        </p:spPr>
        <p:txBody>
          <a:bodyPr wrap="square" lIns="0" tIns="0" rIns="0" bIns="0" rtlCol="0"/>
          <a:lstStyle/>
          <a:p>
            <a:endParaRPr/>
          </a:p>
        </p:txBody>
      </p:sp>
      <p:sp>
        <p:nvSpPr>
          <p:cNvPr id="29" name="object 29"/>
          <p:cNvSpPr/>
          <p:nvPr/>
        </p:nvSpPr>
        <p:spPr>
          <a:xfrm>
            <a:off x="4723891" y="2820289"/>
            <a:ext cx="0" cy="455930"/>
          </a:xfrm>
          <a:custGeom>
            <a:avLst/>
            <a:gdLst/>
            <a:ahLst/>
            <a:cxnLst/>
            <a:rect l="l" t="t" r="r" b="b"/>
            <a:pathLst>
              <a:path h="455929">
                <a:moveTo>
                  <a:pt x="0" y="455675"/>
                </a:moveTo>
                <a:lnTo>
                  <a:pt x="0" y="0"/>
                </a:lnTo>
              </a:path>
            </a:pathLst>
          </a:custGeom>
          <a:ln w="3175">
            <a:solidFill>
              <a:srgbClr val="000000"/>
            </a:solidFill>
          </a:ln>
        </p:spPr>
        <p:txBody>
          <a:bodyPr wrap="square" lIns="0" tIns="0" rIns="0" bIns="0" rtlCol="0"/>
          <a:lstStyle/>
          <a:p>
            <a:endParaRPr/>
          </a:p>
        </p:txBody>
      </p:sp>
      <p:sp>
        <p:nvSpPr>
          <p:cNvPr id="30" name="object 30"/>
          <p:cNvSpPr/>
          <p:nvPr/>
        </p:nvSpPr>
        <p:spPr>
          <a:xfrm>
            <a:off x="5497067" y="2830195"/>
            <a:ext cx="320421" cy="24384"/>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5487161" y="2820289"/>
            <a:ext cx="532130" cy="0"/>
          </a:xfrm>
          <a:custGeom>
            <a:avLst/>
            <a:gdLst/>
            <a:ahLst/>
            <a:cxnLst/>
            <a:rect l="l" t="t" r="r" b="b"/>
            <a:pathLst>
              <a:path w="532129">
                <a:moveTo>
                  <a:pt x="0" y="0"/>
                </a:moveTo>
                <a:lnTo>
                  <a:pt x="532002" y="0"/>
                </a:lnTo>
              </a:path>
            </a:pathLst>
          </a:custGeom>
          <a:ln w="3175">
            <a:solidFill>
              <a:srgbClr val="000000"/>
            </a:solidFill>
          </a:ln>
        </p:spPr>
        <p:txBody>
          <a:bodyPr wrap="square" lIns="0" tIns="0" rIns="0" bIns="0" rtlCol="0"/>
          <a:lstStyle/>
          <a:p>
            <a:endParaRPr/>
          </a:p>
        </p:txBody>
      </p:sp>
      <p:sp>
        <p:nvSpPr>
          <p:cNvPr id="32" name="object 32"/>
          <p:cNvSpPr/>
          <p:nvPr/>
        </p:nvSpPr>
        <p:spPr>
          <a:xfrm>
            <a:off x="5487161" y="2820289"/>
            <a:ext cx="0" cy="455930"/>
          </a:xfrm>
          <a:custGeom>
            <a:avLst/>
            <a:gdLst/>
            <a:ahLst/>
            <a:cxnLst/>
            <a:rect l="l" t="t" r="r" b="b"/>
            <a:pathLst>
              <a:path h="455929">
                <a:moveTo>
                  <a:pt x="0" y="0"/>
                </a:moveTo>
                <a:lnTo>
                  <a:pt x="0" y="455675"/>
                </a:lnTo>
              </a:path>
            </a:pathLst>
          </a:custGeom>
          <a:ln w="3175">
            <a:solidFill>
              <a:srgbClr val="000000"/>
            </a:solidFill>
          </a:ln>
        </p:spPr>
        <p:txBody>
          <a:bodyPr wrap="square" lIns="0" tIns="0" rIns="0" bIns="0" rtlCol="0"/>
          <a:lstStyle/>
          <a:p>
            <a:endParaRPr/>
          </a:p>
        </p:txBody>
      </p:sp>
      <p:sp>
        <p:nvSpPr>
          <p:cNvPr id="33" name="object 33"/>
          <p:cNvSpPr/>
          <p:nvPr/>
        </p:nvSpPr>
        <p:spPr>
          <a:xfrm>
            <a:off x="5487161" y="3275965"/>
            <a:ext cx="532130" cy="0"/>
          </a:xfrm>
          <a:custGeom>
            <a:avLst/>
            <a:gdLst/>
            <a:ahLst/>
            <a:cxnLst/>
            <a:rect l="l" t="t" r="r" b="b"/>
            <a:pathLst>
              <a:path w="532129">
                <a:moveTo>
                  <a:pt x="0" y="0"/>
                </a:moveTo>
                <a:lnTo>
                  <a:pt x="532002" y="0"/>
                </a:lnTo>
              </a:path>
            </a:pathLst>
          </a:custGeom>
          <a:ln w="3175">
            <a:solidFill>
              <a:srgbClr val="000000"/>
            </a:solidFill>
          </a:ln>
        </p:spPr>
        <p:txBody>
          <a:bodyPr wrap="square" lIns="0" tIns="0" rIns="0" bIns="0" rtlCol="0"/>
          <a:lstStyle/>
          <a:p>
            <a:endParaRPr/>
          </a:p>
        </p:txBody>
      </p:sp>
      <p:sp>
        <p:nvSpPr>
          <p:cNvPr id="34" name="object 34"/>
          <p:cNvSpPr/>
          <p:nvPr/>
        </p:nvSpPr>
        <p:spPr>
          <a:xfrm>
            <a:off x="6019165" y="2820289"/>
            <a:ext cx="0" cy="455930"/>
          </a:xfrm>
          <a:custGeom>
            <a:avLst/>
            <a:gdLst/>
            <a:ahLst/>
            <a:cxnLst/>
            <a:rect l="l" t="t" r="r" b="b"/>
            <a:pathLst>
              <a:path h="455929">
                <a:moveTo>
                  <a:pt x="0" y="455675"/>
                </a:moveTo>
                <a:lnTo>
                  <a:pt x="0" y="0"/>
                </a:lnTo>
              </a:path>
            </a:pathLst>
          </a:custGeom>
          <a:ln w="3175">
            <a:solidFill>
              <a:srgbClr val="000000"/>
            </a:solidFill>
          </a:ln>
        </p:spPr>
        <p:txBody>
          <a:bodyPr wrap="square" lIns="0" tIns="0" rIns="0" bIns="0" rtlCol="0"/>
          <a:lstStyle/>
          <a:p>
            <a:endParaRPr/>
          </a:p>
        </p:txBody>
      </p:sp>
      <p:sp>
        <p:nvSpPr>
          <p:cNvPr id="35" name="object 35"/>
          <p:cNvSpPr/>
          <p:nvPr/>
        </p:nvSpPr>
        <p:spPr>
          <a:xfrm>
            <a:off x="239268" y="4874640"/>
            <a:ext cx="320370" cy="24383"/>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229361" y="4864734"/>
            <a:ext cx="989330" cy="0"/>
          </a:xfrm>
          <a:custGeom>
            <a:avLst/>
            <a:gdLst/>
            <a:ahLst/>
            <a:cxnLst/>
            <a:rect l="l" t="t" r="r" b="b"/>
            <a:pathLst>
              <a:path w="989330">
                <a:moveTo>
                  <a:pt x="0" y="0"/>
                </a:moveTo>
                <a:lnTo>
                  <a:pt x="989190" y="0"/>
                </a:lnTo>
              </a:path>
            </a:pathLst>
          </a:custGeom>
          <a:ln w="3175">
            <a:solidFill>
              <a:srgbClr val="000000"/>
            </a:solidFill>
          </a:ln>
        </p:spPr>
        <p:txBody>
          <a:bodyPr wrap="square" lIns="0" tIns="0" rIns="0" bIns="0" rtlCol="0"/>
          <a:lstStyle/>
          <a:p>
            <a:endParaRPr/>
          </a:p>
        </p:txBody>
      </p:sp>
      <p:sp>
        <p:nvSpPr>
          <p:cNvPr id="37" name="object 37"/>
          <p:cNvSpPr/>
          <p:nvPr/>
        </p:nvSpPr>
        <p:spPr>
          <a:xfrm>
            <a:off x="229361" y="4864734"/>
            <a:ext cx="0" cy="328930"/>
          </a:xfrm>
          <a:custGeom>
            <a:avLst/>
            <a:gdLst/>
            <a:ahLst/>
            <a:cxnLst/>
            <a:rect l="l" t="t" r="r" b="b"/>
            <a:pathLst>
              <a:path h="328929">
                <a:moveTo>
                  <a:pt x="0" y="0"/>
                </a:moveTo>
                <a:lnTo>
                  <a:pt x="0" y="328548"/>
                </a:lnTo>
              </a:path>
            </a:pathLst>
          </a:custGeom>
          <a:ln w="3175">
            <a:solidFill>
              <a:srgbClr val="000000"/>
            </a:solidFill>
          </a:ln>
        </p:spPr>
        <p:txBody>
          <a:bodyPr wrap="square" lIns="0" tIns="0" rIns="0" bIns="0" rtlCol="0"/>
          <a:lstStyle/>
          <a:p>
            <a:endParaRPr/>
          </a:p>
        </p:txBody>
      </p:sp>
      <p:sp>
        <p:nvSpPr>
          <p:cNvPr id="38" name="object 38"/>
          <p:cNvSpPr/>
          <p:nvPr/>
        </p:nvSpPr>
        <p:spPr>
          <a:xfrm>
            <a:off x="229361" y="5193284"/>
            <a:ext cx="989330" cy="0"/>
          </a:xfrm>
          <a:custGeom>
            <a:avLst/>
            <a:gdLst/>
            <a:ahLst/>
            <a:cxnLst/>
            <a:rect l="l" t="t" r="r" b="b"/>
            <a:pathLst>
              <a:path w="989330">
                <a:moveTo>
                  <a:pt x="0" y="0"/>
                </a:moveTo>
                <a:lnTo>
                  <a:pt x="989190" y="0"/>
                </a:lnTo>
              </a:path>
            </a:pathLst>
          </a:custGeom>
          <a:ln w="3175">
            <a:solidFill>
              <a:srgbClr val="000000"/>
            </a:solidFill>
          </a:ln>
        </p:spPr>
        <p:txBody>
          <a:bodyPr wrap="square" lIns="0" tIns="0" rIns="0" bIns="0" rtlCol="0"/>
          <a:lstStyle/>
          <a:p>
            <a:endParaRPr/>
          </a:p>
        </p:txBody>
      </p:sp>
      <p:sp>
        <p:nvSpPr>
          <p:cNvPr id="39" name="object 39"/>
          <p:cNvSpPr/>
          <p:nvPr/>
        </p:nvSpPr>
        <p:spPr>
          <a:xfrm>
            <a:off x="1218552" y="4864734"/>
            <a:ext cx="0" cy="328930"/>
          </a:xfrm>
          <a:custGeom>
            <a:avLst/>
            <a:gdLst/>
            <a:ahLst/>
            <a:cxnLst/>
            <a:rect l="l" t="t" r="r" b="b"/>
            <a:pathLst>
              <a:path h="328929">
                <a:moveTo>
                  <a:pt x="0" y="328548"/>
                </a:moveTo>
                <a:lnTo>
                  <a:pt x="0" y="0"/>
                </a:lnTo>
              </a:path>
            </a:pathLst>
          </a:custGeom>
          <a:ln w="3175">
            <a:solidFill>
              <a:srgbClr val="000000"/>
            </a:solidFill>
          </a:ln>
        </p:spPr>
        <p:txBody>
          <a:bodyPr wrap="square" lIns="0" tIns="0" rIns="0" bIns="0" rtlCol="0"/>
          <a:lstStyle/>
          <a:p>
            <a:endParaRPr/>
          </a:p>
        </p:txBody>
      </p:sp>
      <p:sp>
        <p:nvSpPr>
          <p:cNvPr id="40" name="object 40"/>
          <p:cNvSpPr/>
          <p:nvPr/>
        </p:nvSpPr>
        <p:spPr>
          <a:xfrm>
            <a:off x="1407794" y="4925695"/>
            <a:ext cx="320421" cy="24383"/>
          </a:xfrm>
          <a:prstGeom prst="rect">
            <a:avLst/>
          </a:prstGeom>
          <a:blipFill>
            <a:blip r:embed="rId5" cstate="print"/>
            <a:stretch>
              <a:fillRect/>
            </a:stretch>
          </a:blipFill>
        </p:spPr>
        <p:txBody>
          <a:bodyPr wrap="square" lIns="0" tIns="0" rIns="0" bIns="0" rtlCol="0"/>
          <a:lstStyle/>
          <a:p>
            <a:endParaRPr/>
          </a:p>
        </p:txBody>
      </p:sp>
      <p:sp>
        <p:nvSpPr>
          <p:cNvPr id="41" name="object 41"/>
          <p:cNvSpPr/>
          <p:nvPr/>
        </p:nvSpPr>
        <p:spPr>
          <a:xfrm>
            <a:off x="1397888" y="4915789"/>
            <a:ext cx="2170430" cy="0"/>
          </a:xfrm>
          <a:custGeom>
            <a:avLst/>
            <a:gdLst/>
            <a:ahLst/>
            <a:cxnLst/>
            <a:rect l="l" t="t" r="r" b="b"/>
            <a:pathLst>
              <a:path w="2170429">
                <a:moveTo>
                  <a:pt x="0" y="0"/>
                </a:moveTo>
                <a:lnTo>
                  <a:pt x="2170430" y="0"/>
                </a:lnTo>
              </a:path>
            </a:pathLst>
          </a:custGeom>
          <a:ln w="3175">
            <a:solidFill>
              <a:srgbClr val="000000"/>
            </a:solidFill>
          </a:ln>
        </p:spPr>
        <p:txBody>
          <a:bodyPr wrap="square" lIns="0" tIns="0" rIns="0" bIns="0" rtlCol="0"/>
          <a:lstStyle/>
          <a:p>
            <a:endParaRPr/>
          </a:p>
        </p:txBody>
      </p:sp>
      <p:sp>
        <p:nvSpPr>
          <p:cNvPr id="42" name="object 42"/>
          <p:cNvSpPr/>
          <p:nvPr/>
        </p:nvSpPr>
        <p:spPr>
          <a:xfrm>
            <a:off x="1397888" y="4915789"/>
            <a:ext cx="0" cy="328930"/>
          </a:xfrm>
          <a:custGeom>
            <a:avLst/>
            <a:gdLst/>
            <a:ahLst/>
            <a:cxnLst/>
            <a:rect l="l" t="t" r="r" b="b"/>
            <a:pathLst>
              <a:path h="328929">
                <a:moveTo>
                  <a:pt x="0" y="0"/>
                </a:moveTo>
                <a:lnTo>
                  <a:pt x="0" y="328676"/>
                </a:lnTo>
              </a:path>
            </a:pathLst>
          </a:custGeom>
          <a:ln w="3175">
            <a:solidFill>
              <a:srgbClr val="000000"/>
            </a:solidFill>
          </a:ln>
        </p:spPr>
        <p:txBody>
          <a:bodyPr wrap="square" lIns="0" tIns="0" rIns="0" bIns="0" rtlCol="0"/>
          <a:lstStyle/>
          <a:p>
            <a:endParaRPr/>
          </a:p>
        </p:txBody>
      </p:sp>
      <p:sp>
        <p:nvSpPr>
          <p:cNvPr id="43" name="object 43"/>
          <p:cNvSpPr/>
          <p:nvPr/>
        </p:nvSpPr>
        <p:spPr>
          <a:xfrm>
            <a:off x="1397888" y="5244465"/>
            <a:ext cx="2170430" cy="0"/>
          </a:xfrm>
          <a:custGeom>
            <a:avLst/>
            <a:gdLst/>
            <a:ahLst/>
            <a:cxnLst/>
            <a:rect l="l" t="t" r="r" b="b"/>
            <a:pathLst>
              <a:path w="2170429">
                <a:moveTo>
                  <a:pt x="0" y="0"/>
                </a:moveTo>
                <a:lnTo>
                  <a:pt x="2170430" y="0"/>
                </a:lnTo>
              </a:path>
            </a:pathLst>
          </a:custGeom>
          <a:ln w="3175">
            <a:solidFill>
              <a:srgbClr val="000000"/>
            </a:solidFill>
          </a:ln>
        </p:spPr>
        <p:txBody>
          <a:bodyPr wrap="square" lIns="0" tIns="0" rIns="0" bIns="0" rtlCol="0"/>
          <a:lstStyle/>
          <a:p>
            <a:endParaRPr/>
          </a:p>
        </p:txBody>
      </p:sp>
      <p:sp>
        <p:nvSpPr>
          <p:cNvPr id="44" name="object 44"/>
          <p:cNvSpPr/>
          <p:nvPr/>
        </p:nvSpPr>
        <p:spPr>
          <a:xfrm>
            <a:off x="3568319" y="4915789"/>
            <a:ext cx="0" cy="328930"/>
          </a:xfrm>
          <a:custGeom>
            <a:avLst/>
            <a:gdLst/>
            <a:ahLst/>
            <a:cxnLst/>
            <a:rect l="l" t="t" r="r" b="b"/>
            <a:pathLst>
              <a:path h="328929">
                <a:moveTo>
                  <a:pt x="0" y="328676"/>
                </a:moveTo>
                <a:lnTo>
                  <a:pt x="0" y="0"/>
                </a:lnTo>
              </a:path>
            </a:pathLst>
          </a:custGeom>
          <a:ln w="3175">
            <a:solidFill>
              <a:srgbClr val="000000"/>
            </a:solidFill>
          </a:ln>
        </p:spPr>
        <p:txBody>
          <a:bodyPr wrap="square" lIns="0" tIns="0" rIns="0" bIns="0" rtlCol="0"/>
          <a:lstStyle/>
          <a:p>
            <a:endParaRPr/>
          </a:p>
        </p:txBody>
      </p:sp>
      <p:sp>
        <p:nvSpPr>
          <p:cNvPr id="45" name="object 45"/>
          <p:cNvSpPr/>
          <p:nvPr/>
        </p:nvSpPr>
        <p:spPr>
          <a:xfrm>
            <a:off x="3528567" y="4874640"/>
            <a:ext cx="320421" cy="24383"/>
          </a:xfrm>
          <a:prstGeom prst="rect">
            <a:avLst/>
          </a:prstGeom>
          <a:blipFill>
            <a:blip r:embed="rId6" cstate="print"/>
            <a:stretch>
              <a:fillRect/>
            </a:stretch>
          </a:blipFill>
        </p:spPr>
        <p:txBody>
          <a:bodyPr wrap="square" lIns="0" tIns="0" rIns="0" bIns="0" rtlCol="0"/>
          <a:lstStyle/>
          <a:p>
            <a:endParaRPr/>
          </a:p>
        </p:txBody>
      </p:sp>
      <p:sp>
        <p:nvSpPr>
          <p:cNvPr id="46" name="object 46"/>
          <p:cNvSpPr/>
          <p:nvPr/>
        </p:nvSpPr>
        <p:spPr>
          <a:xfrm>
            <a:off x="3518661" y="4864734"/>
            <a:ext cx="2487930" cy="0"/>
          </a:xfrm>
          <a:custGeom>
            <a:avLst/>
            <a:gdLst/>
            <a:ahLst/>
            <a:cxnLst/>
            <a:rect l="l" t="t" r="r" b="b"/>
            <a:pathLst>
              <a:path w="2487929">
                <a:moveTo>
                  <a:pt x="0" y="0"/>
                </a:moveTo>
                <a:lnTo>
                  <a:pt x="2487549" y="0"/>
                </a:lnTo>
              </a:path>
            </a:pathLst>
          </a:custGeom>
          <a:ln w="3175">
            <a:solidFill>
              <a:srgbClr val="000000"/>
            </a:solidFill>
          </a:ln>
        </p:spPr>
        <p:txBody>
          <a:bodyPr wrap="square" lIns="0" tIns="0" rIns="0" bIns="0" rtlCol="0"/>
          <a:lstStyle/>
          <a:p>
            <a:endParaRPr/>
          </a:p>
        </p:txBody>
      </p:sp>
      <p:sp>
        <p:nvSpPr>
          <p:cNvPr id="47" name="object 47"/>
          <p:cNvSpPr/>
          <p:nvPr/>
        </p:nvSpPr>
        <p:spPr>
          <a:xfrm>
            <a:off x="3518661" y="4864734"/>
            <a:ext cx="0" cy="328930"/>
          </a:xfrm>
          <a:custGeom>
            <a:avLst/>
            <a:gdLst/>
            <a:ahLst/>
            <a:cxnLst/>
            <a:rect l="l" t="t" r="r" b="b"/>
            <a:pathLst>
              <a:path h="328929">
                <a:moveTo>
                  <a:pt x="0" y="0"/>
                </a:moveTo>
                <a:lnTo>
                  <a:pt x="0" y="328548"/>
                </a:lnTo>
              </a:path>
            </a:pathLst>
          </a:custGeom>
          <a:ln w="3175">
            <a:solidFill>
              <a:srgbClr val="000000"/>
            </a:solidFill>
          </a:ln>
        </p:spPr>
        <p:txBody>
          <a:bodyPr wrap="square" lIns="0" tIns="0" rIns="0" bIns="0" rtlCol="0"/>
          <a:lstStyle/>
          <a:p>
            <a:endParaRPr/>
          </a:p>
        </p:txBody>
      </p:sp>
      <p:sp>
        <p:nvSpPr>
          <p:cNvPr id="48" name="object 48"/>
          <p:cNvSpPr/>
          <p:nvPr/>
        </p:nvSpPr>
        <p:spPr>
          <a:xfrm>
            <a:off x="3518661" y="5193284"/>
            <a:ext cx="2487930" cy="0"/>
          </a:xfrm>
          <a:custGeom>
            <a:avLst/>
            <a:gdLst/>
            <a:ahLst/>
            <a:cxnLst/>
            <a:rect l="l" t="t" r="r" b="b"/>
            <a:pathLst>
              <a:path w="2487929">
                <a:moveTo>
                  <a:pt x="0" y="0"/>
                </a:moveTo>
                <a:lnTo>
                  <a:pt x="2487549" y="0"/>
                </a:lnTo>
              </a:path>
            </a:pathLst>
          </a:custGeom>
          <a:ln w="3175">
            <a:solidFill>
              <a:srgbClr val="000000"/>
            </a:solidFill>
          </a:ln>
        </p:spPr>
        <p:txBody>
          <a:bodyPr wrap="square" lIns="0" tIns="0" rIns="0" bIns="0" rtlCol="0"/>
          <a:lstStyle/>
          <a:p>
            <a:endParaRPr/>
          </a:p>
        </p:txBody>
      </p:sp>
      <p:sp>
        <p:nvSpPr>
          <p:cNvPr id="49" name="object 49"/>
          <p:cNvSpPr/>
          <p:nvPr/>
        </p:nvSpPr>
        <p:spPr>
          <a:xfrm>
            <a:off x="6006210" y="4864734"/>
            <a:ext cx="0" cy="328930"/>
          </a:xfrm>
          <a:custGeom>
            <a:avLst/>
            <a:gdLst/>
            <a:ahLst/>
            <a:cxnLst/>
            <a:rect l="l" t="t" r="r" b="b"/>
            <a:pathLst>
              <a:path h="328929">
                <a:moveTo>
                  <a:pt x="0" y="328548"/>
                </a:moveTo>
                <a:lnTo>
                  <a:pt x="0" y="0"/>
                </a:lnTo>
              </a:path>
            </a:pathLst>
          </a:custGeom>
          <a:ln w="3175">
            <a:solidFill>
              <a:srgbClr val="000000"/>
            </a:solidFill>
          </a:ln>
        </p:spPr>
        <p:txBody>
          <a:bodyPr wrap="square" lIns="0" tIns="0" rIns="0" bIns="0" rtlCol="0"/>
          <a:lstStyle/>
          <a:p>
            <a:endParaRPr/>
          </a:p>
        </p:txBody>
      </p:sp>
      <p:sp>
        <p:nvSpPr>
          <p:cNvPr id="50" name="object 50"/>
          <p:cNvSpPr/>
          <p:nvPr/>
        </p:nvSpPr>
        <p:spPr>
          <a:xfrm>
            <a:off x="7249541" y="4874640"/>
            <a:ext cx="320420" cy="24383"/>
          </a:xfrm>
          <a:prstGeom prst="rect">
            <a:avLst/>
          </a:prstGeom>
          <a:blipFill>
            <a:blip r:embed="rId7" cstate="print"/>
            <a:stretch>
              <a:fillRect/>
            </a:stretch>
          </a:blipFill>
        </p:spPr>
        <p:txBody>
          <a:bodyPr wrap="square" lIns="0" tIns="0" rIns="0" bIns="0" rtlCol="0"/>
          <a:lstStyle/>
          <a:p>
            <a:endParaRPr/>
          </a:p>
        </p:txBody>
      </p:sp>
      <p:sp>
        <p:nvSpPr>
          <p:cNvPr id="51" name="object 51"/>
          <p:cNvSpPr/>
          <p:nvPr/>
        </p:nvSpPr>
        <p:spPr>
          <a:xfrm>
            <a:off x="7239634" y="4864734"/>
            <a:ext cx="1573530" cy="0"/>
          </a:xfrm>
          <a:custGeom>
            <a:avLst/>
            <a:gdLst/>
            <a:ahLst/>
            <a:cxnLst/>
            <a:rect l="l" t="t" r="r" b="b"/>
            <a:pathLst>
              <a:path w="1573529">
                <a:moveTo>
                  <a:pt x="0" y="0"/>
                </a:moveTo>
                <a:lnTo>
                  <a:pt x="1573149" y="0"/>
                </a:lnTo>
              </a:path>
            </a:pathLst>
          </a:custGeom>
          <a:ln w="3175">
            <a:solidFill>
              <a:srgbClr val="000000"/>
            </a:solidFill>
          </a:ln>
        </p:spPr>
        <p:txBody>
          <a:bodyPr wrap="square" lIns="0" tIns="0" rIns="0" bIns="0" rtlCol="0"/>
          <a:lstStyle/>
          <a:p>
            <a:endParaRPr/>
          </a:p>
        </p:txBody>
      </p:sp>
      <p:sp>
        <p:nvSpPr>
          <p:cNvPr id="52" name="object 52"/>
          <p:cNvSpPr/>
          <p:nvPr/>
        </p:nvSpPr>
        <p:spPr>
          <a:xfrm>
            <a:off x="7239634" y="4864734"/>
            <a:ext cx="0" cy="328930"/>
          </a:xfrm>
          <a:custGeom>
            <a:avLst/>
            <a:gdLst/>
            <a:ahLst/>
            <a:cxnLst/>
            <a:rect l="l" t="t" r="r" b="b"/>
            <a:pathLst>
              <a:path h="328929">
                <a:moveTo>
                  <a:pt x="0" y="0"/>
                </a:moveTo>
                <a:lnTo>
                  <a:pt x="0" y="328548"/>
                </a:lnTo>
              </a:path>
            </a:pathLst>
          </a:custGeom>
          <a:ln w="3175">
            <a:solidFill>
              <a:srgbClr val="000000"/>
            </a:solidFill>
          </a:ln>
        </p:spPr>
        <p:txBody>
          <a:bodyPr wrap="square" lIns="0" tIns="0" rIns="0" bIns="0" rtlCol="0"/>
          <a:lstStyle/>
          <a:p>
            <a:endParaRPr/>
          </a:p>
        </p:txBody>
      </p:sp>
      <p:sp>
        <p:nvSpPr>
          <p:cNvPr id="53" name="object 53"/>
          <p:cNvSpPr/>
          <p:nvPr/>
        </p:nvSpPr>
        <p:spPr>
          <a:xfrm>
            <a:off x="7239634" y="5193284"/>
            <a:ext cx="1573530" cy="0"/>
          </a:xfrm>
          <a:custGeom>
            <a:avLst/>
            <a:gdLst/>
            <a:ahLst/>
            <a:cxnLst/>
            <a:rect l="l" t="t" r="r" b="b"/>
            <a:pathLst>
              <a:path w="1573529">
                <a:moveTo>
                  <a:pt x="0" y="0"/>
                </a:moveTo>
                <a:lnTo>
                  <a:pt x="1573149" y="0"/>
                </a:lnTo>
              </a:path>
            </a:pathLst>
          </a:custGeom>
          <a:ln w="3175">
            <a:solidFill>
              <a:srgbClr val="000000"/>
            </a:solidFill>
          </a:ln>
        </p:spPr>
        <p:txBody>
          <a:bodyPr wrap="square" lIns="0" tIns="0" rIns="0" bIns="0" rtlCol="0"/>
          <a:lstStyle/>
          <a:p>
            <a:endParaRPr/>
          </a:p>
        </p:txBody>
      </p:sp>
      <p:sp>
        <p:nvSpPr>
          <p:cNvPr id="54" name="object 54"/>
          <p:cNvSpPr/>
          <p:nvPr/>
        </p:nvSpPr>
        <p:spPr>
          <a:xfrm>
            <a:off x="8812783" y="4864734"/>
            <a:ext cx="0" cy="328930"/>
          </a:xfrm>
          <a:custGeom>
            <a:avLst/>
            <a:gdLst/>
            <a:ahLst/>
            <a:cxnLst/>
            <a:rect l="l" t="t" r="r" b="b"/>
            <a:pathLst>
              <a:path h="328929">
                <a:moveTo>
                  <a:pt x="0" y="328548"/>
                </a:moveTo>
                <a:lnTo>
                  <a:pt x="0" y="0"/>
                </a:lnTo>
              </a:path>
            </a:pathLst>
          </a:custGeom>
          <a:ln w="3175">
            <a:solidFill>
              <a:srgbClr val="000000"/>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13538"/>
            <a:ext cx="4248150" cy="513715"/>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Calibri"/>
                <a:cs typeface="Calibri"/>
              </a:rPr>
              <a:t>Conversion </a:t>
            </a:r>
            <a:r>
              <a:rPr sz="3200" b="1" dirty="0">
                <a:latin typeface="Calibri"/>
                <a:cs typeface="Calibri"/>
              </a:rPr>
              <a:t>Among</a:t>
            </a:r>
            <a:r>
              <a:rPr sz="3200" b="1" spc="-95" dirty="0">
                <a:latin typeface="Calibri"/>
                <a:cs typeface="Calibri"/>
              </a:rPr>
              <a:t> </a:t>
            </a:r>
            <a:r>
              <a:rPr sz="3200" b="1" dirty="0">
                <a:latin typeface="Calibri"/>
                <a:cs typeface="Calibri"/>
              </a:rPr>
              <a:t>Bases</a:t>
            </a:r>
            <a:endParaRPr sz="3200">
              <a:latin typeface="Calibri"/>
              <a:cs typeface="Calibri"/>
            </a:endParaRPr>
          </a:p>
        </p:txBody>
      </p:sp>
      <p:sp>
        <p:nvSpPr>
          <p:cNvPr id="4" name="object 4"/>
          <p:cNvSpPr/>
          <p:nvPr/>
        </p:nvSpPr>
        <p:spPr>
          <a:xfrm>
            <a:off x="6182995" y="5356859"/>
            <a:ext cx="1928495" cy="516255"/>
          </a:xfrm>
          <a:custGeom>
            <a:avLst/>
            <a:gdLst/>
            <a:ahLst/>
            <a:cxnLst/>
            <a:rect l="l" t="t" r="r" b="b"/>
            <a:pathLst>
              <a:path w="1928495" h="516254">
                <a:moveTo>
                  <a:pt x="964056" y="0"/>
                </a:moveTo>
                <a:lnTo>
                  <a:pt x="892114" y="707"/>
                </a:lnTo>
                <a:lnTo>
                  <a:pt x="821606" y="2795"/>
                </a:lnTo>
                <a:lnTo>
                  <a:pt x="752720" y="6215"/>
                </a:lnTo>
                <a:lnTo>
                  <a:pt x="685642" y="10917"/>
                </a:lnTo>
                <a:lnTo>
                  <a:pt x="620559" y="16850"/>
                </a:lnTo>
                <a:lnTo>
                  <a:pt x="557656" y="23965"/>
                </a:lnTo>
                <a:lnTo>
                  <a:pt x="497121" y="32212"/>
                </a:lnTo>
                <a:lnTo>
                  <a:pt x="439139" y="41542"/>
                </a:lnTo>
                <a:lnTo>
                  <a:pt x="383899" y="51904"/>
                </a:lnTo>
                <a:lnTo>
                  <a:pt x="331585" y="63248"/>
                </a:lnTo>
                <a:lnTo>
                  <a:pt x="282384" y="75525"/>
                </a:lnTo>
                <a:lnTo>
                  <a:pt x="236483" y="88685"/>
                </a:lnTo>
                <a:lnTo>
                  <a:pt x="194069" y="102677"/>
                </a:lnTo>
                <a:lnTo>
                  <a:pt x="155328" y="117453"/>
                </a:lnTo>
                <a:lnTo>
                  <a:pt x="120446" y="132963"/>
                </a:lnTo>
                <a:lnTo>
                  <a:pt x="63006" y="165982"/>
                </a:lnTo>
                <a:lnTo>
                  <a:pt x="23241" y="201336"/>
                </a:lnTo>
                <a:lnTo>
                  <a:pt x="2644" y="238626"/>
                </a:lnTo>
                <a:lnTo>
                  <a:pt x="0" y="257873"/>
                </a:lnTo>
                <a:lnTo>
                  <a:pt x="2644" y="277125"/>
                </a:lnTo>
                <a:lnTo>
                  <a:pt x="23241" y="314426"/>
                </a:lnTo>
                <a:lnTo>
                  <a:pt x="63006" y="349790"/>
                </a:lnTo>
                <a:lnTo>
                  <a:pt x="120446" y="382819"/>
                </a:lnTo>
                <a:lnTo>
                  <a:pt x="155328" y="398332"/>
                </a:lnTo>
                <a:lnTo>
                  <a:pt x="194069" y="413113"/>
                </a:lnTo>
                <a:lnTo>
                  <a:pt x="236483" y="427110"/>
                </a:lnTo>
                <a:lnTo>
                  <a:pt x="282384" y="440274"/>
                </a:lnTo>
                <a:lnTo>
                  <a:pt x="331585" y="452554"/>
                </a:lnTo>
                <a:lnTo>
                  <a:pt x="383899" y="463902"/>
                </a:lnTo>
                <a:lnTo>
                  <a:pt x="439139" y="474267"/>
                </a:lnTo>
                <a:lnTo>
                  <a:pt x="497121" y="483600"/>
                </a:lnTo>
                <a:lnTo>
                  <a:pt x="557656" y="491849"/>
                </a:lnTo>
                <a:lnTo>
                  <a:pt x="620559" y="498967"/>
                </a:lnTo>
                <a:lnTo>
                  <a:pt x="685642" y="504902"/>
                </a:lnTo>
                <a:lnTo>
                  <a:pt x="752720" y="509605"/>
                </a:lnTo>
                <a:lnTo>
                  <a:pt x="821606" y="513026"/>
                </a:lnTo>
                <a:lnTo>
                  <a:pt x="892114" y="515115"/>
                </a:lnTo>
                <a:lnTo>
                  <a:pt x="964056" y="515823"/>
                </a:lnTo>
                <a:lnTo>
                  <a:pt x="1036015" y="515115"/>
                </a:lnTo>
                <a:lnTo>
                  <a:pt x="1106535" y="513026"/>
                </a:lnTo>
                <a:lnTo>
                  <a:pt x="1175431" y="509605"/>
                </a:lnTo>
                <a:lnTo>
                  <a:pt x="1242517" y="504902"/>
                </a:lnTo>
                <a:lnTo>
                  <a:pt x="1307606" y="498967"/>
                </a:lnTo>
                <a:lnTo>
                  <a:pt x="1370512" y="491849"/>
                </a:lnTo>
                <a:lnTo>
                  <a:pt x="1431049" y="483600"/>
                </a:lnTo>
                <a:lnTo>
                  <a:pt x="1489030" y="474267"/>
                </a:lnTo>
                <a:lnTo>
                  <a:pt x="1544269" y="463902"/>
                </a:lnTo>
                <a:lnTo>
                  <a:pt x="1596580" y="452554"/>
                </a:lnTo>
                <a:lnTo>
                  <a:pt x="1645777" y="440274"/>
                </a:lnTo>
                <a:lnTo>
                  <a:pt x="1691673" y="427110"/>
                </a:lnTo>
                <a:lnTo>
                  <a:pt x="1734082" y="413113"/>
                </a:lnTo>
                <a:lnTo>
                  <a:pt x="1772817" y="398332"/>
                </a:lnTo>
                <a:lnTo>
                  <a:pt x="1807694" y="382819"/>
                </a:lnTo>
                <a:lnTo>
                  <a:pt x="1865122" y="349790"/>
                </a:lnTo>
                <a:lnTo>
                  <a:pt x="1904878" y="314426"/>
                </a:lnTo>
                <a:lnTo>
                  <a:pt x="1925470" y="277125"/>
                </a:lnTo>
                <a:lnTo>
                  <a:pt x="1928113" y="257873"/>
                </a:lnTo>
                <a:lnTo>
                  <a:pt x="1925470" y="238626"/>
                </a:lnTo>
                <a:lnTo>
                  <a:pt x="1904878" y="201336"/>
                </a:lnTo>
                <a:lnTo>
                  <a:pt x="1865122" y="165982"/>
                </a:lnTo>
                <a:lnTo>
                  <a:pt x="1807694" y="132963"/>
                </a:lnTo>
                <a:lnTo>
                  <a:pt x="1772817" y="117453"/>
                </a:lnTo>
                <a:lnTo>
                  <a:pt x="1734082" y="102677"/>
                </a:lnTo>
                <a:lnTo>
                  <a:pt x="1691673" y="88685"/>
                </a:lnTo>
                <a:lnTo>
                  <a:pt x="1645777" y="75525"/>
                </a:lnTo>
                <a:lnTo>
                  <a:pt x="1596580" y="63248"/>
                </a:lnTo>
                <a:lnTo>
                  <a:pt x="1544269" y="51904"/>
                </a:lnTo>
                <a:lnTo>
                  <a:pt x="1489030" y="41542"/>
                </a:lnTo>
                <a:lnTo>
                  <a:pt x="1431049" y="32212"/>
                </a:lnTo>
                <a:lnTo>
                  <a:pt x="1370512" y="23965"/>
                </a:lnTo>
                <a:lnTo>
                  <a:pt x="1307606" y="16850"/>
                </a:lnTo>
                <a:lnTo>
                  <a:pt x="1242517" y="10917"/>
                </a:lnTo>
                <a:lnTo>
                  <a:pt x="1175431" y="6215"/>
                </a:lnTo>
                <a:lnTo>
                  <a:pt x="1106535" y="2795"/>
                </a:lnTo>
                <a:lnTo>
                  <a:pt x="1036015"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182995" y="5356859"/>
            <a:ext cx="1928495" cy="516255"/>
          </a:xfrm>
          <a:custGeom>
            <a:avLst/>
            <a:gdLst/>
            <a:ahLst/>
            <a:cxnLst/>
            <a:rect l="l" t="t" r="r" b="b"/>
            <a:pathLst>
              <a:path w="1928495" h="516254">
                <a:moveTo>
                  <a:pt x="0" y="257873"/>
                </a:moveTo>
                <a:lnTo>
                  <a:pt x="10453" y="219764"/>
                </a:lnTo>
                <a:lnTo>
                  <a:pt x="40821" y="183392"/>
                </a:lnTo>
                <a:lnTo>
                  <a:pt x="89609" y="149155"/>
                </a:lnTo>
                <a:lnTo>
                  <a:pt x="155328" y="117453"/>
                </a:lnTo>
                <a:lnTo>
                  <a:pt x="194069" y="102677"/>
                </a:lnTo>
                <a:lnTo>
                  <a:pt x="236483" y="88685"/>
                </a:lnTo>
                <a:lnTo>
                  <a:pt x="282384" y="75525"/>
                </a:lnTo>
                <a:lnTo>
                  <a:pt x="331585" y="63248"/>
                </a:lnTo>
                <a:lnTo>
                  <a:pt x="383899" y="51904"/>
                </a:lnTo>
                <a:lnTo>
                  <a:pt x="439139" y="41542"/>
                </a:lnTo>
                <a:lnTo>
                  <a:pt x="497121" y="32212"/>
                </a:lnTo>
                <a:lnTo>
                  <a:pt x="557656" y="23965"/>
                </a:lnTo>
                <a:lnTo>
                  <a:pt x="620559" y="16850"/>
                </a:lnTo>
                <a:lnTo>
                  <a:pt x="685642" y="10917"/>
                </a:lnTo>
                <a:lnTo>
                  <a:pt x="752720" y="6215"/>
                </a:lnTo>
                <a:lnTo>
                  <a:pt x="821606" y="2795"/>
                </a:lnTo>
                <a:lnTo>
                  <a:pt x="892114" y="707"/>
                </a:lnTo>
                <a:lnTo>
                  <a:pt x="964056" y="0"/>
                </a:lnTo>
                <a:lnTo>
                  <a:pt x="1036015" y="707"/>
                </a:lnTo>
                <a:lnTo>
                  <a:pt x="1106535" y="2795"/>
                </a:lnTo>
                <a:lnTo>
                  <a:pt x="1175431" y="6215"/>
                </a:lnTo>
                <a:lnTo>
                  <a:pt x="1242517" y="10917"/>
                </a:lnTo>
                <a:lnTo>
                  <a:pt x="1307606" y="16850"/>
                </a:lnTo>
                <a:lnTo>
                  <a:pt x="1370512" y="23965"/>
                </a:lnTo>
                <a:lnTo>
                  <a:pt x="1431049" y="32212"/>
                </a:lnTo>
                <a:lnTo>
                  <a:pt x="1489030" y="41542"/>
                </a:lnTo>
                <a:lnTo>
                  <a:pt x="1544269" y="51904"/>
                </a:lnTo>
                <a:lnTo>
                  <a:pt x="1596580" y="63248"/>
                </a:lnTo>
                <a:lnTo>
                  <a:pt x="1645777" y="75525"/>
                </a:lnTo>
                <a:lnTo>
                  <a:pt x="1691673" y="88685"/>
                </a:lnTo>
                <a:lnTo>
                  <a:pt x="1734082" y="102677"/>
                </a:lnTo>
                <a:lnTo>
                  <a:pt x="1772817" y="117453"/>
                </a:lnTo>
                <a:lnTo>
                  <a:pt x="1807694" y="132963"/>
                </a:lnTo>
                <a:lnTo>
                  <a:pt x="1865122" y="165982"/>
                </a:lnTo>
                <a:lnTo>
                  <a:pt x="1904878" y="201336"/>
                </a:lnTo>
                <a:lnTo>
                  <a:pt x="1925470" y="238626"/>
                </a:lnTo>
                <a:lnTo>
                  <a:pt x="1928113" y="257873"/>
                </a:lnTo>
                <a:lnTo>
                  <a:pt x="1925470" y="277125"/>
                </a:lnTo>
                <a:lnTo>
                  <a:pt x="1904878" y="314426"/>
                </a:lnTo>
                <a:lnTo>
                  <a:pt x="1865122" y="349790"/>
                </a:lnTo>
                <a:lnTo>
                  <a:pt x="1807694" y="382819"/>
                </a:lnTo>
                <a:lnTo>
                  <a:pt x="1772817" y="398332"/>
                </a:lnTo>
                <a:lnTo>
                  <a:pt x="1734082" y="413113"/>
                </a:lnTo>
                <a:lnTo>
                  <a:pt x="1691673" y="427110"/>
                </a:lnTo>
                <a:lnTo>
                  <a:pt x="1645777" y="440274"/>
                </a:lnTo>
                <a:lnTo>
                  <a:pt x="1596580" y="452554"/>
                </a:lnTo>
                <a:lnTo>
                  <a:pt x="1544269" y="463902"/>
                </a:lnTo>
                <a:lnTo>
                  <a:pt x="1489030" y="474267"/>
                </a:lnTo>
                <a:lnTo>
                  <a:pt x="1431049" y="483600"/>
                </a:lnTo>
                <a:lnTo>
                  <a:pt x="1370512" y="491849"/>
                </a:lnTo>
                <a:lnTo>
                  <a:pt x="1307606" y="498967"/>
                </a:lnTo>
                <a:lnTo>
                  <a:pt x="1242517" y="504902"/>
                </a:lnTo>
                <a:lnTo>
                  <a:pt x="1175431" y="509605"/>
                </a:lnTo>
                <a:lnTo>
                  <a:pt x="1106535" y="513026"/>
                </a:lnTo>
                <a:lnTo>
                  <a:pt x="1036015" y="515115"/>
                </a:lnTo>
                <a:lnTo>
                  <a:pt x="964056" y="515823"/>
                </a:lnTo>
                <a:lnTo>
                  <a:pt x="892114" y="515115"/>
                </a:lnTo>
                <a:lnTo>
                  <a:pt x="821606" y="513026"/>
                </a:lnTo>
                <a:lnTo>
                  <a:pt x="752720" y="509605"/>
                </a:lnTo>
                <a:lnTo>
                  <a:pt x="685642" y="504902"/>
                </a:lnTo>
                <a:lnTo>
                  <a:pt x="620559" y="498967"/>
                </a:lnTo>
                <a:lnTo>
                  <a:pt x="557656" y="491849"/>
                </a:lnTo>
                <a:lnTo>
                  <a:pt x="497121" y="483600"/>
                </a:lnTo>
                <a:lnTo>
                  <a:pt x="439139" y="474267"/>
                </a:lnTo>
                <a:lnTo>
                  <a:pt x="383899" y="463902"/>
                </a:lnTo>
                <a:lnTo>
                  <a:pt x="331585" y="452554"/>
                </a:lnTo>
                <a:lnTo>
                  <a:pt x="282384" y="440274"/>
                </a:lnTo>
                <a:lnTo>
                  <a:pt x="236483" y="427110"/>
                </a:lnTo>
                <a:lnTo>
                  <a:pt x="194069" y="413113"/>
                </a:lnTo>
                <a:lnTo>
                  <a:pt x="155328" y="398332"/>
                </a:lnTo>
                <a:lnTo>
                  <a:pt x="120446" y="382819"/>
                </a:lnTo>
                <a:lnTo>
                  <a:pt x="63006" y="349790"/>
                </a:lnTo>
                <a:lnTo>
                  <a:pt x="23241" y="314426"/>
                </a:lnTo>
                <a:lnTo>
                  <a:pt x="2644" y="277125"/>
                </a:lnTo>
                <a:lnTo>
                  <a:pt x="0" y="257873"/>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543802" y="54538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220762" y="1676526"/>
            <a:ext cx="2773680" cy="1020444"/>
          </a:xfrm>
          <a:custGeom>
            <a:avLst/>
            <a:gdLst/>
            <a:ahLst/>
            <a:cxnLst/>
            <a:rect l="l" t="t" r="r" b="b"/>
            <a:pathLst>
              <a:path w="2773679" h="1020444">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6"/>
                </a:lnTo>
                <a:lnTo>
                  <a:pt x="38760" y="630415"/>
                </a:lnTo>
                <a:lnTo>
                  <a:pt x="74783" y="675831"/>
                </a:lnTo>
                <a:lnTo>
                  <a:pt x="121661" y="719392"/>
                </a:lnTo>
                <a:lnTo>
                  <a:pt x="178812" y="760884"/>
                </a:lnTo>
                <a:lnTo>
                  <a:pt x="245655" y="800093"/>
                </a:lnTo>
                <a:lnTo>
                  <a:pt x="282530" y="818774"/>
                </a:lnTo>
                <a:lnTo>
                  <a:pt x="321610" y="836805"/>
                </a:lnTo>
                <a:lnTo>
                  <a:pt x="362822" y="854158"/>
                </a:lnTo>
                <a:lnTo>
                  <a:pt x="406095" y="870807"/>
                </a:lnTo>
                <a:lnTo>
                  <a:pt x="451355" y="886725"/>
                </a:lnTo>
                <a:lnTo>
                  <a:pt x="498529" y="901885"/>
                </a:lnTo>
                <a:lnTo>
                  <a:pt x="547546" y="916260"/>
                </a:lnTo>
                <a:lnTo>
                  <a:pt x="598333" y="929825"/>
                </a:lnTo>
                <a:lnTo>
                  <a:pt x="650816" y="942551"/>
                </a:lnTo>
                <a:lnTo>
                  <a:pt x="704924" y="954413"/>
                </a:lnTo>
                <a:lnTo>
                  <a:pt x="760583" y="965384"/>
                </a:lnTo>
                <a:lnTo>
                  <a:pt x="817722" y="975436"/>
                </a:lnTo>
                <a:lnTo>
                  <a:pt x="876267" y="984544"/>
                </a:lnTo>
                <a:lnTo>
                  <a:pt x="936146" y="992681"/>
                </a:lnTo>
                <a:lnTo>
                  <a:pt x="997286" y="999819"/>
                </a:lnTo>
                <a:lnTo>
                  <a:pt x="1059615" y="1005932"/>
                </a:lnTo>
                <a:lnTo>
                  <a:pt x="1123060" y="1010994"/>
                </a:lnTo>
                <a:lnTo>
                  <a:pt x="1187548" y="1014977"/>
                </a:lnTo>
                <a:lnTo>
                  <a:pt x="1253007" y="1017856"/>
                </a:lnTo>
                <a:lnTo>
                  <a:pt x="1319365" y="1019602"/>
                </a:lnTo>
                <a:lnTo>
                  <a:pt x="1386547" y="1020190"/>
                </a:lnTo>
                <a:lnTo>
                  <a:pt x="1453730" y="1019602"/>
                </a:lnTo>
                <a:lnTo>
                  <a:pt x="1520088" y="1017856"/>
                </a:lnTo>
                <a:lnTo>
                  <a:pt x="1585548" y="1014977"/>
                </a:lnTo>
                <a:lnTo>
                  <a:pt x="1650036" y="1010994"/>
                </a:lnTo>
                <a:lnTo>
                  <a:pt x="1713482" y="1005932"/>
                </a:lnTo>
                <a:lnTo>
                  <a:pt x="1775812" y="999819"/>
                </a:lnTo>
                <a:lnTo>
                  <a:pt x="1836953" y="992681"/>
                </a:lnTo>
                <a:lnTo>
                  <a:pt x="1896833" y="984544"/>
                </a:lnTo>
                <a:lnTo>
                  <a:pt x="1955379" y="975436"/>
                </a:lnTo>
                <a:lnTo>
                  <a:pt x="2012519" y="965384"/>
                </a:lnTo>
                <a:lnTo>
                  <a:pt x="2068180" y="954413"/>
                </a:lnTo>
                <a:lnTo>
                  <a:pt x="2122289" y="942551"/>
                </a:lnTo>
                <a:lnTo>
                  <a:pt x="2174774" y="929825"/>
                </a:lnTo>
                <a:lnTo>
                  <a:pt x="2225563" y="916260"/>
                </a:lnTo>
                <a:lnTo>
                  <a:pt x="2274581" y="901885"/>
                </a:lnTo>
                <a:lnTo>
                  <a:pt x="2321758" y="886725"/>
                </a:lnTo>
                <a:lnTo>
                  <a:pt x="2367019" y="870807"/>
                </a:lnTo>
                <a:lnTo>
                  <a:pt x="2410293" y="854158"/>
                </a:lnTo>
                <a:lnTo>
                  <a:pt x="2451508" y="836805"/>
                </a:lnTo>
                <a:lnTo>
                  <a:pt x="2490589" y="818774"/>
                </a:lnTo>
                <a:lnTo>
                  <a:pt x="2527465" y="800093"/>
                </a:lnTo>
                <a:lnTo>
                  <a:pt x="2562064" y="780787"/>
                </a:lnTo>
                <a:lnTo>
                  <a:pt x="2624137" y="740410"/>
                </a:lnTo>
                <a:lnTo>
                  <a:pt x="2676226" y="697857"/>
                </a:lnTo>
                <a:lnTo>
                  <a:pt x="2717752" y="653341"/>
                </a:lnTo>
                <a:lnTo>
                  <a:pt x="2748132" y="607077"/>
                </a:lnTo>
                <a:lnTo>
                  <a:pt x="2766786" y="559278"/>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8" name="object 8"/>
          <p:cNvSpPr/>
          <p:nvPr/>
        </p:nvSpPr>
        <p:spPr>
          <a:xfrm>
            <a:off x="1220762" y="1676526"/>
            <a:ext cx="2773680" cy="1020444"/>
          </a:xfrm>
          <a:custGeom>
            <a:avLst/>
            <a:gdLst/>
            <a:ahLst/>
            <a:cxnLst/>
            <a:rect l="l" t="t" r="r" b="b"/>
            <a:pathLst>
              <a:path w="2773679" h="1020444">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6"/>
                </a:lnTo>
                <a:lnTo>
                  <a:pt x="2734371" y="630415"/>
                </a:lnTo>
                <a:lnTo>
                  <a:pt x="2698346" y="675831"/>
                </a:lnTo>
                <a:lnTo>
                  <a:pt x="2651465" y="719392"/>
                </a:lnTo>
                <a:lnTo>
                  <a:pt x="2594312" y="760884"/>
                </a:lnTo>
                <a:lnTo>
                  <a:pt x="2527465" y="800093"/>
                </a:lnTo>
                <a:lnTo>
                  <a:pt x="2490589" y="818774"/>
                </a:lnTo>
                <a:lnTo>
                  <a:pt x="2451508" y="836805"/>
                </a:lnTo>
                <a:lnTo>
                  <a:pt x="2410293" y="854158"/>
                </a:lnTo>
                <a:lnTo>
                  <a:pt x="2367019" y="870807"/>
                </a:lnTo>
                <a:lnTo>
                  <a:pt x="2321758" y="886725"/>
                </a:lnTo>
                <a:lnTo>
                  <a:pt x="2274581" y="901885"/>
                </a:lnTo>
                <a:lnTo>
                  <a:pt x="2225563" y="916260"/>
                </a:lnTo>
                <a:lnTo>
                  <a:pt x="2174774" y="929825"/>
                </a:lnTo>
                <a:lnTo>
                  <a:pt x="2122289" y="942551"/>
                </a:lnTo>
                <a:lnTo>
                  <a:pt x="2068180" y="954413"/>
                </a:lnTo>
                <a:lnTo>
                  <a:pt x="2012519" y="965384"/>
                </a:lnTo>
                <a:lnTo>
                  <a:pt x="1955379" y="975436"/>
                </a:lnTo>
                <a:lnTo>
                  <a:pt x="1896833" y="984544"/>
                </a:lnTo>
                <a:lnTo>
                  <a:pt x="1836953" y="992681"/>
                </a:lnTo>
                <a:lnTo>
                  <a:pt x="1775812" y="999819"/>
                </a:lnTo>
                <a:lnTo>
                  <a:pt x="1713482" y="1005932"/>
                </a:lnTo>
                <a:lnTo>
                  <a:pt x="1650036" y="1010994"/>
                </a:lnTo>
                <a:lnTo>
                  <a:pt x="1585548" y="1014977"/>
                </a:lnTo>
                <a:lnTo>
                  <a:pt x="1520088" y="1017856"/>
                </a:lnTo>
                <a:lnTo>
                  <a:pt x="1453730" y="1019602"/>
                </a:lnTo>
                <a:lnTo>
                  <a:pt x="1386547" y="1020190"/>
                </a:lnTo>
                <a:lnTo>
                  <a:pt x="1319365" y="1019602"/>
                </a:lnTo>
                <a:lnTo>
                  <a:pt x="1253007" y="1017856"/>
                </a:lnTo>
                <a:lnTo>
                  <a:pt x="1187548" y="1014977"/>
                </a:lnTo>
                <a:lnTo>
                  <a:pt x="1123060" y="1010994"/>
                </a:lnTo>
                <a:lnTo>
                  <a:pt x="1059615" y="1005932"/>
                </a:lnTo>
                <a:lnTo>
                  <a:pt x="997286" y="999819"/>
                </a:lnTo>
                <a:lnTo>
                  <a:pt x="936146" y="992681"/>
                </a:lnTo>
                <a:lnTo>
                  <a:pt x="876267" y="984544"/>
                </a:lnTo>
                <a:lnTo>
                  <a:pt x="817722" y="975436"/>
                </a:lnTo>
                <a:lnTo>
                  <a:pt x="760583" y="965384"/>
                </a:lnTo>
                <a:lnTo>
                  <a:pt x="704924" y="954413"/>
                </a:lnTo>
                <a:lnTo>
                  <a:pt x="650816" y="942551"/>
                </a:lnTo>
                <a:lnTo>
                  <a:pt x="598333" y="929825"/>
                </a:lnTo>
                <a:lnTo>
                  <a:pt x="547546" y="916260"/>
                </a:lnTo>
                <a:lnTo>
                  <a:pt x="498529" y="901885"/>
                </a:lnTo>
                <a:lnTo>
                  <a:pt x="451355" y="886725"/>
                </a:lnTo>
                <a:lnTo>
                  <a:pt x="406095" y="870807"/>
                </a:lnTo>
                <a:lnTo>
                  <a:pt x="362822" y="854158"/>
                </a:lnTo>
                <a:lnTo>
                  <a:pt x="321610" y="836805"/>
                </a:lnTo>
                <a:lnTo>
                  <a:pt x="282530" y="818774"/>
                </a:lnTo>
                <a:lnTo>
                  <a:pt x="245655" y="800093"/>
                </a:lnTo>
                <a:lnTo>
                  <a:pt x="211058" y="780787"/>
                </a:lnTo>
                <a:lnTo>
                  <a:pt x="148988" y="740410"/>
                </a:lnTo>
                <a:lnTo>
                  <a:pt x="96901" y="697857"/>
                </a:lnTo>
                <a:lnTo>
                  <a:pt x="55378"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221738" y="2024837"/>
            <a:ext cx="77279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a:t>
            </a:r>
            <a:r>
              <a:rPr sz="1800" spc="-10" dirty="0">
                <a:latin typeface="Calibri"/>
                <a:cs typeface="Calibri"/>
              </a:rPr>
              <a:t>ci</a:t>
            </a:r>
            <a:r>
              <a:rPr sz="1800" dirty="0">
                <a:latin typeface="Calibri"/>
                <a:cs typeface="Calibri"/>
              </a:rPr>
              <a:t>mal</a:t>
            </a:r>
            <a:endParaRPr sz="1800">
              <a:latin typeface="Calibri"/>
              <a:cs typeface="Calibri"/>
            </a:endParaRPr>
          </a:p>
        </p:txBody>
      </p:sp>
      <p:sp>
        <p:nvSpPr>
          <p:cNvPr id="10" name="object 10"/>
          <p:cNvSpPr/>
          <p:nvPr/>
        </p:nvSpPr>
        <p:spPr>
          <a:xfrm>
            <a:off x="5761101" y="1676526"/>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761101" y="1676526"/>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895338" y="2024837"/>
            <a:ext cx="5080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5"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220762" y="4987797"/>
            <a:ext cx="2773680" cy="1020444"/>
          </a:xfrm>
          <a:custGeom>
            <a:avLst/>
            <a:gdLst/>
            <a:ahLst/>
            <a:cxnLst/>
            <a:rect l="l" t="t" r="r" b="b"/>
            <a:pathLst>
              <a:path w="2773679" h="1020445">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8"/>
                </a:lnTo>
                <a:lnTo>
                  <a:pt x="1598" y="534871"/>
                </a:lnTo>
                <a:lnTo>
                  <a:pt x="14171" y="583360"/>
                </a:lnTo>
                <a:lnTo>
                  <a:pt x="38760" y="630422"/>
                </a:lnTo>
                <a:lnTo>
                  <a:pt x="74783" y="675841"/>
                </a:lnTo>
                <a:lnTo>
                  <a:pt x="121661" y="719406"/>
                </a:lnTo>
                <a:lnTo>
                  <a:pt x="178812" y="760902"/>
                </a:lnTo>
                <a:lnTo>
                  <a:pt x="245655" y="800115"/>
                </a:lnTo>
                <a:lnTo>
                  <a:pt x="282530" y="818798"/>
                </a:lnTo>
                <a:lnTo>
                  <a:pt x="321610" y="836831"/>
                </a:lnTo>
                <a:lnTo>
                  <a:pt x="362822" y="854186"/>
                </a:lnTo>
                <a:lnTo>
                  <a:pt x="406095" y="870837"/>
                </a:lnTo>
                <a:lnTo>
                  <a:pt x="451355" y="886757"/>
                </a:lnTo>
                <a:lnTo>
                  <a:pt x="498529" y="901919"/>
                </a:lnTo>
                <a:lnTo>
                  <a:pt x="547546" y="916296"/>
                </a:lnTo>
                <a:lnTo>
                  <a:pt x="598333" y="929862"/>
                </a:lnTo>
                <a:lnTo>
                  <a:pt x="650816" y="942591"/>
                </a:lnTo>
                <a:lnTo>
                  <a:pt x="704924" y="954454"/>
                </a:lnTo>
                <a:lnTo>
                  <a:pt x="760583" y="965426"/>
                </a:lnTo>
                <a:lnTo>
                  <a:pt x="817722" y="975480"/>
                </a:lnTo>
                <a:lnTo>
                  <a:pt x="876267" y="984590"/>
                </a:lnTo>
                <a:lnTo>
                  <a:pt x="936146" y="992727"/>
                </a:lnTo>
                <a:lnTo>
                  <a:pt x="997286" y="999866"/>
                </a:lnTo>
                <a:lnTo>
                  <a:pt x="1059615" y="1005981"/>
                </a:lnTo>
                <a:lnTo>
                  <a:pt x="1123060" y="1011043"/>
                </a:lnTo>
                <a:lnTo>
                  <a:pt x="1187548" y="1015027"/>
                </a:lnTo>
                <a:lnTo>
                  <a:pt x="1253007" y="1017906"/>
                </a:lnTo>
                <a:lnTo>
                  <a:pt x="1319365" y="1019653"/>
                </a:lnTo>
                <a:lnTo>
                  <a:pt x="1386547" y="1020241"/>
                </a:lnTo>
                <a:lnTo>
                  <a:pt x="1453730" y="1019653"/>
                </a:lnTo>
                <a:lnTo>
                  <a:pt x="1520088" y="1017906"/>
                </a:lnTo>
                <a:lnTo>
                  <a:pt x="1585548" y="1015027"/>
                </a:lnTo>
                <a:lnTo>
                  <a:pt x="1650036" y="1011043"/>
                </a:lnTo>
                <a:lnTo>
                  <a:pt x="1713482" y="1005981"/>
                </a:lnTo>
                <a:lnTo>
                  <a:pt x="1775812" y="999866"/>
                </a:lnTo>
                <a:lnTo>
                  <a:pt x="1836953" y="992727"/>
                </a:lnTo>
                <a:lnTo>
                  <a:pt x="1896833" y="984590"/>
                </a:lnTo>
                <a:lnTo>
                  <a:pt x="1955379" y="975480"/>
                </a:lnTo>
                <a:lnTo>
                  <a:pt x="2012519" y="965426"/>
                </a:lnTo>
                <a:lnTo>
                  <a:pt x="2068180" y="954454"/>
                </a:lnTo>
                <a:lnTo>
                  <a:pt x="2122289" y="942591"/>
                </a:lnTo>
                <a:lnTo>
                  <a:pt x="2174774" y="929862"/>
                </a:lnTo>
                <a:lnTo>
                  <a:pt x="2225563" y="916296"/>
                </a:lnTo>
                <a:lnTo>
                  <a:pt x="2274581" y="901919"/>
                </a:lnTo>
                <a:lnTo>
                  <a:pt x="2321758" y="886757"/>
                </a:lnTo>
                <a:lnTo>
                  <a:pt x="2367019" y="870837"/>
                </a:lnTo>
                <a:lnTo>
                  <a:pt x="2410293" y="854186"/>
                </a:lnTo>
                <a:lnTo>
                  <a:pt x="2451508" y="836831"/>
                </a:lnTo>
                <a:lnTo>
                  <a:pt x="2490589" y="818798"/>
                </a:lnTo>
                <a:lnTo>
                  <a:pt x="2527465" y="800115"/>
                </a:lnTo>
                <a:lnTo>
                  <a:pt x="2562064" y="780807"/>
                </a:lnTo>
                <a:lnTo>
                  <a:pt x="2624137" y="740426"/>
                </a:lnTo>
                <a:lnTo>
                  <a:pt x="2676226" y="697869"/>
                </a:lnTo>
                <a:lnTo>
                  <a:pt x="2717752" y="653350"/>
                </a:lnTo>
                <a:lnTo>
                  <a:pt x="2748132" y="607083"/>
                </a:lnTo>
                <a:lnTo>
                  <a:pt x="2766786" y="559281"/>
                </a:lnTo>
                <a:lnTo>
                  <a:pt x="2773133" y="510158"/>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14" name="object 14"/>
          <p:cNvSpPr/>
          <p:nvPr/>
        </p:nvSpPr>
        <p:spPr>
          <a:xfrm>
            <a:off x="1220762" y="4987797"/>
            <a:ext cx="2773680" cy="1020444"/>
          </a:xfrm>
          <a:custGeom>
            <a:avLst/>
            <a:gdLst/>
            <a:ahLst/>
            <a:cxnLst/>
            <a:rect l="l" t="t" r="r" b="b"/>
            <a:pathLst>
              <a:path w="2773679" h="1020445">
                <a:moveTo>
                  <a:pt x="0" y="510158"/>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8"/>
                </a:lnTo>
                <a:lnTo>
                  <a:pt x="2771534" y="534871"/>
                </a:lnTo>
                <a:lnTo>
                  <a:pt x="2758961" y="583360"/>
                </a:lnTo>
                <a:lnTo>
                  <a:pt x="2734371" y="630422"/>
                </a:lnTo>
                <a:lnTo>
                  <a:pt x="2698346" y="675841"/>
                </a:lnTo>
                <a:lnTo>
                  <a:pt x="2651465" y="719406"/>
                </a:lnTo>
                <a:lnTo>
                  <a:pt x="2594312" y="760902"/>
                </a:lnTo>
                <a:lnTo>
                  <a:pt x="2527465" y="800115"/>
                </a:lnTo>
                <a:lnTo>
                  <a:pt x="2490589" y="818798"/>
                </a:lnTo>
                <a:lnTo>
                  <a:pt x="2451508" y="836831"/>
                </a:lnTo>
                <a:lnTo>
                  <a:pt x="2410293" y="854186"/>
                </a:lnTo>
                <a:lnTo>
                  <a:pt x="2367019" y="870837"/>
                </a:lnTo>
                <a:lnTo>
                  <a:pt x="2321758" y="886757"/>
                </a:lnTo>
                <a:lnTo>
                  <a:pt x="2274581" y="901919"/>
                </a:lnTo>
                <a:lnTo>
                  <a:pt x="2225563" y="916296"/>
                </a:lnTo>
                <a:lnTo>
                  <a:pt x="2174774" y="929862"/>
                </a:lnTo>
                <a:lnTo>
                  <a:pt x="2122289" y="942591"/>
                </a:lnTo>
                <a:lnTo>
                  <a:pt x="2068180" y="954454"/>
                </a:lnTo>
                <a:lnTo>
                  <a:pt x="2012519" y="965426"/>
                </a:lnTo>
                <a:lnTo>
                  <a:pt x="1955379" y="975480"/>
                </a:lnTo>
                <a:lnTo>
                  <a:pt x="1896833" y="984590"/>
                </a:lnTo>
                <a:lnTo>
                  <a:pt x="1836953" y="992727"/>
                </a:lnTo>
                <a:lnTo>
                  <a:pt x="1775812" y="999866"/>
                </a:lnTo>
                <a:lnTo>
                  <a:pt x="1713482" y="1005981"/>
                </a:lnTo>
                <a:lnTo>
                  <a:pt x="1650036" y="1011043"/>
                </a:lnTo>
                <a:lnTo>
                  <a:pt x="1585548" y="1015027"/>
                </a:lnTo>
                <a:lnTo>
                  <a:pt x="1520088" y="1017906"/>
                </a:lnTo>
                <a:lnTo>
                  <a:pt x="1453730" y="1019653"/>
                </a:lnTo>
                <a:lnTo>
                  <a:pt x="1386547" y="1020241"/>
                </a:lnTo>
                <a:lnTo>
                  <a:pt x="1319365" y="1019653"/>
                </a:lnTo>
                <a:lnTo>
                  <a:pt x="1253007" y="1017906"/>
                </a:lnTo>
                <a:lnTo>
                  <a:pt x="1187548" y="1015027"/>
                </a:lnTo>
                <a:lnTo>
                  <a:pt x="1123060" y="1011043"/>
                </a:lnTo>
                <a:lnTo>
                  <a:pt x="1059615" y="1005981"/>
                </a:lnTo>
                <a:lnTo>
                  <a:pt x="997286" y="999866"/>
                </a:lnTo>
                <a:lnTo>
                  <a:pt x="936146" y="992727"/>
                </a:lnTo>
                <a:lnTo>
                  <a:pt x="876267" y="984590"/>
                </a:lnTo>
                <a:lnTo>
                  <a:pt x="817722" y="975480"/>
                </a:lnTo>
                <a:lnTo>
                  <a:pt x="760583" y="965426"/>
                </a:lnTo>
                <a:lnTo>
                  <a:pt x="704924" y="954454"/>
                </a:lnTo>
                <a:lnTo>
                  <a:pt x="650816" y="942591"/>
                </a:lnTo>
                <a:lnTo>
                  <a:pt x="598333" y="929862"/>
                </a:lnTo>
                <a:lnTo>
                  <a:pt x="547546" y="916296"/>
                </a:lnTo>
                <a:lnTo>
                  <a:pt x="498529" y="901919"/>
                </a:lnTo>
                <a:lnTo>
                  <a:pt x="451355" y="886757"/>
                </a:lnTo>
                <a:lnTo>
                  <a:pt x="406095" y="870837"/>
                </a:lnTo>
                <a:lnTo>
                  <a:pt x="362822" y="854186"/>
                </a:lnTo>
                <a:lnTo>
                  <a:pt x="321610" y="836831"/>
                </a:lnTo>
                <a:lnTo>
                  <a:pt x="282530" y="818798"/>
                </a:lnTo>
                <a:lnTo>
                  <a:pt x="245655" y="800115"/>
                </a:lnTo>
                <a:lnTo>
                  <a:pt x="211058" y="780807"/>
                </a:lnTo>
                <a:lnTo>
                  <a:pt x="148988" y="740426"/>
                </a:lnTo>
                <a:lnTo>
                  <a:pt x="96901" y="697869"/>
                </a:lnTo>
                <a:lnTo>
                  <a:pt x="55378" y="653350"/>
                </a:lnTo>
                <a:lnTo>
                  <a:pt x="25000" y="607083"/>
                </a:lnTo>
                <a:lnTo>
                  <a:pt x="6346" y="559281"/>
                </a:lnTo>
                <a:lnTo>
                  <a:pt x="0" y="510158"/>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299461" y="5336870"/>
            <a:ext cx="6165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Binary</a:t>
            </a:r>
            <a:endParaRPr sz="1800">
              <a:latin typeface="Calibri"/>
              <a:cs typeface="Calibri"/>
            </a:endParaRPr>
          </a:p>
        </p:txBody>
      </p:sp>
      <p:sp>
        <p:nvSpPr>
          <p:cNvPr id="16" name="object 16"/>
          <p:cNvSpPr/>
          <p:nvPr/>
        </p:nvSpPr>
        <p:spPr>
          <a:xfrm>
            <a:off x="3993896" y="2536570"/>
            <a:ext cx="1849755" cy="2684780"/>
          </a:xfrm>
          <a:custGeom>
            <a:avLst/>
            <a:gdLst/>
            <a:ahLst/>
            <a:cxnLst/>
            <a:rect l="l" t="t" r="r" b="b"/>
            <a:pathLst>
              <a:path w="1849754" h="2684779">
                <a:moveTo>
                  <a:pt x="23621" y="2515870"/>
                </a:moveTo>
                <a:lnTo>
                  <a:pt x="0" y="2684526"/>
                </a:lnTo>
                <a:lnTo>
                  <a:pt x="149098" y="2602356"/>
                </a:lnTo>
                <a:lnTo>
                  <a:pt x="137490" y="2594355"/>
                </a:lnTo>
                <a:lnTo>
                  <a:pt x="92837" y="2594355"/>
                </a:lnTo>
                <a:lnTo>
                  <a:pt x="51053" y="2565654"/>
                </a:lnTo>
                <a:lnTo>
                  <a:pt x="65477" y="2544719"/>
                </a:lnTo>
                <a:lnTo>
                  <a:pt x="23621" y="2515870"/>
                </a:lnTo>
                <a:close/>
              </a:path>
              <a:path w="1849754" h="2684779">
                <a:moveTo>
                  <a:pt x="65477" y="2544719"/>
                </a:moveTo>
                <a:lnTo>
                  <a:pt x="51053" y="2565654"/>
                </a:lnTo>
                <a:lnTo>
                  <a:pt x="92837" y="2594355"/>
                </a:lnTo>
                <a:lnTo>
                  <a:pt x="107215" y="2573488"/>
                </a:lnTo>
                <a:lnTo>
                  <a:pt x="65477" y="2544719"/>
                </a:lnTo>
                <a:close/>
              </a:path>
              <a:path w="1849754" h="2684779">
                <a:moveTo>
                  <a:pt x="107215" y="2573488"/>
                </a:moveTo>
                <a:lnTo>
                  <a:pt x="92837" y="2594355"/>
                </a:lnTo>
                <a:lnTo>
                  <a:pt x="137490" y="2594355"/>
                </a:lnTo>
                <a:lnTo>
                  <a:pt x="107215" y="2573488"/>
                </a:lnTo>
                <a:close/>
              </a:path>
              <a:path w="1849754" h="2684779">
                <a:moveTo>
                  <a:pt x="1742274" y="110928"/>
                </a:moveTo>
                <a:lnTo>
                  <a:pt x="65477" y="2544719"/>
                </a:lnTo>
                <a:lnTo>
                  <a:pt x="107215" y="2573488"/>
                </a:lnTo>
                <a:lnTo>
                  <a:pt x="1784161" y="139787"/>
                </a:lnTo>
                <a:lnTo>
                  <a:pt x="1742274" y="110928"/>
                </a:lnTo>
                <a:close/>
              </a:path>
              <a:path w="1849754" h="2684779">
                <a:moveTo>
                  <a:pt x="1836939" y="90042"/>
                </a:moveTo>
                <a:lnTo>
                  <a:pt x="1756664" y="90042"/>
                </a:lnTo>
                <a:lnTo>
                  <a:pt x="1798574" y="118871"/>
                </a:lnTo>
                <a:lnTo>
                  <a:pt x="1784161" y="139787"/>
                </a:lnTo>
                <a:lnTo>
                  <a:pt x="1825878" y="168528"/>
                </a:lnTo>
                <a:lnTo>
                  <a:pt x="1836939" y="90042"/>
                </a:lnTo>
                <a:close/>
              </a:path>
              <a:path w="1849754" h="2684779">
                <a:moveTo>
                  <a:pt x="1756664" y="90042"/>
                </a:moveTo>
                <a:lnTo>
                  <a:pt x="1742274" y="110928"/>
                </a:lnTo>
                <a:lnTo>
                  <a:pt x="1784161" y="139787"/>
                </a:lnTo>
                <a:lnTo>
                  <a:pt x="1798574" y="118871"/>
                </a:lnTo>
                <a:lnTo>
                  <a:pt x="1756664" y="90042"/>
                </a:lnTo>
                <a:close/>
              </a:path>
              <a:path w="1849754" h="2684779">
                <a:moveTo>
                  <a:pt x="1849627" y="0"/>
                </a:moveTo>
                <a:lnTo>
                  <a:pt x="1700529" y="82168"/>
                </a:lnTo>
                <a:lnTo>
                  <a:pt x="1742274" y="110928"/>
                </a:lnTo>
                <a:lnTo>
                  <a:pt x="1756664" y="90042"/>
                </a:lnTo>
                <a:lnTo>
                  <a:pt x="1836939" y="90042"/>
                </a:lnTo>
                <a:lnTo>
                  <a:pt x="1849627" y="0"/>
                </a:lnTo>
                <a:close/>
              </a:path>
            </a:pathLst>
          </a:custGeom>
          <a:solidFill>
            <a:srgbClr val="FF0000"/>
          </a:solidFill>
        </p:spPr>
        <p:txBody>
          <a:bodyPr wrap="square" lIns="0" tIns="0" rIns="0" bIns="0" rtlCol="0"/>
          <a:lstStyle/>
          <a:p>
            <a:endParaRPr/>
          </a:p>
        </p:txBody>
      </p:sp>
      <p:sp>
        <p:nvSpPr>
          <p:cNvPr id="17" name="object 17"/>
          <p:cNvSpPr/>
          <p:nvPr/>
        </p:nvSpPr>
        <p:spPr>
          <a:xfrm>
            <a:off x="3993896" y="2536570"/>
            <a:ext cx="1849755" cy="2684780"/>
          </a:xfrm>
          <a:custGeom>
            <a:avLst/>
            <a:gdLst/>
            <a:ahLst/>
            <a:cxnLst/>
            <a:rect l="l" t="t" r="r" b="b"/>
            <a:pathLst>
              <a:path w="1849754" h="2684779">
                <a:moveTo>
                  <a:pt x="1742313" y="2573527"/>
                </a:moveTo>
                <a:lnTo>
                  <a:pt x="1700529" y="2602356"/>
                </a:lnTo>
                <a:lnTo>
                  <a:pt x="1849627" y="2684526"/>
                </a:lnTo>
                <a:lnTo>
                  <a:pt x="1836930" y="2594355"/>
                </a:lnTo>
                <a:lnTo>
                  <a:pt x="1756664" y="2594355"/>
                </a:lnTo>
                <a:lnTo>
                  <a:pt x="1742313" y="2573527"/>
                </a:lnTo>
                <a:close/>
              </a:path>
              <a:path w="1849754" h="2684779">
                <a:moveTo>
                  <a:pt x="1784122" y="2544680"/>
                </a:moveTo>
                <a:lnTo>
                  <a:pt x="1742313" y="2573527"/>
                </a:lnTo>
                <a:lnTo>
                  <a:pt x="1756664" y="2594355"/>
                </a:lnTo>
                <a:lnTo>
                  <a:pt x="1798574" y="2565654"/>
                </a:lnTo>
                <a:lnTo>
                  <a:pt x="1784122" y="2544680"/>
                </a:lnTo>
                <a:close/>
              </a:path>
              <a:path w="1849754" h="2684779">
                <a:moveTo>
                  <a:pt x="1825878" y="2515870"/>
                </a:moveTo>
                <a:lnTo>
                  <a:pt x="1784122" y="2544680"/>
                </a:lnTo>
                <a:lnTo>
                  <a:pt x="1798574" y="2565654"/>
                </a:lnTo>
                <a:lnTo>
                  <a:pt x="1756664" y="2594355"/>
                </a:lnTo>
                <a:lnTo>
                  <a:pt x="1836930" y="2594355"/>
                </a:lnTo>
                <a:lnTo>
                  <a:pt x="1825878" y="2515870"/>
                </a:lnTo>
                <a:close/>
              </a:path>
              <a:path w="1849754" h="2684779">
                <a:moveTo>
                  <a:pt x="107254" y="110968"/>
                </a:moveTo>
                <a:lnTo>
                  <a:pt x="65438" y="139748"/>
                </a:lnTo>
                <a:lnTo>
                  <a:pt x="1742313" y="2573527"/>
                </a:lnTo>
                <a:lnTo>
                  <a:pt x="1784122" y="2544680"/>
                </a:lnTo>
                <a:lnTo>
                  <a:pt x="107254" y="110968"/>
                </a:lnTo>
                <a:close/>
              </a:path>
              <a:path w="1849754" h="2684779">
                <a:moveTo>
                  <a:pt x="0" y="0"/>
                </a:moveTo>
                <a:lnTo>
                  <a:pt x="23621" y="168528"/>
                </a:lnTo>
                <a:lnTo>
                  <a:pt x="65438" y="139748"/>
                </a:lnTo>
                <a:lnTo>
                  <a:pt x="51053" y="118871"/>
                </a:lnTo>
                <a:lnTo>
                  <a:pt x="92837" y="90042"/>
                </a:lnTo>
                <a:lnTo>
                  <a:pt x="137657" y="90042"/>
                </a:lnTo>
                <a:lnTo>
                  <a:pt x="149098" y="82168"/>
                </a:lnTo>
                <a:lnTo>
                  <a:pt x="0" y="0"/>
                </a:lnTo>
                <a:close/>
              </a:path>
              <a:path w="1849754" h="2684779">
                <a:moveTo>
                  <a:pt x="92837" y="90042"/>
                </a:moveTo>
                <a:lnTo>
                  <a:pt x="51053" y="118871"/>
                </a:lnTo>
                <a:lnTo>
                  <a:pt x="65438" y="139748"/>
                </a:lnTo>
                <a:lnTo>
                  <a:pt x="107254" y="110968"/>
                </a:lnTo>
                <a:lnTo>
                  <a:pt x="92837" y="90042"/>
                </a:lnTo>
                <a:close/>
              </a:path>
              <a:path w="1849754" h="2684779">
                <a:moveTo>
                  <a:pt x="137657" y="90042"/>
                </a:moveTo>
                <a:lnTo>
                  <a:pt x="92837" y="90042"/>
                </a:lnTo>
                <a:lnTo>
                  <a:pt x="107254" y="110968"/>
                </a:lnTo>
                <a:lnTo>
                  <a:pt x="137657" y="90042"/>
                </a:lnTo>
                <a:close/>
              </a:path>
            </a:pathLst>
          </a:custGeom>
          <a:solidFill>
            <a:srgbClr val="FF0000"/>
          </a:solidFill>
        </p:spPr>
        <p:txBody>
          <a:bodyPr wrap="square" lIns="0" tIns="0" rIns="0" bIns="0" rtlCol="0"/>
          <a:lstStyle/>
          <a:p>
            <a:endParaRPr/>
          </a:p>
        </p:txBody>
      </p:sp>
      <p:sp>
        <p:nvSpPr>
          <p:cNvPr id="18" name="object 18"/>
          <p:cNvSpPr/>
          <p:nvPr/>
        </p:nvSpPr>
        <p:spPr>
          <a:xfrm>
            <a:off x="7113396" y="3003423"/>
            <a:ext cx="153035" cy="1867535"/>
          </a:xfrm>
          <a:custGeom>
            <a:avLst/>
            <a:gdLst/>
            <a:ahLst/>
            <a:cxnLst/>
            <a:rect l="l" t="t" r="r" b="b"/>
            <a:pathLst>
              <a:path w="153034" h="1867535">
                <a:moveTo>
                  <a:pt x="50803" y="1714753"/>
                </a:moveTo>
                <a:lnTo>
                  <a:pt x="0" y="1714753"/>
                </a:lnTo>
                <a:lnTo>
                  <a:pt x="76200" y="1867027"/>
                </a:lnTo>
                <a:lnTo>
                  <a:pt x="139583" y="1740153"/>
                </a:lnTo>
                <a:lnTo>
                  <a:pt x="50800" y="1740153"/>
                </a:lnTo>
                <a:lnTo>
                  <a:pt x="50803" y="1714753"/>
                </a:lnTo>
                <a:close/>
              </a:path>
              <a:path w="153034" h="1867535">
                <a:moveTo>
                  <a:pt x="51050" y="152315"/>
                </a:moveTo>
                <a:lnTo>
                  <a:pt x="50800" y="1740153"/>
                </a:lnTo>
                <a:lnTo>
                  <a:pt x="101600" y="1740153"/>
                </a:lnTo>
                <a:lnTo>
                  <a:pt x="101850" y="152357"/>
                </a:lnTo>
                <a:lnTo>
                  <a:pt x="51050" y="152315"/>
                </a:lnTo>
                <a:close/>
              </a:path>
              <a:path w="153034" h="1867535">
                <a:moveTo>
                  <a:pt x="152273" y="1714753"/>
                </a:moveTo>
                <a:lnTo>
                  <a:pt x="101603" y="1714753"/>
                </a:lnTo>
                <a:lnTo>
                  <a:pt x="101600" y="1740153"/>
                </a:lnTo>
                <a:lnTo>
                  <a:pt x="139583" y="1740153"/>
                </a:lnTo>
                <a:lnTo>
                  <a:pt x="152273" y="1714753"/>
                </a:lnTo>
                <a:close/>
              </a:path>
              <a:path w="153034" h="1867535">
                <a:moveTo>
                  <a:pt x="139975" y="127000"/>
                </a:moveTo>
                <a:lnTo>
                  <a:pt x="101853" y="127000"/>
                </a:lnTo>
                <a:lnTo>
                  <a:pt x="101850" y="152357"/>
                </a:lnTo>
                <a:lnTo>
                  <a:pt x="152653" y="152400"/>
                </a:lnTo>
                <a:lnTo>
                  <a:pt x="139975" y="127000"/>
                </a:lnTo>
                <a:close/>
              </a:path>
              <a:path w="153034" h="1867535">
                <a:moveTo>
                  <a:pt x="101853" y="127000"/>
                </a:moveTo>
                <a:lnTo>
                  <a:pt x="51053" y="127000"/>
                </a:lnTo>
                <a:lnTo>
                  <a:pt x="51050" y="152315"/>
                </a:lnTo>
                <a:lnTo>
                  <a:pt x="101850" y="152357"/>
                </a:lnTo>
                <a:lnTo>
                  <a:pt x="101853" y="127000"/>
                </a:lnTo>
                <a:close/>
              </a:path>
              <a:path w="153034" h="1867535">
                <a:moveTo>
                  <a:pt x="76580" y="0"/>
                </a:moveTo>
                <a:lnTo>
                  <a:pt x="380" y="152273"/>
                </a:lnTo>
                <a:lnTo>
                  <a:pt x="51050" y="152315"/>
                </a:lnTo>
                <a:lnTo>
                  <a:pt x="51053" y="127000"/>
                </a:lnTo>
                <a:lnTo>
                  <a:pt x="139975" y="127000"/>
                </a:lnTo>
                <a:lnTo>
                  <a:pt x="76580" y="0"/>
                </a:lnTo>
                <a:close/>
              </a:path>
            </a:pathLst>
          </a:custGeom>
          <a:solidFill>
            <a:srgbClr val="FF0000"/>
          </a:solidFill>
        </p:spPr>
        <p:txBody>
          <a:bodyPr wrap="square" lIns="0" tIns="0" rIns="0" bIns="0" rtlCol="0"/>
          <a:lstStyle/>
          <a:p>
            <a:endParaRPr/>
          </a:p>
        </p:txBody>
      </p:sp>
      <p:sp>
        <p:nvSpPr>
          <p:cNvPr id="19" name="object 19"/>
          <p:cNvSpPr/>
          <p:nvPr/>
        </p:nvSpPr>
        <p:spPr>
          <a:xfrm>
            <a:off x="2487422" y="2887598"/>
            <a:ext cx="153035" cy="1866900"/>
          </a:xfrm>
          <a:custGeom>
            <a:avLst/>
            <a:gdLst/>
            <a:ahLst/>
            <a:cxnLst/>
            <a:rect l="l" t="t" r="r" b="b"/>
            <a:pathLst>
              <a:path w="153035" h="1866900">
                <a:moveTo>
                  <a:pt x="50803" y="1714627"/>
                </a:moveTo>
                <a:lnTo>
                  <a:pt x="0" y="1714627"/>
                </a:lnTo>
                <a:lnTo>
                  <a:pt x="76200" y="1866900"/>
                </a:lnTo>
                <a:lnTo>
                  <a:pt x="139583" y="1740027"/>
                </a:lnTo>
                <a:lnTo>
                  <a:pt x="50800" y="1740027"/>
                </a:lnTo>
                <a:lnTo>
                  <a:pt x="50803" y="1714627"/>
                </a:lnTo>
                <a:close/>
              </a:path>
              <a:path w="153035" h="1866900">
                <a:moveTo>
                  <a:pt x="101853" y="126873"/>
                </a:moveTo>
                <a:lnTo>
                  <a:pt x="51053" y="126873"/>
                </a:lnTo>
                <a:lnTo>
                  <a:pt x="50800" y="1740027"/>
                </a:lnTo>
                <a:lnTo>
                  <a:pt x="101600" y="1740027"/>
                </a:lnTo>
                <a:lnTo>
                  <a:pt x="101853" y="126873"/>
                </a:lnTo>
                <a:close/>
              </a:path>
              <a:path w="153035" h="1866900">
                <a:moveTo>
                  <a:pt x="152272" y="1714627"/>
                </a:moveTo>
                <a:lnTo>
                  <a:pt x="101603" y="1714627"/>
                </a:lnTo>
                <a:lnTo>
                  <a:pt x="101600" y="1740027"/>
                </a:lnTo>
                <a:lnTo>
                  <a:pt x="139583" y="1740027"/>
                </a:lnTo>
                <a:lnTo>
                  <a:pt x="152272" y="1714627"/>
                </a:lnTo>
                <a:close/>
              </a:path>
              <a:path w="153035" h="1866900">
                <a:moveTo>
                  <a:pt x="76453" y="0"/>
                </a:moveTo>
                <a:lnTo>
                  <a:pt x="380" y="152273"/>
                </a:lnTo>
                <a:lnTo>
                  <a:pt x="51050" y="152273"/>
                </a:lnTo>
                <a:lnTo>
                  <a:pt x="51053" y="126873"/>
                </a:lnTo>
                <a:lnTo>
                  <a:pt x="139943" y="126873"/>
                </a:lnTo>
                <a:lnTo>
                  <a:pt x="76453" y="0"/>
                </a:lnTo>
                <a:close/>
              </a:path>
              <a:path w="153035" h="1866900">
                <a:moveTo>
                  <a:pt x="139943" y="126873"/>
                </a:moveTo>
                <a:lnTo>
                  <a:pt x="101853" y="126873"/>
                </a:lnTo>
                <a:lnTo>
                  <a:pt x="101850" y="152273"/>
                </a:lnTo>
                <a:lnTo>
                  <a:pt x="152653" y="152273"/>
                </a:lnTo>
                <a:lnTo>
                  <a:pt x="139943" y="126873"/>
                </a:lnTo>
                <a:close/>
              </a:path>
            </a:pathLst>
          </a:custGeom>
          <a:solidFill>
            <a:srgbClr val="FF0000"/>
          </a:solidFill>
        </p:spPr>
        <p:txBody>
          <a:bodyPr wrap="square" lIns="0" tIns="0" rIns="0" bIns="0" rtlCol="0"/>
          <a:lstStyle/>
          <a:p>
            <a:endParaRPr/>
          </a:p>
        </p:txBody>
      </p:sp>
      <p:sp>
        <p:nvSpPr>
          <p:cNvPr id="20" name="object 20"/>
          <p:cNvSpPr/>
          <p:nvPr/>
        </p:nvSpPr>
        <p:spPr>
          <a:xfrm>
            <a:off x="4246498" y="2111248"/>
            <a:ext cx="1344930" cy="153035"/>
          </a:xfrm>
          <a:custGeom>
            <a:avLst/>
            <a:gdLst/>
            <a:ahLst/>
            <a:cxnLst/>
            <a:rect l="l" t="t" r="r" b="b"/>
            <a:pathLst>
              <a:path w="1344929" h="153035">
                <a:moveTo>
                  <a:pt x="1192402" y="101845"/>
                </a:moveTo>
                <a:lnTo>
                  <a:pt x="1192402" y="152526"/>
                </a:lnTo>
                <a:lnTo>
                  <a:pt x="1293833" y="101853"/>
                </a:lnTo>
                <a:lnTo>
                  <a:pt x="1192402" y="101845"/>
                </a:lnTo>
                <a:close/>
              </a:path>
              <a:path w="1344929" h="153035">
                <a:moveTo>
                  <a:pt x="152400" y="0"/>
                </a:moveTo>
                <a:lnTo>
                  <a:pt x="0" y="76073"/>
                </a:lnTo>
                <a:lnTo>
                  <a:pt x="152273" y="152273"/>
                </a:lnTo>
                <a:lnTo>
                  <a:pt x="152315" y="101481"/>
                </a:lnTo>
                <a:lnTo>
                  <a:pt x="127000" y="101473"/>
                </a:lnTo>
                <a:lnTo>
                  <a:pt x="127000" y="50800"/>
                </a:lnTo>
                <a:lnTo>
                  <a:pt x="152357" y="50800"/>
                </a:lnTo>
                <a:lnTo>
                  <a:pt x="152400" y="0"/>
                </a:lnTo>
                <a:close/>
              </a:path>
              <a:path w="1344929" h="153035">
                <a:moveTo>
                  <a:pt x="1192402" y="51048"/>
                </a:moveTo>
                <a:lnTo>
                  <a:pt x="1192402" y="101845"/>
                </a:lnTo>
                <a:lnTo>
                  <a:pt x="1217802" y="101853"/>
                </a:lnTo>
                <a:lnTo>
                  <a:pt x="1217802" y="51053"/>
                </a:lnTo>
                <a:lnTo>
                  <a:pt x="1192402" y="51048"/>
                </a:lnTo>
                <a:close/>
              </a:path>
              <a:path w="1344929" h="153035">
                <a:moveTo>
                  <a:pt x="1192402" y="253"/>
                </a:moveTo>
                <a:lnTo>
                  <a:pt x="1192402" y="51048"/>
                </a:lnTo>
                <a:lnTo>
                  <a:pt x="1217802" y="51053"/>
                </a:lnTo>
                <a:lnTo>
                  <a:pt x="1217802" y="101853"/>
                </a:lnTo>
                <a:lnTo>
                  <a:pt x="1293851" y="101845"/>
                </a:lnTo>
                <a:lnTo>
                  <a:pt x="1344676" y="76453"/>
                </a:lnTo>
                <a:lnTo>
                  <a:pt x="1192402" y="253"/>
                </a:lnTo>
                <a:close/>
              </a:path>
              <a:path w="1344929" h="153035">
                <a:moveTo>
                  <a:pt x="152357" y="50805"/>
                </a:moveTo>
                <a:lnTo>
                  <a:pt x="152315" y="101481"/>
                </a:lnTo>
                <a:lnTo>
                  <a:pt x="1192402" y="101845"/>
                </a:lnTo>
                <a:lnTo>
                  <a:pt x="1192402" y="51048"/>
                </a:lnTo>
                <a:lnTo>
                  <a:pt x="152357" y="50805"/>
                </a:lnTo>
                <a:close/>
              </a:path>
              <a:path w="1344929" h="153035">
                <a:moveTo>
                  <a:pt x="127000" y="50800"/>
                </a:moveTo>
                <a:lnTo>
                  <a:pt x="127000" y="101473"/>
                </a:lnTo>
                <a:lnTo>
                  <a:pt x="152315" y="101481"/>
                </a:lnTo>
                <a:lnTo>
                  <a:pt x="152357" y="50805"/>
                </a:lnTo>
                <a:lnTo>
                  <a:pt x="127000" y="50800"/>
                </a:lnTo>
                <a:close/>
              </a:path>
            </a:pathLst>
          </a:custGeom>
          <a:solidFill>
            <a:srgbClr val="FF0000"/>
          </a:solidFill>
        </p:spPr>
        <p:txBody>
          <a:bodyPr wrap="square" lIns="0" tIns="0" rIns="0" bIns="0" rtlCol="0"/>
          <a:lstStyle/>
          <a:p>
            <a:endParaRPr/>
          </a:p>
        </p:txBody>
      </p:sp>
      <p:sp>
        <p:nvSpPr>
          <p:cNvPr id="21" name="object 21"/>
          <p:cNvSpPr/>
          <p:nvPr/>
        </p:nvSpPr>
        <p:spPr>
          <a:xfrm>
            <a:off x="4246498" y="5494146"/>
            <a:ext cx="1344930" cy="153035"/>
          </a:xfrm>
          <a:custGeom>
            <a:avLst/>
            <a:gdLst/>
            <a:ahLst/>
            <a:cxnLst/>
            <a:rect l="l" t="t" r="r" b="b"/>
            <a:pathLst>
              <a:path w="1344929" h="153035">
                <a:moveTo>
                  <a:pt x="1192402" y="51048"/>
                </a:moveTo>
                <a:lnTo>
                  <a:pt x="1192402" y="152590"/>
                </a:lnTo>
                <a:lnTo>
                  <a:pt x="1293901" y="101841"/>
                </a:lnTo>
                <a:lnTo>
                  <a:pt x="1217802" y="101841"/>
                </a:lnTo>
                <a:lnTo>
                  <a:pt x="1217802" y="51053"/>
                </a:lnTo>
                <a:lnTo>
                  <a:pt x="1192402" y="51048"/>
                </a:lnTo>
                <a:close/>
              </a:path>
              <a:path w="1344929" h="153035">
                <a:moveTo>
                  <a:pt x="152400" y="0"/>
                </a:moveTo>
                <a:lnTo>
                  <a:pt x="0" y="76072"/>
                </a:lnTo>
                <a:lnTo>
                  <a:pt x="152273" y="152311"/>
                </a:lnTo>
                <a:lnTo>
                  <a:pt x="152315" y="101555"/>
                </a:lnTo>
                <a:lnTo>
                  <a:pt x="127000" y="101549"/>
                </a:lnTo>
                <a:lnTo>
                  <a:pt x="127000" y="50799"/>
                </a:lnTo>
                <a:lnTo>
                  <a:pt x="152357" y="50799"/>
                </a:lnTo>
                <a:lnTo>
                  <a:pt x="152400" y="0"/>
                </a:lnTo>
                <a:close/>
              </a:path>
              <a:path w="1344929" h="153035">
                <a:moveTo>
                  <a:pt x="1217802" y="101834"/>
                </a:moveTo>
                <a:lnTo>
                  <a:pt x="1192403" y="101834"/>
                </a:lnTo>
                <a:lnTo>
                  <a:pt x="1217802" y="101841"/>
                </a:lnTo>
                <a:close/>
              </a:path>
              <a:path w="1344929" h="153035">
                <a:moveTo>
                  <a:pt x="1192402" y="253"/>
                </a:moveTo>
                <a:lnTo>
                  <a:pt x="1192402" y="51048"/>
                </a:lnTo>
                <a:lnTo>
                  <a:pt x="1217802" y="51053"/>
                </a:lnTo>
                <a:lnTo>
                  <a:pt x="1217802" y="101841"/>
                </a:lnTo>
                <a:lnTo>
                  <a:pt x="1293915" y="101834"/>
                </a:lnTo>
                <a:lnTo>
                  <a:pt x="1344676" y="76453"/>
                </a:lnTo>
                <a:lnTo>
                  <a:pt x="1192402" y="253"/>
                </a:lnTo>
                <a:close/>
              </a:path>
              <a:path w="1344929" h="153035">
                <a:moveTo>
                  <a:pt x="152357" y="50805"/>
                </a:moveTo>
                <a:lnTo>
                  <a:pt x="152315" y="101555"/>
                </a:lnTo>
                <a:lnTo>
                  <a:pt x="1192403" y="101834"/>
                </a:lnTo>
                <a:lnTo>
                  <a:pt x="1192402" y="51048"/>
                </a:lnTo>
                <a:lnTo>
                  <a:pt x="152357" y="50805"/>
                </a:lnTo>
                <a:close/>
              </a:path>
              <a:path w="1344929" h="153035">
                <a:moveTo>
                  <a:pt x="127000" y="50799"/>
                </a:moveTo>
                <a:lnTo>
                  <a:pt x="127000" y="101549"/>
                </a:lnTo>
                <a:lnTo>
                  <a:pt x="152315" y="101555"/>
                </a:lnTo>
                <a:lnTo>
                  <a:pt x="152357" y="50805"/>
                </a:lnTo>
                <a:lnTo>
                  <a:pt x="127000" y="50799"/>
                </a:lnTo>
                <a:close/>
              </a:path>
            </a:pathLst>
          </a:custGeom>
          <a:solidFill>
            <a:srgbClr val="FF0000"/>
          </a:solidFill>
        </p:spPr>
        <p:txBody>
          <a:bodyPr wrap="square" lIns="0" tIns="0" rIns="0" bIns="0" rtlCol="0"/>
          <a:lstStyle/>
          <a:p>
            <a:endParaRPr/>
          </a:p>
        </p:txBody>
      </p:sp>
      <p:sp>
        <p:nvSpPr>
          <p:cNvPr id="22" name="object 22"/>
          <p:cNvSpPr txBox="1"/>
          <p:nvPr/>
        </p:nvSpPr>
        <p:spPr>
          <a:xfrm>
            <a:off x="1042212" y="1091565"/>
            <a:ext cx="1541145" cy="391160"/>
          </a:xfrm>
          <a:prstGeom prst="rect">
            <a:avLst/>
          </a:prstGeom>
        </p:spPr>
        <p:txBody>
          <a:bodyPr vert="horz" wrap="square" lIns="0" tIns="12700" rIns="0" bIns="0" rtlCol="0">
            <a:spAutoFit/>
          </a:bodyPr>
          <a:lstStyle/>
          <a:p>
            <a:pPr marL="12700">
              <a:lnSpc>
                <a:spcPct val="100000"/>
              </a:lnSpc>
              <a:spcBef>
                <a:spcPts val="100"/>
              </a:spcBef>
            </a:pPr>
            <a:r>
              <a:rPr sz="2400" spc="-65" dirty="0">
                <a:latin typeface="Tahoma"/>
                <a:cs typeface="Tahoma"/>
              </a:rPr>
              <a:t>P</a:t>
            </a:r>
            <a:r>
              <a:rPr sz="2400" dirty="0">
                <a:latin typeface="Tahoma"/>
                <a:cs typeface="Tahoma"/>
              </a:rPr>
              <a:t>ossibili</a:t>
            </a:r>
            <a:r>
              <a:rPr sz="2400" spc="5" dirty="0">
                <a:latin typeface="Tahoma"/>
                <a:cs typeface="Tahoma"/>
              </a:rPr>
              <a:t>t</a:t>
            </a:r>
            <a:r>
              <a:rPr sz="2400" dirty="0">
                <a:latin typeface="Tahoma"/>
                <a:cs typeface="Tahoma"/>
              </a:rPr>
              <a:t>ies</a:t>
            </a:r>
            <a:endParaRPr sz="2400">
              <a:latin typeface="Tahoma"/>
              <a:cs typeface="Tahoma"/>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535940" y="113538"/>
            <a:ext cx="5347970"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Binary </a:t>
            </a:r>
            <a:r>
              <a:rPr sz="3200" b="1" spc="-20" dirty="0">
                <a:solidFill>
                  <a:srgbClr val="FF0000"/>
                </a:solidFill>
                <a:latin typeface="Calibri"/>
                <a:cs typeface="Calibri"/>
              </a:rPr>
              <a:t>to </a:t>
            </a:r>
            <a:r>
              <a:rPr sz="3200" b="1" spc="-35" dirty="0">
                <a:solidFill>
                  <a:srgbClr val="FF0000"/>
                </a:solidFill>
                <a:latin typeface="Calibri"/>
                <a:cs typeface="Calibri"/>
              </a:rPr>
              <a:t>Gray </a:t>
            </a:r>
            <a:r>
              <a:rPr sz="3200" b="1" spc="-5" dirty="0">
                <a:solidFill>
                  <a:srgbClr val="FF0000"/>
                </a:solidFill>
                <a:latin typeface="Calibri"/>
                <a:cs typeface="Calibri"/>
              </a:rPr>
              <a:t>Code</a:t>
            </a:r>
            <a:r>
              <a:rPr sz="3200" b="1" spc="-20" dirty="0">
                <a:solidFill>
                  <a:srgbClr val="FF0000"/>
                </a:solidFill>
                <a:latin typeface="Calibri"/>
                <a:cs typeface="Calibri"/>
              </a:rPr>
              <a:t> </a:t>
            </a:r>
            <a:r>
              <a:rPr sz="3200" b="1" spc="-15" dirty="0">
                <a:solidFill>
                  <a:srgbClr val="FF0000"/>
                </a:solidFill>
                <a:latin typeface="Calibri"/>
                <a:cs typeface="Calibri"/>
              </a:rPr>
              <a:t>Conversion</a:t>
            </a:r>
            <a:endParaRPr sz="3200">
              <a:latin typeface="Calibri"/>
              <a:cs typeface="Calibri"/>
            </a:endParaRPr>
          </a:p>
        </p:txBody>
      </p:sp>
      <p:sp>
        <p:nvSpPr>
          <p:cNvPr id="4" name="object 4"/>
          <p:cNvSpPr txBox="1"/>
          <p:nvPr/>
        </p:nvSpPr>
        <p:spPr>
          <a:xfrm>
            <a:off x="642619" y="1450594"/>
            <a:ext cx="76066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1: </a:t>
            </a:r>
            <a:r>
              <a:rPr sz="2400" spc="-10" dirty="0">
                <a:solidFill>
                  <a:srgbClr val="FF0000"/>
                </a:solidFill>
                <a:latin typeface="Tahoma"/>
                <a:cs typeface="Tahoma"/>
              </a:rPr>
              <a:t>Convert </a:t>
            </a:r>
            <a:r>
              <a:rPr sz="2400" spc="-5" dirty="0">
                <a:solidFill>
                  <a:srgbClr val="FF0000"/>
                </a:solidFill>
                <a:latin typeface="Tahoma"/>
                <a:cs typeface="Tahoma"/>
              </a:rPr>
              <a:t>1011 </a:t>
            </a:r>
            <a:r>
              <a:rPr sz="2400" dirty="0">
                <a:solidFill>
                  <a:srgbClr val="FF0000"/>
                </a:solidFill>
                <a:latin typeface="Tahoma"/>
                <a:cs typeface="Tahoma"/>
              </a:rPr>
              <a:t>Binary </a:t>
            </a:r>
            <a:r>
              <a:rPr sz="2400" spc="-5" dirty="0">
                <a:solidFill>
                  <a:srgbClr val="FF0000"/>
                </a:solidFill>
                <a:latin typeface="Tahoma"/>
                <a:cs typeface="Tahoma"/>
              </a:rPr>
              <a:t>Number </a:t>
            </a:r>
            <a:r>
              <a:rPr sz="2400" dirty="0">
                <a:solidFill>
                  <a:srgbClr val="FF0000"/>
                </a:solidFill>
                <a:latin typeface="Tahoma"/>
                <a:cs typeface="Tahoma"/>
              </a:rPr>
              <a:t>into </a:t>
            </a:r>
            <a:r>
              <a:rPr sz="2400" spc="-20" dirty="0">
                <a:solidFill>
                  <a:srgbClr val="FF0000"/>
                </a:solidFill>
                <a:latin typeface="Tahoma"/>
                <a:cs typeface="Tahoma"/>
              </a:rPr>
              <a:t>Gray</a:t>
            </a:r>
            <a:r>
              <a:rPr sz="2400" spc="-85" dirty="0">
                <a:solidFill>
                  <a:srgbClr val="FF0000"/>
                </a:solidFill>
                <a:latin typeface="Tahoma"/>
                <a:cs typeface="Tahoma"/>
              </a:rPr>
              <a:t> </a:t>
            </a:r>
            <a:r>
              <a:rPr sz="2400" dirty="0">
                <a:solidFill>
                  <a:srgbClr val="FF0000"/>
                </a:solidFill>
                <a:latin typeface="Tahoma"/>
                <a:cs typeface="Tahoma"/>
              </a:rPr>
              <a:t>Code</a:t>
            </a:r>
            <a:endParaRPr sz="2400">
              <a:latin typeface="Tahoma"/>
              <a:cs typeface="Tahoma"/>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13538"/>
            <a:ext cx="534797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 </a:t>
            </a:r>
            <a:r>
              <a:rPr sz="3200" b="1" spc="-20" dirty="0">
                <a:latin typeface="Calibri"/>
                <a:cs typeface="Calibri"/>
              </a:rPr>
              <a:t>to </a:t>
            </a:r>
            <a:r>
              <a:rPr sz="3200" b="1" spc="-35" dirty="0">
                <a:latin typeface="Calibri"/>
                <a:cs typeface="Calibri"/>
              </a:rPr>
              <a:t>Gray </a:t>
            </a:r>
            <a:r>
              <a:rPr sz="3200" b="1" spc="-5" dirty="0">
                <a:latin typeface="Calibri"/>
                <a:cs typeface="Calibri"/>
              </a:rPr>
              <a:t>Code</a:t>
            </a:r>
            <a:r>
              <a:rPr sz="3200" b="1" spc="-20" dirty="0">
                <a:latin typeface="Calibri"/>
                <a:cs typeface="Calibri"/>
              </a:rPr>
              <a:t> </a:t>
            </a:r>
            <a:r>
              <a:rPr sz="3200" b="1" spc="-15" dirty="0">
                <a:latin typeface="Calibri"/>
                <a:cs typeface="Calibri"/>
              </a:rPr>
              <a:t>Conversion</a:t>
            </a:r>
            <a:endParaRPr sz="3200">
              <a:latin typeface="Calibri"/>
              <a:cs typeface="Calibri"/>
            </a:endParaRPr>
          </a:p>
        </p:txBody>
      </p:sp>
      <p:sp>
        <p:nvSpPr>
          <p:cNvPr id="4" name="object 4"/>
          <p:cNvSpPr txBox="1"/>
          <p:nvPr/>
        </p:nvSpPr>
        <p:spPr>
          <a:xfrm>
            <a:off x="642619" y="1450594"/>
            <a:ext cx="76066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1: </a:t>
            </a:r>
            <a:r>
              <a:rPr sz="2400" spc="-10" dirty="0">
                <a:solidFill>
                  <a:srgbClr val="FF0000"/>
                </a:solidFill>
                <a:latin typeface="Tahoma"/>
                <a:cs typeface="Tahoma"/>
              </a:rPr>
              <a:t>Convert </a:t>
            </a:r>
            <a:r>
              <a:rPr sz="2400" spc="-5" dirty="0">
                <a:solidFill>
                  <a:srgbClr val="FF0000"/>
                </a:solidFill>
                <a:latin typeface="Tahoma"/>
                <a:cs typeface="Tahoma"/>
              </a:rPr>
              <a:t>1011 </a:t>
            </a:r>
            <a:r>
              <a:rPr sz="2400" dirty="0">
                <a:solidFill>
                  <a:srgbClr val="FF0000"/>
                </a:solidFill>
                <a:latin typeface="Tahoma"/>
                <a:cs typeface="Tahoma"/>
              </a:rPr>
              <a:t>Binary </a:t>
            </a:r>
            <a:r>
              <a:rPr sz="2400" spc="-5" dirty="0">
                <a:solidFill>
                  <a:srgbClr val="FF0000"/>
                </a:solidFill>
                <a:latin typeface="Tahoma"/>
                <a:cs typeface="Tahoma"/>
              </a:rPr>
              <a:t>Number </a:t>
            </a:r>
            <a:r>
              <a:rPr sz="2400" dirty="0">
                <a:solidFill>
                  <a:srgbClr val="FF0000"/>
                </a:solidFill>
                <a:latin typeface="Tahoma"/>
                <a:cs typeface="Tahoma"/>
              </a:rPr>
              <a:t>into </a:t>
            </a:r>
            <a:r>
              <a:rPr sz="2400" spc="-20" dirty="0">
                <a:solidFill>
                  <a:srgbClr val="FF0000"/>
                </a:solidFill>
                <a:latin typeface="Tahoma"/>
                <a:cs typeface="Tahoma"/>
              </a:rPr>
              <a:t>Gray</a:t>
            </a:r>
            <a:r>
              <a:rPr sz="2400" spc="-85" dirty="0">
                <a:solidFill>
                  <a:srgbClr val="FF0000"/>
                </a:solidFill>
                <a:latin typeface="Tahoma"/>
                <a:cs typeface="Tahoma"/>
              </a:rPr>
              <a:t> </a:t>
            </a:r>
            <a:r>
              <a:rPr sz="2400" dirty="0">
                <a:solidFill>
                  <a:srgbClr val="FF0000"/>
                </a:solidFill>
                <a:latin typeface="Tahoma"/>
                <a:cs typeface="Tahoma"/>
              </a:rPr>
              <a:t>Code</a:t>
            </a:r>
            <a:endParaRPr sz="2400">
              <a:latin typeface="Tahoma"/>
              <a:cs typeface="Tahoma"/>
            </a:endParaRPr>
          </a:p>
        </p:txBody>
      </p:sp>
      <p:sp>
        <p:nvSpPr>
          <p:cNvPr id="5" name="object 5"/>
          <p:cNvSpPr txBox="1"/>
          <p:nvPr/>
        </p:nvSpPr>
        <p:spPr>
          <a:xfrm>
            <a:off x="1176934" y="3127324"/>
            <a:ext cx="203136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5" dirty="0">
                <a:latin typeface="Tahoma"/>
                <a:cs typeface="Tahoma"/>
              </a:rPr>
              <a:t>Number</a:t>
            </a:r>
            <a:endParaRPr sz="2400">
              <a:latin typeface="Tahoma"/>
              <a:cs typeface="Tahoma"/>
            </a:endParaRPr>
          </a:p>
        </p:txBody>
      </p:sp>
      <p:sp>
        <p:nvSpPr>
          <p:cNvPr id="6" name="object 6"/>
          <p:cNvSpPr txBox="1"/>
          <p:nvPr/>
        </p:nvSpPr>
        <p:spPr>
          <a:xfrm>
            <a:off x="4035737"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5250055"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8" name="object 8"/>
          <p:cNvSpPr txBox="1"/>
          <p:nvPr/>
        </p:nvSpPr>
        <p:spPr>
          <a:xfrm>
            <a:off x="6557764"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9" name="object 9"/>
          <p:cNvSpPr txBox="1"/>
          <p:nvPr/>
        </p:nvSpPr>
        <p:spPr>
          <a:xfrm>
            <a:off x="7769977"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1176934" y="3127324"/>
            <a:ext cx="203136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5" dirty="0">
                <a:latin typeface="Tahoma"/>
                <a:cs typeface="Tahoma"/>
              </a:rPr>
              <a:t>Number</a:t>
            </a:r>
            <a:endParaRPr sz="2400">
              <a:latin typeface="Tahoma"/>
              <a:cs typeface="Tahoma"/>
            </a:endParaRPr>
          </a:p>
        </p:txBody>
      </p:sp>
      <p:sp>
        <p:nvSpPr>
          <p:cNvPr id="4" name="object 4"/>
          <p:cNvSpPr txBox="1"/>
          <p:nvPr/>
        </p:nvSpPr>
        <p:spPr>
          <a:xfrm>
            <a:off x="4035737"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5" name="object 5"/>
          <p:cNvSpPr txBox="1"/>
          <p:nvPr/>
        </p:nvSpPr>
        <p:spPr>
          <a:xfrm>
            <a:off x="5250055"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6" name="object 6"/>
          <p:cNvSpPr txBox="1"/>
          <p:nvPr/>
        </p:nvSpPr>
        <p:spPr>
          <a:xfrm>
            <a:off x="6557764"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7769977"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1176934" y="4590745"/>
            <a:ext cx="1416685"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ahoma"/>
                <a:cs typeface="Tahoma"/>
              </a:rPr>
              <a:t>Gray</a:t>
            </a:r>
            <a:r>
              <a:rPr sz="2400" spc="-75" dirty="0">
                <a:latin typeface="Tahoma"/>
                <a:cs typeface="Tahoma"/>
              </a:rPr>
              <a:t> </a:t>
            </a:r>
            <a:r>
              <a:rPr sz="2400" spc="-5" dirty="0">
                <a:latin typeface="Tahoma"/>
                <a:cs typeface="Tahoma"/>
              </a:rPr>
              <a:t>Code</a:t>
            </a:r>
            <a:endParaRPr sz="2400">
              <a:latin typeface="Tahoma"/>
              <a:cs typeface="Tahoma"/>
            </a:endParaRPr>
          </a:p>
        </p:txBody>
      </p:sp>
      <p:sp>
        <p:nvSpPr>
          <p:cNvPr id="9" name="object 9"/>
          <p:cNvSpPr txBox="1"/>
          <p:nvPr/>
        </p:nvSpPr>
        <p:spPr>
          <a:xfrm>
            <a:off x="4087354"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p:nvPr/>
        </p:nvSpPr>
        <p:spPr>
          <a:xfrm>
            <a:off x="4055745" y="3505200"/>
            <a:ext cx="118745" cy="1143000"/>
          </a:xfrm>
          <a:custGeom>
            <a:avLst/>
            <a:gdLst/>
            <a:ahLst/>
            <a:cxnLst/>
            <a:rect l="l" t="t" r="r" b="b"/>
            <a:pathLst>
              <a:path w="118745" h="1143000">
                <a:moveTo>
                  <a:pt x="14350" y="1026032"/>
                </a:moveTo>
                <a:lnTo>
                  <a:pt x="2158" y="1033144"/>
                </a:lnTo>
                <a:lnTo>
                  <a:pt x="0" y="1041019"/>
                </a:lnTo>
                <a:lnTo>
                  <a:pt x="59435" y="1142745"/>
                </a:lnTo>
                <a:lnTo>
                  <a:pt x="74244" y="1117345"/>
                </a:lnTo>
                <a:lnTo>
                  <a:pt x="46608" y="1117345"/>
                </a:lnTo>
                <a:lnTo>
                  <a:pt x="46592" y="1070045"/>
                </a:lnTo>
                <a:lnTo>
                  <a:pt x="22097" y="1028192"/>
                </a:lnTo>
                <a:lnTo>
                  <a:pt x="14350" y="1026032"/>
                </a:lnTo>
                <a:close/>
              </a:path>
              <a:path w="118745" h="1143000">
                <a:moveTo>
                  <a:pt x="46592" y="1070045"/>
                </a:moveTo>
                <a:lnTo>
                  <a:pt x="46608" y="1117345"/>
                </a:lnTo>
                <a:lnTo>
                  <a:pt x="72135" y="1117345"/>
                </a:lnTo>
                <a:lnTo>
                  <a:pt x="72134" y="1110869"/>
                </a:lnTo>
                <a:lnTo>
                  <a:pt x="48387" y="1110869"/>
                </a:lnTo>
                <a:lnTo>
                  <a:pt x="59413" y="1091950"/>
                </a:lnTo>
                <a:lnTo>
                  <a:pt x="46592" y="1070045"/>
                </a:lnTo>
                <a:close/>
              </a:path>
              <a:path w="118745" h="1143000">
                <a:moveTo>
                  <a:pt x="104393" y="1026032"/>
                </a:moveTo>
                <a:lnTo>
                  <a:pt x="96646" y="1028064"/>
                </a:lnTo>
                <a:lnTo>
                  <a:pt x="72179" y="1070045"/>
                </a:lnTo>
                <a:lnTo>
                  <a:pt x="72135" y="1117345"/>
                </a:lnTo>
                <a:lnTo>
                  <a:pt x="74244" y="1117345"/>
                </a:lnTo>
                <a:lnTo>
                  <a:pt x="118744" y="1041019"/>
                </a:lnTo>
                <a:lnTo>
                  <a:pt x="116585" y="1033144"/>
                </a:lnTo>
                <a:lnTo>
                  <a:pt x="104393" y="1026032"/>
                </a:lnTo>
                <a:close/>
              </a:path>
              <a:path w="118745" h="1143000">
                <a:moveTo>
                  <a:pt x="59413" y="1091950"/>
                </a:moveTo>
                <a:lnTo>
                  <a:pt x="48387" y="1110869"/>
                </a:lnTo>
                <a:lnTo>
                  <a:pt x="70484" y="1110869"/>
                </a:lnTo>
                <a:lnTo>
                  <a:pt x="59413" y="1091950"/>
                </a:lnTo>
                <a:close/>
              </a:path>
              <a:path w="118745" h="1143000">
                <a:moveTo>
                  <a:pt x="72125" y="1070139"/>
                </a:moveTo>
                <a:lnTo>
                  <a:pt x="59413" y="1091950"/>
                </a:lnTo>
                <a:lnTo>
                  <a:pt x="70484" y="1110869"/>
                </a:lnTo>
                <a:lnTo>
                  <a:pt x="72134" y="1110869"/>
                </a:lnTo>
                <a:lnTo>
                  <a:pt x="72125" y="1070139"/>
                </a:lnTo>
                <a:close/>
              </a:path>
              <a:path w="118745" h="1143000">
                <a:moveTo>
                  <a:pt x="71881" y="0"/>
                </a:moveTo>
                <a:lnTo>
                  <a:pt x="46227" y="0"/>
                </a:lnTo>
                <a:lnTo>
                  <a:pt x="46577" y="1026032"/>
                </a:lnTo>
                <a:lnTo>
                  <a:pt x="46647" y="1070139"/>
                </a:lnTo>
                <a:lnTo>
                  <a:pt x="59413" y="1091950"/>
                </a:lnTo>
                <a:lnTo>
                  <a:pt x="72125" y="1070139"/>
                </a:lnTo>
                <a:lnTo>
                  <a:pt x="71881" y="0"/>
                </a:lnTo>
                <a:close/>
              </a:path>
            </a:pathLst>
          </a:custGeom>
          <a:solidFill>
            <a:srgbClr val="000000"/>
          </a:solidFill>
        </p:spPr>
        <p:txBody>
          <a:bodyPr wrap="square" lIns="0" tIns="0" rIns="0" bIns="0" rtlCol="0"/>
          <a:lstStyle/>
          <a:p>
            <a:endParaRPr/>
          </a:p>
        </p:txBody>
      </p:sp>
      <p:sp>
        <p:nvSpPr>
          <p:cNvPr id="11" name="object 11"/>
          <p:cNvSpPr txBox="1"/>
          <p:nvPr/>
        </p:nvSpPr>
        <p:spPr>
          <a:xfrm>
            <a:off x="927303" y="253365"/>
            <a:ext cx="15309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a:t>
            </a:r>
            <a:r>
              <a:rPr sz="2400" spc="-95" dirty="0">
                <a:solidFill>
                  <a:srgbClr val="FF0000"/>
                </a:solidFill>
                <a:latin typeface="Tahoma"/>
                <a:cs typeface="Tahoma"/>
              </a:rPr>
              <a:t> </a:t>
            </a:r>
            <a:r>
              <a:rPr sz="2400" dirty="0">
                <a:solidFill>
                  <a:srgbClr val="FF0000"/>
                </a:solidFill>
                <a:latin typeface="Tahoma"/>
                <a:cs typeface="Tahoma"/>
              </a:rPr>
              <a:t>1:</a:t>
            </a:r>
            <a:endParaRPr sz="2400">
              <a:latin typeface="Tahoma"/>
              <a:cs typeface="Tahoma"/>
            </a:endParaRPr>
          </a:p>
        </p:txBody>
      </p:sp>
      <p:sp>
        <p:nvSpPr>
          <p:cNvPr id="12" name="object 12"/>
          <p:cNvSpPr txBox="1">
            <a:spLocks noGrp="1"/>
          </p:cNvSpPr>
          <p:nvPr>
            <p:ph type="title"/>
          </p:nvPr>
        </p:nvSpPr>
        <p:spPr>
          <a:xfrm>
            <a:off x="7569319" y="253365"/>
            <a:ext cx="121729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Continue</a:t>
            </a:r>
            <a:endParaRPr sz="2400">
              <a:latin typeface="Tahoma"/>
              <a:cs typeface="Tahom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927303" y="100965"/>
            <a:ext cx="15309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r>
              <a:rPr sz="2400" spc="-95" dirty="0">
                <a:latin typeface="Tahoma"/>
                <a:cs typeface="Tahoma"/>
              </a:rPr>
              <a:t> </a:t>
            </a:r>
            <a:r>
              <a:rPr sz="2400" dirty="0">
                <a:latin typeface="Tahoma"/>
                <a:cs typeface="Tahoma"/>
              </a:rPr>
              <a:t>1:</a:t>
            </a:r>
            <a:endParaRPr sz="2400">
              <a:latin typeface="Tahoma"/>
              <a:cs typeface="Tahoma"/>
            </a:endParaRPr>
          </a:p>
        </p:txBody>
      </p:sp>
      <p:sp>
        <p:nvSpPr>
          <p:cNvPr id="4" name="object 4"/>
          <p:cNvSpPr txBox="1"/>
          <p:nvPr/>
        </p:nvSpPr>
        <p:spPr>
          <a:xfrm>
            <a:off x="7569319" y="100965"/>
            <a:ext cx="12172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Continue</a:t>
            </a:r>
            <a:endParaRPr sz="2400">
              <a:latin typeface="Tahoma"/>
              <a:cs typeface="Tahoma"/>
            </a:endParaRPr>
          </a:p>
        </p:txBody>
      </p:sp>
      <p:sp>
        <p:nvSpPr>
          <p:cNvPr id="5" name="object 5"/>
          <p:cNvSpPr txBox="1"/>
          <p:nvPr/>
        </p:nvSpPr>
        <p:spPr>
          <a:xfrm>
            <a:off x="1202842" y="3127324"/>
            <a:ext cx="203136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5" dirty="0">
                <a:latin typeface="Tahoma"/>
                <a:cs typeface="Tahoma"/>
              </a:rPr>
              <a:t>Number</a:t>
            </a:r>
            <a:endParaRPr sz="2400">
              <a:latin typeface="Tahoma"/>
              <a:cs typeface="Tahoma"/>
            </a:endParaRPr>
          </a:p>
        </p:txBody>
      </p:sp>
      <p:sp>
        <p:nvSpPr>
          <p:cNvPr id="6" name="object 6"/>
          <p:cNvSpPr txBox="1"/>
          <p:nvPr/>
        </p:nvSpPr>
        <p:spPr>
          <a:xfrm>
            <a:off x="4061645"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5275962"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8" name="object 8"/>
          <p:cNvSpPr txBox="1"/>
          <p:nvPr/>
        </p:nvSpPr>
        <p:spPr>
          <a:xfrm>
            <a:off x="6583673"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9" name="object 9"/>
          <p:cNvSpPr txBox="1"/>
          <p:nvPr/>
        </p:nvSpPr>
        <p:spPr>
          <a:xfrm>
            <a:off x="7795885"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1202842" y="4590745"/>
            <a:ext cx="1416685"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ahoma"/>
                <a:cs typeface="Tahoma"/>
              </a:rPr>
              <a:t>Gray</a:t>
            </a:r>
            <a:r>
              <a:rPr sz="2400" spc="-75" dirty="0">
                <a:latin typeface="Tahoma"/>
                <a:cs typeface="Tahoma"/>
              </a:rPr>
              <a:t> </a:t>
            </a:r>
            <a:r>
              <a:rPr sz="2400" spc="-5" dirty="0">
                <a:latin typeface="Tahoma"/>
                <a:cs typeface="Tahoma"/>
              </a:rPr>
              <a:t>Code</a:t>
            </a:r>
            <a:endParaRPr sz="2400">
              <a:latin typeface="Tahoma"/>
              <a:cs typeface="Tahoma"/>
            </a:endParaRPr>
          </a:p>
        </p:txBody>
      </p:sp>
      <p:sp>
        <p:nvSpPr>
          <p:cNvPr id="11" name="object 11"/>
          <p:cNvSpPr txBox="1"/>
          <p:nvPr/>
        </p:nvSpPr>
        <p:spPr>
          <a:xfrm>
            <a:off x="4113262"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5327000"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3" name="object 13"/>
          <p:cNvSpPr/>
          <p:nvPr/>
        </p:nvSpPr>
        <p:spPr>
          <a:xfrm>
            <a:off x="4202429" y="3275838"/>
            <a:ext cx="381000" cy="118745"/>
          </a:xfrm>
          <a:custGeom>
            <a:avLst/>
            <a:gdLst/>
            <a:ahLst/>
            <a:cxnLst/>
            <a:rect l="l" t="t" r="r" b="b"/>
            <a:pathLst>
              <a:path w="381000" h="118745">
                <a:moveTo>
                  <a:pt x="307858" y="72644"/>
                </a:moveTo>
                <a:lnTo>
                  <a:pt x="271780" y="92963"/>
                </a:lnTo>
                <a:lnTo>
                  <a:pt x="265557" y="96392"/>
                </a:lnTo>
                <a:lnTo>
                  <a:pt x="263398" y="104139"/>
                </a:lnTo>
                <a:lnTo>
                  <a:pt x="266827" y="110362"/>
                </a:lnTo>
                <a:lnTo>
                  <a:pt x="270256" y="116459"/>
                </a:lnTo>
                <a:lnTo>
                  <a:pt x="278130" y="118745"/>
                </a:lnTo>
                <a:lnTo>
                  <a:pt x="284225" y="115188"/>
                </a:lnTo>
                <a:lnTo>
                  <a:pt x="358593" y="73406"/>
                </a:lnTo>
                <a:lnTo>
                  <a:pt x="355219" y="73406"/>
                </a:lnTo>
                <a:lnTo>
                  <a:pt x="307858" y="72644"/>
                </a:lnTo>
                <a:close/>
              </a:path>
              <a:path w="381000" h="118745">
                <a:moveTo>
                  <a:pt x="330015" y="60164"/>
                </a:moveTo>
                <a:lnTo>
                  <a:pt x="307858" y="72644"/>
                </a:lnTo>
                <a:lnTo>
                  <a:pt x="355219" y="73406"/>
                </a:lnTo>
                <a:lnTo>
                  <a:pt x="355247" y="71500"/>
                </a:lnTo>
                <a:lnTo>
                  <a:pt x="348742" y="71500"/>
                </a:lnTo>
                <a:lnTo>
                  <a:pt x="330015" y="60164"/>
                </a:lnTo>
                <a:close/>
              </a:path>
              <a:path w="381000" h="118745">
                <a:moveTo>
                  <a:pt x="280035" y="0"/>
                </a:moveTo>
                <a:lnTo>
                  <a:pt x="272161" y="2032"/>
                </a:lnTo>
                <a:lnTo>
                  <a:pt x="268478" y="8000"/>
                </a:lnTo>
                <a:lnTo>
                  <a:pt x="264795" y="14097"/>
                </a:lnTo>
                <a:lnTo>
                  <a:pt x="266827" y="21971"/>
                </a:lnTo>
                <a:lnTo>
                  <a:pt x="308280" y="47007"/>
                </a:lnTo>
                <a:lnTo>
                  <a:pt x="355600" y="47751"/>
                </a:lnTo>
                <a:lnTo>
                  <a:pt x="355219" y="73406"/>
                </a:lnTo>
                <a:lnTo>
                  <a:pt x="358593" y="73406"/>
                </a:lnTo>
                <a:lnTo>
                  <a:pt x="380746" y="60960"/>
                </a:lnTo>
                <a:lnTo>
                  <a:pt x="286004" y="3683"/>
                </a:lnTo>
                <a:lnTo>
                  <a:pt x="280035" y="0"/>
                </a:lnTo>
                <a:close/>
              </a:path>
              <a:path w="381000" h="118745">
                <a:moveTo>
                  <a:pt x="381" y="42163"/>
                </a:moveTo>
                <a:lnTo>
                  <a:pt x="0" y="67690"/>
                </a:lnTo>
                <a:lnTo>
                  <a:pt x="307858" y="72644"/>
                </a:lnTo>
                <a:lnTo>
                  <a:pt x="330015" y="60164"/>
                </a:lnTo>
                <a:lnTo>
                  <a:pt x="308280" y="47007"/>
                </a:lnTo>
                <a:lnTo>
                  <a:pt x="381" y="42163"/>
                </a:lnTo>
                <a:close/>
              </a:path>
              <a:path w="381000" h="118745">
                <a:moveTo>
                  <a:pt x="349123" y="49402"/>
                </a:moveTo>
                <a:lnTo>
                  <a:pt x="330015" y="60164"/>
                </a:lnTo>
                <a:lnTo>
                  <a:pt x="348742" y="71500"/>
                </a:lnTo>
                <a:lnTo>
                  <a:pt x="349123" y="49402"/>
                </a:lnTo>
                <a:close/>
              </a:path>
              <a:path w="381000" h="118745">
                <a:moveTo>
                  <a:pt x="355575" y="49402"/>
                </a:moveTo>
                <a:lnTo>
                  <a:pt x="349123" y="49402"/>
                </a:lnTo>
                <a:lnTo>
                  <a:pt x="348742" y="71500"/>
                </a:lnTo>
                <a:lnTo>
                  <a:pt x="355247" y="71500"/>
                </a:lnTo>
                <a:lnTo>
                  <a:pt x="355575" y="49402"/>
                </a:lnTo>
                <a:close/>
              </a:path>
              <a:path w="381000" h="118745">
                <a:moveTo>
                  <a:pt x="308280" y="47007"/>
                </a:moveTo>
                <a:lnTo>
                  <a:pt x="330015" y="60164"/>
                </a:lnTo>
                <a:lnTo>
                  <a:pt x="349123" y="49402"/>
                </a:lnTo>
                <a:lnTo>
                  <a:pt x="355575" y="49402"/>
                </a:lnTo>
                <a:lnTo>
                  <a:pt x="355600" y="47751"/>
                </a:lnTo>
                <a:lnTo>
                  <a:pt x="308280" y="47007"/>
                </a:lnTo>
                <a:close/>
              </a:path>
            </a:pathLst>
          </a:custGeom>
          <a:solidFill>
            <a:srgbClr val="000000"/>
          </a:solidFill>
        </p:spPr>
        <p:txBody>
          <a:bodyPr wrap="square" lIns="0" tIns="0" rIns="0" bIns="0" rtlCol="0"/>
          <a:lstStyle/>
          <a:p>
            <a:endParaRPr/>
          </a:p>
        </p:txBody>
      </p:sp>
      <p:sp>
        <p:nvSpPr>
          <p:cNvPr id="14" name="object 14"/>
          <p:cNvSpPr/>
          <p:nvPr/>
        </p:nvSpPr>
        <p:spPr>
          <a:xfrm>
            <a:off x="4915408" y="3270122"/>
            <a:ext cx="295275" cy="118745"/>
          </a:xfrm>
          <a:custGeom>
            <a:avLst/>
            <a:gdLst/>
            <a:ahLst/>
            <a:cxnLst/>
            <a:rect l="l" t="t" r="r" b="b"/>
            <a:pathLst>
              <a:path w="295275" h="118745">
                <a:moveTo>
                  <a:pt x="101600" y="0"/>
                </a:moveTo>
                <a:lnTo>
                  <a:pt x="0" y="59562"/>
                </a:lnTo>
                <a:lnTo>
                  <a:pt x="101726" y="118744"/>
                </a:lnTo>
                <a:lnTo>
                  <a:pt x="109600" y="116586"/>
                </a:lnTo>
                <a:lnTo>
                  <a:pt x="116712" y="104393"/>
                </a:lnTo>
                <a:lnTo>
                  <a:pt x="114553" y="96647"/>
                </a:lnTo>
                <a:lnTo>
                  <a:pt x="72716" y="72262"/>
                </a:lnTo>
                <a:lnTo>
                  <a:pt x="25400" y="72262"/>
                </a:lnTo>
                <a:lnTo>
                  <a:pt x="25272" y="46736"/>
                </a:lnTo>
                <a:lnTo>
                  <a:pt x="72505" y="46669"/>
                </a:lnTo>
                <a:lnTo>
                  <a:pt x="114553" y="22098"/>
                </a:lnTo>
                <a:lnTo>
                  <a:pt x="116586" y="14350"/>
                </a:lnTo>
                <a:lnTo>
                  <a:pt x="109474" y="2159"/>
                </a:lnTo>
                <a:lnTo>
                  <a:pt x="101600" y="0"/>
                </a:lnTo>
                <a:close/>
              </a:path>
              <a:path w="295275" h="118745">
                <a:moveTo>
                  <a:pt x="72505" y="46669"/>
                </a:moveTo>
                <a:lnTo>
                  <a:pt x="25272" y="46736"/>
                </a:lnTo>
                <a:lnTo>
                  <a:pt x="25400" y="72262"/>
                </a:lnTo>
                <a:lnTo>
                  <a:pt x="72601" y="72196"/>
                </a:lnTo>
                <a:lnTo>
                  <a:pt x="69665" y="70485"/>
                </a:lnTo>
                <a:lnTo>
                  <a:pt x="31750" y="70485"/>
                </a:lnTo>
                <a:lnTo>
                  <a:pt x="31750" y="48387"/>
                </a:lnTo>
                <a:lnTo>
                  <a:pt x="69566" y="48387"/>
                </a:lnTo>
                <a:lnTo>
                  <a:pt x="72505" y="46669"/>
                </a:lnTo>
                <a:close/>
              </a:path>
              <a:path w="295275" h="118745">
                <a:moveTo>
                  <a:pt x="72601" y="72196"/>
                </a:moveTo>
                <a:lnTo>
                  <a:pt x="25400" y="72262"/>
                </a:lnTo>
                <a:lnTo>
                  <a:pt x="72716" y="72262"/>
                </a:lnTo>
                <a:close/>
              </a:path>
              <a:path w="295275" h="118745">
                <a:moveTo>
                  <a:pt x="294893" y="46354"/>
                </a:moveTo>
                <a:lnTo>
                  <a:pt x="72505" y="46669"/>
                </a:lnTo>
                <a:lnTo>
                  <a:pt x="50682" y="59421"/>
                </a:lnTo>
                <a:lnTo>
                  <a:pt x="72601" y="72196"/>
                </a:lnTo>
                <a:lnTo>
                  <a:pt x="294893" y="71881"/>
                </a:lnTo>
                <a:lnTo>
                  <a:pt x="294893" y="46354"/>
                </a:lnTo>
                <a:close/>
              </a:path>
              <a:path w="295275" h="118745">
                <a:moveTo>
                  <a:pt x="31750" y="48387"/>
                </a:moveTo>
                <a:lnTo>
                  <a:pt x="31750" y="70485"/>
                </a:lnTo>
                <a:lnTo>
                  <a:pt x="50682" y="59421"/>
                </a:lnTo>
                <a:lnTo>
                  <a:pt x="31750" y="48387"/>
                </a:lnTo>
                <a:close/>
              </a:path>
              <a:path w="295275" h="118745">
                <a:moveTo>
                  <a:pt x="50682" y="59421"/>
                </a:moveTo>
                <a:lnTo>
                  <a:pt x="31750" y="70485"/>
                </a:lnTo>
                <a:lnTo>
                  <a:pt x="69665" y="70485"/>
                </a:lnTo>
                <a:lnTo>
                  <a:pt x="50682" y="59421"/>
                </a:lnTo>
                <a:close/>
              </a:path>
              <a:path w="295275" h="118745">
                <a:moveTo>
                  <a:pt x="69566" y="48387"/>
                </a:moveTo>
                <a:lnTo>
                  <a:pt x="31750" y="48387"/>
                </a:lnTo>
                <a:lnTo>
                  <a:pt x="50682" y="59421"/>
                </a:lnTo>
                <a:lnTo>
                  <a:pt x="69566" y="48387"/>
                </a:lnTo>
                <a:close/>
              </a:path>
            </a:pathLst>
          </a:custGeom>
          <a:solidFill>
            <a:srgbClr val="000000"/>
          </a:solidFill>
        </p:spPr>
        <p:txBody>
          <a:bodyPr wrap="square" lIns="0" tIns="0" rIns="0" bIns="0" rtlCol="0"/>
          <a:lstStyle/>
          <a:p>
            <a:endParaRPr/>
          </a:p>
        </p:txBody>
      </p:sp>
      <p:sp>
        <p:nvSpPr>
          <p:cNvPr id="15" name="object 15"/>
          <p:cNvSpPr/>
          <p:nvPr/>
        </p:nvSpPr>
        <p:spPr>
          <a:xfrm>
            <a:off x="4792471" y="3401821"/>
            <a:ext cx="539115" cy="1246505"/>
          </a:xfrm>
          <a:custGeom>
            <a:avLst/>
            <a:gdLst/>
            <a:ahLst/>
            <a:cxnLst/>
            <a:rect l="l" t="t" r="r" b="b"/>
            <a:pathLst>
              <a:path w="539114" h="1246504">
                <a:moveTo>
                  <a:pt x="444626" y="1154683"/>
                </a:moveTo>
                <a:lnTo>
                  <a:pt x="436625" y="1155700"/>
                </a:lnTo>
                <a:lnTo>
                  <a:pt x="432307" y="1161288"/>
                </a:lnTo>
                <a:lnTo>
                  <a:pt x="428116" y="1166876"/>
                </a:lnTo>
                <a:lnTo>
                  <a:pt x="429132" y="1175003"/>
                </a:lnTo>
                <a:lnTo>
                  <a:pt x="434720" y="1179195"/>
                </a:lnTo>
                <a:lnTo>
                  <a:pt x="522731" y="1246377"/>
                </a:lnTo>
                <a:lnTo>
                  <a:pt x="525288" y="1227835"/>
                </a:lnTo>
                <a:lnTo>
                  <a:pt x="501268" y="1227835"/>
                </a:lnTo>
                <a:lnTo>
                  <a:pt x="483295" y="1184161"/>
                </a:lnTo>
                <a:lnTo>
                  <a:pt x="450214" y="1158875"/>
                </a:lnTo>
                <a:lnTo>
                  <a:pt x="444626" y="1154683"/>
                </a:lnTo>
                <a:close/>
              </a:path>
              <a:path w="539114" h="1246504">
                <a:moveTo>
                  <a:pt x="483295" y="1184161"/>
                </a:moveTo>
                <a:lnTo>
                  <a:pt x="501268" y="1227835"/>
                </a:lnTo>
                <a:lnTo>
                  <a:pt x="517221" y="1221232"/>
                </a:lnTo>
                <a:lnTo>
                  <a:pt x="500379" y="1221232"/>
                </a:lnTo>
                <a:lnTo>
                  <a:pt x="503391" y="1199522"/>
                </a:lnTo>
                <a:lnTo>
                  <a:pt x="483295" y="1184161"/>
                </a:lnTo>
                <a:close/>
              </a:path>
              <a:path w="539114" h="1246504">
                <a:moveTo>
                  <a:pt x="519938" y="1121409"/>
                </a:moveTo>
                <a:lnTo>
                  <a:pt x="513588" y="1126235"/>
                </a:lnTo>
                <a:lnTo>
                  <a:pt x="512572" y="1133347"/>
                </a:lnTo>
                <a:lnTo>
                  <a:pt x="506888" y="1174313"/>
                </a:lnTo>
                <a:lnTo>
                  <a:pt x="524890" y="1218057"/>
                </a:lnTo>
                <a:lnTo>
                  <a:pt x="501268" y="1227835"/>
                </a:lnTo>
                <a:lnTo>
                  <a:pt x="525288" y="1227835"/>
                </a:lnTo>
                <a:lnTo>
                  <a:pt x="537844" y="1136777"/>
                </a:lnTo>
                <a:lnTo>
                  <a:pt x="538861" y="1129791"/>
                </a:lnTo>
                <a:lnTo>
                  <a:pt x="534035" y="1123314"/>
                </a:lnTo>
                <a:lnTo>
                  <a:pt x="527050" y="1122426"/>
                </a:lnTo>
                <a:lnTo>
                  <a:pt x="519938" y="1121409"/>
                </a:lnTo>
                <a:close/>
              </a:path>
              <a:path w="539114" h="1246504">
                <a:moveTo>
                  <a:pt x="503391" y="1199522"/>
                </a:moveTo>
                <a:lnTo>
                  <a:pt x="500379" y="1221232"/>
                </a:lnTo>
                <a:lnTo>
                  <a:pt x="520826" y="1212850"/>
                </a:lnTo>
                <a:lnTo>
                  <a:pt x="503391" y="1199522"/>
                </a:lnTo>
                <a:close/>
              </a:path>
              <a:path w="539114" h="1246504">
                <a:moveTo>
                  <a:pt x="506888" y="1174313"/>
                </a:moveTo>
                <a:lnTo>
                  <a:pt x="503391" y="1199522"/>
                </a:lnTo>
                <a:lnTo>
                  <a:pt x="520826" y="1212850"/>
                </a:lnTo>
                <a:lnTo>
                  <a:pt x="500379" y="1221232"/>
                </a:lnTo>
                <a:lnTo>
                  <a:pt x="517221" y="1221232"/>
                </a:lnTo>
                <a:lnTo>
                  <a:pt x="524890" y="1218057"/>
                </a:lnTo>
                <a:lnTo>
                  <a:pt x="506888" y="1174313"/>
                </a:lnTo>
                <a:close/>
              </a:path>
              <a:path w="539114" h="1246504">
                <a:moveTo>
                  <a:pt x="23622" y="0"/>
                </a:moveTo>
                <a:lnTo>
                  <a:pt x="0" y="9778"/>
                </a:lnTo>
                <a:lnTo>
                  <a:pt x="483295" y="1184161"/>
                </a:lnTo>
                <a:lnTo>
                  <a:pt x="503391" y="1199522"/>
                </a:lnTo>
                <a:lnTo>
                  <a:pt x="506888" y="1174313"/>
                </a:lnTo>
                <a:lnTo>
                  <a:pt x="23622" y="0"/>
                </a:lnTo>
                <a:close/>
              </a:path>
            </a:pathLst>
          </a:custGeom>
          <a:solidFill>
            <a:srgbClr val="000000"/>
          </a:solidFill>
        </p:spPr>
        <p:txBody>
          <a:bodyPr wrap="square" lIns="0" tIns="0" rIns="0" bIns="0" rtlCol="0"/>
          <a:lstStyle/>
          <a:p>
            <a:endParaRPr/>
          </a:p>
        </p:txBody>
      </p:sp>
      <p:sp>
        <p:nvSpPr>
          <p:cNvPr id="16" name="object 16"/>
          <p:cNvSpPr txBox="1"/>
          <p:nvPr/>
        </p:nvSpPr>
        <p:spPr>
          <a:xfrm>
            <a:off x="4648216" y="3137544"/>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1176934" y="3127324"/>
            <a:ext cx="203136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5" dirty="0">
                <a:latin typeface="Tahoma"/>
                <a:cs typeface="Tahoma"/>
              </a:rPr>
              <a:t>Number</a:t>
            </a:r>
            <a:endParaRPr sz="2400">
              <a:latin typeface="Tahoma"/>
              <a:cs typeface="Tahoma"/>
            </a:endParaRPr>
          </a:p>
        </p:txBody>
      </p:sp>
      <p:sp>
        <p:nvSpPr>
          <p:cNvPr id="4" name="object 4"/>
          <p:cNvSpPr txBox="1"/>
          <p:nvPr/>
        </p:nvSpPr>
        <p:spPr>
          <a:xfrm>
            <a:off x="4035737"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5" name="object 5"/>
          <p:cNvSpPr txBox="1"/>
          <p:nvPr/>
        </p:nvSpPr>
        <p:spPr>
          <a:xfrm>
            <a:off x="5250055"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6" name="object 6"/>
          <p:cNvSpPr txBox="1"/>
          <p:nvPr/>
        </p:nvSpPr>
        <p:spPr>
          <a:xfrm>
            <a:off x="6557764"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7769977"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1176934" y="4590745"/>
            <a:ext cx="1416685"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ahoma"/>
                <a:cs typeface="Tahoma"/>
              </a:rPr>
              <a:t>Gray</a:t>
            </a:r>
            <a:r>
              <a:rPr sz="2400" spc="-75" dirty="0">
                <a:latin typeface="Tahoma"/>
                <a:cs typeface="Tahoma"/>
              </a:rPr>
              <a:t> </a:t>
            </a:r>
            <a:r>
              <a:rPr sz="2400" spc="-5" dirty="0">
                <a:latin typeface="Tahoma"/>
                <a:cs typeface="Tahoma"/>
              </a:rPr>
              <a:t>Code</a:t>
            </a:r>
            <a:endParaRPr sz="2400">
              <a:latin typeface="Tahoma"/>
              <a:cs typeface="Tahoma"/>
            </a:endParaRPr>
          </a:p>
        </p:txBody>
      </p:sp>
      <p:sp>
        <p:nvSpPr>
          <p:cNvPr id="9" name="object 9"/>
          <p:cNvSpPr txBox="1"/>
          <p:nvPr/>
        </p:nvSpPr>
        <p:spPr>
          <a:xfrm>
            <a:off x="4087354"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5301092"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1" name="object 11"/>
          <p:cNvSpPr txBox="1"/>
          <p:nvPr/>
        </p:nvSpPr>
        <p:spPr>
          <a:xfrm>
            <a:off x="6610327"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p:nvPr/>
        </p:nvSpPr>
        <p:spPr>
          <a:xfrm>
            <a:off x="5534786" y="3279140"/>
            <a:ext cx="381000" cy="118745"/>
          </a:xfrm>
          <a:custGeom>
            <a:avLst/>
            <a:gdLst/>
            <a:ahLst/>
            <a:cxnLst/>
            <a:rect l="l" t="t" r="r" b="b"/>
            <a:pathLst>
              <a:path w="381000" h="118745">
                <a:moveTo>
                  <a:pt x="307960" y="72518"/>
                </a:moveTo>
                <a:lnTo>
                  <a:pt x="265557" y="96393"/>
                </a:lnTo>
                <a:lnTo>
                  <a:pt x="263398" y="104139"/>
                </a:lnTo>
                <a:lnTo>
                  <a:pt x="266826" y="110236"/>
                </a:lnTo>
                <a:lnTo>
                  <a:pt x="270383" y="116459"/>
                </a:lnTo>
                <a:lnTo>
                  <a:pt x="278129" y="118618"/>
                </a:lnTo>
                <a:lnTo>
                  <a:pt x="284352" y="115188"/>
                </a:lnTo>
                <a:lnTo>
                  <a:pt x="358848" y="73279"/>
                </a:lnTo>
                <a:lnTo>
                  <a:pt x="355218" y="73279"/>
                </a:lnTo>
                <a:lnTo>
                  <a:pt x="307960" y="72518"/>
                </a:lnTo>
                <a:close/>
              </a:path>
              <a:path w="381000" h="118745">
                <a:moveTo>
                  <a:pt x="329988" y="60148"/>
                </a:moveTo>
                <a:lnTo>
                  <a:pt x="307960" y="72518"/>
                </a:lnTo>
                <a:lnTo>
                  <a:pt x="355218" y="73279"/>
                </a:lnTo>
                <a:lnTo>
                  <a:pt x="355245" y="71500"/>
                </a:lnTo>
                <a:lnTo>
                  <a:pt x="348741" y="71500"/>
                </a:lnTo>
                <a:lnTo>
                  <a:pt x="329988" y="60148"/>
                </a:lnTo>
                <a:close/>
              </a:path>
              <a:path w="381000" h="118745">
                <a:moveTo>
                  <a:pt x="280035" y="0"/>
                </a:moveTo>
                <a:lnTo>
                  <a:pt x="272161" y="1905"/>
                </a:lnTo>
                <a:lnTo>
                  <a:pt x="268477" y="8000"/>
                </a:lnTo>
                <a:lnTo>
                  <a:pt x="264922" y="13970"/>
                </a:lnTo>
                <a:lnTo>
                  <a:pt x="266826" y="21844"/>
                </a:lnTo>
                <a:lnTo>
                  <a:pt x="272796" y="25526"/>
                </a:lnTo>
                <a:lnTo>
                  <a:pt x="308251" y="46990"/>
                </a:lnTo>
                <a:lnTo>
                  <a:pt x="355600" y="47751"/>
                </a:lnTo>
                <a:lnTo>
                  <a:pt x="355218" y="73279"/>
                </a:lnTo>
                <a:lnTo>
                  <a:pt x="358848" y="73279"/>
                </a:lnTo>
                <a:lnTo>
                  <a:pt x="380746" y="60960"/>
                </a:lnTo>
                <a:lnTo>
                  <a:pt x="280035" y="0"/>
                </a:lnTo>
                <a:close/>
              </a:path>
              <a:path w="381000" h="118745">
                <a:moveTo>
                  <a:pt x="380" y="42037"/>
                </a:moveTo>
                <a:lnTo>
                  <a:pt x="0" y="67563"/>
                </a:lnTo>
                <a:lnTo>
                  <a:pt x="307960" y="72518"/>
                </a:lnTo>
                <a:lnTo>
                  <a:pt x="329988" y="60148"/>
                </a:lnTo>
                <a:lnTo>
                  <a:pt x="308251" y="46990"/>
                </a:lnTo>
                <a:lnTo>
                  <a:pt x="380" y="42037"/>
                </a:lnTo>
                <a:close/>
              </a:path>
              <a:path w="381000" h="118745">
                <a:moveTo>
                  <a:pt x="349123" y="49402"/>
                </a:moveTo>
                <a:lnTo>
                  <a:pt x="329988" y="60148"/>
                </a:lnTo>
                <a:lnTo>
                  <a:pt x="348741" y="71500"/>
                </a:lnTo>
                <a:lnTo>
                  <a:pt x="349123" y="49402"/>
                </a:lnTo>
                <a:close/>
              </a:path>
              <a:path w="381000" h="118745">
                <a:moveTo>
                  <a:pt x="355575" y="49402"/>
                </a:moveTo>
                <a:lnTo>
                  <a:pt x="349123" y="49402"/>
                </a:lnTo>
                <a:lnTo>
                  <a:pt x="348741" y="71500"/>
                </a:lnTo>
                <a:lnTo>
                  <a:pt x="355245" y="71500"/>
                </a:lnTo>
                <a:lnTo>
                  <a:pt x="355575" y="49402"/>
                </a:lnTo>
                <a:close/>
              </a:path>
              <a:path w="381000" h="118745">
                <a:moveTo>
                  <a:pt x="308251" y="46990"/>
                </a:moveTo>
                <a:lnTo>
                  <a:pt x="329988" y="60148"/>
                </a:lnTo>
                <a:lnTo>
                  <a:pt x="349123" y="49402"/>
                </a:lnTo>
                <a:lnTo>
                  <a:pt x="355575" y="49402"/>
                </a:lnTo>
                <a:lnTo>
                  <a:pt x="355600" y="47751"/>
                </a:lnTo>
                <a:lnTo>
                  <a:pt x="308251" y="46990"/>
                </a:lnTo>
                <a:close/>
              </a:path>
            </a:pathLst>
          </a:custGeom>
          <a:solidFill>
            <a:srgbClr val="000000"/>
          </a:solidFill>
        </p:spPr>
        <p:txBody>
          <a:bodyPr wrap="square" lIns="0" tIns="0" rIns="0" bIns="0" rtlCol="0"/>
          <a:lstStyle/>
          <a:p>
            <a:endParaRPr/>
          </a:p>
        </p:txBody>
      </p:sp>
      <p:sp>
        <p:nvSpPr>
          <p:cNvPr id="13" name="object 13"/>
          <p:cNvSpPr/>
          <p:nvPr/>
        </p:nvSpPr>
        <p:spPr>
          <a:xfrm>
            <a:off x="6083553" y="3274821"/>
            <a:ext cx="295275" cy="118745"/>
          </a:xfrm>
          <a:custGeom>
            <a:avLst/>
            <a:gdLst/>
            <a:ahLst/>
            <a:cxnLst/>
            <a:rect l="l" t="t" r="r" b="b"/>
            <a:pathLst>
              <a:path w="295275" h="118745">
                <a:moveTo>
                  <a:pt x="101600" y="0"/>
                </a:moveTo>
                <a:lnTo>
                  <a:pt x="0" y="59436"/>
                </a:lnTo>
                <a:lnTo>
                  <a:pt x="101726" y="118744"/>
                </a:lnTo>
                <a:lnTo>
                  <a:pt x="109600" y="116586"/>
                </a:lnTo>
                <a:lnTo>
                  <a:pt x="116712" y="104393"/>
                </a:lnTo>
                <a:lnTo>
                  <a:pt x="114681" y="96647"/>
                </a:lnTo>
                <a:lnTo>
                  <a:pt x="72779" y="72262"/>
                </a:lnTo>
                <a:lnTo>
                  <a:pt x="25400" y="72262"/>
                </a:lnTo>
                <a:lnTo>
                  <a:pt x="25400" y="46736"/>
                </a:lnTo>
                <a:lnTo>
                  <a:pt x="72569" y="46669"/>
                </a:lnTo>
                <a:lnTo>
                  <a:pt x="114554" y="22098"/>
                </a:lnTo>
                <a:lnTo>
                  <a:pt x="116586" y="14224"/>
                </a:lnTo>
                <a:lnTo>
                  <a:pt x="113030" y="8127"/>
                </a:lnTo>
                <a:lnTo>
                  <a:pt x="109474" y="2158"/>
                </a:lnTo>
                <a:lnTo>
                  <a:pt x="101600" y="0"/>
                </a:lnTo>
                <a:close/>
              </a:path>
              <a:path w="295275" h="118745">
                <a:moveTo>
                  <a:pt x="72569" y="46669"/>
                </a:moveTo>
                <a:lnTo>
                  <a:pt x="25400" y="46736"/>
                </a:lnTo>
                <a:lnTo>
                  <a:pt x="25400" y="72262"/>
                </a:lnTo>
                <a:lnTo>
                  <a:pt x="72664" y="72196"/>
                </a:lnTo>
                <a:lnTo>
                  <a:pt x="69723" y="70485"/>
                </a:lnTo>
                <a:lnTo>
                  <a:pt x="31876" y="70485"/>
                </a:lnTo>
                <a:lnTo>
                  <a:pt x="31750" y="48387"/>
                </a:lnTo>
                <a:lnTo>
                  <a:pt x="69635" y="48387"/>
                </a:lnTo>
                <a:lnTo>
                  <a:pt x="72569" y="46669"/>
                </a:lnTo>
                <a:close/>
              </a:path>
              <a:path w="295275" h="118745">
                <a:moveTo>
                  <a:pt x="72664" y="72196"/>
                </a:moveTo>
                <a:lnTo>
                  <a:pt x="25400" y="72262"/>
                </a:lnTo>
                <a:lnTo>
                  <a:pt x="72779" y="72262"/>
                </a:lnTo>
                <a:close/>
              </a:path>
              <a:path w="295275" h="118745">
                <a:moveTo>
                  <a:pt x="294894" y="46354"/>
                </a:moveTo>
                <a:lnTo>
                  <a:pt x="72569" y="46669"/>
                </a:lnTo>
                <a:lnTo>
                  <a:pt x="50746" y="59441"/>
                </a:lnTo>
                <a:lnTo>
                  <a:pt x="72664" y="72196"/>
                </a:lnTo>
                <a:lnTo>
                  <a:pt x="294894" y="71881"/>
                </a:lnTo>
                <a:lnTo>
                  <a:pt x="294894" y="46354"/>
                </a:lnTo>
                <a:close/>
              </a:path>
              <a:path w="295275" h="118745">
                <a:moveTo>
                  <a:pt x="31750" y="48387"/>
                </a:moveTo>
                <a:lnTo>
                  <a:pt x="31876" y="70485"/>
                </a:lnTo>
                <a:lnTo>
                  <a:pt x="50746" y="59441"/>
                </a:lnTo>
                <a:lnTo>
                  <a:pt x="31750" y="48387"/>
                </a:lnTo>
                <a:close/>
              </a:path>
              <a:path w="295275" h="118745">
                <a:moveTo>
                  <a:pt x="50746" y="59441"/>
                </a:moveTo>
                <a:lnTo>
                  <a:pt x="31876" y="70485"/>
                </a:lnTo>
                <a:lnTo>
                  <a:pt x="69723" y="70485"/>
                </a:lnTo>
                <a:lnTo>
                  <a:pt x="50746" y="59441"/>
                </a:lnTo>
                <a:close/>
              </a:path>
              <a:path w="295275" h="118745">
                <a:moveTo>
                  <a:pt x="69635" y="48387"/>
                </a:moveTo>
                <a:lnTo>
                  <a:pt x="31750" y="48387"/>
                </a:lnTo>
                <a:lnTo>
                  <a:pt x="50755" y="59436"/>
                </a:lnTo>
                <a:lnTo>
                  <a:pt x="69635" y="48387"/>
                </a:lnTo>
                <a:close/>
              </a:path>
            </a:pathLst>
          </a:custGeom>
          <a:solidFill>
            <a:srgbClr val="000000"/>
          </a:solidFill>
        </p:spPr>
        <p:txBody>
          <a:bodyPr wrap="square" lIns="0" tIns="0" rIns="0" bIns="0" rtlCol="0"/>
          <a:lstStyle/>
          <a:p>
            <a:endParaRPr/>
          </a:p>
        </p:txBody>
      </p:sp>
      <p:sp>
        <p:nvSpPr>
          <p:cNvPr id="14" name="object 14"/>
          <p:cNvSpPr/>
          <p:nvPr/>
        </p:nvSpPr>
        <p:spPr>
          <a:xfrm>
            <a:off x="6071870" y="3480689"/>
            <a:ext cx="536575" cy="1167765"/>
          </a:xfrm>
          <a:custGeom>
            <a:avLst/>
            <a:gdLst/>
            <a:ahLst/>
            <a:cxnLst/>
            <a:rect l="l" t="t" r="r" b="b"/>
            <a:pathLst>
              <a:path w="536575" h="1167764">
                <a:moveTo>
                  <a:pt x="442468" y="1077595"/>
                </a:moveTo>
                <a:lnTo>
                  <a:pt x="434466" y="1078865"/>
                </a:lnTo>
                <a:lnTo>
                  <a:pt x="426084" y="1090295"/>
                </a:lnTo>
                <a:lnTo>
                  <a:pt x="427354" y="1098296"/>
                </a:lnTo>
                <a:lnTo>
                  <a:pt x="522604" y="1167511"/>
                </a:lnTo>
                <a:lnTo>
                  <a:pt x="524669" y="1149477"/>
                </a:lnTo>
                <a:lnTo>
                  <a:pt x="500760" y="1149477"/>
                </a:lnTo>
                <a:lnTo>
                  <a:pt x="481733" y="1106192"/>
                </a:lnTo>
                <a:lnTo>
                  <a:pt x="442468" y="1077595"/>
                </a:lnTo>
                <a:close/>
              </a:path>
              <a:path w="536575" h="1167764">
                <a:moveTo>
                  <a:pt x="481733" y="1106192"/>
                </a:moveTo>
                <a:lnTo>
                  <a:pt x="500760" y="1149477"/>
                </a:lnTo>
                <a:lnTo>
                  <a:pt x="515762" y="1142873"/>
                </a:lnTo>
                <a:lnTo>
                  <a:pt x="499745" y="1142873"/>
                </a:lnTo>
                <a:lnTo>
                  <a:pt x="502223" y="1121097"/>
                </a:lnTo>
                <a:lnTo>
                  <a:pt x="481733" y="1106192"/>
                </a:lnTo>
                <a:close/>
              </a:path>
              <a:path w="536575" h="1167764">
                <a:moveTo>
                  <a:pt x="517016" y="1042669"/>
                </a:moveTo>
                <a:lnTo>
                  <a:pt x="510666" y="1047623"/>
                </a:lnTo>
                <a:lnTo>
                  <a:pt x="509777" y="1054735"/>
                </a:lnTo>
                <a:lnTo>
                  <a:pt x="505094" y="1095877"/>
                </a:lnTo>
                <a:lnTo>
                  <a:pt x="524128" y="1139190"/>
                </a:lnTo>
                <a:lnTo>
                  <a:pt x="500760" y="1149477"/>
                </a:lnTo>
                <a:lnTo>
                  <a:pt x="524669" y="1149477"/>
                </a:lnTo>
                <a:lnTo>
                  <a:pt x="535177" y="1057656"/>
                </a:lnTo>
                <a:lnTo>
                  <a:pt x="536066" y="1050544"/>
                </a:lnTo>
                <a:lnTo>
                  <a:pt x="530986" y="1044194"/>
                </a:lnTo>
                <a:lnTo>
                  <a:pt x="517016" y="1042669"/>
                </a:lnTo>
                <a:close/>
              </a:path>
              <a:path w="536575" h="1167764">
                <a:moveTo>
                  <a:pt x="502223" y="1121097"/>
                </a:moveTo>
                <a:lnTo>
                  <a:pt x="499745" y="1142873"/>
                </a:lnTo>
                <a:lnTo>
                  <a:pt x="519937" y="1133983"/>
                </a:lnTo>
                <a:lnTo>
                  <a:pt x="502223" y="1121097"/>
                </a:lnTo>
                <a:close/>
              </a:path>
              <a:path w="536575" h="1167764">
                <a:moveTo>
                  <a:pt x="505094" y="1095877"/>
                </a:moveTo>
                <a:lnTo>
                  <a:pt x="502223" y="1121097"/>
                </a:lnTo>
                <a:lnTo>
                  <a:pt x="519937" y="1133983"/>
                </a:lnTo>
                <a:lnTo>
                  <a:pt x="499745" y="1142873"/>
                </a:lnTo>
                <a:lnTo>
                  <a:pt x="515762" y="1142873"/>
                </a:lnTo>
                <a:lnTo>
                  <a:pt x="524128" y="1139190"/>
                </a:lnTo>
                <a:lnTo>
                  <a:pt x="505094" y="1095877"/>
                </a:lnTo>
                <a:close/>
              </a:path>
              <a:path w="536575" h="1167764">
                <a:moveTo>
                  <a:pt x="23494" y="0"/>
                </a:moveTo>
                <a:lnTo>
                  <a:pt x="0" y="10287"/>
                </a:lnTo>
                <a:lnTo>
                  <a:pt x="481733" y="1106192"/>
                </a:lnTo>
                <a:lnTo>
                  <a:pt x="502223" y="1121097"/>
                </a:lnTo>
                <a:lnTo>
                  <a:pt x="505094" y="1095877"/>
                </a:lnTo>
                <a:lnTo>
                  <a:pt x="23494" y="0"/>
                </a:lnTo>
                <a:close/>
              </a:path>
            </a:pathLst>
          </a:custGeom>
          <a:solidFill>
            <a:srgbClr val="000000"/>
          </a:solidFill>
        </p:spPr>
        <p:txBody>
          <a:bodyPr wrap="square" lIns="0" tIns="0" rIns="0" bIns="0" rtlCol="0"/>
          <a:lstStyle/>
          <a:p>
            <a:endParaRPr/>
          </a:p>
        </p:txBody>
      </p:sp>
      <p:sp>
        <p:nvSpPr>
          <p:cNvPr id="15" name="object 15"/>
          <p:cNvSpPr txBox="1">
            <a:spLocks noGrp="1"/>
          </p:cNvSpPr>
          <p:nvPr>
            <p:ph type="title"/>
          </p:nvPr>
        </p:nvSpPr>
        <p:spPr>
          <a:xfrm>
            <a:off x="927303" y="100965"/>
            <a:ext cx="15309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r>
              <a:rPr sz="2400" spc="-95" dirty="0">
                <a:latin typeface="Tahoma"/>
                <a:cs typeface="Tahoma"/>
              </a:rPr>
              <a:t> </a:t>
            </a:r>
            <a:r>
              <a:rPr sz="2400" dirty="0">
                <a:latin typeface="Tahoma"/>
                <a:cs typeface="Tahoma"/>
              </a:rPr>
              <a:t>1:</a:t>
            </a:r>
            <a:endParaRPr sz="2400">
              <a:latin typeface="Tahoma"/>
              <a:cs typeface="Tahoma"/>
            </a:endParaRPr>
          </a:p>
        </p:txBody>
      </p:sp>
      <p:sp>
        <p:nvSpPr>
          <p:cNvPr id="16" name="object 16"/>
          <p:cNvSpPr txBox="1"/>
          <p:nvPr/>
        </p:nvSpPr>
        <p:spPr>
          <a:xfrm>
            <a:off x="7569319" y="100965"/>
            <a:ext cx="12172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Continue</a:t>
            </a:r>
            <a:endParaRPr sz="2400">
              <a:latin typeface="Tahoma"/>
              <a:cs typeface="Tahoma"/>
            </a:endParaRPr>
          </a:p>
        </p:txBody>
      </p:sp>
      <p:sp>
        <p:nvSpPr>
          <p:cNvPr id="17" name="object 17"/>
          <p:cNvSpPr txBox="1"/>
          <p:nvPr/>
        </p:nvSpPr>
        <p:spPr>
          <a:xfrm>
            <a:off x="5866273" y="3140719"/>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1200403" y="3127324"/>
            <a:ext cx="203136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5" dirty="0">
                <a:latin typeface="Tahoma"/>
                <a:cs typeface="Tahoma"/>
              </a:rPr>
              <a:t>Number</a:t>
            </a:r>
            <a:endParaRPr sz="2400">
              <a:latin typeface="Tahoma"/>
              <a:cs typeface="Tahoma"/>
            </a:endParaRPr>
          </a:p>
        </p:txBody>
      </p:sp>
      <p:sp>
        <p:nvSpPr>
          <p:cNvPr id="4" name="object 4"/>
          <p:cNvSpPr txBox="1"/>
          <p:nvPr/>
        </p:nvSpPr>
        <p:spPr>
          <a:xfrm>
            <a:off x="4059207"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5" name="object 5"/>
          <p:cNvSpPr txBox="1"/>
          <p:nvPr/>
        </p:nvSpPr>
        <p:spPr>
          <a:xfrm>
            <a:off x="5273524"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6" name="object 6"/>
          <p:cNvSpPr txBox="1"/>
          <p:nvPr/>
        </p:nvSpPr>
        <p:spPr>
          <a:xfrm>
            <a:off x="6581234"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7793447" y="31273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1200403" y="4590745"/>
            <a:ext cx="1416685"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ahoma"/>
                <a:cs typeface="Tahoma"/>
              </a:rPr>
              <a:t>Gray</a:t>
            </a:r>
            <a:r>
              <a:rPr sz="2400" spc="-75" dirty="0">
                <a:latin typeface="Tahoma"/>
                <a:cs typeface="Tahoma"/>
              </a:rPr>
              <a:t> </a:t>
            </a:r>
            <a:r>
              <a:rPr sz="2400" spc="-5" dirty="0">
                <a:latin typeface="Tahoma"/>
                <a:cs typeface="Tahoma"/>
              </a:rPr>
              <a:t>Code</a:t>
            </a:r>
            <a:endParaRPr sz="2400">
              <a:latin typeface="Tahoma"/>
              <a:cs typeface="Tahoma"/>
            </a:endParaRPr>
          </a:p>
        </p:txBody>
      </p:sp>
      <p:sp>
        <p:nvSpPr>
          <p:cNvPr id="9" name="object 9"/>
          <p:cNvSpPr txBox="1"/>
          <p:nvPr/>
        </p:nvSpPr>
        <p:spPr>
          <a:xfrm>
            <a:off x="4110823"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5324561"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1" name="object 11"/>
          <p:cNvSpPr txBox="1"/>
          <p:nvPr/>
        </p:nvSpPr>
        <p:spPr>
          <a:xfrm>
            <a:off x="6633797"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7846010" y="45907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3" name="object 13"/>
          <p:cNvSpPr/>
          <p:nvPr/>
        </p:nvSpPr>
        <p:spPr>
          <a:xfrm>
            <a:off x="6898893" y="3275838"/>
            <a:ext cx="381000" cy="118745"/>
          </a:xfrm>
          <a:custGeom>
            <a:avLst/>
            <a:gdLst/>
            <a:ahLst/>
            <a:cxnLst/>
            <a:rect l="l" t="t" r="r" b="b"/>
            <a:pathLst>
              <a:path w="381000" h="118745">
                <a:moveTo>
                  <a:pt x="307793" y="72642"/>
                </a:moveTo>
                <a:lnTo>
                  <a:pt x="265556" y="96392"/>
                </a:lnTo>
                <a:lnTo>
                  <a:pt x="263398" y="104139"/>
                </a:lnTo>
                <a:lnTo>
                  <a:pt x="266826" y="110362"/>
                </a:lnTo>
                <a:lnTo>
                  <a:pt x="270255" y="116459"/>
                </a:lnTo>
                <a:lnTo>
                  <a:pt x="278129" y="118745"/>
                </a:lnTo>
                <a:lnTo>
                  <a:pt x="284225" y="115188"/>
                </a:lnTo>
                <a:lnTo>
                  <a:pt x="358593" y="73406"/>
                </a:lnTo>
                <a:lnTo>
                  <a:pt x="355219" y="73406"/>
                </a:lnTo>
                <a:lnTo>
                  <a:pt x="307793" y="72642"/>
                </a:lnTo>
                <a:close/>
              </a:path>
              <a:path w="381000" h="118745">
                <a:moveTo>
                  <a:pt x="330000" y="60155"/>
                </a:moveTo>
                <a:lnTo>
                  <a:pt x="307793" y="72642"/>
                </a:lnTo>
                <a:lnTo>
                  <a:pt x="355219" y="73406"/>
                </a:lnTo>
                <a:lnTo>
                  <a:pt x="355247" y="71500"/>
                </a:lnTo>
                <a:lnTo>
                  <a:pt x="348741" y="71500"/>
                </a:lnTo>
                <a:lnTo>
                  <a:pt x="330000" y="60155"/>
                </a:lnTo>
                <a:close/>
              </a:path>
              <a:path w="381000" h="118745">
                <a:moveTo>
                  <a:pt x="280034" y="0"/>
                </a:moveTo>
                <a:lnTo>
                  <a:pt x="272160" y="2032"/>
                </a:lnTo>
                <a:lnTo>
                  <a:pt x="268477" y="8000"/>
                </a:lnTo>
                <a:lnTo>
                  <a:pt x="264795" y="14097"/>
                </a:lnTo>
                <a:lnTo>
                  <a:pt x="266700" y="21971"/>
                </a:lnTo>
                <a:lnTo>
                  <a:pt x="272796" y="25526"/>
                </a:lnTo>
                <a:lnTo>
                  <a:pt x="308280" y="47007"/>
                </a:lnTo>
                <a:lnTo>
                  <a:pt x="355600" y="47751"/>
                </a:lnTo>
                <a:lnTo>
                  <a:pt x="355219" y="73406"/>
                </a:lnTo>
                <a:lnTo>
                  <a:pt x="358593" y="73406"/>
                </a:lnTo>
                <a:lnTo>
                  <a:pt x="380746" y="60960"/>
                </a:lnTo>
                <a:lnTo>
                  <a:pt x="286003" y="3683"/>
                </a:lnTo>
                <a:lnTo>
                  <a:pt x="280034" y="0"/>
                </a:lnTo>
                <a:close/>
              </a:path>
              <a:path w="381000" h="118745">
                <a:moveTo>
                  <a:pt x="380" y="42163"/>
                </a:moveTo>
                <a:lnTo>
                  <a:pt x="0" y="67690"/>
                </a:lnTo>
                <a:lnTo>
                  <a:pt x="307793" y="72642"/>
                </a:lnTo>
                <a:lnTo>
                  <a:pt x="330000" y="60155"/>
                </a:lnTo>
                <a:lnTo>
                  <a:pt x="308280" y="47007"/>
                </a:lnTo>
                <a:lnTo>
                  <a:pt x="380" y="42163"/>
                </a:lnTo>
                <a:close/>
              </a:path>
              <a:path w="381000" h="118745">
                <a:moveTo>
                  <a:pt x="349123" y="49402"/>
                </a:moveTo>
                <a:lnTo>
                  <a:pt x="330000" y="60155"/>
                </a:lnTo>
                <a:lnTo>
                  <a:pt x="348741" y="71500"/>
                </a:lnTo>
                <a:lnTo>
                  <a:pt x="349123" y="49402"/>
                </a:lnTo>
                <a:close/>
              </a:path>
              <a:path w="381000" h="118745">
                <a:moveTo>
                  <a:pt x="355575" y="49402"/>
                </a:moveTo>
                <a:lnTo>
                  <a:pt x="349123" y="49402"/>
                </a:lnTo>
                <a:lnTo>
                  <a:pt x="348741" y="71500"/>
                </a:lnTo>
                <a:lnTo>
                  <a:pt x="355247" y="71500"/>
                </a:lnTo>
                <a:lnTo>
                  <a:pt x="355575" y="49402"/>
                </a:lnTo>
                <a:close/>
              </a:path>
              <a:path w="381000" h="118745">
                <a:moveTo>
                  <a:pt x="308280" y="47007"/>
                </a:moveTo>
                <a:lnTo>
                  <a:pt x="330000" y="60155"/>
                </a:lnTo>
                <a:lnTo>
                  <a:pt x="349123" y="49402"/>
                </a:lnTo>
                <a:lnTo>
                  <a:pt x="355575" y="49402"/>
                </a:lnTo>
                <a:lnTo>
                  <a:pt x="355600" y="47751"/>
                </a:lnTo>
                <a:lnTo>
                  <a:pt x="308280" y="47007"/>
                </a:lnTo>
                <a:close/>
              </a:path>
            </a:pathLst>
          </a:custGeom>
          <a:solidFill>
            <a:srgbClr val="000000"/>
          </a:solidFill>
        </p:spPr>
        <p:txBody>
          <a:bodyPr wrap="square" lIns="0" tIns="0" rIns="0" bIns="0" rtlCol="0"/>
          <a:lstStyle/>
          <a:p>
            <a:endParaRPr/>
          </a:p>
        </p:txBody>
      </p:sp>
      <p:sp>
        <p:nvSpPr>
          <p:cNvPr id="14" name="object 14"/>
          <p:cNvSpPr/>
          <p:nvPr/>
        </p:nvSpPr>
        <p:spPr>
          <a:xfrm>
            <a:off x="7447660" y="3271646"/>
            <a:ext cx="295275" cy="118745"/>
          </a:xfrm>
          <a:custGeom>
            <a:avLst/>
            <a:gdLst/>
            <a:ahLst/>
            <a:cxnLst/>
            <a:rect l="l" t="t" r="r" b="b"/>
            <a:pathLst>
              <a:path w="295275" h="118745">
                <a:moveTo>
                  <a:pt x="101600" y="0"/>
                </a:moveTo>
                <a:lnTo>
                  <a:pt x="0" y="59436"/>
                </a:lnTo>
                <a:lnTo>
                  <a:pt x="101727" y="118617"/>
                </a:lnTo>
                <a:lnTo>
                  <a:pt x="109600" y="116586"/>
                </a:lnTo>
                <a:lnTo>
                  <a:pt x="116713" y="104393"/>
                </a:lnTo>
                <a:lnTo>
                  <a:pt x="114554" y="96519"/>
                </a:lnTo>
                <a:lnTo>
                  <a:pt x="72605" y="72136"/>
                </a:lnTo>
                <a:lnTo>
                  <a:pt x="25400" y="72136"/>
                </a:lnTo>
                <a:lnTo>
                  <a:pt x="25273" y="46608"/>
                </a:lnTo>
                <a:lnTo>
                  <a:pt x="72723" y="46541"/>
                </a:lnTo>
                <a:lnTo>
                  <a:pt x="114554" y="22098"/>
                </a:lnTo>
                <a:lnTo>
                  <a:pt x="116586" y="14224"/>
                </a:lnTo>
                <a:lnTo>
                  <a:pt x="109474" y="2031"/>
                </a:lnTo>
                <a:lnTo>
                  <a:pt x="101600" y="0"/>
                </a:lnTo>
                <a:close/>
              </a:path>
              <a:path w="295275" h="118745">
                <a:moveTo>
                  <a:pt x="72723" y="46541"/>
                </a:moveTo>
                <a:lnTo>
                  <a:pt x="25273" y="46608"/>
                </a:lnTo>
                <a:lnTo>
                  <a:pt x="25400" y="72136"/>
                </a:lnTo>
                <a:lnTo>
                  <a:pt x="72529" y="72091"/>
                </a:lnTo>
                <a:lnTo>
                  <a:pt x="69765" y="70485"/>
                </a:lnTo>
                <a:lnTo>
                  <a:pt x="31750" y="70485"/>
                </a:lnTo>
                <a:lnTo>
                  <a:pt x="31750" y="48387"/>
                </a:lnTo>
                <a:lnTo>
                  <a:pt x="69565" y="48387"/>
                </a:lnTo>
                <a:lnTo>
                  <a:pt x="72723" y="46541"/>
                </a:lnTo>
                <a:close/>
              </a:path>
              <a:path w="295275" h="118745">
                <a:moveTo>
                  <a:pt x="72529" y="72091"/>
                </a:moveTo>
                <a:lnTo>
                  <a:pt x="25400" y="72136"/>
                </a:lnTo>
                <a:lnTo>
                  <a:pt x="72605" y="72136"/>
                </a:lnTo>
                <a:close/>
              </a:path>
              <a:path w="295275" h="118745">
                <a:moveTo>
                  <a:pt x="294894" y="46227"/>
                </a:moveTo>
                <a:lnTo>
                  <a:pt x="72723" y="46541"/>
                </a:lnTo>
                <a:lnTo>
                  <a:pt x="50707" y="59406"/>
                </a:lnTo>
                <a:lnTo>
                  <a:pt x="72529" y="72091"/>
                </a:lnTo>
                <a:lnTo>
                  <a:pt x="294894" y="71881"/>
                </a:lnTo>
                <a:lnTo>
                  <a:pt x="294894" y="46227"/>
                </a:lnTo>
                <a:close/>
              </a:path>
              <a:path w="295275" h="118745">
                <a:moveTo>
                  <a:pt x="31750" y="48387"/>
                </a:moveTo>
                <a:lnTo>
                  <a:pt x="31750" y="70485"/>
                </a:lnTo>
                <a:lnTo>
                  <a:pt x="50707" y="59406"/>
                </a:lnTo>
                <a:lnTo>
                  <a:pt x="31750" y="48387"/>
                </a:lnTo>
                <a:close/>
              </a:path>
              <a:path w="295275" h="118745">
                <a:moveTo>
                  <a:pt x="50707" y="59406"/>
                </a:moveTo>
                <a:lnTo>
                  <a:pt x="31750" y="70485"/>
                </a:lnTo>
                <a:lnTo>
                  <a:pt x="69765" y="70485"/>
                </a:lnTo>
                <a:lnTo>
                  <a:pt x="50707" y="59406"/>
                </a:lnTo>
                <a:close/>
              </a:path>
              <a:path w="295275" h="118745">
                <a:moveTo>
                  <a:pt x="69565" y="48387"/>
                </a:moveTo>
                <a:lnTo>
                  <a:pt x="31750" y="48387"/>
                </a:lnTo>
                <a:lnTo>
                  <a:pt x="50707" y="59406"/>
                </a:lnTo>
                <a:lnTo>
                  <a:pt x="69565" y="48387"/>
                </a:lnTo>
                <a:close/>
              </a:path>
            </a:pathLst>
          </a:custGeom>
          <a:solidFill>
            <a:srgbClr val="000000"/>
          </a:solidFill>
        </p:spPr>
        <p:txBody>
          <a:bodyPr wrap="square" lIns="0" tIns="0" rIns="0" bIns="0" rtlCol="0"/>
          <a:lstStyle/>
          <a:p>
            <a:endParaRPr/>
          </a:p>
        </p:txBody>
      </p:sp>
      <p:sp>
        <p:nvSpPr>
          <p:cNvPr id="15" name="object 15"/>
          <p:cNvSpPr/>
          <p:nvPr/>
        </p:nvSpPr>
        <p:spPr>
          <a:xfrm>
            <a:off x="7406385" y="3401821"/>
            <a:ext cx="539115" cy="1246505"/>
          </a:xfrm>
          <a:custGeom>
            <a:avLst/>
            <a:gdLst/>
            <a:ahLst/>
            <a:cxnLst/>
            <a:rect l="l" t="t" r="r" b="b"/>
            <a:pathLst>
              <a:path w="539115" h="1246504">
                <a:moveTo>
                  <a:pt x="444627" y="1154683"/>
                </a:moveTo>
                <a:lnTo>
                  <a:pt x="436625" y="1155700"/>
                </a:lnTo>
                <a:lnTo>
                  <a:pt x="427990" y="1166876"/>
                </a:lnTo>
                <a:lnTo>
                  <a:pt x="429133" y="1175003"/>
                </a:lnTo>
                <a:lnTo>
                  <a:pt x="434721" y="1179195"/>
                </a:lnTo>
                <a:lnTo>
                  <a:pt x="522605" y="1246377"/>
                </a:lnTo>
                <a:lnTo>
                  <a:pt x="525183" y="1227835"/>
                </a:lnTo>
                <a:lnTo>
                  <a:pt x="501142" y="1227835"/>
                </a:lnTo>
                <a:lnTo>
                  <a:pt x="483144" y="1184090"/>
                </a:lnTo>
                <a:lnTo>
                  <a:pt x="450215" y="1158875"/>
                </a:lnTo>
                <a:lnTo>
                  <a:pt x="444627" y="1154683"/>
                </a:lnTo>
                <a:close/>
              </a:path>
              <a:path w="539115" h="1246504">
                <a:moveTo>
                  <a:pt x="483144" y="1184090"/>
                </a:moveTo>
                <a:lnTo>
                  <a:pt x="501142" y="1227835"/>
                </a:lnTo>
                <a:lnTo>
                  <a:pt x="517094" y="1221232"/>
                </a:lnTo>
                <a:lnTo>
                  <a:pt x="500380" y="1221232"/>
                </a:lnTo>
                <a:lnTo>
                  <a:pt x="503382" y="1199588"/>
                </a:lnTo>
                <a:lnTo>
                  <a:pt x="483144" y="1184090"/>
                </a:lnTo>
                <a:close/>
              </a:path>
              <a:path w="539115" h="1246504">
                <a:moveTo>
                  <a:pt x="519938" y="1121409"/>
                </a:moveTo>
                <a:lnTo>
                  <a:pt x="513461" y="1126235"/>
                </a:lnTo>
                <a:lnTo>
                  <a:pt x="512572" y="1133347"/>
                </a:lnTo>
                <a:lnTo>
                  <a:pt x="506858" y="1174535"/>
                </a:lnTo>
                <a:lnTo>
                  <a:pt x="524764" y="1218057"/>
                </a:lnTo>
                <a:lnTo>
                  <a:pt x="501142" y="1227835"/>
                </a:lnTo>
                <a:lnTo>
                  <a:pt x="525183" y="1227835"/>
                </a:lnTo>
                <a:lnTo>
                  <a:pt x="537845" y="1136777"/>
                </a:lnTo>
                <a:lnTo>
                  <a:pt x="538861" y="1129791"/>
                </a:lnTo>
                <a:lnTo>
                  <a:pt x="533908" y="1123314"/>
                </a:lnTo>
                <a:lnTo>
                  <a:pt x="526923" y="1122426"/>
                </a:lnTo>
                <a:lnTo>
                  <a:pt x="519938" y="1121409"/>
                </a:lnTo>
                <a:close/>
              </a:path>
              <a:path w="539115" h="1246504">
                <a:moveTo>
                  <a:pt x="503382" y="1199588"/>
                </a:moveTo>
                <a:lnTo>
                  <a:pt x="500380" y="1221232"/>
                </a:lnTo>
                <a:lnTo>
                  <a:pt x="520700" y="1212850"/>
                </a:lnTo>
                <a:lnTo>
                  <a:pt x="503382" y="1199588"/>
                </a:lnTo>
                <a:close/>
              </a:path>
              <a:path w="539115" h="1246504">
                <a:moveTo>
                  <a:pt x="506858" y="1174535"/>
                </a:moveTo>
                <a:lnTo>
                  <a:pt x="503382" y="1199588"/>
                </a:lnTo>
                <a:lnTo>
                  <a:pt x="520700" y="1212850"/>
                </a:lnTo>
                <a:lnTo>
                  <a:pt x="500380" y="1221232"/>
                </a:lnTo>
                <a:lnTo>
                  <a:pt x="517094" y="1221232"/>
                </a:lnTo>
                <a:lnTo>
                  <a:pt x="524764" y="1218057"/>
                </a:lnTo>
                <a:lnTo>
                  <a:pt x="506858" y="1174535"/>
                </a:lnTo>
                <a:close/>
              </a:path>
              <a:path w="539115" h="1246504">
                <a:moveTo>
                  <a:pt x="23622" y="0"/>
                </a:moveTo>
                <a:lnTo>
                  <a:pt x="0" y="9778"/>
                </a:lnTo>
                <a:lnTo>
                  <a:pt x="483144" y="1184090"/>
                </a:lnTo>
                <a:lnTo>
                  <a:pt x="503382" y="1199588"/>
                </a:lnTo>
                <a:lnTo>
                  <a:pt x="506858" y="1174535"/>
                </a:lnTo>
                <a:lnTo>
                  <a:pt x="23622" y="0"/>
                </a:lnTo>
                <a:close/>
              </a:path>
            </a:pathLst>
          </a:custGeom>
          <a:solidFill>
            <a:srgbClr val="000000"/>
          </a:solidFill>
        </p:spPr>
        <p:txBody>
          <a:bodyPr wrap="square" lIns="0" tIns="0" rIns="0" bIns="0" rtlCol="0"/>
          <a:lstStyle/>
          <a:p>
            <a:endParaRPr/>
          </a:p>
        </p:txBody>
      </p:sp>
      <p:sp>
        <p:nvSpPr>
          <p:cNvPr id="16" name="object 16"/>
          <p:cNvSpPr txBox="1">
            <a:spLocks noGrp="1"/>
          </p:cNvSpPr>
          <p:nvPr>
            <p:ph type="title"/>
          </p:nvPr>
        </p:nvSpPr>
        <p:spPr>
          <a:xfrm>
            <a:off x="927303" y="24765"/>
            <a:ext cx="15309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r>
              <a:rPr sz="2400" spc="-95" dirty="0">
                <a:latin typeface="Tahoma"/>
                <a:cs typeface="Tahoma"/>
              </a:rPr>
              <a:t> </a:t>
            </a:r>
            <a:r>
              <a:rPr sz="2400" dirty="0">
                <a:latin typeface="Tahoma"/>
                <a:cs typeface="Tahoma"/>
              </a:rPr>
              <a:t>1:</a:t>
            </a:r>
            <a:endParaRPr sz="2400">
              <a:latin typeface="Tahoma"/>
              <a:cs typeface="Tahoma"/>
            </a:endParaRPr>
          </a:p>
        </p:txBody>
      </p:sp>
      <p:sp>
        <p:nvSpPr>
          <p:cNvPr id="17" name="object 17"/>
          <p:cNvSpPr txBox="1"/>
          <p:nvPr/>
        </p:nvSpPr>
        <p:spPr>
          <a:xfrm>
            <a:off x="7569319" y="24765"/>
            <a:ext cx="12172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Continue</a:t>
            </a:r>
            <a:endParaRPr sz="2400">
              <a:latin typeface="Tahoma"/>
              <a:cs typeface="Tahoma"/>
            </a:endParaRPr>
          </a:p>
        </p:txBody>
      </p:sp>
      <p:sp>
        <p:nvSpPr>
          <p:cNvPr id="18" name="object 18"/>
          <p:cNvSpPr txBox="1"/>
          <p:nvPr/>
        </p:nvSpPr>
        <p:spPr>
          <a:xfrm>
            <a:off x="7230380" y="3137544"/>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1352803" y="2006346"/>
            <a:ext cx="2029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90" dirty="0">
                <a:latin typeface="Tahoma"/>
                <a:cs typeface="Tahoma"/>
              </a:rPr>
              <a:t> </a:t>
            </a:r>
            <a:r>
              <a:rPr sz="2400" spc="-5" dirty="0">
                <a:latin typeface="Tahoma"/>
                <a:cs typeface="Tahoma"/>
              </a:rPr>
              <a:t>Number</a:t>
            </a:r>
            <a:endParaRPr sz="2400">
              <a:latin typeface="Tahoma"/>
              <a:cs typeface="Tahoma"/>
            </a:endParaRPr>
          </a:p>
        </p:txBody>
      </p:sp>
      <p:sp>
        <p:nvSpPr>
          <p:cNvPr id="4" name="object 4"/>
          <p:cNvSpPr txBox="1"/>
          <p:nvPr/>
        </p:nvSpPr>
        <p:spPr>
          <a:xfrm>
            <a:off x="6732734" y="20063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5" name="object 5"/>
          <p:cNvSpPr txBox="1"/>
          <p:nvPr/>
        </p:nvSpPr>
        <p:spPr>
          <a:xfrm>
            <a:off x="7944344" y="20063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6" name="object 6"/>
          <p:cNvSpPr txBox="1"/>
          <p:nvPr/>
        </p:nvSpPr>
        <p:spPr>
          <a:xfrm>
            <a:off x="1352803" y="3469640"/>
            <a:ext cx="141795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7" name="object 7"/>
          <p:cNvSpPr txBox="1"/>
          <p:nvPr/>
        </p:nvSpPr>
        <p:spPr>
          <a:xfrm>
            <a:off x="4263885" y="346964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5477020" y="346964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9" name="object 9"/>
          <p:cNvSpPr txBox="1"/>
          <p:nvPr/>
        </p:nvSpPr>
        <p:spPr>
          <a:xfrm>
            <a:off x="6785863" y="346964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7998997" y="346964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1" name="object 11"/>
          <p:cNvSpPr/>
          <p:nvPr/>
        </p:nvSpPr>
        <p:spPr>
          <a:xfrm>
            <a:off x="4185158" y="2425445"/>
            <a:ext cx="118745" cy="1143000"/>
          </a:xfrm>
          <a:custGeom>
            <a:avLst/>
            <a:gdLst/>
            <a:ahLst/>
            <a:cxnLst/>
            <a:rect l="l" t="t" r="r" b="b"/>
            <a:pathLst>
              <a:path w="118745" h="1143000">
                <a:moveTo>
                  <a:pt x="14224" y="1026032"/>
                </a:moveTo>
                <a:lnTo>
                  <a:pt x="2031" y="1033144"/>
                </a:lnTo>
                <a:lnTo>
                  <a:pt x="0" y="1041018"/>
                </a:lnTo>
                <a:lnTo>
                  <a:pt x="59308" y="1142618"/>
                </a:lnTo>
                <a:lnTo>
                  <a:pt x="74043" y="1117345"/>
                </a:lnTo>
                <a:lnTo>
                  <a:pt x="46608" y="1117345"/>
                </a:lnTo>
                <a:lnTo>
                  <a:pt x="46498" y="1069930"/>
                </a:lnTo>
                <a:lnTo>
                  <a:pt x="22097" y="1028064"/>
                </a:lnTo>
                <a:lnTo>
                  <a:pt x="14224" y="1026032"/>
                </a:lnTo>
                <a:close/>
              </a:path>
              <a:path w="118745" h="1143000">
                <a:moveTo>
                  <a:pt x="46592" y="1070093"/>
                </a:moveTo>
                <a:lnTo>
                  <a:pt x="46608" y="1117345"/>
                </a:lnTo>
                <a:lnTo>
                  <a:pt x="72136" y="1117345"/>
                </a:lnTo>
                <a:lnTo>
                  <a:pt x="72133" y="1110868"/>
                </a:lnTo>
                <a:lnTo>
                  <a:pt x="48259" y="1110868"/>
                </a:lnTo>
                <a:lnTo>
                  <a:pt x="59308" y="1091911"/>
                </a:lnTo>
                <a:lnTo>
                  <a:pt x="46592" y="1070093"/>
                </a:lnTo>
                <a:close/>
              </a:path>
              <a:path w="118745" h="1143000">
                <a:moveTo>
                  <a:pt x="104393" y="1026032"/>
                </a:moveTo>
                <a:lnTo>
                  <a:pt x="96519" y="1028064"/>
                </a:lnTo>
                <a:lnTo>
                  <a:pt x="72119" y="1069930"/>
                </a:lnTo>
                <a:lnTo>
                  <a:pt x="72136" y="1117345"/>
                </a:lnTo>
                <a:lnTo>
                  <a:pt x="74043" y="1117345"/>
                </a:lnTo>
                <a:lnTo>
                  <a:pt x="118617" y="1040891"/>
                </a:lnTo>
                <a:lnTo>
                  <a:pt x="116586" y="1033144"/>
                </a:lnTo>
                <a:lnTo>
                  <a:pt x="104393" y="1026032"/>
                </a:lnTo>
                <a:close/>
              </a:path>
              <a:path w="118745" h="1143000">
                <a:moveTo>
                  <a:pt x="59308" y="1091911"/>
                </a:moveTo>
                <a:lnTo>
                  <a:pt x="48259" y="1110868"/>
                </a:lnTo>
                <a:lnTo>
                  <a:pt x="70357" y="1110868"/>
                </a:lnTo>
                <a:lnTo>
                  <a:pt x="59308" y="1091911"/>
                </a:lnTo>
                <a:close/>
              </a:path>
              <a:path w="118745" h="1143000">
                <a:moveTo>
                  <a:pt x="72119" y="1069930"/>
                </a:moveTo>
                <a:lnTo>
                  <a:pt x="59308" y="1091911"/>
                </a:lnTo>
                <a:lnTo>
                  <a:pt x="70357" y="1110868"/>
                </a:lnTo>
                <a:lnTo>
                  <a:pt x="72133" y="1110868"/>
                </a:lnTo>
                <a:lnTo>
                  <a:pt x="72119" y="1069930"/>
                </a:lnTo>
                <a:close/>
              </a:path>
              <a:path w="118745" h="1143000">
                <a:moveTo>
                  <a:pt x="71754" y="0"/>
                </a:moveTo>
                <a:lnTo>
                  <a:pt x="46227" y="0"/>
                </a:lnTo>
                <a:lnTo>
                  <a:pt x="46592" y="1070093"/>
                </a:lnTo>
                <a:lnTo>
                  <a:pt x="59308" y="1091911"/>
                </a:lnTo>
                <a:lnTo>
                  <a:pt x="72025" y="1070093"/>
                </a:lnTo>
                <a:lnTo>
                  <a:pt x="72104" y="1026032"/>
                </a:lnTo>
                <a:lnTo>
                  <a:pt x="71754" y="0"/>
                </a:lnTo>
                <a:close/>
              </a:path>
            </a:pathLst>
          </a:custGeom>
          <a:solidFill>
            <a:srgbClr val="000000"/>
          </a:solidFill>
        </p:spPr>
        <p:txBody>
          <a:bodyPr wrap="square" lIns="0" tIns="0" rIns="0" bIns="0" rtlCol="0"/>
          <a:lstStyle/>
          <a:p>
            <a:endParaRPr/>
          </a:p>
        </p:txBody>
      </p:sp>
      <p:sp>
        <p:nvSpPr>
          <p:cNvPr id="12" name="object 12"/>
          <p:cNvSpPr/>
          <p:nvPr/>
        </p:nvSpPr>
        <p:spPr>
          <a:xfrm>
            <a:off x="4475734" y="2168270"/>
            <a:ext cx="381000" cy="118745"/>
          </a:xfrm>
          <a:custGeom>
            <a:avLst/>
            <a:gdLst/>
            <a:ahLst/>
            <a:cxnLst/>
            <a:rect l="l" t="t" r="r" b="b"/>
            <a:pathLst>
              <a:path w="381000" h="118744">
                <a:moveTo>
                  <a:pt x="307793" y="72642"/>
                </a:moveTo>
                <a:lnTo>
                  <a:pt x="265556" y="96392"/>
                </a:lnTo>
                <a:lnTo>
                  <a:pt x="263398" y="104139"/>
                </a:lnTo>
                <a:lnTo>
                  <a:pt x="266826" y="110362"/>
                </a:lnTo>
                <a:lnTo>
                  <a:pt x="270255" y="116458"/>
                </a:lnTo>
                <a:lnTo>
                  <a:pt x="278129" y="118617"/>
                </a:lnTo>
                <a:lnTo>
                  <a:pt x="358595" y="73405"/>
                </a:lnTo>
                <a:lnTo>
                  <a:pt x="355218" y="73405"/>
                </a:lnTo>
                <a:lnTo>
                  <a:pt x="307793" y="72642"/>
                </a:lnTo>
                <a:close/>
              </a:path>
              <a:path w="381000" h="118744">
                <a:moveTo>
                  <a:pt x="329999" y="60156"/>
                </a:moveTo>
                <a:lnTo>
                  <a:pt x="307793" y="72642"/>
                </a:lnTo>
                <a:lnTo>
                  <a:pt x="355218" y="73405"/>
                </a:lnTo>
                <a:lnTo>
                  <a:pt x="355247" y="71500"/>
                </a:lnTo>
                <a:lnTo>
                  <a:pt x="348741" y="71500"/>
                </a:lnTo>
                <a:lnTo>
                  <a:pt x="329999" y="60156"/>
                </a:lnTo>
                <a:close/>
              </a:path>
              <a:path w="381000" h="118744">
                <a:moveTo>
                  <a:pt x="280035" y="0"/>
                </a:moveTo>
                <a:lnTo>
                  <a:pt x="272161" y="1904"/>
                </a:lnTo>
                <a:lnTo>
                  <a:pt x="264794" y="14096"/>
                </a:lnTo>
                <a:lnTo>
                  <a:pt x="266700" y="21843"/>
                </a:lnTo>
                <a:lnTo>
                  <a:pt x="308245" y="46990"/>
                </a:lnTo>
                <a:lnTo>
                  <a:pt x="355600" y="47751"/>
                </a:lnTo>
                <a:lnTo>
                  <a:pt x="355218" y="73405"/>
                </a:lnTo>
                <a:lnTo>
                  <a:pt x="358595" y="73405"/>
                </a:lnTo>
                <a:lnTo>
                  <a:pt x="380745" y="60959"/>
                </a:lnTo>
                <a:lnTo>
                  <a:pt x="286003" y="3682"/>
                </a:lnTo>
                <a:lnTo>
                  <a:pt x="280035" y="0"/>
                </a:lnTo>
                <a:close/>
              </a:path>
              <a:path w="381000" h="118744">
                <a:moveTo>
                  <a:pt x="380" y="42037"/>
                </a:moveTo>
                <a:lnTo>
                  <a:pt x="0" y="67690"/>
                </a:lnTo>
                <a:lnTo>
                  <a:pt x="307793" y="72642"/>
                </a:lnTo>
                <a:lnTo>
                  <a:pt x="329999" y="60156"/>
                </a:lnTo>
                <a:lnTo>
                  <a:pt x="308245" y="46990"/>
                </a:lnTo>
                <a:lnTo>
                  <a:pt x="380" y="42037"/>
                </a:lnTo>
                <a:close/>
              </a:path>
              <a:path w="381000" h="118744">
                <a:moveTo>
                  <a:pt x="349123" y="49402"/>
                </a:moveTo>
                <a:lnTo>
                  <a:pt x="329999" y="60156"/>
                </a:lnTo>
                <a:lnTo>
                  <a:pt x="348741" y="71500"/>
                </a:lnTo>
                <a:lnTo>
                  <a:pt x="349123" y="49402"/>
                </a:lnTo>
                <a:close/>
              </a:path>
              <a:path w="381000" h="118744">
                <a:moveTo>
                  <a:pt x="355575" y="49402"/>
                </a:moveTo>
                <a:lnTo>
                  <a:pt x="349123" y="49402"/>
                </a:lnTo>
                <a:lnTo>
                  <a:pt x="348741" y="71500"/>
                </a:lnTo>
                <a:lnTo>
                  <a:pt x="355247" y="71500"/>
                </a:lnTo>
                <a:lnTo>
                  <a:pt x="355575" y="49402"/>
                </a:lnTo>
                <a:close/>
              </a:path>
              <a:path w="381000" h="118744">
                <a:moveTo>
                  <a:pt x="308245" y="46990"/>
                </a:moveTo>
                <a:lnTo>
                  <a:pt x="329999" y="60156"/>
                </a:lnTo>
                <a:lnTo>
                  <a:pt x="349123" y="49402"/>
                </a:lnTo>
                <a:lnTo>
                  <a:pt x="355575" y="49402"/>
                </a:lnTo>
                <a:lnTo>
                  <a:pt x="355600" y="47751"/>
                </a:lnTo>
                <a:lnTo>
                  <a:pt x="308245" y="46990"/>
                </a:lnTo>
                <a:close/>
              </a:path>
            </a:pathLst>
          </a:custGeom>
          <a:solidFill>
            <a:srgbClr val="000000"/>
          </a:solidFill>
        </p:spPr>
        <p:txBody>
          <a:bodyPr wrap="square" lIns="0" tIns="0" rIns="0" bIns="0" rtlCol="0"/>
          <a:lstStyle/>
          <a:p>
            <a:endParaRPr/>
          </a:p>
        </p:txBody>
      </p:sp>
      <p:sp>
        <p:nvSpPr>
          <p:cNvPr id="13" name="object 13"/>
          <p:cNvSpPr/>
          <p:nvPr/>
        </p:nvSpPr>
        <p:spPr>
          <a:xfrm>
            <a:off x="5024501" y="2164079"/>
            <a:ext cx="295275" cy="118745"/>
          </a:xfrm>
          <a:custGeom>
            <a:avLst/>
            <a:gdLst/>
            <a:ahLst/>
            <a:cxnLst/>
            <a:rect l="l" t="t" r="r" b="b"/>
            <a:pathLst>
              <a:path w="295275" h="118744">
                <a:moveTo>
                  <a:pt x="101600" y="0"/>
                </a:moveTo>
                <a:lnTo>
                  <a:pt x="0" y="59436"/>
                </a:lnTo>
                <a:lnTo>
                  <a:pt x="101726" y="118618"/>
                </a:lnTo>
                <a:lnTo>
                  <a:pt x="109600" y="116586"/>
                </a:lnTo>
                <a:lnTo>
                  <a:pt x="116712" y="104394"/>
                </a:lnTo>
                <a:lnTo>
                  <a:pt x="114553" y="96520"/>
                </a:lnTo>
                <a:lnTo>
                  <a:pt x="72605" y="72136"/>
                </a:lnTo>
                <a:lnTo>
                  <a:pt x="25400" y="72136"/>
                </a:lnTo>
                <a:lnTo>
                  <a:pt x="25273" y="46609"/>
                </a:lnTo>
                <a:lnTo>
                  <a:pt x="72505" y="46542"/>
                </a:lnTo>
                <a:lnTo>
                  <a:pt x="114553" y="21971"/>
                </a:lnTo>
                <a:lnTo>
                  <a:pt x="116586" y="14224"/>
                </a:lnTo>
                <a:lnTo>
                  <a:pt x="109474" y="2032"/>
                </a:lnTo>
                <a:lnTo>
                  <a:pt x="101600" y="0"/>
                </a:lnTo>
                <a:close/>
              </a:path>
              <a:path w="295275" h="118744">
                <a:moveTo>
                  <a:pt x="72505" y="46542"/>
                </a:moveTo>
                <a:lnTo>
                  <a:pt x="25273" y="46609"/>
                </a:lnTo>
                <a:lnTo>
                  <a:pt x="25400" y="72136"/>
                </a:lnTo>
                <a:lnTo>
                  <a:pt x="72529" y="72091"/>
                </a:lnTo>
                <a:lnTo>
                  <a:pt x="69547" y="70358"/>
                </a:lnTo>
                <a:lnTo>
                  <a:pt x="31750" y="70358"/>
                </a:lnTo>
                <a:lnTo>
                  <a:pt x="31750" y="48387"/>
                </a:lnTo>
                <a:lnTo>
                  <a:pt x="69348" y="48387"/>
                </a:lnTo>
                <a:lnTo>
                  <a:pt x="72505" y="46542"/>
                </a:lnTo>
                <a:close/>
              </a:path>
              <a:path w="295275" h="118744">
                <a:moveTo>
                  <a:pt x="72529" y="72091"/>
                </a:moveTo>
                <a:lnTo>
                  <a:pt x="25400" y="72136"/>
                </a:lnTo>
                <a:lnTo>
                  <a:pt x="72605" y="72136"/>
                </a:lnTo>
                <a:close/>
              </a:path>
              <a:path w="295275" h="118744">
                <a:moveTo>
                  <a:pt x="294894" y="46228"/>
                </a:moveTo>
                <a:lnTo>
                  <a:pt x="72505" y="46542"/>
                </a:lnTo>
                <a:lnTo>
                  <a:pt x="50598" y="59343"/>
                </a:lnTo>
                <a:lnTo>
                  <a:pt x="72529" y="72091"/>
                </a:lnTo>
                <a:lnTo>
                  <a:pt x="294894" y="71882"/>
                </a:lnTo>
                <a:lnTo>
                  <a:pt x="294894" y="46228"/>
                </a:lnTo>
                <a:close/>
              </a:path>
              <a:path w="295275" h="118744">
                <a:moveTo>
                  <a:pt x="31750" y="48387"/>
                </a:moveTo>
                <a:lnTo>
                  <a:pt x="31750" y="70358"/>
                </a:lnTo>
                <a:lnTo>
                  <a:pt x="50598" y="59343"/>
                </a:lnTo>
                <a:lnTo>
                  <a:pt x="31750" y="48387"/>
                </a:lnTo>
                <a:close/>
              </a:path>
              <a:path w="295275" h="118744">
                <a:moveTo>
                  <a:pt x="50598" y="59343"/>
                </a:moveTo>
                <a:lnTo>
                  <a:pt x="31750" y="70358"/>
                </a:lnTo>
                <a:lnTo>
                  <a:pt x="69547" y="70358"/>
                </a:lnTo>
                <a:lnTo>
                  <a:pt x="50598" y="59343"/>
                </a:lnTo>
                <a:close/>
              </a:path>
              <a:path w="295275" h="118744">
                <a:moveTo>
                  <a:pt x="69348" y="48387"/>
                </a:moveTo>
                <a:lnTo>
                  <a:pt x="31750" y="48387"/>
                </a:lnTo>
                <a:lnTo>
                  <a:pt x="50598" y="59343"/>
                </a:lnTo>
                <a:lnTo>
                  <a:pt x="69348" y="48387"/>
                </a:lnTo>
                <a:close/>
              </a:path>
            </a:pathLst>
          </a:custGeom>
          <a:solidFill>
            <a:srgbClr val="000000"/>
          </a:solidFill>
        </p:spPr>
        <p:txBody>
          <a:bodyPr wrap="square" lIns="0" tIns="0" rIns="0" bIns="0" rtlCol="0"/>
          <a:lstStyle/>
          <a:p>
            <a:endParaRPr/>
          </a:p>
        </p:txBody>
      </p:sp>
      <p:sp>
        <p:nvSpPr>
          <p:cNvPr id="14" name="object 14"/>
          <p:cNvSpPr/>
          <p:nvPr/>
        </p:nvSpPr>
        <p:spPr>
          <a:xfrm>
            <a:off x="4980685" y="2281173"/>
            <a:ext cx="555625" cy="1287145"/>
          </a:xfrm>
          <a:custGeom>
            <a:avLst/>
            <a:gdLst/>
            <a:ahLst/>
            <a:cxnLst/>
            <a:rect l="l" t="t" r="r" b="b"/>
            <a:pathLst>
              <a:path w="555625" h="1287145">
                <a:moveTo>
                  <a:pt x="461137" y="1195070"/>
                </a:moveTo>
                <a:lnTo>
                  <a:pt x="453136" y="1196213"/>
                </a:lnTo>
                <a:lnTo>
                  <a:pt x="448817" y="1201801"/>
                </a:lnTo>
                <a:lnTo>
                  <a:pt x="444626" y="1207389"/>
                </a:lnTo>
                <a:lnTo>
                  <a:pt x="445642" y="1215389"/>
                </a:lnTo>
                <a:lnTo>
                  <a:pt x="539241" y="1286890"/>
                </a:lnTo>
                <a:lnTo>
                  <a:pt x="541820" y="1268349"/>
                </a:lnTo>
                <a:lnTo>
                  <a:pt x="517778" y="1268349"/>
                </a:lnTo>
                <a:lnTo>
                  <a:pt x="499785" y="1224607"/>
                </a:lnTo>
                <a:lnTo>
                  <a:pt x="466851" y="1199388"/>
                </a:lnTo>
                <a:lnTo>
                  <a:pt x="461137" y="1195070"/>
                </a:lnTo>
                <a:close/>
              </a:path>
              <a:path w="555625" h="1287145">
                <a:moveTo>
                  <a:pt x="499785" y="1224607"/>
                </a:moveTo>
                <a:lnTo>
                  <a:pt x="517778" y="1268349"/>
                </a:lnTo>
                <a:lnTo>
                  <a:pt x="533731" y="1261745"/>
                </a:lnTo>
                <a:lnTo>
                  <a:pt x="516889" y="1261745"/>
                </a:lnTo>
                <a:lnTo>
                  <a:pt x="519900" y="1240010"/>
                </a:lnTo>
                <a:lnTo>
                  <a:pt x="499785" y="1224607"/>
                </a:lnTo>
                <a:close/>
              </a:path>
              <a:path w="555625" h="1287145">
                <a:moveTo>
                  <a:pt x="536575" y="1161923"/>
                </a:moveTo>
                <a:lnTo>
                  <a:pt x="530098" y="1166749"/>
                </a:lnTo>
                <a:lnTo>
                  <a:pt x="529081" y="1173734"/>
                </a:lnTo>
                <a:lnTo>
                  <a:pt x="523394" y="1214790"/>
                </a:lnTo>
                <a:lnTo>
                  <a:pt x="541401" y="1258570"/>
                </a:lnTo>
                <a:lnTo>
                  <a:pt x="517778" y="1268349"/>
                </a:lnTo>
                <a:lnTo>
                  <a:pt x="541820" y="1268349"/>
                </a:lnTo>
                <a:lnTo>
                  <a:pt x="554481" y="1177289"/>
                </a:lnTo>
                <a:lnTo>
                  <a:pt x="555371" y="1170304"/>
                </a:lnTo>
                <a:lnTo>
                  <a:pt x="550544" y="1163827"/>
                </a:lnTo>
                <a:lnTo>
                  <a:pt x="543560" y="1162939"/>
                </a:lnTo>
                <a:lnTo>
                  <a:pt x="536575" y="1161923"/>
                </a:lnTo>
                <a:close/>
              </a:path>
              <a:path w="555625" h="1287145">
                <a:moveTo>
                  <a:pt x="519900" y="1240010"/>
                </a:moveTo>
                <a:lnTo>
                  <a:pt x="516889" y="1261745"/>
                </a:lnTo>
                <a:lnTo>
                  <a:pt x="537337" y="1253363"/>
                </a:lnTo>
                <a:lnTo>
                  <a:pt x="519900" y="1240010"/>
                </a:lnTo>
                <a:close/>
              </a:path>
              <a:path w="555625" h="1287145">
                <a:moveTo>
                  <a:pt x="523394" y="1214790"/>
                </a:moveTo>
                <a:lnTo>
                  <a:pt x="519900" y="1240010"/>
                </a:lnTo>
                <a:lnTo>
                  <a:pt x="537337" y="1253363"/>
                </a:lnTo>
                <a:lnTo>
                  <a:pt x="516889" y="1261745"/>
                </a:lnTo>
                <a:lnTo>
                  <a:pt x="533731" y="1261745"/>
                </a:lnTo>
                <a:lnTo>
                  <a:pt x="541401" y="1258570"/>
                </a:lnTo>
                <a:lnTo>
                  <a:pt x="523394" y="1214790"/>
                </a:lnTo>
                <a:close/>
              </a:path>
              <a:path w="555625" h="1287145">
                <a:moveTo>
                  <a:pt x="23749" y="0"/>
                </a:moveTo>
                <a:lnTo>
                  <a:pt x="0" y="9651"/>
                </a:lnTo>
                <a:lnTo>
                  <a:pt x="499785" y="1224607"/>
                </a:lnTo>
                <a:lnTo>
                  <a:pt x="519900" y="1240010"/>
                </a:lnTo>
                <a:lnTo>
                  <a:pt x="523394" y="1214790"/>
                </a:lnTo>
                <a:lnTo>
                  <a:pt x="23749" y="0"/>
                </a:lnTo>
                <a:close/>
              </a:path>
            </a:pathLst>
          </a:custGeom>
          <a:solidFill>
            <a:srgbClr val="000000"/>
          </a:solidFill>
        </p:spPr>
        <p:txBody>
          <a:bodyPr wrap="square" lIns="0" tIns="0" rIns="0" bIns="0" rtlCol="0"/>
          <a:lstStyle/>
          <a:p>
            <a:endParaRPr/>
          </a:p>
        </p:txBody>
      </p:sp>
      <p:sp>
        <p:nvSpPr>
          <p:cNvPr id="15" name="object 15"/>
          <p:cNvSpPr/>
          <p:nvPr/>
        </p:nvSpPr>
        <p:spPr>
          <a:xfrm>
            <a:off x="5793359" y="2154808"/>
            <a:ext cx="381000" cy="118745"/>
          </a:xfrm>
          <a:custGeom>
            <a:avLst/>
            <a:gdLst/>
            <a:ahLst/>
            <a:cxnLst/>
            <a:rect l="l" t="t" r="r" b="b"/>
            <a:pathLst>
              <a:path w="381000" h="118744">
                <a:moveTo>
                  <a:pt x="307793" y="72642"/>
                </a:moveTo>
                <a:lnTo>
                  <a:pt x="265556" y="96392"/>
                </a:lnTo>
                <a:lnTo>
                  <a:pt x="263398" y="104139"/>
                </a:lnTo>
                <a:lnTo>
                  <a:pt x="266826" y="110362"/>
                </a:lnTo>
                <a:lnTo>
                  <a:pt x="270255" y="116458"/>
                </a:lnTo>
                <a:lnTo>
                  <a:pt x="278129" y="118617"/>
                </a:lnTo>
                <a:lnTo>
                  <a:pt x="358595" y="73405"/>
                </a:lnTo>
                <a:lnTo>
                  <a:pt x="355218" y="73405"/>
                </a:lnTo>
                <a:lnTo>
                  <a:pt x="307793" y="72642"/>
                </a:lnTo>
                <a:close/>
              </a:path>
              <a:path w="381000" h="118744">
                <a:moveTo>
                  <a:pt x="329999" y="60156"/>
                </a:moveTo>
                <a:lnTo>
                  <a:pt x="307793" y="72642"/>
                </a:lnTo>
                <a:lnTo>
                  <a:pt x="355218" y="73405"/>
                </a:lnTo>
                <a:lnTo>
                  <a:pt x="355247" y="71500"/>
                </a:lnTo>
                <a:lnTo>
                  <a:pt x="348741" y="71500"/>
                </a:lnTo>
                <a:lnTo>
                  <a:pt x="329999" y="60156"/>
                </a:lnTo>
                <a:close/>
              </a:path>
              <a:path w="381000" h="118744">
                <a:moveTo>
                  <a:pt x="280035" y="0"/>
                </a:moveTo>
                <a:lnTo>
                  <a:pt x="272161" y="2031"/>
                </a:lnTo>
                <a:lnTo>
                  <a:pt x="268477" y="8000"/>
                </a:lnTo>
                <a:lnTo>
                  <a:pt x="264794" y="14096"/>
                </a:lnTo>
                <a:lnTo>
                  <a:pt x="266700" y="21843"/>
                </a:lnTo>
                <a:lnTo>
                  <a:pt x="308245" y="46990"/>
                </a:lnTo>
                <a:lnTo>
                  <a:pt x="355600" y="47751"/>
                </a:lnTo>
                <a:lnTo>
                  <a:pt x="355218" y="73405"/>
                </a:lnTo>
                <a:lnTo>
                  <a:pt x="358595" y="73405"/>
                </a:lnTo>
                <a:lnTo>
                  <a:pt x="380745" y="60960"/>
                </a:lnTo>
                <a:lnTo>
                  <a:pt x="286003" y="3682"/>
                </a:lnTo>
                <a:lnTo>
                  <a:pt x="280035" y="0"/>
                </a:lnTo>
                <a:close/>
              </a:path>
              <a:path w="381000" h="118744">
                <a:moveTo>
                  <a:pt x="380" y="42037"/>
                </a:moveTo>
                <a:lnTo>
                  <a:pt x="0" y="67690"/>
                </a:lnTo>
                <a:lnTo>
                  <a:pt x="307793" y="72642"/>
                </a:lnTo>
                <a:lnTo>
                  <a:pt x="329999" y="60156"/>
                </a:lnTo>
                <a:lnTo>
                  <a:pt x="308245" y="46990"/>
                </a:lnTo>
                <a:lnTo>
                  <a:pt x="380" y="42037"/>
                </a:lnTo>
                <a:close/>
              </a:path>
              <a:path w="381000" h="118744">
                <a:moveTo>
                  <a:pt x="349123" y="49402"/>
                </a:moveTo>
                <a:lnTo>
                  <a:pt x="329999" y="60156"/>
                </a:lnTo>
                <a:lnTo>
                  <a:pt x="348741" y="71500"/>
                </a:lnTo>
                <a:lnTo>
                  <a:pt x="349123" y="49402"/>
                </a:lnTo>
                <a:close/>
              </a:path>
              <a:path w="381000" h="118744">
                <a:moveTo>
                  <a:pt x="355575" y="49402"/>
                </a:moveTo>
                <a:lnTo>
                  <a:pt x="349123" y="49402"/>
                </a:lnTo>
                <a:lnTo>
                  <a:pt x="348741" y="71500"/>
                </a:lnTo>
                <a:lnTo>
                  <a:pt x="355247" y="71500"/>
                </a:lnTo>
                <a:lnTo>
                  <a:pt x="355575" y="49402"/>
                </a:lnTo>
                <a:close/>
              </a:path>
              <a:path w="381000" h="118744">
                <a:moveTo>
                  <a:pt x="308245" y="46990"/>
                </a:moveTo>
                <a:lnTo>
                  <a:pt x="329999" y="60156"/>
                </a:lnTo>
                <a:lnTo>
                  <a:pt x="349123" y="49402"/>
                </a:lnTo>
                <a:lnTo>
                  <a:pt x="355575" y="49402"/>
                </a:lnTo>
                <a:lnTo>
                  <a:pt x="355600" y="47751"/>
                </a:lnTo>
                <a:lnTo>
                  <a:pt x="308245" y="46990"/>
                </a:lnTo>
                <a:close/>
              </a:path>
            </a:pathLst>
          </a:custGeom>
          <a:solidFill>
            <a:srgbClr val="000000"/>
          </a:solidFill>
        </p:spPr>
        <p:txBody>
          <a:bodyPr wrap="square" lIns="0" tIns="0" rIns="0" bIns="0" rtlCol="0"/>
          <a:lstStyle/>
          <a:p>
            <a:endParaRPr/>
          </a:p>
        </p:txBody>
      </p:sp>
      <p:sp>
        <p:nvSpPr>
          <p:cNvPr id="16" name="object 16"/>
          <p:cNvSpPr/>
          <p:nvPr/>
        </p:nvSpPr>
        <p:spPr>
          <a:xfrm>
            <a:off x="6341745" y="2150617"/>
            <a:ext cx="295275" cy="118745"/>
          </a:xfrm>
          <a:custGeom>
            <a:avLst/>
            <a:gdLst/>
            <a:ahLst/>
            <a:cxnLst/>
            <a:rect l="l" t="t" r="r" b="b"/>
            <a:pathLst>
              <a:path w="295275" h="118744">
                <a:moveTo>
                  <a:pt x="101600" y="0"/>
                </a:moveTo>
                <a:lnTo>
                  <a:pt x="0" y="59436"/>
                </a:lnTo>
                <a:lnTo>
                  <a:pt x="101726" y="118618"/>
                </a:lnTo>
                <a:lnTo>
                  <a:pt x="109600" y="116586"/>
                </a:lnTo>
                <a:lnTo>
                  <a:pt x="116712" y="104394"/>
                </a:lnTo>
                <a:lnTo>
                  <a:pt x="114553" y="96520"/>
                </a:lnTo>
                <a:lnTo>
                  <a:pt x="72605" y="72136"/>
                </a:lnTo>
                <a:lnTo>
                  <a:pt x="25400" y="72136"/>
                </a:lnTo>
                <a:lnTo>
                  <a:pt x="25272" y="46609"/>
                </a:lnTo>
                <a:lnTo>
                  <a:pt x="72717" y="46541"/>
                </a:lnTo>
                <a:lnTo>
                  <a:pt x="108457" y="25654"/>
                </a:lnTo>
                <a:lnTo>
                  <a:pt x="114553" y="21971"/>
                </a:lnTo>
                <a:lnTo>
                  <a:pt x="116585" y="14224"/>
                </a:lnTo>
                <a:lnTo>
                  <a:pt x="109474" y="2032"/>
                </a:lnTo>
                <a:lnTo>
                  <a:pt x="101600" y="0"/>
                </a:lnTo>
                <a:close/>
              </a:path>
              <a:path w="295275" h="118744">
                <a:moveTo>
                  <a:pt x="72717" y="46541"/>
                </a:moveTo>
                <a:lnTo>
                  <a:pt x="25272" y="46609"/>
                </a:lnTo>
                <a:lnTo>
                  <a:pt x="25400" y="72136"/>
                </a:lnTo>
                <a:lnTo>
                  <a:pt x="72529" y="72091"/>
                </a:lnTo>
                <a:lnTo>
                  <a:pt x="69765" y="70485"/>
                </a:lnTo>
                <a:lnTo>
                  <a:pt x="31750" y="70485"/>
                </a:lnTo>
                <a:lnTo>
                  <a:pt x="31750" y="48387"/>
                </a:lnTo>
                <a:lnTo>
                  <a:pt x="69560" y="48387"/>
                </a:lnTo>
                <a:lnTo>
                  <a:pt x="72717" y="46541"/>
                </a:lnTo>
                <a:close/>
              </a:path>
              <a:path w="295275" h="118744">
                <a:moveTo>
                  <a:pt x="72529" y="72091"/>
                </a:moveTo>
                <a:lnTo>
                  <a:pt x="25400" y="72136"/>
                </a:lnTo>
                <a:lnTo>
                  <a:pt x="72605" y="72136"/>
                </a:lnTo>
                <a:close/>
              </a:path>
              <a:path w="295275" h="118744">
                <a:moveTo>
                  <a:pt x="294894" y="46228"/>
                </a:moveTo>
                <a:lnTo>
                  <a:pt x="72717" y="46541"/>
                </a:lnTo>
                <a:lnTo>
                  <a:pt x="50706" y="59406"/>
                </a:lnTo>
                <a:lnTo>
                  <a:pt x="72529" y="72091"/>
                </a:lnTo>
                <a:lnTo>
                  <a:pt x="294894" y="71882"/>
                </a:lnTo>
                <a:lnTo>
                  <a:pt x="294894" y="46228"/>
                </a:lnTo>
                <a:close/>
              </a:path>
              <a:path w="295275" h="118744">
                <a:moveTo>
                  <a:pt x="31750" y="48387"/>
                </a:moveTo>
                <a:lnTo>
                  <a:pt x="31750" y="70485"/>
                </a:lnTo>
                <a:lnTo>
                  <a:pt x="50706" y="59406"/>
                </a:lnTo>
                <a:lnTo>
                  <a:pt x="31750" y="48387"/>
                </a:lnTo>
                <a:close/>
              </a:path>
              <a:path w="295275" h="118744">
                <a:moveTo>
                  <a:pt x="50706" y="59406"/>
                </a:moveTo>
                <a:lnTo>
                  <a:pt x="31750" y="70485"/>
                </a:lnTo>
                <a:lnTo>
                  <a:pt x="69765" y="70485"/>
                </a:lnTo>
                <a:lnTo>
                  <a:pt x="50706" y="59406"/>
                </a:lnTo>
                <a:close/>
              </a:path>
              <a:path w="295275" h="118744">
                <a:moveTo>
                  <a:pt x="69560" y="48387"/>
                </a:moveTo>
                <a:lnTo>
                  <a:pt x="31750" y="48387"/>
                </a:lnTo>
                <a:lnTo>
                  <a:pt x="50706" y="59406"/>
                </a:lnTo>
                <a:lnTo>
                  <a:pt x="69560" y="48387"/>
                </a:lnTo>
                <a:close/>
              </a:path>
            </a:pathLst>
          </a:custGeom>
          <a:solidFill>
            <a:srgbClr val="000000"/>
          </a:solidFill>
        </p:spPr>
        <p:txBody>
          <a:bodyPr wrap="square" lIns="0" tIns="0" rIns="0" bIns="0" rtlCol="0"/>
          <a:lstStyle/>
          <a:p>
            <a:endParaRPr/>
          </a:p>
        </p:txBody>
      </p:sp>
      <p:sp>
        <p:nvSpPr>
          <p:cNvPr id="17" name="object 17"/>
          <p:cNvSpPr/>
          <p:nvPr/>
        </p:nvSpPr>
        <p:spPr>
          <a:xfrm>
            <a:off x="6327013" y="2281301"/>
            <a:ext cx="540385" cy="1287145"/>
          </a:xfrm>
          <a:custGeom>
            <a:avLst/>
            <a:gdLst/>
            <a:ahLst/>
            <a:cxnLst/>
            <a:rect l="l" t="t" r="r" b="b"/>
            <a:pathLst>
              <a:path w="540384" h="1287145">
                <a:moveTo>
                  <a:pt x="445769" y="1194181"/>
                </a:moveTo>
                <a:lnTo>
                  <a:pt x="437641" y="1195070"/>
                </a:lnTo>
                <a:lnTo>
                  <a:pt x="429006" y="1206246"/>
                </a:lnTo>
                <a:lnTo>
                  <a:pt x="430021" y="1214247"/>
                </a:lnTo>
                <a:lnTo>
                  <a:pt x="435483" y="1218691"/>
                </a:lnTo>
                <a:lnTo>
                  <a:pt x="522732" y="1286764"/>
                </a:lnTo>
                <a:lnTo>
                  <a:pt x="525544" y="1267968"/>
                </a:lnTo>
                <a:lnTo>
                  <a:pt x="501522" y="1267968"/>
                </a:lnTo>
                <a:lnTo>
                  <a:pt x="484044" y="1224107"/>
                </a:lnTo>
                <a:lnTo>
                  <a:pt x="451231" y="1198499"/>
                </a:lnTo>
                <a:lnTo>
                  <a:pt x="445769" y="1194181"/>
                </a:lnTo>
                <a:close/>
              </a:path>
              <a:path w="540384" h="1287145">
                <a:moveTo>
                  <a:pt x="484044" y="1224107"/>
                </a:moveTo>
                <a:lnTo>
                  <a:pt x="501522" y="1267968"/>
                </a:lnTo>
                <a:lnTo>
                  <a:pt x="518211" y="1261364"/>
                </a:lnTo>
                <a:lnTo>
                  <a:pt x="500761" y="1261364"/>
                </a:lnTo>
                <a:lnTo>
                  <a:pt x="503993" y="1239675"/>
                </a:lnTo>
                <a:lnTo>
                  <a:pt x="484044" y="1224107"/>
                </a:lnTo>
                <a:close/>
              </a:path>
              <a:path w="540384" h="1287145">
                <a:moveTo>
                  <a:pt x="521462" y="1161796"/>
                </a:moveTo>
                <a:lnTo>
                  <a:pt x="514858" y="1166622"/>
                </a:lnTo>
                <a:lnTo>
                  <a:pt x="513841" y="1173607"/>
                </a:lnTo>
                <a:lnTo>
                  <a:pt x="507736" y="1214565"/>
                </a:lnTo>
                <a:lnTo>
                  <a:pt x="525271" y="1258570"/>
                </a:lnTo>
                <a:lnTo>
                  <a:pt x="501522" y="1267968"/>
                </a:lnTo>
                <a:lnTo>
                  <a:pt x="525544" y="1267968"/>
                </a:lnTo>
                <a:lnTo>
                  <a:pt x="539114" y="1177289"/>
                </a:lnTo>
                <a:lnTo>
                  <a:pt x="540258" y="1170304"/>
                </a:lnTo>
                <a:lnTo>
                  <a:pt x="535432" y="1163827"/>
                </a:lnTo>
                <a:lnTo>
                  <a:pt x="521462" y="1161796"/>
                </a:lnTo>
                <a:close/>
              </a:path>
              <a:path w="540384" h="1287145">
                <a:moveTo>
                  <a:pt x="503993" y="1239675"/>
                </a:moveTo>
                <a:lnTo>
                  <a:pt x="500761" y="1261364"/>
                </a:lnTo>
                <a:lnTo>
                  <a:pt x="521208" y="1253109"/>
                </a:lnTo>
                <a:lnTo>
                  <a:pt x="503993" y="1239675"/>
                </a:lnTo>
                <a:close/>
              </a:path>
              <a:path w="540384" h="1287145">
                <a:moveTo>
                  <a:pt x="507736" y="1214565"/>
                </a:moveTo>
                <a:lnTo>
                  <a:pt x="503993" y="1239675"/>
                </a:lnTo>
                <a:lnTo>
                  <a:pt x="521208" y="1253109"/>
                </a:lnTo>
                <a:lnTo>
                  <a:pt x="500761" y="1261364"/>
                </a:lnTo>
                <a:lnTo>
                  <a:pt x="518211" y="1261364"/>
                </a:lnTo>
                <a:lnTo>
                  <a:pt x="525271" y="1258570"/>
                </a:lnTo>
                <a:lnTo>
                  <a:pt x="507736" y="1214565"/>
                </a:lnTo>
                <a:close/>
              </a:path>
              <a:path w="540384" h="1287145">
                <a:moveTo>
                  <a:pt x="23749" y="0"/>
                </a:moveTo>
                <a:lnTo>
                  <a:pt x="0" y="9398"/>
                </a:lnTo>
                <a:lnTo>
                  <a:pt x="484044" y="1224107"/>
                </a:lnTo>
                <a:lnTo>
                  <a:pt x="503993" y="1239675"/>
                </a:lnTo>
                <a:lnTo>
                  <a:pt x="507736" y="1214565"/>
                </a:lnTo>
                <a:lnTo>
                  <a:pt x="23749" y="0"/>
                </a:lnTo>
                <a:close/>
              </a:path>
            </a:pathLst>
          </a:custGeom>
          <a:solidFill>
            <a:srgbClr val="000000"/>
          </a:solidFill>
        </p:spPr>
        <p:txBody>
          <a:bodyPr wrap="square" lIns="0" tIns="0" rIns="0" bIns="0" rtlCol="0"/>
          <a:lstStyle/>
          <a:p>
            <a:endParaRPr/>
          </a:p>
        </p:txBody>
      </p:sp>
      <p:sp>
        <p:nvSpPr>
          <p:cNvPr id="18" name="object 18"/>
          <p:cNvSpPr/>
          <p:nvPr/>
        </p:nvSpPr>
        <p:spPr>
          <a:xfrm>
            <a:off x="6972300" y="2154808"/>
            <a:ext cx="381000" cy="118745"/>
          </a:xfrm>
          <a:custGeom>
            <a:avLst/>
            <a:gdLst/>
            <a:ahLst/>
            <a:cxnLst/>
            <a:rect l="l" t="t" r="r" b="b"/>
            <a:pathLst>
              <a:path w="381000" h="118744">
                <a:moveTo>
                  <a:pt x="307858" y="72644"/>
                </a:moveTo>
                <a:lnTo>
                  <a:pt x="271779" y="92963"/>
                </a:lnTo>
                <a:lnTo>
                  <a:pt x="265556" y="96392"/>
                </a:lnTo>
                <a:lnTo>
                  <a:pt x="263398" y="104139"/>
                </a:lnTo>
                <a:lnTo>
                  <a:pt x="266826" y="110362"/>
                </a:lnTo>
                <a:lnTo>
                  <a:pt x="270255" y="116458"/>
                </a:lnTo>
                <a:lnTo>
                  <a:pt x="278129" y="118617"/>
                </a:lnTo>
                <a:lnTo>
                  <a:pt x="358595" y="73405"/>
                </a:lnTo>
                <a:lnTo>
                  <a:pt x="355219" y="73405"/>
                </a:lnTo>
                <a:lnTo>
                  <a:pt x="307858" y="72644"/>
                </a:lnTo>
                <a:close/>
              </a:path>
              <a:path w="381000" h="118744">
                <a:moveTo>
                  <a:pt x="330015" y="60164"/>
                </a:moveTo>
                <a:lnTo>
                  <a:pt x="307858" y="72644"/>
                </a:lnTo>
                <a:lnTo>
                  <a:pt x="355219" y="73405"/>
                </a:lnTo>
                <a:lnTo>
                  <a:pt x="355247" y="71500"/>
                </a:lnTo>
                <a:lnTo>
                  <a:pt x="348742" y="71500"/>
                </a:lnTo>
                <a:lnTo>
                  <a:pt x="330015" y="60164"/>
                </a:lnTo>
                <a:close/>
              </a:path>
              <a:path w="381000" h="118744">
                <a:moveTo>
                  <a:pt x="280034" y="0"/>
                </a:moveTo>
                <a:lnTo>
                  <a:pt x="272160" y="2031"/>
                </a:lnTo>
                <a:lnTo>
                  <a:pt x="268477" y="8000"/>
                </a:lnTo>
                <a:lnTo>
                  <a:pt x="264795" y="14096"/>
                </a:lnTo>
                <a:lnTo>
                  <a:pt x="266826" y="21843"/>
                </a:lnTo>
                <a:lnTo>
                  <a:pt x="272796" y="25526"/>
                </a:lnTo>
                <a:lnTo>
                  <a:pt x="308251" y="46990"/>
                </a:lnTo>
                <a:lnTo>
                  <a:pt x="355600" y="47751"/>
                </a:lnTo>
                <a:lnTo>
                  <a:pt x="355219" y="73405"/>
                </a:lnTo>
                <a:lnTo>
                  <a:pt x="358595" y="73405"/>
                </a:lnTo>
                <a:lnTo>
                  <a:pt x="380746" y="60960"/>
                </a:lnTo>
                <a:lnTo>
                  <a:pt x="286003" y="3682"/>
                </a:lnTo>
                <a:lnTo>
                  <a:pt x="280034" y="0"/>
                </a:lnTo>
                <a:close/>
              </a:path>
              <a:path w="381000" h="118744">
                <a:moveTo>
                  <a:pt x="380" y="42037"/>
                </a:moveTo>
                <a:lnTo>
                  <a:pt x="0" y="67690"/>
                </a:lnTo>
                <a:lnTo>
                  <a:pt x="307858" y="72644"/>
                </a:lnTo>
                <a:lnTo>
                  <a:pt x="330015" y="60164"/>
                </a:lnTo>
                <a:lnTo>
                  <a:pt x="308251" y="46990"/>
                </a:lnTo>
                <a:lnTo>
                  <a:pt x="380" y="42037"/>
                </a:lnTo>
                <a:close/>
              </a:path>
              <a:path w="381000" h="118744">
                <a:moveTo>
                  <a:pt x="349123" y="49402"/>
                </a:moveTo>
                <a:lnTo>
                  <a:pt x="330015" y="60164"/>
                </a:lnTo>
                <a:lnTo>
                  <a:pt x="348742" y="71500"/>
                </a:lnTo>
                <a:lnTo>
                  <a:pt x="349123" y="49402"/>
                </a:lnTo>
                <a:close/>
              </a:path>
              <a:path w="381000" h="118744">
                <a:moveTo>
                  <a:pt x="355575" y="49402"/>
                </a:moveTo>
                <a:lnTo>
                  <a:pt x="349123" y="49402"/>
                </a:lnTo>
                <a:lnTo>
                  <a:pt x="348742" y="71500"/>
                </a:lnTo>
                <a:lnTo>
                  <a:pt x="355247" y="71500"/>
                </a:lnTo>
                <a:lnTo>
                  <a:pt x="355575" y="49402"/>
                </a:lnTo>
                <a:close/>
              </a:path>
              <a:path w="381000" h="118744">
                <a:moveTo>
                  <a:pt x="308251" y="46990"/>
                </a:moveTo>
                <a:lnTo>
                  <a:pt x="330015" y="60164"/>
                </a:lnTo>
                <a:lnTo>
                  <a:pt x="349123" y="49402"/>
                </a:lnTo>
                <a:lnTo>
                  <a:pt x="355575" y="49402"/>
                </a:lnTo>
                <a:lnTo>
                  <a:pt x="355600" y="47751"/>
                </a:lnTo>
                <a:lnTo>
                  <a:pt x="308251" y="46990"/>
                </a:lnTo>
                <a:close/>
              </a:path>
            </a:pathLst>
          </a:custGeom>
          <a:solidFill>
            <a:srgbClr val="000000"/>
          </a:solidFill>
        </p:spPr>
        <p:txBody>
          <a:bodyPr wrap="square" lIns="0" tIns="0" rIns="0" bIns="0" rtlCol="0"/>
          <a:lstStyle/>
          <a:p>
            <a:endParaRPr/>
          </a:p>
        </p:txBody>
      </p:sp>
      <p:sp>
        <p:nvSpPr>
          <p:cNvPr id="19" name="object 19"/>
          <p:cNvSpPr/>
          <p:nvPr/>
        </p:nvSpPr>
        <p:spPr>
          <a:xfrm>
            <a:off x="7521067" y="2150617"/>
            <a:ext cx="295275" cy="118745"/>
          </a:xfrm>
          <a:custGeom>
            <a:avLst/>
            <a:gdLst/>
            <a:ahLst/>
            <a:cxnLst/>
            <a:rect l="l" t="t" r="r" b="b"/>
            <a:pathLst>
              <a:path w="295275" h="118744">
                <a:moveTo>
                  <a:pt x="101600" y="0"/>
                </a:moveTo>
                <a:lnTo>
                  <a:pt x="0" y="59436"/>
                </a:lnTo>
                <a:lnTo>
                  <a:pt x="101726" y="118618"/>
                </a:lnTo>
                <a:lnTo>
                  <a:pt x="109600" y="116586"/>
                </a:lnTo>
                <a:lnTo>
                  <a:pt x="116712" y="104394"/>
                </a:lnTo>
                <a:lnTo>
                  <a:pt x="114553" y="96520"/>
                </a:lnTo>
                <a:lnTo>
                  <a:pt x="72605" y="72136"/>
                </a:lnTo>
                <a:lnTo>
                  <a:pt x="25400" y="72136"/>
                </a:lnTo>
                <a:lnTo>
                  <a:pt x="25273" y="46609"/>
                </a:lnTo>
                <a:lnTo>
                  <a:pt x="72717" y="46541"/>
                </a:lnTo>
                <a:lnTo>
                  <a:pt x="108457" y="25654"/>
                </a:lnTo>
                <a:lnTo>
                  <a:pt x="114553" y="21971"/>
                </a:lnTo>
                <a:lnTo>
                  <a:pt x="116585" y="14224"/>
                </a:lnTo>
                <a:lnTo>
                  <a:pt x="109474" y="2032"/>
                </a:lnTo>
                <a:lnTo>
                  <a:pt x="101600" y="0"/>
                </a:lnTo>
                <a:close/>
              </a:path>
              <a:path w="295275" h="118744">
                <a:moveTo>
                  <a:pt x="72717" y="46541"/>
                </a:moveTo>
                <a:lnTo>
                  <a:pt x="25273" y="46609"/>
                </a:lnTo>
                <a:lnTo>
                  <a:pt x="25400" y="72136"/>
                </a:lnTo>
                <a:lnTo>
                  <a:pt x="72529" y="72091"/>
                </a:lnTo>
                <a:lnTo>
                  <a:pt x="69765" y="70485"/>
                </a:lnTo>
                <a:lnTo>
                  <a:pt x="31750" y="70485"/>
                </a:lnTo>
                <a:lnTo>
                  <a:pt x="31750" y="48387"/>
                </a:lnTo>
                <a:lnTo>
                  <a:pt x="69560" y="48387"/>
                </a:lnTo>
                <a:lnTo>
                  <a:pt x="72717" y="46541"/>
                </a:lnTo>
                <a:close/>
              </a:path>
              <a:path w="295275" h="118744">
                <a:moveTo>
                  <a:pt x="72529" y="72091"/>
                </a:moveTo>
                <a:lnTo>
                  <a:pt x="25400" y="72136"/>
                </a:lnTo>
                <a:lnTo>
                  <a:pt x="72605" y="72136"/>
                </a:lnTo>
                <a:close/>
              </a:path>
              <a:path w="295275" h="118744">
                <a:moveTo>
                  <a:pt x="294893" y="46228"/>
                </a:moveTo>
                <a:lnTo>
                  <a:pt x="72717" y="46541"/>
                </a:lnTo>
                <a:lnTo>
                  <a:pt x="50706" y="59406"/>
                </a:lnTo>
                <a:lnTo>
                  <a:pt x="72529" y="72091"/>
                </a:lnTo>
                <a:lnTo>
                  <a:pt x="294893" y="71882"/>
                </a:lnTo>
                <a:lnTo>
                  <a:pt x="294893" y="46228"/>
                </a:lnTo>
                <a:close/>
              </a:path>
              <a:path w="295275" h="118744">
                <a:moveTo>
                  <a:pt x="31750" y="48387"/>
                </a:moveTo>
                <a:lnTo>
                  <a:pt x="31750" y="70485"/>
                </a:lnTo>
                <a:lnTo>
                  <a:pt x="50706" y="59406"/>
                </a:lnTo>
                <a:lnTo>
                  <a:pt x="31750" y="48387"/>
                </a:lnTo>
                <a:close/>
              </a:path>
              <a:path w="295275" h="118744">
                <a:moveTo>
                  <a:pt x="50706" y="59406"/>
                </a:moveTo>
                <a:lnTo>
                  <a:pt x="31750" y="70485"/>
                </a:lnTo>
                <a:lnTo>
                  <a:pt x="69765" y="70485"/>
                </a:lnTo>
                <a:lnTo>
                  <a:pt x="50706" y="59406"/>
                </a:lnTo>
                <a:close/>
              </a:path>
              <a:path w="295275" h="118744">
                <a:moveTo>
                  <a:pt x="69560" y="48387"/>
                </a:moveTo>
                <a:lnTo>
                  <a:pt x="31750" y="48387"/>
                </a:lnTo>
                <a:lnTo>
                  <a:pt x="50706" y="59406"/>
                </a:lnTo>
                <a:lnTo>
                  <a:pt x="69560" y="48387"/>
                </a:lnTo>
                <a:close/>
              </a:path>
            </a:pathLst>
          </a:custGeom>
          <a:solidFill>
            <a:srgbClr val="000000"/>
          </a:solidFill>
        </p:spPr>
        <p:txBody>
          <a:bodyPr wrap="square" lIns="0" tIns="0" rIns="0" bIns="0" rtlCol="0"/>
          <a:lstStyle/>
          <a:p>
            <a:endParaRPr/>
          </a:p>
        </p:txBody>
      </p:sp>
      <p:sp>
        <p:nvSpPr>
          <p:cNvPr id="20" name="object 20"/>
          <p:cNvSpPr/>
          <p:nvPr/>
        </p:nvSpPr>
        <p:spPr>
          <a:xfrm>
            <a:off x="7509256" y="2247392"/>
            <a:ext cx="541655" cy="1320800"/>
          </a:xfrm>
          <a:custGeom>
            <a:avLst/>
            <a:gdLst/>
            <a:ahLst/>
            <a:cxnLst/>
            <a:rect l="l" t="t" r="r" b="b"/>
            <a:pathLst>
              <a:path w="541654" h="1320800">
                <a:moveTo>
                  <a:pt x="446532" y="1227328"/>
                </a:moveTo>
                <a:lnTo>
                  <a:pt x="438530" y="1228344"/>
                </a:lnTo>
                <a:lnTo>
                  <a:pt x="429641" y="1239266"/>
                </a:lnTo>
                <a:lnTo>
                  <a:pt x="430657" y="1247394"/>
                </a:lnTo>
                <a:lnTo>
                  <a:pt x="522732" y="1320673"/>
                </a:lnTo>
                <a:lnTo>
                  <a:pt x="525746" y="1301750"/>
                </a:lnTo>
                <a:lnTo>
                  <a:pt x="501650" y="1301750"/>
                </a:lnTo>
                <a:lnTo>
                  <a:pt x="484533" y="1257651"/>
                </a:lnTo>
                <a:lnTo>
                  <a:pt x="451993" y="1231773"/>
                </a:lnTo>
                <a:lnTo>
                  <a:pt x="446532" y="1227328"/>
                </a:lnTo>
                <a:close/>
              </a:path>
              <a:path w="541654" h="1320800">
                <a:moveTo>
                  <a:pt x="484533" y="1257651"/>
                </a:moveTo>
                <a:lnTo>
                  <a:pt x="501650" y="1301750"/>
                </a:lnTo>
                <a:lnTo>
                  <a:pt x="518892" y="1295019"/>
                </a:lnTo>
                <a:lnTo>
                  <a:pt x="500888" y="1295019"/>
                </a:lnTo>
                <a:lnTo>
                  <a:pt x="504334" y="1273397"/>
                </a:lnTo>
                <a:lnTo>
                  <a:pt x="484533" y="1257651"/>
                </a:lnTo>
                <a:close/>
              </a:path>
              <a:path w="541654" h="1320800">
                <a:moveTo>
                  <a:pt x="522477" y="1195705"/>
                </a:moveTo>
                <a:lnTo>
                  <a:pt x="516000" y="1200404"/>
                </a:lnTo>
                <a:lnTo>
                  <a:pt x="514858" y="1207389"/>
                </a:lnTo>
                <a:lnTo>
                  <a:pt x="508311" y="1248453"/>
                </a:lnTo>
                <a:lnTo>
                  <a:pt x="525399" y="1292479"/>
                </a:lnTo>
                <a:lnTo>
                  <a:pt x="501650" y="1301750"/>
                </a:lnTo>
                <a:lnTo>
                  <a:pt x="525746" y="1301750"/>
                </a:lnTo>
                <a:lnTo>
                  <a:pt x="540130" y="1211453"/>
                </a:lnTo>
                <a:lnTo>
                  <a:pt x="541274" y="1204468"/>
                </a:lnTo>
                <a:lnTo>
                  <a:pt x="536448" y="1197864"/>
                </a:lnTo>
                <a:lnTo>
                  <a:pt x="529463" y="1196721"/>
                </a:lnTo>
                <a:lnTo>
                  <a:pt x="522477" y="1195705"/>
                </a:lnTo>
                <a:close/>
              </a:path>
              <a:path w="541654" h="1320800">
                <a:moveTo>
                  <a:pt x="504334" y="1273397"/>
                </a:moveTo>
                <a:lnTo>
                  <a:pt x="500888" y="1295019"/>
                </a:lnTo>
                <a:lnTo>
                  <a:pt x="521462" y="1287018"/>
                </a:lnTo>
                <a:lnTo>
                  <a:pt x="504334" y="1273397"/>
                </a:lnTo>
                <a:close/>
              </a:path>
              <a:path w="541654" h="1320800">
                <a:moveTo>
                  <a:pt x="508311" y="1248453"/>
                </a:moveTo>
                <a:lnTo>
                  <a:pt x="504334" y="1273397"/>
                </a:lnTo>
                <a:lnTo>
                  <a:pt x="521462" y="1287018"/>
                </a:lnTo>
                <a:lnTo>
                  <a:pt x="500888" y="1295019"/>
                </a:lnTo>
                <a:lnTo>
                  <a:pt x="518892" y="1295019"/>
                </a:lnTo>
                <a:lnTo>
                  <a:pt x="525399" y="1292479"/>
                </a:lnTo>
                <a:lnTo>
                  <a:pt x="508311" y="1248453"/>
                </a:lnTo>
                <a:close/>
              </a:path>
              <a:path w="541654" h="1320800">
                <a:moveTo>
                  <a:pt x="23749" y="0"/>
                </a:moveTo>
                <a:lnTo>
                  <a:pt x="0" y="9271"/>
                </a:lnTo>
                <a:lnTo>
                  <a:pt x="484533" y="1257651"/>
                </a:lnTo>
                <a:lnTo>
                  <a:pt x="504334" y="1273397"/>
                </a:lnTo>
                <a:lnTo>
                  <a:pt x="508311" y="1248453"/>
                </a:lnTo>
                <a:lnTo>
                  <a:pt x="23749" y="0"/>
                </a:lnTo>
                <a:close/>
              </a:path>
            </a:pathLst>
          </a:custGeom>
          <a:solidFill>
            <a:srgbClr val="000000"/>
          </a:solidFill>
        </p:spPr>
        <p:txBody>
          <a:bodyPr wrap="square" lIns="0" tIns="0" rIns="0" bIns="0" rtlCol="0"/>
          <a:lstStyle/>
          <a:p>
            <a:endParaRPr/>
          </a:p>
        </p:txBody>
      </p:sp>
      <p:sp>
        <p:nvSpPr>
          <p:cNvPr id="21" name="object 21"/>
          <p:cNvSpPr txBox="1">
            <a:spLocks noGrp="1"/>
          </p:cNvSpPr>
          <p:nvPr>
            <p:ph type="title"/>
          </p:nvPr>
        </p:nvSpPr>
        <p:spPr>
          <a:xfrm>
            <a:off x="927303" y="253365"/>
            <a:ext cx="15309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r>
              <a:rPr sz="2400" spc="-95" dirty="0">
                <a:latin typeface="Tahoma"/>
                <a:cs typeface="Tahoma"/>
              </a:rPr>
              <a:t> </a:t>
            </a:r>
            <a:r>
              <a:rPr sz="2400" dirty="0">
                <a:latin typeface="Tahoma"/>
                <a:cs typeface="Tahoma"/>
              </a:rPr>
              <a:t>1:</a:t>
            </a:r>
            <a:endParaRPr sz="2400">
              <a:latin typeface="Tahoma"/>
              <a:cs typeface="Tahoma"/>
            </a:endParaRPr>
          </a:p>
        </p:txBody>
      </p:sp>
      <p:sp>
        <p:nvSpPr>
          <p:cNvPr id="28" name="object 28"/>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250</a:t>
            </a:r>
            <a:endParaRPr sz="1200">
              <a:latin typeface="Calibri"/>
              <a:cs typeface="Calibri"/>
            </a:endParaRPr>
          </a:p>
        </p:txBody>
      </p:sp>
      <p:sp>
        <p:nvSpPr>
          <p:cNvPr id="22" name="object 22"/>
          <p:cNvSpPr txBox="1"/>
          <p:nvPr/>
        </p:nvSpPr>
        <p:spPr>
          <a:xfrm>
            <a:off x="7569319" y="253365"/>
            <a:ext cx="12172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Continue</a:t>
            </a:r>
            <a:endParaRPr sz="2400">
              <a:latin typeface="Tahoma"/>
              <a:cs typeface="Tahoma"/>
            </a:endParaRPr>
          </a:p>
        </p:txBody>
      </p:sp>
      <p:sp>
        <p:nvSpPr>
          <p:cNvPr id="23" name="object 23"/>
          <p:cNvSpPr txBox="1"/>
          <p:nvPr/>
        </p:nvSpPr>
        <p:spPr>
          <a:xfrm>
            <a:off x="4210451" y="2006346"/>
            <a:ext cx="1405890" cy="391160"/>
          </a:xfrm>
          <a:prstGeom prst="rect">
            <a:avLst/>
          </a:prstGeom>
        </p:spPr>
        <p:txBody>
          <a:bodyPr vert="horz" wrap="square" lIns="0" tIns="12700" rIns="0" bIns="0" rtlCol="0">
            <a:spAutoFit/>
          </a:bodyPr>
          <a:lstStyle/>
          <a:p>
            <a:pPr marL="12700">
              <a:lnSpc>
                <a:spcPct val="100000"/>
              </a:lnSpc>
              <a:spcBef>
                <a:spcPts val="100"/>
              </a:spcBef>
              <a:tabLst>
                <a:tab pos="608965" algn="l"/>
                <a:tab pos="1226185" algn="l"/>
              </a:tabLst>
            </a:pPr>
            <a:r>
              <a:rPr sz="2400" dirty="0">
                <a:latin typeface="Tahoma"/>
                <a:cs typeface="Tahoma"/>
              </a:rPr>
              <a:t>1	</a:t>
            </a:r>
            <a:r>
              <a:rPr sz="2150" spc="535" dirty="0">
                <a:latin typeface="Symbol"/>
                <a:cs typeface="Symbol"/>
              </a:rPr>
              <a:t></a:t>
            </a:r>
            <a:r>
              <a:rPr sz="2150" spc="535" dirty="0">
                <a:latin typeface="Times New Roman"/>
                <a:cs typeface="Times New Roman"/>
              </a:rPr>
              <a:t>	</a:t>
            </a:r>
            <a:r>
              <a:rPr sz="2400" spc="535" dirty="0">
                <a:latin typeface="Tahoma"/>
                <a:cs typeface="Tahoma"/>
              </a:rPr>
              <a:t>0</a:t>
            </a:r>
            <a:endParaRPr sz="2400">
              <a:latin typeface="Tahoma"/>
              <a:cs typeface="Tahoma"/>
            </a:endParaRPr>
          </a:p>
        </p:txBody>
      </p:sp>
      <p:sp>
        <p:nvSpPr>
          <p:cNvPr id="24" name="object 24"/>
          <p:cNvSpPr txBox="1"/>
          <p:nvPr/>
        </p:nvSpPr>
        <p:spPr>
          <a:xfrm>
            <a:off x="6124464" y="2020071"/>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5" name="object 25"/>
          <p:cNvSpPr txBox="1"/>
          <p:nvPr/>
        </p:nvSpPr>
        <p:spPr>
          <a:xfrm>
            <a:off x="7303785" y="2020071"/>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22047"/>
            <a:ext cx="534860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F0000"/>
                </a:solidFill>
                <a:latin typeface="Calibri"/>
                <a:cs typeface="Calibri"/>
              </a:rPr>
              <a:t>Binary </a:t>
            </a:r>
            <a:r>
              <a:rPr sz="3200" b="1" spc="-15" dirty="0">
                <a:solidFill>
                  <a:srgbClr val="FF0000"/>
                </a:solidFill>
                <a:latin typeface="Calibri"/>
                <a:cs typeface="Calibri"/>
              </a:rPr>
              <a:t>to </a:t>
            </a:r>
            <a:r>
              <a:rPr sz="3200" b="1" spc="-35" dirty="0">
                <a:solidFill>
                  <a:srgbClr val="FF0000"/>
                </a:solidFill>
                <a:latin typeface="Calibri"/>
                <a:cs typeface="Calibri"/>
              </a:rPr>
              <a:t>Gray </a:t>
            </a:r>
            <a:r>
              <a:rPr sz="3200" b="1" spc="-5" dirty="0">
                <a:solidFill>
                  <a:srgbClr val="FF0000"/>
                </a:solidFill>
                <a:latin typeface="Calibri"/>
                <a:cs typeface="Calibri"/>
              </a:rPr>
              <a:t>Code</a:t>
            </a:r>
            <a:r>
              <a:rPr sz="3200" b="1" spc="-20" dirty="0">
                <a:solidFill>
                  <a:srgbClr val="FF0000"/>
                </a:solidFill>
                <a:latin typeface="Calibri"/>
                <a:cs typeface="Calibri"/>
              </a:rPr>
              <a:t> </a:t>
            </a:r>
            <a:r>
              <a:rPr sz="3200" b="1" spc="-15" dirty="0">
                <a:solidFill>
                  <a:srgbClr val="FF0000"/>
                </a:solidFill>
                <a:latin typeface="Calibri"/>
                <a:cs typeface="Calibri"/>
              </a:rPr>
              <a:t>Conversion</a:t>
            </a:r>
            <a:endParaRPr sz="3200">
              <a:latin typeface="Calibri"/>
              <a:cs typeface="Calibri"/>
            </a:endParaRPr>
          </a:p>
        </p:txBody>
      </p:sp>
      <p:sp>
        <p:nvSpPr>
          <p:cNvPr id="3" name="object 3"/>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859027" y="1679194"/>
            <a:ext cx="76066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2: </a:t>
            </a:r>
            <a:r>
              <a:rPr sz="2400" spc="-10" dirty="0">
                <a:solidFill>
                  <a:srgbClr val="FF0000"/>
                </a:solidFill>
                <a:latin typeface="Tahoma"/>
                <a:cs typeface="Tahoma"/>
              </a:rPr>
              <a:t>Convert </a:t>
            </a:r>
            <a:r>
              <a:rPr sz="2400" spc="-5" dirty="0">
                <a:solidFill>
                  <a:srgbClr val="FF0000"/>
                </a:solidFill>
                <a:latin typeface="Tahoma"/>
                <a:cs typeface="Tahoma"/>
              </a:rPr>
              <a:t>1001 </a:t>
            </a:r>
            <a:r>
              <a:rPr sz="2400" dirty="0">
                <a:solidFill>
                  <a:srgbClr val="FF0000"/>
                </a:solidFill>
                <a:latin typeface="Tahoma"/>
                <a:cs typeface="Tahoma"/>
              </a:rPr>
              <a:t>Binary </a:t>
            </a:r>
            <a:r>
              <a:rPr sz="2400" spc="-5" dirty="0">
                <a:solidFill>
                  <a:srgbClr val="FF0000"/>
                </a:solidFill>
                <a:latin typeface="Tahoma"/>
                <a:cs typeface="Tahoma"/>
              </a:rPr>
              <a:t>Number </a:t>
            </a:r>
            <a:r>
              <a:rPr sz="2400" dirty="0">
                <a:solidFill>
                  <a:srgbClr val="FF0000"/>
                </a:solidFill>
                <a:latin typeface="Tahoma"/>
                <a:cs typeface="Tahoma"/>
              </a:rPr>
              <a:t>into </a:t>
            </a:r>
            <a:r>
              <a:rPr sz="2400" spc="-20" dirty="0">
                <a:solidFill>
                  <a:srgbClr val="FF0000"/>
                </a:solidFill>
                <a:latin typeface="Tahoma"/>
                <a:cs typeface="Tahoma"/>
              </a:rPr>
              <a:t>Gray</a:t>
            </a:r>
            <a:r>
              <a:rPr sz="2400" spc="-85" dirty="0">
                <a:solidFill>
                  <a:srgbClr val="FF0000"/>
                </a:solidFill>
                <a:latin typeface="Tahoma"/>
                <a:cs typeface="Tahoma"/>
              </a:rPr>
              <a:t> </a:t>
            </a:r>
            <a:r>
              <a:rPr sz="2400" dirty="0">
                <a:solidFill>
                  <a:srgbClr val="FF0000"/>
                </a:solidFill>
                <a:latin typeface="Tahoma"/>
                <a:cs typeface="Tahoma"/>
              </a:rPr>
              <a:t>Code</a:t>
            </a:r>
            <a:endParaRPr sz="2400">
              <a:latin typeface="Tahoma"/>
              <a:cs typeface="Tahoma"/>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22047"/>
            <a:ext cx="5348605"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Calibri"/>
                <a:cs typeface="Calibri"/>
              </a:rPr>
              <a:t>Binary </a:t>
            </a:r>
            <a:r>
              <a:rPr sz="3200" b="1" spc="-15" dirty="0">
                <a:latin typeface="Calibri"/>
                <a:cs typeface="Calibri"/>
              </a:rPr>
              <a:t>to </a:t>
            </a:r>
            <a:r>
              <a:rPr sz="3200" b="1" spc="-35" dirty="0">
                <a:latin typeface="Calibri"/>
                <a:cs typeface="Calibri"/>
              </a:rPr>
              <a:t>Gray </a:t>
            </a:r>
            <a:r>
              <a:rPr sz="3200" b="1" spc="-5" dirty="0">
                <a:latin typeface="Calibri"/>
                <a:cs typeface="Calibri"/>
              </a:rPr>
              <a:t>Code</a:t>
            </a:r>
            <a:r>
              <a:rPr sz="3200" b="1" spc="-20" dirty="0">
                <a:latin typeface="Calibri"/>
                <a:cs typeface="Calibri"/>
              </a:rPr>
              <a:t> </a:t>
            </a:r>
            <a:r>
              <a:rPr sz="3200" b="1" spc="-15" dirty="0">
                <a:latin typeface="Calibri"/>
                <a:cs typeface="Calibri"/>
              </a:rPr>
              <a:t>Conversion</a:t>
            </a:r>
            <a:endParaRPr sz="3200">
              <a:latin typeface="Calibri"/>
              <a:cs typeface="Calibri"/>
            </a:endParaRPr>
          </a:p>
        </p:txBody>
      </p:sp>
      <p:sp>
        <p:nvSpPr>
          <p:cNvPr id="3" name="object 3"/>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859027" y="1679194"/>
            <a:ext cx="76066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2: </a:t>
            </a:r>
            <a:r>
              <a:rPr sz="2400" spc="-10" dirty="0">
                <a:solidFill>
                  <a:srgbClr val="FF0000"/>
                </a:solidFill>
                <a:latin typeface="Tahoma"/>
                <a:cs typeface="Tahoma"/>
              </a:rPr>
              <a:t>Convert </a:t>
            </a:r>
            <a:r>
              <a:rPr sz="2400" spc="-5" dirty="0">
                <a:solidFill>
                  <a:srgbClr val="FF0000"/>
                </a:solidFill>
                <a:latin typeface="Tahoma"/>
                <a:cs typeface="Tahoma"/>
              </a:rPr>
              <a:t>1001 </a:t>
            </a:r>
            <a:r>
              <a:rPr sz="2400" dirty="0">
                <a:solidFill>
                  <a:srgbClr val="FF0000"/>
                </a:solidFill>
                <a:latin typeface="Tahoma"/>
                <a:cs typeface="Tahoma"/>
              </a:rPr>
              <a:t>Binary </a:t>
            </a:r>
            <a:r>
              <a:rPr sz="2400" spc="-5" dirty="0">
                <a:solidFill>
                  <a:srgbClr val="FF0000"/>
                </a:solidFill>
                <a:latin typeface="Tahoma"/>
                <a:cs typeface="Tahoma"/>
              </a:rPr>
              <a:t>Number </a:t>
            </a:r>
            <a:r>
              <a:rPr sz="2400" dirty="0">
                <a:solidFill>
                  <a:srgbClr val="FF0000"/>
                </a:solidFill>
                <a:latin typeface="Tahoma"/>
                <a:cs typeface="Tahoma"/>
              </a:rPr>
              <a:t>into </a:t>
            </a:r>
            <a:r>
              <a:rPr sz="2400" spc="-20" dirty="0">
                <a:solidFill>
                  <a:srgbClr val="FF0000"/>
                </a:solidFill>
                <a:latin typeface="Tahoma"/>
                <a:cs typeface="Tahoma"/>
              </a:rPr>
              <a:t>Gray</a:t>
            </a:r>
            <a:r>
              <a:rPr sz="2400" spc="-85" dirty="0">
                <a:solidFill>
                  <a:srgbClr val="FF0000"/>
                </a:solidFill>
                <a:latin typeface="Tahoma"/>
                <a:cs typeface="Tahoma"/>
              </a:rPr>
              <a:t> </a:t>
            </a:r>
            <a:r>
              <a:rPr sz="2400" dirty="0">
                <a:solidFill>
                  <a:srgbClr val="FF0000"/>
                </a:solidFill>
                <a:latin typeface="Tahoma"/>
                <a:cs typeface="Tahoma"/>
              </a:rPr>
              <a:t>Code</a:t>
            </a:r>
            <a:endParaRPr sz="2400">
              <a:latin typeface="Tahoma"/>
              <a:cs typeface="Tahoma"/>
            </a:endParaRPr>
          </a:p>
        </p:txBody>
      </p:sp>
      <p:sp>
        <p:nvSpPr>
          <p:cNvPr id="5" name="object 5"/>
          <p:cNvSpPr txBox="1"/>
          <p:nvPr/>
        </p:nvSpPr>
        <p:spPr>
          <a:xfrm>
            <a:off x="1429003" y="3355924"/>
            <a:ext cx="203136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5" dirty="0">
                <a:latin typeface="Tahoma"/>
                <a:cs typeface="Tahoma"/>
              </a:rPr>
              <a:t>Number</a:t>
            </a:r>
            <a:endParaRPr sz="2400">
              <a:latin typeface="Tahoma"/>
              <a:cs typeface="Tahoma"/>
            </a:endParaRPr>
          </a:p>
        </p:txBody>
      </p:sp>
      <p:sp>
        <p:nvSpPr>
          <p:cNvPr id="6" name="object 6"/>
          <p:cNvSpPr txBox="1"/>
          <p:nvPr/>
        </p:nvSpPr>
        <p:spPr>
          <a:xfrm>
            <a:off x="4287807"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5502124"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8" name="object 8"/>
          <p:cNvSpPr txBox="1"/>
          <p:nvPr/>
        </p:nvSpPr>
        <p:spPr>
          <a:xfrm>
            <a:off x="6809834"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9" name="object 9"/>
          <p:cNvSpPr txBox="1"/>
          <p:nvPr/>
        </p:nvSpPr>
        <p:spPr>
          <a:xfrm>
            <a:off x="8022047"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1429003" y="4819345"/>
            <a:ext cx="1416685"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ahoma"/>
                <a:cs typeface="Tahoma"/>
              </a:rPr>
              <a:t>Gray</a:t>
            </a:r>
            <a:r>
              <a:rPr sz="2400" spc="-75" dirty="0">
                <a:latin typeface="Tahoma"/>
                <a:cs typeface="Tahoma"/>
              </a:rPr>
              <a:t> </a:t>
            </a:r>
            <a:r>
              <a:rPr sz="2400" spc="-5" dirty="0">
                <a:latin typeface="Tahoma"/>
                <a:cs typeface="Tahoma"/>
              </a:rPr>
              <a:t>Code</a:t>
            </a:r>
            <a:endParaRPr sz="2400">
              <a:latin typeface="Tahoma"/>
              <a:cs typeface="Tahoma"/>
            </a:endParaRPr>
          </a:p>
        </p:txBody>
      </p:sp>
      <p:sp>
        <p:nvSpPr>
          <p:cNvPr id="11" name="object 11"/>
          <p:cNvSpPr txBox="1"/>
          <p:nvPr/>
        </p:nvSpPr>
        <p:spPr>
          <a:xfrm>
            <a:off x="4339423"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5553161"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3" name="object 13"/>
          <p:cNvSpPr txBox="1"/>
          <p:nvPr/>
        </p:nvSpPr>
        <p:spPr>
          <a:xfrm>
            <a:off x="6862397"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4" name="object 14"/>
          <p:cNvSpPr txBox="1"/>
          <p:nvPr/>
        </p:nvSpPr>
        <p:spPr>
          <a:xfrm>
            <a:off x="8074610"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5" name="object 15"/>
          <p:cNvSpPr/>
          <p:nvPr/>
        </p:nvSpPr>
        <p:spPr>
          <a:xfrm>
            <a:off x="4420489" y="3758057"/>
            <a:ext cx="118745" cy="1143000"/>
          </a:xfrm>
          <a:custGeom>
            <a:avLst/>
            <a:gdLst/>
            <a:ahLst/>
            <a:cxnLst/>
            <a:rect l="l" t="t" r="r" b="b"/>
            <a:pathLst>
              <a:path w="118745" h="1143000">
                <a:moveTo>
                  <a:pt x="14224" y="1026160"/>
                </a:moveTo>
                <a:lnTo>
                  <a:pt x="2032" y="1033272"/>
                </a:lnTo>
                <a:lnTo>
                  <a:pt x="0" y="1041019"/>
                </a:lnTo>
                <a:lnTo>
                  <a:pt x="59309" y="1142746"/>
                </a:lnTo>
                <a:lnTo>
                  <a:pt x="74117" y="1117346"/>
                </a:lnTo>
                <a:lnTo>
                  <a:pt x="46609" y="1117346"/>
                </a:lnTo>
                <a:lnTo>
                  <a:pt x="46535" y="1070057"/>
                </a:lnTo>
                <a:lnTo>
                  <a:pt x="22098" y="1028192"/>
                </a:lnTo>
                <a:lnTo>
                  <a:pt x="14224" y="1026160"/>
                </a:lnTo>
                <a:close/>
              </a:path>
              <a:path w="118745" h="1143000">
                <a:moveTo>
                  <a:pt x="46592" y="1070155"/>
                </a:moveTo>
                <a:lnTo>
                  <a:pt x="46609" y="1117346"/>
                </a:lnTo>
                <a:lnTo>
                  <a:pt x="72136" y="1117346"/>
                </a:lnTo>
                <a:lnTo>
                  <a:pt x="72133" y="1110996"/>
                </a:lnTo>
                <a:lnTo>
                  <a:pt x="48260" y="1110996"/>
                </a:lnTo>
                <a:lnTo>
                  <a:pt x="59337" y="1091989"/>
                </a:lnTo>
                <a:lnTo>
                  <a:pt x="46592" y="1070155"/>
                </a:lnTo>
                <a:close/>
              </a:path>
              <a:path w="118745" h="1143000">
                <a:moveTo>
                  <a:pt x="104394" y="1026033"/>
                </a:moveTo>
                <a:lnTo>
                  <a:pt x="96520" y="1028192"/>
                </a:lnTo>
                <a:lnTo>
                  <a:pt x="72119" y="1070057"/>
                </a:lnTo>
                <a:lnTo>
                  <a:pt x="72136" y="1117346"/>
                </a:lnTo>
                <a:lnTo>
                  <a:pt x="74117" y="1117346"/>
                </a:lnTo>
                <a:lnTo>
                  <a:pt x="118618" y="1041019"/>
                </a:lnTo>
                <a:lnTo>
                  <a:pt x="116586" y="1033145"/>
                </a:lnTo>
                <a:lnTo>
                  <a:pt x="104394" y="1026033"/>
                </a:lnTo>
                <a:close/>
              </a:path>
              <a:path w="118745" h="1143000">
                <a:moveTo>
                  <a:pt x="59337" y="1091989"/>
                </a:moveTo>
                <a:lnTo>
                  <a:pt x="48260" y="1110996"/>
                </a:lnTo>
                <a:lnTo>
                  <a:pt x="70358" y="1110869"/>
                </a:lnTo>
                <a:lnTo>
                  <a:pt x="59337" y="1091989"/>
                </a:lnTo>
                <a:close/>
              </a:path>
              <a:path w="118745" h="1143000">
                <a:moveTo>
                  <a:pt x="72119" y="1070057"/>
                </a:moveTo>
                <a:lnTo>
                  <a:pt x="59337" y="1091989"/>
                </a:lnTo>
                <a:lnTo>
                  <a:pt x="70358" y="1110869"/>
                </a:lnTo>
                <a:lnTo>
                  <a:pt x="48260" y="1110996"/>
                </a:lnTo>
                <a:lnTo>
                  <a:pt x="72133" y="1110996"/>
                </a:lnTo>
                <a:lnTo>
                  <a:pt x="72119" y="1070057"/>
                </a:lnTo>
                <a:close/>
              </a:path>
              <a:path w="118745" h="1143000">
                <a:moveTo>
                  <a:pt x="71755" y="0"/>
                </a:moveTo>
                <a:lnTo>
                  <a:pt x="46227" y="0"/>
                </a:lnTo>
                <a:lnTo>
                  <a:pt x="46592" y="1070155"/>
                </a:lnTo>
                <a:lnTo>
                  <a:pt x="59337" y="1091989"/>
                </a:lnTo>
                <a:lnTo>
                  <a:pt x="72062" y="1070155"/>
                </a:lnTo>
                <a:lnTo>
                  <a:pt x="72104" y="1026033"/>
                </a:lnTo>
                <a:lnTo>
                  <a:pt x="71755" y="0"/>
                </a:lnTo>
                <a:close/>
              </a:path>
            </a:pathLst>
          </a:custGeom>
          <a:solidFill>
            <a:srgbClr val="000000"/>
          </a:solidFill>
        </p:spPr>
        <p:txBody>
          <a:bodyPr wrap="square" lIns="0" tIns="0" rIns="0" bIns="0" rtlCol="0"/>
          <a:lstStyle/>
          <a:p>
            <a:endParaRPr/>
          </a:p>
        </p:txBody>
      </p:sp>
      <p:sp>
        <p:nvSpPr>
          <p:cNvPr id="16" name="object 16"/>
          <p:cNvSpPr/>
          <p:nvPr/>
        </p:nvSpPr>
        <p:spPr>
          <a:xfrm>
            <a:off x="4606925" y="3504438"/>
            <a:ext cx="381000" cy="118745"/>
          </a:xfrm>
          <a:custGeom>
            <a:avLst/>
            <a:gdLst/>
            <a:ahLst/>
            <a:cxnLst/>
            <a:rect l="l" t="t" r="r" b="b"/>
            <a:pathLst>
              <a:path w="381000" h="118745">
                <a:moveTo>
                  <a:pt x="307916" y="72644"/>
                </a:moveTo>
                <a:lnTo>
                  <a:pt x="265684" y="96392"/>
                </a:lnTo>
                <a:lnTo>
                  <a:pt x="263398" y="104139"/>
                </a:lnTo>
                <a:lnTo>
                  <a:pt x="266953" y="110362"/>
                </a:lnTo>
                <a:lnTo>
                  <a:pt x="270383" y="116459"/>
                </a:lnTo>
                <a:lnTo>
                  <a:pt x="278129" y="118744"/>
                </a:lnTo>
                <a:lnTo>
                  <a:pt x="358623" y="73406"/>
                </a:lnTo>
                <a:lnTo>
                  <a:pt x="355219" y="73406"/>
                </a:lnTo>
                <a:lnTo>
                  <a:pt x="307916" y="72644"/>
                </a:lnTo>
                <a:close/>
              </a:path>
              <a:path w="381000" h="118745">
                <a:moveTo>
                  <a:pt x="330127" y="60155"/>
                </a:moveTo>
                <a:lnTo>
                  <a:pt x="307916" y="72644"/>
                </a:lnTo>
                <a:lnTo>
                  <a:pt x="355219" y="73406"/>
                </a:lnTo>
                <a:lnTo>
                  <a:pt x="355247" y="71500"/>
                </a:lnTo>
                <a:lnTo>
                  <a:pt x="348869" y="71500"/>
                </a:lnTo>
                <a:lnTo>
                  <a:pt x="330127" y="60155"/>
                </a:lnTo>
                <a:close/>
              </a:path>
              <a:path w="381000" h="118745">
                <a:moveTo>
                  <a:pt x="280035" y="0"/>
                </a:moveTo>
                <a:lnTo>
                  <a:pt x="272161" y="2032"/>
                </a:lnTo>
                <a:lnTo>
                  <a:pt x="268604" y="8000"/>
                </a:lnTo>
                <a:lnTo>
                  <a:pt x="264922" y="14097"/>
                </a:lnTo>
                <a:lnTo>
                  <a:pt x="266826" y="21971"/>
                </a:lnTo>
                <a:lnTo>
                  <a:pt x="272923" y="25526"/>
                </a:lnTo>
                <a:lnTo>
                  <a:pt x="308410" y="47009"/>
                </a:lnTo>
                <a:lnTo>
                  <a:pt x="355600" y="47751"/>
                </a:lnTo>
                <a:lnTo>
                  <a:pt x="355219" y="73406"/>
                </a:lnTo>
                <a:lnTo>
                  <a:pt x="358623" y="73406"/>
                </a:lnTo>
                <a:lnTo>
                  <a:pt x="380746" y="60960"/>
                </a:lnTo>
                <a:lnTo>
                  <a:pt x="280035" y="0"/>
                </a:lnTo>
                <a:close/>
              </a:path>
              <a:path w="381000" h="118745">
                <a:moveTo>
                  <a:pt x="380" y="42163"/>
                </a:moveTo>
                <a:lnTo>
                  <a:pt x="0" y="67690"/>
                </a:lnTo>
                <a:lnTo>
                  <a:pt x="307916" y="72644"/>
                </a:lnTo>
                <a:lnTo>
                  <a:pt x="330127" y="60155"/>
                </a:lnTo>
                <a:lnTo>
                  <a:pt x="308410" y="47009"/>
                </a:lnTo>
                <a:lnTo>
                  <a:pt x="380" y="42163"/>
                </a:lnTo>
                <a:close/>
              </a:path>
              <a:path w="381000" h="118745">
                <a:moveTo>
                  <a:pt x="349250" y="49402"/>
                </a:moveTo>
                <a:lnTo>
                  <a:pt x="330127" y="60155"/>
                </a:lnTo>
                <a:lnTo>
                  <a:pt x="348869" y="71500"/>
                </a:lnTo>
                <a:lnTo>
                  <a:pt x="349250" y="49402"/>
                </a:lnTo>
                <a:close/>
              </a:path>
              <a:path w="381000" h="118745">
                <a:moveTo>
                  <a:pt x="355575" y="49402"/>
                </a:moveTo>
                <a:lnTo>
                  <a:pt x="349250" y="49402"/>
                </a:lnTo>
                <a:lnTo>
                  <a:pt x="348869" y="71500"/>
                </a:lnTo>
                <a:lnTo>
                  <a:pt x="355247" y="71500"/>
                </a:lnTo>
                <a:lnTo>
                  <a:pt x="355575" y="49402"/>
                </a:lnTo>
                <a:close/>
              </a:path>
              <a:path w="381000" h="118745">
                <a:moveTo>
                  <a:pt x="308410" y="47009"/>
                </a:moveTo>
                <a:lnTo>
                  <a:pt x="330127" y="60155"/>
                </a:lnTo>
                <a:lnTo>
                  <a:pt x="349250" y="49402"/>
                </a:lnTo>
                <a:lnTo>
                  <a:pt x="355575" y="49402"/>
                </a:lnTo>
                <a:lnTo>
                  <a:pt x="355600" y="47751"/>
                </a:lnTo>
                <a:lnTo>
                  <a:pt x="308410" y="47009"/>
                </a:lnTo>
                <a:close/>
              </a:path>
            </a:pathLst>
          </a:custGeom>
          <a:solidFill>
            <a:srgbClr val="000000"/>
          </a:solidFill>
        </p:spPr>
        <p:txBody>
          <a:bodyPr wrap="square" lIns="0" tIns="0" rIns="0" bIns="0" rtlCol="0"/>
          <a:lstStyle/>
          <a:p>
            <a:endParaRPr/>
          </a:p>
        </p:txBody>
      </p:sp>
      <p:sp>
        <p:nvSpPr>
          <p:cNvPr id="17" name="object 17"/>
          <p:cNvSpPr/>
          <p:nvPr/>
        </p:nvSpPr>
        <p:spPr>
          <a:xfrm>
            <a:off x="5155691" y="3500246"/>
            <a:ext cx="295275" cy="118745"/>
          </a:xfrm>
          <a:custGeom>
            <a:avLst/>
            <a:gdLst/>
            <a:ahLst/>
            <a:cxnLst/>
            <a:rect l="l" t="t" r="r" b="b"/>
            <a:pathLst>
              <a:path w="295275" h="118745">
                <a:moveTo>
                  <a:pt x="101727" y="0"/>
                </a:moveTo>
                <a:lnTo>
                  <a:pt x="0" y="59436"/>
                </a:lnTo>
                <a:lnTo>
                  <a:pt x="101854" y="118617"/>
                </a:lnTo>
                <a:lnTo>
                  <a:pt x="109600" y="116585"/>
                </a:lnTo>
                <a:lnTo>
                  <a:pt x="116712" y="104393"/>
                </a:lnTo>
                <a:lnTo>
                  <a:pt x="114681" y="96519"/>
                </a:lnTo>
                <a:lnTo>
                  <a:pt x="72732" y="72136"/>
                </a:lnTo>
                <a:lnTo>
                  <a:pt x="25400" y="72136"/>
                </a:lnTo>
                <a:lnTo>
                  <a:pt x="25400" y="46608"/>
                </a:lnTo>
                <a:lnTo>
                  <a:pt x="72787" y="46542"/>
                </a:lnTo>
                <a:lnTo>
                  <a:pt x="114554" y="22098"/>
                </a:lnTo>
                <a:lnTo>
                  <a:pt x="116586" y="14224"/>
                </a:lnTo>
                <a:lnTo>
                  <a:pt x="109474" y="2031"/>
                </a:lnTo>
                <a:lnTo>
                  <a:pt x="101727" y="0"/>
                </a:lnTo>
                <a:close/>
              </a:path>
              <a:path w="295275" h="118745">
                <a:moveTo>
                  <a:pt x="72787" y="46542"/>
                </a:moveTo>
                <a:lnTo>
                  <a:pt x="25400" y="46608"/>
                </a:lnTo>
                <a:lnTo>
                  <a:pt x="25400" y="72136"/>
                </a:lnTo>
                <a:lnTo>
                  <a:pt x="72656" y="72091"/>
                </a:lnTo>
                <a:lnTo>
                  <a:pt x="69892" y="70485"/>
                </a:lnTo>
                <a:lnTo>
                  <a:pt x="31877" y="70485"/>
                </a:lnTo>
                <a:lnTo>
                  <a:pt x="31877" y="48387"/>
                </a:lnTo>
                <a:lnTo>
                  <a:pt x="69635" y="48387"/>
                </a:lnTo>
                <a:lnTo>
                  <a:pt x="72787" y="46542"/>
                </a:lnTo>
                <a:close/>
              </a:path>
              <a:path w="295275" h="118745">
                <a:moveTo>
                  <a:pt x="72656" y="72091"/>
                </a:moveTo>
                <a:lnTo>
                  <a:pt x="25400" y="72136"/>
                </a:lnTo>
                <a:lnTo>
                  <a:pt x="72732" y="72136"/>
                </a:lnTo>
                <a:close/>
              </a:path>
              <a:path w="295275" h="118745">
                <a:moveTo>
                  <a:pt x="294894" y="46227"/>
                </a:moveTo>
                <a:lnTo>
                  <a:pt x="72787" y="46542"/>
                </a:lnTo>
                <a:lnTo>
                  <a:pt x="50820" y="59398"/>
                </a:lnTo>
                <a:lnTo>
                  <a:pt x="72656" y="72091"/>
                </a:lnTo>
                <a:lnTo>
                  <a:pt x="295021" y="71881"/>
                </a:lnTo>
                <a:lnTo>
                  <a:pt x="294894" y="46227"/>
                </a:lnTo>
                <a:close/>
              </a:path>
              <a:path w="295275" h="118745">
                <a:moveTo>
                  <a:pt x="31877" y="48387"/>
                </a:moveTo>
                <a:lnTo>
                  <a:pt x="31877" y="70485"/>
                </a:lnTo>
                <a:lnTo>
                  <a:pt x="50820" y="59398"/>
                </a:lnTo>
                <a:lnTo>
                  <a:pt x="31877" y="48387"/>
                </a:lnTo>
                <a:close/>
              </a:path>
              <a:path w="295275" h="118745">
                <a:moveTo>
                  <a:pt x="50820" y="59398"/>
                </a:moveTo>
                <a:lnTo>
                  <a:pt x="31877" y="70485"/>
                </a:lnTo>
                <a:lnTo>
                  <a:pt x="69892" y="70485"/>
                </a:lnTo>
                <a:lnTo>
                  <a:pt x="50820" y="59398"/>
                </a:lnTo>
                <a:close/>
              </a:path>
              <a:path w="295275" h="118745">
                <a:moveTo>
                  <a:pt x="69635" y="48387"/>
                </a:moveTo>
                <a:lnTo>
                  <a:pt x="31877" y="48387"/>
                </a:lnTo>
                <a:lnTo>
                  <a:pt x="50820" y="59398"/>
                </a:lnTo>
                <a:lnTo>
                  <a:pt x="69635" y="48387"/>
                </a:lnTo>
                <a:close/>
              </a:path>
            </a:pathLst>
          </a:custGeom>
          <a:solidFill>
            <a:srgbClr val="000000"/>
          </a:solidFill>
        </p:spPr>
        <p:txBody>
          <a:bodyPr wrap="square" lIns="0" tIns="0" rIns="0" bIns="0" rtlCol="0"/>
          <a:lstStyle/>
          <a:p>
            <a:endParaRPr/>
          </a:p>
        </p:txBody>
      </p:sp>
      <p:sp>
        <p:nvSpPr>
          <p:cNvPr id="18" name="object 18"/>
          <p:cNvSpPr/>
          <p:nvPr/>
        </p:nvSpPr>
        <p:spPr>
          <a:xfrm>
            <a:off x="5030978" y="3633089"/>
            <a:ext cx="548005" cy="1268095"/>
          </a:xfrm>
          <a:custGeom>
            <a:avLst/>
            <a:gdLst/>
            <a:ahLst/>
            <a:cxnLst/>
            <a:rect l="l" t="t" r="r" b="b"/>
            <a:pathLst>
              <a:path w="548004" h="1268095">
                <a:moveTo>
                  <a:pt x="453644" y="1175893"/>
                </a:moveTo>
                <a:lnTo>
                  <a:pt x="445516" y="1177036"/>
                </a:lnTo>
                <a:lnTo>
                  <a:pt x="441325" y="1182624"/>
                </a:lnTo>
                <a:lnTo>
                  <a:pt x="437007" y="1188212"/>
                </a:lnTo>
                <a:lnTo>
                  <a:pt x="438023" y="1196213"/>
                </a:lnTo>
                <a:lnTo>
                  <a:pt x="531622" y="1267714"/>
                </a:lnTo>
                <a:lnTo>
                  <a:pt x="534200" y="1249172"/>
                </a:lnTo>
                <a:lnTo>
                  <a:pt x="510159" y="1249172"/>
                </a:lnTo>
                <a:lnTo>
                  <a:pt x="492113" y="1205331"/>
                </a:lnTo>
                <a:lnTo>
                  <a:pt x="453644" y="1175893"/>
                </a:lnTo>
                <a:close/>
              </a:path>
              <a:path w="548004" h="1268095">
                <a:moveTo>
                  <a:pt x="492113" y="1205331"/>
                </a:moveTo>
                <a:lnTo>
                  <a:pt x="510159" y="1249172"/>
                </a:lnTo>
                <a:lnTo>
                  <a:pt x="526418" y="1242441"/>
                </a:lnTo>
                <a:lnTo>
                  <a:pt x="509270" y="1242441"/>
                </a:lnTo>
                <a:lnTo>
                  <a:pt x="512280" y="1220738"/>
                </a:lnTo>
                <a:lnTo>
                  <a:pt x="492113" y="1205331"/>
                </a:lnTo>
                <a:close/>
              </a:path>
              <a:path w="548004" h="1268095">
                <a:moveTo>
                  <a:pt x="528955" y="1142619"/>
                </a:moveTo>
                <a:lnTo>
                  <a:pt x="522477" y="1147572"/>
                </a:lnTo>
                <a:lnTo>
                  <a:pt x="521462" y="1154557"/>
                </a:lnTo>
                <a:lnTo>
                  <a:pt x="515764" y="1195624"/>
                </a:lnTo>
                <a:lnTo>
                  <a:pt x="533781" y="1239393"/>
                </a:lnTo>
                <a:lnTo>
                  <a:pt x="510159" y="1249172"/>
                </a:lnTo>
                <a:lnTo>
                  <a:pt x="534200" y="1249172"/>
                </a:lnTo>
                <a:lnTo>
                  <a:pt x="546862" y="1158113"/>
                </a:lnTo>
                <a:lnTo>
                  <a:pt x="547751" y="1151128"/>
                </a:lnTo>
                <a:lnTo>
                  <a:pt x="542925" y="1144651"/>
                </a:lnTo>
                <a:lnTo>
                  <a:pt x="528955" y="1142619"/>
                </a:lnTo>
                <a:close/>
              </a:path>
              <a:path w="548004" h="1268095">
                <a:moveTo>
                  <a:pt x="512280" y="1220738"/>
                </a:moveTo>
                <a:lnTo>
                  <a:pt x="509270" y="1242441"/>
                </a:lnTo>
                <a:lnTo>
                  <a:pt x="529717" y="1234059"/>
                </a:lnTo>
                <a:lnTo>
                  <a:pt x="512280" y="1220738"/>
                </a:lnTo>
                <a:close/>
              </a:path>
              <a:path w="548004" h="1268095">
                <a:moveTo>
                  <a:pt x="515764" y="1195624"/>
                </a:moveTo>
                <a:lnTo>
                  <a:pt x="512280" y="1220738"/>
                </a:lnTo>
                <a:lnTo>
                  <a:pt x="529717" y="1234059"/>
                </a:lnTo>
                <a:lnTo>
                  <a:pt x="509270" y="1242441"/>
                </a:lnTo>
                <a:lnTo>
                  <a:pt x="526418" y="1242441"/>
                </a:lnTo>
                <a:lnTo>
                  <a:pt x="533781" y="1239393"/>
                </a:lnTo>
                <a:lnTo>
                  <a:pt x="515764" y="1195624"/>
                </a:lnTo>
                <a:close/>
              </a:path>
              <a:path w="548004" h="1268095">
                <a:moveTo>
                  <a:pt x="23622" y="0"/>
                </a:moveTo>
                <a:lnTo>
                  <a:pt x="0" y="9779"/>
                </a:lnTo>
                <a:lnTo>
                  <a:pt x="492113" y="1205331"/>
                </a:lnTo>
                <a:lnTo>
                  <a:pt x="512280" y="1220738"/>
                </a:lnTo>
                <a:lnTo>
                  <a:pt x="515764" y="1195624"/>
                </a:lnTo>
                <a:lnTo>
                  <a:pt x="23622" y="0"/>
                </a:lnTo>
                <a:close/>
              </a:path>
            </a:pathLst>
          </a:custGeom>
          <a:solidFill>
            <a:srgbClr val="000000"/>
          </a:solidFill>
        </p:spPr>
        <p:txBody>
          <a:bodyPr wrap="square" lIns="0" tIns="0" rIns="0" bIns="0" rtlCol="0"/>
          <a:lstStyle/>
          <a:p>
            <a:endParaRPr/>
          </a:p>
        </p:txBody>
      </p:sp>
      <p:sp>
        <p:nvSpPr>
          <p:cNvPr id="19" name="object 19"/>
          <p:cNvSpPr/>
          <p:nvPr/>
        </p:nvSpPr>
        <p:spPr>
          <a:xfrm>
            <a:off x="5902197" y="3504438"/>
            <a:ext cx="381000" cy="118745"/>
          </a:xfrm>
          <a:custGeom>
            <a:avLst/>
            <a:gdLst/>
            <a:ahLst/>
            <a:cxnLst/>
            <a:rect l="l" t="t" r="r" b="b"/>
            <a:pathLst>
              <a:path w="381000" h="118745">
                <a:moveTo>
                  <a:pt x="307916" y="72644"/>
                </a:moveTo>
                <a:lnTo>
                  <a:pt x="265684" y="96392"/>
                </a:lnTo>
                <a:lnTo>
                  <a:pt x="263525" y="104139"/>
                </a:lnTo>
                <a:lnTo>
                  <a:pt x="266953" y="110362"/>
                </a:lnTo>
                <a:lnTo>
                  <a:pt x="270382" y="116459"/>
                </a:lnTo>
                <a:lnTo>
                  <a:pt x="278129" y="118744"/>
                </a:lnTo>
                <a:lnTo>
                  <a:pt x="358720" y="73406"/>
                </a:lnTo>
                <a:lnTo>
                  <a:pt x="355218" y="73406"/>
                </a:lnTo>
                <a:lnTo>
                  <a:pt x="307916" y="72644"/>
                </a:lnTo>
                <a:close/>
              </a:path>
              <a:path w="381000" h="118745">
                <a:moveTo>
                  <a:pt x="330127" y="60155"/>
                </a:moveTo>
                <a:lnTo>
                  <a:pt x="307916" y="72644"/>
                </a:lnTo>
                <a:lnTo>
                  <a:pt x="355218" y="73406"/>
                </a:lnTo>
                <a:lnTo>
                  <a:pt x="355247" y="71500"/>
                </a:lnTo>
                <a:lnTo>
                  <a:pt x="348868" y="71500"/>
                </a:lnTo>
                <a:lnTo>
                  <a:pt x="330127" y="60155"/>
                </a:lnTo>
                <a:close/>
              </a:path>
              <a:path w="381000" h="118745">
                <a:moveTo>
                  <a:pt x="280035" y="0"/>
                </a:moveTo>
                <a:lnTo>
                  <a:pt x="272161" y="2032"/>
                </a:lnTo>
                <a:lnTo>
                  <a:pt x="268604" y="8000"/>
                </a:lnTo>
                <a:lnTo>
                  <a:pt x="264922" y="14097"/>
                </a:lnTo>
                <a:lnTo>
                  <a:pt x="266826" y="21971"/>
                </a:lnTo>
                <a:lnTo>
                  <a:pt x="272923" y="25526"/>
                </a:lnTo>
                <a:lnTo>
                  <a:pt x="308410" y="47009"/>
                </a:lnTo>
                <a:lnTo>
                  <a:pt x="355600" y="47751"/>
                </a:lnTo>
                <a:lnTo>
                  <a:pt x="355218" y="73406"/>
                </a:lnTo>
                <a:lnTo>
                  <a:pt x="358720" y="73406"/>
                </a:lnTo>
                <a:lnTo>
                  <a:pt x="380873" y="60960"/>
                </a:lnTo>
                <a:lnTo>
                  <a:pt x="280035" y="0"/>
                </a:lnTo>
                <a:close/>
              </a:path>
              <a:path w="381000" h="118745">
                <a:moveTo>
                  <a:pt x="380" y="42163"/>
                </a:moveTo>
                <a:lnTo>
                  <a:pt x="0" y="67690"/>
                </a:lnTo>
                <a:lnTo>
                  <a:pt x="307916" y="72644"/>
                </a:lnTo>
                <a:lnTo>
                  <a:pt x="330127" y="60155"/>
                </a:lnTo>
                <a:lnTo>
                  <a:pt x="308410" y="47009"/>
                </a:lnTo>
                <a:lnTo>
                  <a:pt x="380" y="42163"/>
                </a:lnTo>
                <a:close/>
              </a:path>
              <a:path w="381000" h="118745">
                <a:moveTo>
                  <a:pt x="349250" y="49402"/>
                </a:moveTo>
                <a:lnTo>
                  <a:pt x="330127" y="60155"/>
                </a:lnTo>
                <a:lnTo>
                  <a:pt x="348868" y="71500"/>
                </a:lnTo>
                <a:lnTo>
                  <a:pt x="349250" y="49402"/>
                </a:lnTo>
                <a:close/>
              </a:path>
              <a:path w="381000" h="118745">
                <a:moveTo>
                  <a:pt x="355575" y="49402"/>
                </a:moveTo>
                <a:lnTo>
                  <a:pt x="349250" y="49402"/>
                </a:lnTo>
                <a:lnTo>
                  <a:pt x="348868" y="71500"/>
                </a:lnTo>
                <a:lnTo>
                  <a:pt x="355247" y="71500"/>
                </a:lnTo>
                <a:lnTo>
                  <a:pt x="355575" y="49402"/>
                </a:lnTo>
                <a:close/>
              </a:path>
              <a:path w="381000" h="118745">
                <a:moveTo>
                  <a:pt x="308410" y="47009"/>
                </a:moveTo>
                <a:lnTo>
                  <a:pt x="330127" y="60155"/>
                </a:lnTo>
                <a:lnTo>
                  <a:pt x="349250" y="49402"/>
                </a:lnTo>
                <a:lnTo>
                  <a:pt x="355575" y="49402"/>
                </a:lnTo>
                <a:lnTo>
                  <a:pt x="355600" y="47751"/>
                </a:lnTo>
                <a:lnTo>
                  <a:pt x="308410" y="47009"/>
                </a:lnTo>
                <a:close/>
              </a:path>
            </a:pathLst>
          </a:custGeom>
          <a:solidFill>
            <a:srgbClr val="000000"/>
          </a:solidFill>
        </p:spPr>
        <p:txBody>
          <a:bodyPr wrap="square" lIns="0" tIns="0" rIns="0" bIns="0" rtlCol="0"/>
          <a:lstStyle/>
          <a:p>
            <a:endParaRPr/>
          </a:p>
        </p:txBody>
      </p:sp>
      <p:sp>
        <p:nvSpPr>
          <p:cNvPr id="20" name="object 20"/>
          <p:cNvSpPr/>
          <p:nvPr/>
        </p:nvSpPr>
        <p:spPr>
          <a:xfrm>
            <a:off x="6450965" y="3500246"/>
            <a:ext cx="295275" cy="118745"/>
          </a:xfrm>
          <a:custGeom>
            <a:avLst/>
            <a:gdLst/>
            <a:ahLst/>
            <a:cxnLst/>
            <a:rect l="l" t="t" r="r" b="b"/>
            <a:pathLst>
              <a:path w="295275" h="118745">
                <a:moveTo>
                  <a:pt x="101727" y="0"/>
                </a:moveTo>
                <a:lnTo>
                  <a:pt x="0" y="59436"/>
                </a:lnTo>
                <a:lnTo>
                  <a:pt x="101854" y="118617"/>
                </a:lnTo>
                <a:lnTo>
                  <a:pt x="109601" y="116585"/>
                </a:lnTo>
                <a:lnTo>
                  <a:pt x="116712" y="104393"/>
                </a:lnTo>
                <a:lnTo>
                  <a:pt x="114681" y="96519"/>
                </a:lnTo>
                <a:lnTo>
                  <a:pt x="72732" y="72136"/>
                </a:lnTo>
                <a:lnTo>
                  <a:pt x="25400" y="72136"/>
                </a:lnTo>
                <a:lnTo>
                  <a:pt x="25400" y="46608"/>
                </a:lnTo>
                <a:lnTo>
                  <a:pt x="72787" y="46542"/>
                </a:lnTo>
                <a:lnTo>
                  <a:pt x="114554" y="22098"/>
                </a:lnTo>
                <a:lnTo>
                  <a:pt x="116586" y="14224"/>
                </a:lnTo>
                <a:lnTo>
                  <a:pt x="109474" y="2031"/>
                </a:lnTo>
                <a:lnTo>
                  <a:pt x="101727" y="0"/>
                </a:lnTo>
                <a:close/>
              </a:path>
              <a:path w="295275" h="118745">
                <a:moveTo>
                  <a:pt x="72787" y="46542"/>
                </a:moveTo>
                <a:lnTo>
                  <a:pt x="25400" y="46608"/>
                </a:lnTo>
                <a:lnTo>
                  <a:pt x="25400" y="72136"/>
                </a:lnTo>
                <a:lnTo>
                  <a:pt x="72656" y="72091"/>
                </a:lnTo>
                <a:lnTo>
                  <a:pt x="69892" y="70485"/>
                </a:lnTo>
                <a:lnTo>
                  <a:pt x="31876" y="70485"/>
                </a:lnTo>
                <a:lnTo>
                  <a:pt x="31876" y="48387"/>
                </a:lnTo>
                <a:lnTo>
                  <a:pt x="69635" y="48387"/>
                </a:lnTo>
                <a:lnTo>
                  <a:pt x="72787" y="46542"/>
                </a:lnTo>
                <a:close/>
              </a:path>
              <a:path w="295275" h="118745">
                <a:moveTo>
                  <a:pt x="72656" y="72091"/>
                </a:moveTo>
                <a:lnTo>
                  <a:pt x="25400" y="72136"/>
                </a:lnTo>
                <a:lnTo>
                  <a:pt x="72732" y="72136"/>
                </a:lnTo>
                <a:close/>
              </a:path>
              <a:path w="295275" h="118745">
                <a:moveTo>
                  <a:pt x="294893" y="46227"/>
                </a:moveTo>
                <a:lnTo>
                  <a:pt x="72787" y="46542"/>
                </a:lnTo>
                <a:lnTo>
                  <a:pt x="50820" y="59398"/>
                </a:lnTo>
                <a:lnTo>
                  <a:pt x="72656" y="72091"/>
                </a:lnTo>
                <a:lnTo>
                  <a:pt x="295020" y="71881"/>
                </a:lnTo>
                <a:lnTo>
                  <a:pt x="294893" y="46227"/>
                </a:lnTo>
                <a:close/>
              </a:path>
              <a:path w="295275" h="118745">
                <a:moveTo>
                  <a:pt x="31876" y="48387"/>
                </a:moveTo>
                <a:lnTo>
                  <a:pt x="31876" y="70485"/>
                </a:lnTo>
                <a:lnTo>
                  <a:pt x="50820" y="59398"/>
                </a:lnTo>
                <a:lnTo>
                  <a:pt x="31876" y="48387"/>
                </a:lnTo>
                <a:close/>
              </a:path>
              <a:path w="295275" h="118745">
                <a:moveTo>
                  <a:pt x="50820" y="59398"/>
                </a:moveTo>
                <a:lnTo>
                  <a:pt x="31876" y="70485"/>
                </a:lnTo>
                <a:lnTo>
                  <a:pt x="69892" y="70485"/>
                </a:lnTo>
                <a:lnTo>
                  <a:pt x="50820" y="59398"/>
                </a:lnTo>
                <a:close/>
              </a:path>
              <a:path w="295275" h="118745">
                <a:moveTo>
                  <a:pt x="69635" y="48387"/>
                </a:moveTo>
                <a:lnTo>
                  <a:pt x="31876" y="48387"/>
                </a:lnTo>
                <a:lnTo>
                  <a:pt x="50820" y="59398"/>
                </a:lnTo>
                <a:lnTo>
                  <a:pt x="69635" y="48387"/>
                </a:lnTo>
                <a:close/>
              </a:path>
            </a:pathLst>
          </a:custGeom>
          <a:solidFill>
            <a:srgbClr val="000000"/>
          </a:solidFill>
        </p:spPr>
        <p:txBody>
          <a:bodyPr wrap="square" lIns="0" tIns="0" rIns="0" bIns="0" rtlCol="0"/>
          <a:lstStyle/>
          <a:p>
            <a:endParaRPr/>
          </a:p>
        </p:txBody>
      </p:sp>
      <p:sp>
        <p:nvSpPr>
          <p:cNvPr id="21" name="object 21"/>
          <p:cNvSpPr/>
          <p:nvPr/>
        </p:nvSpPr>
        <p:spPr>
          <a:xfrm>
            <a:off x="6370192" y="3630167"/>
            <a:ext cx="577850" cy="1270635"/>
          </a:xfrm>
          <a:custGeom>
            <a:avLst/>
            <a:gdLst/>
            <a:ahLst/>
            <a:cxnLst/>
            <a:rect l="l" t="t" r="r" b="b"/>
            <a:pathLst>
              <a:path w="577850" h="1270635">
                <a:moveTo>
                  <a:pt x="484124" y="1180464"/>
                </a:moveTo>
                <a:lnTo>
                  <a:pt x="476123" y="1181734"/>
                </a:lnTo>
                <a:lnTo>
                  <a:pt x="467740" y="1193164"/>
                </a:lnTo>
                <a:lnTo>
                  <a:pt x="469011" y="1201165"/>
                </a:lnTo>
                <a:lnTo>
                  <a:pt x="564007" y="1270634"/>
                </a:lnTo>
                <a:lnTo>
                  <a:pt x="566146" y="1252473"/>
                </a:lnTo>
                <a:lnTo>
                  <a:pt x="542163" y="1252473"/>
                </a:lnTo>
                <a:lnTo>
                  <a:pt x="523272" y="1209187"/>
                </a:lnTo>
                <a:lnTo>
                  <a:pt x="489712" y="1184655"/>
                </a:lnTo>
                <a:lnTo>
                  <a:pt x="484124" y="1180464"/>
                </a:lnTo>
                <a:close/>
              </a:path>
              <a:path w="577850" h="1270635">
                <a:moveTo>
                  <a:pt x="523272" y="1209187"/>
                </a:moveTo>
                <a:lnTo>
                  <a:pt x="542163" y="1252473"/>
                </a:lnTo>
                <a:lnTo>
                  <a:pt x="557434" y="1245869"/>
                </a:lnTo>
                <a:lnTo>
                  <a:pt x="541147" y="1245869"/>
                </a:lnTo>
                <a:lnTo>
                  <a:pt x="543715" y="1224131"/>
                </a:lnTo>
                <a:lnTo>
                  <a:pt x="523272" y="1209187"/>
                </a:lnTo>
                <a:close/>
              </a:path>
              <a:path w="577850" h="1270635">
                <a:moveTo>
                  <a:pt x="558673" y="1145666"/>
                </a:moveTo>
                <a:lnTo>
                  <a:pt x="552323" y="1150746"/>
                </a:lnTo>
                <a:lnTo>
                  <a:pt x="551561" y="1157731"/>
                </a:lnTo>
                <a:lnTo>
                  <a:pt x="546699" y="1198873"/>
                </a:lnTo>
                <a:lnTo>
                  <a:pt x="565658" y="1242313"/>
                </a:lnTo>
                <a:lnTo>
                  <a:pt x="542163" y="1252473"/>
                </a:lnTo>
                <a:lnTo>
                  <a:pt x="566146" y="1252473"/>
                </a:lnTo>
                <a:lnTo>
                  <a:pt x="576961" y="1160652"/>
                </a:lnTo>
                <a:lnTo>
                  <a:pt x="577723" y="1153667"/>
                </a:lnTo>
                <a:lnTo>
                  <a:pt x="572770" y="1147317"/>
                </a:lnTo>
                <a:lnTo>
                  <a:pt x="565658" y="1146555"/>
                </a:lnTo>
                <a:lnTo>
                  <a:pt x="558673" y="1145666"/>
                </a:lnTo>
                <a:close/>
              </a:path>
              <a:path w="577850" h="1270635">
                <a:moveTo>
                  <a:pt x="543715" y="1224131"/>
                </a:moveTo>
                <a:lnTo>
                  <a:pt x="541147" y="1245869"/>
                </a:lnTo>
                <a:lnTo>
                  <a:pt x="561466" y="1237106"/>
                </a:lnTo>
                <a:lnTo>
                  <a:pt x="543715" y="1224131"/>
                </a:lnTo>
                <a:close/>
              </a:path>
              <a:path w="577850" h="1270635">
                <a:moveTo>
                  <a:pt x="546699" y="1198873"/>
                </a:moveTo>
                <a:lnTo>
                  <a:pt x="543715" y="1224131"/>
                </a:lnTo>
                <a:lnTo>
                  <a:pt x="561466" y="1237106"/>
                </a:lnTo>
                <a:lnTo>
                  <a:pt x="541147" y="1245869"/>
                </a:lnTo>
                <a:lnTo>
                  <a:pt x="557434" y="1245869"/>
                </a:lnTo>
                <a:lnTo>
                  <a:pt x="565658" y="1242313"/>
                </a:lnTo>
                <a:lnTo>
                  <a:pt x="546699" y="1198873"/>
                </a:lnTo>
                <a:close/>
              </a:path>
              <a:path w="577850" h="1270635">
                <a:moveTo>
                  <a:pt x="23495" y="0"/>
                </a:moveTo>
                <a:lnTo>
                  <a:pt x="0" y="10159"/>
                </a:lnTo>
                <a:lnTo>
                  <a:pt x="523272" y="1209187"/>
                </a:lnTo>
                <a:lnTo>
                  <a:pt x="543715" y="1224131"/>
                </a:lnTo>
                <a:lnTo>
                  <a:pt x="546699" y="1198873"/>
                </a:lnTo>
                <a:lnTo>
                  <a:pt x="23495" y="0"/>
                </a:lnTo>
                <a:close/>
              </a:path>
            </a:pathLst>
          </a:custGeom>
          <a:solidFill>
            <a:srgbClr val="000000"/>
          </a:solidFill>
        </p:spPr>
        <p:txBody>
          <a:bodyPr wrap="square" lIns="0" tIns="0" rIns="0" bIns="0" rtlCol="0"/>
          <a:lstStyle/>
          <a:p>
            <a:endParaRPr/>
          </a:p>
        </p:txBody>
      </p:sp>
      <p:sp>
        <p:nvSpPr>
          <p:cNvPr id="22" name="object 22"/>
          <p:cNvSpPr/>
          <p:nvPr/>
        </p:nvSpPr>
        <p:spPr>
          <a:xfrm>
            <a:off x="7121525" y="3504438"/>
            <a:ext cx="381000" cy="118745"/>
          </a:xfrm>
          <a:custGeom>
            <a:avLst/>
            <a:gdLst/>
            <a:ahLst/>
            <a:cxnLst/>
            <a:rect l="l" t="t" r="r" b="b"/>
            <a:pathLst>
              <a:path w="381000" h="118745">
                <a:moveTo>
                  <a:pt x="307916" y="72644"/>
                </a:moveTo>
                <a:lnTo>
                  <a:pt x="265683" y="96392"/>
                </a:lnTo>
                <a:lnTo>
                  <a:pt x="263398" y="104139"/>
                </a:lnTo>
                <a:lnTo>
                  <a:pt x="266953" y="110362"/>
                </a:lnTo>
                <a:lnTo>
                  <a:pt x="270382" y="116459"/>
                </a:lnTo>
                <a:lnTo>
                  <a:pt x="278129" y="118744"/>
                </a:lnTo>
                <a:lnTo>
                  <a:pt x="358623" y="73406"/>
                </a:lnTo>
                <a:lnTo>
                  <a:pt x="355219" y="73406"/>
                </a:lnTo>
                <a:lnTo>
                  <a:pt x="307916" y="72644"/>
                </a:lnTo>
                <a:close/>
              </a:path>
              <a:path w="381000" h="118745">
                <a:moveTo>
                  <a:pt x="330127" y="60155"/>
                </a:moveTo>
                <a:lnTo>
                  <a:pt x="307916" y="72644"/>
                </a:lnTo>
                <a:lnTo>
                  <a:pt x="355219" y="73406"/>
                </a:lnTo>
                <a:lnTo>
                  <a:pt x="355247" y="71500"/>
                </a:lnTo>
                <a:lnTo>
                  <a:pt x="348869" y="71500"/>
                </a:lnTo>
                <a:lnTo>
                  <a:pt x="330127" y="60155"/>
                </a:lnTo>
                <a:close/>
              </a:path>
              <a:path w="381000" h="118745">
                <a:moveTo>
                  <a:pt x="280034" y="0"/>
                </a:moveTo>
                <a:lnTo>
                  <a:pt x="272160" y="2032"/>
                </a:lnTo>
                <a:lnTo>
                  <a:pt x="268604" y="8000"/>
                </a:lnTo>
                <a:lnTo>
                  <a:pt x="264922" y="14097"/>
                </a:lnTo>
                <a:lnTo>
                  <a:pt x="266826" y="21971"/>
                </a:lnTo>
                <a:lnTo>
                  <a:pt x="272923" y="25526"/>
                </a:lnTo>
                <a:lnTo>
                  <a:pt x="308410" y="47009"/>
                </a:lnTo>
                <a:lnTo>
                  <a:pt x="355600" y="47751"/>
                </a:lnTo>
                <a:lnTo>
                  <a:pt x="355219" y="73406"/>
                </a:lnTo>
                <a:lnTo>
                  <a:pt x="358623" y="73406"/>
                </a:lnTo>
                <a:lnTo>
                  <a:pt x="380746" y="60960"/>
                </a:lnTo>
                <a:lnTo>
                  <a:pt x="280034" y="0"/>
                </a:lnTo>
                <a:close/>
              </a:path>
              <a:path w="381000" h="118745">
                <a:moveTo>
                  <a:pt x="380" y="42163"/>
                </a:moveTo>
                <a:lnTo>
                  <a:pt x="0" y="67690"/>
                </a:lnTo>
                <a:lnTo>
                  <a:pt x="307916" y="72644"/>
                </a:lnTo>
                <a:lnTo>
                  <a:pt x="330127" y="60155"/>
                </a:lnTo>
                <a:lnTo>
                  <a:pt x="308410" y="47009"/>
                </a:lnTo>
                <a:lnTo>
                  <a:pt x="380" y="42163"/>
                </a:lnTo>
                <a:close/>
              </a:path>
              <a:path w="381000" h="118745">
                <a:moveTo>
                  <a:pt x="349250" y="49402"/>
                </a:moveTo>
                <a:lnTo>
                  <a:pt x="330127" y="60155"/>
                </a:lnTo>
                <a:lnTo>
                  <a:pt x="348869" y="71500"/>
                </a:lnTo>
                <a:lnTo>
                  <a:pt x="349250" y="49402"/>
                </a:lnTo>
                <a:close/>
              </a:path>
              <a:path w="381000" h="118745">
                <a:moveTo>
                  <a:pt x="355575" y="49402"/>
                </a:moveTo>
                <a:lnTo>
                  <a:pt x="349250" y="49402"/>
                </a:lnTo>
                <a:lnTo>
                  <a:pt x="348869" y="71500"/>
                </a:lnTo>
                <a:lnTo>
                  <a:pt x="355247" y="71500"/>
                </a:lnTo>
                <a:lnTo>
                  <a:pt x="355575" y="49402"/>
                </a:lnTo>
                <a:close/>
              </a:path>
              <a:path w="381000" h="118745">
                <a:moveTo>
                  <a:pt x="308410" y="47009"/>
                </a:moveTo>
                <a:lnTo>
                  <a:pt x="330127" y="60155"/>
                </a:lnTo>
                <a:lnTo>
                  <a:pt x="349250" y="49402"/>
                </a:lnTo>
                <a:lnTo>
                  <a:pt x="355575" y="49402"/>
                </a:lnTo>
                <a:lnTo>
                  <a:pt x="355600" y="47751"/>
                </a:lnTo>
                <a:lnTo>
                  <a:pt x="308410" y="47009"/>
                </a:lnTo>
                <a:close/>
              </a:path>
            </a:pathLst>
          </a:custGeom>
          <a:solidFill>
            <a:srgbClr val="000000"/>
          </a:solidFill>
        </p:spPr>
        <p:txBody>
          <a:bodyPr wrap="square" lIns="0" tIns="0" rIns="0" bIns="0" rtlCol="0"/>
          <a:lstStyle/>
          <a:p>
            <a:endParaRPr/>
          </a:p>
        </p:txBody>
      </p:sp>
      <p:sp>
        <p:nvSpPr>
          <p:cNvPr id="23" name="object 23"/>
          <p:cNvSpPr/>
          <p:nvPr/>
        </p:nvSpPr>
        <p:spPr>
          <a:xfrm>
            <a:off x="7670292" y="3500246"/>
            <a:ext cx="295275" cy="118745"/>
          </a:xfrm>
          <a:custGeom>
            <a:avLst/>
            <a:gdLst/>
            <a:ahLst/>
            <a:cxnLst/>
            <a:rect l="l" t="t" r="r" b="b"/>
            <a:pathLst>
              <a:path w="295275" h="118745">
                <a:moveTo>
                  <a:pt x="101726" y="0"/>
                </a:moveTo>
                <a:lnTo>
                  <a:pt x="0" y="59436"/>
                </a:lnTo>
                <a:lnTo>
                  <a:pt x="101853" y="118617"/>
                </a:lnTo>
                <a:lnTo>
                  <a:pt x="109600" y="116585"/>
                </a:lnTo>
                <a:lnTo>
                  <a:pt x="116712" y="104393"/>
                </a:lnTo>
                <a:lnTo>
                  <a:pt x="114680" y="96519"/>
                </a:lnTo>
                <a:lnTo>
                  <a:pt x="72732" y="72136"/>
                </a:lnTo>
                <a:lnTo>
                  <a:pt x="25400" y="72136"/>
                </a:lnTo>
                <a:lnTo>
                  <a:pt x="25400" y="46608"/>
                </a:lnTo>
                <a:lnTo>
                  <a:pt x="72787" y="46542"/>
                </a:lnTo>
                <a:lnTo>
                  <a:pt x="114553" y="22098"/>
                </a:lnTo>
                <a:lnTo>
                  <a:pt x="116585" y="14224"/>
                </a:lnTo>
                <a:lnTo>
                  <a:pt x="109474" y="2031"/>
                </a:lnTo>
                <a:lnTo>
                  <a:pt x="101726" y="0"/>
                </a:lnTo>
                <a:close/>
              </a:path>
              <a:path w="295275" h="118745">
                <a:moveTo>
                  <a:pt x="72787" y="46542"/>
                </a:moveTo>
                <a:lnTo>
                  <a:pt x="25400" y="46608"/>
                </a:lnTo>
                <a:lnTo>
                  <a:pt x="25400" y="72136"/>
                </a:lnTo>
                <a:lnTo>
                  <a:pt x="72656" y="72091"/>
                </a:lnTo>
                <a:lnTo>
                  <a:pt x="69892" y="70485"/>
                </a:lnTo>
                <a:lnTo>
                  <a:pt x="31876" y="70485"/>
                </a:lnTo>
                <a:lnTo>
                  <a:pt x="31876" y="48387"/>
                </a:lnTo>
                <a:lnTo>
                  <a:pt x="69635" y="48387"/>
                </a:lnTo>
                <a:lnTo>
                  <a:pt x="72787" y="46542"/>
                </a:lnTo>
                <a:close/>
              </a:path>
              <a:path w="295275" h="118745">
                <a:moveTo>
                  <a:pt x="72656" y="72091"/>
                </a:moveTo>
                <a:lnTo>
                  <a:pt x="25400" y="72136"/>
                </a:lnTo>
                <a:lnTo>
                  <a:pt x="72732" y="72136"/>
                </a:lnTo>
                <a:close/>
              </a:path>
              <a:path w="295275" h="118745">
                <a:moveTo>
                  <a:pt x="294893" y="46227"/>
                </a:moveTo>
                <a:lnTo>
                  <a:pt x="72787" y="46542"/>
                </a:lnTo>
                <a:lnTo>
                  <a:pt x="50820" y="59398"/>
                </a:lnTo>
                <a:lnTo>
                  <a:pt x="72656" y="72091"/>
                </a:lnTo>
                <a:lnTo>
                  <a:pt x="295021" y="71881"/>
                </a:lnTo>
                <a:lnTo>
                  <a:pt x="294893" y="46227"/>
                </a:lnTo>
                <a:close/>
              </a:path>
              <a:path w="295275" h="118745">
                <a:moveTo>
                  <a:pt x="31876" y="48387"/>
                </a:moveTo>
                <a:lnTo>
                  <a:pt x="31876" y="70485"/>
                </a:lnTo>
                <a:lnTo>
                  <a:pt x="50820" y="59398"/>
                </a:lnTo>
                <a:lnTo>
                  <a:pt x="31876" y="48387"/>
                </a:lnTo>
                <a:close/>
              </a:path>
              <a:path w="295275" h="118745">
                <a:moveTo>
                  <a:pt x="50820" y="59398"/>
                </a:moveTo>
                <a:lnTo>
                  <a:pt x="31876" y="70485"/>
                </a:lnTo>
                <a:lnTo>
                  <a:pt x="69892" y="70485"/>
                </a:lnTo>
                <a:lnTo>
                  <a:pt x="50820" y="59398"/>
                </a:lnTo>
                <a:close/>
              </a:path>
              <a:path w="295275" h="118745">
                <a:moveTo>
                  <a:pt x="69635" y="48387"/>
                </a:moveTo>
                <a:lnTo>
                  <a:pt x="31876" y="48387"/>
                </a:lnTo>
                <a:lnTo>
                  <a:pt x="50820" y="59398"/>
                </a:lnTo>
                <a:lnTo>
                  <a:pt x="69635" y="48387"/>
                </a:lnTo>
                <a:close/>
              </a:path>
            </a:pathLst>
          </a:custGeom>
          <a:solidFill>
            <a:srgbClr val="000000"/>
          </a:solidFill>
        </p:spPr>
        <p:txBody>
          <a:bodyPr wrap="square" lIns="0" tIns="0" rIns="0" bIns="0" rtlCol="0"/>
          <a:lstStyle/>
          <a:p>
            <a:endParaRPr/>
          </a:p>
        </p:txBody>
      </p:sp>
      <p:sp>
        <p:nvSpPr>
          <p:cNvPr id="24" name="object 24"/>
          <p:cNvSpPr/>
          <p:nvPr/>
        </p:nvSpPr>
        <p:spPr>
          <a:xfrm>
            <a:off x="7608316" y="3691128"/>
            <a:ext cx="607060" cy="1209675"/>
          </a:xfrm>
          <a:custGeom>
            <a:avLst/>
            <a:gdLst/>
            <a:ahLst/>
            <a:cxnLst/>
            <a:rect l="l" t="t" r="r" b="b"/>
            <a:pathLst>
              <a:path w="607059" h="1209675">
                <a:moveTo>
                  <a:pt x="514223" y="1122934"/>
                </a:moveTo>
                <a:lnTo>
                  <a:pt x="506349" y="1124585"/>
                </a:lnTo>
                <a:lnTo>
                  <a:pt x="498475" y="1136269"/>
                </a:lnTo>
                <a:lnTo>
                  <a:pt x="499999" y="1144143"/>
                </a:lnTo>
                <a:lnTo>
                  <a:pt x="505967" y="1148080"/>
                </a:lnTo>
                <a:lnTo>
                  <a:pt x="597915" y="1209675"/>
                </a:lnTo>
                <a:lnTo>
                  <a:pt x="599207" y="1192403"/>
                </a:lnTo>
                <a:lnTo>
                  <a:pt x="575309" y="1192403"/>
                </a:lnTo>
                <a:lnTo>
                  <a:pt x="554681" y="1150047"/>
                </a:lnTo>
                <a:lnTo>
                  <a:pt x="514223" y="1122934"/>
                </a:lnTo>
                <a:close/>
              </a:path>
              <a:path w="607059" h="1209675">
                <a:moveTo>
                  <a:pt x="554681" y="1150047"/>
                </a:moveTo>
                <a:lnTo>
                  <a:pt x="575309" y="1192403"/>
                </a:lnTo>
                <a:lnTo>
                  <a:pt x="588632" y="1185926"/>
                </a:lnTo>
                <a:lnTo>
                  <a:pt x="574039" y="1185926"/>
                </a:lnTo>
                <a:lnTo>
                  <a:pt x="575668" y="1164099"/>
                </a:lnTo>
                <a:lnTo>
                  <a:pt x="554681" y="1150047"/>
                </a:lnTo>
                <a:close/>
              </a:path>
              <a:path w="607059" h="1209675">
                <a:moveTo>
                  <a:pt x="587375" y="1085088"/>
                </a:moveTo>
                <a:lnTo>
                  <a:pt x="581278" y="1090295"/>
                </a:lnTo>
                <a:lnTo>
                  <a:pt x="580643" y="1097407"/>
                </a:lnTo>
                <a:lnTo>
                  <a:pt x="577566" y="1138662"/>
                </a:lnTo>
                <a:lnTo>
                  <a:pt x="598297" y="1181227"/>
                </a:lnTo>
                <a:lnTo>
                  <a:pt x="575309" y="1192403"/>
                </a:lnTo>
                <a:lnTo>
                  <a:pt x="599207" y="1192403"/>
                </a:lnTo>
                <a:lnTo>
                  <a:pt x="606170" y="1099312"/>
                </a:lnTo>
                <a:lnTo>
                  <a:pt x="606678" y="1092200"/>
                </a:lnTo>
                <a:lnTo>
                  <a:pt x="601472" y="1086104"/>
                </a:lnTo>
                <a:lnTo>
                  <a:pt x="587375" y="1085088"/>
                </a:lnTo>
                <a:close/>
              </a:path>
              <a:path w="607059" h="1209675">
                <a:moveTo>
                  <a:pt x="575668" y="1164099"/>
                </a:moveTo>
                <a:lnTo>
                  <a:pt x="574039" y="1185926"/>
                </a:lnTo>
                <a:lnTo>
                  <a:pt x="593851" y="1176274"/>
                </a:lnTo>
                <a:lnTo>
                  <a:pt x="575668" y="1164099"/>
                </a:lnTo>
                <a:close/>
              </a:path>
              <a:path w="607059" h="1209675">
                <a:moveTo>
                  <a:pt x="577566" y="1138662"/>
                </a:moveTo>
                <a:lnTo>
                  <a:pt x="575668" y="1164099"/>
                </a:lnTo>
                <a:lnTo>
                  <a:pt x="593851" y="1176274"/>
                </a:lnTo>
                <a:lnTo>
                  <a:pt x="574039" y="1185926"/>
                </a:lnTo>
                <a:lnTo>
                  <a:pt x="588632" y="1185926"/>
                </a:lnTo>
                <a:lnTo>
                  <a:pt x="598297" y="1181227"/>
                </a:lnTo>
                <a:lnTo>
                  <a:pt x="577566" y="1138662"/>
                </a:lnTo>
                <a:close/>
              </a:path>
              <a:path w="607059" h="1209675">
                <a:moveTo>
                  <a:pt x="22986" y="0"/>
                </a:moveTo>
                <a:lnTo>
                  <a:pt x="0" y="11176"/>
                </a:lnTo>
                <a:lnTo>
                  <a:pt x="554681" y="1150047"/>
                </a:lnTo>
                <a:lnTo>
                  <a:pt x="575668" y="1164099"/>
                </a:lnTo>
                <a:lnTo>
                  <a:pt x="577566" y="1138662"/>
                </a:lnTo>
                <a:lnTo>
                  <a:pt x="22986" y="0"/>
                </a:lnTo>
                <a:close/>
              </a:path>
            </a:pathLst>
          </a:custGeom>
          <a:solidFill>
            <a:srgbClr val="000000"/>
          </a:solidFill>
        </p:spPr>
        <p:txBody>
          <a:bodyPr wrap="square" lIns="0" tIns="0" rIns="0" bIns="0" rtlCol="0"/>
          <a:lstStyle/>
          <a:p>
            <a:endParaRPr/>
          </a:p>
        </p:txBody>
      </p:sp>
      <p:sp>
        <p:nvSpPr>
          <p:cNvPr id="25" name="object 25"/>
          <p:cNvSpPr txBox="1"/>
          <p:nvPr/>
        </p:nvSpPr>
        <p:spPr>
          <a:xfrm>
            <a:off x="4938411" y="3366144"/>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6" name="object 26"/>
          <p:cNvSpPr txBox="1"/>
          <p:nvPr/>
        </p:nvSpPr>
        <p:spPr>
          <a:xfrm>
            <a:off x="6233684" y="3366144"/>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7" name="object 27"/>
          <p:cNvSpPr txBox="1"/>
          <p:nvPr/>
        </p:nvSpPr>
        <p:spPr>
          <a:xfrm>
            <a:off x="7453010" y="3366144"/>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Binary </a:t>
            </a:r>
            <a:r>
              <a:rPr sz="3200" b="1" spc="-20" dirty="0">
                <a:solidFill>
                  <a:srgbClr val="FF0000"/>
                </a:solidFill>
                <a:latin typeface="Calibri"/>
                <a:cs typeface="Calibri"/>
              </a:rPr>
              <a:t>to </a:t>
            </a:r>
            <a:r>
              <a:rPr sz="3200" b="1" spc="-35" dirty="0">
                <a:solidFill>
                  <a:srgbClr val="FF0000"/>
                </a:solidFill>
                <a:latin typeface="Calibri"/>
                <a:cs typeface="Calibri"/>
              </a:rPr>
              <a:t>Gray </a:t>
            </a:r>
            <a:r>
              <a:rPr sz="3200" b="1" spc="-5" dirty="0">
                <a:solidFill>
                  <a:srgbClr val="FF0000"/>
                </a:solidFill>
                <a:latin typeface="Calibri"/>
                <a:cs typeface="Calibri"/>
              </a:rPr>
              <a:t>Code</a:t>
            </a:r>
            <a:r>
              <a:rPr sz="3200" b="1" spc="-15" dirty="0">
                <a:solidFill>
                  <a:srgbClr val="FF0000"/>
                </a:solidFill>
                <a:latin typeface="Calibri"/>
                <a:cs typeface="Calibri"/>
              </a:rPr>
              <a:t> Conversion</a:t>
            </a:r>
            <a:endParaRPr sz="3200">
              <a:latin typeface="Calibri"/>
              <a:cs typeface="Calibri"/>
            </a:endParaRPr>
          </a:p>
        </p:txBody>
      </p:sp>
      <p:sp>
        <p:nvSpPr>
          <p:cNvPr id="3" name="object 3"/>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817270" y="1679194"/>
            <a:ext cx="76066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3: </a:t>
            </a:r>
            <a:r>
              <a:rPr sz="2400" spc="-10" dirty="0">
                <a:solidFill>
                  <a:srgbClr val="FF0000"/>
                </a:solidFill>
                <a:latin typeface="Tahoma"/>
                <a:cs typeface="Tahoma"/>
              </a:rPr>
              <a:t>Convert </a:t>
            </a:r>
            <a:r>
              <a:rPr sz="2400" spc="-5" dirty="0">
                <a:solidFill>
                  <a:srgbClr val="FF0000"/>
                </a:solidFill>
                <a:latin typeface="Tahoma"/>
                <a:cs typeface="Tahoma"/>
              </a:rPr>
              <a:t>1111 </a:t>
            </a:r>
            <a:r>
              <a:rPr sz="2400" dirty="0">
                <a:solidFill>
                  <a:srgbClr val="FF0000"/>
                </a:solidFill>
                <a:latin typeface="Tahoma"/>
                <a:cs typeface="Tahoma"/>
              </a:rPr>
              <a:t>Binary </a:t>
            </a:r>
            <a:r>
              <a:rPr sz="2400" spc="-5" dirty="0">
                <a:solidFill>
                  <a:srgbClr val="FF0000"/>
                </a:solidFill>
                <a:latin typeface="Tahoma"/>
                <a:cs typeface="Tahoma"/>
              </a:rPr>
              <a:t>Number </a:t>
            </a:r>
            <a:r>
              <a:rPr sz="2400" dirty="0">
                <a:solidFill>
                  <a:srgbClr val="FF0000"/>
                </a:solidFill>
                <a:latin typeface="Tahoma"/>
                <a:cs typeface="Tahoma"/>
              </a:rPr>
              <a:t>into </a:t>
            </a:r>
            <a:r>
              <a:rPr sz="2400" spc="-20" dirty="0">
                <a:solidFill>
                  <a:srgbClr val="FF0000"/>
                </a:solidFill>
                <a:latin typeface="Tahoma"/>
                <a:cs typeface="Tahoma"/>
              </a:rPr>
              <a:t>Gray</a:t>
            </a:r>
            <a:r>
              <a:rPr sz="2400" spc="-85" dirty="0">
                <a:solidFill>
                  <a:srgbClr val="FF0000"/>
                </a:solidFill>
                <a:latin typeface="Tahoma"/>
                <a:cs typeface="Tahoma"/>
              </a:rPr>
              <a:t> </a:t>
            </a:r>
            <a:r>
              <a:rPr sz="2400" dirty="0">
                <a:solidFill>
                  <a:srgbClr val="FF0000"/>
                </a:solidFill>
                <a:latin typeface="Tahoma"/>
                <a:cs typeface="Tahoma"/>
              </a:rPr>
              <a:t>Code</a:t>
            </a:r>
            <a:endParaRPr sz="2400">
              <a:latin typeface="Tahoma"/>
              <a:cs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marR="5080">
              <a:lnSpc>
                <a:spcPct val="100000"/>
              </a:lnSpc>
              <a:spcBef>
                <a:spcPts val="105"/>
              </a:spcBef>
            </a:pPr>
            <a:r>
              <a:rPr sz="3200" b="1" spc="-15" dirty="0">
                <a:latin typeface="Calibri"/>
                <a:cs typeface="Calibri"/>
              </a:rPr>
              <a:t>Conversion </a:t>
            </a:r>
            <a:r>
              <a:rPr sz="3200" b="1" spc="-10" dirty="0">
                <a:latin typeface="Calibri"/>
                <a:cs typeface="Calibri"/>
              </a:rPr>
              <a:t>from </a:t>
            </a:r>
            <a:r>
              <a:rPr sz="3200" b="1" spc="-5" dirty="0">
                <a:latin typeface="Calibri"/>
                <a:cs typeface="Calibri"/>
              </a:rPr>
              <a:t>Decimal </a:t>
            </a:r>
            <a:r>
              <a:rPr sz="3200" b="1" dirty="0">
                <a:latin typeface="Calibri"/>
                <a:cs typeface="Calibri"/>
              </a:rPr>
              <a:t>Number </a:t>
            </a:r>
            <a:r>
              <a:rPr sz="3200" b="1" spc="-15" dirty="0">
                <a:latin typeface="Calibri"/>
                <a:cs typeface="Calibri"/>
              </a:rPr>
              <a:t>to </a:t>
            </a:r>
            <a:r>
              <a:rPr sz="3200" b="1" dirty="0">
                <a:latin typeface="Calibri"/>
                <a:cs typeface="Calibri"/>
              </a:rPr>
              <a:t>Binary  </a:t>
            </a:r>
            <a:r>
              <a:rPr sz="3200" b="1" spc="-5" dirty="0">
                <a:latin typeface="Calibri"/>
                <a:cs typeface="Calibri"/>
              </a:rPr>
              <a:t>Number</a:t>
            </a:r>
            <a:endParaRPr sz="3200">
              <a:latin typeface="Calibri"/>
              <a:cs typeface="Calibri"/>
            </a:endParaRPr>
          </a:p>
        </p:txBody>
      </p:sp>
      <p:sp>
        <p:nvSpPr>
          <p:cNvPr id="4" name="object 4"/>
          <p:cNvSpPr/>
          <p:nvPr/>
        </p:nvSpPr>
        <p:spPr>
          <a:xfrm>
            <a:off x="6182995" y="5356859"/>
            <a:ext cx="1928495" cy="516255"/>
          </a:xfrm>
          <a:custGeom>
            <a:avLst/>
            <a:gdLst/>
            <a:ahLst/>
            <a:cxnLst/>
            <a:rect l="l" t="t" r="r" b="b"/>
            <a:pathLst>
              <a:path w="1928495" h="516254">
                <a:moveTo>
                  <a:pt x="964056" y="0"/>
                </a:moveTo>
                <a:lnTo>
                  <a:pt x="892114" y="707"/>
                </a:lnTo>
                <a:lnTo>
                  <a:pt x="821606" y="2795"/>
                </a:lnTo>
                <a:lnTo>
                  <a:pt x="752720" y="6215"/>
                </a:lnTo>
                <a:lnTo>
                  <a:pt x="685642" y="10917"/>
                </a:lnTo>
                <a:lnTo>
                  <a:pt x="620559" y="16850"/>
                </a:lnTo>
                <a:lnTo>
                  <a:pt x="557656" y="23965"/>
                </a:lnTo>
                <a:lnTo>
                  <a:pt x="497121" y="32212"/>
                </a:lnTo>
                <a:lnTo>
                  <a:pt x="439139" y="41542"/>
                </a:lnTo>
                <a:lnTo>
                  <a:pt x="383899" y="51904"/>
                </a:lnTo>
                <a:lnTo>
                  <a:pt x="331585" y="63248"/>
                </a:lnTo>
                <a:lnTo>
                  <a:pt x="282384" y="75525"/>
                </a:lnTo>
                <a:lnTo>
                  <a:pt x="236483" y="88685"/>
                </a:lnTo>
                <a:lnTo>
                  <a:pt x="194069" y="102677"/>
                </a:lnTo>
                <a:lnTo>
                  <a:pt x="155328" y="117453"/>
                </a:lnTo>
                <a:lnTo>
                  <a:pt x="120446" y="132963"/>
                </a:lnTo>
                <a:lnTo>
                  <a:pt x="63006" y="165982"/>
                </a:lnTo>
                <a:lnTo>
                  <a:pt x="23241" y="201336"/>
                </a:lnTo>
                <a:lnTo>
                  <a:pt x="2644" y="238626"/>
                </a:lnTo>
                <a:lnTo>
                  <a:pt x="0" y="257873"/>
                </a:lnTo>
                <a:lnTo>
                  <a:pt x="2644" y="277125"/>
                </a:lnTo>
                <a:lnTo>
                  <a:pt x="23241" y="314426"/>
                </a:lnTo>
                <a:lnTo>
                  <a:pt x="63006" y="349790"/>
                </a:lnTo>
                <a:lnTo>
                  <a:pt x="120446" y="382819"/>
                </a:lnTo>
                <a:lnTo>
                  <a:pt x="155328" y="398332"/>
                </a:lnTo>
                <a:lnTo>
                  <a:pt x="194069" y="413113"/>
                </a:lnTo>
                <a:lnTo>
                  <a:pt x="236483" y="427110"/>
                </a:lnTo>
                <a:lnTo>
                  <a:pt x="282384" y="440274"/>
                </a:lnTo>
                <a:lnTo>
                  <a:pt x="331585" y="452554"/>
                </a:lnTo>
                <a:lnTo>
                  <a:pt x="383899" y="463902"/>
                </a:lnTo>
                <a:lnTo>
                  <a:pt x="439139" y="474267"/>
                </a:lnTo>
                <a:lnTo>
                  <a:pt x="497121" y="483600"/>
                </a:lnTo>
                <a:lnTo>
                  <a:pt x="557656" y="491849"/>
                </a:lnTo>
                <a:lnTo>
                  <a:pt x="620559" y="498967"/>
                </a:lnTo>
                <a:lnTo>
                  <a:pt x="685642" y="504902"/>
                </a:lnTo>
                <a:lnTo>
                  <a:pt x="752720" y="509605"/>
                </a:lnTo>
                <a:lnTo>
                  <a:pt x="821606" y="513026"/>
                </a:lnTo>
                <a:lnTo>
                  <a:pt x="892114" y="515115"/>
                </a:lnTo>
                <a:lnTo>
                  <a:pt x="964056" y="515823"/>
                </a:lnTo>
                <a:lnTo>
                  <a:pt x="1036015" y="515115"/>
                </a:lnTo>
                <a:lnTo>
                  <a:pt x="1106535" y="513026"/>
                </a:lnTo>
                <a:lnTo>
                  <a:pt x="1175431" y="509605"/>
                </a:lnTo>
                <a:lnTo>
                  <a:pt x="1242517" y="504902"/>
                </a:lnTo>
                <a:lnTo>
                  <a:pt x="1307606" y="498967"/>
                </a:lnTo>
                <a:lnTo>
                  <a:pt x="1370512" y="491849"/>
                </a:lnTo>
                <a:lnTo>
                  <a:pt x="1431049" y="483600"/>
                </a:lnTo>
                <a:lnTo>
                  <a:pt x="1489030" y="474267"/>
                </a:lnTo>
                <a:lnTo>
                  <a:pt x="1544269" y="463902"/>
                </a:lnTo>
                <a:lnTo>
                  <a:pt x="1596580" y="452554"/>
                </a:lnTo>
                <a:lnTo>
                  <a:pt x="1645777" y="440274"/>
                </a:lnTo>
                <a:lnTo>
                  <a:pt x="1691673" y="427110"/>
                </a:lnTo>
                <a:lnTo>
                  <a:pt x="1734082" y="413113"/>
                </a:lnTo>
                <a:lnTo>
                  <a:pt x="1772817" y="398332"/>
                </a:lnTo>
                <a:lnTo>
                  <a:pt x="1807694" y="382819"/>
                </a:lnTo>
                <a:lnTo>
                  <a:pt x="1865122" y="349790"/>
                </a:lnTo>
                <a:lnTo>
                  <a:pt x="1904878" y="314426"/>
                </a:lnTo>
                <a:lnTo>
                  <a:pt x="1925470" y="277125"/>
                </a:lnTo>
                <a:lnTo>
                  <a:pt x="1928113" y="257873"/>
                </a:lnTo>
                <a:lnTo>
                  <a:pt x="1925470" y="238626"/>
                </a:lnTo>
                <a:lnTo>
                  <a:pt x="1904878" y="201336"/>
                </a:lnTo>
                <a:lnTo>
                  <a:pt x="1865122" y="165982"/>
                </a:lnTo>
                <a:lnTo>
                  <a:pt x="1807694" y="132963"/>
                </a:lnTo>
                <a:lnTo>
                  <a:pt x="1772817" y="117453"/>
                </a:lnTo>
                <a:lnTo>
                  <a:pt x="1734082" y="102677"/>
                </a:lnTo>
                <a:lnTo>
                  <a:pt x="1691673" y="88685"/>
                </a:lnTo>
                <a:lnTo>
                  <a:pt x="1645777" y="75525"/>
                </a:lnTo>
                <a:lnTo>
                  <a:pt x="1596580" y="63248"/>
                </a:lnTo>
                <a:lnTo>
                  <a:pt x="1544269" y="51904"/>
                </a:lnTo>
                <a:lnTo>
                  <a:pt x="1489030" y="41542"/>
                </a:lnTo>
                <a:lnTo>
                  <a:pt x="1431049" y="32212"/>
                </a:lnTo>
                <a:lnTo>
                  <a:pt x="1370512" y="23965"/>
                </a:lnTo>
                <a:lnTo>
                  <a:pt x="1307606" y="16850"/>
                </a:lnTo>
                <a:lnTo>
                  <a:pt x="1242517" y="10917"/>
                </a:lnTo>
                <a:lnTo>
                  <a:pt x="1175431" y="6215"/>
                </a:lnTo>
                <a:lnTo>
                  <a:pt x="1106535" y="2795"/>
                </a:lnTo>
                <a:lnTo>
                  <a:pt x="1036015"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182995" y="5356859"/>
            <a:ext cx="1928495" cy="516255"/>
          </a:xfrm>
          <a:custGeom>
            <a:avLst/>
            <a:gdLst/>
            <a:ahLst/>
            <a:cxnLst/>
            <a:rect l="l" t="t" r="r" b="b"/>
            <a:pathLst>
              <a:path w="1928495" h="516254">
                <a:moveTo>
                  <a:pt x="0" y="257873"/>
                </a:moveTo>
                <a:lnTo>
                  <a:pt x="10453" y="219764"/>
                </a:lnTo>
                <a:lnTo>
                  <a:pt x="40821" y="183392"/>
                </a:lnTo>
                <a:lnTo>
                  <a:pt x="89609" y="149155"/>
                </a:lnTo>
                <a:lnTo>
                  <a:pt x="155328" y="117453"/>
                </a:lnTo>
                <a:lnTo>
                  <a:pt x="194069" y="102677"/>
                </a:lnTo>
                <a:lnTo>
                  <a:pt x="236483" y="88685"/>
                </a:lnTo>
                <a:lnTo>
                  <a:pt x="282384" y="75525"/>
                </a:lnTo>
                <a:lnTo>
                  <a:pt x="331585" y="63248"/>
                </a:lnTo>
                <a:lnTo>
                  <a:pt x="383899" y="51904"/>
                </a:lnTo>
                <a:lnTo>
                  <a:pt x="439139" y="41542"/>
                </a:lnTo>
                <a:lnTo>
                  <a:pt x="497121" y="32212"/>
                </a:lnTo>
                <a:lnTo>
                  <a:pt x="557656" y="23965"/>
                </a:lnTo>
                <a:lnTo>
                  <a:pt x="620559" y="16850"/>
                </a:lnTo>
                <a:lnTo>
                  <a:pt x="685642" y="10917"/>
                </a:lnTo>
                <a:lnTo>
                  <a:pt x="752720" y="6215"/>
                </a:lnTo>
                <a:lnTo>
                  <a:pt x="821606" y="2795"/>
                </a:lnTo>
                <a:lnTo>
                  <a:pt x="892114" y="707"/>
                </a:lnTo>
                <a:lnTo>
                  <a:pt x="964056" y="0"/>
                </a:lnTo>
                <a:lnTo>
                  <a:pt x="1036015" y="707"/>
                </a:lnTo>
                <a:lnTo>
                  <a:pt x="1106535" y="2795"/>
                </a:lnTo>
                <a:lnTo>
                  <a:pt x="1175431" y="6215"/>
                </a:lnTo>
                <a:lnTo>
                  <a:pt x="1242517" y="10917"/>
                </a:lnTo>
                <a:lnTo>
                  <a:pt x="1307606" y="16850"/>
                </a:lnTo>
                <a:lnTo>
                  <a:pt x="1370512" y="23965"/>
                </a:lnTo>
                <a:lnTo>
                  <a:pt x="1431049" y="32212"/>
                </a:lnTo>
                <a:lnTo>
                  <a:pt x="1489030" y="41542"/>
                </a:lnTo>
                <a:lnTo>
                  <a:pt x="1544269" y="51904"/>
                </a:lnTo>
                <a:lnTo>
                  <a:pt x="1596580" y="63248"/>
                </a:lnTo>
                <a:lnTo>
                  <a:pt x="1645777" y="75525"/>
                </a:lnTo>
                <a:lnTo>
                  <a:pt x="1691673" y="88685"/>
                </a:lnTo>
                <a:lnTo>
                  <a:pt x="1734082" y="102677"/>
                </a:lnTo>
                <a:lnTo>
                  <a:pt x="1772817" y="117453"/>
                </a:lnTo>
                <a:lnTo>
                  <a:pt x="1807694" y="132963"/>
                </a:lnTo>
                <a:lnTo>
                  <a:pt x="1865122" y="165982"/>
                </a:lnTo>
                <a:lnTo>
                  <a:pt x="1904878" y="201336"/>
                </a:lnTo>
                <a:lnTo>
                  <a:pt x="1925470" y="238626"/>
                </a:lnTo>
                <a:lnTo>
                  <a:pt x="1928113" y="257873"/>
                </a:lnTo>
                <a:lnTo>
                  <a:pt x="1925470" y="277125"/>
                </a:lnTo>
                <a:lnTo>
                  <a:pt x="1904878" y="314426"/>
                </a:lnTo>
                <a:lnTo>
                  <a:pt x="1865122" y="349790"/>
                </a:lnTo>
                <a:lnTo>
                  <a:pt x="1807694" y="382819"/>
                </a:lnTo>
                <a:lnTo>
                  <a:pt x="1772817" y="398332"/>
                </a:lnTo>
                <a:lnTo>
                  <a:pt x="1734082" y="413113"/>
                </a:lnTo>
                <a:lnTo>
                  <a:pt x="1691673" y="427110"/>
                </a:lnTo>
                <a:lnTo>
                  <a:pt x="1645777" y="440274"/>
                </a:lnTo>
                <a:lnTo>
                  <a:pt x="1596580" y="452554"/>
                </a:lnTo>
                <a:lnTo>
                  <a:pt x="1544269" y="463902"/>
                </a:lnTo>
                <a:lnTo>
                  <a:pt x="1489030" y="474267"/>
                </a:lnTo>
                <a:lnTo>
                  <a:pt x="1431049" y="483600"/>
                </a:lnTo>
                <a:lnTo>
                  <a:pt x="1370512" y="491849"/>
                </a:lnTo>
                <a:lnTo>
                  <a:pt x="1307606" y="498967"/>
                </a:lnTo>
                <a:lnTo>
                  <a:pt x="1242517" y="504902"/>
                </a:lnTo>
                <a:lnTo>
                  <a:pt x="1175431" y="509605"/>
                </a:lnTo>
                <a:lnTo>
                  <a:pt x="1106535" y="513026"/>
                </a:lnTo>
                <a:lnTo>
                  <a:pt x="1036015" y="515115"/>
                </a:lnTo>
                <a:lnTo>
                  <a:pt x="964056" y="515823"/>
                </a:lnTo>
                <a:lnTo>
                  <a:pt x="892114" y="515115"/>
                </a:lnTo>
                <a:lnTo>
                  <a:pt x="821606" y="513026"/>
                </a:lnTo>
                <a:lnTo>
                  <a:pt x="752720" y="509605"/>
                </a:lnTo>
                <a:lnTo>
                  <a:pt x="685642" y="504902"/>
                </a:lnTo>
                <a:lnTo>
                  <a:pt x="620559" y="498967"/>
                </a:lnTo>
                <a:lnTo>
                  <a:pt x="557656" y="491849"/>
                </a:lnTo>
                <a:lnTo>
                  <a:pt x="497121" y="483600"/>
                </a:lnTo>
                <a:lnTo>
                  <a:pt x="439139" y="474267"/>
                </a:lnTo>
                <a:lnTo>
                  <a:pt x="383899" y="463902"/>
                </a:lnTo>
                <a:lnTo>
                  <a:pt x="331585" y="452554"/>
                </a:lnTo>
                <a:lnTo>
                  <a:pt x="282384" y="440274"/>
                </a:lnTo>
                <a:lnTo>
                  <a:pt x="236483" y="427110"/>
                </a:lnTo>
                <a:lnTo>
                  <a:pt x="194069" y="413113"/>
                </a:lnTo>
                <a:lnTo>
                  <a:pt x="155328" y="398332"/>
                </a:lnTo>
                <a:lnTo>
                  <a:pt x="120446" y="382819"/>
                </a:lnTo>
                <a:lnTo>
                  <a:pt x="63006" y="349790"/>
                </a:lnTo>
                <a:lnTo>
                  <a:pt x="23241" y="314426"/>
                </a:lnTo>
                <a:lnTo>
                  <a:pt x="2644" y="277125"/>
                </a:lnTo>
                <a:lnTo>
                  <a:pt x="0" y="257873"/>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543802" y="54538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220762" y="1676526"/>
            <a:ext cx="2773680" cy="1020444"/>
          </a:xfrm>
          <a:custGeom>
            <a:avLst/>
            <a:gdLst/>
            <a:ahLst/>
            <a:cxnLst/>
            <a:rect l="l" t="t" r="r" b="b"/>
            <a:pathLst>
              <a:path w="2773679" h="1020444">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6"/>
                </a:lnTo>
                <a:lnTo>
                  <a:pt x="38760" y="630415"/>
                </a:lnTo>
                <a:lnTo>
                  <a:pt x="74783" y="675831"/>
                </a:lnTo>
                <a:lnTo>
                  <a:pt x="121661" y="719392"/>
                </a:lnTo>
                <a:lnTo>
                  <a:pt x="178812" y="760884"/>
                </a:lnTo>
                <a:lnTo>
                  <a:pt x="245655" y="800093"/>
                </a:lnTo>
                <a:lnTo>
                  <a:pt x="282530" y="818774"/>
                </a:lnTo>
                <a:lnTo>
                  <a:pt x="321610" y="836805"/>
                </a:lnTo>
                <a:lnTo>
                  <a:pt x="362822" y="854158"/>
                </a:lnTo>
                <a:lnTo>
                  <a:pt x="406095" y="870807"/>
                </a:lnTo>
                <a:lnTo>
                  <a:pt x="451355" y="886725"/>
                </a:lnTo>
                <a:lnTo>
                  <a:pt x="498529" y="901885"/>
                </a:lnTo>
                <a:lnTo>
                  <a:pt x="547546" y="916260"/>
                </a:lnTo>
                <a:lnTo>
                  <a:pt x="598333" y="929825"/>
                </a:lnTo>
                <a:lnTo>
                  <a:pt x="650816" y="942551"/>
                </a:lnTo>
                <a:lnTo>
                  <a:pt x="704924" y="954413"/>
                </a:lnTo>
                <a:lnTo>
                  <a:pt x="760583" y="965384"/>
                </a:lnTo>
                <a:lnTo>
                  <a:pt x="817722" y="975436"/>
                </a:lnTo>
                <a:lnTo>
                  <a:pt x="876267" y="984544"/>
                </a:lnTo>
                <a:lnTo>
                  <a:pt x="936146" y="992681"/>
                </a:lnTo>
                <a:lnTo>
                  <a:pt x="997286" y="999819"/>
                </a:lnTo>
                <a:lnTo>
                  <a:pt x="1059615" y="1005932"/>
                </a:lnTo>
                <a:lnTo>
                  <a:pt x="1123060" y="1010994"/>
                </a:lnTo>
                <a:lnTo>
                  <a:pt x="1187548" y="1014977"/>
                </a:lnTo>
                <a:lnTo>
                  <a:pt x="1253007" y="1017856"/>
                </a:lnTo>
                <a:lnTo>
                  <a:pt x="1319365" y="1019602"/>
                </a:lnTo>
                <a:lnTo>
                  <a:pt x="1386547" y="1020190"/>
                </a:lnTo>
                <a:lnTo>
                  <a:pt x="1453730" y="1019602"/>
                </a:lnTo>
                <a:lnTo>
                  <a:pt x="1520088" y="1017856"/>
                </a:lnTo>
                <a:lnTo>
                  <a:pt x="1585548" y="1014977"/>
                </a:lnTo>
                <a:lnTo>
                  <a:pt x="1650036" y="1010994"/>
                </a:lnTo>
                <a:lnTo>
                  <a:pt x="1713482" y="1005932"/>
                </a:lnTo>
                <a:lnTo>
                  <a:pt x="1775812" y="999819"/>
                </a:lnTo>
                <a:lnTo>
                  <a:pt x="1836953" y="992681"/>
                </a:lnTo>
                <a:lnTo>
                  <a:pt x="1896833" y="984544"/>
                </a:lnTo>
                <a:lnTo>
                  <a:pt x="1955379" y="975436"/>
                </a:lnTo>
                <a:lnTo>
                  <a:pt x="2012519" y="965384"/>
                </a:lnTo>
                <a:lnTo>
                  <a:pt x="2068180" y="954413"/>
                </a:lnTo>
                <a:lnTo>
                  <a:pt x="2122289" y="942551"/>
                </a:lnTo>
                <a:lnTo>
                  <a:pt x="2174774" y="929825"/>
                </a:lnTo>
                <a:lnTo>
                  <a:pt x="2225563" y="916260"/>
                </a:lnTo>
                <a:lnTo>
                  <a:pt x="2274581" y="901885"/>
                </a:lnTo>
                <a:lnTo>
                  <a:pt x="2321758" y="886725"/>
                </a:lnTo>
                <a:lnTo>
                  <a:pt x="2367019" y="870807"/>
                </a:lnTo>
                <a:lnTo>
                  <a:pt x="2410293" y="854158"/>
                </a:lnTo>
                <a:lnTo>
                  <a:pt x="2451508" y="836805"/>
                </a:lnTo>
                <a:lnTo>
                  <a:pt x="2490589" y="818774"/>
                </a:lnTo>
                <a:lnTo>
                  <a:pt x="2527465" y="800093"/>
                </a:lnTo>
                <a:lnTo>
                  <a:pt x="2562064" y="780787"/>
                </a:lnTo>
                <a:lnTo>
                  <a:pt x="2624137" y="740410"/>
                </a:lnTo>
                <a:lnTo>
                  <a:pt x="2676226" y="697857"/>
                </a:lnTo>
                <a:lnTo>
                  <a:pt x="2717752" y="653341"/>
                </a:lnTo>
                <a:lnTo>
                  <a:pt x="2748132" y="607077"/>
                </a:lnTo>
                <a:lnTo>
                  <a:pt x="2766786" y="559278"/>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8" name="object 8"/>
          <p:cNvSpPr/>
          <p:nvPr/>
        </p:nvSpPr>
        <p:spPr>
          <a:xfrm>
            <a:off x="1220762" y="1676526"/>
            <a:ext cx="2773680" cy="1020444"/>
          </a:xfrm>
          <a:custGeom>
            <a:avLst/>
            <a:gdLst/>
            <a:ahLst/>
            <a:cxnLst/>
            <a:rect l="l" t="t" r="r" b="b"/>
            <a:pathLst>
              <a:path w="2773679" h="1020444">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6"/>
                </a:lnTo>
                <a:lnTo>
                  <a:pt x="2734371" y="630415"/>
                </a:lnTo>
                <a:lnTo>
                  <a:pt x="2698346" y="675831"/>
                </a:lnTo>
                <a:lnTo>
                  <a:pt x="2651465" y="719392"/>
                </a:lnTo>
                <a:lnTo>
                  <a:pt x="2594312" y="760884"/>
                </a:lnTo>
                <a:lnTo>
                  <a:pt x="2527465" y="800093"/>
                </a:lnTo>
                <a:lnTo>
                  <a:pt x="2490589" y="818774"/>
                </a:lnTo>
                <a:lnTo>
                  <a:pt x="2451508" y="836805"/>
                </a:lnTo>
                <a:lnTo>
                  <a:pt x="2410293" y="854158"/>
                </a:lnTo>
                <a:lnTo>
                  <a:pt x="2367019" y="870807"/>
                </a:lnTo>
                <a:lnTo>
                  <a:pt x="2321758" y="886725"/>
                </a:lnTo>
                <a:lnTo>
                  <a:pt x="2274581" y="901885"/>
                </a:lnTo>
                <a:lnTo>
                  <a:pt x="2225563" y="916260"/>
                </a:lnTo>
                <a:lnTo>
                  <a:pt x="2174774" y="929825"/>
                </a:lnTo>
                <a:lnTo>
                  <a:pt x="2122289" y="942551"/>
                </a:lnTo>
                <a:lnTo>
                  <a:pt x="2068180" y="954413"/>
                </a:lnTo>
                <a:lnTo>
                  <a:pt x="2012519" y="965384"/>
                </a:lnTo>
                <a:lnTo>
                  <a:pt x="1955379" y="975436"/>
                </a:lnTo>
                <a:lnTo>
                  <a:pt x="1896833" y="984544"/>
                </a:lnTo>
                <a:lnTo>
                  <a:pt x="1836953" y="992681"/>
                </a:lnTo>
                <a:lnTo>
                  <a:pt x="1775812" y="999819"/>
                </a:lnTo>
                <a:lnTo>
                  <a:pt x="1713482" y="1005932"/>
                </a:lnTo>
                <a:lnTo>
                  <a:pt x="1650036" y="1010994"/>
                </a:lnTo>
                <a:lnTo>
                  <a:pt x="1585548" y="1014977"/>
                </a:lnTo>
                <a:lnTo>
                  <a:pt x="1520088" y="1017856"/>
                </a:lnTo>
                <a:lnTo>
                  <a:pt x="1453730" y="1019602"/>
                </a:lnTo>
                <a:lnTo>
                  <a:pt x="1386547" y="1020190"/>
                </a:lnTo>
                <a:lnTo>
                  <a:pt x="1319365" y="1019602"/>
                </a:lnTo>
                <a:lnTo>
                  <a:pt x="1253007" y="1017856"/>
                </a:lnTo>
                <a:lnTo>
                  <a:pt x="1187548" y="1014977"/>
                </a:lnTo>
                <a:lnTo>
                  <a:pt x="1123060" y="1010994"/>
                </a:lnTo>
                <a:lnTo>
                  <a:pt x="1059615" y="1005932"/>
                </a:lnTo>
                <a:lnTo>
                  <a:pt x="997286" y="999819"/>
                </a:lnTo>
                <a:lnTo>
                  <a:pt x="936146" y="992681"/>
                </a:lnTo>
                <a:lnTo>
                  <a:pt x="876267" y="984544"/>
                </a:lnTo>
                <a:lnTo>
                  <a:pt x="817722" y="975436"/>
                </a:lnTo>
                <a:lnTo>
                  <a:pt x="760583" y="965384"/>
                </a:lnTo>
                <a:lnTo>
                  <a:pt x="704924" y="954413"/>
                </a:lnTo>
                <a:lnTo>
                  <a:pt x="650816" y="942551"/>
                </a:lnTo>
                <a:lnTo>
                  <a:pt x="598333" y="929825"/>
                </a:lnTo>
                <a:lnTo>
                  <a:pt x="547546" y="916260"/>
                </a:lnTo>
                <a:lnTo>
                  <a:pt x="498529" y="901885"/>
                </a:lnTo>
                <a:lnTo>
                  <a:pt x="451355" y="886725"/>
                </a:lnTo>
                <a:lnTo>
                  <a:pt x="406095" y="870807"/>
                </a:lnTo>
                <a:lnTo>
                  <a:pt x="362822" y="854158"/>
                </a:lnTo>
                <a:lnTo>
                  <a:pt x="321610" y="836805"/>
                </a:lnTo>
                <a:lnTo>
                  <a:pt x="282530" y="818774"/>
                </a:lnTo>
                <a:lnTo>
                  <a:pt x="245655" y="800093"/>
                </a:lnTo>
                <a:lnTo>
                  <a:pt x="211058" y="780787"/>
                </a:lnTo>
                <a:lnTo>
                  <a:pt x="148988" y="740410"/>
                </a:lnTo>
                <a:lnTo>
                  <a:pt x="96901" y="697857"/>
                </a:lnTo>
                <a:lnTo>
                  <a:pt x="55378"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221738" y="2024837"/>
            <a:ext cx="77279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a:t>
            </a:r>
            <a:r>
              <a:rPr sz="1800" spc="-10" dirty="0">
                <a:latin typeface="Calibri"/>
                <a:cs typeface="Calibri"/>
              </a:rPr>
              <a:t>ci</a:t>
            </a:r>
            <a:r>
              <a:rPr sz="1800" dirty="0">
                <a:latin typeface="Calibri"/>
                <a:cs typeface="Calibri"/>
              </a:rPr>
              <a:t>mal</a:t>
            </a:r>
            <a:endParaRPr sz="1800">
              <a:latin typeface="Calibri"/>
              <a:cs typeface="Calibri"/>
            </a:endParaRPr>
          </a:p>
        </p:txBody>
      </p:sp>
      <p:sp>
        <p:nvSpPr>
          <p:cNvPr id="10" name="object 10"/>
          <p:cNvSpPr/>
          <p:nvPr/>
        </p:nvSpPr>
        <p:spPr>
          <a:xfrm>
            <a:off x="5761101" y="1676526"/>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761101" y="1676526"/>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895338" y="2024837"/>
            <a:ext cx="5080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5"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220762" y="4987797"/>
            <a:ext cx="2773680" cy="1020444"/>
          </a:xfrm>
          <a:custGeom>
            <a:avLst/>
            <a:gdLst/>
            <a:ahLst/>
            <a:cxnLst/>
            <a:rect l="l" t="t" r="r" b="b"/>
            <a:pathLst>
              <a:path w="2773679" h="1020445">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8"/>
                </a:lnTo>
                <a:lnTo>
                  <a:pt x="1598" y="534871"/>
                </a:lnTo>
                <a:lnTo>
                  <a:pt x="14171" y="583360"/>
                </a:lnTo>
                <a:lnTo>
                  <a:pt x="38760" y="630422"/>
                </a:lnTo>
                <a:lnTo>
                  <a:pt x="74783" y="675841"/>
                </a:lnTo>
                <a:lnTo>
                  <a:pt x="121661" y="719406"/>
                </a:lnTo>
                <a:lnTo>
                  <a:pt x="178812" y="760902"/>
                </a:lnTo>
                <a:lnTo>
                  <a:pt x="245655" y="800115"/>
                </a:lnTo>
                <a:lnTo>
                  <a:pt x="282530" y="818798"/>
                </a:lnTo>
                <a:lnTo>
                  <a:pt x="321610" y="836831"/>
                </a:lnTo>
                <a:lnTo>
                  <a:pt x="362822" y="854186"/>
                </a:lnTo>
                <a:lnTo>
                  <a:pt x="406095" y="870837"/>
                </a:lnTo>
                <a:lnTo>
                  <a:pt x="451355" y="886757"/>
                </a:lnTo>
                <a:lnTo>
                  <a:pt x="498529" y="901919"/>
                </a:lnTo>
                <a:lnTo>
                  <a:pt x="547546" y="916296"/>
                </a:lnTo>
                <a:lnTo>
                  <a:pt x="598333" y="929862"/>
                </a:lnTo>
                <a:lnTo>
                  <a:pt x="650816" y="942591"/>
                </a:lnTo>
                <a:lnTo>
                  <a:pt x="704924" y="954454"/>
                </a:lnTo>
                <a:lnTo>
                  <a:pt x="760583" y="965426"/>
                </a:lnTo>
                <a:lnTo>
                  <a:pt x="817722" y="975480"/>
                </a:lnTo>
                <a:lnTo>
                  <a:pt x="876267" y="984590"/>
                </a:lnTo>
                <a:lnTo>
                  <a:pt x="936146" y="992727"/>
                </a:lnTo>
                <a:lnTo>
                  <a:pt x="997286" y="999866"/>
                </a:lnTo>
                <a:lnTo>
                  <a:pt x="1059615" y="1005981"/>
                </a:lnTo>
                <a:lnTo>
                  <a:pt x="1123060" y="1011043"/>
                </a:lnTo>
                <a:lnTo>
                  <a:pt x="1187548" y="1015027"/>
                </a:lnTo>
                <a:lnTo>
                  <a:pt x="1253007" y="1017906"/>
                </a:lnTo>
                <a:lnTo>
                  <a:pt x="1319365" y="1019653"/>
                </a:lnTo>
                <a:lnTo>
                  <a:pt x="1386547" y="1020241"/>
                </a:lnTo>
                <a:lnTo>
                  <a:pt x="1453730" y="1019653"/>
                </a:lnTo>
                <a:lnTo>
                  <a:pt x="1520088" y="1017906"/>
                </a:lnTo>
                <a:lnTo>
                  <a:pt x="1585548" y="1015027"/>
                </a:lnTo>
                <a:lnTo>
                  <a:pt x="1650036" y="1011043"/>
                </a:lnTo>
                <a:lnTo>
                  <a:pt x="1713482" y="1005981"/>
                </a:lnTo>
                <a:lnTo>
                  <a:pt x="1775812" y="999866"/>
                </a:lnTo>
                <a:lnTo>
                  <a:pt x="1836953" y="992727"/>
                </a:lnTo>
                <a:lnTo>
                  <a:pt x="1896833" y="984590"/>
                </a:lnTo>
                <a:lnTo>
                  <a:pt x="1955379" y="975480"/>
                </a:lnTo>
                <a:lnTo>
                  <a:pt x="2012519" y="965426"/>
                </a:lnTo>
                <a:lnTo>
                  <a:pt x="2068180" y="954454"/>
                </a:lnTo>
                <a:lnTo>
                  <a:pt x="2122289" y="942591"/>
                </a:lnTo>
                <a:lnTo>
                  <a:pt x="2174774" y="929862"/>
                </a:lnTo>
                <a:lnTo>
                  <a:pt x="2225563" y="916296"/>
                </a:lnTo>
                <a:lnTo>
                  <a:pt x="2274581" y="901919"/>
                </a:lnTo>
                <a:lnTo>
                  <a:pt x="2321758" y="886757"/>
                </a:lnTo>
                <a:lnTo>
                  <a:pt x="2367019" y="870837"/>
                </a:lnTo>
                <a:lnTo>
                  <a:pt x="2410293" y="854186"/>
                </a:lnTo>
                <a:lnTo>
                  <a:pt x="2451508" y="836831"/>
                </a:lnTo>
                <a:lnTo>
                  <a:pt x="2490589" y="818798"/>
                </a:lnTo>
                <a:lnTo>
                  <a:pt x="2527465" y="800115"/>
                </a:lnTo>
                <a:lnTo>
                  <a:pt x="2562064" y="780807"/>
                </a:lnTo>
                <a:lnTo>
                  <a:pt x="2624137" y="740426"/>
                </a:lnTo>
                <a:lnTo>
                  <a:pt x="2676226" y="697869"/>
                </a:lnTo>
                <a:lnTo>
                  <a:pt x="2717752" y="653350"/>
                </a:lnTo>
                <a:lnTo>
                  <a:pt x="2748132" y="607083"/>
                </a:lnTo>
                <a:lnTo>
                  <a:pt x="2766786" y="559281"/>
                </a:lnTo>
                <a:lnTo>
                  <a:pt x="2773133" y="510158"/>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14" name="object 14"/>
          <p:cNvSpPr/>
          <p:nvPr/>
        </p:nvSpPr>
        <p:spPr>
          <a:xfrm>
            <a:off x="1220762" y="4987797"/>
            <a:ext cx="2773680" cy="1020444"/>
          </a:xfrm>
          <a:custGeom>
            <a:avLst/>
            <a:gdLst/>
            <a:ahLst/>
            <a:cxnLst/>
            <a:rect l="l" t="t" r="r" b="b"/>
            <a:pathLst>
              <a:path w="2773679" h="1020445">
                <a:moveTo>
                  <a:pt x="0" y="510158"/>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8"/>
                </a:lnTo>
                <a:lnTo>
                  <a:pt x="2771534" y="534871"/>
                </a:lnTo>
                <a:lnTo>
                  <a:pt x="2758961" y="583360"/>
                </a:lnTo>
                <a:lnTo>
                  <a:pt x="2734371" y="630422"/>
                </a:lnTo>
                <a:lnTo>
                  <a:pt x="2698346" y="675841"/>
                </a:lnTo>
                <a:lnTo>
                  <a:pt x="2651465" y="719406"/>
                </a:lnTo>
                <a:lnTo>
                  <a:pt x="2594312" y="760902"/>
                </a:lnTo>
                <a:lnTo>
                  <a:pt x="2527465" y="800115"/>
                </a:lnTo>
                <a:lnTo>
                  <a:pt x="2490589" y="818798"/>
                </a:lnTo>
                <a:lnTo>
                  <a:pt x="2451508" y="836831"/>
                </a:lnTo>
                <a:lnTo>
                  <a:pt x="2410293" y="854186"/>
                </a:lnTo>
                <a:lnTo>
                  <a:pt x="2367019" y="870837"/>
                </a:lnTo>
                <a:lnTo>
                  <a:pt x="2321758" y="886757"/>
                </a:lnTo>
                <a:lnTo>
                  <a:pt x="2274581" y="901919"/>
                </a:lnTo>
                <a:lnTo>
                  <a:pt x="2225563" y="916296"/>
                </a:lnTo>
                <a:lnTo>
                  <a:pt x="2174774" y="929862"/>
                </a:lnTo>
                <a:lnTo>
                  <a:pt x="2122289" y="942591"/>
                </a:lnTo>
                <a:lnTo>
                  <a:pt x="2068180" y="954454"/>
                </a:lnTo>
                <a:lnTo>
                  <a:pt x="2012519" y="965426"/>
                </a:lnTo>
                <a:lnTo>
                  <a:pt x="1955379" y="975480"/>
                </a:lnTo>
                <a:lnTo>
                  <a:pt x="1896833" y="984590"/>
                </a:lnTo>
                <a:lnTo>
                  <a:pt x="1836953" y="992727"/>
                </a:lnTo>
                <a:lnTo>
                  <a:pt x="1775812" y="999866"/>
                </a:lnTo>
                <a:lnTo>
                  <a:pt x="1713482" y="1005981"/>
                </a:lnTo>
                <a:lnTo>
                  <a:pt x="1650036" y="1011043"/>
                </a:lnTo>
                <a:lnTo>
                  <a:pt x="1585548" y="1015027"/>
                </a:lnTo>
                <a:lnTo>
                  <a:pt x="1520088" y="1017906"/>
                </a:lnTo>
                <a:lnTo>
                  <a:pt x="1453730" y="1019653"/>
                </a:lnTo>
                <a:lnTo>
                  <a:pt x="1386547" y="1020241"/>
                </a:lnTo>
                <a:lnTo>
                  <a:pt x="1319365" y="1019653"/>
                </a:lnTo>
                <a:lnTo>
                  <a:pt x="1253007" y="1017906"/>
                </a:lnTo>
                <a:lnTo>
                  <a:pt x="1187548" y="1015027"/>
                </a:lnTo>
                <a:lnTo>
                  <a:pt x="1123060" y="1011043"/>
                </a:lnTo>
                <a:lnTo>
                  <a:pt x="1059615" y="1005981"/>
                </a:lnTo>
                <a:lnTo>
                  <a:pt x="997286" y="999866"/>
                </a:lnTo>
                <a:lnTo>
                  <a:pt x="936146" y="992727"/>
                </a:lnTo>
                <a:lnTo>
                  <a:pt x="876267" y="984590"/>
                </a:lnTo>
                <a:lnTo>
                  <a:pt x="817722" y="975480"/>
                </a:lnTo>
                <a:lnTo>
                  <a:pt x="760583" y="965426"/>
                </a:lnTo>
                <a:lnTo>
                  <a:pt x="704924" y="954454"/>
                </a:lnTo>
                <a:lnTo>
                  <a:pt x="650816" y="942591"/>
                </a:lnTo>
                <a:lnTo>
                  <a:pt x="598333" y="929862"/>
                </a:lnTo>
                <a:lnTo>
                  <a:pt x="547546" y="916296"/>
                </a:lnTo>
                <a:lnTo>
                  <a:pt x="498529" y="901919"/>
                </a:lnTo>
                <a:lnTo>
                  <a:pt x="451355" y="886757"/>
                </a:lnTo>
                <a:lnTo>
                  <a:pt x="406095" y="870837"/>
                </a:lnTo>
                <a:lnTo>
                  <a:pt x="362822" y="854186"/>
                </a:lnTo>
                <a:lnTo>
                  <a:pt x="321610" y="836831"/>
                </a:lnTo>
                <a:lnTo>
                  <a:pt x="282530" y="818798"/>
                </a:lnTo>
                <a:lnTo>
                  <a:pt x="245655" y="800115"/>
                </a:lnTo>
                <a:lnTo>
                  <a:pt x="211058" y="780807"/>
                </a:lnTo>
                <a:lnTo>
                  <a:pt x="148988" y="740426"/>
                </a:lnTo>
                <a:lnTo>
                  <a:pt x="96901" y="697869"/>
                </a:lnTo>
                <a:lnTo>
                  <a:pt x="55378" y="653350"/>
                </a:lnTo>
                <a:lnTo>
                  <a:pt x="25000" y="607083"/>
                </a:lnTo>
                <a:lnTo>
                  <a:pt x="6346" y="559281"/>
                </a:lnTo>
                <a:lnTo>
                  <a:pt x="0" y="510158"/>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299461" y="5336870"/>
            <a:ext cx="6165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Binary</a:t>
            </a:r>
            <a:endParaRPr sz="1800">
              <a:latin typeface="Calibri"/>
              <a:cs typeface="Calibri"/>
            </a:endParaRPr>
          </a:p>
        </p:txBody>
      </p:sp>
      <p:sp>
        <p:nvSpPr>
          <p:cNvPr id="16" name="object 16"/>
          <p:cNvSpPr/>
          <p:nvPr/>
        </p:nvSpPr>
        <p:spPr>
          <a:xfrm>
            <a:off x="3993896" y="2536570"/>
            <a:ext cx="1849755" cy="2684780"/>
          </a:xfrm>
          <a:custGeom>
            <a:avLst/>
            <a:gdLst/>
            <a:ahLst/>
            <a:cxnLst/>
            <a:rect l="l" t="t" r="r" b="b"/>
            <a:pathLst>
              <a:path w="1849754" h="2684779">
                <a:moveTo>
                  <a:pt x="23621" y="2515870"/>
                </a:moveTo>
                <a:lnTo>
                  <a:pt x="0" y="2684526"/>
                </a:lnTo>
                <a:lnTo>
                  <a:pt x="149098" y="2602356"/>
                </a:lnTo>
                <a:lnTo>
                  <a:pt x="137490" y="2594355"/>
                </a:lnTo>
                <a:lnTo>
                  <a:pt x="92837" y="2594355"/>
                </a:lnTo>
                <a:lnTo>
                  <a:pt x="51053" y="2565654"/>
                </a:lnTo>
                <a:lnTo>
                  <a:pt x="65477" y="2544719"/>
                </a:lnTo>
                <a:lnTo>
                  <a:pt x="23621" y="2515870"/>
                </a:lnTo>
                <a:close/>
              </a:path>
              <a:path w="1849754" h="2684779">
                <a:moveTo>
                  <a:pt x="65477" y="2544719"/>
                </a:moveTo>
                <a:lnTo>
                  <a:pt x="51053" y="2565654"/>
                </a:lnTo>
                <a:lnTo>
                  <a:pt x="92837" y="2594355"/>
                </a:lnTo>
                <a:lnTo>
                  <a:pt x="107215" y="2573488"/>
                </a:lnTo>
                <a:lnTo>
                  <a:pt x="65477" y="2544719"/>
                </a:lnTo>
                <a:close/>
              </a:path>
              <a:path w="1849754" h="2684779">
                <a:moveTo>
                  <a:pt x="107215" y="2573488"/>
                </a:moveTo>
                <a:lnTo>
                  <a:pt x="92837" y="2594355"/>
                </a:lnTo>
                <a:lnTo>
                  <a:pt x="137490" y="2594355"/>
                </a:lnTo>
                <a:lnTo>
                  <a:pt x="107215" y="2573488"/>
                </a:lnTo>
                <a:close/>
              </a:path>
              <a:path w="1849754" h="2684779">
                <a:moveTo>
                  <a:pt x="1742274" y="110928"/>
                </a:moveTo>
                <a:lnTo>
                  <a:pt x="65477" y="2544719"/>
                </a:lnTo>
                <a:lnTo>
                  <a:pt x="107215" y="2573488"/>
                </a:lnTo>
                <a:lnTo>
                  <a:pt x="1784161" y="139787"/>
                </a:lnTo>
                <a:lnTo>
                  <a:pt x="1742274" y="110928"/>
                </a:lnTo>
                <a:close/>
              </a:path>
              <a:path w="1849754" h="2684779">
                <a:moveTo>
                  <a:pt x="1836939" y="90042"/>
                </a:moveTo>
                <a:lnTo>
                  <a:pt x="1756664" y="90042"/>
                </a:lnTo>
                <a:lnTo>
                  <a:pt x="1798574" y="118871"/>
                </a:lnTo>
                <a:lnTo>
                  <a:pt x="1784161" y="139787"/>
                </a:lnTo>
                <a:lnTo>
                  <a:pt x="1825878" y="168528"/>
                </a:lnTo>
                <a:lnTo>
                  <a:pt x="1836939" y="90042"/>
                </a:lnTo>
                <a:close/>
              </a:path>
              <a:path w="1849754" h="2684779">
                <a:moveTo>
                  <a:pt x="1756664" y="90042"/>
                </a:moveTo>
                <a:lnTo>
                  <a:pt x="1742274" y="110928"/>
                </a:lnTo>
                <a:lnTo>
                  <a:pt x="1784161" y="139787"/>
                </a:lnTo>
                <a:lnTo>
                  <a:pt x="1798574" y="118871"/>
                </a:lnTo>
                <a:lnTo>
                  <a:pt x="1756664" y="90042"/>
                </a:lnTo>
                <a:close/>
              </a:path>
              <a:path w="1849754" h="2684779">
                <a:moveTo>
                  <a:pt x="1849627" y="0"/>
                </a:moveTo>
                <a:lnTo>
                  <a:pt x="1700529" y="82168"/>
                </a:lnTo>
                <a:lnTo>
                  <a:pt x="1742274" y="110928"/>
                </a:lnTo>
                <a:lnTo>
                  <a:pt x="1756664" y="90042"/>
                </a:lnTo>
                <a:lnTo>
                  <a:pt x="1836939" y="90042"/>
                </a:lnTo>
                <a:lnTo>
                  <a:pt x="1849627" y="0"/>
                </a:lnTo>
                <a:close/>
              </a:path>
            </a:pathLst>
          </a:custGeom>
          <a:solidFill>
            <a:srgbClr val="E3E9EE"/>
          </a:solidFill>
        </p:spPr>
        <p:txBody>
          <a:bodyPr wrap="square" lIns="0" tIns="0" rIns="0" bIns="0" rtlCol="0"/>
          <a:lstStyle/>
          <a:p>
            <a:endParaRPr/>
          </a:p>
        </p:txBody>
      </p:sp>
      <p:sp>
        <p:nvSpPr>
          <p:cNvPr id="17" name="object 17"/>
          <p:cNvSpPr/>
          <p:nvPr/>
        </p:nvSpPr>
        <p:spPr>
          <a:xfrm>
            <a:off x="3993896" y="2536570"/>
            <a:ext cx="1849755" cy="2684780"/>
          </a:xfrm>
          <a:custGeom>
            <a:avLst/>
            <a:gdLst/>
            <a:ahLst/>
            <a:cxnLst/>
            <a:rect l="l" t="t" r="r" b="b"/>
            <a:pathLst>
              <a:path w="1849754" h="2684779">
                <a:moveTo>
                  <a:pt x="1742313" y="2573527"/>
                </a:moveTo>
                <a:lnTo>
                  <a:pt x="1700529" y="2602356"/>
                </a:lnTo>
                <a:lnTo>
                  <a:pt x="1849627" y="2684526"/>
                </a:lnTo>
                <a:lnTo>
                  <a:pt x="1836930" y="2594355"/>
                </a:lnTo>
                <a:lnTo>
                  <a:pt x="1756664" y="2594355"/>
                </a:lnTo>
                <a:lnTo>
                  <a:pt x="1742313" y="2573527"/>
                </a:lnTo>
                <a:close/>
              </a:path>
              <a:path w="1849754" h="2684779">
                <a:moveTo>
                  <a:pt x="1784122" y="2544680"/>
                </a:moveTo>
                <a:lnTo>
                  <a:pt x="1742313" y="2573527"/>
                </a:lnTo>
                <a:lnTo>
                  <a:pt x="1756664" y="2594355"/>
                </a:lnTo>
                <a:lnTo>
                  <a:pt x="1798574" y="2565654"/>
                </a:lnTo>
                <a:lnTo>
                  <a:pt x="1784122" y="2544680"/>
                </a:lnTo>
                <a:close/>
              </a:path>
              <a:path w="1849754" h="2684779">
                <a:moveTo>
                  <a:pt x="1825878" y="2515870"/>
                </a:moveTo>
                <a:lnTo>
                  <a:pt x="1784122" y="2544680"/>
                </a:lnTo>
                <a:lnTo>
                  <a:pt x="1798574" y="2565654"/>
                </a:lnTo>
                <a:lnTo>
                  <a:pt x="1756664" y="2594355"/>
                </a:lnTo>
                <a:lnTo>
                  <a:pt x="1836930" y="2594355"/>
                </a:lnTo>
                <a:lnTo>
                  <a:pt x="1825878" y="2515870"/>
                </a:lnTo>
                <a:close/>
              </a:path>
              <a:path w="1849754" h="2684779">
                <a:moveTo>
                  <a:pt x="107254" y="110968"/>
                </a:moveTo>
                <a:lnTo>
                  <a:pt x="65438" y="139748"/>
                </a:lnTo>
                <a:lnTo>
                  <a:pt x="1742313" y="2573527"/>
                </a:lnTo>
                <a:lnTo>
                  <a:pt x="1784122" y="2544680"/>
                </a:lnTo>
                <a:lnTo>
                  <a:pt x="107254" y="110968"/>
                </a:lnTo>
                <a:close/>
              </a:path>
              <a:path w="1849754" h="2684779">
                <a:moveTo>
                  <a:pt x="0" y="0"/>
                </a:moveTo>
                <a:lnTo>
                  <a:pt x="23621" y="168528"/>
                </a:lnTo>
                <a:lnTo>
                  <a:pt x="65438" y="139748"/>
                </a:lnTo>
                <a:lnTo>
                  <a:pt x="51053" y="118871"/>
                </a:lnTo>
                <a:lnTo>
                  <a:pt x="92837" y="90042"/>
                </a:lnTo>
                <a:lnTo>
                  <a:pt x="137657" y="90042"/>
                </a:lnTo>
                <a:lnTo>
                  <a:pt x="149098" y="82168"/>
                </a:lnTo>
                <a:lnTo>
                  <a:pt x="0" y="0"/>
                </a:lnTo>
                <a:close/>
              </a:path>
              <a:path w="1849754" h="2684779">
                <a:moveTo>
                  <a:pt x="92837" y="90042"/>
                </a:moveTo>
                <a:lnTo>
                  <a:pt x="51053" y="118871"/>
                </a:lnTo>
                <a:lnTo>
                  <a:pt x="65438" y="139748"/>
                </a:lnTo>
                <a:lnTo>
                  <a:pt x="107254" y="110968"/>
                </a:lnTo>
                <a:lnTo>
                  <a:pt x="92837" y="90042"/>
                </a:lnTo>
                <a:close/>
              </a:path>
              <a:path w="1849754" h="2684779">
                <a:moveTo>
                  <a:pt x="137657" y="90042"/>
                </a:moveTo>
                <a:lnTo>
                  <a:pt x="92837" y="90042"/>
                </a:lnTo>
                <a:lnTo>
                  <a:pt x="107254" y="110968"/>
                </a:lnTo>
                <a:lnTo>
                  <a:pt x="137657" y="90042"/>
                </a:lnTo>
                <a:close/>
              </a:path>
            </a:pathLst>
          </a:custGeom>
          <a:solidFill>
            <a:srgbClr val="E3E9EE"/>
          </a:solidFill>
        </p:spPr>
        <p:txBody>
          <a:bodyPr wrap="square" lIns="0" tIns="0" rIns="0" bIns="0" rtlCol="0"/>
          <a:lstStyle/>
          <a:p>
            <a:endParaRPr/>
          </a:p>
        </p:txBody>
      </p:sp>
      <p:sp>
        <p:nvSpPr>
          <p:cNvPr id="18" name="object 18"/>
          <p:cNvSpPr/>
          <p:nvPr/>
        </p:nvSpPr>
        <p:spPr>
          <a:xfrm>
            <a:off x="7113396" y="3003423"/>
            <a:ext cx="153035" cy="1867535"/>
          </a:xfrm>
          <a:custGeom>
            <a:avLst/>
            <a:gdLst/>
            <a:ahLst/>
            <a:cxnLst/>
            <a:rect l="l" t="t" r="r" b="b"/>
            <a:pathLst>
              <a:path w="153034" h="1867535">
                <a:moveTo>
                  <a:pt x="50803" y="1714753"/>
                </a:moveTo>
                <a:lnTo>
                  <a:pt x="0" y="1714753"/>
                </a:lnTo>
                <a:lnTo>
                  <a:pt x="76200" y="1867027"/>
                </a:lnTo>
                <a:lnTo>
                  <a:pt x="139583" y="1740153"/>
                </a:lnTo>
                <a:lnTo>
                  <a:pt x="50800" y="1740153"/>
                </a:lnTo>
                <a:lnTo>
                  <a:pt x="50803" y="1714753"/>
                </a:lnTo>
                <a:close/>
              </a:path>
              <a:path w="153034" h="1867535">
                <a:moveTo>
                  <a:pt x="51050" y="152315"/>
                </a:moveTo>
                <a:lnTo>
                  <a:pt x="50800" y="1740153"/>
                </a:lnTo>
                <a:lnTo>
                  <a:pt x="101600" y="1740153"/>
                </a:lnTo>
                <a:lnTo>
                  <a:pt x="101850" y="152357"/>
                </a:lnTo>
                <a:lnTo>
                  <a:pt x="51050" y="152315"/>
                </a:lnTo>
                <a:close/>
              </a:path>
              <a:path w="153034" h="1867535">
                <a:moveTo>
                  <a:pt x="152273" y="1714753"/>
                </a:moveTo>
                <a:lnTo>
                  <a:pt x="101603" y="1714753"/>
                </a:lnTo>
                <a:lnTo>
                  <a:pt x="101600" y="1740153"/>
                </a:lnTo>
                <a:lnTo>
                  <a:pt x="139583" y="1740153"/>
                </a:lnTo>
                <a:lnTo>
                  <a:pt x="152273" y="1714753"/>
                </a:lnTo>
                <a:close/>
              </a:path>
              <a:path w="153034" h="1867535">
                <a:moveTo>
                  <a:pt x="139975" y="127000"/>
                </a:moveTo>
                <a:lnTo>
                  <a:pt x="101853" y="127000"/>
                </a:lnTo>
                <a:lnTo>
                  <a:pt x="101850" y="152357"/>
                </a:lnTo>
                <a:lnTo>
                  <a:pt x="152653" y="152400"/>
                </a:lnTo>
                <a:lnTo>
                  <a:pt x="139975" y="127000"/>
                </a:lnTo>
                <a:close/>
              </a:path>
              <a:path w="153034" h="1867535">
                <a:moveTo>
                  <a:pt x="101853" y="127000"/>
                </a:moveTo>
                <a:lnTo>
                  <a:pt x="51053" y="127000"/>
                </a:lnTo>
                <a:lnTo>
                  <a:pt x="51050" y="152315"/>
                </a:lnTo>
                <a:lnTo>
                  <a:pt x="101850" y="152357"/>
                </a:lnTo>
                <a:lnTo>
                  <a:pt x="101853" y="127000"/>
                </a:lnTo>
                <a:close/>
              </a:path>
              <a:path w="153034" h="1867535">
                <a:moveTo>
                  <a:pt x="76580" y="0"/>
                </a:moveTo>
                <a:lnTo>
                  <a:pt x="380" y="152273"/>
                </a:lnTo>
                <a:lnTo>
                  <a:pt x="51050" y="152315"/>
                </a:lnTo>
                <a:lnTo>
                  <a:pt x="51053" y="127000"/>
                </a:lnTo>
                <a:lnTo>
                  <a:pt x="139975" y="127000"/>
                </a:lnTo>
                <a:lnTo>
                  <a:pt x="76580" y="0"/>
                </a:lnTo>
                <a:close/>
              </a:path>
            </a:pathLst>
          </a:custGeom>
          <a:solidFill>
            <a:srgbClr val="E3E9EE"/>
          </a:solidFill>
        </p:spPr>
        <p:txBody>
          <a:bodyPr wrap="square" lIns="0" tIns="0" rIns="0" bIns="0" rtlCol="0"/>
          <a:lstStyle/>
          <a:p>
            <a:endParaRPr/>
          </a:p>
        </p:txBody>
      </p:sp>
      <p:sp>
        <p:nvSpPr>
          <p:cNvPr id="19" name="object 19"/>
          <p:cNvSpPr/>
          <p:nvPr/>
        </p:nvSpPr>
        <p:spPr>
          <a:xfrm>
            <a:off x="2487422" y="2887598"/>
            <a:ext cx="152400" cy="1866900"/>
          </a:xfrm>
          <a:custGeom>
            <a:avLst/>
            <a:gdLst/>
            <a:ahLst/>
            <a:cxnLst/>
            <a:rect l="l" t="t" r="r" b="b"/>
            <a:pathLst>
              <a:path w="152400" h="1866900">
                <a:moveTo>
                  <a:pt x="50803" y="1714627"/>
                </a:moveTo>
                <a:lnTo>
                  <a:pt x="0" y="1714627"/>
                </a:lnTo>
                <a:lnTo>
                  <a:pt x="76200" y="1866900"/>
                </a:lnTo>
                <a:lnTo>
                  <a:pt x="139583" y="1740027"/>
                </a:lnTo>
                <a:lnTo>
                  <a:pt x="50800" y="1740027"/>
                </a:lnTo>
                <a:lnTo>
                  <a:pt x="50803" y="1714627"/>
                </a:lnTo>
                <a:close/>
              </a:path>
              <a:path w="152400" h="1866900">
                <a:moveTo>
                  <a:pt x="101853" y="0"/>
                </a:moveTo>
                <a:lnTo>
                  <a:pt x="51053" y="0"/>
                </a:lnTo>
                <a:lnTo>
                  <a:pt x="50800" y="1740027"/>
                </a:lnTo>
                <a:lnTo>
                  <a:pt x="101600" y="1740027"/>
                </a:lnTo>
                <a:lnTo>
                  <a:pt x="101853" y="0"/>
                </a:lnTo>
                <a:close/>
              </a:path>
              <a:path w="152400" h="1866900">
                <a:moveTo>
                  <a:pt x="152272" y="1714627"/>
                </a:moveTo>
                <a:lnTo>
                  <a:pt x="101603" y="1714627"/>
                </a:lnTo>
                <a:lnTo>
                  <a:pt x="101600" y="1740027"/>
                </a:lnTo>
                <a:lnTo>
                  <a:pt x="139583" y="1740027"/>
                </a:lnTo>
                <a:lnTo>
                  <a:pt x="152272" y="1714627"/>
                </a:lnTo>
                <a:close/>
              </a:path>
            </a:pathLst>
          </a:custGeom>
          <a:solidFill>
            <a:srgbClr val="FF0000"/>
          </a:solidFill>
        </p:spPr>
        <p:txBody>
          <a:bodyPr wrap="square" lIns="0" tIns="0" rIns="0" bIns="0" rtlCol="0"/>
          <a:lstStyle/>
          <a:p>
            <a:endParaRPr/>
          </a:p>
        </p:txBody>
      </p:sp>
      <p:sp>
        <p:nvSpPr>
          <p:cNvPr id="20" name="object 20"/>
          <p:cNvSpPr/>
          <p:nvPr/>
        </p:nvSpPr>
        <p:spPr>
          <a:xfrm>
            <a:off x="4246498" y="2111248"/>
            <a:ext cx="1344930" cy="153035"/>
          </a:xfrm>
          <a:custGeom>
            <a:avLst/>
            <a:gdLst/>
            <a:ahLst/>
            <a:cxnLst/>
            <a:rect l="l" t="t" r="r" b="b"/>
            <a:pathLst>
              <a:path w="1344929" h="153035">
                <a:moveTo>
                  <a:pt x="1192402" y="101845"/>
                </a:moveTo>
                <a:lnTo>
                  <a:pt x="1192402" y="152526"/>
                </a:lnTo>
                <a:lnTo>
                  <a:pt x="1293833" y="101853"/>
                </a:lnTo>
                <a:lnTo>
                  <a:pt x="1192402" y="101845"/>
                </a:lnTo>
                <a:close/>
              </a:path>
              <a:path w="1344929" h="153035">
                <a:moveTo>
                  <a:pt x="152400" y="0"/>
                </a:moveTo>
                <a:lnTo>
                  <a:pt x="0" y="76073"/>
                </a:lnTo>
                <a:lnTo>
                  <a:pt x="152273" y="152273"/>
                </a:lnTo>
                <a:lnTo>
                  <a:pt x="152315" y="101481"/>
                </a:lnTo>
                <a:lnTo>
                  <a:pt x="127000" y="101473"/>
                </a:lnTo>
                <a:lnTo>
                  <a:pt x="127000" y="50800"/>
                </a:lnTo>
                <a:lnTo>
                  <a:pt x="152357" y="50800"/>
                </a:lnTo>
                <a:lnTo>
                  <a:pt x="152400" y="0"/>
                </a:lnTo>
                <a:close/>
              </a:path>
              <a:path w="1344929" h="153035">
                <a:moveTo>
                  <a:pt x="1192402" y="51048"/>
                </a:moveTo>
                <a:lnTo>
                  <a:pt x="1192402" y="101845"/>
                </a:lnTo>
                <a:lnTo>
                  <a:pt x="1217802" y="101853"/>
                </a:lnTo>
                <a:lnTo>
                  <a:pt x="1217802" y="51053"/>
                </a:lnTo>
                <a:lnTo>
                  <a:pt x="1192402" y="51048"/>
                </a:lnTo>
                <a:close/>
              </a:path>
              <a:path w="1344929" h="153035">
                <a:moveTo>
                  <a:pt x="1192402" y="253"/>
                </a:moveTo>
                <a:lnTo>
                  <a:pt x="1192402" y="51048"/>
                </a:lnTo>
                <a:lnTo>
                  <a:pt x="1217802" y="51053"/>
                </a:lnTo>
                <a:lnTo>
                  <a:pt x="1217802" y="101853"/>
                </a:lnTo>
                <a:lnTo>
                  <a:pt x="1293851" y="101845"/>
                </a:lnTo>
                <a:lnTo>
                  <a:pt x="1344676" y="76453"/>
                </a:lnTo>
                <a:lnTo>
                  <a:pt x="1192402" y="253"/>
                </a:lnTo>
                <a:close/>
              </a:path>
              <a:path w="1344929" h="153035">
                <a:moveTo>
                  <a:pt x="152357" y="50805"/>
                </a:moveTo>
                <a:lnTo>
                  <a:pt x="152315" y="101481"/>
                </a:lnTo>
                <a:lnTo>
                  <a:pt x="1192402" y="101845"/>
                </a:lnTo>
                <a:lnTo>
                  <a:pt x="1192402" y="51048"/>
                </a:lnTo>
                <a:lnTo>
                  <a:pt x="152357" y="50805"/>
                </a:lnTo>
                <a:close/>
              </a:path>
              <a:path w="1344929" h="153035">
                <a:moveTo>
                  <a:pt x="127000" y="50800"/>
                </a:moveTo>
                <a:lnTo>
                  <a:pt x="127000"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
        <p:nvSpPr>
          <p:cNvPr id="21" name="object 21"/>
          <p:cNvSpPr/>
          <p:nvPr/>
        </p:nvSpPr>
        <p:spPr>
          <a:xfrm>
            <a:off x="4246498" y="5494146"/>
            <a:ext cx="1344930" cy="153035"/>
          </a:xfrm>
          <a:custGeom>
            <a:avLst/>
            <a:gdLst/>
            <a:ahLst/>
            <a:cxnLst/>
            <a:rect l="l" t="t" r="r" b="b"/>
            <a:pathLst>
              <a:path w="1344929" h="153035">
                <a:moveTo>
                  <a:pt x="1192402" y="51048"/>
                </a:moveTo>
                <a:lnTo>
                  <a:pt x="1192402" y="152590"/>
                </a:lnTo>
                <a:lnTo>
                  <a:pt x="1293901" y="101841"/>
                </a:lnTo>
                <a:lnTo>
                  <a:pt x="1217802" y="101841"/>
                </a:lnTo>
                <a:lnTo>
                  <a:pt x="1217802" y="51053"/>
                </a:lnTo>
                <a:lnTo>
                  <a:pt x="1192402" y="51048"/>
                </a:lnTo>
                <a:close/>
              </a:path>
              <a:path w="1344929" h="153035">
                <a:moveTo>
                  <a:pt x="152400" y="0"/>
                </a:moveTo>
                <a:lnTo>
                  <a:pt x="0" y="76072"/>
                </a:lnTo>
                <a:lnTo>
                  <a:pt x="152273" y="152311"/>
                </a:lnTo>
                <a:lnTo>
                  <a:pt x="152315" y="101555"/>
                </a:lnTo>
                <a:lnTo>
                  <a:pt x="127000" y="101549"/>
                </a:lnTo>
                <a:lnTo>
                  <a:pt x="127000" y="50799"/>
                </a:lnTo>
                <a:lnTo>
                  <a:pt x="152357" y="50799"/>
                </a:lnTo>
                <a:lnTo>
                  <a:pt x="152400" y="0"/>
                </a:lnTo>
                <a:close/>
              </a:path>
              <a:path w="1344929" h="153035">
                <a:moveTo>
                  <a:pt x="1217802" y="101834"/>
                </a:moveTo>
                <a:lnTo>
                  <a:pt x="1192403" y="101834"/>
                </a:lnTo>
                <a:lnTo>
                  <a:pt x="1217802" y="101841"/>
                </a:lnTo>
                <a:close/>
              </a:path>
              <a:path w="1344929" h="153035">
                <a:moveTo>
                  <a:pt x="1192402" y="253"/>
                </a:moveTo>
                <a:lnTo>
                  <a:pt x="1192402" y="51048"/>
                </a:lnTo>
                <a:lnTo>
                  <a:pt x="1217802" y="51053"/>
                </a:lnTo>
                <a:lnTo>
                  <a:pt x="1217802" y="101841"/>
                </a:lnTo>
                <a:lnTo>
                  <a:pt x="1293915" y="101834"/>
                </a:lnTo>
                <a:lnTo>
                  <a:pt x="1344676" y="76453"/>
                </a:lnTo>
                <a:lnTo>
                  <a:pt x="1192402" y="253"/>
                </a:lnTo>
                <a:close/>
              </a:path>
              <a:path w="1344929" h="153035">
                <a:moveTo>
                  <a:pt x="152357" y="50805"/>
                </a:moveTo>
                <a:lnTo>
                  <a:pt x="152315" y="101555"/>
                </a:lnTo>
                <a:lnTo>
                  <a:pt x="1192403" y="101834"/>
                </a:lnTo>
                <a:lnTo>
                  <a:pt x="1192402" y="51048"/>
                </a:lnTo>
                <a:lnTo>
                  <a:pt x="152357" y="50805"/>
                </a:lnTo>
                <a:close/>
              </a:path>
              <a:path w="1344929" h="153035">
                <a:moveTo>
                  <a:pt x="127000" y="50799"/>
                </a:moveTo>
                <a:lnTo>
                  <a:pt x="127000" y="101549"/>
                </a:lnTo>
                <a:lnTo>
                  <a:pt x="152315" y="101555"/>
                </a:lnTo>
                <a:lnTo>
                  <a:pt x="152357" y="50805"/>
                </a:lnTo>
                <a:lnTo>
                  <a:pt x="127000" y="50799"/>
                </a:lnTo>
                <a:close/>
              </a:path>
            </a:pathLst>
          </a:custGeom>
          <a:solidFill>
            <a:srgbClr val="E3E9EE"/>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 </a:t>
            </a:r>
            <a:r>
              <a:rPr sz="3200" b="1" spc="-20" dirty="0">
                <a:latin typeface="Calibri"/>
                <a:cs typeface="Calibri"/>
              </a:rPr>
              <a:t>to </a:t>
            </a:r>
            <a:r>
              <a:rPr sz="3200" b="1" spc="-35" dirty="0">
                <a:latin typeface="Calibri"/>
                <a:cs typeface="Calibri"/>
              </a:rPr>
              <a:t>Gray </a:t>
            </a:r>
            <a:r>
              <a:rPr sz="3200" b="1" spc="-5" dirty="0">
                <a:latin typeface="Calibri"/>
                <a:cs typeface="Calibri"/>
              </a:rPr>
              <a:t>Code</a:t>
            </a:r>
            <a:r>
              <a:rPr sz="3200" b="1" spc="-15" dirty="0">
                <a:latin typeface="Calibri"/>
                <a:cs typeface="Calibri"/>
              </a:rPr>
              <a:t> Conversion</a:t>
            </a:r>
            <a:endParaRPr sz="3200">
              <a:latin typeface="Calibri"/>
              <a:cs typeface="Calibri"/>
            </a:endParaRPr>
          </a:p>
        </p:txBody>
      </p:sp>
      <p:sp>
        <p:nvSpPr>
          <p:cNvPr id="3" name="object 3"/>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817270" y="1679194"/>
            <a:ext cx="76066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3: </a:t>
            </a:r>
            <a:r>
              <a:rPr sz="2400" spc="-10" dirty="0">
                <a:solidFill>
                  <a:srgbClr val="FF0000"/>
                </a:solidFill>
                <a:latin typeface="Tahoma"/>
                <a:cs typeface="Tahoma"/>
              </a:rPr>
              <a:t>Convert </a:t>
            </a:r>
            <a:r>
              <a:rPr sz="2400" spc="-5" dirty="0">
                <a:solidFill>
                  <a:srgbClr val="FF0000"/>
                </a:solidFill>
                <a:latin typeface="Tahoma"/>
                <a:cs typeface="Tahoma"/>
              </a:rPr>
              <a:t>1111 </a:t>
            </a:r>
            <a:r>
              <a:rPr sz="2400" dirty="0">
                <a:solidFill>
                  <a:srgbClr val="FF0000"/>
                </a:solidFill>
                <a:latin typeface="Tahoma"/>
                <a:cs typeface="Tahoma"/>
              </a:rPr>
              <a:t>Binary </a:t>
            </a:r>
            <a:r>
              <a:rPr sz="2400" spc="-5" dirty="0">
                <a:solidFill>
                  <a:srgbClr val="FF0000"/>
                </a:solidFill>
                <a:latin typeface="Tahoma"/>
                <a:cs typeface="Tahoma"/>
              </a:rPr>
              <a:t>Number </a:t>
            </a:r>
            <a:r>
              <a:rPr sz="2400" dirty="0">
                <a:solidFill>
                  <a:srgbClr val="FF0000"/>
                </a:solidFill>
                <a:latin typeface="Tahoma"/>
                <a:cs typeface="Tahoma"/>
              </a:rPr>
              <a:t>into </a:t>
            </a:r>
            <a:r>
              <a:rPr sz="2400" spc="-20" dirty="0">
                <a:solidFill>
                  <a:srgbClr val="FF0000"/>
                </a:solidFill>
                <a:latin typeface="Tahoma"/>
                <a:cs typeface="Tahoma"/>
              </a:rPr>
              <a:t>Gray</a:t>
            </a:r>
            <a:r>
              <a:rPr sz="2400" spc="-85" dirty="0">
                <a:solidFill>
                  <a:srgbClr val="FF0000"/>
                </a:solidFill>
                <a:latin typeface="Tahoma"/>
                <a:cs typeface="Tahoma"/>
              </a:rPr>
              <a:t> </a:t>
            </a:r>
            <a:r>
              <a:rPr sz="2400" dirty="0">
                <a:solidFill>
                  <a:srgbClr val="FF0000"/>
                </a:solidFill>
                <a:latin typeface="Tahoma"/>
                <a:cs typeface="Tahoma"/>
              </a:rPr>
              <a:t>Code</a:t>
            </a:r>
            <a:endParaRPr sz="2400">
              <a:latin typeface="Tahoma"/>
              <a:cs typeface="Tahoma"/>
            </a:endParaRPr>
          </a:p>
        </p:txBody>
      </p:sp>
      <p:sp>
        <p:nvSpPr>
          <p:cNvPr id="5" name="object 5"/>
          <p:cNvSpPr txBox="1"/>
          <p:nvPr/>
        </p:nvSpPr>
        <p:spPr>
          <a:xfrm>
            <a:off x="1352803" y="3355924"/>
            <a:ext cx="203136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5" dirty="0">
                <a:latin typeface="Tahoma"/>
                <a:cs typeface="Tahoma"/>
              </a:rPr>
              <a:t>Number</a:t>
            </a:r>
            <a:endParaRPr sz="2400">
              <a:latin typeface="Tahoma"/>
              <a:cs typeface="Tahoma"/>
            </a:endParaRPr>
          </a:p>
        </p:txBody>
      </p:sp>
      <p:sp>
        <p:nvSpPr>
          <p:cNvPr id="6" name="object 6"/>
          <p:cNvSpPr txBox="1"/>
          <p:nvPr/>
        </p:nvSpPr>
        <p:spPr>
          <a:xfrm>
            <a:off x="4211607"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5425924"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6733634"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9" name="object 9"/>
          <p:cNvSpPr txBox="1"/>
          <p:nvPr/>
        </p:nvSpPr>
        <p:spPr>
          <a:xfrm>
            <a:off x="7945847"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1352803" y="4819345"/>
            <a:ext cx="1416685"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ahoma"/>
                <a:cs typeface="Tahoma"/>
              </a:rPr>
              <a:t>Gray</a:t>
            </a:r>
            <a:r>
              <a:rPr sz="2400" spc="-75" dirty="0">
                <a:latin typeface="Tahoma"/>
                <a:cs typeface="Tahoma"/>
              </a:rPr>
              <a:t> </a:t>
            </a:r>
            <a:r>
              <a:rPr sz="2400" spc="-5" dirty="0">
                <a:latin typeface="Tahoma"/>
                <a:cs typeface="Tahoma"/>
              </a:rPr>
              <a:t>Code</a:t>
            </a:r>
            <a:endParaRPr sz="2400">
              <a:latin typeface="Tahoma"/>
              <a:cs typeface="Tahoma"/>
            </a:endParaRPr>
          </a:p>
        </p:txBody>
      </p:sp>
      <p:sp>
        <p:nvSpPr>
          <p:cNvPr id="11" name="object 11"/>
          <p:cNvSpPr txBox="1"/>
          <p:nvPr/>
        </p:nvSpPr>
        <p:spPr>
          <a:xfrm>
            <a:off x="4263223"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5476961"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3" name="object 13"/>
          <p:cNvSpPr txBox="1"/>
          <p:nvPr/>
        </p:nvSpPr>
        <p:spPr>
          <a:xfrm>
            <a:off x="6786197"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4" name="object 14"/>
          <p:cNvSpPr txBox="1"/>
          <p:nvPr/>
        </p:nvSpPr>
        <p:spPr>
          <a:xfrm>
            <a:off x="7998410"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5" name="object 15"/>
          <p:cNvSpPr/>
          <p:nvPr/>
        </p:nvSpPr>
        <p:spPr>
          <a:xfrm>
            <a:off x="4165219" y="3720972"/>
            <a:ext cx="118745" cy="1143000"/>
          </a:xfrm>
          <a:custGeom>
            <a:avLst/>
            <a:gdLst/>
            <a:ahLst/>
            <a:cxnLst/>
            <a:rect l="l" t="t" r="r" b="b"/>
            <a:pathLst>
              <a:path w="118745" h="1143000">
                <a:moveTo>
                  <a:pt x="14223" y="1026032"/>
                </a:moveTo>
                <a:lnTo>
                  <a:pt x="2031" y="1033144"/>
                </a:lnTo>
                <a:lnTo>
                  <a:pt x="0" y="1041019"/>
                </a:lnTo>
                <a:lnTo>
                  <a:pt x="59435" y="1142745"/>
                </a:lnTo>
                <a:lnTo>
                  <a:pt x="74210" y="1117345"/>
                </a:lnTo>
                <a:lnTo>
                  <a:pt x="46608" y="1117345"/>
                </a:lnTo>
                <a:lnTo>
                  <a:pt x="46592" y="1070093"/>
                </a:lnTo>
                <a:lnTo>
                  <a:pt x="22097" y="1028064"/>
                </a:lnTo>
                <a:lnTo>
                  <a:pt x="14223" y="1026032"/>
                </a:lnTo>
                <a:close/>
              </a:path>
              <a:path w="118745" h="1143000">
                <a:moveTo>
                  <a:pt x="46592" y="1070093"/>
                </a:moveTo>
                <a:lnTo>
                  <a:pt x="46608" y="1117345"/>
                </a:lnTo>
                <a:lnTo>
                  <a:pt x="72135" y="1117345"/>
                </a:lnTo>
                <a:lnTo>
                  <a:pt x="72133" y="1110869"/>
                </a:lnTo>
                <a:lnTo>
                  <a:pt x="48386" y="1110869"/>
                </a:lnTo>
                <a:lnTo>
                  <a:pt x="59372" y="1092020"/>
                </a:lnTo>
                <a:lnTo>
                  <a:pt x="46592" y="1070093"/>
                </a:lnTo>
                <a:close/>
              </a:path>
              <a:path w="118745" h="1143000">
                <a:moveTo>
                  <a:pt x="104393" y="1026032"/>
                </a:moveTo>
                <a:lnTo>
                  <a:pt x="96646" y="1028064"/>
                </a:lnTo>
                <a:lnTo>
                  <a:pt x="72152" y="1070093"/>
                </a:lnTo>
                <a:lnTo>
                  <a:pt x="72135" y="1117345"/>
                </a:lnTo>
                <a:lnTo>
                  <a:pt x="74210" y="1117345"/>
                </a:lnTo>
                <a:lnTo>
                  <a:pt x="118617" y="1041019"/>
                </a:lnTo>
                <a:lnTo>
                  <a:pt x="116585" y="1033144"/>
                </a:lnTo>
                <a:lnTo>
                  <a:pt x="104393" y="1026032"/>
                </a:lnTo>
                <a:close/>
              </a:path>
              <a:path w="118745" h="1143000">
                <a:moveTo>
                  <a:pt x="59372" y="1092020"/>
                </a:moveTo>
                <a:lnTo>
                  <a:pt x="48386" y="1110869"/>
                </a:lnTo>
                <a:lnTo>
                  <a:pt x="70357" y="1110869"/>
                </a:lnTo>
                <a:lnTo>
                  <a:pt x="59372" y="1092020"/>
                </a:lnTo>
                <a:close/>
              </a:path>
              <a:path w="118745" h="1143000">
                <a:moveTo>
                  <a:pt x="72119" y="1070148"/>
                </a:moveTo>
                <a:lnTo>
                  <a:pt x="59372" y="1092020"/>
                </a:lnTo>
                <a:lnTo>
                  <a:pt x="70357" y="1110869"/>
                </a:lnTo>
                <a:lnTo>
                  <a:pt x="72133" y="1110869"/>
                </a:lnTo>
                <a:lnTo>
                  <a:pt x="72119" y="1070148"/>
                </a:lnTo>
                <a:close/>
              </a:path>
              <a:path w="118745" h="1143000">
                <a:moveTo>
                  <a:pt x="71754" y="0"/>
                </a:moveTo>
                <a:lnTo>
                  <a:pt x="46227" y="0"/>
                </a:lnTo>
                <a:lnTo>
                  <a:pt x="46577" y="1026032"/>
                </a:lnTo>
                <a:lnTo>
                  <a:pt x="46625" y="1070148"/>
                </a:lnTo>
                <a:lnTo>
                  <a:pt x="59372" y="1092020"/>
                </a:lnTo>
                <a:lnTo>
                  <a:pt x="72119" y="1070148"/>
                </a:lnTo>
                <a:lnTo>
                  <a:pt x="71754" y="0"/>
                </a:lnTo>
                <a:close/>
              </a:path>
            </a:pathLst>
          </a:custGeom>
          <a:solidFill>
            <a:srgbClr val="000000"/>
          </a:solidFill>
        </p:spPr>
        <p:txBody>
          <a:bodyPr wrap="square" lIns="0" tIns="0" rIns="0" bIns="0" rtlCol="0"/>
          <a:lstStyle/>
          <a:p>
            <a:endParaRPr/>
          </a:p>
        </p:txBody>
      </p:sp>
      <p:sp>
        <p:nvSpPr>
          <p:cNvPr id="16" name="object 16"/>
          <p:cNvSpPr/>
          <p:nvPr/>
        </p:nvSpPr>
        <p:spPr>
          <a:xfrm>
            <a:off x="4536566" y="3504438"/>
            <a:ext cx="381000" cy="118745"/>
          </a:xfrm>
          <a:custGeom>
            <a:avLst/>
            <a:gdLst/>
            <a:ahLst/>
            <a:cxnLst/>
            <a:rect l="l" t="t" r="r" b="b"/>
            <a:pathLst>
              <a:path w="381000" h="118745">
                <a:moveTo>
                  <a:pt x="307858" y="72644"/>
                </a:moveTo>
                <a:lnTo>
                  <a:pt x="271780" y="92963"/>
                </a:lnTo>
                <a:lnTo>
                  <a:pt x="265557" y="96392"/>
                </a:lnTo>
                <a:lnTo>
                  <a:pt x="263398" y="104139"/>
                </a:lnTo>
                <a:lnTo>
                  <a:pt x="266827" y="110362"/>
                </a:lnTo>
                <a:lnTo>
                  <a:pt x="270256" y="116459"/>
                </a:lnTo>
                <a:lnTo>
                  <a:pt x="278130" y="118744"/>
                </a:lnTo>
                <a:lnTo>
                  <a:pt x="284225" y="115188"/>
                </a:lnTo>
                <a:lnTo>
                  <a:pt x="358593" y="73406"/>
                </a:lnTo>
                <a:lnTo>
                  <a:pt x="355219" y="73406"/>
                </a:lnTo>
                <a:lnTo>
                  <a:pt x="307858" y="72644"/>
                </a:lnTo>
                <a:close/>
              </a:path>
              <a:path w="381000" h="118745">
                <a:moveTo>
                  <a:pt x="330015" y="60164"/>
                </a:moveTo>
                <a:lnTo>
                  <a:pt x="307858" y="72644"/>
                </a:lnTo>
                <a:lnTo>
                  <a:pt x="355219" y="73406"/>
                </a:lnTo>
                <a:lnTo>
                  <a:pt x="355247" y="71500"/>
                </a:lnTo>
                <a:lnTo>
                  <a:pt x="348742" y="71500"/>
                </a:lnTo>
                <a:lnTo>
                  <a:pt x="330015" y="60164"/>
                </a:lnTo>
                <a:close/>
              </a:path>
              <a:path w="381000" h="118745">
                <a:moveTo>
                  <a:pt x="280035" y="0"/>
                </a:moveTo>
                <a:lnTo>
                  <a:pt x="272161" y="2032"/>
                </a:lnTo>
                <a:lnTo>
                  <a:pt x="268478" y="8000"/>
                </a:lnTo>
                <a:lnTo>
                  <a:pt x="264795" y="14097"/>
                </a:lnTo>
                <a:lnTo>
                  <a:pt x="266827" y="21971"/>
                </a:lnTo>
                <a:lnTo>
                  <a:pt x="308280" y="47007"/>
                </a:lnTo>
                <a:lnTo>
                  <a:pt x="355600" y="47751"/>
                </a:lnTo>
                <a:lnTo>
                  <a:pt x="355219" y="73406"/>
                </a:lnTo>
                <a:lnTo>
                  <a:pt x="358593" y="73406"/>
                </a:lnTo>
                <a:lnTo>
                  <a:pt x="380746" y="60960"/>
                </a:lnTo>
                <a:lnTo>
                  <a:pt x="286004" y="3683"/>
                </a:lnTo>
                <a:lnTo>
                  <a:pt x="280035" y="0"/>
                </a:lnTo>
                <a:close/>
              </a:path>
              <a:path w="381000" h="118745">
                <a:moveTo>
                  <a:pt x="381" y="42163"/>
                </a:moveTo>
                <a:lnTo>
                  <a:pt x="0" y="67690"/>
                </a:lnTo>
                <a:lnTo>
                  <a:pt x="307858" y="72644"/>
                </a:lnTo>
                <a:lnTo>
                  <a:pt x="330015" y="60164"/>
                </a:lnTo>
                <a:lnTo>
                  <a:pt x="308280" y="47007"/>
                </a:lnTo>
                <a:lnTo>
                  <a:pt x="381" y="42163"/>
                </a:lnTo>
                <a:close/>
              </a:path>
              <a:path w="381000" h="118745">
                <a:moveTo>
                  <a:pt x="349123" y="49402"/>
                </a:moveTo>
                <a:lnTo>
                  <a:pt x="330015" y="60164"/>
                </a:lnTo>
                <a:lnTo>
                  <a:pt x="348742" y="71500"/>
                </a:lnTo>
                <a:lnTo>
                  <a:pt x="349123" y="49402"/>
                </a:lnTo>
                <a:close/>
              </a:path>
              <a:path w="381000" h="118745">
                <a:moveTo>
                  <a:pt x="355575" y="49402"/>
                </a:moveTo>
                <a:lnTo>
                  <a:pt x="349123" y="49402"/>
                </a:lnTo>
                <a:lnTo>
                  <a:pt x="348742" y="71500"/>
                </a:lnTo>
                <a:lnTo>
                  <a:pt x="355247" y="71500"/>
                </a:lnTo>
                <a:lnTo>
                  <a:pt x="355575" y="49402"/>
                </a:lnTo>
                <a:close/>
              </a:path>
              <a:path w="381000" h="118745">
                <a:moveTo>
                  <a:pt x="308280" y="47007"/>
                </a:moveTo>
                <a:lnTo>
                  <a:pt x="330015" y="60164"/>
                </a:lnTo>
                <a:lnTo>
                  <a:pt x="349123" y="49402"/>
                </a:lnTo>
                <a:lnTo>
                  <a:pt x="355575" y="49402"/>
                </a:lnTo>
                <a:lnTo>
                  <a:pt x="355600" y="47751"/>
                </a:lnTo>
                <a:lnTo>
                  <a:pt x="308280" y="47007"/>
                </a:lnTo>
                <a:close/>
              </a:path>
            </a:pathLst>
          </a:custGeom>
          <a:solidFill>
            <a:srgbClr val="000000"/>
          </a:solidFill>
        </p:spPr>
        <p:txBody>
          <a:bodyPr wrap="square" lIns="0" tIns="0" rIns="0" bIns="0" rtlCol="0"/>
          <a:lstStyle/>
          <a:p>
            <a:endParaRPr/>
          </a:p>
        </p:txBody>
      </p:sp>
      <p:sp>
        <p:nvSpPr>
          <p:cNvPr id="17" name="object 17"/>
          <p:cNvSpPr/>
          <p:nvPr/>
        </p:nvSpPr>
        <p:spPr>
          <a:xfrm>
            <a:off x="5085334" y="3500246"/>
            <a:ext cx="295275" cy="118745"/>
          </a:xfrm>
          <a:custGeom>
            <a:avLst/>
            <a:gdLst/>
            <a:ahLst/>
            <a:cxnLst/>
            <a:rect l="l" t="t" r="r" b="b"/>
            <a:pathLst>
              <a:path w="295275" h="118745">
                <a:moveTo>
                  <a:pt x="101600" y="0"/>
                </a:moveTo>
                <a:lnTo>
                  <a:pt x="0" y="59436"/>
                </a:lnTo>
                <a:lnTo>
                  <a:pt x="101726" y="118617"/>
                </a:lnTo>
                <a:lnTo>
                  <a:pt x="109600" y="116585"/>
                </a:lnTo>
                <a:lnTo>
                  <a:pt x="116712" y="104393"/>
                </a:lnTo>
                <a:lnTo>
                  <a:pt x="114553" y="96519"/>
                </a:lnTo>
                <a:lnTo>
                  <a:pt x="72605" y="72136"/>
                </a:lnTo>
                <a:lnTo>
                  <a:pt x="25400" y="72136"/>
                </a:lnTo>
                <a:lnTo>
                  <a:pt x="25273" y="46608"/>
                </a:lnTo>
                <a:lnTo>
                  <a:pt x="72723" y="46541"/>
                </a:lnTo>
                <a:lnTo>
                  <a:pt x="114553" y="22098"/>
                </a:lnTo>
                <a:lnTo>
                  <a:pt x="116586" y="14224"/>
                </a:lnTo>
                <a:lnTo>
                  <a:pt x="109474" y="2031"/>
                </a:lnTo>
                <a:lnTo>
                  <a:pt x="101600" y="0"/>
                </a:lnTo>
                <a:close/>
              </a:path>
              <a:path w="295275" h="118745">
                <a:moveTo>
                  <a:pt x="72723" y="46541"/>
                </a:moveTo>
                <a:lnTo>
                  <a:pt x="25273" y="46608"/>
                </a:lnTo>
                <a:lnTo>
                  <a:pt x="25400" y="72136"/>
                </a:lnTo>
                <a:lnTo>
                  <a:pt x="72529" y="72091"/>
                </a:lnTo>
                <a:lnTo>
                  <a:pt x="69765" y="70485"/>
                </a:lnTo>
                <a:lnTo>
                  <a:pt x="31750" y="70485"/>
                </a:lnTo>
                <a:lnTo>
                  <a:pt x="31750" y="48387"/>
                </a:lnTo>
                <a:lnTo>
                  <a:pt x="69565" y="48387"/>
                </a:lnTo>
                <a:lnTo>
                  <a:pt x="72723" y="46541"/>
                </a:lnTo>
                <a:close/>
              </a:path>
              <a:path w="295275" h="118745">
                <a:moveTo>
                  <a:pt x="72529" y="72091"/>
                </a:moveTo>
                <a:lnTo>
                  <a:pt x="25400" y="72136"/>
                </a:lnTo>
                <a:lnTo>
                  <a:pt x="72605" y="72136"/>
                </a:lnTo>
                <a:close/>
              </a:path>
              <a:path w="295275" h="118745">
                <a:moveTo>
                  <a:pt x="294893" y="46227"/>
                </a:moveTo>
                <a:lnTo>
                  <a:pt x="72723" y="46541"/>
                </a:lnTo>
                <a:lnTo>
                  <a:pt x="50707" y="59406"/>
                </a:lnTo>
                <a:lnTo>
                  <a:pt x="72529" y="72091"/>
                </a:lnTo>
                <a:lnTo>
                  <a:pt x="294893" y="71881"/>
                </a:lnTo>
                <a:lnTo>
                  <a:pt x="294893" y="46227"/>
                </a:lnTo>
                <a:close/>
              </a:path>
              <a:path w="295275" h="118745">
                <a:moveTo>
                  <a:pt x="31750" y="48387"/>
                </a:moveTo>
                <a:lnTo>
                  <a:pt x="31750" y="70485"/>
                </a:lnTo>
                <a:lnTo>
                  <a:pt x="50707" y="59406"/>
                </a:lnTo>
                <a:lnTo>
                  <a:pt x="31750" y="48387"/>
                </a:lnTo>
                <a:close/>
              </a:path>
              <a:path w="295275" h="118745">
                <a:moveTo>
                  <a:pt x="50707" y="59406"/>
                </a:moveTo>
                <a:lnTo>
                  <a:pt x="31750" y="70485"/>
                </a:lnTo>
                <a:lnTo>
                  <a:pt x="69765" y="70485"/>
                </a:lnTo>
                <a:lnTo>
                  <a:pt x="50707" y="59406"/>
                </a:lnTo>
                <a:close/>
              </a:path>
              <a:path w="295275" h="118745">
                <a:moveTo>
                  <a:pt x="69565" y="48387"/>
                </a:moveTo>
                <a:lnTo>
                  <a:pt x="31750" y="48387"/>
                </a:lnTo>
                <a:lnTo>
                  <a:pt x="50707" y="59406"/>
                </a:lnTo>
                <a:lnTo>
                  <a:pt x="69565" y="48387"/>
                </a:lnTo>
                <a:close/>
              </a:path>
            </a:pathLst>
          </a:custGeom>
          <a:solidFill>
            <a:srgbClr val="000000"/>
          </a:solidFill>
        </p:spPr>
        <p:txBody>
          <a:bodyPr wrap="square" lIns="0" tIns="0" rIns="0" bIns="0" rtlCol="0"/>
          <a:lstStyle/>
          <a:p>
            <a:endParaRPr/>
          </a:p>
        </p:txBody>
      </p:sp>
      <p:sp>
        <p:nvSpPr>
          <p:cNvPr id="18" name="object 18"/>
          <p:cNvSpPr/>
          <p:nvPr/>
        </p:nvSpPr>
        <p:spPr>
          <a:xfrm>
            <a:off x="5066284" y="3630421"/>
            <a:ext cx="538480" cy="1233170"/>
          </a:xfrm>
          <a:custGeom>
            <a:avLst/>
            <a:gdLst/>
            <a:ahLst/>
            <a:cxnLst/>
            <a:rect l="l" t="t" r="r" b="b"/>
            <a:pathLst>
              <a:path w="538479" h="1233170">
                <a:moveTo>
                  <a:pt x="444245" y="1141729"/>
                </a:moveTo>
                <a:lnTo>
                  <a:pt x="436244" y="1142872"/>
                </a:lnTo>
                <a:lnTo>
                  <a:pt x="432053" y="1148460"/>
                </a:lnTo>
                <a:lnTo>
                  <a:pt x="427736" y="1154048"/>
                </a:lnTo>
                <a:lnTo>
                  <a:pt x="428878" y="1162050"/>
                </a:lnTo>
                <a:lnTo>
                  <a:pt x="434466" y="1166367"/>
                </a:lnTo>
                <a:lnTo>
                  <a:pt x="522731" y="1233170"/>
                </a:lnTo>
                <a:lnTo>
                  <a:pt x="525207" y="1214754"/>
                </a:lnTo>
                <a:lnTo>
                  <a:pt x="501141" y="1214754"/>
                </a:lnTo>
                <a:lnTo>
                  <a:pt x="482970" y="1171063"/>
                </a:lnTo>
                <a:lnTo>
                  <a:pt x="444245" y="1141729"/>
                </a:lnTo>
                <a:close/>
              </a:path>
              <a:path w="538479" h="1233170">
                <a:moveTo>
                  <a:pt x="482970" y="1171063"/>
                </a:moveTo>
                <a:lnTo>
                  <a:pt x="501141" y="1214754"/>
                </a:lnTo>
                <a:lnTo>
                  <a:pt x="516889" y="1208151"/>
                </a:lnTo>
                <a:lnTo>
                  <a:pt x="500252" y="1208151"/>
                </a:lnTo>
                <a:lnTo>
                  <a:pt x="503176" y="1186368"/>
                </a:lnTo>
                <a:lnTo>
                  <a:pt x="482970" y="1171063"/>
                </a:lnTo>
                <a:close/>
              </a:path>
              <a:path w="538479" h="1233170">
                <a:moveTo>
                  <a:pt x="519556" y="1108202"/>
                </a:moveTo>
                <a:lnTo>
                  <a:pt x="513079" y="1113154"/>
                </a:lnTo>
                <a:lnTo>
                  <a:pt x="512063" y="1120139"/>
                </a:lnTo>
                <a:lnTo>
                  <a:pt x="506567" y="1161100"/>
                </a:lnTo>
                <a:lnTo>
                  <a:pt x="524763" y="1204848"/>
                </a:lnTo>
                <a:lnTo>
                  <a:pt x="501141" y="1214754"/>
                </a:lnTo>
                <a:lnTo>
                  <a:pt x="525207" y="1214754"/>
                </a:lnTo>
                <a:lnTo>
                  <a:pt x="537463" y="1123569"/>
                </a:lnTo>
                <a:lnTo>
                  <a:pt x="538352" y="1116583"/>
                </a:lnTo>
                <a:lnTo>
                  <a:pt x="533526" y="1110107"/>
                </a:lnTo>
                <a:lnTo>
                  <a:pt x="526541" y="1109217"/>
                </a:lnTo>
                <a:lnTo>
                  <a:pt x="519556" y="1108202"/>
                </a:lnTo>
                <a:close/>
              </a:path>
              <a:path w="538479" h="1233170">
                <a:moveTo>
                  <a:pt x="503176" y="1186368"/>
                </a:moveTo>
                <a:lnTo>
                  <a:pt x="500252" y="1208151"/>
                </a:lnTo>
                <a:lnTo>
                  <a:pt x="520700" y="1199641"/>
                </a:lnTo>
                <a:lnTo>
                  <a:pt x="503176" y="1186368"/>
                </a:lnTo>
                <a:close/>
              </a:path>
              <a:path w="538479" h="1233170">
                <a:moveTo>
                  <a:pt x="506567" y="1161100"/>
                </a:moveTo>
                <a:lnTo>
                  <a:pt x="503176" y="1186368"/>
                </a:lnTo>
                <a:lnTo>
                  <a:pt x="520700" y="1199641"/>
                </a:lnTo>
                <a:lnTo>
                  <a:pt x="500252" y="1208151"/>
                </a:lnTo>
                <a:lnTo>
                  <a:pt x="516889" y="1208151"/>
                </a:lnTo>
                <a:lnTo>
                  <a:pt x="524763" y="1204848"/>
                </a:lnTo>
                <a:lnTo>
                  <a:pt x="506567" y="1161100"/>
                </a:lnTo>
                <a:close/>
              </a:path>
              <a:path w="538479" h="1233170">
                <a:moveTo>
                  <a:pt x="23621" y="0"/>
                </a:moveTo>
                <a:lnTo>
                  <a:pt x="0" y="9778"/>
                </a:lnTo>
                <a:lnTo>
                  <a:pt x="482970" y="1171063"/>
                </a:lnTo>
                <a:lnTo>
                  <a:pt x="503176" y="1186368"/>
                </a:lnTo>
                <a:lnTo>
                  <a:pt x="506567" y="1161100"/>
                </a:lnTo>
                <a:lnTo>
                  <a:pt x="23621" y="0"/>
                </a:lnTo>
                <a:close/>
              </a:path>
            </a:pathLst>
          </a:custGeom>
          <a:solidFill>
            <a:srgbClr val="000000"/>
          </a:solidFill>
        </p:spPr>
        <p:txBody>
          <a:bodyPr wrap="square" lIns="0" tIns="0" rIns="0" bIns="0" rtlCol="0"/>
          <a:lstStyle/>
          <a:p>
            <a:endParaRPr/>
          </a:p>
        </p:txBody>
      </p:sp>
      <p:sp>
        <p:nvSpPr>
          <p:cNvPr id="19" name="object 19"/>
          <p:cNvSpPr/>
          <p:nvPr/>
        </p:nvSpPr>
        <p:spPr>
          <a:xfrm>
            <a:off x="5684901" y="3504438"/>
            <a:ext cx="381000" cy="118745"/>
          </a:xfrm>
          <a:custGeom>
            <a:avLst/>
            <a:gdLst/>
            <a:ahLst/>
            <a:cxnLst/>
            <a:rect l="l" t="t" r="r" b="b"/>
            <a:pathLst>
              <a:path w="381000" h="118745">
                <a:moveTo>
                  <a:pt x="307858" y="72644"/>
                </a:moveTo>
                <a:lnTo>
                  <a:pt x="271779" y="92963"/>
                </a:lnTo>
                <a:lnTo>
                  <a:pt x="265557" y="96392"/>
                </a:lnTo>
                <a:lnTo>
                  <a:pt x="263398" y="104139"/>
                </a:lnTo>
                <a:lnTo>
                  <a:pt x="266826" y="110362"/>
                </a:lnTo>
                <a:lnTo>
                  <a:pt x="270256" y="116459"/>
                </a:lnTo>
                <a:lnTo>
                  <a:pt x="278129" y="118744"/>
                </a:lnTo>
                <a:lnTo>
                  <a:pt x="284225" y="115188"/>
                </a:lnTo>
                <a:lnTo>
                  <a:pt x="358593" y="73406"/>
                </a:lnTo>
                <a:lnTo>
                  <a:pt x="355219" y="73406"/>
                </a:lnTo>
                <a:lnTo>
                  <a:pt x="307858" y="72644"/>
                </a:lnTo>
                <a:close/>
              </a:path>
              <a:path w="381000" h="118745">
                <a:moveTo>
                  <a:pt x="330015" y="60164"/>
                </a:moveTo>
                <a:lnTo>
                  <a:pt x="307858" y="72644"/>
                </a:lnTo>
                <a:lnTo>
                  <a:pt x="355219" y="73406"/>
                </a:lnTo>
                <a:lnTo>
                  <a:pt x="355247" y="71500"/>
                </a:lnTo>
                <a:lnTo>
                  <a:pt x="348741" y="71500"/>
                </a:lnTo>
                <a:lnTo>
                  <a:pt x="330015" y="60164"/>
                </a:lnTo>
                <a:close/>
              </a:path>
              <a:path w="381000" h="118745">
                <a:moveTo>
                  <a:pt x="280035" y="0"/>
                </a:moveTo>
                <a:lnTo>
                  <a:pt x="272161" y="2032"/>
                </a:lnTo>
                <a:lnTo>
                  <a:pt x="268477" y="8000"/>
                </a:lnTo>
                <a:lnTo>
                  <a:pt x="264795" y="14097"/>
                </a:lnTo>
                <a:lnTo>
                  <a:pt x="266826" y="21971"/>
                </a:lnTo>
                <a:lnTo>
                  <a:pt x="308280" y="47007"/>
                </a:lnTo>
                <a:lnTo>
                  <a:pt x="355600" y="47751"/>
                </a:lnTo>
                <a:lnTo>
                  <a:pt x="355219" y="73406"/>
                </a:lnTo>
                <a:lnTo>
                  <a:pt x="358593" y="73406"/>
                </a:lnTo>
                <a:lnTo>
                  <a:pt x="380746" y="60960"/>
                </a:lnTo>
                <a:lnTo>
                  <a:pt x="286003" y="3683"/>
                </a:lnTo>
                <a:lnTo>
                  <a:pt x="280035" y="0"/>
                </a:lnTo>
                <a:close/>
              </a:path>
              <a:path w="381000" h="118745">
                <a:moveTo>
                  <a:pt x="381" y="42163"/>
                </a:moveTo>
                <a:lnTo>
                  <a:pt x="0" y="67690"/>
                </a:lnTo>
                <a:lnTo>
                  <a:pt x="307858" y="72644"/>
                </a:lnTo>
                <a:lnTo>
                  <a:pt x="330015" y="60164"/>
                </a:lnTo>
                <a:lnTo>
                  <a:pt x="308280" y="47007"/>
                </a:lnTo>
                <a:lnTo>
                  <a:pt x="381" y="42163"/>
                </a:lnTo>
                <a:close/>
              </a:path>
              <a:path w="381000" h="118745">
                <a:moveTo>
                  <a:pt x="349123" y="49402"/>
                </a:moveTo>
                <a:lnTo>
                  <a:pt x="330015" y="60164"/>
                </a:lnTo>
                <a:lnTo>
                  <a:pt x="348741" y="71500"/>
                </a:lnTo>
                <a:lnTo>
                  <a:pt x="349123" y="49402"/>
                </a:lnTo>
                <a:close/>
              </a:path>
              <a:path w="381000" h="118745">
                <a:moveTo>
                  <a:pt x="355575" y="49402"/>
                </a:moveTo>
                <a:lnTo>
                  <a:pt x="349123" y="49402"/>
                </a:lnTo>
                <a:lnTo>
                  <a:pt x="348741" y="71500"/>
                </a:lnTo>
                <a:lnTo>
                  <a:pt x="355247" y="71500"/>
                </a:lnTo>
                <a:lnTo>
                  <a:pt x="355575" y="49402"/>
                </a:lnTo>
                <a:close/>
              </a:path>
              <a:path w="381000" h="118745">
                <a:moveTo>
                  <a:pt x="308280" y="47007"/>
                </a:moveTo>
                <a:lnTo>
                  <a:pt x="330015" y="60164"/>
                </a:lnTo>
                <a:lnTo>
                  <a:pt x="349123" y="49402"/>
                </a:lnTo>
                <a:lnTo>
                  <a:pt x="355575" y="49402"/>
                </a:lnTo>
                <a:lnTo>
                  <a:pt x="355600" y="47751"/>
                </a:lnTo>
                <a:lnTo>
                  <a:pt x="308280" y="47007"/>
                </a:lnTo>
                <a:close/>
              </a:path>
            </a:pathLst>
          </a:custGeom>
          <a:solidFill>
            <a:srgbClr val="000000"/>
          </a:solidFill>
        </p:spPr>
        <p:txBody>
          <a:bodyPr wrap="square" lIns="0" tIns="0" rIns="0" bIns="0" rtlCol="0"/>
          <a:lstStyle/>
          <a:p>
            <a:endParaRPr/>
          </a:p>
        </p:txBody>
      </p:sp>
      <p:sp>
        <p:nvSpPr>
          <p:cNvPr id="20" name="object 20"/>
          <p:cNvSpPr/>
          <p:nvPr/>
        </p:nvSpPr>
        <p:spPr>
          <a:xfrm>
            <a:off x="6339078" y="3500246"/>
            <a:ext cx="295275" cy="118745"/>
          </a:xfrm>
          <a:custGeom>
            <a:avLst/>
            <a:gdLst/>
            <a:ahLst/>
            <a:cxnLst/>
            <a:rect l="l" t="t" r="r" b="b"/>
            <a:pathLst>
              <a:path w="295275" h="118745">
                <a:moveTo>
                  <a:pt x="101600" y="0"/>
                </a:moveTo>
                <a:lnTo>
                  <a:pt x="0" y="59436"/>
                </a:lnTo>
                <a:lnTo>
                  <a:pt x="101726" y="118617"/>
                </a:lnTo>
                <a:lnTo>
                  <a:pt x="109600" y="116585"/>
                </a:lnTo>
                <a:lnTo>
                  <a:pt x="116712" y="104393"/>
                </a:lnTo>
                <a:lnTo>
                  <a:pt x="114681" y="96519"/>
                </a:lnTo>
                <a:lnTo>
                  <a:pt x="72684" y="72136"/>
                </a:lnTo>
                <a:lnTo>
                  <a:pt x="25400" y="72136"/>
                </a:lnTo>
                <a:lnTo>
                  <a:pt x="25400" y="46608"/>
                </a:lnTo>
                <a:lnTo>
                  <a:pt x="72787" y="46542"/>
                </a:lnTo>
                <a:lnTo>
                  <a:pt x="114554" y="22098"/>
                </a:lnTo>
                <a:lnTo>
                  <a:pt x="116586" y="14224"/>
                </a:lnTo>
                <a:lnTo>
                  <a:pt x="109474" y="2031"/>
                </a:lnTo>
                <a:lnTo>
                  <a:pt x="101600" y="0"/>
                </a:lnTo>
                <a:close/>
              </a:path>
              <a:path w="295275" h="118745">
                <a:moveTo>
                  <a:pt x="72787" y="46542"/>
                </a:moveTo>
                <a:lnTo>
                  <a:pt x="25400" y="46608"/>
                </a:lnTo>
                <a:lnTo>
                  <a:pt x="25400" y="72136"/>
                </a:lnTo>
                <a:lnTo>
                  <a:pt x="72608" y="72091"/>
                </a:lnTo>
                <a:lnTo>
                  <a:pt x="69839" y="70485"/>
                </a:lnTo>
                <a:lnTo>
                  <a:pt x="31876" y="70485"/>
                </a:lnTo>
                <a:lnTo>
                  <a:pt x="31750" y="48387"/>
                </a:lnTo>
                <a:lnTo>
                  <a:pt x="69635" y="48387"/>
                </a:lnTo>
                <a:lnTo>
                  <a:pt x="72787" y="46542"/>
                </a:lnTo>
                <a:close/>
              </a:path>
              <a:path w="295275" h="118745">
                <a:moveTo>
                  <a:pt x="72608" y="72091"/>
                </a:moveTo>
                <a:lnTo>
                  <a:pt x="25400" y="72136"/>
                </a:lnTo>
                <a:lnTo>
                  <a:pt x="72684" y="72136"/>
                </a:lnTo>
                <a:close/>
              </a:path>
              <a:path w="295275" h="118745">
                <a:moveTo>
                  <a:pt x="294894" y="46227"/>
                </a:moveTo>
                <a:lnTo>
                  <a:pt x="72787" y="46542"/>
                </a:lnTo>
                <a:lnTo>
                  <a:pt x="50775" y="59424"/>
                </a:lnTo>
                <a:lnTo>
                  <a:pt x="72608" y="72091"/>
                </a:lnTo>
                <a:lnTo>
                  <a:pt x="294894" y="71881"/>
                </a:lnTo>
                <a:lnTo>
                  <a:pt x="294894" y="46227"/>
                </a:lnTo>
                <a:close/>
              </a:path>
              <a:path w="295275" h="118745">
                <a:moveTo>
                  <a:pt x="31750" y="48387"/>
                </a:moveTo>
                <a:lnTo>
                  <a:pt x="31876" y="70485"/>
                </a:lnTo>
                <a:lnTo>
                  <a:pt x="50775" y="59424"/>
                </a:lnTo>
                <a:lnTo>
                  <a:pt x="31750" y="48387"/>
                </a:lnTo>
                <a:close/>
              </a:path>
              <a:path w="295275" h="118745">
                <a:moveTo>
                  <a:pt x="50775" y="59424"/>
                </a:moveTo>
                <a:lnTo>
                  <a:pt x="31876" y="70485"/>
                </a:lnTo>
                <a:lnTo>
                  <a:pt x="69839" y="70485"/>
                </a:lnTo>
                <a:lnTo>
                  <a:pt x="50775" y="59424"/>
                </a:lnTo>
                <a:close/>
              </a:path>
              <a:path w="295275" h="118745">
                <a:moveTo>
                  <a:pt x="69635" y="48387"/>
                </a:moveTo>
                <a:lnTo>
                  <a:pt x="31750" y="48387"/>
                </a:lnTo>
                <a:lnTo>
                  <a:pt x="50775" y="59424"/>
                </a:lnTo>
                <a:lnTo>
                  <a:pt x="69635" y="48387"/>
                </a:lnTo>
                <a:close/>
              </a:path>
            </a:pathLst>
          </a:custGeom>
          <a:solidFill>
            <a:srgbClr val="000000"/>
          </a:solidFill>
        </p:spPr>
        <p:txBody>
          <a:bodyPr wrap="square" lIns="0" tIns="0" rIns="0" bIns="0" rtlCol="0"/>
          <a:lstStyle/>
          <a:p>
            <a:endParaRPr/>
          </a:p>
        </p:txBody>
      </p:sp>
      <p:sp>
        <p:nvSpPr>
          <p:cNvPr id="21" name="object 21"/>
          <p:cNvSpPr/>
          <p:nvPr/>
        </p:nvSpPr>
        <p:spPr>
          <a:xfrm>
            <a:off x="6210172" y="3629152"/>
            <a:ext cx="678815" cy="1234440"/>
          </a:xfrm>
          <a:custGeom>
            <a:avLst/>
            <a:gdLst/>
            <a:ahLst/>
            <a:cxnLst/>
            <a:rect l="l" t="t" r="r" b="b"/>
            <a:pathLst>
              <a:path w="678815" h="1234439">
                <a:moveTo>
                  <a:pt x="587375" y="1151382"/>
                </a:moveTo>
                <a:lnTo>
                  <a:pt x="579501" y="1153287"/>
                </a:lnTo>
                <a:lnTo>
                  <a:pt x="575818" y="1159256"/>
                </a:lnTo>
                <a:lnTo>
                  <a:pt x="572134" y="1165352"/>
                </a:lnTo>
                <a:lnTo>
                  <a:pt x="574040" y="1173226"/>
                </a:lnTo>
                <a:lnTo>
                  <a:pt x="674624" y="1234440"/>
                </a:lnTo>
                <a:lnTo>
                  <a:pt x="675161" y="1218311"/>
                </a:lnTo>
                <a:lnTo>
                  <a:pt x="651255" y="1218311"/>
                </a:lnTo>
                <a:lnTo>
                  <a:pt x="628734" y="1176601"/>
                </a:lnTo>
                <a:lnTo>
                  <a:pt x="587375" y="1151382"/>
                </a:lnTo>
                <a:close/>
              </a:path>
              <a:path w="678815" h="1234439">
                <a:moveTo>
                  <a:pt x="628734" y="1176601"/>
                </a:moveTo>
                <a:lnTo>
                  <a:pt x="651255" y="1218311"/>
                </a:lnTo>
                <a:lnTo>
                  <a:pt x="663500" y="1211707"/>
                </a:lnTo>
                <a:lnTo>
                  <a:pt x="649731" y="1211707"/>
                </a:lnTo>
                <a:lnTo>
                  <a:pt x="650451" y="1189865"/>
                </a:lnTo>
                <a:lnTo>
                  <a:pt x="628734" y="1176601"/>
                </a:lnTo>
                <a:close/>
              </a:path>
              <a:path w="678815" h="1234439">
                <a:moveTo>
                  <a:pt x="658876" y="1110488"/>
                </a:moveTo>
                <a:lnTo>
                  <a:pt x="652906" y="1115949"/>
                </a:lnTo>
                <a:lnTo>
                  <a:pt x="652627" y="1123823"/>
                </a:lnTo>
                <a:lnTo>
                  <a:pt x="651293" y="1164329"/>
                </a:lnTo>
                <a:lnTo>
                  <a:pt x="673861" y="1206119"/>
                </a:lnTo>
                <a:lnTo>
                  <a:pt x="651255" y="1218311"/>
                </a:lnTo>
                <a:lnTo>
                  <a:pt x="675161" y="1218311"/>
                </a:lnTo>
                <a:lnTo>
                  <a:pt x="678306" y="1123823"/>
                </a:lnTo>
                <a:lnTo>
                  <a:pt x="678433" y="1116838"/>
                </a:lnTo>
                <a:lnTo>
                  <a:pt x="672973" y="1110869"/>
                </a:lnTo>
                <a:lnTo>
                  <a:pt x="665860" y="1110742"/>
                </a:lnTo>
                <a:lnTo>
                  <a:pt x="658876" y="1110488"/>
                </a:lnTo>
                <a:close/>
              </a:path>
              <a:path w="678815" h="1234439">
                <a:moveTo>
                  <a:pt x="650451" y="1189865"/>
                </a:moveTo>
                <a:lnTo>
                  <a:pt x="649731" y="1211707"/>
                </a:lnTo>
                <a:lnTo>
                  <a:pt x="669162" y="1201293"/>
                </a:lnTo>
                <a:lnTo>
                  <a:pt x="650451" y="1189865"/>
                </a:lnTo>
                <a:close/>
              </a:path>
              <a:path w="678815" h="1234439">
                <a:moveTo>
                  <a:pt x="651293" y="1164329"/>
                </a:moveTo>
                <a:lnTo>
                  <a:pt x="650451" y="1189865"/>
                </a:lnTo>
                <a:lnTo>
                  <a:pt x="669162" y="1201293"/>
                </a:lnTo>
                <a:lnTo>
                  <a:pt x="649731" y="1211707"/>
                </a:lnTo>
                <a:lnTo>
                  <a:pt x="663500" y="1211707"/>
                </a:lnTo>
                <a:lnTo>
                  <a:pt x="673861" y="1206119"/>
                </a:lnTo>
                <a:lnTo>
                  <a:pt x="651293" y="1164329"/>
                </a:lnTo>
                <a:close/>
              </a:path>
              <a:path w="678815" h="1234439">
                <a:moveTo>
                  <a:pt x="22478" y="0"/>
                </a:moveTo>
                <a:lnTo>
                  <a:pt x="0" y="12192"/>
                </a:lnTo>
                <a:lnTo>
                  <a:pt x="628734" y="1176601"/>
                </a:lnTo>
                <a:lnTo>
                  <a:pt x="650451" y="1189865"/>
                </a:lnTo>
                <a:lnTo>
                  <a:pt x="651293" y="1164329"/>
                </a:lnTo>
                <a:lnTo>
                  <a:pt x="22478" y="0"/>
                </a:lnTo>
                <a:close/>
              </a:path>
            </a:pathLst>
          </a:custGeom>
          <a:solidFill>
            <a:srgbClr val="000000"/>
          </a:solidFill>
        </p:spPr>
        <p:txBody>
          <a:bodyPr wrap="square" lIns="0" tIns="0" rIns="0" bIns="0" rtlCol="0"/>
          <a:lstStyle/>
          <a:p>
            <a:endParaRPr/>
          </a:p>
        </p:txBody>
      </p:sp>
      <p:sp>
        <p:nvSpPr>
          <p:cNvPr id="22" name="object 22"/>
          <p:cNvSpPr/>
          <p:nvPr/>
        </p:nvSpPr>
        <p:spPr>
          <a:xfrm>
            <a:off x="7051167" y="3504438"/>
            <a:ext cx="381000" cy="118745"/>
          </a:xfrm>
          <a:custGeom>
            <a:avLst/>
            <a:gdLst/>
            <a:ahLst/>
            <a:cxnLst/>
            <a:rect l="l" t="t" r="r" b="b"/>
            <a:pathLst>
              <a:path w="381000" h="118745">
                <a:moveTo>
                  <a:pt x="307858" y="72644"/>
                </a:moveTo>
                <a:lnTo>
                  <a:pt x="271779" y="92963"/>
                </a:lnTo>
                <a:lnTo>
                  <a:pt x="265556" y="96392"/>
                </a:lnTo>
                <a:lnTo>
                  <a:pt x="263398" y="104139"/>
                </a:lnTo>
                <a:lnTo>
                  <a:pt x="266826" y="110362"/>
                </a:lnTo>
                <a:lnTo>
                  <a:pt x="270255" y="116459"/>
                </a:lnTo>
                <a:lnTo>
                  <a:pt x="278129" y="118744"/>
                </a:lnTo>
                <a:lnTo>
                  <a:pt x="284225" y="115188"/>
                </a:lnTo>
                <a:lnTo>
                  <a:pt x="358593" y="73406"/>
                </a:lnTo>
                <a:lnTo>
                  <a:pt x="355218" y="73406"/>
                </a:lnTo>
                <a:lnTo>
                  <a:pt x="307858" y="72644"/>
                </a:lnTo>
                <a:close/>
              </a:path>
              <a:path w="381000" h="118745">
                <a:moveTo>
                  <a:pt x="330015" y="60164"/>
                </a:moveTo>
                <a:lnTo>
                  <a:pt x="307858" y="72644"/>
                </a:lnTo>
                <a:lnTo>
                  <a:pt x="355218" y="73406"/>
                </a:lnTo>
                <a:lnTo>
                  <a:pt x="355247" y="71500"/>
                </a:lnTo>
                <a:lnTo>
                  <a:pt x="348741" y="71500"/>
                </a:lnTo>
                <a:lnTo>
                  <a:pt x="330015" y="60164"/>
                </a:lnTo>
                <a:close/>
              </a:path>
              <a:path w="381000" h="118745">
                <a:moveTo>
                  <a:pt x="280034" y="0"/>
                </a:moveTo>
                <a:lnTo>
                  <a:pt x="272160" y="2032"/>
                </a:lnTo>
                <a:lnTo>
                  <a:pt x="268477" y="8000"/>
                </a:lnTo>
                <a:lnTo>
                  <a:pt x="264794" y="14097"/>
                </a:lnTo>
                <a:lnTo>
                  <a:pt x="266826" y="21971"/>
                </a:lnTo>
                <a:lnTo>
                  <a:pt x="308280" y="47007"/>
                </a:lnTo>
                <a:lnTo>
                  <a:pt x="355600" y="47751"/>
                </a:lnTo>
                <a:lnTo>
                  <a:pt x="355218" y="73406"/>
                </a:lnTo>
                <a:lnTo>
                  <a:pt x="358593" y="73406"/>
                </a:lnTo>
                <a:lnTo>
                  <a:pt x="380746" y="60960"/>
                </a:lnTo>
                <a:lnTo>
                  <a:pt x="286003" y="3683"/>
                </a:lnTo>
                <a:lnTo>
                  <a:pt x="280034" y="0"/>
                </a:lnTo>
                <a:close/>
              </a:path>
              <a:path w="381000" h="118745">
                <a:moveTo>
                  <a:pt x="380" y="42163"/>
                </a:moveTo>
                <a:lnTo>
                  <a:pt x="0" y="67690"/>
                </a:lnTo>
                <a:lnTo>
                  <a:pt x="307858" y="72644"/>
                </a:lnTo>
                <a:lnTo>
                  <a:pt x="330015" y="60164"/>
                </a:lnTo>
                <a:lnTo>
                  <a:pt x="308280" y="47007"/>
                </a:lnTo>
                <a:lnTo>
                  <a:pt x="380" y="42163"/>
                </a:lnTo>
                <a:close/>
              </a:path>
              <a:path w="381000" h="118745">
                <a:moveTo>
                  <a:pt x="349123" y="49402"/>
                </a:moveTo>
                <a:lnTo>
                  <a:pt x="330015" y="60164"/>
                </a:lnTo>
                <a:lnTo>
                  <a:pt x="348741" y="71500"/>
                </a:lnTo>
                <a:lnTo>
                  <a:pt x="349123" y="49402"/>
                </a:lnTo>
                <a:close/>
              </a:path>
              <a:path w="381000" h="118745">
                <a:moveTo>
                  <a:pt x="355575" y="49402"/>
                </a:moveTo>
                <a:lnTo>
                  <a:pt x="349123" y="49402"/>
                </a:lnTo>
                <a:lnTo>
                  <a:pt x="348741" y="71500"/>
                </a:lnTo>
                <a:lnTo>
                  <a:pt x="355247" y="71500"/>
                </a:lnTo>
                <a:lnTo>
                  <a:pt x="355575" y="49402"/>
                </a:lnTo>
                <a:close/>
              </a:path>
              <a:path w="381000" h="118745">
                <a:moveTo>
                  <a:pt x="308280" y="47007"/>
                </a:moveTo>
                <a:lnTo>
                  <a:pt x="330015" y="60164"/>
                </a:lnTo>
                <a:lnTo>
                  <a:pt x="349123" y="49402"/>
                </a:lnTo>
                <a:lnTo>
                  <a:pt x="355575" y="49402"/>
                </a:lnTo>
                <a:lnTo>
                  <a:pt x="355600" y="47751"/>
                </a:lnTo>
                <a:lnTo>
                  <a:pt x="308280" y="47007"/>
                </a:lnTo>
                <a:close/>
              </a:path>
            </a:pathLst>
          </a:custGeom>
          <a:solidFill>
            <a:srgbClr val="000000"/>
          </a:solidFill>
        </p:spPr>
        <p:txBody>
          <a:bodyPr wrap="square" lIns="0" tIns="0" rIns="0" bIns="0" rtlCol="0"/>
          <a:lstStyle/>
          <a:p>
            <a:endParaRPr/>
          </a:p>
        </p:txBody>
      </p:sp>
      <p:sp>
        <p:nvSpPr>
          <p:cNvPr id="23" name="object 23"/>
          <p:cNvSpPr/>
          <p:nvPr/>
        </p:nvSpPr>
        <p:spPr>
          <a:xfrm>
            <a:off x="7599933" y="3500246"/>
            <a:ext cx="295275" cy="118745"/>
          </a:xfrm>
          <a:custGeom>
            <a:avLst/>
            <a:gdLst/>
            <a:ahLst/>
            <a:cxnLst/>
            <a:rect l="l" t="t" r="r" b="b"/>
            <a:pathLst>
              <a:path w="295275" h="118745">
                <a:moveTo>
                  <a:pt x="101600" y="0"/>
                </a:moveTo>
                <a:lnTo>
                  <a:pt x="0" y="59436"/>
                </a:lnTo>
                <a:lnTo>
                  <a:pt x="101726" y="118617"/>
                </a:lnTo>
                <a:lnTo>
                  <a:pt x="109600" y="116585"/>
                </a:lnTo>
                <a:lnTo>
                  <a:pt x="116713" y="104393"/>
                </a:lnTo>
                <a:lnTo>
                  <a:pt x="114554" y="96519"/>
                </a:lnTo>
                <a:lnTo>
                  <a:pt x="72605" y="72136"/>
                </a:lnTo>
                <a:lnTo>
                  <a:pt x="25400" y="72136"/>
                </a:lnTo>
                <a:lnTo>
                  <a:pt x="25273" y="46608"/>
                </a:lnTo>
                <a:lnTo>
                  <a:pt x="72723" y="46541"/>
                </a:lnTo>
                <a:lnTo>
                  <a:pt x="114554" y="22098"/>
                </a:lnTo>
                <a:lnTo>
                  <a:pt x="116586" y="14224"/>
                </a:lnTo>
                <a:lnTo>
                  <a:pt x="109474" y="2031"/>
                </a:lnTo>
                <a:lnTo>
                  <a:pt x="101600" y="0"/>
                </a:lnTo>
                <a:close/>
              </a:path>
              <a:path w="295275" h="118745">
                <a:moveTo>
                  <a:pt x="72723" y="46541"/>
                </a:moveTo>
                <a:lnTo>
                  <a:pt x="25273" y="46608"/>
                </a:lnTo>
                <a:lnTo>
                  <a:pt x="25400" y="72136"/>
                </a:lnTo>
                <a:lnTo>
                  <a:pt x="72529" y="72091"/>
                </a:lnTo>
                <a:lnTo>
                  <a:pt x="69765" y="70485"/>
                </a:lnTo>
                <a:lnTo>
                  <a:pt x="31750" y="70485"/>
                </a:lnTo>
                <a:lnTo>
                  <a:pt x="31750" y="48387"/>
                </a:lnTo>
                <a:lnTo>
                  <a:pt x="69565" y="48387"/>
                </a:lnTo>
                <a:lnTo>
                  <a:pt x="72723" y="46541"/>
                </a:lnTo>
                <a:close/>
              </a:path>
              <a:path w="295275" h="118745">
                <a:moveTo>
                  <a:pt x="72529" y="72091"/>
                </a:moveTo>
                <a:lnTo>
                  <a:pt x="25400" y="72136"/>
                </a:lnTo>
                <a:lnTo>
                  <a:pt x="72605" y="72136"/>
                </a:lnTo>
                <a:close/>
              </a:path>
              <a:path w="295275" h="118745">
                <a:moveTo>
                  <a:pt x="294894" y="46227"/>
                </a:moveTo>
                <a:lnTo>
                  <a:pt x="72723" y="46541"/>
                </a:lnTo>
                <a:lnTo>
                  <a:pt x="50707" y="59406"/>
                </a:lnTo>
                <a:lnTo>
                  <a:pt x="72529" y="72091"/>
                </a:lnTo>
                <a:lnTo>
                  <a:pt x="294894" y="71881"/>
                </a:lnTo>
                <a:lnTo>
                  <a:pt x="294894" y="46227"/>
                </a:lnTo>
                <a:close/>
              </a:path>
              <a:path w="295275" h="118745">
                <a:moveTo>
                  <a:pt x="31750" y="48387"/>
                </a:moveTo>
                <a:lnTo>
                  <a:pt x="31750" y="70485"/>
                </a:lnTo>
                <a:lnTo>
                  <a:pt x="50707" y="59406"/>
                </a:lnTo>
                <a:lnTo>
                  <a:pt x="31750" y="48387"/>
                </a:lnTo>
                <a:close/>
              </a:path>
              <a:path w="295275" h="118745">
                <a:moveTo>
                  <a:pt x="50707" y="59406"/>
                </a:moveTo>
                <a:lnTo>
                  <a:pt x="31750" y="70485"/>
                </a:lnTo>
                <a:lnTo>
                  <a:pt x="69765" y="70485"/>
                </a:lnTo>
                <a:lnTo>
                  <a:pt x="50707" y="59406"/>
                </a:lnTo>
                <a:close/>
              </a:path>
              <a:path w="295275" h="118745">
                <a:moveTo>
                  <a:pt x="69565" y="48387"/>
                </a:moveTo>
                <a:lnTo>
                  <a:pt x="31750" y="48387"/>
                </a:lnTo>
                <a:lnTo>
                  <a:pt x="50707" y="59406"/>
                </a:lnTo>
                <a:lnTo>
                  <a:pt x="69565" y="48387"/>
                </a:lnTo>
                <a:close/>
              </a:path>
            </a:pathLst>
          </a:custGeom>
          <a:solidFill>
            <a:srgbClr val="000000"/>
          </a:solidFill>
        </p:spPr>
        <p:txBody>
          <a:bodyPr wrap="square" lIns="0" tIns="0" rIns="0" bIns="0" rtlCol="0"/>
          <a:lstStyle/>
          <a:p>
            <a:endParaRPr/>
          </a:p>
        </p:txBody>
      </p:sp>
      <p:sp>
        <p:nvSpPr>
          <p:cNvPr id="24" name="object 24"/>
          <p:cNvSpPr/>
          <p:nvPr/>
        </p:nvSpPr>
        <p:spPr>
          <a:xfrm>
            <a:off x="7527035" y="3697859"/>
            <a:ext cx="535940" cy="1165860"/>
          </a:xfrm>
          <a:custGeom>
            <a:avLst/>
            <a:gdLst/>
            <a:ahLst/>
            <a:cxnLst/>
            <a:rect l="l" t="t" r="r" b="b"/>
            <a:pathLst>
              <a:path w="535940" h="1165860">
                <a:moveTo>
                  <a:pt x="442341" y="1075944"/>
                </a:moveTo>
                <a:lnTo>
                  <a:pt x="434340" y="1077214"/>
                </a:lnTo>
                <a:lnTo>
                  <a:pt x="430149" y="1082929"/>
                </a:lnTo>
                <a:lnTo>
                  <a:pt x="426085" y="1088644"/>
                </a:lnTo>
                <a:lnTo>
                  <a:pt x="427355" y="1096645"/>
                </a:lnTo>
                <a:lnTo>
                  <a:pt x="433070" y="1100709"/>
                </a:lnTo>
                <a:lnTo>
                  <a:pt x="522605" y="1165733"/>
                </a:lnTo>
                <a:lnTo>
                  <a:pt x="524648" y="1147699"/>
                </a:lnTo>
                <a:lnTo>
                  <a:pt x="500634" y="1147699"/>
                </a:lnTo>
                <a:lnTo>
                  <a:pt x="481586" y="1104423"/>
                </a:lnTo>
                <a:lnTo>
                  <a:pt x="442341" y="1075944"/>
                </a:lnTo>
                <a:close/>
              </a:path>
              <a:path w="535940" h="1165860">
                <a:moveTo>
                  <a:pt x="481586" y="1104423"/>
                </a:moveTo>
                <a:lnTo>
                  <a:pt x="500634" y="1147699"/>
                </a:lnTo>
                <a:lnTo>
                  <a:pt x="515717" y="1141095"/>
                </a:lnTo>
                <a:lnTo>
                  <a:pt x="499618" y="1141095"/>
                </a:lnTo>
                <a:lnTo>
                  <a:pt x="502129" y="1119305"/>
                </a:lnTo>
                <a:lnTo>
                  <a:pt x="481586" y="1104423"/>
                </a:lnTo>
                <a:close/>
              </a:path>
              <a:path w="535940" h="1165860">
                <a:moveTo>
                  <a:pt x="516890" y="1040892"/>
                </a:moveTo>
                <a:lnTo>
                  <a:pt x="510540" y="1045972"/>
                </a:lnTo>
                <a:lnTo>
                  <a:pt x="509778" y="1052957"/>
                </a:lnTo>
                <a:lnTo>
                  <a:pt x="505040" y="1094054"/>
                </a:lnTo>
                <a:lnTo>
                  <a:pt x="524129" y="1137412"/>
                </a:lnTo>
                <a:lnTo>
                  <a:pt x="500634" y="1147699"/>
                </a:lnTo>
                <a:lnTo>
                  <a:pt x="524648" y="1147699"/>
                </a:lnTo>
                <a:lnTo>
                  <a:pt x="535051" y="1055878"/>
                </a:lnTo>
                <a:lnTo>
                  <a:pt x="535940" y="1048766"/>
                </a:lnTo>
                <a:lnTo>
                  <a:pt x="530860" y="1042416"/>
                </a:lnTo>
                <a:lnTo>
                  <a:pt x="516890" y="1040892"/>
                </a:lnTo>
                <a:close/>
              </a:path>
              <a:path w="535940" h="1165860">
                <a:moveTo>
                  <a:pt x="502129" y="1119305"/>
                </a:moveTo>
                <a:lnTo>
                  <a:pt x="499618" y="1141095"/>
                </a:lnTo>
                <a:lnTo>
                  <a:pt x="519938" y="1132205"/>
                </a:lnTo>
                <a:lnTo>
                  <a:pt x="502129" y="1119305"/>
                </a:lnTo>
                <a:close/>
              </a:path>
              <a:path w="535940" h="1165860">
                <a:moveTo>
                  <a:pt x="505040" y="1094054"/>
                </a:moveTo>
                <a:lnTo>
                  <a:pt x="502129" y="1119305"/>
                </a:lnTo>
                <a:lnTo>
                  <a:pt x="519938" y="1132205"/>
                </a:lnTo>
                <a:lnTo>
                  <a:pt x="499618" y="1141095"/>
                </a:lnTo>
                <a:lnTo>
                  <a:pt x="515717" y="1141095"/>
                </a:lnTo>
                <a:lnTo>
                  <a:pt x="524129" y="1137412"/>
                </a:lnTo>
                <a:lnTo>
                  <a:pt x="505040" y="1094054"/>
                </a:lnTo>
                <a:close/>
              </a:path>
              <a:path w="535940" h="1165860">
                <a:moveTo>
                  <a:pt x="23368" y="0"/>
                </a:moveTo>
                <a:lnTo>
                  <a:pt x="0" y="10287"/>
                </a:lnTo>
                <a:lnTo>
                  <a:pt x="481586" y="1104423"/>
                </a:lnTo>
                <a:lnTo>
                  <a:pt x="502129" y="1119305"/>
                </a:lnTo>
                <a:lnTo>
                  <a:pt x="505040" y="1094054"/>
                </a:lnTo>
                <a:lnTo>
                  <a:pt x="23368" y="0"/>
                </a:lnTo>
                <a:close/>
              </a:path>
            </a:pathLst>
          </a:custGeom>
          <a:solidFill>
            <a:srgbClr val="000000"/>
          </a:solidFill>
        </p:spPr>
        <p:txBody>
          <a:bodyPr wrap="square" lIns="0" tIns="0" rIns="0" bIns="0" rtlCol="0"/>
          <a:lstStyle/>
          <a:p>
            <a:endParaRPr/>
          </a:p>
        </p:txBody>
      </p:sp>
      <p:sp>
        <p:nvSpPr>
          <p:cNvPr id="25" name="object 25"/>
          <p:cNvSpPr txBox="1"/>
          <p:nvPr/>
        </p:nvSpPr>
        <p:spPr>
          <a:xfrm>
            <a:off x="4868053" y="3366144"/>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6" name="object 26"/>
          <p:cNvSpPr txBox="1"/>
          <p:nvPr/>
        </p:nvSpPr>
        <p:spPr>
          <a:xfrm>
            <a:off x="6080649" y="3348237"/>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7" name="object 27"/>
          <p:cNvSpPr txBox="1"/>
          <p:nvPr/>
        </p:nvSpPr>
        <p:spPr>
          <a:xfrm>
            <a:off x="7382653" y="3366144"/>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Binary </a:t>
            </a:r>
            <a:r>
              <a:rPr sz="3200" b="1" spc="-20" dirty="0">
                <a:solidFill>
                  <a:srgbClr val="FF0000"/>
                </a:solidFill>
                <a:latin typeface="Calibri"/>
                <a:cs typeface="Calibri"/>
              </a:rPr>
              <a:t>to </a:t>
            </a:r>
            <a:r>
              <a:rPr sz="3200" b="1" spc="-35" dirty="0">
                <a:solidFill>
                  <a:srgbClr val="FF0000"/>
                </a:solidFill>
                <a:latin typeface="Calibri"/>
                <a:cs typeface="Calibri"/>
              </a:rPr>
              <a:t>Gray </a:t>
            </a:r>
            <a:r>
              <a:rPr sz="3200" b="1" spc="-5" dirty="0">
                <a:solidFill>
                  <a:srgbClr val="FF0000"/>
                </a:solidFill>
                <a:latin typeface="Calibri"/>
                <a:cs typeface="Calibri"/>
              </a:rPr>
              <a:t>Code</a:t>
            </a:r>
            <a:r>
              <a:rPr sz="3200" b="1" spc="-15" dirty="0">
                <a:solidFill>
                  <a:srgbClr val="FF0000"/>
                </a:solidFill>
                <a:latin typeface="Calibri"/>
                <a:cs typeface="Calibri"/>
              </a:rPr>
              <a:t> Conversion</a:t>
            </a:r>
            <a:endParaRPr sz="3200">
              <a:latin typeface="Calibri"/>
              <a:cs typeface="Calibri"/>
            </a:endParaRPr>
          </a:p>
        </p:txBody>
      </p:sp>
      <p:sp>
        <p:nvSpPr>
          <p:cNvPr id="3" name="object 3"/>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83132" y="1602994"/>
            <a:ext cx="76066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4: </a:t>
            </a:r>
            <a:r>
              <a:rPr sz="2400" spc="-10" dirty="0">
                <a:solidFill>
                  <a:srgbClr val="FF0000"/>
                </a:solidFill>
                <a:latin typeface="Tahoma"/>
                <a:cs typeface="Tahoma"/>
              </a:rPr>
              <a:t>Convert </a:t>
            </a:r>
            <a:r>
              <a:rPr sz="2400" spc="-5" dirty="0">
                <a:solidFill>
                  <a:srgbClr val="FF0000"/>
                </a:solidFill>
                <a:latin typeface="Tahoma"/>
                <a:cs typeface="Tahoma"/>
              </a:rPr>
              <a:t>1010 </a:t>
            </a:r>
            <a:r>
              <a:rPr sz="2400" dirty="0">
                <a:solidFill>
                  <a:srgbClr val="FF0000"/>
                </a:solidFill>
                <a:latin typeface="Tahoma"/>
                <a:cs typeface="Tahoma"/>
              </a:rPr>
              <a:t>Binary </a:t>
            </a:r>
            <a:r>
              <a:rPr sz="2400" spc="-5" dirty="0">
                <a:solidFill>
                  <a:srgbClr val="FF0000"/>
                </a:solidFill>
                <a:latin typeface="Tahoma"/>
                <a:cs typeface="Tahoma"/>
              </a:rPr>
              <a:t>Number </a:t>
            </a:r>
            <a:r>
              <a:rPr sz="2400" dirty="0">
                <a:solidFill>
                  <a:srgbClr val="FF0000"/>
                </a:solidFill>
                <a:latin typeface="Tahoma"/>
                <a:cs typeface="Tahoma"/>
              </a:rPr>
              <a:t>into </a:t>
            </a:r>
            <a:r>
              <a:rPr sz="2400" spc="-20" dirty="0">
                <a:solidFill>
                  <a:srgbClr val="FF0000"/>
                </a:solidFill>
                <a:latin typeface="Tahoma"/>
                <a:cs typeface="Tahoma"/>
              </a:rPr>
              <a:t>Gray</a:t>
            </a:r>
            <a:r>
              <a:rPr sz="2400" spc="-85" dirty="0">
                <a:solidFill>
                  <a:srgbClr val="FF0000"/>
                </a:solidFill>
                <a:latin typeface="Tahoma"/>
                <a:cs typeface="Tahoma"/>
              </a:rPr>
              <a:t> </a:t>
            </a:r>
            <a:r>
              <a:rPr sz="2400" dirty="0">
                <a:solidFill>
                  <a:srgbClr val="FF0000"/>
                </a:solidFill>
                <a:latin typeface="Tahoma"/>
                <a:cs typeface="Tahoma"/>
              </a:rPr>
              <a:t>Code</a:t>
            </a:r>
            <a:endParaRPr sz="2400">
              <a:latin typeface="Tahoma"/>
              <a:cs typeface="Tahoma"/>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Binary </a:t>
            </a:r>
            <a:r>
              <a:rPr sz="3200" b="1" spc="-20" dirty="0">
                <a:latin typeface="Calibri"/>
                <a:cs typeface="Calibri"/>
              </a:rPr>
              <a:t>to </a:t>
            </a:r>
            <a:r>
              <a:rPr sz="3200" b="1" spc="-35" dirty="0">
                <a:latin typeface="Calibri"/>
                <a:cs typeface="Calibri"/>
              </a:rPr>
              <a:t>Gray </a:t>
            </a:r>
            <a:r>
              <a:rPr sz="3200" b="1" spc="-5" dirty="0">
                <a:latin typeface="Calibri"/>
                <a:cs typeface="Calibri"/>
              </a:rPr>
              <a:t>Code</a:t>
            </a:r>
            <a:r>
              <a:rPr sz="3200" b="1" spc="-15" dirty="0">
                <a:latin typeface="Calibri"/>
                <a:cs typeface="Calibri"/>
              </a:rPr>
              <a:t> Conversion</a:t>
            </a:r>
            <a:endParaRPr sz="3200">
              <a:latin typeface="Calibri"/>
              <a:cs typeface="Calibri"/>
            </a:endParaRPr>
          </a:p>
        </p:txBody>
      </p:sp>
      <p:sp>
        <p:nvSpPr>
          <p:cNvPr id="3" name="object 3"/>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83132" y="1602994"/>
            <a:ext cx="76066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4: </a:t>
            </a:r>
            <a:r>
              <a:rPr sz="2400" spc="-10" dirty="0">
                <a:solidFill>
                  <a:srgbClr val="FF0000"/>
                </a:solidFill>
                <a:latin typeface="Tahoma"/>
                <a:cs typeface="Tahoma"/>
              </a:rPr>
              <a:t>Convert </a:t>
            </a:r>
            <a:r>
              <a:rPr sz="2400" spc="-5" dirty="0">
                <a:solidFill>
                  <a:srgbClr val="FF0000"/>
                </a:solidFill>
                <a:latin typeface="Tahoma"/>
                <a:cs typeface="Tahoma"/>
              </a:rPr>
              <a:t>1010 </a:t>
            </a:r>
            <a:r>
              <a:rPr sz="2400" dirty="0">
                <a:solidFill>
                  <a:srgbClr val="FF0000"/>
                </a:solidFill>
                <a:latin typeface="Tahoma"/>
                <a:cs typeface="Tahoma"/>
              </a:rPr>
              <a:t>Binary </a:t>
            </a:r>
            <a:r>
              <a:rPr sz="2400" spc="-5" dirty="0">
                <a:solidFill>
                  <a:srgbClr val="FF0000"/>
                </a:solidFill>
                <a:latin typeface="Tahoma"/>
                <a:cs typeface="Tahoma"/>
              </a:rPr>
              <a:t>Number </a:t>
            </a:r>
            <a:r>
              <a:rPr sz="2400" dirty="0">
                <a:solidFill>
                  <a:srgbClr val="FF0000"/>
                </a:solidFill>
                <a:latin typeface="Tahoma"/>
                <a:cs typeface="Tahoma"/>
              </a:rPr>
              <a:t>into </a:t>
            </a:r>
            <a:r>
              <a:rPr sz="2400" spc="-20" dirty="0">
                <a:solidFill>
                  <a:srgbClr val="FF0000"/>
                </a:solidFill>
                <a:latin typeface="Tahoma"/>
                <a:cs typeface="Tahoma"/>
              </a:rPr>
              <a:t>Gray</a:t>
            </a:r>
            <a:r>
              <a:rPr sz="2400" spc="-85" dirty="0">
                <a:solidFill>
                  <a:srgbClr val="FF0000"/>
                </a:solidFill>
                <a:latin typeface="Tahoma"/>
                <a:cs typeface="Tahoma"/>
              </a:rPr>
              <a:t> </a:t>
            </a:r>
            <a:r>
              <a:rPr sz="2400" dirty="0">
                <a:solidFill>
                  <a:srgbClr val="FF0000"/>
                </a:solidFill>
                <a:latin typeface="Tahoma"/>
                <a:cs typeface="Tahoma"/>
              </a:rPr>
              <a:t>Code</a:t>
            </a:r>
            <a:endParaRPr sz="2400">
              <a:latin typeface="Tahoma"/>
              <a:cs typeface="Tahoma"/>
            </a:endParaRPr>
          </a:p>
        </p:txBody>
      </p:sp>
      <p:sp>
        <p:nvSpPr>
          <p:cNvPr id="5" name="object 5"/>
          <p:cNvSpPr txBox="1"/>
          <p:nvPr/>
        </p:nvSpPr>
        <p:spPr>
          <a:xfrm>
            <a:off x="1395475" y="3279775"/>
            <a:ext cx="2029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90" dirty="0">
                <a:latin typeface="Tahoma"/>
                <a:cs typeface="Tahoma"/>
              </a:rPr>
              <a:t> </a:t>
            </a:r>
            <a:r>
              <a:rPr sz="2400" spc="-5" dirty="0">
                <a:latin typeface="Tahoma"/>
                <a:cs typeface="Tahoma"/>
              </a:rPr>
              <a:t>Number</a:t>
            </a:r>
            <a:endParaRPr sz="2400">
              <a:latin typeface="Tahoma"/>
              <a:cs typeface="Tahoma"/>
            </a:endParaRPr>
          </a:p>
        </p:txBody>
      </p:sp>
      <p:sp>
        <p:nvSpPr>
          <p:cNvPr id="6" name="object 6"/>
          <p:cNvSpPr txBox="1"/>
          <p:nvPr/>
        </p:nvSpPr>
        <p:spPr>
          <a:xfrm>
            <a:off x="5466868" y="3279775"/>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7" name="object 7"/>
          <p:cNvSpPr txBox="1"/>
          <p:nvPr/>
        </p:nvSpPr>
        <p:spPr>
          <a:xfrm>
            <a:off x="7987017" y="3279775"/>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8" name="object 8"/>
          <p:cNvSpPr txBox="1"/>
          <p:nvPr/>
        </p:nvSpPr>
        <p:spPr>
          <a:xfrm>
            <a:off x="1395475" y="4743069"/>
            <a:ext cx="141795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9" name="object 9"/>
          <p:cNvSpPr txBox="1"/>
          <p:nvPr/>
        </p:nvSpPr>
        <p:spPr>
          <a:xfrm>
            <a:off x="4306557" y="474306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5519692" y="474306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1" name="object 11"/>
          <p:cNvSpPr txBox="1"/>
          <p:nvPr/>
        </p:nvSpPr>
        <p:spPr>
          <a:xfrm>
            <a:off x="6733132" y="474306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7944743" y="474306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3" name="object 13"/>
          <p:cNvSpPr/>
          <p:nvPr/>
        </p:nvSpPr>
        <p:spPr>
          <a:xfrm>
            <a:off x="4012946" y="3863847"/>
            <a:ext cx="118745" cy="1143000"/>
          </a:xfrm>
          <a:custGeom>
            <a:avLst/>
            <a:gdLst/>
            <a:ahLst/>
            <a:cxnLst/>
            <a:rect l="l" t="t" r="r" b="b"/>
            <a:pathLst>
              <a:path w="118745" h="1143000">
                <a:moveTo>
                  <a:pt x="14224" y="1026159"/>
                </a:moveTo>
                <a:lnTo>
                  <a:pt x="2031" y="1033271"/>
                </a:lnTo>
                <a:lnTo>
                  <a:pt x="0" y="1041019"/>
                </a:lnTo>
                <a:lnTo>
                  <a:pt x="59436" y="1142745"/>
                </a:lnTo>
                <a:lnTo>
                  <a:pt x="74210" y="1117345"/>
                </a:lnTo>
                <a:lnTo>
                  <a:pt x="46608" y="1117345"/>
                </a:lnTo>
                <a:lnTo>
                  <a:pt x="46592" y="1070155"/>
                </a:lnTo>
                <a:lnTo>
                  <a:pt x="22098" y="1028191"/>
                </a:lnTo>
                <a:lnTo>
                  <a:pt x="14224" y="1026159"/>
                </a:lnTo>
                <a:close/>
              </a:path>
              <a:path w="118745" h="1143000">
                <a:moveTo>
                  <a:pt x="46592" y="1070155"/>
                </a:moveTo>
                <a:lnTo>
                  <a:pt x="46608" y="1117345"/>
                </a:lnTo>
                <a:lnTo>
                  <a:pt x="72136" y="1117345"/>
                </a:lnTo>
                <a:lnTo>
                  <a:pt x="72133" y="1110869"/>
                </a:lnTo>
                <a:lnTo>
                  <a:pt x="48387" y="1110869"/>
                </a:lnTo>
                <a:lnTo>
                  <a:pt x="59372" y="1092049"/>
                </a:lnTo>
                <a:lnTo>
                  <a:pt x="46592" y="1070155"/>
                </a:lnTo>
                <a:close/>
              </a:path>
              <a:path w="118745" h="1143000">
                <a:moveTo>
                  <a:pt x="104393" y="1026032"/>
                </a:moveTo>
                <a:lnTo>
                  <a:pt x="96646" y="1028191"/>
                </a:lnTo>
                <a:lnTo>
                  <a:pt x="72152" y="1070155"/>
                </a:lnTo>
                <a:lnTo>
                  <a:pt x="72136" y="1117345"/>
                </a:lnTo>
                <a:lnTo>
                  <a:pt x="74210" y="1117345"/>
                </a:lnTo>
                <a:lnTo>
                  <a:pt x="118617" y="1041019"/>
                </a:lnTo>
                <a:lnTo>
                  <a:pt x="116586" y="1033144"/>
                </a:lnTo>
                <a:lnTo>
                  <a:pt x="104393" y="1026032"/>
                </a:lnTo>
                <a:close/>
              </a:path>
              <a:path w="118745" h="1143000">
                <a:moveTo>
                  <a:pt x="59372" y="1092049"/>
                </a:moveTo>
                <a:lnTo>
                  <a:pt x="48387" y="1110869"/>
                </a:lnTo>
                <a:lnTo>
                  <a:pt x="70357" y="1110869"/>
                </a:lnTo>
                <a:lnTo>
                  <a:pt x="59372" y="1092049"/>
                </a:lnTo>
                <a:close/>
              </a:path>
              <a:path w="118745" h="1143000">
                <a:moveTo>
                  <a:pt x="72119" y="1070210"/>
                </a:moveTo>
                <a:lnTo>
                  <a:pt x="59372" y="1092049"/>
                </a:lnTo>
                <a:lnTo>
                  <a:pt x="70357" y="1110869"/>
                </a:lnTo>
                <a:lnTo>
                  <a:pt x="72133" y="1110869"/>
                </a:lnTo>
                <a:lnTo>
                  <a:pt x="72119" y="1070210"/>
                </a:lnTo>
                <a:close/>
              </a:path>
              <a:path w="118745" h="1143000">
                <a:moveTo>
                  <a:pt x="71754" y="0"/>
                </a:moveTo>
                <a:lnTo>
                  <a:pt x="46227" y="0"/>
                </a:lnTo>
                <a:lnTo>
                  <a:pt x="46577" y="1026032"/>
                </a:lnTo>
                <a:lnTo>
                  <a:pt x="46625" y="1070210"/>
                </a:lnTo>
                <a:lnTo>
                  <a:pt x="59372" y="1092049"/>
                </a:lnTo>
                <a:lnTo>
                  <a:pt x="72119" y="1070210"/>
                </a:lnTo>
                <a:lnTo>
                  <a:pt x="71754" y="0"/>
                </a:lnTo>
                <a:close/>
              </a:path>
            </a:pathLst>
          </a:custGeom>
          <a:solidFill>
            <a:srgbClr val="000000"/>
          </a:solidFill>
        </p:spPr>
        <p:txBody>
          <a:bodyPr wrap="square" lIns="0" tIns="0" rIns="0" bIns="0" rtlCol="0"/>
          <a:lstStyle/>
          <a:p>
            <a:endParaRPr/>
          </a:p>
        </p:txBody>
      </p:sp>
      <p:sp>
        <p:nvSpPr>
          <p:cNvPr id="14" name="object 14"/>
          <p:cNvSpPr/>
          <p:nvPr/>
        </p:nvSpPr>
        <p:spPr>
          <a:xfrm>
            <a:off x="4224020" y="3428110"/>
            <a:ext cx="381000" cy="118745"/>
          </a:xfrm>
          <a:custGeom>
            <a:avLst/>
            <a:gdLst/>
            <a:ahLst/>
            <a:cxnLst/>
            <a:rect l="l" t="t" r="r" b="b"/>
            <a:pathLst>
              <a:path w="381000" h="118745">
                <a:moveTo>
                  <a:pt x="307854" y="72643"/>
                </a:moveTo>
                <a:lnTo>
                  <a:pt x="265683" y="96392"/>
                </a:lnTo>
                <a:lnTo>
                  <a:pt x="263397" y="104139"/>
                </a:lnTo>
                <a:lnTo>
                  <a:pt x="266953" y="110362"/>
                </a:lnTo>
                <a:lnTo>
                  <a:pt x="270382" y="116459"/>
                </a:lnTo>
                <a:lnTo>
                  <a:pt x="278129" y="118744"/>
                </a:lnTo>
                <a:lnTo>
                  <a:pt x="358623" y="73405"/>
                </a:lnTo>
                <a:lnTo>
                  <a:pt x="355218" y="73405"/>
                </a:lnTo>
                <a:lnTo>
                  <a:pt x="307854" y="72643"/>
                </a:lnTo>
                <a:close/>
              </a:path>
              <a:path w="381000" h="118745">
                <a:moveTo>
                  <a:pt x="330080" y="60127"/>
                </a:moveTo>
                <a:lnTo>
                  <a:pt x="307854" y="72643"/>
                </a:lnTo>
                <a:lnTo>
                  <a:pt x="355218" y="73405"/>
                </a:lnTo>
                <a:lnTo>
                  <a:pt x="355247" y="71500"/>
                </a:lnTo>
                <a:lnTo>
                  <a:pt x="348868" y="71500"/>
                </a:lnTo>
                <a:lnTo>
                  <a:pt x="330080" y="60127"/>
                </a:lnTo>
                <a:close/>
              </a:path>
              <a:path w="381000" h="118745">
                <a:moveTo>
                  <a:pt x="280034" y="0"/>
                </a:moveTo>
                <a:lnTo>
                  <a:pt x="272160" y="2031"/>
                </a:lnTo>
                <a:lnTo>
                  <a:pt x="268604" y="8000"/>
                </a:lnTo>
                <a:lnTo>
                  <a:pt x="264921" y="14097"/>
                </a:lnTo>
                <a:lnTo>
                  <a:pt x="266826" y="21971"/>
                </a:lnTo>
                <a:lnTo>
                  <a:pt x="272922" y="25526"/>
                </a:lnTo>
                <a:lnTo>
                  <a:pt x="308597" y="47122"/>
                </a:lnTo>
                <a:lnTo>
                  <a:pt x="355600" y="47878"/>
                </a:lnTo>
                <a:lnTo>
                  <a:pt x="355218" y="73405"/>
                </a:lnTo>
                <a:lnTo>
                  <a:pt x="358623" y="73405"/>
                </a:lnTo>
                <a:lnTo>
                  <a:pt x="380745" y="60960"/>
                </a:lnTo>
                <a:lnTo>
                  <a:pt x="280034" y="0"/>
                </a:lnTo>
                <a:close/>
              </a:path>
              <a:path w="381000" h="118745">
                <a:moveTo>
                  <a:pt x="380" y="42163"/>
                </a:moveTo>
                <a:lnTo>
                  <a:pt x="0" y="67690"/>
                </a:lnTo>
                <a:lnTo>
                  <a:pt x="307854" y="72643"/>
                </a:lnTo>
                <a:lnTo>
                  <a:pt x="330080" y="60127"/>
                </a:lnTo>
                <a:lnTo>
                  <a:pt x="308597" y="47122"/>
                </a:lnTo>
                <a:lnTo>
                  <a:pt x="380" y="42163"/>
                </a:lnTo>
                <a:close/>
              </a:path>
              <a:path w="381000" h="118745">
                <a:moveTo>
                  <a:pt x="349122" y="49402"/>
                </a:moveTo>
                <a:lnTo>
                  <a:pt x="330080" y="60127"/>
                </a:lnTo>
                <a:lnTo>
                  <a:pt x="348868" y="71500"/>
                </a:lnTo>
                <a:lnTo>
                  <a:pt x="349122" y="49402"/>
                </a:lnTo>
                <a:close/>
              </a:path>
              <a:path w="381000" h="118745">
                <a:moveTo>
                  <a:pt x="355577" y="49402"/>
                </a:moveTo>
                <a:lnTo>
                  <a:pt x="349122" y="49402"/>
                </a:lnTo>
                <a:lnTo>
                  <a:pt x="348868" y="71500"/>
                </a:lnTo>
                <a:lnTo>
                  <a:pt x="355247" y="71500"/>
                </a:lnTo>
                <a:lnTo>
                  <a:pt x="355577" y="49402"/>
                </a:lnTo>
                <a:close/>
              </a:path>
              <a:path w="381000" h="118745">
                <a:moveTo>
                  <a:pt x="308597" y="47122"/>
                </a:moveTo>
                <a:lnTo>
                  <a:pt x="330080" y="60127"/>
                </a:lnTo>
                <a:lnTo>
                  <a:pt x="349122" y="49402"/>
                </a:lnTo>
                <a:lnTo>
                  <a:pt x="355577" y="49402"/>
                </a:lnTo>
                <a:lnTo>
                  <a:pt x="355600" y="47878"/>
                </a:lnTo>
                <a:lnTo>
                  <a:pt x="308597" y="47122"/>
                </a:lnTo>
                <a:close/>
              </a:path>
            </a:pathLst>
          </a:custGeom>
          <a:solidFill>
            <a:srgbClr val="000000"/>
          </a:solidFill>
        </p:spPr>
        <p:txBody>
          <a:bodyPr wrap="square" lIns="0" tIns="0" rIns="0" bIns="0" rtlCol="0"/>
          <a:lstStyle/>
          <a:p>
            <a:endParaRPr/>
          </a:p>
        </p:txBody>
      </p:sp>
      <p:sp>
        <p:nvSpPr>
          <p:cNvPr id="15" name="object 15"/>
          <p:cNvSpPr/>
          <p:nvPr/>
        </p:nvSpPr>
        <p:spPr>
          <a:xfrm>
            <a:off x="4772786" y="3423920"/>
            <a:ext cx="295275" cy="118745"/>
          </a:xfrm>
          <a:custGeom>
            <a:avLst/>
            <a:gdLst/>
            <a:ahLst/>
            <a:cxnLst/>
            <a:rect l="l" t="t" r="r" b="b"/>
            <a:pathLst>
              <a:path w="295275" h="118745">
                <a:moveTo>
                  <a:pt x="101600" y="0"/>
                </a:moveTo>
                <a:lnTo>
                  <a:pt x="95630" y="3555"/>
                </a:lnTo>
                <a:lnTo>
                  <a:pt x="0" y="59435"/>
                </a:lnTo>
                <a:lnTo>
                  <a:pt x="101853" y="118617"/>
                </a:lnTo>
                <a:lnTo>
                  <a:pt x="109600" y="116585"/>
                </a:lnTo>
                <a:lnTo>
                  <a:pt x="116712" y="104393"/>
                </a:lnTo>
                <a:lnTo>
                  <a:pt x="114680" y="96519"/>
                </a:lnTo>
                <a:lnTo>
                  <a:pt x="72732" y="72135"/>
                </a:lnTo>
                <a:lnTo>
                  <a:pt x="25400" y="72135"/>
                </a:lnTo>
                <a:lnTo>
                  <a:pt x="25400" y="46608"/>
                </a:lnTo>
                <a:lnTo>
                  <a:pt x="72749" y="46564"/>
                </a:lnTo>
                <a:lnTo>
                  <a:pt x="114553" y="22097"/>
                </a:lnTo>
                <a:lnTo>
                  <a:pt x="116586" y="14224"/>
                </a:lnTo>
                <a:lnTo>
                  <a:pt x="109474" y="2031"/>
                </a:lnTo>
                <a:lnTo>
                  <a:pt x="101600" y="0"/>
                </a:lnTo>
                <a:close/>
              </a:path>
              <a:path w="295275" h="118745">
                <a:moveTo>
                  <a:pt x="72749" y="46564"/>
                </a:moveTo>
                <a:lnTo>
                  <a:pt x="25400" y="46608"/>
                </a:lnTo>
                <a:lnTo>
                  <a:pt x="25400" y="72135"/>
                </a:lnTo>
                <a:lnTo>
                  <a:pt x="72656" y="72091"/>
                </a:lnTo>
                <a:lnTo>
                  <a:pt x="69892" y="70484"/>
                </a:lnTo>
                <a:lnTo>
                  <a:pt x="31876" y="70484"/>
                </a:lnTo>
                <a:lnTo>
                  <a:pt x="31876" y="48387"/>
                </a:lnTo>
                <a:lnTo>
                  <a:pt x="69634" y="48387"/>
                </a:lnTo>
                <a:lnTo>
                  <a:pt x="72749" y="46564"/>
                </a:lnTo>
                <a:close/>
              </a:path>
              <a:path w="295275" h="118745">
                <a:moveTo>
                  <a:pt x="72656" y="72091"/>
                </a:moveTo>
                <a:lnTo>
                  <a:pt x="25400" y="72135"/>
                </a:lnTo>
                <a:lnTo>
                  <a:pt x="72732" y="72135"/>
                </a:lnTo>
                <a:close/>
              </a:path>
              <a:path w="295275" h="118745">
                <a:moveTo>
                  <a:pt x="294893" y="46354"/>
                </a:moveTo>
                <a:lnTo>
                  <a:pt x="72749" y="46564"/>
                </a:lnTo>
                <a:lnTo>
                  <a:pt x="50820" y="59398"/>
                </a:lnTo>
                <a:lnTo>
                  <a:pt x="72656" y="72091"/>
                </a:lnTo>
                <a:lnTo>
                  <a:pt x="294893" y="71881"/>
                </a:lnTo>
                <a:lnTo>
                  <a:pt x="294893" y="46354"/>
                </a:lnTo>
                <a:close/>
              </a:path>
              <a:path w="295275" h="118745">
                <a:moveTo>
                  <a:pt x="31876" y="48387"/>
                </a:moveTo>
                <a:lnTo>
                  <a:pt x="31876" y="70484"/>
                </a:lnTo>
                <a:lnTo>
                  <a:pt x="50820" y="59398"/>
                </a:lnTo>
                <a:lnTo>
                  <a:pt x="31876" y="48387"/>
                </a:lnTo>
                <a:close/>
              </a:path>
              <a:path w="295275" h="118745">
                <a:moveTo>
                  <a:pt x="50820" y="59398"/>
                </a:moveTo>
                <a:lnTo>
                  <a:pt x="31876" y="70484"/>
                </a:lnTo>
                <a:lnTo>
                  <a:pt x="69892" y="70484"/>
                </a:lnTo>
                <a:lnTo>
                  <a:pt x="50820" y="59398"/>
                </a:lnTo>
                <a:close/>
              </a:path>
              <a:path w="295275" h="118745">
                <a:moveTo>
                  <a:pt x="69634" y="48387"/>
                </a:moveTo>
                <a:lnTo>
                  <a:pt x="31876" y="48387"/>
                </a:lnTo>
                <a:lnTo>
                  <a:pt x="50820" y="59398"/>
                </a:lnTo>
                <a:lnTo>
                  <a:pt x="69634" y="48387"/>
                </a:lnTo>
                <a:close/>
              </a:path>
            </a:pathLst>
          </a:custGeom>
          <a:solidFill>
            <a:srgbClr val="000000"/>
          </a:solidFill>
        </p:spPr>
        <p:txBody>
          <a:bodyPr wrap="square" lIns="0" tIns="0" rIns="0" bIns="0" rtlCol="0"/>
          <a:lstStyle/>
          <a:p>
            <a:endParaRPr/>
          </a:p>
        </p:txBody>
      </p:sp>
      <p:sp>
        <p:nvSpPr>
          <p:cNvPr id="16" name="object 16"/>
          <p:cNvSpPr/>
          <p:nvPr/>
        </p:nvSpPr>
        <p:spPr>
          <a:xfrm>
            <a:off x="4691634" y="3555238"/>
            <a:ext cx="546735" cy="1522095"/>
          </a:xfrm>
          <a:custGeom>
            <a:avLst/>
            <a:gdLst/>
            <a:ahLst/>
            <a:cxnLst/>
            <a:rect l="l" t="t" r="r" b="b"/>
            <a:pathLst>
              <a:path w="546735" h="1522095">
                <a:moveTo>
                  <a:pt x="451103" y="1424813"/>
                </a:moveTo>
                <a:lnTo>
                  <a:pt x="443102" y="1425320"/>
                </a:lnTo>
                <a:lnTo>
                  <a:pt x="433704" y="1435989"/>
                </a:lnTo>
                <a:lnTo>
                  <a:pt x="434339" y="1444117"/>
                </a:lnTo>
                <a:lnTo>
                  <a:pt x="439674" y="1448689"/>
                </a:lnTo>
                <a:lnTo>
                  <a:pt x="522986" y="1521587"/>
                </a:lnTo>
                <a:lnTo>
                  <a:pt x="527095" y="1501648"/>
                </a:lnTo>
                <a:lnTo>
                  <a:pt x="502792" y="1501648"/>
                </a:lnTo>
                <a:lnTo>
                  <a:pt x="487717" y="1456866"/>
                </a:lnTo>
                <a:lnTo>
                  <a:pt x="451103" y="1424813"/>
                </a:lnTo>
                <a:close/>
              </a:path>
              <a:path w="546735" h="1522095">
                <a:moveTo>
                  <a:pt x="487717" y="1456866"/>
                </a:moveTo>
                <a:lnTo>
                  <a:pt x="502792" y="1501648"/>
                </a:lnTo>
                <a:lnTo>
                  <a:pt x="522571" y="1494917"/>
                </a:lnTo>
                <a:lnTo>
                  <a:pt x="502412" y="1494917"/>
                </a:lnTo>
                <a:lnTo>
                  <a:pt x="506807" y="1473561"/>
                </a:lnTo>
                <a:lnTo>
                  <a:pt x="487717" y="1456866"/>
                </a:lnTo>
                <a:close/>
              </a:path>
              <a:path w="546735" h="1522095">
                <a:moveTo>
                  <a:pt x="528446" y="1396619"/>
                </a:moveTo>
                <a:lnTo>
                  <a:pt x="521715" y="1401064"/>
                </a:lnTo>
                <a:lnTo>
                  <a:pt x="511954" y="1448557"/>
                </a:lnTo>
                <a:lnTo>
                  <a:pt x="527050" y="1493393"/>
                </a:lnTo>
                <a:lnTo>
                  <a:pt x="502792" y="1501648"/>
                </a:lnTo>
                <a:lnTo>
                  <a:pt x="527095" y="1501648"/>
                </a:lnTo>
                <a:lnTo>
                  <a:pt x="545338" y="1413129"/>
                </a:lnTo>
                <a:lnTo>
                  <a:pt x="546735" y="1406270"/>
                </a:lnTo>
                <a:lnTo>
                  <a:pt x="542289" y="1399413"/>
                </a:lnTo>
                <a:lnTo>
                  <a:pt x="528446" y="1396619"/>
                </a:lnTo>
                <a:close/>
              </a:path>
              <a:path w="546735" h="1522095">
                <a:moveTo>
                  <a:pt x="506807" y="1473561"/>
                </a:moveTo>
                <a:lnTo>
                  <a:pt x="502412" y="1494917"/>
                </a:lnTo>
                <a:lnTo>
                  <a:pt x="523239" y="1487932"/>
                </a:lnTo>
                <a:lnTo>
                  <a:pt x="506807" y="1473561"/>
                </a:lnTo>
                <a:close/>
              </a:path>
              <a:path w="546735" h="1522095">
                <a:moveTo>
                  <a:pt x="511954" y="1448557"/>
                </a:moveTo>
                <a:lnTo>
                  <a:pt x="506807" y="1473561"/>
                </a:lnTo>
                <a:lnTo>
                  <a:pt x="523239" y="1487932"/>
                </a:lnTo>
                <a:lnTo>
                  <a:pt x="502412" y="1494917"/>
                </a:lnTo>
                <a:lnTo>
                  <a:pt x="522571" y="1494917"/>
                </a:lnTo>
                <a:lnTo>
                  <a:pt x="527050" y="1493393"/>
                </a:lnTo>
                <a:lnTo>
                  <a:pt x="511954" y="1448557"/>
                </a:lnTo>
                <a:close/>
              </a:path>
              <a:path w="546735" h="1522095">
                <a:moveTo>
                  <a:pt x="24256" y="0"/>
                </a:moveTo>
                <a:lnTo>
                  <a:pt x="0" y="8127"/>
                </a:lnTo>
                <a:lnTo>
                  <a:pt x="487717" y="1456866"/>
                </a:lnTo>
                <a:lnTo>
                  <a:pt x="506807" y="1473561"/>
                </a:lnTo>
                <a:lnTo>
                  <a:pt x="511954" y="1448557"/>
                </a:lnTo>
                <a:lnTo>
                  <a:pt x="24256" y="0"/>
                </a:lnTo>
                <a:close/>
              </a:path>
            </a:pathLst>
          </a:custGeom>
          <a:solidFill>
            <a:srgbClr val="000000"/>
          </a:solidFill>
        </p:spPr>
        <p:txBody>
          <a:bodyPr wrap="square" lIns="0" tIns="0" rIns="0" bIns="0" rtlCol="0"/>
          <a:lstStyle/>
          <a:p>
            <a:endParaRPr/>
          </a:p>
        </p:txBody>
      </p:sp>
      <p:sp>
        <p:nvSpPr>
          <p:cNvPr id="17" name="object 17"/>
          <p:cNvSpPr/>
          <p:nvPr/>
        </p:nvSpPr>
        <p:spPr>
          <a:xfrm>
            <a:off x="5519673" y="3428110"/>
            <a:ext cx="381000" cy="118745"/>
          </a:xfrm>
          <a:custGeom>
            <a:avLst/>
            <a:gdLst/>
            <a:ahLst/>
            <a:cxnLst/>
            <a:rect l="l" t="t" r="r" b="b"/>
            <a:pathLst>
              <a:path w="381000" h="118745">
                <a:moveTo>
                  <a:pt x="307858" y="72644"/>
                </a:moveTo>
                <a:lnTo>
                  <a:pt x="271779" y="92963"/>
                </a:lnTo>
                <a:lnTo>
                  <a:pt x="265556" y="96392"/>
                </a:lnTo>
                <a:lnTo>
                  <a:pt x="263398" y="104139"/>
                </a:lnTo>
                <a:lnTo>
                  <a:pt x="266953" y="110362"/>
                </a:lnTo>
                <a:lnTo>
                  <a:pt x="270383" y="116459"/>
                </a:lnTo>
                <a:lnTo>
                  <a:pt x="278129" y="118744"/>
                </a:lnTo>
                <a:lnTo>
                  <a:pt x="358623" y="73405"/>
                </a:lnTo>
                <a:lnTo>
                  <a:pt x="355218" y="73405"/>
                </a:lnTo>
                <a:lnTo>
                  <a:pt x="307858" y="72644"/>
                </a:lnTo>
                <a:close/>
              </a:path>
              <a:path w="381000" h="118745">
                <a:moveTo>
                  <a:pt x="330064" y="60136"/>
                </a:moveTo>
                <a:lnTo>
                  <a:pt x="307858" y="72644"/>
                </a:lnTo>
                <a:lnTo>
                  <a:pt x="355218" y="73405"/>
                </a:lnTo>
                <a:lnTo>
                  <a:pt x="355247" y="71500"/>
                </a:lnTo>
                <a:lnTo>
                  <a:pt x="348868" y="71500"/>
                </a:lnTo>
                <a:lnTo>
                  <a:pt x="330064" y="60136"/>
                </a:lnTo>
                <a:close/>
              </a:path>
              <a:path w="381000" h="118745">
                <a:moveTo>
                  <a:pt x="280035" y="0"/>
                </a:moveTo>
                <a:lnTo>
                  <a:pt x="272161" y="2031"/>
                </a:lnTo>
                <a:lnTo>
                  <a:pt x="268477" y="8000"/>
                </a:lnTo>
                <a:lnTo>
                  <a:pt x="264922" y="14097"/>
                </a:lnTo>
                <a:lnTo>
                  <a:pt x="266826" y="21971"/>
                </a:lnTo>
                <a:lnTo>
                  <a:pt x="308528" y="47121"/>
                </a:lnTo>
                <a:lnTo>
                  <a:pt x="355600" y="47878"/>
                </a:lnTo>
                <a:lnTo>
                  <a:pt x="355218" y="73405"/>
                </a:lnTo>
                <a:lnTo>
                  <a:pt x="358623" y="73405"/>
                </a:lnTo>
                <a:lnTo>
                  <a:pt x="380746" y="60960"/>
                </a:lnTo>
                <a:lnTo>
                  <a:pt x="280035" y="0"/>
                </a:lnTo>
                <a:close/>
              </a:path>
              <a:path w="381000" h="118745">
                <a:moveTo>
                  <a:pt x="380" y="42163"/>
                </a:moveTo>
                <a:lnTo>
                  <a:pt x="0" y="67690"/>
                </a:lnTo>
                <a:lnTo>
                  <a:pt x="307858" y="72644"/>
                </a:lnTo>
                <a:lnTo>
                  <a:pt x="330064" y="60136"/>
                </a:lnTo>
                <a:lnTo>
                  <a:pt x="308528" y="47121"/>
                </a:lnTo>
                <a:lnTo>
                  <a:pt x="380" y="42163"/>
                </a:lnTo>
                <a:close/>
              </a:path>
              <a:path w="381000" h="118745">
                <a:moveTo>
                  <a:pt x="349123" y="49402"/>
                </a:moveTo>
                <a:lnTo>
                  <a:pt x="330064" y="60136"/>
                </a:lnTo>
                <a:lnTo>
                  <a:pt x="348868" y="71500"/>
                </a:lnTo>
                <a:lnTo>
                  <a:pt x="349123" y="49402"/>
                </a:lnTo>
                <a:close/>
              </a:path>
              <a:path w="381000" h="118745">
                <a:moveTo>
                  <a:pt x="355577" y="49402"/>
                </a:moveTo>
                <a:lnTo>
                  <a:pt x="349123" y="49402"/>
                </a:lnTo>
                <a:lnTo>
                  <a:pt x="348868" y="71500"/>
                </a:lnTo>
                <a:lnTo>
                  <a:pt x="355247" y="71500"/>
                </a:lnTo>
                <a:lnTo>
                  <a:pt x="355577" y="49402"/>
                </a:lnTo>
                <a:close/>
              </a:path>
              <a:path w="381000" h="118745">
                <a:moveTo>
                  <a:pt x="308528" y="47121"/>
                </a:moveTo>
                <a:lnTo>
                  <a:pt x="330064" y="60136"/>
                </a:lnTo>
                <a:lnTo>
                  <a:pt x="349123" y="49402"/>
                </a:lnTo>
                <a:lnTo>
                  <a:pt x="355577" y="49402"/>
                </a:lnTo>
                <a:lnTo>
                  <a:pt x="355600" y="47878"/>
                </a:lnTo>
                <a:lnTo>
                  <a:pt x="308528" y="47121"/>
                </a:lnTo>
                <a:close/>
              </a:path>
            </a:pathLst>
          </a:custGeom>
          <a:solidFill>
            <a:srgbClr val="000000"/>
          </a:solidFill>
        </p:spPr>
        <p:txBody>
          <a:bodyPr wrap="square" lIns="0" tIns="0" rIns="0" bIns="0" rtlCol="0"/>
          <a:lstStyle/>
          <a:p>
            <a:endParaRPr/>
          </a:p>
        </p:txBody>
      </p:sp>
      <p:sp>
        <p:nvSpPr>
          <p:cNvPr id="18" name="object 18"/>
          <p:cNvSpPr/>
          <p:nvPr/>
        </p:nvSpPr>
        <p:spPr>
          <a:xfrm>
            <a:off x="6068059" y="3423920"/>
            <a:ext cx="295275" cy="118745"/>
          </a:xfrm>
          <a:custGeom>
            <a:avLst/>
            <a:gdLst/>
            <a:ahLst/>
            <a:cxnLst/>
            <a:rect l="l" t="t" r="r" b="b"/>
            <a:pathLst>
              <a:path w="295275" h="118745">
                <a:moveTo>
                  <a:pt x="101726" y="0"/>
                </a:moveTo>
                <a:lnTo>
                  <a:pt x="0" y="59435"/>
                </a:lnTo>
                <a:lnTo>
                  <a:pt x="101853" y="118617"/>
                </a:lnTo>
                <a:lnTo>
                  <a:pt x="109600" y="116585"/>
                </a:lnTo>
                <a:lnTo>
                  <a:pt x="116712" y="104393"/>
                </a:lnTo>
                <a:lnTo>
                  <a:pt x="114680" y="96519"/>
                </a:lnTo>
                <a:lnTo>
                  <a:pt x="72732" y="72135"/>
                </a:lnTo>
                <a:lnTo>
                  <a:pt x="25400" y="72135"/>
                </a:lnTo>
                <a:lnTo>
                  <a:pt x="25400" y="46608"/>
                </a:lnTo>
                <a:lnTo>
                  <a:pt x="72749" y="46564"/>
                </a:lnTo>
                <a:lnTo>
                  <a:pt x="114553" y="22097"/>
                </a:lnTo>
                <a:lnTo>
                  <a:pt x="116586" y="14224"/>
                </a:lnTo>
                <a:lnTo>
                  <a:pt x="109474" y="2031"/>
                </a:lnTo>
                <a:lnTo>
                  <a:pt x="101726" y="0"/>
                </a:lnTo>
                <a:close/>
              </a:path>
              <a:path w="295275" h="118745">
                <a:moveTo>
                  <a:pt x="72749" y="46564"/>
                </a:moveTo>
                <a:lnTo>
                  <a:pt x="25400" y="46608"/>
                </a:lnTo>
                <a:lnTo>
                  <a:pt x="25400" y="72135"/>
                </a:lnTo>
                <a:lnTo>
                  <a:pt x="72656" y="72091"/>
                </a:lnTo>
                <a:lnTo>
                  <a:pt x="69892" y="70484"/>
                </a:lnTo>
                <a:lnTo>
                  <a:pt x="31876" y="70484"/>
                </a:lnTo>
                <a:lnTo>
                  <a:pt x="31876" y="48387"/>
                </a:lnTo>
                <a:lnTo>
                  <a:pt x="69634" y="48387"/>
                </a:lnTo>
                <a:lnTo>
                  <a:pt x="72749" y="46564"/>
                </a:lnTo>
                <a:close/>
              </a:path>
              <a:path w="295275" h="118745">
                <a:moveTo>
                  <a:pt x="72656" y="72091"/>
                </a:moveTo>
                <a:lnTo>
                  <a:pt x="25400" y="72135"/>
                </a:lnTo>
                <a:lnTo>
                  <a:pt x="72732" y="72135"/>
                </a:lnTo>
                <a:close/>
              </a:path>
              <a:path w="295275" h="118745">
                <a:moveTo>
                  <a:pt x="294893" y="46354"/>
                </a:moveTo>
                <a:lnTo>
                  <a:pt x="72749" y="46564"/>
                </a:lnTo>
                <a:lnTo>
                  <a:pt x="50820" y="59398"/>
                </a:lnTo>
                <a:lnTo>
                  <a:pt x="72656" y="72091"/>
                </a:lnTo>
                <a:lnTo>
                  <a:pt x="294893" y="71881"/>
                </a:lnTo>
                <a:lnTo>
                  <a:pt x="294893" y="46354"/>
                </a:lnTo>
                <a:close/>
              </a:path>
              <a:path w="295275" h="118745">
                <a:moveTo>
                  <a:pt x="31876" y="48387"/>
                </a:moveTo>
                <a:lnTo>
                  <a:pt x="31876" y="70484"/>
                </a:lnTo>
                <a:lnTo>
                  <a:pt x="50820" y="59398"/>
                </a:lnTo>
                <a:lnTo>
                  <a:pt x="31876" y="48387"/>
                </a:lnTo>
                <a:close/>
              </a:path>
              <a:path w="295275" h="118745">
                <a:moveTo>
                  <a:pt x="50820" y="59398"/>
                </a:moveTo>
                <a:lnTo>
                  <a:pt x="31876" y="70484"/>
                </a:lnTo>
                <a:lnTo>
                  <a:pt x="69892" y="70484"/>
                </a:lnTo>
                <a:lnTo>
                  <a:pt x="50820" y="59398"/>
                </a:lnTo>
                <a:close/>
              </a:path>
              <a:path w="295275" h="118745">
                <a:moveTo>
                  <a:pt x="69634" y="48387"/>
                </a:moveTo>
                <a:lnTo>
                  <a:pt x="31876" y="48387"/>
                </a:lnTo>
                <a:lnTo>
                  <a:pt x="50820" y="59398"/>
                </a:lnTo>
                <a:lnTo>
                  <a:pt x="69634" y="48387"/>
                </a:lnTo>
                <a:close/>
              </a:path>
            </a:pathLst>
          </a:custGeom>
          <a:solidFill>
            <a:srgbClr val="000000"/>
          </a:solidFill>
        </p:spPr>
        <p:txBody>
          <a:bodyPr wrap="square" lIns="0" tIns="0" rIns="0" bIns="0" rtlCol="0"/>
          <a:lstStyle/>
          <a:p>
            <a:endParaRPr/>
          </a:p>
        </p:txBody>
      </p:sp>
      <p:sp>
        <p:nvSpPr>
          <p:cNvPr id="19" name="object 19"/>
          <p:cNvSpPr/>
          <p:nvPr/>
        </p:nvSpPr>
        <p:spPr>
          <a:xfrm>
            <a:off x="5986907" y="3555238"/>
            <a:ext cx="546735" cy="1522095"/>
          </a:xfrm>
          <a:custGeom>
            <a:avLst/>
            <a:gdLst/>
            <a:ahLst/>
            <a:cxnLst/>
            <a:rect l="l" t="t" r="r" b="b"/>
            <a:pathLst>
              <a:path w="546734" h="1522095">
                <a:moveTo>
                  <a:pt x="451103" y="1424813"/>
                </a:moveTo>
                <a:lnTo>
                  <a:pt x="443102" y="1425320"/>
                </a:lnTo>
                <a:lnTo>
                  <a:pt x="438403" y="1430655"/>
                </a:lnTo>
                <a:lnTo>
                  <a:pt x="433831" y="1435989"/>
                </a:lnTo>
                <a:lnTo>
                  <a:pt x="434339" y="1444117"/>
                </a:lnTo>
                <a:lnTo>
                  <a:pt x="439673" y="1448689"/>
                </a:lnTo>
                <a:lnTo>
                  <a:pt x="522986" y="1521587"/>
                </a:lnTo>
                <a:lnTo>
                  <a:pt x="527095" y="1501648"/>
                </a:lnTo>
                <a:lnTo>
                  <a:pt x="502792" y="1501648"/>
                </a:lnTo>
                <a:lnTo>
                  <a:pt x="487692" y="1456793"/>
                </a:lnTo>
                <a:lnTo>
                  <a:pt x="451103" y="1424813"/>
                </a:lnTo>
                <a:close/>
              </a:path>
              <a:path w="546734" h="1522095">
                <a:moveTo>
                  <a:pt x="487692" y="1456793"/>
                </a:moveTo>
                <a:lnTo>
                  <a:pt x="502792" y="1501648"/>
                </a:lnTo>
                <a:lnTo>
                  <a:pt x="522571" y="1494917"/>
                </a:lnTo>
                <a:lnTo>
                  <a:pt x="502412" y="1494917"/>
                </a:lnTo>
                <a:lnTo>
                  <a:pt x="506822" y="1473490"/>
                </a:lnTo>
                <a:lnTo>
                  <a:pt x="487692" y="1456793"/>
                </a:lnTo>
                <a:close/>
              </a:path>
              <a:path w="546734" h="1522095">
                <a:moveTo>
                  <a:pt x="528446" y="1396619"/>
                </a:moveTo>
                <a:lnTo>
                  <a:pt x="521715" y="1401064"/>
                </a:lnTo>
                <a:lnTo>
                  <a:pt x="511954" y="1448557"/>
                </a:lnTo>
                <a:lnTo>
                  <a:pt x="527049" y="1493393"/>
                </a:lnTo>
                <a:lnTo>
                  <a:pt x="502792" y="1501648"/>
                </a:lnTo>
                <a:lnTo>
                  <a:pt x="527095" y="1501648"/>
                </a:lnTo>
                <a:lnTo>
                  <a:pt x="545338" y="1413129"/>
                </a:lnTo>
                <a:lnTo>
                  <a:pt x="546735" y="1406270"/>
                </a:lnTo>
                <a:lnTo>
                  <a:pt x="542289" y="1399413"/>
                </a:lnTo>
                <a:lnTo>
                  <a:pt x="528446" y="1396619"/>
                </a:lnTo>
                <a:close/>
              </a:path>
              <a:path w="546734" h="1522095">
                <a:moveTo>
                  <a:pt x="506822" y="1473490"/>
                </a:moveTo>
                <a:lnTo>
                  <a:pt x="502412" y="1494917"/>
                </a:lnTo>
                <a:lnTo>
                  <a:pt x="523366" y="1487932"/>
                </a:lnTo>
                <a:lnTo>
                  <a:pt x="506822" y="1473490"/>
                </a:lnTo>
                <a:close/>
              </a:path>
              <a:path w="546734" h="1522095">
                <a:moveTo>
                  <a:pt x="511954" y="1448557"/>
                </a:moveTo>
                <a:lnTo>
                  <a:pt x="506822" y="1473490"/>
                </a:lnTo>
                <a:lnTo>
                  <a:pt x="523366" y="1487932"/>
                </a:lnTo>
                <a:lnTo>
                  <a:pt x="502412" y="1494917"/>
                </a:lnTo>
                <a:lnTo>
                  <a:pt x="522571" y="1494917"/>
                </a:lnTo>
                <a:lnTo>
                  <a:pt x="527049" y="1493393"/>
                </a:lnTo>
                <a:lnTo>
                  <a:pt x="511954" y="1448557"/>
                </a:lnTo>
                <a:close/>
              </a:path>
              <a:path w="546734" h="1522095">
                <a:moveTo>
                  <a:pt x="24256" y="0"/>
                </a:moveTo>
                <a:lnTo>
                  <a:pt x="0" y="8127"/>
                </a:lnTo>
                <a:lnTo>
                  <a:pt x="487692" y="1456793"/>
                </a:lnTo>
                <a:lnTo>
                  <a:pt x="506822" y="1473490"/>
                </a:lnTo>
                <a:lnTo>
                  <a:pt x="511954" y="1448557"/>
                </a:lnTo>
                <a:lnTo>
                  <a:pt x="24256" y="0"/>
                </a:lnTo>
                <a:close/>
              </a:path>
            </a:pathLst>
          </a:custGeom>
          <a:solidFill>
            <a:srgbClr val="000000"/>
          </a:solidFill>
        </p:spPr>
        <p:txBody>
          <a:bodyPr wrap="square" lIns="0" tIns="0" rIns="0" bIns="0" rtlCol="0"/>
          <a:lstStyle/>
          <a:p>
            <a:endParaRPr/>
          </a:p>
        </p:txBody>
      </p:sp>
      <p:sp>
        <p:nvSpPr>
          <p:cNvPr id="20" name="object 20"/>
          <p:cNvSpPr/>
          <p:nvPr/>
        </p:nvSpPr>
        <p:spPr>
          <a:xfrm>
            <a:off x="6738619" y="3428110"/>
            <a:ext cx="381000" cy="118745"/>
          </a:xfrm>
          <a:custGeom>
            <a:avLst/>
            <a:gdLst/>
            <a:ahLst/>
            <a:cxnLst/>
            <a:rect l="l" t="t" r="r" b="b"/>
            <a:pathLst>
              <a:path w="381000" h="118745">
                <a:moveTo>
                  <a:pt x="307854" y="72643"/>
                </a:moveTo>
                <a:lnTo>
                  <a:pt x="265683" y="96392"/>
                </a:lnTo>
                <a:lnTo>
                  <a:pt x="263398" y="104139"/>
                </a:lnTo>
                <a:lnTo>
                  <a:pt x="266953" y="110362"/>
                </a:lnTo>
                <a:lnTo>
                  <a:pt x="270382" y="116459"/>
                </a:lnTo>
                <a:lnTo>
                  <a:pt x="278129" y="118744"/>
                </a:lnTo>
                <a:lnTo>
                  <a:pt x="358623" y="73405"/>
                </a:lnTo>
                <a:lnTo>
                  <a:pt x="355219" y="73405"/>
                </a:lnTo>
                <a:lnTo>
                  <a:pt x="307854" y="72643"/>
                </a:lnTo>
                <a:close/>
              </a:path>
              <a:path w="381000" h="118745">
                <a:moveTo>
                  <a:pt x="330080" y="60127"/>
                </a:moveTo>
                <a:lnTo>
                  <a:pt x="307854" y="72643"/>
                </a:lnTo>
                <a:lnTo>
                  <a:pt x="355219" y="73405"/>
                </a:lnTo>
                <a:lnTo>
                  <a:pt x="355247" y="71500"/>
                </a:lnTo>
                <a:lnTo>
                  <a:pt x="348869" y="71500"/>
                </a:lnTo>
                <a:lnTo>
                  <a:pt x="330080" y="60127"/>
                </a:lnTo>
                <a:close/>
              </a:path>
              <a:path w="381000" h="118745">
                <a:moveTo>
                  <a:pt x="280034" y="0"/>
                </a:moveTo>
                <a:lnTo>
                  <a:pt x="272160" y="2031"/>
                </a:lnTo>
                <a:lnTo>
                  <a:pt x="268604" y="8000"/>
                </a:lnTo>
                <a:lnTo>
                  <a:pt x="264922" y="14097"/>
                </a:lnTo>
                <a:lnTo>
                  <a:pt x="266826" y="21971"/>
                </a:lnTo>
                <a:lnTo>
                  <a:pt x="272923" y="25526"/>
                </a:lnTo>
                <a:lnTo>
                  <a:pt x="308597" y="47122"/>
                </a:lnTo>
                <a:lnTo>
                  <a:pt x="355600" y="47878"/>
                </a:lnTo>
                <a:lnTo>
                  <a:pt x="355219" y="73405"/>
                </a:lnTo>
                <a:lnTo>
                  <a:pt x="358623" y="73405"/>
                </a:lnTo>
                <a:lnTo>
                  <a:pt x="380746" y="60960"/>
                </a:lnTo>
                <a:lnTo>
                  <a:pt x="280034" y="0"/>
                </a:lnTo>
                <a:close/>
              </a:path>
              <a:path w="381000" h="118745">
                <a:moveTo>
                  <a:pt x="380" y="42163"/>
                </a:moveTo>
                <a:lnTo>
                  <a:pt x="0" y="67690"/>
                </a:lnTo>
                <a:lnTo>
                  <a:pt x="307854" y="72643"/>
                </a:lnTo>
                <a:lnTo>
                  <a:pt x="330080" y="60127"/>
                </a:lnTo>
                <a:lnTo>
                  <a:pt x="308597" y="47122"/>
                </a:lnTo>
                <a:lnTo>
                  <a:pt x="380" y="42163"/>
                </a:lnTo>
                <a:close/>
              </a:path>
              <a:path w="381000" h="118745">
                <a:moveTo>
                  <a:pt x="349123" y="49402"/>
                </a:moveTo>
                <a:lnTo>
                  <a:pt x="330080" y="60127"/>
                </a:lnTo>
                <a:lnTo>
                  <a:pt x="348869" y="71500"/>
                </a:lnTo>
                <a:lnTo>
                  <a:pt x="349123" y="49402"/>
                </a:lnTo>
                <a:close/>
              </a:path>
              <a:path w="381000" h="118745">
                <a:moveTo>
                  <a:pt x="355577" y="49402"/>
                </a:moveTo>
                <a:lnTo>
                  <a:pt x="349123" y="49402"/>
                </a:lnTo>
                <a:lnTo>
                  <a:pt x="348869" y="71500"/>
                </a:lnTo>
                <a:lnTo>
                  <a:pt x="355247" y="71500"/>
                </a:lnTo>
                <a:lnTo>
                  <a:pt x="355577" y="49402"/>
                </a:lnTo>
                <a:close/>
              </a:path>
              <a:path w="381000" h="118745">
                <a:moveTo>
                  <a:pt x="308597" y="47122"/>
                </a:moveTo>
                <a:lnTo>
                  <a:pt x="330080" y="60127"/>
                </a:lnTo>
                <a:lnTo>
                  <a:pt x="349123" y="49402"/>
                </a:lnTo>
                <a:lnTo>
                  <a:pt x="355577" y="49402"/>
                </a:lnTo>
                <a:lnTo>
                  <a:pt x="355600" y="47878"/>
                </a:lnTo>
                <a:lnTo>
                  <a:pt x="308597" y="47122"/>
                </a:lnTo>
                <a:close/>
              </a:path>
            </a:pathLst>
          </a:custGeom>
          <a:solidFill>
            <a:srgbClr val="000000"/>
          </a:solidFill>
        </p:spPr>
        <p:txBody>
          <a:bodyPr wrap="square" lIns="0" tIns="0" rIns="0" bIns="0" rtlCol="0"/>
          <a:lstStyle/>
          <a:p>
            <a:endParaRPr/>
          </a:p>
        </p:txBody>
      </p:sp>
      <p:sp>
        <p:nvSpPr>
          <p:cNvPr id="21" name="object 21"/>
          <p:cNvSpPr/>
          <p:nvPr/>
        </p:nvSpPr>
        <p:spPr>
          <a:xfrm>
            <a:off x="7287386" y="3423920"/>
            <a:ext cx="295275" cy="118745"/>
          </a:xfrm>
          <a:custGeom>
            <a:avLst/>
            <a:gdLst/>
            <a:ahLst/>
            <a:cxnLst/>
            <a:rect l="l" t="t" r="r" b="b"/>
            <a:pathLst>
              <a:path w="295275" h="118745">
                <a:moveTo>
                  <a:pt x="101600" y="0"/>
                </a:moveTo>
                <a:lnTo>
                  <a:pt x="95631" y="3555"/>
                </a:lnTo>
                <a:lnTo>
                  <a:pt x="0" y="59435"/>
                </a:lnTo>
                <a:lnTo>
                  <a:pt x="101854" y="118617"/>
                </a:lnTo>
                <a:lnTo>
                  <a:pt x="109601" y="116585"/>
                </a:lnTo>
                <a:lnTo>
                  <a:pt x="116713" y="104393"/>
                </a:lnTo>
                <a:lnTo>
                  <a:pt x="114681" y="96519"/>
                </a:lnTo>
                <a:lnTo>
                  <a:pt x="72732" y="72135"/>
                </a:lnTo>
                <a:lnTo>
                  <a:pt x="25400" y="72135"/>
                </a:lnTo>
                <a:lnTo>
                  <a:pt x="25400" y="46608"/>
                </a:lnTo>
                <a:lnTo>
                  <a:pt x="72749" y="46564"/>
                </a:lnTo>
                <a:lnTo>
                  <a:pt x="114554" y="22097"/>
                </a:lnTo>
                <a:lnTo>
                  <a:pt x="116586" y="14224"/>
                </a:lnTo>
                <a:lnTo>
                  <a:pt x="109474" y="2031"/>
                </a:lnTo>
                <a:lnTo>
                  <a:pt x="101600" y="0"/>
                </a:lnTo>
                <a:close/>
              </a:path>
              <a:path w="295275" h="118745">
                <a:moveTo>
                  <a:pt x="72749" y="46564"/>
                </a:moveTo>
                <a:lnTo>
                  <a:pt x="25400" y="46608"/>
                </a:lnTo>
                <a:lnTo>
                  <a:pt x="25400" y="72135"/>
                </a:lnTo>
                <a:lnTo>
                  <a:pt x="72656" y="72091"/>
                </a:lnTo>
                <a:lnTo>
                  <a:pt x="69892" y="70484"/>
                </a:lnTo>
                <a:lnTo>
                  <a:pt x="31877" y="70484"/>
                </a:lnTo>
                <a:lnTo>
                  <a:pt x="31877" y="48387"/>
                </a:lnTo>
                <a:lnTo>
                  <a:pt x="69635" y="48387"/>
                </a:lnTo>
                <a:lnTo>
                  <a:pt x="72749" y="46564"/>
                </a:lnTo>
                <a:close/>
              </a:path>
              <a:path w="295275" h="118745">
                <a:moveTo>
                  <a:pt x="72656" y="72091"/>
                </a:moveTo>
                <a:lnTo>
                  <a:pt x="25400" y="72135"/>
                </a:lnTo>
                <a:lnTo>
                  <a:pt x="72732" y="72135"/>
                </a:lnTo>
                <a:close/>
              </a:path>
              <a:path w="295275" h="118745">
                <a:moveTo>
                  <a:pt x="294894" y="46354"/>
                </a:moveTo>
                <a:lnTo>
                  <a:pt x="72749" y="46564"/>
                </a:lnTo>
                <a:lnTo>
                  <a:pt x="50820" y="59398"/>
                </a:lnTo>
                <a:lnTo>
                  <a:pt x="72656" y="72091"/>
                </a:lnTo>
                <a:lnTo>
                  <a:pt x="294894" y="71881"/>
                </a:lnTo>
                <a:lnTo>
                  <a:pt x="294894" y="46354"/>
                </a:lnTo>
                <a:close/>
              </a:path>
              <a:path w="295275" h="118745">
                <a:moveTo>
                  <a:pt x="31877" y="48387"/>
                </a:moveTo>
                <a:lnTo>
                  <a:pt x="31877" y="70484"/>
                </a:lnTo>
                <a:lnTo>
                  <a:pt x="50820" y="59398"/>
                </a:lnTo>
                <a:lnTo>
                  <a:pt x="31877" y="48387"/>
                </a:lnTo>
                <a:close/>
              </a:path>
              <a:path w="295275" h="118745">
                <a:moveTo>
                  <a:pt x="50820" y="59398"/>
                </a:moveTo>
                <a:lnTo>
                  <a:pt x="31877" y="70484"/>
                </a:lnTo>
                <a:lnTo>
                  <a:pt x="69892" y="70484"/>
                </a:lnTo>
                <a:lnTo>
                  <a:pt x="50820" y="59398"/>
                </a:lnTo>
                <a:close/>
              </a:path>
              <a:path w="295275" h="118745">
                <a:moveTo>
                  <a:pt x="69635" y="48387"/>
                </a:moveTo>
                <a:lnTo>
                  <a:pt x="31877" y="48387"/>
                </a:lnTo>
                <a:lnTo>
                  <a:pt x="50820" y="59398"/>
                </a:lnTo>
                <a:lnTo>
                  <a:pt x="69635" y="48387"/>
                </a:lnTo>
                <a:close/>
              </a:path>
            </a:pathLst>
          </a:custGeom>
          <a:solidFill>
            <a:srgbClr val="000000"/>
          </a:solidFill>
        </p:spPr>
        <p:txBody>
          <a:bodyPr wrap="square" lIns="0" tIns="0" rIns="0" bIns="0" rtlCol="0"/>
          <a:lstStyle/>
          <a:p>
            <a:endParaRPr/>
          </a:p>
        </p:txBody>
      </p:sp>
      <p:sp>
        <p:nvSpPr>
          <p:cNvPr id="22" name="object 22"/>
          <p:cNvSpPr/>
          <p:nvPr/>
        </p:nvSpPr>
        <p:spPr>
          <a:xfrm>
            <a:off x="7206233" y="3555238"/>
            <a:ext cx="546735" cy="1522095"/>
          </a:xfrm>
          <a:custGeom>
            <a:avLst/>
            <a:gdLst/>
            <a:ahLst/>
            <a:cxnLst/>
            <a:rect l="l" t="t" r="r" b="b"/>
            <a:pathLst>
              <a:path w="546734" h="1522095">
                <a:moveTo>
                  <a:pt x="451104" y="1424813"/>
                </a:moveTo>
                <a:lnTo>
                  <a:pt x="443102" y="1425320"/>
                </a:lnTo>
                <a:lnTo>
                  <a:pt x="433705" y="1435989"/>
                </a:lnTo>
                <a:lnTo>
                  <a:pt x="434340" y="1444117"/>
                </a:lnTo>
                <a:lnTo>
                  <a:pt x="439674" y="1448689"/>
                </a:lnTo>
                <a:lnTo>
                  <a:pt x="522986" y="1521587"/>
                </a:lnTo>
                <a:lnTo>
                  <a:pt x="527095" y="1501648"/>
                </a:lnTo>
                <a:lnTo>
                  <a:pt x="502793" y="1501648"/>
                </a:lnTo>
                <a:lnTo>
                  <a:pt x="487717" y="1456866"/>
                </a:lnTo>
                <a:lnTo>
                  <a:pt x="451104" y="1424813"/>
                </a:lnTo>
                <a:close/>
              </a:path>
              <a:path w="546734" h="1522095">
                <a:moveTo>
                  <a:pt x="487717" y="1456866"/>
                </a:moveTo>
                <a:lnTo>
                  <a:pt x="502793" y="1501648"/>
                </a:lnTo>
                <a:lnTo>
                  <a:pt x="522571" y="1494917"/>
                </a:lnTo>
                <a:lnTo>
                  <a:pt x="502412" y="1494917"/>
                </a:lnTo>
                <a:lnTo>
                  <a:pt x="506807" y="1473561"/>
                </a:lnTo>
                <a:lnTo>
                  <a:pt x="487717" y="1456866"/>
                </a:lnTo>
                <a:close/>
              </a:path>
              <a:path w="546734" h="1522095">
                <a:moveTo>
                  <a:pt x="528447" y="1396619"/>
                </a:moveTo>
                <a:lnTo>
                  <a:pt x="521716" y="1401064"/>
                </a:lnTo>
                <a:lnTo>
                  <a:pt x="511954" y="1448557"/>
                </a:lnTo>
                <a:lnTo>
                  <a:pt x="527050" y="1493393"/>
                </a:lnTo>
                <a:lnTo>
                  <a:pt x="502793" y="1501648"/>
                </a:lnTo>
                <a:lnTo>
                  <a:pt x="527095" y="1501648"/>
                </a:lnTo>
                <a:lnTo>
                  <a:pt x="545338" y="1413129"/>
                </a:lnTo>
                <a:lnTo>
                  <a:pt x="546735" y="1406270"/>
                </a:lnTo>
                <a:lnTo>
                  <a:pt x="542290" y="1399413"/>
                </a:lnTo>
                <a:lnTo>
                  <a:pt x="528447" y="1396619"/>
                </a:lnTo>
                <a:close/>
              </a:path>
              <a:path w="546734" h="1522095">
                <a:moveTo>
                  <a:pt x="506807" y="1473561"/>
                </a:moveTo>
                <a:lnTo>
                  <a:pt x="502412" y="1494917"/>
                </a:lnTo>
                <a:lnTo>
                  <a:pt x="523240" y="1487932"/>
                </a:lnTo>
                <a:lnTo>
                  <a:pt x="506807" y="1473561"/>
                </a:lnTo>
                <a:close/>
              </a:path>
              <a:path w="546734" h="1522095">
                <a:moveTo>
                  <a:pt x="511954" y="1448557"/>
                </a:moveTo>
                <a:lnTo>
                  <a:pt x="506807" y="1473561"/>
                </a:lnTo>
                <a:lnTo>
                  <a:pt x="523240" y="1487932"/>
                </a:lnTo>
                <a:lnTo>
                  <a:pt x="502412" y="1494917"/>
                </a:lnTo>
                <a:lnTo>
                  <a:pt x="522571" y="1494917"/>
                </a:lnTo>
                <a:lnTo>
                  <a:pt x="527050" y="1493393"/>
                </a:lnTo>
                <a:lnTo>
                  <a:pt x="511954" y="1448557"/>
                </a:lnTo>
                <a:close/>
              </a:path>
              <a:path w="546734" h="1522095">
                <a:moveTo>
                  <a:pt x="24257" y="0"/>
                </a:moveTo>
                <a:lnTo>
                  <a:pt x="0" y="8127"/>
                </a:lnTo>
                <a:lnTo>
                  <a:pt x="487717" y="1456866"/>
                </a:lnTo>
                <a:lnTo>
                  <a:pt x="506807" y="1473561"/>
                </a:lnTo>
                <a:lnTo>
                  <a:pt x="511954" y="1448557"/>
                </a:lnTo>
                <a:lnTo>
                  <a:pt x="24257" y="0"/>
                </a:lnTo>
                <a:close/>
              </a:path>
            </a:pathLst>
          </a:custGeom>
          <a:solidFill>
            <a:srgbClr val="000000"/>
          </a:solidFill>
        </p:spPr>
        <p:txBody>
          <a:bodyPr wrap="square" lIns="0" tIns="0" rIns="0" bIns="0" rtlCol="0"/>
          <a:lstStyle/>
          <a:p>
            <a:endParaRPr/>
          </a:p>
        </p:txBody>
      </p:sp>
      <p:sp>
        <p:nvSpPr>
          <p:cNvPr id="23" name="object 23"/>
          <p:cNvSpPr txBox="1"/>
          <p:nvPr/>
        </p:nvSpPr>
        <p:spPr>
          <a:xfrm>
            <a:off x="4253123" y="3260269"/>
            <a:ext cx="606425" cy="391160"/>
          </a:xfrm>
          <a:prstGeom prst="rect">
            <a:avLst/>
          </a:prstGeom>
        </p:spPr>
        <p:txBody>
          <a:bodyPr vert="horz" wrap="square" lIns="0" tIns="12700" rIns="0" bIns="0" rtlCol="0">
            <a:spAutoFit/>
          </a:bodyPr>
          <a:lstStyle/>
          <a:p>
            <a:pPr marL="12700">
              <a:lnSpc>
                <a:spcPct val="100000"/>
              </a:lnSpc>
              <a:spcBef>
                <a:spcPts val="100"/>
              </a:spcBef>
            </a:pPr>
            <a:r>
              <a:rPr sz="3600" baseline="-3472" dirty="0">
                <a:latin typeface="Tahoma"/>
                <a:cs typeface="Tahoma"/>
              </a:rPr>
              <a:t>1</a:t>
            </a:r>
            <a:r>
              <a:rPr sz="3600" spc="345" baseline="-3472" dirty="0">
                <a:latin typeface="Tahoma"/>
                <a:cs typeface="Tahoma"/>
              </a:rPr>
              <a:t> </a:t>
            </a:r>
            <a:r>
              <a:rPr sz="2150" spc="535" dirty="0">
                <a:latin typeface="Symbol"/>
                <a:cs typeface="Symbol"/>
              </a:rPr>
              <a:t></a:t>
            </a:r>
            <a:endParaRPr sz="2150">
              <a:latin typeface="Symbol"/>
              <a:cs typeface="Symbol"/>
            </a:endParaRPr>
          </a:p>
        </p:txBody>
      </p:sp>
      <p:sp>
        <p:nvSpPr>
          <p:cNvPr id="24" name="object 24"/>
          <p:cNvSpPr txBox="1"/>
          <p:nvPr/>
        </p:nvSpPr>
        <p:spPr>
          <a:xfrm>
            <a:off x="5850779" y="3290198"/>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5" name="object 25"/>
          <p:cNvSpPr txBox="1"/>
          <p:nvPr/>
        </p:nvSpPr>
        <p:spPr>
          <a:xfrm>
            <a:off x="6775405" y="3260269"/>
            <a:ext cx="598805" cy="391160"/>
          </a:xfrm>
          <a:prstGeom prst="rect">
            <a:avLst/>
          </a:prstGeom>
        </p:spPr>
        <p:txBody>
          <a:bodyPr vert="horz" wrap="square" lIns="0" tIns="12700" rIns="0" bIns="0" rtlCol="0">
            <a:spAutoFit/>
          </a:bodyPr>
          <a:lstStyle/>
          <a:p>
            <a:pPr marL="12700">
              <a:lnSpc>
                <a:spcPct val="100000"/>
              </a:lnSpc>
              <a:spcBef>
                <a:spcPts val="100"/>
              </a:spcBef>
            </a:pPr>
            <a:r>
              <a:rPr sz="3600" baseline="-3472" dirty="0">
                <a:latin typeface="Tahoma"/>
                <a:cs typeface="Tahoma"/>
              </a:rPr>
              <a:t>1</a:t>
            </a:r>
            <a:r>
              <a:rPr sz="3600" spc="254" baseline="-3472" dirty="0">
                <a:latin typeface="Tahoma"/>
                <a:cs typeface="Tahoma"/>
              </a:rPr>
              <a:t> </a:t>
            </a:r>
            <a:r>
              <a:rPr sz="2150" spc="535" dirty="0">
                <a:latin typeface="Symbol"/>
                <a:cs typeface="Symbol"/>
              </a:rPr>
              <a:t></a:t>
            </a:r>
            <a:endParaRPr sz="2150">
              <a:latin typeface="Symbol"/>
              <a:cs typeface="Symbo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244" y="0"/>
            <a:ext cx="6374130"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Calibri"/>
                <a:cs typeface="Calibri"/>
              </a:rPr>
              <a:t>Binary and </a:t>
            </a:r>
            <a:r>
              <a:rPr sz="3200" b="1" spc="-5" dirty="0">
                <a:latin typeface="Calibri"/>
                <a:cs typeface="Calibri"/>
              </a:rPr>
              <a:t>Corresponding </a:t>
            </a:r>
            <a:r>
              <a:rPr sz="3200" b="1" spc="-35" dirty="0">
                <a:latin typeface="Calibri"/>
                <a:cs typeface="Calibri"/>
              </a:rPr>
              <a:t>Gray</a:t>
            </a:r>
            <a:r>
              <a:rPr sz="3200" b="1" spc="-155" dirty="0">
                <a:latin typeface="Calibri"/>
                <a:cs typeface="Calibri"/>
              </a:rPr>
              <a:t> </a:t>
            </a:r>
            <a:r>
              <a:rPr sz="3200" b="1" spc="-5" dirty="0">
                <a:latin typeface="Calibri"/>
                <a:cs typeface="Calibri"/>
              </a:rPr>
              <a:t>Codes</a:t>
            </a:r>
            <a:endParaRPr sz="3200">
              <a:latin typeface="Calibri"/>
              <a:cs typeface="Calibri"/>
            </a:endParaRPr>
          </a:p>
        </p:txBody>
      </p:sp>
      <p:sp>
        <p:nvSpPr>
          <p:cNvPr id="3" name="object 3"/>
          <p:cNvSpPr txBox="1"/>
          <p:nvPr/>
        </p:nvSpPr>
        <p:spPr>
          <a:xfrm>
            <a:off x="548640" y="6477609"/>
            <a:ext cx="661670"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/2</a:t>
            </a:r>
            <a:r>
              <a:rPr sz="1200" spc="5" dirty="0">
                <a:solidFill>
                  <a:srgbClr val="8A8A8A"/>
                </a:solidFill>
                <a:latin typeface="Calibri"/>
                <a:cs typeface="Calibri"/>
              </a:rPr>
              <a:t>0</a:t>
            </a:r>
            <a:r>
              <a:rPr sz="1200" dirty="0">
                <a:solidFill>
                  <a:srgbClr val="8A8A8A"/>
                </a:solidFill>
                <a:latin typeface="Calibri"/>
                <a:cs typeface="Calibri"/>
              </a:rPr>
              <a:t>17</a:t>
            </a:r>
            <a:endParaRPr sz="1200">
              <a:latin typeface="Calibri"/>
              <a:cs typeface="Calibri"/>
            </a:endParaRPr>
          </a:p>
        </p:txBody>
      </p:sp>
      <p:sp>
        <p:nvSpPr>
          <p:cNvPr id="4" name="object 4"/>
          <p:cNvSpPr txBox="1"/>
          <p:nvPr/>
        </p:nvSpPr>
        <p:spPr>
          <a:xfrm>
            <a:off x="4181221" y="6477609"/>
            <a:ext cx="781685"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Amit</a:t>
            </a:r>
            <a:r>
              <a:rPr sz="1200" spc="-85" dirty="0">
                <a:solidFill>
                  <a:srgbClr val="8A8A8A"/>
                </a:solidFill>
                <a:latin typeface="Calibri"/>
                <a:cs typeface="Calibri"/>
              </a:rPr>
              <a:t> </a:t>
            </a:r>
            <a:r>
              <a:rPr sz="1200" spc="-5" dirty="0">
                <a:solidFill>
                  <a:srgbClr val="8A8A8A"/>
                </a:solidFill>
                <a:latin typeface="Calibri"/>
                <a:cs typeface="Calibri"/>
              </a:rPr>
              <a:t>Nevase</a:t>
            </a:r>
            <a:endParaRPr sz="1200">
              <a:latin typeface="Calibri"/>
              <a:cs typeface="Calibri"/>
            </a:endParaRPr>
          </a:p>
        </p:txBody>
      </p:sp>
      <p:sp>
        <p:nvSpPr>
          <p:cNvPr id="5" name="object 5"/>
          <p:cNvSpPr txBox="1"/>
          <p:nvPr/>
        </p:nvSpPr>
        <p:spPr>
          <a:xfrm>
            <a:off x="8361933" y="6477609"/>
            <a:ext cx="233679"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257</a:t>
            </a:r>
            <a:endParaRPr sz="1200">
              <a:latin typeface="Calibri"/>
              <a:cs typeface="Calibri"/>
            </a:endParaRPr>
          </a:p>
        </p:txBody>
      </p:sp>
      <p:graphicFrame>
        <p:nvGraphicFramePr>
          <p:cNvPr id="6" name="object 6"/>
          <p:cNvGraphicFramePr>
            <a:graphicFrameLocks noGrp="1"/>
          </p:cNvGraphicFramePr>
          <p:nvPr/>
        </p:nvGraphicFramePr>
        <p:xfrm>
          <a:off x="146165" y="507765"/>
          <a:ext cx="8839200" cy="6324296"/>
        </p:xfrm>
        <a:graphic>
          <a:graphicData uri="http://schemas.openxmlformats.org/drawingml/2006/table">
            <a:tbl>
              <a:tblPr firstRow="1" bandRow="1">
                <a:tableStyleId>{2D5ABB26-0587-4C30-8999-92F81FD0307C}</a:tableStyleId>
              </a:tblPr>
              <a:tblGrid>
                <a:gridCol w="2946400">
                  <a:extLst>
                    <a:ext uri="{9D8B030D-6E8A-4147-A177-3AD203B41FA5}">
                      <a16:colId xmlns="" xmlns:a16="http://schemas.microsoft.com/office/drawing/2014/main" val="20000"/>
                    </a:ext>
                  </a:extLst>
                </a:gridCol>
                <a:gridCol w="2946400">
                  <a:extLst>
                    <a:ext uri="{9D8B030D-6E8A-4147-A177-3AD203B41FA5}">
                      <a16:colId xmlns="" xmlns:a16="http://schemas.microsoft.com/office/drawing/2014/main" val="20001"/>
                    </a:ext>
                  </a:extLst>
                </a:gridCol>
                <a:gridCol w="2946400">
                  <a:extLst>
                    <a:ext uri="{9D8B030D-6E8A-4147-A177-3AD203B41FA5}">
                      <a16:colId xmlns="" xmlns:a16="http://schemas.microsoft.com/office/drawing/2014/main" val="20002"/>
                    </a:ext>
                  </a:extLst>
                </a:gridCol>
              </a:tblGrid>
              <a:tr h="372046">
                <a:tc>
                  <a:txBody>
                    <a:bodyPr/>
                    <a:lstStyle/>
                    <a:p>
                      <a:pPr algn="ctr">
                        <a:lnSpc>
                          <a:spcPct val="100000"/>
                        </a:lnSpc>
                        <a:spcBef>
                          <a:spcPts val="265"/>
                        </a:spcBef>
                      </a:pPr>
                      <a:r>
                        <a:rPr sz="1800" b="1" spc="-5" dirty="0">
                          <a:solidFill>
                            <a:srgbClr val="FFFFFF"/>
                          </a:solidFill>
                          <a:latin typeface="Calibri"/>
                          <a:cs typeface="Calibri"/>
                        </a:rPr>
                        <a:t>Decimal</a:t>
                      </a:r>
                      <a:r>
                        <a:rPr sz="1800" b="1" spc="-2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0000"/>
                      </a:solidFill>
                      <a:prstDash val="solid"/>
                    </a:lnT>
                    <a:lnB w="53975">
                      <a:solidFill>
                        <a:srgbClr val="FFFFFF"/>
                      </a:solidFill>
                      <a:prstDash val="solid"/>
                    </a:lnB>
                    <a:solidFill>
                      <a:srgbClr val="9BBA58"/>
                    </a:solidFill>
                  </a:tcPr>
                </a:tc>
                <a:tc>
                  <a:txBody>
                    <a:bodyPr/>
                    <a:lstStyle/>
                    <a:p>
                      <a:pPr marL="1905" algn="ctr">
                        <a:lnSpc>
                          <a:spcPct val="100000"/>
                        </a:lnSpc>
                        <a:spcBef>
                          <a:spcPts val="265"/>
                        </a:spcBef>
                      </a:pPr>
                      <a:r>
                        <a:rPr sz="1800" b="1" dirty="0">
                          <a:solidFill>
                            <a:srgbClr val="FFFFFF"/>
                          </a:solidFill>
                          <a:latin typeface="Calibri"/>
                          <a:cs typeface="Calibri"/>
                        </a:rPr>
                        <a:t>Binary</a:t>
                      </a:r>
                      <a:r>
                        <a:rPr sz="1800" b="1" spc="-3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0000"/>
                      </a:solidFill>
                      <a:prstDash val="solid"/>
                    </a:lnT>
                    <a:lnB w="53975">
                      <a:solidFill>
                        <a:srgbClr val="FFFFFF"/>
                      </a:solidFill>
                      <a:prstDash val="solid"/>
                    </a:lnB>
                    <a:solidFill>
                      <a:srgbClr val="9BBA58"/>
                    </a:solidFill>
                  </a:tcPr>
                </a:tc>
                <a:tc>
                  <a:txBody>
                    <a:bodyPr/>
                    <a:lstStyle/>
                    <a:p>
                      <a:pPr marL="1270" algn="ctr">
                        <a:lnSpc>
                          <a:spcPct val="100000"/>
                        </a:lnSpc>
                        <a:spcBef>
                          <a:spcPts val="265"/>
                        </a:spcBef>
                      </a:pPr>
                      <a:r>
                        <a:rPr sz="1800" b="1" spc="-25" dirty="0">
                          <a:solidFill>
                            <a:srgbClr val="FFFFFF"/>
                          </a:solidFill>
                          <a:latin typeface="Calibri"/>
                          <a:cs typeface="Calibri"/>
                        </a:rPr>
                        <a:t>Gray</a:t>
                      </a:r>
                      <a:r>
                        <a:rPr sz="1800" b="1" spc="-5" dirty="0">
                          <a:solidFill>
                            <a:srgbClr val="FFFFFF"/>
                          </a:solidFill>
                          <a:latin typeface="Calibri"/>
                          <a:cs typeface="Calibri"/>
                        </a:rPr>
                        <a:t> Code</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0000"/>
                      </a:solidFill>
                      <a:prstDash val="solid"/>
                    </a:lnT>
                    <a:lnB w="53975">
                      <a:solidFill>
                        <a:srgbClr val="FFFFFF"/>
                      </a:solidFill>
                      <a:prstDash val="solid"/>
                    </a:lnB>
                    <a:solidFill>
                      <a:srgbClr val="9BBA58"/>
                    </a:solidFill>
                  </a:tcPr>
                </a:tc>
                <a:extLst>
                  <a:ext uri="{0D108BD9-81ED-4DB2-BD59-A6C34878D82A}">
                    <a16:rowId xmlns="" xmlns:a16="http://schemas.microsoft.com/office/drawing/2014/main" val="10000"/>
                  </a:ext>
                </a:extLst>
              </a:tr>
              <a:tr h="371855">
                <a:tc>
                  <a:txBody>
                    <a:bodyPr/>
                    <a:lstStyle/>
                    <a:p>
                      <a:pPr algn="ctr">
                        <a:lnSpc>
                          <a:spcPct val="100000"/>
                        </a:lnSpc>
                        <a:spcBef>
                          <a:spcPts val="265"/>
                        </a:spcBef>
                      </a:pPr>
                      <a:r>
                        <a:rPr sz="1800" dirty="0">
                          <a:latin typeface="Calibri"/>
                          <a:cs typeface="Calibri"/>
                        </a:rPr>
                        <a:t>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marL="635" algn="ctr">
                        <a:lnSpc>
                          <a:spcPct val="100000"/>
                        </a:lnSpc>
                        <a:spcBef>
                          <a:spcPts val="265"/>
                        </a:spcBef>
                      </a:pPr>
                      <a:r>
                        <a:rPr sz="1800" spc="-5" dirty="0">
                          <a:latin typeface="Calibri"/>
                          <a:cs typeface="Calibri"/>
                        </a:rPr>
                        <a:t>0000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65"/>
                        </a:spcBef>
                      </a:pPr>
                      <a:r>
                        <a:rPr sz="1800" spc="-5" dirty="0">
                          <a:latin typeface="Calibri"/>
                          <a:cs typeface="Calibri"/>
                        </a:rPr>
                        <a:t>0000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1"/>
                  </a:ext>
                </a:extLst>
              </a:tr>
              <a:tr h="371983">
                <a:tc>
                  <a:txBody>
                    <a:bodyPr/>
                    <a:lstStyle/>
                    <a:p>
                      <a:pPr algn="ctr">
                        <a:lnSpc>
                          <a:spcPct val="100000"/>
                        </a:lnSpc>
                        <a:spcBef>
                          <a:spcPts val="265"/>
                        </a:spcBef>
                      </a:pPr>
                      <a:r>
                        <a:rPr sz="1800" dirty="0">
                          <a:latin typeface="Calibri"/>
                          <a:cs typeface="Calibri"/>
                        </a:rPr>
                        <a:t>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65"/>
                        </a:spcBef>
                      </a:pPr>
                      <a:r>
                        <a:rPr sz="1800" spc="-5" dirty="0">
                          <a:latin typeface="Calibri"/>
                          <a:cs typeface="Calibri"/>
                        </a:rPr>
                        <a:t>0001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65"/>
                        </a:spcBef>
                      </a:pPr>
                      <a:r>
                        <a:rPr sz="1800" spc="-5" dirty="0">
                          <a:latin typeface="Calibri"/>
                          <a:cs typeface="Calibri"/>
                        </a:rPr>
                        <a:t>0001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2"/>
                  </a:ext>
                </a:extLst>
              </a:tr>
              <a:tr h="371855">
                <a:tc>
                  <a:txBody>
                    <a:bodyPr/>
                    <a:lstStyle/>
                    <a:p>
                      <a:pPr algn="ctr">
                        <a:lnSpc>
                          <a:spcPct val="100000"/>
                        </a:lnSpc>
                        <a:spcBef>
                          <a:spcPts val="265"/>
                        </a:spcBef>
                      </a:pPr>
                      <a:r>
                        <a:rPr sz="1800" dirty="0">
                          <a:latin typeface="Calibri"/>
                          <a:cs typeface="Calibri"/>
                        </a:rPr>
                        <a:t>2</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635" algn="ctr">
                        <a:lnSpc>
                          <a:spcPct val="100000"/>
                        </a:lnSpc>
                        <a:spcBef>
                          <a:spcPts val="265"/>
                        </a:spcBef>
                      </a:pPr>
                      <a:r>
                        <a:rPr sz="1800" spc="-5" dirty="0">
                          <a:latin typeface="Calibri"/>
                          <a:cs typeface="Calibri"/>
                        </a:rPr>
                        <a:t>0010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65"/>
                        </a:spcBef>
                      </a:pPr>
                      <a:r>
                        <a:rPr sz="1800" spc="-5" dirty="0">
                          <a:latin typeface="Calibri"/>
                          <a:cs typeface="Calibri"/>
                        </a:rPr>
                        <a:t>0011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3"/>
                  </a:ext>
                </a:extLst>
              </a:tr>
              <a:tr h="371856">
                <a:tc>
                  <a:txBody>
                    <a:bodyPr/>
                    <a:lstStyle/>
                    <a:p>
                      <a:pPr algn="ctr">
                        <a:lnSpc>
                          <a:spcPct val="100000"/>
                        </a:lnSpc>
                        <a:spcBef>
                          <a:spcPts val="265"/>
                        </a:spcBef>
                      </a:pPr>
                      <a:r>
                        <a:rPr sz="1800" dirty="0">
                          <a:latin typeface="Calibri"/>
                          <a:cs typeface="Calibri"/>
                        </a:rPr>
                        <a:t>3</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635" algn="ctr">
                        <a:lnSpc>
                          <a:spcPct val="100000"/>
                        </a:lnSpc>
                        <a:spcBef>
                          <a:spcPts val="265"/>
                        </a:spcBef>
                      </a:pPr>
                      <a:r>
                        <a:rPr sz="1800" spc="-5" dirty="0">
                          <a:latin typeface="Calibri"/>
                          <a:cs typeface="Calibri"/>
                        </a:rPr>
                        <a:t>0011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65"/>
                        </a:spcBef>
                      </a:pPr>
                      <a:r>
                        <a:rPr sz="1800" spc="-5" dirty="0">
                          <a:latin typeface="Calibri"/>
                          <a:cs typeface="Calibri"/>
                        </a:rPr>
                        <a:t>0010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4"/>
                  </a:ext>
                </a:extLst>
              </a:tr>
              <a:tr h="371855">
                <a:tc>
                  <a:txBody>
                    <a:bodyPr/>
                    <a:lstStyle/>
                    <a:p>
                      <a:pPr algn="ctr">
                        <a:lnSpc>
                          <a:spcPct val="100000"/>
                        </a:lnSpc>
                        <a:spcBef>
                          <a:spcPts val="265"/>
                        </a:spcBef>
                      </a:pPr>
                      <a:r>
                        <a:rPr sz="1800" dirty="0">
                          <a:latin typeface="Calibri"/>
                          <a:cs typeface="Calibri"/>
                        </a:rPr>
                        <a:t>4</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65"/>
                        </a:spcBef>
                      </a:pPr>
                      <a:r>
                        <a:rPr sz="1800" spc="-5" dirty="0">
                          <a:latin typeface="Calibri"/>
                          <a:cs typeface="Calibri"/>
                        </a:rPr>
                        <a:t>0100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65"/>
                        </a:spcBef>
                      </a:pPr>
                      <a:r>
                        <a:rPr sz="1800" spc="-5" dirty="0">
                          <a:latin typeface="Calibri"/>
                          <a:cs typeface="Calibri"/>
                        </a:rPr>
                        <a:t>0110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5"/>
                  </a:ext>
                </a:extLst>
              </a:tr>
              <a:tr h="371856">
                <a:tc>
                  <a:txBody>
                    <a:bodyPr/>
                    <a:lstStyle/>
                    <a:p>
                      <a:pPr algn="ctr">
                        <a:lnSpc>
                          <a:spcPct val="100000"/>
                        </a:lnSpc>
                        <a:spcBef>
                          <a:spcPts val="270"/>
                        </a:spcBef>
                      </a:pPr>
                      <a:r>
                        <a:rPr sz="1800" dirty="0">
                          <a:latin typeface="Calibri"/>
                          <a:cs typeface="Calibri"/>
                        </a:rPr>
                        <a:t>5</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635" algn="ctr">
                        <a:lnSpc>
                          <a:spcPct val="100000"/>
                        </a:lnSpc>
                        <a:spcBef>
                          <a:spcPts val="270"/>
                        </a:spcBef>
                      </a:pPr>
                      <a:r>
                        <a:rPr sz="1800" spc="-5" dirty="0">
                          <a:latin typeface="Calibri"/>
                          <a:cs typeface="Calibri"/>
                        </a:rPr>
                        <a:t>0101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0"/>
                        </a:spcBef>
                      </a:pPr>
                      <a:r>
                        <a:rPr sz="1800" spc="-5" dirty="0">
                          <a:latin typeface="Calibri"/>
                          <a:cs typeface="Calibri"/>
                        </a:rPr>
                        <a:t>0111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6"/>
                  </a:ext>
                </a:extLst>
              </a:tr>
              <a:tr h="371855">
                <a:tc>
                  <a:txBody>
                    <a:bodyPr/>
                    <a:lstStyle/>
                    <a:p>
                      <a:pPr algn="ctr">
                        <a:lnSpc>
                          <a:spcPct val="100000"/>
                        </a:lnSpc>
                        <a:spcBef>
                          <a:spcPts val="270"/>
                        </a:spcBef>
                      </a:pPr>
                      <a:r>
                        <a:rPr sz="1800" dirty="0">
                          <a:latin typeface="Calibri"/>
                          <a:cs typeface="Calibri"/>
                        </a:rPr>
                        <a:t>6</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635" algn="ctr">
                        <a:lnSpc>
                          <a:spcPct val="100000"/>
                        </a:lnSpc>
                        <a:spcBef>
                          <a:spcPts val="270"/>
                        </a:spcBef>
                      </a:pPr>
                      <a:r>
                        <a:rPr sz="1800" spc="-5" dirty="0">
                          <a:latin typeface="Calibri"/>
                          <a:cs typeface="Calibri"/>
                        </a:rPr>
                        <a:t>0110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0"/>
                        </a:spcBef>
                      </a:pPr>
                      <a:r>
                        <a:rPr sz="1800" spc="-5" dirty="0">
                          <a:latin typeface="Calibri"/>
                          <a:cs typeface="Calibri"/>
                        </a:rPr>
                        <a:t>0101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7"/>
                  </a:ext>
                </a:extLst>
              </a:tr>
              <a:tr h="371983">
                <a:tc>
                  <a:txBody>
                    <a:bodyPr/>
                    <a:lstStyle/>
                    <a:p>
                      <a:pPr algn="ctr">
                        <a:lnSpc>
                          <a:spcPct val="100000"/>
                        </a:lnSpc>
                        <a:spcBef>
                          <a:spcPts val="270"/>
                        </a:spcBef>
                      </a:pPr>
                      <a:r>
                        <a:rPr sz="1800" dirty="0">
                          <a:latin typeface="Calibri"/>
                          <a:cs typeface="Calibri"/>
                        </a:rPr>
                        <a:t>7</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spc="-5" dirty="0">
                          <a:latin typeface="Calibri"/>
                          <a:cs typeface="Calibri"/>
                        </a:rPr>
                        <a:t>0111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0"/>
                        </a:spcBef>
                      </a:pPr>
                      <a:r>
                        <a:rPr sz="1800" spc="-5" dirty="0">
                          <a:latin typeface="Calibri"/>
                          <a:cs typeface="Calibri"/>
                        </a:rPr>
                        <a:t>0100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8"/>
                  </a:ext>
                </a:extLst>
              </a:tr>
              <a:tr h="371856">
                <a:tc>
                  <a:txBody>
                    <a:bodyPr/>
                    <a:lstStyle/>
                    <a:p>
                      <a:pPr algn="ctr">
                        <a:lnSpc>
                          <a:spcPct val="100000"/>
                        </a:lnSpc>
                        <a:spcBef>
                          <a:spcPts val="270"/>
                        </a:spcBef>
                      </a:pPr>
                      <a:r>
                        <a:rPr sz="1800" dirty="0">
                          <a:latin typeface="Calibri"/>
                          <a:cs typeface="Calibri"/>
                        </a:rPr>
                        <a:t>8</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635" algn="ctr">
                        <a:lnSpc>
                          <a:spcPct val="100000"/>
                        </a:lnSpc>
                        <a:spcBef>
                          <a:spcPts val="270"/>
                        </a:spcBef>
                      </a:pPr>
                      <a:r>
                        <a:rPr sz="1800" spc="-5" dirty="0">
                          <a:latin typeface="Calibri"/>
                          <a:cs typeface="Calibri"/>
                        </a:rPr>
                        <a:t>1000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0"/>
                        </a:spcBef>
                      </a:pPr>
                      <a:r>
                        <a:rPr sz="1800" spc="-5" dirty="0">
                          <a:latin typeface="Calibri"/>
                          <a:cs typeface="Calibri"/>
                        </a:rPr>
                        <a:t>1100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9"/>
                  </a:ext>
                </a:extLst>
              </a:tr>
              <a:tr h="371856">
                <a:tc>
                  <a:txBody>
                    <a:bodyPr/>
                    <a:lstStyle/>
                    <a:p>
                      <a:pPr algn="ctr">
                        <a:lnSpc>
                          <a:spcPct val="100000"/>
                        </a:lnSpc>
                        <a:spcBef>
                          <a:spcPts val="270"/>
                        </a:spcBef>
                      </a:pPr>
                      <a:r>
                        <a:rPr sz="1800" dirty="0">
                          <a:latin typeface="Calibri"/>
                          <a:cs typeface="Calibri"/>
                        </a:rPr>
                        <a:t>9</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635" algn="ctr">
                        <a:lnSpc>
                          <a:spcPct val="100000"/>
                        </a:lnSpc>
                        <a:spcBef>
                          <a:spcPts val="270"/>
                        </a:spcBef>
                      </a:pPr>
                      <a:r>
                        <a:rPr sz="1800" spc="-5" dirty="0">
                          <a:latin typeface="Calibri"/>
                          <a:cs typeface="Calibri"/>
                        </a:rPr>
                        <a:t>1001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0"/>
                        </a:spcBef>
                      </a:pPr>
                      <a:r>
                        <a:rPr sz="1800" spc="-5" dirty="0">
                          <a:latin typeface="Calibri"/>
                          <a:cs typeface="Calibri"/>
                        </a:rPr>
                        <a:t>1101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10"/>
                  </a:ext>
                </a:extLst>
              </a:tr>
              <a:tr h="371855">
                <a:tc>
                  <a:txBody>
                    <a:bodyPr/>
                    <a:lstStyle/>
                    <a:p>
                      <a:pPr algn="ctr">
                        <a:lnSpc>
                          <a:spcPct val="100000"/>
                        </a:lnSpc>
                        <a:spcBef>
                          <a:spcPts val="270"/>
                        </a:spcBef>
                      </a:pPr>
                      <a:r>
                        <a:rPr sz="1800" spc="-5" dirty="0">
                          <a:latin typeface="Calibri"/>
                          <a:cs typeface="Calibri"/>
                        </a:rPr>
                        <a:t>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spc="-5" dirty="0">
                          <a:latin typeface="Calibri"/>
                          <a:cs typeface="Calibri"/>
                        </a:rPr>
                        <a:t>1010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0"/>
                        </a:spcBef>
                      </a:pPr>
                      <a:r>
                        <a:rPr sz="1800" spc="-5" dirty="0">
                          <a:latin typeface="Calibri"/>
                          <a:cs typeface="Calibri"/>
                        </a:rPr>
                        <a:t>1111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11"/>
                  </a:ext>
                </a:extLst>
              </a:tr>
              <a:tr h="371856">
                <a:tc>
                  <a:txBody>
                    <a:bodyPr/>
                    <a:lstStyle/>
                    <a:p>
                      <a:pPr algn="ctr">
                        <a:lnSpc>
                          <a:spcPct val="100000"/>
                        </a:lnSpc>
                        <a:spcBef>
                          <a:spcPts val="270"/>
                        </a:spcBef>
                      </a:pPr>
                      <a:r>
                        <a:rPr sz="1800" spc="-5" dirty="0">
                          <a:latin typeface="Calibri"/>
                          <a:cs typeface="Calibri"/>
                        </a:rPr>
                        <a:t>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635" algn="ctr">
                        <a:lnSpc>
                          <a:spcPct val="100000"/>
                        </a:lnSpc>
                        <a:spcBef>
                          <a:spcPts val="270"/>
                        </a:spcBef>
                      </a:pPr>
                      <a:r>
                        <a:rPr sz="1800" spc="-5" dirty="0">
                          <a:latin typeface="Calibri"/>
                          <a:cs typeface="Calibri"/>
                        </a:rPr>
                        <a:t>1011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0"/>
                        </a:spcBef>
                      </a:pPr>
                      <a:r>
                        <a:rPr sz="1800" spc="-5" dirty="0">
                          <a:latin typeface="Calibri"/>
                          <a:cs typeface="Calibri"/>
                        </a:rPr>
                        <a:t>1110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12"/>
                  </a:ext>
                </a:extLst>
              </a:tr>
              <a:tr h="371932">
                <a:tc>
                  <a:txBody>
                    <a:bodyPr/>
                    <a:lstStyle/>
                    <a:p>
                      <a:pPr algn="ctr">
                        <a:lnSpc>
                          <a:spcPct val="100000"/>
                        </a:lnSpc>
                        <a:spcBef>
                          <a:spcPts val="270"/>
                        </a:spcBef>
                      </a:pPr>
                      <a:r>
                        <a:rPr sz="1800" spc="-5" dirty="0">
                          <a:latin typeface="Calibri"/>
                          <a:cs typeface="Calibri"/>
                        </a:rPr>
                        <a:t>12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635" algn="ctr">
                        <a:lnSpc>
                          <a:spcPct val="100000"/>
                        </a:lnSpc>
                        <a:spcBef>
                          <a:spcPts val="270"/>
                        </a:spcBef>
                      </a:pPr>
                      <a:r>
                        <a:rPr sz="1800" spc="-5" dirty="0">
                          <a:latin typeface="Calibri"/>
                          <a:cs typeface="Calibri"/>
                        </a:rPr>
                        <a:t>1100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0"/>
                        </a:spcBef>
                      </a:pPr>
                      <a:r>
                        <a:rPr sz="1800" spc="-5" dirty="0">
                          <a:latin typeface="Calibri"/>
                          <a:cs typeface="Calibri"/>
                        </a:rPr>
                        <a:t>1010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13"/>
                  </a:ext>
                </a:extLst>
              </a:tr>
              <a:tr h="371881">
                <a:tc>
                  <a:txBody>
                    <a:bodyPr/>
                    <a:lstStyle/>
                    <a:p>
                      <a:pPr algn="ctr">
                        <a:lnSpc>
                          <a:spcPct val="100000"/>
                        </a:lnSpc>
                        <a:spcBef>
                          <a:spcPts val="275"/>
                        </a:spcBef>
                      </a:pPr>
                      <a:r>
                        <a:rPr sz="1800" spc="-5" dirty="0">
                          <a:latin typeface="Calibri"/>
                          <a:cs typeface="Calibri"/>
                        </a:rPr>
                        <a:t>13</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5"/>
                        </a:spcBef>
                      </a:pPr>
                      <a:r>
                        <a:rPr sz="1800" spc="-5" dirty="0">
                          <a:latin typeface="Calibri"/>
                          <a:cs typeface="Calibri"/>
                        </a:rPr>
                        <a:t>1101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5"/>
                        </a:spcBef>
                      </a:pPr>
                      <a:r>
                        <a:rPr sz="1800" spc="-5" dirty="0">
                          <a:latin typeface="Calibri"/>
                          <a:cs typeface="Calibri"/>
                        </a:rPr>
                        <a:t>1011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14"/>
                  </a:ext>
                </a:extLst>
              </a:tr>
              <a:tr h="371881">
                <a:tc>
                  <a:txBody>
                    <a:bodyPr/>
                    <a:lstStyle/>
                    <a:p>
                      <a:pPr algn="ctr">
                        <a:lnSpc>
                          <a:spcPct val="100000"/>
                        </a:lnSpc>
                        <a:spcBef>
                          <a:spcPts val="275"/>
                        </a:spcBef>
                      </a:pPr>
                      <a:r>
                        <a:rPr sz="1800" spc="-5" dirty="0">
                          <a:latin typeface="Calibri"/>
                          <a:cs typeface="Calibri"/>
                        </a:rPr>
                        <a:t>14</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635" algn="ctr">
                        <a:lnSpc>
                          <a:spcPct val="100000"/>
                        </a:lnSpc>
                        <a:spcBef>
                          <a:spcPts val="275"/>
                        </a:spcBef>
                      </a:pPr>
                      <a:r>
                        <a:rPr sz="1800" spc="-5" dirty="0">
                          <a:latin typeface="Calibri"/>
                          <a:cs typeface="Calibri"/>
                        </a:rPr>
                        <a:t>1110</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270" algn="ctr">
                        <a:lnSpc>
                          <a:spcPct val="100000"/>
                        </a:lnSpc>
                        <a:spcBef>
                          <a:spcPts val="275"/>
                        </a:spcBef>
                      </a:pPr>
                      <a:r>
                        <a:rPr sz="1800" spc="-5" dirty="0">
                          <a:latin typeface="Calibri"/>
                          <a:cs typeface="Calibri"/>
                        </a:rPr>
                        <a:t>1001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15"/>
                  </a:ext>
                </a:extLst>
              </a:tr>
              <a:tr h="374035">
                <a:tc>
                  <a:txBody>
                    <a:bodyPr/>
                    <a:lstStyle/>
                    <a:p>
                      <a:pPr algn="ctr">
                        <a:lnSpc>
                          <a:spcPct val="100000"/>
                        </a:lnSpc>
                        <a:spcBef>
                          <a:spcPts val="275"/>
                        </a:spcBef>
                      </a:pPr>
                      <a:r>
                        <a:rPr sz="1800" spc="-5" dirty="0">
                          <a:latin typeface="Calibri"/>
                          <a:cs typeface="Calibri"/>
                        </a:rPr>
                        <a:t>15</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635" algn="ctr">
                        <a:lnSpc>
                          <a:spcPct val="100000"/>
                        </a:lnSpc>
                        <a:spcBef>
                          <a:spcPts val="275"/>
                        </a:spcBef>
                      </a:pPr>
                      <a:r>
                        <a:rPr sz="1800" spc="-5" dirty="0">
                          <a:latin typeface="Calibri"/>
                          <a:cs typeface="Calibri"/>
                        </a:rPr>
                        <a:t>1111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270" algn="ctr">
                        <a:lnSpc>
                          <a:spcPct val="100000"/>
                        </a:lnSpc>
                        <a:spcBef>
                          <a:spcPts val="275"/>
                        </a:spcBef>
                      </a:pPr>
                      <a:r>
                        <a:rPr sz="1800" spc="-5" dirty="0">
                          <a:latin typeface="Calibri"/>
                          <a:cs typeface="Calibri"/>
                        </a:rPr>
                        <a:t>1000</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16"/>
                  </a:ext>
                </a:extLst>
              </a:tr>
            </a:tbl>
          </a:graphicData>
        </a:graphic>
      </p:graphicFrame>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FF0000"/>
                </a:solidFill>
                <a:latin typeface="Calibri"/>
                <a:cs typeface="Calibri"/>
              </a:rPr>
              <a:t>Exercise</a:t>
            </a:r>
            <a:endParaRPr sz="3200">
              <a:latin typeface="Calibri"/>
              <a:cs typeface="Calibri"/>
            </a:endParaRPr>
          </a:p>
        </p:txBody>
      </p:sp>
      <p:sp>
        <p:nvSpPr>
          <p:cNvPr id="4" name="object 4"/>
          <p:cNvSpPr txBox="1"/>
          <p:nvPr/>
        </p:nvSpPr>
        <p:spPr>
          <a:xfrm>
            <a:off x="4029836" y="1135507"/>
            <a:ext cx="1075055"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a:cs typeface="Calibri"/>
              </a:rPr>
              <a:t>Bi</a:t>
            </a:r>
            <a:r>
              <a:rPr sz="3200" spc="-10" dirty="0">
                <a:latin typeface="Calibri"/>
                <a:cs typeface="Calibri"/>
              </a:rPr>
              <a:t>n</a:t>
            </a:r>
            <a:r>
              <a:rPr sz="3200" dirty="0">
                <a:latin typeface="Calibri"/>
                <a:cs typeface="Calibri"/>
              </a:rPr>
              <a:t>a</a:t>
            </a:r>
            <a:r>
              <a:rPr sz="3200" spc="5" dirty="0">
                <a:latin typeface="Calibri"/>
                <a:cs typeface="Calibri"/>
              </a:rPr>
              <a:t>r</a:t>
            </a:r>
            <a:r>
              <a:rPr sz="3200" dirty="0">
                <a:latin typeface="Calibri"/>
                <a:cs typeface="Calibri"/>
              </a:rPr>
              <a:t>y</a:t>
            </a:r>
            <a:endParaRPr sz="3200">
              <a:latin typeface="Calibri"/>
              <a:cs typeface="Calibri"/>
            </a:endParaRPr>
          </a:p>
        </p:txBody>
      </p:sp>
      <p:sp>
        <p:nvSpPr>
          <p:cNvPr id="5" name="object 5"/>
          <p:cNvSpPr txBox="1"/>
          <p:nvPr/>
        </p:nvSpPr>
        <p:spPr>
          <a:xfrm>
            <a:off x="5325236" y="1135507"/>
            <a:ext cx="1534795" cy="513715"/>
          </a:xfrm>
          <a:prstGeom prst="rect">
            <a:avLst/>
          </a:prstGeom>
        </p:spPr>
        <p:txBody>
          <a:bodyPr vert="horz" wrap="square" lIns="0" tIns="13335" rIns="0" bIns="0" rtlCol="0">
            <a:spAutoFit/>
          </a:bodyPr>
          <a:lstStyle/>
          <a:p>
            <a:pPr marL="12700">
              <a:lnSpc>
                <a:spcPct val="100000"/>
              </a:lnSpc>
              <a:spcBef>
                <a:spcPts val="105"/>
              </a:spcBef>
            </a:pPr>
            <a:r>
              <a:rPr sz="3200" spc="-15" dirty="0">
                <a:latin typeface="Calibri"/>
                <a:cs typeface="Calibri"/>
              </a:rPr>
              <a:t>Numbers</a:t>
            </a:r>
            <a:endParaRPr sz="3200">
              <a:latin typeface="Calibri"/>
              <a:cs typeface="Calibri"/>
            </a:endParaRPr>
          </a:p>
        </p:txBody>
      </p:sp>
      <p:sp>
        <p:nvSpPr>
          <p:cNvPr id="6" name="object 6"/>
          <p:cNvSpPr txBox="1"/>
          <p:nvPr/>
        </p:nvSpPr>
        <p:spPr>
          <a:xfrm>
            <a:off x="7078218" y="1135507"/>
            <a:ext cx="676275"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a:cs typeface="Calibri"/>
              </a:rPr>
              <a:t>i</a:t>
            </a:r>
            <a:r>
              <a:rPr sz="3200" spc="-20" dirty="0">
                <a:latin typeface="Calibri"/>
                <a:cs typeface="Calibri"/>
              </a:rPr>
              <a:t>n</a:t>
            </a:r>
            <a:r>
              <a:rPr sz="3200" spc="-45" dirty="0">
                <a:latin typeface="Calibri"/>
                <a:cs typeface="Calibri"/>
              </a:rPr>
              <a:t>t</a:t>
            </a:r>
            <a:r>
              <a:rPr sz="3200" dirty="0">
                <a:latin typeface="Calibri"/>
                <a:cs typeface="Calibri"/>
              </a:rPr>
              <a:t>o</a:t>
            </a:r>
            <a:endParaRPr sz="3200">
              <a:latin typeface="Calibri"/>
              <a:cs typeface="Calibri"/>
            </a:endParaRPr>
          </a:p>
        </p:txBody>
      </p:sp>
      <p:sp>
        <p:nvSpPr>
          <p:cNvPr id="7" name="object 7"/>
          <p:cNvSpPr txBox="1"/>
          <p:nvPr/>
        </p:nvSpPr>
        <p:spPr>
          <a:xfrm>
            <a:off x="7973059" y="1135507"/>
            <a:ext cx="78740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a:cs typeface="Calibri"/>
              </a:rPr>
              <a:t>G</a:t>
            </a:r>
            <a:r>
              <a:rPr sz="3200" spc="-70" dirty="0">
                <a:latin typeface="Calibri"/>
                <a:cs typeface="Calibri"/>
              </a:rPr>
              <a:t>r</a:t>
            </a:r>
            <a:r>
              <a:rPr sz="3200" spc="-60" dirty="0">
                <a:latin typeface="Calibri"/>
                <a:cs typeface="Calibri"/>
              </a:rPr>
              <a:t>a</a:t>
            </a:r>
            <a:r>
              <a:rPr sz="3200" dirty="0">
                <a:latin typeface="Calibri"/>
                <a:cs typeface="Calibri"/>
              </a:rPr>
              <a:t>y</a:t>
            </a:r>
            <a:endParaRPr sz="3200">
              <a:latin typeface="Calibri"/>
              <a:cs typeface="Calibri"/>
            </a:endParaRPr>
          </a:p>
        </p:txBody>
      </p:sp>
      <p:sp>
        <p:nvSpPr>
          <p:cNvPr id="8" name="object 8"/>
          <p:cNvSpPr txBox="1"/>
          <p:nvPr/>
        </p:nvSpPr>
        <p:spPr>
          <a:xfrm>
            <a:off x="358444" y="892509"/>
            <a:ext cx="4302125" cy="4415790"/>
          </a:xfrm>
          <a:prstGeom prst="rect">
            <a:avLst/>
          </a:prstGeom>
        </p:spPr>
        <p:txBody>
          <a:bodyPr vert="horz" wrap="square" lIns="0" tIns="11430" rIns="0" bIns="0" rtlCol="0">
            <a:spAutoFit/>
          </a:bodyPr>
          <a:lstStyle/>
          <a:p>
            <a:pPr marL="380365" marR="854075" indent="-342900">
              <a:lnSpc>
                <a:spcPct val="150100"/>
              </a:lnSpc>
              <a:spcBef>
                <a:spcPts val="90"/>
              </a:spcBef>
              <a:buFont typeface="Arial"/>
              <a:buChar char="•"/>
              <a:tabLst>
                <a:tab pos="380365" algn="l"/>
                <a:tab pos="381000" algn="l"/>
                <a:tab pos="1921510" algn="l"/>
              </a:tabLst>
            </a:pPr>
            <a:r>
              <a:rPr sz="3200" spc="-5" dirty="0">
                <a:latin typeface="Calibri"/>
                <a:cs typeface="Calibri"/>
              </a:rPr>
              <a:t>Co</a:t>
            </a:r>
            <a:r>
              <a:rPr sz="3200" spc="-55" dirty="0">
                <a:latin typeface="Calibri"/>
                <a:cs typeface="Calibri"/>
              </a:rPr>
              <a:t>n</a:t>
            </a:r>
            <a:r>
              <a:rPr sz="3200" spc="-35" dirty="0">
                <a:latin typeface="Calibri"/>
                <a:cs typeface="Calibri"/>
              </a:rPr>
              <a:t>v</a:t>
            </a:r>
            <a:r>
              <a:rPr sz="3200" dirty="0">
                <a:latin typeface="Calibri"/>
                <a:cs typeface="Calibri"/>
              </a:rPr>
              <a:t>ert	</a:t>
            </a:r>
            <a:r>
              <a:rPr sz="3200" spc="-80" dirty="0">
                <a:latin typeface="Calibri"/>
                <a:cs typeface="Calibri"/>
              </a:rPr>
              <a:t>f</a:t>
            </a:r>
            <a:r>
              <a:rPr sz="3200" spc="-5" dirty="0">
                <a:latin typeface="Calibri"/>
                <a:cs typeface="Calibri"/>
              </a:rPr>
              <a:t>oll</a:t>
            </a:r>
            <a:r>
              <a:rPr sz="3200" spc="-20" dirty="0">
                <a:latin typeface="Calibri"/>
                <a:cs typeface="Calibri"/>
              </a:rPr>
              <a:t>o</a:t>
            </a:r>
            <a:r>
              <a:rPr sz="3200" dirty="0">
                <a:latin typeface="Calibri"/>
                <a:cs typeface="Calibri"/>
              </a:rPr>
              <a:t>wing  </a:t>
            </a:r>
            <a:r>
              <a:rPr sz="3200" spc="-5" dirty="0">
                <a:latin typeface="Calibri"/>
                <a:cs typeface="Calibri"/>
              </a:rPr>
              <a:t>Code</a:t>
            </a:r>
            <a:endParaRPr sz="3200">
              <a:latin typeface="Calibri"/>
              <a:cs typeface="Calibri"/>
            </a:endParaRPr>
          </a:p>
          <a:p>
            <a:pPr marL="895985">
              <a:lnSpc>
                <a:spcPct val="100000"/>
              </a:lnSpc>
              <a:spcBef>
                <a:spcPts val="1920"/>
              </a:spcBef>
              <a:tabLst>
                <a:tab pos="1409065" algn="l"/>
              </a:tabLst>
            </a:pPr>
            <a:r>
              <a:rPr sz="3200" spc="-5" dirty="0">
                <a:latin typeface="Calibri"/>
                <a:cs typeface="Calibri"/>
              </a:rPr>
              <a:t>1.	</a:t>
            </a:r>
            <a:r>
              <a:rPr sz="3200" dirty="0">
                <a:latin typeface="Calibri"/>
                <a:cs typeface="Calibri"/>
              </a:rPr>
              <a:t>(1011)</a:t>
            </a:r>
            <a:r>
              <a:rPr sz="3150" baseline="-21164" dirty="0">
                <a:latin typeface="Calibri"/>
                <a:cs typeface="Calibri"/>
              </a:rPr>
              <a:t>2</a:t>
            </a:r>
            <a:endParaRPr sz="3150" baseline="-21164">
              <a:latin typeface="Calibri"/>
              <a:cs typeface="Calibri"/>
            </a:endParaRPr>
          </a:p>
          <a:p>
            <a:pPr marL="895985">
              <a:lnSpc>
                <a:spcPct val="100000"/>
              </a:lnSpc>
              <a:spcBef>
                <a:spcPts val="1925"/>
              </a:spcBef>
              <a:tabLst>
                <a:tab pos="1409065" algn="l"/>
              </a:tabLst>
            </a:pPr>
            <a:r>
              <a:rPr sz="3200" spc="-5" dirty="0">
                <a:latin typeface="Calibri"/>
                <a:cs typeface="Calibri"/>
              </a:rPr>
              <a:t>2.	(110110010)</a:t>
            </a:r>
            <a:r>
              <a:rPr sz="3150" spc="-7" baseline="-21164" dirty="0">
                <a:latin typeface="Calibri"/>
                <a:cs typeface="Calibri"/>
              </a:rPr>
              <a:t>2</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3.	(101010110101)</a:t>
            </a:r>
            <a:r>
              <a:rPr sz="3150" spc="-7" baseline="-21164" dirty="0">
                <a:latin typeface="Calibri"/>
                <a:cs typeface="Calibri"/>
              </a:rPr>
              <a:t>2</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4.	(100001)</a:t>
            </a:r>
            <a:r>
              <a:rPr sz="3150" spc="-7" baseline="-21164" dirty="0">
                <a:latin typeface="Calibri"/>
                <a:cs typeface="Calibri"/>
              </a:rPr>
              <a:t>2</a:t>
            </a:r>
            <a:endParaRPr sz="3150" baseline="-21164">
              <a:latin typeface="Calibri"/>
              <a:cs typeface="Calibri"/>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 y="75438"/>
            <a:ext cx="5347970" cy="513715"/>
          </a:xfrm>
          <a:prstGeom prst="rect">
            <a:avLst/>
          </a:prstGeom>
        </p:spPr>
        <p:txBody>
          <a:bodyPr vert="horz" wrap="square" lIns="0" tIns="12700" rIns="0" bIns="0" rtlCol="0">
            <a:spAutoFit/>
          </a:bodyPr>
          <a:lstStyle/>
          <a:p>
            <a:pPr marL="12700">
              <a:lnSpc>
                <a:spcPct val="100000"/>
              </a:lnSpc>
              <a:spcBef>
                <a:spcPts val="100"/>
              </a:spcBef>
            </a:pPr>
            <a:r>
              <a:rPr sz="3200" b="1" spc="-35" dirty="0">
                <a:latin typeface="Calibri"/>
                <a:cs typeface="Calibri"/>
              </a:rPr>
              <a:t>Gray </a:t>
            </a:r>
            <a:r>
              <a:rPr sz="3200" b="1" spc="-5" dirty="0">
                <a:latin typeface="Calibri"/>
                <a:cs typeface="Calibri"/>
              </a:rPr>
              <a:t>Code </a:t>
            </a:r>
            <a:r>
              <a:rPr sz="3200" b="1" spc="-20" dirty="0">
                <a:latin typeface="Calibri"/>
                <a:cs typeface="Calibri"/>
              </a:rPr>
              <a:t>to </a:t>
            </a:r>
            <a:r>
              <a:rPr sz="3200" b="1" dirty="0">
                <a:latin typeface="Calibri"/>
                <a:cs typeface="Calibri"/>
              </a:rPr>
              <a:t>Binary</a:t>
            </a:r>
            <a:r>
              <a:rPr sz="3200" b="1" spc="-15" dirty="0">
                <a:latin typeface="Calibri"/>
                <a:cs typeface="Calibri"/>
              </a:rPr>
              <a:t> Conversion</a:t>
            </a:r>
            <a:endParaRPr sz="3200">
              <a:latin typeface="Calibri"/>
              <a:cs typeface="Calibri"/>
            </a:endParaRPr>
          </a:p>
        </p:txBody>
      </p:sp>
      <p:sp>
        <p:nvSpPr>
          <p:cNvPr id="3" name="object 3"/>
          <p:cNvSpPr txBox="1"/>
          <p:nvPr/>
        </p:nvSpPr>
        <p:spPr>
          <a:xfrm>
            <a:off x="535940" y="1607565"/>
            <a:ext cx="6547484" cy="513715"/>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5600" algn="l"/>
              </a:tabLst>
            </a:pPr>
            <a:r>
              <a:rPr sz="3200" spc="-5" dirty="0">
                <a:latin typeface="Calibri"/>
                <a:cs typeface="Calibri"/>
              </a:rPr>
              <a:t>If </a:t>
            </a:r>
            <a:r>
              <a:rPr sz="3200" dirty="0">
                <a:latin typeface="Calibri"/>
                <a:cs typeface="Calibri"/>
              </a:rPr>
              <a:t>an n </a:t>
            </a:r>
            <a:r>
              <a:rPr sz="3200" spc="-5" dirty="0">
                <a:latin typeface="Calibri"/>
                <a:cs typeface="Calibri"/>
              </a:rPr>
              <a:t>bit </a:t>
            </a:r>
            <a:r>
              <a:rPr sz="3200" spc="-30" dirty="0">
                <a:latin typeface="Calibri"/>
                <a:cs typeface="Calibri"/>
              </a:rPr>
              <a:t>gray </a:t>
            </a:r>
            <a:r>
              <a:rPr sz="3200" spc="-10" dirty="0">
                <a:latin typeface="Calibri"/>
                <a:cs typeface="Calibri"/>
              </a:rPr>
              <a:t>code </a:t>
            </a:r>
            <a:r>
              <a:rPr sz="3200" spc="-5" dirty="0">
                <a:latin typeface="Calibri"/>
                <a:cs typeface="Calibri"/>
              </a:rPr>
              <a:t>is </a:t>
            </a:r>
            <a:r>
              <a:rPr sz="3200" spc="-15" dirty="0">
                <a:latin typeface="Calibri"/>
                <a:cs typeface="Calibri"/>
              </a:rPr>
              <a:t>represented</a:t>
            </a:r>
            <a:r>
              <a:rPr sz="3200" spc="-20" dirty="0">
                <a:latin typeface="Calibri"/>
                <a:cs typeface="Calibri"/>
              </a:rPr>
              <a:t> by</a:t>
            </a:r>
            <a:endParaRPr sz="3200">
              <a:latin typeface="Calibri"/>
              <a:cs typeface="Calibri"/>
            </a:endParaRPr>
          </a:p>
        </p:txBody>
      </p:sp>
      <p:sp>
        <p:nvSpPr>
          <p:cNvPr id="4" name="object 4"/>
          <p:cNvSpPr txBox="1"/>
          <p:nvPr/>
        </p:nvSpPr>
        <p:spPr>
          <a:xfrm>
            <a:off x="3110610" y="2095322"/>
            <a:ext cx="4817110" cy="1002030"/>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Calibri"/>
                <a:cs typeface="Calibri"/>
              </a:rPr>
              <a:t>and </a:t>
            </a:r>
            <a:r>
              <a:rPr sz="3200" spc="-5" dirty="0">
                <a:latin typeface="Calibri"/>
                <a:cs typeface="Calibri"/>
              </a:rPr>
              <a:t>its binary </a:t>
            </a:r>
            <a:r>
              <a:rPr sz="3200" spc="-10" dirty="0">
                <a:latin typeface="Calibri"/>
                <a:cs typeface="Calibri"/>
              </a:rPr>
              <a:t>equivalent  </a:t>
            </a:r>
            <a:r>
              <a:rPr sz="3200" dirty="0">
                <a:latin typeface="Calibri"/>
                <a:cs typeface="Calibri"/>
              </a:rPr>
              <a:t>then </a:t>
            </a:r>
            <a:r>
              <a:rPr sz="3200" spc="-5" dirty="0">
                <a:latin typeface="Calibri"/>
                <a:cs typeface="Calibri"/>
              </a:rPr>
              <a:t>binary bits </a:t>
            </a:r>
            <a:r>
              <a:rPr sz="3200" spc="-15" dirty="0">
                <a:latin typeface="Calibri"/>
                <a:cs typeface="Calibri"/>
              </a:rPr>
              <a:t>are</a:t>
            </a:r>
            <a:r>
              <a:rPr sz="3200" dirty="0">
                <a:latin typeface="Calibri"/>
                <a:cs typeface="Calibri"/>
              </a:rPr>
              <a:t> </a:t>
            </a:r>
            <a:r>
              <a:rPr sz="3200" spc="-10" dirty="0">
                <a:latin typeface="Calibri"/>
                <a:cs typeface="Calibri"/>
              </a:rPr>
              <a:t>obtained</a:t>
            </a:r>
            <a:endParaRPr sz="3200">
              <a:latin typeface="Calibri"/>
              <a:cs typeface="Calibri"/>
            </a:endParaRPr>
          </a:p>
        </p:txBody>
      </p:sp>
      <p:sp>
        <p:nvSpPr>
          <p:cNvPr id="5" name="object 5"/>
          <p:cNvSpPr txBox="1"/>
          <p:nvPr/>
        </p:nvSpPr>
        <p:spPr>
          <a:xfrm>
            <a:off x="903528" y="3070987"/>
            <a:ext cx="4129404" cy="513715"/>
          </a:xfrm>
          <a:prstGeom prst="rect">
            <a:avLst/>
          </a:prstGeom>
        </p:spPr>
        <p:txBody>
          <a:bodyPr vert="horz" wrap="square" lIns="0" tIns="13335" rIns="0" bIns="0" rtlCol="0">
            <a:spAutoFit/>
          </a:bodyPr>
          <a:lstStyle/>
          <a:p>
            <a:pPr marL="12700">
              <a:lnSpc>
                <a:spcPct val="100000"/>
              </a:lnSpc>
              <a:spcBef>
                <a:spcPts val="105"/>
              </a:spcBef>
            </a:pPr>
            <a:r>
              <a:rPr sz="3200" spc="-15" dirty="0">
                <a:latin typeface="Calibri"/>
                <a:cs typeface="Calibri"/>
              </a:rPr>
              <a:t>from </a:t>
            </a:r>
            <a:r>
              <a:rPr sz="3200" spc="-30" dirty="0">
                <a:latin typeface="Calibri"/>
                <a:cs typeface="Calibri"/>
              </a:rPr>
              <a:t>gray </a:t>
            </a:r>
            <a:r>
              <a:rPr sz="3200" spc="-5" dirty="0">
                <a:latin typeface="Calibri"/>
                <a:cs typeface="Calibri"/>
              </a:rPr>
              <a:t>bits </a:t>
            </a:r>
            <a:r>
              <a:rPr sz="3200" dirty="0">
                <a:latin typeface="Calibri"/>
                <a:cs typeface="Calibri"/>
              </a:rPr>
              <a:t>as</a:t>
            </a:r>
            <a:r>
              <a:rPr sz="3200" spc="-5" dirty="0">
                <a:latin typeface="Calibri"/>
                <a:cs typeface="Calibri"/>
              </a:rPr>
              <a:t> </a:t>
            </a:r>
            <a:r>
              <a:rPr sz="3200" spc="-20" dirty="0">
                <a:latin typeface="Calibri"/>
                <a:cs typeface="Calibri"/>
              </a:rPr>
              <a:t>follows;</a:t>
            </a:r>
            <a:endParaRPr sz="3200">
              <a:latin typeface="Calibri"/>
              <a:cs typeface="Calibri"/>
            </a:endParaRPr>
          </a:p>
        </p:txBody>
      </p:sp>
      <p:sp>
        <p:nvSpPr>
          <p:cNvPr id="6" name="object 6"/>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7" name="object 7"/>
          <p:cNvGraphicFramePr>
            <a:graphicFrameLocks noGrp="1"/>
          </p:cNvGraphicFramePr>
          <p:nvPr/>
        </p:nvGraphicFramePr>
        <p:xfrm>
          <a:off x="146165" y="4565879"/>
          <a:ext cx="8839833" cy="523748"/>
        </p:xfrm>
        <a:graphic>
          <a:graphicData uri="http://schemas.openxmlformats.org/drawingml/2006/table">
            <a:tbl>
              <a:tblPr firstRow="1" bandRow="1">
                <a:tableStyleId>{2D5ABB26-0587-4C30-8999-92F81FD0307C}</a:tableStyleId>
              </a:tblPr>
              <a:tblGrid>
                <a:gridCol w="1143000">
                  <a:extLst>
                    <a:ext uri="{9D8B030D-6E8A-4147-A177-3AD203B41FA5}">
                      <a16:colId xmlns="" xmlns:a16="http://schemas.microsoft.com/office/drawing/2014/main" val="20000"/>
                    </a:ext>
                  </a:extLst>
                </a:gridCol>
                <a:gridCol w="2392679">
                  <a:extLst>
                    <a:ext uri="{9D8B030D-6E8A-4147-A177-3AD203B41FA5}">
                      <a16:colId xmlns="" xmlns:a16="http://schemas.microsoft.com/office/drawing/2014/main" val="20001"/>
                    </a:ext>
                  </a:extLst>
                </a:gridCol>
                <a:gridCol w="2407920">
                  <a:extLst>
                    <a:ext uri="{9D8B030D-6E8A-4147-A177-3AD203B41FA5}">
                      <a16:colId xmlns="" xmlns:a16="http://schemas.microsoft.com/office/drawing/2014/main" val="20002"/>
                    </a:ext>
                  </a:extLst>
                </a:gridCol>
                <a:gridCol w="1127759">
                  <a:extLst>
                    <a:ext uri="{9D8B030D-6E8A-4147-A177-3AD203B41FA5}">
                      <a16:colId xmlns="" xmlns:a16="http://schemas.microsoft.com/office/drawing/2014/main" val="20003"/>
                    </a:ext>
                  </a:extLst>
                </a:gridCol>
                <a:gridCol w="1768475">
                  <a:extLst>
                    <a:ext uri="{9D8B030D-6E8A-4147-A177-3AD203B41FA5}">
                      <a16:colId xmlns="" xmlns:a16="http://schemas.microsoft.com/office/drawing/2014/main" val="20004"/>
                    </a:ext>
                  </a:extLst>
                </a:gridCol>
              </a:tblGrid>
              <a:tr h="523748">
                <a:tc>
                  <a:txBody>
                    <a:bodyPr/>
                    <a:lstStyle/>
                    <a:p>
                      <a:pPr marL="130810">
                        <a:lnSpc>
                          <a:spcPct val="100000"/>
                        </a:lnSpc>
                        <a:spcBef>
                          <a:spcPts val="295"/>
                        </a:spcBef>
                      </a:pPr>
                      <a:r>
                        <a:rPr sz="2250" i="1" spc="50" dirty="0">
                          <a:latin typeface="Times New Roman"/>
                          <a:cs typeface="Times New Roman"/>
                        </a:rPr>
                        <a:t>B</a:t>
                      </a:r>
                      <a:r>
                        <a:rPr sz="1300" i="1" spc="50" dirty="0">
                          <a:latin typeface="Times New Roman"/>
                          <a:cs typeface="Times New Roman"/>
                        </a:rPr>
                        <a:t>n </a:t>
                      </a:r>
                      <a:r>
                        <a:rPr sz="2250" spc="95" dirty="0">
                          <a:latin typeface="Symbol"/>
                          <a:cs typeface="Symbol"/>
                        </a:rPr>
                        <a:t></a:t>
                      </a:r>
                      <a:r>
                        <a:rPr sz="2250" spc="-225" dirty="0">
                          <a:latin typeface="Times New Roman"/>
                          <a:cs typeface="Times New Roman"/>
                        </a:rPr>
                        <a:t> </a:t>
                      </a:r>
                      <a:r>
                        <a:rPr sz="2250" i="1" spc="55" dirty="0">
                          <a:latin typeface="Times New Roman"/>
                          <a:cs typeface="Times New Roman"/>
                        </a:rPr>
                        <a:t>G</a:t>
                      </a:r>
                      <a:r>
                        <a:rPr sz="1300" i="1" spc="55" dirty="0">
                          <a:latin typeface="Times New Roman"/>
                          <a:cs typeface="Times New Roman"/>
                        </a:rPr>
                        <a:t>n</a:t>
                      </a:r>
                      <a:endParaRPr sz="13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marL="155575">
                        <a:lnSpc>
                          <a:spcPct val="100000"/>
                        </a:lnSpc>
                        <a:spcBef>
                          <a:spcPts val="700"/>
                        </a:spcBef>
                      </a:pPr>
                      <a:r>
                        <a:rPr sz="2250" i="1" spc="50" dirty="0">
                          <a:latin typeface="Times New Roman"/>
                          <a:cs typeface="Times New Roman"/>
                        </a:rPr>
                        <a:t>B</a:t>
                      </a:r>
                      <a:r>
                        <a:rPr sz="1300" i="1" spc="50" dirty="0">
                          <a:latin typeface="Times New Roman"/>
                          <a:cs typeface="Times New Roman"/>
                        </a:rPr>
                        <a:t>n </a:t>
                      </a:r>
                      <a:r>
                        <a:rPr sz="1300" spc="60" dirty="0">
                          <a:latin typeface="Symbol"/>
                          <a:cs typeface="Symbol"/>
                        </a:rPr>
                        <a:t></a:t>
                      </a:r>
                      <a:r>
                        <a:rPr sz="1300" spc="60" dirty="0">
                          <a:latin typeface="Times New Roman"/>
                          <a:cs typeface="Times New Roman"/>
                        </a:rPr>
                        <a:t> </a:t>
                      </a:r>
                      <a:r>
                        <a:rPr sz="1300" spc="55" dirty="0">
                          <a:latin typeface="Times New Roman"/>
                          <a:cs typeface="Times New Roman"/>
                        </a:rPr>
                        <a:t>1 </a:t>
                      </a:r>
                      <a:r>
                        <a:rPr sz="2250" spc="110" dirty="0">
                          <a:latin typeface="Symbol"/>
                          <a:cs typeface="Symbol"/>
                        </a:rPr>
                        <a:t></a:t>
                      </a:r>
                      <a:r>
                        <a:rPr sz="2250" spc="110" dirty="0">
                          <a:latin typeface="Times New Roman"/>
                          <a:cs typeface="Times New Roman"/>
                        </a:rPr>
                        <a:t> </a:t>
                      </a:r>
                      <a:r>
                        <a:rPr sz="2250" i="1" spc="55" dirty="0">
                          <a:latin typeface="Times New Roman"/>
                          <a:cs typeface="Times New Roman"/>
                        </a:rPr>
                        <a:t>B</a:t>
                      </a:r>
                      <a:r>
                        <a:rPr sz="1300" i="1" spc="55" dirty="0">
                          <a:latin typeface="Times New Roman"/>
                          <a:cs typeface="Times New Roman"/>
                        </a:rPr>
                        <a:t>n </a:t>
                      </a:r>
                      <a:r>
                        <a:rPr sz="2250" spc="155" dirty="0">
                          <a:latin typeface="Symbol"/>
                          <a:cs typeface="Symbol"/>
                        </a:rPr>
                        <a:t></a:t>
                      </a:r>
                      <a:r>
                        <a:rPr sz="2250" spc="155" dirty="0">
                          <a:latin typeface="Times New Roman"/>
                          <a:cs typeface="Times New Roman"/>
                        </a:rPr>
                        <a:t> </a:t>
                      </a:r>
                      <a:r>
                        <a:rPr sz="2250" i="1" spc="55" dirty="0">
                          <a:latin typeface="Times New Roman"/>
                          <a:cs typeface="Times New Roman"/>
                        </a:rPr>
                        <a:t>G</a:t>
                      </a:r>
                      <a:r>
                        <a:rPr sz="1300" i="1" spc="55" dirty="0">
                          <a:latin typeface="Times New Roman"/>
                          <a:cs typeface="Times New Roman"/>
                        </a:rPr>
                        <a:t>n </a:t>
                      </a:r>
                      <a:r>
                        <a:rPr sz="1300" spc="60" dirty="0">
                          <a:latin typeface="Symbol"/>
                          <a:cs typeface="Symbol"/>
                        </a:rPr>
                        <a:t></a:t>
                      </a:r>
                      <a:r>
                        <a:rPr sz="1300" spc="-175" dirty="0">
                          <a:latin typeface="Times New Roman"/>
                          <a:cs typeface="Times New Roman"/>
                        </a:rPr>
                        <a:t> </a:t>
                      </a:r>
                      <a:r>
                        <a:rPr sz="1300" spc="55" dirty="0">
                          <a:latin typeface="Times New Roman"/>
                          <a:cs typeface="Times New Roman"/>
                        </a:rPr>
                        <a:t>1</a:t>
                      </a:r>
                      <a:endParaRPr sz="1300">
                        <a:latin typeface="Times New Roman"/>
                        <a:cs typeface="Times New Roman"/>
                      </a:endParaRPr>
                    </a:p>
                  </a:txBody>
                  <a:tcPr marL="0" marR="0" marT="8890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marL="35560">
                        <a:lnSpc>
                          <a:spcPct val="100000"/>
                        </a:lnSpc>
                        <a:spcBef>
                          <a:spcPts val="295"/>
                        </a:spcBef>
                      </a:pPr>
                      <a:r>
                        <a:rPr sz="2250" i="1" spc="50" dirty="0">
                          <a:latin typeface="Times New Roman"/>
                          <a:cs typeface="Times New Roman"/>
                        </a:rPr>
                        <a:t>B</a:t>
                      </a:r>
                      <a:r>
                        <a:rPr sz="1300" i="1" spc="50" dirty="0">
                          <a:latin typeface="Times New Roman"/>
                          <a:cs typeface="Times New Roman"/>
                        </a:rPr>
                        <a:t>n </a:t>
                      </a:r>
                      <a:r>
                        <a:rPr sz="1300" spc="65" dirty="0">
                          <a:latin typeface="Symbol"/>
                          <a:cs typeface="Symbol"/>
                        </a:rPr>
                        <a:t></a:t>
                      </a:r>
                      <a:r>
                        <a:rPr sz="1300" spc="65" dirty="0">
                          <a:latin typeface="Times New Roman"/>
                          <a:cs typeface="Times New Roman"/>
                        </a:rPr>
                        <a:t> </a:t>
                      </a:r>
                      <a:r>
                        <a:rPr sz="1300" spc="60" dirty="0">
                          <a:latin typeface="Times New Roman"/>
                          <a:cs typeface="Times New Roman"/>
                        </a:rPr>
                        <a:t>2 </a:t>
                      </a:r>
                      <a:r>
                        <a:rPr sz="2250" spc="110" dirty="0">
                          <a:latin typeface="Symbol"/>
                          <a:cs typeface="Symbol"/>
                        </a:rPr>
                        <a:t></a:t>
                      </a:r>
                      <a:r>
                        <a:rPr sz="2250" spc="110" dirty="0">
                          <a:latin typeface="Times New Roman"/>
                          <a:cs typeface="Times New Roman"/>
                        </a:rPr>
                        <a:t> </a:t>
                      </a:r>
                      <a:r>
                        <a:rPr sz="2250" i="1" spc="50" dirty="0">
                          <a:latin typeface="Times New Roman"/>
                          <a:cs typeface="Times New Roman"/>
                        </a:rPr>
                        <a:t>B</a:t>
                      </a:r>
                      <a:r>
                        <a:rPr sz="1300" i="1" spc="50" dirty="0">
                          <a:latin typeface="Times New Roman"/>
                          <a:cs typeface="Times New Roman"/>
                        </a:rPr>
                        <a:t>n </a:t>
                      </a:r>
                      <a:r>
                        <a:rPr sz="1300" spc="65" dirty="0">
                          <a:latin typeface="Symbol"/>
                          <a:cs typeface="Symbol"/>
                        </a:rPr>
                        <a:t></a:t>
                      </a:r>
                      <a:r>
                        <a:rPr sz="1300" spc="65" dirty="0">
                          <a:latin typeface="Times New Roman"/>
                          <a:cs typeface="Times New Roman"/>
                        </a:rPr>
                        <a:t> </a:t>
                      </a:r>
                      <a:r>
                        <a:rPr sz="1300" spc="60" dirty="0">
                          <a:latin typeface="Times New Roman"/>
                          <a:cs typeface="Times New Roman"/>
                        </a:rPr>
                        <a:t>1 </a:t>
                      </a:r>
                      <a:r>
                        <a:rPr sz="2250" spc="160" dirty="0">
                          <a:latin typeface="Symbol"/>
                          <a:cs typeface="Symbol"/>
                        </a:rPr>
                        <a:t></a:t>
                      </a:r>
                      <a:r>
                        <a:rPr sz="2250" spc="160" dirty="0">
                          <a:latin typeface="Times New Roman"/>
                          <a:cs typeface="Times New Roman"/>
                        </a:rPr>
                        <a:t> </a:t>
                      </a:r>
                      <a:r>
                        <a:rPr sz="2250" i="1" spc="55" dirty="0">
                          <a:latin typeface="Times New Roman"/>
                          <a:cs typeface="Times New Roman"/>
                        </a:rPr>
                        <a:t>G</a:t>
                      </a:r>
                      <a:r>
                        <a:rPr sz="1300" i="1" spc="55" dirty="0">
                          <a:latin typeface="Times New Roman"/>
                          <a:cs typeface="Times New Roman"/>
                        </a:rPr>
                        <a:t>n</a:t>
                      </a:r>
                      <a:r>
                        <a:rPr sz="1300" i="1" spc="-65" dirty="0">
                          <a:latin typeface="Times New Roman"/>
                          <a:cs typeface="Times New Roman"/>
                        </a:rPr>
                        <a:t> </a:t>
                      </a:r>
                      <a:r>
                        <a:rPr sz="1300" spc="65" dirty="0">
                          <a:latin typeface="Symbol"/>
                          <a:cs typeface="Symbol"/>
                        </a:rPr>
                        <a:t></a:t>
                      </a:r>
                      <a:endParaRPr sz="1300">
                        <a:latin typeface="Symbol"/>
                        <a:cs typeface="Symbo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a:lnSpc>
                          <a:spcPct val="100000"/>
                        </a:lnSpc>
                        <a:spcBef>
                          <a:spcPts val="270"/>
                        </a:spcBef>
                      </a:pPr>
                      <a:r>
                        <a:rPr sz="1950" spc="89" baseline="-21367" dirty="0">
                          <a:latin typeface="Times New Roman"/>
                          <a:cs typeface="Times New Roman"/>
                        </a:rPr>
                        <a:t>2</a:t>
                      </a:r>
                      <a:r>
                        <a:rPr sz="1950" spc="277" baseline="-21367" dirty="0">
                          <a:latin typeface="Times New Roman"/>
                          <a:cs typeface="Times New Roman"/>
                        </a:rPr>
                        <a:t> </a:t>
                      </a:r>
                      <a:r>
                        <a:rPr sz="1800" b="1" dirty="0">
                          <a:solidFill>
                            <a:srgbClr val="FFFFFF"/>
                          </a:solidFill>
                          <a:latin typeface="Calibri"/>
                          <a:cs typeface="Calibri"/>
                        </a:rPr>
                        <a:t>…………</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marL="69850">
                        <a:lnSpc>
                          <a:spcPct val="100000"/>
                        </a:lnSpc>
                        <a:spcBef>
                          <a:spcPts val="295"/>
                        </a:spcBef>
                      </a:pPr>
                      <a:r>
                        <a:rPr sz="2250" i="1" spc="40" dirty="0">
                          <a:latin typeface="Times New Roman"/>
                          <a:cs typeface="Times New Roman"/>
                        </a:rPr>
                        <a:t>B</a:t>
                      </a:r>
                      <a:r>
                        <a:rPr sz="1300" spc="40" dirty="0">
                          <a:latin typeface="Times New Roman"/>
                          <a:cs typeface="Times New Roman"/>
                        </a:rPr>
                        <a:t>1 </a:t>
                      </a:r>
                      <a:r>
                        <a:rPr sz="2250" spc="100" dirty="0">
                          <a:latin typeface="Symbol"/>
                          <a:cs typeface="Symbol"/>
                        </a:rPr>
                        <a:t></a:t>
                      </a:r>
                      <a:r>
                        <a:rPr sz="2250" spc="100" dirty="0">
                          <a:latin typeface="Times New Roman"/>
                          <a:cs typeface="Times New Roman"/>
                        </a:rPr>
                        <a:t> </a:t>
                      </a:r>
                      <a:r>
                        <a:rPr sz="2250" i="1" spc="110" dirty="0">
                          <a:latin typeface="Times New Roman"/>
                          <a:cs typeface="Times New Roman"/>
                        </a:rPr>
                        <a:t>B</a:t>
                      </a:r>
                      <a:r>
                        <a:rPr sz="1300" spc="110" dirty="0">
                          <a:latin typeface="Times New Roman"/>
                          <a:cs typeface="Times New Roman"/>
                        </a:rPr>
                        <a:t>2 </a:t>
                      </a:r>
                      <a:r>
                        <a:rPr sz="2250" spc="140" dirty="0">
                          <a:latin typeface="Symbol"/>
                          <a:cs typeface="Symbol"/>
                        </a:rPr>
                        <a:t></a:t>
                      </a:r>
                      <a:r>
                        <a:rPr sz="2250" spc="-225" dirty="0">
                          <a:latin typeface="Times New Roman"/>
                          <a:cs typeface="Times New Roman"/>
                        </a:rPr>
                        <a:t> </a:t>
                      </a:r>
                      <a:r>
                        <a:rPr sz="2250" i="1" spc="60" dirty="0">
                          <a:latin typeface="Times New Roman"/>
                          <a:cs typeface="Times New Roman"/>
                        </a:rPr>
                        <a:t>G</a:t>
                      </a:r>
                      <a:r>
                        <a:rPr sz="1300" spc="60" dirty="0">
                          <a:latin typeface="Times New Roman"/>
                          <a:cs typeface="Times New Roman"/>
                        </a:rPr>
                        <a:t>1</a:t>
                      </a:r>
                      <a:endParaRPr sz="13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extLst>
                  <a:ext uri="{0D108BD9-81ED-4DB2-BD59-A6C34878D82A}">
                    <a16:rowId xmlns="" xmlns:a16="http://schemas.microsoft.com/office/drawing/2014/main" val="10000"/>
                  </a:ext>
                </a:extLst>
              </a:tr>
            </a:tbl>
          </a:graphicData>
        </a:graphic>
      </p:graphicFrame>
      <p:sp>
        <p:nvSpPr>
          <p:cNvPr id="8" name="object 8"/>
          <p:cNvSpPr txBox="1"/>
          <p:nvPr/>
        </p:nvSpPr>
        <p:spPr>
          <a:xfrm>
            <a:off x="496316" y="5655055"/>
            <a:ext cx="258826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*where the</a:t>
            </a:r>
            <a:r>
              <a:rPr sz="2400" spc="-65" dirty="0">
                <a:latin typeface="Tahoma"/>
                <a:cs typeface="Tahoma"/>
              </a:rPr>
              <a:t> </a:t>
            </a:r>
            <a:r>
              <a:rPr sz="2400" spc="-5" dirty="0">
                <a:latin typeface="Tahoma"/>
                <a:cs typeface="Tahoma"/>
              </a:rPr>
              <a:t>symbol</a:t>
            </a:r>
            <a:endParaRPr sz="2400">
              <a:latin typeface="Tahoma"/>
              <a:cs typeface="Tahoma"/>
            </a:endParaRPr>
          </a:p>
        </p:txBody>
      </p:sp>
      <p:sp>
        <p:nvSpPr>
          <p:cNvPr id="9" name="object 9"/>
          <p:cNvSpPr txBox="1"/>
          <p:nvPr/>
        </p:nvSpPr>
        <p:spPr>
          <a:xfrm>
            <a:off x="3722836" y="5655055"/>
            <a:ext cx="462534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represents Exclusive-OR</a:t>
            </a:r>
            <a:r>
              <a:rPr sz="2400" spc="10" dirty="0">
                <a:latin typeface="Tahoma"/>
                <a:cs typeface="Tahoma"/>
              </a:rPr>
              <a:t> </a:t>
            </a:r>
            <a:r>
              <a:rPr sz="2400" spc="-5" dirty="0">
                <a:latin typeface="Tahoma"/>
                <a:cs typeface="Tahoma"/>
              </a:rPr>
              <a:t>operation</a:t>
            </a:r>
            <a:endParaRPr sz="2400">
              <a:latin typeface="Tahoma"/>
              <a:cs typeface="Tahoma"/>
            </a:endParaRPr>
          </a:p>
        </p:txBody>
      </p:sp>
      <p:sp>
        <p:nvSpPr>
          <p:cNvPr id="10" name="object 10"/>
          <p:cNvSpPr txBox="1"/>
          <p:nvPr/>
        </p:nvSpPr>
        <p:spPr>
          <a:xfrm>
            <a:off x="889307" y="2242274"/>
            <a:ext cx="2049780" cy="443865"/>
          </a:xfrm>
          <a:prstGeom prst="rect">
            <a:avLst/>
          </a:prstGeom>
        </p:spPr>
        <p:txBody>
          <a:bodyPr vert="horz" wrap="square" lIns="0" tIns="11430" rIns="0" bIns="0" rtlCol="0">
            <a:spAutoFit/>
          </a:bodyPr>
          <a:lstStyle/>
          <a:p>
            <a:pPr marL="12700">
              <a:lnSpc>
                <a:spcPct val="100000"/>
              </a:lnSpc>
              <a:spcBef>
                <a:spcPts val="90"/>
              </a:spcBef>
            </a:pPr>
            <a:r>
              <a:rPr sz="2750" i="1" spc="-50" dirty="0">
                <a:latin typeface="Times New Roman"/>
                <a:cs typeface="Times New Roman"/>
              </a:rPr>
              <a:t>G</a:t>
            </a:r>
            <a:r>
              <a:rPr sz="1550" i="1" spc="-50" dirty="0">
                <a:latin typeface="Times New Roman"/>
                <a:cs typeface="Times New Roman"/>
              </a:rPr>
              <a:t>n</a:t>
            </a:r>
            <a:r>
              <a:rPr sz="2750" spc="-50" dirty="0">
                <a:latin typeface="Times New Roman"/>
                <a:cs typeface="Times New Roman"/>
              </a:rPr>
              <a:t>,</a:t>
            </a:r>
            <a:r>
              <a:rPr sz="2750" i="1" spc="-50" dirty="0">
                <a:latin typeface="Times New Roman"/>
                <a:cs typeface="Times New Roman"/>
              </a:rPr>
              <a:t>G</a:t>
            </a:r>
            <a:r>
              <a:rPr sz="1550" i="1" spc="-50" dirty="0">
                <a:latin typeface="Times New Roman"/>
                <a:cs typeface="Times New Roman"/>
              </a:rPr>
              <a:t>n </a:t>
            </a:r>
            <a:r>
              <a:rPr sz="1550" spc="-15" dirty="0">
                <a:latin typeface="Symbol"/>
                <a:cs typeface="Symbol"/>
              </a:rPr>
              <a:t></a:t>
            </a:r>
            <a:r>
              <a:rPr sz="1550" spc="-250" dirty="0">
                <a:latin typeface="Times New Roman"/>
                <a:cs typeface="Times New Roman"/>
              </a:rPr>
              <a:t> </a:t>
            </a:r>
            <a:r>
              <a:rPr sz="1550" spc="-75" dirty="0">
                <a:latin typeface="Times New Roman"/>
                <a:cs typeface="Times New Roman"/>
              </a:rPr>
              <a:t>1</a:t>
            </a:r>
            <a:r>
              <a:rPr sz="2750" spc="-75" dirty="0">
                <a:latin typeface="Times New Roman"/>
                <a:cs typeface="Times New Roman"/>
              </a:rPr>
              <a:t>,.......</a:t>
            </a:r>
            <a:r>
              <a:rPr sz="2750" i="1" spc="-75" dirty="0">
                <a:latin typeface="Times New Roman"/>
                <a:cs typeface="Times New Roman"/>
              </a:rPr>
              <a:t>G</a:t>
            </a:r>
            <a:r>
              <a:rPr sz="1550" spc="-75" dirty="0">
                <a:latin typeface="Times New Roman"/>
                <a:cs typeface="Times New Roman"/>
              </a:rPr>
              <a:t>1</a:t>
            </a:r>
            <a:endParaRPr sz="1550">
              <a:latin typeface="Times New Roman"/>
              <a:cs typeface="Times New Roman"/>
            </a:endParaRPr>
          </a:p>
        </p:txBody>
      </p:sp>
      <p:sp>
        <p:nvSpPr>
          <p:cNvPr id="11" name="object 11"/>
          <p:cNvSpPr txBox="1"/>
          <p:nvPr/>
        </p:nvSpPr>
        <p:spPr>
          <a:xfrm>
            <a:off x="960391" y="2851747"/>
            <a:ext cx="1990725" cy="443865"/>
          </a:xfrm>
          <a:prstGeom prst="rect">
            <a:avLst/>
          </a:prstGeom>
        </p:spPr>
        <p:txBody>
          <a:bodyPr vert="horz" wrap="square" lIns="0" tIns="11430" rIns="0" bIns="0" rtlCol="0">
            <a:spAutoFit/>
          </a:bodyPr>
          <a:lstStyle/>
          <a:p>
            <a:pPr marL="12700">
              <a:lnSpc>
                <a:spcPct val="100000"/>
              </a:lnSpc>
              <a:spcBef>
                <a:spcPts val="90"/>
              </a:spcBef>
            </a:pPr>
            <a:r>
              <a:rPr sz="2750" i="1" spc="-65" dirty="0">
                <a:latin typeface="Times New Roman"/>
                <a:cs typeface="Times New Roman"/>
              </a:rPr>
              <a:t>B</a:t>
            </a:r>
            <a:r>
              <a:rPr sz="1550" i="1" spc="-65" dirty="0">
                <a:latin typeface="Times New Roman"/>
                <a:cs typeface="Times New Roman"/>
              </a:rPr>
              <a:t>n</a:t>
            </a:r>
            <a:r>
              <a:rPr sz="2750" spc="-65" dirty="0">
                <a:latin typeface="Times New Roman"/>
                <a:cs typeface="Times New Roman"/>
              </a:rPr>
              <a:t>, </a:t>
            </a:r>
            <a:r>
              <a:rPr sz="2750" i="1" spc="-75" dirty="0">
                <a:latin typeface="Times New Roman"/>
                <a:cs typeface="Times New Roman"/>
              </a:rPr>
              <a:t>B</a:t>
            </a:r>
            <a:r>
              <a:rPr sz="1550" i="1" spc="-75" dirty="0">
                <a:latin typeface="Times New Roman"/>
                <a:cs typeface="Times New Roman"/>
              </a:rPr>
              <a:t>n </a:t>
            </a:r>
            <a:r>
              <a:rPr sz="1550" spc="-5" dirty="0">
                <a:latin typeface="Symbol"/>
                <a:cs typeface="Symbol"/>
              </a:rPr>
              <a:t></a:t>
            </a:r>
            <a:r>
              <a:rPr sz="1550" spc="-165" dirty="0">
                <a:latin typeface="Times New Roman"/>
                <a:cs typeface="Times New Roman"/>
              </a:rPr>
              <a:t> </a:t>
            </a:r>
            <a:r>
              <a:rPr sz="1550" spc="-60" dirty="0">
                <a:latin typeface="Times New Roman"/>
                <a:cs typeface="Times New Roman"/>
              </a:rPr>
              <a:t>1</a:t>
            </a:r>
            <a:r>
              <a:rPr sz="2750" spc="-60" dirty="0">
                <a:latin typeface="Times New Roman"/>
                <a:cs typeface="Times New Roman"/>
              </a:rPr>
              <a:t>,.......</a:t>
            </a:r>
            <a:r>
              <a:rPr sz="2750" i="1" spc="-60" dirty="0">
                <a:latin typeface="Times New Roman"/>
                <a:cs typeface="Times New Roman"/>
              </a:rPr>
              <a:t>B</a:t>
            </a:r>
            <a:r>
              <a:rPr sz="1550" spc="-60" dirty="0">
                <a:latin typeface="Times New Roman"/>
                <a:cs typeface="Times New Roman"/>
              </a:rPr>
              <a:t>1</a:t>
            </a:r>
            <a:endParaRPr sz="1550">
              <a:latin typeface="Times New Roman"/>
              <a:cs typeface="Times New Roman"/>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spc="-35" dirty="0">
                <a:solidFill>
                  <a:srgbClr val="FF0000"/>
                </a:solidFill>
                <a:latin typeface="Calibri"/>
                <a:cs typeface="Calibri"/>
              </a:rPr>
              <a:t>Gray </a:t>
            </a:r>
            <a:r>
              <a:rPr sz="3200" b="1" spc="-5" dirty="0">
                <a:solidFill>
                  <a:srgbClr val="FF0000"/>
                </a:solidFill>
                <a:latin typeface="Calibri"/>
                <a:cs typeface="Calibri"/>
              </a:rPr>
              <a:t>Code </a:t>
            </a:r>
            <a:r>
              <a:rPr sz="3200" b="1" spc="-20" dirty="0">
                <a:solidFill>
                  <a:srgbClr val="FF0000"/>
                </a:solidFill>
                <a:latin typeface="Calibri"/>
                <a:cs typeface="Calibri"/>
              </a:rPr>
              <a:t>to </a:t>
            </a:r>
            <a:r>
              <a:rPr sz="3200" b="1" dirty="0">
                <a:solidFill>
                  <a:srgbClr val="FF0000"/>
                </a:solidFill>
                <a:latin typeface="Calibri"/>
                <a:cs typeface="Calibri"/>
              </a:rPr>
              <a:t>Binary</a:t>
            </a:r>
            <a:r>
              <a:rPr sz="3200" b="1" spc="-15" dirty="0">
                <a:solidFill>
                  <a:srgbClr val="FF0000"/>
                </a:solidFill>
                <a:latin typeface="Calibri"/>
                <a:cs typeface="Calibri"/>
              </a:rPr>
              <a:t> Conversion</a:t>
            </a:r>
            <a:endParaRPr sz="3200">
              <a:latin typeface="Calibri"/>
              <a:cs typeface="Calibri"/>
            </a:endParaRPr>
          </a:p>
        </p:txBody>
      </p:sp>
      <p:sp>
        <p:nvSpPr>
          <p:cNvPr id="3" name="object 3"/>
          <p:cNvSpPr/>
          <p:nvPr/>
        </p:nvSpPr>
        <p:spPr>
          <a:xfrm>
            <a:off x="304558" y="868299"/>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761" y="1701546"/>
            <a:ext cx="76149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1: </a:t>
            </a:r>
            <a:r>
              <a:rPr sz="2400" spc="-10" dirty="0">
                <a:solidFill>
                  <a:srgbClr val="FF0000"/>
                </a:solidFill>
                <a:latin typeface="Tahoma"/>
                <a:cs typeface="Tahoma"/>
              </a:rPr>
              <a:t>Convert </a:t>
            </a:r>
            <a:r>
              <a:rPr sz="2400" spc="-5" dirty="0">
                <a:solidFill>
                  <a:srgbClr val="FF0000"/>
                </a:solidFill>
                <a:latin typeface="Tahoma"/>
                <a:cs typeface="Tahoma"/>
              </a:rPr>
              <a:t>1110 </a:t>
            </a:r>
            <a:r>
              <a:rPr sz="2400" spc="-20" dirty="0">
                <a:solidFill>
                  <a:srgbClr val="FF0000"/>
                </a:solidFill>
                <a:latin typeface="Tahoma"/>
                <a:cs typeface="Tahoma"/>
              </a:rPr>
              <a:t>Gray </a:t>
            </a:r>
            <a:r>
              <a:rPr sz="2400" spc="-5" dirty="0">
                <a:solidFill>
                  <a:srgbClr val="FF0000"/>
                </a:solidFill>
                <a:latin typeface="Tahoma"/>
                <a:cs typeface="Tahoma"/>
              </a:rPr>
              <a:t>code </a:t>
            </a:r>
            <a:r>
              <a:rPr sz="2400" dirty="0">
                <a:solidFill>
                  <a:srgbClr val="FF0000"/>
                </a:solidFill>
                <a:latin typeface="Tahoma"/>
                <a:cs typeface="Tahoma"/>
              </a:rPr>
              <a:t>into Binary</a:t>
            </a:r>
            <a:r>
              <a:rPr sz="2400" spc="-75" dirty="0">
                <a:solidFill>
                  <a:srgbClr val="FF0000"/>
                </a:solidFill>
                <a:latin typeface="Tahoma"/>
                <a:cs typeface="Tahoma"/>
              </a:rPr>
              <a:t> </a:t>
            </a:r>
            <a:r>
              <a:rPr sz="2400" spc="-50" dirty="0">
                <a:solidFill>
                  <a:srgbClr val="FF0000"/>
                </a:solidFill>
                <a:latin typeface="Tahoma"/>
                <a:cs typeface="Tahoma"/>
              </a:rPr>
              <a:t>Number.</a:t>
            </a:r>
            <a:endParaRPr sz="2400">
              <a:latin typeface="Tahoma"/>
              <a:cs typeface="Tahoma"/>
            </a:endParaRPr>
          </a:p>
        </p:txBody>
      </p:sp>
      <p:sp>
        <p:nvSpPr>
          <p:cNvPr id="7" name="object 7"/>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260</a:t>
            </a:r>
            <a:endParaRPr sz="1200">
              <a:latin typeface="Calibri"/>
              <a:cs typeface="Calibri"/>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spc="-35" dirty="0">
                <a:latin typeface="Calibri"/>
                <a:cs typeface="Calibri"/>
              </a:rPr>
              <a:t>Gray </a:t>
            </a:r>
            <a:r>
              <a:rPr sz="3200" b="1" spc="-5" dirty="0">
                <a:latin typeface="Calibri"/>
                <a:cs typeface="Calibri"/>
              </a:rPr>
              <a:t>Code </a:t>
            </a:r>
            <a:r>
              <a:rPr sz="3200" b="1" spc="-20" dirty="0">
                <a:latin typeface="Calibri"/>
                <a:cs typeface="Calibri"/>
              </a:rPr>
              <a:t>to </a:t>
            </a:r>
            <a:r>
              <a:rPr sz="3200" b="1" dirty="0">
                <a:latin typeface="Calibri"/>
                <a:cs typeface="Calibri"/>
              </a:rPr>
              <a:t>Binary</a:t>
            </a:r>
            <a:r>
              <a:rPr sz="3200" b="1" spc="-15" dirty="0">
                <a:latin typeface="Calibri"/>
                <a:cs typeface="Calibri"/>
              </a:rPr>
              <a:t> Conversion</a:t>
            </a:r>
            <a:endParaRPr sz="3200">
              <a:latin typeface="Calibri"/>
              <a:cs typeface="Calibri"/>
            </a:endParaRPr>
          </a:p>
        </p:txBody>
      </p:sp>
      <p:sp>
        <p:nvSpPr>
          <p:cNvPr id="3" name="object 3"/>
          <p:cNvSpPr/>
          <p:nvPr/>
        </p:nvSpPr>
        <p:spPr>
          <a:xfrm>
            <a:off x="304558" y="868299"/>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761" y="1701546"/>
            <a:ext cx="76149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1: </a:t>
            </a:r>
            <a:r>
              <a:rPr sz="2400" spc="-10" dirty="0">
                <a:solidFill>
                  <a:srgbClr val="FF0000"/>
                </a:solidFill>
                <a:latin typeface="Tahoma"/>
                <a:cs typeface="Tahoma"/>
              </a:rPr>
              <a:t>Convert </a:t>
            </a:r>
            <a:r>
              <a:rPr sz="2400" spc="-5" dirty="0">
                <a:solidFill>
                  <a:srgbClr val="FF0000"/>
                </a:solidFill>
                <a:latin typeface="Tahoma"/>
                <a:cs typeface="Tahoma"/>
              </a:rPr>
              <a:t>1110 </a:t>
            </a:r>
            <a:r>
              <a:rPr sz="2400" spc="-20" dirty="0">
                <a:solidFill>
                  <a:srgbClr val="FF0000"/>
                </a:solidFill>
                <a:latin typeface="Tahoma"/>
                <a:cs typeface="Tahoma"/>
              </a:rPr>
              <a:t>Gray </a:t>
            </a:r>
            <a:r>
              <a:rPr sz="2400" spc="-5" dirty="0">
                <a:solidFill>
                  <a:srgbClr val="FF0000"/>
                </a:solidFill>
                <a:latin typeface="Tahoma"/>
                <a:cs typeface="Tahoma"/>
              </a:rPr>
              <a:t>code </a:t>
            </a:r>
            <a:r>
              <a:rPr sz="2400" dirty="0">
                <a:solidFill>
                  <a:srgbClr val="FF0000"/>
                </a:solidFill>
                <a:latin typeface="Tahoma"/>
                <a:cs typeface="Tahoma"/>
              </a:rPr>
              <a:t>into Binary</a:t>
            </a:r>
            <a:r>
              <a:rPr sz="2400" spc="-75" dirty="0">
                <a:solidFill>
                  <a:srgbClr val="FF0000"/>
                </a:solidFill>
                <a:latin typeface="Tahoma"/>
                <a:cs typeface="Tahoma"/>
              </a:rPr>
              <a:t> </a:t>
            </a:r>
            <a:r>
              <a:rPr sz="2400" spc="-50" dirty="0">
                <a:solidFill>
                  <a:srgbClr val="FF0000"/>
                </a:solidFill>
                <a:latin typeface="Tahoma"/>
                <a:cs typeface="Tahoma"/>
              </a:rPr>
              <a:t>Number.</a:t>
            </a:r>
            <a:endParaRPr sz="2400">
              <a:latin typeface="Tahoma"/>
              <a:cs typeface="Tahoma"/>
            </a:endParaRPr>
          </a:p>
        </p:txBody>
      </p:sp>
      <p:sp>
        <p:nvSpPr>
          <p:cNvPr id="5" name="object 5"/>
          <p:cNvSpPr txBox="1"/>
          <p:nvPr/>
        </p:nvSpPr>
        <p:spPr>
          <a:xfrm>
            <a:off x="1218996" y="3378200"/>
            <a:ext cx="141795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6" name="object 6"/>
          <p:cNvSpPr txBox="1"/>
          <p:nvPr/>
        </p:nvSpPr>
        <p:spPr>
          <a:xfrm>
            <a:off x="4034676"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5152408"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6365543"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9" name="object 9"/>
          <p:cNvSpPr txBox="1"/>
          <p:nvPr/>
        </p:nvSpPr>
        <p:spPr>
          <a:xfrm>
            <a:off x="7578983"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983691" y="24765"/>
            <a:ext cx="15316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a:t>
            </a:r>
            <a:r>
              <a:rPr sz="2400" spc="-85" dirty="0">
                <a:solidFill>
                  <a:srgbClr val="FF0000"/>
                </a:solidFill>
                <a:latin typeface="Tahoma"/>
                <a:cs typeface="Tahoma"/>
              </a:rPr>
              <a:t> </a:t>
            </a:r>
            <a:r>
              <a:rPr sz="2400" dirty="0">
                <a:solidFill>
                  <a:srgbClr val="FF0000"/>
                </a:solidFill>
                <a:latin typeface="Tahoma"/>
                <a:cs typeface="Tahoma"/>
              </a:rPr>
              <a:t>1:</a:t>
            </a:r>
            <a:endParaRPr sz="2400">
              <a:latin typeface="Tahoma"/>
              <a:cs typeface="Tahoma"/>
            </a:endParaRPr>
          </a:p>
        </p:txBody>
      </p:sp>
      <p:sp>
        <p:nvSpPr>
          <p:cNvPr id="4" name="object 4"/>
          <p:cNvSpPr txBox="1">
            <a:spLocks noGrp="1"/>
          </p:cNvSpPr>
          <p:nvPr>
            <p:ph type="title"/>
          </p:nvPr>
        </p:nvSpPr>
        <p:spPr>
          <a:xfrm>
            <a:off x="7721248" y="24765"/>
            <a:ext cx="121793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Cont</a:t>
            </a:r>
            <a:r>
              <a:rPr sz="2400" spc="5" dirty="0">
                <a:latin typeface="Tahoma"/>
                <a:cs typeface="Tahoma"/>
              </a:rPr>
              <a:t>i</a:t>
            </a:r>
            <a:r>
              <a:rPr sz="2400" dirty="0">
                <a:latin typeface="Tahoma"/>
                <a:cs typeface="Tahoma"/>
              </a:rPr>
              <a:t>nue</a:t>
            </a:r>
            <a:endParaRPr sz="2400">
              <a:latin typeface="Tahoma"/>
              <a:cs typeface="Tahoma"/>
            </a:endParaRPr>
          </a:p>
        </p:txBody>
      </p:sp>
      <p:sp>
        <p:nvSpPr>
          <p:cNvPr id="5" name="object 5"/>
          <p:cNvSpPr txBox="1"/>
          <p:nvPr/>
        </p:nvSpPr>
        <p:spPr>
          <a:xfrm>
            <a:off x="1337563" y="3378200"/>
            <a:ext cx="141795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6" name="object 6"/>
          <p:cNvSpPr txBox="1"/>
          <p:nvPr/>
        </p:nvSpPr>
        <p:spPr>
          <a:xfrm>
            <a:off x="4153243"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5270975"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6484110"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9" name="object 9"/>
          <p:cNvSpPr txBox="1"/>
          <p:nvPr/>
        </p:nvSpPr>
        <p:spPr>
          <a:xfrm>
            <a:off x="7697551"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0" name="object 10"/>
          <p:cNvSpPr txBox="1"/>
          <p:nvPr/>
        </p:nvSpPr>
        <p:spPr>
          <a:xfrm>
            <a:off x="1337563" y="4841494"/>
            <a:ext cx="2029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90" dirty="0">
                <a:latin typeface="Tahoma"/>
                <a:cs typeface="Tahoma"/>
              </a:rPr>
              <a:t> </a:t>
            </a:r>
            <a:r>
              <a:rPr sz="2400" spc="-5" dirty="0">
                <a:latin typeface="Tahoma"/>
                <a:cs typeface="Tahoma"/>
              </a:rPr>
              <a:t>Number</a:t>
            </a:r>
            <a:endParaRPr sz="2400">
              <a:latin typeface="Tahoma"/>
              <a:cs typeface="Tahoma"/>
            </a:endParaRPr>
          </a:p>
        </p:txBody>
      </p:sp>
      <p:sp>
        <p:nvSpPr>
          <p:cNvPr id="11" name="object 11"/>
          <p:cNvSpPr txBox="1"/>
          <p:nvPr/>
        </p:nvSpPr>
        <p:spPr>
          <a:xfrm>
            <a:off x="4195211"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p:nvPr/>
        </p:nvSpPr>
        <p:spPr>
          <a:xfrm>
            <a:off x="4208145" y="3810380"/>
            <a:ext cx="118745" cy="1143000"/>
          </a:xfrm>
          <a:custGeom>
            <a:avLst/>
            <a:gdLst/>
            <a:ahLst/>
            <a:cxnLst/>
            <a:rect l="l" t="t" r="r" b="b"/>
            <a:pathLst>
              <a:path w="118745" h="1143000">
                <a:moveTo>
                  <a:pt x="14350" y="1026033"/>
                </a:moveTo>
                <a:lnTo>
                  <a:pt x="2158" y="1033145"/>
                </a:lnTo>
                <a:lnTo>
                  <a:pt x="0" y="1041019"/>
                </a:lnTo>
                <a:lnTo>
                  <a:pt x="59435" y="1142619"/>
                </a:lnTo>
                <a:lnTo>
                  <a:pt x="74189" y="1117346"/>
                </a:lnTo>
                <a:lnTo>
                  <a:pt x="46608" y="1117346"/>
                </a:lnTo>
                <a:lnTo>
                  <a:pt x="46592" y="1069982"/>
                </a:lnTo>
                <a:lnTo>
                  <a:pt x="22097" y="1028065"/>
                </a:lnTo>
                <a:lnTo>
                  <a:pt x="14350" y="1026033"/>
                </a:lnTo>
                <a:close/>
              </a:path>
              <a:path w="118745" h="1143000">
                <a:moveTo>
                  <a:pt x="46592" y="1069982"/>
                </a:moveTo>
                <a:lnTo>
                  <a:pt x="46608" y="1117346"/>
                </a:lnTo>
                <a:lnTo>
                  <a:pt x="72135" y="1117346"/>
                </a:lnTo>
                <a:lnTo>
                  <a:pt x="72134" y="1110869"/>
                </a:lnTo>
                <a:lnTo>
                  <a:pt x="48387" y="1110869"/>
                </a:lnTo>
                <a:lnTo>
                  <a:pt x="59421" y="1091936"/>
                </a:lnTo>
                <a:lnTo>
                  <a:pt x="46592" y="1069982"/>
                </a:lnTo>
                <a:close/>
              </a:path>
              <a:path w="118745" h="1143000">
                <a:moveTo>
                  <a:pt x="104393" y="1026033"/>
                </a:moveTo>
                <a:lnTo>
                  <a:pt x="96646" y="1028065"/>
                </a:lnTo>
                <a:lnTo>
                  <a:pt x="72216" y="1069982"/>
                </a:lnTo>
                <a:lnTo>
                  <a:pt x="72135" y="1117346"/>
                </a:lnTo>
                <a:lnTo>
                  <a:pt x="74189" y="1117346"/>
                </a:lnTo>
                <a:lnTo>
                  <a:pt x="118744" y="1041019"/>
                </a:lnTo>
                <a:lnTo>
                  <a:pt x="116585" y="1033145"/>
                </a:lnTo>
                <a:lnTo>
                  <a:pt x="104393" y="1026033"/>
                </a:lnTo>
                <a:close/>
              </a:path>
              <a:path w="118745" h="1143000">
                <a:moveTo>
                  <a:pt x="59421" y="1091936"/>
                </a:moveTo>
                <a:lnTo>
                  <a:pt x="48387" y="1110869"/>
                </a:lnTo>
                <a:lnTo>
                  <a:pt x="70484" y="1110869"/>
                </a:lnTo>
                <a:lnTo>
                  <a:pt x="59421" y="1091936"/>
                </a:lnTo>
                <a:close/>
              </a:path>
              <a:path w="118745" h="1143000">
                <a:moveTo>
                  <a:pt x="72125" y="1070139"/>
                </a:moveTo>
                <a:lnTo>
                  <a:pt x="59421" y="1091936"/>
                </a:lnTo>
                <a:lnTo>
                  <a:pt x="70484" y="1110869"/>
                </a:lnTo>
                <a:lnTo>
                  <a:pt x="72134" y="1110869"/>
                </a:lnTo>
                <a:lnTo>
                  <a:pt x="72125" y="1070139"/>
                </a:lnTo>
                <a:close/>
              </a:path>
              <a:path w="118745" h="1143000">
                <a:moveTo>
                  <a:pt x="71881" y="0"/>
                </a:moveTo>
                <a:lnTo>
                  <a:pt x="46227" y="0"/>
                </a:lnTo>
                <a:lnTo>
                  <a:pt x="46577" y="1026033"/>
                </a:lnTo>
                <a:lnTo>
                  <a:pt x="46684" y="1070139"/>
                </a:lnTo>
                <a:lnTo>
                  <a:pt x="59421" y="1091936"/>
                </a:lnTo>
                <a:lnTo>
                  <a:pt x="72125" y="1070139"/>
                </a:lnTo>
                <a:lnTo>
                  <a:pt x="71881" y="0"/>
                </a:lnTo>
                <a:close/>
              </a:path>
            </a:pathLst>
          </a:custGeom>
          <a:solidFill>
            <a:srgbClr val="000000"/>
          </a:solidFill>
        </p:spPr>
        <p:txBody>
          <a:bodyPr wrap="square" lIns="0" tIns="0" rIns="0" bIns="0" rtlCol="0"/>
          <a:lstStyle/>
          <a:p>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1337563" y="3378200"/>
            <a:ext cx="141795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4" name="object 4"/>
          <p:cNvSpPr txBox="1"/>
          <p:nvPr/>
        </p:nvSpPr>
        <p:spPr>
          <a:xfrm>
            <a:off x="4153243"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5" name="object 5"/>
          <p:cNvSpPr txBox="1"/>
          <p:nvPr/>
        </p:nvSpPr>
        <p:spPr>
          <a:xfrm>
            <a:off x="5270975"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6" name="object 6"/>
          <p:cNvSpPr txBox="1"/>
          <p:nvPr/>
        </p:nvSpPr>
        <p:spPr>
          <a:xfrm>
            <a:off x="6484110"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7697551"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8" name="object 8"/>
          <p:cNvSpPr txBox="1"/>
          <p:nvPr/>
        </p:nvSpPr>
        <p:spPr>
          <a:xfrm>
            <a:off x="1337563" y="4841494"/>
            <a:ext cx="2029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90" dirty="0">
                <a:latin typeface="Tahoma"/>
                <a:cs typeface="Tahoma"/>
              </a:rPr>
              <a:t> </a:t>
            </a:r>
            <a:r>
              <a:rPr sz="2400" spc="-5" dirty="0">
                <a:latin typeface="Tahoma"/>
                <a:cs typeface="Tahoma"/>
              </a:rPr>
              <a:t>Number</a:t>
            </a:r>
            <a:endParaRPr sz="2400">
              <a:latin typeface="Tahoma"/>
              <a:cs typeface="Tahoma"/>
            </a:endParaRPr>
          </a:p>
        </p:txBody>
      </p:sp>
      <p:sp>
        <p:nvSpPr>
          <p:cNvPr id="9" name="object 9"/>
          <p:cNvSpPr txBox="1"/>
          <p:nvPr/>
        </p:nvSpPr>
        <p:spPr>
          <a:xfrm>
            <a:off x="4195211"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5408956"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1" name="object 11"/>
          <p:cNvSpPr/>
          <p:nvPr/>
        </p:nvSpPr>
        <p:spPr>
          <a:xfrm>
            <a:off x="4334002" y="4495038"/>
            <a:ext cx="381635" cy="415290"/>
          </a:xfrm>
          <a:custGeom>
            <a:avLst/>
            <a:gdLst/>
            <a:ahLst/>
            <a:cxnLst/>
            <a:rect l="l" t="t" r="r" b="b"/>
            <a:pathLst>
              <a:path w="381635" h="415289">
                <a:moveTo>
                  <a:pt x="347009" y="37506"/>
                </a:moveTo>
                <a:lnTo>
                  <a:pt x="322812" y="45004"/>
                </a:lnTo>
                <a:lnTo>
                  <a:pt x="0" y="397637"/>
                </a:lnTo>
                <a:lnTo>
                  <a:pt x="18796" y="414909"/>
                </a:lnTo>
                <a:lnTo>
                  <a:pt x="341627" y="62382"/>
                </a:lnTo>
                <a:lnTo>
                  <a:pt x="347009" y="37506"/>
                </a:lnTo>
                <a:close/>
              </a:path>
              <a:path w="381635" h="415289">
                <a:moveTo>
                  <a:pt x="379059" y="10160"/>
                </a:moveTo>
                <a:lnTo>
                  <a:pt x="354711" y="10160"/>
                </a:lnTo>
                <a:lnTo>
                  <a:pt x="373634" y="27431"/>
                </a:lnTo>
                <a:lnTo>
                  <a:pt x="341627" y="62382"/>
                </a:lnTo>
                <a:lnTo>
                  <a:pt x="332867" y="102869"/>
                </a:lnTo>
                <a:lnTo>
                  <a:pt x="331470" y="109728"/>
                </a:lnTo>
                <a:lnTo>
                  <a:pt x="335788" y="116586"/>
                </a:lnTo>
                <a:lnTo>
                  <a:pt x="342646" y="117982"/>
                </a:lnTo>
                <a:lnTo>
                  <a:pt x="349631" y="119506"/>
                </a:lnTo>
                <a:lnTo>
                  <a:pt x="356362" y="115188"/>
                </a:lnTo>
                <a:lnTo>
                  <a:pt x="357886" y="108204"/>
                </a:lnTo>
                <a:lnTo>
                  <a:pt x="379059" y="10160"/>
                </a:lnTo>
                <a:close/>
              </a:path>
              <a:path w="381635" h="415289">
                <a:moveTo>
                  <a:pt x="361111" y="16001"/>
                </a:moveTo>
                <a:lnTo>
                  <a:pt x="351663" y="16001"/>
                </a:lnTo>
                <a:lnTo>
                  <a:pt x="368046" y="30987"/>
                </a:lnTo>
                <a:lnTo>
                  <a:pt x="347009" y="37506"/>
                </a:lnTo>
                <a:lnTo>
                  <a:pt x="341627" y="62382"/>
                </a:lnTo>
                <a:lnTo>
                  <a:pt x="373634" y="27431"/>
                </a:lnTo>
                <a:lnTo>
                  <a:pt x="361111" y="16001"/>
                </a:lnTo>
                <a:close/>
              </a:path>
              <a:path w="381635" h="415289">
                <a:moveTo>
                  <a:pt x="381253" y="0"/>
                </a:moveTo>
                <a:lnTo>
                  <a:pt x="268859" y="35051"/>
                </a:lnTo>
                <a:lnTo>
                  <a:pt x="265175" y="42163"/>
                </a:lnTo>
                <a:lnTo>
                  <a:pt x="267208" y="48894"/>
                </a:lnTo>
                <a:lnTo>
                  <a:pt x="269367" y="55625"/>
                </a:lnTo>
                <a:lnTo>
                  <a:pt x="276478" y="59436"/>
                </a:lnTo>
                <a:lnTo>
                  <a:pt x="283210" y="57276"/>
                </a:lnTo>
                <a:lnTo>
                  <a:pt x="322812" y="45004"/>
                </a:lnTo>
                <a:lnTo>
                  <a:pt x="354711" y="10160"/>
                </a:lnTo>
                <a:lnTo>
                  <a:pt x="379059" y="10160"/>
                </a:lnTo>
                <a:lnTo>
                  <a:pt x="381253" y="0"/>
                </a:lnTo>
                <a:close/>
              </a:path>
              <a:path w="381635" h="415289">
                <a:moveTo>
                  <a:pt x="354711" y="10160"/>
                </a:moveTo>
                <a:lnTo>
                  <a:pt x="322812" y="45004"/>
                </a:lnTo>
                <a:lnTo>
                  <a:pt x="347009" y="37506"/>
                </a:lnTo>
                <a:lnTo>
                  <a:pt x="351663" y="16001"/>
                </a:lnTo>
                <a:lnTo>
                  <a:pt x="361111" y="16001"/>
                </a:lnTo>
                <a:lnTo>
                  <a:pt x="354711" y="10160"/>
                </a:lnTo>
                <a:close/>
              </a:path>
              <a:path w="381635" h="415289">
                <a:moveTo>
                  <a:pt x="351663" y="16001"/>
                </a:moveTo>
                <a:lnTo>
                  <a:pt x="347009" y="37506"/>
                </a:lnTo>
                <a:lnTo>
                  <a:pt x="368046" y="30987"/>
                </a:lnTo>
                <a:lnTo>
                  <a:pt x="351663" y="16001"/>
                </a:lnTo>
                <a:close/>
              </a:path>
            </a:pathLst>
          </a:custGeom>
          <a:solidFill>
            <a:srgbClr val="000000"/>
          </a:solidFill>
        </p:spPr>
        <p:txBody>
          <a:bodyPr wrap="square" lIns="0" tIns="0" rIns="0" bIns="0" rtlCol="0"/>
          <a:lstStyle/>
          <a:p>
            <a:endParaRPr/>
          </a:p>
        </p:txBody>
      </p:sp>
      <p:sp>
        <p:nvSpPr>
          <p:cNvPr id="12" name="object 12"/>
          <p:cNvSpPr/>
          <p:nvPr/>
        </p:nvSpPr>
        <p:spPr>
          <a:xfrm>
            <a:off x="4872863" y="3672966"/>
            <a:ext cx="398145" cy="616585"/>
          </a:xfrm>
          <a:custGeom>
            <a:avLst/>
            <a:gdLst/>
            <a:ahLst/>
            <a:cxnLst/>
            <a:rect l="l" t="t" r="r" b="b"/>
            <a:pathLst>
              <a:path w="398145" h="616585">
                <a:moveTo>
                  <a:pt x="10287" y="492886"/>
                </a:moveTo>
                <a:lnTo>
                  <a:pt x="4445" y="498474"/>
                </a:lnTo>
                <a:lnTo>
                  <a:pt x="0" y="616076"/>
                </a:lnTo>
                <a:lnTo>
                  <a:pt x="28260" y="601471"/>
                </a:lnTo>
                <a:lnTo>
                  <a:pt x="24384" y="601471"/>
                </a:lnTo>
                <a:lnTo>
                  <a:pt x="2794" y="587882"/>
                </a:lnTo>
                <a:lnTo>
                  <a:pt x="28110" y="548021"/>
                </a:lnTo>
                <a:lnTo>
                  <a:pt x="29754" y="505459"/>
                </a:lnTo>
                <a:lnTo>
                  <a:pt x="29972" y="499363"/>
                </a:lnTo>
                <a:lnTo>
                  <a:pt x="24384" y="493521"/>
                </a:lnTo>
                <a:lnTo>
                  <a:pt x="17399" y="493140"/>
                </a:lnTo>
                <a:lnTo>
                  <a:pt x="10287" y="492886"/>
                </a:lnTo>
                <a:close/>
              </a:path>
              <a:path w="398145" h="616585">
                <a:moveTo>
                  <a:pt x="28110" y="548021"/>
                </a:moveTo>
                <a:lnTo>
                  <a:pt x="2794" y="587882"/>
                </a:lnTo>
                <a:lnTo>
                  <a:pt x="24384" y="601471"/>
                </a:lnTo>
                <a:lnTo>
                  <a:pt x="28417" y="595121"/>
                </a:lnTo>
                <a:lnTo>
                  <a:pt x="26288" y="595121"/>
                </a:lnTo>
                <a:lnTo>
                  <a:pt x="7620" y="583310"/>
                </a:lnTo>
                <a:lnTo>
                  <a:pt x="27135" y="573239"/>
                </a:lnTo>
                <a:lnTo>
                  <a:pt x="28110" y="548021"/>
                </a:lnTo>
                <a:close/>
              </a:path>
              <a:path w="398145" h="616585">
                <a:moveTo>
                  <a:pt x="92837" y="539368"/>
                </a:moveTo>
                <a:lnTo>
                  <a:pt x="49724" y="561581"/>
                </a:lnTo>
                <a:lnTo>
                  <a:pt x="24384" y="601471"/>
                </a:lnTo>
                <a:lnTo>
                  <a:pt x="28260" y="601471"/>
                </a:lnTo>
                <a:lnTo>
                  <a:pt x="104521" y="562101"/>
                </a:lnTo>
                <a:lnTo>
                  <a:pt x="107061" y="554354"/>
                </a:lnTo>
                <a:lnTo>
                  <a:pt x="103703" y="548021"/>
                </a:lnTo>
                <a:lnTo>
                  <a:pt x="100584" y="541781"/>
                </a:lnTo>
                <a:lnTo>
                  <a:pt x="92837" y="539368"/>
                </a:lnTo>
                <a:close/>
              </a:path>
              <a:path w="398145" h="616585">
                <a:moveTo>
                  <a:pt x="27135" y="573239"/>
                </a:moveTo>
                <a:lnTo>
                  <a:pt x="7620" y="583310"/>
                </a:lnTo>
                <a:lnTo>
                  <a:pt x="26288" y="595121"/>
                </a:lnTo>
                <a:lnTo>
                  <a:pt x="27135" y="573239"/>
                </a:lnTo>
                <a:close/>
              </a:path>
              <a:path w="398145" h="616585">
                <a:moveTo>
                  <a:pt x="49724" y="561581"/>
                </a:moveTo>
                <a:lnTo>
                  <a:pt x="27135" y="573239"/>
                </a:lnTo>
                <a:lnTo>
                  <a:pt x="26288" y="595121"/>
                </a:lnTo>
                <a:lnTo>
                  <a:pt x="28417" y="595121"/>
                </a:lnTo>
                <a:lnTo>
                  <a:pt x="49724" y="561581"/>
                </a:lnTo>
                <a:close/>
              </a:path>
              <a:path w="398145" h="616585">
                <a:moveTo>
                  <a:pt x="376174" y="0"/>
                </a:moveTo>
                <a:lnTo>
                  <a:pt x="28110" y="548021"/>
                </a:lnTo>
                <a:lnTo>
                  <a:pt x="27135" y="573239"/>
                </a:lnTo>
                <a:lnTo>
                  <a:pt x="49724" y="561581"/>
                </a:lnTo>
                <a:lnTo>
                  <a:pt x="397763" y="13715"/>
                </a:lnTo>
                <a:lnTo>
                  <a:pt x="376174" y="0"/>
                </a:lnTo>
                <a:close/>
              </a:path>
            </a:pathLst>
          </a:custGeom>
          <a:solidFill>
            <a:srgbClr val="000000"/>
          </a:solidFill>
        </p:spPr>
        <p:txBody>
          <a:bodyPr wrap="square" lIns="0" tIns="0" rIns="0" bIns="0" rtlCol="0"/>
          <a:lstStyle/>
          <a:p>
            <a:endParaRPr/>
          </a:p>
        </p:txBody>
      </p:sp>
      <p:sp>
        <p:nvSpPr>
          <p:cNvPr id="13" name="object 13"/>
          <p:cNvSpPr/>
          <p:nvPr/>
        </p:nvSpPr>
        <p:spPr>
          <a:xfrm>
            <a:off x="4868036" y="4334509"/>
            <a:ext cx="542925" cy="567055"/>
          </a:xfrm>
          <a:custGeom>
            <a:avLst/>
            <a:gdLst/>
            <a:ahLst/>
            <a:cxnLst/>
            <a:rect l="l" t="t" r="r" b="b"/>
            <a:pathLst>
              <a:path w="542925" h="567054">
                <a:moveTo>
                  <a:pt x="436372" y="509777"/>
                </a:moveTo>
                <a:lnTo>
                  <a:pt x="429260" y="513714"/>
                </a:lnTo>
                <a:lnTo>
                  <a:pt x="427354" y="520445"/>
                </a:lnTo>
                <a:lnTo>
                  <a:pt x="425450" y="527303"/>
                </a:lnTo>
                <a:lnTo>
                  <a:pt x="429260" y="534288"/>
                </a:lnTo>
                <a:lnTo>
                  <a:pt x="542416" y="566927"/>
                </a:lnTo>
                <a:lnTo>
                  <a:pt x="540148" y="557402"/>
                </a:lnTo>
                <a:lnTo>
                  <a:pt x="515747" y="557402"/>
                </a:lnTo>
                <a:lnTo>
                  <a:pt x="483080" y="523224"/>
                </a:lnTo>
                <a:lnTo>
                  <a:pt x="436372" y="509777"/>
                </a:lnTo>
                <a:close/>
              </a:path>
              <a:path w="542925" h="567054">
                <a:moveTo>
                  <a:pt x="483080" y="523224"/>
                </a:moveTo>
                <a:lnTo>
                  <a:pt x="515747" y="557402"/>
                </a:lnTo>
                <a:lnTo>
                  <a:pt x="521841" y="551560"/>
                </a:lnTo>
                <a:lnTo>
                  <a:pt x="512572" y="551560"/>
                </a:lnTo>
                <a:lnTo>
                  <a:pt x="507465" y="530263"/>
                </a:lnTo>
                <a:lnTo>
                  <a:pt x="483080" y="523224"/>
                </a:lnTo>
                <a:close/>
              </a:path>
              <a:path w="542925" h="567054">
                <a:moveTo>
                  <a:pt x="508253" y="448182"/>
                </a:moveTo>
                <a:lnTo>
                  <a:pt x="494411" y="451484"/>
                </a:lnTo>
                <a:lnTo>
                  <a:pt x="490220" y="458342"/>
                </a:lnTo>
                <a:lnTo>
                  <a:pt x="501555" y="505617"/>
                </a:lnTo>
                <a:lnTo>
                  <a:pt x="534162" y="539750"/>
                </a:lnTo>
                <a:lnTo>
                  <a:pt x="515747" y="557402"/>
                </a:lnTo>
                <a:lnTo>
                  <a:pt x="540148" y="557402"/>
                </a:lnTo>
                <a:lnTo>
                  <a:pt x="516763" y="459231"/>
                </a:lnTo>
                <a:lnTo>
                  <a:pt x="515112" y="452373"/>
                </a:lnTo>
                <a:lnTo>
                  <a:pt x="508253" y="448182"/>
                </a:lnTo>
                <a:close/>
              </a:path>
              <a:path w="542925" h="567054">
                <a:moveTo>
                  <a:pt x="507465" y="530263"/>
                </a:moveTo>
                <a:lnTo>
                  <a:pt x="512572" y="551560"/>
                </a:lnTo>
                <a:lnTo>
                  <a:pt x="528447" y="536320"/>
                </a:lnTo>
                <a:lnTo>
                  <a:pt x="507465" y="530263"/>
                </a:lnTo>
                <a:close/>
              </a:path>
              <a:path w="542925" h="567054">
                <a:moveTo>
                  <a:pt x="501555" y="505617"/>
                </a:moveTo>
                <a:lnTo>
                  <a:pt x="507465" y="530263"/>
                </a:lnTo>
                <a:lnTo>
                  <a:pt x="528447" y="536320"/>
                </a:lnTo>
                <a:lnTo>
                  <a:pt x="512572" y="551560"/>
                </a:lnTo>
                <a:lnTo>
                  <a:pt x="521841" y="551560"/>
                </a:lnTo>
                <a:lnTo>
                  <a:pt x="534162" y="539750"/>
                </a:lnTo>
                <a:lnTo>
                  <a:pt x="501555" y="505617"/>
                </a:lnTo>
                <a:close/>
              </a:path>
              <a:path w="542925" h="567054">
                <a:moveTo>
                  <a:pt x="18541" y="0"/>
                </a:moveTo>
                <a:lnTo>
                  <a:pt x="0" y="17779"/>
                </a:lnTo>
                <a:lnTo>
                  <a:pt x="483080" y="523224"/>
                </a:lnTo>
                <a:lnTo>
                  <a:pt x="507465" y="530263"/>
                </a:lnTo>
                <a:lnTo>
                  <a:pt x="501555" y="505617"/>
                </a:lnTo>
                <a:lnTo>
                  <a:pt x="18541" y="0"/>
                </a:lnTo>
                <a:close/>
              </a:path>
            </a:pathLst>
          </a:custGeom>
          <a:solidFill>
            <a:srgbClr val="000000"/>
          </a:solidFill>
        </p:spPr>
        <p:txBody>
          <a:bodyPr wrap="square" lIns="0" tIns="0" rIns="0" bIns="0" rtlCol="0"/>
          <a:lstStyle/>
          <a:p>
            <a:endParaRPr/>
          </a:p>
        </p:txBody>
      </p:sp>
      <p:sp>
        <p:nvSpPr>
          <p:cNvPr id="14" name="object 14"/>
          <p:cNvSpPr txBox="1">
            <a:spLocks noGrp="1"/>
          </p:cNvSpPr>
          <p:nvPr>
            <p:ph type="title"/>
          </p:nvPr>
        </p:nvSpPr>
        <p:spPr>
          <a:xfrm>
            <a:off x="983691" y="24765"/>
            <a:ext cx="15316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r>
              <a:rPr sz="2400" spc="-85" dirty="0">
                <a:latin typeface="Tahoma"/>
                <a:cs typeface="Tahoma"/>
              </a:rPr>
              <a:t> </a:t>
            </a:r>
            <a:r>
              <a:rPr sz="2400" dirty="0">
                <a:latin typeface="Tahoma"/>
                <a:cs typeface="Tahoma"/>
              </a:rPr>
              <a:t>1:</a:t>
            </a:r>
            <a:endParaRPr sz="2400">
              <a:latin typeface="Tahoma"/>
              <a:cs typeface="Tahoma"/>
            </a:endParaRPr>
          </a:p>
        </p:txBody>
      </p:sp>
      <p:sp>
        <p:nvSpPr>
          <p:cNvPr id="15" name="object 15"/>
          <p:cNvSpPr txBox="1"/>
          <p:nvPr/>
        </p:nvSpPr>
        <p:spPr>
          <a:xfrm>
            <a:off x="7721248" y="24765"/>
            <a:ext cx="12179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ahoma"/>
                <a:cs typeface="Tahoma"/>
              </a:rPr>
              <a:t>Cont</a:t>
            </a:r>
            <a:r>
              <a:rPr sz="2400" spc="5" dirty="0">
                <a:solidFill>
                  <a:srgbClr val="FF0000"/>
                </a:solidFill>
                <a:latin typeface="Tahoma"/>
                <a:cs typeface="Tahoma"/>
              </a:rPr>
              <a:t>i</a:t>
            </a:r>
            <a:r>
              <a:rPr sz="2400" dirty="0">
                <a:solidFill>
                  <a:srgbClr val="FF0000"/>
                </a:solidFill>
                <a:latin typeface="Tahoma"/>
                <a:cs typeface="Tahoma"/>
              </a:rPr>
              <a:t>nue</a:t>
            </a:r>
            <a:endParaRPr sz="2400">
              <a:latin typeface="Tahoma"/>
              <a:cs typeface="Tahoma"/>
            </a:endParaRPr>
          </a:p>
        </p:txBody>
      </p:sp>
      <p:sp>
        <p:nvSpPr>
          <p:cNvPr id="16" name="object 16"/>
          <p:cNvSpPr txBox="1"/>
          <p:nvPr/>
        </p:nvSpPr>
        <p:spPr>
          <a:xfrm>
            <a:off x="4671330" y="4150496"/>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0"/>
            <a:ext cx="8756015" cy="878840"/>
          </a:xfrm>
          <a:prstGeom prst="rect">
            <a:avLst/>
          </a:prstGeom>
        </p:spPr>
        <p:txBody>
          <a:bodyPr vert="horz" wrap="square" lIns="0" tIns="12065" rIns="0" bIns="0" rtlCol="0">
            <a:spAutoFit/>
          </a:bodyPr>
          <a:lstStyle/>
          <a:p>
            <a:pPr marL="12700" marR="5080">
              <a:lnSpc>
                <a:spcPct val="100000"/>
              </a:lnSpc>
              <a:spcBef>
                <a:spcPts val="95"/>
              </a:spcBef>
            </a:pPr>
            <a:r>
              <a:rPr sz="2800" b="1" spc="-20" dirty="0">
                <a:latin typeface="Calibri"/>
                <a:cs typeface="Calibri"/>
              </a:rPr>
              <a:t>Conversion </a:t>
            </a:r>
            <a:r>
              <a:rPr sz="2800" b="1" spc="-5" dirty="0">
                <a:latin typeface="Calibri"/>
                <a:cs typeface="Calibri"/>
              </a:rPr>
              <a:t>of Decimal number </a:t>
            </a:r>
            <a:r>
              <a:rPr sz="2800" b="1" spc="-15" dirty="0">
                <a:latin typeface="Calibri"/>
                <a:cs typeface="Calibri"/>
              </a:rPr>
              <a:t>into </a:t>
            </a:r>
            <a:r>
              <a:rPr sz="2800" b="1" spc="-5" dirty="0">
                <a:latin typeface="Calibri"/>
                <a:cs typeface="Calibri"/>
              </a:rPr>
              <a:t>Binary number </a:t>
            </a:r>
            <a:r>
              <a:rPr sz="2800" b="1" spc="-20" dirty="0">
                <a:latin typeface="Calibri"/>
                <a:cs typeface="Calibri"/>
              </a:rPr>
              <a:t>(Integer  </a:t>
            </a:r>
            <a:r>
              <a:rPr sz="2800" b="1" spc="-5" dirty="0">
                <a:latin typeface="Calibri"/>
                <a:cs typeface="Calibri"/>
              </a:rPr>
              <a:t>Number)</a:t>
            </a:r>
            <a:endParaRPr sz="2800">
              <a:latin typeface="Calibri"/>
              <a:cs typeface="Calibri"/>
            </a:endParaRPr>
          </a:p>
        </p:txBody>
      </p:sp>
      <p:sp>
        <p:nvSpPr>
          <p:cNvPr id="3" name="object 3"/>
          <p:cNvSpPr txBox="1"/>
          <p:nvPr/>
        </p:nvSpPr>
        <p:spPr>
          <a:xfrm>
            <a:off x="383844" y="921994"/>
            <a:ext cx="8378190" cy="5147945"/>
          </a:xfrm>
          <a:prstGeom prst="rect">
            <a:avLst/>
          </a:prstGeom>
        </p:spPr>
        <p:txBody>
          <a:bodyPr vert="horz" wrap="square" lIns="0" tIns="256540" rIns="0" bIns="0" rtlCol="0">
            <a:spAutoFit/>
          </a:bodyPr>
          <a:lstStyle/>
          <a:p>
            <a:pPr marL="12700">
              <a:lnSpc>
                <a:spcPct val="100000"/>
              </a:lnSpc>
              <a:spcBef>
                <a:spcPts val="2020"/>
              </a:spcBef>
            </a:pPr>
            <a:r>
              <a:rPr sz="3200" spc="-15" dirty="0">
                <a:solidFill>
                  <a:srgbClr val="FF0000"/>
                </a:solidFill>
                <a:latin typeface="Calibri"/>
                <a:cs typeface="Calibri"/>
              </a:rPr>
              <a:t>Procedure:</a:t>
            </a:r>
            <a:endParaRPr sz="3200">
              <a:latin typeface="Calibri"/>
              <a:cs typeface="Calibri"/>
            </a:endParaRPr>
          </a:p>
          <a:p>
            <a:pPr marL="527685" marR="5080" indent="-515620" algn="just">
              <a:lnSpc>
                <a:spcPct val="150000"/>
              </a:lnSpc>
              <a:spcBef>
                <a:spcPts val="5"/>
              </a:spcBef>
              <a:buAutoNum type="arabicPeriod"/>
              <a:tabLst>
                <a:tab pos="528320" algn="l"/>
              </a:tabLst>
            </a:pPr>
            <a:r>
              <a:rPr sz="3200" spc="-5" dirty="0">
                <a:latin typeface="Calibri"/>
                <a:cs typeface="Calibri"/>
              </a:rPr>
              <a:t>Divide </a:t>
            </a:r>
            <a:r>
              <a:rPr sz="3200" dirty="0">
                <a:latin typeface="Calibri"/>
                <a:cs typeface="Calibri"/>
              </a:rPr>
              <a:t>the </a:t>
            </a:r>
            <a:r>
              <a:rPr sz="3200" spc="-5" dirty="0">
                <a:latin typeface="Calibri"/>
                <a:cs typeface="Calibri"/>
              </a:rPr>
              <a:t>decimal no </a:t>
            </a:r>
            <a:r>
              <a:rPr sz="3200" spc="-10" dirty="0">
                <a:latin typeface="Calibri"/>
                <a:cs typeface="Calibri"/>
              </a:rPr>
              <a:t>by </a:t>
            </a:r>
            <a:r>
              <a:rPr sz="3200" dirty="0">
                <a:latin typeface="Calibri"/>
                <a:cs typeface="Calibri"/>
              </a:rPr>
              <a:t>the </a:t>
            </a:r>
            <a:r>
              <a:rPr sz="3200" spc="-5" dirty="0">
                <a:latin typeface="Calibri"/>
                <a:cs typeface="Calibri"/>
              </a:rPr>
              <a:t>base 2, noting </a:t>
            </a:r>
            <a:r>
              <a:rPr sz="3200" dirty="0">
                <a:latin typeface="Calibri"/>
                <a:cs typeface="Calibri"/>
              </a:rPr>
              <a:t>the  </a:t>
            </a:r>
            <a:r>
              <a:rPr sz="3200" spc="-40" dirty="0">
                <a:latin typeface="Calibri"/>
                <a:cs typeface="Calibri"/>
              </a:rPr>
              <a:t>remainder.</a:t>
            </a:r>
            <a:endParaRPr sz="3200">
              <a:latin typeface="Calibri"/>
              <a:cs typeface="Calibri"/>
            </a:endParaRPr>
          </a:p>
          <a:p>
            <a:pPr marL="527685" marR="5080" indent="-515620" algn="just">
              <a:lnSpc>
                <a:spcPct val="150000"/>
              </a:lnSpc>
              <a:buAutoNum type="arabicPeriod"/>
              <a:tabLst>
                <a:tab pos="528320" algn="l"/>
              </a:tabLst>
            </a:pPr>
            <a:r>
              <a:rPr sz="3200" spc="-5" dirty="0">
                <a:latin typeface="Calibri"/>
                <a:cs typeface="Calibri"/>
              </a:rPr>
              <a:t>Continue </a:t>
            </a:r>
            <a:r>
              <a:rPr sz="3200" spc="-25" dirty="0">
                <a:latin typeface="Calibri"/>
                <a:cs typeface="Calibri"/>
              </a:rPr>
              <a:t>to </a:t>
            </a:r>
            <a:r>
              <a:rPr sz="3200" spc="-5" dirty="0">
                <a:latin typeface="Calibri"/>
                <a:cs typeface="Calibri"/>
              </a:rPr>
              <a:t>divide </a:t>
            </a:r>
            <a:r>
              <a:rPr sz="3200" dirty="0">
                <a:latin typeface="Calibri"/>
                <a:cs typeface="Calibri"/>
              </a:rPr>
              <a:t>the </a:t>
            </a:r>
            <a:r>
              <a:rPr sz="3200" spc="-10" dirty="0">
                <a:latin typeface="Calibri"/>
                <a:cs typeface="Calibri"/>
              </a:rPr>
              <a:t>quotient by </a:t>
            </a:r>
            <a:r>
              <a:rPr sz="3200" dirty="0">
                <a:latin typeface="Calibri"/>
                <a:cs typeface="Calibri"/>
              </a:rPr>
              <a:t>2 </a:t>
            </a:r>
            <a:r>
              <a:rPr sz="3200" spc="-10" dirty="0">
                <a:latin typeface="Calibri"/>
                <a:cs typeface="Calibri"/>
              </a:rPr>
              <a:t>until there  </a:t>
            </a:r>
            <a:r>
              <a:rPr sz="3200" spc="-5" dirty="0">
                <a:latin typeface="Calibri"/>
                <a:cs typeface="Calibri"/>
              </a:rPr>
              <a:t>is nothing </a:t>
            </a:r>
            <a:r>
              <a:rPr sz="3200" spc="-10" dirty="0">
                <a:latin typeface="Calibri"/>
                <a:cs typeface="Calibri"/>
              </a:rPr>
              <a:t>left, </a:t>
            </a:r>
            <a:r>
              <a:rPr sz="3200" spc="-15" dirty="0">
                <a:latin typeface="Calibri"/>
                <a:cs typeface="Calibri"/>
              </a:rPr>
              <a:t>keeping  </a:t>
            </a:r>
            <a:r>
              <a:rPr sz="3200" dirty="0">
                <a:latin typeface="Calibri"/>
                <a:cs typeface="Calibri"/>
              </a:rPr>
              <a:t>the </a:t>
            </a:r>
            <a:r>
              <a:rPr sz="3200" spc="-15" dirty="0">
                <a:latin typeface="Calibri"/>
                <a:cs typeface="Calibri"/>
              </a:rPr>
              <a:t>track  </a:t>
            </a:r>
            <a:r>
              <a:rPr sz="3200" dirty="0">
                <a:latin typeface="Calibri"/>
                <a:cs typeface="Calibri"/>
              </a:rPr>
              <a:t>of the  </a:t>
            </a:r>
            <a:r>
              <a:rPr sz="3200" spc="-10" dirty="0">
                <a:latin typeface="Calibri"/>
                <a:cs typeface="Calibri"/>
              </a:rPr>
              <a:t>remainders </a:t>
            </a:r>
            <a:r>
              <a:rPr sz="3200" spc="-15" dirty="0">
                <a:latin typeface="Calibri"/>
                <a:cs typeface="Calibri"/>
              </a:rPr>
              <a:t>from </a:t>
            </a:r>
            <a:r>
              <a:rPr sz="3200" dirty="0">
                <a:latin typeface="Calibri"/>
                <a:cs typeface="Calibri"/>
              </a:rPr>
              <a:t>each</a:t>
            </a:r>
            <a:r>
              <a:rPr sz="3200" spc="-25" dirty="0">
                <a:latin typeface="Calibri"/>
                <a:cs typeface="Calibri"/>
              </a:rPr>
              <a:t> </a:t>
            </a:r>
            <a:r>
              <a:rPr sz="3200" spc="-20" dirty="0">
                <a:latin typeface="Calibri"/>
                <a:cs typeface="Calibri"/>
              </a:rPr>
              <a:t>step.</a:t>
            </a:r>
            <a:endParaRPr sz="3200">
              <a:latin typeface="Calibri"/>
              <a:cs typeface="Calibri"/>
            </a:endParaRPr>
          </a:p>
          <a:p>
            <a:pPr marL="527685" indent="-515620" algn="just">
              <a:lnSpc>
                <a:spcPct val="100000"/>
              </a:lnSpc>
              <a:spcBef>
                <a:spcPts val="1920"/>
              </a:spcBef>
              <a:buAutoNum type="arabicPeriod"/>
              <a:tabLst>
                <a:tab pos="528320" algn="l"/>
              </a:tabLst>
            </a:pPr>
            <a:r>
              <a:rPr sz="3200" spc="-15" dirty="0">
                <a:latin typeface="Calibri"/>
                <a:cs typeface="Calibri"/>
              </a:rPr>
              <a:t>List </a:t>
            </a:r>
            <a:r>
              <a:rPr sz="3200" dirty="0">
                <a:latin typeface="Calibri"/>
                <a:cs typeface="Calibri"/>
              </a:rPr>
              <a:t>the </a:t>
            </a:r>
            <a:r>
              <a:rPr sz="3200" spc="-5" dirty="0">
                <a:latin typeface="Calibri"/>
                <a:cs typeface="Calibri"/>
              </a:rPr>
              <a:t>remainder </a:t>
            </a:r>
            <a:r>
              <a:rPr sz="3200" spc="-10" dirty="0">
                <a:latin typeface="Calibri"/>
                <a:cs typeface="Calibri"/>
              </a:rPr>
              <a:t>values </a:t>
            </a:r>
            <a:r>
              <a:rPr sz="3200" dirty="0">
                <a:latin typeface="Calibri"/>
                <a:cs typeface="Calibri"/>
              </a:rPr>
              <a:t>in </a:t>
            </a:r>
            <a:r>
              <a:rPr sz="3200" spc="-25" dirty="0">
                <a:latin typeface="Calibri"/>
                <a:cs typeface="Calibri"/>
              </a:rPr>
              <a:t>reverse </a:t>
            </a:r>
            <a:r>
              <a:rPr sz="3200" spc="-15" dirty="0">
                <a:latin typeface="Calibri"/>
                <a:cs typeface="Calibri"/>
              </a:rPr>
              <a:t>order</a:t>
            </a:r>
            <a:r>
              <a:rPr sz="3200" spc="20" dirty="0">
                <a:latin typeface="Calibri"/>
                <a:cs typeface="Calibri"/>
              </a:rPr>
              <a:t> </a:t>
            </a:r>
            <a:r>
              <a:rPr sz="3200" spc="-45" dirty="0">
                <a:latin typeface="Calibri"/>
                <a:cs typeface="Calibri"/>
              </a:rPr>
              <a:t>to</a:t>
            </a:r>
            <a:endParaRPr sz="3200">
              <a:latin typeface="Calibri"/>
              <a:cs typeface="Calibri"/>
            </a:endParaRPr>
          </a:p>
        </p:txBody>
      </p:sp>
      <p:sp>
        <p:nvSpPr>
          <p:cNvPr id="5" name="object 5"/>
          <p:cNvSpPr txBox="1"/>
          <p:nvPr/>
        </p:nvSpPr>
        <p:spPr>
          <a:xfrm>
            <a:off x="1303380" y="6287515"/>
            <a:ext cx="5560060" cy="513715"/>
          </a:xfrm>
          <a:prstGeom prst="rect">
            <a:avLst/>
          </a:prstGeom>
        </p:spPr>
        <p:txBody>
          <a:bodyPr vert="horz" wrap="square" lIns="0" tIns="12700" rIns="0" bIns="0" rtlCol="0">
            <a:spAutoFit/>
          </a:bodyPr>
          <a:lstStyle/>
          <a:p>
            <a:pPr marL="38100">
              <a:lnSpc>
                <a:spcPct val="100000"/>
              </a:lnSpc>
              <a:spcBef>
                <a:spcPts val="100"/>
              </a:spcBef>
            </a:pPr>
            <a:r>
              <a:rPr sz="3200" dirty="0">
                <a:latin typeface="Calibri"/>
                <a:cs typeface="Calibri"/>
              </a:rPr>
              <a:t>d</a:t>
            </a:r>
            <a:r>
              <a:rPr sz="3200" spc="15" dirty="0">
                <a:latin typeface="Calibri"/>
                <a:cs typeface="Calibri"/>
              </a:rPr>
              <a:t> </a:t>
            </a:r>
            <a:r>
              <a:rPr sz="3200" dirty="0">
                <a:latin typeface="Calibri"/>
                <a:cs typeface="Calibri"/>
              </a:rPr>
              <a:t>the </a:t>
            </a:r>
            <a:r>
              <a:rPr sz="3200" spc="-5" dirty="0">
                <a:latin typeface="Calibri"/>
                <a:cs typeface="Calibri"/>
              </a:rPr>
              <a:t>num</a:t>
            </a:r>
            <a:r>
              <a:rPr sz="3200" spc="-15" dirty="0">
                <a:latin typeface="Calibri"/>
                <a:cs typeface="Calibri"/>
              </a:rPr>
              <a:t>b</a:t>
            </a:r>
            <a:r>
              <a:rPr sz="3200" dirty="0">
                <a:latin typeface="Calibri"/>
                <a:cs typeface="Calibri"/>
              </a:rPr>
              <a:t>e</a:t>
            </a:r>
            <a:r>
              <a:rPr sz="3200" spc="135" dirty="0">
                <a:latin typeface="Calibri"/>
                <a:cs typeface="Calibri"/>
              </a:rPr>
              <a:t>r</a:t>
            </a:r>
            <a:r>
              <a:rPr sz="3200" spc="-190" dirty="0">
                <a:latin typeface="Calibri"/>
                <a:cs typeface="Calibri"/>
              </a:rPr>
              <a:t>’</a:t>
            </a:r>
            <a:r>
              <a:rPr sz="3200" dirty="0">
                <a:latin typeface="Calibri"/>
                <a:cs typeface="Calibri"/>
              </a:rPr>
              <a:t>s</a:t>
            </a:r>
            <a:r>
              <a:rPr sz="3200" spc="-5" dirty="0">
                <a:latin typeface="Calibri"/>
                <a:cs typeface="Calibri"/>
              </a:rPr>
              <a:t> b</a:t>
            </a:r>
            <a:r>
              <a:rPr sz="3200" spc="-595" dirty="0">
                <a:latin typeface="Calibri"/>
                <a:cs typeface="Calibri"/>
              </a:rPr>
              <a:t>i</a:t>
            </a:r>
            <a:r>
              <a:rPr sz="1800" spc="-157" baseline="41666" dirty="0">
                <a:solidFill>
                  <a:srgbClr val="8A8A8A"/>
                </a:solidFill>
                <a:latin typeface="Calibri"/>
                <a:cs typeface="Calibri"/>
              </a:rPr>
              <a:t>A</a:t>
            </a:r>
            <a:r>
              <a:rPr sz="3200" spc="-1585" dirty="0">
                <a:latin typeface="Calibri"/>
                <a:cs typeface="Calibri"/>
              </a:rPr>
              <a:t>n</a:t>
            </a:r>
            <a:r>
              <a:rPr sz="1800" baseline="41666" dirty="0">
                <a:solidFill>
                  <a:srgbClr val="8A8A8A"/>
                </a:solidFill>
                <a:latin typeface="Calibri"/>
                <a:cs typeface="Calibri"/>
              </a:rPr>
              <a:t>mi</a:t>
            </a:r>
            <a:r>
              <a:rPr sz="1800" spc="-89" baseline="41666" dirty="0">
                <a:solidFill>
                  <a:srgbClr val="8A8A8A"/>
                </a:solidFill>
                <a:latin typeface="Calibri"/>
                <a:cs typeface="Calibri"/>
              </a:rPr>
              <a:t>t</a:t>
            </a:r>
            <a:r>
              <a:rPr sz="3200" spc="-1210" dirty="0">
                <a:latin typeface="Calibri"/>
                <a:cs typeface="Calibri"/>
              </a:rPr>
              <a:t>a</a:t>
            </a:r>
            <a:r>
              <a:rPr sz="1800" baseline="41666" dirty="0">
                <a:solidFill>
                  <a:srgbClr val="8A8A8A"/>
                </a:solidFill>
                <a:latin typeface="Calibri"/>
                <a:cs typeface="Calibri"/>
              </a:rPr>
              <a:t>N</a:t>
            </a:r>
            <a:r>
              <a:rPr sz="1800" spc="-262" baseline="41666" dirty="0">
                <a:solidFill>
                  <a:srgbClr val="8A8A8A"/>
                </a:solidFill>
                <a:latin typeface="Calibri"/>
                <a:cs typeface="Calibri"/>
              </a:rPr>
              <a:t>e</a:t>
            </a:r>
            <a:r>
              <a:rPr sz="3200" spc="-944" dirty="0">
                <a:latin typeface="Calibri"/>
                <a:cs typeface="Calibri"/>
              </a:rPr>
              <a:t>r</a:t>
            </a:r>
            <a:r>
              <a:rPr sz="1800" spc="-22" baseline="41666" dirty="0">
                <a:solidFill>
                  <a:srgbClr val="8A8A8A"/>
                </a:solidFill>
                <a:latin typeface="Calibri"/>
                <a:cs typeface="Calibri"/>
              </a:rPr>
              <a:t>v</a:t>
            </a:r>
            <a:r>
              <a:rPr sz="1800" spc="-247" baseline="41666" dirty="0">
                <a:solidFill>
                  <a:srgbClr val="8A8A8A"/>
                </a:solidFill>
                <a:latin typeface="Calibri"/>
                <a:cs typeface="Calibri"/>
              </a:rPr>
              <a:t>a</a:t>
            </a:r>
            <a:r>
              <a:rPr sz="3200" spc="-1290" dirty="0">
                <a:latin typeface="Calibri"/>
                <a:cs typeface="Calibri"/>
              </a:rPr>
              <a:t>y</a:t>
            </a:r>
            <a:r>
              <a:rPr sz="1800" baseline="41666" dirty="0">
                <a:solidFill>
                  <a:srgbClr val="8A8A8A"/>
                </a:solidFill>
                <a:latin typeface="Calibri"/>
                <a:cs typeface="Calibri"/>
              </a:rPr>
              <a:t>se   </a:t>
            </a:r>
            <a:r>
              <a:rPr sz="1800" spc="-165" baseline="41666" dirty="0">
                <a:solidFill>
                  <a:srgbClr val="8A8A8A"/>
                </a:solidFill>
                <a:latin typeface="Calibri"/>
                <a:cs typeface="Calibri"/>
              </a:rPr>
              <a:t> </a:t>
            </a:r>
            <a:r>
              <a:rPr sz="3200" dirty="0">
                <a:latin typeface="Calibri"/>
                <a:cs typeface="Calibri"/>
              </a:rPr>
              <a:t>equi</a:t>
            </a:r>
            <a:r>
              <a:rPr sz="3200" spc="-55" dirty="0">
                <a:latin typeface="Calibri"/>
                <a:cs typeface="Calibri"/>
              </a:rPr>
              <a:t>v</a:t>
            </a:r>
            <a:r>
              <a:rPr sz="3200" dirty="0">
                <a:latin typeface="Calibri"/>
                <a:cs typeface="Calibri"/>
              </a:rPr>
              <a:t>ale</a:t>
            </a:r>
            <a:r>
              <a:rPr sz="3200" spc="-30" dirty="0">
                <a:latin typeface="Calibri"/>
                <a:cs typeface="Calibri"/>
              </a:rPr>
              <a:t>n</a:t>
            </a:r>
            <a:r>
              <a:rPr sz="3200" dirty="0">
                <a:latin typeface="Calibri"/>
                <a:cs typeface="Calibri"/>
              </a:rPr>
              <a:t>t</a:t>
            </a:r>
          </a:p>
        </p:txBody>
      </p:sp>
      <p:sp>
        <p:nvSpPr>
          <p:cNvPr id="7" name="object 7"/>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1337563" y="3378200"/>
            <a:ext cx="141795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4" name="object 4"/>
          <p:cNvSpPr txBox="1"/>
          <p:nvPr/>
        </p:nvSpPr>
        <p:spPr>
          <a:xfrm>
            <a:off x="4153243"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5" name="object 5"/>
          <p:cNvSpPr txBox="1"/>
          <p:nvPr/>
        </p:nvSpPr>
        <p:spPr>
          <a:xfrm>
            <a:off x="5270975"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6" name="object 6"/>
          <p:cNvSpPr txBox="1"/>
          <p:nvPr/>
        </p:nvSpPr>
        <p:spPr>
          <a:xfrm>
            <a:off x="6484110"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7697551"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8" name="object 8"/>
          <p:cNvSpPr txBox="1"/>
          <p:nvPr/>
        </p:nvSpPr>
        <p:spPr>
          <a:xfrm>
            <a:off x="1337563" y="4841494"/>
            <a:ext cx="2029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90" dirty="0">
                <a:latin typeface="Tahoma"/>
                <a:cs typeface="Tahoma"/>
              </a:rPr>
              <a:t> </a:t>
            </a:r>
            <a:r>
              <a:rPr sz="2400" spc="-5" dirty="0">
                <a:latin typeface="Tahoma"/>
                <a:cs typeface="Tahoma"/>
              </a:rPr>
              <a:t>Number</a:t>
            </a:r>
            <a:endParaRPr sz="2400">
              <a:latin typeface="Tahoma"/>
              <a:cs typeface="Tahoma"/>
            </a:endParaRPr>
          </a:p>
        </p:txBody>
      </p:sp>
      <p:sp>
        <p:nvSpPr>
          <p:cNvPr id="9" name="object 9"/>
          <p:cNvSpPr txBox="1"/>
          <p:nvPr/>
        </p:nvSpPr>
        <p:spPr>
          <a:xfrm>
            <a:off x="4195211"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5408956"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1" name="object 11"/>
          <p:cNvSpPr txBox="1"/>
          <p:nvPr/>
        </p:nvSpPr>
        <p:spPr>
          <a:xfrm>
            <a:off x="6717493"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p:nvPr/>
        </p:nvSpPr>
        <p:spPr>
          <a:xfrm>
            <a:off x="5599938" y="4463415"/>
            <a:ext cx="311785" cy="617855"/>
          </a:xfrm>
          <a:custGeom>
            <a:avLst/>
            <a:gdLst/>
            <a:ahLst/>
            <a:cxnLst/>
            <a:rect l="l" t="t" r="r" b="b"/>
            <a:pathLst>
              <a:path w="311785" h="617854">
                <a:moveTo>
                  <a:pt x="280006" y="45766"/>
                </a:moveTo>
                <a:lnTo>
                  <a:pt x="259207" y="60004"/>
                </a:lnTo>
                <a:lnTo>
                  <a:pt x="0" y="606933"/>
                </a:lnTo>
                <a:lnTo>
                  <a:pt x="23113" y="617855"/>
                </a:lnTo>
                <a:lnTo>
                  <a:pt x="282188" y="71077"/>
                </a:lnTo>
                <a:lnTo>
                  <a:pt x="280006" y="45766"/>
                </a:lnTo>
                <a:close/>
              </a:path>
              <a:path w="311785" h="617854">
                <a:moveTo>
                  <a:pt x="303235" y="17399"/>
                </a:moveTo>
                <a:lnTo>
                  <a:pt x="279400" y="17399"/>
                </a:lnTo>
                <a:lnTo>
                  <a:pt x="302387" y="28448"/>
                </a:lnTo>
                <a:lnTo>
                  <a:pt x="282188" y="71077"/>
                </a:lnTo>
                <a:lnTo>
                  <a:pt x="285750" y="112395"/>
                </a:lnTo>
                <a:lnTo>
                  <a:pt x="286385" y="119507"/>
                </a:lnTo>
                <a:lnTo>
                  <a:pt x="292481" y="124714"/>
                </a:lnTo>
                <a:lnTo>
                  <a:pt x="306577" y="123443"/>
                </a:lnTo>
                <a:lnTo>
                  <a:pt x="311785" y="117348"/>
                </a:lnTo>
                <a:lnTo>
                  <a:pt x="311150" y="110236"/>
                </a:lnTo>
                <a:lnTo>
                  <a:pt x="303235" y="17399"/>
                </a:lnTo>
                <a:close/>
              </a:path>
              <a:path w="311785" h="617854">
                <a:moveTo>
                  <a:pt x="301751" y="0"/>
                </a:moveTo>
                <a:lnTo>
                  <a:pt x="210438" y="62484"/>
                </a:lnTo>
                <a:lnTo>
                  <a:pt x="204597" y="66548"/>
                </a:lnTo>
                <a:lnTo>
                  <a:pt x="203073" y="74422"/>
                </a:lnTo>
                <a:lnTo>
                  <a:pt x="207137" y="80264"/>
                </a:lnTo>
                <a:lnTo>
                  <a:pt x="211074" y="86106"/>
                </a:lnTo>
                <a:lnTo>
                  <a:pt x="219075" y="87630"/>
                </a:lnTo>
                <a:lnTo>
                  <a:pt x="224789" y="83566"/>
                </a:lnTo>
                <a:lnTo>
                  <a:pt x="259207" y="60004"/>
                </a:lnTo>
                <a:lnTo>
                  <a:pt x="279400" y="17399"/>
                </a:lnTo>
                <a:lnTo>
                  <a:pt x="303235" y="17399"/>
                </a:lnTo>
                <a:lnTo>
                  <a:pt x="301751" y="0"/>
                </a:lnTo>
                <a:close/>
              </a:path>
              <a:path w="311785" h="617854">
                <a:moveTo>
                  <a:pt x="293139" y="24003"/>
                </a:moveTo>
                <a:lnTo>
                  <a:pt x="278129" y="24003"/>
                </a:lnTo>
                <a:lnTo>
                  <a:pt x="298069" y="33401"/>
                </a:lnTo>
                <a:lnTo>
                  <a:pt x="280006" y="45766"/>
                </a:lnTo>
                <a:lnTo>
                  <a:pt x="282188" y="71077"/>
                </a:lnTo>
                <a:lnTo>
                  <a:pt x="302387" y="28448"/>
                </a:lnTo>
                <a:lnTo>
                  <a:pt x="293139" y="24003"/>
                </a:lnTo>
                <a:close/>
              </a:path>
              <a:path w="311785" h="617854">
                <a:moveTo>
                  <a:pt x="279400" y="17399"/>
                </a:moveTo>
                <a:lnTo>
                  <a:pt x="259207" y="60004"/>
                </a:lnTo>
                <a:lnTo>
                  <a:pt x="280006" y="45766"/>
                </a:lnTo>
                <a:lnTo>
                  <a:pt x="278129" y="24003"/>
                </a:lnTo>
                <a:lnTo>
                  <a:pt x="293139" y="24003"/>
                </a:lnTo>
                <a:lnTo>
                  <a:pt x="279400" y="17399"/>
                </a:lnTo>
                <a:close/>
              </a:path>
              <a:path w="311785" h="617854">
                <a:moveTo>
                  <a:pt x="278129" y="24003"/>
                </a:moveTo>
                <a:lnTo>
                  <a:pt x="280006" y="45766"/>
                </a:lnTo>
                <a:lnTo>
                  <a:pt x="298069" y="33401"/>
                </a:lnTo>
                <a:lnTo>
                  <a:pt x="278129" y="24003"/>
                </a:lnTo>
                <a:close/>
              </a:path>
            </a:pathLst>
          </a:custGeom>
          <a:solidFill>
            <a:srgbClr val="000000"/>
          </a:solidFill>
        </p:spPr>
        <p:txBody>
          <a:bodyPr wrap="square" lIns="0" tIns="0" rIns="0" bIns="0" rtlCol="0"/>
          <a:lstStyle/>
          <a:p>
            <a:endParaRPr/>
          </a:p>
        </p:txBody>
      </p:sp>
      <p:sp>
        <p:nvSpPr>
          <p:cNvPr id="13" name="object 13"/>
          <p:cNvSpPr/>
          <p:nvPr/>
        </p:nvSpPr>
        <p:spPr>
          <a:xfrm>
            <a:off x="6067933" y="3695572"/>
            <a:ext cx="398145" cy="616585"/>
          </a:xfrm>
          <a:custGeom>
            <a:avLst/>
            <a:gdLst/>
            <a:ahLst/>
            <a:cxnLst/>
            <a:rect l="l" t="t" r="r" b="b"/>
            <a:pathLst>
              <a:path w="398145" h="616585">
                <a:moveTo>
                  <a:pt x="10413" y="492887"/>
                </a:moveTo>
                <a:lnTo>
                  <a:pt x="4444" y="498347"/>
                </a:lnTo>
                <a:lnTo>
                  <a:pt x="4190" y="505459"/>
                </a:lnTo>
                <a:lnTo>
                  <a:pt x="0" y="616076"/>
                </a:lnTo>
                <a:lnTo>
                  <a:pt x="28260" y="601471"/>
                </a:lnTo>
                <a:lnTo>
                  <a:pt x="24383" y="601471"/>
                </a:lnTo>
                <a:lnTo>
                  <a:pt x="2793" y="587756"/>
                </a:lnTo>
                <a:lnTo>
                  <a:pt x="28172" y="547819"/>
                </a:lnTo>
                <a:lnTo>
                  <a:pt x="29971" y="499363"/>
                </a:lnTo>
                <a:lnTo>
                  <a:pt x="24511" y="493394"/>
                </a:lnTo>
                <a:lnTo>
                  <a:pt x="10413" y="492887"/>
                </a:lnTo>
                <a:close/>
              </a:path>
              <a:path w="398145" h="616585">
                <a:moveTo>
                  <a:pt x="28172" y="547819"/>
                </a:moveTo>
                <a:lnTo>
                  <a:pt x="2793" y="587756"/>
                </a:lnTo>
                <a:lnTo>
                  <a:pt x="24383" y="601471"/>
                </a:lnTo>
                <a:lnTo>
                  <a:pt x="28419" y="595121"/>
                </a:lnTo>
                <a:lnTo>
                  <a:pt x="26415" y="595121"/>
                </a:lnTo>
                <a:lnTo>
                  <a:pt x="7746" y="583310"/>
                </a:lnTo>
                <a:lnTo>
                  <a:pt x="27228" y="573240"/>
                </a:lnTo>
                <a:lnTo>
                  <a:pt x="28172" y="547819"/>
                </a:lnTo>
                <a:close/>
              </a:path>
              <a:path w="398145" h="616585">
                <a:moveTo>
                  <a:pt x="92837" y="539241"/>
                </a:moveTo>
                <a:lnTo>
                  <a:pt x="86613" y="542544"/>
                </a:lnTo>
                <a:lnTo>
                  <a:pt x="49708" y="561620"/>
                </a:lnTo>
                <a:lnTo>
                  <a:pt x="24383" y="601471"/>
                </a:lnTo>
                <a:lnTo>
                  <a:pt x="28260" y="601471"/>
                </a:lnTo>
                <a:lnTo>
                  <a:pt x="104647" y="561975"/>
                </a:lnTo>
                <a:lnTo>
                  <a:pt x="107061" y="554227"/>
                </a:lnTo>
                <a:lnTo>
                  <a:pt x="103787" y="547819"/>
                </a:lnTo>
                <a:lnTo>
                  <a:pt x="100583" y="541782"/>
                </a:lnTo>
                <a:lnTo>
                  <a:pt x="92837" y="539241"/>
                </a:lnTo>
                <a:close/>
              </a:path>
              <a:path w="398145" h="616585">
                <a:moveTo>
                  <a:pt x="27228" y="573240"/>
                </a:moveTo>
                <a:lnTo>
                  <a:pt x="7746" y="583310"/>
                </a:lnTo>
                <a:lnTo>
                  <a:pt x="26415" y="595121"/>
                </a:lnTo>
                <a:lnTo>
                  <a:pt x="27228" y="573240"/>
                </a:lnTo>
                <a:close/>
              </a:path>
              <a:path w="398145" h="616585">
                <a:moveTo>
                  <a:pt x="49708" y="561620"/>
                </a:moveTo>
                <a:lnTo>
                  <a:pt x="27228" y="573240"/>
                </a:lnTo>
                <a:lnTo>
                  <a:pt x="26415" y="595121"/>
                </a:lnTo>
                <a:lnTo>
                  <a:pt x="28419" y="595121"/>
                </a:lnTo>
                <a:lnTo>
                  <a:pt x="49708" y="561620"/>
                </a:lnTo>
                <a:close/>
              </a:path>
              <a:path w="398145" h="616585">
                <a:moveTo>
                  <a:pt x="376300" y="0"/>
                </a:moveTo>
                <a:lnTo>
                  <a:pt x="28172" y="547819"/>
                </a:lnTo>
                <a:lnTo>
                  <a:pt x="27228" y="573240"/>
                </a:lnTo>
                <a:lnTo>
                  <a:pt x="49708" y="561620"/>
                </a:lnTo>
                <a:lnTo>
                  <a:pt x="397890" y="13715"/>
                </a:lnTo>
                <a:lnTo>
                  <a:pt x="376300" y="0"/>
                </a:lnTo>
                <a:close/>
              </a:path>
            </a:pathLst>
          </a:custGeom>
          <a:solidFill>
            <a:srgbClr val="000000"/>
          </a:solidFill>
        </p:spPr>
        <p:txBody>
          <a:bodyPr wrap="square" lIns="0" tIns="0" rIns="0" bIns="0" rtlCol="0"/>
          <a:lstStyle/>
          <a:p>
            <a:endParaRPr/>
          </a:p>
        </p:txBody>
      </p:sp>
      <p:sp>
        <p:nvSpPr>
          <p:cNvPr id="14" name="object 14"/>
          <p:cNvSpPr/>
          <p:nvPr/>
        </p:nvSpPr>
        <p:spPr>
          <a:xfrm>
            <a:off x="6132321" y="4360545"/>
            <a:ext cx="542925" cy="592455"/>
          </a:xfrm>
          <a:custGeom>
            <a:avLst/>
            <a:gdLst/>
            <a:ahLst/>
            <a:cxnLst/>
            <a:rect l="l" t="t" r="r" b="b"/>
            <a:pathLst>
              <a:path w="542925" h="592454">
                <a:moveTo>
                  <a:pt x="437896" y="533018"/>
                </a:moveTo>
                <a:lnTo>
                  <a:pt x="430656" y="536701"/>
                </a:lnTo>
                <a:lnTo>
                  <a:pt x="428625" y="543559"/>
                </a:lnTo>
                <a:lnTo>
                  <a:pt x="426466" y="550290"/>
                </a:lnTo>
                <a:lnTo>
                  <a:pt x="430275" y="557402"/>
                </a:lnTo>
                <a:lnTo>
                  <a:pt x="542671" y="592454"/>
                </a:lnTo>
                <a:lnTo>
                  <a:pt x="540516" y="582421"/>
                </a:lnTo>
                <a:lnTo>
                  <a:pt x="516127" y="582421"/>
                </a:lnTo>
                <a:lnTo>
                  <a:pt x="484186" y="547446"/>
                </a:lnTo>
                <a:lnTo>
                  <a:pt x="444626" y="535050"/>
                </a:lnTo>
                <a:lnTo>
                  <a:pt x="437896" y="533018"/>
                </a:lnTo>
                <a:close/>
              </a:path>
              <a:path w="542925" h="592454">
                <a:moveTo>
                  <a:pt x="484186" y="547446"/>
                </a:moveTo>
                <a:lnTo>
                  <a:pt x="516127" y="582421"/>
                </a:lnTo>
                <a:lnTo>
                  <a:pt x="522667" y="576452"/>
                </a:lnTo>
                <a:lnTo>
                  <a:pt x="513079" y="576452"/>
                </a:lnTo>
                <a:lnTo>
                  <a:pt x="508475" y="555057"/>
                </a:lnTo>
                <a:lnTo>
                  <a:pt x="484186" y="547446"/>
                </a:lnTo>
                <a:close/>
              </a:path>
              <a:path w="542925" h="592454">
                <a:moveTo>
                  <a:pt x="511048" y="472947"/>
                </a:moveTo>
                <a:lnTo>
                  <a:pt x="497331" y="475995"/>
                </a:lnTo>
                <a:lnTo>
                  <a:pt x="492886" y="482726"/>
                </a:lnTo>
                <a:lnTo>
                  <a:pt x="494410" y="489711"/>
                </a:lnTo>
                <a:lnTo>
                  <a:pt x="503122" y="530189"/>
                </a:lnTo>
                <a:lnTo>
                  <a:pt x="535051" y="565149"/>
                </a:lnTo>
                <a:lnTo>
                  <a:pt x="516127" y="582421"/>
                </a:lnTo>
                <a:lnTo>
                  <a:pt x="540516" y="582421"/>
                </a:lnTo>
                <a:lnTo>
                  <a:pt x="519429" y="484250"/>
                </a:lnTo>
                <a:lnTo>
                  <a:pt x="517905" y="477392"/>
                </a:lnTo>
                <a:lnTo>
                  <a:pt x="511048" y="472947"/>
                </a:lnTo>
                <a:close/>
              </a:path>
              <a:path w="542925" h="592454">
                <a:moveTo>
                  <a:pt x="508475" y="555057"/>
                </a:moveTo>
                <a:lnTo>
                  <a:pt x="513079" y="576452"/>
                </a:lnTo>
                <a:lnTo>
                  <a:pt x="529335" y="561593"/>
                </a:lnTo>
                <a:lnTo>
                  <a:pt x="508475" y="555057"/>
                </a:lnTo>
                <a:close/>
              </a:path>
              <a:path w="542925" h="592454">
                <a:moveTo>
                  <a:pt x="503122" y="530189"/>
                </a:moveTo>
                <a:lnTo>
                  <a:pt x="508475" y="555057"/>
                </a:lnTo>
                <a:lnTo>
                  <a:pt x="529335" y="561593"/>
                </a:lnTo>
                <a:lnTo>
                  <a:pt x="513079" y="576452"/>
                </a:lnTo>
                <a:lnTo>
                  <a:pt x="522667" y="576452"/>
                </a:lnTo>
                <a:lnTo>
                  <a:pt x="535051" y="565149"/>
                </a:lnTo>
                <a:lnTo>
                  <a:pt x="503122" y="530189"/>
                </a:lnTo>
                <a:close/>
              </a:path>
              <a:path w="542925" h="592454">
                <a:moveTo>
                  <a:pt x="18923" y="0"/>
                </a:moveTo>
                <a:lnTo>
                  <a:pt x="0" y="17271"/>
                </a:lnTo>
                <a:lnTo>
                  <a:pt x="484186" y="547446"/>
                </a:lnTo>
                <a:lnTo>
                  <a:pt x="508475" y="555057"/>
                </a:lnTo>
                <a:lnTo>
                  <a:pt x="503122" y="530189"/>
                </a:lnTo>
                <a:lnTo>
                  <a:pt x="18923" y="0"/>
                </a:lnTo>
                <a:close/>
              </a:path>
            </a:pathLst>
          </a:custGeom>
          <a:solidFill>
            <a:srgbClr val="000000"/>
          </a:solidFill>
        </p:spPr>
        <p:txBody>
          <a:bodyPr wrap="square" lIns="0" tIns="0" rIns="0" bIns="0" rtlCol="0"/>
          <a:lstStyle/>
          <a:p>
            <a:endParaRPr/>
          </a:p>
        </p:txBody>
      </p:sp>
      <p:sp>
        <p:nvSpPr>
          <p:cNvPr id="15" name="object 15"/>
          <p:cNvSpPr txBox="1">
            <a:spLocks noGrp="1"/>
          </p:cNvSpPr>
          <p:nvPr>
            <p:ph type="title"/>
          </p:nvPr>
        </p:nvSpPr>
        <p:spPr>
          <a:xfrm>
            <a:off x="983691" y="100965"/>
            <a:ext cx="15316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r>
              <a:rPr sz="2400" spc="-85" dirty="0">
                <a:latin typeface="Tahoma"/>
                <a:cs typeface="Tahoma"/>
              </a:rPr>
              <a:t> </a:t>
            </a:r>
            <a:r>
              <a:rPr sz="2400" dirty="0">
                <a:latin typeface="Tahoma"/>
                <a:cs typeface="Tahoma"/>
              </a:rPr>
              <a:t>1:</a:t>
            </a:r>
            <a:endParaRPr sz="2400">
              <a:latin typeface="Tahoma"/>
              <a:cs typeface="Tahoma"/>
            </a:endParaRPr>
          </a:p>
        </p:txBody>
      </p:sp>
      <p:sp>
        <p:nvSpPr>
          <p:cNvPr id="16" name="object 16"/>
          <p:cNvSpPr txBox="1"/>
          <p:nvPr/>
        </p:nvSpPr>
        <p:spPr>
          <a:xfrm>
            <a:off x="7721248" y="100965"/>
            <a:ext cx="12179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ahoma"/>
                <a:cs typeface="Tahoma"/>
              </a:rPr>
              <a:t>Cont</a:t>
            </a:r>
            <a:r>
              <a:rPr sz="2400" spc="5" dirty="0">
                <a:solidFill>
                  <a:srgbClr val="FF0000"/>
                </a:solidFill>
                <a:latin typeface="Tahoma"/>
                <a:cs typeface="Tahoma"/>
              </a:rPr>
              <a:t>i</a:t>
            </a:r>
            <a:r>
              <a:rPr sz="2400" dirty="0">
                <a:solidFill>
                  <a:srgbClr val="FF0000"/>
                </a:solidFill>
                <a:latin typeface="Tahoma"/>
                <a:cs typeface="Tahoma"/>
              </a:rPr>
              <a:t>nue</a:t>
            </a:r>
            <a:endParaRPr sz="2400">
              <a:latin typeface="Tahoma"/>
              <a:cs typeface="Tahoma"/>
            </a:endParaRPr>
          </a:p>
        </p:txBody>
      </p:sp>
      <p:sp>
        <p:nvSpPr>
          <p:cNvPr id="17" name="object 17"/>
          <p:cNvSpPr txBox="1"/>
          <p:nvPr/>
        </p:nvSpPr>
        <p:spPr>
          <a:xfrm>
            <a:off x="5866527" y="4173102"/>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1286636" y="3378200"/>
            <a:ext cx="141795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4" name="object 4"/>
          <p:cNvSpPr txBox="1"/>
          <p:nvPr/>
        </p:nvSpPr>
        <p:spPr>
          <a:xfrm>
            <a:off x="4102316"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5" name="object 5"/>
          <p:cNvSpPr txBox="1"/>
          <p:nvPr/>
        </p:nvSpPr>
        <p:spPr>
          <a:xfrm>
            <a:off x="5220048"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6" name="object 6"/>
          <p:cNvSpPr txBox="1"/>
          <p:nvPr/>
        </p:nvSpPr>
        <p:spPr>
          <a:xfrm>
            <a:off x="6433184"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7646623" y="3378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8" name="object 8"/>
          <p:cNvSpPr txBox="1"/>
          <p:nvPr/>
        </p:nvSpPr>
        <p:spPr>
          <a:xfrm>
            <a:off x="1286636" y="4841494"/>
            <a:ext cx="2029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90" dirty="0">
                <a:latin typeface="Tahoma"/>
                <a:cs typeface="Tahoma"/>
              </a:rPr>
              <a:t> </a:t>
            </a:r>
            <a:r>
              <a:rPr sz="2400" spc="-5" dirty="0">
                <a:latin typeface="Tahoma"/>
                <a:cs typeface="Tahoma"/>
              </a:rPr>
              <a:t>Number</a:t>
            </a:r>
            <a:endParaRPr sz="2400">
              <a:latin typeface="Tahoma"/>
              <a:cs typeface="Tahoma"/>
            </a:endParaRPr>
          </a:p>
        </p:txBody>
      </p:sp>
      <p:sp>
        <p:nvSpPr>
          <p:cNvPr id="9" name="object 9"/>
          <p:cNvSpPr txBox="1"/>
          <p:nvPr/>
        </p:nvSpPr>
        <p:spPr>
          <a:xfrm>
            <a:off x="4144284"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5358029"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1" name="object 11"/>
          <p:cNvSpPr txBox="1"/>
          <p:nvPr/>
        </p:nvSpPr>
        <p:spPr>
          <a:xfrm>
            <a:off x="6666566"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7782775" y="4841494"/>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3" name="object 13"/>
          <p:cNvSpPr/>
          <p:nvPr/>
        </p:nvSpPr>
        <p:spPr>
          <a:xfrm>
            <a:off x="6764781" y="4418965"/>
            <a:ext cx="311785" cy="617855"/>
          </a:xfrm>
          <a:custGeom>
            <a:avLst/>
            <a:gdLst/>
            <a:ahLst/>
            <a:cxnLst/>
            <a:rect l="l" t="t" r="r" b="b"/>
            <a:pathLst>
              <a:path w="311784" h="617854">
                <a:moveTo>
                  <a:pt x="279976" y="45786"/>
                </a:moveTo>
                <a:lnTo>
                  <a:pt x="259033" y="60123"/>
                </a:lnTo>
                <a:lnTo>
                  <a:pt x="0" y="606933"/>
                </a:lnTo>
                <a:lnTo>
                  <a:pt x="22987" y="617855"/>
                </a:lnTo>
                <a:lnTo>
                  <a:pt x="282120" y="71082"/>
                </a:lnTo>
                <a:lnTo>
                  <a:pt x="279976" y="45786"/>
                </a:lnTo>
                <a:close/>
              </a:path>
              <a:path w="311784" h="617854">
                <a:moveTo>
                  <a:pt x="303128" y="17399"/>
                </a:moveTo>
                <a:lnTo>
                  <a:pt x="279273" y="17399"/>
                </a:lnTo>
                <a:lnTo>
                  <a:pt x="302387" y="28321"/>
                </a:lnTo>
                <a:lnTo>
                  <a:pt x="282120" y="71082"/>
                </a:lnTo>
                <a:lnTo>
                  <a:pt x="285623" y="112395"/>
                </a:lnTo>
                <a:lnTo>
                  <a:pt x="286258" y="119507"/>
                </a:lnTo>
                <a:lnTo>
                  <a:pt x="292481" y="124714"/>
                </a:lnTo>
                <a:lnTo>
                  <a:pt x="306577" y="123443"/>
                </a:lnTo>
                <a:lnTo>
                  <a:pt x="311785" y="117348"/>
                </a:lnTo>
                <a:lnTo>
                  <a:pt x="311150" y="110236"/>
                </a:lnTo>
                <a:lnTo>
                  <a:pt x="303128" y="17399"/>
                </a:lnTo>
                <a:close/>
              </a:path>
              <a:path w="311784" h="617854">
                <a:moveTo>
                  <a:pt x="301625" y="0"/>
                </a:moveTo>
                <a:lnTo>
                  <a:pt x="210312" y="62484"/>
                </a:lnTo>
                <a:lnTo>
                  <a:pt x="204470" y="66421"/>
                </a:lnTo>
                <a:lnTo>
                  <a:pt x="203073" y="74422"/>
                </a:lnTo>
                <a:lnTo>
                  <a:pt x="210947" y="86106"/>
                </a:lnTo>
                <a:lnTo>
                  <a:pt x="218948" y="87630"/>
                </a:lnTo>
                <a:lnTo>
                  <a:pt x="224790" y="83566"/>
                </a:lnTo>
                <a:lnTo>
                  <a:pt x="259033" y="60123"/>
                </a:lnTo>
                <a:lnTo>
                  <a:pt x="279273" y="17399"/>
                </a:lnTo>
                <a:lnTo>
                  <a:pt x="303128" y="17399"/>
                </a:lnTo>
                <a:lnTo>
                  <a:pt x="301625" y="0"/>
                </a:lnTo>
                <a:close/>
              </a:path>
              <a:path w="311784" h="617854">
                <a:moveTo>
                  <a:pt x="293248" y="24003"/>
                </a:moveTo>
                <a:lnTo>
                  <a:pt x="278129" y="24003"/>
                </a:lnTo>
                <a:lnTo>
                  <a:pt x="298069" y="33401"/>
                </a:lnTo>
                <a:lnTo>
                  <a:pt x="279976" y="45786"/>
                </a:lnTo>
                <a:lnTo>
                  <a:pt x="282120" y="71082"/>
                </a:lnTo>
                <a:lnTo>
                  <a:pt x="302387" y="28321"/>
                </a:lnTo>
                <a:lnTo>
                  <a:pt x="293248" y="24003"/>
                </a:lnTo>
                <a:close/>
              </a:path>
              <a:path w="311784" h="617854">
                <a:moveTo>
                  <a:pt x="279273" y="17399"/>
                </a:moveTo>
                <a:lnTo>
                  <a:pt x="259033" y="60123"/>
                </a:lnTo>
                <a:lnTo>
                  <a:pt x="279976" y="45786"/>
                </a:lnTo>
                <a:lnTo>
                  <a:pt x="278129" y="24003"/>
                </a:lnTo>
                <a:lnTo>
                  <a:pt x="293248" y="24003"/>
                </a:lnTo>
                <a:lnTo>
                  <a:pt x="279273" y="17399"/>
                </a:lnTo>
                <a:close/>
              </a:path>
              <a:path w="311784" h="617854">
                <a:moveTo>
                  <a:pt x="278129" y="24003"/>
                </a:moveTo>
                <a:lnTo>
                  <a:pt x="279976" y="45786"/>
                </a:lnTo>
                <a:lnTo>
                  <a:pt x="298069" y="33401"/>
                </a:lnTo>
                <a:lnTo>
                  <a:pt x="278129" y="24003"/>
                </a:lnTo>
                <a:close/>
              </a:path>
            </a:pathLst>
          </a:custGeom>
          <a:solidFill>
            <a:srgbClr val="000000"/>
          </a:solidFill>
        </p:spPr>
        <p:txBody>
          <a:bodyPr wrap="square" lIns="0" tIns="0" rIns="0" bIns="0" rtlCol="0"/>
          <a:lstStyle/>
          <a:p>
            <a:endParaRPr/>
          </a:p>
        </p:txBody>
      </p:sp>
      <p:sp>
        <p:nvSpPr>
          <p:cNvPr id="14" name="object 14"/>
          <p:cNvSpPr/>
          <p:nvPr/>
        </p:nvSpPr>
        <p:spPr>
          <a:xfrm>
            <a:off x="7232777" y="3650741"/>
            <a:ext cx="398145" cy="616585"/>
          </a:xfrm>
          <a:custGeom>
            <a:avLst/>
            <a:gdLst/>
            <a:ahLst/>
            <a:cxnLst/>
            <a:rect l="l" t="t" r="r" b="b"/>
            <a:pathLst>
              <a:path w="398145" h="616585">
                <a:moveTo>
                  <a:pt x="10287" y="492886"/>
                </a:moveTo>
                <a:lnTo>
                  <a:pt x="4445" y="498347"/>
                </a:lnTo>
                <a:lnTo>
                  <a:pt x="0" y="616076"/>
                </a:lnTo>
                <a:lnTo>
                  <a:pt x="28260" y="601471"/>
                </a:lnTo>
                <a:lnTo>
                  <a:pt x="24383" y="601471"/>
                </a:lnTo>
                <a:lnTo>
                  <a:pt x="2794" y="587755"/>
                </a:lnTo>
                <a:lnTo>
                  <a:pt x="28113" y="547900"/>
                </a:lnTo>
                <a:lnTo>
                  <a:pt x="29972" y="499363"/>
                </a:lnTo>
                <a:lnTo>
                  <a:pt x="24511" y="493394"/>
                </a:lnTo>
                <a:lnTo>
                  <a:pt x="10287" y="492886"/>
                </a:lnTo>
                <a:close/>
              </a:path>
              <a:path w="398145" h="616585">
                <a:moveTo>
                  <a:pt x="28113" y="547900"/>
                </a:moveTo>
                <a:lnTo>
                  <a:pt x="2794" y="587755"/>
                </a:lnTo>
                <a:lnTo>
                  <a:pt x="24383" y="601471"/>
                </a:lnTo>
                <a:lnTo>
                  <a:pt x="28417" y="595121"/>
                </a:lnTo>
                <a:lnTo>
                  <a:pt x="26289" y="595121"/>
                </a:lnTo>
                <a:lnTo>
                  <a:pt x="7747" y="583310"/>
                </a:lnTo>
                <a:lnTo>
                  <a:pt x="27132" y="573290"/>
                </a:lnTo>
                <a:lnTo>
                  <a:pt x="28113" y="547900"/>
                </a:lnTo>
                <a:close/>
              </a:path>
              <a:path w="398145" h="616585">
                <a:moveTo>
                  <a:pt x="92837" y="539241"/>
                </a:moveTo>
                <a:lnTo>
                  <a:pt x="86614" y="542543"/>
                </a:lnTo>
                <a:lnTo>
                  <a:pt x="49695" y="561627"/>
                </a:lnTo>
                <a:lnTo>
                  <a:pt x="24383" y="601471"/>
                </a:lnTo>
                <a:lnTo>
                  <a:pt x="28260" y="601471"/>
                </a:lnTo>
                <a:lnTo>
                  <a:pt x="98298" y="565276"/>
                </a:lnTo>
                <a:lnTo>
                  <a:pt x="104521" y="561974"/>
                </a:lnTo>
                <a:lnTo>
                  <a:pt x="107061" y="554227"/>
                </a:lnTo>
                <a:lnTo>
                  <a:pt x="103705" y="547900"/>
                </a:lnTo>
                <a:lnTo>
                  <a:pt x="100583" y="541781"/>
                </a:lnTo>
                <a:lnTo>
                  <a:pt x="92837" y="539241"/>
                </a:lnTo>
                <a:close/>
              </a:path>
              <a:path w="398145" h="616585">
                <a:moveTo>
                  <a:pt x="27132" y="573290"/>
                </a:moveTo>
                <a:lnTo>
                  <a:pt x="7747" y="583310"/>
                </a:lnTo>
                <a:lnTo>
                  <a:pt x="26289" y="595121"/>
                </a:lnTo>
                <a:lnTo>
                  <a:pt x="27132" y="573290"/>
                </a:lnTo>
                <a:close/>
              </a:path>
              <a:path w="398145" h="616585">
                <a:moveTo>
                  <a:pt x="49695" y="561627"/>
                </a:moveTo>
                <a:lnTo>
                  <a:pt x="27132" y="573290"/>
                </a:lnTo>
                <a:lnTo>
                  <a:pt x="26289" y="595121"/>
                </a:lnTo>
                <a:lnTo>
                  <a:pt x="28417" y="595121"/>
                </a:lnTo>
                <a:lnTo>
                  <a:pt x="49695" y="561627"/>
                </a:lnTo>
                <a:close/>
              </a:path>
              <a:path w="398145" h="616585">
                <a:moveTo>
                  <a:pt x="376174" y="0"/>
                </a:moveTo>
                <a:lnTo>
                  <a:pt x="28113" y="547900"/>
                </a:lnTo>
                <a:lnTo>
                  <a:pt x="27132" y="573290"/>
                </a:lnTo>
                <a:lnTo>
                  <a:pt x="49695" y="561627"/>
                </a:lnTo>
                <a:lnTo>
                  <a:pt x="397764" y="13715"/>
                </a:lnTo>
                <a:lnTo>
                  <a:pt x="376174" y="0"/>
                </a:lnTo>
                <a:close/>
              </a:path>
            </a:pathLst>
          </a:custGeom>
          <a:solidFill>
            <a:srgbClr val="000000"/>
          </a:solidFill>
        </p:spPr>
        <p:txBody>
          <a:bodyPr wrap="square" lIns="0" tIns="0" rIns="0" bIns="0" rtlCol="0"/>
          <a:lstStyle/>
          <a:p>
            <a:endParaRPr/>
          </a:p>
        </p:txBody>
      </p:sp>
      <p:sp>
        <p:nvSpPr>
          <p:cNvPr id="15" name="object 15"/>
          <p:cNvSpPr/>
          <p:nvPr/>
        </p:nvSpPr>
        <p:spPr>
          <a:xfrm>
            <a:off x="7223886" y="4411345"/>
            <a:ext cx="542925" cy="620395"/>
          </a:xfrm>
          <a:custGeom>
            <a:avLst/>
            <a:gdLst/>
            <a:ahLst/>
            <a:cxnLst/>
            <a:rect l="l" t="t" r="r" b="b"/>
            <a:pathLst>
              <a:path w="542925" h="620395">
                <a:moveTo>
                  <a:pt x="439420" y="558164"/>
                </a:moveTo>
                <a:lnTo>
                  <a:pt x="432181" y="561720"/>
                </a:lnTo>
                <a:lnTo>
                  <a:pt x="427609" y="575182"/>
                </a:lnTo>
                <a:lnTo>
                  <a:pt x="431292" y="582421"/>
                </a:lnTo>
                <a:lnTo>
                  <a:pt x="437896" y="584580"/>
                </a:lnTo>
                <a:lnTo>
                  <a:pt x="542798" y="620013"/>
                </a:lnTo>
                <a:lnTo>
                  <a:pt x="540754" y="609345"/>
                </a:lnTo>
                <a:lnTo>
                  <a:pt x="516509" y="609345"/>
                </a:lnTo>
                <a:lnTo>
                  <a:pt x="485421" y="573679"/>
                </a:lnTo>
                <a:lnTo>
                  <a:pt x="439420" y="558164"/>
                </a:lnTo>
                <a:close/>
              </a:path>
              <a:path w="542925" h="620395">
                <a:moveTo>
                  <a:pt x="485421" y="573679"/>
                </a:moveTo>
                <a:lnTo>
                  <a:pt x="516509" y="609345"/>
                </a:lnTo>
                <a:lnTo>
                  <a:pt x="523382" y="603376"/>
                </a:lnTo>
                <a:lnTo>
                  <a:pt x="513588" y="603376"/>
                </a:lnTo>
                <a:lnTo>
                  <a:pt x="509469" y="581780"/>
                </a:lnTo>
                <a:lnTo>
                  <a:pt x="485421" y="573679"/>
                </a:lnTo>
                <a:close/>
              </a:path>
              <a:path w="542925" h="620395">
                <a:moveTo>
                  <a:pt x="513969" y="499871"/>
                </a:moveTo>
                <a:lnTo>
                  <a:pt x="507111" y="501141"/>
                </a:lnTo>
                <a:lnTo>
                  <a:pt x="500126" y="502538"/>
                </a:lnTo>
                <a:lnTo>
                  <a:pt x="495554" y="509269"/>
                </a:lnTo>
                <a:lnTo>
                  <a:pt x="496951" y="516127"/>
                </a:lnTo>
                <a:lnTo>
                  <a:pt x="504731" y="556931"/>
                </a:lnTo>
                <a:lnTo>
                  <a:pt x="535813" y="592581"/>
                </a:lnTo>
                <a:lnTo>
                  <a:pt x="516509" y="609345"/>
                </a:lnTo>
                <a:lnTo>
                  <a:pt x="540754" y="609345"/>
                </a:lnTo>
                <a:lnTo>
                  <a:pt x="521970" y="511301"/>
                </a:lnTo>
                <a:lnTo>
                  <a:pt x="520700" y="504443"/>
                </a:lnTo>
                <a:lnTo>
                  <a:pt x="513969" y="499871"/>
                </a:lnTo>
                <a:close/>
              </a:path>
              <a:path w="542925" h="620395">
                <a:moveTo>
                  <a:pt x="509469" y="581780"/>
                </a:moveTo>
                <a:lnTo>
                  <a:pt x="513588" y="603376"/>
                </a:lnTo>
                <a:lnTo>
                  <a:pt x="530225" y="588771"/>
                </a:lnTo>
                <a:lnTo>
                  <a:pt x="509469" y="581780"/>
                </a:lnTo>
                <a:close/>
              </a:path>
              <a:path w="542925" h="620395">
                <a:moveTo>
                  <a:pt x="504731" y="556931"/>
                </a:moveTo>
                <a:lnTo>
                  <a:pt x="509469" y="581780"/>
                </a:lnTo>
                <a:lnTo>
                  <a:pt x="530225" y="588771"/>
                </a:lnTo>
                <a:lnTo>
                  <a:pt x="513588" y="603376"/>
                </a:lnTo>
                <a:lnTo>
                  <a:pt x="523382" y="603376"/>
                </a:lnTo>
                <a:lnTo>
                  <a:pt x="535813" y="592581"/>
                </a:lnTo>
                <a:lnTo>
                  <a:pt x="504731" y="556931"/>
                </a:lnTo>
                <a:close/>
              </a:path>
              <a:path w="542925" h="620395">
                <a:moveTo>
                  <a:pt x="19177" y="0"/>
                </a:moveTo>
                <a:lnTo>
                  <a:pt x="0" y="16763"/>
                </a:lnTo>
                <a:lnTo>
                  <a:pt x="485421" y="573679"/>
                </a:lnTo>
                <a:lnTo>
                  <a:pt x="509469" y="581780"/>
                </a:lnTo>
                <a:lnTo>
                  <a:pt x="504731" y="556931"/>
                </a:lnTo>
                <a:lnTo>
                  <a:pt x="19177" y="0"/>
                </a:lnTo>
                <a:close/>
              </a:path>
            </a:pathLst>
          </a:custGeom>
          <a:solidFill>
            <a:srgbClr val="000000"/>
          </a:solidFill>
        </p:spPr>
        <p:txBody>
          <a:bodyPr wrap="square" lIns="0" tIns="0" rIns="0" bIns="0" rtlCol="0"/>
          <a:lstStyle/>
          <a:p>
            <a:endParaRPr/>
          </a:p>
        </p:txBody>
      </p:sp>
      <p:sp>
        <p:nvSpPr>
          <p:cNvPr id="16" name="object 16"/>
          <p:cNvSpPr txBox="1">
            <a:spLocks noGrp="1"/>
          </p:cNvSpPr>
          <p:nvPr>
            <p:ph type="title"/>
          </p:nvPr>
        </p:nvSpPr>
        <p:spPr>
          <a:xfrm>
            <a:off x="983691" y="24765"/>
            <a:ext cx="15316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r>
              <a:rPr sz="2400" spc="-85" dirty="0">
                <a:latin typeface="Tahoma"/>
                <a:cs typeface="Tahoma"/>
              </a:rPr>
              <a:t> </a:t>
            </a:r>
            <a:r>
              <a:rPr sz="2400" dirty="0">
                <a:latin typeface="Tahoma"/>
                <a:cs typeface="Tahoma"/>
              </a:rPr>
              <a:t>1:</a:t>
            </a:r>
            <a:endParaRPr sz="2400">
              <a:latin typeface="Tahoma"/>
              <a:cs typeface="Tahoma"/>
            </a:endParaRPr>
          </a:p>
        </p:txBody>
      </p:sp>
      <p:sp>
        <p:nvSpPr>
          <p:cNvPr id="17" name="object 17"/>
          <p:cNvSpPr txBox="1"/>
          <p:nvPr/>
        </p:nvSpPr>
        <p:spPr>
          <a:xfrm>
            <a:off x="7721248" y="24765"/>
            <a:ext cx="12179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ahoma"/>
                <a:cs typeface="Tahoma"/>
              </a:rPr>
              <a:t>Cont</a:t>
            </a:r>
            <a:r>
              <a:rPr sz="2400" spc="5" dirty="0">
                <a:solidFill>
                  <a:srgbClr val="FF0000"/>
                </a:solidFill>
                <a:latin typeface="Tahoma"/>
                <a:cs typeface="Tahoma"/>
              </a:rPr>
              <a:t>i</a:t>
            </a:r>
            <a:r>
              <a:rPr sz="2400" dirty="0">
                <a:solidFill>
                  <a:srgbClr val="FF0000"/>
                </a:solidFill>
                <a:latin typeface="Tahoma"/>
                <a:cs typeface="Tahoma"/>
              </a:rPr>
              <a:t>nue</a:t>
            </a:r>
            <a:endParaRPr sz="2400">
              <a:latin typeface="Tahoma"/>
              <a:cs typeface="Tahoma"/>
            </a:endParaRPr>
          </a:p>
        </p:txBody>
      </p:sp>
      <p:sp>
        <p:nvSpPr>
          <p:cNvPr id="18" name="object 18"/>
          <p:cNvSpPr txBox="1"/>
          <p:nvPr/>
        </p:nvSpPr>
        <p:spPr>
          <a:xfrm>
            <a:off x="7031244" y="4128271"/>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1286636" y="1625346"/>
            <a:ext cx="141795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4" name="object 4"/>
          <p:cNvSpPr txBox="1"/>
          <p:nvPr/>
        </p:nvSpPr>
        <p:spPr>
          <a:xfrm>
            <a:off x="4102316" y="16253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5" name="object 5"/>
          <p:cNvSpPr txBox="1"/>
          <p:nvPr/>
        </p:nvSpPr>
        <p:spPr>
          <a:xfrm>
            <a:off x="5220048" y="16253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6" name="object 6"/>
          <p:cNvSpPr txBox="1"/>
          <p:nvPr/>
        </p:nvSpPr>
        <p:spPr>
          <a:xfrm>
            <a:off x="6433184" y="16253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7646623" y="16253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8" name="object 8"/>
          <p:cNvSpPr txBox="1"/>
          <p:nvPr/>
        </p:nvSpPr>
        <p:spPr>
          <a:xfrm>
            <a:off x="1286636" y="3362959"/>
            <a:ext cx="2029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90" dirty="0">
                <a:latin typeface="Tahoma"/>
                <a:cs typeface="Tahoma"/>
              </a:rPr>
              <a:t> </a:t>
            </a:r>
            <a:r>
              <a:rPr sz="2400" spc="-5" dirty="0">
                <a:latin typeface="Tahoma"/>
                <a:cs typeface="Tahoma"/>
              </a:rPr>
              <a:t>Number</a:t>
            </a:r>
            <a:endParaRPr sz="2400">
              <a:latin typeface="Tahoma"/>
              <a:cs typeface="Tahoma"/>
            </a:endParaRPr>
          </a:p>
        </p:txBody>
      </p:sp>
      <p:sp>
        <p:nvSpPr>
          <p:cNvPr id="9" name="object 9"/>
          <p:cNvSpPr txBox="1"/>
          <p:nvPr/>
        </p:nvSpPr>
        <p:spPr>
          <a:xfrm>
            <a:off x="4144284" y="336295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5358029" y="336295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1" name="object 11"/>
          <p:cNvSpPr txBox="1"/>
          <p:nvPr/>
        </p:nvSpPr>
        <p:spPr>
          <a:xfrm>
            <a:off x="6666566" y="336295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7782775" y="336295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3" name="object 13"/>
          <p:cNvSpPr/>
          <p:nvPr/>
        </p:nvSpPr>
        <p:spPr>
          <a:xfrm>
            <a:off x="4208398" y="2133345"/>
            <a:ext cx="118745" cy="1143000"/>
          </a:xfrm>
          <a:custGeom>
            <a:avLst/>
            <a:gdLst/>
            <a:ahLst/>
            <a:cxnLst/>
            <a:rect l="l" t="t" r="r" b="b"/>
            <a:pathLst>
              <a:path w="118745" h="1143000">
                <a:moveTo>
                  <a:pt x="14350" y="1026032"/>
                </a:moveTo>
                <a:lnTo>
                  <a:pt x="2159" y="1033144"/>
                </a:lnTo>
                <a:lnTo>
                  <a:pt x="0" y="1041018"/>
                </a:lnTo>
                <a:lnTo>
                  <a:pt x="59436" y="1142745"/>
                </a:lnTo>
                <a:lnTo>
                  <a:pt x="74244" y="1117345"/>
                </a:lnTo>
                <a:lnTo>
                  <a:pt x="46609" y="1117345"/>
                </a:lnTo>
                <a:lnTo>
                  <a:pt x="46592" y="1070045"/>
                </a:lnTo>
                <a:lnTo>
                  <a:pt x="22098" y="1028191"/>
                </a:lnTo>
                <a:lnTo>
                  <a:pt x="14350" y="1026032"/>
                </a:lnTo>
                <a:close/>
              </a:path>
              <a:path w="118745" h="1143000">
                <a:moveTo>
                  <a:pt x="46592" y="1070045"/>
                </a:moveTo>
                <a:lnTo>
                  <a:pt x="46609" y="1117345"/>
                </a:lnTo>
                <a:lnTo>
                  <a:pt x="72136" y="1117345"/>
                </a:lnTo>
                <a:lnTo>
                  <a:pt x="72134" y="1110868"/>
                </a:lnTo>
                <a:lnTo>
                  <a:pt x="48387" y="1110868"/>
                </a:lnTo>
                <a:lnTo>
                  <a:pt x="59413" y="1091950"/>
                </a:lnTo>
                <a:lnTo>
                  <a:pt x="46592" y="1070045"/>
                </a:lnTo>
                <a:close/>
              </a:path>
              <a:path w="118745" h="1143000">
                <a:moveTo>
                  <a:pt x="104393" y="1026032"/>
                </a:moveTo>
                <a:lnTo>
                  <a:pt x="96647" y="1028064"/>
                </a:lnTo>
                <a:lnTo>
                  <a:pt x="72179" y="1070045"/>
                </a:lnTo>
                <a:lnTo>
                  <a:pt x="72136" y="1117345"/>
                </a:lnTo>
                <a:lnTo>
                  <a:pt x="74244" y="1117345"/>
                </a:lnTo>
                <a:lnTo>
                  <a:pt x="118745" y="1041018"/>
                </a:lnTo>
                <a:lnTo>
                  <a:pt x="116586" y="1033144"/>
                </a:lnTo>
                <a:lnTo>
                  <a:pt x="104393" y="1026032"/>
                </a:lnTo>
                <a:close/>
              </a:path>
              <a:path w="118745" h="1143000">
                <a:moveTo>
                  <a:pt x="59413" y="1091950"/>
                </a:moveTo>
                <a:lnTo>
                  <a:pt x="48387" y="1110868"/>
                </a:lnTo>
                <a:lnTo>
                  <a:pt x="70485" y="1110868"/>
                </a:lnTo>
                <a:lnTo>
                  <a:pt x="59413" y="1091950"/>
                </a:lnTo>
                <a:close/>
              </a:path>
              <a:path w="118745" h="1143000">
                <a:moveTo>
                  <a:pt x="72125" y="1070139"/>
                </a:moveTo>
                <a:lnTo>
                  <a:pt x="59413" y="1091950"/>
                </a:lnTo>
                <a:lnTo>
                  <a:pt x="70485" y="1110868"/>
                </a:lnTo>
                <a:lnTo>
                  <a:pt x="72134" y="1110868"/>
                </a:lnTo>
                <a:lnTo>
                  <a:pt x="72125" y="1070139"/>
                </a:lnTo>
                <a:close/>
              </a:path>
              <a:path w="118745" h="1143000">
                <a:moveTo>
                  <a:pt x="71881" y="0"/>
                </a:moveTo>
                <a:lnTo>
                  <a:pt x="46227" y="0"/>
                </a:lnTo>
                <a:lnTo>
                  <a:pt x="46577" y="1026032"/>
                </a:lnTo>
                <a:lnTo>
                  <a:pt x="46647" y="1070139"/>
                </a:lnTo>
                <a:lnTo>
                  <a:pt x="59413" y="1091950"/>
                </a:lnTo>
                <a:lnTo>
                  <a:pt x="72125" y="1070139"/>
                </a:lnTo>
                <a:lnTo>
                  <a:pt x="71881" y="0"/>
                </a:lnTo>
                <a:close/>
              </a:path>
            </a:pathLst>
          </a:custGeom>
          <a:solidFill>
            <a:srgbClr val="000000"/>
          </a:solidFill>
        </p:spPr>
        <p:txBody>
          <a:bodyPr wrap="square" lIns="0" tIns="0" rIns="0" bIns="0" rtlCol="0"/>
          <a:lstStyle/>
          <a:p>
            <a:endParaRPr/>
          </a:p>
        </p:txBody>
      </p:sp>
      <p:sp>
        <p:nvSpPr>
          <p:cNvPr id="14" name="object 14"/>
          <p:cNvSpPr/>
          <p:nvPr/>
        </p:nvSpPr>
        <p:spPr>
          <a:xfrm>
            <a:off x="4408170" y="2513838"/>
            <a:ext cx="311785" cy="617855"/>
          </a:xfrm>
          <a:custGeom>
            <a:avLst/>
            <a:gdLst/>
            <a:ahLst/>
            <a:cxnLst/>
            <a:rect l="l" t="t" r="r" b="b"/>
            <a:pathLst>
              <a:path w="311785" h="617855">
                <a:moveTo>
                  <a:pt x="280006" y="45766"/>
                </a:moveTo>
                <a:lnTo>
                  <a:pt x="259033" y="60123"/>
                </a:lnTo>
                <a:lnTo>
                  <a:pt x="0" y="606933"/>
                </a:lnTo>
                <a:lnTo>
                  <a:pt x="23113" y="617854"/>
                </a:lnTo>
                <a:lnTo>
                  <a:pt x="282179" y="70978"/>
                </a:lnTo>
                <a:lnTo>
                  <a:pt x="280006" y="45766"/>
                </a:lnTo>
                <a:close/>
              </a:path>
              <a:path w="311785" h="617855">
                <a:moveTo>
                  <a:pt x="303235" y="17399"/>
                </a:moveTo>
                <a:lnTo>
                  <a:pt x="279272" y="17399"/>
                </a:lnTo>
                <a:lnTo>
                  <a:pt x="302387" y="28321"/>
                </a:lnTo>
                <a:lnTo>
                  <a:pt x="282179" y="70978"/>
                </a:lnTo>
                <a:lnTo>
                  <a:pt x="285750" y="112395"/>
                </a:lnTo>
                <a:lnTo>
                  <a:pt x="286384" y="119507"/>
                </a:lnTo>
                <a:lnTo>
                  <a:pt x="292480" y="124713"/>
                </a:lnTo>
                <a:lnTo>
                  <a:pt x="306577" y="123444"/>
                </a:lnTo>
                <a:lnTo>
                  <a:pt x="311784" y="117348"/>
                </a:lnTo>
                <a:lnTo>
                  <a:pt x="311150" y="110236"/>
                </a:lnTo>
                <a:lnTo>
                  <a:pt x="303235" y="17399"/>
                </a:lnTo>
                <a:close/>
              </a:path>
              <a:path w="311785" h="617855">
                <a:moveTo>
                  <a:pt x="301751" y="0"/>
                </a:moveTo>
                <a:lnTo>
                  <a:pt x="210438" y="62484"/>
                </a:lnTo>
                <a:lnTo>
                  <a:pt x="204596" y="66548"/>
                </a:lnTo>
                <a:lnTo>
                  <a:pt x="203072" y="74422"/>
                </a:lnTo>
                <a:lnTo>
                  <a:pt x="207009" y="80263"/>
                </a:lnTo>
                <a:lnTo>
                  <a:pt x="211074" y="86106"/>
                </a:lnTo>
                <a:lnTo>
                  <a:pt x="218947" y="87629"/>
                </a:lnTo>
                <a:lnTo>
                  <a:pt x="224789" y="83565"/>
                </a:lnTo>
                <a:lnTo>
                  <a:pt x="259033" y="60123"/>
                </a:lnTo>
                <a:lnTo>
                  <a:pt x="279272" y="17399"/>
                </a:lnTo>
                <a:lnTo>
                  <a:pt x="303235" y="17399"/>
                </a:lnTo>
                <a:lnTo>
                  <a:pt x="301751" y="0"/>
                </a:lnTo>
                <a:close/>
              </a:path>
              <a:path w="311785" h="617855">
                <a:moveTo>
                  <a:pt x="293248" y="24002"/>
                </a:moveTo>
                <a:lnTo>
                  <a:pt x="278129" y="24002"/>
                </a:lnTo>
                <a:lnTo>
                  <a:pt x="298068" y="33400"/>
                </a:lnTo>
                <a:lnTo>
                  <a:pt x="280006" y="45766"/>
                </a:lnTo>
                <a:lnTo>
                  <a:pt x="282179" y="70978"/>
                </a:lnTo>
                <a:lnTo>
                  <a:pt x="302387" y="28321"/>
                </a:lnTo>
                <a:lnTo>
                  <a:pt x="293248" y="24002"/>
                </a:lnTo>
                <a:close/>
              </a:path>
              <a:path w="311785" h="617855">
                <a:moveTo>
                  <a:pt x="279272" y="17399"/>
                </a:moveTo>
                <a:lnTo>
                  <a:pt x="259033" y="60123"/>
                </a:lnTo>
                <a:lnTo>
                  <a:pt x="280006" y="45766"/>
                </a:lnTo>
                <a:lnTo>
                  <a:pt x="278129" y="24002"/>
                </a:lnTo>
                <a:lnTo>
                  <a:pt x="293248" y="24002"/>
                </a:lnTo>
                <a:lnTo>
                  <a:pt x="279272" y="17399"/>
                </a:lnTo>
                <a:close/>
              </a:path>
              <a:path w="311785" h="617855">
                <a:moveTo>
                  <a:pt x="278129" y="24002"/>
                </a:moveTo>
                <a:lnTo>
                  <a:pt x="280006" y="45766"/>
                </a:lnTo>
                <a:lnTo>
                  <a:pt x="298068" y="33400"/>
                </a:lnTo>
                <a:lnTo>
                  <a:pt x="278129" y="24002"/>
                </a:lnTo>
                <a:close/>
              </a:path>
            </a:pathLst>
          </a:custGeom>
          <a:solidFill>
            <a:srgbClr val="000000"/>
          </a:solidFill>
        </p:spPr>
        <p:txBody>
          <a:bodyPr wrap="square" lIns="0" tIns="0" rIns="0" bIns="0" rtlCol="0"/>
          <a:lstStyle/>
          <a:p>
            <a:endParaRPr/>
          </a:p>
        </p:txBody>
      </p:sp>
      <p:sp>
        <p:nvSpPr>
          <p:cNvPr id="15" name="object 15"/>
          <p:cNvSpPr/>
          <p:nvPr/>
        </p:nvSpPr>
        <p:spPr>
          <a:xfrm>
            <a:off x="4876165" y="2046985"/>
            <a:ext cx="394970" cy="314960"/>
          </a:xfrm>
          <a:custGeom>
            <a:avLst/>
            <a:gdLst/>
            <a:ahLst/>
            <a:cxnLst/>
            <a:rect l="l" t="t" r="r" b="b"/>
            <a:pathLst>
              <a:path w="394970" h="314960">
                <a:moveTo>
                  <a:pt x="50673" y="201929"/>
                </a:moveTo>
                <a:lnTo>
                  <a:pt x="43180" y="205104"/>
                </a:lnTo>
                <a:lnTo>
                  <a:pt x="40639" y="211709"/>
                </a:lnTo>
                <a:lnTo>
                  <a:pt x="0" y="314705"/>
                </a:lnTo>
                <a:lnTo>
                  <a:pt x="40760" y="308990"/>
                </a:lnTo>
                <a:lnTo>
                  <a:pt x="27812" y="308990"/>
                </a:lnTo>
                <a:lnTo>
                  <a:pt x="12064" y="288925"/>
                </a:lnTo>
                <a:lnTo>
                  <a:pt x="49102" y="259769"/>
                </a:lnTo>
                <a:lnTo>
                  <a:pt x="64388" y="221106"/>
                </a:lnTo>
                <a:lnTo>
                  <a:pt x="67056" y="214502"/>
                </a:lnTo>
                <a:lnTo>
                  <a:pt x="63754" y="207137"/>
                </a:lnTo>
                <a:lnTo>
                  <a:pt x="57150" y="204469"/>
                </a:lnTo>
                <a:lnTo>
                  <a:pt x="50673" y="201929"/>
                </a:lnTo>
                <a:close/>
              </a:path>
              <a:path w="394970" h="314960">
                <a:moveTo>
                  <a:pt x="49102" y="259769"/>
                </a:moveTo>
                <a:lnTo>
                  <a:pt x="12064" y="288925"/>
                </a:lnTo>
                <a:lnTo>
                  <a:pt x="27812" y="308990"/>
                </a:lnTo>
                <a:lnTo>
                  <a:pt x="34591" y="303656"/>
                </a:lnTo>
                <a:lnTo>
                  <a:pt x="31750" y="303656"/>
                </a:lnTo>
                <a:lnTo>
                  <a:pt x="18161" y="286258"/>
                </a:lnTo>
                <a:lnTo>
                  <a:pt x="39817" y="283253"/>
                </a:lnTo>
                <a:lnTo>
                  <a:pt x="49102" y="259769"/>
                </a:lnTo>
                <a:close/>
              </a:path>
              <a:path w="394970" h="314960">
                <a:moveTo>
                  <a:pt x="113030" y="273050"/>
                </a:moveTo>
                <a:lnTo>
                  <a:pt x="64949" y="279767"/>
                </a:lnTo>
                <a:lnTo>
                  <a:pt x="27812" y="308990"/>
                </a:lnTo>
                <a:lnTo>
                  <a:pt x="40760" y="308990"/>
                </a:lnTo>
                <a:lnTo>
                  <a:pt x="116586" y="298323"/>
                </a:lnTo>
                <a:lnTo>
                  <a:pt x="121412" y="291973"/>
                </a:lnTo>
                <a:lnTo>
                  <a:pt x="120523" y="284988"/>
                </a:lnTo>
                <a:lnTo>
                  <a:pt x="119507" y="277875"/>
                </a:lnTo>
                <a:lnTo>
                  <a:pt x="113030" y="273050"/>
                </a:lnTo>
                <a:close/>
              </a:path>
              <a:path w="394970" h="314960">
                <a:moveTo>
                  <a:pt x="39817" y="283253"/>
                </a:moveTo>
                <a:lnTo>
                  <a:pt x="18161" y="286258"/>
                </a:lnTo>
                <a:lnTo>
                  <a:pt x="31750" y="303656"/>
                </a:lnTo>
                <a:lnTo>
                  <a:pt x="39817" y="283253"/>
                </a:lnTo>
                <a:close/>
              </a:path>
              <a:path w="394970" h="314960">
                <a:moveTo>
                  <a:pt x="64949" y="279767"/>
                </a:moveTo>
                <a:lnTo>
                  <a:pt x="39817" y="283253"/>
                </a:lnTo>
                <a:lnTo>
                  <a:pt x="31750" y="303656"/>
                </a:lnTo>
                <a:lnTo>
                  <a:pt x="34591" y="303656"/>
                </a:lnTo>
                <a:lnTo>
                  <a:pt x="64949" y="279767"/>
                </a:lnTo>
                <a:close/>
              </a:path>
              <a:path w="394970" h="314960">
                <a:moveTo>
                  <a:pt x="379095" y="0"/>
                </a:moveTo>
                <a:lnTo>
                  <a:pt x="49102" y="259769"/>
                </a:lnTo>
                <a:lnTo>
                  <a:pt x="39817" y="283253"/>
                </a:lnTo>
                <a:lnTo>
                  <a:pt x="64949" y="279767"/>
                </a:lnTo>
                <a:lnTo>
                  <a:pt x="394970" y="20065"/>
                </a:lnTo>
                <a:lnTo>
                  <a:pt x="379095" y="0"/>
                </a:lnTo>
                <a:close/>
              </a:path>
            </a:pathLst>
          </a:custGeom>
          <a:solidFill>
            <a:srgbClr val="000000"/>
          </a:solidFill>
        </p:spPr>
        <p:txBody>
          <a:bodyPr wrap="square" lIns="0" tIns="0" rIns="0" bIns="0" rtlCol="0"/>
          <a:lstStyle/>
          <a:p>
            <a:endParaRPr/>
          </a:p>
        </p:txBody>
      </p:sp>
      <p:sp>
        <p:nvSpPr>
          <p:cNvPr id="16" name="object 16"/>
          <p:cNvSpPr/>
          <p:nvPr/>
        </p:nvSpPr>
        <p:spPr>
          <a:xfrm>
            <a:off x="4866132" y="2507742"/>
            <a:ext cx="544195" cy="838835"/>
          </a:xfrm>
          <a:custGeom>
            <a:avLst/>
            <a:gdLst/>
            <a:ahLst/>
            <a:cxnLst/>
            <a:rect l="l" t="t" r="r" b="b"/>
            <a:pathLst>
              <a:path w="544195" h="838835">
                <a:moveTo>
                  <a:pt x="450722" y="762127"/>
                </a:moveTo>
                <a:lnTo>
                  <a:pt x="443102" y="764667"/>
                </a:lnTo>
                <a:lnTo>
                  <a:pt x="439927" y="770890"/>
                </a:lnTo>
                <a:lnTo>
                  <a:pt x="436625" y="777240"/>
                </a:lnTo>
                <a:lnTo>
                  <a:pt x="439165" y="784860"/>
                </a:lnTo>
                <a:lnTo>
                  <a:pt x="445388" y="788162"/>
                </a:lnTo>
                <a:lnTo>
                  <a:pt x="543940" y="838454"/>
                </a:lnTo>
                <a:lnTo>
                  <a:pt x="543347" y="824103"/>
                </a:lnTo>
                <a:lnTo>
                  <a:pt x="519556" y="824103"/>
                </a:lnTo>
                <a:lnTo>
                  <a:pt x="494000" y="784240"/>
                </a:lnTo>
                <a:lnTo>
                  <a:pt x="457072" y="765302"/>
                </a:lnTo>
                <a:lnTo>
                  <a:pt x="450722" y="762127"/>
                </a:lnTo>
                <a:close/>
              </a:path>
              <a:path w="544195" h="838835">
                <a:moveTo>
                  <a:pt x="494000" y="784240"/>
                </a:moveTo>
                <a:lnTo>
                  <a:pt x="519556" y="824103"/>
                </a:lnTo>
                <a:lnTo>
                  <a:pt x="529402" y="817753"/>
                </a:lnTo>
                <a:lnTo>
                  <a:pt x="517525" y="817753"/>
                </a:lnTo>
                <a:lnTo>
                  <a:pt x="516615" y="795839"/>
                </a:lnTo>
                <a:lnTo>
                  <a:pt x="494000" y="784240"/>
                </a:lnTo>
                <a:close/>
              </a:path>
              <a:path w="544195" h="838835">
                <a:moveTo>
                  <a:pt x="533018" y="715391"/>
                </a:moveTo>
                <a:lnTo>
                  <a:pt x="526033" y="715645"/>
                </a:lnTo>
                <a:lnTo>
                  <a:pt x="518921" y="716026"/>
                </a:lnTo>
                <a:lnTo>
                  <a:pt x="513460" y="721995"/>
                </a:lnTo>
                <a:lnTo>
                  <a:pt x="513841" y="728980"/>
                </a:lnTo>
                <a:lnTo>
                  <a:pt x="515566" y="770555"/>
                </a:lnTo>
                <a:lnTo>
                  <a:pt x="541019" y="810260"/>
                </a:lnTo>
                <a:lnTo>
                  <a:pt x="519556" y="824103"/>
                </a:lnTo>
                <a:lnTo>
                  <a:pt x="543347" y="824103"/>
                </a:lnTo>
                <a:lnTo>
                  <a:pt x="539368" y="727963"/>
                </a:lnTo>
                <a:lnTo>
                  <a:pt x="538988" y="720852"/>
                </a:lnTo>
                <a:lnTo>
                  <a:pt x="533018" y="715391"/>
                </a:lnTo>
                <a:close/>
              </a:path>
              <a:path w="544195" h="838835">
                <a:moveTo>
                  <a:pt x="516615" y="795839"/>
                </a:moveTo>
                <a:lnTo>
                  <a:pt x="517525" y="817753"/>
                </a:lnTo>
                <a:lnTo>
                  <a:pt x="536066" y="805815"/>
                </a:lnTo>
                <a:lnTo>
                  <a:pt x="516615" y="795839"/>
                </a:lnTo>
                <a:close/>
              </a:path>
              <a:path w="544195" h="838835">
                <a:moveTo>
                  <a:pt x="515566" y="770555"/>
                </a:moveTo>
                <a:lnTo>
                  <a:pt x="516615" y="795839"/>
                </a:lnTo>
                <a:lnTo>
                  <a:pt x="536066" y="805815"/>
                </a:lnTo>
                <a:lnTo>
                  <a:pt x="517525" y="817753"/>
                </a:lnTo>
                <a:lnTo>
                  <a:pt x="529402" y="817753"/>
                </a:lnTo>
                <a:lnTo>
                  <a:pt x="541019" y="810260"/>
                </a:lnTo>
                <a:lnTo>
                  <a:pt x="515566" y="770555"/>
                </a:lnTo>
                <a:close/>
              </a:path>
              <a:path w="544195" h="838835">
                <a:moveTo>
                  <a:pt x="21589" y="0"/>
                </a:moveTo>
                <a:lnTo>
                  <a:pt x="0" y="13716"/>
                </a:lnTo>
                <a:lnTo>
                  <a:pt x="494000" y="784240"/>
                </a:lnTo>
                <a:lnTo>
                  <a:pt x="516615" y="795839"/>
                </a:lnTo>
                <a:lnTo>
                  <a:pt x="515566" y="770555"/>
                </a:lnTo>
                <a:lnTo>
                  <a:pt x="21589" y="0"/>
                </a:lnTo>
                <a:close/>
              </a:path>
            </a:pathLst>
          </a:custGeom>
          <a:solidFill>
            <a:srgbClr val="000000"/>
          </a:solidFill>
        </p:spPr>
        <p:txBody>
          <a:bodyPr wrap="square" lIns="0" tIns="0" rIns="0" bIns="0" rtlCol="0"/>
          <a:lstStyle/>
          <a:p>
            <a:endParaRPr/>
          </a:p>
        </p:txBody>
      </p:sp>
      <p:sp>
        <p:nvSpPr>
          <p:cNvPr id="17" name="object 17"/>
          <p:cNvSpPr/>
          <p:nvPr/>
        </p:nvSpPr>
        <p:spPr>
          <a:xfrm>
            <a:off x="5703442" y="2666110"/>
            <a:ext cx="311785" cy="617855"/>
          </a:xfrm>
          <a:custGeom>
            <a:avLst/>
            <a:gdLst/>
            <a:ahLst/>
            <a:cxnLst/>
            <a:rect l="l" t="t" r="r" b="b"/>
            <a:pathLst>
              <a:path w="311785" h="617854">
                <a:moveTo>
                  <a:pt x="280006" y="45766"/>
                </a:moveTo>
                <a:lnTo>
                  <a:pt x="259033" y="60123"/>
                </a:lnTo>
                <a:lnTo>
                  <a:pt x="0" y="606933"/>
                </a:lnTo>
                <a:lnTo>
                  <a:pt x="23114" y="617854"/>
                </a:lnTo>
                <a:lnTo>
                  <a:pt x="282188" y="71077"/>
                </a:lnTo>
                <a:lnTo>
                  <a:pt x="280006" y="45766"/>
                </a:lnTo>
                <a:close/>
              </a:path>
              <a:path w="311785" h="617854">
                <a:moveTo>
                  <a:pt x="303235" y="17399"/>
                </a:moveTo>
                <a:lnTo>
                  <a:pt x="279273" y="17399"/>
                </a:lnTo>
                <a:lnTo>
                  <a:pt x="302387" y="28448"/>
                </a:lnTo>
                <a:lnTo>
                  <a:pt x="282188" y="71077"/>
                </a:lnTo>
                <a:lnTo>
                  <a:pt x="285750" y="112394"/>
                </a:lnTo>
                <a:lnTo>
                  <a:pt x="286385" y="119506"/>
                </a:lnTo>
                <a:lnTo>
                  <a:pt x="292481" y="124713"/>
                </a:lnTo>
                <a:lnTo>
                  <a:pt x="306578" y="123443"/>
                </a:lnTo>
                <a:lnTo>
                  <a:pt x="311785" y="117348"/>
                </a:lnTo>
                <a:lnTo>
                  <a:pt x="311150" y="110236"/>
                </a:lnTo>
                <a:lnTo>
                  <a:pt x="303235" y="17399"/>
                </a:lnTo>
                <a:close/>
              </a:path>
              <a:path w="311785" h="617854">
                <a:moveTo>
                  <a:pt x="301752" y="0"/>
                </a:moveTo>
                <a:lnTo>
                  <a:pt x="210439" y="62484"/>
                </a:lnTo>
                <a:lnTo>
                  <a:pt x="204597" y="66548"/>
                </a:lnTo>
                <a:lnTo>
                  <a:pt x="203073" y="74422"/>
                </a:lnTo>
                <a:lnTo>
                  <a:pt x="207137" y="80263"/>
                </a:lnTo>
                <a:lnTo>
                  <a:pt x="211074" y="86105"/>
                </a:lnTo>
                <a:lnTo>
                  <a:pt x="219075" y="87629"/>
                </a:lnTo>
                <a:lnTo>
                  <a:pt x="224790" y="83565"/>
                </a:lnTo>
                <a:lnTo>
                  <a:pt x="259033" y="60123"/>
                </a:lnTo>
                <a:lnTo>
                  <a:pt x="279273" y="17399"/>
                </a:lnTo>
                <a:lnTo>
                  <a:pt x="303235" y="17399"/>
                </a:lnTo>
                <a:lnTo>
                  <a:pt x="301752" y="0"/>
                </a:lnTo>
                <a:close/>
              </a:path>
              <a:path w="311785" h="617854">
                <a:moveTo>
                  <a:pt x="293088" y="24002"/>
                </a:moveTo>
                <a:lnTo>
                  <a:pt x="278130" y="24002"/>
                </a:lnTo>
                <a:lnTo>
                  <a:pt x="298069" y="33400"/>
                </a:lnTo>
                <a:lnTo>
                  <a:pt x="280006" y="45766"/>
                </a:lnTo>
                <a:lnTo>
                  <a:pt x="282188" y="71077"/>
                </a:lnTo>
                <a:lnTo>
                  <a:pt x="302387" y="28448"/>
                </a:lnTo>
                <a:lnTo>
                  <a:pt x="293088" y="24002"/>
                </a:lnTo>
                <a:close/>
              </a:path>
              <a:path w="311785" h="617854">
                <a:moveTo>
                  <a:pt x="279273" y="17399"/>
                </a:moveTo>
                <a:lnTo>
                  <a:pt x="259033" y="60123"/>
                </a:lnTo>
                <a:lnTo>
                  <a:pt x="280006" y="45766"/>
                </a:lnTo>
                <a:lnTo>
                  <a:pt x="278130" y="24002"/>
                </a:lnTo>
                <a:lnTo>
                  <a:pt x="293088" y="24002"/>
                </a:lnTo>
                <a:lnTo>
                  <a:pt x="279273" y="17399"/>
                </a:lnTo>
                <a:close/>
              </a:path>
              <a:path w="311785" h="617854">
                <a:moveTo>
                  <a:pt x="278130" y="24002"/>
                </a:moveTo>
                <a:lnTo>
                  <a:pt x="280006" y="45766"/>
                </a:lnTo>
                <a:lnTo>
                  <a:pt x="298069" y="33400"/>
                </a:lnTo>
                <a:lnTo>
                  <a:pt x="278130" y="24002"/>
                </a:lnTo>
                <a:close/>
              </a:path>
            </a:pathLst>
          </a:custGeom>
          <a:solidFill>
            <a:srgbClr val="000000"/>
          </a:solidFill>
        </p:spPr>
        <p:txBody>
          <a:bodyPr wrap="square" lIns="0" tIns="0" rIns="0" bIns="0" rtlCol="0"/>
          <a:lstStyle/>
          <a:p>
            <a:endParaRPr/>
          </a:p>
        </p:txBody>
      </p:sp>
      <p:sp>
        <p:nvSpPr>
          <p:cNvPr id="18" name="object 18"/>
          <p:cNvSpPr/>
          <p:nvPr/>
        </p:nvSpPr>
        <p:spPr>
          <a:xfrm>
            <a:off x="6171438" y="2050542"/>
            <a:ext cx="278765" cy="463550"/>
          </a:xfrm>
          <a:custGeom>
            <a:avLst/>
            <a:gdLst/>
            <a:ahLst/>
            <a:cxnLst/>
            <a:rect l="l" t="t" r="r" b="b"/>
            <a:pathLst>
              <a:path w="278764" h="463550">
                <a:moveTo>
                  <a:pt x="20065" y="339979"/>
                </a:moveTo>
                <a:lnTo>
                  <a:pt x="5841" y="339979"/>
                </a:lnTo>
                <a:lnTo>
                  <a:pt x="126" y="345694"/>
                </a:lnTo>
                <a:lnTo>
                  <a:pt x="0" y="463423"/>
                </a:lnTo>
                <a:lnTo>
                  <a:pt x="27476" y="447929"/>
                </a:lnTo>
                <a:lnTo>
                  <a:pt x="23875" y="447929"/>
                </a:lnTo>
                <a:lnTo>
                  <a:pt x="1777" y="435102"/>
                </a:lnTo>
                <a:lnTo>
                  <a:pt x="25721" y="394168"/>
                </a:lnTo>
                <a:lnTo>
                  <a:pt x="25781" y="345694"/>
                </a:lnTo>
                <a:lnTo>
                  <a:pt x="20065" y="339979"/>
                </a:lnTo>
                <a:close/>
              </a:path>
              <a:path w="278764" h="463550">
                <a:moveTo>
                  <a:pt x="25721" y="394168"/>
                </a:moveTo>
                <a:lnTo>
                  <a:pt x="1777" y="435102"/>
                </a:lnTo>
                <a:lnTo>
                  <a:pt x="23875" y="447929"/>
                </a:lnTo>
                <a:lnTo>
                  <a:pt x="27665" y="441452"/>
                </a:lnTo>
                <a:lnTo>
                  <a:pt x="25653" y="441452"/>
                </a:lnTo>
                <a:lnTo>
                  <a:pt x="6603" y="430403"/>
                </a:lnTo>
                <a:lnTo>
                  <a:pt x="25685" y="419607"/>
                </a:lnTo>
                <a:lnTo>
                  <a:pt x="25721" y="394168"/>
                </a:lnTo>
                <a:close/>
              </a:path>
              <a:path w="278764" h="463550">
                <a:moveTo>
                  <a:pt x="90042" y="383286"/>
                </a:moveTo>
                <a:lnTo>
                  <a:pt x="83820" y="386715"/>
                </a:lnTo>
                <a:lnTo>
                  <a:pt x="47752" y="407121"/>
                </a:lnTo>
                <a:lnTo>
                  <a:pt x="23875" y="447929"/>
                </a:lnTo>
                <a:lnTo>
                  <a:pt x="27476" y="447929"/>
                </a:lnTo>
                <a:lnTo>
                  <a:pt x="102615" y="405511"/>
                </a:lnTo>
                <a:lnTo>
                  <a:pt x="104775" y="397763"/>
                </a:lnTo>
                <a:lnTo>
                  <a:pt x="101346" y="391668"/>
                </a:lnTo>
                <a:lnTo>
                  <a:pt x="97789" y="385445"/>
                </a:lnTo>
                <a:lnTo>
                  <a:pt x="90042" y="383286"/>
                </a:lnTo>
                <a:close/>
              </a:path>
              <a:path w="278764" h="463550">
                <a:moveTo>
                  <a:pt x="25685" y="419607"/>
                </a:moveTo>
                <a:lnTo>
                  <a:pt x="6603" y="430403"/>
                </a:lnTo>
                <a:lnTo>
                  <a:pt x="25653" y="441452"/>
                </a:lnTo>
                <a:lnTo>
                  <a:pt x="25685" y="419607"/>
                </a:lnTo>
                <a:close/>
              </a:path>
              <a:path w="278764" h="463550">
                <a:moveTo>
                  <a:pt x="47752" y="407121"/>
                </a:moveTo>
                <a:lnTo>
                  <a:pt x="25685" y="419607"/>
                </a:lnTo>
                <a:lnTo>
                  <a:pt x="25653" y="441452"/>
                </a:lnTo>
                <a:lnTo>
                  <a:pt x="27665" y="441452"/>
                </a:lnTo>
                <a:lnTo>
                  <a:pt x="47752" y="407121"/>
                </a:lnTo>
                <a:close/>
              </a:path>
              <a:path w="278764" h="463550">
                <a:moveTo>
                  <a:pt x="256286" y="0"/>
                </a:moveTo>
                <a:lnTo>
                  <a:pt x="25721" y="394168"/>
                </a:lnTo>
                <a:lnTo>
                  <a:pt x="25685" y="419607"/>
                </a:lnTo>
                <a:lnTo>
                  <a:pt x="47752" y="407121"/>
                </a:lnTo>
                <a:lnTo>
                  <a:pt x="278384" y="12954"/>
                </a:lnTo>
                <a:lnTo>
                  <a:pt x="256286" y="0"/>
                </a:lnTo>
                <a:close/>
              </a:path>
            </a:pathLst>
          </a:custGeom>
          <a:solidFill>
            <a:srgbClr val="000000"/>
          </a:solidFill>
        </p:spPr>
        <p:txBody>
          <a:bodyPr wrap="square" lIns="0" tIns="0" rIns="0" bIns="0" rtlCol="0"/>
          <a:lstStyle/>
          <a:p>
            <a:endParaRPr/>
          </a:p>
        </p:txBody>
      </p:sp>
      <p:sp>
        <p:nvSpPr>
          <p:cNvPr id="19" name="object 19"/>
          <p:cNvSpPr/>
          <p:nvPr/>
        </p:nvSpPr>
        <p:spPr>
          <a:xfrm>
            <a:off x="6161404" y="2660014"/>
            <a:ext cx="544195" cy="838835"/>
          </a:xfrm>
          <a:custGeom>
            <a:avLst/>
            <a:gdLst/>
            <a:ahLst/>
            <a:cxnLst/>
            <a:rect l="l" t="t" r="r" b="b"/>
            <a:pathLst>
              <a:path w="544195" h="838835">
                <a:moveTo>
                  <a:pt x="450850" y="762126"/>
                </a:moveTo>
                <a:lnTo>
                  <a:pt x="443102" y="764667"/>
                </a:lnTo>
                <a:lnTo>
                  <a:pt x="439927" y="770889"/>
                </a:lnTo>
                <a:lnTo>
                  <a:pt x="436625" y="777239"/>
                </a:lnTo>
                <a:lnTo>
                  <a:pt x="439166" y="784860"/>
                </a:lnTo>
                <a:lnTo>
                  <a:pt x="445389" y="788162"/>
                </a:lnTo>
                <a:lnTo>
                  <a:pt x="543941" y="838454"/>
                </a:lnTo>
                <a:lnTo>
                  <a:pt x="543347" y="824102"/>
                </a:lnTo>
                <a:lnTo>
                  <a:pt x="519556" y="824102"/>
                </a:lnTo>
                <a:lnTo>
                  <a:pt x="494064" y="784341"/>
                </a:lnTo>
                <a:lnTo>
                  <a:pt x="457073" y="765429"/>
                </a:lnTo>
                <a:lnTo>
                  <a:pt x="450850" y="762126"/>
                </a:lnTo>
                <a:close/>
              </a:path>
              <a:path w="544195" h="838835">
                <a:moveTo>
                  <a:pt x="494064" y="784341"/>
                </a:moveTo>
                <a:lnTo>
                  <a:pt x="519556" y="824102"/>
                </a:lnTo>
                <a:lnTo>
                  <a:pt x="529402" y="817752"/>
                </a:lnTo>
                <a:lnTo>
                  <a:pt x="517525" y="817752"/>
                </a:lnTo>
                <a:lnTo>
                  <a:pt x="516617" y="795871"/>
                </a:lnTo>
                <a:lnTo>
                  <a:pt x="494064" y="784341"/>
                </a:lnTo>
                <a:close/>
              </a:path>
              <a:path w="544195" h="838835">
                <a:moveTo>
                  <a:pt x="533019" y="715390"/>
                </a:moveTo>
                <a:lnTo>
                  <a:pt x="526034" y="715645"/>
                </a:lnTo>
                <a:lnTo>
                  <a:pt x="518922" y="716026"/>
                </a:lnTo>
                <a:lnTo>
                  <a:pt x="513461" y="721995"/>
                </a:lnTo>
                <a:lnTo>
                  <a:pt x="513842" y="728980"/>
                </a:lnTo>
                <a:lnTo>
                  <a:pt x="515566" y="770555"/>
                </a:lnTo>
                <a:lnTo>
                  <a:pt x="541020" y="810260"/>
                </a:lnTo>
                <a:lnTo>
                  <a:pt x="519556" y="824102"/>
                </a:lnTo>
                <a:lnTo>
                  <a:pt x="543347" y="824102"/>
                </a:lnTo>
                <a:lnTo>
                  <a:pt x="539369" y="727963"/>
                </a:lnTo>
                <a:lnTo>
                  <a:pt x="538988" y="720851"/>
                </a:lnTo>
                <a:lnTo>
                  <a:pt x="533019" y="715390"/>
                </a:lnTo>
                <a:close/>
              </a:path>
              <a:path w="544195" h="838835">
                <a:moveTo>
                  <a:pt x="516617" y="795871"/>
                </a:moveTo>
                <a:lnTo>
                  <a:pt x="517525" y="817752"/>
                </a:lnTo>
                <a:lnTo>
                  <a:pt x="536067" y="805814"/>
                </a:lnTo>
                <a:lnTo>
                  <a:pt x="516617" y="795871"/>
                </a:lnTo>
                <a:close/>
              </a:path>
              <a:path w="544195" h="838835">
                <a:moveTo>
                  <a:pt x="515566" y="770555"/>
                </a:moveTo>
                <a:lnTo>
                  <a:pt x="516617" y="795871"/>
                </a:lnTo>
                <a:lnTo>
                  <a:pt x="536067" y="805814"/>
                </a:lnTo>
                <a:lnTo>
                  <a:pt x="517525" y="817752"/>
                </a:lnTo>
                <a:lnTo>
                  <a:pt x="529402" y="817752"/>
                </a:lnTo>
                <a:lnTo>
                  <a:pt x="541020" y="810260"/>
                </a:lnTo>
                <a:lnTo>
                  <a:pt x="515566" y="770555"/>
                </a:lnTo>
                <a:close/>
              </a:path>
              <a:path w="544195" h="838835">
                <a:moveTo>
                  <a:pt x="21590" y="0"/>
                </a:moveTo>
                <a:lnTo>
                  <a:pt x="0" y="13715"/>
                </a:lnTo>
                <a:lnTo>
                  <a:pt x="494064" y="784341"/>
                </a:lnTo>
                <a:lnTo>
                  <a:pt x="516617" y="795871"/>
                </a:lnTo>
                <a:lnTo>
                  <a:pt x="515566" y="770555"/>
                </a:lnTo>
                <a:lnTo>
                  <a:pt x="21590" y="0"/>
                </a:lnTo>
                <a:close/>
              </a:path>
            </a:pathLst>
          </a:custGeom>
          <a:solidFill>
            <a:srgbClr val="000000"/>
          </a:solidFill>
        </p:spPr>
        <p:txBody>
          <a:bodyPr wrap="square" lIns="0" tIns="0" rIns="0" bIns="0" rtlCol="0"/>
          <a:lstStyle/>
          <a:p>
            <a:endParaRPr/>
          </a:p>
        </p:txBody>
      </p:sp>
      <p:sp>
        <p:nvSpPr>
          <p:cNvPr id="20" name="object 20"/>
          <p:cNvSpPr/>
          <p:nvPr/>
        </p:nvSpPr>
        <p:spPr>
          <a:xfrm>
            <a:off x="6846443" y="2589783"/>
            <a:ext cx="311785" cy="617855"/>
          </a:xfrm>
          <a:custGeom>
            <a:avLst/>
            <a:gdLst/>
            <a:ahLst/>
            <a:cxnLst/>
            <a:rect l="l" t="t" r="r" b="b"/>
            <a:pathLst>
              <a:path w="311784" h="617855">
                <a:moveTo>
                  <a:pt x="280011" y="45858"/>
                </a:moveTo>
                <a:lnTo>
                  <a:pt x="258991" y="60211"/>
                </a:lnTo>
                <a:lnTo>
                  <a:pt x="0" y="606932"/>
                </a:lnTo>
                <a:lnTo>
                  <a:pt x="23113" y="617854"/>
                </a:lnTo>
                <a:lnTo>
                  <a:pt x="282183" y="71088"/>
                </a:lnTo>
                <a:lnTo>
                  <a:pt x="280011" y="45858"/>
                </a:lnTo>
                <a:close/>
              </a:path>
              <a:path w="311784" h="617855">
                <a:moveTo>
                  <a:pt x="303235" y="17399"/>
                </a:moveTo>
                <a:lnTo>
                  <a:pt x="279273" y="17399"/>
                </a:lnTo>
                <a:lnTo>
                  <a:pt x="302386" y="28448"/>
                </a:lnTo>
                <a:lnTo>
                  <a:pt x="282183" y="71088"/>
                </a:lnTo>
                <a:lnTo>
                  <a:pt x="285750" y="112521"/>
                </a:lnTo>
                <a:lnTo>
                  <a:pt x="286384" y="119506"/>
                </a:lnTo>
                <a:lnTo>
                  <a:pt x="292480" y="124713"/>
                </a:lnTo>
                <a:lnTo>
                  <a:pt x="306577" y="123443"/>
                </a:lnTo>
                <a:lnTo>
                  <a:pt x="311784" y="117348"/>
                </a:lnTo>
                <a:lnTo>
                  <a:pt x="311150" y="110236"/>
                </a:lnTo>
                <a:lnTo>
                  <a:pt x="303235" y="17399"/>
                </a:lnTo>
                <a:close/>
              </a:path>
              <a:path w="311784" h="617855">
                <a:moveTo>
                  <a:pt x="301751" y="0"/>
                </a:moveTo>
                <a:lnTo>
                  <a:pt x="210438" y="62483"/>
                </a:lnTo>
                <a:lnTo>
                  <a:pt x="204597" y="66548"/>
                </a:lnTo>
                <a:lnTo>
                  <a:pt x="203073" y="74421"/>
                </a:lnTo>
                <a:lnTo>
                  <a:pt x="207136" y="80263"/>
                </a:lnTo>
                <a:lnTo>
                  <a:pt x="211074" y="86105"/>
                </a:lnTo>
                <a:lnTo>
                  <a:pt x="219075" y="87629"/>
                </a:lnTo>
                <a:lnTo>
                  <a:pt x="224789" y="83565"/>
                </a:lnTo>
                <a:lnTo>
                  <a:pt x="258991" y="60211"/>
                </a:lnTo>
                <a:lnTo>
                  <a:pt x="279273" y="17399"/>
                </a:lnTo>
                <a:lnTo>
                  <a:pt x="303235" y="17399"/>
                </a:lnTo>
                <a:lnTo>
                  <a:pt x="301751" y="0"/>
                </a:lnTo>
                <a:close/>
              </a:path>
              <a:path w="311784" h="617855">
                <a:moveTo>
                  <a:pt x="293088" y="24002"/>
                </a:moveTo>
                <a:lnTo>
                  <a:pt x="278129" y="24002"/>
                </a:lnTo>
                <a:lnTo>
                  <a:pt x="298068" y="33527"/>
                </a:lnTo>
                <a:lnTo>
                  <a:pt x="280011" y="45858"/>
                </a:lnTo>
                <a:lnTo>
                  <a:pt x="282183" y="71088"/>
                </a:lnTo>
                <a:lnTo>
                  <a:pt x="302386" y="28448"/>
                </a:lnTo>
                <a:lnTo>
                  <a:pt x="293088" y="24002"/>
                </a:lnTo>
                <a:close/>
              </a:path>
              <a:path w="311784" h="617855">
                <a:moveTo>
                  <a:pt x="279273" y="17399"/>
                </a:moveTo>
                <a:lnTo>
                  <a:pt x="258991" y="60211"/>
                </a:lnTo>
                <a:lnTo>
                  <a:pt x="280011" y="45858"/>
                </a:lnTo>
                <a:lnTo>
                  <a:pt x="278129" y="24002"/>
                </a:lnTo>
                <a:lnTo>
                  <a:pt x="293088" y="24002"/>
                </a:lnTo>
                <a:lnTo>
                  <a:pt x="279273" y="17399"/>
                </a:lnTo>
                <a:close/>
              </a:path>
              <a:path w="311784" h="617855">
                <a:moveTo>
                  <a:pt x="278129" y="24002"/>
                </a:moveTo>
                <a:lnTo>
                  <a:pt x="280011" y="45858"/>
                </a:lnTo>
                <a:lnTo>
                  <a:pt x="298068" y="33527"/>
                </a:lnTo>
                <a:lnTo>
                  <a:pt x="278129" y="24002"/>
                </a:lnTo>
                <a:close/>
              </a:path>
            </a:pathLst>
          </a:custGeom>
          <a:solidFill>
            <a:srgbClr val="000000"/>
          </a:solidFill>
        </p:spPr>
        <p:txBody>
          <a:bodyPr wrap="square" lIns="0" tIns="0" rIns="0" bIns="0" rtlCol="0"/>
          <a:lstStyle/>
          <a:p>
            <a:endParaRPr/>
          </a:p>
        </p:txBody>
      </p:sp>
      <p:sp>
        <p:nvSpPr>
          <p:cNvPr id="21" name="object 21"/>
          <p:cNvSpPr/>
          <p:nvPr/>
        </p:nvSpPr>
        <p:spPr>
          <a:xfrm>
            <a:off x="7314438" y="2049017"/>
            <a:ext cx="315595" cy="389255"/>
          </a:xfrm>
          <a:custGeom>
            <a:avLst/>
            <a:gdLst/>
            <a:ahLst/>
            <a:cxnLst/>
            <a:rect l="l" t="t" r="r" b="b"/>
            <a:pathLst>
              <a:path w="315595" h="389255">
                <a:moveTo>
                  <a:pt x="23875" y="267716"/>
                </a:moveTo>
                <a:lnTo>
                  <a:pt x="17271" y="272542"/>
                </a:lnTo>
                <a:lnTo>
                  <a:pt x="16255" y="279527"/>
                </a:lnTo>
                <a:lnTo>
                  <a:pt x="0" y="389001"/>
                </a:lnTo>
                <a:lnTo>
                  <a:pt x="30680" y="377190"/>
                </a:lnTo>
                <a:lnTo>
                  <a:pt x="25780" y="377190"/>
                </a:lnTo>
                <a:lnTo>
                  <a:pt x="5841" y="361188"/>
                </a:lnTo>
                <a:lnTo>
                  <a:pt x="35412" y="324302"/>
                </a:lnTo>
                <a:lnTo>
                  <a:pt x="41528" y="283210"/>
                </a:lnTo>
                <a:lnTo>
                  <a:pt x="42544" y="276225"/>
                </a:lnTo>
                <a:lnTo>
                  <a:pt x="37718" y="269748"/>
                </a:lnTo>
                <a:lnTo>
                  <a:pt x="23875" y="267716"/>
                </a:lnTo>
                <a:close/>
              </a:path>
              <a:path w="315595" h="389255">
                <a:moveTo>
                  <a:pt x="35412" y="324302"/>
                </a:moveTo>
                <a:lnTo>
                  <a:pt x="5841" y="361188"/>
                </a:lnTo>
                <a:lnTo>
                  <a:pt x="25780" y="377190"/>
                </a:lnTo>
                <a:lnTo>
                  <a:pt x="30668" y="371094"/>
                </a:lnTo>
                <a:lnTo>
                  <a:pt x="28447" y="371094"/>
                </a:lnTo>
                <a:lnTo>
                  <a:pt x="11302" y="357251"/>
                </a:lnTo>
                <a:lnTo>
                  <a:pt x="31675" y="349408"/>
                </a:lnTo>
                <a:lnTo>
                  <a:pt x="35412" y="324302"/>
                </a:lnTo>
                <a:close/>
              </a:path>
              <a:path w="315595" h="389255">
                <a:moveTo>
                  <a:pt x="100710" y="322834"/>
                </a:moveTo>
                <a:lnTo>
                  <a:pt x="55362" y="340290"/>
                </a:lnTo>
                <a:lnTo>
                  <a:pt x="25780" y="377190"/>
                </a:lnTo>
                <a:lnTo>
                  <a:pt x="30680" y="377190"/>
                </a:lnTo>
                <a:lnTo>
                  <a:pt x="109854" y="346710"/>
                </a:lnTo>
                <a:lnTo>
                  <a:pt x="113156" y="339344"/>
                </a:lnTo>
                <a:lnTo>
                  <a:pt x="108076" y="326136"/>
                </a:lnTo>
                <a:lnTo>
                  <a:pt x="100710" y="322834"/>
                </a:lnTo>
                <a:close/>
              </a:path>
              <a:path w="315595" h="389255">
                <a:moveTo>
                  <a:pt x="31675" y="349408"/>
                </a:moveTo>
                <a:lnTo>
                  <a:pt x="11302" y="357251"/>
                </a:lnTo>
                <a:lnTo>
                  <a:pt x="28447" y="371094"/>
                </a:lnTo>
                <a:lnTo>
                  <a:pt x="31675" y="349408"/>
                </a:lnTo>
                <a:close/>
              </a:path>
              <a:path w="315595" h="389255">
                <a:moveTo>
                  <a:pt x="55362" y="340290"/>
                </a:moveTo>
                <a:lnTo>
                  <a:pt x="31675" y="349408"/>
                </a:lnTo>
                <a:lnTo>
                  <a:pt x="28447" y="371094"/>
                </a:lnTo>
                <a:lnTo>
                  <a:pt x="30668" y="371094"/>
                </a:lnTo>
                <a:lnTo>
                  <a:pt x="55362" y="340290"/>
                </a:lnTo>
                <a:close/>
              </a:path>
              <a:path w="315595" h="389255">
                <a:moveTo>
                  <a:pt x="295401" y="0"/>
                </a:moveTo>
                <a:lnTo>
                  <a:pt x="35412" y="324302"/>
                </a:lnTo>
                <a:lnTo>
                  <a:pt x="31675" y="349408"/>
                </a:lnTo>
                <a:lnTo>
                  <a:pt x="55362" y="340290"/>
                </a:lnTo>
                <a:lnTo>
                  <a:pt x="315340" y="16002"/>
                </a:lnTo>
                <a:lnTo>
                  <a:pt x="295401" y="0"/>
                </a:lnTo>
                <a:close/>
              </a:path>
            </a:pathLst>
          </a:custGeom>
          <a:solidFill>
            <a:srgbClr val="000000"/>
          </a:solidFill>
        </p:spPr>
        <p:txBody>
          <a:bodyPr wrap="square" lIns="0" tIns="0" rIns="0" bIns="0" rtlCol="0"/>
          <a:lstStyle/>
          <a:p>
            <a:endParaRPr/>
          </a:p>
        </p:txBody>
      </p:sp>
      <p:sp>
        <p:nvSpPr>
          <p:cNvPr id="22" name="object 22"/>
          <p:cNvSpPr/>
          <p:nvPr/>
        </p:nvSpPr>
        <p:spPr>
          <a:xfrm>
            <a:off x="7304405" y="2583688"/>
            <a:ext cx="544195" cy="838835"/>
          </a:xfrm>
          <a:custGeom>
            <a:avLst/>
            <a:gdLst/>
            <a:ahLst/>
            <a:cxnLst/>
            <a:rect l="l" t="t" r="r" b="b"/>
            <a:pathLst>
              <a:path w="544195" h="838835">
                <a:moveTo>
                  <a:pt x="450723" y="762126"/>
                </a:moveTo>
                <a:lnTo>
                  <a:pt x="443102" y="764666"/>
                </a:lnTo>
                <a:lnTo>
                  <a:pt x="439927" y="770889"/>
                </a:lnTo>
                <a:lnTo>
                  <a:pt x="436625" y="777239"/>
                </a:lnTo>
                <a:lnTo>
                  <a:pt x="439166" y="784987"/>
                </a:lnTo>
                <a:lnTo>
                  <a:pt x="543941" y="838581"/>
                </a:lnTo>
                <a:lnTo>
                  <a:pt x="543342" y="824102"/>
                </a:lnTo>
                <a:lnTo>
                  <a:pt x="519556" y="824102"/>
                </a:lnTo>
                <a:lnTo>
                  <a:pt x="494064" y="784341"/>
                </a:lnTo>
                <a:lnTo>
                  <a:pt x="450723" y="762126"/>
                </a:lnTo>
                <a:close/>
              </a:path>
              <a:path w="544195" h="838835">
                <a:moveTo>
                  <a:pt x="494064" y="784341"/>
                </a:moveTo>
                <a:lnTo>
                  <a:pt x="519556" y="824102"/>
                </a:lnTo>
                <a:lnTo>
                  <a:pt x="529402" y="817752"/>
                </a:lnTo>
                <a:lnTo>
                  <a:pt x="517525" y="817752"/>
                </a:lnTo>
                <a:lnTo>
                  <a:pt x="516617" y="795871"/>
                </a:lnTo>
                <a:lnTo>
                  <a:pt x="494064" y="784341"/>
                </a:lnTo>
                <a:close/>
              </a:path>
              <a:path w="544195" h="838835">
                <a:moveTo>
                  <a:pt x="533019" y="715390"/>
                </a:moveTo>
                <a:lnTo>
                  <a:pt x="526034" y="715645"/>
                </a:lnTo>
                <a:lnTo>
                  <a:pt x="518922" y="716026"/>
                </a:lnTo>
                <a:lnTo>
                  <a:pt x="513461" y="721995"/>
                </a:lnTo>
                <a:lnTo>
                  <a:pt x="513842" y="728979"/>
                </a:lnTo>
                <a:lnTo>
                  <a:pt x="515566" y="770555"/>
                </a:lnTo>
                <a:lnTo>
                  <a:pt x="541020" y="810260"/>
                </a:lnTo>
                <a:lnTo>
                  <a:pt x="519556" y="824102"/>
                </a:lnTo>
                <a:lnTo>
                  <a:pt x="543342" y="824102"/>
                </a:lnTo>
                <a:lnTo>
                  <a:pt x="539369" y="727963"/>
                </a:lnTo>
                <a:lnTo>
                  <a:pt x="538988" y="720851"/>
                </a:lnTo>
                <a:lnTo>
                  <a:pt x="533019" y="715390"/>
                </a:lnTo>
                <a:close/>
              </a:path>
              <a:path w="544195" h="838835">
                <a:moveTo>
                  <a:pt x="516617" y="795871"/>
                </a:moveTo>
                <a:lnTo>
                  <a:pt x="517525" y="817752"/>
                </a:lnTo>
                <a:lnTo>
                  <a:pt x="536067" y="805814"/>
                </a:lnTo>
                <a:lnTo>
                  <a:pt x="516617" y="795871"/>
                </a:lnTo>
                <a:close/>
              </a:path>
              <a:path w="544195" h="838835">
                <a:moveTo>
                  <a:pt x="515566" y="770555"/>
                </a:moveTo>
                <a:lnTo>
                  <a:pt x="516617" y="795871"/>
                </a:lnTo>
                <a:lnTo>
                  <a:pt x="536067" y="805814"/>
                </a:lnTo>
                <a:lnTo>
                  <a:pt x="517525" y="817752"/>
                </a:lnTo>
                <a:lnTo>
                  <a:pt x="529402" y="817752"/>
                </a:lnTo>
                <a:lnTo>
                  <a:pt x="541020" y="810260"/>
                </a:lnTo>
                <a:lnTo>
                  <a:pt x="515566" y="770555"/>
                </a:lnTo>
                <a:close/>
              </a:path>
              <a:path w="544195" h="838835">
                <a:moveTo>
                  <a:pt x="21590" y="0"/>
                </a:moveTo>
                <a:lnTo>
                  <a:pt x="0" y="13715"/>
                </a:lnTo>
                <a:lnTo>
                  <a:pt x="494064" y="784341"/>
                </a:lnTo>
                <a:lnTo>
                  <a:pt x="516617" y="795871"/>
                </a:lnTo>
                <a:lnTo>
                  <a:pt x="515566" y="770555"/>
                </a:lnTo>
                <a:lnTo>
                  <a:pt x="21590" y="0"/>
                </a:lnTo>
                <a:close/>
              </a:path>
            </a:pathLst>
          </a:custGeom>
          <a:solidFill>
            <a:srgbClr val="000000"/>
          </a:solidFill>
        </p:spPr>
        <p:txBody>
          <a:bodyPr wrap="square" lIns="0" tIns="0" rIns="0" bIns="0" rtlCol="0"/>
          <a:lstStyle/>
          <a:p>
            <a:endParaRPr/>
          </a:p>
        </p:txBody>
      </p:sp>
      <p:sp>
        <p:nvSpPr>
          <p:cNvPr id="23" name="object 23"/>
          <p:cNvSpPr txBox="1">
            <a:spLocks noGrp="1"/>
          </p:cNvSpPr>
          <p:nvPr>
            <p:ph type="title"/>
          </p:nvPr>
        </p:nvSpPr>
        <p:spPr>
          <a:xfrm>
            <a:off x="594766" y="24765"/>
            <a:ext cx="15316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Example</a:t>
            </a:r>
            <a:r>
              <a:rPr sz="2400" spc="-85" dirty="0">
                <a:latin typeface="Tahoma"/>
                <a:cs typeface="Tahoma"/>
              </a:rPr>
              <a:t> </a:t>
            </a:r>
            <a:r>
              <a:rPr sz="2400" dirty="0">
                <a:latin typeface="Tahoma"/>
                <a:cs typeface="Tahoma"/>
              </a:rPr>
              <a:t>1:</a:t>
            </a:r>
            <a:endParaRPr sz="2400">
              <a:latin typeface="Tahoma"/>
              <a:cs typeface="Tahoma"/>
            </a:endParaRPr>
          </a:p>
        </p:txBody>
      </p:sp>
      <p:sp>
        <p:nvSpPr>
          <p:cNvPr id="24" name="object 24"/>
          <p:cNvSpPr txBox="1"/>
          <p:nvPr/>
        </p:nvSpPr>
        <p:spPr>
          <a:xfrm>
            <a:off x="7332322" y="24765"/>
            <a:ext cx="12179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ahoma"/>
                <a:cs typeface="Tahoma"/>
              </a:rPr>
              <a:t>Cont</a:t>
            </a:r>
            <a:r>
              <a:rPr sz="2400" spc="5" dirty="0">
                <a:solidFill>
                  <a:srgbClr val="FF0000"/>
                </a:solidFill>
                <a:latin typeface="Tahoma"/>
                <a:cs typeface="Tahoma"/>
              </a:rPr>
              <a:t>i</a:t>
            </a:r>
            <a:r>
              <a:rPr sz="2400" dirty="0">
                <a:solidFill>
                  <a:srgbClr val="FF0000"/>
                </a:solidFill>
                <a:latin typeface="Tahoma"/>
                <a:cs typeface="Tahoma"/>
              </a:rPr>
              <a:t>nue</a:t>
            </a:r>
            <a:endParaRPr sz="2400">
              <a:latin typeface="Tahoma"/>
              <a:cs typeface="Tahoma"/>
            </a:endParaRPr>
          </a:p>
        </p:txBody>
      </p:sp>
      <p:sp>
        <p:nvSpPr>
          <p:cNvPr id="25" name="object 25"/>
          <p:cNvSpPr txBox="1"/>
          <p:nvPr/>
        </p:nvSpPr>
        <p:spPr>
          <a:xfrm>
            <a:off x="4674759" y="2223144"/>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6" name="object 26"/>
          <p:cNvSpPr txBox="1"/>
          <p:nvPr/>
        </p:nvSpPr>
        <p:spPr>
          <a:xfrm>
            <a:off x="5970032" y="2375417"/>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7" name="object 27"/>
          <p:cNvSpPr txBox="1"/>
          <p:nvPr/>
        </p:nvSpPr>
        <p:spPr>
          <a:xfrm>
            <a:off x="7113032" y="2299471"/>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spc="-35" dirty="0">
                <a:solidFill>
                  <a:srgbClr val="FF0000"/>
                </a:solidFill>
                <a:latin typeface="Calibri"/>
                <a:cs typeface="Calibri"/>
              </a:rPr>
              <a:t>Gray </a:t>
            </a:r>
            <a:r>
              <a:rPr sz="3200" b="1" spc="-5" dirty="0">
                <a:solidFill>
                  <a:srgbClr val="FF0000"/>
                </a:solidFill>
                <a:latin typeface="Calibri"/>
                <a:cs typeface="Calibri"/>
              </a:rPr>
              <a:t>Code </a:t>
            </a:r>
            <a:r>
              <a:rPr sz="3200" b="1" spc="-20" dirty="0">
                <a:solidFill>
                  <a:srgbClr val="FF0000"/>
                </a:solidFill>
                <a:latin typeface="Calibri"/>
                <a:cs typeface="Calibri"/>
              </a:rPr>
              <a:t>to </a:t>
            </a:r>
            <a:r>
              <a:rPr sz="3200" b="1" dirty="0">
                <a:solidFill>
                  <a:srgbClr val="FF0000"/>
                </a:solidFill>
                <a:latin typeface="Calibri"/>
                <a:cs typeface="Calibri"/>
              </a:rPr>
              <a:t>Binary</a:t>
            </a:r>
            <a:r>
              <a:rPr sz="3200" b="1" spc="-15" dirty="0">
                <a:solidFill>
                  <a:srgbClr val="FF0000"/>
                </a:solidFill>
                <a:latin typeface="Calibri"/>
                <a:cs typeface="Calibri"/>
              </a:rPr>
              <a:t> Conversion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926083" y="1602994"/>
            <a:ext cx="76149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2: </a:t>
            </a:r>
            <a:r>
              <a:rPr sz="2400" spc="-10" dirty="0">
                <a:solidFill>
                  <a:srgbClr val="FF0000"/>
                </a:solidFill>
                <a:latin typeface="Tahoma"/>
                <a:cs typeface="Tahoma"/>
              </a:rPr>
              <a:t>Convert </a:t>
            </a:r>
            <a:r>
              <a:rPr sz="2400" spc="-5" dirty="0">
                <a:solidFill>
                  <a:srgbClr val="FF0000"/>
                </a:solidFill>
                <a:latin typeface="Tahoma"/>
                <a:cs typeface="Tahoma"/>
              </a:rPr>
              <a:t>1101 </a:t>
            </a:r>
            <a:r>
              <a:rPr sz="2400" spc="-20" dirty="0">
                <a:solidFill>
                  <a:srgbClr val="FF0000"/>
                </a:solidFill>
                <a:latin typeface="Tahoma"/>
                <a:cs typeface="Tahoma"/>
              </a:rPr>
              <a:t>Gray </a:t>
            </a:r>
            <a:r>
              <a:rPr sz="2400" spc="-5" dirty="0">
                <a:solidFill>
                  <a:srgbClr val="FF0000"/>
                </a:solidFill>
                <a:latin typeface="Tahoma"/>
                <a:cs typeface="Tahoma"/>
              </a:rPr>
              <a:t>code </a:t>
            </a:r>
            <a:r>
              <a:rPr sz="2400" dirty="0">
                <a:solidFill>
                  <a:srgbClr val="FF0000"/>
                </a:solidFill>
                <a:latin typeface="Tahoma"/>
                <a:cs typeface="Tahoma"/>
              </a:rPr>
              <a:t>into Binary</a:t>
            </a:r>
            <a:r>
              <a:rPr sz="2400" spc="-75" dirty="0">
                <a:solidFill>
                  <a:srgbClr val="FF0000"/>
                </a:solidFill>
                <a:latin typeface="Tahoma"/>
                <a:cs typeface="Tahoma"/>
              </a:rPr>
              <a:t> </a:t>
            </a:r>
            <a:r>
              <a:rPr sz="2400" spc="-50" dirty="0">
                <a:solidFill>
                  <a:srgbClr val="FF0000"/>
                </a:solidFill>
                <a:latin typeface="Tahoma"/>
                <a:cs typeface="Tahoma"/>
              </a:rPr>
              <a:t>Number.</a:t>
            </a:r>
            <a:endParaRPr sz="2400">
              <a:latin typeface="Tahoma"/>
              <a:cs typeface="Tahoma"/>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spc="-35" dirty="0">
                <a:latin typeface="Calibri"/>
                <a:cs typeface="Calibri"/>
              </a:rPr>
              <a:t>Gray </a:t>
            </a:r>
            <a:r>
              <a:rPr sz="3200" b="1" spc="-5" dirty="0">
                <a:latin typeface="Calibri"/>
                <a:cs typeface="Calibri"/>
              </a:rPr>
              <a:t>Code </a:t>
            </a:r>
            <a:r>
              <a:rPr sz="3200" b="1" spc="-20" dirty="0">
                <a:latin typeface="Calibri"/>
                <a:cs typeface="Calibri"/>
              </a:rPr>
              <a:t>to </a:t>
            </a:r>
            <a:r>
              <a:rPr sz="3200" b="1" dirty="0">
                <a:latin typeface="Calibri"/>
                <a:cs typeface="Calibri"/>
              </a:rPr>
              <a:t>Binary</a:t>
            </a:r>
            <a:r>
              <a:rPr sz="3200" b="1" spc="-15" dirty="0">
                <a:latin typeface="Calibri"/>
                <a:cs typeface="Calibri"/>
              </a:rPr>
              <a:t> Conversion</a:t>
            </a:r>
            <a:endParaRPr sz="3200">
              <a:latin typeface="Calibri"/>
              <a:cs typeface="Calibri"/>
            </a:endParaRPr>
          </a:p>
        </p:txBody>
      </p:sp>
      <p:sp>
        <p:nvSpPr>
          <p:cNvPr id="3" name="object 3"/>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926083" y="1602994"/>
            <a:ext cx="76149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2: </a:t>
            </a:r>
            <a:r>
              <a:rPr sz="2400" spc="-10" dirty="0">
                <a:solidFill>
                  <a:srgbClr val="FF0000"/>
                </a:solidFill>
                <a:latin typeface="Tahoma"/>
                <a:cs typeface="Tahoma"/>
              </a:rPr>
              <a:t>Convert </a:t>
            </a:r>
            <a:r>
              <a:rPr sz="2400" spc="-5" dirty="0">
                <a:solidFill>
                  <a:srgbClr val="FF0000"/>
                </a:solidFill>
                <a:latin typeface="Tahoma"/>
                <a:cs typeface="Tahoma"/>
              </a:rPr>
              <a:t>1101 </a:t>
            </a:r>
            <a:r>
              <a:rPr sz="2400" spc="-20" dirty="0">
                <a:solidFill>
                  <a:srgbClr val="FF0000"/>
                </a:solidFill>
                <a:latin typeface="Tahoma"/>
                <a:cs typeface="Tahoma"/>
              </a:rPr>
              <a:t>Gray </a:t>
            </a:r>
            <a:r>
              <a:rPr sz="2400" spc="-5" dirty="0">
                <a:solidFill>
                  <a:srgbClr val="FF0000"/>
                </a:solidFill>
                <a:latin typeface="Tahoma"/>
                <a:cs typeface="Tahoma"/>
              </a:rPr>
              <a:t>code </a:t>
            </a:r>
            <a:r>
              <a:rPr sz="2400" dirty="0">
                <a:solidFill>
                  <a:srgbClr val="FF0000"/>
                </a:solidFill>
                <a:latin typeface="Tahoma"/>
                <a:cs typeface="Tahoma"/>
              </a:rPr>
              <a:t>into Binary</a:t>
            </a:r>
            <a:r>
              <a:rPr sz="2400" spc="-75" dirty="0">
                <a:solidFill>
                  <a:srgbClr val="FF0000"/>
                </a:solidFill>
                <a:latin typeface="Tahoma"/>
                <a:cs typeface="Tahoma"/>
              </a:rPr>
              <a:t> </a:t>
            </a:r>
            <a:r>
              <a:rPr sz="2400" spc="-50" dirty="0">
                <a:solidFill>
                  <a:srgbClr val="FF0000"/>
                </a:solidFill>
                <a:latin typeface="Tahoma"/>
                <a:cs typeface="Tahoma"/>
              </a:rPr>
              <a:t>Number.</a:t>
            </a:r>
            <a:endParaRPr sz="2400">
              <a:latin typeface="Tahoma"/>
              <a:cs typeface="Tahoma"/>
            </a:endParaRPr>
          </a:p>
        </p:txBody>
      </p:sp>
      <p:sp>
        <p:nvSpPr>
          <p:cNvPr id="5" name="object 5"/>
          <p:cNvSpPr txBox="1"/>
          <p:nvPr/>
        </p:nvSpPr>
        <p:spPr>
          <a:xfrm>
            <a:off x="1515236" y="3279775"/>
            <a:ext cx="141859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ahoma"/>
                <a:cs typeface="Tahoma"/>
              </a:rPr>
              <a:t>Gray</a:t>
            </a:r>
            <a:r>
              <a:rPr sz="2400" spc="-75" dirty="0">
                <a:latin typeface="Tahoma"/>
                <a:cs typeface="Tahoma"/>
              </a:rPr>
              <a:t> </a:t>
            </a:r>
            <a:r>
              <a:rPr sz="2400" dirty="0">
                <a:latin typeface="Tahoma"/>
                <a:cs typeface="Tahoma"/>
              </a:rPr>
              <a:t>Code</a:t>
            </a:r>
            <a:endParaRPr sz="2400">
              <a:latin typeface="Tahoma"/>
              <a:cs typeface="Tahoma"/>
            </a:endParaRPr>
          </a:p>
        </p:txBody>
      </p:sp>
      <p:sp>
        <p:nvSpPr>
          <p:cNvPr id="6" name="object 6"/>
          <p:cNvSpPr txBox="1"/>
          <p:nvPr/>
        </p:nvSpPr>
        <p:spPr>
          <a:xfrm>
            <a:off x="4331540" y="3279775"/>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5449577" y="3279775"/>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6663017" y="3279775"/>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9" name="object 9"/>
          <p:cNvSpPr txBox="1"/>
          <p:nvPr/>
        </p:nvSpPr>
        <p:spPr>
          <a:xfrm>
            <a:off x="7876761" y="3279775"/>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0" name="object 10"/>
          <p:cNvSpPr txBox="1"/>
          <p:nvPr/>
        </p:nvSpPr>
        <p:spPr>
          <a:xfrm>
            <a:off x="1515236" y="4743069"/>
            <a:ext cx="2032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75" dirty="0">
                <a:latin typeface="Tahoma"/>
                <a:cs typeface="Tahoma"/>
              </a:rPr>
              <a:t> </a:t>
            </a:r>
            <a:r>
              <a:rPr sz="2400" spc="-5" dirty="0">
                <a:latin typeface="Tahoma"/>
                <a:cs typeface="Tahoma"/>
              </a:rPr>
              <a:t>Number</a:t>
            </a:r>
            <a:endParaRPr sz="2400">
              <a:latin typeface="Tahoma"/>
              <a:cs typeface="Tahoma"/>
            </a:endParaRPr>
          </a:p>
        </p:txBody>
      </p:sp>
      <p:sp>
        <p:nvSpPr>
          <p:cNvPr id="11" name="object 11"/>
          <p:cNvSpPr txBox="1"/>
          <p:nvPr/>
        </p:nvSpPr>
        <p:spPr>
          <a:xfrm>
            <a:off x="4375311" y="474306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5589970" y="474306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3" name="object 13"/>
          <p:cNvSpPr txBox="1"/>
          <p:nvPr/>
        </p:nvSpPr>
        <p:spPr>
          <a:xfrm>
            <a:off x="6898202" y="474306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4" name="object 14"/>
          <p:cNvSpPr txBox="1"/>
          <p:nvPr/>
        </p:nvSpPr>
        <p:spPr>
          <a:xfrm>
            <a:off x="8014716" y="4743069"/>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5" name="object 15"/>
          <p:cNvSpPr/>
          <p:nvPr/>
        </p:nvSpPr>
        <p:spPr>
          <a:xfrm>
            <a:off x="4140072" y="3863847"/>
            <a:ext cx="118745" cy="1143000"/>
          </a:xfrm>
          <a:custGeom>
            <a:avLst/>
            <a:gdLst/>
            <a:ahLst/>
            <a:cxnLst/>
            <a:rect l="l" t="t" r="r" b="b"/>
            <a:pathLst>
              <a:path w="118745" h="1143000">
                <a:moveTo>
                  <a:pt x="14224" y="1026159"/>
                </a:moveTo>
                <a:lnTo>
                  <a:pt x="2031" y="1033271"/>
                </a:lnTo>
                <a:lnTo>
                  <a:pt x="0" y="1041019"/>
                </a:lnTo>
                <a:lnTo>
                  <a:pt x="59309" y="1142745"/>
                </a:lnTo>
                <a:lnTo>
                  <a:pt x="74117" y="1117345"/>
                </a:lnTo>
                <a:lnTo>
                  <a:pt x="46481" y="1117345"/>
                </a:lnTo>
                <a:lnTo>
                  <a:pt x="46471" y="1069947"/>
                </a:lnTo>
                <a:lnTo>
                  <a:pt x="22098" y="1028191"/>
                </a:lnTo>
                <a:lnTo>
                  <a:pt x="14224" y="1026159"/>
                </a:lnTo>
                <a:close/>
              </a:path>
              <a:path w="118745" h="1143000">
                <a:moveTo>
                  <a:pt x="46471" y="1069947"/>
                </a:moveTo>
                <a:lnTo>
                  <a:pt x="46481" y="1117345"/>
                </a:lnTo>
                <a:lnTo>
                  <a:pt x="72136" y="1117345"/>
                </a:lnTo>
                <a:lnTo>
                  <a:pt x="72133" y="1110869"/>
                </a:lnTo>
                <a:lnTo>
                  <a:pt x="48260" y="1110869"/>
                </a:lnTo>
                <a:lnTo>
                  <a:pt x="59308" y="1091940"/>
                </a:lnTo>
                <a:lnTo>
                  <a:pt x="46471" y="1069947"/>
                </a:lnTo>
                <a:close/>
              </a:path>
              <a:path w="118745" h="1143000">
                <a:moveTo>
                  <a:pt x="104393" y="1026032"/>
                </a:moveTo>
                <a:lnTo>
                  <a:pt x="96519" y="1028191"/>
                </a:lnTo>
                <a:lnTo>
                  <a:pt x="72146" y="1069947"/>
                </a:lnTo>
                <a:lnTo>
                  <a:pt x="72136" y="1117345"/>
                </a:lnTo>
                <a:lnTo>
                  <a:pt x="74117" y="1117345"/>
                </a:lnTo>
                <a:lnTo>
                  <a:pt x="118617" y="1041019"/>
                </a:lnTo>
                <a:lnTo>
                  <a:pt x="116586" y="1033144"/>
                </a:lnTo>
                <a:lnTo>
                  <a:pt x="104393" y="1026032"/>
                </a:lnTo>
                <a:close/>
              </a:path>
              <a:path w="118745" h="1143000">
                <a:moveTo>
                  <a:pt x="59309" y="1091940"/>
                </a:moveTo>
                <a:lnTo>
                  <a:pt x="48260" y="1110869"/>
                </a:lnTo>
                <a:lnTo>
                  <a:pt x="70357" y="1110869"/>
                </a:lnTo>
                <a:lnTo>
                  <a:pt x="59309" y="1091940"/>
                </a:lnTo>
                <a:close/>
              </a:path>
              <a:path w="118745" h="1143000">
                <a:moveTo>
                  <a:pt x="72119" y="1069993"/>
                </a:moveTo>
                <a:lnTo>
                  <a:pt x="59309" y="1091940"/>
                </a:lnTo>
                <a:lnTo>
                  <a:pt x="70357" y="1110869"/>
                </a:lnTo>
                <a:lnTo>
                  <a:pt x="72133" y="1110869"/>
                </a:lnTo>
                <a:lnTo>
                  <a:pt x="72119" y="1069993"/>
                </a:lnTo>
                <a:close/>
              </a:path>
              <a:path w="118745" h="1143000">
                <a:moveTo>
                  <a:pt x="71754" y="0"/>
                </a:moveTo>
                <a:lnTo>
                  <a:pt x="46227" y="0"/>
                </a:lnTo>
                <a:lnTo>
                  <a:pt x="46461" y="1026032"/>
                </a:lnTo>
                <a:lnTo>
                  <a:pt x="46498" y="1069993"/>
                </a:lnTo>
                <a:lnTo>
                  <a:pt x="59309" y="1091940"/>
                </a:lnTo>
                <a:lnTo>
                  <a:pt x="72119" y="1069993"/>
                </a:lnTo>
                <a:lnTo>
                  <a:pt x="71754" y="0"/>
                </a:lnTo>
                <a:close/>
              </a:path>
            </a:pathLst>
          </a:custGeom>
          <a:solidFill>
            <a:srgbClr val="000000"/>
          </a:solidFill>
        </p:spPr>
        <p:txBody>
          <a:bodyPr wrap="square" lIns="0" tIns="0" rIns="0" bIns="0" rtlCol="0"/>
          <a:lstStyle/>
          <a:p>
            <a:endParaRPr/>
          </a:p>
        </p:txBody>
      </p:sp>
      <p:sp>
        <p:nvSpPr>
          <p:cNvPr id="16" name="object 16"/>
          <p:cNvSpPr/>
          <p:nvPr/>
        </p:nvSpPr>
        <p:spPr>
          <a:xfrm>
            <a:off x="4339716" y="4244340"/>
            <a:ext cx="312420" cy="617855"/>
          </a:xfrm>
          <a:custGeom>
            <a:avLst/>
            <a:gdLst/>
            <a:ahLst/>
            <a:cxnLst/>
            <a:rect l="l" t="t" r="r" b="b"/>
            <a:pathLst>
              <a:path w="312420" h="617854">
                <a:moveTo>
                  <a:pt x="280018" y="45940"/>
                </a:moveTo>
                <a:lnTo>
                  <a:pt x="259105" y="60220"/>
                </a:lnTo>
                <a:lnTo>
                  <a:pt x="0" y="606933"/>
                </a:lnTo>
                <a:lnTo>
                  <a:pt x="23113" y="617855"/>
                </a:lnTo>
                <a:lnTo>
                  <a:pt x="282201" y="71298"/>
                </a:lnTo>
                <a:lnTo>
                  <a:pt x="280018" y="45940"/>
                </a:lnTo>
                <a:close/>
              </a:path>
              <a:path w="312420" h="617854">
                <a:moveTo>
                  <a:pt x="303255" y="17399"/>
                </a:moveTo>
                <a:lnTo>
                  <a:pt x="279400" y="17399"/>
                </a:lnTo>
                <a:lnTo>
                  <a:pt x="302513" y="28448"/>
                </a:lnTo>
                <a:lnTo>
                  <a:pt x="282201" y="71298"/>
                </a:lnTo>
                <a:lnTo>
                  <a:pt x="285750" y="112522"/>
                </a:lnTo>
                <a:lnTo>
                  <a:pt x="286385" y="119507"/>
                </a:lnTo>
                <a:lnTo>
                  <a:pt x="292608" y="124714"/>
                </a:lnTo>
                <a:lnTo>
                  <a:pt x="306578" y="123443"/>
                </a:lnTo>
                <a:lnTo>
                  <a:pt x="311912" y="117348"/>
                </a:lnTo>
                <a:lnTo>
                  <a:pt x="311277" y="110236"/>
                </a:lnTo>
                <a:lnTo>
                  <a:pt x="303255" y="17399"/>
                </a:lnTo>
                <a:close/>
              </a:path>
              <a:path w="312420" h="617854">
                <a:moveTo>
                  <a:pt x="301752" y="0"/>
                </a:moveTo>
                <a:lnTo>
                  <a:pt x="210438" y="62484"/>
                </a:lnTo>
                <a:lnTo>
                  <a:pt x="204597" y="66548"/>
                </a:lnTo>
                <a:lnTo>
                  <a:pt x="203200" y="74422"/>
                </a:lnTo>
                <a:lnTo>
                  <a:pt x="211074" y="86106"/>
                </a:lnTo>
                <a:lnTo>
                  <a:pt x="219075" y="87630"/>
                </a:lnTo>
                <a:lnTo>
                  <a:pt x="224917" y="83566"/>
                </a:lnTo>
                <a:lnTo>
                  <a:pt x="259105" y="60220"/>
                </a:lnTo>
                <a:lnTo>
                  <a:pt x="279400" y="17399"/>
                </a:lnTo>
                <a:lnTo>
                  <a:pt x="303255" y="17399"/>
                </a:lnTo>
                <a:lnTo>
                  <a:pt x="301752" y="0"/>
                </a:lnTo>
                <a:close/>
              </a:path>
              <a:path w="312420" h="617854">
                <a:moveTo>
                  <a:pt x="293215" y="24003"/>
                </a:moveTo>
                <a:lnTo>
                  <a:pt x="278130" y="24003"/>
                </a:lnTo>
                <a:lnTo>
                  <a:pt x="298196" y="33528"/>
                </a:lnTo>
                <a:lnTo>
                  <a:pt x="280018" y="45940"/>
                </a:lnTo>
                <a:lnTo>
                  <a:pt x="282201" y="71298"/>
                </a:lnTo>
                <a:lnTo>
                  <a:pt x="302513" y="28448"/>
                </a:lnTo>
                <a:lnTo>
                  <a:pt x="293215" y="24003"/>
                </a:lnTo>
                <a:close/>
              </a:path>
              <a:path w="312420" h="617854">
                <a:moveTo>
                  <a:pt x="279400" y="17399"/>
                </a:moveTo>
                <a:lnTo>
                  <a:pt x="259105" y="60220"/>
                </a:lnTo>
                <a:lnTo>
                  <a:pt x="280018" y="45940"/>
                </a:lnTo>
                <a:lnTo>
                  <a:pt x="278130" y="24003"/>
                </a:lnTo>
                <a:lnTo>
                  <a:pt x="293215" y="24003"/>
                </a:lnTo>
                <a:lnTo>
                  <a:pt x="279400" y="17399"/>
                </a:lnTo>
                <a:close/>
              </a:path>
              <a:path w="312420" h="617854">
                <a:moveTo>
                  <a:pt x="278130" y="24003"/>
                </a:moveTo>
                <a:lnTo>
                  <a:pt x="280018" y="45940"/>
                </a:lnTo>
                <a:lnTo>
                  <a:pt x="298196" y="33528"/>
                </a:lnTo>
                <a:lnTo>
                  <a:pt x="278130" y="24003"/>
                </a:lnTo>
                <a:close/>
              </a:path>
            </a:pathLst>
          </a:custGeom>
          <a:solidFill>
            <a:srgbClr val="000000"/>
          </a:solidFill>
        </p:spPr>
        <p:txBody>
          <a:bodyPr wrap="square" lIns="0" tIns="0" rIns="0" bIns="0" rtlCol="0"/>
          <a:lstStyle/>
          <a:p>
            <a:endParaRPr/>
          </a:p>
        </p:txBody>
      </p:sp>
      <p:sp>
        <p:nvSpPr>
          <p:cNvPr id="17" name="object 17"/>
          <p:cNvSpPr/>
          <p:nvPr/>
        </p:nvSpPr>
        <p:spPr>
          <a:xfrm>
            <a:off x="4807711" y="3476116"/>
            <a:ext cx="398145" cy="616585"/>
          </a:xfrm>
          <a:custGeom>
            <a:avLst/>
            <a:gdLst/>
            <a:ahLst/>
            <a:cxnLst/>
            <a:rect l="l" t="t" r="r" b="b"/>
            <a:pathLst>
              <a:path w="398145" h="616585">
                <a:moveTo>
                  <a:pt x="10413" y="492887"/>
                </a:moveTo>
                <a:lnTo>
                  <a:pt x="4572" y="498348"/>
                </a:lnTo>
                <a:lnTo>
                  <a:pt x="4190" y="505460"/>
                </a:lnTo>
                <a:lnTo>
                  <a:pt x="0" y="616077"/>
                </a:lnTo>
                <a:lnTo>
                  <a:pt x="28297" y="601472"/>
                </a:lnTo>
                <a:lnTo>
                  <a:pt x="24384" y="601472"/>
                </a:lnTo>
                <a:lnTo>
                  <a:pt x="2921" y="587756"/>
                </a:lnTo>
                <a:lnTo>
                  <a:pt x="28242" y="547895"/>
                </a:lnTo>
                <a:lnTo>
                  <a:pt x="29881" y="505460"/>
                </a:lnTo>
                <a:lnTo>
                  <a:pt x="30099" y="499364"/>
                </a:lnTo>
                <a:lnTo>
                  <a:pt x="24511" y="493395"/>
                </a:lnTo>
                <a:lnTo>
                  <a:pt x="10413" y="492887"/>
                </a:lnTo>
                <a:close/>
              </a:path>
              <a:path w="398145" h="616585">
                <a:moveTo>
                  <a:pt x="28242" y="547895"/>
                </a:moveTo>
                <a:lnTo>
                  <a:pt x="2921" y="587756"/>
                </a:lnTo>
                <a:lnTo>
                  <a:pt x="24384" y="601472"/>
                </a:lnTo>
                <a:lnTo>
                  <a:pt x="28419" y="595122"/>
                </a:lnTo>
                <a:lnTo>
                  <a:pt x="26415" y="595122"/>
                </a:lnTo>
                <a:lnTo>
                  <a:pt x="7747" y="583311"/>
                </a:lnTo>
                <a:lnTo>
                  <a:pt x="27263" y="573222"/>
                </a:lnTo>
                <a:lnTo>
                  <a:pt x="28242" y="547895"/>
                </a:lnTo>
                <a:close/>
              </a:path>
              <a:path w="398145" h="616585">
                <a:moveTo>
                  <a:pt x="92963" y="539369"/>
                </a:moveTo>
                <a:lnTo>
                  <a:pt x="86613" y="542544"/>
                </a:lnTo>
                <a:lnTo>
                  <a:pt x="49708" y="561620"/>
                </a:lnTo>
                <a:lnTo>
                  <a:pt x="24384" y="601472"/>
                </a:lnTo>
                <a:lnTo>
                  <a:pt x="28297" y="601472"/>
                </a:lnTo>
                <a:lnTo>
                  <a:pt x="98425" y="565277"/>
                </a:lnTo>
                <a:lnTo>
                  <a:pt x="104648" y="561975"/>
                </a:lnTo>
                <a:lnTo>
                  <a:pt x="107187" y="554355"/>
                </a:lnTo>
                <a:lnTo>
                  <a:pt x="103830" y="547895"/>
                </a:lnTo>
                <a:lnTo>
                  <a:pt x="100711" y="541782"/>
                </a:lnTo>
                <a:lnTo>
                  <a:pt x="92963" y="539369"/>
                </a:lnTo>
                <a:close/>
              </a:path>
              <a:path w="398145" h="616585">
                <a:moveTo>
                  <a:pt x="27263" y="573222"/>
                </a:moveTo>
                <a:lnTo>
                  <a:pt x="7747" y="583311"/>
                </a:lnTo>
                <a:lnTo>
                  <a:pt x="26415" y="595122"/>
                </a:lnTo>
                <a:lnTo>
                  <a:pt x="27263" y="573222"/>
                </a:lnTo>
                <a:close/>
              </a:path>
              <a:path w="398145" h="616585">
                <a:moveTo>
                  <a:pt x="49708" y="561620"/>
                </a:moveTo>
                <a:lnTo>
                  <a:pt x="27263" y="573222"/>
                </a:lnTo>
                <a:lnTo>
                  <a:pt x="26415" y="595122"/>
                </a:lnTo>
                <a:lnTo>
                  <a:pt x="28419" y="595122"/>
                </a:lnTo>
                <a:lnTo>
                  <a:pt x="49708" y="561620"/>
                </a:lnTo>
                <a:close/>
              </a:path>
              <a:path w="398145" h="616585">
                <a:moveTo>
                  <a:pt x="376300" y="0"/>
                </a:moveTo>
                <a:lnTo>
                  <a:pt x="28242" y="547895"/>
                </a:lnTo>
                <a:lnTo>
                  <a:pt x="27263" y="573222"/>
                </a:lnTo>
                <a:lnTo>
                  <a:pt x="49708" y="561620"/>
                </a:lnTo>
                <a:lnTo>
                  <a:pt x="397890" y="13716"/>
                </a:lnTo>
                <a:lnTo>
                  <a:pt x="376300" y="0"/>
                </a:lnTo>
                <a:close/>
              </a:path>
            </a:pathLst>
          </a:custGeom>
          <a:solidFill>
            <a:srgbClr val="000000"/>
          </a:solidFill>
        </p:spPr>
        <p:txBody>
          <a:bodyPr wrap="square" lIns="0" tIns="0" rIns="0" bIns="0" rtlCol="0"/>
          <a:lstStyle/>
          <a:p>
            <a:endParaRPr/>
          </a:p>
        </p:txBody>
      </p:sp>
      <p:sp>
        <p:nvSpPr>
          <p:cNvPr id="18" name="object 18"/>
          <p:cNvSpPr/>
          <p:nvPr/>
        </p:nvSpPr>
        <p:spPr>
          <a:xfrm>
            <a:off x="4797805" y="4238244"/>
            <a:ext cx="544195" cy="838835"/>
          </a:xfrm>
          <a:custGeom>
            <a:avLst/>
            <a:gdLst/>
            <a:ahLst/>
            <a:cxnLst/>
            <a:rect l="l" t="t" r="r" b="b"/>
            <a:pathLst>
              <a:path w="544195" h="838835">
                <a:moveTo>
                  <a:pt x="450723" y="762126"/>
                </a:moveTo>
                <a:lnTo>
                  <a:pt x="442976" y="764666"/>
                </a:lnTo>
                <a:lnTo>
                  <a:pt x="439801" y="770889"/>
                </a:lnTo>
                <a:lnTo>
                  <a:pt x="436626" y="777239"/>
                </a:lnTo>
                <a:lnTo>
                  <a:pt x="439039" y="784986"/>
                </a:lnTo>
                <a:lnTo>
                  <a:pt x="445389" y="788161"/>
                </a:lnTo>
                <a:lnTo>
                  <a:pt x="543941" y="838580"/>
                </a:lnTo>
                <a:lnTo>
                  <a:pt x="543325" y="824102"/>
                </a:lnTo>
                <a:lnTo>
                  <a:pt x="519430" y="824102"/>
                </a:lnTo>
                <a:lnTo>
                  <a:pt x="493918" y="784300"/>
                </a:lnTo>
                <a:lnTo>
                  <a:pt x="456946" y="765428"/>
                </a:lnTo>
                <a:lnTo>
                  <a:pt x="450723" y="762126"/>
                </a:lnTo>
                <a:close/>
              </a:path>
              <a:path w="544195" h="838835">
                <a:moveTo>
                  <a:pt x="493918" y="784300"/>
                </a:moveTo>
                <a:lnTo>
                  <a:pt x="519430" y="824102"/>
                </a:lnTo>
                <a:lnTo>
                  <a:pt x="529333" y="817752"/>
                </a:lnTo>
                <a:lnTo>
                  <a:pt x="517398" y="817752"/>
                </a:lnTo>
                <a:lnTo>
                  <a:pt x="516488" y="795821"/>
                </a:lnTo>
                <a:lnTo>
                  <a:pt x="493918" y="784300"/>
                </a:lnTo>
                <a:close/>
              </a:path>
              <a:path w="544195" h="838835">
                <a:moveTo>
                  <a:pt x="533019" y="715390"/>
                </a:moveTo>
                <a:lnTo>
                  <a:pt x="525907" y="715771"/>
                </a:lnTo>
                <a:lnTo>
                  <a:pt x="518922" y="716025"/>
                </a:lnTo>
                <a:lnTo>
                  <a:pt x="513461" y="721994"/>
                </a:lnTo>
                <a:lnTo>
                  <a:pt x="513715" y="728979"/>
                </a:lnTo>
                <a:lnTo>
                  <a:pt x="515431" y="770354"/>
                </a:lnTo>
                <a:lnTo>
                  <a:pt x="541020" y="810259"/>
                </a:lnTo>
                <a:lnTo>
                  <a:pt x="519430" y="824102"/>
                </a:lnTo>
                <a:lnTo>
                  <a:pt x="543325" y="824102"/>
                </a:lnTo>
                <a:lnTo>
                  <a:pt x="539242" y="727963"/>
                </a:lnTo>
                <a:lnTo>
                  <a:pt x="538988" y="720851"/>
                </a:lnTo>
                <a:lnTo>
                  <a:pt x="533019" y="715390"/>
                </a:lnTo>
                <a:close/>
              </a:path>
              <a:path w="544195" h="838835">
                <a:moveTo>
                  <a:pt x="516488" y="795821"/>
                </a:moveTo>
                <a:lnTo>
                  <a:pt x="517398" y="817752"/>
                </a:lnTo>
                <a:lnTo>
                  <a:pt x="536067" y="805814"/>
                </a:lnTo>
                <a:lnTo>
                  <a:pt x="516488" y="795821"/>
                </a:lnTo>
                <a:close/>
              </a:path>
              <a:path w="544195" h="838835">
                <a:moveTo>
                  <a:pt x="515431" y="770354"/>
                </a:moveTo>
                <a:lnTo>
                  <a:pt x="516488" y="795821"/>
                </a:lnTo>
                <a:lnTo>
                  <a:pt x="536067" y="805814"/>
                </a:lnTo>
                <a:lnTo>
                  <a:pt x="517398" y="817752"/>
                </a:lnTo>
                <a:lnTo>
                  <a:pt x="529333" y="817752"/>
                </a:lnTo>
                <a:lnTo>
                  <a:pt x="541020" y="810259"/>
                </a:lnTo>
                <a:lnTo>
                  <a:pt x="515431" y="770354"/>
                </a:lnTo>
                <a:close/>
              </a:path>
              <a:path w="544195" h="838835">
                <a:moveTo>
                  <a:pt x="21463" y="0"/>
                </a:moveTo>
                <a:lnTo>
                  <a:pt x="0" y="13715"/>
                </a:lnTo>
                <a:lnTo>
                  <a:pt x="493918" y="784300"/>
                </a:lnTo>
                <a:lnTo>
                  <a:pt x="516488" y="795821"/>
                </a:lnTo>
                <a:lnTo>
                  <a:pt x="515431" y="770354"/>
                </a:lnTo>
                <a:lnTo>
                  <a:pt x="21463" y="0"/>
                </a:lnTo>
                <a:close/>
              </a:path>
            </a:pathLst>
          </a:custGeom>
          <a:solidFill>
            <a:srgbClr val="000000"/>
          </a:solidFill>
        </p:spPr>
        <p:txBody>
          <a:bodyPr wrap="square" lIns="0" tIns="0" rIns="0" bIns="0" rtlCol="0"/>
          <a:lstStyle/>
          <a:p>
            <a:endParaRPr/>
          </a:p>
        </p:txBody>
      </p:sp>
      <p:sp>
        <p:nvSpPr>
          <p:cNvPr id="19" name="object 19"/>
          <p:cNvSpPr/>
          <p:nvPr/>
        </p:nvSpPr>
        <p:spPr>
          <a:xfrm>
            <a:off x="5634990" y="4396613"/>
            <a:ext cx="312420" cy="617855"/>
          </a:xfrm>
          <a:custGeom>
            <a:avLst/>
            <a:gdLst/>
            <a:ahLst/>
            <a:cxnLst/>
            <a:rect l="l" t="t" r="r" b="b"/>
            <a:pathLst>
              <a:path w="312420" h="617854">
                <a:moveTo>
                  <a:pt x="280108" y="45878"/>
                </a:moveTo>
                <a:lnTo>
                  <a:pt x="259105" y="60220"/>
                </a:lnTo>
                <a:lnTo>
                  <a:pt x="0" y="606932"/>
                </a:lnTo>
                <a:lnTo>
                  <a:pt x="23113" y="617855"/>
                </a:lnTo>
                <a:lnTo>
                  <a:pt x="282251" y="71192"/>
                </a:lnTo>
                <a:lnTo>
                  <a:pt x="280108" y="45878"/>
                </a:lnTo>
                <a:close/>
              </a:path>
              <a:path w="312420" h="617854">
                <a:moveTo>
                  <a:pt x="303255" y="17399"/>
                </a:moveTo>
                <a:lnTo>
                  <a:pt x="279400" y="17399"/>
                </a:lnTo>
                <a:lnTo>
                  <a:pt x="302513" y="28448"/>
                </a:lnTo>
                <a:lnTo>
                  <a:pt x="282251" y="71192"/>
                </a:lnTo>
                <a:lnTo>
                  <a:pt x="285750" y="112522"/>
                </a:lnTo>
                <a:lnTo>
                  <a:pt x="286385" y="119506"/>
                </a:lnTo>
                <a:lnTo>
                  <a:pt x="292608" y="124713"/>
                </a:lnTo>
                <a:lnTo>
                  <a:pt x="299593" y="124079"/>
                </a:lnTo>
                <a:lnTo>
                  <a:pt x="306705" y="123570"/>
                </a:lnTo>
                <a:lnTo>
                  <a:pt x="311912" y="117348"/>
                </a:lnTo>
                <a:lnTo>
                  <a:pt x="311276" y="110236"/>
                </a:lnTo>
                <a:lnTo>
                  <a:pt x="303255" y="17399"/>
                </a:lnTo>
                <a:close/>
              </a:path>
              <a:path w="312420" h="617854">
                <a:moveTo>
                  <a:pt x="301751" y="0"/>
                </a:moveTo>
                <a:lnTo>
                  <a:pt x="210438" y="62484"/>
                </a:lnTo>
                <a:lnTo>
                  <a:pt x="204597" y="66548"/>
                </a:lnTo>
                <a:lnTo>
                  <a:pt x="203200" y="74422"/>
                </a:lnTo>
                <a:lnTo>
                  <a:pt x="211074" y="86106"/>
                </a:lnTo>
                <a:lnTo>
                  <a:pt x="219075" y="87630"/>
                </a:lnTo>
                <a:lnTo>
                  <a:pt x="224917" y="83566"/>
                </a:lnTo>
                <a:lnTo>
                  <a:pt x="259105" y="60220"/>
                </a:lnTo>
                <a:lnTo>
                  <a:pt x="279400" y="17399"/>
                </a:lnTo>
                <a:lnTo>
                  <a:pt x="303255" y="17399"/>
                </a:lnTo>
                <a:lnTo>
                  <a:pt x="301751" y="0"/>
                </a:lnTo>
                <a:close/>
              </a:path>
              <a:path w="312420" h="617854">
                <a:moveTo>
                  <a:pt x="293215" y="24003"/>
                </a:moveTo>
                <a:lnTo>
                  <a:pt x="278257" y="24003"/>
                </a:lnTo>
                <a:lnTo>
                  <a:pt x="298196" y="33528"/>
                </a:lnTo>
                <a:lnTo>
                  <a:pt x="280108" y="45878"/>
                </a:lnTo>
                <a:lnTo>
                  <a:pt x="282251" y="71192"/>
                </a:lnTo>
                <a:lnTo>
                  <a:pt x="302513" y="28448"/>
                </a:lnTo>
                <a:lnTo>
                  <a:pt x="293215" y="24003"/>
                </a:lnTo>
                <a:close/>
              </a:path>
              <a:path w="312420" h="617854">
                <a:moveTo>
                  <a:pt x="279400" y="17399"/>
                </a:moveTo>
                <a:lnTo>
                  <a:pt x="259105" y="60220"/>
                </a:lnTo>
                <a:lnTo>
                  <a:pt x="280108" y="45878"/>
                </a:lnTo>
                <a:lnTo>
                  <a:pt x="278257" y="24003"/>
                </a:lnTo>
                <a:lnTo>
                  <a:pt x="293215" y="24003"/>
                </a:lnTo>
                <a:lnTo>
                  <a:pt x="279400" y="17399"/>
                </a:lnTo>
                <a:close/>
              </a:path>
              <a:path w="312420" h="617854">
                <a:moveTo>
                  <a:pt x="278257" y="24003"/>
                </a:moveTo>
                <a:lnTo>
                  <a:pt x="280108" y="45878"/>
                </a:lnTo>
                <a:lnTo>
                  <a:pt x="298196" y="33528"/>
                </a:lnTo>
                <a:lnTo>
                  <a:pt x="278257" y="24003"/>
                </a:lnTo>
                <a:close/>
              </a:path>
            </a:pathLst>
          </a:custGeom>
          <a:solidFill>
            <a:srgbClr val="000000"/>
          </a:solidFill>
        </p:spPr>
        <p:txBody>
          <a:bodyPr wrap="square" lIns="0" tIns="0" rIns="0" bIns="0" rtlCol="0"/>
          <a:lstStyle/>
          <a:p>
            <a:endParaRPr/>
          </a:p>
        </p:txBody>
      </p:sp>
      <p:sp>
        <p:nvSpPr>
          <p:cNvPr id="20" name="object 20"/>
          <p:cNvSpPr/>
          <p:nvPr/>
        </p:nvSpPr>
        <p:spPr>
          <a:xfrm>
            <a:off x="6102984" y="3628390"/>
            <a:ext cx="398145" cy="616585"/>
          </a:xfrm>
          <a:custGeom>
            <a:avLst/>
            <a:gdLst/>
            <a:ahLst/>
            <a:cxnLst/>
            <a:rect l="l" t="t" r="r" b="b"/>
            <a:pathLst>
              <a:path w="398145" h="616585">
                <a:moveTo>
                  <a:pt x="10413" y="492887"/>
                </a:moveTo>
                <a:lnTo>
                  <a:pt x="4572" y="498348"/>
                </a:lnTo>
                <a:lnTo>
                  <a:pt x="4278" y="506476"/>
                </a:lnTo>
                <a:lnTo>
                  <a:pt x="0" y="616077"/>
                </a:lnTo>
                <a:lnTo>
                  <a:pt x="28297" y="601472"/>
                </a:lnTo>
                <a:lnTo>
                  <a:pt x="24511" y="601472"/>
                </a:lnTo>
                <a:lnTo>
                  <a:pt x="2920" y="587756"/>
                </a:lnTo>
                <a:lnTo>
                  <a:pt x="28242" y="547895"/>
                </a:lnTo>
                <a:lnTo>
                  <a:pt x="29881" y="505460"/>
                </a:lnTo>
                <a:lnTo>
                  <a:pt x="30099" y="499364"/>
                </a:lnTo>
                <a:lnTo>
                  <a:pt x="24511" y="493395"/>
                </a:lnTo>
                <a:lnTo>
                  <a:pt x="10413" y="492887"/>
                </a:lnTo>
                <a:close/>
              </a:path>
              <a:path w="398145" h="616585">
                <a:moveTo>
                  <a:pt x="28242" y="547895"/>
                </a:moveTo>
                <a:lnTo>
                  <a:pt x="2920" y="587756"/>
                </a:lnTo>
                <a:lnTo>
                  <a:pt x="24511" y="601472"/>
                </a:lnTo>
                <a:lnTo>
                  <a:pt x="28544" y="595122"/>
                </a:lnTo>
                <a:lnTo>
                  <a:pt x="26415" y="595122"/>
                </a:lnTo>
                <a:lnTo>
                  <a:pt x="7747" y="583311"/>
                </a:lnTo>
                <a:lnTo>
                  <a:pt x="27263" y="573222"/>
                </a:lnTo>
                <a:lnTo>
                  <a:pt x="28242" y="547895"/>
                </a:lnTo>
                <a:close/>
              </a:path>
              <a:path w="398145" h="616585">
                <a:moveTo>
                  <a:pt x="92963" y="539369"/>
                </a:moveTo>
                <a:lnTo>
                  <a:pt x="86613" y="542544"/>
                </a:lnTo>
                <a:lnTo>
                  <a:pt x="49885" y="561529"/>
                </a:lnTo>
                <a:lnTo>
                  <a:pt x="24511" y="601472"/>
                </a:lnTo>
                <a:lnTo>
                  <a:pt x="28297" y="601472"/>
                </a:lnTo>
                <a:lnTo>
                  <a:pt x="98425" y="565277"/>
                </a:lnTo>
                <a:lnTo>
                  <a:pt x="104648" y="561975"/>
                </a:lnTo>
                <a:lnTo>
                  <a:pt x="107187" y="554355"/>
                </a:lnTo>
                <a:lnTo>
                  <a:pt x="103830" y="547895"/>
                </a:lnTo>
                <a:lnTo>
                  <a:pt x="100711" y="541782"/>
                </a:lnTo>
                <a:lnTo>
                  <a:pt x="92963" y="539369"/>
                </a:lnTo>
                <a:close/>
              </a:path>
              <a:path w="398145" h="616585">
                <a:moveTo>
                  <a:pt x="27263" y="573222"/>
                </a:moveTo>
                <a:lnTo>
                  <a:pt x="7747" y="583311"/>
                </a:lnTo>
                <a:lnTo>
                  <a:pt x="26415" y="595122"/>
                </a:lnTo>
                <a:lnTo>
                  <a:pt x="27263" y="573222"/>
                </a:lnTo>
                <a:close/>
              </a:path>
              <a:path w="398145" h="616585">
                <a:moveTo>
                  <a:pt x="49885" y="561529"/>
                </a:moveTo>
                <a:lnTo>
                  <a:pt x="27263" y="573222"/>
                </a:lnTo>
                <a:lnTo>
                  <a:pt x="26415" y="595122"/>
                </a:lnTo>
                <a:lnTo>
                  <a:pt x="28544" y="595122"/>
                </a:lnTo>
                <a:lnTo>
                  <a:pt x="49885" y="561529"/>
                </a:lnTo>
                <a:close/>
              </a:path>
              <a:path w="398145" h="616585">
                <a:moveTo>
                  <a:pt x="376300" y="0"/>
                </a:moveTo>
                <a:lnTo>
                  <a:pt x="28242" y="547895"/>
                </a:lnTo>
                <a:lnTo>
                  <a:pt x="27263" y="573222"/>
                </a:lnTo>
                <a:lnTo>
                  <a:pt x="49885" y="561529"/>
                </a:lnTo>
                <a:lnTo>
                  <a:pt x="397890" y="13716"/>
                </a:lnTo>
                <a:lnTo>
                  <a:pt x="376300" y="0"/>
                </a:lnTo>
                <a:close/>
              </a:path>
            </a:pathLst>
          </a:custGeom>
          <a:solidFill>
            <a:srgbClr val="000000"/>
          </a:solidFill>
        </p:spPr>
        <p:txBody>
          <a:bodyPr wrap="square" lIns="0" tIns="0" rIns="0" bIns="0" rtlCol="0"/>
          <a:lstStyle/>
          <a:p>
            <a:endParaRPr/>
          </a:p>
        </p:txBody>
      </p:sp>
      <p:sp>
        <p:nvSpPr>
          <p:cNvPr id="21" name="object 21"/>
          <p:cNvSpPr/>
          <p:nvPr/>
        </p:nvSpPr>
        <p:spPr>
          <a:xfrm>
            <a:off x="6093078" y="4390516"/>
            <a:ext cx="544195" cy="838835"/>
          </a:xfrm>
          <a:custGeom>
            <a:avLst/>
            <a:gdLst/>
            <a:ahLst/>
            <a:cxnLst/>
            <a:rect l="l" t="t" r="r" b="b"/>
            <a:pathLst>
              <a:path w="544195" h="838835">
                <a:moveTo>
                  <a:pt x="450723" y="762126"/>
                </a:moveTo>
                <a:lnTo>
                  <a:pt x="442975" y="764666"/>
                </a:lnTo>
                <a:lnTo>
                  <a:pt x="439800" y="770889"/>
                </a:lnTo>
                <a:lnTo>
                  <a:pt x="436625" y="777239"/>
                </a:lnTo>
                <a:lnTo>
                  <a:pt x="439039" y="784986"/>
                </a:lnTo>
                <a:lnTo>
                  <a:pt x="445389" y="788161"/>
                </a:lnTo>
                <a:lnTo>
                  <a:pt x="543941" y="838580"/>
                </a:lnTo>
                <a:lnTo>
                  <a:pt x="543325" y="824102"/>
                </a:lnTo>
                <a:lnTo>
                  <a:pt x="519429" y="824102"/>
                </a:lnTo>
                <a:lnTo>
                  <a:pt x="493918" y="784300"/>
                </a:lnTo>
                <a:lnTo>
                  <a:pt x="456946" y="765428"/>
                </a:lnTo>
                <a:lnTo>
                  <a:pt x="450723" y="762126"/>
                </a:lnTo>
                <a:close/>
              </a:path>
              <a:path w="544195" h="838835">
                <a:moveTo>
                  <a:pt x="493918" y="784300"/>
                </a:moveTo>
                <a:lnTo>
                  <a:pt x="519429" y="824102"/>
                </a:lnTo>
                <a:lnTo>
                  <a:pt x="529333" y="817752"/>
                </a:lnTo>
                <a:lnTo>
                  <a:pt x="517398" y="817752"/>
                </a:lnTo>
                <a:lnTo>
                  <a:pt x="516488" y="795821"/>
                </a:lnTo>
                <a:lnTo>
                  <a:pt x="493918" y="784300"/>
                </a:lnTo>
                <a:close/>
              </a:path>
              <a:path w="544195" h="838835">
                <a:moveTo>
                  <a:pt x="533019" y="715390"/>
                </a:moveTo>
                <a:lnTo>
                  <a:pt x="525906" y="715771"/>
                </a:lnTo>
                <a:lnTo>
                  <a:pt x="518922" y="716025"/>
                </a:lnTo>
                <a:lnTo>
                  <a:pt x="513461" y="721994"/>
                </a:lnTo>
                <a:lnTo>
                  <a:pt x="513715" y="728979"/>
                </a:lnTo>
                <a:lnTo>
                  <a:pt x="515431" y="770354"/>
                </a:lnTo>
                <a:lnTo>
                  <a:pt x="541020" y="810259"/>
                </a:lnTo>
                <a:lnTo>
                  <a:pt x="519429" y="824102"/>
                </a:lnTo>
                <a:lnTo>
                  <a:pt x="543325" y="824102"/>
                </a:lnTo>
                <a:lnTo>
                  <a:pt x="539242" y="727963"/>
                </a:lnTo>
                <a:lnTo>
                  <a:pt x="538988" y="720851"/>
                </a:lnTo>
                <a:lnTo>
                  <a:pt x="533019" y="715390"/>
                </a:lnTo>
                <a:close/>
              </a:path>
              <a:path w="544195" h="838835">
                <a:moveTo>
                  <a:pt x="516488" y="795821"/>
                </a:moveTo>
                <a:lnTo>
                  <a:pt x="517398" y="817752"/>
                </a:lnTo>
                <a:lnTo>
                  <a:pt x="536067" y="805814"/>
                </a:lnTo>
                <a:lnTo>
                  <a:pt x="516488" y="795821"/>
                </a:lnTo>
                <a:close/>
              </a:path>
              <a:path w="544195" h="838835">
                <a:moveTo>
                  <a:pt x="515431" y="770354"/>
                </a:moveTo>
                <a:lnTo>
                  <a:pt x="516488" y="795821"/>
                </a:lnTo>
                <a:lnTo>
                  <a:pt x="536067" y="805814"/>
                </a:lnTo>
                <a:lnTo>
                  <a:pt x="517398" y="817752"/>
                </a:lnTo>
                <a:lnTo>
                  <a:pt x="529333" y="817752"/>
                </a:lnTo>
                <a:lnTo>
                  <a:pt x="541020" y="810259"/>
                </a:lnTo>
                <a:lnTo>
                  <a:pt x="515431" y="770354"/>
                </a:lnTo>
                <a:close/>
              </a:path>
              <a:path w="544195" h="838835">
                <a:moveTo>
                  <a:pt x="21462" y="0"/>
                </a:moveTo>
                <a:lnTo>
                  <a:pt x="0" y="13715"/>
                </a:lnTo>
                <a:lnTo>
                  <a:pt x="493918" y="784300"/>
                </a:lnTo>
                <a:lnTo>
                  <a:pt x="516488" y="795821"/>
                </a:lnTo>
                <a:lnTo>
                  <a:pt x="515431" y="770354"/>
                </a:lnTo>
                <a:lnTo>
                  <a:pt x="21462" y="0"/>
                </a:lnTo>
                <a:close/>
              </a:path>
            </a:pathLst>
          </a:custGeom>
          <a:solidFill>
            <a:srgbClr val="000000"/>
          </a:solidFill>
        </p:spPr>
        <p:txBody>
          <a:bodyPr wrap="square" lIns="0" tIns="0" rIns="0" bIns="0" rtlCol="0"/>
          <a:lstStyle/>
          <a:p>
            <a:endParaRPr/>
          </a:p>
        </p:txBody>
      </p:sp>
      <p:sp>
        <p:nvSpPr>
          <p:cNvPr id="22" name="object 22"/>
          <p:cNvSpPr/>
          <p:nvPr/>
        </p:nvSpPr>
        <p:spPr>
          <a:xfrm>
            <a:off x="6777990" y="4320285"/>
            <a:ext cx="312420" cy="617855"/>
          </a:xfrm>
          <a:custGeom>
            <a:avLst/>
            <a:gdLst/>
            <a:ahLst/>
            <a:cxnLst/>
            <a:rect l="l" t="t" r="r" b="b"/>
            <a:pathLst>
              <a:path w="312420" h="617854">
                <a:moveTo>
                  <a:pt x="280108" y="45878"/>
                </a:moveTo>
                <a:lnTo>
                  <a:pt x="259187" y="60164"/>
                </a:lnTo>
                <a:lnTo>
                  <a:pt x="0" y="606932"/>
                </a:lnTo>
                <a:lnTo>
                  <a:pt x="23113" y="617855"/>
                </a:lnTo>
                <a:lnTo>
                  <a:pt x="282251" y="71192"/>
                </a:lnTo>
                <a:lnTo>
                  <a:pt x="280108" y="45878"/>
                </a:lnTo>
                <a:close/>
              </a:path>
              <a:path w="312420" h="617854">
                <a:moveTo>
                  <a:pt x="303266" y="17525"/>
                </a:moveTo>
                <a:lnTo>
                  <a:pt x="279400" y="17525"/>
                </a:lnTo>
                <a:lnTo>
                  <a:pt x="302513" y="28447"/>
                </a:lnTo>
                <a:lnTo>
                  <a:pt x="282251" y="71192"/>
                </a:lnTo>
                <a:lnTo>
                  <a:pt x="285750" y="112521"/>
                </a:lnTo>
                <a:lnTo>
                  <a:pt x="286384" y="119506"/>
                </a:lnTo>
                <a:lnTo>
                  <a:pt x="292607" y="124713"/>
                </a:lnTo>
                <a:lnTo>
                  <a:pt x="299592" y="124078"/>
                </a:lnTo>
                <a:lnTo>
                  <a:pt x="306704" y="123570"/>
                </a:lnTo>
                <a:lnTo>
                  <a:pt x="311911" y="117347"/>
                </a:lnTo>
                <a:lnTo>
                  <a:pt x="311276" y="110236"/>
                </a:lnTo>
                <a:lnTo>
                  <a:pt x="303266" y="17525"/>
                </a:lnTo>
                <a:close/>
              </a:path>
              <a:path w="312420" h="617854">
                <a:moveTo>
                  <a:pt x="301751" y="0"/>
                </a:moveTo>
                <a:lnTo>
                  <a:pt x="210438" y="62483"/>
                </a:lnTo>
                <a:lnTo>
                  <a:pt x="204596" y="66547"/>
                </a:lnTo>
                <a:lnTo>
                  <a:pt x="203200" y="74421"/>
                </a:lnTo>
                <a:lnTo>
                  <a:pt x="211074" y="86106"/>
                </a:lnTo>
                <a:lnTo>
                  <a:pt x="219075" y="87630"/>
                </a:lnTo>
                <a:lnTo>
                  <a:pt x="224916" y="83565"/>
                </a:lnTo>
                <a:lnTo>
                  <a:pt x="259187" y="60164"/>
                </a:lnTo>
                <a:lnTo>
                  <a:pt x="279400" y="17525"/>
                </a:lnTo>
                <a:lnTo>
                  <a:pt x="303266" y="17525"/>
                </a:lnTo>
                <a:lnTo>
                  <a:pt x="301751" y="0"/>
                </a:lnTo>
                <a:close/>
              </a:path>
              <a:path w="312420" h="617854">
                <a:moveTo>
                  <a:pt x="293107" y="24002"/>
                </a:moveTo>
                <a:lnTo>
                  <a:pt x="278256" y="24002"/>
                </a:lnTo>
                <a:lnTo>
                  <a:pt x="298195" y="33527"/>
                </a:lnTo>
                <a:lnTo>
                  <a:pt x="280108" y="45878"/>
                </a:lnTo>
                <a:lnTo>
                  <a:pt x="282251" y="71192"/>
                </a:lnTo>
                <a:lnTo>
                  <a:pt x="302513" y="28447"/>
                </a:lnTo>
                <a:lnTo>
                  <a:pt x="293107" y="24002"/>
                </a:lnTo>
                <a:close/>
              </a:path>
              <a:path w="312420" h="617854">
                <a:moveTo>
                  <a:pt x="279400" y="17525"/>
                </a:moveTo>
                <a:lnTo>
                  <a:pt x="259187" y="60164"/>
                </a:lnTo>
                <a:lnTo>
                  <a:pt x="280108" y="45878"/>
                </a:lnTo>
                <a:lnTo>
                  <a:pt x="278256" y="24002"/>
                </a:lnTo>
                <a:lnTo>
                  <a:pt x="293107" y="24002"/>
                </a:lnTo>
                <a:lnTo>
                  <a:pt x="279400" y="17525"/>
                </a:lnTo>
                <a:close/>
              </a:path>
              <a:path w="312420" h="617854">
                <a:moveTo>
                  <a:pt x="278256" y="24002"/>
                </a:moveTo>
                <a:lnTo>
                  <a:pt x="280108" y="45878"/>
                </a:lnTo>
                <a:lnTo>
                  <a:pt x="298195" y="33527"/>
                </a:lnTo>
                <a:lnTo>
                  <a:pt x="278256" y="24002"/>
                </a:lnTo>
                <a:close/>
              </a:path>
            </a:pathLst>
          </a:custGeom>
          <a:solidFill>
            <a:srgbClr val="000000"/>
          </a:solidFill>
        </p:spPr>
        <p:txBody>
          <a:bodyPr wrap="square" lIns="0" tIns="0" rIns="0" bIns="0" rtlCol="0"/>
          <a:lstStyle/>
          <a:p>
            <a:endParaRPr/>
          </a:p>
        </p:txBody>
      </p:sp>
      <p:sp>
        <p:nvSpPr>
          <p:cNvPr id="23" name="object 23"/>
          <p:cNvSpPr/>
          <p:nvPr/>
        </p:nvSpPr>
        <p:spPr>
          <a:xfrm>
            <a:off x="7245984" y="3552444"/>
            <a:ext cx="398145" cy="616585"/>
          </a:xfrm>
          <a:custGeom>
            <a:avLst/>
            <a:gdLst/>
            <a:ahLst/>
            <a:cxnLst/>
            <a:rect l="l" t="t" r="r" b="b"/>
            <a:pathLst>
              <a:path w="398145" h="616585">
                <a:moveTo>
                  <a:pt x="10414" y="492886"/>
                </a:moveTo>
                <a:lnTo>
                  <a:pt x="4572" y="498347"/>
                </a:lnTo>
                <a:lnTo>
                  <a:pt x="4283" y="506348"/>
                </a:lnTo>
                <a:lnTo>
                  <a:pt x="0" y="616076"/>
                </a:lnTo>
                <a:lnTo>
                  <a:pt x="28297" y="601471"/>
                </a:lnTo>
                <a:lnTo>
                  <a:pt x="24511" y="601471"/>
                </a:lnTo>
                <a:lnTo>
                  <a:pt x="2921" y="587755"/>
                </a:lnTo>
                <a:lnTo>
                  <a:pt x="28240" y="547900"/>
                </a:lnTo>
                <a:lnTo>
                  <a:pt x="30099" y="499363"/>
                </a:lnTo>
                <a:lnTo>
                  <a:pt x="24511" y="493394"/>
                </a:lnTo>
                <a:lnTo>
                  <a:pt x="10414" y="492886"/>
                </a:lnTo>
                <a:close/>
              </a:path>
              <a:path w="398145" h="616585">
                <a:moveTo>
                  <a:pt x="28240" y="547900"/>
                </a:moveTo>
                <a:lnTo>
                  <a:pt x="2921" y="587755"/>
                </a:lnTo>
                <a:lnTo>
                  <a:pt x="24511" y="601471"/>
                </a:lnTo>
                <a:lnTo>
                  <a:pt x="28544" y="595121"/>
                </a:lnTo>
                <a:lnTo>
                  <a:pt x="26416" y="595121"/>
                </a:lnTo>
                <a:lnTo>
                  <a:pt x="7747" y="583310"/>
                </a:lnTo>
                <a:lnTo>
                  <a:pt x="27261" y="573223"/>
                </a:lnTo>
                <a:lnTo>
                  <a:pt x="28240" y="547900"/>
                </a:lnTo>
                <a:close/>
              </a:path>
              <a:path w="398145" h="616585">
                <a:moveTo>
                  <a:pt x="92964" y="539368"/>
                </a:moveTo>
                <a:lnTo>
                  <a:pt x="86614" y="542543"/>
                </a:lnTo>
                <a:lnTo>
                  <a:pt x="49885" y="561529"/>
                </a:lnTo>
                <a:lnTo>
                  <a:pt x="24511" y="601471"/>
                </a:lnTo>
                <a:lnTo>
                  <a:pt x="28297" y="601471"/>
                </a:lnTo>
                <a:lnTo>
                  <a:pt x="98425" y="565276"/>
                </a:lnTo>
                <a:lnTo>
                  <a:pt x="104648" y="561974"/>
                </a:lnTo>
                <a:lnTo>
                  <a:pt x="107188" y="554354"/>
                </a:lnTo>
                <a:lnTo>
                  <a:pt x="103832" y="547900"/>
                </a:lnTo>
                <a:lnTo>
                  <a:pt x="100711" y="541781"/>
                </a:lnTo>
                <a:lnTo>
                  <a:pt x="92964" y="539368"/>
                </a:lnTo>
                <a:close/>
              </a:path>
              <a:path w="398145" h="616585">
                <a:moveTo>
                  <a:pt x="27261" y="573223"/>
                </a:moveTo>
                <a:lnTo>
                  <a:pt x="7747" y="583310"/>
                </a:lnTo>
                <a:lnTo>
                  <a:pt x="26416" y="595121"/>
                </a:lnTo>
                <a:lnTo>
                  <a:pt x="27261" y="573223"/>
                </a:lnTo>
                <a:close/>
              </a:path>
              <a:path w="398145" h="616585">
                <a:moveTo>
                  <a:pt x="49885" y="561529"/>
                </a:moveTo>
                <a:lnTo>
                  <a:pt x="27261" y="573223"/>
                </a:lnTo>
                <a:lnTo>
                  <a:pt x="26416" y="595121"/>
                </a:lnTo>
                <a:lnTo>
                  <a:pt x="28544" y="595121"/>
                </a:lnTo>
                <a:lnTo>
                  <a:pt x="49885" y="561529"/>
                </a:lnTo>
                <a:close/>
              </a:path>
              <a:path w="398145" h="616585">
                <a:moveTo>
                  <a:pt x="376300" y="0"/>
                </a:moveTo>
                <a:lnTo>
                  <a:pt x="28240" y="547900"/>
                </a:lnTo>
                <a:lnTo>
                  <a:pt x="27261" y="573223"/>
                </a:lnTo>
                <a:lnTo>
                  <a:pt x="49885" y="561529"/>
                </a:lnTo>
                <a:lnTo>
                  <a:pt x="397891" y="13715"/>
                </a:lnTo>
                <a:lnTo>
                  <a:pt x="376300" y="0"/>
                </a:lnTo>
                <a:close/>
              </a:path>
            </a:pathLst>
          </a:custGeom>
          <a:solidFill>
            <a:srgbClr val="000000"/>
          </a:solidFill>
        </p:spPr>
        <p:txBody>
          <a:bodyPr wrap="square" lIns="0" tIns="0" rIns="0" bIns="0" rtlCol="0"/>
          <a:lstStyle/>
          <a:p>
            <a:endParaRPr/>
          </a:p>
        </p:txBody>
      </p:sp>
      <p:sp>
        <p:nvSpPr>
          <p:cNvPr id="24" name="object 24"/>
          <p:cNvSpPr/>
          <p:nvPr/>
        </p:nvSpPr>
        <p:spPr>
          <a:xfrm>
            <a:off x="7236079" y="4314190"/>
            <a:ext cx="544195" cy="838835"/>
          </a:xfrm>
          <a:custGeom>
            <a:avLst/>
            <a:gdLst/>
            <a:ahLst/>
            <a:cxnLst/>
            <a:rect l="l" t="t" r="r" b="b"/>
            <a:pathLst>
              <a:path w="544195" h="838835">
                <a:moveTo>
                  <a:pt x="450723" y="762127"/>
                </a:moveTo>
                <a:lnTo>
                  <a:pt x="442975" y="764667"/>
                </a:lnTo>
                <a:lnTo>
                  <a:pt x="439800" y="771017"/>
                </a:lnTo>
                <a:lnTo>
                  <a:pt x="436625" y="777240"/>
                </a:lnTo>
                <a:lnTo>
                  <a:pt x="439039" y="784987"/>
                </a:lnTo>
                <a:lnTo>
                  <a:pt x="445389" y="788162"/>
                </a:lnTo>
                <a:lnTo>
                  <a:pt x="543941" y="838581"/>
                </a:lnTo>
                <a:lnTo>
                  <a:pt x="543325" y="824103"/>
                </a:lnTo>
                <a:lnTo>
                  <a:pt x="519429" y="824103"/>
                </a:lnTo>
                <a:lnTo>
                  <a:pt x="493912" y="784297"/>
                </a:lnTo>
                <a:lnTo>
                  <a:pt x="456946" y="765429"/>
                </a:lnTo>
                <a:lnTo>
                  <a:pt x="450723" y="762127"/>
                </a:lnTo>
                <a:close/>
              </a:path>
              <a:path w="544195" h="838835">
                <a:moveTo>
                  <a:pt x="493912" y="784297"/>
                </a:moveTo>
                <a:lnTo>
                  <a:pt x="519429" y="824103"/>
                </a:lnTo>
                <a:lnTo>
                  <a:pt x="529333" y="817753"/>
                </a:lnTo>
                <a:lnTo>
                  <a:pt x="517398" y="817753"/>
                </a:lnTo>
                <a:lnTo>
                  <a:pt x="516488" y="795821"/>
                </a:lnTo>
                <a:lnTo>
                  <a:pt x="493912" y="784297"/>
                </a:lnTo>
                <a:close/>
              </a:path>
              <a:path w="544195" h="838835">
                <a:moveTo>
                  <a:pt x="533019" y="715391"/>
                </a:moveTo>
                <a:lnTo>
                  <a:pt x="525906" y="715772"/>
                </a:lnTo>
                <a:lnTo>
                  <a:pt x="518922" y="716026"/>
                </a:lnTo>
                <a:lnTo>
                  <a:pt x="513461" y="721995"/>
                </a:lnTo>
                <a:lnTo>
                  <a:pt x="513715" y="728980"/>
                </a:lnTo>
                <a:lnTo>
                  <a:pt x="515431" y="770354"/>
                </a:lnTo>
                <a:lnTo>
                  <a:pt x="541020" y="810260"/>
                </a:lnTo>
                <a:lnTo>
                  <a:pt x="519429" y="824103"/>
                </a:lnTo>
                <a:lnTo>
                  <a:pt x="543325" y="824103"/>
                </a:lnTo>
                <a:lnTo>
                  <a:pt x="539242" y="727964"/>
                </a:lnTo>
                <a:lnTo>
                  <a:pt x="538988" y="720852"/>
                </a:lnTo>
                <a:lnTo>
                  <a:pt x="533019" y="715391"/>
                </a:lnTo>
                <a:close/>
              </a:path>
              <a:path w="544195" h="838835">
                <a:moveTo>
                  <a:pt x="516488" y="795821"/>
                </a:moveTo>
                <a:lnTo>
                  <a:pt x="517398" y="817753"/>
                </a:lnTo>
                <a:lnTo>
                  <a:pt x="536067" y="805815"/>
                </a:lnTo>
                <a:lnTo>
                  <a:pt x="516488" y="795821"/>
                </a:lnTo>
                <a:close/>
              </a:path>
              <a:path w="544195" h="838835">
                <a:moveTo>
                  <a:pt x="515431" y="770354"/>
                </a:moveTo>
                <a:lnTo>
                  <a:pt x="516488" y="795821"/>
                </a:lnTo>
                <a:lnTo>
                  <a:pt x="536067" y="805815"/>
                </a:lnTo>
                <a:lnTo>
                  <a:pt x="517398" y="817753"/>
                </a:lnTo>
                <a:lnTo>
                  <a:pt x="529333" y="817753"/>
                </a:lnTo>
                <a:lnTo>
                  <a:pt x="541020" y="810260"/>
                </a:lnTo>
                <a:lnTo>
                  <a:pt x="515431" y="770354"/>
                </a:lnTo>
                <a:close/>
              </a:path>
              <a:path w="544195" h="838835">
                <a:moveTo>
                  <a:pt x="21463" y="0"/>
                </a:moveTo>
                <a:lnTo>
                  <a:pt x="0" y="13843"/>
                </a:lnTo>
                <a:lnTo>
                  <a:pt x="493912" y="784297"/>
                </a:lnTo>
                <a:lnTo>
                  <a:pt x="516488" y="795821"/>
                </a:lnTo>
                <a:lnTo>
                  <a:pt x="515431" y="770354"/>
                </a:lnTo>
                <a:lnTo>
                  <a:pt x="21463" y="0"/>
                </a:lnTo>
                <a:close/>
              </a:path>
            </a:pathLst>
          </a:custGeom>
          <a:solidFill>
            <a:srgbClr val="000000"/>
          </a:solidFill>
        </p:spPr>
        <p:txBody>
          <a:bodyPr wrap="square" lIns="0" tIns="0" rIns="0" bIns="0" rtlCol="0"/>
          <a:lstStyle/>
          <a:p>
            <a:endParaRPr/>
          </a:p>
        </p:txBody>
      </p:sp>
      <p:sp>
        <p:nvSpPr>
          <p:cNvPr id="25" name="object 25"/>
          <p:cNvSpPr txBox="1"/>
          <p:nvPr/>
        </p:nvSpPr>
        <p:spPr>
          <a:xfrm>
            <a:off x="4606306" y="3963425"/>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6" name="object 26"/>
          <p:cNvSpPr txBox="1"/>
          <p:nvPr/>
        </p:nvSpPr>
        <p:spPr>
          <a:xfrm>
            <a:off x="5901579" y="4115698"/>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7" name="object 27"/>
          <p:cNvSpPr txBox="1"/>
          <p:nvPr/>
        </p:nvSpPr>
        <p:spPr>
          <a:xfrm>
            <a:off x="7044579" y="4039371"/>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073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spc="-35" dirty="0">
                <a:solidFill>
                  <a:srgbClr val="FF0000"/>
                </a:solidFill>
                <a:latin typeface="Calibri"/>
                <a:cs typeface="Calibri"/>
              </a:rPr>
              <a:t>Gray </a:t>
            </a:r>
            <a:r>
              <a:rPr sz="3200" b="1" spc="-5" dirty="0">
                <a:solidFill>
                  <a:srgbClr val="FF0000"/>
                </a:solidFill>
                <a:latin typeface="Calibri"/>
                <a:cs typeface="Calibri"/>
              </a:rPr>
              <a:t>Code </a:t>
            </a:r>
            <a:r>
              <a:rPr sz="3200" b="1" spc="-20" dirty="0">
                <a:solidFill>
                  <a:srgbClr val="FF0000"/>
                </a:solidFill>
                <a:latin typeface="Calibri"/>
                <a:cs typeface="Calibri"/>
              </a:rPr>
              <a:t>to </a:t>
            </a:r>
            <a:r>
              <a:rPr sz="3200" b="1" dirty="0">
                <a:solidFill>
                  <a:srgbClr val="FF0000"/>
                </a:solidFill>
                <a:latin typeface="Calibri"/>
                <a:cs typeface="Calibri"/>
              </a:rPr>
              <a:t>Binary</a:t>
            </a:r>
            <a:r>
              <a:rPr sz="3200" b="1" spc="-15" dirty="0">
                <a:solidFill>
                  <a:srgbClr val="FF0000"/>
                </a:solidFill>
                <a:latin typeface="Calibri"/>
                <a:cs typeface="Calibri"/>
              </a:rPr>
              <a:t> Conversion</a:t>
            </a:r>
            <a:endParaRPr sz="3200">
              <a:latin typeface="Calibri"/>
              <a:cs typeface="Calibri"/>
            </a:endParaRPr>
          </a:p>
        </p:txBody>
      </p:sp>
      <p:sp>
        <p:nvSpPr>
          <p:cNvPr id="4" name="object 4"/>
          <p:cNvSpPr txBox="1"/>
          <p:nvPr/>
        </p:nvSpPr>
        <p:spPr>
          <a:xfrm>
            <a:off x="697483" y="1679194"/>
            <a:ext cx="76149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3: </a:t>
            </a:r>
            <a:r>
              <a:rPr sz="2400" spc="-10" dirty="0">
                <a:solidFill>
                  <a:srgbClr val="FF0000"/>
                </a:solidFill>
                <a:latin typeface="Tahoma"/>
                <a:cs typeface="Tahoma"/>
              </a:rPr>
              <a:t>Convert </a:t>
            </a:r>
            <a:r>
              <a:rPr sz="2400" spc="-5" dirty="0">
                <a:solidFill>
                  <a:srgbClr val="FF0000"/>
                </a:solidFill>
                <a:latin typeface="Tahoma"/>
                <a:cs typeface="Tahoma"/>
              </a:rPr>
              <a:t>1100 </a:t>
            </a:r>
            <a:r>
              <a:rPr sz="2400" spc="-20" dirty="0">
                <a:solidFill>
                  <a:srgbClr val="FF0000"/>
                </a:solidFill>
                <a:latin typeface="Tahoma"/>
                <a:cs typeface="Tahoma"/>
              </a:rPr>
              <a:t>Gray </a:t>
            </a:r>
            <a:r>
              <a:rPr sz="2400" spc="-5" dirty="0">
                <a:solidFill>
                  <a:srgbClr val="FF0000"/>
                </a:solidFill>
                <a:latin typeface="Tahoma"/>
                <a:cs typeface="Tahoma"/>
              </a:rPr>
              <a:t>code </a:t>
            </a:r>
            <a:r>
              <a:rPr sz="2400" dirty="0">
                <a:solidFill>
                  <a:srgbClr val="FF0000"/>
                </a:solidFill>
                <a:latin typeface="Tahoma"/>
                <a:cs typeface="Tahoma"/>
              </a:rPr>
              <a:t>into Binary</a:t>
            </a:r>
            <a:r>
              <a:rPr sz="2400" spc="-75" dirty="0">
                <a:solidFill>
                  <a:srgbClr val="FF0000"/>
                </a:solidFill>
                <a:latin typeface="Tahoma"/>
                <a:cs typeface="Tahoma"/>
              </a:rPr>
              <a:t> </a:t>
            </a:r>
            <a:r>
              <a:rPr sz="2400" spc="-50" dirty="0">
                <a:solidFill>
                  <a:srgbClr val="FF0000"/>
                </a:solidFill>
                <a:latin typeface="Tahoma"/>
                <a:cs typeface="Tahoma"/>
              </a:rPr>
              <a:t>Number.</a:t>
            </a:r>
            <a:endParaRPr sz="2400">
              <a:latin typeface="Tahoma"/>
              <a:cs typeface="Tahoma"/>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307340" y="75438"/>
            <a:ext cx="5348605" cy="513715"/>
          </a:xfrm>
          <a:prstGeom prst="rect">
            <a:avLst/>
          </a:prstGeom>
        </p:spPr>
        <p:txBody>
          <a:bodyPr vert="horz" wrap="square" lIns="0" tIns="12700" rIns="0" bIns="0" rtlCol="0">
            <a:spAutoFit/>
          </a:bodyPr>
          <a:lstStyle/>
          <a:p>
            <a:pPr marL="12700">
              <a:lnSpc>
                <a:spcPct val="100000"/>
              </a:lnSpc>
              <a:spcBef>
                <a:spcPts val="100"/>
              </a:spcBef>
            </a:pPr>
            <a:r>
              <a:rPr sz="3200" b="1" spc="-35" dirty="0">
                <a:latin typeface="Calibri"/>
                <a:cs typeface="Calibri"/>
              </a:rPr>
              <a:t>Gray </a:t>
            </a:r>
            <a:r>
              <a:rPr sz="3200" b="1" spc="-5" dirty="0">
                <a:latin typeface="Calibri"/>
                <a:cs typeface="Calibri"/>
              </a:rPr>
              <a:t>Code </a:t>
            </a:r>
            <a:r>
              <a:rPr sz="3200" b="1" spc="-20" dirty="0">
                <a:latin typeface="Calibri"/>
                <a:cs typeface="Calibri"/>
              </a:rPr>
              <a:t>to </a:t>
            </a:r>
            <a:r>
              <a:rPr sz="3200" b="1" dirty="0">
                <a:latin typeface="Calibri"/>
                <a:cs typeface="Calibri"/>
              </a:rPr>
              <a:t>Binary</a:t>
            </a:r>
            <a:r>
              <a:rPr sz="3200" b="1" spc="-15" dirty="0">
                <a:latin typeface="Calibri"/>
                <a:cs typeface="Calibri"/>
              </a:rPr>
              <a:t> Conversion</a:t>
            </a:r>
            <a:endParaRPr sz="3200">
              <a:latin typeface="Calibri"/>
              <a:cs typeface="Calibri"/>
            </a:endParaRPr>
          </a:p>
        </p:txBody>
      </p:sp>
      <p:sp>
        <p:nvSpPr>
          <p:cNvPr id="4" name="object 4"/>
          <p:cNvSpPr txBox="1"/>
          <p:nvPr/>
        </p:nvSpPr>
        <p:spPr>
          <a:xfrm>
            <a:off x="697483" y="1679194"/>
            <a:ext cx="76149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a:t>
            </a:r>
            <a:r>
              <a:rPr sz="2400" dirty="0">
                <a:solidFill>
                  <a:srgbClr val="FF0000"/>
                </a:solidFill>
                <a:latin typeface="Tahoma"/>
                <a:cs typeface="Tahoma"/>
              </a:rPr>
              <a:t>3: </a:t>
            </a:r>
            <a:r>
              <a:rPr sz="2400" spc="-10" dirty="0">
                <a:solidFill>
                  <a:srgbClr val="FF0000"/>
                </a:solidFill>
                <a:latin typeface="Tahoma"/>
                <a:cs typeface="Tahoma"/>
              </a:rPr>
              <a:t>Convert </a:t>
            </a:r>
            <a:r>
              <a:rPr sz="2400" spc="-5" dirty="0">
                <a:solidFill>
                  <a:srgbClr val="FF0000"/>
                </a:solidFill>
                <a:latin typeface="Tahoma"/>
                <a:cs typeface="Tahoma"/>
              </a:rPr>
              <a:t>1100 </a:t>
            </a:r>
            <a:r>
              <a:rPr sz="2400" spc="-20" dirty="0">
                <a:solidFill>
                  <a:srgbClr val="FF0000"/>
                </a:solidFill>
                <a:latin typeface="Tahoma"/>
                <a:cs typeface="Tahoma"/>
              </a:rPr>
              <a:t>Gray </a:t>
            </a:r>
            <a:r>
              <a:rPr sz="2400" spc="-5" dirty="0">
                <a:solidFill>
                  <a:srgbClr val="FF0000"/>
                </a:solidFill>
                <a:latin typeface="Tahoma"/>
                <a:cs typeface="Tahoma"/>
              </a:rPr>
              <a:t>code </a:t>
            </a:r>
            <a:r>
              <a:rPr sz="2400" dirty="0">
                <a:solidFill>
                  <a:srgbClr val="FF0000"/>
                </a:solidFill>
                <a:latin typeface="Tahoma"/>
                <a:cs typeface="Tahoma"/>
              </a:rPr>
              <a:t>into Binary</a:t>
            </a:r>
            <a:r>
              <a:rPr sz="2400" spc="-75" dirty="0">
                <a:solidFill>
                  <a:srgbClr val="FF0000"/>
                </a:solidFill>
                <a:latin typeface="Tahoma"/>
                <a:cs typeface="Tahoma"/>
              </a:rPr>
              <a:t> </a:t>
            </a:r>
            <a:r>
              <a:rPr sz="2400" spc="-50" dirty="0">
                <a:solidFill>
                  <a:srgbClr val="FF0000"/>
                </a:solidFill>
                <a:latin typeface="Tahoma"/>
                <a:cs typeface="Tahoma"/>
              </a:rPr>
              <a:t>Number.</a:t>
            </a:r>
            <a:endParaRPr sz="2400">
              <a:latin typeface="Tahoma"/>
              <a:cs typeface="Tahoma"/>
            </a:endParaRPr>
          </a:p>
        </p:txBody>
      </p:sp>
      <p:sp>
        <p:nvSpPr>
          <p:cNvPr id="5" name="object 5"/>
          <p:cNvSpPr txBox="1"/>
          <p:nvPr/>
        </p:nvSpPr>
        <p:spPr>
          <a:xfrm>
            <a:off x="1286636" y="3355924"/>
            <a:ext cx="1416685"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ahoma"/>
                <a:cs typeface="Tahoma"/>
              </a:rPr>
              <a:t>Gray</a:t>
            </a:r>
            <a:r>
              <a:rPr sz="2400" spc="-75" dirty="0">
                <a:latin typeface="Tahoma"/>
                <a:cs typeface="Tahoma"/>
              </a:rPr>
              <a:t> </a:t>
            </a:r>
            <a:r>
              <a:rPr sz="2400" spc="-5" dirty="0">
                <a:latin typeface="Tahoma"/>
                <a:cs typeface="Tahoma"/>
              </a:rPr>
              <a:t>Code</a:t>
            </a:r>
            <a:endParaRPr sz="2400">
              <a:latin typeface="Tahoma"/>
              <a:cs typeface="Tahoma"/>
            </a:endParaRPr>
          </a:p>
        </p:txBody>
      </p:sp>
      <p:sp>
        <p:nvSpPr>
          <p:cNvPr id="6" name="object 6"/>
          <p:cNvSpPr txBox="1"/>
          <p:nvPr/>
        </p:nvSpPr>
        <p:spPr>
          <a:xfrm>
            <a:off x="4101558"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txBox="1"/>
          <p:nvPr/>
        </p:nvSpPr>
        <p:spPr>
          <a:xfrm>
            <a:off x="5219799"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8" name="object 8"/>
          <p:cNvSpPr txBox="1"/>
          <p:nvPr/>
        </p:nvSpPr>
        <p:spPr>
          <a:xfrm>
            <a:off x="6433537"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9" name="object 9"/>
          <p:cNvSpPr txBox="1"/>
          <p:nvPr/>
        </p:nvSpPr>
        <p:spPr>
          <a:xfrm>
            <a:off x="7647275" y="3355924"/>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0" name="object 10"/>
          <p:cNvSpPr txBox="1"/>
          <p:nvPr/>
        </p:nvSpPr>
        <p:spPr>
          <a:xfrm>
            <a:off x="1286636" y="4819345"/>
            <a:ext cx="2031364"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5" dirty="0">
                <a:latin typeface="Tahoma"/>
                <a:cs typeface="Tahoma"/>
              </a:rPr>
              <a:t>Number</a:t>
            </a:r>
            <a:endParaRPr sz="2400">
              <a:latin typeface="Tahoma"/>
              <a:cs typeface="Tahoma"/>
            </a:endParaRPr>
          </a:p>
        </p:txBody>
      </p:sp>
      <p:sp>
        <p:nvSpPr>
          <p:cNvPr id="11" name="object 11"/>
          <p:cNvSpPr txBox="1"/>
          <p:nvPr/>
        </p:nvSpPr>
        <p:spPr>
          <a:xfrm>
            <a:off x="4145440"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2" name="object 12"/>
          <p:cNvSpPr txBox="1"/>
          <p:nvPr/>
        </p:nvSpPr>
        <p:spPr>
          <a:xfrm>
            <a:off x="5359757"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3" name="object 13"/>
          <p:cNvSpPr txBox="1"/>
          <p:nvPr/>
        </p:nvSpPr>
        <p:spPr>
          <a:xfrm>
            <a:off x="6667467"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4" name="object 14"/>
          <p:cNvSpPr txBox="1"/>
          <p:nvPr/>
        </p:nvSpPr>
        <p:spPr>
          <a:xfrm>
            <a:off x="7784182" y="481934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15" name="object 15"/>
          <p:cNvSpPr/>
          <p:nvPr/>
        </p:nvSpPr>
        <p:spPr>
          <a:xfrm>
            <a:off x="3911472" y="3940175"/>
            <a:ext cx="118745" cy="1143000"/>
          </a:xfrm>
          <a:custGeom>
            <a:avLst/>
            <a:gdLst/>
            <a:ahLst/>
            <a:cxnLst/>
            <a:rect l="l" t="t" r="r" b="b"/>
            <a:pathLst>
              <a:path w="118745" h="1143000">
                <a:moveTo>
                  <a:pt x="14224" y="1026160"/>
                </a:moveTo>
                <a:lnTo>
                  <a:pt x="2031" y="1033272"/>
                </a:lnTo>
                <a:lnTo>
                  <a:pt x="0" y="1041019"/>
                </a:lnTo>
                <a:lnTo>
                  <a:pt x="59309" y="1142745"/>
                </a:lnTo>
                <a:lnTo>
                  <a:pt x="74117" y="1117345"/>
                </a:lnTo>
                <a:lnTo>
                  <a:pt x="46481" y="1117345"/>
                </a:lnTo>
                <a:lnTo>
                  <a:pt x="46471" y="1069947"/>
                </a:lnTo>
                <a:lnTo>
                  <a:pt x="22098" y="1028192"/>
                </a:lnTo>
                <a:lnTo>
                  <a:pt x="14224" y="1026160"/>
                </a:lnTo>
                <a:close/>
              </a:path>
              <a:path w="118745" h="1143000">
                <a:moveTo>
                  <a:pt x="46471" y="1069947"/>
                </a:moveTo>
                <a:lnTo>
                  <a:pt x="46481" y="1117345"/>
                </a:lnTo>
                <a:lnTo>
                  <a:pt x="72136" y="1117345"/>
                </a:lnTo>
                <a:lnTo>
                  <a:pt x="72133" y="1110869"/>
                </a:lnTo>
                <a:lnTo>
                  <a:pt x="48260" y="1110869"/>
                </a:lnTo>
                <a:lnTo>
                  <a:pt x="59308" y="1091940"/>
                </a:lnTo>
                <a:lnTo>
                  <a:pt x="46471" y="1069947"/>
                </a:lnTo>
                <a:close/>
              </a:path>
              <a:path w="118745" h="1143000">
                <a:moveTo>
                  <a:pt x="104393" y="1026032"/>
                </a:moveTo>
                <a:lnTo>
                  <a:pt x="96519" y="1028192"/>
                </a:lnTo>
                <a:lnTo>
                  <a:pt x="72146" y="1069947"/>
                </a:lnTo>
                <a:lnTo>
                  <a:pt x="72136" y="1117345"/>
                </a:lnTo>
                <a:lnTo>
                  <a:pt x="74117" y="1117345"/>
                </a:lnTo>
                <a:lnTo>
                  <a:pt x="118617" y="1041019"/>
                </a:lnTo>
                <a:lnTo>
                  <a:pt x="116586" y="1033144"/>
                </a:lnTo>
                <a:lnTo>
                  <a:pt x="104393" y="1026032"/>
                </a:lnTo>
                <a:close/>
              </a:path>
              <a:path w="118745" h="1143000">
                <a:moveTo>
                  <a:pt x="59308" y="1091940"/>
                </a:moveTo>
                <a:lnTo>
                  <a:pt x="48260" y="1110869"/>
                </a:lnTo>
                <a:lnTo>
                  <a:pt x="70357" y="1110869"/>
                </a:lnTo>
                <a:lnTo>
                  <a:pt x="59308" y="1091940"/>
                </a:lnTo>
                <a:close/>
              </a:path>
              <a:path w="118745" h="1143000">
                <a:moveTo>
                  <a:pt x="72119" y="1069993"/>
                </a:moveTo>
                <a:lnTo>
                  <a:pt x="59308" y="1091940"/>
                </a:lnTo>
                <a:lnTo>
                  <a:pt x="70357" y="1110869"/>
                </a:lnTo>
                <a:lnTo>
                  <a:pt x="72133" y="1110869"/>
                </a:lnTo>
                <a:lnTo>
                  <a:pt x="72119" y="1069993"/>
                </a:lnTo>
                <a:close/>
              </a:path>
              <a:path w="118745" h="1143000">
                <a:moveTo>
                  <a:pt x="71754" y="0"/>
                </a:moveTo>
                <a:lnTo>
                  <a:pt x="46227" y="0"/>
                </a:lnTo>
                <a:lnTo>
                  <a:pt x="46461" y="1026032"/>
                </a:lnTo>
                <a:lnTo>
                  <a:pt x="46498" y="1069993"/>
                </a:lnTo>
                <a:lnTo>
                  <a:pt x="59308" y="1091940"/>
                </a:lnTo>
                <a:lnTo>
                  <a:pt x="72119" y="1069993"/>
                </a:lnTo>
                <a:lnTo>
                  <a:pt x="71754" y="0"/>
                </a:lnTo>
                <a:close/>
              </a:path>
            </a:pathLst>
          </a:custGeom>
          <a:solidFill>
            <a:srgbClr val="000000"/>
          </a:solidFill>
        </p:spPr>
        <p:txBody>
          <a:bodyPr wrap="square" lIns="0" tIns="0" rIns="0" bIns="0" rtlCol="0"/>
          <a:lstStyle/>
          <a:p>
            <a:endParaRPr/>
          </a:p>
        </p:txBody>
      </p:sp>
      <p:sp>
        <p:nvSpPr>
          <p:cNvPr id="16" name="object 16"/>
          <p:cNvSpPr/>
          <p:nvPr/>
        </p:nvSpPr>
        <p:spPr>
          <a:xfrm>
            <a:off x="4111116" y="4320285"/>
            <a:ext cx="312420" cy="617855"/>
          </a:xfrm>
          <a:custGeom>
            <a:avLst/>
            <a:gdLst/>
            <a:ahLst/>
            <a:cxnLst/>
            <a:rect l="l" t="t" r="r" b="b"/>
            <a:pathLst>
              <a:path w="312420" h="617854">
                <a:moveTo>
                  <a:pt x="280018" y="45940"/>
                </a:moveTo>
                <a:lnTo>
                  <a:pt x="259187" y="60164"/>
                </a:lnTo>
                <a:lnTo>
                  <a:pt x="0" y="606932"/>
                </a:lnTo>
                <a:lnTo>
                  <a:pt x="23113" y="617855"/>
                </a:lnTo>
                <a:lnTo>
                  <a:pt x="282201" y="71298"/>
                </a:lnTo>
                <a:lnTo>
                  <a:pt x="280018" y="45940"/>
                </a:lnTo>
                <a:close/>
              </a:path>
              <a:path w="312420" h="617854">
                <a:moveTo>
                  <a:pt x="303266" y="17525"/>
                </a:moveTo>
                <a:lnTo>
                  <a:pt x="279400" y="17525"/>
                </a:lnTo>
                <a:lnTo>
                  <a:pt x="302513" y="28447"/>
                </a:lnTo>
                <a:lnTo>
                  <a:pt x="282201" y="71298"/>
                </a:lnTo>
                <a:lnTo>
                  <a:pt x="285750" y="112521"/>
                </a:lnTo>
                <a:lnTo>
                  <a:pt x="286385" y="119506"/>
                </a:lnTo>
                <a:lnTo>
                  <a:pt x="292608" y="124713"/>
                </a:lnTo>
                <a:lnTo>
                  <a:pt x="299593" y="124078"/>
                </a:lnTo>
                <a:lnTo>
                  <a:pt x="306578" y="123570"/>
                </a:lnTo>
                <a:lnTo>
                  <a:pt x="311912" y="117347"/>
                </a:lnTo>
                <a:lnTo>
                  <a:pt x="311277" y="110236"/>
                </a:lnTo>
                <a:lnTo>
                  <a:pt x="303266" y="17525"/>
                </a:lnTo>
                <a:close/>
              </a:path>
              <a:path w="312420" h="617854">
                <a:moveTo>
                  <a:pt x="301752" y="0"/>
                </a:moveTo>
                <a:lnTo>
                  <a:pt x="210438" y="62483"/>
                </a:lnTo>
                <a:lnTo>
                  <a:pt x="204597" y="66547"/>
                </a:lnTo>
                <a:lnTo>
                  <a:pt x="203200" y="74421"/>
                </a:lnTo>
                <a:lnTo>
                  <a:pt x="211074" y="86106"/>
                </a:lnTo>
                <a:lnTo>
                  <a:pt x="219075" y="87630"/>
                </a:lnTo>
                <a:lnTo>
                  <a:pt x="224917" y="83565"/>
                </a:lnTo>
                <a:lnTo>
                  <a:pt x="259187" y="60164"/>
                </a:lnTo>
                <a:lnTo>
                  <a:pt x="279400" y="17525"/>
                </a:lnTo>
                <a:lnTo>
                  <a:pt x="303266" y="17525"/>
                </a:lnTo>
                <a:lnTo>
                  <a:pt x="301752" y="0"/>
                </a:lnTo>
                <a:close/>
              </a:path>
              <a:path w="312420" h="617854">
                <a:moveTo>
                  <a:pt x="293107" y="24002"/>
                </a:moveTo>
                <a:lnTo>
                  <a:pt x="278130" y="24002"/>
                </a:lnTo>
                <a:lnTo>
                  <a:pt x="298196" y="33527"/>
                </a:lnTo>
                <a:lnTo>
                  <a:pt x="280018" y="45940"/>
                </a:lnTo>
                <a:lnTo>
                  <a:pt x="282201" y="71298"/>
                </a:lnTo>
                <a:lnTo>
                  <a:pt x="302513" y="28447"/>
                </a:lnTo>
                <a:lnTo>
                  <a:pt x="293107" y="24002"/>
                </a:lnTo>
                <a:close/>
              </a:path>
              <a:path w="312420" h="617854">
                <a:moveTo>
                  <a:pt x="279400" y="17525"/>
                </a:moveTo>
                <a:lnTo>
                  <a:pt x="259187" y="60164"/>
                </a:lnTo>
                <a:lnTo>
                  <a:pt x="280018" y="45940"/>
                </a:lnTo>
                <a:lnTo>
                  <a:pt x="278130" y="24002"/>
                </a:lnTo>
                <a:lnTo>
                  <a:pt x="293107" y="24002"/>
                </a:lnTo>
                <a:lnTo>
                  <a:pt x="279400" y="17525"/>
                </a:lnTo>
                <a:close/>
              </a:path>
              <a:path w="312420" h="617854">
                <a:moveTo>
                  <a:pt x="278130" y="24002"/>
                </a:moveTo>
                <a:lnTo>
                  <a:pt x="280018" y="45940"/>
                </a:lnTo>
                <a:lnTo>
                  <a:pt x="298196" y="33527"/>
                </a:lnTo>
                <a:lnTo>
                  <a:pt x="278130" y="24002"/>
                </a:lnTo>
                <a:close/>
              </a:path>
            </a:pathLst>
          </a:custGeom>
          <a:solidFill>
            <a:srgbClr val="000000"/>
          </a:solidFill>
        </p:spPr>
        <p:txBody>
          <a:bodyPr wrap="square" lIns="0" tIns="0" rIns="0" bIns="0" rtlCol="0"/>
          <a:lstStyle/>
          <a:p>
            <a:endParaRPr/>
          </a:p>
        </p:txBody>
      </p:sp>
      <p:sp>
        <p:nvSpPr>
          <p:cNvPr id="17" name="object 17"/>
          <p:cNvSpPr/>
          <p:nvPr/>
        </p:nvSpPr>
        <p:spPr>
          <a:xfrm>
            <a:off x="4579111" y="3552444"/>
            <a:ext cx="398145" cy="616585"/>
          </a:xfrm>
          <a:custGeom>
            <a:avLst/>
            <a:gdLst/>
            <a:ahLst/>
            <a:cxnLst/>
            <a:rect l="l" t="t" r="r" b="b"/>
            <a:pathLst>
              <a:path w="398145" h="616585">
                <a:moveTo>
                  <a:pt x="10413" y="492886"/>
                </a:moveTo>
                <a:lnTo>
                  <a:pt x="4572" y="498347"/>
                </a:lnTo>
                <a:lnTo>
                  <a:pt x="4157" y="506348"/>
                </a:lnTo>
                <a:lnTo>
                  <a:pt x="0" y="616076"/>
                </a:lnTo>
                <a:lnTo>
                  <a:pt x="28297" y="601471"/>
                </a:lnTo>
                <a:lnTo>
                  <a:pt x="24384" y="601471"/>
                </a:lnTo>
                <a:lnTo>
                  <a:pt x="2921" y="587755"/>
                </a:lnTo>
                <a:lnTo>
                  <a:pt x="28240" y="547900"/>
                </a:lnTo>
                <a:lnTo>
                  <a:pt x="30099" y="499363"/>
                </a:lnTo>
                <a:lnTo>
                  <a:pt x="24511" y="493394"/>
                </a:lnTo>
                <a:lnTo>
                  <a:pt x="10413" y="492886"/>
                </a:lnTo>
                <a:close/>
              </a:path>
              <a:path w="398145" h="616585">
                <a:moveTo>
                  <a:pt x="28240" y="547900"/>
                </a:moveTo>
                <a:lnTo>
                  <a:pt x="2921" y="587755"/>
                </a:lnTo>
                <a:lnTo>
                  <a:pt x="24384" y="601471"/>
                </a:lnTo>
                <a:lnTo>
                  <a:pt x="28419" y="595121"/>
                </a:lnTo>
                <a:lnTo>
                  <a:pt x="26415" y="595121"/>
                </a:lnTo>
                <a:lnTo>
                  <a:pt x="7747" y="583310"/>
                </a:lnTo>
                <a:lnTo>
                  <a:pt x="27261" y="573223"/>
                </a:lnTo>
                <a:lnTo>
                  <a:pt x="28240" y="547900"/>
                </a:lnTo>
                <a:close/>
              </a:path>
              <a:path w="398145" h="616585">
                <a:moveTo>
                  <a:pt x="92963" y="539368"/>
                </a:moveTo>
                <a:lnTo>
                  <a:pt x="86613" y="542543"/>
                </a:lnTo>
                <a:lnTo>
                  <a:pt x="49708" y="561620"/>
                </a:lnTo>
                <a:lnTo>
                  <a:pt x="24384" y="601471"/>
                </a:lnTo>
                <a:lnTo>
                  <a:pt x="28297" y="601471"/>
                </a:lnTo>
                <a:lnTo>
                  <a:pt x="98425" y="565276"/>
                </a:lnTo>
                <a:lnTo>
                  <a:pt x="104648" y="561974"/>
                </a:lnTo>
                <a:lnTo>
                  <a:pt x="107187" y="554354"/>
                </a:lnTo>
                <a:lnTo>
                  <a:pt x="103832" y="547900"/>
                </a:lnTo>
                <a:lnTo>
                  <a:pt x="100711" y="541781"/>
                </a:lnTo>
                <a:lnTo>
                  <a:pt x="92963" y="539368"/>
                </a:lnTo>
                <a:close/>
              </a:path>
              <a:path w="398145" h="616585">
                <a:moveTo>
                  <a:pt x="27261" y="573223"/>
                </a:moveTo>
                <a:lnTo>
                  <a:pt x="7747" y="583310"/>
                </a:lnTo>
                <a:lnTo>
                  <a:pt x="26415" y="595121"/>
                </a:lnTo>
                <a:lnTo>
                  <a:pt x="27261" y="573223"/>
                </a:lnTo>
                <a:close/>
              </a:path>
              <a:path w="398145" h="616585">
                <a:moveTo>
                  <a:pt x="49708" y="561620"/>
                </a:moveTo>
                <a:lnTo>
                  <a:pt x="27261" y="573223"/>
                </a:lnTo>
                <a:lnTo>
                  <a:pt x="26415" y="595121"/>
                </a:lnTo>
                <a:lnTo>
                  <a:pt x="28419" y="595121"/>
                </a:lnTo>
                <a:lnTo>
                  <a:pt x="49708" y="561620"/>
                </a:lnTo>
                <a:close/>
              </a:path>
              <a:path w="398145" h="616585">
                <a:moveTo>
                  <a:pt x="376300" y="0"/>
                </a:moveTo>
                <a:lnTo>
                  <a:pt x="28240" y="547900"/>
                </a:lnTo>
                <a:lnTo>
                  <a:pt x="27261" y="573223"/>
                </a:lnTo>
                <a:lnTo>
                  <a:pt x="49708" y="561620"/>
                </a:lnTo>
                <a:lnTo>
                  <a:pt x="397890" y="13715"/>
                </a:lnTo>
                <a:lnTo>
                  <a:pt x="376300" y="0"/>
                </a:lnTo>
                <a:close/>
              </a:path>
            </a:pathLst>
          </a:custGeom>
          <a:solidFill>
            <a:srgbClr val="000000"/>
          </a:solidFill>
        </p:spPr>
        <p:txBody>
          <a:bodyPr wrap="square" lIns="0" tIns="0" rIns="0" bIns="0" rtlCol="0"/>
          <a:lstStyle/>
          <a:p>
            <a:endParaRPr/>
          </a:p>
        </p:txBody>
      </p:sp>
      <p:sp>
        <p:nvSpPr>
          <p:cNvPr id="18" name="object 18"/>
          <p:cNvSpPr/>
          <p:nvPr/>
        </p:nvSpPr>
        <p:spPr>
          <a:xfrm>
            <a:off x="4569205" y="4314190"/>
            <a:ext cx="544195" cy="838835"/>
          </a:xfrm>
          <a:custGeom>
            <a:avLst/>
            <a:gdLst/>
            <a:ahLst/>
            <a:cxnLst/>
            <a:rect l="l" t="t" r="r" b="b"/>
            <a:pathLst>
              <a:path w="544195" h="838835">
                <a:moveTo>
                  <a:pt x="450723" y="762127"/>
                </a:moveTo>
                <a:lnTo>
                  <a:pt x="442976" y="764667"/>
                </a:lnTo>
                <a:lnTo>
                  <a:pt x="439801" y="771017"/>
                </a:lnTo>
                <a:lnTo>
                  <a:pt x="436626" y="777240"/>
                </a:lnTo>
                <a:lnTo>
                  <a:pt x="439039" y="784987"/>
                </a:lnTo>
                <a:lnTo>
                  <a:pt x="445389" y="788162"/>
                </a:lnTo>
                <a:lnTo>
                  <a:pt x="543941" y="838581"/>
                </a:lnTo>
                <a:lnTo>
                  <a:pt x="543325" y="824103"/>
                </a:lnTo>
                <a:lnTo>
                  <a:pt x="519430" y="824103"/>
                </a:lnTo>
                <a:lnTo>
                  <a:pt x="493912" y="784297"/>
                </a:lnTo>
                <a:lnTo>
                  <a:pt x="456946" y="765429"/>
                </a:lnTo>
                <a:lnTo>
                  <a:pt x="450723" y="762127"/>
                </a:lnTo>
                <a:close/>
              </a:path>
              <a:path w="544195" h="838835">
                <a:moveTo>
                  <a:pt x="493912" y="784297"/>
                </a:moveTo>
                <a:lnTo>
                  <a:pt x="519430" y="824103"/>
                </a:lnTo>
                <a:lnTo>
                  <a:pt x="529333" y="817753"/>
                </a:lnTo>
                <a:lnTo>
                  <a:pt x="517398" y="817753"/>
                </a:lnTo>
                <a:lnTo>
                  <a:pt x="516488" y="795821"/>
                </a:lnTo>
                <a:lnTo>
                  <a:pt x="493912" y="784297"/>
                </a:lnTo>
                <a:close/>
              </a:path>
              <a:path w="544195" h="838835">
                <a:moveTo>
                  <a:pt x="533019" y="715391"/>
                </a:moveTo>
                <a:lnTo>
                  <a:pt x="525907" y="715772"/>
                </a:lnTo>
                <a:lnTo>
                  <a:pt x="518922" y="716026"/>
                </a:lnTo>
                <a:lnTo>
                  <a:pt x="513461" y="721995"/>
                </a:lnTo>
                <a:lnTo>
                  <a:pt x="513715" y="728980"/>
                </a:lnTo>
                <a:lnTo>
                  <a:pt x="515431" y="770354"/>
                </a:lnTo>
                <a:lnTo>
                  <a:pt x="541020" y="810260"/>
                </a:lnTo>
                <a:lnTo>
                  <a:pt x="519430" y="824103"/>
                </a:lnTo>
                <a:lnTo>
                  <a:pt x="543325" y="824103"/>
                </a:lnTo>
                <a:lnTo>
                  <a:pt x="539242" y="727964"/>
                </a:lnTo>
                <a:lnTo>
                  <a:pt x="538988" y="720852"/>
                </a:lnTo>
                <a:lnTo>
                  <a:pt x="533019" y="715391"/>
                </a:lnTo>
                <a:close/>
              </a:path>
              <a:path w="544195" h="838835">
                <a:moveTo>
                  <a:pt x="516488" y="795821"/>
                </a:moveTo>
                <a:lnTo>
                  <a:pt x="517398" y="817753"/>
                </a:lnTo>
                <a:lnTo>
                  <a:pt x="536067" y="805815"/>
                </a:lnTo>
                <a:lnTo>
                  <a:pt x="516488" y="795821"/>
                </a:lnTo>
                <a:close/>
              </a:path>
              <a:path w="544195" h="838835">
                <a:moveTo>
                  <a:pt x="515431" y="770354"/>
                </a:moveTo>
                <a:lnTo>
                  <a:pt x="516488" y="795821"/>
                </a:lnTo>
                <a:lnTo>
                  <a:pt x="536067" y="805815"/>
                </a:lnTo>
                <a:lnTo>
                  <a:pt x="517398" y="817753"/>
                </a:lnTo>
                <a:lnTo>
                  <a:pt x="529333" y="817753"/>
                </a:lnTo>
                <a:lnTo>
                  <a:pt x="541020" y="810260"/>
                </a:lnTo>
                <a:lnTo>
                  <a:pt x="515431" y="770354"/>
                </a:lnTo>
                <a:close/>
              </a:path>
              <a:path w="544195" h="838835">
                <a:moveTo>
                  <a:pt x="21463" y="0"/>
                </a:moveTo>
                <a:lnTo>
                  <a:pt x="0" y="13843"/>
                </a:lnTo>
                <a:lnTo>
                  <a:pt x="493912" y="784297"/>
                </a:lnTo>
                <a:lnTo>
                  <a:pt x="516488" y="795821"/>
                </a:lnTo>
                <a:lnTo>
                  <a:pt x="515431" y="770354"/>
                </a:lnTo>
                <a:lnTo>
                  <a:pt x="21463" y="0"/>
                </a:lnTo>
                <a:close/>
              </a:path>
            </a:pathLst>
          </a:custGeom>
          <a:solidFill>
            <a:srgbClr val="000000"/>
          </a:solidFill>
        </p:spPr>
        <p:txBody>
          <a:bodyPr wrap="square" lIns="0" tIns="0" rIns="0" bIns="0" rtlCol="0"/>
          <a:lstStyle/>
          <a:p>
            <a:endParaRPr/>
          </a:p>
        </p:txBody>
      </p:sp>
      <p:sp>
        <p:nvSpPr>
          <p:cNvPr id="19" name="object 19"/>
          <p:cNvSpPr/>
          <p:nvPr/>
        </p:nvSpPr>
        <p:spPr>
          <a:xfrm>
            <a:off x="5406390" y="4472940"/>
            <a:ext cx="312420" cy="617855"/>
          </a:xfrm>
          <a:custGeom>
            <a:avLst/>
            <a:gdLst/>
            <a:ahLst/>
            <a:cxnLst/>
            <a:rect l="l" t="t" r="r" b="b"/>
            <a:pathLst>
              <a:path w="312420" h="617854">
                <a:moveTo>
                  <a:pt x="280108" y="45878"/>
                </a:moveTo>
                <a:lnTo>
                  <a:pt x="259105" y="60220"/>
                </a:lnTo>
                <a:lnTo>
                  <a:pt x="0" y="606933"/>
                </a:lnTo>
                <a:lnTo>
                  <a:pt x="23113" y="617855"/>
                </a:lnTo>
                <a:lnTo>
                  <a:pt x="282251" y="71192"/>
                </a:lnTo>
                <a:lnTo>
                  <a:pt x="280108" y="45878"/>
                </a:lnTo>
                <a:close/>
              </a:path>
              <a:path w="312420" h="617854">
                <a:moveTo>
                  <a:pt x="303255" y="17399"/>
                </a:moveTo>
                <a:lnTo>
                  <a:pt x="279400" y="17399"/>
                </a:lnTo>
                <a:lnTo>
                  <a:pt x="302513" y="28448"/>
                </a:lnTo>
                <a:lnTo>
                  <a:pt x="282251" y="71192"/>
                </a:lnTo>
                <a:lnTo>
                  <a:pt x="285750" y="112522"/>
                </a:lnTo>
                <a:lnTo>
                  <a:pt x="286385" y="119507"/>
                </a:lnTo>
                <a:lnTo>
                  <a:pt x="292608" y="124714"/>
                </a:lnTo>
                <a:lnTo>
                  <a:pt x="306705" y="123443"/>
                </a:lnTo>
                <a:lnTo>
                  <a:pt x="311912" y="117348"/>
                </a:lnTo>
                <a:lnTo>
                  <a:pt x="311276" y="110236"/>
                </a:lnTo>
                <a:lnTo>
                  <a:pt x="303255" y="17399"/>
                </a:lnTo>
                <a:close/>
              </a:path>
              <a:path w="312420" h="617854">
                <a:moveTo>
                  <a:pt x="301751" y="0"/>
                </a:moveTo>
                <a:lnTo>
                  <a:pt x="210438" y="62484"/>
                </a:lnTo>
                <a:lnTo>
                  <a:pt x="204597" y="66548"/>
                </a:lnTo>
                <a:lnTo>
                  <a:pt x="203200" y="74422"/>
                </a:lnTo>
                <a:lnTo>
                  <a:pt x="211074" y="86106"/>
                </a:lnTo>
                <a:lnTo>
                  <a:pt x="219075" y="87630"/>
                </a:lnTo>
                <a:lnTo>
                  <a:pt x="224917" y="83566"/>
                </a:lnTo>
                <a:lnTo>
                  <a:pt x="259105" y="60220"/>
                </a:lnTo>
                <a:lnTo>
                  <a:pt x="279400" y="17399"/>
                </a:lnTo>
                <a:lnTo>
                  <a:pt x="303255" y="17399"/>
                </a:lnTo>
                <a:lnTo>
                  <a:pt x="301751" y="0"/>
                </a:lnTo>
                <a:close/>
              </a:path>
              <a:path w="312420" h="617854">
                <a:moveTo>
                  <a:pt x="293215" y="24003"/>
                </a:moveTo>
                <a:lnTo>
                  <a:pt x="278257" y="24003"/>
                </a:lnTo>
                <a:lnTo>
                  <a:pt x="298196" y="33528"/>
                </a:lnTo>
                <a:lnTo>
                  <a:pt x="280108" y="45878"/>
                </a:lnTo>
                <a:lnTo>
                  <a:pt x="282251" y="71192"/>
                </a:lnTo>
                <a:lnTo>
                  <a:pt x="302513" y="28448"/>
                </a:lnTo>
                <a:lnTo>
                  <a:pt x="293215" y="24003"/>
                </a:lnTo>
                <a:close/>
              </a:path>
              <a:path w="312420" h="617854">
                <a:moveTo>
                  <a:pt x="279400" y="17399"/>
                </a:moveTo>
                <a:lnTo>
                  <a:pt x="259105" y="60220"/>
                </a:lnTo>
                <a:lnTo>
                  <a:pt x="280108" y="45878"/>
                </a:lnTo>
                <a:lnTo>
                  <a:pt x="278257" y="24003"/>
                </a:lnTo>
                <a:lnTo>
                  <a:pt x="293215" y="24003"/>
                </a:lnTo>
                <a:lnTo>
                  <a:pt x="279400" y="17399"/>
                </a:lnTo>
                <a:close/>
              </a:path>
              <a:path w="312420" h="617854">
                <a:moveTo>
                  <a:pt x="278257" y="24003"/>
                </a:moveTo>
                <a:lnTo>
                  <a:pt x="280108" y="45878"/>
                </a:lnTo>
                <a:lnTo>
                  <a:pt x="298196" y="33528"/>
                </a:lnTo>
                <a:lnTo>
                  <a:pt x="278257" y="24003"/>
                </a:lnTo>
                <a:close/>
              </a:path>
            </a:pathLst>
          </a:custGeom>
          <a:solidFill>
            <a:srgbClr val="000000"/>
          </a:solidFill>
        </p:spPr>
        <p:txBody>
          <a:bodyPr wrap="square" lIns="0" tIns="0" rIns="0" bIns="0" rtlCol="0"/>
          <a:lstStyle/>
          <a:p>
            <a:endParaRPr/>
          </a:p>
        </p:txBody>
      </p:sp>
      <p:sp>
        <p:nvSpPr>
          <p:cNvPr id="20" name="object 20"/>
          <p:cNvSpPr/>
          <p:nvPr/>
        </p:nvSpPr>
        <p:spPr>
          <a:xfrm>
            <a:off x="5874384" y="3704716"/>
            <a:ext cx="398145" cy="616585"/>
          </a:xfrm>
          <a:custGeom>
            <a:avLst/>
            <a:gdLst/>
            <a:ahLst/>
            <a:cxnLst/>
            <a:rect l="l" t="t" r="r" b="b"/>
            <a:pathLst>
              <a:path w="398145" h="616585">
                <a:moveTo>
                  <a:pt x="10413" y="492886"/>
                </a:moveTo>
                <a:lnTo>
                  <a:pt x="4572" y="498347"/>
                </a:lnTo>
                <a:lnTo>
                  <a:pt x="4278" y="506475"/>
                </a:lnTo>
                <a:lnTo>
                  <a:pt x="0" y="616076"/>
                </a:lnTo>
                <a:lnTo>
                  <a:pt x="28297" y="601471"/>
                </a:lnTo>
                <a:lnTo>
                  <a:pt x="24511" y="601471"/>
                </a:lnTo>
                <a:lnTo>
                  <a:pt x="2920" y="587755"/>
                </a:lnTo>
                <a:lnTo>
                  <a:pt x="28242" y="547895"/>
                </a:lnTo>
                <a:lnTo>
                  <a:pt x="29881" y="505459"/>
                </a:lnTo>
                <a:lnTo>
                  <a:pt x="30099" y="499363"/>
                </a:lnTo>
                <a:lnTo>
                  <a:pt x="24511" y="493394"/>
                </a:lnTo>
                <a:lnTo>
                  <a:pt x="10413" y="492886"/>
                </a:lnTo>
                <a:close/>
              </a:path>
              <a:path w="398145" h="616585">
                <a:moveTo>
                  <a:pt x="28242" y="547895"/>
                </a:moveTo>
                <a:lnTo>
                  <a:pt x="2920" y="587755"/>
                </a:lnTo>
                <a:lnTo>
                  <a:pt x="24511" y="601471"/>
                </a:lnTo>
                <a:lnTo>
                  <a:pt x="28544" y="595121"/>
                </a:lnTo>
                <a:lnTo>
                  <a:pt x="26415" y="595121"/>
                </a:lnTo>
                <a:lnTo>
                  <a:pt x="7747" y="583310"/>
                </a:lnTo>
                <a:lnTo>
                  <a:pt x="27263" y="573222"/>
                </a:lnTo>
                <a:lnTo>
                  <a:pt x="28242" y="547895"/>
                </a:lnTo>
                <a:close/>
              </a:path>
              <a:path w="398145" h="616585">
                <a:moveTo>
                  <a:pt x="92963" y="539368"/>
                </a:moveTo>
                <a:lnTo>
                  <a:pt x="86613" y="542543"/>
                </a:lnTo>
                <a:lnTo>
                  <a:pt x="49885" y="561529"/>
                </a:lnTo>
                <a:lnTo>
                  <a:pt x="24511" y="601471"/>
                </a:lnTo>
                <a:lnTo>
                  <a:pt x="28297" y="601471"/>
                </a:lnTo>
                <a:lnTo>
                  <a:pt x="98425" y="565276"/>
                </a:lnTo>
                <a:lnTo>
                  <a:pt x="104648" y="561974"/>
                </a:lnTo>
                <a:lnTo>
                  <a:pt x="107187" y="554354"/>
                </a:lnTo>
                <a:lnTo>
                  <a:pt x="103830" y="547895"/>
                </a:lnTo>
                <a:lnTo>
                  <a:pt x="100711" y="541781"/>
                </a:lnTo>
                <a:lnTo>
                  <a:pt x="92963" y="539368"/>
                </a:lnTo>
                <a:close/>
              </a:path>
              <a:path w="398145" h="616585">
                <a:moveTo>
                  <a:pt x="27263" y="573222"/>
                </a:moveTo>
                <a:lnTo>
                  <a:pt x="7747" y="583310"/>
                </a:lnTo>
                <a:lnTo>
                  <a:pt x="26415" y="595121"/>
                </a:lnTo>
                <a:lnTo>
                  <a:pt x="27263" y="573222"/>
                </a:lnTo>
                <a:close/>
              </a:path>
              <a:path w="398145" h="616585">
                <a:moveTo>
                  <a:pt x="49885" y="561529"/>
                </a:moveTo>
                <a:lnTo>
                  <a:pt x="27263" y="573222"/>
                </a:lnTo>
                <a:lnTo>
                  <a:pt x="26415" y="595121"/>
                </a:lnTo>
                <a:lnTo>
                  <a:pt x="28544" y="595121"/>
                </a:lnTo>
                <a:lnTo>
                  <a:pt x="49885" y="561529"/>
                </a:lnTo>
                <a:close/>
              </a:path>
              <a:path w="398145" h="616585">
                <a:moveTo>
                  <a:pt x="376300" y="0"/>
                </a:moveTo>
                <a:lnTo>
                  <a:pt x="28242" y="547895"/>
                </a:lnTo>
                <a:lnTo>
                  <a:pt x="27263" y="573222"/>
                </a:lnTo>
                <a:lnTo>
                  <a:pt x="49885" y="561529"/>
                </a:lnTo>
                <a:lnTo>
                  <a:pt x="397890" y="13715"/>
                </a:lnTo>
                <a:lnTo>
                  <a:pt x="376300" y="0"/>
                </a:lnTo>
                <a:close/>
              </a:path>
            </a:pathLst>
          </a:custGeom>
          <a:solidFill>
            <a:srgbClr val="000000"/>
          </a:solidFill>
        </p:spPr>
        <p:txBody>
          <a:bodyPr wrap="square" lIns="0" tIns="0" rIns="0" bIns="0" rtlCol="0"/>
          <a:lstStyle/>
          <a:p>
            <a:endParaRPr/>
          </a:p>
        </p:txBody>
      </p:sp>
      <p:sp>
        <p:nvSpPr>
          <p:cNvPr id="21" name="object 21"/>
          <p:cNvSpPr/>
          <p:nvPr/>
        </p:nvSpPr>
        <p:spPr>
          <a:xfrm>
            <a:off x="5864478" y="4466844"/>
            <a:ext cx="544195" cy="838835"/>
          </a:xfrm>
          <a:custGeom>
            <a:avLst/>
            <a:gdLst/>
            <a:ahLst/>
            <a:cxnLst/>
            <a:rect l="l" t="t" r="r" b="b"/>
            <a:pathLst>
              <a:path w="544195" h="838835">
                <a:moveTo>
                  <a:pt x="450723" y="762126"/>
                </a:moveTo>
                <a:lnTo>
                  <a:pt x="442975" y="764666"/>
                </a:lnTo>
                <a:lnTo>
                  <a:pt x="439800" y="770889"/>
                </a:lnTo>
                <a:lnTo>
                  <a:pt x="436625" y="777239"/>
                </a:lnTo>
                <a:lnTo>
                  <a:pt x="439038" y="784986"/>
                </a:lnTo>
                <a:lnTo>
                  <a:pt x="445388" y="788161"/>
                </a:lnTo>
                <a:lnTo>
                  <a:pt x="543941" y="838580"/>
                </a:lnTo>
                <a:lnTo>
                  <a:pt x="543325" y="824102"/>
                </a:lnTo>
                <a:lnTo>
                  <a:pt x="519430" y="824102"/>
                </a:lnTo>
                <a:lnTo>
                  <a:pt x="493918" y="784300"/>
                </a:lnTo>
                <a:lnTo>
                  <a:pt x="456946" y="765428"/>
                </a:lnTo>
                <a:lnTo>
                  <a:pt x="450723" y="762126"/>
                </a:lnTo>
                <a:close/>
              </a:path>
              <a:path w="544195" h="838835">
                <a:moveTo>
                  <a:pt x="493918" y="784300"/>
                </a:moveTo>
                <a:lnTo>
                  <a:pt x="519430" y="824102"/>
                </a:lnTo>
                <a:lnTo>
                  <a:pt x="529333" y="817752"/>
                </a:lnTo>
                <a:lnTo>
                  <a:pt x="517398" y="817752"/>
                </a:lnTo>
                <a:lnTo>
                  <a:pt x="516488" y="795821"/>
                </a:lnTo>
                <a:lnTo>
                  <a:pt x="493918" y="784300"/>
                </a:lnTo>
                <a:close/>
              </a:path>
              <a:path w="544195" h="838835">
                <a:moveTo>
                  <a:pt x="533019" y="715390"/>
                </a:moveTo>
                <a:lnTo>
                  <a:pt x="525907" y="715771"/>
                </a:lnTo>
                <a:lnTo>
                  <a:pt x="518922" y="716025"/>
                </a:lnTo>
                <a:lnTo>
                  <a:pt x="513461" y="721994"/>
                </a:lnTo>
                <a:lnTo>
                  <a:pt x="513715" y="728979"/>
                </a:lnTo>
                <a:lnTo>
                  <a:pt x="515431" y="770354"/>
                </a:lnTo>
                <a:lnTo>
                  <a:pt x="541020" y="810259"/>
                </a:lnTo>
                <a:lnTo>
                  <a:pt x="519430" y="824102"/>
                </a:lnTo>
                <a:lnTo>
                  <a:pt x="543325" y="824102"/>
                </a:lnTo>
                <a:lnTo>
                  <a:pt x="539242" y="727963"/>
                </a:lnTo>
                <a:lnTo>
                  <a:pt x="538988" y="720851"/>
                </a:lnTo>
                <a:lnTo>
                  <a:pt x="533019" y="715390"/>
                </a:lnTo>
                <a:close/>
              </a:path>
              <a:path w="544195" h="838835">
                <a:moveTo>
                  <a:pt x="516488" y="795821"/>
                </a:moveTo>
                <a:lnTo>
                  <a:pt x="517398" y="817752"/>
                </a:lnTo>
                <a:lnTo>
                  <a:pt x="536067" y="805814"/>
                </a:lnTo>
                <a:lnTo>
                  <a:pt x="516488" y="795821"/>
                </a:lnTo>
                <a:close/>
              </a:path>
              <a:path w="544195" h="838835">
                <a:moveTo>
                  <a:pt x="515431" y="770354"/>
                </a:moveTo>
                <a:lnTo>
                  <a:pt x="516488" y="795821"/>
                </a:lnTo>
                <a:lnTo>
                  <a:pt x="536067" y="805814"/>
                </a:lnTo>
                <a:lnTo>
                  <a:pt x="517398" y="817752"/>
                </a:lnTo>
                <a:lnTo>
                  <a:pt x="529333" y="817752"/>
                </a:lnTo>
                <a:lnTo>
                  <a:pt x="541020" y="810259"/>
                </a:lnTo>
                <a:lnTo>
                  <a:pt x="515431" y="770354"/>
                </a:lnTo>
                <a:close/>
              </a:path>
              <a:path w="544195" h="838835">
                <a:moveTo>
                  <a:pt x="21462" y="0"/>
                </a:moveTo>
                <a:lnTo>
                  <a:pt x="0" y="13715"/>
                </a:lnTo>
                <a:lnTo>
                  <a:pt x="493918" y="784300"/>
                </a:lnTo>
                <a:lnTo>
                  <a:pt x="516488" y="795821"/>
                </a:lnTo>
                <a:lnTo>
                  <a:pt x="515431" y="770354"/>
                </a:lnTo>
                <a:lnTo>
                  <a:pt x="21462" y="0"/>
                </a:lnTo>
                <a:close/>
              </a:path>
            </a:pathLst>
          </a:custGeom>
          <a:solidFill>
            <a:srgbClr val="000000"/>
          </a:solidFill>
        </p:spPr>
        <p:txBody>
          <a:bodyPr wrap="square" lIns="0" tIns="0" rIns="0" bIns="0" rtlCol="0"/>
          <a:lstStyle/>
          <a:p>
            <a:endParaRPr/>
          </a:p>
        </p:txBody>
      </p:sp>
      <p:sp>
        <p:nvSpPr>
          <p:cNvPr id="22" name="object 22"/>
          <p:cNvSpPr/>
          <p:nvPr/>
        </p:nvSpPr>
        <p:spPr>
          <a:xfrm>
            <a:off x="6549390" y="4396613"/>
            <a:ext cx="312420" cy="617855"/>
          </a:xfrm>
          <a:custGeom>
            <a:avLst/>
            <a:gdLst/>
            <a:ahLst/>
            <a:cxnLst/>
            <a:rect l="l" t="t" r="r" b="b"/>
            <a:pathLst>
              <a:path w="312420" h="617854">
                <a:moveTo>
                  <a:pt x="280108" y="45878"/>
                </a:moveTo>
                <a:lnTo>
                  <a:pt x="259105" y="60220"/>
                </a:lnTo>
                <a:lnTo>
                  <a:pt x="0" y="606932"/>
                </a:lnTo>
                <a:lnTo>
                  <a:pt x="23113" y="617855"/>
                </a:lnTo>
                <a:lnTo>
                  <a:pt x="282251" y="71192"/>
                </a:lnTo>
                <a:lnTo>
                  <a:pt x="280108" y="45878"/>
                </a:lnTo>
                <a:close/>
              </a:path>
              <a:path w="312420" h="617854">
                <a:moveTo>
                  <a:pt x="303255" y="17399"/>
                </a:moveTo>
                <a:lnTo>
                  <a:pt x="279400" y="17399"/>
                </a:lnTo>
                <a:lnTo>
                  <a:pt x="302513" y="28448"/>
                </a:lnTo>
                <a:lnTo>
                  <a:pt x="282251" y="71192"/>
                </a:lnTo>
                <a:lnTo>
                  <a:pt x="285750" y="112522"/>
                </a:lnTo>
                <a:lnTo>
                  <a:pt x="286384" y="119506"/>
                </a:lnTo>
                <a:lnTo>
                  <a:pt x="292607" y="124713"/>
                </a:lnTo>
                <a:lnTo>
                  <a:pt x="299592" y="124079"/>
                </a:lnTo>
                <a:lnTo>
                  <a:pt x="306704" y="123570"/>
                </a:lnTo>
                <a:lnTo>
                  <a:pt x="311911" y="117348"/>
                </a:lnTo>
                <a:lnTo>
                  <a:pt x="311276" y="110236"/>
                </a:lnTo>
                <a:lnTo>
                  <a:pt x="303255" y="17399"/>
                </a:lnTo>
                <a:close/>
              </a:path>
              <a:path w="312420" h="617854">
                <a:moveTo>
                  <a:pt x="301751" y="0"/>
                </a:moveTo>
                <a:lnTo>
                  <a:pt x="210438" y="62484"/>
                </a:lnTo>
                <a:lnTo>
                  <a:pt x="204596" y="66548"/>
                </a:lnTo>
                <a:lnTo>
                  <a:pt x="203200" y="74422"/>
                </a:lnTo>
                <a:lnTo>
                  <a:pt x="211074" y="86106"/>
                </a:lnTo>
                <a:lnTo>
                  <a:pt x="219075" y="87630"/>
                </a:lnTo>
                <a:lnTo>
                  <a:pt x="224916" y="83566"/>
                </a:lnTo>
                <a:lnTo>
                  <a:pt x="259105" y="60220"/>
                </a:lnTo>
                <a:lnTo>
                  <a:pt x="279400" y="17399"/>
                </a:lnTo>
                <a:lnTo>
                  <a:pt x="303255" y="17399"/>
                </a:lnTo>
                <a:lnTo>
                  <a:pt x="301751" y="0"/>
                </a:lnTo>
                <a:close/>
              </a:path>
              <a:path w="312420" h="617854">
                <a:moveTo>
                  <a:pt x="293215" y="24003"/>
                </a:moveTo>
                <a:lnTo>
                  <a:pt x="278256" y="24003"/>
                </a:lnTo>
                <a:lnTo>
                  <a:pt x="298195" y="33528"/>
                </a:lnTo>
                <a:lnTo>
                  <a:pt x="280108" y="45878"/>
                </a:lnTo>
                <a:lnTo>
                  <a:pt x="282251" y="71192"/>
                </a:lnTo>
                <a:lnTo>
                  <a:pt x="302513" y="28448"/>
                </a:lnTo>
                <a:lnTo>
                  <a:pt x="293215" y="24003"/>
                </a:lnTo>
                <a:close/>
              </a:path>
              <a:path w="312420" h="617854">
                <a:moveTo>
                  <a:pt x="279400" y="17399"/>
                </a:moveTo>
                <a:lnTo>
                  <a:pt x="259105" y="60220"/>
                </a:lnTo>
                <a:lnTo>
                  <a:pt x="280108" y="45878"/>
                </a:lnTo>
                <a:lnTo>
                  <a:pt x="278256" y="24003"/>
                </a:lnTo>
                <a:lnTo>
                  <a:pt x="293215" y="24003"/>
                </a:lnTo>
                <a:lnTo>
                  <a:pt x="279400" y="17399"/>
                </a:lnTo>
                <a:close/>
              </a:path>
              <a:path w="312420" h="617854">
                <a:moveTo>
                  <a:pt x="278256" y="24003"/>
                </a:moveTo>
                <a:lnTo>
                  <a:pt x="280108" y="45878"/>
                </a:lnTo>
                <a:lnTo>
                  <a:pt x="298195" y="33528"/>
                </a:lnTo>
                <a:lnTo>
                  <a:pt x="278256" y="24003"/>
                </a:lnTo>
                <a:close/>
              </a:path>
            </a:pathLst>
          </a:custGeom>
          <a:solidFill>
            <a:srgbClr val="000000"/>
          </a:solidFill>
        </p:spPr>
        <p:txBody>
          <a:bodyPr wrap="square" lIns="0" tIns="0" rIns="0" bIns="0" rtlCol="0"/>
          <a:lstStyle/>
          <a:p>
            <a:endParaRPr/>
          </a:p>
        </p:txBody>
      </p:sp>
      <p:sp>
        <p:nvSpPr>
          <p:cNvPr id="23" name="object 23"/>
          <p:cNvSpPr/>
          <p:nvPr/>
        </p:nvSpPr>
        <p:spPr>
          <a:xfrm>
            <a:off x="7017384" y="3628390"/>
            <a:ext cx="398145" cy="616585"/>
          </a:xfrm>
          <a:custGeom>
            <a:avLst/>
            <a:gdLst/>
            <a:ahLst/>
            <a:cxnLst/>
            <a:rect l="l" t="t" r="r" b="b"/>
            <a:pathLst>
              <a:path w="398145" h="616585">
                <a:moveTo>
                  <a:pt x="10414" y="492887"/>
                </a:moveTo>
                <a:lnTo>
                  <a:pt x="4572" y="498348"/>
                </a:lnTo>
                <a:lnTo>
                  <a:pt x="4278" y="506476"/>
                </a:lnTo>
                <a:lnTo>
                  <a:pt x="0" y="616077"/>
                </a:lnTo>
                <a:lnTo>
                  <a:pt x="28297" y="601472"/>
                </a:lnTo>
                <a:lnTo>
                  <a:pt x="24511" y="601472"/>
                </a:lnTo>
                <a:lnTo>
                  <a:pt x="2921" y="587756"/>
                </a:lnTo>
                <a:lnTo>
                  <a:pt x="28242" y="547895"/>
                </a:lnTo>
                <a:lnTo>
                  <a:pt x="29881" y="505460"/>
                </a:lnTo>
                <a:lnTo>
                  <a:pt x="30099" y="499364"/>
                </a:lnTo>
                <a:lnTo>
                  <a:pt x="24511" y="493395"/>
                </a:lnTo>
                <a:lnTo>
                  <a:pt x="10414" y="492887"/>
                </a:lnTo>
                <a:close/>
              </a:path>
              <a:path w="398145" h="616585">
                <a:moveTo>
                  <a:pt x="28242" y="547895"/>
                </a:moveTo>
                <a:lnTo>
                  <a:pt x="2921" y="587756"/>
                </a:lnTo>
                <a:lnTo>
                  <a:pt x="24511" y="601472"/>
                </a:lnTo>
                <a:lnTo>
                  <a:pt x="28544" y="595122"/>
                </a:lnTo>
                <a:lnTo>
                  <a:pt x="26416" y="595122"/>
                </a:lnTo>
                <a:lnTo>
                  <a:pt x="7747" y="583311"/>
                </a:lnTo>
                <a:lnTo>
                  <a:pt x="27263" y="573222"/>
                </a:lnTo>
                <a:lnTo>
                  <a:pt x="28242" y="547895"/>
                </a:lnTo>
                <a:close/>
              </a:path>
              <a:path w="398145" h="616585">
                <a:moveTo>
                  <a:pt x="92964" y="539369"/>
                </a:moveTo>
                <a:lnTo>
                  <a:pt x="86614" y="542544"/>
                </a:lnTo>
                <a:lnTo>
                  <a:pt x="49885" y="561529"/>
                </a:lnTo>
                <a:lnTo>
                  <a:pt x="24511" y="601472"/>
                </a:lnTo>
                <a:lnTo>
                  <a:pt x="28297" y="601472"/>
                </a:lnTo>
                <a:lnTo>
                  <a:pt x="98425" y="565277"/>
                </a:lnTo>
                <a:lnTo>
                  <a:pt x="104648" y="561975"/>
                </a:lnTo>
                <a:lnTo>
                  <a:pt x="107188" y="554355"/>
                </a:lnTo>
                <a:lnTo>
                  <a:pt x="103830" y="547895"/>
                </a:lnTo>
                <a:lnTo>
                  <a:pt x="100711" y="541782"/>
                </a:lnTo>
                <a:lnTo>
                  <a:pt x="92964" y="539369"/>
                </a:lnTo>
                <a:close/>
              </a:path>
              <a:path w="398145" h="616585">
                <a:moveTo>
                  <a:pt x="27263" y="573222"/>
                </a:moveTo>
                <a:lnTo>
                  <a:pt x="7747" y="583311"/>
                </a:lnTo>
                <a:lnTo>
                  <a:pt x="26416" y="595122"/>
                </a:lnTo>
                <a:lnTo>
                  <a:pt x="27263" y="573222"/>
                </a:lnTo>
                <a:close/>
              </a:path>
              <a:path w="398145" h="616585">
                <a:moveTo>
                  <a:pt x="49885" y="561529"/>
                </a:moveTo>
                <a:lnTo>
                  <a:pt x="27263" y="573222"/>
                </a:lnTo>
                <a:lnTo>
                  <a:pt x="26416" y="595122"/>
                </a:lnTo>
                <a:lnTo>
                  <a:pt x="28544" y="595122"/>
                </a:lnTo>
                <a:lnTo>
                  <a:pt x="49885" y="561529"/>
                </a:lnTo>
                <a:close/>
              </a:path>
              <a:path w="398145" h="616585">
                <a:moveTo>
                  <a:pt x="376300" y="0"/>
                </a:moveTo>
                <a:lnTo>
                  <a:pt x="28242" y="547895"/>
                </a:lnTo>
                <a:lnTo>
                  <a:pt x="27263" y="573222"/>
                </a:lnTo>
                <a:lnTo>
                  <a:pt x="49885" y="561529"/>
                </a:lnTo>
                <a:lnTo>
                  <a:pt x="397891" y="13716"/>
                </a:lnTo>
                <a:lnTo>
                  <a:pt x="376300" y="0"/>
                </a:lnTo>
                <a:close/>
              </a:path>
            </a:pathLst>
          </a:custGeom>
          <a:solidFill>
            <a:srgbClr val="000000"/>
          </a:solidFill>
        </p:spPr>
        <p:txBody>
          <a:bodyPr wrap="square" lIns="0" tIns="0" rIns="0" bIns="0" rtlCol="0"/>
          <a:lstStyle/>
          <a:p>
            <a:endParaRPr/>
          </a:p>
        </p:txBody>
      </p:sp>
      <p:sp>
        <p:nvSpPr>
          <p:cNvPr id="24" name="object 24"/>
          <p:cNvSpPr/>
          <p:nvPr/>
        </p:nvSpPr>
        <p:spPr>
          <a:xfrm>
            <a:off x="7007479" y="4390516"/>
            <a:ext cx="544195" cy="838835"/>
          </a:xfrm>
          <a:custGeom>
            <a:avLst/>
            <a:gdLst/>
            <a:ahLst/>
            <a:cxnLst/>
            <a:rect l="l" t="t" r="r" b="b"/>
            <a:pathLst>
              <a:path w="544195" h="838835">
                <a:moveTo>
                  <a:pt x="450723" y="762126"/>
                </a:moveTo>
                <a:lnTo>
                  <a:pt x="442975" y="764666"/>
                </a:lnTo>
                <a:lnTo>
                  <a:pt x="439800" y="770889"/>
                </a:lnTo>
                <a:lnTo>
                  <a:pt x="436625" y="777239"/>
                </a:lnTo>
                <a:lnTo>
                  <a:pt x="439039" y="784986"/>
                </a:lnTo>
                <a:lnTo>
                  <a:pt x="445389" y="788161"/>
                </a:lnTo>
                <a:lnTo>
                  <a:pt x="543941" y="838580"/>
                </a:lnTo>
                <a:lnTo>
                  <a:pt x="543325" y="824102"/>
                </a:lnTo>
                <a:lnTo>
                  <a:pt x="519429" y="824102"/>
                </a:lnTo>
                <a:lnTo>
                  <a:pt x="493918" y="784300"/>
                </a:lnTo>
                <a:lnTo>
                  <a:pt x="456946" y="765428"/>
                </a:lnTo>
                <a:lnTo>
                  <a:pt x="450723" y="762126"/>
                </a:lnTo>
                <a:close/>
              </a:path>
              <a:path w="544195" h="838835">
                <a:moveTo>
                  <a:pt x="493918" y="784300"/>
                </a:moveTo>
                <a:lnTo>
                  <a:pt x="519429" y="824102"/>
                </a:lnTo>
                <a:lnTo>
                  <a:pt x="529333" y="817752"/>
                </a:lnTo>
                <a:lnTo>
                  <a:pt x="517398" y="817752"/>
                </a:lnTo>
                <a:lnTo>
                  <a:pt x="516488" y="795821"/>
                </a:lnTo>
                <a:lnTo>
                  <a:pt x="493918" y="784300"/>
                </a:lnTo>
                <a:close/>
              </a:path>
              <a:path w="544195" h="838835">
                <a:moveTo>
                  <a:pt x="533019" y="715390"/>
                </a:moveTo>
                <a:lnTo>
                  <a:pt x="525906" y="715771"/>
                </a:lnTo>
                <a:lnTo>
                  <a:pt x="518922" y="716025"/>
                </a:lnTo>
                <a:lnTo>
                  <a:pt x="513461" y="721994"/>
                </a:lnTo>
                <a:lnTo>
                  <a:pt x="513715" y="728979"/>
                </a:lnTo>
                <a:lnTo>
                  <a:pt x="515431" y="770354"/>
                </a:lnTo>
                <a:lnTo>
                  <a:pt x="541020" y="810259"/>
                </a:lnTo>
                <a:lnTo>
                  <a:pt x="519429" y="824102"/>
                </a:lnTo>
                <a:lnTo>
                  <a:pt x="543325" y="824102"/>
                </a:lnTo>
                <a:lnTo>
                  <a:pt x="539242" y="727963"/>
                </a:lnTo>
                <a:lnTo>
                  <a:pt x="538988" y="720851"/>
                </a:lnTo>
                <a:lnTo>
                  <a:pt x="533019" y="715390"/>
                </a:lnTo>
                <a:close/>
              </a:path>
              <a:path w="544195" h="838835">
                <a:moveTo>
                  <a:pt x="516488" y="795821"/>
                </a:moveTo>
                <a:lnTo>
                  <a:pt x="517398" y="817752"/>
                </a:lnTo>
                <a:lnTo>
                  <a:pt x="536067" y="805814"/>
                </a:lnTo>
                <a:lnTo>
                  <a:pt x="516488" y="795821"/>
                </a:lnTo>
                <a:close/>
              </a:path>
              <a:path w="544195" h="838835">
                <a:moveTo>
                  <a:pt x="515431" y="770354"/>
                </a:moveTo>
                <a:lnTo>
                  <a:pt x="516488" y="795821"/>
                </a:lnTo>
                <a:lnTo>
                  <a:pt x="536067" y="805814"/>
                </a:lnTo>
                <a:lnTo>
                  <a:pt x="517398" y="817752"/>
                </a:lnTo>
                <a:lnTo>
                  <a:pt x="529333" y="817752"/>
                </a:lnTo>
                <a:lnTo>
                  <a:pt x="541020" y="810259"/>
                </a:lnTo>
                <a:lnTo>
                  <a:pt x="515431" y="770354"/>
                </a:lnTo>
                <a:close/>
              </a:path>
              <a:path w="544195" h="838835">
                <a:moveTo>
                  <a:pt x="21463" y="0"/>
                </a:moveTo>
                <a:lnTo>
                  <a:pt x="0" y="13715"/>
                </a:lnTo>
                <a:lnTo>
                  <a:pt x="493918" y="784300"/>
                </a:lnTo>
                <a:lnTo>
                  <a:pt x="516488" y="795821"/>
                </a:lnTo>
                <a:lnTo>
                  <a:pt x="515431" y="770354"/>
                </a:lnTo>
                <a:lnTo>
                  <a:pt x="21463" y="0"/>
                </a:lnTo>
                <a:close/>
              </a:path>
            </a:pathLst>
          </a:custGeom>
          <a:solidFill>
            <a:srgbClr val="000000"/>
          </a:solidFill>
        </p:spPr>
        <p:txBody>
          <a:bodyPr wrap="square" lIns="0" tIns="0" rIns="0" bIns="0" rtlCol="0"/>
          <a:lstStyle/>
          <a:p>
            <a:endParaRPr/>
          </a:p>
        </p:txBody>
      </p:sp>
      <p:sp>
        <p:nvSpPr>
          <p:cNvPr id="25" name="object 25"/>
          <p:cNvSpPr txBox="1"/>
          <p:nvPr/>
        </p:nvSpPr>
        <p:spPr>
          <a:xfrm>
            <a:off x="4377706" y="4039371"/>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30" name="object 30"/>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270</a:t>
            </a:r>
            <a:endParaRPr sz="1200">
              <a:latin typeface="Calibri"/>
              <a:cs typeface="Calibri"/>
            </a:endParaRPr>
          </a:p>
        </p:txBody>
      </p:sp>
      <p:sp>
        <p:nvSpPr>
          <p:cNvPr id="26" name="object 26"/>
          <p:cNvSpPr txBox="1"/>
          <p:nvPr/>
        </p:nvSpPr>
        <p:spPr>
          <a:xfrm>
            <a:off x="5672979" y="4192025"/>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
        <p:nvSpPr>
          <p:cNvPr id="27" name="object 27"/>
          <p:cNvSpPr txBox="1"/>
          <p:nvPr/>
        </p:nvSpPr>
        <p:spPr>
          <a:xfrm>
            <a:off x="6815979" y="4115698"/>
            <a:ext cx="304165" cy="355600"/>
          </a:xfrm>
          <a:prstGeom prst="rect">
            <a:avLst/>
          </a:prstGeom>
        </p:spPr>
        <p:txBody>
          <a:bodyPr vert="horz" wrap="square" lIns="0" tIns="14605" rIns="0" bIns="0" rtlCol="0">
            <a:spAutoFit/>
          </a:bodyPr>
          <a:lstStyle/>
          <a:p>
            <a:pPr marL="12700">
              <a:lnSpc>
                <a:spcPct val="100000"/>
              </a:lnSpc>
              <a:spcBef>
                <a:spcPts val="115"/>
              </a:spcBef>
            </a:pPr>
            <a:r>
              <a:rPr sz="2150" spc="535" dirty="0">
                <a:latin typeface="Symbol"/>
                <a:cs typeface="Symbol"/>
              </a:rPr>
              <a:t></a:t>
            </a:r>
            <a:endParaRPr sz="2150">
              <a:latin typeface="Symbol"/>
              <a:cs typeface="Symbo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FF0000"/>
                </a:solidFill>
                <a:latin typeface="Calibri"/>
                <a:cs typeface="Calibri"/>
              </a:rPr>
              <a:t>Exercise</a:t>
            </a:r>
            <a:endParaRPr sz="3200">
              <a:latin typeface="Calibri"/>
              <a:cs typeface="Calibri"/>
            </a:endParaRPr>
          </a:p>
        </p:txBody>
      </p:sp>
      <p:sp>
        <p:nvSpPr>
          <p:cNvPr id="4" name="object 4"/>
          <p:cNvSpPr txBox="1"/>
          <p:nvPr/>
        </p:nvSpPr>
        <p:spPr>
          <a:xfrm>
            <a:off x="4029836" y="1135507"/>
            <a:ext cx="4730115" cy="513715"/>
          </a:xfrm>
          <a:prstGeom prst="rect">
            <a:avLst/>
          </a:prstGeom>
        </p:spPr>
        <p:txBody>
          <a:bodyPr vert="horz" wrap="square" lIns="0" tIns="13335" rIns="0" bIns="0" rtlCol="0">
            <a:spAutoFit/>
          </a:bodyPr>
          <a:lstStyle/>
          <a:p>
            <a:pPr marL="12700">
              <a:lnSpc>
                <a:spcPct val="100000"/>
              </a:lnSpc>
              <a:spcBef>
                <a:spcPts val="105"/>
              </a:spcBef>
              <a:tabLst>
                <a:tab pos="1016635" algn="l"/>
                <a:tab pos="2772410" algn="l"/>
                <a:tab pos="3665854" algn="l"/>
              </a:tabLst>
            </a:pPr>
            <a:r>
              <a:rPr sz="3200" dirty="0">
                <a:latin typeface="Calibri"/>
                <a:cs typeface="Calibri"/>
              </a:rPr>
              <a:t>G</a:t>
            </a:r>
            <a:r>
              <a:rPr sz="3200" spc="-70" dirty="0">
                <a:latin typeface="Calibri"/>
                <a:cs typeface="Calibri"/>
              </a:rPr>
              <a:t>r</a:t>
            </a:r>
            <a:r>
              <a:rPr sz="3200" spc="-60" dirty="0">
                <a:latin typeface="Calibri"/>
                <a:cs typeface="Calibri"/>
              </a:rPr>
              <a:t>a</a:t>
            </a:r>
            <a:r>
              <a:rPr sz="3200" dirty="0">
                <a:latin typeface="Calibri"/>
                <a:cs typeface="Calibri"/>
              </a:rPr>
              <a:t>y	Nu</a:t>
            </a:r>
            <a:r>
              <a:rPr sz="3200" spc="10" dirty="0">
                <a:latin typeface="Calibri"/>
                <a:cs typeface="Calibri"/>
              </a:rPr>
              <a:t>m</a:t>
            </a:r>
            <a:r>
              <a:rPr sz="3200" spc="-5" dirty="0">
                <a:latin typeface="Calibri"/>
                <a:cs typeface="Calibri"/>
              </a:rPr>
              <a:t>be</a:t>
            </a:r>
            <a:r>
              <a:rPr sz="3200" spc="-70" dirty="0">
                <a:latin typeface="Calibri"/>
                <a:cs typeface="Calibri"/>
              </a:rPr>
              <a:t>r</a:t>
            </a:r>
            <a:r>
              <a:rPr sz="3200" dirty="0">
                <a:latin typeface="Calibri"/>
                <a:cs typeface="Calibri"/>
              </a:rPr>
              <a:t>s	i</a:t>
            </a:r>
            <a:r>
              <a:rPr sz="3200" spc="-35" dirty="0">
                <a:latin typeface="Calibri"/>
                <a:cs typeface="Calibri"/>
              </a:rPr>
              <a:t>n</a:t>
            </a:r>
            <a:r>
              <a:rPr sz="3200" spc="-45" dirty="0">
                <a:latin typeface="Calibri"/>
                <a:cs typeface="Calibri"/>
              </a:rPr>
              <a:t>t</a:t>
            </a:r>
            <a:r>
              <a:rPr sz="3200" dirty="0">
                <a:latin typeface="Calibri"/>
                <a:cs typeface="Calibri"/>
              </a:rPr>
              <a:t>o	Bina</a:t>
            </a:r>
            <a:r>
              <a:rPr sz="3200" spc="5" dirty="0">
                <a:latin typeface="Calibri"/>
                <a:cs typeface="Calibri"/>
              </a:rPr>
              <a:t>r</a:t>
            </a:r>
            <a:r>
              <a:rPr sz="3200" dirty="0">
                <a:latin typeface="Calibri"/>
                <a:cs typeface="Calibri"/>
              </a:rPr>
              <a:t>y</a:t>
            </a:r>
            <a:endParaRPr sz="3200">
              <a:latin typeface="Calibri"/>
              <a:cs typeface="Calibri"/>
            </a:endParaRPr>
          </a:p>
        </p:txBody>
      </p:sp>
      <p:sp>
        <p:nvSpPr>
          <p:cNvPr id="5" name="object 5"/>
          <p:cNvSpPr txBox="1"/>
          <p:nvPr/>
        </p:nvSpPr>
        <p:spPr>
          <a:xfrm>
            <a:off x="358444" y="892509"/>
            <a:ext cx="4202430" cy="4415790"/>
          </a:xfrm>
          <a:prstGeom prst="rect">
            <a:avLst/>
          </a:prstGeom>
        </p:spPr>
        <p:txBody>
          <a:bodyPr vert="horz" wrap="square" lIns="0" tIns="11430" rIns="0" bIns="0" rtlCol="0">
            <a:spAutoFit/>
          </a:bodyPr>
          <a:lstStyle/>
          <a:p>
            <a:pPr marL="380365" marR="754380" indent="-342900">
              <a:lnSpc>
                <a:spcPct val="150100"/>
              </a:lnSpc>
              <a:spcBef>
                <a:spcPts val="90"/>
              </a:spcBef>
              <a:buFont typeface="Arial"/>
              <a:buChar char="•"/>
              <a:tabLst>
                <a:tab pos="380365" algn="l"/>
                <a:tab pos="381000" algn="l"/>
                <a:tab pos="1921510" algn="l"/>
              </a:tabLst>
            </a:pPr>
            <a:r>
              <a:rPr sz="3200" spc="-5" dirty="0">
                <a:latin typeface="Calibri"/>
                <a:cs typeface="Calibri"/>
              </a:rPr>
              <a:t>Co</a:t>
            </a:r>
            <a:r>
              <a:rPr sz="3200" spc="-55" dirty="0">
                <a:latin typeface="Calibri"/>
                <a:cs typeface="Calibri"/>
              </a:rPr>
              <a:t>n</a:t>
            </a:r>
            <a:r>
              <a:rPr sz="3200" spc="-35" dirty="0">
                <a:latin typeface="Calibri"/>
                <a:cs typeface="Calibri"/>
              </a:rPr>
              <a:t>v</a:t>
            </a:r>
            <a:r>
              <a:rPr sz="3200" dirty="0">
                <a:latin typeface="Calibri"/>
                <a:cs typeface="Calibri"/>
              </a:rPr>
              <a:t>ert	</a:t>
            </a:r>
            <a:r>
              <a:rPr sz="3200" spc="-80" dirty="0">
                <a:latin typeface="Calibri"/>
                <a:cs typeface="Calibri"/>
              </a:rPr>
              <a:t>f</a:t>
            </a:r>
            <a:r>
              <a:rPr sz="3200" spc="-5" dirty="0">
                <a:latin typeface="Calibri"/>
                <a:cs typeface="Calibri"/>
              </a:rPr>
              <a:t>oll</a:t>
            </a:r>
            <a:r>
              <a:rPr sz="3200" spc="-20" dirty="0">
                <a:latin typeface="Calibri"/>
                <a:cs typeface="Calibri"/>
              </a:rPr>
              <a:t>o</a:t>
            </a:r>
            <a:r>
              <a:rPr sz="3200" dirty="0">
                <a:latin typeface="Calibri"/>
                <a:cs typeface="Calibri"/>
              </a:rPr>
              <a:t>wing  </a:t>
            </a:r>
            <a:r>
              <a:rPr sz="3200" spc="-10" dirty="0">
                <a:latin typeface="Calibri"/>
                <a:cs typeface="Calibri"/>
              </a:rPr>
              <a:t>Numbers</a:t>
            </a:r>
            <a:endParaRPr sz="3200">
              <a:latin typeface="Calibri"/>
              <a:cs typeface="Calibri"/>
            </a:endParaRPr>
          </a:p>
          <a:p>
            <a:pPr marL="895985">
              <a:lnSpc>
                <a:spcPct val="100000"/>
              </a:lnSpc>
              <a:spcBef>
                <a:spcPts val="1920"/>
              </a:spcBef>
              <a:tabLst>
                <a:tab pos="1409065" algn="l"/>
              </a:tabLst>
            </a:pPr>
            <a:r>
              <a:rPr sz="3200" spc="-5" dirty="0">
                <a:latin typeface="Calibri"/>
                <a:cs typeface="Calibri"/>
              </a:rPr>
              <a:t>1.	</a:t>
            </a:r>
            <a:r>
              <a:rPr sz="3200" spc="-10" dirty="0">
                <a:latin typeface="Calibri"/>
                <a:cs typeface="Calibri"/>
              </a:rPr>
              <a:t>(1111)</a:t>
            </a:r>
            <a:r>
              <a:rPr sz="3150" spc="-15" baseline="-21164" dirty="0">
                <a:latin typeface="Calibri"/>
                <a:cs typeface="Calibri"/>
              </a:rPr>
              <a:t>GRAY</a:t>
            </a:r>
            <a:endParaRPr sz="3150" baseline="-21164">
              <a:latin typeface="Calibri"/>
              <a:cs typeface="Calibri"/>
            </a:endParaRPr>
          </a:p>
          <a:p>
            <a:pPr marL="895985">
              <a:lnSpc>
                <a:spcPct val="100000"/>
              </a:lnSpc>
              <a:spcBef>
                <a:spcPts val="1925"/>
              </a:spcBef>
              <a:tabLst>
                <a:tab pos="1409065" algn="l"/>
              </a:tabLst>
            </a:pPr>
            <a:r>
              <a:rPr sz="3200" spc="-5" dirty="0">
                <a:latin typeface="Calibri"/>
                <a:cs typeface="Calibri"/>
              </a:rPr>
              <a:t>2.	(101110)</a:t>
            </a:r>
            <a:r>
              <a:rPr sz="3200" spc="-220" dirty="0">
                <a:latin typeface="Calibri"/>
                <a:cs typeface="Calibri"/>
              </a:rPr>
              <a:t> </a:t>
            </a:r>
            <a:r>
              <a:rPr sz="3150" spc="-30" baseline="-21164" dirty="0">
                <a:latin typeface="Calibri"/>
                <a:cs typeface="Calibri"/>
              </a:rPr>
              <a:t>GRAY</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3.	(100010110)</a:t>
            </a:r>
            <a:r>
              <a:rPr sz="3200" spc="-240" dirty="0">
                <a:latin typeface="Calibri"/>
                <a:cs typeface="Calibri"/>
              </a:rPr>
              <a:t> </a:t>
            </a:r>
            <a:r>
              <a:rPr sz="3150" spc="-30" baseline="-21164" dirty="0">
                <a:latin typeface="Calibri"/>
                <a:cs typeface="Calibri"/>
              </a:rPr>
              <a:t>GRAY</a:t>
            </a:r>
            <a:endParaRPr sz="3150" baseline="-21164">
              <a:latin typeface="Calibri"/>
              <a:cs typeface="Calibri"/>
            </a:endParaRPr>
          </a:p>
          <a:p>
            <a:pPr marL="895985">
              <a:lnSpc>
                <a:spcPct val="100000"/>
              </a:lnSpc>
              <a:spcBef>
                <a:spcPts val="1920"/>
              </a:spcBef>
              <a:tabLst>
                <a:tab pos="1409065" algn="l"/>
              </a:tabLst>
            </a:pPr>
            <a:r>
              <a:rPr sz="3200" spc="-5" dirty="0">
                <a:latin typeface="Calibri"/>
                <a:cs typeface="Calibri"/>
              </a:rPr>
              <a:t>4.	(11100111)</a:t>
            </a:r>
            <a:r>
              <a:rPr sz="3200" spc="-225" dirty="0">
                <a:latin typeface="Calibri"/>
                <a:cs typeface="Calibri"/>
              </a:rPr>
              <a:t> </a:t>
            </a:r>
            <a:r>
              <a:rPr sz="3150" spc="-30" baseline="-21164" dirty="0">
                <a:latin typeface="Calibri"/>
                <a:cs typeface="Calibri"/>
              </a:rPr>
              <a:t>GRAY</a:t>
            </a:r>
            <a:endParaRPr sz="3150" baseline="-21164">
              <a:latin typeface="Calibri"/>
              <a:cs typeface="Calibri"/>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 y="45212"/>
            <a:ext cx="3465829"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Excess-3 </a:t>
            </a:r>
            <a:r>
              <a:rPr sz="3200" b="1" spc="-5" dirty="0">
                <a:latin typeface="Calibri"/>
                <a:cs typeface="Calibri"/>
              </a:rPr>
              <a:t>Code</a:t>
            </a:r>
            <a:r>
              <a:rPr sz="3200" b="1" spc="-80" dirty="0">
                <a:latin typeface="Calibri"/>
                <a:cs typeface="Calibri"/>
              </a:rPr>
              <a:t> </a:t>
            </a:r>
            <a:r>
              <a:rPr sz="3200" b="1" spc="-10" dirty="0">
                <a:latin typeface="Calibri"/>
                <a:cs typeface="Calibri"/>
              </a:rPr>
              <a:t>(XS-3)</a:t>
            </a:r>
            <a:endParaRPr sz="3200">
              <a:latin typeface="Calibri"/>
              <a:cs typeface="Calibri"/>
            </a:endParaRPr>
          </a:p>
        </p:txBody>
      </p:sp>
      <p:sp>
        <p:nvSpPr>
          <p:cNvPr id="3" name="object 3"/>
          <p:cNvSpPr txBox="1"/>
          <p:nvPr/>
        </p:nvSpPr>
        <p:spPr>
          <a:xfrm>
            <a:off x="383844" y="1086357"/>
            <a:ext cx="8376920" cy="5489575"/>
          </a:xfrm>
          <a:prstGeom prst="rect">
            <a:avLst/>
          </a:prstGeom>
        </p:spPr>
        <p:txBody>
          <a:bodyPr vert="horz" wrap="square" lIns="0" tIns="13335" rIns="0" bIns="0" rtlCol="0">
            <a:spAutoFit/>
          </a:bodyPr>
          <a:lstStyle/>
          <a:p>
            <a:pPr marL="355600" indent="-342900" algn="just">
              <a:lnSpc>
                <a:spcPct val="100000"/>
              </a:lnSpc>
              <a:spcBef>
                <a:spcPts val="105"/>
              </a:spcBef>
              <a:buFont typeface="Wingdings"/>
              <a:buChar char=""/>
              <a:tabLst>
                <a:tab pos="355600" algn="l"/>
              </a:tabLst>
            </a:pPr>
            <a:r>
              <a:rPr sz="3200" spc="-5" dirty="0">
                <a:latin typeface="Calibri"/>
                <a:cs typeface="Calibri"/>
              </a:rPr>
              <a:t>The </a:t>
            </a:r>
            <a:r>
              <a:rPr sz="3200" dirty="0">
                <a:latin typeface="Calibri"/>
                <a:cs typeface="Calibri"/>
              </a:rPr>
              <a:t>Xs-3 </a:t>
            </a:r>
            <a:r>
              <a:rPr sz="3200" spc="-5" dirty="0">
                <a:latin typeface="Calibri"/>
                <a:cs typeface="Calibri"/>
              </a:rPr>
              <a:t>is </a:t>
            </a:r>
            <a:r>
              <a:rPr sz="3200" spc="-10" dirty="0">
                <a:latin typeface="Calibri"/>
                <a:cs typeface="Calibri"/>
              </a:rPr>
              <a:t>non-weighted </a:t>
            </a:r>
            <a:r>
              <a:rPr sz="3200" spc="-5" dirty="0">
                <a:latin typeface="Calibri"/>
                <a:cs typeface="Calibri"/>
              </a:rPr>
              <a:t>BCD</a:t>
            </a:r>
            <a:r>
              <a:rPr sz="3200" spc="-10" dirty="0">
                <a:latin typeface="Calibri"/>
                <a:cs typeface="Calibri"/>
              </a:rPr>
              <a:t> code.</a:t>
            </a:r>
            <a:endParaRPr sz="3200">
              <a:latin typeface="Calibri"/>
              <a:cs typeface="Calibri"/>
            </a:endParaRPr>
          </a:p>
          <a:p>
            <a:pPr marL="354965" marR="5715" indent="-342900" algn="just">
              <a:lnSpc>
                <a:spcPct val="170000"/>
              </a:lnSpc>
              <a:buFont typeface="Wingdings"/>
              <a:buChar char=""/>
              <a:tabLst>
                <a:tab pos="355600" algn="l"/>
              </a:tabLst>
            </a:pPr>
            <a:r>
              <a:rPr sz="3200" spc="-5" dirty="0">
                <a:latin typeface="Calibri"/>
                <a:cs typeface="Calibri"/>
              </a:rPr>
              <a:t>This code </a:t>
            </a:r>
            <a:r>
              <a:rPr sz="3200" spc="-10" dirty="0">
                <a:latin typeface="Calibri"/>
                <a:cs typeface="Calibri"/>
              </a:rPr>
              <a:t>derives </a:t>
            </a:r>
            <a:r>
              <a:rPr sz="3200" spc="-5" dirty="0">
                <a:latin typeface="Calibri"/>
                <a:cs typeface="Calibri"/>
              </a:rPr>
              <a:t>its </a:t>
            </a:r>
            <a:r>
              <a:rPr sz="3200" dirty="0">
                <a:latin typeface="Calibri"/>
                <a:cs typeface="Calibri"/>
              </a:rPr>
              <a:t>name </a:t>
            </a:r>
            <a:r>
              <a:rPr sz="3200" spc="-15" dirty="0">
                <a:latin typeface="Calibri"/>
                <a:cs typeface="Calibri"/>
              </a:rPr>
              <a:t>from </a:t>
            </a:r>
            <a:r>
              <a:rPr sz="3200" dirty="0">
                <a:latin typeface="Calibri"/>
                <a:cs typeface="Calibri"/>
              </a:rPr>
              <a:t>the </a:t>
            </a:r>
            <a:r>
              <a:rPr sz="3200" spc="-15" dirty="0">
                <a:latin typeface="Calibri"/>
                <a:cs typeface="Calibri"/>
              </a:rPr>
              <a:t>fact </a:t>
            </a:r>
            <a:r>
              <a:rPr sz="3200" spc="-10" dirty="0">
                <a:latin typeface="Calibri"/>
                <a:cs typeface="Calibri"/>
              </a:rPr>
              <a:t>that  </a:t>
            </a:r>
            <a:r>
              <a:rPr sz="3200" dirty="0">
                <a:latin typeface="Calibri"/>
                <a:cs typeface="Calibri"/>
              </a:rPr>
              <a:t>each </a:t>
            </a:r>
            <a:r>
              <a:rPr sz="3200" spc="-5" dirty="0">
                <a:latin typeface="Calibri"/>
                <a:cs typeface="Calibri"/>
              </a:rPr>
              <a:t>binary </a:t>
            </a:r>
            <a:r>
              <a:rPr sz="3200" spc="-10" dirty="0">
                <a:latin typeface="Calibri"/>
                <a:cs typeface="Calibri"/>
              </a:rPr>
              <a:t>code </a:t>
            </a:r>
            <a:r>
              <a:rPr sz="3200" spc="-20" dirty="0">
                <a:latin typeface="Calibri"/>
                <a:cs typeface="Calibri"/>
              </a:rPr>
              <a:t>word </a:t>
            </a:r>
            <a:r>
              <a:rPr sz="3200" spc="-5" dirty="0">
                <a:latin typeface="Calibri"/>
                <a:cs typeface="Calibri"/>
              </a:rPr>
              <a:t>is </a:t>
            </a:r>
            <a:r>
              <a:rPr sz="3200" dirty="0">
                <a:latin typeface="Calibri"/>
                <a:cs typeface="Calibri"/>
              </a:rPr>
              <a:t>the </a:t>
            </a:r>
            <a:r>
              <a:rPr sz="3200" spc="-10" dirty="0">
                <a:latin typeface="Calibri"/>
                <a:cs typeface="Calibri"/>
              </a:rPr>
              <a:t>corresponding  </a:t>
            </a:r>
            <a:r>
              <a:rPr sz="3200" spc="-5" dirty="0">
                <a:latin typeface="Calibri"/>
                <a:cs typeface="Calibri"/>
              </a:rPr>
              <a:t>8421 </a:t>
            </a:r>
            <a:r>
              <a:rPr sz="3200" spc="-10" dirty="0">
                <a:latin typeface="Calibri"/>
                <a:cs typeface="Calibri"/>
              </a:rPr>
              <a:t>code </a:t>
            </a:r>
            <a:r>
              <a:rPr sz="3200" spc="-20" dirty="0">
                <a:latin typeface="Calibri"/>
                <a:cs typeface="Calibri"/>
              </a:rPr>
              <a:t>word </a:t>
            </a:r>
            <a:r>
              <a:rPr sz="3200" spc="-5" dirty="0">
                <a:latin typeface="Calibri"/>
                <a:cs typeface="Calibri"/>
              </a:rPr>
              <a:t>plus</a:t>
            </a:r>
            <a:r>
              <a:rPr sz="3200" spc="20" dirty="0">
                <a:latin typeface="Calibri"/>
                <a:cs typeface="Calibri"/>
              </a:rPr>
              <a:t> </a:t>
            </a:r>
            <a:r>
              <a:rPr sz="3200" spc="-5" dirty="0">
                <a:latin typeface="Calibri"/>
                <a:cs typeface="Calibri"/>
              </a:rPr>
              <a:t>0011.</a:t>
            </a:r>
            <a:endParaRPr sz="3200">
              <a:latin typeface="Calibri"/>
              <a:cs typeface="Calibri"/>
            </a:endParaRPr>
          </a:p>
          <a:p>
            <a:pPr marL="354965" marR="5080" indent="-342900" algn="just">
              <a:lnSpc>
                <a:spcPct val="170000"/>
              </a:lnSpc>
              <a:buFont typeface="Wingdings"/>
              <a:buChar char=""/>
              <a:tabLst>
                <a:tab pos="355600" algn="l"/>
              </a:tabLst>
            </a:pPr>
            <a:r>
              <a:rPr sz="3200" spc="-5" dirty="0">
                <a:latin typeface="Calibri"/>
                <a:cs typeface="Calibri"/>
              </a:rPr>
              <a:t>It is </a:t>
            </a:r>
            <a:r>
              <a:rPr sz="3200" dirty="0">
                <a:latin typeface="Calibri"/>
                <a:cs typeface="Calibri"/>
              </a:rPr>
              <a:t>a </a:t>
            </a:r>
            <a:r>
              <a:rPr sz="3200" spc="-5" dirty="0">
                <a:latin typeface="Calibri"/>
                <a:cs typeface="Calibri"/>
              </a:rPr>
              <a:t>sequential </a:t>
            </a:r>
            <a:r>
              <a:rPr sz="3200" spc="-10" dirty="0">
                <a:latin typeface="Calibri"/>
                <a:cs typeface="Calibri"/>
              </a:rPr>
              <a:t>code </a:t>
            </a:r>
            <a:r>
              <a:rPr sz="3200" dirty="0">
                <a:latin typeface="Calibri"/>
                <a:cs typeface="Calibri"/>
              </a:rPr>
              <a:t>&amp; </a:t>
            </a:r>
            <a:r>
              <a:rPr sz="3200" spc="-25" dirty="0">
                <a:latin typeface="Calibri"/>
                <a:cs typeface="Calibri"/>
              </a:rPr>
              <a:t>therefore </a:t>
            </a:r>
            <a:r>
              <a:rPr sz="3200" spc="-10" dirty="0">
                <a:latin typeface="Calibri"/>
                <a:cs typeface="Calibri"/>
              </a:rPr>
              <a:t>can </a:t>
            </a:r>
            <a:r>
              <a:rPr sz="3200" dirty="0">
                <a:latin typeface="Calibri"/>
                <a:cs typeface="Calibri"/>
              </a:rPr>
              <a:t>be </a:t>
            </a:r>
            <a:r>
              <a:rPr sz="3200" spc="-5" dirty="0">
                <a:latin typeface="Calibri"/>
                <a:cs typeface="Calibri"/>
              </a:rPr>
              <a:t>used  </a:t>
            </a:r>
            <a:r>
              <a:rPr sz="3200" spc="-30" dirty="0">
                <a:latin typeface="Calibri"/>
                <a:cs typeface="Calibri"/>
              </a:rPr>
              <a:t>for </a:t>
            </a:r>
            <a:r>
              <a:rPr sz="3200" spc="-5" dirty="0">
                <a:latin typeface="Calibri"/>
                <a:cs typeface="Calibri"/>
              </a:rPr>
              <a:t>arithmetic</a:t>
            </a:r>
            <a:r>
              <a:rPr sz="3200" spc="40" dirty="0">
                <a:latin typeface="Calibri"/>
                <a:cs typeface="Calibri"/>
              </a:rPr>
              <a:t> </a:t>
            </a:r>
            <a:r>
              <a:rPr sz="3200" spc="-10" dirty="0">
                <a:latin typeface="Calibri"/>
                <a:cs typeface="Calibri"/>
              </a:rPr>
              <a:t>operations.</a:t>
            </a:r>
            <a:endParaRPr sz="3200">
              <a:latin typeface="Calibri"/>
              <a:cs typeface="Calibri"/>
            </a:endParaRPr>
          </a:p>
          <a:p>
            <a:pPr marL="355600" indent="-342900" algn="just">
              <a:lnSpc>
                <a:spcPct val="100000"/>
              </a:lnSpc>
              <a:spcBef>
                <a:spcPts val="2690"/>
              </a:spcBef>
              <a:buFont typeface="Wingdings"/>
              <a:buChar char=""/>
              <a:tabLst>
                <a:tab pos="355600" algn="l"/>
              </a:tabLst>
            </a:pPr>
            <a:r>
              <a:rPr sz="3200" spc="-5" dirty="0">
                <a:latin typeface="Calibri"/>
                <a:cs typeface="Calibri"/>
              </a:rPr>
              <a:t>It is </a:t>
            </a:r>
            <a:r>
              <a:rPr sz="3200" dirty="0">
                <a:latin typeface="Calibri"/>
                <a:cs typeface="Calibri"/>
              </a:rPr>
              <a:t>a </a:t>
            </a:r>
            <a:r>
              <a:rPr sz="3200" spc="-5" dirty="0">
                <a:latin typeface="Calibri"/>
                <a:cs typeface="Calibri"/>
              </a:rPr>
              <a:t>self </a:t>
            </a:r>
            <a:r>
              <a:rPr sz="3200" spc="-10" dirty="0">
                <a:latin typeface="Calibri"/>
                <a:cs typeface="Calibri"/>
              </a:rPr>
              <a:t>complementing</a:t>
            </a:r>
            <a:r>
              <a:rPr sz="3200" spc="15" dirty="0">
                <a:latin typeface="Calibri"/>
                <a:cs typeface="Calibri"/>
              </a:rPr>
              <a:t> </a:t>
            </a:r>
            <a:r>
              <a:rPr sz="3200" spc="-10" dirty="0">
                <a:latin typeface="Calibri"/>
                <a:cs typeface="Calibri"/>
              </a:rPr>
              <a:t>code</a:t>
            </a:r>
            <a:endParaRPr sz="3200">
              <a:latin typeface="Calibri"/>
              <a:cs typeface="Calibri"/>
            </a:endParaRPr>
          </a:p>
        </p:txBody>
      </p:sp>
      <p:sp>
        <p:nvSpPr>
          <p:cNvPr id="4" name="object 4"/>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761745"/>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459740" y="75438"/>
            <a:ext cx="3466465"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Excess-3 </a:t>
            </a:r>
            <a:r>
              <a:rPr sz="3200" b="1" spc="-5" dirty="0">
                <a:latin typeface="Calibri"/>
                <a:cs typeface="Calibri"/>
              </a:rPr>
              <a:t>Code</a:t>
            </a:r>
            <a:r>
              <a:rPr sz="3200" b="1" spc="-75" dirty="0">
                <a:latin typeface="Calibri"/>
                <a:cs typeface="Calibri"/>
              </a:rPr>
              <a:t> </a:t>
            </a:r>
            <a:r>
              <a:rPr sz="3200" b="1" spc="-10" dirty="0">
                <a:latin typeface="Calibri"/>
                <a:cs typeface="Calibri"/>
              </a:rPr>
              <a:t>(XS-3)</a:t>
            </a:r>
            <a:endParaRPr sz="3200">
              <a:latin typeface="Calibri"/>
              <a:cs typeface="Calibri"/>
            </a:endParaRPr>
          </a:p>
        </p:txBody>
      </p:sp>
      <p:graphicFrame>
        <p:nvGraphicFramePr>
          <p:cNvPr id="4" name="object 4"/>
          <p:cNvGraphicFramePr>
            <a:graphicFrameLocks noGrp="1"/>
          </p:cNvGraphicFramePr>
          <p:nvPr/>
        </p:nvGraphicFramePr>
        <p:xfrm>
          <a:off x="451079" y="908280"/>
          <a:ext cx="8077200" cy="5497190"/>
        </p:xfrm>
        <a:graphic>
          <a:graphicData uri="http://schemas.openxmlformats.org/drawingml/2006/table">
            <a:tbl>
              <a:tblPr firstRow="1" bandRow="1">
                <a:tableStyleId>{2D5ABB26-0587-4C30-8999-92F81FD0307C}</a:tableStyleId>
              </a:tblPr>
              <a:tblGrid>
                <a:gridCol w="2019300">
                  <a:extLst>
                    <a:ext uri="{9D8B030D-6E8A-4147-A177-3AD203B41FA5}">
                      <a16:colId xmlns="" xmlns:a16="http://schemas.microsoft.com/office/drawing/2014/main" val="20000"/>
                    </a:ext>
                  </a:extLst>
                </a:gridCol>
                <a:gridCol w="2988310">
                  <a:extLst>
                    <a:ext uri="{9D8B030D-6E8A-4147-A177-3AD203B41FA5}">
                      <a16:colId xmlns="" xmlns:a16="http://schemas.microsoft.com/office/drawing/2014/main" val="20001"/>
                    </a:ext>
                  </a:extLst>
                </a:gridCol>
                <a:gridCol w="3069590">
                  <a:extLst>
                    <a:ext uri="{9D8B030D-6E8A-4147-A177-3AD203B41FA5}">
                      <a16:colId xmlns="" xmlns:a16="http://schemas.microsoft.com/office/drawing/2014/main" val="20002"/>
                    </a:ext>
                  </a:extLst>
                </a:gridCol>
              </a:tblGrid>
              <a:tr h="808863">
                <a:tc>
                  <a:txBody>
                    <a:bodyPr/>
                    <a:lstStyle/>
                    <a:p>
                      <a:pPr algn="ctr">
                        <a:lnSpc>
                          <a:spcPct val="100000"/>
                        </a:lnSpc>
                        <a:spcBef>
                          <a:spcPts val="265"/>
                        </a:spcBef>
                      </a:pPr>
                      <a:r>
                        <a:rPr sz="1800" b="1" spc="-5" dirty="0">
                          <a:solidFill>
                            <a:srgbClr val="FFFFFF"/>
                          </a:solidFill>
                          <a:latin typeface="Calibri"/>
                          <a:cs typeface="Calibri"/>
                        </a:rPr>
                        <a:t>Decimal</a:t>
                      </a:r>
                      <a:r>
                        <a:rPr sz="1800" b="1" spc="-25"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algn="ctr">
                        <a:lnSpc>
                          <a:spcPct val="100000"/>
                        </a:lnSpc>
                        <a:spcBef>
                          <a:spcPts val="265"/>
                        </a:spcBef>
                      </a:pPr>
                      <a:r>
                        <a:rPr sz="1800" b="1" spc="-5" dirty="0">
                          <a:solidFill>
                            <a:srgbClr val="FFFFFF"/>
                          </a:solidFill>
                          <a:latin typeface="Calibri"/>
                          <a:cs typeface="Calibri"/>
                        </a:rPr>
                        <a:t>BCD Code</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tc>
                  <a:txBody>
                    <a:bodyPr/>
                    <a:lstStyle/>
                    <a:p>
                      <a:pPr marL="834390" marR="808355" indent="-17145">
                        <a:lnSpc>
                          <a:spcPct val="100000"/>
                        </a:lnSpc>
                        <a:spcBef>
                          <a:spcPts val="265"/>
                        </a:spcBef>
                      </a:pPr>
                      <a:r>
                        <a:rPr sz="1800" b="1" spc="-10" dirty="0">
                          <a:solidFill>
                            <a:srgbClr val="FFFFFF"/>
                          </a:solidFill>
                          <a:latin typeface="Calibri"/>
                          <a:cs typeface="Calibri"/>
                        </a:rPr>
                        <a:t>Excess-3</a:t>
                      </a:r>
                      <a:r>
                        <a:rPr sz="1800" b="1" spc="-90" dirty="0">
                          <a:solidFill>
                            <a:srgbClr val="FFFFFF"/>
                          </a:solidFill>
                          <a:latin typeface="Calibri"/>
                          <a:cs typeface="Calibri"/>
                        </a:rPr>
                        <a:t> </a:t>
                      </a:r>
                      <a:r>
                        <a:rPr sz="1800" b="1" spc="-5" dirty="0">
                          <a:solidFill>
                            <a:srgbClr val="FFFFFF"/>
                          </a:solidFill>
                          <a:latin typeface="Calibri"/>
                          <a:cs typeface="Calibri"/>
                        </a:rPr>
                        <a:t>Code=  BCD </a:t>
                      </a:r>
                      <a:r>
                        <a:rPr sz="1800" b="1" dirty="0">
                          <a:solidFill>
                            <a:srgbClr val="FFFFFF"/>
                          </a:solidFill>
                          <a:latin typeface="Calibri"/>
                          <a:cs typeface="Calibri"/>
                        </a:rPr>
                        <a:t>+</a:t>
                      </a:r>
                      <a:r>
                        <a:rPr sz="1800" b="1" spc="-45" dirty="0">
                          <a:solidFill>
                            <a:srgbClr val="FFFFFF"/>
                          </a:solidFill>
                          <a:latin typeface="Calibri"/>
                          <a:cs typeface="Calibri"/>
                        </a:rPr>
                        <a:t> </a:t>
                      </a:r>
                      <a:r>
                        <a:rPr sz="1800" b="1" spc="-10" dirty="0">
                          <a:solidFill>
                            <a:srgbClr val="FFFFFF"/>
                          </a:solidFill>
                          <a:latin typeface="Calibri"/>
                          <a:cs typeface="Calibri"/>
                        </a:rPr>
                        <a:t>Excess-3</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9BBA58"/>
                    </a:solidFill>
                  </a:tcPr>
                </a:tc>
                <a:extLst>
                  <a:ext uri="{0D108BD9-81ED-4DB2-BD59-A6C34878D82A}">
                    <a16:rowId xmlns="" xmlns:a16="http://schemas.microsoft.com/office/drawing/2014/main" val="10000"/>
                  </a:ext>
                </a:extLst>
              </a:tr>
              <a:tr h="468757">
                <a:tc>
                  <a:txBody>
                    <a:bodyPr/>
                    <a:lstStyle/>
                    <a:p>
                      <a:pPr algn="ctr">
                        <a:lnSpc>
                          <a:spcPct val="100000"/>
                        </a:lnSpc>
                        <a:spcBef>
                          <a:spcPts val="265"/>
                        </a:spcBef>
                      </a:pPr>
                      <a:r>
                        <a:rPr sz="1800" dirty="0">
                          <a:latin typeface="Calibri"/>
                          <a:cs typeface="Calibri"/>
                        </a:rPr>
                        <a:t>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65"/>
                        </a:spcBef>
                      </a:pPr>
                      <a:r>
                        <a:rPr sz="1800" spc="-5" dirty="0">
                          <a:latin typeface="Calibri"/>
                          <a:cs typeface="Calibri"/>
                        </a:rPr>
                        <a:t>0000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tc>
                  <a:txBody>
                    <a:bodyPr/>
                    <a:lstStyle/>
                    <a:p>
                      <a:pPr marL="1303655">
                        <a:lnSpc>
                          <a:spcPct val="100000"/>
                        </a:lnSpc>
                        <a:spcBef>
                          <a:spcPts val="265"/>
                        </a:spcBef>
                      </a:pPr>
                      <a:r>
                        <a:rPr sz="1800" spc="-5" dirty="0">
                          <a:latin typeface="Calibri"/>
                          <a:cs typeface="Calibri"/>
                        </a:rPr>
                        <a:t>0011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1"/>
                  </a:ext>
                </a:extLst>
              </a:tr>
              <a:tr h="468756">
                <a:tc>
                  <a:txBody>
                    <a:bodyPr/>
                    <a:lstStyle/>
                    <a:p>
                      <a:pPr algn="ctr">
                        <a:lnSpc>
                          <a:spcPct val="100000"/>
                        </a:lnSpc>
                        <a:spcBef>
                          <a:spcPts val="265"/>
                        </a:spcBef>
                      </a:pPr>
                      <a:r>
                        <a:rPr sz="1800" dirty="0">
                          <a:latin typeface="Calibri"/>
                          <a:cs typeface="Calibri"/>
                        </a:rPr>
                        <a:t>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65"/>
                        </a:spcBef>
                      </a:pPr>
                      <a:r>
                        <a:rPr sz="1800" spc="-5" dirty="0">
                          <a:latin typeface="Calibri"/>
                          <a:cs typeface="Calibri"/>
                        </a:rPr>
                        <a:t>0001</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303655">
                        <a:lnSpc>
                          <a:spcPct val="100000"/>
                        </a:lnSpc>
                        <a:spcBef>
                          <a:spcPts val="265"/>
                        </a:spcBef>
                      </a:pPr>
                      <a:r>
                        <a:rPr sz="1800" spc="-5" dirty="0">
                          <a:latin typeface="Calibri"/>
                          <a:cs typeface="Calibri"/>
                        </a:rPr>
                        <a:t>0100</a:t>
                      </a:r>
                      <a:endParaRPr sz="18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2"/>
                  </a:ext>
                </a:extLst>
              </a:tr>
              <a:tr h="468757">
                <a:tc>
                  <a:txBody>
                    <a:bodyPr/>
                    <a:lstStyle/>
                    <a:p>
                      <a:pPr algn="ctr">
                        <a:lnSpc>
                          <a:spcPct val="100000"/>
                        </a:lnSpc>
                        <a:spcBef>
                          <a:spcPts val="270"/>
                        </a:spcBef>
                      </a:pPr>
                      <a:r>
                        <a:rPr sz="1800" dirty="0">
                          <a:latin typeface="Calibri"/>
                          <a:cs typeface="Calibri"/>
                        </a:rPr>
                        <a:t>2</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spc="-5" dirty="0">
                          <a:latin typeface="Calibri"/>
                          <a:cs typeface="Calibri"/>
                        </a:rPr>
                        <a:t>0010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303655">
                        <a:lnSpc>
                          <a:spcPct val="100000"/>
                        </a:lnSpc>
                        <a:spcBef>
                          <a:spcPts val="270"/>
                        </a:spcBef>
                      </a:pPr>
                      <a:r>
                        <a:rPr sz="1800" spc="-5" dirty="0">
                          <a:latin typeface="Calibri"/>
                          <a:cs typeface="Calibri"/>
                        </a:rPr>
                        <a:t>0101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3"/>
                  </a:ext>
                </a:extLst>
              </a:tr>
              <a:tr h="468629">
                <a:tc>
                  <a:txBody>
                    <a:bodyPr/>
                    <a:lstStyle/>
                    <a:p>
                      <a:pPr algn="ctr">
                        <a:lnSpc>
                          <a:spcPct val="100000"/>
                        </a:lnSpc>
                        <a:spcBef>
                          <a:spcPts val="270"/>
                        </a:spcBef>
                      </a:pPr>
                      <a:r>
                        <a:rPr sz="1800" dirty="0">
                          <a:latin typeface="Calibri"/>
                          <a:cs typeface="Calibri"/>
                        </a:rPr>
                        <a:t>3</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spc="-5" dirty="0">
                          <a:latin typeface="Calibri"/>
                          <a:cs typeface="Calibri"/>
                        </a:rPr>
                        <a:t>0011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303655">
                        <a:lnSpc>
                          <a:spcPct val="100000"/>
                        </a:lnSpc>
                        <a:spcBef>
                          <a:spcPts val="270"/>
                        </a:spcBef>
                      </a:pPr>
                      <a:r>
                        <a:rPr sz="1800" spc="-5" dirty="0">
                          <a:latin typeface="Calibri"/>
                          <a:cs typeface="Calibri"/>
                        </a:rPr>
                        <a:t>0110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4"/>
                  </a:ext>
                </a:extLst>
              </a:tr>
              <a:tr h="468756">
                <a:tc>
                  <a:txBody>
                    <a:bodyPr/>
                    <a:lstStyle/>
                    <a:p>
                      <a:pPr algn="ctr">
                        <a:lnSpc>
                          <a:spcPct val="100000"/>
                        </a:lnSpc>
                        <a:spcBef>
                          <a:spcPts val="270"/>
                        </a:spcBef>
                      </a:pPr>
                      <a:r>
                        <a:rPr sz="1800" dirty="0">
                          <a:latin typeface="Calibri"/>
                          <a:cs typeface="Calibri"/>
                        </a:rPr>
                        <a:t>4</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spc="-5" dirty="0">
                          <a:latin typeface="Calibri"/>
                          <a:cs typeface="Calibri"/>
                        </a:rPr>
                        <a:t>0100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303655">
                        <a:lnSpc>
                          <a:spcPct val="100000"/>
                        </a:lnSpc>
                        <a:spcBef>
                          <a:spcPts val="270"/>
                        </a:spcBef>
                      </a:pPr>
                      <a:r>
                        <a:rPr sz="1800" spc="-5" dirty="0">
                          <a:latin typeface="Calibri"/>
                          <a:cs typeface="Calibri"/>
                        </a:rPr>
                        <a:t>0111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5"/>
                  </a:ext>
                </a:extLst>
              </a:tr>
              <a:tr h="468756">
                <a:tc>
                  <a:txBody>
                    <a:bodyPr/>
                    <a:lstStyle/>
                    <a:p>
                      <a:pPr algn="ctr">
                        <a:lnSpc>
                          <a:spcPct val="100000"/>
                        </a:lnSpc>
                        <a:spcBef>
                          <a:spcPts val="270"/>
                        </a:spcBef>
                      </a:pPr>
                      <a:r>
                        <a:rPr sz="1800" dirty="0">
                          <a:latin typeface="Calibri"/>
                          <a:cs typeface="Calibri"/>
                        </a:rPr>
                        <a:t>5</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spc="-5" dirty="0">
                          <a:latin typeface="Calibri"/>
                          <a:cs typeface="Calibri"/>
                        </a:rPr>
                        <a:t>0101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303655">
                        <a:lnSpc>
                          <a:spcPct val="100000"/>
                        </a:lnSpc>
                        <a:spcBef>
                          <a:spcPts val="270"/>
                        </a:spcBef>
                      </a:pPr>
                      <a:r>
                        <a:rPr sz="1800" spc="-5" dirty="0">
                          <a:latin typeface="Calibri"/>
                          <a:cs typeface="Calibri"/>
                        </a:rPr>
                        <a:t>1000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6"/>
                  </a:ext>
                </a:extLst>
              </a:tr>
              <a:tr h="468630">
                <a:tc>
                  <a:txBody>
                    <a:bodyPr/>
                    <a:lstStyle/>
                    <a:p>
                      <a:pPr algn="ctr">
                        <a:lnSpc>
                          <a:spcPct val="100000"/>
                        </a:lnSpc>
                        <a:spcBef>
                          <a:spcPts val="270"/>
                        </a:spcBef>
                      </a:pPr>
                      <a:r>
                        <a:rPr sz="1800" dirty="0">
                          <a:latin typeface="Calibri"/>
                          <a:cs typeface="Calibri"/>
                        </a:rPr>
                        <a:t>6</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spc="-5" dirty="0">
                          <a:latin typeface="Calibri"/>
                          <a:cs typeface="Calibri"/>
                        </a:rPr>
                        <a:t>0110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303655">
                        <a:lnSpc>
                          <a:spcPct val="100000"/>
                        </a:lnSpc>
                        <a:spcBef>
                          <a:spcPts val="270"/>
                        </a:spcBef>
                      </a:pPr>
                      <a:r>
                        <a:rPr sz="1800" spc="-5" dirty="0">
                          <a:latin typeface="Calibri"/>
                          <a:cs typeface="Calibri"/>
                        </a:rPr>
                        <a:t>1001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7"/>
                  </a:ext>
                </a:extLst>
              </a:tr>
              <a:tr h="468757">
                <a:tc>
                  <a:txBody>
                    <a:bodyPr/>
                    <a:lstStyle/>
                    <a:p>
                      <a:pPr algn="ctr">
                        <a:lnSpc>
                          <a:spcPct val="100000"/>
                        </a:lnSpc>
                        <a:spcBef>
                          <a:spcPts val="270"/>
                        </a:spcBef>
                      </a:pPr>
                      <a:r>
                        <a:rPr sz="1800" dirty="0">
                          <a:latin typeface="Calibri"/>
                          <a:cs typeface="Calibri"/>
                        </a:rPr>
                        <a:t>7</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spc="-5" dirty="0">
                          <a:latin typeface="Calibri"/>
                          <a:cs typeface="Calibri"/>
                        </a:rPr>
                        <a:t>0111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303655">
                        <a:lnSpc>
                          <a:spcPct val="100000"/>
                        </a:lnSpc>
                        <a:spcBef>
                          <a:spcPts val="270"/>
                        </a:spcBef>
                      </a:pPr>
                      <a:r>
                        <a:rPr sz="1800" spc="-5" dirty="0">
                          <a:latin typeface="Calibri"/>
                          <a:cs typeface="Calibri"/>
                        </a:rPr>
                        <a:t>1010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08"/>
                  </a:ext>
                </a:extLst>
              </a:tr>
              <a:tr h="468731">
                <a:tc>
                  <a:txBody>
                    <a:bodyPr/>
                    <a:lstStyle/>
                    <a:p>
                      <a:pPr algn="ctr">
                        <a:lnSpc>
                          <a:spcPct val="100000"/>
                        </a:lnSpc>
                        <a:spcBef>
                          <a:spcPts val="270"/>
                        </a:spcBef>
                      </a:pPr>
                      <a:r>
                        <a:rPr sz="1800" dirty="0">
                          <a:latin typeface="Calibri"/>
                          <a:cs typeface="Calibri"/>
                        </a:rPr>
                        <a:t>8</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algn="ctr">
                        <a:lnSpc>
                          <a:spcPct val="100000"/>
                        </a:lnSpc>
                        <a:spcBef>
                          <a:spcPts val="270"/>
                        </a:spcBef>
                      </a:pPr>
                      <a:r>
                        <a:rPr sz="1800" spc="-5" dirty="0">
                          <a:latin typeface="Calibri"/>
                          <a:cs typeface="Calibri"/>
                        </a:rPr>
                        <a:t>1000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tc>
                  <a:txBody>
                    <a:bodyPr/>
                    <a:lstStyle/>
                    <a:p>
                      <a:pPr marL="1303655">
                        <a:lnSpc>
                          <a:spcPct val="100000"/>
                        </a:lnSpc>
                        <a:spcBef>
                          <a:spcPts val="270"/>
                        </a:spcBef>
                      </a:pPr>
                      <a:r>
                        <a:rPr sz="1800" spc="-5" dirty="0">
                          <a:latin typeface="Calibri"/>
                          <a:cs typeface="Calibri"/>
                        </a:rPr>
                        <a:t>1011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EE6D1"/>
                    </a:solidFill>
                  </a:tcPr>
                </a:tc>
                <a:extLst>
                  <a:ext uri="{0D108BD9-81ED-4DB2-BD59-A6C34878D82A}">
                    <a16:rowId xmlns="" xmlns:a16="http://schemas.microsoft.com/office/drawing/2014/main" val="10009"/>
                  </a:ext>
                </a:extLst>
              </a:tr>
              <a:tr h="469798">
                <a:tc>
                  <a:txBody>
                    <a:bodyPr/>
                    <a:lstStyle/>
                    <a:p>
                      <a:pPr algn="ctr">
                        <a:lnSpc>
                          <a:spcPct val="100000"/>
                        </a:lnSpc>
                        <a:spcBef>
                          <a:spcPts val="270"/>
                        </a:spcBef>
                      </a:pPr>
                      <a:r>
                        <a:rPr sz="1800" dirty="0">
                          <a:latin typeface="Calibri"/>
                          <a:cs typeface="Calibri"/>
                        </a:rPr>
                        <a:t>9</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algn="ctr">
                        <a:lnSpc>
                          <a:spcPct val="100000"/>
                        </a:lnSpc>
                        <a:spcBef>
                          <a:spcPts val="270"/>
                        </a:spcBef>
                      </a:pPr>
                      <a:r>
                        <a:rPr sz="1800" spc="-5" dirty="0">
                          <a:latin typeface="Calibri"/>
                          <a:cs typeface="Calibri"/>
                        </a:rPr>
                        <a:t>1001</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tc>
                  <a:txBody>
                    <a:bodyPr/>
                    <a:lstStyle/>
                    <a:p>
                      <a:pPr marL="1303655">
                        <a:lnSpc>
                          <a:spcPct val="100000"/>
                        </a:lnSpc>
                        <a:spcBef>
                          <a:spcPts val="270"/>
                        </a:spcBef>
                      </a:pPr>
                      <a:r>
                        <a:rPr sz="1800" spc="-5" dirty="0">
                          <a:latin typeface="Calibri"/>
                          <a:cs typeface="Calibri"/>
                        </a:rPr>
                        <a:t>1100</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3E9"/>
                    </a:solidFill>
                  </a:tcPr>
                </a:tc>
                <a:extLst>
                  <a:ext uri="{0D108BD9-81ED-4DB2-BD59-A6C34878D82A}">
                    <a16:rowId xmlns="" xmlns:a16="http://schemas.microsoft.com/office/drawing/2014/main" val="1001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07340" y="75438"/>
            <a:ext cx="3466465" cy="513715"/>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FF0000"/>
                </a:solidFill>
                <a:latin typeface="Calibri"/>
                <a:cs typeface="Calibri"/>
              </a:rPr>
              <a:t>Excess-3 </a:t>
            </a:r>
            <a:r>
              <a:rPr sz="3200" b="1" spc="-5" dirty="0">
                <a:solidFill>
                  <a:srgbClr val="FF0000"/>
                </a:solidFill>
                <a:latin typeface="Calibri"/>
                <a:cs typeface="Calibri"/>
              </a:rPr>
              <a:t>Code</a:t>
            </a:r>
            <a:r>
              <a:rPr sz="3200" b="1" spc="-80" dirty="0">
                <a:solidFill>
                  <a:srgbClr val="FF0000"/>
                </a:solidFill>
                <a:latin typeface="Calibri"/>
                <a:cs typeface="Calibri"/>
              </a:rPr>
              <a:t> </a:t>
            </a:r>
            <a:r>
              <a:rPr sz="3200" b="1" spc="-10" dirty="0">
                <a:solidFill>
                  <a:srgbClr val="FF0000"/>
                </a:solidFill>
                <a:latin typeface="Calibri"/>
                <a:cs typeface="Calibri"/>
              </a:rPr>
              <a:t>(XS-3)</a:t>
            </a:r>
            <a:endParaRPr sz="3200">
              <a:latin typeface="Calibri"/>
              <a:cs typeface="Calibri"/>
            </a:endParaRPr>
          </a:p>
        </p:txBody>
      </p:sp>
      <p:sp>
        <p:nvSpPr>
          <p:cNvPr id="4" name="object 4"/>
          <p:cNvSpPr txBox="1"/>
          <p:nvPr/>
        </p:nvSpPr>
        <p:spPr>
          <a:xfrm>
            <a:off x="1311910" y="1548841"/>
            <a:ext cx="618617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1: </a:t>
            </a:r>
            <a:r>
              <a:rPr sz="2400" dirty="0">
                <a:solidFill>
                  <a:srgbClr val="FF0000"/>
                </a:solidFill>
                <a:latin typeface="Tahoma"/>
                <a:cs typeface="Tahoma"/>
              </a:rPr>
              <a:t>Obtain </a:t>
            </a:r>
            <a:r>
              <a:rPr sz="2400" spc="-5" dirty="0">
                <a:solidFill>
                  <a:srgbClr val="FF0000"/>
                </a:solidFill>
                <a:latin typeface="Tahoma"/>
                <a:cs typeface="Tahoma"/>
              </a:rPr>
              <a:t>Xs-3 </a:t>
            </a:r>
            <a:r>
              <a:rPr sz="2400" dirty="0">
                <a:solidFill>
                  <a:srgbClr val="FF0000"/>
                </a:solidFill>
                <a:latin typeface="Tahoma"/>
                <a:cs typeface="Tahoma"/>
              </a:rPr>
              <a:t>Code </a:t>
            </a:r>
            <a:r>
              <a:rPr sz="2400" spc="-10" dirty="0">
                <a:solidFill>
                  <a:srgbClr val="FF0000"/>
                </a:solidFill>
                <a:latin typeface="Tahoma"/>
                <a:cs typeface="Tahoma"/>
              </a:rPr>
              <a:t>for </a:t>
            </a:r>
            <a:r>
              <a:rPr sz="2400" spc="-5" dirty="0">
                <a:solidFill>
                  <a:srgbClr val="FF0000"/>
                </a:solidFill>
                <a:latin typeface="Tahoma"/>
                <a:cs typeface="Tahoma"/>
              </a:rPr>
              <a:t>428</a:t>
            </a:r>
            <a:r>
              <a:rPr sz="2400" spc="-75" dirty="0">
                <a:solidFill>
                  <a:srgbClr val="FF0000"/>
                </a:solidFill>
                <a:latin typeface="Tahoma"/>
                <a:cs typeface="Tahoma"/>
              </a:rPr>
              <a:t> </a:t>
            </a:r>
            <a:r>
              <a:rPr sz="2400" spc="-5" dirty="0">
                <a:solidFill>
                  <a:srgbClr val="FF0000"/>
                </a:solidFill>
                <a:latin typeface="Tahoma"/>
                <a:cs typeface="Tahoma"/>
              </a:rPr>
              <a:t>Decimal</a:t>
            </a:r>
            <a:endParaRPr sz="2400">
              <a:latin typeface="Tahoma"/>
              <a:cs typeface="Tahoma"/>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307340" y="75438"/>
            <a:ext cx="3466465"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Excess-3 </a:t>
            </a:r>
            <a:r>
              <a:rPr sz="3200" b="1" spc="-5" dirty="0">
                <a:latin typeface="Calibri"/>
                <a:cs typeface="Calibri"/>
              </a:rPr>
              <a:t>Code</a:t>
            </a:r>
            <a:r>
              <a:rPr sz="3200" b="1" spc="-80" dirty="0">
                <a:latin typeface="Calibri"/>
                <a:cs typeface="Calibri"/>
              </a:rPr>
              <a:t> </a:t>
            </a:r>
            <a:r>
              <a:rPr sz="3200" b="1" spc="-10" dirty="0">
                <a:latin typeface="Calibri"/>
                <a:cs typeface="Calibri"/>
              </a:rPr>
              <a:t>(XS-3)</a:t>
            </a:r>
            <a:endParaRPr sz="3200">
              <a:latin typeface="Calibri"/>
              <a:cs typeface="Calibri"/>
            </a:endParaRPr>
          </a:p>
        </p:txBody>
      </p:sp>
      <p:sp>
        <p:nvSpPr>
          <p:cNvPr id="4" name="object 4"/>
          <p:cNvSpPr txBox="1"/>
          <p:nvPr/>
        </p:nvSpPr>
        <p:spPr>
          <a:xfrm>
            <a:off x="1311910" y="1548841"/>
            <a:ext cx="618617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ahoma"/>
                <a:cs typeface="Tahoma"/>
              </a:rPr>
              <a:t>Example 1: </a:t>
            </a:r>
            <a:r>
              <a:rPr sz="2400" dirty="0">
                <a:solidFill>
                  <a:srgbClr val="FF0000"/>
                </a:solidFill>
                <a:latin typeface="Tahoma"/>
                <a:cs typeface="Tahoma"/>
              </a:rPr>
              <a:t>Obtain </a:t>
            </a:r>
            <a:r>
              <a:rPr sz="2400" spc="-5" dirty="0">
                <a:solidFill>
                  <a:srgbClr val="FF0000"/>
                </a:solidFill>
                <a:latin typeface="Tahoma"/>
                <a:cs typeface="Tahoma"/>
              </a:rPr>
              <a:t>Xs-3 </a:t>
            </a:r>
            <a:r>
              <a:rPr sz="2400" dirty="0">
                <a:solidFill>
                  <a:srgbClr val="FF0000"/>
                </a:solidFill>
                <a:latin typeface="Tahoma"/>
                <a:cs typeface="Tahoma"/>
              </a:rPr>
              <a:t>Code </a:t>
            </a:r>
            <a:r>
              <a:rPr sz="2400" spc="-10" dirty="0">
                <a:solidFill>
                  <a:srgbClr val="FF0000"/>
                </a:solidFill>
                <a:latin typeface="Tahoma"/>
                <a:cs typeface="Tahoma"/>
              </a:rPr>
              <a:t>for </a:t>
            </a:r>
            <a:r>
              <a:rPr sz="2400" spc="-5" dirty="0">
                <a:solidFill>
                  <a:srgbClr val="FF0000"/>
                </a:solidFill>
                <a:latin typeface="Tahoma"/>
                <a:cs typeface="Tahoma"/>
              </a:rPr>
              <a:t>428</a:t>
            </a:r>
            <a:r>
              <a:rPr sz="2400" spc="-75" dirty="0">
                <a:solidFill>
                  <a:srgbClr val="FF0000"/>
                </a:solidFill>
                <a:latin typeface="Tahoma"/>
                <a:cs typeface="Tahoma"/>
              </a:rPr>
              <a:t> </a:t>
            </a:r>
            <a:r>
              <a:rPr sz="2400" spc="-5" dirty="0">
                <a:solidFill>
                  <a:srgbClr val="FF0000"/>
                </a:solidFill>
                <a:latin typeface="Tahoma"/>
                <a:cs typeface="Tahoma"/>
              </a:rPr>
              <a:t>Decimal</a:t>
            </a:r>
            <a:endParaRPr sz="2400">
              <a:latin typeface="Tahoma"/>
              <a:cs typeface="Tahoma"/>
            </a:endParaRPr>
          </a:p>
        </p:txBody>
      </p:sp>
      <p:graphicFrame>
        <p:nvGraphicFramePr>
          <p:cNvPr id="5" name="object 5"/>
          <p:cNvGraphicFramePr>
            <a:graphicFrameLocks noGrp="1"/>
          </p:cNvGraphicFramePr>
          <p:nvPr/>
        </p:nvGraphicFramePr>
        <p:xfrm>
          <a:off x="1816019" y="2555113"/>
          <a:ext cx="5741668" cy="2122041"/>
        </p:xfrm>
        <a:graphic>
          <a:graphicData uri="http://schemas.openxmlformats.org/drawingml/2006/table">
            <a:tbl>
              <a:tblPr firstRow="1" bandRow="1">
                <a:tableStyleId>{2D5ABB26-0587-4C30-8999-92F81FD0307C}</a:tableStyleId>
              </a:tblPr>
              <a:tblGrid>
                <a:gridCol w="836294">
                  <a:extLst>
                    <a:ext uri="{9D8B030D-6E8A-4147-A177-3AD203B41FA5}">
                      <a16:colId xmlns="" xmlns:a16="http://schemas.microsoft.com/office/drawing/2014/main" val="20000"/>
                    </a:ext>
                  </a:extLst>
                </a:gridCol>
                <a:gridCol w="1330959">
                  <a:extLst>
                    <a:ext uri="{9D8B030D-6E8A-4147-A177-3AD203B41FA5}">
                      <a16:colId xmlns="" xmlns:a16="http://schemas.microsoft.com/office/drawing/2014/main" val="20001"/>
                    </a:ext>
                  </a:extLst>
                </a:gridCol>
                <a:gridCol w="1705610">
                  <a:extLst>
                    <a:ext uri="{9D8B030D-6E8A-4147-A177-3AD203B41FA5}">
                      <a16:colId xmlns="" xmlns:a16="http://schemas.microsoft.com/office/drawing/2014/main" val="20002"/>
                    </a:ext>
                  </a:extLst>
                </a:gridCol>
                <a:gridCol w="1868805">
                  <a:extLst>
                    <a:ext uri="{9D8B030D-6E8A-4147-A177-3AD203B41FA5}">
                      <a16:colId xmlns="" xmlns:a16="http://schemas.microsoft.com/office/drawing/2014/main" val="20003"/>
                    </a:ext>
                  </a:extLst>
                </a:gridCol>
              </a:tblGrid>
              <a:tr h="565721">
                <a:tc rowSpan="2">
                  <a:txBody>
                    <a:bodyPr/>
                    <a:lstStyle/>
                    <a:p>
                      <a:pPr>
                        <a:lnSpc>
                          <a:spcPct val="100000"/>
                        </a:lnSpc>
                      </a:pPr>
                      <a:endParaRPr sz="2200">
                        <a:latin typeface="Times New Roman"/>
                        <a:cs typeface="Times New Roman"/>
                      </a:endParaRPr>
                    </a:p>
                  </a:txBody>
                  <a:tcPr marL="0" marR="0" marT="0" marB="0"/>
                </a:tc>
                <a:tc>
                  <a:txBody>
                    <a:bodyPr/>
                    <a:lstStyle/>
                    <a:p>
                      <a:pPr marR="323850" algn="ctr">
                        <a:lnSpc>
                          <a:spcPts val="2280"/>
                        </a:lnSpc>
                      </a:pPr>
                      <a:r>
                        <a:rPr sz="2400" dirty="0">
                          <a:latin typeface="Calibri"/>
                          <a:cs typeface="Calibri"/>
                        </a:rPr>
                        <a:t>4</a:t>
                      </a:r>
                      <a:endParaRPr sz="2400">
                        <a:latin typeface="Calibri"/>
                        <a:cs typeface="Calibri"/>
                      </a:endParaRPr>
                    </a:p>
                  </a:txBody>
                  <a:tcPr marL="0" marR="0" marT="0" marB="0"/>
                </a:tc>
                <a:tc>
                  <a:txBody>
                    <a:bodyPr/>
                    <a:lstStyle/>
                    <a:p>
                      <a:pPr marR="50800" algn="ctr">
                        <a:lnSpc>
                          <a:spcPts val="2280"/>
                        </a:lnSpc>
                      </a:pPr>
                      <a:r>
                        <a:rPr sz="2400" dirty="0">
                          <a:latin typeface="Calibri"/>
                          <a:cs typeface="Calibri"/>
                        </a:rPr>
                        <a:t>2</a:t>
                      </a:r>
                      <a:endParaRPr sz="2400">
                        <a:latin typeface="Calibri"/>
                        <a:cs typeface="Calibri"/>
                      </a:endParaRPr>
                    </a:p>
                  </a:txBody>
                  <a:tcPr marL="0" marR="0" marT="0" marB="0"/>
                </a:tc>
                <a:tc>
                  <a:txBody>
                    <a:bodyPr/>
                    <a:lstStyle/>
                    <a:p>
                      <a:pPr marR="184150" algn="ctr">
                        <a:lnSpc>
                          <a:spcPts val="2280"/>
                        </a:lnSpc>
                      </a:pPr>
                      <a:r>
                        <a:rPr sz="2400" dirty="0">
                          <a:latin typeface="Calibri"/>
                          <a:cs typeface="Calibri"/>
                        </a:rPr>
                        <a:t>8</a:t>
                      </a:r>
                      <a:endParaRPr sz="2400">
                        <a:latin typeface="Calibri"/>
                        <a:cs typeface="Calibri"/>
                      </a:endParaRPr>
                    </a:p>
                  </a:txBody>
                  <a:tcPr marL="0" marR="0" marT="0" marB="0"/>
                </a:tc>
                <a:extLst>
                  <a:ext uri="{0D108BD9-81ED-4DB2-BD59-A6C34878D82A}">
                    <a16:rowId xmlns="" xmlns:a16="http://schemas.microsoft.com/office/drawing/2014/main" val="10000"/>
                  </a:ext>
                </a:extLst>
              </a:tr>
              <a:tr h="601662">
                <a:tc vMerge="1">
                  <a:txBody>
                    <a:bodyPr/>
                    <a:lstStyle/>
                    <a:p>
                      <a:endParaRPr/>
                    </a:p>
                  </a:txBody>
                  <a:tcPr marL="0" marR="0" marT="0" marB="0"/>
                </a:tc>
                <a:tc>
                  <a:txBody>
                    <a:bodyPr/>
                    <a:lstStyle/>
                    <a:p>
                      <a:pPr marR="309245" algn="ctr">
                        <a:lnSpc>
                          <a:spcPct val="100000"/>
                        </a:lnSpc>
                        <a:spcBef>
                          <a:spcPts val="1455"/>
                        </a:spcBef>
                      </a:pPr>
                      <a:r>
                        <a:rPr sz="2400" spc="-5" dirty="0">
                          <a:latin typeface="Calibri"/>
                          <a:cs typeface="Calibri"/>
                        </a:rPr>
                        <a:t>0100</a:t>
                      </a:r>
                      <a:endParaRPr sz="2400">
                        <a:latin typeface="Calibri"/>
                        <a:cs typeface="Calibri"/>
                      </a:endParaRPr>
                    </a:p>
                  </a:txBody>
                  <a:tcPr marL="0" marR="0" marT="184785" marB="0"/>
                </a:tc>
                <a:tc>
                  <a:txBody>
                    <a:bodyPr/>
                    <a:lstStyle/>
                    <a:p>
                      <a:pPr marR="71755" algn="ctr">
                        <a:lnSpc>
                          <a:spcPct val="100000"/>
                        </a:lnSpc>
                        <a:spcBef>
                          <a:spcPts val="1455"/>
                        </a:spcBef>
                      </a:pPr>
                      <a:r>
                        <a:rPr sz="2400" spc="-5" dirty="0">
                          <a:latin typeface="Calibri"/>
                          <a:cs typeface="Calibri"/>
                        </a:rPr>
                        <a:t>0010</a:t>
                      </a:r>
                      <a:endParaRPr sz="2400">
                        <a:latin typeface="Calibri"/>
                        <a:cs typeface="Calibri"/>
                      </a:endParaRPr>
                    </a:p>
                  </a:txBody>
                  <a:tcPr marL="0" marR="0" marT="184785" marB="0"/>
                </a:tc>
                <a:tc>
                  <a:txBody>
                    <a:bodyPr/>
                    <a:lstStyle/>
                    <a:p>
                      <a:pPr marL="572770">
                        <a:lnSpc>
                          <a:spcPct val="100000"/>
                        </a:lnSpc>
                        <a:spcBef>
                          <a:spcPts val="1455"/>
                        </a:spcBef>
                      </a:pPr>
                      <a:r>
                        <a:rPr sz="2400" spc="-5" dirty="0">
                          <a:latin typeface="Calibri"/>
                          <a:cs typeface="Calibri"/>
                        </a:rPr>
                        <a:t>1000</a:t>
                      </a:r>
                      <a:endParaRPr sz="2400">
                        <a:latin typeface="Calibri"/>
                        <a:cs typeface="Calibri"/>
                      </a:endParaRPr>
                    </a:p>
                  </a:txBody>
                  <a:tcPr marL="0" marR="0" marT="184785" marB="0"/>
                </a:tc>
                <a:extLst>
                  <a:ext uri="{0D108BD9-81ED-4DB2-BD59-A6C34878D82A}">
                    <a16:rowId xmlns="" xmlns:a16="http://schemas.microsoft.com/office/drawing/2014/main" val="10001"/>
                  </a:ext>
                </a:extLst>
              </a:tr>
              <a:tr h="544766">
                <a:tc>
                  <a:txBody>
                    <a:bodyPr/>
                    <a:lstStyle/>
                    <a:p>
                      <a:pPr marL="485775">
                        <a:lnSpc>
                          <a:spcPts val="2565"/>
                        </a:lnSpc>
                      </a:pPr>
                      <a:r>
                        <a:rPr sz="2400" b="1" dirty="0">
                          <a:latin typeface="Calibri"/>
                          <a:cs typeface="Calibri"/>
                        </a:rPr>
                        <a:t>+</a:t>
                      </a:r>
                      <a:endParaRPr sz="2400">
                        <a:latin typeface="Calibri"/>
                        <a:cs typeface="Calibri"/>
                      </a:endParaRPr>
                    </a:p>
                  </a:txBody>
                  <a:tcPr marL="0" marR="0" marT="0" marB="0">
                    <a:lnB w="28575">
                      <a:solidFill>
                        <a:srgbClr val="000000"/>
                      </a:solidFill>
                      <a:prstDash val="solid"/>
                    </a:lnB>
                  </a:tcPr>
                </a:tc>
                <a:tc>
                  <a:txBody>
                    <a:bodyPr/>
                    <a:lstStyle/>
                    <a:p>
                      <a:pPr marR="287020" algn="ctr">
                        <a:lnSpc>
                          <a:spcPts val="2595"/>
                        </a:lnSpc>
                      </a:pPr>
                      <a:r>
                        <a:rPr sz="2400" spc="-5" dirty="0">
                          <a:latin typeface="Calibri"/>
                          <a:cs typeface="Calibri"/>
                        </a:rPr>
                        <a:t>0011</a:t>
                      </a:r>
                      <a:endParaRPr sz="2400">
                        <a:latin typeface="Calibri"/>
                        <a:cs typeface="Calibri"/>
                      </a:endParaRPr>
                    </a:p>
                  </a:txBody>
                  <a:tcPr marL="0" marR="0" marT="0" marB="0">
                    <a:lnB w="28575">
                      <a:solidFill>
                        <a:srgbClr val="000000"/>
                      </a:solidFill>
                      <a:prstDash val="solid"/>
                    </a:lnB>
                  </a:tcPr>
                </a:tc>
                <a:tc>
                  <a:txBody>
                    <a:bodyPr/>
                    <a:lstStyle/>
                    <a:p>
                      <a:pPr marR="49530" algn="ctr">
                        <a:lnSpc>
                          <a:spcPts val="2595"/>
                        </a:lnSpc>
                      </a:pPr>
                      <a:r>
                        <a:rPr sz="2400" spc="-5" dirty="0">
                          <a:latin typeface="Calibri"/>
                          <a:cs typeface="Calibri"/>
                        </a:rPr>
                        <a:t>0011</a:t>
                      </a:r>
                      <a:endParaRPr sz="2400">
                        <a:latin typeface="Calibri"/>
                        <a:cs typeface="Calibri"/>
                      </a:endParaRPr>
                    </a:p>
                  </a:txBody>
                  <a:tcPr marL="0" marR="0" marT="0" marB="0">
                    <a:lnB w="28575">
                      <a:solidFill>
                        <a:srgbClr val="000000"/>
                      </a:solidFill>
                      <a:prstDash val="solid"/>
                    </a:lnB>
                  </a:tcPr>
                </a:tc>
                <a:tc>
                  <a:txBody>
                    <a:bodyPr/>
                    <a:lstStyle/>
                    <a:p>
                      <a:pPr marL="583565">
                        <a:lnSpc>
                          <a:spcPts val="2595"/>
                        </a:lnSpc>
                      </a:pPr>
                      <a:r>
                        <a:rPr sz="2400" spc="-5" dirty="0">
                          <a:latin typeface="Calibri"/>
                          <a:cs typeface="Calibri"/>
                        </a:rPr>
                        <a:t>0011</a:t>
                      </a:r>
                      <a:endParaRPr sz="2400">
                        <a:latin typeface="Calibri"/>
                        <a:cs typeface="Calibri"/>
                      </a:endParaRPr>
                    </a:p>
                  </a:txBody>
                  <a:tcPr marL="0" marR="0" marT="0" marB="0">
                    <a:lnB w="28575">
                      <a:solidFill>
                        <a:srgbClr val="000000"/>
                      </a:solidFill>
                      <a:prstDash val="solid"/>
                    </a:lnB>
                  </a:tcPr>
                </a:tc>
                <a:extLst>
                  <a:ext uri="{0D108BD9-81ED-4DB2-BD59-A6C34878D82A}">
                    <a16:rowId xmlns="" xmlns:a16="http://schemas.microsoft.com/office/drawing/2014/main" val="10002"/>
                  </a:ext>
                </a:extLst>
              </a:tr>
              <a:tr h="409892">
                <a:tc>
                  <a:txBody>
                    <a:bodyPr/>
                    <a:lstStyle/>
                    <a:p>
                      <a:pPr>
                        <a:lnSpc>
                          <a:spcPct val="100000"/>
                        </a:lnSpc>
                      </a:pPr>
                      <a:endParaRPr sz="2200">
                        <a:latin typeface="Times New Roman"/>
                        <a:cs typeface="Times New Roman"/>
                      </a:endParaRPr>
                    </a:p>
                  </a:txBody>
                  <a:tcPr marL="0" marR="0" marT="0" marB="0">
                    <a:lnT w="28575">
                      <a:solidFill>
                        <a:srgbClr val="000000"/>
                      </a:solidFill>
                      <a:prstDash val="solid"/>
                    </a:lnT>
                  </a:tcPr>
                </a:tc>
                <a:tc>
                  <a:txBody>
                    <a:bodyPr/>
                    <a:lstStyle/>
                    <a:p>
                      <a:pPr marR="309245" algn="ctr">
                        <a:lnSpc>
                          <a:spcPct val="100000"/>
                        </a:lnSpc>
                        <a:spcBef>
                          <a:spcPts val="225"/>
                        </a:spcBef>
                      </a:pPr>
                      <a:r>
                        <a:rPr sz="2400" spc="-5" dirty="0">
                          <a:latin typeface="Calibri"/>
                          <a:cs typeface="Calibri"/>
                        </a:rPr>
                        <a:t>0111</a:t>
                      </a:r>
                      <a:endParaRPr sz="2400">
                        <a:latin typeface="Calibri"/>
                        <a:cs typeface="Calibri"/>
                      </a:endParaRPr>
                    </a:p>
                  </a:txBody>
                  <a:tcPr marL="0" marR="0" marT="28575" marB="0">
                    <a:lnT w="28575">
                      <a:solidFill>
                        <a:srgbClr val="000000"/>
                      </a:solidFill>
                      <a:prstDash val="solid"/>
                    </a:lnT>
                  </a:tcPr>
                </a:tc>
                <a:tc>
                  <a:txBody>
                    <a:bodyPr/>
                    <a:lstStyle/>
                    <a:p>
                      <a:pPr marR="71755" algn="ctr">
                        <a:lnSpc>
                          <a:spcPct val="100000"/>
                        </a:lnSpc>
                        <a:spcBef>
                          <a:spcPts val="225"/>
                        </a:spcBef>
                      </a:pPr>
                      <a:r>
                        <a:rPr sz="2400" spc="-5" dirty="0">
                          <a:latin typeface="Calibri"/>
                          <a:cs typeface="Calibri"/>
                        </a:rPr>
                        <a:t>0101</a:t>
                      </a:r>
                      <a:endParaRPr sz="2400">
                        <a:latin typeface="Calibri"/>
                        <a:cs typeface="Calibri"/>
                      </a:endParaRPr>
                    </a:p>
                  </a:txBody>
                  <a:tcPr marL="0" marR="0" marT="28575" marB="0">
                    <a:lnT w="28575">
                      <a:solidFill>
                        <a:srgbClr val="000000"/>
                      </a:solidFill>
                      <a:prstDash val="solid"/>
                    </a:lnT>
                  </a:tcPr>
                </a:tc>
                <a:tc>
                  <a:txBody>
                    <a:bodyPr/>
                    <a:lstStyle/>
                    <a:p>
                      <a:pPr marL="572770">
                        <a:lnSpc>
                          <a:spcPct val="100000"/>
                        </a:lnSpc>
                        <a:spcBef>
                          <a:spcPts val="225"/>
                        </a:spcBef>
                      </a:pPr>
                      <a:r>
                        <a:rPr sz="2400" spc="-5" dirty="0">
                          <a:latin typeface="Calibri"/>
                          <a:cs typeface="Calibri"/>
                        </a:rPr>
                        <a:t>1011</a:t>
                      </a:r>
                      <a:endParaRPr sz="2400">
                        <a:latin typeface="Calibri"/>
                        <a:cs typeface="Calibri"/>
                      </a:endParaRPr>
                    </a:p>
                  </a:txBody>
                  <a:tcPr marL="0" marR="0" marT="28575" marB="0">
                    <a:lnT w="28575">
                      <a:solidFill>
                        <a:srgbClr val="000000"/>
                      </a:solidFill>
                      <a:prstDash val="solid"/>
                    </a:lnT>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45744" y="189738"/>
            <a:ext cx="8452485" cy="5118100"/>
          </a:xfrm>
          <a:prstGeom prst="rect">
            <a:avLst/>
          </a:prstGeom>
        </p:spPr>
        <p:txBody>
          <a:bodyPr vert="horz" wrap="square" lIns="0" tIns="12700" rIns="0" bIns="0" rtlCol="0">
            <a:spAutoFit/>
          </a:bodyPr>
          <a:lstStyle/>
          <a:p>
            <a:pPr marL="202565">
              <a:lnSpc>
                <a:spcPct val="100000"/>
              </a:lnSpc>
              <a:spcBef>
                <a:spcPts val="100"/>
              </a:spcBef>
            </a:pPr>
            <a:r>
              <a:rPr sz="3200" spc="-20" dirty="0">
                <a:solidFill>
                  <a:srgbClr val="FF0000"/>
                </a:solidFill>
                <a:latin typeface="Calibri"/>
                <a:cs typeface="Calibri"/>
              </a:rPr>
              <a:t>Exercise</a:t>
            </a:r>
            <a:endParaRPr sz="3200">
              <a:latin typeface="Calibri"/>
              <a:cs typeface="Calibri"/>
            </a:endParaRPr>
          </a:p>
          <a:p>
            <a:pPr marL="393065" marR="43180" indent="-342900">
              <a:lnSpc>
                <a:spcPct val="150100"/>
              </a:lnSpc>
              <a:spcBef>
                <a:spcPts val="1685"/>
              </a:spcBef>
              <a:buFont typeface="Arial"/>
              <a:buChar char="•"/>
              <a:tabLst>
                <a:tab pos="393065" algn="l"/>
                <a:tab pos="393700" algn="l"/>
              </a:tabLst>
            </a:pPr>
            <a:r>
              <a:rPr sz="3200" spc="-15" dirty="0">
                <a:latin typeface="Calibri"/>
                <a:cs typeface="Calibri"/>
              </a:rPr>
              <a:t>Convert following </a:t>
            </a:r>
            <a:r>
              <a:rPr sz="3200" spc="-5" dirty="0">
                <a:latin typeface="Calibri"/>
                <a:cs typeface="Calibri"/>
              </a:rPr>
              <a:t>Decimal </a:t>
            </a:r>
            <a:r>
              <a:rPr sz="3200" spc="-15" dirty="0">
                <a:latin typeface="Calibri"/>
                <a:cs typeface="Calibri"/>
              </a:rPr>
              <a:t>Numbers </a:t>
            </a:r>
            <a:r>
              <a:rPr sz="3200" spc="-20" dirty="0">
                <a:latin typeface="Calibri"/>
                <a:cs typeface="Calibri"/>
              </a:rPr>
              <a:t>into </a:t>
            </a:r>
            <a:r>
              <a:rPr sz="3200" spc="-15" dirty="0">
                <a:latin typeface="Calibri"/>
                <a:cs typeface="Calibri"/>
              </a:rPr>
              <a:t>Excess-  </a:t>
            </a:r>
            <a:r>
              <a:rPr sz="3200" dirty="0">
                <a:latin typeface="Calibri"/>
                <a:cs typeface="Calibri"/>
              </a:rPr>
              <a:t>3</a:t>
            </a:r>
            <a:r>
              <a:rPr sz="3200" spc="-5" dirty="0">
                <a:latin typeface="Calibri"/>
                <a:cs typeface="Calibri"/>
              </a:rPr>
              <a:t> Code</a:t>
            </a:r>
            <a:endParaRPr sz="3200">
              <a:latin typeface="Calibri"/>
              <a:cs typeface="Calibri"/>
            </a:endParaRPr>
          </a:p>
          <a:p>
            <a:pPr marL="908685">
              <a:lnSpc>
                <a:spcPct val="100000"/>
              </a:lnSpc>
              <a:spcBef>
                <a:spcPts val="1920"/>
              </a:spcBef>
              <a:tabLst>
                <a:tab pos="1421765" algn="l"/>
              </a:tabLst>
            </a:pPr>
            <a:r>
              <a:rPr sz="3200" spc="-5" dirty="0">
                <a:latin typeface="Calibri"/>
                <a:cs typeface="Calibri"/>
              </a:rPr>
              <a:t>1.	</a:t>
            </a:r>
            <a:r>
              <a:rPr sz="3200" dirty="0">
                <a:latin typeface="Calibri"/>
                <a:cs typeface="Calibri"/>
              </a:rPr>
              <a:t>(40)</a:t>
            </a:r>
            <a:r>
              <a:rPr sz="3150" baseline="-21164" dirty="0">
                <a:latin typeface="Calibri"/>
                <a:cs typeface="Calibri"/>
              </a:rPr>
              <a:t>10</a:t>
            </a:r>
            <a:endParaRPr sz="3150" baseline="-21164">
              <a:latin typeface="Calibri"/>
              <a:cs typeface="Calibri"/>
            </a:endParaRPr>
          </a:p>
          <a:p>
            <a:pPr marL="908685">
              <a:lnSpc>
                <a:spcPct val="100000"/>
              </a:lnSpc>
              <a:spcBef>
                <a:spcPts val="1925"/>
              </a:spcBef>
              <a:tabLst>
                <a:tab pos="1421765" algn="l"/>
              </a:tabLst>
            </a:pPr>
            <a:r>
              <a:rPr sz="3200" spc="-5" dirty="0">
                <a:latin typeface="Calibri"/>
                <a:cs typeface="Calibri"/>
              </a:rPr>
              <a:t>2.	(88)</a:t>
            </a:r>
            <a:r>
              <a:rPr sz="3200" spc="-305" dirty="0">
                <a:latin typeface="Calibri"/>
                <a:cs typeface="Calibri"/>
              </a:rPr>
              <a:t> </a:t>
            </a:r>
            <a:r>
              <a:rPr sz="3150" spc="15" baseline="-21164" dirty="0">
                <a:latin typeface="Calibri"/>
                <a:cs typeface="Calibri"/>
              </a:rPr>
              <a:t>10</a:t>
            </a:r>
            <a:endParaRPr sz="3150" baseline="-21164">
              <a:latin typeface="Calibri"/>
              <a:cs typeface="Calibri"/>
            </a:endParaRPr>
          </a:p>
          <a:p>
            <a:pPr marL="908685">
              <a:lnSpc>
                <a:spcPct val="100000"/>
              </a:lnSpc>
              <a:spcBef>
                <a:spcPts val="1920"/>
              </a:spcBef>
              <a:tabLst>
                <a:tab pos="1421765" algn="l"/>
              </a:tabLst>
            </a:pPr>
            <a:r>
              <a:rPr sz="3200" spc="-5" dirty="0">
                <a:latin typeface="Calibri"/>
                <a:cs typeface="Calibri"/>
              </a:rPr>
              <a:t>3.	(64)</a:t>
            </a:r>
            <a:r>
              <a:rPr sz="3200" spc="-300" dirty="0">
                <a:latin typeface="Calibri"/>
                <a:cs typeface="Calibri"/>
              </a:rPr>
              <a:t> </a:t>
            </a:r>
            <a:r>
              <a:rPr sz="3150" spc="15" baseline="-21164" dirty="0">
                <a:latin typeface="Calibri"/>
                <a:cs typeface="Calibri"/>
              </a:rPr>
              <a:t>10</a:t>
            </a:r>
            <a:endParaRPr sz="3150" baseline="-21164">
              <a:latin typeface="Calibri"/>
              <a:cs typeface="Calibri"/>
            </a:endParaRPr>
          </a:p>
          <a:p>
            <a:pPr marL="908685">
              <a:lnSpc>
                <a:spcPct val="100000"/>
              </a:lnSpc>
              <a:spcBef>
                <a:spcPts val="1920"/>
              </a:spcBef>
              <a:tabLst>
                <a:tab pos="1421765" algn="l"/>
              </a:tabLst>
            </a:pPr>
            <a:r>
              <a:rPr sz="3200" spc="-5" dirty="0">
                <a:latin typeface="Calibri"/>
                <a:cs typeface="Calibri"/>
              </a:rPr>
              <a:t>4.	(23)</a:t>
            </a:r>
            <a:r>
              <a:rPr sz="3200" spc="-305" dirty="0">
                <a:latin typeface="Calibri"/>
                <a:cs typeface="Calibri"/>
              </a:rPr>
              <a:t> </a:t>
            </a:r>
            <a:r>
              <a:rPr sz="3150" spc="15" baseline="-21164" dirty="0">
                <a:latin typeface="Calibri"/>
                <a:cs typeface="Calibri"/>
              </a:rPr>
              <a:t>10</a:t>
            </a:r>
            <a:endParaRPr sz="3150" baseline="-21164">
              <a:latin typeface="Calibri"/>
              <a:cs typeface="Calibri"/>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0"/>
            <a:ext cx="8378190" cy="5408295"/>
          </a:xfrm>
          <a:prstGeom prst="rect">
            <a:avLst/>
          </a:prstGeom>
        </p:spPr>
        <p:txBody>
          <a:bodyPr vert="horz" wrap="square" lIns="0" tIns="264795" rIns="0" bIns="0" rtlCol="0">
            <a:spAutoFit/>
          </a:bodyPr>
          <a:lstStyle/>
          <a:p>
            <a:pPr marL="12700">
              <a:lnSpc>
                <a:spcPct val="100000"/>
              </a:lnSpc>
              <a:spcBef>
                <a:spcPts val="2085"/>
              </a:spcBef>
            </a:pPr>
            <a:r>
              <a:rPr sz="3200" b="1" dirty="0">
                <a:solidFill>
                  <a:srgbClr val="FF0000"/>
                </a:solidFill>
                <a:latin typeface="Calibri"/>
                <a:cs typeface="Calibri"/>
              </a:rPr>
              <a:t>ASCII</a:t>
            </a:r>
            <a:r>
              <a:rPr sz="3200" b="1" spc="-20" dirty="0">
                <a:solidFill>
                  <a:srgbClr val="FF0000"/>
                </a:solidFill>
                <a:latin typeface="Calibri"/>
                <a:cs typeface="Calibri"/>
              </a:rPr>
              <a:t> </a:t>
            </a:r>
            <a:r>
              <a:rPr sz="3200" b="1" spc="-5" dirty="0">
                <a:solidFill>
                  <a:srgbClr val="FF0000"/>
                </a:solidFill>
                <a:latin typeface="Calibri"/>
                <a:cs typeface="Calibri"/>
              </a:rPr>
              <a:t>Codes</a:t>
            </a:r>
            <a:endParaRPr sz="3200">
              <a:latin typeface="Calibri"/>
              <a:cs typeface="Calibri"/>
            </a:endParaRPr>
          </a:p>
          <a:p>
            <a:pPr marL="354965" marR="5080" indent="-342900" algn="just">
              <a:lnSpc>
                <a:spcPct val="100000"/>
              </a:lnSpc>
              <a:spcBef>
                <a:spcPts val="1985"/>
              </a:spcBef>
              <a:buFont typeface="Wingdings"/>
              <a:buChar char=""/>
              <a:tabLst>
                <a:tab pos="355600" algn="l"/>
              </a:tabLst>
            </a:pPr>
            <a:r>
              <a:rPr sz="3200" spc="-5" dirty="0">
                <a:latin typeface="Calibri"/>
                <a:cs typeface="Calibri"/>
              </a:rPr>
              <a:t>The </a:t>
            </a:r>
            <a:r>
              <a:rPr sz="3200" b="1" spc="-10" dirty="0">
                <a:latin typeface="Calibri"/>
                <a:cs typeface="Calibri"/>
              </a:rPr>
              <a:t>American </a:t>
            </a:r>
            <a:r>
              <a:rPr sz="3200" b="1" spc="-15" dirty="0">
                <a:latin typeface="Calibri"/>
                <a:cs typeface="Calibri"/>
              </a:rPr>
              <a:t>Standard </a:t>
            </a:r>
            <a:r>
              <a:rPr sz="3200" b="1" spc="-5" dirty="0">
                <a:latin typeface="Calibri"/>
                <a:cs typeface="Calibri"/>
              </a:rPr>
              <a:t>Code </a:t>
            </a:r>
            <a:r>
              <a:rPr sz="3200" b="1" spc="-20" dirty="0">
                <a:latin typeface="Calibri"/>
                <a:cs typeface="Calibri"/>
              </a:rPr>
              <a:t>for </a:t>
            </a:r>
            <a:r>
              <a:rPr sz="3200" b="1" spc="-10" dirty="0">
                <a:latin typeface="Calibri"/>
                <a:cs typeface="Calibri"/>
              </a:rPr>
              <a:t>Information  </a:t>
            </a:r>
            <a:r>
              <a:rPr sz="3200" b="1" spc="-20" dirty="0">
                <a:latin typeface="Calibri"/>
                <a:cs typeface="Calibri"/>
              </a:rPr>
              <a:t>Interchange </a:t>
            </a:r>
            <a:r>
              <a:rPr sz="3200" spc="-5" dirty="0">
                <a:latin typeface="Calibri"/>
                <a:cs typeface="Calibri"/>
              </a:rPr>
              <a:t>is </a:t>
            </a:r>
            <a:r>
              <a:rPr sz="3200" dirty="0">
                <a:latin typeface="Calibri"/>
                <a:cs typeface="Calibri"/>
              </a:rPr>
              <a:t>a </a:t>
            </a:r>
            <a:r>
              <a:rPr sz="3200" spc="-10" dirty="0">
                <a:latin typeface="Calibri"/>
                <a:cs typeface="Calibri"/>
              </a:rPr>
              <a:t>character-encoding </a:t>
            </a:r>
            <a:r>
              <a:rPr sz="3200" spc="-5" dirty="0">
                <a:latin typeface="Calibri"/>
                <a:cs typeface="Calibri"/>
              </a:rPr>
              <a:t>scheme  originally based </a:t>
            </a:r>
            <a:r>
              <a:rPr sz="3200" dirty="0">
                <a:latin typeface="Calibri"/>
                <a:cs typeface="Calibri"/>
              </a:rPr>
              <a:t>on the </a:t>
            </a:r>
            <a:r>
              <a:rPr sz="3200" spc="-5" dirty="0">
                <a:latin typeface="Calibri"/>
                <a:cs typeface="Calibri"/>
              </a:rPr>
              <a:t>English</a:t>
            </a:r>
            <a:r>
              <a:rPr sz="3200" spc="35" dirty="0">
                <a:latin typeface="Calibri"/>
                <a:cs typeface="Calibri"/>
              </a:rPr>
              <a:t> </a:t>
            </a:r>
            <a:r>
              <a:rPr sz="3200" spc="-5" dirty="0">
                <a:latin typeface="Calibri"/>
                <a:cs typeface="Calibri"/>
              </a:rPr>
              <a:t>alphabet.</a:t>
            </a:r>
            <a:endParaRPr sz="3200">
              <a:latin typeface="Calibri"/>
              <a:cs typeface="Calibri"/>
            </a:endParaRPr>
          </a:p>
          <a:p>
            <a:pPr marL="354965" marR="5080" indent="-342900" algn="just">
              <a:lnSpc>
                <a:spcPct val="100000"/>
              </a:lnSpc>
              <a:spcBef>
                <a:spcPts val="5"/>
              </a:spcBef>
              <a:buFont typeface="Wingdings"/>
              <a:buChar char=""/>
              <a:tabLst>
                <a:tab pos="355600" algn="l"/>
              </a:tabLst>
            </a:pPr>
            <a:r>
              <a:rPr sz="3200" dirty="0">
                <a:latin typeface="Calibri"/>
                <a:cs typeface="Calibri"/>
              </a:rPr>
              <a:t>ASCII </a:t>
            </a:r>
            <a:r>
              <a:rPr sz="3200" spc="-10" dirty="0">
                <a:latin typeface="Calibri"/>
                <a:cs typeface="Calibri"/>
              </a:rPr>
              <a:t>codes </a:t>
            </a:r>
            <a:r>
              <a:rPr sz="3200" spc="-20" dirty="0">
                <a:latin typeface="Calibri"/>
                <a:cs typeface="Calibri"/>
              </a:rPr>
              <a:t>represent text </a:t>
            </a:r>
            <a:r>
              <a:rPr sz="3200" dirty="0">
                <a:latin typeface="Calibri"/>
                <a:cs typeface="Calibri"/>
              </a:rPr>
              <a:t>in </a:t>
            </a:r>
            <a:r>
              <a:rPr sz="3200" spc="-15" dirty="0">
                <a:latin typeface="Calibri"/>
                <a:cs typeface="Calibri"/>
              </a:rPr>
              <a:t>computers,  </a:t>
            </a:r>
            <a:r>
              <a:rPr sz="3200" spc="-10" dirty="0">
                <a:latin typeface="Calibri"/>
                <a:cs typeface="Calibri"/>
              </a:rPr>
              <a:t>communications </a:t>
            </a:r>
            <a:r>
              <a:rPr sz="3200" spc="-5" dirty="0">
                <a:latin typeface="Calibri"/>
                <a:cs typeface="Calibri"/>
              </a:rPr>
              <a:t>equipment, </a:t>
            </a:r>
            <a:r>
              <a:rPr sz="3200" dirty="0">
                <a:latin typeface="Calibri"/>
                <a:cs typeface="Calibri"/>
              </a:rPr>
              <a:t>and </a:t>
            </a:r>
            <a:r>
              <a:rPr sz="3200" spc="-5" dirty="0">
                <a:latin typeface="Calibri"/>
                <a:cs typeface="Calibri"/>
              </a:rPr>
              <a:t>other devices  </a:t>
            </a:r>
            <a:r>
              <a:rPr sz="3200" spc="-10" dirty="0">
                <a:latin typeface="Calibri"/>
                <a:cs typeface="Calibri"/>
              </a:rPr>
              <a:t>that </a:t>
            </a:r>
            <a:r>
              <a:rPr sz="3200" spc="-5" dirty="0">
                <a:latin typeface="Calibri"/>
                <a:cs typeface="Calibri"/>
              </a:rPr>
              <a:t>use</a:t>
            </a:r>
            <a:r>
              <a:rPr sz="3200" dirty="0">
                <a:latin typeface="Calibri"/>
                <a:cs typeface="Calibri"/>
              </a:rPr>
              <a:t> </a:t>
            </a:r>
            <a:r>
              <a:rPr sz="3200" spc="-20" dirty="0">
                <a:latin typeface="Calibri"/>
                <a:cs typeface="Calibri"/>
              </a:rPr>
              <a:t>text.</a:t>
            </a:r>
            <a:endParaRPr sz="3200">
              <a:latin typeface="Calibri"/>
              <a:cs typeface="Calibri"/>
            </a:endParaRPr>
          </a:p>
          <a:p>
            <a:pPr marL="354965" marR="5080" indent="-342900" algn="just">
              <a:lnSpc>
                <a:spcPct val="100000"/>
              </a:lnSpc>
              <a:buFont typeface="Wingdings"/>
              <a:buChar char=""/>
              <a:tabLst>
                <a:tab pos="355600" algn="l"/>
              </a:tabLst>
            </a:pPr>
            <a:r>
              <a:rPr sz="3200" spc="-10" dirty="0">
                <a:latin typeface="Calibri"/>
                <a:cs typeface="Calibri"/>
              </a:rPr>
              <a:t>Most </a:t>
            </a:r>
            <a:r>
              <a:rPr sz="3200" dirty="0">
                <a:latin typeface="Calibri"/>
                <a:cs typeface="Calibri"/>
              </a:rPr>
              <a:t>modern </a:t>
            </a:r>
            <a:r>
              <a:rPr sz="3200" spc="-15" dirty="0">
                <a:latin typeface="Calibri"/>
                <a:cs typeface="Calibri"/>
              </a:rPr>
              <a:t>character-encoding </a:t>
            </a:r>
            <a:r>
              <a:rPr sz="3200" spc="-5" dirty="0">
                <a:latin typeface="Calibri"/>
                <a:cs typeface="Calibri"/>
              </a:rPr>
              <a:t>schemes </a:t>
            </a:r>
            <a:r>
              <a:rPr sz="3200" spc="-15" dirty="0">
                <a:latin typeface="Calibri"/>
                <a:cs typeface="Calibri"/>
              </a:rPr>
              <a:t>are </a:t>
            </a:r>
            <a:r>
              <a:rPr sz="3200" spc="690" dirty="0">
                <a:latin typeface="Calibri"/>
                <a:cs typeface="Calibri"/>
              </a:rPr>
              <a:t> </a:t>
            </a:r>
            <a:r>
              <a:rPr sz="3200" spc="-5" dirty="0">
                <a:latin typeface="Calibri"/>
                <a:cs typeface="Calibri"/>
              </a:rPr>
              <a:t>based </a:t>
            </a:r>
            <a:r>
              <a:rPr sz="3200" spc="5" dirty="0">
                <a:latin typeface="Calibri"/>
                <a:cs typeface="Calibri"/>
              </a:rPr>
              <a:t>on </a:t>
            </a:r>
            <a:r>
              <a:rPr sz="3200" spc="-5" dirty="0">
                <a:latin typeface="Calibri"/>
                <a:cs typeface="Calibri"/>
              </a:rPr>
              <a:t>ASCII, </a:t>
            </a:r>
            <a:r>
              <a:rPr sz="3200" dirty="0">
                <a:latin typeface="Calibri"/>
                <a:cs typeface="Calibri"/>
              </a:rPr>
              <a:t>though </a:t>
            </a:r>
            <a:r>
              <a:rPr sz="3200" spc="-5" dirty="0">
                <a:latin typeface="Calibri"/>
                <a:cs typeface="Calibri"/>
              </a:rPr>
              <a:t>they support </a:t>
            </a:r>
            <a:r>
              <a:rPr sz="3200" spc="-15" dirty="0">
                <a:latin typeface="Calibri"/>
                <a:cs typeface="Calibri"/>
              </a:rPr>
              <a:t>many  </a:t>
            </a:r>
            <a:r>
              <a:rPr sz="3200" spc="-5" dirty="0">
                <a:latin typeface="Calibri"/>
                <a:cs typeface="Calibri"/>
              </a:rPr>
              <a:t>additional</a:t>
            </a:r>
            <a:r>
              <a:rPr sz="3200" spc="25" dirty="0">
                <a:latin typeface="Calibri"/>
                <a:cs typeface="Calibri"/>
              </a:rPr>
              <a:t> </a:t>
            </a:r>
            <a:r>
              <a:rPr sz="3200" spc="-15" dirty="0">
                <a:latin typeface="Calibri"/>
                <a:cs typeface="Calibri"/>
              </a:rPr>
              <a:t>characters.</a:t>
            </a:r>
            <a:endParaRPr sz="3200">
              <a:latin typeface="Calibri"/>
              <a:cs typeface="Calibri"/>
            </a:endParaRPr>
          </a:p>
        </p:txBody>
      </p:sp>
      <p:sp>
        <p:nvSpPr>
          <p:cNvPr id="3" name="object 3"/>
          <p:cNvSpPr/>
          <p:nvPr/>
        </p:nvSpPr>
        <p:spPr>
          <a:xfrm>
            <a:off x="304558" y="6858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6858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07340" y="0"/>
            <a:ext cx="8454390" cy="5467985"/>
          </a:xfrm>
          <a:prstGeom prst="rect">
            <a:avLst/>
          </a:prstGeom>
        </p:spPr>
        <p:txBody>
          <a:bodyPr vert="horz" wrap="square" lIns="0" tIns="294640" rIns="0" bIns="0" rtlCol="0">
            <a:spAutoFit/>
          </a:bodyPr>
          <a:lstStyle/>
          <a:p>
            <a:pPr marL="12700">
              <a:lnSpc>
                <a:spcPct val="100000"/>
              </a:lnSpc>
              <a:spcBef>
                <a:spcPts val="2320"/>
              </a:spcBef>
            </a:pPr>
            <a:r>
              <a:rPr sz="3200" b="1" dirty="0">
                <a:solidFill>
                  <a:srgbClr val="FF0000"/>
                </a:solidFill>
                <a:latin typeface="Calibri"/>
                <a:cs typeface="Calibri"/>
              </a:rPr>
              <a:t>ASCII</a:t>
            </a:r>
            <a:r>
              <a:rPr sz="3200" b="1" spc="-20" dirty="0">
                <a:solidFill>
                  <a:srgbClr val="FF0000"/>
                </a:solidFill>
                <a:latin typeface="Calibri"/>
                <a:cs typeface="Calibri"/>
              </a:rPr>
              <a:t> </a:t>
            </a:r>
            <a:r>
              <a:rPr sz="3200" b="1" spc="-5" dirty="0">
                <a:solidFill>
                  <a:srgbClr val="FF0000"/>
                </a:solidFill>
                <a:latin typeface="Calibri"/>
                <a:cs typeface="Calibri"/>
              </a:rPr>
              <a:t>Codes</a:t>
            </a:r>
            <a:endParaRPr sz="3200">
              <a:latin typeface="Calibri"/>
              <a:cs typeface="Calibri"/>
            </a:endParaRPr>
          </a:p>
          <a:p>
            <a:pPr marL="431800" marR="5080" indent="-342900" algn="just">
              <a:lnSpc>
                <a:spcPct val="100000"/>
              </a:lnSpc>
              <a:spcBef>
                <a:spcPts val="2225"/>
              </a:spcBef>
              <a:buFont typeface="Wingdings"/>
              <a:buChar char=""/>
              <a:tabLst>
                <a:tab pos="432434" algn="l"/>
              </a:tabLst>
            </a:pPr>
            <a:r>
              <a:rPr sz="3200" dirty="0">
                <a:latin typeface="Calibri"/>
                <a:cs typeface="Calibri"/>
              </a:rPr>
              <a:t>ASCII </a:t>
            </a:r>
            <a:r>
              <a:rPr sz="3200" spc="-5" dirty="0">
                <a:latin typeface="Calibri"/>
                <a:cs typeface="Calibri"/>
              </a:rPr>
              <a:t>developed </a:t>
            </a:r>
            <a:r>
              <a:rPr sz="3200" spc="-20" dirty="0">
                <a:latin typeface="Calibri"/>
                <a:cs typeface="Calibri"/>
              </a:rPr>
              <a:t>from </a:t>
            </a:r>
            <a:r>
              <a:rPr sz="3200" spc="-10" dirty="0">
                <a:latin typeface="Calibri"/>
                <a:cs typeface="Calibri"/>
              </a:rPr>
              <a:t>telegraphic codes. </a:t>
            </a:r>
            <a:r>
              <a:rPr sz="3200" dirty="0">
                <a:latin typeface="Calibri"/>
                <a:cs typeface="Calibri"/>
              </a:rPr>
              <a:t>Its </a:t>
            </a:r>
            <a:r>
              <a:rPr sz="3200" spc="-25" dirty="0">
                <a:latin typeface="Calibri"/>
                <a:cs typeface="Calibri"/>
              </a:rPr>
              <a:t>first  </a:t>
            </a:r>
            <a:r>
              <a:rPr sz="3200" spc="-15" dirty="0">
                <a:latin typeface="Calibri"/>
                <a:cs typeface="Calibri"/>
              </a:rPr>
              <a:t>commercial </a:t>
            </a:r>
            <a:r>
              <a:rPr sz="3200" spc="-5" dirty="0">
                <a:latin typeface="Calibri"/>
                <a:cs typeface="Calibri"/>
              </a:rPr>
              <a:t>use </a:t>
            </a:r>
            <a:r>
              <a:rPr sz="3200" spc="-10" dirty="0">
                <a:latin typeface="Calibri"/>
                <a:cs typeface="Calibri"/>
              </a:rPr>
              <a:t>was </a:t>
            </a:r>
            <a:r>
              <a:rPr sz="3200" dirty="0">
                <a:latin typeface="Calibri"/>
                <a:cs typeface="Calibri"/>
              </a:rPr>
              <a:t>as a </a:t>
            </a:r>
            <a:r>
              <a:rPr sz="3200" spc="-10" dirty="0">
                <a:latin typeface="Calibri"/>
                <a:cs typeface="Calibri"/>
              </a:rPr>
              <a:t>seven-bit </a:t>
            </a:r>
            <a:r>
              <a:rPr sz="3200" spc="-15" dirty="0">
                <a:latin typeface="Calibri"/>
                <a:cs typeface="Calibri"/>
              </a:rPr>
              <a:t>tele-printer  </a:t>
            </a:r>
            <a:r>
              <a:rPr sz="3200" spc="-10" dirty="0">
                <a:latin typeface="Calibri"/>
                <a:cs typeface="Calibri"/>
              </a:rPr>
              <a:t>code </a:t>
            </a:r>
            <a:r>
              <a:rPr sz="3200" spc="-15" dirty="0">
                <a:latin typeface="Calibri"/>
                <a:cs typeface="Calibri"/>
              </a:rPr>
              <a:t>promoted </a:t>
            </a:r>
            <a:r>
              <a:rPr sz="3200" spc="-10" dirty="0">
                <a:latin typeface="Calibri"/>
                <a:cs typeface="Calibri"/>
              </a:rPr>
              <a:t>by </a:t>
            </a:r>
            <a:r>
              <a:rPr sz="3200" spc="-5" dirty="0">
                <a:latin typeface="Calibri"/>
                <a:cs typeface="Calibri"/>
              </a:rPr>
              <a:t>Bell </a:t>
            </a:r>
            <a:r>
              <a:rPr sz="3200" spc="-20" dirty="0">
                <a:latin typeface="Calibri"/>
                <a:cs typeface="Calibri"/>
              </a:rPr>
              <a:t>data</a:t>
            </a:r>
            <a:r>
              <a:rPr sz="3200" spc="10" dirty="0">
                <a:latin typeface="Calibri"/>
                <a:cs typeface="Calibri"/>
              </a:rPr>
              <a:t> </a:t>
            </a:r>
            <a:r>
              <a:rPr sz="3200" dirty="0">
                <a:latin typeface="Calibri"/>
                <a:cs typeface="Calibri"/>
              </a:rPr>
              <a:t>services.</a:t>
            </a:r>
            <a:endParaRPr sz="3200">
              <a:latin typeface="Calibri"/>
              <a:cs typeface="Calibri"/>
            </a:endParaRPr>
          </a:p>
          <a:p>
            <a:pPr marL="431800" marR="5080" indent="-342900" algn="just">
              <a:lnSpc>
                <a:spcPct val="100000"/>
              </a:lnSpc>
              <a:buFont typeface="Wingdings"/>
              <a:buChar char=""/>
              <a:tabLst>
                <a:tab pos="432434" algn="l"/>
              </a:tabLst>
            </a:pPr>
            <a:r>
              <a:rPr sz="3200" spc="-40" dirty="0">
                <a:latin typeface="Calibri"/>
                <a:cs typeface="Calibri"/>
              </a:rPr>
              <a:t>Work </a:t>
            </a:r>
            <a:r>
              <a:rPr sz="3200" dirty="0">
                <a:latin typeface="Calibri"/>
                <a:cs typeface="Calibri"/>
              </a:rPr>
              <a:t>on the ASCII </a:t>
            </a:r>
            <a:r>
              <a:rPr sz="3200" spc="-20" dirty="0">
                <a:latin typeface="Calibri"/>
                <a:cs typeface="Calibri"/>
              </a:rPr>
              <a:t>standard </a:t>
            </a:r>
            <a:r>
              <a:rPr sz="3200" spc="-15" dirty="0">
                <a:latin typeface="Calibri"/>
                <a:cs typeface="Calibri"/>
              </a:rPr>
              <a:t>began </a:t>
            </a:r>
            <a:r>
              <a:rPr sz="3200" dirty="0">
                <a:latin typeface="Calibri"/>
                <a:cs typeface="Calibri"/>
              </a:rPr>
              <a:t>on </a:t>
            </a:r>
            <a:r>
              <a:rPr sz="3200" spc="-10" dirty="0">
                <a:latin typeface="Calibri"/>
                <a:cs typeface="Calibri"/>
              </a:rPr>
              <a:t>October </a:t>
            </a:r>
            <a:r>
              <a:rPr sz="3200" spc="-5" dirty="0">
                <a:latin typeface="Calibri"/>
                <a:cs typeface="Calibri"/>
              </a:rPr>
              <a:t>6,  1960, </a:t>
            </a:r>
            <a:r>
              <a:rPr sz="3200" dirty="0">
                <a:latin typeface="Calibri"/>
                <a:cs typeface="Calibri"/>
              </a:rPr>
              <a:t>with the </a:t>
            </a:r>
            <a:r>
              <a:rPr sz="3200" spc="-25" dirty="0">
                <a:latin typeface="Calibri"/>
                <a:cs typeface="Calibri"/>
              </a:rPr>
              <a:t>first </a:t>
            </a:r>
            <a:r>
              <a:rPr sz="3200" spc="-5" dirty="0">
                <a:latin typeface="Calibri"/>
                <a:cs typeface="Calibri"/>
              </a:rPr>
              <a:t>meeting </a:t>
            </a:r>
            <a:r>
              <a:rPr sz="3200" dirty="0">
                <a:latin typeface="Calibri"/>
                <a:cs typeface="Calibri"/>
              </a:rPr>
              <a:t>of the </a:t>
            </a:r>
            <a:r>
              <a:rPr sz="3200" spc="-5" dirty="0">
                <a:latin typeface="Calibri"/>
                <a:cs typeface="Calibri"/>
              </a:rPr>
              <a:t>American  </a:t>
            </a:r>
            <a:r>
              <a:rPr sz="3200" spc="-10" dirty="0">
                <a:latin typeface="Calibri"/>
                <a:cs typeface="Calibri"/>
              </a:rPr>
              <a:t>Standards </a:t>
            </a:r>
            <a:r>
              <a:rPr sz="3200" spc="-5" dirty="0">
                <a:latin typeface="Calibri"/>
                <a:cs typeface="Calibri"/>
              </a:rPr>
              <a:t>Association's (ASA) X3.2  </a:t>
            </a:r>
            <a:r>
              <a:rPr sz="3200" spc="-15" dirty="0">
                <a:latin typeface="Calibri"/>
                <a:cs typeface="Calibri"/>
              </a:rPr>
              <a:t>subcommittee.</a:t>
            </a:r>
            <a:endParaRPr sz="3200">
              <a:latin typeface="Calibri"/>
              <a:cs typeface="Calibri"/>
            </a:endParaRPr>
          </a:p>
          <a:p>
            <a:pPr marL="431800" marR="5715" indent="-342900" algn="just">
              <a:lnSpc>
                <a:spcPct val="100000"/>
              </a:lnSpc>
              <a:spcBef>
                <a:spcPts val="5"/>
              </a:spcBef>
              <a:buFont typeface="Wingdings"/>
              <a:buChar char=""/>
              <a:tabLst>
                <a:tab pos="432434" algn="l"/>
              </a:tabLst>
            </a:pPr>
            <a:r>
              <a:rPr sz="3200" spc="-5" dirty="0">
                <a:latin typeface="Calibri"/>
                <a:cs typeface="Calibri"/>
              </a:rPr>
              <a:t>The </a:t>
            </a:r>
            <a:r>
              <a:rPr sz="3200" spc="-25" dirty="0">
                <a:latin typeface="Calibri"/>
                <a:cs typeface="Calibri"/>
              </a:rPr>
              <a:t>first </a:t>
            </a:r>
            <a:r>
              <a:rPr sz="3200" spc="-5" dirty="0">
                <a:latin typeface="Calibri"/>
                <a:cs typeface="Calibri"/>
              </a:rPr>
              <a:t>edition </a:t>
            </a:r>
            <a:r>
              <a:rPr sz="3200" spc="5" dirty="0">
                <a:latin typeface="Calibri"/>
                <a:cs typeface="Calibri"/>
              </a:rPr>
              <a:t>of </a:t>
            </a:r>
            <a:r>
              <a:rPr sz="3200" dirty="0">
                <a:latin typeface="Calibri"/>
                <a:cs typeface="Calibri"/>
              </a:rPr>
              <a:t>the </a:t>
            </a:r>
            <a:r>
              <a:rPr sz="3200" spc="-20" dirty="0">
                <a:latin typeface="Calibri"/>
                <a:cs typeface="Calibri"/>
              </a:rPr>
              <a:t>standard </a:t>
            </a:r>
            <a:r>
              <a:rPr sz="3200" spc="-10" dirty="0">
                <a:latin typeface="Calibri"/>
                <a:cs typeface="Calibri"/>
              </a:rPr>
              <a:t>was </a:t>
            </a:r>
            <a:r>
              <a:rPr sz="3200" dirty="0">
                <a:latin typeface="Calibri"/>
                <a:cs typeface="Calibri"/>
              </a:rPr>
              <a:t>published  </a:t>
            </a:r>
            <a:r>
              <a:rPr sz="3200" spc="-5" dirty="0">
                <a:latin typeface="Calibri"/>
                <a:cs typeface="Calibri"/>
              </a:rPr>
              <a:t>during</a:t>
            </a:r>
            <a:r>
              <a:rPr sz="3200" spc="5" dirty="0">
                <a:latin typeface="Calibri"/>
                <a:cs typeface="Calibri"/>
              </a:rPr>
              <a:t> </a:t>
            </a:r>
            <a:r>
              <a:rPr sz="3200" spc="-5" dirty="0">
                <a:latin typeface="Calibri"/>
                <a:cs typeface="Calibri"/>
              </a:rPr>
              <a:t>1963.</a:t>
            </a:r>
            <a:endParaRPr sz="3200">
              <a:latin typeface="Calibri"/>
              <a:cs typeface="Calibri"/>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6858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p:nvPr/>
        </p:nvSpPr>
        <p:spPr>
          <a:xfrm>
            <a:off x="383844" y="0"/>
            <a:ext cx="8378190" cy="517144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Calibri"/>
                <a:cs typeface="Calibri"/>
              </a:rPr>
              <a:t>ASCII</a:t>
            </a:r>
            <a:r>
              <a:rPr sz="3200" b="1" spc="-20" dirty="0">
                <a:solidFill>
                  <a:srgbClr val="FF0000"/>
                </a:solidFill>
                <a:latin typeface="Calibri"/>
                <a:cs typeface="Calibri"/>
              </a:rPr>
              <a:t> </a:t>
            </a:r>
            <a:r>
              <a:rPr sz="3200" b="1" spc="-5" dirty="0">
                <a:solidFill>
                  <a:srgbClr val="FF0000"/>
                </a:solidFill>
                <a:latin typeface="Calibri"/>
                <a:cs typeface="Calibri"/>
              </a:rPr>
              <a:t>Codes</a:t>
            </a:r>
            <a:endParaRPr sz="3200">
              <a:latin typeface="Calibri"/>
              <a:cs typeface="Calibri"/>
            </a:endParaRPr>
          </a:p>
          <a:p>
            <a:pPr marL="354965" marR="5080" indent="-342900" algn="just">
              <a:lnSpc>
                <a:spcPct val="150000"/>
              </a:lnSpc>
              <a:spcBef>
                <a:spcPts val="2110"/>
              </a:spcBef>
              <a:buFont typeface="Wingdings"/>
              <a:buChar char=""/>
              <a:tabLst>
                <a:tab pos="355600" algn="l"/>
              </a:tabLst>
            </a:pPr>
            <a:r>
              <a:rPr sz="3200" dirty="0">
                <a:latin typeface="Calibri"/>
                <a:cs typeface="Calibri"/>
              </a:rPr>
              <a:t>ASCII includes </a:t>
            </a:r>
            <a:r>
              <a:rPr sz="3200" spc="-10" dirty="0">
                <a:latin typeface="Calibri"/>
                <a:cs typeface="Calibri"/>
              </a:rPr>
              <a:t>definitions </a:t>
            </a:r>
            <a:r>
              <a:rPr sz="3200" spc="-25" dirty="0">
                <a:latin typeface="Calibri"/>
                <a:cs typeface="Calibri"/>
              </a:rPr>
              <a:t>for </a:t>
            </a:r>
            <a:r>
              <a:rPr sz="3200" spc="-5" dirty="0">
                <a:latin typeface="Calibri"/>
                <a:cs typeface="Calibri"/>
              </a:rPr>
              <a:t>128 </a:t>
            </a:r>
            <a:r>
              <a:rPr sz="3200" spc="-20" dirty="0">
                <a:latin typeface="Calibri"/>
                <a:cs typeface="Calibri"/>
              </a:rPr>
              <a:t>characters: </a:t>
            </a:r>
            <a:r>
              <a:rPr sz="3200" spc="5" dirty="0">
                <a:latin typeface="Calibri"/>
                <a:cs typeface="Calibri"/>
              </a:rPr>
              <a:t>33  </a:t>
            </a:r>
            <a:r>
              <a:rPr sz="3200" spc="-15" dirty="0">
                <a:latin typeface="Calibri"/>
                <a:cs typeface="Calibri"/>
              </a:rPr>
              <a:t>are </a:t>
            </a:r>
            <a:r>
              <a:rPr sz="3200" spc="-5" dirty="0">
                <a:latin typeface="Calibri"/>
                <a:cs typeface="Calibri"/>
              </a:rPr>
              <a:t>non-printing </a:t>
            </a:r>
            <a:r>
              <a:rPr sz="3200" spc="-20" dirty="0">
                <a:latin typeface="Calibri"/>
                <a:cs typeface="Calibri"/>
              </a:rPr>
              <a:t>control </a:t>
            </a:r>
            <a:r>
              <a:rPr sz="3200" spc="-15" dirty="0">
                <a:latin typeface="Calibri"/>
                <a:cs typeface="Calibri"/>
              </a:rPr>
              <a:t>characters (many </a:t>
            </a:r>
            <a:r>
              <a:rPr sz="3200" spc="-5" dirty="0">
                <a:latin typeface="Calibri"/>
                <a:cs typeface="Calibri"/>
              </a:rPr>
              <a:t>now  </a:t>
            </a:r>
            <a:r>
              <a:rPr sz="3200" spc="-15" dirty="0">
                <a:latin typeface="Calibri"/>
                <a:cs typeface="Calibri"/>
              </a:rPr>
              <a:t>obsolete) </a:t>
            </a:r>
            <a:r>
              <a:rPr sz="3200" spc="-5" dirty="0">
                <a:latin typeface="Calibri"/>
                <a:cs typeface="Calibri"/>
              </a:rPr>
              <a:t>that </a:t>
            </a:r>
            <a:r>
              <a:rPr sz="3200" spc="-25" dirty="0">
                <a:latin typeface="Calibri"/>
                <a:cs typeface="Calibri"/>
              </a:rPr>
              <a:t>affect </a:t>
            </a:r>
            <a:r>
              <a:rPr sz="3200" spc="-5" dirty="0">
                <a:latin typeface="Calibri"/>
                <a:cs typeface="Calibri"/>
              </a:rPr>
              <a:t>how </a:t>
            </a:r>
            <a:r>
              <a:rPr sz="3200" spc="-20" dirty="0">
                <a:latin typeface="Calibri"/>
                <a:cs typeface="Calibri"/>
              </a:rPr>
              <a:t>text </a:t>
            </a:r>
            <a:r>
              <a:rPr sz="3200" dirty="0">
                <a:latin typeface="Calibri"/>
                <a:cs typeface="Calibri"/>
              </a:rPr>
              <a:t>and </a:t>
            </a:r>
            <a:r>
              <a:rPr sz="3200" spc="-5" dirty="0">
                <a:latin typeface="Calibri"/>
                <a:cs typeface="Calibri"/>
              </a:rPr>
              <a:t>space is  </a:t>
            </a:r>
            <a:r>
              <a:rPr sz="3200" spc="-15" dirty="0">
                <a:latin typeface="Calibri"/>
                <a:cs typeface="Calibri"/>
              </a:rPr>
              <a:t>processed </a:t>
            </a:r>
            <a:r>
              <a:rPr sz="3200" dirty="0">
                <a:latin typeface="Calibri"/>
                <a:cs typeface="Calibri"/>
              </a:rPr>
              <a:t>and </a:t>
            </a:r>
            <a:r>
              <a:rPr sz="3200" spc="-5" dirty="0">
                <a:latin typeface="Calibri"/>
                <a:cs typeface="Calibri"/>
              </a:rPr>
              <a:t>95 </a:t>
            </a:r>
            <a:r>
              <a:rPr sz="3200" spc="-10" dirty="0">
                <a:latin typeface="Calibri"/>
                <a:cs typeface="Calibri"/>
              </a:rPr>
              <a:t>printable </a:t>
            </a:r>
            <a:r>
              <a:rPr sz="3200" spc="-20" dirty="0">
                <a:latin typeface="Calibri"/>
                <a:cs typeface="Calibri"/>
              </a:rPr>
              <a:t>characters, </a:t>
            </a:r>
            <a:r>
              <a:rPr sz="3200" dirty="0">
                <a:latin typeface="Calibri"/>
                <a:cs typeface="Calibri"/>
              </a:rPr>
              <a:t>including  the </a:t>
            </a:r>
            <a:r>
              <a:rPr sz="3200" spc="-5" dirty="0">
                <a:latin typeface="Calibri"/>
                <a:cs typeface="Calibri"/>
              </a:rPr>
              <a:t>space (which is </a:t>
            </a:r>
            <a:r>
              <a:rPr sz="3200" spc="-10" dirty="0">
                <a:latin typeface="Calibri"/>
                <a:cs typeface="Calibri"/>
              </a:rPr>
              <a:t>considered </a:t>
            </a:r>
            <a:r>
              <a:rPr sz="3200" dirty="0">
                <a:latin typeface="Calibri"/>
                <a:cs typeface="Calibri"/>
              </a:rPr>
              <a:t>an </a:t>
            </a:r>
            <a:r>
              <a:rPr sz="3200" spc="-10" dirty="0">
                <a:latin typeface="Calibri"/>
                <a:cs typeface="Calibri"/>
              </a:rPr>
              <a:t>invisible  graphic)</a:t>
            </a:r>
            <a:endParaRPr sz="3200">
              <a:latin typeface="Calibri"/>
              <a:cs typeface="Calibri"/>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640" y="6477609"/>
            <a:ext cx="214629"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endParaRPr sz="1200">
              <a:latin typeface="Calibri"/>
              <a:cs typeface="Calibri"/>
            </a:endParaRPr>
          </a:p>
        </p:txBody>
      </p:sp>
      <p:sp>
        <p:nvSpPr>
          <p:cNvPr id="3" name="object 3"/>
          <p:cNvSpPr txBox="1"/>
          <p:nvPr/>
        </p:nvSpPr>
        <p:spPr>
          <a:xfrm>
            <a:off x="762974" y="6477609"/>
            <a:ext cx="447675" cy="152400"/>
          </a:xfrm>
          <a:prstGeom prst="rect">
            <a:avLst/>
          </a:prstGeom>
        </p:spPr>
        <p:txBody>
          <a:bodyPr vert="horz" wrap="square" lIns="0" tIns="0" rIns="0" bIns="0" rtlCol="0">
            <a:spAutoFit/>
          </a:bodyPr>
          <a:lstStyle/>
          <a:p>
            <a:pPr>
              <a:lnSpc>
                <a:spcPts val="1140"/>
              </a:lnSpc>
            </a:pPr>
            <a:r>
              <a:rPr sz="1200" spc="5" dirty="0">
                <a:solidFill>
                  <a:srgbClr val="8A8A8A"/>
                </a:solidFill>
                <a:latin typeface="Calibri"/>
                <a:cs typeface="Calibri"/>
              </a:rPr>
              <a:t>9</a:t>
            </a:r>
            <a:r>
              <a:rPr sz="1200" dirty="0">
                <a:solidFill>
                  <a:srgbClr val="8A8A8A"/>
                </a:solidFill>
                <a:latin typeface="Calibri"/>
                <a:cs typeface="Calibri"/>
              </a:rPr>
              <a:t>/2</a:t>
            </a:r>
            <a:r>
              <a:rPr sz="1200" spc="5" dirty="0">
                <a:solidFill>
                  <a:srgbClr val="8A8A8A"/>
                </a:solidFill>
                <a:latin typeface="Calibri"/>
                <a:cs typeface="Calibri"/>
              </a:rPr>
              <a:t>0</a:t>
            </a:r>
            <a:r>
              <a:rPr sz="1200" dirty="0">
                <a:solidFill>
                  <a:srgbClr val="8A8A8A"/>
                </a:solidFill>
                <a:latin typeface="Calibri"/>
                <a:cs typeface="Calibri"/>
              </a:rPr>
              <a:t>17</a:t>
            </a:r>
            <a:endParaRPr sz="1200">
              <a:latin typeface="Calibri"/>
              <a:cs typeface="Calibri"/>
            </a:endParaRPr>
          </a:p>
        </p:txBody>
      </p:sp>
      <p:sp>
        <p:nvSpPr>
          <p:cNvPr id="4" name="object 4"/>
          <p:cNvSpPr txBox="1"/>
          <p:nvPr/>
        </p:nvSpPr>
        <p:spPr>
          <a:xfrm>
            <a:off x="4181221" y="6477609"/>
            <a:ext cx="88265"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A</a:t>
            </a:r>
            <a:endParaRPr sz="1200">
              <a:latin typeface="Calibri"/>
              <a:cs typeface="Calibri"/>
            </a:endParaRPr>
          </a:p>
        </p:txBody>
      </p:sp>
      <p:sp>
        <p:nvSpPr>
          <p:cNvPr id="5" name="object 5"/>
          <p:cNvSpPr txBox="1"/>
          <p:nvPr/>
        </p:nvSpPr>
        <p:spPr>
          <a:xfrm>
            <a:off x="4269460" y="6477609"/>
            <a:ext cx="617220"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mit</a:t>
            </a:r>
            <a:r>
              <a:rPr sz="1200" spc="-90" dirty="0">
                <a:solidFill>
                  <a:srgbClr val="8A8A8A"/>
                </a:solidFill>
                <a:latin typeface="Calibri"/>
                <a:cs typeface="Calibri"/>
              </a:rPr>
              <a:t> </a:t>
            </a:r>
            <a:r>
              <a:rPr sz="1200" spc="-5" dirty="0">
                <a:solidFill>
                  <a:srgbClr val="8A8A8A"/>
                </a:solidFill>
                <a:latin typeface="Calibri"/>
                <a:cs typeface="Calibri"/>
              </a:rPr>
              <a:t>Nevas</a:t>
            </a:r>
            <a:endParaRPr sz="1200">
              <a:latin typeface="Calibri"/>
              <a:cs typeface="Calibri"/>
            </a:endParaRPr>
          </a:p>
        </p:txBody>
      </p:sp>
      <p:sp>
        <p:nvSpPr>
          <p:cNvPr id="6" name="object 6"/>
          <p:cNvSpPr txBox="1"/>
          <p:nvPr/>
        </p:nvSpPr>
        <p:spPr>
          <a:xfrm>
            <a:off x="4886626" y="6477609"/>
            <a:ext cx="76200"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e</a:t>
            </a:r>
            <a:endParaRPr sz="1200">
              <a:latin typeface="Calibri"/>
              <a:cs typeface="Calibri"/>
            </a:endParaRPr>
          </a:p>
        </p:txBody>
      </p:sp>
      <p:sp>
        <p:nvSpPr>
          <p:cNvPr id="7" name="object 7"/>
          <p:cNvSpPr txBox="1"/>
          <p:nvPr/>
        </p:nvSpPr>
        <p:spPr>
          <a:xfrm>
            <a:off x="8361933" y="6477609"/>
            <a:ext cx="233679" cy="152400"/>
          </a:xfrm>
          <a:prstGeom prst="rect">
            <a:avLst/>
          </a:prstGeom>
        </p:spPr>
        <p:txBody>
          <a:bodyPr vert="horz" wrap="square" lIns="0" tIns="0" rIns="0" bIns="0" rtlCol="0">
            <a:spAutoFit/>
          </a:bodyPr>
          <a:lstStyle/>
          <a:p>
            <a:pPr>
              <a:lnSpc>
                <a:spcPts val="1140"/>
              </a:lnSpc>
            </a:pPr>
            <a:r>
              <a:rPr sz="1200" dirty="0">
                <a:solidFill>
                  <a:srgbClr val="8A8A8A"/>
                </a:solidFill>
                <a:latin typeface="Calibri"/>
                <a:cs typeface="Calibri"/>
              </a:rPr>
              <a:t>280</a:t>
            </a:r>
            <a:endParaRPr sz="1200">
              <a:latin typeface="Calibri"/>
              <a:cs typeface="Calibri"/>
            </a:endParaRPr>
          </a:p>
        </p:txBody>
      </p:sp>
      <p:sp>
        <p:nvSpPr>
          <p:cNvPr id="8" name="object 8"/>
          <p:cNvSpPr txBox="1">
            <a:spLocks noGrp="1"/>
          </p:cNvSpPr>
          <p:nvPr>
            <p:ph type="title"/>
          </p:nvPr>
        </p:nvSpPr>
        <p:spPr>
          <a:xfrm>
            <a:off x="307340" y="0"/>
            <a:ext cx="200660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ASCII</a:t>
            </a:r>
            <a:r>
              <a:rPr sz="3200" b="1" spc="-85" dirty="0">
                <a:latin typeface="Calibri"/>
                <a:cs typeface="Calibri"/>
              </a:rPr>
              <a:t> </a:t>
            </a:r>
            <a:r>
              <a:rPr sz="3200" b="1" spc="-5" dirty="0">
                <a:latin typeface="Calibri"/>
                <a:cs typeface="Calibri"/>
              </a:rPr>
              <a:t>Codes</a:t>
            </a:r>
            <a:endParaRPr sz="3200">
              <a:latin typeface="Calibri"/>
              <a:cs typeface="Calibri"/>
            </a:endParaRPr>
          </a:p>
        </p:txBody>
      </p:sp>
      <p:graphicFrame>
        <p:nvGraphicFramePr>
          <p:cNvPr id="9" name="object 9"/>
          <p:cNvGraphicFramePr>
            <a:graphicFrameLocks noGrp="1"/>
          </p:cNvGraphicFramePr>
          <p:nvPr/>
        </p:nvGraphicFramePr>
        <p:xfrm>
          <a:off x="70199" y="882752"/>
          <a:ext cx="8990958" cy="5957241"/>
        </p:xfrm>
        <a:graphic>
          <a:graphicData uri="http://schemas.openxmlformats.org/drawingml/2006/table">
            <a:tbl>
              <a:tblPr firstRow="1" bandRow="1">
                <a:tableStyleId>{2D5ABB26-0587-4C30-8999-92F81FD0307C}</a:tableStyleId>
              </a:tblPr>
              <a:tblGrid>
                <a:gridCol w="691515">
                  <a:extLst>
                    <a:ext uri="{9D8B030D-6E8A-4147-A177-3AD203B41FA5}">
                      <a16:colId xmlns="" xmlns:a16="http://schemas.microsoft.com/office/drawing/2014/main" val="20000"/>
                    </a:ext>
                  </a:extLst>
                </a:gridCol>
                <a:gridCol w="691515">
                  <a:extLst>
                    <a:ext uri="{9D8B030D-6E8A-4147-A177-3AD203B41FA5}">
                      <a16:colId xmlns="" xmlns:a16="http://schemas.microsoft.com/office/drawing/2014/main" val="20001"/>
                    </a:ext>
                  </a:extLst>
                </a:gridCol>
                <a:gridCol w="691515">
                  <a:extLst>
                    <a:ext uri="{9D8B030D-6E8A-4147-A177-3AD203B41FA5}">
                      <a16:colId xmlns="" xmlns:a16="http://schemas.microsoft.com/office/drawing/2014/main" val="20002"/>
                    </a:ext>
                  </a:extLst>
                </a:gridCol>
                <a:gridCol w="691514">
                  <a:extLst>
                    <a:ext uri="{9D8B030D-6E8A-4147-A177-3AD203B41FA5}">
                      <a16:colId xmlns="" xmlns:a16="http://schemas.microsoft.com/office/drawing/2014/main" val="20003"/>
                    </a:ext>
                  </a:extLst>
                </a:gridCol>
                <a:gridCol w="691514">
                  <a:extLst>
                    <a:ext uri="{9D8B030D-6E8A-4147-A177-3AD203B41FA5}">
                      <a16:colId xmlns="" xmlns:a16="http://schemas.microsoft.com/office/drawing/2014/main" val="20004"/>
                    </a:ext>
                  </a:extLst>
                </a:gridCol>
                <a:gridCol w="691514">
                  <a:extLst>
                    <a:ext uri="{9D8B030D-6E8A-4147-A177-3AD203B41FA5}">
                      <a16:colId xmlns="" xmlns:a16="http://schemas.microsoft.com/office/drawing/2014/main" val="20005"/>
                    </a:ext>
                  </a:extLst>
                </a:gridCol>
                <a:gridCol w="691514">
                  <a:extLst>
                    <a:ext uri="{9D8B030D-6E8A-4147-A177-3AD203B41FA5}">
                      <a16:colId xmlns="" xmlns:a16="http://schemas.microsoft.com/office/drawing/2014/main" val="20006"/>
                    </a:ext>
                  </a:extLst>
                </a:gridCol>
                <a:gridCol w="691514">
                  <a:extLst>
                    <a:ext uri="{9D8B030D-6E8A-4147-A177-3AD203B41FA5}">
                      <a16:colId xmlns="" xmlns:a16="http://schemas.microsoft.com/office/drawing/2014/main" val="20007"/>
                    </a:ext>
                  </a:extLst>
                </a:gridCol>
                <a:gridCol w="691514">
                  <a:extLst>
                    <a:ext uri="{9D8B030D-6E8A-4147-A177-3AD203B41FA5}">
                      <a16:colId xmlns="" xmlns:a16="http://schemas.microsoft.com/office/drawing/2014/main" val="20008"/>
                    </a:ext>
                  </a:extLst>
                </a:gridCol>
                <a:gridCol w="691515">
                  <a:extLst>
                    <a:ext uri="{9D8B030D-6E8A-4147-A177-3AD203B41FA5}">
                      <a16:colId xmlns="" xmlns:a16="http://schemas.microsoft.com/office/drawing/2014/main" val="20009"/>
                    </a:ext>
                  </a:extLst>
                </a:gridCol>
                <a:gridCol w="691515">
                  <a:extLst>
                    <a:ext uri="{9D8B030D-6E8A-4147-A177-3AD203B41FA5}">
                      <a16:colId xmlns="" xmlns:a16="http://schemas.microsoft.com/office/drawing/2014/main" val="20010"/>
                    </a:ext>
                  </a:extLst>
                </a:gridCol>
                <a:gridCol w="691515">
                  <a:extLst>
                    <a:ext uri="{9D8B030D-6E8A-4147-A177-3AD203B41FA5}">
                      <a16:colId xmlns="" xmlns:a16="http://schemas.microsoft.com/office/drawing/2014/main" val="20011"/>
                    </a:ext>
                  </a:extLst>
                </a:gridCol>
                <a:gridCol w="692784">
                  <a:extLst>
                    <a:ext uri="{9D8B030D-6E8A-4147-A177-3AD203B41FA5}">
                      <a16:colId xmlns="" xmlns:a16="http://schemas.microsoft.com/office/drawing/2014/main" val="20012"/>
                    </a:ext>
                  </a:extLst>
                </a:gridCol>
              </a:tblGrid>
              <a:tr h="365760">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92075">
                        <a:lnSpc>
                          <a:spcPct val="100000"/>
                        </a:lnSpc>
                        <a:spcBef>
                          <a:spcPts val="290"/>
                        </a:spcBef>
                      </a:pPr>
                      <a:r>
                        <a:rPr sz="1200" b="1" spc="-5" dirty="0">
                          <a:solidFill>
                            <a:srgbClr val="FFFFFF"/>
                          </a:solidFill>
                          <a:latin typeface="Calibri"/>
                          <a:cs typeface="Calibri"/>
                        </a:rPr>
                        <a:t>B7</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FF0000"/>
                    </a:solidFill>
                  </a:tcPr>
                </a:tc>
                <a:tc>
                  <a:txBody>
                    <a:bodyPr/>
                    <a:lstStyle/>
                    <a:p>
                      <a:pPr marL="92075">
                        <a:lnSpc>
                          <a:spcPct val="100000"/>
                        </a:lnSpc>
                        <a:spcBef>
                          <a:spcPts val="290"/>
                        </a:spcBef>
                      </a:pPr>
                      <a:r>
                        <a:rPr sz="1200" b="1" dirty="0">
                          <a:solidFill>
                            <a:srgbClr val="FFFFFF"/>
                          </a:solidFill>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92075">
                        <a:lnSpc>
                          <a:spcPct val="100000"/>
                        </a:lnSpc>
                        <a:spcBef>
                          <a:spcPts val="290"/>
                        </a:spcBef>
                      </a:pPr>
                      <a:r>
                        <a:rPr sz="1200" b="1" dirty="0">
                          <a:solidFill>
                            <a:srgbClr val="FFFFFF"/>
                          </a:solidFill>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92075">
                        <a:lnSpc>
                          <a:spcPct val="100000"/>
                        </a:lnSpc>
                        <a:spcBef>
                          <a:spcPts val="290"/>
                        </a:spcBef>
                      </a:pPr>
                      <a:r>
                        <a:rPr sz="1200" b="1" dirty="0">
                          <a:solidFill>
                            <a:srgbClr val="FFFFFF"/>
                          </a:solidFill>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92075">
                        <a:lnSpc>
                          <a:spcPct val="100000"/>
                        </a:lnSpc>
                        <a:spcBef>
                          <a:spcPts val="290"/>
                        </a:spcBef>
                      </a:pPr>
                      <a:r>
                        <a:rPr sz="1200" b="1" dirty="0">
                          <a:solidFill>
                            <a:srgbClr val="FFFFFF"/>
                          </a:solidFill>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92075">
                        <a:lnSpc>
                          <a:spcPct val="100000"/>
                        </a:lnSpc>
                        <a:spcBef>
                          <a:spcPts val="290"/>
                        </a:spcBef>
                      </a:pPr>
                      <a:r>
                        <a:rPr sz="1200" b="1" dirty="0">
                          <a:solidFill>
                            <a:srgbClr val="FFFFFF"/>
                          </a:solidFill>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92075">
                        <a:lnSpc>
                          <a:spcPct val="100000"/>
                        </a:lnSpc>
                        <a:spcBef>
                          <a:spcPts val="290"/>
                        </a:spcBef>
                      </a:pPr>
                      <a:r>
                        <a:rPr sz="1200" b="1" dirty="0">
                          <a:solidFill>
                            <a:srgbClr val="FFFFFF"/>
                          </a:solidFill>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92710">
                        <a:lnSpc>
                          <a:spcPct val="100000"/>
                        </a:lnSpc>
                        <a:spcBef>
                          <a:spcPts val="290"/>
                        </a:spcBef>
                      </a:pPr>
                      <a:r>
                        <a:rPr sz="1200" b="1" dirty="0">
                          <a:solidFill>
                            <a:srgbClr val="FFFFFF"/>
                          </a:solidFill>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tc>
                  <a:txBody>
                    <a:bodyPr/>
                    <a:lstStyle/>
                    <a:p>
                      <a:pPr marL="92710">
                        <a:lnSpc>
                          <a:spcPct val="100000"/>
                        </a:lnSpc>
                        <a:spcBef>
                          <a:spcPts val="290"/>
                        </a:spcBef>
                      </a:pPr>
                      <a:r>
                        <a:rPr sz="1200" b="1" dirty="0">
                          <a:solidFill>
                            <a:srgbClr val="FFFFFF"/>
                          </a:solidFill>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4F81BC"/>
                    </a:solidFill>
                  </a:tcPr>
                </a:tc>
                <a:extLst>
                  <a:ext uri="{0D108BD9-81ED-4DB2-BD59-A6C34878D82A}">
                    <a16:rowId xmlns="" xmlns:a16="http://schemas.microsoft.com/office/drawing/2014/main" val="10000"/>
                  </a:ext>
                </a:extLst>
              </a:tr>
              <a:tr h="365759">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spc="-5" dirty="0">
                          <a:latin typeface="Calibri"/>
                          <a:cs typeface="Calibri"/>
                        </a:rPr>
                        <a:t>B6</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FF0000"/>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1"/>
                  </a:ext>
                </a:extLst>
              </a:tr>
              <a:tr h="365760">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spc="-5" dirty="0">
                          <a:latin typeface="Calibri"/>
                          <a:cs typeface="Calibri"/>
                        </a:rPr>
                        <a:t>B5</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0000"/>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2"/>
                  </a:ext>
                </a:extLst>
              </a:tr>
              <a:tr h="365760">
                <a:tc>
                  <a:txBody>
                    <a:bodyPr/>
                    <a:lstStyle/>
                    <a:p>
                      <a:pPr marL="91440">
                        <a:lnSpc>
                          <a:spcPct val="100000"/>
                        </a:lnSpc>
                        <a:spcBef>
                          <a:spcPts val="290"/>
                        </a:spcBef>
                      </a:pPr>
                      <a:r>
                        <a:rPr sz="1200" spc="-5" dirty="0">
                          <a:latin typeface="Calibri"/>
                          <a:cs typeface="Calibri"/>
                        </a:rPr>
                        <a:t>B4</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0000"/>
                    </a:solidFill>
                  </a:tcPr>
                </a:tc>
                <a:tc>
                  <a:txBody>
                    <a:bodyPr/>
                    <a:lstStyle/>
                    <a:p>
                      <a:pPr marL="91440">
                        <a:lnSpc>
                          <a:spcPct val="100000"/>
                        </a:lnSpc>
                        <a:spcBef>
                          <a:spcPts val="290"/>
                        </a:spcBef>
                      </a:pPr>
                      <a:r>
                        <a:rPr sz="1200" spc="-5" dirty="0">
                          <a:latin typeface="Calibri"/>
                          <a:cs typeface="Calibri"/>
                        </a:rPr>
                        <a:t>B3</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0000"/>
                    </a:solidFill>
                  </a:tcPr>
                </a:tc>
                <a:tc>
                  <a:txBody>
                    <a:bodyPr/>
                    <a:lstStyle/>
                    <a:p>
                      <a:pPr marL="91440">
                        <a:lnSpc>
                          <a:spcPct val="100000"/>
                        </a:lnSpc>
                        <a:spcBef>
                          <a:spcPts val="290"/>
                        </a:spcBef>
                      </a:pPr>
                      <a:r>
                        <a:rPr sz="1200" spc="-5" dirty="0">
                          <a:latin typeface="Calibri"/>
                          <a:cs typeface="Calibri"/>
                        </a:rPr>
                        <a:t>B2</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0000"/>
                    </a:solidFill>
                  </a:tcPr>
                </a:tc>
                <a:tc>
                  <a:txBody>
                    <a:bodyPr/>
                    <a:lstStyle/>
                    <a:p>
                      <a:pPr marL="91440">
                        <a:lnSpc>
                          <a:spcPct val="100000"/>
                        </a:lnSpc>
                        <a:spcBef>
                          <a:spcPts val="290"/>
                        </a:spcBef>
                      </a:pPr>
                      <a:r>
                        <a:rPr sz="1200" spc="-5" dirty="0">
                          <a:latin typeface="Calibri"/>
                          <a:cs typeface="Calibri"/>
                        </a:rPr>
                        <a:t>B1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0000"/>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3</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4</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5</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0"/>
                        </a:spcBef>
                      </a:pPr>
                      <a:r>
                        <a:rPr sz="1200" dirty="0">
                          <a:latin typeface="Calibri"/>
                          <a:cs typeface="Calibri"/>
                        </a:rPr>
                        <a:t>6</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0"/>
                        </a:spcBef>
                      </a:pPr>
                      <a:r>
                        <a:rPr sz="1200" dirty="0">
                          <a:latin typeface="Calibri"/>
                          <a:cs typeface="Calibri"/>
                        </a:rPr>
                        <a:t>7</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3"/>
                  </a:ext>
                </a:extLst>
              </a:tr>
              <a:tr h="294386">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NUL</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spc="-5" dirty="0">
                          <a:latin typeface="Calibri"/>
                          <a:cs typeface="Calibri"/>
                        </a:rPr>
                        <a:t>DLE</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SP</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P</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0"/>
                        </a:spcBef>
                      </a:pPr>
                      <a:r>
                        <a:rPr sz="1200" dirty="0">
                          <a:latin typeface="Calibri"/>
                          <a:cs typeface="Calibri"/>
                        </a:rPr>
                        <a:t>‘</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0"/>
                        </a:spcBef>
                      </a:pPr>
                      <a:r>
                        <a:rPr sz="1200" dirty="0">
                          <a:latin typeface="Calibri"/>
                          <a:cs typeface="Calibri"/>
                        </a:rPr>
                        <a:t>p</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4"/>
                  </a:ext>
                </a:extLst>
              </a:tr>
              <a:tr h="294513">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spc="-5" dirty="0">
                          <a:latin typeface="Calibri"/>
                          <a:cs typeface="Calibri"/>
                        </a:rPr>
                        <a:t>SOH</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spc="-5" dirty="0">
                          <a:latin typeface="Calibri"/>
                          <a:cs typeface="Calibri"/>
                        </a:rPr>
                        <a:t>DC1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A</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0"/>
                        </a:spcBef>
                      </a:pPr>
                      <a:r>
                        <a:rPr sz="1200" dirty="0">
                          <a:latin typeface="Calibri"/>
                          <a:cs typeface="Calibri"/>
                        </a:rPr>
                        <a:t>Q</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0"/>
                        </a:spcBef>
                      </a:pPr>
                      <a:r>
                        <a:rPr sz="1200" dirty="0">
                          <a:latin typeface="Calibri"/>
                          <a:cs typeface="Calibri"/>
                        </a:rPr>
                        <a:t>a</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0"/>
                        </a:spcBef>
                      </a:pPr>
                      <a:r>
                        <a:rPr sz="1200" dirty="0">
                          <a:latin typeface="Calibri"/>
                          <a:cs typeface="Calibri"/>
                        </a:rPr>
                        <a:t>q</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5"/>
                  </a:ext>
                </a:extLst>
              </a:tr>
              <a:tr h="294513">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spc="-10" dirty="0">
                          <a:latin typeface="Calibri"/>
                          <a:cs typeface="Calibri"/>
                        </a:rPr>
                        <a:t>STX</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spc="-5" dirty="0">
                          <a:latin typeface="Calibri"/>
                          <a:cs typeface="Calibri"/>
                        </a:rPr>
                        <a:t>DC2</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B</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R</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0"/>
                        </a:spcBef>
                      </a:pPr>
                      <a:r>
                        <a:rPr sz="1200" dirty="0">
                          <a:latin typeface="Calibri"/>
                          <a:cs typeface="Calibri"/>
                        </a:rPr>
                        <a:t>b</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0"/>
                        </a:spcBef>
                      </a:pPr>
                      <a:r>
                        <a:rPr sz="1200" dirty="0">
                          <a:latin typeface="Calibri"/>
                          <a:cs typeface="Calibri"/>
                        </a:rPr>
                        <a:t>r</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6"/>
                  </a:ext>
                </a:extLst>
              </a:tr>
              <a:tr h="294513">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3</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5" dirty="0">
                          <a:latin typeface="Calibri"/>
                          <a:cs typeface="Calibri"/>
                        </a:rPr>
                        <a:t>ETX</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5" dirty="0">
                          <a:latin typeface="Calibri"/>
                          <a:cs typeface="Calibri"/>
                        </a:rPr>
                        <a:t>DC3</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3</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C</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S</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c</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s</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7"/>
                  </a:ext>
                </a:extLst>
              </a:tr>
              <a:tr h="294386">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4</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spc="-25" dirty="0">
                          <a:latin typeface="Calibri"/>
                          <a:cs typeface="Calibri"/>
                        </a:rPr>
                        <a:t>EOT</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spc="-5" dirty="0">
                          <a:latin typeface="Calibri"/>
                          <a:cs typeface="Calibri"/>
                        </a:rPr>
                        <a:t>DC4</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4</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D</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0"/>
                        </a:spcBef>
                      </a:pPr>
                      <a:r>
                        <a:rPr sz="1200" dirty="0">
                          <a:latin typeface="Calibri"/>
                          <a:cs typeface="Calibri"/>
                        </a:rPr>
                        <a:t>T</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0"/>
                        </a:spcBef>
                      </a:pPr>
                      <a:r>
                        <a:rPr sz="1200" dirty="0">
                          <a:latin typeface="Calibri"/>
                          <a:cs typeface="Calibri"/>
                        </a:rPr>
                        <a:t>d</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0"/>
                        </a:spcBef>
                      </a:pPr>
                      <a:r>
                        <a:rPr sz="1200" dirty="0">
                          <a:latin typeface="Calibri"/>
                          <a:cs typeface="Calibri"/>
                        </a:rPr>
                        <a:t>t</a:t>
                      </a:r>
                      <a:endParaRPr sz="1200">
                        <a:latin typeface="Calibri"/>
                        <a:cs typeface="Calibri"/>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08"/>
                  </a:ext>
                </a:extLst>
              </a:tr>
              <a:tr h="294513">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5</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5" dirty="0">
                          <a:latin typeface="Calibri"/>
                          <a:cs typeface="Calibri"/>
                        </a:rPr>
                        <a:t>ENQ</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NAK</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5</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E</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U</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e</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u</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09"/>
                  </a:ext>
                </a:extLst>
              </a:tr>
              <a:tr h="294513">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spc="-10" dirty="0">
                          <a:latin typeface="Calibri"/>
                          <a:cs typeface="Calibri"/>
                        </a:rPr>
                        <a:t>ACK</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spc="-5" dirty="0">
                          <a:latin typeface="Calibri"/>
                          <a:cs typeface="Calibri"/>
                        </a:rPr>
                        <a:t>SYN</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&amp;</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F</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V</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5"/>
                        </a:spcBef>
                      </a:pPr>
                      <a:r>
                        <a:rPr sz="1200" dirty="0">
                          <a:latin typeface="Calibri"/>
                          <a:cs typeface="Calibri"/>
                        </a:rPr>
                        <a:t>f</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5"/>
                        </a:spcBef>
                      </a:pPr>
                      <a:r>
                        <a:rPr sz="1200" dirty="0">
                          <a:latin typeface="Calibri"/>
                          <a:cs typeface="Calibri"/>
                        </a:rPr>
                        <a:t>v</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10"/>
                  </a:ext>
                </a:extLst>
              </a:tr>
              <a:tr h="294513">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5" dirty="0">
                          <a:latin typeface="Calibri"/>
                          <a:cs typeface="Calibri"/>
                        </a:rPr>
                        <a:t>BEL</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5" dirty="0">
                          <a:latin typeface="Calibri"/>
                          <a:cs typeface="Calibri"/>
                        </a:rPr>
                        <a:t>ETB</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G</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W</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g</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w</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11"/>
                  </a:ext>
                </a:extLst>
              </a:tr>
              <a:tr h="294386">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spc="-5" dirty="0">
                          <a:latin typeface="Calibri"/>
                          <a:cs typeface="Calibri"/>
                        </a:rPr>
                        <a:t>BS</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spc="-5" dirty="0">
                          <a:latin typeface="Calibri"/>
                          <a:cs typeface="Calibri"/>
                        </a:rPr>
                        <a:t>CAN</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H</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X</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5"/>
                        </a:spcBef>
                      </a:pPr>
                      <a:r>
                        <a:rPr sz="1200" dirty="0">
                          <a:latin typeface="Calibri"/>
                          <a:cs typeface="Calibri"/>
                        </a:rPr>
                        <a:t>h</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5"/>
                        </a:spcBef>
                      </a:pPr>
                      <a:r>
                        <a:rPr sz="1200" dirty="0">
                          <a:latin typeface="Calibri"/>
                          <a:cs typeface="Calibri"/>
                        </a:rPr>
                        <a:t>x</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12"/>
                  </a:ext>
                </a:extLst>
              </a:tr>
              <a:tr h="294513">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9</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5" dirty="0">
                          <a:latin typeface="Calibri"/>
                          <a:cs typeface="Calibri"/>
                        </a:rPr>
                        <a:t>HT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EM</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9</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I</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Y</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i</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y</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13"/>
                  </a:ext>
                </a:extLst>
              </a:tr>
              <a:tr h="294500">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spc="-5" dirty="0">
                          <a:latin typeface="Calibri"/>
                          <a:cs typeface="Calibri"/>
                        </a:rPr>
                        <a:t>LF</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spc="-5" dirty="0">
                          <a:latin typeface="Calibri"/>
                          <a:cs typeface="Calibri"/>
                        </a:rPr>
                        <a:t>SUB</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J</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Z</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5"/>
                        </a:spcBef>
                      </a:pPr>
                      <a:r>
                        <a:rPr sz="1200" dirty="0">
                          <a:latin typeface="Calibri"/>
                          <a:cs typeface="Calibri"/>
                        </a:rPr>
                        <a:t>j</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5"/>
                        </a:spcBef>
                      </a:pPr>
                      <a:r>
                        <a:rPr sz="1200" dirty="0">
                          <a:latin typeface="Calibri"/>
                          <a:cs typeface="Calibri"/>
                        </a:rPr>
                        <a:t>z</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14"/>
                  </a:ext>
                </a:extLst>
              </a:tr>
              <a:tr h="294474">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11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VT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10" dirty="0">
                          <a:latin typeface="Calibri"/>
                          <a:cs typeface="Calibri"/>
                        </a:rPr>
                        <a:t>ESC</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K</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k</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15"/>
                  </a:ext>
                </a:extLst>
              </a:tr>
              <a:tr h="294487">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12</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FF</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spc="-15" dirty="0">
                          <a:latin typeface="Calibri"/>
                          <a:cs typeface="Calibri"/>
                        </a:rPr>
                        <a:t>FC</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&lt;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L</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5"/>
                        </a:spcBef>
                      </a:pPr>
                      <a:r>
                        <a:rPr sz="1200" dirty="0">
                          <a:latin typeface="Calibri"/>
                          <a:cs typeface="Calibri"/>
                        </a:rPr>
                        <a:t>l</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tc>
                  <a:txBody>
                    <a:bodyPr/>
                    <a:lstStyle/>
                    <a:p>
                      <a:pPr marL="92710">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3"/>
                    </a:solidFill>
                  </a:tcPr>
                </a:tc>
                <a:extLst>
                  <a:ext uri="{0D108BD9-81ED-4DB2-BD59-A6C34878D82A}">
                    <a16:rowId xmlns="" xmlns:a16="http://schemas.microsoft.com/office/drawing/2014/main" val="10016"/>
                  </a:ext>
                </a:extLst>
              </a:tr>
              <a:tr h="365759">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0</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1440">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13</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5" dirty="0">
                          <a:latin typeface="Calibri"/>
                          <a:cs typeface="Calibri"/>
                        </a:rPr>
                        <a:t>CR</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spc="-5" dirty="0">
                          <a:latin typeface="Calibri"/>
                          <a:cs typeface="Calibri"/>
                        </a:rPr>
                        <a:t>GS</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M</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075">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m</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tc>
                  <a:txBody>
                    <a:bodyPr/>
                    <a:lstStyle/>
                    <a:p>
                      <a:pPr marL="92710">
                        <a:lnSpc>
                          <a:spcPct val="100000"/>
                        </a:lnSpc>
                        <a:spcBef>
                          <a:spcPts val="295"/>
                        </a:spcBef>
                      </a:pPr>
                      <a:r>
                        <a:rPr sz="1200" dirty="0">
                          <a:latin typeface="Calibri"/>
                          <a:cs typeface="Calibri"/>
                        </a:rPr>
                        <a:t>}</a:t>
                      </a:r>
                      <a:endParaRPr sz="1200">
                        <a:latin typeface="Calibri"/>
                        <a:cs typeface="Calibri"/>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7"/>
                    </a:solidFill>
                  </a:tcPr>
                </a:tc>
                <a:extLst>
                  <a:ext uri="{0D108BD9-81ED-4DB2-BD59-A6C34878D82A}">
                    <a16:rowId xmlns="" xmlns:a16="http://schemas.microsoft.com/office/drawing/2014/main" val="10017"/>
                  </a:ext>
                </a:extLst>
              </a:tr>
              <a:tr h="300233">
                <a:tc>
                  <a:txBody>
                    <a:bodyPr/>
                    <a:lstStyle/>
                    <a:p>
                      <a:pPr marL="91440">
                        <a:lnSpc>
                          <a:spcPct val="100000"/>
                        </a:lnSpc>
                        <a:spcBef>
                          <a:spcPts val="300"/>
                        </a:spcBef>
                      </a:pPr>
                      <a:r>
                        <a:rPr sz="1200" dirty="0">
                          <a:latin typeface="Calibri"/>
                          <a:cs typeface="Calibri"/>
                        </a:rPr>
                        <a:t>1</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1440">
                        <a:lnSpc>
                          <a:spcPct val="100000"/>
                        </a:lnSpc>
                        <a:spcBef>
                          <a:spcPts val="300"/>
                        </a:spcBef>
                      </a:pPr>
                      <a:r>
                        <a:rPr sz="1200" dirty="0">
                          <a:latin typeface="Calibri"/>
                          <a:cs typeface="Calibri"/>
                        </a:rPr>
                        <a:t>1</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1440">
                        <a:lnSpc>
                          <a:spcPct val="100000"/>
                        </a:lnSpc>
                        <a:spcBef>
                          <a:spcPts val="300"/>
                        </a:spcBef>
                      </a:pPr>
                      <a:r>
                        <a:rPr sz="1200" dirty="0">
                          <a:latin typeface="Calibri"/>
                          <a:cs typeface="Calibri"/>
                        </a:rPr>
                        <a:t>1</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1440">
                        <a:lnSpc>
                          <a:spcPct val="100000"/>
                        </a:lnSpc>
                        <a:spcBef>
                          <a:spcPts val="300"/>
                        </a:spcBef>
                      </a:pPr>
                      <a:r>
                        <a:rPr sz="1200" dirty="0">
                          <a:latin typeface="Calibri"/>
                          <a:cs typeface="Calibri"/>
                        </a:rPr>
                        <a:t>0</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075">
                        <a:lnSpc>
                          <a:spcPct val="100000"/>
                        </a:lnSpc>
                        <a:spcBef>
                          <a:spcPts val="300"/>
                        </a:spcBef>
                      </a:pPr>
                      <a:r>
                        <a:rPr sz="1200" dirty="0">
                          <a:latin typeface="Calibri"/>
                          <a:cs typeface="Calibri"/>
                        </a:rPr>
                        <a:t>14</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075">
                        <a:lnSpc>
                          <a:spcPct val="100000"/>
                        </a:lnSpc>
                        <a:spcBef>
                          <a:spcPts val="300"/>
                        </a:spcBef>
                      </a:pPr>
                      <a:r>
                        <a:rPr sz="1200" spc="-5" dirty="0">
                          <a:latin typeface="Calibri"/>
                          <a:cs typeface="Calibri"/>
                        </a:rPr>
                        <a:t>SO</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075">
                        <a:lnSpc>
                          <a:spcPct val="100000"/>
                        </a:lnSpc>
                        <a:spcBef>
                          <a:spcPts val="300"/>
                        </a:spcBef>
                      </a:pPr>
                      <a:r>
                        <a:rPr sz="1200" spc="-20" dirty="0">
                          <a:latin typeface="Calibri"/>
                          <a:cs typeface="Calibri"/>
                        </a:rPr>
                        <a:t>RS</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075">
                        <a:lnSpc>
                          <a:spcPct val="100000"/>
                        </a:lnSpc>
                        <a:spcBef>
                          <a:spcPts val="300"/>
                        </a:spcBef>
                      </a:pPr>
                      <a:r>
                        <a:rPr sz="1200" dirty="0">
                          <a:latin typeface="Calibri"/>
                          <a:cs typeface="Calibri"/>
                        </a:rPr>
                        <a:t>.</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075">
                        <a:lnSpc>
                          <a:spcPct val="100000"/>
                        </a:lnSpc>
                        <a:spcBef>
                          <a:spcPts val="300"/>
                        </a:spcBef>
                      </a:pPr>
                      <a:r>
                        <a:rPr sz="1200" dirty="0">
                          <a:latin typeface="Calibri"/>
                          <a:cs typeface="Calibri"/>
                        </a:rPr>
                        <a:t>&gt;</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075">
                        <a:lnSpc>
                          <a:spcPct val="100000"/>
                        </a:lnSpc>
                        <a:spcBef>
                          <a:spcPts val="300"/>
                        </a:spcBef>
                      </a:pPr>
                      <a:r>
                        <a:rPr sz="1200" dirty="0">
                          <a:latin typeface="Calibri"/>
                          <a:cs typeface="Calibri"/>
                        </a:rPr>
                        <a:t>N</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075">
                        <a:lnSpc>
                          <a:spcPct val="100000"/>
                        </a:lnSpc>
                        <a:spcBef>
                          <a:spcPts val="300"/>
                        </a:spcBef>
                      </a:pPr>
                      <a:r>
                        <a:rPr sz="1200" dirty="0">
                          <a:latin typeface="Calibri"/>
                          <a:cs typeface="Calibri"/>
                        </a:rPr>
                        <a:t>^</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710">
                        <a:lnSpc>
                          <a:spcPct val="100000"/>
                        </a:lnSpc>
                        <a:spcBef>
                          <a:spcPts val="300"/>
                        </a:spcBef>
                      </a:pPr>
                      <a:r>
                        <a:rPr sz="1200" dirty="0">
                          <a:latin typeface="Calibri"/>
                          <a:cs typeface="Calibri"/>
                        </a:rPr>
                        <a:t>n</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tc>
                  <a:txBody>
                    <a:bodyPr/>
                    <a:lstStyle/>
                    <a:p>
                      <a:pPr marL="92710">
                        <a:lnSpc>
                          <a:spcPct val="100000"/>
                        </a:lnSpc>
                        <a:spcBef>
                          <a:spcPts val="300"/>
                        </a:spcBef>
                      </a:pPr>
                      <a:r>
                        <a:rPr sz="1200" dirty="0">
                          <a:latin typeface="Calibri"/>
                          <a:cs typeface="Calibri"/>
                        </a:rPr>
                        <a:t>~</a:t>
                      </a:r>
                      <a:endParaRPr sz="1200">
                        <a:latin typeface="Calibri"/>
                        <a:cs typeface="Calibri"/>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28575">
                      <a:solidFill>
                        <a:srgbClr val="D0D7E7"/>
                      </a:solidFill>
                      <a:prstDash val="solid"/>
                    </a:lnB>
                    <a:solidFill>
                      <a:srgbClr val="E9EBF3"/>
                    </a:solidFill>
                  </a:tcPr>
                </a:tc>
                <a:extLst>
                  <a:ext uri="{0D108BD9-81ED-4DB2-BD59-A6C34878D82A}">
                    <a16:rowId xmlns="" xmlns:a16="http://schemas.microsoft.com/office/drawing/2014/main" val="10018"/>
                  </a:ext>
                </a:extLst>
              </a:tr>
            </a:tbl>
          </a:graphicData>
        </a:graphic>
      </p:graphicFrame>
      <p:sp>
        <p:nvSpPr>
          <p:cNvPr id="10" name="object 10"/>
          <p:cNvSpPr/>
          <p:nvPr/>
        </p:nvSpPr>
        <p:spPr>
          <a:xfrm>
            <a:off x="228600" y="609473"/>
            <a:ext cx="8534400" cy="635"/>
          </a:xfrm>
          <a:custGeom>
            <a:avLst/>
            <a:gdLst/>
            <a:ahLst/>
            <a:cxnLst/>
            <a:rect l="l" t="t" r="r" b="b"/>
            <a:pathLst>
              <a:path w="8534400" h="634">
                <a:moveTo>
                  <a:pt x="0" y="0"/>
                </a:moveTo>
                <a:lnTo>
                  <a:pt x="8534146"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36347"/>
            <a:ext cx="2695575" cy="514350"/>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libri"/>
                <a:cs typeface="Calibri"/>
              </a:rPr>
              <a:t>Online</a:t>
            </a:r>
            <a:r>
              <a:rPr sz="3200" b="1" spc="-60" dirty="0">
                <a:latin typeface="Calibri"/>
                <a:cs typeface="Calibri"/>
              </a:rPr>
              <a:t> </a:t>
            </a:r>
            <a:r>
              <a:rPr sz="3200" b="1" spc="-25" dirty="0">
                <a:latin typeface="Calibri"/>
                <a:cs typeface="Calibri"/>
              </a:rPr>
              <a:t>Tutorials</a:t>
            </a:r>
            <a:endParaRPr sz="3200">
              <a:latin typeface="Calibri"/>
              <a:cs typeface="Calibri"/>
            </a:endParaRPr>
          </a:p>
        </p:txBody>
      </p:sp>
      <p:sp>
        <p:nvSpPr>
          <p:cNvPr id="3" name="object 3"/>
          <p:cNvSpPr txBox="1"/>
          <p:nvPr/>
        </p:nvSpPr>
        <p:spPr>
          <a:xfrm>
            <a:off x="4132579" y="846175"/>
            <a:ext cx="4378960" cy="5147310"/>
          </a:xfrm>
          <a:prstGeom prst="rect">
            <a:avLst/>
          </a:prstGeom>
        </p:spPr>
        <p:txBody>
          <a:bodyPr vert="horz" wrap="square" lIns="0" tIns="12700" rIns="0" bIns="0" rtlCol="0">
            <a:spAutoFit/>
          </a:bodyPr>
          <a:lstStyle/>
          <a:p>
            <a:pPr marL="355600" marR="5080" indent="-342900" algn="just">
              <a:lnSpc>
                <a:spcPct val="150000"/>
              </a:lnSpc>
              <a:spcBef>
                <a:spcPts val="100"/>
              </a:spcBef>
              <a:buClr>
                <a:srgbClr val="000000"/>
              </a:buClr>
              <a:buFont typeface="Wingdings"/>
              <a:buChar char=""/>
              <a:tabLst>
                <a:tab pos="355600" algn="l"/>
              </a:tabLst>
            </a:pPr>
            <a:r>
              <a:rPr sz="3200" u="heavy" spc="-10" dirty="0">
                <a:solidFill>
                  <a:srgbClr val="3399FF"/>
                </a:solidFill>
                <a:uFill>
                  <a:solidFill>
                    <a:srgbClr val="FFFFFF"/>
                  </a:solidFill>
                </a:uFill>
                <a:latin typeface="Calibri"/>
                <a:cs typeface="Calibri"/>
                <a:hlinkClick r:id="rId2"/>
              </a:rPr>
              <a:t>http://nptel.ac.in/video.  </a:t>
            </a:r>
            <a:r>
              <a:rPr sz="3200" u="heavy" spc="-5" dirty="0">
                <a:solidFill>
                  <a:srgbClr val="3399FF"/>
                </a:solidFill>
                <a:uFill>
                  <a:solidFill>
                    <a:srgbClr val="FFFFFF"/>
                  </a:solidFill>
                </a:uFill>
                <a:latin typeface="Calibri"/>
                <a:cs typeface="Calibri"/>
                <a:hlinkClick r:id="rId2"/>
              </a:rPr>
              <a:t>php?subjectId=1171060  86</a:t>
            </a:r>
            <a:endParaRPr sz="3200">
              <a:latin typeface="Calibri"/>
              <a:cs typeface="Calibri"/>
            </a:endParaRPr>
          </a:p>
          <a:p>
            <a:pPr>
              <a:lnSpc>
                <a:spcPct val="100000"/>
              </a:lnSpc>
              <a:buFont typeface="Wingdings"/>
              <a:buChar char=""/>
            </a:pPr>
            <a:endParaRPr sz="3200">
              <a:latin typeface="Times New Roman"/>
              <a:cs typeface="Times New Roman"/>
            </a:endParaRPr>
          </a:p>
          <a:p>
            <a:pPr marL="355600" marR="27940" indent="-342900" algn="just">
              <a:lnSpc>
                <a:spcPct val="150000"/>
              </a:lnSpc>
              <a:spcBef>
                <a:spcPts val="2080"/>
              </a:spcBef>
              <a:buClr>
                <a:srgbClr val="000000"/>
              </a:buClr>
              <a:buFont typeface="Wingdings"/>
              <a:buChar char=""/>
              <a:tabLst>
                <a:tab pos="355600" algn="l"/>
              </a:tabLst>
            </a:pPr>
            <a:r>
              <a:rPr sz="3200" u="heavy" spc="-20" dirty="0">
                <a:solidFill>
                  <a:srgbClr val="3399FF"/>
                </a:solidFill>
                <a:uFill>
                  <a:solidFill>
                    <a:srgbClr val="FFFFFF"/>
                  </a:solidFill>
                </a:uFill>
                <a:latin typeface="Calibri"/>
                <a:cs typeface="Calibri"/>
                <a:hlinkClick r:id="rId3"/>
              </a:rPr>
              <a:t>http://www.electronics-  </a:t>
            </a:r>
            <a:r>
              <a:rPr sz="3200" u="heavy" spc="-15" dirty="0">
                <a:solidFill>
                  <a:srgbClr val="3399FF"/>
                </a:solidFill>
                <a:uFill>
                  <a:solidFill>
                    <a:srgbClr val="FFFFFF"/>
                  </a:solidFill>
                </a:uFill>
                <a:latin typeface="Calibri"/>
                <a:cs typeface="Calibri"/>
                <a:hlinkClick r:id="rId3"/>
              </a:rPr>
              <a:t>tutorials.ws/binary/bin_  </a:t>
            </a:r>
            <a:r>
              <a:rPr sz="3200" u="heavy" spc="-5" dirty="0">
                <a:solidFill>
                  <a:srgbClr val="3399FF"/>
                </a:solidFill>
                <a:uFill>
                  <a:solidFill>
                    <a:srgbClr val="FFFFFF"/>
                  </a:solidFill>
                </a:uFill>
                <a:latin typeface="Calibri"/>
                <a:cs typeface="Calibri"/>
                <a:hlinkClick r:id="rId3"/>
              </a:rPr>
              <a:t>1.html</a:t>
            </a:r>
            <a:endParaRPr sz="3200">
              <a:latin typeface="Calibri"/>
              <a:cs typeface="Calibri"/>
            </a:endParaRPr>
          </a:p>
        </p:txBody>
      </p:sp>
      <p:sp>
        <p:nvSpPr>
          <p:cNvPr id="4" name="object 4"/>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5" name="object 5"/>
          <p:cNvSpPr/>
          <p:nvPr/>
        </p:nvSpPr>
        <p:spPr>
          <a:xfrm>
            <a:off x="152285" y="2209673"/>
            <a:ext cx="3504946" cy="336029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165" y="1063244"/>
            <a:ext cx="7357745" cy="1778000"/>
          </a:xfrm>
          <a:prstGeom prst="rect">
            <a:avLst/>
          </a:prstGeom>
        </p:spPr>
        <p:txBody>
          <a:bodyPr vert="horz" wrap="square" lIns="0" tIns="12065" rIns="0" bIns="0" rtlCol="0">
            <a:spAutoFit/>
          </a:bodyPr>
          <a:lstStyle/>
          <a:p>
            <a:pPr marL="12700">
              <a:lnSpc>
                <a:spcPct val="100000"/>
              </a:lnSpc>
              <a:spcBef>
                <a:spcPts val="95"/>
              </a:spcBef>
            </a:pPr>
            <a:r>
              <a:rPr sz="11500" b="1" spc="-5" dirty="0">
                <a:solidFill>
                  <a:srgbClr val="000000"/>
                </a:solidFill>
                <a:latin typeface="Arial"/>
                <a:cs typeface="Arial"/>
              </a:rPr>
              <a:t>Thank</a:t>
            </a:r>
            <a:r>
              <a:rPr sz="11500" b="1" spc="-270" dirty="0">
                <a:solidFill>
                  <a:srgbClr val="000000"/>
                </a:solidFill>
                <a:latin typeface="Arial"/>
                <a:cs typeface="Arial"/>
              </a:rPr>
              <a:t> </a:t>
            </a:r>
            <a:r>
              <a:rPr sz="11500" b="1" spc="-290" dirty="0">
                <a:solidFill>
                  <a:srgbClr val="000000"/>
                </a:solidFill>
                <a:latin typeface="Arial"/>
                <a:cs typeface="Arial"/>
              </a:rPr>
              <a:t>You</a:t>
            </a:r>
            <a:endParaRPr sz="11500">
              <a:latin typeface="Arial"/>
              <a:cs typeface="Arial"/>
            </a:endParaRPr>
          </a:p>
        </p:txBody>
      </p:sp>
      <p:sp>
        <p:nvSpPr>
          <p:cNvPr id="3" name="object 3"/>
          <p:cNvSpPr/>
          <p:nvPr/>
        </p:nvSpPr>
        <p:spPr>
          <a:xfrm>
            <a:off x="304558" y="2925698"/>
            <a:ext cx="8535035" cy="635"/>
          </a:xfrm>
          <a:custGeom>
            <a:avLst/>
            <a:gdLst/>
            <a:ahLst/>
            <a:cxnLst/>
            <a:rect l="l" t="t" r="r" b="b"/>
            <a:pathLst>
              <a:path w="8535035" h="635">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535940" y="6426809"/>
            <a:ext cx="6870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/2</a:t>
            </a:r>
            <a:r>
              <a:rPr sz="1200" spc="5" dirty="0">
                <a:solidFill>
                  <a:srgbClr val="8A8A8A"/>
                </a:solidFill>
                <a:latin typeface="Calibri"/>
                <a:cs typeface="Calibri"/>
              </a:rPr>
              <a:t>0</a:t>
            </a:r>
            <a:r>
              <a:rPr sz="1200" dirty="0">
                <a:solidFill>
                  <a:srgbClr val="8A8A8A"/>
                </a:solidFill>
                <a:latin typeface="Calibri"/>
                <a:cs typeface="Calibri"/>
              </a:rPr>
              <a:t>17</a:t>
            </a:r>
            <a:endParaRPr sz="1200">
              <a:latin typeface="Calibri"/>
              <a:cs typeface="Calibri"/>
            </a:endParaRPr>
          </a:p>
        </p:txBody>
      </p:sp>
      <p:sp>
        <p:nvSpPr>
          <p:cNvPr id="5" name="object 5"/>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283</a:t>
            </a:r>
            <a:endParaRPr sz="12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382394" y="1823720"/>
            <a:ext cx="635" cy="4344035"/>
          </a:xfrm>
          <a:custGeom>
            <a:avLst/>
            <a:gdLst/>
            <a:ahLst/>
            <a:cxnLst/>
            <a:rect l="l" t="t" r="r" b="b"/>
            <a:pathLst>
              <a:path w="634" h="4344035">
                <a:moveTo>
                  <a:pt x="0" y="0"/>
                </a:moveTo>
                <a:lnTo>
                  <a:pt x="381" y="4343438"/>
                </a:lnTo>
              </a:path>
            </a:pathLst>
          </a:custGeom>
          <a:ln w="31680">
            <a:solidFill>
              <a:srgbClr val="000000"/>
            </a:solidFill>
          </a:ln>
        </p:spPr>
        <p:txBody>
          <a:bodyPr wrap="square" lIns="0" tIns="0" rIns="0" bIns="0" rtlCol="0"/>
          <a:lstStyle/>
          <a:p>
            <a:endParaRPr/>
          </a:p>
        </p:txBody>
      </p:sp>
      <p:sp>
        <p:nvSpPr>
          <p:cNvPr id="5" name="object 5"/>
          <p:cNvSpPr txBox="1"/>
          <p:nvPr/>
        </p:nvSpPr>
        <p:spPr>
          <a:xfrm>
            <a:off x="1532382" y="1849373"/>
            <a:ext cx="52387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105</a:t>
            </a:r>
            <a:endParaRPr sz="2400">
              <a:latin typeface="Tahoma"/>
              <a:cs typeface="Tahoma"/>
            </a:endParaRPr>
          </a:p>
        </p:txBody>
      </p:sp>
      <p:sp>
        <p:nvSpPr>
          <p:cNvPr id="6" name="object 6"/>
          <p:cNvSpPr/>
          <p:nvPr/>
        </p:nvSpPr>
        <p:spPr>
          <a:xfrm>
            <a:off x="696594" y="2357247"/>
            <a:ext cx="1419860" cy="635"/>
          </a:xfrm>
          <a:custGeom>
            <a:avLst/>
            <a:gdLst/>
            <a:ahLst/>
            <a:cxnLst/>
            <a:rect l="l" t="t" r="r" b="b"/>
            <a:pathLst>
              <a:path w="1419860" h="635">
                <a:moveTo>
                  <a:pt x="0" y="0"/>
                </a:moveTo>
                <a:lnTo>
                  <a:pt x="1419479" y="380"/>
                </a:lnTo>
              </a:path>
            </a:pathLst>
          </a:custGeom>
          <a:ln w="28440">
            <a:solidFill>
              <a:srgbClr val="000000"/>
            </a:solidFill>
          </a:ln>
        </p:spPr>
        <p:txBody>
          <a:bodyPr wrap="square" lIns="0" tIns="0" rIns="0" bIns="0" rtlCol="0"/>
          <a:lstStyle/>
          <a:p>
            <a:endParaRPr/>
          </a:p>
        </p:txBody>
      </p:sp>
      <p:sp>
        <p:nvSpPr>
          <p:cNvPr id="7" name="object 7"/>
          <p:cNvSpPr txBox="1"/>
          <p:nvPr/>
        </p:nvSpPr>
        <p:spPr>
          <a:xfrm>
            <a:off x="955039" y="1925192"/>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2</a:t>
            </a:r>
            <a:endParaRPr sz="2400">
              <a:latin typeface="Tahoma"/>
              <a:cs typeface="Tahom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682374" y="1807879"/>
          <a:ext cx="1448435" cy="4375117"/>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48030">
                  <a:extLst>
                    <a:ext uri="{9D8B030D-6E8A-4147-A177-3AD203B41FA5}">
                      <a16:colId xmlns="" xmlns:a16="http://schemas.microsoft.com/office/drawing/2014/main" val="20001"/>
                    </a:ext>
                  </a:extLst>
                </a:gridCol>
              </a:tblGrid>
              <a:tr h="549557">
                <a:tc>
                  <a:txBody>
                    <a:bodyPr/>
                    <a:lstStyle/>
                    <a:p>
                      <a:pPr marR="240665" algn="r">
                        <a:lnSpc>
                          <a:spcPct val="100000"/>
                        </a:lnSpc>
                        <a:spcBef>
                          <a:spcPts val="1019"/>
                        </a:spcBef>
                      </a:pPr>
                      <a:r>
                        <a:rPr sz="2400" dirty="0">
                          <a:latin typeface="Tahoma"/>
                          <a:cs typeface="Tahoma"/>
                        </a:rPr>
                        <a:t>2</a:t>
                      </a:r>
                      <a:endParaRPr sz="2400">
                        <a:latin typeface="Tahoma"/>
                        <a:cs typeface="Tahoma"/>
                      </a:endParaRPr>
                    </a:p>
                  </a:txBody>
                  <a:tcPr marL="0" marR="0" marT="129539" marB="0">
                    <a:lnR w="38100">
                      <a:solidFill>
                        <a:srgbClr val="000000"/>
                      </a:solidFill>
                      <a:prstDash val="solid"/>
                    </a:lnR>
                    <a:lnB w="38100">
                      <a:solidFill>
                        <a:srgbClr val="000000"/>
                      </a:solidFill>
                      <a:prstDash val="solid"/>
                    </a:lnB>
                  </a:tcPr>
                </a:tc>
                <a:tc>
                  <a:txBody>
                    <a:bodyPr/>
                    <a:lstStyle/>
                    <a:p>
                      <a:pPr marR="78740" algn="r">
                        <a:lnSpc>
                          <a:spcPct val="100000"/>
                        </a:lnSpc>
                        <a:spcBef>
                          <a:spcPts val="425"/>
                        </a:spcBef>
                      </a:pPr>
                      <a:r>
                        <a:rPr sz="2400" spc="-5" dirty="0">
                          <a:latin typeface="Tahoma"/>
                          <a:cs typeface="Tahoma"/>
                        </a:rPr>
                        <a:t>105</a:t>
                      </a:r>
                      <a:endParaRPr sz="2400">
                        <a:latin typeface="Tahoma"/>
                        <a:cs typeface="Tahoma"/>
                      </a:endParaRPr>
                    </a:p>
                  </a:txBody>
                  <a:tcPr marL="0" marR="0" marT="53975"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09473">
                <a:tc>
                  <a:txBody>
                    <a:bodyPr/>
                    <a:lstStyle/>
                    <a:p>
                      <a:pPr marR="267970" algn="r">
                        <a:lnSpc>
                          <a:spcPct val="100000"/>
                        </a:lnSpc>
                        <a:spcBef>
                          <a:spcPts val="860"/>
                        </a:spcBef>
                      </a:pPr>
                      <a:r>
                        <a:rPr sz="2400" dirty="0">
                          <a:latin typeface="Tahoma"/>
                          <a:cs typeface="Tahoma"/>
                        </a:rPr>
                        <a:t>2</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76200" algn="r">
                        <a:lnSpc>
                          <a:spcPct val="100000"/>
                        </a:lnSpc>
                        <a:spcBef>
                          <a:spcPts val="1500"/>
                        </a:spcBef>
                      </a:pPr>
                      <a:r>
                        <a:rPr sz="2400" spc="-5" dirty="0">
                          <a:latin typeface="Tahoma"/>
                          <a:cs typeface="Tahoma"/>
                        </a:rPr>
                        <a:t>52</a:t>
                      </a:r>
                      <a:endParaRPr sz="2400">
                        <a:latin typeface="Tahoma"/>
                        <a:cs typeface="Tahoma"/>
                      </a:endParaRPr>
                    </a:p>
                  </a:txBody>
                  <a:tcPr marL="0" marR="0" marT="1905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3216087">
                <a:tc>
                  <a:txBody>
                    <a:bodyPr/>
                    <a:lstStyle/>
                    <a:p>
                      <a:pPr>
                        <a:lnSpc>
                          <a:spcPct val="100000"/>
                        </a:lnSpc>
                      </a:pPr>
                      <a:endParaRPr sz="31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31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2"/>
                  </a:ext>
                </a:extLst>
              </a:tr>
            </a:tbl>
          </a:graphicData>
        </a:graphic>
      </p:graphicFrame>
      <p:sp>
        <p:nvSpPr>
          <p:cNvPr id="5" name="object 5"/>
          <p:cNvSpPr txBox="1"/>
          <p:nvPr/>
        </p:nvSpPr>
        <p:spPr>
          <a:xfrm>
            <a:off x="2832861" y="2454021"/>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682374" y="1807879"/>
          <a:ext cx="1477010" cy="4375116"/>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49557">
                <a:tc>
                  <a:txBody>
                    <a:bodyPr/>
                    <a:lstStyle/>
                    <a:p>
                      <a:pPr marR="240665" algn="r">
                        <a:lnSpc>
                          <a:spcPct val="100000"/>
                        </a:lnSpc>
                        <a:spcBef>
                          <a:spcPts val="1019"/>
                        </a:spcBef>
                      </a:pPr>
                      <a:r>
                        <a:rPr sz="2400" dirty="0">
                          <a:latin typeface="Tahoma"/>
                          <a:cs typeface="Tahoma"/>
                        </a:rPr>
                        <a:t>2</a:t>
                      </a:r>
                      <a:endParaRPr sz="2400">
                        <a:latin typeface="Tahoma"/>
                        <a:cs typeface="Tahoma"/>
                      </a:endParaRPr>
                    </a:p>
                  </a:txBody>
                  <a:tcPr marL="0" marR="0" marT="129539" marB="0">
                    <a:lnR w="38100">
                      <a:solidFill>
                        <a:srgbClr val="000000"/>
                      </a:solidFill>
                      <a:prstDash val="solid"/>
                    </a:lnR>
                    <a:lnB w="38100">
                      <a:solidFill>
                        <a:srgbClr val="000000"/>
                      </a:solidFill>
                      <a:prstDash val="solid"/>
                    </a:lnB>
                  </a:tcPr>
                </a:tc>
                <a:tc>
                  <a:txBody>
                    <a:bodyPr/>
                    <a:lstStyle/>
                    <a:p>
                      <a:pPr marR="107314" algn="r">
                        <a:lnSpc>
                          <a:spcPct val="100000"/>
                        </a:lnSpc>
                        <a:spcBef>
                          <a:spcPts val="425"/>
                        </a:spcBef>
                      </a:pPr>
                      <a:r>
                        <a:rPr sz="2400" spc="-5" dirty="0">
                          <a:latin typeface="Tahoma"/>
                          <a:cs typeface="Tahoma"/>
                        </a:rPr>
                        <a:t>105</a:t>
                      </a:r>
                      <a:endParaRPr sz="2400">
                        <a:latin typeface="Tahoma"/>
                        <a:cs typeface="Tahoma"/>
                      </a:endParaRPr>
                    </a:p>
                  </a:txBody>
                  <a:tcPr marL="0" marR="0" marT="53975"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09473">
                <a:tc>
                  <a:txBody>
                    <a:bodyPr/>
                    <a:lstStyle/>
                    <a:p>
                      <a:pPr marR="267970" algn="r">
                        <a:lnSpc>
                          <a:spcPct val="100000"/>
                        </a:lnSpc>
                        <a:spcBef>
                          <a:spcPts val="860"/>
                        </a:spcBef>
                      </a:pPr>
                      <a:r>
                        <a:rPr sz="2400" dirty="0">
                          <a:latin typeface="Tahoma"/>
                          <a:cs typeface="Tahoma"/>
                        </a:rPr>
                        <a:t>2</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1500"/>
                        </a:spcBef>
                      </a:pPr>
                      <a:r>
                        <a:rPr sz="2400" spc="-5" dirty="0">
                          <a:latin typeface="Tahoma"/>
                          <a:cs typeface="Tahoma"/>
                        </a:rPr>
                        <a:t>52</a:t>
                      </a:r>
                      <a:endParaRPr sz="2400">
                        <a:latin typeface="Tahoma"/>
                        <a:cs typeface="Tahoma"/>
                      </a:endParaRPr>
                    </a:p>
                  </a:txBody>
                  <a:tcPr marL="0" marR="0" marT="1905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09853">
                <a:tc>
                  <a:txBody>
                    <a:bodyPr/>
                    <a:lstStyle/>
                    <a:p>
                      <a:pPr marR="267970" algn="r">
                        <a:lnSpc>
                          <a:spcPct val="100000"/>
                        </a:lnSpc>
                        <a:spcBef>
                          <a:spcPts val="900"/>
                        </a:spcBef>
                      </a:pPr>
                      <a:r>
                        <a:rPr sz="2400" dirty="0">
                          <a:latin typeface="Tahoma"/>
                          <a:cs typeface="Tahoma"/>
                        </a:rPr>
                        <a:t>2</a:t>
                      </a:r>
                      <a:endParaRPr sz="2400">
                        <a:latin typeface="Tahoma"/>
                        <a:cs typeface="Tahoma"/>
                      </a:endParaRPr>
                    </a:p>
                  </a:txBody>
                  <a:tcPr marL="0" marR="0" marT="1143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26</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2606233">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30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3"/>
                  </a:ext>
                </a:extLst>
              </a:tr>
            </a:tbl>
          </a:graphicData>
        </a:graphic>
      </p:graphicFrame>
      <p:sp>
        <p:nvSpPr>
          <p:cNvPr id="5" name="object 5"/>
          <p:cNvSpPr txBox="1"/>
          <p:nvPr/>
        </p:nvSpPr>
        <p:spPr>
          <a:xfrm>
            <a:off x="2832861" y="2454021"/>
            <a:ext cx="192405" cy="10007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12700">
              <a:lnSpc>
                <a:spcPct val="100000"/>
              </a:lnSpc>
              <a:spcBef>
                <a:spcPts val="1920"/>
              </a:spcBef>
            </a:pPr>
            <a:r>
              <a:rPr sz="2400" dirty="0">
                <a:latin typeface="Tahoma"/>
                <a:cs typeface="Tahoma"/>
              </a:rPr>
              <a:t>0</a:t>
            </a:r>
            <a:endParaRPr sz="2400">
              <a:latin typeface="Tahoma"/>
              <a:cs typeface="Tahom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583" y="1732382"/>
            <a:ext cx="8258992" cy="3139321"/>
          </a:xfrm>
          <a:prstGeom prst="rect">
            <a:avLst/>
          </a:prstGeom>
        </p:spPr>
        <p:txBody>
          <a:bodyPr wrap="square">
            <a:spAutoFit/>
          </a:bodyPr>
          <a:lstStyle/>
          <a:p>
            <a:r>
              <a:rPr lang="en-US" b="1" dirty="0">
                <a:solidFill>
                  <a:srgbClr val="333333"/>
                </a:solidFill>
                <a:latin typeface="Times New Roman" panose="02020603050405020304" pitchFamily="18" charset="0"/>
                <a:cs typeface="Times New Roman" panose="02020603050405020304" pitchFamily="18" charset="0"/>
              </a:rPr>
              <a:t>Why Digital Electronics?</a:t>
            </a:r>
          </a:p>
          <a:p>
            <a:pPr>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All real life signals are analog in nature and at first sight, it seems use of analog is much better as compared to digital signal. But digital signals have various advantages over the analog signal like noise immunity. Digital signal is used in communication process to </a:t>
            </a:r>
            <a:r>
              <a:rPr lang="en-US" b="1" dirty="0">
                <a:solidFill>
                  <a:srgbClr val="333333"/>
                </a:solidFill>
                <a:latin typeface="Times New Roman" panose="02020603050405020304" pitchFamily="18" charset="0"/>
                <a:cs typeface="Times New Roman" panose="02020603050405020304" pitchFamily="18" charset="0"/>
              </a:rPr>
              <a:t>minimize</a:t>
            </a:r>
            <a:r>
              <a:rPr lang="en-US" dirty="0">
                <a:solidFill>
                  <a:srgbClr val="333333"/>
                </a:solidFill>
                <a:latin typeface="Times New Roman" panose="02020603050405020304" pitchFamily="18" charset="0"/>
                <a:cs typeface="Times New Roman" panose="02020603050405020304" pitchFamily="18" charset="0"/>
              </a:rPr>
              <a:t> the effect of </a:t>
            </a:r>
            <a:r>
              <a:rPr lang="en-US" b="1" dirty="0">
                <a:solidFill>
                  <a:srgbClr val="333333"/>
                </a:solidFill>
                <a:latin typeface="Times New Roman" panose="02020603050405020304" pitchFamily="18" charset="0"/>
                <a:cs typeface="Times New Roman" panose="02020603050405020304" pitchFamily="18" charset="0"/>
              </a:rPr>
              <a:t>noise</a:t>
            </a:r>
          </a:p>
          <a:p>
            <a:pPr>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Digital Signals </a:t>
            </a:r>
            <a:r>
              <a:rPr lang="en-US" b="1" dirty="0">
                <a:solidFill>
                  <a:srgbClr val="333333"/>
                </a:solidFill>
                <a:latin typeface="Times New Roman" panose="02020603050405020304" pitchFamily="18" charset="0"/>
                <a:cs typeface="Times New Roman" panose="02020603050405020304" pitchFamily="18" charset="0"/>
              </a:rPr>
              <a:t>carry more </a:t>
            </a:r>
            <a:r>
              <a:rPr lang="en-US" dirty="0">
                <a:solidFill>
                  <a:srgbClr val="333333"/>
                </a:solidFill>
                <a:latin typeface="Times New Roman" panose="02020603050405020304" pitchFamily="18" charset="0"/>
                <a:cs typeface="Times New Roman" panose="02020603050405020304" pitchFamily="18" charset="0"/>
              </a:rPr>
              <a:t>information per unit time as compared to analog signals</a:t>
            </a:r>
          </a:p>
          <a:p>
            <a:pPr>
              <a:buFont typeface="Arial" panose="020B0604020202020204" pitchFamily="34" charset="0"/>
              <a:buChar char="•"/>
            </a:pPr>
            <a:r>
              <a:rPr lang="en-US" b="1" dirty="0">
                <a:solidFill>
                  <a:srgbClr val="333333"/>
                </a:solidFill>
                <a:latin typeface="Times New Roman" panose="02020603050405020304" pitchFamily="18" charset="0"/>
                <a:cs typeface="Times New Roman" panose="02020603050405020304" pitchFamily="18" charset="0"/>
              </a:rPr>
              <a:t>Quality</a:t>
            </a:r>
            <a:r>
              <a:rPr lang="en-US" dirty="0">
                <a:solidFill>
                  <a:srgbClr val="333333"/>
                </a:solidFill>
                <a:latin typeface="Times New Roman" panose="02020603050405020304" pitchFamily="18" charset="0"/>
                <a:cs typeface="Times New Roman" panose="02020603050405020304" pitchFamily="18" charset="0"/>
              </a:rPr>
              <a:t> of digital signal is better over long distance transmission</a:t>
            </a:r>
          </a:p>
          <a:p>
            <a:pP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We can </a:t>
            </a:r>
            <a:r>
              <a:rPr lang="en-US" b="1" dirty="0">
                <a:solidFill>
                  <a:srgbClr val="333333"/>
                </a:solidFill>
                <a:latin typeface="Times New Roman" panose="02020603050405020304" pitchFamily="18" charset="0"/>
                <a:cs typeface="Times New Roman" panose="02020603050405020304" pitchFamily="18" charset="0"/>
              </a:rPr>
              <a:t>encrypt</a:t>
            </a:r>
            <a:r>
              <a:rPr lang="en-US" dirty="0">
                <a:solidFill>
                  <a:srgbClr val="333333"/>
                </a:solidFill>
                <a:latin typeface="Times New Roman" panose="02020603050405020304" pitchFamily="18" charset="0"/>
                <a:cs typeface="Times New Roman" panose="02020603050405020304" pitchFamily="18" charset="0"/>
              </a:rPr>
              <a:t> digital signals</a:t>
            </a:r>
          </a:p>
          <a:p>
            <a:pPr>
              <a:buFont typeface="Arial" panose="020B0604020202020204" pitchFamily="34" charset="0"/>
              <a:buChar char="•"/>
            </a:pPr>
            <a:r>
              <a:rPr lang="en-US" b="1" dirty="0">
                <a:solidFill>
                  <a:srgbClr val="333333"/>
                </a:solidFill>
                <a:latin typeface="Times New Roman" panose="02020603050405020304" pitchFamily="18" charset="0"/>
                <a:cs typeface="Times New Roman" panose="02020603050405020304" pitchFamily="18" charset="0"/>
              </a:rPr>
              <a:t>Noise</a:t>
            </a:r>
            <a:r>
              <a:rPr lang="en-US" dirty="0">
                <a:solidFill>
                  <a:srgbClr val="333333"/>
                </a:solidFill>
                <a:latin typeface="Times New Roman" panose="02020603050405020304" pitchFamily="18" charset="0"/>
                <a:cs typeface="Times New Roman" panose="02020603050405020304" pitchFamily="18" charset="0"/>
              </a:rPr>
              <a:t> removal is easy in digital signals</a:t>
            </a:r>
          </a:p>
        </p:txBody>
      </p:sp>
    </p:spTree>
    <p:extLst>
      <p:ext uri="{BB962C8B-B14F-4D97-AF65-F5344CB8AC3E}">
        <p14:creationId xmlns:p14="http://schemas.microsoft.com/office/powerpoint/2010/main" val="3099656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682374" y="1807879"/>
          <a:ext cx="1477010" cy="4375116"/>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49557">
                <a:tc>
                  <a:txBody>
                    <a:bodyPr/>
                    <a:lstStyle/>
                    <a:p>
                      <a:pPr marR="240665" algn="r">
                        <a:lnSpc>
                          <a:spcPct val="100000"/>
                        </a:lnSpc>
                        <a:spcBef>
                          <a:spcPts val="1019"/>
                        </a:spcBef>
                      </a:pPr>
                      <a:r>
                        <a:rPr sz="2400" dirty="0">
                          <a:latin typeface="Tahoma"/>
                          <a:cs typeface="Tahoma"/>
                        </a:rPr>
                        <a:t>2</a:t>
                      </a:r>
                      <a:endParaRPr sz="2400">
                        <a:latin typeface="Tahoma"/>
                        <a:cs typeface="Tahoma"/>
                      </a:endParaRPr>
                    </a:p>
                  </a:txBody>
                  <a:tcPr marL="0" marR="0" marT="129539" marB="0">
                    <a:lnR w="38100">
                      <a:solidFill>
                        <a:srgbClr val="000000"/>
                      </a:solidFill>
                      <a:prstDash val="solid"/>
                    </a:lnR>
                    <a:lnB w="38100">
                      <a:solidFill>
                        <a:srgbClr val="000000"/>
                      </a:solidFill>
                      <a:prstDash val="solid"/>
                    </a:lnB>
                  </a:tcPr>
                </a:tc>
                <a:tc>
                  <a:txBody>
                    <a:bodyPr/>
                    <a:lstStyle/>
                    <a:p>
                      <a:pPr marR="107314" algn="r">
                        <a:lnSpc>
                          <a:spcPct val="100000"/>
                        </a:lnSpc>
                        <a:spcBef>
                          <a:spcPts val="425"/>
                        </a:spcBef>
                      </a:pPr>
                      <a:r>
                        <a:rPr sz="2400" spc="-5" dirty="0">
                          <a:latin typeface="Tahoma"/>
                          <a:cs typeface="Tahoma"/>
                        </a:rPr>
                        <a:t>105</a:t>
                      </a:r>
                      <a:endParaRPr sz="2400">
                        <a:latin typeface="Tahoma"/>
                        <a:cs typeface="Tahoma"/>
                      </a:endParaRPr>
                    </a:p>
                  </a:txBody>
                  <a:tcPr marL="0" marR="0" marT="53975"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09473">
                <a:tc>
                  <a:txBody>
                    <a:bodyPr/>
                    <a:lstStyle/>
                    <a:p>
                      <a:pPr marR="267970" algn="r">
                        <a:lnSpc>
                          <a:spcPct val="100000"/>
                        </a:lnSpc>
                        <a:spcBef>
                          <a:spcPts val="860"/>
                        </a:spcBef>
                      </a:pPr>
                      <a:r>
                        <a:rPr sz="2400" dirty="0">
                          <a:latin typeface="Tahoma"/>
                          <a:cs typeface="Tahoma"/>
                        </a:rPr>
                        <a:t>2</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1500"/>
                        </a:spcBef>
                      </a:pPr>
                      <a:r>
                        <a:rPr sz="2400" spc="-5" dirty="0">
                          <a:latin typeface="Tahoma"/>
                          <a:cs typeface="Tahoma"/>
                        </a:rPr>
                        <a:t>52</a:t>
                      </a:r>
                      <a:endParaRPr sz="2400">
                        <a:latin typeface="Tahoma"/>
                        <a:cs typeface="Tahoma"/>
                      </a:endParaRPr>
                    </a:p>
                  </a:txBody>
                  <a:tcPr marL="0" marR="0" marT="1905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09853">
                <a:tc>
                  <a:txBody>
                    <a:bodyPr/>
                    <a:lstStyle/>
                    <a:p>
                      <a:pPr marR="267970" algn="r">
                        <a:lnSpc>
                          <a:spcPct val="100000"/>
                        </a:lnSpc>
                        <a:spcBef>
                          <a:spcPts val="900"/>
                        </a:spcBef>
                      </a:pPr>
                      <a:r>
                        <a:rPr sz="2400" dirty="0">
                          <a:latin typeface="Tahoma"/>
                          <a:cs typeface="Tahoma"/>
                        </a:rPr>
                        <a:t>2</a:t>
                      </a:r>
                      <a:endParaRPr sz="2400">
                        <a:latin typeface="Tahoma"/>
                        <a:cs typeface="Tahoma"/>
                      </a:endParaRPr>
                    </a:p>
                  </a:txBody>
                  <a:tcPr marL="0" marR="0" marT="1143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26</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609473">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13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3"/>
                  </a:ext>
                </a:extLst>
              </a:tr>
              <a:tr h="1996760">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30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4"/>
                  </a:ext>
                </a:extLst>
              </a:tr>
            </a:tbl>
          </a:graphicData>
        </a:graphic>
      </p:graphicFrame>
      <p:sp>
        <p:nvSpPr>
          <p:cNvPr id="5" name="object 5"/>
          <p:cNvSpPr txBox="1"/>
          <p:nvPr/>
        </p:nvSpPr>
        <p:spPr>
          <a:xfrm>
            <a:off x="2832861" y="2454021"/>
            <a:ext cx="192405" cy="153987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12700">
              <a:lnSpc>
                <a:spcPct val="100000"/>
              </a:lnSpc>
              <a:spcBef>
                <a:spcPts val="1920"/>
              </a:spcBef>
            </a:pPr>
            <a:r>
              <a:rPr sz="2400" dirty="0">
                <a:latin typeface="Tahoma"/>
                <a:cs typeface="Tahoma"/>
              </a:rPr>
              <a:t>0</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682374" y="1807879"/>
          <a:ext cx="1477010" cy="4375115"/>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49557">
                <a:tc>
                  <a:txBody>
                    <a:bodyPr/>
                    <a:lstStyle/>
                    <a:p>
                      <a:pPr marR="240665" algn="r">
                        <a:lnSpc>
                          <a:spcPct val="100000"/>
                        </a:lnSpc>
                        <a:spcBef>
                          <a:spcPts val="1019"/>
                        </a:spcBef>
                      </a:pPr>
                      <a:r>
                        <a:rPr sz="2400" dirty="0">
                          <a:latin typeface="Tahoma"/>
                          <a:cs typeface="Tahoma"/>
                        </a:rPr>
                        <a:t>2</a:t>
                      </a:r>
                      <a:endParaRPr sz="2400">
                        <a:latin typeface="Tahoma"/>
                        <a:cs typeface="Tahoma"/>
                      </a:endParaRPr>
                    </a:p>
                  </a:txBody>
                  <a:tcPr marL="0" marR="0" marT="129539" marB="0">
                    <a:lnR w="38100">
                      <a:solidFill>
                        <a:srgbClr val="000000"/>
                      </a:solidFill>
                      <a:prstDash val="solid"/>
                    </a:lnR>
                    <a:lnB w="38100">
                      <a:solidFill>
                        <a:srgbClr val="000000"/>
                      </a:solidFill>
                      <a:prstDash val="solid"/>
                    </a:lnB>
                  </a:tcPr>
                </a:tc>
                <a:tc>
                  <a:txBody>
                    <a:bodyPr/>
                    <a:lstStyle/>
                    <a:p>
                      <a:pPr marR="107314" algn="r">
                        <a:lnSpc>
                          <a:spcPct val="100000"/>
                        </a:lnSpc>
                        <a:spcBef>
                          <a:spcPts val="425"/>
                        </a:spcBef>
                      </a:pPr>
                      <a:r>
                        <a:rPr sz="2400" spc="-5" dirty="0">
                          <a:latin typeface="Tahoma"/>
                          <a:cs typeface="Tahoma"/>
                        </a:rPr>
                        <a:t>105</a:t>
                      </a:r>
                      <a:endParaRPr sz="2400">
                        <a:latin typeface="Tahoma"/>
                        <a:cs typeface="Tahoma"/>
                      </a:endParaRPr>
                    </a:p>
                  </a:txBody>
                  <a:tcPr marL="0" marR="0" marT="53975"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09473">
                <a:tc>
                  <a:txBody>
                    <a:bodyPr/>
                    <a:lstStyle/>
                    <a:p>
                      <a:pPr marR="267970" algn="r">
                        <a:lnSpc>
                          <a:spcPct val="100000"/>
                        </a:lnSpc>
                        <a:spcBef>
                          <a:spcPts val="860"/>
                        </a:spcBef>
                      </a:pPr>
                      <a:r>
                        <a:rPr sz="2400" dirty="0">
                          <a:latin typeface="Tahoma"/>
                          <a:cs typeface="Tahoma"/>
                        </a:rPr>
                        <a:t>2</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1500"/>
                        </a:spcBef>
                      </a:pPr>
                      <a:r>
                        <a:rPr sz="2400" spc="-5" dirty="0">
                          <a:latin typeface="Tahoma"/>
                          <a:cs typeface="Tahoma"/>
                        </a:rPr>
                        <a:t>52</a:t>
                      </a:r>
                      <a:endParaRPr sz="2400">
                        <a:latin typeface="Tahoma"/>
                        <a:cs typeface="Tahoma"/>
                      </a:endParaRPr>
                    </a:p>
                  </a:txBody>
                  <a:tcPr marL="0" marR="0" marT="1905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09853">
                <a:tc>
                  <a:txBody>
                    <a:bodyPr/>
                    <a:lstStyle/>
                    <a:p>
                      <a:pPr marR="267970" algn="r">
                        <a:lnSpc>
                          <a:spcPct val="100000"/>
                        </a:lnSpc>
                        <a:spcBef>
                          <a:spcPts val="900"/>
                        </a:spcBef>
                      </a:pPr>
                      <a:r>
                        <a:rPr sz="2400" dirty="0">
                          <a:latin typeface="Tahoma"/>
                          <a:cs typeface="Tahoma"/>
                        </a:rPr>
                        <a:t>2</a:t>
                      </a:r>
                      <a:endParaRPr sz="2400">
                        <a:latin typeface="Tahoma"/>
                        <a:cs typeface="Tahoma"/>
                      </a:endParaRPr>
                    </a:p>
                  </a:txBody>
                  <a:tcPr marL="0" marR="0" marT="1143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26</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609473">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13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3"/>
                  </a:ext>
                </a:extLst>
              </a:tr>
              <a:tr h="533526">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300"/>
                        </a:spcBef>
                      </a:pPr>
                      <a:r>
                        <a:rPr sz="2400" dirty="0">
                          <a:latin typeface="Tahoma"/>
                          <a:cs typeface="Tahoma"/>
                        </a:rPr>
                        <a:t>6</a:t>
                      </a:r>
                      <a:endParaRPr sz="2400">
                        <a:latin typeface="Tahoma"/>
                        <a:cs typeface="Tahoma"/>
                      </a:endParaRPr>
                    </a:p>
                  </a:txBody>
                  <a:tcPr marL="0" marR="0" marT="381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4"/>
                  </a:ext>
                </a:extLst>
              </a:tr>
              <a:tr h="1463233">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30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5"/>
                  </a:ext>
                </a:extLst>
              </a:tr>
            </a:tbl>
          </a:graphicData>
        </a:graphic>
      </p:graphicFrame>
      <p:sp>
        <p:nvSpPr>
          <p:cNvPr id="5" name="object 5"/>
          <p:cNvSpPr txBox="1"/>
          <p:nvPr/>
        </p:nvSpPr>
        <p:spPr>
          <a:xfrm>
            <a:off x="2832861" y="2454021"/>
            <a:ext cx="192405" cy="21443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12700">
              <a:lnSpc>
                <a:spcPct val="100000"/>
              </a:lnSpc>
              <a:spcBef>
                <a:spcPts val="1920"/>
              </a:spcBef>
            </a:pPr>
            <a:r>
              <a:rPr sz="2400" dirty="0">
                <a:latin typeface="Tahoma"/>
                <a:cs typeface="Tahoma"/>
              </a:rPr>
              <a:t>0</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a:p>
            <a:pPr marL="12700">
              <a:lnSpc>
                <a:spcPct val="100000"/>
              </a:lnSpc>
              <a:spcBef>
                <a:spcPts val="1880"/>
              </a:spcBef>
            </a:pPr>
            <a:r>
              <a:rPr sz="2400" dirty="0">
                <a:latin typeface="Tahoma"/>
                <a:cs typeface="Tahoma"/>
              </a:rPr>
              <a:t>1</a:t>
            </a:r>
            <a:endParaRPr sz="2400">
              <a:latin typeface="Tahoma"/>
              <a:cs typeface="Tahom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682374" y="1807879"/>
          <a:ext cx="1477010" cy="4375115"/>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49557">
                <a:tc>
                  <a:txBody>
                    <a:bodyPr/>
                    <a:lstStyle/>
                    <a:p>
                      <a:pPr marR="240665" algn="r">
                        <a:lnSpc>
                          <a:spcPct val="100000"/>
                        </a:lnSpc>
                        <a:spcBef>
                          <a:spcPts val="1019"/>
                        </a:spcBef>
                      </a:pPr>
                      <a:r>
                        <a:rPr sz="2400" dirty="0">
                          <a:latin typeface="Tahoma"/>
                          <a:cs typeface="Tahoma"/>
                        </a:rPr>
                        <a:t>2</a:t>
                      </a:r>
                      <a:endParaRPr sz="2400">
                        <a:latin typeface="Tahoma"/>
                        <a:cs typeface="Tahoma"/>
                      </a:endParaRPr>
                    </a:p>
                  </a:txBody>
                  <a:tcPr marL="0" marR="0" marT="129539" marB="0">
                    <a:lnR w="38100">
                      <a:solidFill>
                        <a:srgbClr val="000000"/>
                      </a:solidFill>
                      <a:prstDash val="solid"/>
                    </a:lnR>
                    <a:lnB w="38100">
                      <a:solidFill>
                        <a:srgbClr val="000000"/>
                      </a:solidFill>
                      <a:prstDash val="solid"/>
                    </a:lnB>
                  </a:tcPr>
                </a:tc>
                <a:tc>
                  <a:txBody>
                    <a:bodyPr/>
                    <a:lstStyle/>
                    <a:p>
                      <a:pPr marR="107314" algn="r">
                        <a:lnSpc>
                          <a:spcPct val="100000"/>
                        </a:lnSpc>
                        <a:spcBef>
                          <a:spcPts val="425"/>
                        </a:spcBef>
                      </a:pPr>
                      <a:r>
                        <a:rPr sz="2400" spc="-5" dirty="0">
                          <a:latin typeface="Tahoma"/>
                          <a:cs typeface="Tahoma"/>
                        </a:rPr>
                        <a:t>105</a:t>
                      </a:r>
                      <a:endParaRPr sz="2400">
                        <a:latin typeface="Tahoma"/>
                        <a:cs typeface="Tahoma"/>
                      </a:endParaRPr>
                    </a:p>
                  </a:txBody>
                  <a:tcPr marL="0" marR="0" marT="53975"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09473">
                <a:tc>
                  <a:txBody>
                    <a:bodyPr/>
                    <a:lstStyle/>
                    <a:p>
                      <a:pPr marR="267970" algn="r">
                        <a:lnSpc>
                          <a:spcPct val="100000"/>
                        </a:lnSpc>
                        <a:spcBef>
                          <a:spcPts val="860"/>
                        </a:spcBef>
                      </a:pPr>
                      <a:r>
                        <a:rPr sz="2400" dirty="0">
                          <a:latin typeface="Tahoma"/>
                          <a:cs typeface="Tahoma"/>
                        </a:rPr>
                        <a:t>2</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1500"/>
                        </a:spcBef>
                      </a:pPr>
                      <a:r>
                        <a:rPr sz="2400" spc="-5" dirty="0">
                          <a:latin typeface="Tahoma"/>
                          <a:cs typeface="Tahoma"/>
                        </a:rPr>
                        <a:t>52</a:t>
                      </a:r>
                      <a:endParaRPr sz="2400">
                        <a:latin typeface="Tahoma"/>
                        <a:cs typeface="Tahoma"/>
                      </a:endParaRPr>
                    </a:p>
                  </a:txBody>
                  <a:tcPr marL="0" marR="0" marT="1905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09853">
                <a:tc>
                  <a:txBody>
                    <a:bodyPr/>
                    <a:lstStyle/>
                    <a:p>
                      <a:pPr marR="267970" algn="r">
                        <a:lnSpc>
                          <a:spcPct val="100000"/>
                        </a:lnSpc>
                        <a:spcBef>
                          <a:spcPts val="900"/>
                        </a:spcBef>
                      </a:pPr>
                      <a:r>
                        <a:rPr sz="2400" dirty="0">
                          <a:latin typeface="Tahoma"/>
                          <a:cs typeface="Tahoma"/>
                        </a:rPr>
                        <a:t>2</a:t>
                      </a:r>
                      <a:endParaRPr sz="2400">
                        <a:latin typeface="Tahoma"/>
                        <a:cs typeface="Tahoma"/>
                      </a:endParaRPr>
                    </a:p>
                  </a:txBody>
                  <a:tcPr marL="0" marR="0" marT="1143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26</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609473">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13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3"/>
                  </a:ext>
                </a:extLst>
              </a:tr>
              <a:tr h="533526">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300"/>
                        </a:spcBef>
                      </a:pPr>
                      <a:r>
                        <a:rPr sz="2400" dirty="0">
                          <a:latin typeface="Tahoma"/>
                          <a:cs typeface="Tahoma"/>
                        </a:rPr>
                        <a:t>6</a:t>
                      </a:r>
                      <a:endParaRPr sz="2400">
                        <a:latin typeface="Tahoma"/>
                        <a:cs typeface="Tahoma"/>
                      </a:endParaRPr>
                    </a:p>
                  </a:txBody>
                  <a:tcPr marL="0" marR="0" marT="381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4"/>
                  </a:ext>
                </a:extLst>
              </a:tr>
              <a:tr h="533146">
                <a:tc>
                  <a:txBody>
                    <a:bodyPr/>
                    <a:lstStyle/>
                    <a:p>
                      <a:pPr marR="240665" algn="r">
                        <a:lnSpc>
                          <a:spcPct val="100000"/>
                        </a:lnSpc>
                        <a:spcBef>
                          <a:spcPts val="865"/>
                        </a:spcBef>
                      </a:pPr>
                      <a:r>
                        <a:rPr sz="2400" dirty="0">
                          <a:latin typeface="Tahoma"/>
                          <a:cs typeface="Tahoma"/>
                        </a:rPr>
                        <a:t>2</a:t>
                      </a:r>
                      <a:endParaRPr sz="2400">
                        <a:latin typeface="Tahoma"/>
                        <a:cs typeface="Tahoma"/>
                      </a:endParaRPr>
                    </a:p>
                  </a:txBody>
                  <a:tcPr marL="0" marR="0" marT="109855"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900"/>
                        </a:spcBef>
                      </a:pPr>
                      <a:r>
                        <a:rPr sz="2400" dirty="0">
                          <a:latin typeface="Tahoma"/>
                          <a:cs typeface="Tahoma"/>
                        </a:rPr>
                        <a:t>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5"/>
                  </a:ext>
                </a:extLst>
              </a:tr>
              <a:tr h="930087">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30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6"/>
                  </a:ext>
                </a:extLst>
              </a:tr>
            </a:tbl>
          </a:graphicData>
        </a:graphic>
      </p:graphicFrame>
      <p:sp>
        <p:nvSpPr>
          <p:cNvPr id="5" name="object 5"/>
          <p:cNvSpPr txBox="1"/>
          <p:nvPr/>
        </p:nvSpPr>
        <p:spPr>
          <a:xfrm>
            <a:off x="2832861" y="2454021"/>
            <a:ext cx="192405" cy="268287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12700">
              <a:lnSpc>
                <a:spcPct val="100000"/>
              </a:lnSpc>
              <a:spcBef>
                <a:spcPts val="1920"/>
              </a:spcBef>
            </a:pPr>
            <a:r>
              <a:rPr sz="2400" dirty="0">
                <a:latin typeface="Tahoma"/>
                <a:cs typeface="Tahoma"/>
              </a:rPr>
              <a:t>0</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a:p>
            <a:pPr marL="12700">
              <a:lnSpc>
                <a:spcPct val="100000"/>
              </a:lnSpc>
              <a:spcBef>
                <a:spcPts val="1880"/>
              </a:spcBef>
            </a:pPr>
            <a:r>
              <a:rPr sz="2400" dirty="0">
                <a:latin typeface="Tahoma"/>
                <a:cs typeface="Tahoma"/>
              </a:rPr>
              <a:t>1</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682374" y="1807879"/>
          <a:ext cx="1477010" cy="4375115"/>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49557">
                <a:tc>
                  <a:txBody>
                    <a:bodyPr/>
                    <a:lstStyle/>
                    <a:p>
                      <a:pPr marR="240665" algn="r">
                        <a:lnSpc>
                          <a:spcPct val="100000"/>
                        </a:lnSpc>
                        <a:spcBef>
                          <a:spcPts val="1019"/>
                        </a:spcBef>
                      </a:pPr>
                      <a:r>
                        <a:rPr sz="2400" dirty="0">
                          <a:latin typeface="Tahoma"/>
                          <a:cs typeface="Tahoma"/>
                        </a:rPr>
                        <a:t>2</a:t>
                      </a:r>
                      <a:endParaRPr sz="2400">
                        <a:latin typeface="Tahoma"/>
                        <a:cs typeface="Tahoma"/>
                      </a:endParaRPr>
                    </a:p>
                  </a:txBody>
                  <a:tcPr marL="0" marR="0" marT="129539" marB="0">
                    <a:lnR w="38100">
                      <a:solidFill>
                        <a:srgbClr val="000000"/>
                      </a:solidFill>
                      <a:prstDash val="solid"/>
                    </a:lnR>
                    <a:lnB w="38100">
                      <a:solidFill>
                        <a:srgbClr val="000000"/>
                      </a:solidFill>
                      <a:prstDash val="solid"/>
                    </a:lnB>
                  </a:tcPr>
                </a:tc>
                <a:tc>
                  <a:txBody>
                    <a:bodyPr/>
                    <a:lstStyle/>
                    <a:p>
                      <a:pPr marR="107314" algn="r">
                        <a:lnSpc>
                          <a:spcPct val="100000"/>
                        </a:lnSpc>
                        <a:spcBef>
                          <a:spcPts val="425"/>
                        </a:spcBef>
                      </a:pPr>
                      <a:r>
                        <a:rPr sz="2400" spc="-5" dirty="0">
                          <a:latin typeface="Tahoma"/>
                          <a:cs typeface="Tahoma"/>
                        </a:rPr>
                        <a:t>105</a:t>
                      </a:r>
                      <a:endParaRPr sz="2400">
                        <a:latin typeface="Tahoma"/>
                        <a:cs typeface="Tahoma"/>
                      </a:endParaRPr>
                    </a:p>
                  </a:txBody>
                  <a:tcPr marL="0" marR="0" marT="53975"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09473">
                <a:tc>
                  <a:txBody>
                    <a:bodyPr/>
                    <a:lstStyle/>
                    <a:p>
                      <a:pPr marR="267970" algn="r">
                        <a:lnSpc>
                          <a:spcPct val="100000"/>
                        </a:lnSpc>
                        <a:spcBef>
                          <a:spcPts val="860"/>
                        </a:spcBef>
                      </a:pPr>
                      <a:r>
                        <a:rPr sz="2400" dirty="0">
                          <a:latin typeface="Tahoma"/>
                          <a:cs typeface="Tahoma"/>
                        </a:rPr>
                        <a:t>2</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1500"/>
                        </a:spcBef>
                      </a:pPr>
                      <a:r>
                        <a:rPr sz="2400" spc="-5" dirty="0">
                          <a:latin typeface="Tahoma"/>
                          <a:cs typeface="Tahoma"/>
                        </a:rPr>
                        <a:t>52</a:t>
                      </a:r>
                      <a:endParaRPr sz="2400">
                        <a:latin typeface="Tahoma"/>
                        <a:cs typeface="Tahoma"/>
                      </a:endParaRPr>
                    </a:p>
                  </a:txBody>
                  <a:tcPr marL="0" marR="0" marT="1905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09853">
                <a:tc>
                  <a:txBody>
                    <a:bodyPr/>
                    <a:lstStyle/>
                    <a:p>
                      <a:pPr marR="267970" algn="r">
                        <a:lnSpc>
                          <a:spcPct val="100000"/>
                        </a:lnSpc>
                        <a:spcBef>
                          <a:spcPts val="900"/>
                        </a:spcBef>
                      </a:pPr>
                      <a:r>
                        <a:rPr sz="2400" dirty="0">
                          <a:latin typeface="Tahoma"/>
                          <a:cs typeface="Tahoma"/>
                        </a:rPr>
                        <a:t>2</a:t>
                      </a:r>
                      <a:endParaRPr sz="2400">
                        <a:latin typeface="Tahoma"/>
                        <a:cs typeface="Tahoma"/>
                      </a:endParaRPr>
                    </a:p>
                  </a:txBody>
                  <a:tcPr marL="0" marR="0" marT="1143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26</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609473">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13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3"/>
                  </a:ext>
                </a:extLst>
              </a:tr>
              <a:tr h="533526">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300"/>
                        </a:spcBef>
                      </a:pPr>
                      <a:r>
                        <a:rPr sz="2400" dirty="0">
                          <a:latin typeface="Tahoma"/>
                          <a:cs typeface="Tahoma"/>
                        </a:rPr>
                        <a:t>6</a:t>
                      </a:r>
                      <a:endParaRPr sz="2400">
                        <a:latin typeface="Tahoma"/>
                        <a:cs typeface="Tahoma"/>
                      </a:endParaRPr>
                    </a:p>
                  </a:txBody>
                  <a:tcPr marL="0" marR="0" marT="381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4"/>
                  </a:ext>
                </a:extLst>
              </a:tr>
              <a:tr h="533146">
                <a:tc>
                  <a:txBody>
                    <a:bodyPr/>
                    <a:lstStyle/>
                    <a:p>
                      <a:pPr marR="240665" algn="r">
                        <a:lnSpc>
                          <a:spcPct val="100000"/>
                        </a:lnSpc>
                        <a:spcBef>
                          <a:spcPts val="865"/>
                        </a:spcBef>
                      </a:pPr>
                      <a:r>
                        <a:rPr sz="2400" dirty="0">
                          <a:latin typeface="Tahoma"/>
                          <a:cs typeface="Tahoma"/>
                        </a:rPr>
                        <a:t>2</a:t>
                      </a:r>
                      <a:endParaRPr sz="2400">
                        <a:latin typeface="Tahoma"/>
                        <a:cs typeface="Tahoma"/>
                      </a:endParaRPr>
                    </a:p>
                  </a:txBody>
                  <a:tcPr marL="0" marR="0" marT="109855"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900"/>
                        </a:spcBef>
                      </a:pPr>
                      <a:r>
                        <a:rPr sz="2400" dirty="0">
                          <a:latin typeface="Tahoma"/>
                          <a:cs typeface="Tahoma"/>
                        </a:rPr>
                        <a:t>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5"/>
                  </a:ext>
                </a:extLst>
              </a:tr>
              <a:tr h="457225">
                <a:tc>
                  <a:txBody>
                    <a:bodyPr/>
                    <a:lstStyle/>
                    <a:p>
                      <a:pPr marR="267970" algn="r">
                        <a:lnSpc>
                          <a:spcPct val="100000"/>
                        </a:lnSpc>
                        <a:spcBef>
                          <a:spcPts val="265"/>
                        </a:spcBef>
                      </a:pPr>
                      <a:r>
                        <a:rPr sz="2400" dirty="0">
                          <a:latin typeface="Tahoma"/>
                          <a:cs typeface="Tahoma"/>
                        </a:rPr>
                        <a:t>2</a:t>
                      </a:r>
                      <a:endParaRPr sz="2400">
                        <a:latin typeface="Tahoma"/>
                        <a:cs typeface="Tahoma"/>
                      </a:endParaRPr>
                    </a:p>
                  </a:txBody>
                  <a:tcPr marL="0" marR="0" marT="33655"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2235" algn="r">
                        <a:lnSpc>
                          <a:spcPct val="100000"/>
                        </a:lnSpc>
                        <a:spcBef>
                          <a:spcPts val="305"/>
                        </a:spcBef>
                      </a:pPr>
                      <a:r>
                        <a:rPr sz="2400" dirty="0">
                          <a:latin typeface="Tahoma"/>
                          <a:cs typeface="Tahoma"/>
                        </a:rPr>
                        <a:t>1</a:t>
                      </a:r>
                      <a:endParaRPr sz="2400">
                        <a:latin typeface="Tahoma"/>
                        <a:cs typeface="Tahoma"/>
                      </a:endParaRPr>
                    </a:p>
                  </a:txBody>
                  <a:tcPr marL="0" marR="0" marT="38735"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6"/>
                  </a:ext>
                </a:extLst>
              </a:tr>
              <a:tr h="472862">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30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7"/>
                  </a:ext>
                </a:extLst>
              </a:tr>
            </a:tbl>
          </a:graphicData>
        </a:graphic>
      </p:graphicFrame>
      <p:sp>
        <p:nvSpPr>
          <p:cNvPr id="5" name="object 5"/>
          <p:cNvSpPr txBox="1"/>
          <p:nvPr/>
        </p:nvSpPr>
        <p:spPr>
          <a:xfrm>
            <a:off x="2832861" y="2454021"/>
            <a:ext cx="192405" cy="31349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12700">
              <a:lnSpc>
                <a:spcPct val="100000"/>
              </a:lnSpc>
              <a:spcBef>
                <a:spcPts val="1920"/>
              </a:spcBef>
            </a:pPr>
            <a:r>
              <a:rPr sz="2400" dirty="0">
                <a:latin typeface="Tahoma"/>
                <a:cs typeface="Tahoma"/>
              </a:rPr>
              <a:t>0</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a:p>
            <a:pPr marL="12700">
              <a:lnSpc>
                <a:spcPct val="100000"/>
              </a:lnSpc>
              <a:spcBef>
                <a:spcPts val="1880"/>
              </a:spcBef>
            </a:pPr>
            <a:r>
              <a:rPr sz="2400" dirty="0">
                <a:latin typeface="Tahoma"/>
                <a:cs typeface="Tahoma"/>
              </a:rPr>
              <a:t>1</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a:p>
            <a:pPr marL="12700">
              <a:lnSpc>
                <a:spcPct val="100000"/>
              </a:lnSpc>
              <a:spcBef>
                <a:spcPts val="685"/>
              </a:spcBef>
            </a:pPr>
            <a:r>
              <a:rPr sz="2400" dirty="0">
                <a:latin typeface="Tahoma"/>
                <a:cs typeface="Tahoma"/>
              </a:rPr>
              <a:t>1</a:t>
            </a:r>
            <a:endParaRPr sz="2400">
              <a:latin typeface="Tahoma"/>
              <a:cs typeface="Tahom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682374" y="1807879"/>
          <a:ext cx="1477010" cy="4375115"/>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49557">
                <a:tc>
                  <a:txBody>
                    <a:bodyPr/>
                    <a:lstStyle/>
                    <a:p>
                      <a:pPr marR="240665" algn="r">
                        <a:lnSpc>
                          <a:spcPct val="100000"/>
                        </a:lnSpc>
                        <a:spcBef>
                          <a:spcPts val="1019"/>
                        </a:spcBef>
                      </a:pPr>
                      <a:r>
                        <a:rPr sz="2400" dirty="0">
                          <a:latin typeface="Tahoma"/>
                          <a:cs typeface="Tahoma"/>
                        </a:rPr>
                        <a:t>2</a:t>
                      </a:r>
                      <a:endParaRPr sz="2400">
                        <a:latin typeface="Tahoma"/>
                        <a:cs typeface="Tahoma"/>
                      </a:endParaRPr>
                    </a:p>
                  </a:txBody>
                  <a:tcPr marL="0" marR="0" marT="129539" marB="0">
                    <a:lnR w="38100">
                      <a:solidFill>
                        <a:srgbClr val="000000"/>
                      </a:solidFill>
                      <a:prstDash val="solid"/>
                    </a:lnR>
                    <a:lnB w="38100">
                      <a:solidFill>
                        <a:srgbClr val="000000"/>
                      </a:solidFill>
                      <a:prstDash val="solid"/>
                    </a:lnB>
                  </a:tcPr>
                </a:tc>
                <a:tc>
                  <a:txBody>
                    <a:bodyPr/>
                    <a:lstStyle/>
                    <a:p>
                      <a:pPr marR="107314" algn="r">
                        <a:lnSpc>
                          <a:spcPct val="100000"/>
                        </a:lnSpc>
                        <a:spcBef>
                          <a:spcPts val="425"/>
                        </a:spcBef>
                      </a:pPr>
                      <a:r>
                        <a:rPr sz="2400" spc="-5" dirty="0">
                          <a:latin typeface="Tahoma"/>
                          <a:cs typeface="Tahoma"/>
                        </a:rPr>
                        <a:t>105</a:t>
                      </a:r>
                      <a:endParaRPr sz="2400">
                        <a:latin typeface="Tahoma"/>
                        <a:cs typeface="Tahoma"/>
                      </a:endParaRPr>
                    </a:p>
                  </a:txBody>
                  <a:tcPr marL="0" marR="0" marT="53975"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09473">
                <a:tc>
                  <a:txBody>
                    <a:bodyPr/>
                    <a:lstStyle/>
                    <a:p>
                      <a:pPr marR="267970" algn="r">
                        <a:lnSpc>
                          <a:spcPct val="100000"/>
                        </a:lnSpc>
                        <a:spcBef>
                          <a:spcPts val="860"/>
                        </a:spcBef>
                      </a:pPr>
                      <a:r>
                        <a:rPr sz="2400" dirty="0">
                          <a:latin typeface="Tahoma"/>
                          <a:cs typeface="Tahoma"/>
                        </a:rPr>
                        <a:t>2</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1500"/>
                        </a:spcBef>
                      </a:pPr>
                      <a:r>
                        <a:rPr sz="2400" spc="-5" dirty="0">
                          <a:latin typeface="Tahoma"/>
                          <a:cs typeface="Tahoma"/>
                        </a:rPr>
                        <a:t>52</a:t>
                      </a:r>
                      <a:endParaRPr sz="2400">
                        <a:latin typeface="Tahoma"/>
                        <a:cs typeface="Tahoma"/>
                      </a:endParaRPr>
                    </a:p>
                  </a:txBody>
                  <a:tcPr marL="0" marR="0" marT="1905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09853">
                <a:tc>
                  <a:txBody>
                    <a:bodyPr/>
                    <a:lstStyle/>
                    <a:p>
                      <a:pPr marR="267970" algn="r">
                        <a:lnSpc>
                          <a:spcPct val="100000"/>
                        </a:lnSpc>
                        <a:spcBef>
                          <a:spcPts val="900"/>
                        </a:spcBef>
                      </a:pPr>
                      <a:r>
                        <a:rPr sz="2400" dirty="0">
                          <a:latin typeface="Tahoma"/>
                          <a:cs typeface="Tahoma"/>
                        </a:rPr>
                        <a:t>2</a:t>
                      </a:r>
                      <a:endParaRPr sz="2400">
                        <a:latin typeface="Tahoma"/>
                        <a:cs typeface="Tahoma"/>
                      </a:endParaRPr>
                    </a:p>
                  </a:txBody>
                  <a:tcPr marL="0" marR="0" marT="1143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26</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609473">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13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3"/>
                  </a:ext>
                </a:extLst>
              </a:tr>
              <a:tr h="533526">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300"/>
                        </a:spcBef>
                      </a:pPr>
                      <a:r>
                        <a:rPr sz="2400" dirty="0">
                          <a:latin typeface="Tahoma"/>
                          <a:cs typeface="Tahoma"/>
                        </a:rPr>
                        <a:t>6</a:t>
                      </a:r>
                      <a:endParaRPr sz="2400">
                        <a:latin typeface="Tahoma"/>
                        <a:cs typeface="Tahoma"/>
                      </a:endParaRPr>
                    </a:p>
                  </a:txBody>
                  <a:tcPr marL="0" marR="0" marT="381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4"/>
                  </a:ext>
                </a:extLst>
              </a:tr>
              <a:tr h="533146">
                <a:tc>
                  <a:txBody>
                    <a:bodyPr/>
                    <a:lstStyle/>
                    <a:p>
                      <a:pPr marR="240665" algn="r">
                        <a:lnSpc>
                          <a:spcPct val="100000"/>
                        </a:lnSpc>
                        <a:spcBef>
                          <a:spcPts val="865"/>
                        </a:spcBef>
                      </a:pPr>
                      <a:r>
                        <a:rPr sz="2400" dirty="0">
                          <a:latin typeface="Tahoma"/>
                          <a:cs typeface="Tahoma"/>
                        </a:rPr>
                        <a:t>2</a:t>
                      </a:r>
                      <a:endParaRPr sz="2400">
                        <a:latin typeface="Tahoma"/>
                        <a:cs typeface="Tahoma"/>
                      </a:endParaRPr>
                    </a:p>
                  </a:txBody>
                  <a:tcPr marL="0" marR="0" marT="109855"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900"/>
                        </a:spcBef>
                      </a:pPr>
                      <a:r>
                        <a:rPr sz="2400" dirty="0">
                          <a:latin typeface="Tahoma"/>
                          <a:cs typeface="Tahoma"/>
                        </a:rPr>
                        <a:t>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5"/>
                  </a:ext>
                </a:extLst>
              </a:tr>
              <a:tr h="457225">
                <a:tc>
                  <a:txBody>
                    <a:bodyPr/>
                    <a:lstStyle/>
                    <a:p>
                      <a:pPr marR="267970" algn="r">
                        <a:lnSpc>
                          <a:spcPct val="100000"/>
                        </a:lnSpc>
                        <a:spcBef>
                          <a:spcPts val="265"/>
                        </a:spcBef>
                      </a:pPr>
                      <a:r>
                        <a:rPr sz="2400" dirty="0">
                          <a:latin typeface="Tahoma"/>
                          <a:cs typeface="Tahoma"/>
                        </a:rPr>
                        <a:t>2</a:t>
                      </a:r>
                      <a:endParaRPr sz="2400">
                        <a:latin typeface="Tahoma"/>
                        <a:cs typeface="Tahoma"/>
                      </a:endParaRPr>
                    </a:p>
                  </a:txBody>
                  <a:tcPr marL="0" marR="0" marT="33655"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2235" algn="r">
                        <a:lnSpc>
                          <a:spcPct val="100000"/>
                        </a:lnSpc>
                        <a:spcBef>
                          <a:spcPts val="305"/>
                        </a:spcBef>
                      </a:pPr>
                      <a:r>
                        <a:rPr sz="2400" dirty="0">
                          <a:latin typeface="Tahoma"/>
                          <a:cs typeface="Tahoma"/>
                        </a:rPr>
                        <a:t>1</a:t>
                      </a:r>
                      <a:endParaRPr sz="2400">
                        <a:latin typeface="Tahoma"/>
                        <a:cs typeface="Tahoma"/>
                      </a:endParaRPr>
                    </a:p>
                  </a:txBody>
                  <a:tcPr marL="0" marR="0" marT="38735"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6"/>
                  </a:ext>
                </a:extLst>
              </a:tr>
              <a:tr h="472862">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marR="129539" algn="r">
                        <a:lnSpc>
                          <a:spcPts val="2720"/>
                        </a:lnSpc>
                        <a:spcBef>
                          <a:spcPts val="905"/>
                        </a:spcBef>
                      </a:pPr>
                      <a:r>
                        <a:rPr sz="2400" dirty="0">
                          <a:latin typeface="Tahoma"/>
                          <a:cs typeface="Tahoma"/>
                        </a:rPr>
                        <a:t>0</a:t>
                      </a:r>
                      <a:endParaRPr sz="2400">
                        <a:latin typeface="Tahoma"/>
                        <a:cs typeface="Tahoma"/>
                      </a:endParaRPr>
                    </a:p>
                  </a:txBody>
                  <a:tcPr marL="0" marR="0" marT="114935"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7"/>
                  </a:ext>
                </a:extLst>
              </a:tr>
            </a:tbl>
          </a:graphicData>
        </a:graphic>
      </p:graphicFrame>
      <p:sp>
        <p:nvSpPr>
          <p:cNvPr id="5" name="object 5"/>
          <p:cNvSpPr txBox="1"/>
          <p:nvPr/>
        </p:nvSpPr>
        <p:spPr>
          <a:xfrm>
            <a:off x="2832861" y="2454021"/>
            <a:ext cx="192405" cy="3669029"/>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12700">
              <a:lnSpc>
                <a:spcPct val="100000"/>
              </a:lnSpc>
              <a:spcBef>
                <a:spcPts val="1920"/>
              </a:spcBef>
            </a:pPr>
            <a:r>
              <a:rPr sz="2400" dirty="0">
                <a:latin typeface="Tahoma"/>
                <a:cs typeface="Tahoma"/>
              </a:rPr>
              <a:t>0</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a:p>
            <a:pPr marL="12700">
              <a:lnSpc>
                <a:spcPct val="100000"/>
              </a:lnSpc>
              <a:spcBef>
                <a:spcPts val="1880"/>
              </a:spcBef>
            </a:pPr>
            <a:r>
              <a:rPr sz="2400" dirty="0">
                <a:latin typeface="Tahoma"/>
                <a:cs typeface="Tahoma"/>
              </a:rPr>
              <a:t>1</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a:p>
            <a:pPr marL="12700">
              <a:lnSpc>
                <a:spcPct val="100000"/>
              </a:lnSpc>
              <a:spcBef>
                <a:spcPts val="685"/>
              </a:spcBef>
            </a:pPr>
            <a:r>
              <a:rPr sz="2400" dirty="0">
                <a:latin typeface="Tahoma"/>
                <a:cs typeface="Tahoma"/>
              </a:rPr>
              <a:t>1</a:t>
            </a:r>
            <a:endParaRPr sz="2400">
              <a:latin typeface="Tahoma"/>
              <a:cs typeface="Tahoma"/>
            </a:endParaRPr>
          </a:p>
          <a:p>
            <a:pPr marL="12700">
              <a:lnSpc>
                <a:spcPct val="100000"/>
              </a:lnSpc>
              <a:spcBef>
                <a:spcPts val="1320"/>
              </a:spcBef>
            </a:pPr>
            <a:r>
              <a:rPr sz="2400" dirty="0">
                <a:latin typeface="Tahoma"/>
                <a:cs typeface="Tahoma"/>
              </a:rPr>
              <a:t>1</a:t>
            </a:r>
            <a:endParaRPr sz="2400">
              <a:latin typeface="Tahoma"/>
              <a:cs typeface="Tahom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429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105 </a:t>
            </a:r>
            <a:r>
              <a:rPr spc="-5" dirty="0"/>
              <a:t>decimal </a:t>
            </a:r>
            <a:r>
              <a:rPr dirty="0"/>
              <a:t>number</a:t>
            </a:r>
            <a:r>
              <a:rPr spc="-185" dirty="0"/>
              <a:t> </a:t>
            </a:r>
            <a:r>
              <a:rPr dirty="0"/>
              <a:t>in  </a:t>
            </a:r>
            <a:r>
              <a:rPr spc="-25" dirty="0"/>
              <a:t>to </a:t>
            </a:r>
            <a:r>
              <a:rPr spc="-30" dirty="0"/>
              <a:t>it’s </a:t>
            </a:r>
            <a:r>
              <a:rPr spc="-10" dirty="0"/>
              <a:t>equivalent </a:t>
            </a:r>
            <a:r>
              <a:rPr dirty="0"/>
              <a:t>binary</a:t>
            </a:r>
            <a:r>
              <a:rPr spc="-40" dirty="0"/>
              <a:t> </a:t>
            </a:r>
            <a:r>
              <a:rPr spc="-55" dirty="0"/>
              <a:t>number.</a:t>
            </a:r>
          </a:p>
        </p:txBody>
      </p:sp>
      <p:sp>
        <p:nvSpPr>
          <p:cNvPr id="3" name="object 3"/>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4800600" y="4267072"/>
            <a:ext cx="4202430" cy="838200"/>
          </a:xfrm>
          <a:custGeom>
            <a:avLst/>
            <a:gdLst/>
            <a:ahLst/>
            <a:cxnLst/>
            <a:rect l="l" t="t" r="r" b="b"/>
            <a:pathLst>
              <a:path w="4202430" h="838200">
                <a:moveTo>
                  <a:pt x="4062349" y="0"/>
                </a:moveTo>
                <a:lnTo>
                  <a:pt x="139573" y="0"/>
                </a:lnTo>
                <a:lnTo>
                  <a:pt x="95455" y="7115"/>
                </a:lnTo>
                <a:lnTo>
                  <a:pt x="57140" y="26928"/>
                </a:lnTo>
                <a:lnTo>
                  <a:pt x="26928" y="57140"/>
                </a:lnTo>
                <a:lnTo>
                  <a:pt x="7115" y="95455"/>
                </a:lnTo>
                <a:lnTo>
                  <a:pt x="0" y="139572"/>
                </a:lnTo>
                <a:lnTo>
                  <a:pt x="0" y="698119"/>
                </a:lnTo>
                <a:lnTo>
                  <a:pt x="7115" y="742236"/>
                </a:lnTo>
                <a:lnTo>
                  <a:pt x="26928" y="780551"/>
                </a:lnTo>
                <a:lnTo>
                  <a:pt x="57140" y="810763"/>
                </a:lnTo>
                <a:lnTo>
                  <a:pt x="95455" y="830576"/>
                </a:lnTo>
                <a:lnTo>
                  <a:pt x="139573" y="837691"/>
                </a:lnTo>
                <a:lnTo>
                  <a:pt x="4062349" y="837691"/>
                </a:lnTo>
                <a:lnTo>
                  <a:pt x="4106466" y="830576"/>
                </a:lnTo>
                <a:lnTo>
                  <a:pt x="4144781" y="810763"/>
                </a:lnTo>
                <a:lnTo>
                  <a:pt x="4174993" y="780551"/>
                </a:lnTo>
                <a:lnTo>
                  <a:pt x="4194806" y="742236"/>
                </a:lnTo>
                <a:lnTo>
                  <a:pt x="4201922" y="698119"/>
                </a:lnTo>
                <a:lnTo>
                  <a:pt x="4201922" y="139572"/>
                </a:lnTo>
                <a:lnTo>
                  <a:pt x="4194806" y="95455"/>
                </a:lnTo>
                <a:lnTo>
                  <a:pt x="4174993" y="57140"/>
                </a:lnTo>
                <a:lnTo>
                  <a:pt x="4144781" y="26928"/>
                </a:lnTo>
                <a:lnTo>
                  <a:pt x="4106466" y="7115"/>
                </a:lnTo>
                <a:lnTo>
                  <a:pt x="4062349" y="0"/>
                </a:lnTo>
                <a:close/>
              </a:path>
            </a:pathLst>
          </a:custGeom>
          <a:solidFill>
            <a:srgbClr val="CFDCEF"/>
          </a:solidFill>
        </p:spPr>
        <p:txBody>
          <a:bodyPr wrap="square" lIns="0" tIns="0" rIns="0" bIns="0" rtlCol="0"/>
          <a:lstStyle/>
          <a:p>
            <a:endParaRPr/>
          </a:p>
        </p:txBody>
      </p:sp>
      <p:sp>
        <p:nvSpPr>
          <p:cNvPr id="5" name="object 5"/>
          <p:cNvSpPr/>
          <p:nvPr/>
        </p:nvSpPr>
        <p:spPr>
          <a:xfrm>
            <a:off x="4800600" y="4267072"/>
            <a:ext cx="4202430" cy="838200"/>
          </a:xfrm>
          <a:custGeom>
            <a:avLst/>
            <a:gdLst/>
            <a:ahLst/>
            <a:cxnLst/>
            <a:rect l="l" t="t" r="r" b="b"/>
            <a:pathLst>
              <a:path w="4202430" h="838200">
                <a:moveTo>
                  <a:pt x="0" y="139572"/>
                </a:moveTo>
                <a:lnTo>
                  <a:pt x="7115" y="95455"/>
                </a:lnTo>
                <a:lnTo>
                  <a:pt x="26928" y="57140"/>
                </a:lnTo>
                <a:lnTo>
                  <a:pt x="57140" y="26928"/>
                </a:lnTo>
                <a:lnTo>
                  <a:pt x="95455" y="7115"/>
                </a:lnTo>
                <a:lnTo>
                  <a:pt x="139573" y="0"/>
                </a:lnTo>
                <a:lnTo>
                  <a:pt x="4062349" y="0"/>
                </a:lnTo>
                <a:lnTo>
                  <a:pt x="4106466" y="7115"/>
                </a:lnTo>
                <a:lnTo>
                  <a:pt x="4144781" y="26928"/>
                </a:lnTo>
                <a:lnTo>
                  <a:pt x="4174993" y="57140"/>
                </a:lnTo>
                <a:lnTo>
                  <a:pt x="4194806" y="95455"/>
                </a:lnTo>
                <a:lnTo>
                  <a:pt x="4201922" y="139572"/>
                </a:lnTo>
                <a:lnTo>
                  <a:pt x="4201922" y="698119"/>
                </a:lnTo>
                <a:lnTo>
                  <a:pt x="4194806" y="742236"/>
                </a:lnTo>
                <a:lnTo>
                  <a:pt x="4174993" y="780551"/>
                </a:lnTo>
                <a:lnTo>
                  <a:pt x="4144781" y="810763"/>
                </a:lnTo>
                <a:lnTo>
                  <a:pt x="4106466" y="830576"/>
                </a:lnTo>
                <a:lnTo>
                  <a:pt x="4062349" y="837691"/>
                </a:lnTo>
                <a:lnTo>
                  <a:pt x="139573" y="837691"/>
                </a:lnTo>
                <a:lnTo>
                  <a:pt x="95455" y="830576"/>
                </a:lnTo>
                <a:lnTo>
                  <a:pt x="57140" y="810763"/>
                </a:lnTo>
                <a:lnTo>
                  <a:pt x="26928" y="780551"/>
                </a:lnTo>
                <a:lnTo>
                  <a:pt x="7115" y="742236"/>
                </a:lnTo>
                <a:lnTo>
                  <a:pt x="0" y="698119"/>
                </a:lnTo>
                <a:lnTo>
                  <a:pt x="0" y="139572"/>
                </a:lnTo>
                <a:close/>
              </a:path>
            </a:pathLst>
          </a:custGeom>
          <a:ln w="9360">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682374" y="1807879"/>
          <a:ext cx="1477010" cy="4375115"/>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49557">
                <a:tc>
                  <a:txBody>
                    <a:bodyPr/>
                    <a:lstStyle/>
                    <a:p>
                      <a:pPr marR="240665" algn="r">
                        <a:lnSpc>
                          <a:spcPct val="100000"/>
                        </a:lnSpc>
                        <a:spcBef>
                          <a:spcPts val="1019"/>
                        </a:spcBef>
                      </a:pPr>
                      <a:r>
                        <a:rPr sz="2400" dirty="0">
                          <a:latin typeface="Tahoma"/>
                          <a:cs typeface="Tahoma"/>
                        </a:rPr>
                        <a:t>2</a:t>
                      </a:r>
                      <a:endParaRPr sz="2400">
                        <a:latin typeface="Tahoma"/>
                        <a:cs typeface="Tahoma"/>
                      </a:endParaRPr>
                    </a:p>
                  </a:txBody>
                  <a:tcPr marL="0" marR="0" marT="129539" marB="0">
                    <a:lnR w="38100">
                      <a:solidFill>
                        <a:srgbClr val="000000"/>
                      </a:solidFill>
                      <a:prstDash val="solid"/>
                    </a:lnR>
                    <a:lnB w="38100">
                      <a:solidFill>
                        <a:srgbClr val="000000"/>
                      </a:solidFill>
                      <a:prstDash val="solid"/>
                    </a:lnB>
                  </a:tcPr>
                </a:tc>
                <a:tc>
                  <a:txBody>
                    <a:bodyPr/>
                    <a:lstStyle/>
                    <a:p>
                      <a:pPr marR="107314" algn="r">
                        <a:lnSpc>
                          <a:spcPct val="100000"/>
                        </a:lnSpc>
                        <a:spcBef>
                          <a:spcPts val="425"/>
                        </a:spcBef>
                      </a:pPr>
                      <a:r>
                        <a:rPr sz="2400" spc="-5" dirty="0">
                          <a:latin typeface="Tahoma"/>
                          <a:cs typeface="Tahoma"/>
                        </a:rPr>
                        <a:t>105</a:t>
                      </a:r>
                      <a:endParaRPr sz="2400">
                        <a:latin typeface="Tahoma"/>
                        <a:cs typeface="Tahoma"/>
                      </a:endParaRPr>
                    </a:p>
                  </a:txBody>
                  <a:tcPr marL="0" marR="0" marT="53975"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09473">
                <a:tc>
                  <a:txBody>
                    <a:bodyPr/>
                    <a:lstStyle/>
                    <a:p>
                      <a:pPr marR="267970" algn="r">
                        <a:lnSpc>
                          <a:spcPct val="100000"/>
                        </a:lnSpc>
                        <a:spcBef>
                          <a:spcPts val="860"/>
                        </a:spcBef>
                      </a:pPr>
                      <a:r>
                        <a:rPr sz="2400" dirty="0">
                          <a:latin typeface="Tahoma"/>
                          <a:cs typeface="Tahoma"/>
                        </a:rPr>
                        <a:t>2</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1500"/>
                        </a:spcBef>
                      </a:pPr>
                      <a:r>
                        <a:rPr sz="2400" spc="-5" dirty="0">
                          <a:latin typeface="Tahoma"/>
                          <a:cs typeface="Tahoma"/>
                        </a:rPr>
                        <a:t>52</a:t>
                      </a:r>
                      <a:endParaRPr sz="2400">
                        <a:latin typeface="Tahoma"/>
                        <a:cs typeface="Tahoma"/>
                      </a:endParaRPr>
                    </a:p>
                  </a:txBody>
                  <a:tcPr marL="0" marR="0" marT="1905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09853">
                <a:tc>
                  <a:txBody>
                    <a:bodyPr/>
                    <a:lstStyle/>
                    <a:p>
                      <a:pPr marR="267970" algn="r">
                        <a:lnSpc>
                          <a:spcPct val="100000"/>
                        </a:lnSpc>
                        <a:spcBef>
                          <a:spcPts val="900"/>
                        </a:spcBef>
                      </a:pPr>
                      <a:r>
                        <a:rPr sz="2400" dirty="0">
                          <a:latin typeface="Tahoma"/>
                          <a:cs typeface="Tahoma"/>
                        </a:rPr>
                        <a:t>2</a:t>
                      </a:r>
                      <a:endParaRPr sz="2400">
                        <a:latin typeface="Tahoma"/>
                        <a:cs typeface="Tahoma"/>
                      </a:endParaRPr>
                    </a:p>
                  </a:txBody>
                  <a:tcPr marL="0" marR="0" marT="1143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26</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609473">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4775" algn="r">
                        <a:lnSpc>
                          <a:spcPct val="100000"/>
                        </a:lnSpc>
                        <a:spcBef>
                          <a:spcPts val="900"/>
                        </a:spcBef>
                      </a:pPr>
                      <a:r>
                        <a:rPr sz="2400" spc="-5" dirty="0">
                          <a:latin typeface="Tahoma"/>
                          <a:cs typeface="Tahoma"/>
                        </a:rPr>
                        <a:t>13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3"/>
                  </a:ext>
                </a:extLst>
              </a:tr>
              <a:tr h="533526">
                <a:tc>
                  <a:txBody>
                    <a:bodyPr/>
                    <a:lstStyle/>
                    <a:p>
                      <a:pPr marR="240665" algn="r">
                        <a:lnSpc>
                          <a:spcPct val="100000"/>
                        </a:lnSpc>
                        <a:spcBef>
                          <a:spcPts val="300"/>
                        </a:spcBef>
                      </a:pPr>
                      <a:r>
                        <a:rPr sz="2400" dirty="0">
                          <a:latin typeface="Tahoma"/>
                          <a:cs typeface="Tahoma"/>
                        </a:rPr>
                        <a:t>2</a:t>
                      </a:r>
                      <a:endParaRPr sz="2400">
                        <a:latin typeface="Tahoma"/>
                        <a:cs typeface="Tahoma"/>
                      </a:endParaRPr>
                    </a:p>
                  </a:txBody>
                  <a:tcPr marL="0" marR="0" marT="3810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300"/>
                        </a:spcBef>
                      </a:pPr>
                      <a:r>
                        <a:rPr sz="2400" dirty="0">
                          <a:latin typeface="Tahoma"/>
                          <a:cs typeface="Tahoma"/>
                        </a:rPr>
                        <a:t>6</a:t>
                      </a:r>
                      <a:endParaRPr sz="2400">
                        <a:latin typeface="Tahoma"/>
                        <a:cs typeface="Tahoma"/>
                      </a:endParaRPr>
                    </a:p>
                  </a:txBody>
                  <a:tcPr marL="0" marR="0" marT="381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4"/>
                  </a:ext>
                </a:extLst>
              </a:tr>
              <a:tr h="533146">
                <a:tc>
                  <a:txBody>
                    <a:bodyPr/>
                    <a:lstStyle/>
                    <a:p>
                      <a:pPr marR="240665" algn="r">
                        <a:lnSpc>
                          <a:spcPct val="100000"/>
                        </a:lnSpc>
                        <a:spcBef>
                          <a:spcPts val="865"/>
                        </a:spcBef>
                      </a:pPr>
                      <a:r>
                        <a:rPr sz="2400" dirty="0">
                          <a:latin typeface="Tahoma"/>
                          <a:cs typeface="Tahoma"/>
                        </a:rPr>
                        <a:t>2</a:t>
                      </a:r>
                      <a:endParaRPr sz="2400">
                        <a:latin typeface="Tahoma"/>
                        <a:cs typeface="Tahoma"/>
                      </a:endParaRPr>
                    </a:p>
                  </a:txBody>
                  <a:tcPr marL="0" marR="0" marT="109855"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29539" algn="r">
                        <a:lnSpc>
                          <a:spcPct val="100000"/>
                        </a:lnSpc>
                        <a:spcBef>
                          <a:spcPts val="900"/>
                        </a:spcBef>
                      </a:pPr>
                      <a:r>
                        <a:rPr sz="2400" dirty="0">
                          <a:latin typeface="Tahoma"/>
                          <a:cs typeface="Tahoma"/>
                        </a:rPr>
                        <a:t>3</a:t>
                      </a:r>
                      <a:endParaRPr sz="2400">
                        <a:latin typeface="Tahoma"/>
                        <a:cs typeface="Tahoma"/>
                      </a:endParaRPr>
                    </a:p>
                  </a:txBody>
                  <a:tcPr marL="0" marR="0" marT="11430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5"/>
                  </a:ext>
                </a:extLst>
              </a:tr>
              <a:tr h="457225">
                <a:tc>
                  <a:txBody>
                    <a:bodyPr/>
                    <a:lstStyle/>
                    <a:p>
                      <a:pPr marR="267970" algn="r">
                        <a:lnSpc>
                          <a:spcPct val="100000"/>
                        </a:lnSpc>
                        <a:spcBef>
                          <a:spcPts val="265"/>
                        </a:spcBef>
                      </a:pPr>
                      <a:r>
                        <a:rPr sz="2400" dirty="0">
                          <a:latin typeface="Tahoma"/>
                          <a:cs typeface="Tahoma"/>
                        </a:rPr>
                        <a:t>2</a:t>
                      </a:r>
                      <a:endParaRPr sz="2400">
                        <a:latin typeface="Tahoma"/>
                        <a:cs typeface="Tahoma"/>
                      </a:endParaRPr>
                    </a:p>
                  </a:txBody>
                  <a:tcPr marL="0" marR="0" marT="33655"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02235" algn="r">
                        <a:lnSpc>
                          <a:spcPct val="100000"/>
                        </a:lnSpc>
                        <a:spcBef>
                          <a:spcPts val="305"/>
                        </a:spcBef>
                      </a:pPr>
                      <a:r>
                        <a:rPr sz="2400" dirty="0">
                          <a:latin typeface="Tahoma"/>
                          <a:cs typeface="Tahoma"/>
                        </a:rPr>
                        <a:t>1</a:t>
                      </a:r>
                      <a:endParaRPr sz="2400">
                        <a:latin typeface="Tahoma"/>
                        <a:cs typeface="Tahoma"/>
                      </a:endParaRPr>
                    </a:p>
                  </a:txBody>
                  <a:tcPr marL="0" marR="0" marT="38735"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6"/>
                  </a:ext>
                </a:extLst>
              </a:tr>
              <a:tr h="472862">
                <a:tc>
                  <a:txBody>
                    <a:bodyPr/>
                    <a:lstStyle/>
                    <a:p>
                      <a:pPr>
                        <a:lnSpc>
                          <a:spcPct val="100000"/>
                        </a:lnSpc>
                      </a:pPr>
                      <a:endParaRPr sz="29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marR="129539" algn="r">
                        <a:lnSpc>
                          <a:spcPts val="2720"/>
                        </a:lnSpc>
                        <a:spcBef>
                          <a:spcPts val="905"/>
                        </a:spcBef>
                      </a:pPr>
                      <a:r>
                        <a:rPr sz="2400" dirty="0">
                          <a:latin typeface="Tahoma"/>
                          <a:cs typeface="Tahoma"/>
                        </a:rPr>
                        <a:t>0</a:t>
                      </a:r>
                      <a:endParaRPr sz="2400">
                        <a:latin typeface="Tahoma"/>
                        <a:cs typeface="Tahoma"/>
                      </a:endParaRPr>
                    </a:p>
                  </a:txBody>
                  <a:tcPr marL="0" marR="0" marT="114935"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7"/>
                  </a:ext>
                </a:extLst>
              </a:tr>
            </a:tbl>
          </a:graphicData>
        </a:graphic>
      </p:graphicFrame>
      <p:sp>
        <p:nvSpPr>
          <p:cNvPr id="7" name="object 7"/>
          <p:cNvSpPr txBox="1"/>
          <p:nvPr/>
        </p:nvSpPr>
        <p:spPr>
          <a:xfrm>
            <a:off x="2832861" y="2454021"/>
            <a:ext cx="192405" cy="3669029"/>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12700">
              <a:lnSpc>
                <a:spcPct val="100000"/>
              </a:lnSpc>
              <a:spcBef>
                <a:spcPts val="1920"/>
              </a:spcBef>
            </a:pPr>
            <a:r>
              <a:rPr sz="2400" dirty="0">
                <a:latin typeface="Tahoma"/>
                <a:cs typeface="Tahoma"/>
              </a:rPr>
              <a:t>0</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a:p>
            <a:pPr marL="12700">
              <a:lnSpc>
                <a:spcPct val="100000"/>
              </a:lnSpc>
              <a:spcBef>
                <a:spcPts val="1880"/>
              </a:spcBef>
            </a:pPr>
            <a:r>
              <a:rPr sz="2400" dirty="0">
                <a:latin typeface="Tahoma"/>
                <a:cs typeface="Tahoma"/>
              </a:rPr>
              <a:t>1</a:t>
            </a:r>
            <a:endParaRPr sz="2400">
              <a:latin typeface="Tahoma"/>
              <a:cs typeface="Tahoma"/>
            </a:endParaRPr>
          </a:p>
          <a:p>
            <a:pPr marL="12700">
              <a:lnSpc>
                <a:spcPct val="100000"/>
              </a:lnSpc>
              <a:spcBef>
                <a:spcPts val="1360"/>
              </a:spcBef>
            </a:pPr>
            <a:r>
              <a:rPr sz="2400" dirty="0">
                <a:latin typeface="Tahoma"/>
                <a:cs typeface="Tahoma"/>
              </a:rPr>
              <a:t>0</a:t>
            </a:r>
            <a:endParaRPr sz="2400">
              <a:latin typeface="Tahoma"/>
              <a:cs typeface="Tahoma"/>
            </a:endParaRPr>
          </a:p>
          <a:p>
            <a:pPr marL="12700">
              <a:lnSpc>
                <a:spcPct val="100000"/>
              </a:lnSpc>
              <a:spcBef>
                <a:spcPts val="685"/>
              </a:spcBef>
            </a:pPr>
            <a:r>
              <a:rPr sz="2400" dirty="0">
                <a:latin typeface="Tahoma"/>
                <a:cs typeface="Tahoma"/>
              </a:rPr>
              <a:t>1</a:t>
            </a:r>
            <a:endParaRPr sz="2400">
              <a:latin typeface="Tahoma"/>
              <a:cs typeface="Tahoma"/>
            </a:endParaRPr>
          </a:p>
          <a:p>
            <a:pPr marL="12700">
              <a:lnSpc>
                <a:spcPct val="100000"/>
              </a:lnSpc>
              <a:spcBef>
                <a:spcPts val="1320"/>
              </a:spcBef>
            </a:pPr>
            <a:r>
              <a:rPr sz="2400" dirty="0">
                <a:latin typeface="Tahoma"/>
                <a:cs typeface="Tahoma"/>
              </a:rPr>
              <a:t>1</a:t>
            </a:r>
            <a:endParaRPr sz="2400">
              <a:latin typeface="Tahoma"/>
              <a:cs typeface="Tahoma"/>
            </a:endParaRPr>
          </a:p>
        </p:txBody>
      </p:sp>
      <p:sp>
        <p:nvSpPr>
          <p:cNvPr id="8" name="object 8"/>
          <p:cNvSpPr txBox="1"/>
          <p:nvPr/>
        </p:nvSpPr>
        <p:spPr>
          <a:xfrm>
            <a:off x="3647059" y="2383917"/>
            <a:ext cx="44450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ahoma"/>
                <a:cs typeface="Tahoma"/>
              </a:rPr>
              <a:t>LSB</a:t>
            </a:r>
            <a:endParaRPr sz="2000">
              <a:latin typeface="Tahoma"/>
              <a:cs typeface="Tahoma"/>
            </a:endParaRPr>
          </a:p>
        </p:txBody>
      </p:sp>
      <p:sp>
        <p:nvSpPr>
          <p:cNvPr id="9" name="object 9"/>
          <p:cNvSpPr txBox="1"/>
          <p:nvPr/>
        </p:nvSpPr>
        <p:spPr>
          <a:xfrm>
            <a:off x="3720465" y="5737656"/>
            <a:ext cx="51371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ahoma"/>
                <a:cs typeface="Tahoma"/>
              </a:rPr>
              <a:t>MSB</a:t>
            </a:r>
            <a:endParaRPr sz="2000">
              <a:latin typeface="Tahoma"/>
              <a:cs typeface="Tahoma"/>
            </a:endParaRPr>
          </a:p>
        </p:txBody>
      </p:sp>
      <p:sp>
        <p:nvSpPr>
          <p:cNvPr id="10" name="object 10"/>
          <p:cNvSpPr/>
          <p:nvPr/>
        </p:nvSpPr>
        <p:spPr>
          <a:xfrm>
            <a:off x="3839845" y="2890011"/>
            <a:ext cx="118745" cy="2743200"/>
          </a:xfrm>
          <a:custGeom>
            <a:avLst/>
            <a:gdLst/>
            <a:ahLst/>
            <a:cxnLst/>
            <a:rect l="l" t="t" r="r" b="b"/>
            <a:pathLst>
              <a:path w="118745" h="2743200">
                <a:moveTo>
                  <a:pt x="59308" y="50707"/>
                </a:moveTo>
                <a:lnTo>
                  <a:pt x="46488" y="72704"/>
                </a:lnTo>
                <a:lnTo>
                  <a:pt x="46227" y="2742907"/>
                </a:lnTo>
                <a:lnTo>
                  <a:pt x="71754" y="2742907"/>
                </a:lnTo>
                <a:lnTo>
                  <a:pt x="72129" y="72704"/>
                </a:lnTo>
                <a:lnTo>
                  <a:pt x="59308" y="50707"/>
                </a:lnTo>
                <a:close/>
              </a:path>
              <a:path w="118745" h="2743200">
                <a:moveTo>
                  <a:pt x="74117" y="25400"/>
                </a:moveTo>
                <a:lnTo>
                  <a:pt x="72135" y="25400"/>
                </a:lnTo>
                <a:lnTo>
                  <a:pt x="72140" y="72723"/>
                </a:lnTo>
                <a:lnTo>
                  <a:pt x="96519" y="114553"/>
                </a:lnTo>
                <a:lnTo>
                  <a:pt x="104393" y="116712"/>
                </a:lnTo>
                <a:lnTo>
                  <a:pt x="116585" y="109600"/>
                </a:lnTo>
                <a:lnTo>
                  <a:pt x="118617" y="101726"/>
                </a:lnTo>
                <a:lnTo>
                  <a:pt x="74117" y="25400"/>
                </a:lnTo>
                <a:close/>
              </a:path>
              <a:path w="118745" h="2743200">
                <a:moveTo>
                  <a:pt x="59308" y="0"/>
                </a:moveTo>
                <a:lnTo>
                  <a:pt x="0" y="101726"/>
                </a:lnTo>
                <a:lnTo>
                  <a:pt x="2031" y="109474"/>
                </a:lnTo>
                <a:lnTo>
                  <a:pt x="14224" y="116586"/>
                </a:lnTo>
                <a:lnTo>
                  <a:pt x="22097" y="114553"/>
                </a:lnTo>
                <a:lnTo>
                  <a:pt x="46477" y="72723"/>
                </a:lnTo>
                <a:lnTo>
                  <a:pt x="46481" y="25400"/>
                </a:lnTo>
                <a:lnTo>
                  <a:pt x="74117" y="25400"/>
                </a:lnTo>
                <a:lnTo>
                  <a:pt x="59308" y="0"/>
                </a:lnTo>
                <a:close/>
              </a:path>
              <a:path w="118745" h="2743200">
                <a:moveTo>
                  <a:pt x="72135" y="25400"/>
                </a:moveTo>
                <a:lnTo>
                  <a:pt x="46481" y="25400"/>
                </a:lnTo>
                <a:lnTo>
                  <a:pt x="46477" y="72723"/>
                </a:lnTo>
                <a:lnTo>
                  <a:pt x="59308" y="50707"/>
                </a:lnTo>
                <a:lnTo>
                  <a:pt x="48259" y="31750"/>
                </a:lnTo>
                <a:lnTo>
                  <a:pt x="72135" y="31750"/>
                </a:lnTo>
                <a:lnTo>
                  <a:pt x="72135" y="25400"/>
                </a:lnTo>
                <a:close/>
              </a:path>
              <a:path w="118745" h="2743200">
                <a:moveTo>
                  <a:pt x="72135" y="31750"/>
                </a:moveTo>
                <a:lnTo>
                  <a:pt x="70357" y="31750"/>
                </a:lnTo>
                <a:lnTo>
                  <a:pt x="59308" y="50707"/>
                </a:lnTo>
                <a:lnTo>
                  <a:pt x="72129" y="72704"/>
                </a:lnTo>
                <a:lnTo>
                  <a:pt x="72135" y="31750"/>
                </a:lnTo>
                <a:close/>
              </a:path>
              <a:path w="118745" h="2743200">
                <a:moveTo>
                  <a:pt x="70357" y="31750"/>
                </a:moveTo>
                <a:lnTo>
                  <a:pt x="48259" y="31750"/>
                </a:lnTo>
                <a:lnTo>
                  <a:pt x="59308" y="50707"/>
                </a:lnTo>
                <a:lnTo>
                  <a:pt x="70357" y="31750"/>
                </a:lnTo>
                <a:close/>
              </a:path>
            </a:pathLst>
          </a:custGeom>
          <a:solidFill>
            <a:srgbClr val="6F2F9F"/>
          </a:solidFill>
        </p:spPr>
        <p:txBody>
          <a:bodyPr wrap="square" lIns="0" tIns="0" rIns="0" bIns="0" rtlCol="0"/>
          <a:lstStyle/>
          <a:p>
            <a:endParaRPr/>
          </a:p>
        </p:txBody>
      </p:sp>
      <p:sp>
        <p:nvSpPr>
          <p:cNvPr id="11" name="object 11"/>
          <p:cNvSpPr txBox="1"/>
          <p:nvPr/>
        </p:nvSpPr>
        <p:spPr>
          <a:xfrm>
            <a:off x="5298830" y="4451948"/>
            <a:ext cx="3188335" cy="443865"/>
          </a:xfrm>
          <a:prstGeom prst="rect">
            <a:avLst/>
          </a:prstGeom>
        </p:spPr>
        <p:txBody>
          <a:bodyPr vert="horz" wrap="square" lIns="0" tIns="11430" rIns="0" bIns="0" rtlCol="0">
            <a:spAutoFit/>
          </a:bodyPr>
          <a:lstStyle/>
          <a:p>
            <a:pPr marL="12700">
              <a:lnSpc>
                <a:spcPct val="100000"/>
              </a:lnSpc>
              <a:spcBef>
                <a:spcPts val="90"/>
              </a:spcBef>
            </a:pPr>
            <a:r>
              <a:rPr sz="2750" spc="90" dirty="0">
                <a:latin typeface="Times New Roman"/>
                <a:cs typeface="Times New Roman"/>
              </a:rPr>
              <a:t>(105)</a:t>
            </a:r>
            <a:r>
              <a:rPr sz="1550" spc="90" dirty="0">
                <a:latin typeface="Times New Roman"/>
                <a:cs typeface="Times New Roman"/>
              </a:rPr>
              <a:t>10 </a:t>
            </a:r>
            <a:r>
              <a:rPr sz="2750" spc="290" dirty="0">
                <a:latin typeface="Symbol"/>
                <a:cs typeface="Symbol"/>
              </a:rPr>
              <a:t></a:t>
            </a:r>
            <a:r>
              <a:rPr sz="2750" spc="-240" dirty="0">
                <a:latin typeface="Times New Roman"/>
                <a:cs typeface="Times New Roman"/>
              </a:rPr>
              <a:t> </a:t>
            </a:r>
            <a:r>
              <a:rPr sz="2750" spc="120" dirty="0">
                <a:latin typeface="Times New Roman"/>
                <a:cs typeface="Times New Roman"/>
              </a:rPr>
              <a:t>(1101001)</a:t>
            </a:r>
            <a:r>
              <a:rPr sz="1550" spc="120" dirty="0">
                <a:latin typeface="Times New Roman"/>
                <a:cs typeface="Times New Roman"/>
              </a:rPr>
              <a:t>2</a:t>
            </a:r>
            <a:endParaRPr sz="155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 y="1314652"/>
            <a:ext cx="1835785" cy="514350"/>
          </a:xfrm>
          <a:prstGeom prst="rect">
            <a:avLst/>
          </a:prstGeom>
        </p:spPr>
        <p:txBody>
          <a:bodyPr vert="horz" wrap="square" lIns="0" tIns="13335" rIns="0" bIns="0" rtlCol="0">
            <a:spAutoFit/>
          </a:bodyPr>
          <a:lstStyle/>
          <a:p>
            <a:pPr marL="12700">
              <a:lnSpc>
                <a:spcPct val="100000"/>
              </a:lnSpc>
              <a:spcBef>
                <a:spcPts val="105"/>
              </a:spcBef>
            </a:pPr>
            <a:r>
              <a:rPr sz="3200" spc="-15" dirty="0"/>
              <a:t>Procedure:</a:t>
            </a:r>
            <a:endParaRPr sz="3200"/>
          </a:p>
        </p:txBody>
      </p:sp>
      <p:sp>
        <p:nvSpPr>
          <p:cNvPr id="3" name="object 3"/>
          <p:cNvSpPr txBox="1"/>
          <p:nvPr/>
        </p:nvSpPr>
        <p:spPr>
          <a:xfrm>
            <a:off x="383844" y="1903222"/>
            <a:ext cx="8377555" cy="4416425"/>
          </a:xfrm>
          <a:prstGeom prst="rect">
            <a:avLst/>
          </a:prstGeom>
        </p:spPr>
        <p:txBody>
          <a:bodyPr vert="horz" wrap="square" lIns="0" tIns="13335" rIns="0" bIns="0" rtlCol="0">
            <a:spAutoFit/>
          </a:bodyPr>
          <a:lstStyle/>
          <a:p>
            <a:pPr marL="527685" indent="-515620" algn="just">
              <a:lnSpc>
                <a:spcPct val="100000"/>
              </a:lnSpc>
              <a:spcBef>
                <a:spcPts val="105"/>
              </a:spcBef>
              <a:buAutoNum type="arabicPeriod"/>
              <a:tabLst>
                <a:tab pos="528320" algn="l"/>
              </a:tabLst>
            </a:pPr>
            <a:r>
              <a:rPr sz="3200" spc="-5" dirty="0">
                <a:latin typeface="Calibri"/>
                <a:cs typeface="Calibri"/>
              </a:rPr>
              <a:t>Multiply </a:t>
            </a:r>
            <a:r>
              <a:rPr sz="3200" dirty="0">
                <a:latin typeface="Calibri"/>
                <a:cs typeface="Calibri"/>
              </a:rPr>
              <a:t>the </a:t>
            </a:r>
            <a:r>
              <a:rPr sz="3200" spc="-10" dirty="0">
                <a:latin typeface="Calibri"/>
                <a:cs typeface="Calibri"/>
              </a:rPr>
              <a:t>given fractional </a:t>
            </a:r>
            <a:r>
              <a:rPr sz="3200" spc="-5" dirty="0">
                <a:latin typeface="Calibri"/>
                <a:cs typeface="Calibri"/>
              </a:rPr>
              <a:t>number </a:t>
            </a:r>
            <a:r>
              <a:rPr sz="3200" spc="-10" dirty="0">
                <a:latin typeface="Calibri"/>
                <a:cs typeface="Calibri"/>
              </a:rPr>
              <a:t>by </a:t>
            </a:r>
            <a:r>
              <a:rPr sz="3200" spc="-5" dirty="0">
                <a:latin typeface="Calibri"/>
                <a:cs typeface="Calibri"/>
              </a:rPr>
              <a:t>base</a:t>
            </a:r>
            <a:r>
              <a:rPr sz="3200" spc="80" dirty="0">
                <a:latin typeface="Calibri"/>
                <a:cs typeface="Calibri"/>
              </a:rPr>
              <a:t> </a:t>
            </a:r>
            <a:r>
              <a:rPr sz="3200" spc="-5" dirty="0">
                <a:latin typeface="Calibri"/>
                <a:cs typeface="Calibri"/>
              </a:rPr>
              <a:t>2.</a:t>
            </a:r>
            <a:endParaRPr sz="3200" dirty="0">
              <a:latin typeface="Calibri"/>
              <a:cs typeface="Calibri"/>
            </a:endParaRPr>
          </a:p>
          <a:p>
            <a:pPr marL="527685" marR="6350" indent="-515620" algn="just">
              <a:lnSpc>
                <a:spcPct val="100000"/>
              </a:lnSpc>
              <a:buAutoNum type="arabicPeriod"/>
              <a:tabLst>
                <a:tab pos="528320" algn="l"/>
              </a:tabLst>
            </a:pPr>
            <a:r>
              <a:rPr sz="3200" spc="-25" dirty="0">
                <a:latin typeface="Calibri"/>
                <a:cs typeface="Calibri"/>
              </a:rPr>
              <a:t>Record </a:t>
            </a:r>
            <a:r>
              <a:rPr sz="3200" dirty="0">
                <a:latin typeface="Calibri"/>
                <a:cs typeface="Calibri"/>
              </a:rPr>
              <a:t>the </a:t>
            </a:r>
            <a:r>
              <a:rPr sz="3200" spc="-5" dirty="0">
                <a:latin typeface="Calibri"/>
                <a:cs typeface="Calibri"/>
              </a:rPr>
              <a:t>carry </a:t>
            </a:r>
            <a:r>
              <a:rPr sz="3200" spc="-20" dirty="0">
                <a:latin typeface="Calibri"/>
                <a:cs typeface="Calibri"/>
              </a:rPr>
              <a:t>generated </a:t>
            </a:r>
            <a:r>
              <a:rPr sz="3200" dirty="0">
                <a:latin typeface="Calibri"/>
                <a:cs typeface="Calibri"/>
              </a:rPr>
              <a:t>in this  </a:t>
            </a:r>
            <a:r>
              <a:rPr sz="3200" spc="-10" dirty="0">
                <a:latin typeface="Calibri"/>
                <a:cs typeface="Calibri"/>
              </a:rPr>
              <a:t>multiplication </a:t>
            </a:r>
            <a:r>
              <a:rPr sz="3200" dirty="0">
                <a:latin typeface="Calibri"/>
                <a:cs typeface="Calibri"/>
              </a:rPr>
              <a:t>as</a:t>
            </a:r>
            <a:r>
              <a:rPr sz="3200" spc="45" dirty="0">
                <a:latin typeface="Calibri"/>
                <a:cs typeface="Calibri"/>
              </a:rPr>
              <a:t> </a:t>
            </a:r>
            <a:r>
              <a:rPr sz="3200" dirty="0">
                <a:latin typeface="Calibri"/>
                <a:cs typeface="Calibri"/>
              </a:rPr>
              <a:t>MSB.</a:t>
            </a:r>
          </a:p>
          <a:p>
            <a:pPr marL="527685" marR="5080" indent="-515620" algn="just">
              <a:lnSpc>
                <a:spcPct val="100000"/>
              </a:lnSpc>
              <a:buAutoNum type="arabicPeriod"/>
              <a:tabLst>
                <a:tab pos="528320" algn="l"/>
              </a:tabLst>
            </a:pPr>
            <a:r>
              <a:rPr sz="3200" dirty="0">
                <a:latin typeface="Calibri"/>
                <a:cs typeface="Calibri"/>
              </a:rPr>
              <a:t>Multiply </a:t>
            </a:r>
            <a:r>
              <a:rPr sz="3200" spc="-5" dirty="0">
                <a:latin typeface="Calibri"/>
                <a:cs typeface="Calibri"/>
              </a:rPr>
              <a:t>only </a:t>
            </a:r>
            <a:r>
              <a:rPr sz="3200" spc="5" dirty="0">
                <a:latin typeface="Calibri"/>
                <a:cs typeface="Calibri"/>
              </a:rPr>
              <a:t>the </a:t>
            </a:r>
            <a:r>
              <a:rPr sz="3200" spc="-10" dirty="0">
                <a:latin typeface="Calibri"/>
                <a:cs typeface="Calibri"/>
              </a:rPr>
              <a:t>fractional </a:t>
            </a:r>
            <a:r>
              <a:rPr sz="3200" dirty="0">
                <a:latin typeface="Calibri"/>
                <a:cs typeface="Calibri"/>
              </a:rPr>
              <a:t>number of the  </a:t>
            </a:r>
            <a:r>
              <a:rPr sz="3200" spc="-10" dirty="0">
                <a:latin typeface="Calibri"/>
                <a:cs typeface="Calibri"/>
              </a:rPr>
              <a:t>product </a:t>
            </a:r>
            <a:r>
              <a:rPr sz="3200" dirty="0">
                <a:latin typeface="Calibri"/>
                <a:cs typeface="Calibri"/>
              </a:rPr>
              <a:t>in </a:t>
            </a:r>
            <a:r>
              <a:rPr sz="3200" spc="-20" dirty="0">
                <a:latin typeface="Calibri"/>
                <a:cs typeface="Calibri"/>
              </a:rPr>
              <a:t>step </a:t>
            </a:r>
            <a:r>
              <a:rPr sz="3200" dirty="0">
                <a:latin typeface="Calibri"/>
                <a:cs typeface="Calibri"/>
              </a:rPr>
              <a:t>2 </a:t>
            </a:r>
            <a:r>
              <a:rPr sz="3200" spc="-10" dirty="0">
                <a:latin typeface="Calibri"/>
                <a:cs typeface="Calibri"/>
              </a:rPr>
              <a:t>by </a:t>
            </a:r>
            <a:r>
              <a:rPr sz="3200" dirty="0">
                <a:latin typeface="Calibri"/>
                <a:cs typeface="Calibri"/>
              </a:rPr>
              <a:t>2 and </a:t>
            </a:r>
            <a:r>
              <a:rPr sz="3200" spc="-25" dirty="0">
                <a:latin typeface="Calibri"/>
                <a:cs typeface="Calibri"/>
              </a:rPr>
              <a:t>record </a:t>
            </a:r>
            <a:r>
              <a:rPr sz="3200" dirty="0">
                <a:latin typeface="Calibri"/>
                <a:cs typeface="Calibri"/>
              </a:rPr>
              <a:t>the </a:t>
            </a:r>
            <a:r>
              <a:rPr sz="3200" spc="-5" dirty="0">
                <a:latin typeface="Calibri"/>
                <a:cs typeface="Calibri"/>
              </a:rPr>
              <a:t>carry </a:t>
            </a:r>
            <a:r>
              <a:rPr sz="3200" dirty="0">
                <a:latin typeface="Calibri"/>
                <a:cs typeface="Calibri"/>
              </a:rPr>
              <a:t>as  the </a:t>
            </a:r>
            <a:r>
              <a:rPr sz="3200" spc="-15" dirty="0">
                <a:latin typeface="Calibri"/>
                <a:cs typeface="Calibri"/>
              </a:rPr>
              <a:t>next </a:t>
            </a:r>
            <a:r>
              <a:rPr sz="3200" spc="-5" dirty="0">
                <a:latin typeface="Calibri"/>
                <a:cs typeface="Calibri"/>
              </a:rPr>
              <a:t>bit </a:t>
            </a:r>
            <a:r>
              <a:rPr sz="3200" spc="-25" dirty="0">
                <a:latin typeface="Calibri"/>
                <a:cs typeface="Calibri"/>
              </a:rPr>
              <a:t>to</a:t>
            </a:r>
            <a:r>
              <a:rPr sz="3200" spc="25" dirty="0">
                <a:latin typeface="Calibri"/>
                <a:cs typeface="Calibri"/>
              </a:rPr>
              <a:t> </a:t>
            </a:r>
            <a:r>
              <a:rPr sz="3200" dirty="0">
                <a:latin typeface="Calibri"/>
                <a:cs typeface="Calibri"/>
              </a:rPr>
              <a:t>MSB.</a:t>
            </a:r>
          </a:p>
          <a:p>
            <a:pPr marL="527685" marR="5080" indent="-515620" algn="just">
              <a:lnSpc>
                <a:spcPct val="100000"/>
              </a:lnSpc>
              <a:spcBef>
                <a:spcPts val="5"/>
              </a:spcBef>
              <a:buAutoNum type="arabicPeriod"/>
              <a:tabLst>
                <a:tab pos="528320" algn="l"/>
              </a:tabLst>
            </a:pPr>
            <a:r>
              <a:rPr sz="3200" spc="-15" dirty="0">
                <a:latin typeface="Calibri"/>
                <a:cs typeface="Calibri"/>
              </a:rPr>
              <a:t>Repeat </a:t>
            </a:r>
            <a:r>
              <a:rPr sz="3200" dirty="0">
                <a:latin typeface="Calibri"/>
                <a:cs typeface="Calibri"/>
              </a:rPr>
              <a:t>the </a:t>
            </a:r>
            <a:r>
              <a:rPr sz="3200" spc="-20" dirty="0">
                <a:latin typeface="Calibri"/>
                <a:cs typeface="Calibri"/>
              </a:rPr>
              <a:t>steps </a:t>
            </a:r>
            <a:r>
              <a:rPr sz="3200" dirty="0">
                <a:latin typeface="Calibri"/>
                <a:cs typeface="Calibri"/>
              </a:rPr>
              <a:t>2 and 3 </a:t>
            </a:r>
            <a:r>
              <a:rPr sz="3200" spc="-5" dirty="0">
                <a:latin typeface="Calibri"/>
                <a:cs typeface="Calibri"/>
              </a:rPr>
              <a:t>up </a:t>
            </a:r>
            <a:r>
              <a:rPr sz="3200" spc="-25" dirty="0">
                <a:latin typeface="Calibri"/>
                <a:cs typeface="Calibri"/>
              </a:rPr>
              <a:t>to </a:t>
            </a:r>
            <a:r>
              <a:rPr sz="3200" dirty="0">
                <a:latin typeface="Calibri"/>
                <a:cs typeface="Calibri"/>
              </a:rPr>
              <a:t>5 </a:t>
            </a:r>
            <a:r>
              <a:rPr sz="3200" spc="-5" dirty="0">
                <a:latin typeface="Calibri"/>
                <a:cs typeface="Calibri"/>
              </a:rPr>
              <a:t>bits. The </a:t>
            </a:r>
            <a:r>
              <a:rPr sz="3200" spc="-10" dirty="0">
                <a:latin typeface="Calibri"/>
                <a:cs typeface="Calibri"/>
              </a:rPr>
              <a:t>last  </a:t>
            </a:r>
            <a:r>
              <a:rPr sz="3200" spc="-5" dirty="0">
                <a:latin typeface="Calibri"/>
                <a:cs typeface="Calibri"/>
              </a:rPr>
              <a:t>carry </a:t>
            </a:r>
            <a:r>
              <a:rPr sz="3200" dirty="0">
                <a:latin typeface="Calibri"/>
                <a:cs typeface="Calibri"/>
              </a:rPr>
              <a:t>will </a:t>
            </a:r>
            <a:r>
              <a:rPr sz="3200" spc="-15" dirty="0">
                <a:latin typeface="Calibri"/>
                <a:cs typeface="Calibri"/>
              </a:rPr>
              <a:t>represent  </a:t>
            </a:r>
            <a:r>
              <a:rPr sz="3200" dirty="0">
                <a:latin typeface="Calibri"/>
                <a:cs typeface="Calibri"/>
              </a:rPr>
              <a:t>the </a:t>
            </a:r>
            <a:r>
              <a:rPr sz="3200" spc="-5" dirty="0">
                <a:latin typeface="Calibri"/>
                <a:cs typeface="Calibri"/>
              </a:rPr>
              <a:t>LSB </a:t>
            </a:r>
            <a:r>
              <a:rPr sz="3200" dirty="0">
                <a:latin typeface="Calibri"/>
                <a:cs typeface="Calibri"/>
              </a:rPr>
              <a:t>of</a:t>
            </a:r>
            <a:r>
              <a:rPr sz="3200" spc="535" dirty="0">
                <a:latin typeface="Calibri"/>
                <a:cs typeface="Calibri"/>
              </a:rPr>
              <a:t> </a:t>
            </a:r>
            <a:r>
              <a:rPr sz="3200" spc="-10" dirty="0">
                <a:latin typeface="Calibri"/>
                <a:cs typeface="Calibri"/>
              </a:rPr>
              <a:t>equivalent  </a:t>
            </a:r>
            <a:r>
              <a:rPr sz="3200" spc="-5" dirty="0">
                <a:latin typeface="Calibri"/>
                <a:cs typeface="Calibri"/>
              </a:rPr>
              <a:t>binary</a:t>
            </a:r>
            <a:r>
              <a:rPr sz="3200" spc="15" dirty="0">
                <a:latin typeface="Calibri"/>
                <a:cs typeface="Calibri"/>
              </a:rPr>
              <a:t> </a:t>
            </a:r>
            <a:r>
              <a:rPr sz="3200" spc="-5" dirty="0">
                <a:latin typeface="Calibri"/>
                <a:cs typeface="Calibri"/>
              </a:rPr>
              <a:t>number</a:t>
            </a:r>
            <a:endParaRPr sz="3200" dirty="0">
              <a:latin typeface="Calibri"/>
              <a:cs typeface="Calibri"/>
            </a:endParaRPr>
          </a:p>
        </p:txBody>
      </p:sp>
      <p:sp>
        <p:nvSpPr>
          <p:cNvPr id="4" name="object 4"/>
          <p:cNvSpPr/>
          <p:nvPr/>
        </p:nvSpPr>
        <p:spPr>
          <a:xfrm>
            <a:off x="304558" y="10666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5" name="object 5"/>
          <p:cNvSpPr txBox="1"/>
          <p:nvPr/>
        </p:nvSpPr>
        <p:spPr>
          <a:xfrm>
            <a:off x="535940" y="9905"/>
            <a:ext cx="7513955" cy="878840"/>
          </a:xfrm>
          <a:prstGeom prst="rect">
            <a:avLst/>
          </a:prstGeom>
        </p:spPr>
        <p:txBody>
          <a:bodyPr vert="horz" wrap="square" lIns="0" tIns="12065" rIns="0" bIns="0" rtlCol="0">
            <a:spAutoFit/>
          </a:bodyPr>
          <a:lstStyle/>
          <a:p>
            <a:pPr marL="12700" marR="5080">
              <a:lnSpc>
                <a:spcPct val="100000"/>
              </a:lnSpc>
              <a:spcBef>
                <a:spcPts val="95"/>
              </a:spcBef>
            </a:pPr>
            <a:r>
              <a:rPr sz="2800" b="1" spc="-20" dirty="0">
                <a:solidFill>
                  <a:srgbClr val="FF0000"/>
                </a:solidFill>
                <a:latin typeface="Calibri"/>
                <a:cs typeface="Calibri"/>
              </a:rPr>
              <a:t>Conversion </a:t>
            </a:r>
            <a:r>
              <a:rPr sz="2800" b="1" spc="-5" dirty="0">
                <a:solidFill>
                  <a:srgbClr val="FF0000"/>
                </a:solidFill>
                <a:latin typeface="Calibri"/>
                <a:cs typeface="Calibri"/>
              </a:rPr>
              <a:t>of Decimal number </a:t>
            </a:r>
            <a:r>
              <a:rPr sz="2800" b="1" spc="-15" dirty="0">
                <a:solidFill>
                  <a:srgbClr val="FF0000"/>
                </a:solidFill>
                <a:latin typeface="Calibri"/>
                <a:cs typeface="Calibri"/>
              </a:rPr>
              <a:t>into </a:t>
            </a:r>
            <a:r>
              <a:rPr sz="2800" b="1" spc="-5" dirty="0">
                <a:solidFill>
                  <a:srgbClr val="FF0000"/>
                </a:solidFill>
                <a:latin typeface="Calibri"/>
                <a:cs typeface="Calibri"/>
              </a:rPr>
              <a:t>Binary number  </a:t>
            </a:r>
            <a:r>
              <a:rPr sz="2800" b="1" spc="-10" dirty="0">
                <a:solidFill>
                  <a:srgbClr val="FF0000"/>
                </a:solidFill>
                <a:latin typeface="Calibri"/>
                <a:cs typeface="Calibri"/>
              </a:rPr>
              <a:t>(Fractional</a:t>
            </a:r>
            <a:r>
              <a:rPr sz="2800" b="1" spc="15" dirty="0">
                <a:solidFill>
                  <a:srgbClr val="FF0000"/>
                </a:solidFill>
                <a:latin typeface="Calibri"/>
                <a:cs typeface="Calibri"/>
              </a:rPr>
              <a:t> </a:t>
            </a:r>
            <a:r>
              <a:rPr sz="2800" b="1" spc="-10" dirty="0">
                <a:solidFill>
                  <a:srgbClr val="FF0000"/>
                </a:solidFill>
                <a:latin typeface="Calibri"/>
                <a:cs typeface="Calibri"/>
              </a:rPr>
              <a:t>Number)</a:t>
            </a:r>
            <a:endParaRPr sz="2800">
              <a:latin typeface="Calibri"/>
              <a:cs typeface="Calibri"/>
            </a:endParaRPr>
          </a:p>
        </p:txBody>
      </p:sp>
      <p:sp>
        <p:nvSpPr>
          <p:cNvPr id="8" name="object 8"/>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36</a:t>
            </a:fld>
            <a:endParaRPr sz="1200" dirty="0">
              <a:latin typeface="Calibri"/>
              <a:cs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907" rIns="0" bIns="0" rtlCol="0">
            <a:spAutoFit/>
          </a:bodyPr>
          <a:lstStyle/>
          <a:p>
            <a:pPr marL="12700" marR="5080">
              <a:lnSpc>
                <a:spcPct val="100000"/>
              </a:lnSpc>
              <a:spcBef>
                <a:spcPts val="100"/>
              </a:spcBef>
            </a:pPr>
            <a:r>
              <a:rPr sz="3200" spc="-10" dirty="0"/>
              <a:t>Example: </a:t>
            </a:r>
            <a:r>
              <a:rPr sz="3200" spc="-15" dirty="0"/>
              <a:t>Convert </a:t>
            </a:r>
            <a:r>
              <a:rPr sz="3200" spc="-5" dirty="0"/>
              <a:t>0.42 decimal number </a:t>
            </a:r>
            <a:r>
              <a:rPr sz="3200" dirty="0"/>
              <a:t>in </a:t>
            </a:r>
            <a:r>
              <a:rPr sz="3200" spc="-25" dirty="0"/>
              <a:t>to it’s  </a:t>
            </a:r>
            <a:r>
              <a:rPr sz="3200" spc="-10" dirty="0"/>
              <a:t>equivalent </a:t>
            </a:r>
            <a:r>
              <a:rPr sz="3200" spc="-5" dirty="0"/>
              <a:t>binary</a:t>
            </a:r>
            <a:r>
              <a:rPr sz="3200" spc="30" dirty="0"/>
              <a:t> </a:t>
            </a:r>
            <a:r>
              <a:rPr sz="3200" spc="-50" dirty="0"/>
              <a:t>number.</a:t>
            </a:r>
            <a:endParaRPr sz="3200"/>
          </a:p>
        </p:txBody>
      </p:sp>
      <p:sp>
        <p:nvSpPr>
          <p:cNvPr id="6" name="object 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37</a:t>
            </a:fld>
            <a:endParaRPr sz="1200">
              <a:latin typeface="Calibri"/>
              <a:cs typeface="Calibri"/>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44271"/>
            <a:ext cx="7932420" cy="1002030"/>
          </a:xfrm>
          <a:prstGeom prst="rect">
            <a:avLst/>
          </a:prstGeom>
        </p:spPr>
        <p:txBody>
          <a:bodyPr vert="horz" wrap="square" lIns="0" tIns="12700" rIns="0" bIns="0" rtlCol="0">
            <a:spAutoFit/>
          </a:bodyPr>
          <a:lstStyle/>
          <a:p>
            <a:pPr marL="12700" marR="5080">
              <a:lnSpc>
                <a:spcPct val="100000"/>
              </a:lnSpc>
              <a:spcBef>
                <a:spcPts val="100"/>
              </a:spcBef>
            </a:pPr>
            <a:r>
              <a:rPr sz="3200" spc="-10" dirty="0"/>
              <a:t>Example: </a:t>
            </a:r>
            <a:r>
              <a:rPr sz="3200" spc="-15" dirty="0"/>
              <a:t>Convert </a:t>
            </a:r>
            <a:r>
              <a:rPr sz="3200" spc="-5" dirty="0"/>
              <a:t>0.42 decimal number </a:t>
            </a:r>
            <a:r>
              <a:rPr sz="3200" dirty="0"/>
              <a:t>in </a:t>
            </a:r>
            <a:r>
              <a:rPr sz="3200" spc="-25" dirty="0"/>
              <a:t>to it’s  </a:t>
            </a:r>
            <a:r>
              <a:rPr sz="3200" spc="-10" dirty="0"/>
              <a:t>equivalent </a:t>
            </a:r>
            <a:r>
              <a:rPr sz="3200" spc="-5" dirty="0"/>
              <a:t>binary</a:t>
            </a:r>
            <a:r>
              <a:rPr sz="3200" spc="30" dirty="0"/>
              <a:t> </a:t>
            </a:r>
            <a:r>
              <a:rPr sz="3200" spc="-50" dirty="0"/>
              <a:t>number.</a:t>
            </a:r>
            <a:endParaRPr sz="3200"/>
          </a:p>
        </p:txBody>
      </p:sp>
      <p:sp>
        <p:nvSpPr>
          <p:cNvPr id="4" name="object 4"/>
          <p:cNvSpPr txBox="1"/>
          <p:nvPr/>
        </p:nvSpPr>
        <p:spPr>
          <a:xfrm>
            <a:off x="545083" y="2019046"/>
            <a:ext cx="2345690" cy="391160"/>
          </a:xfrm>
          <a:prstGeom prst="rect">
            <a:avLst/>
          </a:prstGeom>
        </p:spPr>
        <p:txBody>
          <a:bodyPr vert="horz" wrap="square" lIns="0" tIns="12700" rIns="0" bIns="0" rtlCol="0">
            <a:spAutoFit/>
          </a:bodyPr>
          <a:lstStyle/>
          <a:p>
            <a:pPr marL="12700">
              <a:lnSpc>
                <a:spcPct val="100000"/>
              </a:lnSpc>
              <a:spcBef>
                <a:spcPts val="100"/>
              </a:spcBef>
              <a:tabLst>
                <a:tab pos="1327150" algn="l"/>
                <a:tab pos="1740535" algn="l"/>
              </a:tabLst>
            </a:pPr>
            <a:r>
              <a:rPr sz="2400" dirty="0">
                <a:latin typeface="Tahoma"/>
                <a:cs typeface="Tahoma"/>
              </a:rPr>
              <a:t>0.42 X</a:t>
            </a:r>
            <a:r>
              <a:rPr sz="2400" spc="-5" dirty="0">
                <a:latin typeface="Tahoma"/>
                <a:cs typeface="Tahoma"/>
              </a:rPr>
              <a:t> </a:t>
            </a:r>
            <a:r>
              <a:rPr sz="2400" dirty="0">
                <a:latin typeface="Tahoma"/>
                <a:cs typeface="Tahoma"/>
              </a:rPr>
              <a:t>2	=	0.84</a:t>
            </a:r>
            <a:endParaRPr sz="2400">
              <a:latin typeface="Tahoma"/>
              <a:cs typeface="Tahoma"/>
            </a:endParaRPr>
          </a:p>
        </p:txBody>
      </p:sp>
      <p:sp>
        <p:nvSpPr>
          <p:cNvPr id="5" name="object 5"/>
          <p:cNvSpPr txBox="1"/>
          <p:nvPr/>
        </p:nvSpPr>
        <p:spPr>
          <a:xfrm>
            <a:off x="3529081" y="20190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0</a:t>
            </a:r>
            <a:endParaRPr sz="2400">
              <a:latin typeface="Tahoma"/>
              <a:cs typeface="Tahoma"/>
            </a:endParaRPr>
          </a:p>
        </p:txBody>
      </p:sp>
      <p:sp>
        <p:nvSpPr>
          <p:cNvPr id="6" name="object 6"/>
          <p:cNvSpPr/>
          <p:nvPr/>
        </p:nvSpPr>
        <p:spPr>
          <a:xfrm>
            <a:off x="2850388" y="1752473"/>
            <a:ext cx="636905" cy="241300"/>
          </a:xfrm>
          <a:custGeom>
            <a:avLst/>
            <a:gdLst/>
            <a:ahLst/>
            <a:cxnLst/>
            <a:rect l="l" t="t" r="r" b="b"/>
            <a:pathLst>
              <a:path w="636904" h="241300">
                <a:moveTo>
                  <a:pt x="636651" y="180593"/>
                </a:moveTo>
                <a:lnTo>
                  <a:pt x="516254" y="180593"/>
                </a:lnTo>
                <a:lnTo>
                  <a:pt x="594360" y="240791"/>
                </a:lnTo>
                <a:lnTo>
                  <a:pt x="636651" y="180593"/>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3"/>
                </a:lnTo>
                <a:lnTo>
                  <a:pt x="606551" y="180593"/>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7" name="object 7"/>
          <p:cNvSpPr/>
          <p:nvPr/>
        </p:nvSpPr>
        <p:spPr>
          <a:xfrm>
            <a:off x="2286000" y="1752473"/>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3"/>
                </a:lnTo>
                <a:lnTo>
                  <a:pt x="76244" y="183581"/>
                </a:lnTo>
                <a:lnTo>
                  <a:pt x="121910" y="131227"/>
                </a:lnTo>
                <a:lnTo>
                  <a:pt x="154692" y="107392"/>
                </a:lnTo>
                <a:lnTo>
                  <a:pt x="193487" y="85396"/>
                </a:lnTo>
                <a:lnTo>
                  <a:pt x="237832" y="65446"/>
                </a:lnTo>
                <a:lnTo>
                  <a:pt x="287264" y="47751"/>
                </a:lnTo>
                <a:lnTo>
                  <a:pt x="341318" y="32518"/>
                </a:lnTo>
                <a:lnTo>
                  <a:pt x="399531" y="19957"/>
                </a:lnTo>
                <a:lnTo>
                  <a:pt x="461439" y="10275"/>
                </a:lnTo>
                <a:lnTo>
                  <a:pt x="526579" y="3680"/>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8" name="object 8"/>
          <p:cNvSpPr/>
          <p:nvPr/>
        </p:nvSpPr>
        <p:spPr>
          <a:xfrm>
            <a:off x="2286000" y="1752473"/>
            <a:ext cx="1201420" cy="241300"/>
          </a:xfrm>
          <a:custGeom>
            <a:avLst/>
            <a:gdLst/>
            <a:ahLst/>
            <a:cxnLst/>
            <a:rect l="l" t="t" r="r" b="b"/>
            <a:pathLst>
              <a:path w="1201420" h="241300">
                <a:moveTo>
                  <a:pt x="594487" y="380"/>
                </a:moveTo>
                <a:lnTo>
                  <a:pt x="526579" y="3680"/>
                </a:lnTo>
                <a:lnTo>
                  <a:pt x="461439" y="10275"/>
                </a:lnTo>
                <a:lnTo>
                  <a:pt x="399531" y="19957"/>
                </a:lnTo>
                <a:lnTo>
                  <a:pt x="341318" y="32518"/>
                </a:lnTo>
                <a:lnTo>
                  <a:pt x="287264" y="47751"/>
                </a:lnTo>
                <a:lnTo>
                  <a:pt x="237832" y="65446"/>
                </a:lnTo>
                <a:lnTo>
                  <a:pt x="193487" y="85396"/>
                </a:lnTo>
                <a:lnTo>
                  <a:pt x="154692" y="107392"/>
                </a:lnTo>
                <a:lnTo>
                  <a:pt x="121910" y="131227"/>
                </a:lnTo>
                <a:lnTo>
                  <a:pt x="76244" y="183581"/>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3"/>
                </a:lnTo>
                <a:lnTo>
                  <a:pt x="1201039" y="180593"/>
                </a:lnTo>
                <a:lnTo>
                  <a:pt x="1158748" y="240791"/>
                </a:lnTo>
                <a:lnTo>
                  <a:pt x="1080642" y="180593"/>
                </a:lnTo>
                <a:lnTo>
                  <a:pt x="1110741" y="180593"/>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1" name="object 11"/>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38</a:t>
            </a:fld>
            <a:endParaRPr sz="1200">
              <a:latin typeface="Calibri"/>
              <a:cs typeface="Calibri"/>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44271"/>
            <a:ext cx="7932420" cy="1002030"/>
          </a:xfrm>
          <a:prstGeom prst="rect">
            <a:avLst/>
          </a:prstGeom>
        </p:spPr>
        <p:txBody>
          <a:bodyPr vert="horz" wrap="square" lIns="0" tIns="12700" rIns="0" bIns="0" rtlCol="0">
            <a:spAutoFit/>
          </a:bodyPr>
          <a:lstStyle/>
          <a:p>
            <a:pPr marL="12700" marR="5080">
              <a:lnSpc>
                <a:spcPct val="100000"/>
              </a:lnSpc>
              <a:spcBef>
                <a:spcPts val="100"/>
              </a:spcBef>
            </a:pPr>
            <a:r>
              <a:rPr sz="3200" spc="-10" dirty="0"/>
              <a:t>Example: </a:t>
            </a:r>
            <a:r>
              <a:rPr sz="3200" spc="-15" dirty="0"/>
              <a:t>Convert </a:t>
            </a:r>
            <a:r>
              <a:rPr sz="3200" spc="-5" dirty="0"/>
              <a:t>0.42 decimal number </a:t>
            </a:r>
            <a:r>
              <a:rPr sz="3200" dirty="0"/>
              <a:t>in </a:t>
            </a:r>
            <a:r>
              <a:rPr sz="3200" spc="-25" dirty="0"/>
              <a:t>to it’s  </a:t>
            </a:r>
            <a:r>
              <a:rPr sz="3200" spc="-10" dirty="0"/>
              <a:t>equivalent </a:t>
            </a:r>
            <a:r>
              <a:rPr sz="3200" spc="-5" dirty="0"/>
              <a:t>binary</a:t>
            </a:r>
            <a:r>
              <a:rPr sz="3200" spc="30" dirty="0"/>
              <a:t> </a:t>
            </a:r>
            <a:r>
              <a:rPr sz="3200" spc="-50" dirty="0"/>
              <a:t>number.</a:t>
            </a:r>
            <a:endParaRPr sz="3200"/>
          </a:p>
        </p:txBody>
      </p:sp>
      <p:graphicFrame>
        <p:nvGraphicFramePr>
          <p:cNvPr id="4" name="object 4"/>
          <p:cNvGraphicFramePr>
            <a:graphicFrameLocks noGrp="1"/>
          </p:cNvGraphicFramePr>
          <p:nvPr/>
        </p:nvGraphicFramePr>
        <p:xfrm>
          <a:off x="526033" y="2031597"/>
          <a:ext cx="3212464" cy="1008364"/>
        </p:xfrm>
        <a:graphic>
          <a:graphicData uri="http://schemas.openxmlformats.org/drawingml/2006/table">
            <a:tbl>
              <a:tblPr firstRow="1" bandRow="1">
                <a:tableStyleId>{2D5ABB26-0587-4C30-8999-92F81FD0307C}</a:tableStyleId>
              </a:tblPr>
              <a:tblGrid>
                <a:gridCol w="1251585">
                  <a:extLst>
                    <a:ext uri="{9D8B030D-6E8A-4147-A177-3AD203B41FA5}">
                      <a16:colId xmlns="" xmlns:a16="http://schemas.microsoft.com/office/drawing/2014/main" val="20000"/>
                    </a:ext>
                  </a:extLst>
                </a:gridCol>
                <a:gridCol w="412115">
                  <a:extLst>
                    <a:ext uri="{9D8B030D-6E8A-4147-A177-3AD203B41FA5}">
                      <a16:colId xmlns="" xmlns:a16="http://schemas.microsoft.com/office/drawing/2014/main" val="20001"/>
                    </a:ext>
                  </a:extLst>
                </a:gridCol>
                <a:gridCol w="1019175">
                  <a:extLst>
                    <a:ext uri="{9D8B030D-6E8A-4147-A177-3AD203B41FA5}">
                      <a16:colId xmlns="" xmlns:a16="http://schemas.microsoft.com/office/drawing/2014/main" val="20002"/>
                    </a:ext>
                  </a:extLst>
                </a:gridCol>
                <a:gridCol w="529589">
                  <a:extLst>
                    <a:ext uri="{9D8B030D-6E8A-4147-A177-3AD203B41FA5}">
                      <a16:colId xmlns="" xmlns:a16="http://schemas.microsoft.com/office/drawing/2014/main" val="20003"/>
                    </a:ext>
                  </a:extLst>
                </a:gridCol>
              </a:tblGrid>
              <a:tr h="504182">
                <a:tc>
                  <a:txBody>
                    <a:bodyPr/>
                    <a:lstStyle/>
                    <a:p>
                      <a:pPr marL="31750">
                        <a:lnSpc>
                          <a:spcPct val="100000"/>
                        </a:lnSpc>
                      </a:pPr>
                      <a:r>
                        <a:rPr sz="2400" dirty="0">
                          <a:latin typeface="Tahoma"/>
                          <a:cs typeface="Tahoma"/>
                        </a:rPr>
                        <a:t>0.42 X</a:t>
                      </a:r>
                      <a:r>
                        <a:rPr sz="2400" spc="-75" dirty="0">
                          <a:latin typeface="Tahoma"/>
                          <a:cs typeface="Tahoma"/>
                        </a:rPr>
                        <a:t> </a:t>
                      </a:r>
                      <a:r>
                        <a:rPr sz="2400" dirty="0">
                          <a:latin typeface="Tahoma"/>
                          <a:cs typeface="Tahoma"/>
                        </a:rPr>
                        <a:t>2</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885">
                        <a:lnSpc>
                          <a:spcPct val="100000"/>
                        </a:lnSpc>
                      </a:pPr>
                      <a:r>
                        <a:rPr sz="2400" dirty="0">
                          <a:latin typeface="Tahoma"/>
                          <a:cs typeface="Tahoma"/>
                        </a:rPr>
                        <a:t>0.84</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0"/>
                  </a:ext>
                </a:extLst>
              </a:tr>
              <a:tr h="504182">
                <a:tc>
                  <a:txBody>
                    <a:bodyPr/>
                    <a:lstStyle/>
                    <a:p>
                      <a:pPr marL="31750">
                        <a:lnSpc>
                          <a:spcPts val="2795"/>
                        </a:lnSpc>
                        <a:spcBef>
                          <a:spcPts val="1075"/>
                        </a:spcBef>
                      </a:pPr>
                      <a:r>
                        <a:rPr sz="2400" dirty="0">
                          <a:latin typeface="Tahoma"/>
                          <a:cs typeface="Tahoma"/>
                        </a:rPr>
                        <a:t>0.84 X</a:t>
                      </a:r>
                      <a:r>
                        <a:rPr sz="2400" spc="-75" dirty="0">
                          <a:latin typeface="Tahoma"/>
                          <a:cs typeface="Tahoma"/>
                        </a:rPr>
                        <a:t> </a:t>
                      </a:r>
                      <a:r>
                        <a:rPr sz="2400" dirty="0">
                          <a:latin typeface="Tahoma"/>
                          <a:cs typeface="Tahoma"/>
                        </a:rPr>
                        <a:t>2</a:t>
                      </a:r>
                      <a:endParaRPr sz="2400">
                        <a:latin typeface="Tahoma"/>
                        <a:cs typeface="Tahoma"/>
                      </a:endParaRPr>
                    </a:p>
                  </a:txBody>
                  <a:tcPr marL="0" marR="0" marT="136525" marB="0"/>
                </a:tc>
                <a:tc>
                  <a:txBody>
                    <a:bodyPr/>
                    <a:lstStyle/>
                    <a:p>
                      <a:pPr algn="ctr">
                        <a:lnSpc>
                          <a:spcPts val="2795"/>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5885">
                        <a:lnSpc>
                          <a:spcPts val="2795"/>
                        </a:lnSpc>
                        <a:spcBef>
                          <a:spcPts val="1075"/>
                        </a:spcBef>
                      </a:pPr>
                      <a:r>
                        <a:rPr sz="2400" dirty="0">
                          <a:latin typeface="Tahoma"/>
                          <a:cs typeface="Tahoma"/>
                        </a:rPr>
                        <a:t>1.68</a:t>
                      </a:r>
                      <a:endParaRPr sz="2400">
                        <a:latin typeface="Tahoma"/>
                        <a:cs typeface="Tahoma"/>
                      </a:endParaRPr>
                    </a:p>
                  </a:txBody>
                  <a:tcPr marL="0" marR="0" marT="136525" marB="0"/>
                </a:tc>
                <a:tc>
                  <a:txBody>
                    <a:bodyPr/>
                    <a:lstStyle/>
                    <a:p>
                      <a:pPr marR="24130" algn="r">
                        <a:lnSpc>
                          <a:spcPts val="2795"/>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1"/>
                  </a:ext>
                </a:extLst>
              </a:tr>
            </a:tbl>
          </a:graphicData>
        </a:graphic>
      </p:graphicFrame>
      <p:sp>
        <p:nvSpPr>
          <p:cNvPr id="5" name="object 5"/>
          <p:cNvSpPr/>
          <p:nvPr/>
        </p:nvSpPr>
        <p:spPr>
          <a:xfrm>
            <a:off x="2850388" y="1752473"/>
            <a:ext cx="636905" cy="241300"/>
          </a:xfrm>
          <a:custGeom>
            <a:avLst/>
            <a:gdLst/>
            <a:ahLst/>
            <a:cxnLst/>
            <a:rect l="l" t="t" r="r" b="b"/>
            <a:pathLst>
              <a:path w="636904" h="241300">
                <a:moveTo>
                  <a:pt x="636651" y="180593"/>
                </a:moveTo>
                <a:lnTo>
                  <a:pt x="516254" y="180593"/>
                </a:lnTo>
                <a:lnTo>
                  <a:pt x="594360" y="240791"/>
                </a:lnTo>
                <a:lnTo>
                  <a:pt x="636651" y="180593"/>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3"/>
                </a:lnTo>
                <a:lnTo>
                  <a:pt x="606551" y="180593"/>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6" name="object 6"/>
          <p:cNvSpPr/>
          <p:nvPr/>
        </p:nvSpPr>
        <p:spPr>
          <a:xfrm>
            <a:off x="2286000" y="1752473"/>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3"/>
                </a:lnTo>
                <a:lnTo>
                  <a:pt x="76244" y="183581"/>
                </a:lnTo>
                <a:lnTo>
                  <a:pt x="121910" y="131227"/>
                </a:lnTo>
                <a:lnTo>
                  <a:pt x="154692" y="107392"/>
                </a:lnTo>
                <a:lnTo>
                  <a:pt x="193487" y="85396"/>
                </a:lnTo>
                <a:lnTo>
                  <a:pt x="237832" y="65446"/>
                </a:lnTo>
                <a:lnTo>
                  <a:pt x="287264" y="47751"/>
                </a:lnTo>
                <a:lnTo>
                  <a:pt x="341318" y="32518"/>
                </a:lnTo>
                <a:lnTo>
                  <a:pt x="399531" y="19957"/>
                </a:lnTo>
                <a:lnTo>
                  <a:pt x="461439" y="10275"/>
                </a:lnTo>
                <a:lnTo>
                  <a:pt x="526579" y="3680"/>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7" name="object 7"/>
          <p:cNvSpPr/>
          <p:nvPr/>
        </p:nvSpPr>
        <p:spPr>
          <a:xfrm>
            <a:off x="2286000" y="1752473"/>
            <a:ext cx="1201420" cy="241300"/>
          </a:xfrm>
          <a:custGeom>
            <a:avLst/>
            <a:gdLst/>
            <a:ahLst/>
            <a:cxnLst/>
            <a:rect l="l" t="t" r="r" b="b"/>
            <a:pathLst>
              <a:path w="1201420" h="241300">
                <a:moveTo>
                  <a:pt x="594487" y="380"/>
                </a:moveTo>
                <a:lnTo>
                  <a:pt x="526579" y="3680"/>
                </a:lnTo>
                <a:lnTo>
                  <a:pt x="461439" y="10275"/>
                </a:lnTo>
                <a:lnTo>
                  <a:pt x="399531" y="19957"/>
                </a:lnTo>
                <a:lnTo>
                  <a:pt x="341318" y="32518"/>
                </a:lnTo>
                <a:lnTo>
                  <a:pt x="287264" y="47751"/>
                </a:lnTo>
                <a:lnTo>
                  <a:pt x="237832" y="65446"/>
                </a:lnTo>
                <a:lnTo>
                  <a:pt x="193487" y="85396"/>
                </a:lnTo>
                <a:lnTo>
                  <a:pt x="154692" y="107392"/>
                </a:lnTo>
                <a:lnTo>
                  <a:pt x="121910" y="131227"/>
                </a:lnTo>
                <a:lnTo>
                  <a:pt x="76244" y="183581"/>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3"/>
                </a:lnTo>
                <a:lnTo>
                  <a:pt x="1201039" y="180593"/>
                </a:lnTo>
                <a:lnTo>
                  <a:pt x="1158748" y="240791"/>
                </a:lnTo>
                <a:lnTo>
                  <a:pt x="1080642" y="180593"/>
                </a:lnTo>
                <a:lnTo>
                  <a:pt x="1110741" y="180593"/>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8" name="object 8"/>
          <p:cNvSpPr/>
          <p:nvPr/>
        </p:nvSpPr>
        <p:spPr>
          <a:xfrm>
            <a:off x="2850388" y="2502026"/>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9" name="object 9"/>
          <p:cNvSpPr/>
          <p:nvPr/>
        </p:nvSpPr>
        <p:spPr>
          <a:xfrm>
            <a:off x="2286000" y="2502026"/>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8" y="240792"/>
                </a:lnTo>
                <a:lnTo>
                  <a:pt x="64286" y="211681"/>
                </a:lnTo>
                <a:lnTo>
                  <a:pt x="76244" y="183573"/>
                </a:lnTo>
                <a:lnTo>
                  <a:pt x="121910" y="131199"/>
                </a:lnTo>
                <a:lnTo>
                  <a:pt x="154692" y="107350"/>
                </a:lnTo>
                <a:lnTo>
                  <a:pt x="193487" y="85339"/>
                </a:lnTo>
                <a:lnTo>
                  <a:pt x="237832" y="65375"/>
                </a:lnTo>
                <a:lnTo>
                  <a:pt x="287264" y="47665"/>
                </a:lnTo>
                <a:lnTo>
                  <a:pt x="341318" y="32420"/>
                </a:lnTo>
                <a:lnTo>
                  <a:pt x="399531" y="19847"/>
                </a:lnTo>
                <a:lnTo>
                  <a:pt x="461439" y="10156"/>
                </a:lnTo>
                <a:lnTo>
                  <a:pt x="526579" y="3555"/>
                </a:lnTo>
                <a:lnTo>
                  <a:pt x="594487" y="253"/>
                </a:lnTo>
                <a:lnTo>
                  <a:pt x="564388" y="0"/>
                </a:lnTo>
                <a:close/>
              </a:path>
            </a:pathLst>
          </a:custGeom>
          <a:solidFill>
            <a:srgbClr val="4D5F91"/>
          </a:solidFill>
        </p:spPr>
        <p:txBody>
          <a:bodyPr wrap="square" lIns="0" tIns="0" rIns="0" bIns="0" rtlCol="0"/>
          <a:lstStyle/>
          <a:p>
            <a:endParaRPr/>
          </a:p>
        </p:txBody>
      </p:sp>
      <p:sp>
        <p:nvSpPr>
          <p:cNvPr id="10" name="object 10"/>
          <p:cNvSpPr/>
          <p:nvPr/>
        </p:nvSpPr>
        <p:spPr>
          <a:xfrm>
            <a:off x="2286000" y="2502026"/>
            <a:ext cx="1201420" cy="241300"/>
          </a:xfrm>
          <a:custGeom>
            <a:avLst/>
            <a:gdLst/>
            <a:ahLst/>
            <a:cxnLst/>
            <a:rect l="l" t="t" r="r" b="b"/>
            <a:pathLst>
              <a:path w="1201420" h="241300">
                <a:moveTo>
                  <a:pt x="594487" y="253"/>
                </a:moveTo>
                <a:lnTo>
                  <a:pt x="526579" y="3555"/>
                </a:lnTo>
                <a:lnTo>
                  <a:pt x="461439" y="10156"/>
                </a:lnTo>
                <a:lnTo>
                  <a:pt x="399531" y="19847"/>
                </a:lnTo>
                <a:lnTo>
                  <a:pt x="341318" y="32420"/>
                </a:lnTo>
                <a:lnTo>
                  <a:pt x="287264" y="47665"/>
                </a:lnTo>
                <a:lnTo>
                  <a:pt x="237832" y="65375"/>
                </a:lnTo>
                <a:lnTo>
                  <a:pt x="193487" y="85339"/>
                </a:lnTo>
                <a:lnTo>
                  <a:pt x="154692" y="107350"/>
                </a:lnTo>
                <a:lnTo>
                  <a:pt x="121910" y="131199"/>
                </a:lnTo>
                <a:lnTo>
                  <a:pt x="76244" y="183573"/>
                </a:lnTo>
                <a:lnTo>
                  <a:pt x="60198"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3" name="object 13"/>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39</a:t>
            </a:fld>
            <a:endParaRPr sz="12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208" y="1187886"/>
            <a:ext cx="8343900" cy="1061829"/>
          </a:xfrm>
          <a:prstGeom prst="rect">
            <a:avLst/>
          </a:prstGeom>
        </p:spPr>
        <p:txBody>
          <a:bodyPr wrap="square">
            <a:spAutoFit/>
          </a:bodyPr>
          <a:lstStyle/>
          <a:p>
            <a:r>
              <a:rPr lang="en-US" b="1" dirty="0">
                <a:solidFill>
                  <a:srgbClr val="333333"/>
                </a:solidFill>
                <a:latin typeface="Times New Roman" panose="02020603050405020304" pitchFamily="18" charset="0"/>
                <a:cs typeface="Times New Roman" panose="02020603050405020304" pitchFamily="18" charset="0"/>
              </a:rPr>
              <a:t>Important points:</a:t>
            </a:r>
            <a:endParaRPr lang="en-US" dirty="0">
              <a:solidFill>
                <a:srgbClr val="333333"/>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500" dirty="0">
                <a:solidFill>
                  <a:srgbClr val="333333"/>
                </a:solidFill>
                <a:latin typeface="Times New Roman" panose="02020603050405020304" pitchFamily="18" charset="0"/>
                <a:cs typeface="Times New Roman" panose="02020603050405020304" pitchFamily="18" charset="0"/>
              </a:rPr>
              <a:t>We use analog to digital converter to convert analog signal to digital signal</a:t>
            </a:r>
          </a:p>
          <a:p>
            <a:pPr>
              <a:buFont typeface="Arial" panose="020B0604020202020204" pitchFamily="34" charset="0"/>
              <a:buChar char="•"/>
            </a:pPr>
            <a:r>
              <a:rPr lang="en-US" sz="1500" dirty="0">
                <a:solidFill>
                  <a:srgbClr val="333333"/>
                </a:solidFill>
                <a:latin typeface="Times New Roman" panose="02020603050405020304" pitchFamily="18" charset="0"/>
                <a:cs typeface="Times New Roman" panose="02020603050405020304" pitchFamily="18" charset="0"/>
              </a:rPr>
              <a:t>Computer, calculator, digital watch, measuring instruments are some examples of digital system</a:t>
            </a:r>
          </a:p>
          <a:p>
            <a:pPr>
              <a:buFont typeface="Arial" panose="020B0604020202020204" pitchFamily="34" charset="0"/>
              <a:buChar char="•"/>
            </a:pPr>
            <a:r>
              <a:rPr lang="en-US" sz="1500" dirty="0">
                <a:solidFill>
                  <a:srgbClr val="333333"/>
                </a:solidFill>
                <a:latin typeface="Times New Roman" panose="02020603050405020304" pitchFamily="18" charset="0"/>
                <a:cs typeface="Times New Roman" panose="02020603050405020304" pitchFamily="18" charset="0"/>
              </a:rPr>
              <a:t>We use digital to analog converter to convert digital signal back to analog signal</a:t>
            </a:r>
          </a:p>
        </p:txBody>
      </p:sp>
      <p:sp>
        <p:nvSpPr>
          <p:cNvPr id="4" name="Rectangle 3"/>
          <p:cNvSpPr/>
          <p:nvPr/>
        </p:nvSpPr>
        <p:spPr>
          <a:xfrm>
            <a:off x="199208" y="2332141"/>
            <a:ext cx="8343900" cy="1477328"/>
          </a:xfrm>
          <a:prstGeom prst="rect">
            <a:avLst/>
          </a:prstGeom>
        </p:spPr>
        <p:txBody>
          <a:bodyPr wrap="square">
            <a:spAutoFit/>
          </a:bodyPr>
          <a:lstStyle/>
          <a:p>
            <a:pPr>
              <a:buFont typeface="Arial" panose="020B0604020202020204" pitchFamily="34" charset="0"/>
              <a:buChar char="•"/>
            </a:pPr>
            <a:r>
              <a:rPr lang="en-US" sz="1500" dirty="0">
                <a:solidFill>
                  <a:srgbClr val="333333"/>
                </a:solidFill>
                <a:latin typeface="Times New Roman" panose="02020603050405020304" pitchFamily="18" charset="0"/>
                <a:cs typeface="Times New Roman" panose="02020603050405020304" pitchFamily="18" charset="0"/>
              </a:rPr>
              <a:t>0V is represented by </a:t>
            </a:r>
            <a:r>
              <a:rPr lang="en-US" sz="1500" dirty="0">
                <a:solidFill>
                  <a:srgbClr val="424242"/>
                </a:solidFill>
                <a:latin typeface="Times New Roman" panose="02020603050405020304" pitchFamily="18" charset="0"/>
                <a:cs typeface="Times New Roman" panose="02020603050405020304" pitchFamily="18" charset="0"/>
              </a:rPr>
              <a:t>''0​​</a:t>
            </a:r>
            <a:r>
              <a:rPr lang="en-US" sz="1500" dirty="0">
                <a:solidFill>
                  <a:srgbClr val="333333"/>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1500" dirty="0">
                <a:solidFill>
                  <a:srgbClr val="333333"/>
                </a:solidFill>
                <a:latin typeface="Times New Roman" panose="02020603050405020304" pitchFamily="18" charset="0"/>
                <a:cs typeface="Times New Roman" panose="02020603050405020304" pitchFamily="18" charset="0"/>
              </a:rPr>
              <a:t>5V is represented by </a:t>
            </a:r>
            <a:r>
              <a:rPr lang="en-US" sz="1500" dirty="0">
                <a:solidFill>
                  <a:srgbClr val="424242"/>
                </a:solidFill>
                <a:latin typeface="Times New Roman" panose="02020603050405020304" pitchFamily="18" charset="0"/>
                <a:cs typeface="Times New Roman" panose="02020603050405020304" pitchFamily="18" charset="0"/>
              </a:rPr>
              <a:t>''1.</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We can represent two levels by using one switch. </a:t>
            </a:r>
          </a:p>
          <a:p>
            <a:r>
              <a:rPr lang="en-US" sz="1500" dirty="0">
                <a:latin typeface="Times New Roman" panose="02020603050405020304" pitchFamily="18" charset="0"/>
                <a:cs typeface="Times New Roman" panose="02020603050405020304" pitchFamily="18" charset="0"/>
              </a:rPr>
              <a:t>	If switch is open it is OFF(0) and </a:t>
            </a:r>
          </a:p>
          <a:p>
            <a:r>
              <a:rPr lang="en-US" sz="1500" dirty="0">
                <a:latin typeface="Times New Roman" panose="02020603050405020304" pitchFamily="18" charset="0"/>
                <a:cs typeface="Times New Roman" panose="02020603050405020304" pitchFamily="18" charset="0"/>
              </a:rPr>
              <a:t>	if switch is closed it is ON(1) .</a:t>
            </a:r>
          </a:p>
          <a:p>
            <a:endParaRPr lang="en-US" sz="1500" dirty="0">
              <a:solidFill>
                <a:srgbClr val="424242"/>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stretch>
            <a:fillRect/>
          </a:stretch>
        </p:blipFill>
        <p:spPr>
          <a:xfrm>
            <a:off x="951140" y="3505540"/>
            <a:ext cx="2343150" cy="1414463"/>
          </a:xfrm>
          <a:prstGeom prst="rect">
            <a:avLst/>
          </a:prstGeom>
        </p:spPr>
      </p:pic>
      <p:sp>
        <p:nvSpPr>
          <p:cNvPr id="6" name="Rectangle 5"/>
          <p:cNvSpPr/>
          <p:nvPr/>
        </p:nvSpPr>
        <p:spPr>
          <a:xfrm>
            <a:off x="306977" y="4781552"/>
            <a:ext cx="8236131" cy="830997"/>
          </a:xfrm>
          <a:prstGeom prst="rect">
            <a:avLst/>
          </a:prstGeom>
        </p:spPr>
        <p:txBody>
          <a:bodyPr wrap="square">
            <a:spAutoFit/>
          </a:bodyPr>
          <a:lstStyle/>
          <a:p>
            <a:pPr>
              <a:buFont typeface="Arial" panose="020B0604020202020204" pitchFamily="34" charset="0"/>
              <a:buChar char="•"/>
            </a:pPr>
            <a:r>
              <a:rPr lang="en-US" sz="1500" dirty="0">
                <a:solidFill>
                  <a:srgbClr val="333333"/>
                </a:solidFill>
                <a:latin typeface="Times New Roman" panose="02020603050405020304" pitchFamily="18" charset="0"/>
                <a:cs typeface="Times New Roman" panose="02020603050405020304" pitchFamily="18" charset="0"/>
              </a:rPr>
              <a:t>If </a:t>
            </a:r>
            <a:r>
              <a:rPr lang="en-US" sz="1500" i="1" dirty="0">
                <a:solidFill>
                  <a:srgbClr val="424242"/>
                </a:solidFill>
                <a:latin typeface="Times New Roman" panose="02020603050405020304" pitchFamily="18" charset="0"/>
                <a:cs typeface="Times New Roman" panose="02020603050405020304" pitchFamily="18" charset="0"/>
              </a:rPr>
              <a:t>n</a:t>
            </a:r>
            <a:r>
              <a:rPr lang="en-US" sz="1500" dirty="0">
                <a:solidFill>
                  <a:srgbClr val="333333"/>
                </a:solidFill>
                <a:latin typeface="Times New Roman" panose="02020603050405020304" pitchFamily="18" charset="0"/>
                <a:cs typeface="Times New Roman" panose="02020603050405020304" pitchFamily="18" charset="0"/>
              </a:rPr>
              <a:t> is number of levels and </a:t>
            </a:r>
            <a:r>
              <a:rPr lang="en-US" sz="1500" i="1" dirty="0">
                <a:solidFill>
                  <a:srgbClr val="424242"/>
                </a:solidFill>
                <a:latin typeface="Times New Roman" panose="02020603050405020304" pitchFamily="18" charset="0"/>
                <a:cs typeface="Times New Roman" panose="02020603050405020304" pitchFamily="18" charset="0"/>
              </a:rPr>
              <a:t>m</a:t>
            </a:r>
            <a:r>
              <a:rPr lang="en-US" sz="1500" dirty="0">
                <a:solidFill>
                  <a:srgbClr val="333333"/>
                </a:solidFill>
                <a:latin typeface="Times New Roman" panose="02020603050405020304" pitchFamily="18" charset="0"/>
                <a:cs typeface="Times New Roman" panose="02020603050405020304" pitchFamily="18" charset="0"/>
              </a:rPr>
              <a:t> is number of switches, then </a:t>
            </a:r>
            <a:br>
              <a:rPr lang="en-US" sz="1500" dirty="0">
                <a:solidFill>
                  <a:srgbClr val="333333"/>
                </a:solidFill>
                <a:latin typeface="Times New Roman" panose="02020603050405020304" pitchFamily="18" charset="0"/>
                <a:cs typeface="Times New Roman" panose="02020603050405020304" pitchFamily="18" charset="0"/>
              </a:rPr>
            </a:br>
            <a:r>
              <a:rPr lang="en-US" sz="1500" dirty="0">
                <a:solidFill>
                  <a:srgbClr val="333333"/>
                </a:solidFill>
                <a:latin typeface="Times New Roman" panose="02020603050405020304" pitchFamily="18" charset="0"/>
                <a:cs typeface="Times New Roman" panose="02020603050405020304" pitchFamily="18" charset="0"/>
              </a:rPr>
              <a:t/>
            </a:r>
            <a:br>
              <a:rPr lang="en-US" sz="1500" dirty="0">
                <a:solidFill>
                  <a:srgbClr val="333333"/>
                </a:solidFill>
                <a:latin typeface="Times New Roman" panose="02020603050405020304" pitchFamily="18" charset="0"/>
                <a:cs typeface="Times New Roman" panose="02020603050405020304" pitchFamily="18" charset="0"/>
              </a:rPr>
            </a:br>
            <a:r>
              <a:rPr lang="en-US" sz="1500" i="1" dirty="0">
                <a:solidFill>
                  <a:srgbClr val="424242"/>
                </a:solidFill>
                <a:latin typeface="Times New Roman" panose="02020603050405020304" pitchFamily="18" charset="0"/>
                <a:cs typeface="Times New Roman" panose="02020603050405020304" pitchFamily="18" charset="0"/>
              </a:rPr>
              <a:t>n</a:t>
            </a:r>
            <a:r>
              <a:rPr lang="en-US" sz="1500" dirty="0">
                <a:solidFill>
                  <a:srgbClr val="424242"/>
                </a:solidFill>
                <a:latin typeface="Times New Roman" panose="02020603050405020304" pitchFamily="18" charset="0"/>
                <a:cs typeface="Times New Roman" panose="02020603050405020304" pitchFamily="18" charset="0"/>
              </a:rPr>
              <a:t>=2​</a:t>
            </a:r>
            <a:r>
              <a:rPr lang="en-US" dirty="0">
                <a:solidFill>
                  <a:srgbClr val="424242"/>
                </a:solidFill>
                <a:latin typeface="Times New Roman" panose="02020603050405020304" pitchFamily="18" charset="0"/>
                <a:cs typeface="Times New Roman" panose="02020603050405020304" pitchFamily="18" charset="0"/>
              </a:rPr>
              <a:t>​ power​ m.</a:t>
            </a: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8493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44271"/>
            <a:ext cx="7932420" cy="1002030"/>
          </a:xfrm>
          <a:prstGeom prst="rect">
            <a:avLst/>
          </a:prstGeom>
        </p:spPr>
        <p:txBody>
          <a:bodyPr vert="horz" wrap="square" lIns="0" tIns="12700" rIns="0" bIns="0" rtlCol="0">
            <a:spAutoFit/>
          </a:bodyPr>
          <a:lstStyle/>
          <a:p>
            <a:pPr marL="12700" marR="5080">
              <a:lnSpc>
                <a:spcPct val="100000"/>
              </a:lnSpc>
              <a:spcBef>
                <a:spcPts val="100"/>
              </a:spcBef>
            </a:pPr>
            <a:r>
              <a:rPr sz="3200" spc="-10" dirty="0"/>
              <a:t>Example: </a:t>
            </a:r>
            <a:r>
              <a:rPr sz="3200" spc="-15" dirty="0"/>
              <a:t>Convert </a:t>
            </a:r>
            <a:r>
              <a:rPr sz="3200" spc="-5" dirty="0"/>
              <a:t>0.42 decimal number </a:t>
            </a:r>
            <a:r>
              <a:rPr sz="3200" dirty="0"/>
              <a:t>in </a:t>
            </a:r>
            <a:r>
              <a:rPr sz="3200" spc="-25" dirty="0"/>
              <a:t>to it’s  </a:t>
            </a:r>
            <a:r>
              <a:rPr sz="3200" spc="-10" dirty="0"/>
              <a:t>equivalent </a:t>
            </a:r>
            <a:r>
              <a:rPr sz="3200" spc="-5" dirty="0"/>
              <a:t>binary</a:t>
            </a:r>
            <a:r>
              <a:rPr sz="3200" spc="30" dirty="0"/>
              <a:t> </a:t>
            </a:r>
            <a:r>
              <a:rPr sz="3200" spc="-50" dirty="0"/>
              <a:t>number.</a:t>
            </a:r>
            <a:endParaRPr sz="3200"/>
          </a:p>
        </p:txBody>
      </p:sp>
      <p:graphicFrame>
        <p:nvGraphicFramePr>
          <p:cNvPr id="4" name="object 4"/>
          <p:cNvGraphicFramePr>
            <a:graphicFrameLocks noGrp="1"/>
          </p:cNvGraphicFramePr>
          <p:nvPr/>
        </p:nvGraphicFramePr>
        <p:xfrm>
          <a:off x="526033" y="2031597"/>
          <a:ext cx="3212464" cy="1648443"/>
        </p:xfrm>
        <a:graphic>
          <a:graphicData uri="http://schemas.openxmlformats.org/drawingml/2006/table">
            <a:tbl>
              <a:tblPr firstRow="1" bandRow="1">
                <a:tableStyleId>{2D5ABB26-0587-4C30-8999-92F81FD0307C}</a:tableStyleId>
              </a:tblPr>
              <a:tblGrid>
                <a:gridCol w="1251585">
                  <a:extLst>
                    <a:ext uri="{9D8B030D-6E8A-4147-A177-3AD203B41FA5}">
                      <a16:colId xmlns="" xmlns:a16="http://schemas.microsoft.com/office/drawing/2014/main" val="20000"/>
                    </a:ext>
                  </a:extLst>
                </a:gridCol>
                <a:gridCol w="412115">
                  <a:extLst>
                    <a:ext uri="{9D8B030D-6E8A-4147-A177-3AD203B41FA5}">
                      <a16:colId xmlns="" xmlns:a16="http://schemas.microsoft.com/office/drawing/2014/main" val="20001"/>
                    </a:ext>
                  </a:extLst>
                </a:gridCol>
                <a:gridCol w="1019175">
                  <a:extLst>
                    <a:ext uri="{9D8B030D-6E8A-4147-A177-3AD203B41FA5}">
                      <a16:colId xmlns="" xmlns:a16="http://schemas.microsoft.com/office/drawing/2014/main" val="20002"/>
                    </a:ext>
                  </a:extLst>
                </a:gridCol>
                <a:gridCol w="529589">
                  <a:extLst>
                    <a:ext uri="{9D8B030D-6E8A-4147-A177-3AD203B41FA5}">
                      <a16:colId xmlns="" xmlns:a16="http://schemas.microsoft.com/office/drawing/2014/main" val="20003"/>
                    </a:ext>
                  </a:extLst>
                </a:gridCol>
              </a:tblGrid>
              <a:tr h="504182">
                <a:tc>
                  <a:txBody>
                    <a:bodyPr/>
                    <a:lstStyle/>
                    <a:p>
                      <a:pPr marL="31750">
                        <a:lnSpc>
                          <a:spcPct val="100000"/>
                        </a:lnSpc>
                      </a:pPr>
                      <a:r>
                        <a:rPr sz="2400" dirty="0">
                          <a:latin typeface="Tahoma"/>
                          <a:cs typeface="Tahoma"/>
                        </a:rPr>
                        <a:t>0.42 X</a:t>
                      </a:r>
                      <a:r>
                        <a:rPr sz="2400" spc="-75" dirty="0">
                          <a:latin typeface="Tahoma"/>
                          <a:cs typeface="Tahoma"/>
                        </a:rPr>
                        <a:t> </a:t>
                      </a:r>
                      <a:r>
                        <a:rPr sz="2400" dirty="0">
                          <a:latin typeface="Tahoma"/>
                          <a:cs typeface="Tahoma"/>
                        </a:rPr>
                        <a:t>2</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885">
                        <a:lnSpc>
                          <a:spcPct val="100000"/>
                        </a:lnSpc>
                      </a:pPr>
                      <a:r>
                        <a:rPr sz="2400" dirty="0">
                          <a:latin typeface="Tahoma"/>
                          <a:cs typeface="Tahoma"/>
                        </a:rPr>
                        <a:t>0.84</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0"/>
                  </a:ext>
                </a:extLst>
              </a:tr>
              <a:tr h="640270">
                <a:tc>
                  <a:txBody>
                    <a:bodyPr/>
                    <a:lstStyle/>
                    <a:p>
                      <a:pPr marL="31750">
                        <a:lnSpc>
                          <a:spcPct val="100000"/>
                        </a:lnSpc>
                        <a:spcBef>
                          <a:spcPts val="1075"/>
                        </a:spcBef>
                      </a:pPr>
                      <a:r>
                        <a:rPr sz="2400" dirty="0">
                          <a:latin typeface="Tahoma"/>
                          <a:cs typeface="Tahoma"/>
                        </a:rPr>
                        <a:t>0.84 X</a:t>
                      </a:r>
                      <a:r>
                        <a:rPr sz="2400" spc="-75" dirty="0">
                          <a:latin typeface="Tahoma"/>
                          <a:cs typeface="Tahoma"/>
                        </a:rPr>
                        <a:t> </a:t>
                      </a:r>
                      <a:r>
                        <a:rPr sz="2400" dirty="0">
                          <a:latin typeface="Tahoma"/>
                          <a:cs typeface="Tahoma"/>
                        </a:rPr>
                        <a:t>2</a:t>
                      </a:r>
                      <a:endParaRPr sz="2400">
                        <a:latin typeface="Tahoma"/>
                        <a:cs typeface="Tahoma"/>
                      </a:endParaRPr>
                    </a:p>
                  </a:txBody>
                  <a:tcPr marL="0" marR="0" marT="136525" marB="0"/>
                </a:tc>
                <a:tc>
                  <a:txBody>
                    <a:bodyPr/>
                    <a:lstStyle/>
                    <a:p>
                      <a:pPr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5885">
                        <a:lnSpc>
                          <a:spcPct val="100000"/>
                        </a:lnSpc>
                        <a:spcBef>
                          <a:spcPts val="1075"/>
                        </a:spcBef>
                      </a:pPr>
                      <a:r>
                        <a:rPr sz="2400" dirty="0">
                          <a:latin typeface="Tahoma"/>
                          <a:cs typeface="Tahoma"/>
                        </a:rPr>
                        <a:t>1.68</a:t>
                      </a:r>
                      <a:endParaRPr sz="2400">
                        <a:latin typeface="Tahoma"/>
                        <a:cs typeface="Tahoma"/>
                      </a:endParaRPr>
                    </a:p>
                  </a:txBody>
                  <a:tcPr marL="0" marR="0" marT="136525" marB="0"/>
                </a:tc>
                <a:tc>
                  <a:txBody>
                    <a:bodyPr/>
                    <a:lstStyle/>
                    <a:p>
                      <a:pPr marR="24130" algn="r">
                        <a:lnSpc>
                          <a:spcPct val="100000"/>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1"/>
                  </a:ext>
                </a:extLst>
              </a:tr>
              <a:tr h="503991">
                <a:tc>
                  <a:txBody>
                    <a:bodyPr/>
                    <a:lstStyle/>
                    <a:p>
                      <a:pPr marL="31750">
                        <a:lnSpc>
                          <a:spcPts val="2795"/>
                        </a:lnSpc>
                        <a:spcBef>
                          <a:spcPts val="1070"/>
                        </a:spcBef>
                      </a:pPr>
                      <a:r>
                        <a:rPr sz="2400" dirty="0">
                          <a:latin typeface="Tahoma"/>
                          <a:cs typeface="Tahoma"/>
                        </a:rPr>
                        <a:t>0.68 X</a:t>
                      </a:r>
                      <a:r>
                        <a:rPr sz="2400" spc="-75" dirty="0">
                          <a:latin typeface="Tahoma"/>
                          <a:cs typeface="Tahoma"/>
                        </a:rPr>
                        <a:t> </a:t>
                      </a:r>
                      <a:r>
                        <a:rPr sz="2400" dirty="0">
                          <a:latin typeface="Tahoma"/>
                          <a:cs typeface="Tahoma"/>
                        </a:rPr>
                        <a:t>2</a:t>
                      </a:r>
                      <a:endParaRPr sz="2400">
                        <a:latin typeface="Tahoma"/>
                        <a:cs typeface="Tahoma"/>
                      </a:endParaRPr>
                    </a:p>
                  </a:txBody>
                  <a:tcPr marL="0" marR="0" marT="135890" marB="0"/>
                </a:tc>
                <a:tc>
                  <a:txBody>
                    <a:bodyPr/>
                    <a:lstStyle/>
                    <a:p>
                      <a:pPr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885">
                        <a:lnSpc>
                          <a:spcPts val="2795"/>
                        </a:lnSpc>
                        <a:spcBef>
                          <a:spcPts val="1070"/>
                        </a:spcBef>
                      </a:pPr>
                      <a:r>
                        <a:rPr sz="2400" dirty="0">
                          <a:latin typeface="Tahoma"/>
                          <a:cs typeface="Tahoma"/>
                        </a:rPr>
                        <a:t>1.36</a:t>
                      </a:r>
                      <a:endParaRPr sz="2400">
                        <a:latin typeface="Tahoma"/>
                        <a:cs typeface="Tahoma"/>
                      </a:endParaRPr>
                    </a:p>
                  </a:txBody>
                  <a:tcPr marL="0" marR="0" marT="135890" marB="0"/>
                </a:tc>
                <a:tc>
                  <a:txBody>
                    <a:bodyPr/>
                    <a:lstStyle/>
                    <a:p>
                      <a:pPr marR="24130" algn="r">
                        <a:lnSpc>
                          <a:spcPts val="2795"/>
                        </a:lnSpc>
                        <a:spcBef>
                          <a:spcPts val="1070"/>
                        </a:spcBef>
                      </a:pPr>
                      <a:r>
                        <a:rPr sz="2400" dirty="0">
                          <a:latin typeface="Tahoma"/>
                          <a:cs typeface="Tahoma"/>
                        </a:rPr>
                        <a:t>1</a:t>
                      </a:r>
                      <a:endParaRPr sz="2400">
                        <a:latin typeface="Tahoma"/>
                        <a:cs typeface="Tahoma"/>
                      </a:endParaRPr>
                    </a:p>
                  </a:txBody>
                  <a:tcPr marL="0" marR="0" marT="135890" marB="0"/>
                </a:tc>
                <a:extLst>
                  <a:ext uri="{0D108BD9-81ED-4DB2-BD59-A6C34878D82A}">
                    <a16:rowId xmlns="" xmlns:a16="http://schemas.microsoft.com/office/drawing/2014/main" val="10002"/>
                  </a:ext>
                </a:extLst>
              </a:tr>
            </a:tbl>
          </a:graphicData>
        </a:graphic>
      </p:graphicFrame>
      <p:sp>
        <p:nvSpPr>
          <p:cNvPr id="5" name="object 5"/>
          <p:cNvSpPr/>
          <p:nvPr/>
        </p:nvSpPr>
        <p:spPr>
          <a:xfrm>
            <a:off x="2850388" y="1752473"/>
            <a:ext cx="636905" cy="241300"/>
          </a:xfrm>
          <a:custGeom>
            <a:avLst/>
            <a:gdLst/>
            <a:ahLst/>
            <a:cxnLst/>
            <a:rect l="l" t="t" r="r" b="b"/>
            <a:pathLst>
              <a:path w="636904" h="241300">
                <a:moveTo>
                  <a:pt x="636651" y="180593"/>
                </a:moveTo>
                <a:lnTo>
                  <a:pt x="516254" y="180593"/>
                </a:lnTo>
                <a:lnTo>
                  <a:pt x="594360" y="240791"/>
                </a:lnTo>
                <a:lnTo>
                  <a:pt x="636651" y="180593"/>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3"/>
                </a:lnTo>
                <a:lnTo>
                  <a:pt x="606551" y="180593"/>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6" name="object 6"/>
          <p:cNvSpPr/>
          <p:nvPr/>
        </p:nvSpPr>
        <p:spPr>
          <a:xfrm>
            <a:off x="2286000" y="1752473"/>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3"/>
                </a:lnTo>
                <a:lnTo>
                  <a:pt x="76244" y="183581"/>
                </a:lnTo>
                <a:lnTo>
                  <a:pt x="121910" y="131227"/>
                </a:lnTo>
                <a:lnTo>
                  <a:pt x="154692" y="107392"/>
                </a:lnTo>
                <a:lnTo>
                  <a:pt x="193487" y="85396"/>
                </a:lnTo>
                <a:lnTo>
                  <a:pt x="237832" y="65446"/>
                </a:lnTo>
                <a:lnTo>
                  <a:pt x="287264" y="47751"/>
                </a:lnTo>
                <a:lnTo>
                  <a:pt x="341318" y="32518"/>
                </a:lnTo>
                <a:lnTo>
                  <a:pt x="399531" y="19957"/>
                </a:lnTo>
                <a:lnTo>
                  <a:pt x="461439" y="10275"/>
                </a:lnTo>
                <a:lnTo>
                  <a:pt x="526579" y="3680"/>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7" name="object 7"/>
          <p:cNvSpPr/>
          <p:nvPr/>
        </p:nvSpPr>
        <p:spPr>
          <a:xfrm>
            <a:off x="2286000" y="1752473"/>
            <a:ext cx="1201420" cy="241300"/>
          </a:xfrm>
          <a:custGeom>
            <a:avLst/>
            <a:gdLst/>
            <a:ahLst/>
            <a:cxnLst/>
            <a:rect l="l" t="t" r="r" b="b"/>
            <a:pathLst>
              <a:path w="1201420" h="241300">
                <a:moveTo>
                  <a:pt x="594487" y="380"/>
                </a:moveTo>
                <a:lnTo>
                  <a:pt x="526579" y="3680"/>
                </a:lnTo>
                <a:lnTo>
                  <a:pt x="461439" y="10275"/>
                </a:lnTo>
                <a:lnTo>
                  <a:pt x="399531" y="19957"/>
                </a:lnTo>
                <a:lnTo>
                  <a:pt x="341318" y="32518"/>
                </a:lnTo>
                <a:lnTo>
                  <a:pt x="287264" y="47751"/>
                </a:lnTo>
                <a:lnTo>
                  <a:pt x="237832" y="65446"/>
                </a:lnTo>
                <a:lnTo>
                  <a:pt x="193487" y="85396"/>
                </a:lnTo>
                <a:lnTo>
                  <a:pt x="154692" y="107392"/>
                </a:lnTo>
                <a:lnTo>
                  <a:pt x="121910" y="131227"/>
                </a:lnTo>
                <a:lnTo>
                  <a:pt x="76244" y="183581"/>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3"/>
                </a:lnTo>
                <a:lnTo>
                  <a:pt x="1201039" y="180593"/>
                </a:lnTo>
                <a:lnTo>
                  <a:pt x="1158748" y="240791"/>
                </a:lnTo>
                <a:lnTo>
                  <a:pt x="1080642" y="180593"/>
                </a:lnTo>
                <a:lnTo>
                  <a:pt x="1110741" y="180593"/>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8" name="object 8"/>
          <p:cNvSpPr/>
          <p:nvPr/>
        </p:nvSpPr>
        <p:spPr>
          <a:xfrm>
            <a:off x="2850388" y="2502026"/>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9" name="object 9"/>
          <p:cNvSpPr/>
          <p:nvPr/>
        </p:nvSpPr>
        <p:spPr>
          <a:xfrm>
            <a:off x="2286000" y="2502026"/>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8" y="240792"/>
                </a:lnTo>
                <a:lnTo>
                  <a:pt x="64286" y="211681"/>
                </a:lnTo>
                <a:lnTo>
                  <a:pt x="76244" y="183573"/>
                </a:lnTo>
                <a:lnTo>
                  <a:pt x="121910" y="131199"/>
                </a:lnTo>
                <a:lnTo>
                  <a:pt x="154692" y="107350"/>
                </a:lnTo>
                <a:lnTo>
                  <a:pt x="193487" y="85339"/>
                </a:lnTo>
                <a:lnTo>
                  <a:pt x="237832" y="65375"/>
                </a:lnTo>
                <a:lnTo>
                  <a:pt x="287264" y="47665"/>
                </a:lnTo>
                <a:lnTo>
                  <a:pt x="341318" y="32420"/>
                </a:lnTo>
                <a:lnTo>
                  <a:pt x="399531" y="19847"/>
                </a:lnTo>
                <a:lnTo>
                  <a:pt x="461439" y="10156"/>
                </a:lnTo>
                <a:lnTo>
                  <a:pt x="526579" y="3555"/>
                </a:lnTo>
                <a:lnTo>
                  <a:pt x="594487" y="253"/>
                </a:lnTo>
                <a:lnTo>
                  <a:pt x="564388" y="0"/>
                </a:lnTo>
                <a:close/>
              </a:path>
            </a:pathLst>
          </a:custGeom>
          <a:solidFill>
            <a:srgbClr val="4D5F91"/>
          </a:solidFill>
        </p:spPr>
        <p:txBody>
          <a:bodyPr wrap="square" lIns="0" tIns="0" rIns="0" bIns="0" rtlCol="0"/>
          <a:lstStyle/>
          <a:p>
            <a:endParaRPr/>
          </a:p>
        </p:txBody>
      </p:sp>
      <p:sp>
        <p:nvSpPr>
          <p:cNvPr id="10" name="object 10"/>
          <p:cNvSpPr/>
          <p:nvPr/>
        </p:nvSpPr>
        <p:spPr>
          <a:xfrm>
            <a:off x="2286000" y="2502026"/>
            <a:ext cx="1201420" cy="241300"/>
          </a:xfrm>
          <a:custGeom>
            <a:avLst/>
            <a:gdLst/>
            <a:ahLst/>
            <a:cxnLst/>
            <a:rect l="l" t="t" r="r" b="b"/>
            <a:pathLst>
              <a:path w="1201420" h="241300">
                <a:moveTo>
                  <a:pt x="594487" y="253"/>
                </a:moveTo>
                <a:lnTo>
                  <a:pt x="526579" y="3555"/>
                </a:lnTo>
                <a:lnTo>
                  <a:pt x="461439" y="10156"/>
                </a:lnTo>
                <a:lnTo>
                  <a:pt x="399531" y="19847"/>
                </a:lnTo>
                <a:lnTo>
                  <a:pt x="341318" y="32420"/>
                </a:lnTo>
                <a:lnTo>
                  <a:pt x="287264" y="47665"/>
                </a:lnTo>
                <a:lnTo>
                  <a:pt x="237832" y="65375"/>
                </a:lnTo>
                <a:lnTo>
                  <a:pt x="193487" y="85339"/>
                </a:lnTo>
                <a:lnTo>
                  <a:pt x="154692" y="107350"/>
                </a:lnTo>
                <a:lnTo>
                  <a:pt x="121910" y="131199"/>
                </a:lnTo>
                <a:lnTo>
                  <a:pt x="76244" y="183573"/>
                </a:lnTo>
                <a:lnTo>
                  <a:pt x="60198"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1" name="object 11"/>
          <p:cNvSpPr/>
          <p:nvPr/>
        </p:nvSpPr>
        <p:spPr>
          <a:xfrm>
            <a:off x="2850388" y="3200400"/>
            <a:ext cx="636905" cy="241300"/>
          </a:xfrm>
          <a:custGeom>
            <a:avLst/>
            <a:gdLst/>
            <a:ahLst/>
            <a:cxnLst/>
            <a:rect l="l" t="t" r="r" b="b"/>
            <a:pathLst>
              <a:path w="636904" h="241300">
                <a:moveTo>
                  <a:pt x="636651" y="180594"/>
                </a:moveTo>
                <a:lnTo>
                  <a:pt x="516254" y="180594"/>
                </a:lnTo>
                <a:lnTo>
                  <a:pt x="594360" y="240791"/>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2" name="object 12"/>
          <p:cNvSpPr/>
          <p:nvPr/>
        </p:nvSpPr>
        <p:spPr>
          <a:xfrm>
            <a:off x="2286000" y="3200400"/>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13" name="object 13"/>
          <p:cNvSpPr/>
          <p:nvPr/>
        </p:nvSpPr>
        <p:spPr>
          <a:xfrm>
            <a:off x="2286000" y="3200400"/>
            <a:ext cx="1201420" cy="241300"/>
          </a:xfrm>
          <a:custGeom>
            <a:avLst/>
            <a:gdLst/>
            <a:ahLst/>
            <a:cxnLst/>
            <a:rect l="l" t="t" r="r" b="b"/>
            <a:pathLst>
              <a:path w="1201420" h="241300">
                <a:moveTo>
                  <a:pt x="594487" y="380"/>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1"/>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6" name="object 1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40</a:t>
            </a:fld>
            <a:endParaRPr sz="1200">
              <a:latin typeface="Calibri"/>
              <a:cs typeface="Calibri"/>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44271"/>
            <a:ext cx="7932420" cy="1002030"/>
          </a:xfrm>
          <a:prstGeom prst="rect">
            <a:avLst/>
          </a:prstGeom>
        </p:spPr>
        <p:txBody>
          <a:bodyPr vert="horz" wrap="square" lIns="0" tIns="12700" rIns="0" bIns="0" rtlCol="0">
            <a:spAutoFit/>
          </a:bodyPr>
          <a:lstStyle/>
          <a:p>
            <a:pPr marL="12700" marR="5080">
              <a:lnSpc>
                <a:spcPct val="100000"/>
              </a:lnSpc>
              <a:spcBef>
                <a:spcPts val="100"/>
              </a:spcBef>
            </a:pPr>
            <a:r>
              <a:rPr sz="3200" spc="-10" dirty="0"/>
              <a:t>Example: </a:t>
            </a:r>
            <a:r>
              <a:rPr sz="3200" spc="-15" dirty="0"/>
              <a:t>Convert </a:t>
            </a:r>
            <a:r>
              <a:rPr sz="3200" spc="-5" dirty="0"/>
              <a:t>0.42 decimal number </a:t>
            </a:r>
            <a:r>
              <a:rPr sz="3200" dirty="0"/>
              <a:t>in </a:t>
            </a:r>
            <a:r>
              <a:rPr sz="3200" spc="-25" dirty="0"/>
              <a:t>to it’s  </a:t>
            </a:r>
            <a:r>
              <a:rPr sz="3200" spc="-10" dirty="0"/>
              <a:t>equivalent </a:t>
            </a:r>
            <a:r>
              <a:rPr sz="3200" spc="-5" dirty="0"/>
              <a:t>binary</a:t>
            </a:r>
            <a:r>
              <a:rPr sz="3200" spc="30" dirty="0"/>
              <a:t> </a:t>
            </a:r>
            <a:r>
              <a:rPr sz="3200" spc="-50" dirty="0"/>
              <a:t>number.</a:t>
            </a:r>
            <a:endParaRPr sz="3200"/>
          </a:p>
        </p:txBody>
      </p:sp>
      <p:graphicFrame>
        <p:nvGraphicFramePr>
          <p:cNvPr id="4" name="object 4"/>
          <p:cNvGraphicFramePr>
            <a:graphicFrameLocks noGrp="1"/>
          </p:cNvGraphicFramePr>
          <p:nvPr/>
        </p:nvGraphicFramePr>
        <p:xfrm>
          <a:off x="526033" y="2031597"/>
          <a:ext cx="3212465" cy="2288839"/>
        </p:xfrm>
        <a:graphic>
          <a:graphicData uri="http://schemas.openxmlformats.org/drawingml/2006/table">
            <a:tbl>
              <a:tblPr firstRow="1" bandRow="1">
                <a:tableStyleId>{2D5ABB26-0587-4C30-8999-92F81FD0307C}</a:tableStyleId>
              </a:tblPr>
              <a:tblGrid>
                <a:gridCol w="1251585">
                  <a:extLst>
                    <a:ext uri="{9D8B030D-6E8A-4147-A177-3AD203B41FA5}">
                      <a16:colId xmlns="" xmlns:a16="http://schemas.microsoft.com/office/drawing/2014/main" val="20000"/>
                    </a:ext>
                  </a:extLst>
                </a:gridCol>
                <a:gridCol w="412115">
                  <a:extLst>
                    <a:ext uri="{9D8B030D-6E8A-4147-A177-3AD203B41FA5}">
                      <a16:colId xmlns="" xmlns:a16="http://schemas.microsoft.com/office/drawing/2014/main" val="20001"/>
                    </a:ext>
                  </a:extLst>
                </a:gridCol>
                <a:gridCol w="1016635">
                  <a:extLst>
                    <a:ext uri="{9D8B030D-6E8A-4147-A177-3AD203B41FA5}">
                      <a16:colId xmlns="" xmlns:a16="http://schemas.microsoft.com/office/drawing/2014/main" val="20002"/>
                    </a:ext>
                  </a:extLst>
                </a:gridCol>
                <a:gridCol w="532130">
                  <a:extLst>
                    <a:ext uri="{9D8B030D-6E8A-4147-A177-3AD203B41FA5}">
                      <a16:colId xmlns="" xmlns:a16="http://schemas.microsoft.com/office/drawing/2014/main" val="20003"/>
                    </a:ext>
                  </a:extLst>
                </a:gridCol>
              </a:tblGrid>
              <a:tr h="504182">
                <a:tc>
                  <a:txBody>
                    <a:bodyPr/>
                    <a:lstStyle/>
                    <a:p>
                      <a:pPr marL="31750">
                        <a:lnSpc>
                          <a:spcPct val="100000"/>
                        </a:lnSpc>
                      </a:pPr>
                      <a:r>
                        <a:rPr sz="2400" dirty="0">
                          <a:latin typeface="Tahoma"/>
                          <a:cs typeface="Tahoma"/>
                        </a:rPr>
                        <a:t>0.42 X</a:t>
                      </a:r>
                      <a:r>
                        <a:rPr sz="2400" spc="-75" dirty="0">
                          <a:latin typeface="Tahoma"/>
                          <a:cs typeface="Tahoma"/>
                        </a:rPr>
                        <a:t> </a:t>
                      </a:r>
                      <a:r>
                        <a:rPr sz="2400" dirty="0">
                          <a:latin typeface="Tahoma"/>
                          <a:cs typeface="Tahoma"/>
                        </a:rPr>
                        <a:t>2</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885">
                        <a:lnSpc>
                          <a:spcPct val="100000"/>
                        </a:lnSpc>
                      </a:pPr>
                      <a:r>
                        <a:rPr sz="2400" dirty="0">
                          <a:latin typeface="Tahoma"/>
                          <a:cs typeface="Tahoma"/>
                        </a:rPr>
                        <a:t>0.84</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0"/>
                  </a:ext>
                </a:extLst>
              </a:tr>
              <a:tr h="640270">
                <a:tc>
                  <a:txBody>
                    <a:bodyPr/>
                    <a:lstStyle/>
                    <a:p>
                      <a:pPr marL="31750">
                        <a:lnSpc>
                          <a:spcPct val="100000"/>
                        </a:lnSpc>
                        <a:spcBef>
                          <a:spcPts val="1075"/>
                        </a:spcBef>
                      </a:pPr>
                      <a:r>
                        <a:rPr sz="2400" dirty="0">
                          <a:latin typeface="Tahoma"/>
                          <a:cs typeface="Tahoma"/>
                        </a:rPr>
                        <a:t>0.84 X</a:t>
                      </a:r>
                      <a:r>
                        <a:rPr sz="2400" spc="-75" dirty="0">
                          <a:latin typeface="Tahoma"/>
                          <a:cs typeface="Tahoma"/>
                        </a:rPr>
                        <a:t> </a:t>
                      </a:r>
                      <a:r>
                        <a:rPr sz="2400" dirty="0">
                          <a:latin typeface="Tahoma"/>
                          <a:cs typeface="Tahoma"/>
                        </a:rPr>
                        <a:t>2</a:t>
                      </a:r>
                      <a:endParaRPr sz="2400">
                        <a:latin typeface="Tahoma"/>
                        <a:cs typeface="Tahoma"/>
                      </a:endParaRPr>
                    </a:p>
                  </a:txBody>
                  <a:tcPr marL="0" marR="0" marT="136525" marB="0"/>
                </a:tc>
                <a:tc>
                  <a:txBody>
                    <a:bodyPr/>
                    <a:lstStyle/>
                    <a:p>
                      <a:pPr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5885">
                        <a:lnSpc>
                          <a:spcPct val="100000"/>
                        </a:lnSpc>
                        <a:spcBef>
                          <a:spcPts val="1075"/>
                        </a:spcBef>
                      </a:pPr>
                      <a:r>
                        <a:rPr sz="2400" dirty="0">
                          <a:latin typeface="Tahoma"/>
                          <a:cs typeface="Tahoma"/>
                        </a:rPr>
                        <a:t>1.68</a:t>
                      </a:r>
                      <a:endParaRPr sz="2400">
                        <a:latin typeface="Tahoma"/>
                        <a:cs typeface="Tahoma"/>
                      </a:endParaRPr>
                    </a:p>
                  </a:txBody>
                  <a:tcPr marL="0" marR="0" marT="136525" marB="0"/>
                </a:tc>
                <a:tc>
                  <a:txBody>
                    <a:bodyPr/>
                    <a:lstStyle/>
                    <a:p>
                      <a:pPr marR="24130" algn="r">
                        <a:lnSpc>
                          <a:spcPct val="100000"/>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1"/>
                  </a:ext>
                </a:extLst>
              </a:tr>
              <a:tr h="640054">
                <a:tc>
                  <a:txBody>
                    <a:bodyPr/>
                    <a:lstStyle/>
                    <a:p>
                      <a:pPr marL="31750">
                        <a:lnSpc>
                          <a:spcPct val="100000"/>
                        </a:lnSpc>
                        <a:spcBef>
                          <a:spcPts val="1070"/>
                        </a:spcBef>
                      </a:pPr>
                      <a:r>
                        <a:rPr sz="2400" dirty="0">
                          <a:latin typeface="Tahoma"/>
                          <a:cs typeface="Tahoma"/>
                        </a:rPr>
                        <a:t>0.68 X</a:t>
                      </a:r>
                      <a:r>
                        <a:rPr sz="2400" spc="-75" dirty="0">
                          <a:latin typeface="Tahoma"/>
                          <a:cs typeface="Tahoma"/>
                        </a:rPr>
                        <a:t> </a:t>
                      </a:r>
                      <a:r>
                        <a:rPr sz="2400" dirty="0">
                          <a:latin typeface="Tahoma"/>
                          <a:cs typeface="Tahoma"/>
                        </a:rPr>
                        <a:t>2</a:t>
                      </a:r>
                      <a:endParaRPr sz="2400">
                        <a:latin typeface="Tahoma"/>
                        <a:cs typeface="Tahoma"/>
                      </a:endParaRPr>
                    </a:p>
                  </a:txBody>
                  <a:tcPr marL="0" marR="0" marT="135890" marB="0"/>
                </a:tc>
                <a:tc>
                  <a:txBody>
                    <a:bodyPr/>
                    <a:lstStyle/>
                    <a:p>
                      <a:pPr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885">
                        <a:lnSpc>
                          <a:spcPct val="100000"/>
                        </a:lnSpc>
                        <a:spcBef>
                          <a:spcPts val="1070"/>
                        </a:spcBef>
                      </a:pPr>
                      <a:r>
                        <a:rPr sz="2400" dirty="0">
                          <a:latin typeface="Tahoma"/>
                          <a:cs typeface="Tahoma"/>
                        </a:rPr>
                        <a:t>1.36</a:t>
                      </a:r>
                      <a:endParaRPr sz="2400">
                        <a:latin typeface="Tahoma"/>
                        <a:cs typeface="Tahoma"/>
                      </a:endParaRPr>
                    </a:p>
                  </a:txBody>
                  <a:tcPr marL="0" marR="0" marT="135890" marB="0"/>
                </a:tc>
                <a:tc>
                  <a:txBody>
                    <a:bodyPr/>
                    <a:lstStyle/>
                    <a:p>
                      <a:pPr marR="24130" algn="r">
                        <a:lnSpc>
                          <a:spcPct val="100000"/>
                        </a:lnSpc>
                        <a:spcBef>
                          <a:spcPts val="1070"/>
                        </a:spcBef>
                      </a:pPr>
                      <a:r>
                        <a:rPr sz="2400" dirty="0">
                          <a:latin typeface="Tahoma"/>
                          <a:cs typeface="Tahoma"/>
                        </a:rPr>
                        <a:t>1</a:t>
                      </a:r>
                      <a:endParaRPr sz="2400">
                        <a:latin typeface="Tahoma"/>
                        <a:cs typeface="Tahoma"/>
                      </a:endParaRPr>
                    </a:p>
                  </a:txBody>
                  <a:tcPr marL="0" marR="0" marT="135890" marB="0"/>
                </a:tc>
                <a:extLst>
                  <a:ext uri="{0D108BD9-81ED-4DB2-BD59-A6C34878D82A}">
                    <a16:rowId xmlns="" xmlns:a16="http://schemas.microsoft.com/office/drawing/2014/main" val="10002"/>
                  </a:ext>
                </a:extLst>
              </a:tr>
              <a:tr h="504333">
                <a:tc>
                  <a:txBody>
                    <a:bodyPr/>
                    <a:lstStyle/>
                    <a:p>
                      <a:pPr marL="31750">
                        <a:lnSpc>
                          <a:spcPts val="2795"/>
                        </a:lnSpc>
                        <a:spcBef>
                          <a:spcPts val="1075"/>
                        </a:spcBef>
                      </a:pPr>
                      <a:r>
                        <a:rPr sz="2400" dirty="0">
                          <a:latin typeface="Tahoma"/>
                          <a:cs typeface="Tahoma"/>
                        </a:rPr>
                        <a:t>0.36 X</a:t>
                      </a:r>
                      <a:r>
                        <a:rPr sz="2400" spc="-80" dirty="0">
                          <a:latin typeface="Tahoma"/>
                          <a:cs typeface="Tahoma"/>
                        </a:rPr>
                        <a:t> </a:t>
                      </a:r>
                      <a:r>
                        <a:rPr sz="2400" dirty="0">
                          <a:latin typeface="Tahoma"/>
                          <a:cs typeface="Tahoma"/>
                        </a:rPr>
                        <a:t>2</a:t>
                      </a:r>
                      <a:endParaRPr sz="2400">
                        <a:latin typeface="Tahoma"/>
                        <a:cs typeface="Tahoma"/>
                      </a:endParaRPr>
                    </a:p>
                  </a:txBody>
                  <a:tcPr marL="0" marR="0" marT="136525" marB="0"/>
                </a:tc>
                <a:tc>
                  <a:txBody>
                    <a:bodyPr/>
                    <a:lstStyle/>
                    <a:p>
                      <a:pPr algn="ctr">
                        <a:lnSpc>
                          <a:spcPts val="2795"/>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5250">
                        <a:lnSpc>
                          <a:spcPts val="2795"/>
                        </a:lnSpc>
                        <a:spcBef>
                          <a:spcPts val="1075"/>
                        </a:spcBef>
                      </a:pPr>
                      <a:r>
                        <a:rPr sz="2400" spc="-15" dirty="0">
                          <a:latin typeface="Tahoma"/>
                          <a:cs typeface="Tahoma"/>
                        </a:rPr>
                        <a:t>0.72</a:t>
                      </a:r>
                      <a:endParaRPr sz="2400">
                        <a:latin typeface="Tahoma"/>
                        <a:cs typeface="Tahoma"/>
                      </a:endParaRPr>
                    </a:p>
                  </a:txBody>
                  <a:tcPr marL="0" marR="0" marT="136525" marB="0"/>
                </a:tc>
                <a:tc>
                  <a:txBody>
                    <a:bodyPr/>
                    <a:lstStyle/>
                    <a:p>
                      <a:pPr marR="28575" algn="r">
                        <a:lnSpc>
                          <a:spcPts val="2795"/>
                        </a:lnSpc>
                        <a:spcBef>
                          <a:spcPts val="1075"/>
                        </a:spcBef>
                      </a:pPr>
                      <a:r>
                        <a:rPr sz="2400" dirty="0">
                          <a:latin typeface="Tahoma"/>
                          <a:cs typeface="Tahoma"/>
                        </a:rPr>
                        <a:t>0</a:t>
                      </a:r>
                      <a:endParaRPr sz="2400">
                        <a:latin typeface="Tahoma"/>
                        <a:cs typeface="Tahoma"/>
                      </a:endParaRPr>
                    </a:p>
                  </a:txBody>
                  <a:tcPr marL="0" marR="0" marT="136525" marB="0"/>
                </a:tc>
                <a:extLst>
                  <a:ext uri="{0D108BD9-81ED-4DB2-BD59-A6C34878D82A}">
                    <a16:rowId xmlns="" xmlns:a16="http://schemas.microsoft.com/office/drawing/2014/main" val="10003"/>
                  </a:ext>
                </a:extLst>
              </a:tr>
            </a:tbl>
          </a:graphicData>
        </a:graphic>
      </p:graphicFrame>
      <p:sp>
        <p:nvSpPr>
          <p:cNvPr id="5" name="object 5"/>
          <p:cNvSpPr/>
          <p:nvPr/>
        </p:nvSpPr>
        <p:spPr>
          <a:xfrm>
            <a:off x="2850388" y="1752473"/>
            <a:ext cx="636905" cy="241300"/>
          </a:xfrm>
          <a:custGeom>
            <a:avLst/>
            <a:gdLst/>
            <a:ahLst/>
            <a:cxnLst/>
            <a:rect l="l" t="t" r="r" b="b"/>
            <a:pathLst>
              <a:path w="636904" h="241300">
                <a:moveTo>
                  <a:pt x="636651" y="180593"/>
                </a:moveTo>
                <a:lnTo>
                  <a:pt x="516254" y="180593"/>
                </a:lnTo>
                <a:lnTo>
                  <a:pt x="594360" y="240791"/>
                </a:lnTo>
                <a:lnTo>
                  <a:pt x="636651" y="180593"/>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3"/>
                </a:lnTo>
                <a:lnTo>
                  <a:pt x="606551" y="180593"/>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6" name="object 6"/>
          <p:cNvSpPr/>
          <p:nvPr/>
        </p:nvSpPr>
        <p:spPr>
          <a:xfrm>
            <a:off x="2286000" y="1752473"/>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3"/>
                </a:lnTo>
                <a:lnTo>
                  <a:pt x="76244" y="183581"/>
                </a:lnTo>
                <a:lnTo>
                  <a:pt x="121910" y="131227"/>
                </a:lnTo>
                <a:lnTo>
                  <a:pt x="154692" y="107392"/>
                </a:lnTo>
                <a:lnTo>
                  <a:pt x="193487" y="85396"/>
                </a:lnTo>
                <a:lnTo>
                  <a:pt x="237832" y="65446"/>
                </a:lnTo>
                <a:lnTo>
                  <a:pt x="287264" y="47751"/>
                </a:lnTo>
                <a:lnTo>
                  <a:pt x="341318" y="32518"/>
                </a:lnTo>
                <a:lnTo>
                  <a:pt x="399531" y="19957"/>
                </a:lnTo>
                <a:lnTo>
                  <a:pt x="461439" y="10275"/>
                </a:lnTo>
                <a:lnTo>
                  <a:pt x="526579" y="3680"/>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7" name="object 7"/>
          <p:cNvSpPr/>
          <p:nvPr/>
        </p:nvSpPr>
        <p:spPr>
          <a:xfrm>
            <a:off x="2286000" y="1752473"/>
            <a:ext cx="1201420" cy="241300"/>
          </a:xfrm>
          <a:custGeom>
            <a:avLst/>
            <a:gdLst/>
            <a:ahLst/>
            <a:cxnLst/>
            <a:rect l="l" t="t" r="r" b="b"/>
            <a:pathLst>
              <a:path w="1201420" h="241300">
                <a:moveTo>
                  <a:pt x="594487" y="380"/>
                </a:moveTo>
                <a:lnTo>
                  <a:pt x="526579" y="3680"/>
                </a:lnTo>
                <a:lnTo>
                  <a:pt x="461439" y="10275"/>
                </a:lnTo>
                <a:lnTo>
                  <a:pt x="399531" y="19957"/>
                </a:lnTo>
                <a:lnTo>
                  <a:pt x="341318" y="32518"/>
                </a:lnTo>
                <a:lnTo>
                  <a:pt x="287264" y="47751"/>
                </a:lnTo>
                <a:lnTo>
                  <a:pt x="237832" y="65446"/>
                </a:lnTo>
                <a:lnTo>
                  <a:pt x="193487" y="85396"/>
                </a:lnTo>
                <a:lnTo>
                  <a:pt x="154692" y="107392"/>
                </a:lnTo>
                <a:lnTo>
                  <a:pt x="121910" y="131227"/>
                </a:lnTo>
                <a:lnTo>
                  <a:pt x="76244" y="183581"/>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3"/>
                </a:lnTo>
                <a:lnTo>
                  <a:pt x="1201039" y="180593"/>
                </a:lnTo>
                <a:lnTo>
                  <a:pt x="1158748" y="240791"/>
                </a:lnTo>
                <a:lnTo>
                  <a:pt x="1080642" y="180593"/>
                </a:lnTo>
                <a:lnTo>
                  <a:pt x="1110741" y="180593"/>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8" name="object 8"/>
          <p:cNvSpPr/>
          <p:nvPr/>
        </p:nvSpPr>
        <p:spPr>
          <a:xfrm>
            <a:off x="2850388" y="2502026"/>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9" name="object 9"/>
          <p:cNvSpPr/>
          <p:nvPr/>
        </p:nvSpPr>
        <p:spPr>
          <a:xfrm>
            <a:off x="2286000" y="2502026"/>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8" y="240792"/>
                </a:lnTo>
                <a:lnTo>
                  <a:pt x="64286" y="211681"/>
                </a:lnTo>
                <a:lnTo>
                  <a:pt x="76244" y="183573"/>
                </a:lnTo>
                <a:lnTo>
                  <a:pt x="121910" y="131199"/>
                </a:lnTo>
                <a:lnTo>
                  <a:pt x="154692" y="107350"/>
                </a:lnTo>
                <a:lnTo>
                  <a:pt x="193487" y="85339"/>
                </a:lnTo>
                <a:lnTo>
                  <a:pt x="237832" y="65375"/>
                </a:lnTo>
                <a:lnTo>
                  <a:pt x="287264" y="47665"/>
                </a:lnTo>
                <a:lnTo>
                  <a:pt x="341318" y="32420"/>
                </a:lnTo>
                <a:lnTo>
                  <a:pt x="399531" y="19847"/>
                </a:lnTo>
                <a:lnTo>
                  <a:pt x="461439" y="10156"/>
                </a:lnTo>
                <a:lnTo>
                  <a:pt x="526579" y="3555"/>
                </a:lnTo>
                <a:lnTo>
                  <a:pt x="594487" y="253"/>
                </a:lnTo>
                <a:lnTo>
                  <a:pt x="564388" y="0"/>
                </a:lnTo>
                <a:close/>
              </a:path>
            </a:pathLst>
          </a:custGeom>
          <a:solidFill>
            <a:srgbClr val="4D5F91"/>
          </a:solidFill>
        </p:spPr>
        <p:txBody>
          <a:bodyPr wrap="square" lIns="0" tIns="0" rIns="0" bIns="0" rtlCol="0"/>
          <a:lstStyle/>
          <a:p>
            <a:endParaRPr/>
          </a:p>
        </p:txBody>
      </p:sp>
      <p:sp>
        <p:nvSpPr>
          <p:cNvPr id="10" name="object 10"/>
          <p:cNvSpPr/>
          <p:nvPr/>
        </p:nvSpPr>
        <p:spPr>
          <a:xfrm>
            <a:off x="2286000" y="2502026"/>
            <a:ext cx="1201420" cy="241300"/>
          </a:xfrm>
          <a:custGeom>
            <a:avLst/>
            <a:gdLst/>
            <a:ahLst/>
            <a:cxnLst/>
            <a:rect l="l" t="t" r="r" b="b"/>
            <a:pathLst>
              <a:path w="1201420" h="241300">
                <a:moveTo>
                  <a:pt x="594487" y="253"/>
                </a:moveTo>
                <a:lnTo>
                  <a:pt x="526579" y="3555"/>
                </a:lnTo>
                <a:lnTo>
                  <a:pt x="461439" y="10156"/>
                </a:lnTo>
                <a:lnTo>
                  <a:pt x="399531" y="19847"/>
                </a:lnTo>
                <a:lnTo>
                  <a:pt x="341318" y="32420"/>
                </a:lnTo>
                <a:lnTo>
                  <a:pt x="287264" y="47665"/>
                </a:lnTo>
                <a:lnTo>
                  <a:pt x="237832" y="65375"/>
                </a:lnTo>
                <a:lnTo>
                  <a:pt x="193487" y="85339"/>
                </a:lnTo>
                <a:lnTo>
                  <a:pt x="154692" y="107350"/>
                </a:lnTo>
                <a:lnTo>
                  <a:pt x="121910" y="131199"/>
                </a:lnTo>
                <a:lnTo>
                  <a:pt x="76244" y="183573"/>
                </a:lnTo>
                <a:lnTo>
                  <a:pt x="60198"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1" name="object 11"/>
          <p:cNvSpPr/>
          <p:nvPr/>
        </p:nvSpPr>
        <p:spPr>
          <a:xfrm>
            <a:off x="2850388" y="3200400"/>
            <a:ext cx="636905" cy="241300"/>
          </a:xfrm>
          <a:custGeom>
            <a:avLst/>
            <a:gdLst/>
            <a:ahLst/>
            <a:cxnLst/>
            <a:rect l="l" t="t" r="r" b="b"/>
            <a:pathLst>
              <a:path w="636904" h="241300">
                <a:moveTo>
                  <a:pt x="636651" y="180594"/>
                </a:moveTo>
                <a:lnTo>
                  <a:pt x="516254" y="180594"/>
                </a:lnTo>
                <a:lnTo>
                  <a:pt x="594360" y="240791"/>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2" name="object 12"/>
          <p:cNvSpPr/>
          <p:nvPr/>
        </p:nvSpPr>
        <p:spPr>
          <a:xfrm>
            <a:off x="2286000" y="3200400"/>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13" name="object 13"/>
          <p:cNvSpPr/>
          <p:nvPr/>
        </p:nvSpPr>
        <p:spPr>
          <a:xfrm>
            <a:off x="2286000" y="3200400"/>
            <a:ext cx="1201420" cy="241300"/>
          </a:xfrm>
          <a:custGeom>
            <a:avLst/>
            <a:gdLst/>
            <a:ahLst/>
            <a:cxnLst/>
            <a:rect l="l" t="t" r="r" b="b"/>
            <a:pathLst>
              <a:path w="1201420" h="241300">
                <a:moveTo>
                  <a:pt x="594487" y="380"/>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1"/>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4" name="object 14"/>
          <p:cNvSpPr/>
          <p:nvPr/>
        </p:nvSpPr>
        <p:spPr>
          <a:xfrm>
            <a:off x="2850388" y="3962527"/>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2" y="86529"/>
                </a:lnTo>
                <a:lnTo>
                  <a:pt x="451876" y="67448"/>
                </a:lnTo>
                <a:lnTo>
                  <a:pt x="405765"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5" name="object 15"/>
          <p:cNvSpPr/>
          <p:nvPr/>
        </p:nvSpPr>
        <p:spPr>
          <a:xfrm>
            <a:off x="2286000" y="3962527"/>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8" y="240792"/>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1"/>
                </a:lnTo>
                <a:lnTo>
                  <a:pt x="571912" y="23"/>
                </a:lnTo>
                <a:lnTo>
                  <a:pt x="564388" y="0"/>
                </a:lnTo>
                <a:close/>
              </a:path>
            </a:pathLst>
          </a:custGeom>
          <a:solidFill>
            <a:srgbClr val="4D5F91"/>
          </a:solidFill>
        </p:spPr>
        <p:txBody>
          <a:bodyPr wrap="square" lIns="0" tIns="0" rIns="0" bIns="0" rtlCol="0"/>
          <a:lstStyle/>
          <a:p>
            <a:endParaRPr/>
          </a:p>
        </p:txBody>
      </p:sp>
      <p:sp>
        <p:nvSpPr>
          <p:cNvPr id="16" name="object 16"/>
          <p:cNvSpPr/>
          <p:nvPr/>
        </p:nvSpPr>
        <p:spPr>
          <a:xfrm>
            <a:off x="2286000" y="3962527"/>
            <a:ext cx="1201420" cy="241300"/>
          </a:xfrm>
          <a:custGeom>
            <a:avLst/>
            <a:gdLst/>
            <a:ahLst/>
            <a:cxnLst/>
            <a:rect l="l" t="t" r="r" b="b"/>
            <a:pathLst>
              <a:path w="1201420" h="241300">
                <a:moveTo>
                  <a:pt x="594487" y="381"/>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8"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9" name="object 19"/>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41</a:t>
            </a:fld>
            <a:endParaRPr sz="1200">
              <a:latin typeface="Calibri"/>
              <a:cs typeface="Calibri"/>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44271"/>
            <a:ext cx="7932420" cy="1002030"/>
          </a:xfrm>
          <a:prstGeom prst="rect">
            <a:avLst/>
          </a:prstGeom>
        </p:spPr>
        <p:txBody>
          <a:bodyPr vert="horz" wrap="square" lIns="0" tIns="12700" rIns="0" bIns="0" rtlCol="0">
            <a:spAutoFit/>
          </a:bodyPr>
          <a:lstStyle/>
          <a:p>
            <a:pPr marL="12700" marR="5080">
              <a:lnSpc>
                <a:spcPct val="100000"/>
              </a:lnSpc>
              <a:spcBef>
                <a:spcPts val="100"/>
              </a:spcBef>
            </a:pPr>
            <a:r>
              <a:rPr sz="3200" spc="-10" dirty="0"/>
              <a:t>Example: </a:t>
            </a:r>
            <a:r>
              <a:rPr sz="3200" spc="-15" dirty="0"/>
              <a:t>Convert </a:t>
            </a:r>
            <a:r>
              <a:rPr sz="3200" spc="-5" dirty="0"/>
              <a:t>0.42 decimal number </a:t>
            </a:r>
            <a:r>
              <a:rPr sz="3200" dirty="0"/>
              <a:t>in </a:t>
            </a:r>
            <a:r>
              <a:rPr sz="3200" spc="-25" dirty="0"/>
              <a:t>to it’s  </a:t>
            </a:r>
            <a:r>
              <a:rPr sz="3200" spc="-10" dirty="0"/>
              <a:t>equivalent </a:t>
            </a:r>
            <a:r>
              <a:rPr sz="3200" spc="-5" dirty="0"/>
              <a:t>binary</a:t>
            </a:r>
            <a:r>
              <a:rPr sz="3200" spc="30" dirty="0"/>
              <a:t> </a:t>
            </a:r>
            <a:r>
              <a:rPr sz="3200" spc="-50" dirty="0"/>
              <a:t>number.</a:t>
            </a:r>
            <a:endParaRPr sz="3200"/>
          </a:p>
        </p:txBody>
      </p:sp>
      <p:graphicFrame>
        <p:nvGraphicFramePr>
          <p:cNvPr id="4" name="object 4"/>
          <p:cNvGraphicFramePr>
            <a:graphicFrameLocks noGrp="1"/>
          </p:cNvGraphicFramePr>
          <p:nvPr/>
        </p:nvGraphicFramePr>
        <p:xfrm>
          <a:off x="526338" y="2031597"/>
          <a:ext cx="3213098" cy="2928856"/>
        </p:xfrm>
        <a:graphic>
          <a:graphicData uri="http://schemas.openxmlformats.org/drawingml/2006/table">
            <a:tbl>
              <a:tblPr firstRow="1" bandRow="1">
                <a:tableStyleId>{2D5ABB26-0587-4C30-8999-92F81FD0307C}</a:tableStyleId>
              </a:tblPr>
              <a:tblGrid>
                <a:gridCol w="1247775">
                  <a:extLst>
                    <a:ext uri="{9D8B030D-6E8A-4147-A177-3AD203B41FA5}">
                      <a16:colId xmlns="" xmlns:a16="http://schemas.microsoft.com/office/drawing/2014/main" val="20000"/>
                    </a:ext>
                  </a:extLst>
                </a:gridCol>
                <a:gridCol w="412114">
                  <a:extLst>
                    <a:ext uri="{9D8B030D-6E8A-4147-A177-3AD203B41FA5}">
                      <a16:colId xmlns="" xmlns:a16="http://schemas.microsoft.com/office/drawing/2014/main" val="20001"/>
                    </a:ext>
                  </a:extLst>
                </a:gridCol>
                <a:gridCol w="1020444">
                  <a:extLst>
                    <a:ext uri="{9D8B030D-6E8A-4147-A177-3AD203B41FA5}">
                      <a16:colId xmlns="" xmlns:a16="http://schemas.microsoft.com/office/drawing/2014/main" val="20002"/>
                    </a:ext>
                  </a:extLst>
                </a:gridCol>
                <a:gridCol w="532765">
                  <a:extLst>
                    <a:ext uri="{9D8B030D-6E8A-4147-A177-3AD203B41FA5}">
                      <a16:colId xmlns="" xmlns:a16="http://schemas.microsoft.com/office/drawing/2014/main" val="20003"/>
                    </a:ext>
                  </a:extLst>
                </a:gridCol>
              </a:tblGrid>
              <a:tr h="504182">
                <a:tc>
                  <a:txBody>
                    <a:bodyPr/>
                    <a:lstStyle/>
                    <a:p>
                      <a:pPr marL="31750">
                        <a:lnSpc>
                          <a:spcPct val="100000"/>
                        </a:lnSpc>
                      </a:pPr>
                      <a:r>
                        <a:rPr sz="2400" dirty="0">
                          <a:latin typeface="Tahoma"/>
                          <a:cs typeface="Tahoma"/>
                        </a:rPr>
                        <a:t>0.42 X</a:t>
                      </a:r>
                      <a:r>
                        <a:rPr sz="2400" spc="-75" dirty="0">
                          <a:latin typeface="Tahoma"/>
                          <a:cs typeface="Tahoma"/>
                        </a:rPr>
                        <a:t> </a:t>
                      </a:r>
                      <a:r>
                        <a:rPr sz="2400" dirty="0">
                          <a:latin typeface="Tahoma"/>
                          <a:cs typeface="Tahoma"/>
                        </a:rPr>
                        <a:t>2</a:t>
                      </a:r>
                      <a:endParaRPr sz="2400">
                        <a:latin typeface="Tahoma"/>
                        <a:cs typeface="Tahoma"/>
                      </a:endParaRPr>
                    </a:p>
                  </a:txBody>
                  <a:tcPr marL="0" marR="0" marT="0" marB="0"/>
                </a:tc>
                <a:tc>
                  <a:txBody>
                    <a:bodyPr/>
                    <a:lstStyle/>
                    <a:p>
                      <a:pPr marL="5715"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9060">
                        <a:lnSpc>
                          <a:spcPct val="100000"/>
                        </a:lnSpc>
                      </a:pPr>
                      <a:r>
                        <a:rPr sz="2400" dirty="0">
                          <a:latin typeface="Tahoma"/>
                          <a:cs typeface="Tahoma"/>
                        </a:rPr>
                        <a:t>0.84</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0"/>
                  </a:ext>
                </a:extLst>
              </a:tr>
              <a:tr h="640270">
                <a:tc>
                  <a:txBody>
                    <a:bodyPr/>
                    <a:lstStyle/>
                    <a:p>
                      <a:pPr marL="31750">
                        <a:lnSpc>
                          <a:spcPct val="100000"/>
                        </a:lnSpc>
                        <a:spcBef>
                          <a:spcPts val="1075"/>
                        </a:spcBef>
                      </a:pPr>
                      <a:r>
                        <a:rPr sz="2400" dirty="0">
                          <a:latin typeface="Tahoma"/>
                          <a:cs typeface="Tahoma"/>
                        </a:rPr>
                        <a:t>0.84 X</a:t>
                      </a:r>
                      <a:r>
                        <a:rPr sz="2400" spc="-75" dirty="0">
                          <a:latin typeface="Tahoma"/>
                          <a:cs typeface="Tahoma"/>
                        </a:rPr>
                        <a:t> </a:t>
                      </a:r>
                      <a:r>
                        <a:rPr sz="2400" dirty="0">
                          <a:latin typeface="Tahoma"/>
                          <a:cs typeface="Tahoma"/>
                        </a:rPr>
                        <a:t>2</a:t>
                      </a:r>
                      <a:endParaRPr sz="2400">
                        <a:latin typeface="Tahoma"/>
                        <a:cs typeface="Tahoma"/>
                      </a:endParaRPr>
                    </a:p>
                  </a:txBody>
                  <a:tcPr marL="0" marR="0" marT="136525" marB="0"/>
                </a:tc>
                <a:tc>
                  <a:txBody>
                    <a:bodyPr/>
                    <a:lstStyle/>
                    <a:p>
                      <a:pPr marL="5715"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9060">
                        <a:lnSpc>
                          <a:spcPct val="100000"/>
                        </a:lnSpc>
                        <a:spcBef>
                          <a:spcPts val="1075"/>
                        </a:spcBef>
                      </a:pPr>
                      <a:r>
                        <a:rPr sz="2400" dirty="0">
                          <a:latin typeface="Tahoma"/>
                          <a:cs typeface="Tahoma"/>
                        </a:rPr>
                        <a:t>1.68</a:t>
                      </a:r>
                      <a:endParaRPr sz="2400">
                        <a:latin typeface="Tahoma"/>
                        <a:cs typeface="Tahoma"/>
                      </a:endParaRPr>
                    </a:p>
                  </a:txBody>
                  <a:tcPr marL="0" marR="0" marT="136525" marB="0"/>
                </a:tc>
                <a:tc>
                  <a:txBody>
                    <a:bodyPr/>
                    <a:lstStyle/>
                    <a:p>
                      <a:pPr marR="24130" algn="r">
                        <a:lnSpc>
                          <a:spcPct val="100000"/>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1"/>
                  </a:ext>
                </a:extLst>
              </a:tr>
              <a:tr h="640054">
                <a:tc>
                  <a:txBody>
                    <a:bodyPr/>
                    <a:lstStyle/>
                    <a:p>
                      <a:pPr marL="31750">
                        <a:lnSpc>
                          <a:spcPct val="100000"/>
                        </a:lnSpc>
                        <a:spcBef>
                          <a:spcPts val="1070"/>
                        </a:spcBef>
                      </a:pPr>
                      <a:r>
                        <a:rPr sz="2400" dirty="0">
                          <a:latin typeface="Tahoma"/>
                          <a:cs typeface="Tahoma"/>
                        </a:rPr>
                        <a:t>0.68 X</a:t>
                      </a:r>
                      <a:r>
                        <a:rPr sz="2400" spc="-75" dirty="0">
                          <a:latin typeface="Tahoma"/>
                          <a:cs typeface="Tahoma"/>
                        </a:rPr>
                        <a:t> </a:t>
                      </a:r>
                      <a:r>
                        <a:rPr sz="2400" dirty="0">
                          <a:latin typeface="Tahoma"/>
                          <a:cs typeface="Tahoma"/>
                        </a:rPr>
                        <a:t>2</a:t>
                      </a:r>
                      <a:endParaRPr sz="2400">
                        <a:latin typeface="Tahoma"/>
                        <a:cs typeface="Tahoma"/>
                      </a:endParaRPr>
                    </a:p>
                  </a:txBody>
                  <a:tcPr marL="0" marR="0" marT="135890" marB="0"/>
                </a:tc>
                <a:tc>
                  <a:txBody>
                    <a:bodyPr/>
                    <a:lstStyle/>
                    <a:p>
                      <a:pPr marL="5715"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9060">
                        <a:lnSpc>
                          <a:spcPct val="100000"/>
                        </a:lnSpc>
                        <a:spcBef>
                          <a:spcPts val="1070"/>
                        </a:spcBef>
                      </a:pPr>
                      <a:r>
                        <a:rPr sz="2400" dirty="0">
                          <a:latin typeface="Tahoma"/>
                          <a:cs typeface="Tahoma"/>
                        </a:rPr>
                        <a:t>1.36</a:t>
                      </a:r>
                      <a:endParaRPr sz="2400">
                        <a:latin typeface="Tahoma"/>
                        <a:cs typeface="Tahoma"/>
                      </a:endParaRPr>
                    </a:p>
                  </a:txBody>
                  <a:tcPr marL="0" marR="0" marT="135890" marB="0"/>
                </a:tc>
                <a:tc>
                  <a:txBody>
                    <a:bodyPr/>
                    <a:lstStyle/>
                    <a:p>
                      <a:pPr marR="24130" algn="r">
                        <a:lnSpc>
                          <a:spcPct val="100000"/>
                        </a:lnSpc>
                        <a:spcBef>
                          <a:spcPts val="1070"/>
                        </a:spcBef>
                      </a:pPr>
                      <a:r>
                        <a:rPr sz="2400" dirty="0">
                          <a:latin typeface="Tahoma"/>
                          <a:cs typeface="Tahoma"/>
                        </a:rPr>
                        <a:t>1</a:t>
                      </a:r>
                      <a:endParaRPr sz="2400">
                        <a:latin typeface="Tahoma"/>
                        <a:cs typeface="Tahoma"/>
                      </a:endParaRPr>
                    </a:p>
                  </a:txBody>
                  <a:tcPr marL="0" marR="0" marT="135890" marB="0"/>
                </a:tc>
                <a:extLst>
                  <a:ext uri="{0D108BD9-81ED-4DB2-BD59-A6C34878D82A}">
                    <a16:rowId xmlns="" xmlns:a16="http://schemas.microsoft.com/office/drawing/2014/main" val="10002"/>
                  </a:ext>
                </a:extLst>
              </a:tr>
              <a:tr h="640390">
                <a:tc>
                  <a:txBody>
                    <a:bodyPr/>
                    <a:lstStyle/>
                    <a:p>
                      <a:pPr marL="31750">
                        <a:lnSpc>
                          <a:spcPct val="100000"/>
                        </a:lnSpc>
                        <a:spcBef>
                          <a:spcPts val="1075"/>
                        </a:spcBef>
                      </a:pPr>
                      <a:r>
                        <a:rPr sz="2400" dirty="0">
                          <a:latin typeface="Tahoma"/>
                          <a:cs typeface="Tahoma"/>
                        </a:rPr>
                        <a:t>0.36 X</a:t>
                      </a:r>
                      <a:r>
                        <a:rPr sz="2400" spc="-80" dirty="0">
                          <a:latin typeface="Tahoma"/>
                          <a:cs typeface="Tahoma"/>
                        </a:rPr>
                        <a:t> </a:t>
                      </a:r>
                      <a:r>
                        <a:rPr sz="2400" dirty="0">
                          <a:latin typeface="Tahoma"/>
                          <a:cs typeface="Tahoma"/>
                        </a:rPr>
                        <a:t>2</a:t>
                      </a:r>
                      <a:endParaRPr sz="2400">
                        <a:latin typeface="Tahoma"/>
                        <a:cs typeface="Tahoma"/>
                      </a:endParaRPr>
                    </a:p>
                  </a:txBody>
                  <a:tcPr marL="0" marR="0" marT="136525" marB="0"/>
                </a:tc>
                <a:tc>
                  <a:txBody>
                    <a:bodyPr/>
                    <a:lstStyle/>
                    <a:p>
                      <a:pPr marL="6350"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9060">
                        <a:lnSpc>
                          <a:spcPct val="100000"/>
                        </a:lnSpc>
                        <a:spcBef>
                          <a:spcPts val="1075"/>
                        </a:spcBef>
                      </a:pPr>
                      <a:r>
                        <a:rPr sz="2400" spc="-15" dirty="0">
                          <a:latin typeface="Tahoma"/>
                          <a:cs typeface="Tahoma"/>
                        </a:rPr>
                        <a:t>0.72</a:t>
                      </a:r>
                      <a:endParaRPr sz="2400">
                        <a:latin typeface="Tahoma"/>
                        <a:cs typeface="Tahoma"/>
                      </a:endParaRPr>
                    </a:p>
                  </a:txBody>
                  <a:tcPr marL="0" marR="0" marT="136525" marB="0"/>
                </a:tc>
                <a:tc>
                  <a:txBody>
                    <a:bodyPr/>
                    <a:lstStyle/>
                    <a:p>
                      <a:pPr marR="28575" algn="r">
                        <a:lnSpc>
                          <a:spcPct val="100000"/>
                        </a:lnSpc>
                        <a:spcBef>
                          <a:spcPts val="1075"/>
                        </a:spcBef>
                      </a:pPr>
                      <a:r>
                        <a:rPr sz="2400" dirty="0">
                          <a:latin typeface="Tahoma"/>
                          <a:cs typeface="Tahoma"/>
                        </a:rPr>
                        <a:t>0</a:t>
                      </a:r>
                      <a:endParaRPr sz="2400">
                        <a:latin typeface="Tahoma"/>
                        <a:cs typeface="Tahoma"/>
                      </a:endParaRPr>
                    </a:p>
                  </a:txBody>
                  <a:tcPr marL="0" marR="0" marT="136525" marB="0"/>
                </a:tc>
                <a:extLst>
                  <a:ext uri="{0D108BD9-81ED-4DB2-BD59-A6C34878D82A}">
                    <a16:rowId xmlns="" xmlns:a16="http://schemas.microsoft.com/office/drawing/2014/main" val="10003"/>
                  </a:ext>
                </a:extLst>
              </a:tr>
              <a:tr h="503960">
                <a:tc>
                  <a:txBody>
                    <a:bodyPr/>
                    <a:lstStyle/>
                    <a:p>
                      <a:pPr marL="31750">
                        <a:lnSpc>
                          <a:spcPts val="2795"/>
                        </a:lnSpc>
                        <a:spcBef>
                          <a:spcPts val="1070"/>
                        </a:spcBef>
                      </a:pPr>
                      <a:r>
                        <a:rPr sz="2400" spc="-15" dirty="0">
                          <a:latin typeface="Tahoma"/>
                          <a:cs typeface="Tahoma"/>
                        </a:rPr>
                        <a:t>0.72 </a:t>
                      </a:r>
                      <a:r>
                        <a:rPr sz="2400" dirty="0">
                          <a:latin typeface="Tahoma"/>
                          <a:cs typeface="Tahoma"/>
                        </a:rPr>
                        <a:t>X</a:t>
                      </a:r>
                      <a:r>
                        <a:rPr sz="2400" spc="-65" dirty="0">
                          <a:latin typeface="Tahoma"/>
                          <a:cs typeface="Tahoma"/>
                        </a:rPr>
                        <a:t> </a:t>
                      </a:r>
                      <a:r>
                        <a:rPr sz="2400" dirty="0">
                          <a:latin typeface="Tahoma"/>
                          <a:cs typeface="Tahoma"/>
                        </a:rPr>
                        <a:t>2</a:t>
                      </a:r>
                      <a:endParaRPr sz="2400">
                        <a:latin typeface="Tahoma"/>
                        <a:cs typeface="Tahoma"/>
                      </a:endParaRPr>
                    </a:p>
                  </a:txBody>
                  <a:tcPr marL="0" marR="0" marT="135890" marB="0"/>
                </a:tc>
                <a:tc>
                  <a:txBody>
                    <a:bodyPr/>
                    <a:lstStyle/>
                    <a:p>
                      <a:pPr marR="1270"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1440">
                        <a:lnSpc>
                          <a:spcPts val="2795"/>
                        </a:lnSpc>
                        <a:spcBef>
                          <a:spcPts val="1070"/>
                        </a:spcBef>
                      </a:pPr>
                      <a:r>
                        <a:rPr sz="2400" dirty="0">
                          <a:latin typeface="Tahoma"/>
                          <a:cs typeface="Tahoma"/>
                        </a:rPr>
                        <a:t>1.44</a:t>
                      </a:r>
                      <a:endParaRPr sz="2400">
                        <a:latin typeface="Tahoma"/>
                        <a:cs typeface="Tahoma"/>
                      </a:endParaRPr>
                    </a:p>
                  </a:txBody>
                  <a:tcPr marL="0" marR="0" marT="135890" marB="0"/>
                </a:tc>
                <a:tc>
                  <a:txBody>
                    <a:bodyPr/>
                    <a:lstStyle/>
                    <a:p>
                      <a:pPr marR="29209" algn="r">
                        <a:lnSpc>
                          <a:spcPts val="2795"/>
                        </a:lnSpc>
                        <a:spcBef>
                          <a:spcPts val="1070"/>
                        </a:spcBef>
                      </a:pPr>
                      <a:r>
                        <a:rPr sz="2400" dirty="0">
                          <a:latin typeface="Tahoma"/>
                          <a:cs typeface="Tahoma"/>
                        </a:rPr>
                        <a:t>1</a:t>
                      </a:r>
                      <a:endParaRPr sz="2400">
                        <a:latin typeface="Tahoma"/>
                        <a:cs typeface="Tahoma"/>
                      </a:endParaRPr>
                    </a:p>
                  </a:txBody>
                  <a:tcPr marL="0" marR="0" marT="135890" marB="0"/>
                </a:tc>
                <a:extLst>
                  <a:ext uri="{0D108BD9-81ED-4DB2-BD59-A6C34878D82A}">
                    <a16:rowId xmlns="" xmlns:a16="http://schemas.microsoft.com/office/drawing/2014/main" val="10004"/>
                  </a:ext>
                </a:extLst>
              </a:tr>
            </a:tbl>
          </a:graphicData>
        </a:graphic>
      </p:graphicFrame>
      <p:sp>
        <p:nvSpPr>
          <p:cNvPr id="5" name="object 5"/>
          <p:cNvSpPr/>
          <p:nvPr/>
        </p:nvSpPr>
        <p:spPr>
          <a:xfrm>
            <a:off x="2850388" y="1752473"/>
            <a:ext cx="636905" cy="241300"/>
          </a:xfrm>
          <a:custGeom>
            <a:avLst/>
            <a:gdLst/>
            <a:ahLst/>
            <a:cxnLst/>
            <a:rect l="l" t="t" r="r" b="b"/>
            <a:pathLst>
              <a:path w="636904" h="241300">
                <a:moveTo>
                  <a:pt x="636651" y="180593"/>
                </a:moveTo>
                <a:lnTo>
                  <a:pt x="516254" y="180593"/>
                </a:lnTo>
                <a:lnTo>
                  <a:pt x="594360" y="240791"/>
                </a:lnTo>
                <a:lnTo>
                  <a:pt x="636651" y="180593"/>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3"/>
                </a:lnTo>
                <a:lnTo>
                  <a:pt x="606551" y="180593"/>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6" name="object 6"/>
          <p:cNvSpPr/>
          <p:nvPr/>
        </p:nvSpPr>
        <p:spPr>
          <a:xfrm>
            <a:off x="2286000" y="1752473"/>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3"/>
                </a:lnTo>
                <a:lnTo>
                  <a:pt x="76244" y="183581"/>
                </a:lnTo>
                <a:lnTo>
                  <a:pt x="121910" y="131227"/>
                </a:lnTo>
                <a:lnTo>
                  <a:pt x="154692" y="107392"/>
                </a:lnTo>
                <a:lnTo>
                  <a:pt x="193487" y="85396"/>
                </a:lnTo>
                <a:lnTo>
                  <a:pt x="237832" y="65446"/>
                </a:lnTo>
                <a:lnTo>
                  <a:pt x="287264" y="47751"/>
                </a:lnTo>
                <a:lnTo>
                  <a:pt x="341318" y="32518"/>
                </a:lnTo>
                <a:lnTo>
                  <a:pt x="399531" y="19957"/>
                </a:lnTo>
                <a:lnTo>
                  <a:pt x="461439" y="10275"/>
                </a:lnTo>
                <a:lnTo>
                  <a:pt x="526579" y="3680"/>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7" name="object 7"/>
          <p:cNvSpPr/>
          <p:nvPr/>
        </p:nvSpPr>
        <p:spPr>
          <a:xfrm>
            <a:off x="2286000" y="1752473"/>
            <a:ext cx="1201420" cy="241300"/>
          </a:xfrm>
          <a:custGeom>
            <a:avLst/>
            <a:gdLst/>
            <a:ahLst/>
            <a:cxnLst/>
            <a:rect l="l" t="t" r="r" b="b"/>
            <a:pathLst>
              <a:path w="1201420" h="241300">
                <a:moveTo>
                  <a:pt x="594487" y="380"/>
                </a:moveTo>
                <a:lnTo>
                  <a:pt x="526579" y="3680"/>
                </a:lnTo>
                <a:lnTo>
                  <a:pt x="461439" y="10275"/>
                </a:lnTo>
                <a:lnTo>
                  <a:pt x="399531" y="19957"/>
                </a:lnTo>
                <a:lnTo>
                  <a:pt x="341318" y="32518"/>
                </a:lnTo>
                <a:lnTo>
                  <a:pt x="287264" y="47751"/>
                </a:lnTo>
                <a:lnTo>
                  <a:pt x="237832" y="65446"/>
                </a:lnTo>
                <a:lnTo>
                  <a:pt x="193487" y="85396"/>
                </a:lnTo>
                <a:lnTo>
                  <a:pt x="154692" y="107392"/>
                </a:lnTo>
                <a:lnTo>
                  <a:pt x="121910" y="131227"/>
                </a:lnTo>
                <a:lnTo>
                  <a:pt x="76244" y="183581"/>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3"/>
                </a:lnTo>
                <a:lnTo>
                  <a:pt x="1201039" y="180593"/>
                </a:lnTo>
                <a:lnTo>
                  <a:pt x="1158748" y="240791"/>
                </a:lnTo>
                <a:lnTo>
                  <a:pt x="1080642" y="180593"/>
                </a:lnTo>
                <a:lnTo>
                  <a:pt x="1110741" y="180593"/>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8" name="object 8"/>
          <p:cNvSpPr/>
          <p:nvPr/>
        </p:nvSpPr>
        <p:spPr>
          <a:xfrm>
            <a:off x="2850388" y="2502026"/>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9" name="object 9"/>
          <p:cNvSpPr/>
          <p:nvPr/>
        </p:nvSpPr>
        <p:spPr>
          <a:xfrm>
            <a:off x="2286000" y="2502026"/>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8" y="240792"/>
                </a:lnTo>
                <a:lnTo>
                  <a:pt x="64286" y="211681"/>
                </a:lnTo>
                <a:lnTo>
                  <a:pt x="76244" y="183573"/>
                </a:lnTo>
                <a:lnTo>
                  <a:pt x="121910" y="131199"/>
                </a:lnTo>
                <a:lnTo>
                  <a:pt x="154692" y="107350"/>
                </a:lnTo>
                <a:lnTo>
                  <a:pt x="193487" y="85339"/>
                </a:lnTo>
                <a:lnTo>
                  <a:pt x="237832" y="65375"/>
                </a:lnTo>
                <a:lnTo>
                  <a:pt x="287264" y="47665"/>
                </a:lnTo>
                <a:lnTo>
                  <a:pt x="341318" y="32420"/>
                </a:lnTo>
                <a:lnTo>
                  <a:pt x="399531" y="19847"/>
                </a:lnTo>
                <a:lnTo>
                  <a:pt x="461439" y="10156"/>
                </a:lnTo>
                <a:lnTo>
                  <a:pt x="526579" y="3555"/>
                </a:lnTo>
                <a:lnTo>
                  <a:pt x="594487" y="253"/>
                </a:lnTo>
                <a:lnTo>
                  <a:pt x="564388" y="0"/>
                </a:lnTo>
                <a:close/>
              </a:path>
            </a:pathLst>
          </a:custGeom>
          <a:solidFill>
            <a:srgbClr val="4D5F91"/>
          </a:solidFill>
        </p:spPr>
        <p:txBody>
          <a:bodyPr wrap="square" lIns="0" tIns="0" rIns="0" bIns="0" rtlCol="0"/>
          <a:lstStyle/>
          <a:p>
            <a:endParaRPr/>
          </a:p>
        </p:txBody>
      </p:sp>
      <p:sp>
        <p:nvSpPr>
          <p:cNvPr id="10" name="object 10"/>
          <p:cNvSpPr/>
          <p:nvPr/>
        </p:nvSpPr>
        <p:spPr>
          <a:xfrm>
            <a:off x="2286000" y="2502026"/>
            <a:ext cx="1201420" cy="241300"/>
          </a:xfrm>
          <a:custGeom>
            <a:avLst/>
            <a:gdLst/>
            <a:ahLst/>
            <a:cxnLst/>
            <a:rect l="l" t="t" r="r" b="b"/>
            <a:pathLst>
              <a:path w="1201420" h="241300">
                <a:moveTo>
                  <a:pt x="594487" y="253"/>
                </a:moveTo>
                <a:lnTo>
                  <a:pt x="526579" y="3555"/>
                </a:lnTo>
                <a:lnTo>
                  <a:pt x="461439" y="10156"/>
                </a:lnTo>
                <a:lnTo>
                  <a:pt x="399531" y="19847"/>
                </a:lnTo>
                <a:lnTo>
                  <a:pt x="341318" y="32420"/>
                </a:lnTo>
                <a:lnTo>
                  <a:pt x="287264" y="47665"/>
                </a:lnTo>
                <a:lnTo>
                  <a:pt x="237832" y="65375"/>
                </a:lnTo>
                <a:lnTo>
                  <a:pt x="193487" y="85339"/>
                </a:lnTo>
                <a:lnTo>
                  <a:pt x="154692" y="107350"/>
                </a:lnTo>
                <a:lnTo>
                  <a:pt x="121910" y="131199"/>
                </a:lnTo>
                <a:lnTo>
                  <a:pt x="76244" y="183573"/>
                </a:lnTo>
                <a:lnTo>
                  <a:pt x="60198"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1" name="object 11"/>
          <p:cNvSpPr/>
          <p:nvPr/>
        </p:nvSpPr>
        <p:spPr>
          <a:xfrm>
            <a:off x="2850388" y="3200400"/>
            <a:ext cx="636905" cy="241300"/>
          </a:xfrm>
          <a:custGeom>
            <a:avLst/>
            <a:gdLst/>
            <a:ahLst/>
            <a:cxnLst/>
            <a:rect l="l" t="t" r="r" b="b"/>
            <a:pathLst>
              <a:path w="636904" h="241300">
                <a:moveTo>
                  <a:pt x="636651" y="180594"/>
                </a:moveTo>
                <a:lnTo>
                  <a:pt x="516254" y="180594"/>
                </a:lnTo>
                <a:lnTo>
                  <a:pt x="594360" y="240791"/>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2" name="object 12"/>
          <p:cNvSpPr/>
          <p:nvPr/>
        </p:nvSpPr>
        <p:spPr>
          <a:xfrm>
            <a:off x="2286000" y="3200400"/>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13" name="object 13"/>
          <p:cNvSpPr/>
          <p:nvPr/>
        </p:nvSpPr>
        <p:spPr>
          <a:xfrm>
            <a:off x="2286000" y="3200400"/>
            <a:ext cx="1201420" cy="241300"/>
          </a:xfrm>
          <a:custGeom>
            <a:avLst/>
            <a:gdLst/>
            <a:ahLst/>
            <a:cxnLst/>
            <a:rect l="l" t="t" r="r" b="b"/>
            <a:pathLst>
              <a:path w="1201420" h="241300">
                <a:moveTo>
                  <a:pt x="594487" y="380"/>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1"/>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4" name="object 14"/>
          <p:cNvSpPr/>
          <p:nvPr/>
        </p:nvSpPr>
        <p:spPr>
          <a:xfrm>
            <a:off x="2850388" y="3962527"/>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2" y="86529"/>
                </a:lnTo>
                <a:lnTo>
                  <a:pt x="451876" y="67448"/>
                </a:lnTo>
                <a:lnTo>
                  <a:pt x="405765"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5" name="object 15"/>
          <p:cNvSpPr/>
          <p:nvPr/>
        </p:nvSpPr>
        <p:spPr>
          <a:xfrm>
            <a:off x="2286000" y="3962527"/>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8" y="240792"/>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1"/>
                </a:lnTo>
                <a:lnTo>
                  <a:pt x="571912" y="23"/>
                </a:lnTo>
                <a:lnTo>
                  <a:pt x="564388" y="0"/>
                </a:lnTo>
                <a:close/>
              </a:path>
            </a:pathLst>
          </a:custGeom>
          <a:solidFill>
            <a:srgbClr val="4D5F91"/>
          </a:solidFill>
        </p:spPr>
        <p:txBody>
          <a:bodyPr wrap="square" lIns="0" tIns="0" rIns="0" bIns="0" rtlCol="0"/>
          <a:lstStyle/>
          <a:p>
            <a:endParaRPr/>
          </a:p>
        </p:txBody>
      </p:sp>
      <p:sp>
        <p:nvSpPr>
          <p:cNvPr id="16" name="object 16"/>
          <p:cNvSpPr/>
          <p:nvPr/>
        </p:nvSpPr>
        <p:spPr>
          <a:xfrm>
            <a:off x="2286000" y="3962527"/>
            <a:ext cx="1201420" cy="241300"/>
          </a:xfrm>
          <a:custGeom>
            <a:avLst/>
            <a:gdLst/>
            <a:ahLst/>
            <a:cxnLst/>
            <a:rect l="l" t="t" r="r" b="b"/>
            <a:pathLst>
              <a:path w="1201420" h="241300">
                <a:moveTo>
                  <a:pt x="594487" y="381"/>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8"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7" name="object 17"/>
          <p:cNvSpPr/>
          <p:nvPr/>
        </p:nvSpPr>
        <p:spPr>
          <a:xfrm>
            <a:off x="2774060" y="4648327"/>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7"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2" y="86529"/>
                </a:lnTo>
                <a:lnTo>
                  <a:pt x="451876" y="67448"/>
                </a:lnTo>
                <a:lnTo>
                  <a:pt x="405765" y="50434"/>
                </a:lnTo>
                <a:lnTo>
                  <a:pt x="355631" y="35636"/>
                </a:lnTo>
                <a:lnTo>
                  <a:pt x="301921" y="23198"/>
                </a:lnTo>
                <a:lnTo>
                  <a:pt x="245078" y="13269"/>
                </a:lnTo>
                <a:lnTo>
                  <a:pt x="185547" y="5995"/>
                </a:lnTo>
                <a:lnTo>
                  <a:pt x="123772" y="1523"/>
                </a:lnTo>
                <a:lnTo>
                  <a:pt x="60197" y="0"/>
                </a:lnTo>
                <a:close/>
              </a:path>
            </a:pathLst>
          </a:custGeom>
          <a:solidFill>
            <a:srgbClr val="5F76B4"/>
          </a:solidFill>
        </p:spPr>
        <p:txBody>
          <a:bodyPr wrap="square" lIns="0" tIns="0" rIns="0" bIns="0" rtlCol="0"/>
          <a:lstStyle/>
          <a:p>
            <a:endParaRPr/>
          </a:p>
        </p:txBody>
      </p:sp>
      <p:sp>
        <p:nvSpPr>
          <p:cNvPr id="18" name="object 18"/>
          <p:cNvSpPr/>
          <p:nvPr/>
        </p:nvSpPr>
        <p:spPr>
          <a:xfrm>
            <a:off x="2209673" y="4648327"/>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7" y="240792"/>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1"/>
                </a:lnTo>
                <a:lnTo>
                  <a:pt x="571912" y="23"/>
                </a:lnTo>
                <a:lnTo>
                  <a:pt x="564388" y="0"/>
                </a:lnTo>
                <a:close/>
              </a:path>
            </a:pathLst>
          </a:custGeom>
          <a:solidFill>
            <a:srgbClr val="4D5F91"/>
          </a:solidFill>
        </p:spPr>
        <p:txBody>
          <a:bodyPr wrap="square" lIns="0" tIns="0" rIns="0" bIns="0" rtlCol="0"/>
          <a:lstStyle/>
          <a:p>
            <a:endParaRPr/>
          </a:p>
        </p:txBody>
      </p:sp>
      <p:sp>
        <p:nvSpPr>
          <p:cNvPr id="19" name="object 19"/>
          <p:cNvSpPr/>
          <p:nvPr/>
        </p:nvSpPr>
        <p:spPr>
          <a:xfrm>
            <a:off x="2209673" y="4648327"/>
            <a:ext cx="1201420" cy="241300"/>
          </a:xfrm>
          <a:custGeom>
            <a:avLst/>
            <a:gdLst/>
            <a:ahLst/>
            <a:cxnLst/>
            <a:rect l="l" t="t" r="r" b="b"/>
            <a:pathLst>
              <a:path w="1201420" h="241300">
                <a:moveTo>
                  <a:pt x="594487" y="381"/>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7"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5" y="0"/>
                </a:lnTo>
                <a:lnTo>
                  <a:pt x="688160" y="1523"/>
                </a:lnTo>
                <a:lnTo>
                  <a:pt x="749934"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22" name="object 22"/>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42</a:t>
            </a:fld>
            <a:endParaRPr sz="1200">
              <a:latin typeface="Calibri"/>
              <a:cs typeface="Calibri"/>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14475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44271"/>
            <a:ext cx="7932420" cy="1002030"/>
          </a:xfrm>
          <a:prstGeom prst="rect">
            <a:avLst/>
          </a:prstGeom>
        </p:spPr>
        <p:txBody>
          <a:bodyPr vert="horz" wrap="square" lIns="0" tIns="12700" rIns="0" bIns="0" rtlCol="0">
            <a:spAutoFit/>
          </a:bodyPr>
          <a:lstStyle/>
          <a:p>
            <a:pPr marL="12700" marR="5080">
              <a:lnSpc>
                <a:spcPct val="100000"/>
              </a:lnSpc>
              <a:spcBef>
                <a:spcPts val="100"/>
              </a:spcBef>
            </a:pPr>
            <a:r>
              <a:rPr sz="3200" spc="-10" dirty="0"/>
              <a:t>Example: </a:t>
            </a:r>
            <a:r>
              <a:rPr sz="3200" spc="-15" dirty="0"/>
              <a:t>Convert </a:t>
            </a:r>
            <a:r>
              <a:rPr sz="3200" spc="-5" dirty="0"/>
              <a:t>0.42 decimal number </a:t>
            </a:r>
            <a:r>
              <a:rPr sz="3200" dirty="0"/>
              <a:t>in </a:t>
            </a:r>
            <a:r>
              <a:rPr sz="3200" spc="-25" dirty="0"/>
              <a:t>to it’s  </a:t>
            </a:r>
            <a:r>
              <a:rPr sz="3200" spc="-10" dirty="0"/>
              <a:t>equivalent </a:t>
            </a:r>
            <a:r>
              <a:rPr sz="3200" spc="-5" dirty="0"/>
              <a:t>binary</a:t>
            </a:r>
            <a:r>
              <a:rPr sz="3200" spc="30" dirty="0"/>
              <a:t> </a:t>
            </a:r>
            <a:r>
              <a:rPr sz="3200" spc="-50" dirty="0"/>
              <a:t>number.</a:t>
            </a:r>
            <a:endParaRPr sz="3200"/>
          </a:p>
        </p:txBody>
      </p:sp>
      <p:sp>
        <p:nvSpPr>
          <p:cNvPr id="4" name="object 4"/>
          <p:cNvSpPr/>
          <p:nvPr/>
        </p:nvSpPr>
        <p:spPr>
          <a:xfrm>
            <a:off x="5257800" y="4191127"/>
            <a:ext cx="3886200" cy="838200"/>
          </a:xfrm>
          <a:custGeom>
            <a:avLst/>
            <a:gdLst/>
            <a:ahLst/>
            <a:cxnLst/>
            <a:rect l="l" t="t" r="r" b="b"/>
            <a:pathLst>
              <a:path w="3886200" h="838200">
                <a:moveTo>
                  <a:pt x="3746246" y="0"/>
                </a:moveTo>
                <a:lnTo>
                  <a:pt x="139573" y="0"/>
                </a:lnTo>
                <a:lnTo>
                  <a:pt x="95455" y="7115"/>
                </a:lnTo>
                <a:lnTo>
                  <a:pt x="57140" y="26928"/>
                </a:lnTo>
                <a:lnTo>
                  <a:pt x="26928" y="57140"/>
                </a:lnTo>
                <a:lnTo>
                  <a:pt x="7115" y="95455"/>
                </a:lnTo>
                <a:lnTo>
                  <a:pt x="0" y="139573"/>
                </a:lnTo>
                <a:lnTo>
                  <a:pt x="0" y="698119"/>
                </a:lnTo>
                <a:lnTo>
                  <a:pt x="7115" y="742236"/>
                </a:lnTo>
                <a:lnTo>
                  <a:pt x="26928" y="780551"/>
                </a:lnTo>
                <a:lnTo>
                  <a:pt x="57140" y="810763"/>
                </a:lnTo>
                <a:lnTo>
                  <a:pt x="95455" y="830576"/>
                </a:lnTo>
                <a:lnTo>
                  <a:pt x="139573" y="837692"/>
                </a:lnTo>
                <a:lnTo>
                  <a:pt x="3746246" y="837692"/>
                </a:lnTo>
                <a:lnTo>
                  <a:pt x="3790363" y="830576"/>
                </a:lnTo>
                <a:lnTo>
                  <a:pt x="3828678" y="810763"/>
                </a:lnTo>
                <a:lnTo>
                  <a:pt x="3858890" y="780551"/>
                </a:lnTo>
                <a:lnTo>
                  <a:pt x="3878703" y="742236"/>
                </a:lnTo>
                <a:lnTo>
                  <a:pt x="3885819" y="698119"/>
                </a:lnTo>
                <a:lnTo>
                  <a:pt x="3885819" y="139573"/>
                </a:lnTo>
                <a:lnTo>
                  <a:pt x="3878703" y="95455"/>
                </a:lnTo>
                <a:lnTo>
                  <a:pt x="3858890" y="57140"/>
                </a:lnTo>
                <a:lnTo>
                  <a:pt x="3828678" y="26928"/>
                </a:lnTo>
                <a:lnTo>
                  <a:pt x="3790363" y="7115"/>
                </a:lnTo>
                <a:lnTo>
                  <a:pt x="3746246" y="0"/>
                </a:lnTo>
                <a:close/>
              </a:path>
            </a:pathLst>
          </a:custGeom>
          <a:solidFill>
            <a:srgbClr val="CFDCEF"/>
          </a:solidFill>
        </p:spPr>
        <p:txBody>
          <a:bodyPr wrap="square" lIns="0" tIns="0" rIns="0" bIns="0" rtlCol="0"/>
          <a:lstStyle/>
          <a:p>
            <a:endParaRPr/>
          </a:p>
        </p:txBody>
      </p:sp>
      <p:sp>
        <p:nvSpPr>
          <p:cNvPr id="5" name="object 5"/>
          <p:cNvSpPr/>
          <p:nvPr/>
        </p:nvSpPr>
        <p:spPr>
          <a:xfrm>
            <a:off x="5257800" y="4191127"/>
            <a:ext cx="3886200" cy="838200"/>
          </a:xfrm>
          <a:custGeom>
            <a:avLst/>
            <a:gdLst/>
            <a:ahLst/>
            <a:cxnLst/>
            <a:rect l="l" t="t" r="r" b="b"/>
            <a:pathLst>
              <a:path w="3886200" h="838200">
                <a:moveTo>
                  <a:pt x="0" y="139573"/>
                </a:moveTo>
                <a:lnTo>
                  <a:pt x="7115" y="95455"/>
                </a:lnTo>
                <a:lnTo>
                  <a:pt x="26928" y="57140"/>
                </a:lnTo>
                <a:lnTo>
                  <a:pt x="57140" y="26928"/>
                </a:lnTo>
                <a:lnTo>
                  <a:pt x="95455" y="7115"/>
                </a:lnTo>
                <a:lnTo>
                  <a:pt x="139573" y="0"/>
                </a:lnTo>
                <a:lnTo>
                  <a:pt x="3746246" y="0"/>
                </a:lnTo>
                <a:lnTo>
                  <a:pt x="3790363" y="7115"/>
                </a:lnTo>
                <a:lnTo>
                  <a:pt x="3828678" y="26928"/>
                </a:lnTo>
                <a:lnTo>
                  <a:pt x="3858890" y="57140"/>
                </a:lnTo>
                <a:lnTo>
                  <a:pt x="3878703" y="95455"/>
                </a:lnTo>
                <a:lnTo>
                  <a:pt x="3885819" y="139573"/>
                </a:lnTo>
                <a:lnTo>
                  <a:pt x="3885819" y="698119"/>
                </a:lnTo>
                <a:lnTo>
                  <a:pt x="3878703" y="742236"/>
                </a:lnTo>
                <a:lnTo>
                  <a:pt x="3858890" y="780551"/>
                </a:lnTo>
                <a:lnTo>
                  <a:pt x="3828678" y="810763"/>
                </a:lnTo>
                <a:lnTo>
                  <a:pt x="3790363" y="830576"/>
                </a:lnTo>
                <a:lnTo>
                  <a:pt x="3746246" y="837692"/>
                </a:lnTo>
                <a:lnTo>
                  <a:pt x="139573" y="837692"/>
                </a:lnTo>
                <a:lnTo>
                  <a:pt x="95455" y="830576"/>
                </a:lnTo>
                <a:lnTo>
                  <a:pt x="57140" y="810763"/>
                </a:lnTo>
                <a:lnTo>
                  <a:pt x="26928" y="780551"/>
                </a:lnTo>
                <a:lnTo>
                  <a:pt x="7115" y="742236"/>
                </a:lnTo>
                <a:lnTo>
                  <a:pt x="0" y="698119"/>
                </a:lnTo>
                <a:lnTo>
                  <a:pt x="0" y="139573"/>
                </a:lnTo>
                <a:close/>
              </a:path>
            </a:pathLst>
          </a:custGeom>
          <a:ln w="9360">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526338" y="2031597"/>
          <a:ext cx="3213098" cy="2928856"/>
        </p:xfrm>
        <a:graphic>
          <a:graphicData uri="http://schemas.openxmlformats.org/drawingml/2006/table">
            <a:tbl>
              <a:tblPr firstRow="1" bandRow="1">
                <a:tableStyleId>{2D5ABB26-0587-4C30-8999-92F81FD0307C}</a:tableStyleId>
              </a:tblPr>
              <a:tblGrid>
                <a:gridCol w="1247775">
                  <a:extLst>
                    <a:ext uri="{9D8B030D-6E8A-4147-A177-3AD203B41FA5}">
                      <a16:colId xmlns="" xmlns:a16="http://schemas.microsoft.com/office/drawing/2014/main" val="20000"/>
                    </a:ext>
                  </a:extLst>
                </a:gridCol>
                <a:gridCol w="412114">
                  <a:extLst>
                    <a:ext uri="{9D8B030D-6E8A-4147-A177-3AD203B41FA5}">
                      <a16:colId xmlns="" xmlns:a16="http://schemas.microsoft.com/office/drawing/2014/main" val="20001"/>
                    </a:ext>
                  </a:extLst>
                </a:gridCol>
                <a:gridCol w="1020444">
                  <a:extLst>
                    <a:ext uri="{9D8B030D-6E8A-4147-A177-3AD203B41FA5}">
                      <a16:colId xmlns="" xmlns:a16="http://schemas.microsoft.com/office/drawing/2014/main" val="20002"/>
                    </a:ext>
                  </a:extLst>
                </a:gridCol>
                <a:gridCol w="532765">
                  <a:extLst>
                    <a:ext uri="{9D8B030D-6E8A-4147-A177-3AD203B41FA5}">
                      <a16:colId xmlns="" xmlns:a16="http://schemas.microsoft.com/office/drawing/2014/main" val="20003"/>
                    </a:ext>
                  </a:extLst>
                </a:gridCol>
              </a:tblGrid>
              <a:tr h="504182">
                <a:tc>
                  <a:txBody>
                    <a:bodyPr/>
                    <a:lstStyle/>
                    <a:p>
                      <a:pPr marL="31750">
                        <a:lnSpc>
                          <a:spcPct val="100000"/>
                        </a:lnSpc>
                      </a:pPr>
                      <a:r>
                        <a:rPr sz="2400" dirty="0">
                          <a:latin typeface="Tahoma"/>
                          <a:cs typeface="Tahoma"/>
                        </a:rPr>
                        <a:t>0.42 X</a:t>
                      </a:r>
                      <a:r>
                        <a:rPr sz="2400" spc="-75" dirty="0">
                          <a:latin typeface="Tahoma"/>
                          <a:cs typeface="Tahoma"/>
                        </a:rPr>
                        <a:t> </a:t>
                      </a:r>
                      <a:r>
                        <a:rPr sz="2400" dirty="0">
                          <a:latin typeface="Tahoma"/>
                          <a:cs typeface="Tahoma"/>
                        </a:rPr>
                        <a:t>2</a:t>
                      </a:r>
                      <a:endParaRPr sz="2400">
                        <a:latin typeface="Tahoma"/>
                        <a:cs typeface="Tahoma"/>
                      </a:endParaRPr>
                    </a:p>
                  </a:txBody>
                  <a:tcPr marL="0" marR="0" marT="0" marB="0"/>
                </a:tc>
                <a:tc>
                  <a:txBody>
                    <a:bodyPr/>
                    <a:lstStyle/>
                    <a:p>
                      <a:pPr marL="5715"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9060">
                        <a:lnSpc>
                          <a:spcPct val="100000"/>
                        </a:lnSpc>
                      </a:pPr>
                      <a:r>
                        <a:rPr sz="2400" dirty="0">
                          <a:latin typeface="Tahoma"/>
                          <a:cs typeface="Tahoma"/>
                        </a:rPr>
                        <a:t>0.84</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0</a:t>
                      </a:r>
                      <a:endParaRPr sz="2400">
                        <a:latin typeface="Tahoma"/>
                        <a:cs typeface="Tahoma"/>
                      </a:endParaRPr>
                    </a:p>
                  </a:txBody>
                  <a:tcPr marL="0" marR="0" marT="0" marB="0"/>
                </a:tc>
                <a:extLst>
                  <a:ext uri="{0D108BD9-81ED-4DB2-BD59-A6C34878D82A}">
                    <a16:rowId xmlns="" xmlns:a16="http://schemas.microsoft.com/office/drawing/2014/main" val="10000"/>
                  </a:ext>
                </a:extLst>
              </a:tr>
              <a:tr h="640270">
                <a:tc>
                  <a:txBody>
                    <a:bodyPr/>
                    <a:lstStyle/>
                    <a:p>
                      <a:pPr marL="31750">
                        <a:lnSpc>
                          <a:spcPct val="100000"/>
                        </a:lnSpc>
                        <a:spcBef>
                          <a:spcPts val="1075"/>
                        </a:spcBef>
                      </a:pPr>
                      <a:r>
                        <a:rPr sz="2400" dirty="0">
                          <a:latin typeface="Tahoma"/>
                          <a:cs typeface="Tahoma"/>
                        </a:rPr>
                        <a:t>0.84 X</a:t>
                      </a:r>
                      <a:r>
                        <a:rPr sz="2400" spc="-75" dirty="0">
                          <a:latin typeface="Tahoma"/>
                          <a:cs typeface="Tahoma"/>
                        </a:rPr>
                        <a:t> </a:t>
                      </a:r>
                      <a:r>
                        <a:rPr sz="2400" dirty="0">
                          <a:latin typeface="Tahoma"/>
                          <a:cs typeface="Tahoma"/>
                        </a:rPr>
                        <a:t>2</a:t>
                      </a:r>
                      <a:endParaRPr sz="2400">
                        <a:latin typeface="Tahoma"/>
                        <a:cs typeface="Tahoma"/>
                      </a:endParaRPr>
                    </a:p>
                  </a:txBody>
                  <a:tcPr marL="0" marR="0" marT="136525" marB="0"/>
                </a:tc>
                <a:tc>
                  <a:txBody>
                    <a:bodyPr/>
                    <a:lstStyle/>
                    <a:p>
                      <a:pPr marL="5715"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9060">
                        <a:lnSpc>
                          <a:spcPct val="100000"/>
                        </a:lnSpc>
                        <a:spcBef>
                          <a:spcPts val="1075"/>
                        </a:spcBef>
                      </a:pPr>
                      <a:r>
                        <a:rPr sz="2400" dirty="0">
                          <a:latin typeface="Tahoma"/>
                          <a:cs typeface="Tahoma"/>
                        </a:rPr>
                        <a:t>1.68</a:t>
                      </a:r>
                      <a:endParaRPr sz="2400">
                        <a:latin typeface="Tahoma"/>
                        <a:cs typeface="Tahoma"/>
                      </a:endParaRPr>
                    </a:p>
                  </a:txBody>
                  <a:tcPr marL="0" marR="0" marT="136525" marB="0"/>
                </a:tc>
                <a:tc>
                  <a:txBody>
                    <a:bodyPr/>
                    <a:lstStyle/>
                    <a:p>
                      <a:pPr marR="24130" algn="r">
                        <a:lnSpc>
                          <a:spcPct val="100000"/>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1"/>
                  </a:ext>
                </a:extLst>
              </a:tr>
              <a:tr h="640054">
                <a:tc>
                  <a:txBody>
                    <a:bodyPr/>
                    <a:lstStyle/>
                    <a:p>
                      <a:pPr marL="31750">
                        <a:lnSpc>
                          <a:spcPct val="100000"/>
                        </a:lnSpc>
                        <a:spcBef>
                          <a:spcPts val="1070"/>
                        </a:spcBef>
                      </a:pPr>
                      <a:r>
                        <a:rPr sz="2400" dirty="0">
                          <a:latin typeface="Tahoma"/>
                          <a:cs typeface="Tahoma"/>
                        </a:rPr>
                        <a:t>0.68 X</a:t>
                      </a:r>
                      <a:r>
                        <a:rPr sz="2400" spc="-75" dirty="0">
                          <a:latin typeface="Tahoma"/>
                          <a:cs typeface="Tahoma"/>
                        </a:rPr>
                        <a:t> </a:t>
                      </a:r>
                      <a:r>
                        <a:rPr sz="2400" dirty="0">
                          <a:latin typeface="Tahoma"/>
                          <a:cs typeface="Tahoma"/>
                        </a:rPr>
                        <a:t>2</a:t>
                      </a:r>
                      <a:endParaRPr sz="2400">
                        <a:latin typeface="Tahoma"/>
                        <a:cs typeface="Tahoma"/>
                      </a:endParaRPr>
                    </a:p>
                  </a:txBody>
                  <a:tcPr marL="0" marR="0" marT="135890" marB="0"/>
                </a:tc>
                <a:tc>
                  <a:txBody>
                    <a:bodyPr/>
                    <a:lstStyle/>
                    <a:p>
                      <a:pPr marL="5715"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9060">
                        <a:lnSpc>
                          <a:spcPct val="100000"/>
                        </a:lnSpc>
                        <a:spcBef>
                          <a:spcPts val="1070"/>
                        </a:spcBef>
                      </a:pPr>
                      <a:r>
                        <a:rPr sz="2400" dirty="0">
                          <a:latin typeface="Tahoma"/>
                          <a:cs typeface="Tahoma"/>
                        </a:rPr>
                        <a:t>1.36</a:t>
                      </a:r>
                      <a:endParaRPr sz="2400">
                        <a:latin typeface="Tahoma"/>
                        <a:cs typeface="Tahoma"/>
                      </a:endParaRPr>
                    </a:p>
                  </a:txBody>
                  <a:tcPr marL="0" marR="0" marT="135890" marB="0"/>
                </a:tc>
                <a:tc>
                  <a:txBody>
                    <a:bodyPr/>
                    <a:lstStyle/>
                    <a:p>
                      <a:pPr marR="24130" algn="r">
                        <a:lnSpc>
                          <a:spcPct val="100000"/>
                        </a:lnSpc>
                        <a:spcBef>
                          <a:spcPts val="1070"/>
                        </a:spcBef>
                      </a:pPr>
                      <a:r>
                        <a:rPr sz="2400" dirty="0">
                          <a:latin typeface="Tahoma"/>
                          <a:cs typeface="Tahoma"/>
                        </a:rPr>
                        <a:t>1</a:t>
                      </a:r>
                      <a:endParaRPr sz="2400">
                        <a:latin typeface="Tahoma"/>
                        <a:cs typeface="Tahoma"/>
                      </a:endParaRPr>
                    </a:p>
                  </a:txBody>
                  <a:tcPr marL="0" marR="0" marT="135890" marB="0"/>
                </a:tc>
                <a:extLst>
                  <a:ext uri="{0D108BD9-81ED-4DB2-BD59-A6C34878D82A}">
                    <a16:rowId xmlns="" xmlns:a16="http://schemas.microsoft.com/office/drawing/2014/main" val="10002"/>
                  </a:ext>
                </a:extLst>
              </a:tr>
              <a:tr h="640390">
                <a:tc>
                  <a:txBody>
                    <a:bodyPr/>
                    <a:lstStyle/>
                    <a:p>
                      <a:pPr marL="31750">
                        <a:lnSpc>
                          <a:spcPct val="100000"/>
                        </a:lnSpc>
                        <a:spcBef>
                          <a:spcPts val="1075"/>
                        </a:spcBef>
                      </a:pPr>
                      <a:r>
                        <a:rPr sz="2400" dirty="0">
                          <a:latin typeface="Tahoma"/>
                          <a:cs typeface="Tahoma"/>
                        </a:rPr>
                        <a:t>0.36 X</a:t>
                      </a:r>
                      <a:r>
                        <a:rPr sz="2400" spc="-80" dirty="0">
                          <a:latin typeface="Tahoma"/>
                          <a:cs typeface="Tahoma"/>
                        </a:rPr>
                        <a:t> </a:t>
                      </a:r>
                      <a:r>
                        <a:rPr sz="2400" dirty="0">
                          <a:latin typeface="Tahoma"/>
                          <a:cs typeface="Tahoma"/>
                        </a:rPr>
                        <a:t>2</a:t>
                      </a:r>
                      <a:endParaRPr sz="2400">
                        <a:latin typeface="Tahoma"/>
                        <a:cs typeface="Tahoma"/>
                      </a:endParaRPr>
                    </a:p>
                  </a:txBody>
                  <a:tcPr marL="0" marR="0" marT="136525" marB="0"/>
                </a:tc>
                <a:tc>
                  <a:txBody>
                    <a:bodyPr/>
                    <a:lstStyle/>
                    <a:p>
                      <a:pPr marL="6350"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9060">
                        <a:lnSpc>
                          <a:spcPct val="100000"/>
                        </a:lnSpc>
                        <a:spcBef>
                          <a:spcPts val="1075"/>
                        </a:spcBef>
                      </a:pPr>
                      <a:r>
                        <a:rPr sz="2400" spc="-15" dirty="0">
                          <a:latin typeface="Tahoma"/>
                          <a:cs typeface="Tahoma"/>
                        </a:rPr>
                        <a:t>0.72</a:t>
                      </a:r>
                      <a:endParaRPr sz="2400">
                        <a:latin typeface="Tahoma"/>
                        <a:cs typeface="Tahoma"/>
                      </a:endParaRPr>
                    </a:p>
                  </a:txBody>
                  <a:tcPr marL="0" marR="0" marT="136525" marB="0"/>
                </a:tc>
                <a:tc>
                  <a:txBody>
                    <a:bodyPr/>
                    <a:lstStyle/>
                    <a:p>
                      <a:pPr marR="28575" algn="r">
                        <a:lnSpc>
                          <a:spcPct val="100000"/>
                        </a:lnSpc>
                        <a:spcBef>
                          <a:spcPts val="1075"/>
                        </a:spcBef>
                      </a:pPr>
                      <a:r>
                        <a:rPr sz="2400" dirty="0">
                          <a:latin typeface="Tahoma"/>
                          <a:cs typeface="Tahoma"/>
                        </a:rPr>
                        <a:t>0</a:t>
                      </a:r>
                      <a:endParaRPr sz="2400">
                        <a:latin typeface="Tahoma"/>
                        <a:cs typeface="Tahoma"/>
                      </a:endParaRPr>
                    </a:p>
                  </a:txBody>
                  <a:tcPr marL="0" marR="0" marT="136525" marB="0"/>
                </a:tc>
                <a:extLst>
                  <a:ext uri="{0D108BD9-81ED-4DB2-BD59-A6C34878D82A}">
                    <a16:rowId xmlns="" xmlns:a16="http://schemas.microsoft.com/office/drawing/2014/main" val="10003"/>
                  </a:ext>
                </a:extLst>
              </a:tr>
              <a:tr h="503960">
                <a:tc>
                  <a:txBody>
                    <a:bodyPr/>
                    <a:lstStyle/>
                    <a:p>
                      <a:pPr marL="31750">
                        <a:lnSpc>
                          <a:spcPts val="2795"/>
                        </a:lnSpc>
                        <a:spcBef>
                          <a:spcPts val="1070"/>
                        </a:spcBef>
                      </a:pPr>
                      <a:r>
                        <a:rPr sz="2400" spc="-15" dirty="0">
                          <a:latin typeface="Tahoma"/>
                          <a:cs typeface="Tahoma"/>
                        </a:rPr>
                        <a:t>0.72 </a:t>
                      </a:r>
                      <a:r>
                        <a:rPr sz="2400" dirty="0">
                          <a:latin typeface="Tahoma"/>
                          <a:cs typeface="Tahoma"/>
                        </a:rPr>
                        <a:t>X</a:t>
                      </a:r>
                      <a:r>
                        <a:rPr sz="2400" spc="-65" dirty="0">
                          <a:latin typeface="Tahoma"/>
                          <a:cs typeface="Tahoma"/>
                        </a:rPr>
                        <a:t> </a:t>
                      </a:r>
                      <a:r>
                        <a:rPr sz="2400" dirty="0">
                          <a:latin typeface="Tahoma"/>
                          <a:cs typeface="Tahoma"/>
                        </a:rPr>
                        <a:t>2</a:t>
                      </a:r>
                      <a:endParaRPr sz="2400">
                        <a:latin typeface="Tahoma"/>
                        <a:cs typeface="Tahoma"/>
                      </a:endParaRPr>
                    </a:p>
                  </a:txBody>
                  <a:tcPr marL="0" marR="0" marT="135890" marB="0"/>
                </a:tc>
                <a:tc>
                  <a:txBody>
                    <a:bodyPr/>
                    <a:lstStyle/>
                    <a:p>
                      <a:pPr marR="1270"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1440">
                        <a:lnSpc>
                          <a:spcPts val="2795"/>
                        </a:lnSpc>
                        <a:spcBef>
                          <a:spcPts val="1070"/>
                        </a:spcBef>
                      </a:pPr>
                      <a:r>
                        <a:rPr sz="2400" dirty="0">
                          <a:latin typeface="Tahoma"/>
                          <a:cs typeface="Tahoma"/>
                        </a:rPr>
                        <a:t>1.44</a:t>
                      </a:r>
                      <a:endParaRPr sz="2400">
                        <a:latin typeface="Tahoma"/>
                        <a:cs typeface="Tahoma"/>
                      </a:endParaRPr>
                    </a:p>
                  </a:txBody>
                  <a:tcPr marL="0" marR="0" marT="135890" marB="0"/>
                </a:tc>
                <a:tc>
                  <a:txBody>
                    <a:bodyPr/>
                    <a:lstStyle/>
                    <a:p>
                      <a:pPr marR="29209" algn="r">
                        <a:lnSpc>
                          <a:spcPts val="2795"/>
                        </a:lnSpc>
                        <a:spcBef>
                          <a:spcPts val="1070"/>
                        </a:spcBef>
                      </a:pPr>
                      <a:r>
                        <a:rPr sz="2400" dirty="0">
                          <a:latin typeface="Tahoma"/>
                          <a:cs typeface="Tahoma"/>
                        </a:rPr>
                        <a:t>1</a:t>
                      </a:r>
                      <a:endParaRPr sz="2400">
                        <a:latin typeface="Tahoma"/>
                        <a:cs typeface="Tahoma"/>
                      </a:endParaRPr>
                    </a:p>
                  </a:txBody>
                  <a:tcPr marL="0" marR="0" marT="135890" marB="0"/>
                </a:tc>
                <a:extLst>
                  <a:ext uri="{0D108BD9-81ED-4DB2-BD59-A6C34878D82A}">
                    <a16:rowId xmlns="" xmlns:a16="http://schemas.microsoft.com/office/drawing/2014/main" val="10004"/>
                  </a:ext>
                </a:extLst>
              </a:tr>
            </a:tbl>
          </a:graphicData>
        </a:graphic>
      </p:graphicFrame>
      <p:sp>
        <p:nvSpPr>
          <p:cNvPr id="7" name="object 7"/>
          <p:cNvSpPr txBox="1"/>
          <p:nvPr/>
        </p:nvSpPr>
        <p:spPr>
          <a:xfrm>
            <a:off x="4330065" y="2007870"/>
            <a:ext cx="51371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ahoma"/>
                <a:cs typeface="Tahoma"/>
              </a:rPr>
              <a:t>MSB</a:t>
            </a:r>
            <a:endParaRPr sz="2000">
              <a:latin typeface="Tahoma"/>
              <a:cs typeface="Tahoma"/>
            </a:endParaRPr>
          </a:p>
        </p:txBody>
      </p:sp>
      <p:sp>
        <p:nvSpPr>
          <p:cNvPr id="8" name="object 8"/>
          <p:cNvSpPr/>
          <p:nvPr/>
        </p:nvSpPr>
        <p:spPr>
          <a:xfrm>
            <a:off x="4544038" y="2381376"/>
            <a:ext cx="142875" cy="2495550"/>
          </a:xfrm>
          <a:custGeom>
            <a:avLst/>
            <a:gdLst/>
            <a:ahLst/>
            <a:cxnLst/>
            <a:rect l="l" t="t" r="r" b="b"/>
            <a:pathLst>
              <a:path w="142875" h="2495550">
                <a:moveTo>
                  <a:pt x="13678" y="2353052"/>
                </a:moveTo>
                <a:lnTo>
                  <a:pt x="7768" y="2355088"/>
                </a:lnTo>
                <a:lnTo>
                  <a:pt x="3036" y="2359284"/>
                </a:lnTo>
                <a:lnTo>
                  <a:pt x="386" y="2364755"/>
                </a:lnTo>
                <a:lnTo>
                  <a:pt x="0" y="2370822"/>
                </a:lnTo>
                <a:lnTo>
                  <a:pt x="2053" y="2376805"/>
                </a:lnTo>
                <a:lnTo>
                  <a:pt x="71141" y="2495296"/>
                </a:lnTo>
                <a:lnTo>
                  <a:pt x="89506" y="2463800"/>
                </a:lnTo>
                <a:lnTo>
                  <a:pt x="55266" y="2463800"/>
                </a:lnTo>
                <a:lnTo>
                  <a:pt x="55260" y="2405138"/>
                </a:lnTo>
                <a:lnTo>
                  <a:pt x="29358" y="2360803"/>
                </a:lnTo>
                <a:lnTo>
                  <a:pt x="25163" y="2356123"/>
                </a:lnTo>
                <a:lnTo>
                  <a:pt x="19706" y="2353468"/>
                </a:lnTo>
                <a:lnTo>
                  <a:pt x="13678" y="2353052"/>
                </a:lnTo>
                <a:close/>
              </a:path>
              <a:path w="142875" h="2495550">
                <a:moveTo>
                  <a:pt x="55260" y="2405138"/>
                </a:moveTo>
                <a:lnTo>
                  <a:pt x="55266" y="2463800"/>
                </a:lnTo>
                <a:lnTo>
                  <a:pt x="87016" y="2463800"/>
                </a:lnTo>
                <a:lnTo>
                  <a:pt x="87015" y="2455799"/>
                </a:lnTo>
                <a:lnTo>
                  <a:pt x="57425" y="2455799"/>
                </a:lnTo>
                <a:lnTo>
                  <a:pt x="71141" y="2432321"/>
                </a:lnTo>
                <a:lnTo>
                  <a:pt x="55260" y="2405138"/>
                </a:lnTo>
                <a:close/>
              </a:path>
              <a:path w="142875" h="2495550">
                <a:moveTo>
                  <a:pt x="128587" y="2353034"/>
                </a:moveTo>
                <a:lnTo>
                  <a:pt x="87022" y="2405138"/>
                </a:lnTo>
                <a:lnTo>
                  <a:pt x="87016" y="2463800"/>
                </a:lnTo>
                <a:lnTo>
                  <a:pt x="89506" y="2463800"/>
                </a:lnTo>
                <a:lnTo>
                  <a:pt x="140229" y="2376805"/>
                </a:lnTo>
                <a:lnTo>
                  <a:pt x="142283" y="2370822"/>
                </a:lnTo>
                <a:lnTo>
                  <a:pt x="141896" y="2364755"/>
                </a:lnTo>
                <a:lnTo>
                  <a:pt x="139247" y="2359284"/>
                </a:lnTo>
                <a:lnTo>
                  <a:pt x="134514" y="2355088"/>
                </a:lnTo>
                <a:lnTo>
                  <a:pt x="128587" y="2353034"/>
                </a:lnTo>
                <a:close/>
              </a:path>
              <a:path w="142875" h="2495550">
                <a:moveTo>
                  <a:pt x="71141" y="2432321"/>
                </a:moveTo>
                <a:lnTo>
                  <a:pt x="57425" y="2455799"/>
                </a:lnTo>
                <a:lnTo>
                  <a:pt x="84857" y="2455799"/>
                </a:lnTo>
                <a:lnTo>
                  <a:pt x="71141" y="2432321"/>
                </a:lnTo>
                <a:close/>
              </a:path>
              <a:path w="142875" h="2495550">
                <a:moveTo>
                  <a:pt x="87007" y="2405164"/>
                </a:moveTo>
                <a:lnTo>
                  <a:pt x="71141" y="2432321"/>
                </a:lnTo>
                <a:lnTo>
                  <a:pt x="84857" y="2455799"/>
                </a:lnTo>
                <a:lnTo>
                  <a:pt x="87015" y="2455799"/>
                </a:lnTo>
                <a:lnTo>
                  <a:pt x="87007" y="2405164"/>
                </a:lnTo>
                <a:close/>
              </a:path>
              <a:path w="142875" h="2495550">
                <a:moveTo>
                  <a:pt x="86635" y="0"/>
                </a:moveTo>
                <a:lnTo>
                  <a:pt x="55012" y="0"/>
                </a:lnTo>
                <a:lnTo>
                  <a:pt x="55255" y="2353034"/>
                </a:lnTo>
                <a:lnTo>
                  <a:pt x="55275" y="2405164"/>
                </a:lnTo>
                <a:lnTo>
                  <a:pt x="71141" y="2432321"/>
                </a:lnTo>
                <a:lnTo>
                  <a:pt x="87007" y="2405164"/>
                </a:lnTo>
                <a:lnTo>
                  <a:pt x="86635" y="0"/>
                </a:lnTo>
                <a:close/>
              </a:path>
            </a:pathLst>
          </a:custGeom>
          <a:solidFill>
            <a:srgbClr val="000000"/>
          </a:solidFill>
        </p:spPr>
        <p:txBody>
          <a:bodyPr wrap="square" lIns="0" tIns="0" rIns="0" bIns="0" rtlCol="0"/>
          <a:lstStyle/>
          <a:p>
            <a:endParaRPr/>
          </a:p>
        </p:txBody>
      </p:sp>
      <p:sp>
        <p:nvSpPr>
          <p:cNvPr id="9" name="object 9"/>
          <p:cNvSpPr/>
          <p:nvPr/>
        </p:nvSpPr>
        <p:spPr>
          <a:xfrm>
            <a:off x="2850388" y="1752473"/>
            <a:ext cx="636905" cy="241300"/>
          </a:xfrm>
          <a:custGeom>
            <a:avLst/>
            <a:gdLst/>
            <a:ahLst/>
            <a:cxnLst/>
            <a:rect l="l" t="t" r="r" b="b"/>
            <a:pathLst>
              <a:path w="636904" h="241300">
                <a:moveTo>
                  <a:pt x="636651" y="180593"/>
                </a:moveTo>
                <a:lnTo>
                  <a:pt x="516254" y="180593"/>
                </a:lnTo>
                <a:lnTo>
                  <a:pt x="594360" y="240791"/>
                </a:lnTo>
                <a:lnTo>
                  <a:pt x="636651" y="180593"/>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3"/>
                </a:lnTo>
                <a:lnTo>
                  <a:pt x="606551" y="180593"/>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0" name="object 10"/>
          <p:cNvSpPr/>
          <p:nvPr/>
        </p:nvSpPr>
        <p:spPr>
          <a:xfrm>
            <a:off x="2286000" y="1752473"/>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3"/>
                </a:lnTo>
                <a:lnTo>
                  <a:pt x="76244" y="183581"/>
                </a:lnTo>
                <a:lnTo>
                  <a:pt x="121910" y="131227"/>
                </a:lnTo>
                <a:lnTo>
                  <a:pt x="154692" y="107392"/>
                </a:lnTo>
                <a:lnTo>
                  <a:pt x="193487" y="85396"/>
                </a:lnTo>
                <a:lnTo>
                  <a:pt x="237832" y="65446"/>
                </a:lnTo>
                <a:lnTo>
                  <a:pt x="287264" y="47751"/>
                </a:lnTo>
                <a:lnTo>
                  <a:pt x="341318" y="32518"/>
                </a:lnTo>
                <a:lnTo>
                  <a:pt x="399531" y="19957"/>
                </a:lnTo>
                <a:lnTo>
                  <a:pt x="461439" y="10275"/>
                </a:lnTo>
                <a:lnTo>
                  <a:pt x="526579" y="3680"/>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11" name="object 11"/>
          <p:cNvSpPr/>
          <p:nvPr/>
        </p:nvSpPr>
        <p:spPr>
          <a:xfrm>
            <a:off x="2286000" y="1752473"/>
            <a:ext cx="1201420" cy="241300"/>
          </a:xfrm>
          <a:custGeom>
            <a:avLst/>
            <a:gdLst/>
            <a:ahLst/>
            <a:cxnLst/>
            <a:rect l="l" t="t" r="r" b="b"/>
            <a:pathLst>
              <a:path w="1201420" h="241300">
                <a:moveTo>
                  <a:pt x="594487" y="380"/>
                </a:moveTo>
                <a:lnTo>
                  <a:pt x="526579" y="3680"/>
                </a:lnTo>
                <a:lnTo>
                  <a:pt x="461439" y="10275"/>
                </a:lnTo>
                <a:lnTo>
                  <a:pt x="399531" y="19957"/>
                </a:lnTo>
                <a:lnTo>
                  <a:pt x="341318" y="32518"/>
                </a:lnTo>
                <a:lnTo>
                  <a:pt x="287264" y="47751"/>
                </a:lnTo>
                <a:lnTo>
                  <a:pt x="237832" y="65446"/>
                </a:lnTo>
                <a:lnTo>
                  <a:pt x="193487" y="85396"/>
                </a:lnTo>
                <a:lnTo>
                  <a:pt x="154692" y="107392"/>
                </a:lnTo>
                <a:lnTo>
                  <a:pt x="121910" y="131227"/>
                </a:lnTo>
                <a:lnTo>
                  <a:pt x="76244" y="183581"/>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3"/>
                </a:lnTo>
                <a:lnTo>
                  <a:pt x="1201039" y="180593"/>
                </a:lnTo>
                <a:lnTo>
                  <a:pt x="1158748" y="240791"/>
                </a:lnTo>
                <a:lnTo>
                  <a:pt x="1080642" y="180593"/>
                </a:lnTo>
                <a:lnTo>
                  <a:pt x="1110741" y="180593"/>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2" name="object 12"/>
          <p:cNvSpPr/>
          <p:nvPr/>
        </p:nvSpPr>
        <p:spPr>
          <a:xfrm>
            <a:off x="2850388" y="2502026"/>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3" name="object 13"/>
          <p:cNvSpPr/>
          <p:nvPr/>
        </p:nvSpPr>
        <p:spPr>
          <a:xfrm>
            <a:off x="2286000" y="2502026"/>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8" y="240792"/>
                </a:lnTo>
                <a:lnTo>
                  <a:pt x="64286" y="211681"/>
                </a:lnTo>
                <a:lnTo>
                  <a:pt x="76244" y="183573"/>
                </a:lnTo>
                <a:lnTo>
                  <a:pt x="121910" y="131199"/>
                </a:lnTo>
                <a:lnTo>
                  <a:pt x="154692" y="107350"/>
                </a:lnTo>
                <a:lnTo>
                  <a:pt x="193487" y="85339"/>
                </a:lnTo>
                <a:lnTo>
                  <a:pt x="237832" y="65375"/>
                </a:lnTo>
                <a:lnTo>
                  <a:pt x="287264" y="47665"/>
                </a:lnTo>
                <a:lnTo>
                  <a:pt x="341318" y="32420"/>
                </a:lnTo>
                <a:lnTo>
                  <a:pt x="399531" y="19847"/>
                </a:lnTo>
                <a:lnTo>
                  <a:pt x="461439" y="10156"/>
                </a:lnTo>
                <a:lnTo>
                  <a:pt x="526579" y="3555"/>
                </a:lnTo>
                <a:lnTo>
                  <a:pt x="594487" y="253"/>
                </a:lnTo>
                <a:lnTo>
                  <a:pt x="564388" y="0"/>
                </a:lnTo>
                <a:close/>
              </a:path>
            </a:pathLst>
          </a:custGeom>
          <a:solidFill>
            <a:srgbClr val="4D5F91"/>
          </a:solidFill>
        </p:spPr>
        <p:txBody>
          <a:bodyPr wrap="square" lIns="0" tIns="0" rIns="0" bIns="0" rtlCol="0"/>
          <a:lstStyle/>
          <a:p>
            <a:endParaRPr/>
          </a:p>
        </p:txBody>
      </p:sp>
      <p:sp>
        <p:nvSpPr>
          <p:cNvPr id="14" name="object 14"/>
          <p:cNvSpPr/>
          <p:nvPr/>
        </p:nvSpPr>
        <p:spPr>
          <a:xfrm>
            <a:off x="2286000" y="2502026"/>
            <a:ext cx="1201420" cy="241300"/>
          </a:xfrm>
          <a:custGeom>
            <a:avLst/>
            <a:gdLst/>
            <a:ahLst/>
            <a:cxnLst/>
            <a:rect l="l" t="t" r="r" b="b"/>
            <a:pathLst>
              <a:path w="1201420" h="241300">
                <a:moveTo>
                  <a:pt x="594487" y="253"/>
                </a:moveTo>
                <a:lnTo>
                  <a:pt x="526579" y="3555"/>
                </a:lnTo>
                <a:lnTo>
                  <a:pt x="461439" y="10156"/>
                </a:lnTo>
                <a:lnTo>
                  <a:pt x="399531" y="19847"/>
                </a:lnTo>
                <a:lnTo>
                  <a:pt x="341318" y="32420"/>
                </a:lnTo>
                <a:lnTo>
                  <a:pt x="287264" y="47665"/>
                </a:lnTo>
                <a:lnTo>
                  <a:pt x="237832" y="65375"/>
                </a:lnTo>
                <a:lnTo>
                  <a:pt x="193487" y="85339"/>
                </a:lnTo>
                <a:lnTo>
                  <a:pt x="154692" y="107350"/>
                </a:lnTo>
                <a:lnTo>
                  <a:pt x="121910" y="131199"/>
                </a:lnTo>
                <a:lnTo>
                  <a:pt x="76244" y="183573"/>
                </a:lnTo>
                <a:lnTo>
                  <a:pt x="60198"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5" name="object 15"/>
          <p:cNvSpPr/>
          <p:nvPr/>
        </p:nvSpPr>
        <p:spPr>
          <a:xfrm>
            <a:off x="2850388" y="3200400"/>
            <a:ext cx="636905" cy="241300"/>
          </a:xfrm>
          <a:custGeom>
            <a:avLst/>
            <a:gdLst/>
            <a:ahLst/>
            <a:cxnLst/>
            <a:rect l="l" t="t" r="r" b="b"/>
            <a:pathLst>
              <a:path w="636904" h="241300">
                <a:moveTo>
                  <a:pt x="636651" y="180594"/>
                </a:moveTo>
                <a:lnTo>
                  <a:pt x="516254" y="180594"/>
                </a:lnTo>
                <a:lnTo>
                  <a:pt x="594360" y="240791"/>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1" y="86529"/>
                </a:lnTo>
                <a:lnTo>
                  <a:pt x="451876" y="67448"/>
                </a:lnTo>
                <a:lnTo>
                  <a:pt x="405764"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6" name="object 16"/>
          <p:cNvSpPr/>
          <p:nvPr/>
        </p:nvSpPr>
        <p:spPr>
          <a:xfrm>
            <a:off x="2286000" y="3200400"/>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1"/>
                </a:lnTo>
                <a:lnTo>
                  <a:pt x="60198" y="240791"/>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0"/>
                </a:lnTo>
                <a:lnTo>
                  <a:pt x="571912" y="23"/>
                </a:lnTo>
                <a:lnTo>
                  <a:pt x="564388" y="0"/>
                </a:lnTo>
                <a:close/>
              </a:path>
            </a:pathLst>
          </a:custGeom>
          <a:solidFill>
            <a:srgbClr val="4D5F91"/>
          </a:solidFill>
        </p:spPr>
        <p:txBody>
          <a:bodyPr wrap="square" lIns="0" tIns="0" rIns="0" bIns="0" rtlCol="0"/>
          <a:lstStyle/>
          <a:p>
            <a:endParaRPr/>
          </a:p>
        </p:txBody>
      </p:sp>
      <p:sp>
        <p:nvSpPr>
          <p:cNvPr id="17" name="object 17"/>
          <p:cNvSpPr/>
          <p:nvPr/>
        </p:nvSpPr>
        <p:spPr>
          <a:xfrm>
            <a:off x="2286000" y="3200400"/>
            <a:ext cx="1201420" cy="241300"/>
          </a:xfrm>
          <a:custGeom>
            <a:avLst/>
            <a:gdLst/>
            <a:ahLst/>
            <a:cxnLst/>
            <a:rect l="l" t="t" r="r" b="b"/>
            <a:pathLst>
              <a:path w="1201420" h="241300">
                <a:moveTo>
                  <a:pt x="594487" y="380"/>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8" y="240791"/>
                </a:lnTo>
                <a:lnTo>
                  <a:pt x="0" y="240791"/>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1"/>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18" name="object 18"/>
          <p:cNvSpPr/>
          <p:nvPr/>
        </p:nvSpPr>
        <p:spPr>
          <a:xfrm>
            <a:off x="2850388" y="3962527"/>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8"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2" y="86529"/>
                </a:lnTo>
                <a:lnTo>
                  <a:pt x="451876" y="67448"/>
                </a:lnTo>
                <a:lnTo>
                  <a:pt x="405765" y="50434"/>
                </a:lnTo>
                <a:lnTo>
                  <a:pt x="355631" y="35636"/>
                </a:lnTo>
                <a:lnTo>
                  <a:pt x="301921" y="23198"/>
                </a:lnTo>
                <a:lnTo>
                  <a:pt x="245078" y="13269"/>
                </a:lnTo>
                <a:lnTo>
                  <a:pt x="185547" y="5995"/>
                </a:lnTo>
                <a:lnTo>
                  <a:pt x="123772" y="1523"/>
                </a:lnTo>
                <a:lnTo>
                  <a:pt x="60198" y="0"/>
                </a:lnTo>
                <a:close/>
              </a:path>
            </a:pathLst>
          </a:custGeom>
          <a:solidFill>
            <a:srgbClr val="5F76B4"/>
          </a:solidFill>
        </p:spPr>
        <p:txBody>
          <a:bodyPr wrap="square" lIns="0" tIns="0" rIns="0" bIns="0" rtlCol="0"/>
          <a:lstStyle/>
          <a:p>
            <a:endParaRPr/>
          </a:p>
        </p:txBody>
      </p:sp>
      <p:sp>
        <p:nvSpPr>
          <p:cNvPr id="19" name="object 19"/>
          <p:cNvSpPr/>
          <p:nvPr/>
        </p:nvSpPr>
        <p:spPr>
          <a:xfrm>
            <a:off x="2286000" y="3962527"/>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8" y="240792"/>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1"/>
                </a:lnTo>
                <a:lnTo>
                  <a:pt x="571912" y="23"/>
                </a:lnTo>
                <a:lnTo>
                  <a:pt x="564388" y="0"/>
                </a:lnTo>
                <a:close/>
              </a:path>
            </a:pathLst>
          </a:custGeom>
          <a:solidFill>
            <a:srgbClr val="4D5F91"/>
          </a:solidFill>
        </p:spPr>
        <p:txBody>
          <a:bodyPr wrap="square" lIns="0" tIns="0" rIns="0" bIns="0" rtlCol="0"/>
          <a:lstStyle/>
          <a:p>
            <a:endParaRPr/>
          </a:p>
        </p:txBody>
      </p:sp>
      <p:sp>
        <p:nvSpPr>
          <p:cNvPr id="20" name="object 20"/>
          <p:cNvSpPr/>
          <p:nvPr/>
        </p:nvSpPr>
        <p:spPr>
          <a:xfrm>
            <a:off x="2286000" y="3962527"/>
            <a:ext cx="1201420" cy="241300"/>
          </a:xfrm>
          <a:custGeom>
            <a:avLst/>
            <a:gdLst/>
            <a:ahLst/>
            <a:cxnLst/>
            <a:rect l="l" t="t" r="r" b="b"/>
            <a:pathLst>
              <a:path w="1201420" h="241300">
                <a:moveTo>
                  <a:pt x="594487" y="381"/>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8"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6" y="0"/>
                </a:lnTo>
                <a:lnTo>
                  <a:pt x="688160" y="1523"/>
                </a:lnTo>
                <a:lnTo>
                  <a:pt x="749935"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21" name="object 21"/>
          <p:cNvSpPr/>
          <p:nvPr/>
        </p:nvSpPr>
        <p:spPr>
          <a:xfrm>
            <a:off x="2774060" y="4648327"/>
            <a:ext cx="636905" cy="241300"/>
          </a:xfrm>
          <a:custGeom>
            <a:avLst/>
            <a:gdLst/>
            <a:ahLst/>
            <a:cxnLst/>
            <a:rect l="l" t="t" r="r" b="b"/>
            <a:pathLst>
              <a:path w="636904" h="241300">
                <a:moveTo>
                  <a:pt x="636651" y="180594"/>
                </a:moveTo>
                <a:lnTo>
                  <a:pt x="516254" y="180594"/>
                </a:lnTo>
                <a:lnTo>
                  <a:pt x="594360" y="240792"/>
                </a:lnTo>
                <a:lnTo>
                  <a:pt x="636651" y="180594"/>
                </a:lnTo>
                <a:close/>
              </a:path>
              <a:path w="636904" h="241300">
                <a:moveTo>
                  <a:pt x="60197" y="0"/>
                </a:moveTo>
                <a:lnTo>
                  <a:pt x="0" y="0"/>
                </a:lnTo>
                <a:lnTo>
                  <a:pt x="63571" y="1523"/>
                </a:lnTo>
                <a:lnTo>
                  <a:pt x="125340" y="5995"/>
                </a:lnTo>
                <a:lnTo>
                  <a:pt x="184862" y="13269"/>
                </a:lnTo>
                <a:lnTo>
                  <a:pt x="241695" y="23198"/>
                </a:lnTo>
                <a:lnTo>
                  <a:pt x="295395" y="35636"/>
                </a:lnTo>
                <a:lnTo>
                  <a:pt x="345519" y="50434"/>
                </a:lnTo>
                <a:lnTo>
                  <a:pt x="391624" y="67448"/>
                </a:lnTo>
                <a:lnTo>
                  <a:pt x="433267" y="86529"/>
                </a:lnTo>
                <a:lnTo>
                  <a:pt x="470005" y="107531"/>
                </a:lnTo>
                <a:lnTo>
                  <a:pt x="501394" y="130307"/>
                </a:lnTo>
                <a:lnTo>
                  <a:pt x="546353" y="180594"/>
                </a:lnTo>
                <a:lnTo>
                  <a:pt x="606551" y="180594"/>
                </a:lnTo>
                <a:lnTo>
                  <a:pt x="561636" y="130307"/>
                </a:lnTo>
                <a:lnTo>
                  <a:pt x="530256" y="107531"/>
                </a:lnTo>
                <a:lnTo>
                  <a:pt x="493522" y="86529"/>
                </a:lnTo>
                <a:lnTo>
                  <a:pt x="451876" y="67448"/>
                </a:lnTo>
                <a:lnTo>
                  <a:pt x="405765" y="50434"/>
                </a:lnTo>
                <a:lnTo>
                  <a:pt x="355631" y="35636"/>
                </a:lnTo>
                <a:lnTo>
                  <a:pt x="301921" y="23198"/>
                </a:lnTo>
                <a:lnTo>
                  <a:pt x="245078" y="13269"/>
                </a:lnTo>
                <a:lnTo>
                  <a:pt x="185547" y="5995"/>
                </a:lnTo>
                <a:lnTo>
                  <a:pt x="123772" y="1523"/>
                </a:lnTo>
                <a:lnTo>
                  <a:pt x="60197" y="0"/>
                </a:lnTo>
                <a:close/>
              </a:path>
            </a:pathLst>
          </a:custGeom>
          <a:solidFill>
            <a:srgbClr val="5F76B4"/>
          </a:solidFill>
        </p:spPr>
        <p:txBody>
          <a:bodyPr wrap="square" lIns="0" tIns="0" rIns="0" bIns="0" rtlCol="0"/>
          <a:lstStyle/>
          <a:p>
            <a:endParaRPr/>
          </a:p>
        </p:txBody>
      </p:sp>
      <p:sp>
        <p:nvSpPr>
          <p:cNvPr id="22" name="object 22"/>
          <p:cNvSpPr/>
          <p:nvPr/>
        </p:nvSpPr>
        <p:spPr>
          <a:xfrm>
            <a:off x="2209673" y="4648327"/>
            <a:ext cx="594995" cy="241300"/>
          </a:xfrm>
          <a:custGeom>
            <a:avLst/>
            <a:gdLst/>
            <a:ahLst/>
            <a:cxnLst/>
            <a:rect l="l" t="t" r="r" b="b"/>
            <a:pathLst>
              <a:path w="594994" h="241300">
                <a:moveTo>
                  <a:pt x="564388" y="0"/>
                </a:moveTo>
                <a:lnTo>
                  <a:pt x="498553" y="1620"/>
                </a:lnTo>
                <a:lnTo>
                  <a:pt x="434953" y="6360"/>
                </a:lnTo>
                <a:lnTo>
                  <a:pt x="374010" y="14039"/>
                </a:lnTo>
                <a:lnTo>
                  <a:pt x="316148" y="24477"/>
                </a:lnTo>
                <a:lnTo>
                  <a:pt x="261789" y="37492"/>
                </a:lnTo>
                <a:lnTo>
                  <a:pt x="211357" y="52904"/>
                </a:lnTo>
                <a:lnTo>
                  <a:pt x="165274" y="70532"/>
                </a:lnTo>
                <a:lnTo>
                  <a:pt x="123963" y="90195"/>
                </a:lnTo>
                <a:lnTo>
                  <a:pt x="87848" y="111713"/>
                </a:lnTo>
                <a:lnTo>
                  <a:pt x="57350" y="134905"/>
                </a:lnTo>
                <a:lnTo>
                  <a:pt x="14901" y="185585"/>
                </a:lnTo>
                <a:lnTo>
                  <a:pt x="0" y="240792"/>
                </a:lnTo>
                <a:lnTo>
                  <a:pt x="60197" y="240792"/>
                </a:lnTo>
                <a:lnTo>
                  <a:pt x="64286" y="211681"/>
                </a:lnTo>
                <a:lnTo>
                  <a:pt x="76244" y="183573"/>
                </a:lnTo>
                <a:lnTo>
                  <a:pt x="121910" y="131202"/>
                </a:lnTo>
                <a:lnTo>
                  <a:pt x="154692" y="107357"/>
                </a:lnTo>
                <a:lnTo>
                  <a:pt x="193487" y="85352"/>
                </a:lnTo>
                <a:lnTo>
                  <a:pt x="237832" y="65395"/>
                </a:lnTo>
                <a:lnTo>
                  <a:pt x="287264" y="47695"/>
                </a:lnTo>
                <a:lnTo>
                  <a:pt x="341318" y="32462"/>
                </a:lnTo>
                <a:lnTo>
                  <a:pt x="399531" y="19905"/>
                </a:lnTo>
                <a:lnTo>
                  <a:pt x="461439" y="10233"/>
                </a:lnTo>
                <a:lnTo>
                  <a:pt x="526579" y="3655"/>
                </a:lnTo>
                <a:lnTo>
                  <a:pt x="594487" y="381"/>
                </a:lnTo>
                <a:lnTo>
                  <a:pt x="571912" y="23"/>
                </a:lnTo>
                <a:lnTo>
                  <a:pt x="564388" y="0"/>
                </a:lnTo>
                <a:close/>
              </a:path>
            </a:pathLst>
          </a:custGeom>
          <a:solidFill>
            <a:srgbClr val="4D5F91"/>
          </a:solidFill>
        </p:spPr>
        <p:txBody>
          <a:bodyPr wrap="square" lIns="0" tIns="0" rIns="0" bIns="0" rtlCol="0"/>
          <a:lstStyle/>
          <a:p>
            <a:endParaRPr/>
          </a:p>
        </p:txBody>
      </p:sp>
      <p:sp>
        <p:nvSpPr>
          <p:cNvPr id="23" name="object 23"/>
          <p:cNvSpPr/>
          <p:nvPr/>
        </p:nvSpPr>
        <p:spPr>
          <a:xfrm>
            <a:off x="2209673" y="4648327"/>
            <a:ext cx="1201420" cy="241300"/>
          </a:xfrm>
          <a:custGeom>
            <a:avLst/>
            <a:gdLst/>
            <a:ahLst/>
            <a:cxnLst/>
            <a:rect l="l" t="t" r="r" b="b"/>
            <a:pathLst>
              <a:path w="1201420" h="241300">
                <a:moveTo>
                  <a:pt x="594487" y="381"/>
                </a:moveTo>
                <a:lnTo>
                  <a:pt x="526579" y="3655"/>
                </a:lnTo>
                <a:lnTo>
                  <a:pt x="461439" y="10233"/>
                </a:lnTo>
                <a:lnTo>
                  <a:pt x="399531" y="19905"/>
                </a:lnTo>
                <a:lnTo>
                  <a:pt x="341318" y="32462"/>
                </a:lnTo>
                <a:lnTo>
                  <a:pt x="287264" y="47695"/>
                </a:lnTo>
                <a:lnTo>
                  <a:pt x="237832" y="65395"/>
                </a:lnTo>
                <a:lnTo>
                  <a:pt x="193487" y="85352"/>
                </a:lnTo>
                <a:lnTo>
                  <a:pt x="154692" y="107357"/>
                </a:lnTo>
                <a:lnTo>
                  <a:pt x="121910" y="131202"/>
                </a:lnTo>
                <a:lnTo>
                  <a:pt x="76244" y="183573"/>
                </a:lnTo>
                <a:lnTo>
                  <a:pt x="60197" y="240792"/>
                </a:lnTo>
                <a:lnTo>
                  <a:pt x="0" y="240792"/>
                </a:lnTo>
                <a:lnTo>
                  <a:pt x="14901" y="185585"/>
                </a:lnTo>
                <a:lnTo>
                  <a:pt x="57350" y="134905"/>
                </a:lnTo>
                <a:lnTo>
                  <a:pt x="87848" y="111713"/>
                </a:lnTo>
                <a:lnTo>
                  <a:pt x="123963" y="90195"/>
                </a:lnTo>
                <a:lnTo>
                  <a:pt x="165274" y="70532"/>
                </a:lnTo>
                <a:lnTo>
                  <a:pt x="211357" y="52904"/>
                </a:lnTo>
                <a:lnTo>
                  <a:pt x="261789" y="37492"/>
                </a:lnTo>
                <a:lnTo>
                  <a:pt x="316148" y="24477"/>
                </a:lnTo>
                <a:lnTo>
                  <a:pt x="374010" y="14039"/>
                </a:lnTo>
                <a:lnTo>
                  <a:pt x="434953" y="6360"/>
                </a:lnTo>
                <a:lnTo>
                  <a:pt x="498553" y="1620"/>
                </a:lnTo>
                <a:lnTo>
                  <a:pt x="564388" y="0"/>
                </a:lnTo>
                <a:lnTo>
                  <a:pt x="624585" y="0"/>
                </a:lnTo>
                <a:lnTo>
                  <a:pt x="688160" y="1523"/>
                </a:lnTo>
                <a:lnTo>
                  <a:pt x="749934" y="5995"/>
                </a:lnTo>
                <a:lnTo>
                  <a:pt x="809466" y="13269"/>
                </a:lnTo>
                <a:lnTo>
                  <a:pt x="866309" y="23198"/>
                </a:lnTo>
                <a:lnTo>
                  <a:pt x="920019" y="35636"/>
                </a:lnTo>
                <a:lnTo>
                  <a:pt x="970152" y="50434"/>
                </a:lnTo>
                <a:lnTo>
                  <a:pt x="1016264" y="67448"/>
                </a:lnTo>
                <a:lnTo>
                  <a:pt x="1057909" y="86529"/>
                </a:lnTo>
                <a:lnTo>
                  <a:pt x="1094644" y="107531"/>
                </a:lnTo>
                <a:lnTo>
                  <a:pt x="1126024" y="130307"/>
                </a:lnTo>
                <a:lnTo>
                  <a:pt x="1170939" y="180594"/>
                </a:lnTo>
                <a:lnTo>
                  <a:pt x="1201039" y="180594"/>
                </a:lnTo>
                <a:lnTo>
                  <a:pt x="1158748" y="240792"/>
                </a:lnTo>
                <a:lnTo>
                  <a:pt x="1080642" y="180594"/>
                </a:lnTo>
                <a:lnTo>
                  <a:pt x="1110741" y="180594"/>
                </a:lnTo>
                <a:lnTo>
                  <a:pt x="1091379" y="154710"/>
                </a:lnTo>
                <a:lnTo>
                  <a:pt x="1034393" y="107531"/>
                </a:lnTo>
                <a:lnTo>
                  <a:pt x="997655" y="86529"/>
                </a:lnTo>
                <a:lnTo>
                  <a:pt x="956012" y="67448"/>
                </a:lnTo>
                <a:lnTo>
                  <a:pt x="909907" y="50434"/>
                </a:lnTo>
                <a:lnTo>
                  <a:pt x="859783" y="35636"/>
                </a:lnTo>
                <a:lnTo>
                  <a:pt x="806083" y="23198"/>
                </a:lnTo>
                <a:lnTo>
                  <a:pt x="749250" y="13269"/>
                </a:lnTo>
                <a:lnTo>
                  <a:pt x="689728" y="5995"/>
                </a:lnTo>
                <a:lnTo>
                  <a:pt x="627959" y="1523"/>
                </a:lnTo>
                <a:lnTo>
                  <a:pt x="564388" y="0"/>
                </a:lnTo>
              </a:path>
            </a:pathLst>
          </a:custGeom>
          <a:ln w="9360">
            <a:solidFill>
              <a:srgbClr val="000000"/>
            </a:solidFill>
          </a:ln>
        </p:spPr>
        <p:txBody>
          <a:bodyPr wrap="square" lIns="0" tIns="0" rIns="0" bIns="0" rtlCol="0"/>
          <a:lstStyle/>
          <a:p>
            <a:endParaRPr/>
          </a:p>
        </p:txBody>
      </p:sp>
      <p:sp>
        <p:nvSpPr>
          <p:cNvPr id="24" name="object 24"/>
          <p:cNvSpPr txBox="1"/>
          <p:nvPr/>
        </p:nvSpPr>
        <p:spPr>
          <a:xfrm>
            <a:off x="4321555" y="4376001"/>
            <a:ext cx="4452620" cy="992505"/>
          </a:xfrm>
          <a:prstGeom prst="rect">
            <a:avLst/>
          </a:prstGeom>
        </p:spPr>
        <p:txBody>
          <a:bodyPr vert="horz" wrap="square" lIns="0" tIns="11430" rIns="0" bIns="0" rtlCol="0">
            <a:spAutoFit/>
          </a:bodyPr>
          <a:lstStyle/>
          <a:p>
            <a:pPr marL="1442720">
              <a:lnSpc>
                <a:spcPct val="100000"/>
              </a:lnSpc>
              <a:spcBef>
                <a:spcPts val="90"/>
              </a:spcBef>
            </a:pPr>
            <a:r>
              <a:rPr sz="2750" spc="45" dirty="0">
                <a:latin typeface="Times New Roman"/>
                <a:cs typeface="Times New Roman"/>
              </a:rPr>
              <a:t>(0.42)</a:t>
            </a:r>
            <a:r>
              <a:rPr sz="1550" spc="45" dirty="0">
                <a:latin typeface="Times New Roman"/>
                <a:cs typeface="Times New Roman"/>
              </a:rPr>
              <a:t>10 </a:t>
            </a:r>
            <a:r>
              <a:rPr sz="2750" spc="150" dirty="0">
                <a:latin typeface="Symbol"/>
                <a:cs typeface="Symbol"/>
              </a:rPr>
              <a:t></a:t>
            </a:r>
            <a:r>
              <a:rPr sz="2750" spc="-254" dirty="0">
                <a:latin typeface="Times New Roman"/>
                <a:cs typeface="Times New Roman"/>
              </a:rPr>
              <a:t> </a:t>
            </a:r>
            <a:r>
              <a:rPr sz="2750" spc="40" dirty="0">
                <a:latin typeface="Times New Roman"/>
                <a:cs typeface="Times New Roman"/>
              </a:rPr>
              <a:t>(0.01101)</a:t>
            </a:r>
            <a:r>
              <a:rPr sz="1550" spc="40" dirty="0">
                <a:latin typeface="Times New Roman"/>
                <a:cs typeface="Times New Roman"/>
              </a:rPr>
              <a:t>2</a:t>
            </a:r>
            <a:endParaRPr sz="1550">
              <a:latin typeface="Times New Roman"/>
              <a:cs typeface="Times New Roman"/>
            </a:endParaRPr>
          </a:p>
          <a:p>
            <a:pPr marL="12700">
              <a:lnSpc>
                <a:spcPct val="100000"/>
              </a:lnSpc>
              <a:spcBef>
                <a:spcPts val="1920"/>
              </a:spcBef>
            </a:pPr>
            <a:r>
              <a:rPr sz="2000" dirty="0">
                <a:latin typeface="Tahoma"/>
                <a:cs typeface="Tahoma"/>
              </a:rPr>
              <a:t>LSB</a:t>
            </a:r>
            <a:endParaRPr sz="2000">
              <a:latin typeface="Tahoma"/>
              <a:cs typeface="Tahoma"/>
            </a:endParaRPr>
          </a:p>
        </p:txBody>
      </p:sp>
      <p:sp>
        <p:nvSpPr>
          <p:cNvPr id="27" name="object 27"/>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43</a:t>
            </a:fld>
            <a:endParaRPr sz="1200">
              <a:latin typeface="Calibri"/>
              <a:cs typeface="Calibri"/>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7" name="object 7"/>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44</a:t>
            </a:fld>
            <a:endParaRPr sz="1200">
              <a:latin typeface="Calibri"/>
              <a:cs typeface="Calibri"/>
            </a:endParaRPr>
          </a:p>
        </p:txBody>
      </p:sp>
      <p:sp>
        <p:nvSpPr>
          <p:cNvPr id="4" name="object 4"/>
          <p:cNvSpPr txBox="1"/>
          <p:nvPr/>
        </p:nvSpPr>
        <p:spPr>
          <a:xfrm>
            <a:off x="371144" y="892509"/>
            <a:ext cx="7644130" cy="4062095"/>
          </a:xfrm>
          <a:prstGeom prst="rect">
            <a:avLst/>
          </a:prstGeom>
        </p:spPr>
        <p:txBody>
          <a:bodyPr vert="horz" wrap="square" lIns="0" tIns="11430" rIns="0" bIns="0" rtlCol="0">
            <a:spAutoFit/>
          </a:bodyPr>
          <a:lstStyle/>
          <a:p>
            <a:pPr marL="367665" marR="17780" indent="-342900">
              <a:lnSpc>
                <a:spcPct val="150100"/>
              </a:lnSpc>
              <a:spcBef>
                <a:spcPts val="90"/>
              </a:spcBef>
              <a:buFont typeface="Arial"/>
              <a:buChar char="•"/>
              <a:tabLst>
                <a:tab pos="367665" algn="l"/>
                <a:tab pos="368300" algn="l"/>
              </a:tabLst>
            </a:pPr>
            <a:r>
              <a:rPr sz="3200" spc="-15" dirty="0">
                <a:latin typeface="Calibri"/>
                <a:cs typeface="Calibri"/>
              </a:rPr>
              <a:t>Convert following </a:t>
            </a:r>
            <a:r>
              <a:rPr sz="3200" spc="-5" dirty="0">
                <a:latin typeface="Calibri"/>
                <a:cs typeface="Calibri"/>
              </a:rPr>
              <a:t>Decimal </a:t>
            </a:r>
            <a:r>
              <a:rPr sz="3200" spc="-15" dirty="0">
                <a:latin typeface="Calibri"/>
                <a:cs typeface="Calibri"/>
              </a:rPr>
              <a:t>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a:t>
            </a:r>
            <a:r>
              <a:rPr sz="3200" dirty="0">
                <a:latin typeface="Calibri"/>
                <a:cs typeface="Calibri"/>
              </a:rPr>
              <a:t>Binary</a:t>
            </a:r>
            <a:r>
              <a:rPr sz="3200" spc="15" dirty="0">
                <a:latin typeface="Calibri"/>
                <a:cs typeface="Calibri"/>
              </a:rPr>
              <a:t> </a:t>
            </a:r>
            <a:r>
              <a:rPr sz="3200" dirty="0">
                <a:latin typeface="Calibri"/>
                <a:cs typeface="Calibri"/>
              </a:rPr>
              <a:t>Number:</a:t>
            </a:r>
          </a:p>
          <a:p>
            <a:pPr marL="883285">
              <a:lnSpc>
                <a:spcPct val="100000"/>
              </a:lnSpc>
              <a:spcBef>
                <a:spcPts val="1780"/>
              </a:spcBef>
              <a:tabLst>
                <a:tab pos="1396365" algn="l"/>
              </a:tabLst>
            </a:pPr>
            <a:r>
              <a:rPr sz="2800" spc="-5" dirty="0">
                <a:latin typeface="Calibri"/>
                <a:cs typeface="Calibri"/>
              </a:rPr>
              <a:t>1.	(1248.56)</a:t>
            </a:r>
            <a:r>
              <a:rPr sz="2775" spc="-7" baseline="-21021" dirty="0">
                <a:latin typeface="Calibri"/>
                <a:cs typeface="Calibri"/>
              </a:rPr>
              <a:t>10  </a:t>
            </a:r>
            <a:r>
              <a:rPr sz="2800" spc="-5" dirty="0">
                <a:latin typeface="Calibri"/>
                <a:cs typeface="Calibri"/>
              </a:rPr>
              <a:t>= ( ?</a:t>
            </a:r>
            <a:r>
              <a:rPr sz="2800" spc="-190"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dirty="0">
              <a:latin typeface="Calibri"/>
              <a:cs typeface="Calibri"/>
            </a:endParaRPr>
          </a:p>
          <a:p>
            <a:pPr marL="883285">
              <a:lnSpc>
                <a:spcPct val="100000"/>
              </a:lnSpc>
              <a:spcBef>
                <a:spcPts val="1685"/>
              </a:spcBef>
              <a:tabLst>
                <a:tab pos="1396365" algn="l"/>
              </a:tabLst>
            </a:pPr>
            <a:r>
              <a:rPr sz="2800" spc="-5" dirty="0">
                <a:latin typeface="Calibri"/>
                <a:cs typeface="Calibri"/>
              </a:rPr>
              <a:t>2.	(8957.75)</a:t>
            </a:r>
            <a:r>
              <a:rPr sz="2775" spc="-7" baseline="-21021" dirty="0">
                <a:latin typeface="Calibri"/>
                <a:cs typeface="Calibri"/>
              </a:rPr>
              <a:t>10  </a:t>
            </a:r>
            <a:r>
              <a:rPr sz="2800" spc="-5" dirty="0">
                <a:latin typeface="Calibri"/>
                <a:cs typeface="Calibri"/>
              </a:rPr>
              <a:t>= ( ?</a:t>
            </a:r>
            <a:r>
              <a:rPr sz="2800" spc="-190"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dirty="0">
              <a:latin typeface="Calibri"/>
              <a:cs typeface="Calibri"/>
            </a:endParaRPr>
          </a:p>
          <a:p>
            <a:pPr marL="883285">
              <a:lnSpc>
                <a:spcPct val="100000"/>
              </a:lnSpc>
              <a:spcBef>
                <a:spcPts val="1680"/>
              </a:spcBef>
              <a:tabLst>
                <a:tab pos="1396365" algn="l"/>
              </a:tabLst>
            </a:pPr>
            <a:r>
              <a:rPr sz="2800" spc="-5" dirty="0">
                <a:latin typeface="Calibri"/>
                <a:cs typeface="Calibri"/>
              </a:rPr>
              <a:t>3.	(420.6)</a:t>
            </a:r>
            <a:r>
              <a:rPr sz="2775" spc="-7" baseline="-21021" dirty="0">
                <a:latin typeface="Calibri"/>
                <a:cs typeface="Calibri"/>
              </a:rPr>
              <a:t>10 </a:t>
            </a:r>
            <a:r>
              <a:rPr sz="2800" spc="-5" dirty="0">
                <a:latin typeface="Calibri"/>
                <a:cs typeface="Calibri"/>
              </a:rPr>
              <a:t>= ( ?</a:t>
            </a:r>
            <a:r>
              <a:rPr sz="2800" spc="-160"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dirty="0">
              <a:latin typeface="Calibri"/>
              <a:cs typeface="Calibri"/>
            </a:endParaRPr>
          </a:p>
          <a:p>
            <a:pPr marL="883285">
              <a:lnSpc>
                <a:spcPct val="100000"/>
              </a:lnSpc>
              <a:spcBef>
                <a:spcPts val="1680"/>
              </a:spcBef>
              <a:tabLst>
                <a:tab pos="1396365" algn="l"/>
              </a:tabLst>
            </a:pPr>
            <a:r>
              <a:rPr sz="2800" spc="-5" dirty="0">
                <a:latin typeface="Calibri"/>
                <a:cs typeface="Calibri"/>
              </a:rPr>
              <a:t>4.	(8476.47)</a:t>
            </a:r>
            <a:r>
              <a:rPr sz="2775" spc="-7" baseline="-21021" dirty="0">
                <a:latin typeface="Calibri"/>
                <a:cs typeface="Calibri"/>
              </a:rPr>
              <a:t>10 </a:t>
            </a:r>
            <a:r>
              <a:rPr sz="2800" spc="-5" dirty="0">
                <a:latin typeface="Calibri"/>
                <a:cs typeface="Calibri"/>
              </a:rPr>
              <a:t>= ( ?</a:t>
            </a:r>
            <a:r>
              <a:rPr sz="2800" spc="-135" dirty="0">
                <a:latin typeface="Calibri"/>
                <a:cs typeface="Calibri"/>
              </a:rPr>
              <a:t> </a:t>
            </a:r>
            <a:r>
              <a:rPr sz="2800" spc="10" dirty="0">
                <a:latin typeface="Calibri"/>
                <a:cs typeface="Calibri"/>
              </a:rPr>
              <a:t>)</a:t>
            </a:r>
            <a:r>
              <a:rPr sz="2775" spc="15" baseline="-21021" dirty="0">
                <a:latin typeface="Calibri"/>
                <a:cs typeface="Calibri"/>
              </a:rPr>
              <a:t>2</a:t>
            </a:r>
            <a:endParaRPr sz="2775" baseline="-21021" dirty="0">
              <a:latin typeface="Calibri"/>
              <a:cs typeface="Calibri"/>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marR="5080">
              <a:lnSpc>
                <a:spcPct val="100000"/>
              </a:lnSpc>
              <a:spcBef>
                <a:spcPts val="105"/>
              </a:spcBef>
            </a:pPr>
            <a:r>
              <a:rPr sz="3200" b="1" spc="-15" dirty="0">
                <a:latin typeface="Calibri"/>
                <a:cs typeface="Calibri"/>
              </a:rPr>
              <a:t>Conversion </a:t>
            </a:r>
            <a:r>
              <a:rPr sz="3200" b="1" spc="-10" dirty="0">
                <a:latin typeface="Calibri"/>
                <a:cs typeface="Calibri"/>
              </a:rPr>
              <a:t>from </a:t>
            </a:r>
            <a:r>
              <a:rPr sz="3200" b="1" spc="-5" dirty="0">
                <a:latin typeface="Calibri"/>
                <a:cs typeface="Calibri"/>
              </a:rPr>
              <a:t>Decimal </a:t>
            </a:r>
            <a:r>
              <a:rPr sz="3200" b="1" dirty="0">
                <a:latin typeface="Calibri"/>
                <a:cs typeface="Calibri"/>
              </a:rPr>
              <a:t>Number </a:t>
            </a:r>
            <a:r>
              <a:rPr sz="3200" b="1" spc="-15" dirty="0">
                <a:latin typeface="Calibri"/>
                <a:cs typeface="Calibri"/>
              </a:rPr>
              <a:t>to </a:t>
            </a:r>
            <a:r>
              <a:rPr sz="3200" b="1" spc="-10" dirty="0">
                <a:latin typeface="Calibri"/>
                <a:cs typeface="Calibri"/>
              </a:rPr>
              <a:t>Octal  </a:t>
            </a:r>
            <a:r>
              <a:rPr sz="3200" b="1" spc="-5" dirty="0">
                <a:latin typeface="Calibri"/>
                <a:cs typeface="Calibri"/>
              </a:rPr>
              <a:t>Number</a:t>
            </a:r>
            <a:endParaRPr sz="3200">
              <a:latin typeface="Calibri"/>
              <a:cs typeface="Calibri"/>
            </a:endParaRPr>
          </a:p>
        </p:txBody>
      </p:sp>
      <p:sp>
        <p:nvSpPr>
          <p:cNvPr id="4" name="object 4"/>
          <p:cNvSpPr/>
          <p:nvPr/>
        </p:nvSpPr>
        <p:spPr>
          <a:xfrm>
            <a:off x="6182995" y="5356859"/>
            <a:ext cx="1928495" cy="516255"/>
          </a:xfrm>
          <a:custGeom>
            <a:avLst/>
            <a:gdLst/>
            <a:ahLst/>
            <a:cxnLst/>
            <a:rect l="l" t="t" r="r" b="b"/>
            <a:pathLst>
              <a:path w="1928495" h="516254">
                <a:moveTo>
                  <a:pt x="964056" y="0"/>
                </a:moveTo>
                <a:lnTo>
                  <a:pt x="892114" y="707"/>
                </a:lnTo>
                <a:lnTo>
                  <a:pt x="821606" y="2795"/>
                </a:lnTo>
                <a:lnTo>
                  <a:pt x="752720" y="6215"/>
                </a:lnTo>
                <a:lnTo>
                  <a:pt x="685642" y="10917"/>
                </a:lnTo>
                <a:lnTo>
                  <a:pt x="620559" y="16850"/>
                </a:lnTo>
                <a:lnTo>
                  <a:pt x="557656" y="23965"/>
                </a:lnTo>
                <a:lnTo>
                  <a:pt x="497121" y="32212"/>
                </a:lnTo>
                <a:lnTo>
                  <a:pt x="439139" y="41542"/>
                </a:lnTo>
                <a:lnTo>
                  <a:pt x="383899" y="51904"/>
                </a:lnTo>
                <a:lnTo>
                  <a:pt x="331585" y="63248"/>
                </a:lnTo>
                <a:lnTo>
                  <a:pt x="282384" y="75525"/>
                </a:lnTo>
                <a:lnTo>
                  <a:pt x="236483" y="88685"/>
                </a:lnTo>
                <a:lnTo>
                  <a:pt x="194069" y="102677"/>
                </a:lnTo>
                <a:lnTo>
                  <a:pt x="155328" y="117453"/>
                </a:lnTo>
                <a:lnTo>
                  <a:pt x="120446" y="132963"/>
                </a:lnTo>
                <a:lnTo>
                  <a:pt x="63006" y="165982"/>
                </a:lnTo>
                <a:lnTo>
                  <a:pt x="23241" y="201336"/>
                </a:lnTo>
                <a:lnTo>
                  <a:pt x="2644" y="238626"/>
                </a:lnTo>
                <a:lnTo>
                  <a:pt x="0" y="257873"/>
                </a:lnTo>
                <a:lnTo>
                  <a:pt x="2644" y="277125"/>
                </a:lnTo>
                <a:lnTo>
                  <a:pt x="23241" y="314426"/>
                </a:lnTo>
                <a:lnTo>
                  <a:pt x="63006" y="349790"/>
                </a:lnTo>
                <a:lnTo>
                  <a:pt x="120446" y="382819"/>
                </a:lnTo>
                <a:lnTo>
                  <a:pt x="155328" y="398332"/>
                </a:lnTo>
                <a:lnTo>
                  <a:pt x="194069" y="413113"/>
                </a:lnTo>
                <a:lnTo>
                  <a:pt x="236483" y="427110"/>
                </a:lnTo>
                <a:lnTo>
                  <a:pt x="282384" y="440274"/>
                </a:lnTo>
                <a:lnTo>
                  <a:pt x="331585" y="452554"/>
                </a:lnTo>
                <a:lnTo>
                  <a:pt x="383899" y="463902"/>
                </a:lnTo>
                <a:lnTo>
                  <a:pt x="439139" y="474267"/>
                </a:lnTo>
                <a:lnTo>
                  <a:pt x="497121" y="483600"/>
                </a:lnTo>
                <a:lnTo>
                  <a:pt x="557656" y="491849"/>
                </a:lnTo>
                <a:lnTo>
                  <a:pt x="620559" y="498967"/>
                </a:lnTo>
                <a:lnTo>
                  <a:pt x="685642" y="504902"/>
                </a:lnTo>
                <a:lnTo>
                  <a:pt x="752720" y="509605"/>
                </a:lnTo>
                <a:lnTo>
                  <a:pt x="821606" y="513026"/>
                </a:lnTo>
                <a:lnTo>
                  <a:pt x="892114" y="515115"/>
                </a:lnTo>
                <a:lnTo>
                  <a:pt x="964056" y="515823"/>
                </a:lnTo>
                <a:lnTo>
                  <a:pt x="1036015" y="515115"/>
                </a:lnTo>
                <a:lnTo>
                  <a:pt x="1106535" y="513026"/>
                </a:lnTo>
                <a:lnTo>
                  <a:pt x="1175431" y="509605"/>
                </a:lnTo>
                <a:lnTo>
                  <a:pt x="1242517" y="504902"/>
                </a:lnTo>
                <a:lnTo>
                  <a:pt x="1307606" y="498967"/>
                </a:lnTo>
                <a:lnTo>
                  <a:pt x="1370512" y="491849"/>
                </a:lnTo>
                <a:lnTo>
                  <a:pt x="1431049" y="483600"/>
                </a:lnTo>
                <a:lnTo>
                  <a:pt x="1489030" y="474267"/>
                </a:lnTo>
                <a:lnTo>
                  <a:pt x="1544269" y="463902"/>
                </a:lnTo>
                <a:lnTo>
                  <a:pt x="1596580" y="452554"/>
                </a:lnTo>
                <a:lnTo>
                  <a:pt x="1645777" y="440274"/>
                </a:lnTo>
                <a:lnTo>
                  <a:pt x="1691673" y="427110"/>
                </a:lnTo>
                <a:lnTo>
                  <a:pt x="1734082" y="413113"/>
                </a:lnTo>
                <a:lnTo>
                  <a:pt x="1772817" y="398332"/>
                </a:lnTo>
                <a:lnTo>
                  <a:pt x="1807694" y="382819"/>
                </a:lnTo>
                <a:lnTo>
                  <a:pt x="1865122" y="349790"/>
                </a:lnTo>
                <a:lnTo>
                  <a:pt x="1904878" y="314426"/>
                </a:lnTo>
                <a:lnTo>
                  <a:pt x="1925470" y="277125"/>
                </a:lnTo>
                <a:lnTo>
                  <a:pt x="1928113" y="257873"/>
                </a:lnTo>
                <a:lnTo>
                  <a:pt x="1925470" y="238626"/>
                </a:lnTo>
                <a:lnTo>
                  <a:pt x="1904878" y="201336"/>
                </a:lnTo>
                <a:lnTo>
                  <a:pt x="1865122" y="165982"/>
                </a:lnTo>
                <a:lnTo>
                  <a:pt x="1807694" y="132963"/>
                </a:lnTo>
                <a:lnTo>
                  <a:pt x="1772817" y="117453"/>
                </a:lnTo>
                <a:lnTo>
                  <a:pt x="1734082" y="102677"/>
                </a:lnTo>
                <a:lnTo>
                  <a:pt x="1691673" y="88685"/>
                </a:lnTo>
                <a:lnTo>
                  <a:pt x="1645777" y="75525"/>
                </a:lnTo>
                <a:lnTo>
                  <a:pt x="1596580" y="63248"/>
                </a:lnTo>
                <a:lnTo>
                  <a:pt x="1544269" y="51904"/>
                </a:lnTo>
                <a:lnTo>
                  <a:pt x="1489030" y="41542"/>
                </a:lnTo>
                <a:lnTo>
                  <a:pt x="1431049" y="32212"/>
                </a:lnTo>
                <a:lnTo>
                  <a:pt x="1370512" y="23965"/>
                </a:lnTo>
                <a:lnTo>
                  <a:pt x="1307606" y="16850"/>
                </a:lnTo>
                <a:lnTo>
                  <a:pt x="1242517" y="10917"/>
                </a:lnTo>
                <a:lnTo>
                  <a:pt x="1175431" y="6215"/>
                </a:lnTo>
                <a:lnTo>
                  <a:pt x="1106535" y="2795"/>
                </a:lnTo>
                <a:lnTo>
                  <a:pt x="1036015"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182995" y="5356859"/>
            <a:ext cx="1928495" cy="516255"/>
          </a:xfrm>
          <a:custGeom>
            <a:avLst/>
            <a:gdLst/>
            <a:ahLst/>
            <a:cxnLst/>
            <a:rect l="l" t="t" r="r" b="b"/>
            <a:pathLst>
              <a:path w="1928495" h="516254">
                <a:moveTo>
                  <a:pt x="0" y="257873"/>
                </a:moveTo>
                <a:lnTo>
                  <a:pt x="10453" y="219764"/>
                </a:lnTo>
                <a:lnTo>
                  <a:pt x="40821" y="183392"/>
                </a:lnTo>
                <a:lnTo>
                  <a:pt x="89609" y="149155"/>
                </a:lnTo>
                <a:lnTo>
                  <a:pt x="155328" y="117453"/>
                </a:lnTo>
                <a:lnTo>
                  <a:pt x="194069" y="102677"/>
                </a:lnTo>
                <a:lnTo>
                  <a:pt x="236483" y="88685"/>
                </a:lnTo>
                <a:lnTo>
                  <a:pt x="282384" y="75525"/>
                </a:lnTo>
                <a:lnTo>
                  <a:pt x="331585" y="63248"/>
                </a:lnTo>
                <a:lnTo>
                  <a:pt x="383899" y="51904"/>
                </a:lnTo>
                <a:lnTo>
                  <a:pt x="439139" y="41542"/>
                </a:lnTo>
                <a:lnTo>
                  <a:pt x="497121" y="32212"/>
                </a:lnTo>
                <a:lnTo>
                  <a:pt x="557656" y="23965"/>
                </a:lnTo>
                <a:lnTo>
                  <a:pt x="620559" y="16850"/>
                </a:lnTo>
                <a:lnTo>
                  <a:pt x="685642" y="10917"/>
                </a:lnTo>
                <a:lnTo>
                  <a:pt x="752720" y="6215"/>
                </a:lnTo>
                <a:lnTo>
                  <a:pt x="821606" y="2795"/>
                </a:lnTo>
                <a:lnTo>
                  <a:pt x="892114" y="707"/>
                </a:lnTo>
                <a:lnTo>
                  <a:pt x="964056" y="0"/>
                </a:lnTo>
                <a:lnTo>
                  <a:pt x="1036015" y="707"/>
                </a:lnTo>
                <a:lnTo>
                  <a:pt x="1106535" y="2795"/>
                </a:lnTo>
                <a:lnTo>
                  <a:pt x="1175431" y="6215"/>
                </a:lnTo>
                <a:lnTo>
                  <a:pt x="1242517" y="10917"/>
                </a:lnTo>
                <a:lnTo>
                  <a:pt x="1307606" y="16850"/>
                </a:lnTo>
                <a:lnTo>
                  <a:pt x="1370512" y="23965"/>
                </a:lnTo>
                <a:lnTo>
                  <a:pt x="1431049" y="32212"/>
                </a:lnTo>
                <a:lnTo>
                  <a:pt x="1489030" y="41542"/>
                </a:lnTo>
                <a:lnTo>
                  <a:pt x="1544269" y="51904"/>
                </a:lnTo>
                <a:lnTo>
                  <a:pt x="1596580" y="63248"/>
                </a:lnTo>
                <a:lnTo>
                  <a:pt x="1645777" y="75525"/>
                </a:lnTo>
                <a:lnTo>
                  <a:pt x="1691673" y="88685"/>
                </a:lnTo>
                <a:lnTo>
                  <a:pt x="1734082" y="102677"/>
                </a:lnTo>
                <a:lnTo>
                  <a:pt x="1772817" y="117453"/>
                </a:lnTo>
                <a:lnTo>
                  <a:pt x="1807694" y="132963"/>
                </a:lnTo>
                <a:lnTo>
                  <a:pt x="1865122" y="165982"/>
                </a:lnTo>
                <a:lnTo>
                  <a:pt x="1904878" y="201336"/>
                </a:lnTo>
                <a:lnTo>
                  <a:pt x="1925470" y="238626"/>
                </a:lnTo>
                <a:lnTo>
                  <a:pt x="1928113" y="257873"/>
                </a:lnTo>
                <a:lnTo>
                  <a:pt x="1925470" y="277125"/>
                </a:lnTo>
                <a:lnTo>
                  <a:pt x="1904878" y="314426"/>
                </a:lnTo>
                <a:lnTo>
                  <a:pt x="1865122" y="349790"/>
                </a:lnTo>
                <a:lnTo>
                  <a:pt x="1807694" y="382819"/>
                </a:lnTo>
                <a:lnTo>
                  <a:pt x="1772817" y="398332"/>
                </a:lnTo>
                <a:lnTo>
                  <a:pt x="1734082" y="413113"/>
                </a:lnTo>
                <a:lnTo>
                  <a:pt x="1691673" y="427110"/>
                </a:lnTo>
                <a:lnTo>
                  <a:pt x="1645777" y="440274"/>
                </a:lnTo>
                <a:lnTo>
                  <a:pt x="1596580" y="452554"/>
                </a:lnTo>
                <a:lnTo>
                  <a:pt x="1544269" y="463902"/>
                </a:lnTo>
                <a:lnTo>
                  <a:pt x="1489030" y="474267"/>
                </a:lnTo>
                <a:lnTo>
                  <a:pt x="1431049" y="483600"/>
                </a:lnTo>
                <a:lnTo>
                  <a:pt x="1370512" y="491849"/>
                </a:lnTo>
                <a:lnTo>
                  <a:pt x="1307606" y="498967"/>
                </a:lnTo>
                <a:lnTo>
                  <a:pt x="1242517" y="504902"/>
                </a:lnTo>
                <a:lnTo>
                  <a:pt x="1175431" y="509605"/>
                </a:lnTo>
                <a:lnTo>
                  <a:pt x="1106535" y="513026"/>
                </a:lnTo>
                <a:lnTo>
                  <a:pt x="1036015" y="515115"/>
                </a:lnTo>
                <a:lnTo>
                  <a:pt x="964056" y="515823"/>
                </a:lnTo>
                <a:lnTo>
                  <a:pt x="892114" y="515115"/>
                </a:lnTo>
                <a:lnTo>
                  <a:pt x="821606" y="513026"/>
                </a:lnTo>
                <a:lnTo>
                  <a:pt x="752720" y="509605"/>
                </a:lnTo>
                <a:lnTo>
                  <a:pt x="685642" y="504902"/>
                </a:lnTo>
                <a:lnTo>
                  <a:pt x="620559" y="498967"/>
                </a:lnTo>
                <a:lnTo>
                  <a:pt x="557656" y="491849"/>
                </a:lnTo>
                <a:lnTo>
                  <a:pt x="497121" y="483600"/>
                </a:lnTo>
                <a:lnTo>
                  <a:pt x="439139" y="474267"/>
                </a:lnTo>
                <a:lnTo>
                  <a:pt x="383899" y="463902"/>
                </a:lnTo>
                <a:lnTo>
                  <a:pt x="331585" y="452554"/>
                </a:lnTo>
                <a:lnTo>
                  <a:pt x="282384" y="440274"/>
                </a:lnTo>
                <a:lnTo>
                  <a:pt x="236483" y="427110"/>
                </a:lnTo>
                <a:lnTo>
                  <a:pt x="194069" y="413113"/>
                </a:lnTo>
                <a:lnTo>
                  <a:pt x="155328" y="398332"/>
                </a:lnTo>
                <a:lnTo>
                  <a:pt x="120446" y="382819"/>
                </a:lnTo>
                <a:lnTo>
                  <a:pt x="63006" y="349790"/>
                </a:lnTo>
                <a:lnTo>
                  <a:pt x="23241" y="314426"/>
                </a:lnTo>
                <a:lnTo>
                  <a:pt x="2644" y="277125"/>
                </a:lnTo>
                <a:lnTo>
                  <a:pt x="0" y="257873"/>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543802" y="54538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220762" y="1676526"/>
            <a:ext cx="2773680" cy="1020444"/>
          </a:xfrm>
          <a:custGeom>
            <a:avLst/>
            <a:gdLst/>
            <a:ahLst/>
            <a:cxnLst/>
            <a:rect l="l" t="t" r="r" b="b"/>
            <a:pathLst>
              <a:path w="2773679" h="1020444">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6"/>
                </a:lnTo>
                <a:lnTo>
                  <a:pt x="38760" y="630415"/>
                </a:lnTo>
                <a:lnTo>
                  <a:pt x="74783" y="675831"/>
                </a:lnTo>
                <a:lnTo>
                  <a:pt x="121661" y="719392"/>
                </a:lnTo>
                <a:lnTo>
                  <a:pt x="178812" y="760884"/>
                </a:lnTo>
                <a:lnTo>
                  <a:pt x="245655" y="800093"/>
                </a:lnTo>
                <a:lnTo>
                  <a:pt x="282530" y="818774"/>
                </a:lnTo>
                <a:lnTo>
                  <a:pt x="321610" y="836805"/>
                </a:lnTo>
                <a:lnTo>
                  <a:pt x="362822" y="854158"/>
                </a:lnTo>
                <a:lnTo>
                  <a:pt x="406095" y="870807"/>
                </a:lnTo>
                <a:lnTo>
                  <a:pt x="451355" y="886725"/>
                </a:lnTo>
                <a:lnTo>
                  <a:pt x="498529" y="901885"/>
                </a:lnTo>
                <a:lnTo>
                  <a:pt x="547546" y="916260"/>
                </a:lnTo>
                <a:lnTo>
                  <a:pt x="598333" y="929825"/>
                </a:lnTo>
                <a:lnTo>
                  <a:pt x="650816" y="942551"/>
                </a:lnTo>
                <a:lnTo>
                  <a:pt x="704924" y="954413"/>
                </a:lnTo>
                <a:lnTo>
                  <a:pt x="760583" y="965384"/>
                </a:lnTo>
                <a:lnTo>
                  <a:pt x="817722" y="975436"/>
                </a:lnTo>
                <a:lnTo>
                  <a:pt x="876267" y="984544"/>
                </a:lnTo>
                <a:lnTo>
                  <a:pt x="936146" y="992681"/>
                </a:lnTo>
                <a:lnTo>
                  <a:pt x="997286" y="999819"/>
                </a:lnTo>
                <a:lnTo>
                  <a:pt x="1059615" y="1005932"/>
                </a:lnTo>
                <a:lnTo>
                  <a:pt x="1123060" y="1010994"/>
                </a:lnTo>
                <a:lnTo>
                  <a:pt x="1187548" y="1014977"/>
                </a:lnTo>
                <a:lnTo>
                  <a:pt x="1253007" y="1017856"/>
                </a:lnTo>
                <a:lnTo>
                  <a:pt x="1319365" y="1019602"/>
                </a:lnTo>
                <a:lnTo>
                  <a:pt x="1386547" y="1020190"/>
                </a:lnTo>
                <a:lnTo>
                  <a:pt x="1453730" y="1019602"/>
                </a:lnTo>
                <a:lnTo>
                  <a:pt x="1520088" y="1017856"/>
                </a:lnTo>
                <a:lnTo>
                  <a:pt x="1585548" y="1014977"/>
                </a:lnTo>
                <a:lnTo>
                  <a:pt x="1650036" y="1010994"/>
                </a:lnTo>
                <a:lnTo>
                  <a:pt x="1713482" y="1005932"/>
                </a:lnTo>
                <a:lnTo>
                  <a:pt x="1775812" y="999819"/>
                </a:lnTo>
                <a:lnTo>
                  <a:pt x="1836953" y="992681"/>
                </a:lnTo>
                <a:lnTo>
                  <a:pt x="1896833" y="984544"/>
                </a:lnTo>
                <a:lnTo>
                  <a:pt x="1955379" y="975436"/>
                </a:lnTo>
                <a:lnTo>
                  <a:pt x="2012519" y="965384"/>
                </a:lnTo>
                <a:lnTo>
                  <a:pt x="2068180" y="954413"/>
                </a:lnTo>
                <a:lnTo>
                  <a:pt x="2122289" y="942551"/>
                </a:lnTo>
                <a:lnTo>
                  <a:pt x="2174774" y="929825"/>
                </a:lnTo>
                <a:lnTo>
                  <a:pt x="2225563" y="916260"/>
                </a:lnTo>
                <a:lnTo>
                  <a:pt x="2274581" y="901885"/>
                </a:lnTo>
                <a:lnTo>
                  <a:pt x="2321758" y="886725"/>
                </a:lnTo>
                <a:lnTo>
                  <a:pt x="2367019" y="870807"/>
                </a:lnTo>
                <a:lnTo>
                  <a:pt x="2410293" y="854158"/>
                </a:lnTo>
                <a:lnTo>
                  <a:pt x="2451508" y="836805"/>
                </a:lnTo>
                <a:lnTo>
                  <a:pt x="2490589" y="818774"/>
                </a:lnTo>
                <a:lnTo>
                  <a:pt x="2527465" y="800093"/>
                </a:lnTo>
                <a:lnTo>
                  <a:pt x="2562064" y="780787"/>
                </a:lnTo>
                <a:lnTo>
                  <a:pt x="2624137" y="740410"/>
                </a:lnTo>
                <a:lnTo>
                  <a:pt x="2676226" y="697857"/>
                </a:lnTo>
                <a:lnTo>
                  <a:pt x="2717752" y="653341"/>
                </a:lnTo>
                <a:lnTo>
                  <a:pt x="2748132" y="607077"/>
                </a:lnTo>
                <a:lnTo>
                  <a:pt x="2766786" y="559278"/>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8" name="object 8"/>
          <p:cNvSpPr/>
          <p:nvPr/>
        </p:nvSpPr>
        <p:spPr>
          <a:xfrm>
            <a:off x="1220762" y="1676526"/>
            <a:ext cx="2773680" cy="1020444"/>
          </a:xfrm>
          <a:custGeom>
            <a:avLst/>
            <a:gdLst/>
            <a:ahLst/>
            <a:cxnLst/>
            <a:rect l="l" t="t" r="r" b="b"/>
            <a:pathLst>
              <a:path w="2773679" h="1020444">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6"/>
                </a:lnTo>
                <a:lnTo>
                  <a:pt x="2734371" y="630415"/>
                </a:lnTo>
                <a:lnTo>
                  <a:pt x="2698346" y="675831"/>
                </a:lnTo>
                <a:lnTo>
                  <a:pt x="2651465" y="719392"/>
                </a:lnTo>
                <a:lnTo>
                  <a:pt x="2594312" y="760884"/>
                </a:lnTo>
                <a:lnTo>
                  <a:pt x="2527465" y="800093"/>
                </a:lnTo>
                <a:lnTo>
                  <a:pt x="2490589" y="818774"/>
                </a:lnTo>
                <a:lnTo>
                  <a:pt x="2451508" y="836805"/>
                </a:lnTo>
                <a:lnTo>
                  <a:pt x="2410293" y="854158"/>
                </a:lnTo>
                <a:lnTo>
                  <a:pt x="2367019" y="870807"/>
                </a:lnTo>
                <a:lnTo>
                  <a:pt x="2321758" y="886725"/>
                </a:lnTo>
                <a:lnTo>
                  <a:pt x="2274581" y="901885"/>
                </a:lnTo>
                <a:lnTo>
                  <a:pt x="2225563" y="916260"/>
                </a:lnTo>
                <a:lnTo>
                  <a:pt x="2174774" y="929825"/>
                </a:lnTo>
                <a:lnTo>
                  <a:pt x="2122289" y="942551"/>
                </a:lnTo>
                <a:lnTo>
                  <a:pt x="2068180" y="954413"/>
                </a:lnTo>
                <a:lnTo>
                  <a:pt x="2012519" y="965384"/>
                </a:lnTo>
                <a:lnTo>
                  <a:pt x="1955379" y="975436"/>
                </a:lnTo>
                <a:lnTo>
                  <a:pt x="1896833" y="984544"/>
                </a:lnTo>
                <a:lnTo>
                  <a:pt x="1836953" y="992681"/>
                </a:lnTo>
                <a:lnTo>
                  <a:pt x="1775812" y="999819"/>
                </a:lnTo>
                <a:lnTo>
                  <a:pt x="1713482" y="1005932"/>
                </a:lnTo>
                <a:lnTo>
                  <a:pt x="1650036" y="1010994"/>
                </a:lnTo>
                <a:lnTo>
                  <a:pt x="1585548" y="1014977"/>
                </a:lnTo>
                <a:lnTo>
                  <a:pt x="1520088" y="1017856"/>
                </a:lnTo>
                <a:lnTo>
                  <a:pt x="1453730" y="1019602"/>
                </a:lnTo>
                <a:lnTo>
                  <a:pt x="1386547" y="1020190"/>
                </a:lnTo>
                <a:lnTo>
                  <a:pt x="1319365" y="1019602"/>
                </a:lnTo>
                <a:lnTo>
                  <a:pt x="1253007" y="1017856"/>
                </a:lnTo>
                <a:lnTo>
                  <a:pt x="1187548" y="1014977"/>
                </a:lnTo>
                <a:lnTo>
                  <a:pt x="1123060" y="1010994"/>
                </a:lnTo>
                <a:lnTo>
                  <a:pt x="1059615" y="1005932"/>
                </a:lnTo>
                <a:lnTo>
                  <a:pt x="997286" y="999819"/>
                </a:lnTo>
                <a:lnTo>
                  <a:pt x="936146" y="992681"/>
                </a:lnTo>
                <a:lnTo>
                  <a:pt x="876267" y="984544"/>
                </a:lnTo>
                <a:lnTo>
                  <a:pt x="817722" y="975436"/>
                </a:lnTo>
                <a:lnTo>
                  <a:pt x="760583" y="965384"/>
                </a:lnTo>
                <a:lnTo>
                  <a:pt x="704924" y="954413"/>
                </a:lnTo>
                <a:lnTo>
                  <a:pt x="650816" y="942551"/>
                </a:lnTo>
                <a:lnTo>
                  <a:pt x="598333" y="929825"/>
                </a:lnTo>
                <a:lnTo>
                  <a:pt x="547546" y="916260"/>
                </a:lnTo>
                <a:lnTo>
                  <a:pt x="498529" y="901885"/>
                </a:lnTo>
                <a:lnTo>
                  <a:pt x="451355" y="886725"/>
                </a:lnTo>
                <a:lnTo>
                  <a:pt x="406095" y="870807"/>
                </a:lnTo>
                <a:lnTo>
                  <a:pt x="362822" y="854158"/>
                </a:lnTo>
                <a:lnTo>
                  <a:pt x="321610" y="836805"/>
                </a:lnTo>
                <a:lnTo>
                  <a:pt x="282530" y="818774"/>
                </a:lnTo>
                <a:lnTo>
                  <a:pt x="245655" y="800093"/>
                </a:lnTo>
                <a:lnTo>
                  <a:pt x="211058" y="780787"/>
                </a:lnTo>
                <a:lnTo>
                  <a:pt x="148988" y="740410"/>
                </a:lnTo>
                <a:lnTo>
                  <a:pt x="96901" y="697857"/>
                </a:lnTo>
                <a:lnTo>
                  <a:pt x="55378"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221738" y="2024837"/>
            <a:ext cx="77279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a:t>
            </a:r>
            <a:r>
              <a:rPr sz="1800" spc="-10" dirty="0">
                <a:latin typeface="Calibri"/>
                <a:cs typeface="Calibri"/>
              </a:rPr>
              <a:t>ci</a:t>
            </a:r>
            <a:r>
              <a:rPr sz="1800" dirty="0">
                <a:latin typeface="Calibri"/>
                <a:cs typeface="Calibri"/>
              </a:rPr>
              <a:t>mal</a:t>
            </a:r>
            <a:endParaRPr sz="1800">
              <a:latin typeface="Calibri"/>
              <a:cs typeface="Calibri"/>
            </a:endParaRPr>
          </a:p>
        </p:txBody>
      </p:sp>
      <p:sp>
        <p:nvSpPr>
          <p:cNvPr id="10" name="object 10"/>
          <p:cNvSpPr/>
          <p:nvPr/>
        </p:nvSpPr>
        <p:spPr>
          <a:xfrm>
            <a:off x="5761101" y="1676526"/>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761101" y="1676526"/>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895338" y="2024837"/>
            <a:ext cx="5080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5"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220762" y="4987797"/>
            <a:ext cx="2773680" cy="1020444"/>
          </a:xfrm>
          <a:custGeom>
            <a:avLst/>
            <a:gdLst/>
            <a:ahLst/>
            <a:cxnLst/>
            <a:rect l="l" t="t" r="r" b="b"/>
            <a:pathLst>
              <a:path w="2773679" h="1020445">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8"/>
                </a:lnTo>
                <a:lnTo>
                  <a:pt x="1598" y="534871"/>
                </a:lnTo>
                <a:lnTo>
                  <a:pt x="14171" y="583360"/>
                </a:lnTo>
                <a:lnTo>
                  <a:pt x="38760" y="630422"/>
                </a:lnTo>
                <a:lnTo>
                  <a:pt x="74783" y="675841"/>
                </a:lnTo>
                <a:lnTo>
                  <a:pt x="121661" y="719406"/>
                </a:lnTo>
                <a:lnTo>
                  <a:pt x="178812" y="760902"/>
                </a:lnTo>
                <a:lnTo>
                  <a:pt x="245655" y="800115"/>
                </a:lnTo>
                <a:lnTo>
                  <a:pt x="282530" y="818798"/>
                </a:lnTo>
                <a:lnTo>
                  <a:pt x="321610" y="836831"/>
                </a:lnTo>
                <a:lnTo>
                  <a:pt x="362822" y="854186"/>
                </a:lnTo>
                <a:lnTo>
                  <a:pt x="406095" y="870837"/>
                </a:lnTo>
                <a:lnTo>
                  <a:pt x="451355" y="886757"/>
                </a:lnTo>
                <a:lnTo>
                  <a:pt x="498529" y="901919"/>
                </a:lnTo>
                <a:lnTo>
                  <a:pt x="547546" y="916296"/>
                </a:lnTo>
                <a:lnTo>
                  <a:pt x="598333" y="929862"/>
                </a:lnTo>
                <a:lnTo>
                  <a:pt x="650816" y="942591"/>
                </a:lnTo>
                <a:lnTo>
                  <a:pt x="704924" y="954454"/>
                </a:lnTo>
                <a:lnTo>
                  <a:pt x="760583" y="965426"/>
                </a:lnTo>
                <a:lnTo>
                  <a:pt x="817722" y="975480"/>
                </a:lnTo>
                <a:lnTo>
                  <a:pt x="876267" y="984590"/>
                </a:lnTo>
                <a:lnTo>
                  <a:pt x="936146" y="992727"/>
                </a:lnTo>
                <a:lnTo>
                  <a:pt x="997286" y="999866"/>
                </a:lnTo>
                <a:lnTo>
                  <a:pt x="1059615" y="1005981"/>
                </a:lnTo>
                <a:lnTo>
                  <a:pt x="1123060" y="1011043"/>
                </a:lnTo>
                <a:lnTo>
                  <a:pt x="1187548" y="1015027"/>
                </a:lnTo>
                <a:lnTo>
                  <a:pt x="1253007" y="1017906"/>
                </a:lnTo>
                <a:lnTo>
                  <a:pt x="1319365" y="1019653"/>
                </a:lnTo>
                <a:lnTo>
                  <a:pt x="1386547" y="1020241"/>
                </a:lnTo>
                <a:lnTo>
                  <a:pt x="1453730" y="1019653"/>
                </a:lnTo>
                <a:lnTo>
                  <a:pt x="1520088" y="1017906"/>
                </a:lnTo>
                <a:lnTo>
                  <a:pt x="1585548" y="1015027"/>
                </a:lnTo>
                <a:lnTo>
                  <a:pt x="1650036" y="1011043"/>
                </a:lnTo>
                <a:lnTo>
                  <a:pt x="1713482" y="1005981"/>
                </a:lnTo>
                <a:lnTo>
                  <a:pt x="1775812" y="999866"/>
                </a:lnTo>
                <a:lnTo>
                  <a:pt x="1836953" y="992727"/>
                </a:lnTo>
                <a:lnTo>
                  <a:pt x="1896833" y="984590"/>
                </a:lnTo>
                <a:lnTo>
                  <a:pt x="1955379" y="975480"/>
                </a:lnTo>
                <a:lnTo>
                  <a:pt x="2012519" y="965426"/>
                </a:lnTo>
                <a:lnTo>
                  <a:pt x="2068180" y="954454"/>
                </a:lnTo>
                <a:lnTo>
                  <a:pt x="2122289" y="942591"/>
                </a:lnTo>
                <a:lnTo>
                  <a:pt x="2174774" y="929862"/>
                </a:lnTo>
                <a:lnTo>
                  <a:pt x="2225563" y="916296"/>
                </a:lnTo>
                <a:lnTo>
                  <a:pt x="2274581" y="901919"/>
                </a:lnTo>
                <a:lnTo>
                  <a:pt x="2321758" y="886757"/>
                </a:lnTo>
                <a:lnTo>
                  <a:pt x="2367019" y="870837"/>
                </a:lnTo>
                <a:lnTo>
                  <a:pt x="2410293" y="854186"/>
                </a:lnTo>
                <a:lnTo>
                  <a:pt x="2451508" y="836831"/>
                </a:lnTo>
                <a:lnTo>
                  <a:pt x="2490589" y="818798"/>
                </a:lnTo>
                <a:lnTo>
                  <a:pt x="2527465" y="800115"/>
                </a:lnTo>
                <a:lnTo>
                  <a:pt x="2562064" y="780807"/>
                </a:lnTo>
                <a:lnTo>
                  <a:pt x="2624137" y="740426"/>
                </a:lnTo>
                <a:lnTo>
                  <a:pt x="2676226" y="697869"/>
                </a:lnTo>
                <a:lnTo>
                  <a:pt x="2717752" y="653350"/>
                </a:lnTo>
                <a:lnTo>
                  <a:pt x="2748132" y="607083"/>
                </a:lnTo>
                <a:lnTo>
                  <a:pt x="2766786" y="559281"/>
                </a:lnTo>
                <a:lnTo>
                  <a:pt x="2773133" y="510158"/>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14" name="object 14"/>
          <p:cNvSpPr/>
          <p:nvPr/>
        </p:nvSpPr>
        <p:spPr>
          <a:xfrm>
            <a:off x="1220762" y="4987797"/>
            <a:ext cx="2773680" cy="1020444"/>
          </a:xfrm>
          <a:custGeom>
            <a:avLst/>
            <a:gdLst/>
            <a:ahLst/>
            <a:cxnLst/>
            <a:rect l="l" t="t" r="r" b="b"/>
            <a:pathLst>
              <a:path w="2773679" h="1020445">
                <a:moveTo>
                  <a:pt x="0" y="510158"/>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8"/>
                </a:lnTo>
                <a:lnTo>
                  <a:pt x="2771534" y="534871"/>
                </a:lnTo>
                <a:lnTo>
                  <a:pt x="2758961" y="583360"/>
                </a:lnTo>
                <a:lnTo>
                  <a:pt x="2734371" y="630422"/>
                </a:lnTo>
                <a:lnTo>
                  <a:pt x="2698346" y="675841"/>
                </a:lnTo>
                <a:lnTo>
                  <a:pt x="2651465" y="719406"/>
                </a:lnTo>
                <a:lnTo>
                  <a:pt x="2594312" y="760902"/>
                </a:lnTo>
                <a:lnTo>
                  <a:pt x="2527465" y="800115"/>
                </a:lnTo>
                <a:lnTo>
                  <a:pt x="2490589" y="818798"/>
                </a:lnTo>
                <a:lnTo>
                  <a:pt x="2451508" y="836831"/>
                </a:lnTo>
                <a:lnTo>
                  <a:pt x="2410293" y="854186"/>
                </a:lnTo>
                <a:lnTo>
                  <a:pt x="2367019" y="870837"/>
                </a:lnTo>
                <a:lnTo>
                  <a:pt x="2321758" y="886757"/>
                </a:lnTo>
                <a:lnTo>
                  <a:pt x="2274581" y="901919"/>
                </a:lnTo>
                <a:lnTo>
                  <a:pt x="2225563" y="916296"/>
                </a:lnTo>
                <a:lnTo>
                  <a:pt x="2174774" y="929862"/>
                </a:lnTo>
                <a:lnTo>
                  <a:pt x="2122289" y="942591"/>
                </a:lnTo>
                <a:lnTo>
                  <a:pt x="2068180" y="954454"/>
                </a:lnTo>
                <a:lnTo>
                  <a:pt x="2012519" y="965426"/>
                </a:lnTo>
                <a:lnTo>
                  <a:pt x="1955379" y="975480"/>
                </a:lnTo>
                <a:lnTo>
                  <a:pt x="1896833" y="984590"/>
                </a:lnTo>
                <a:lnTo>
                  <a:pt x="1836953" y="992727"/>
                </a:lnTo>
                <a:lnTo>
                  <a:pt x="1775812" y="999866"/>
                </a:lnTo>
                <a:lnTo>
                  <a:pt x="1713482" y="1005981"/>
                </a:lnTo>
                <a:lnTo>
                  <a:pt x="1650036" y="1011043"/>
                </a:lnTo>
                <a:lnTo>
                  <a:pt x="1585548" y="1015027"/>
                </a:lnTo>
                <a:lnTo>
                  <a:pt x="1520088" y="1017906"/>
                </a:lnTo>
                <a:lnTo>
                  <a:pt x="1453730" y="1019653"/>
                </a:lnTo>
                <a:lnTo>
                  <a:pt x="1386547" y="1020241"/>
                </a:lnTo>
                <a:lnTo>
                  <a:pt x="1319365" y="1019653"/>
                </a:lnTo>
                <a:lnTo>
                  <a:pt x="1253007" y="1017906"/>
                </a:lnTo>
                <a:lnTo>
                  <a:pt x="1187548" y="1015027"/>
                </a:lnTo>
                <a:lnTo>
                  <a:pt x="1123060" y="1011043"/>
                </a:lnTo>
                <a:lnTo>
                  <a:pt x="1059615" y="1005981"/>
                </a:lnTo>
                <a:lnTo>
                  <a:pt x="997286" y="999866"/>
                </a:lnTo>
                <a:lnTo>
                  <a:pt x="936146" y="992727"/>
                </a:lnTo>
                <a:lnTo>
                  <a:pt x="876267" y="984590"/>
                </a:lnTo>
                <a:lnTo>
                  <a:pt x="817722" y="975480"/>
                </a:lnTo>
                <a:lnTo>
                  <a:pt x="760583" y="965426"/>
                </a:lnTo>
                <a:lnTo>
                  <a:pt x="704924" y="954454"/>
                </a:lnTo>
                <a:lnTo>
                  <a:pt x="650816" y="942591"/>
                </a:lnTo>
                <a:lnTo>
                  <a:pt x="598333" y="929862"/>
                </a:lnTo>
                <a:lnTo>
                  <a:pt x="547546" y="916296"/>
                </a:lnTo>
                <a:lnTo>
                  <a:pt x="498529" y="901919"/>
                </a:lnTo>
                <a:lnTo>
                  <a:pt x="451355" y="886757"/>
                </a:lnTo>
                <a:lnTo>
                  <a:pt x="406095" y="870837"/>
                </a:lnTo>
                <a:lnTo>
                  <a:pt x="362822" y="854186"/>
                </a:lnTo>
                <a:lnTo>
                  <a:pt x="321610" y="836831"/>
                </a:lnTo>
                <a:lnTo>
                  <a:pt x="282530" y="818798"/>
                </a:lnTo>
                <a:lnTo>
                  <a:pt x="245655" y="800115"/>
                </a:lnTo>
                <a:lnTo>
                  <a:pt x="211058" y="780807"/>
                </a:lnTo>
                <a:lnTo>
                  <a:pt x="148988" y="740426"/>
                </a:lnTo>
                <a:lnTo>
                  <a:pt x="96901" y="697869"/>
                </a:lnTo>
                <a:lnTo>
                  <a:pt x="55378" y="653350"/>
                </a:lnTo>
                <a:lnTo>
                  <a:pt x="25000" y="607083"/>
                </a:lnTo>
                <a:lnTo>
                  <a:pt x="6346" y="559281"/>
                </a:lnTo>
                <a:lnTo>
                  <a:pt x="0" y="510158"/>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299461" y="5336870"/>
            <a:ext cx="6165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Binary</a:t>
            </a:r>
            <a:endParaRPr sz="1800">
              <a:latin typeface="Calibri"/>
              <a:cs typeface="Calibri"/>
            </a:endParaRPr>
          </a:p>
        </p:txBody>
      </p:sp>
      <p:sp>
        <p:nvSpPr>
          <p:cNvPr id="16" name="object 16"/>
          <p:cNvSpPr/>
          <p:nvPr/>
        </p:nvSpPr>
        <p:spPr>
          <a:xfrm>
            <a:off x="3993896" y="2536570"/>
            <a:ext cx="1849755" cy="2684780"/>
          </a:xfrm>
          <a:custGeom>
            <a:avLst/>
            <a:gdLst/>
            <a:ahLst/>
            <a:cxnLst/>
            <a:rect l="l" t="t" r="r" b="b"/>
            <a:pathLst>
              <a:path w="1849754" h="2684779">
                <a:moveTo>
                  <a:pt x="23621" y="2515870"/>
                </a:moveTo>
                <a:lnTo>
                  <a:pt x="0" y="2684526"/>
                </a:lnTo>
                <a:lnTo>
                  <a:pt x="149098" y="2602356"/>
                </a:lnTo>
                <a:lnTo>
                  <a:pt x="137490" y="2594355"/>
                </a:lnTo>
                <a:lnTo>
                  <a:pt x="92837" y="2594355"/>
                </a:lnTo>
                <a:lnTo>
                  <a:pt x="51053" y="2565654"/>
                </a:lnTo>
                <a:lnTo>
                  <a:pt x="65477" y="2544719"/>
                </a:lnTo>
                <a:lnTo>
                  <a:pt x="23621" y="2515870"/>
                </a:lnTo>
                <a:close/>
              </a:path>
              <a:path w="1849754" h="2684779">
                <a:moveTo>
                  <a:pt x="65477" y="2544719"/>
                </a:moveTo>
                <a:lnTo>
                  <a:pt x="51053" y="2565654"/>
                </a:lnTo>
                <a:lnTo>
                  <a:pt x="92837" y="2594355"/>
                </a:lnTo>
                <a:lnTo>
                  <a:pt x="107215" y="2573488"/>
                </a:lnTo>
                <a:lnTo>
                  <a:pt x="65477" y="2544719"/>
                </a:lnTo>
                <a:close/>
              </a:path>
              <a:path w="1849754" h="2684779">
                <a:moveTo>
                  <a:pt x="107215" y="2573488"/>
                </a:moveTo>
                <a:lnTo>
                  <a:pt x="92837" y="2594355"/>
                </a:lnTo>
                <a:lnTo>
                  <a:pt x="137490" y="2594355"/>
                </a:lnTo>
                <a:lnTo>
                  <a:pt x="107215" y="2573488"/>
                </a:lnTo>
                <a:close/>
              </a:path>
              <a:path w="1849754" h="2684779">
                <a:moveTo>
                  <a:pt x="1742274" y="110928"/>
                </a:moveTo>
                <a:lnTo>
                  <a:pt x="65477" y="2544719"/>
                </a:lnTo>
                <a:lnTo>
                  <a:pt x="107215" y="2573488"/>
                </a:lnTo>
                <a:lnTo>
                  <a:pt x="1784161" y="139787"/>
                </a:lnTo>
                <a:lnTo>
                  <a:pt x="1742274" y="110928"/>
                </a:lnTo>
                <a:close/>
              </a:path>
              <a:path w="1849754" h="2684779">
                <a:moveTo>
                  <a:pt x="1836939" y="90042"/>
                </a:moveTo>
                <a:lnTo>
                  <a:pt x="1756664" y="90042"/>
                </a:lnTo>
                <a:lnTo>
                  <a:pt x="1798574" y="118871"/>
                </a:lnTo>
                <a:lnTo>
                  <a:pt x="1784161" y="139787"/>
                </a:lnTo>
                <a:lnTo>
                  <a:pt x="1825878" y="168528"/>
                </a:lnTo>
                <a:lnTo>
                  <a:pt x="1836939" y="90042"/>
                </a:lnTo>
                <a:close/>
              </a:path>
              <a:path w="1849754" h="2684779">
                <a:moveTo>
                  <a:pt x="1756664" y="90042"/>
                </a:moveTo>
                <a:lnTo>
                  <a:pt x="1742274" y="110928"/>
                </a:lnTo>
                <a:lnTo>
                  <a:pt x="1784161" y="139787"/>
                </a:lnTo>
                <a:lnTo>
                  <a:pt x="1798574" y="118871"/>
                </a:lnTo>
                <a:lnTo>
                  <a:pt x="1756664" y="90042"/>
                </a:lnTo>
                <a:close/>
              </a:path>
              <a:path w="1849754" h="2684779">
                <a:moveTo>
                  <a:pt x="1849627" y="0"/>
                </a:moveTo>
                <a:lnTo>
                  <a:pt x="1700529" y="82168"/>
                </a:lnTo>
                <a:lnTo>
                  <a:pt x="1742274" y="110928"/>
                </a:lnTo>
                <a:lnTo>
                  <a:pt x="1756664" y="90042"/>
                </a:lnTo>
                <a:lnTo>
                  <a:pt x="1836939" y="90042"/>
                </a:lnTo>
                <a:lnTo>
                  <a:pt x="1849627" y="0"/>
                </a:lnTo>
                <a:close/>
              </a:path>
            </a:pathLst>
          </a:custGeom>
          <a:solidFill>
            <a:srgbClr val="E3E9EE"/>
          </a:solidFill>
        </p:spPr>
        <p:txBody>
          <a:bodyPr wrap="square" lIns="0" tIns="0" rIns="0" bIns="0" rtlCol="0"/>
          <a:lstStyle/>
          <a:p>
            <a:endParaRPr/>
          </a:p>
        </p:txBody>
      </p:sp>
      <p:sp>
        <p:nvSpPr>
          <p:cNvPr id="17" name="object 17"/>
          <p:cNvSpPr/>
          <p:nvPr/>
        </p:nvSpPr>
        <p:spPr>
          <a:xfrm>
            <a:off x="3993896" y="2536570"/>
            <a:ext cx="1849755" cy="2684780"/>
          </a:xfrm>
          <a:custGeom>
            <a:avLst/>
            <a:gdLst/>
            <a:ahLst/>
            <a:cxnLst/>
            <a:rect l="l" t="t" r="r" b="b"/>
            <a:pathLst>
              <a:path w="1849754" h="2684779">
                <a:moveTo>
                  <a:pt x="1742313" y="2573527"/>
                </a:moveTo>
                <a:lnTo>
                  <a:pt x="1700529" y="2602356"/>
                </a:lnTo>
                <a:lnTo>
                  <a:pt x="1849627" y="2684526"/>
                </a:lnTo>
                <a:lnTo>
                  <a:pt x="1836930" y="2594355"/>
                </a:lnTo>
                <a:lnTo>
                  <a:pt x="1756664" y="2594355"/>
                </a:lnTo>
                <a:lnTo>
                  <a:pt x="1742313" y="2573527"/>
                </a:lnTo>
                <a:close/>
              </a:path>
              <a:path w="1849754" h="2684779">
                <a:moveTo>
                  <a:pt x="1784122" y="2544680"/>
                </a:moveTo>
                <a:lnTo>
                  <a:pt x="1742313" y="2573527"/>
                </a:lnTo>
                <a:lnTo>
                  <a:pt x="1756664" y="2594355"/>
                </a:lnTo>
                <a:lnTo>
                  <a:pt x="1798574" y="2565654"/>
                </a:lnTo>
                <a:lnTo>
                  <a:pt x="1784122" y="2544680"/>
                </a:lnTo>
                <a:close/>
              </a:path>
              <a:path w="1849754" h="2684779">
                <a:moveTo>
                  <a:pt x="1825878" y="2515870"/>
                </a:moveTo>
                <a:lnTo>
                  <a:pt x="1784122" y="2544680"/>
                </a:lnTo>
                <a:lnTo>
                  <a:pt x="1798574" y="2565654"/>
                </a:lnTo>
                <a:lnTo>
                  <a:pt x="1756664" y="2594355"/>
                </a:lnTo>
                <a:lnTo>
                  <a:pt x="1836930" y="2594355"/>
                </a:lnTo>
                <a:lnTo>
                  <a:pt x="1825878" y="2515870"/>
                </a:lnTo>
                <a:close/>
              </a:path>
              <a:path w="1849754" h="2684779">
                <a:moveTo>
                  <a:pt x="107254" y="110968"/>
                </a:moveTo>
                <a:lnTo>
                  <a:pt x="65438" y="139748"/>
                </a:lnTo>
                <a:lnTo>
                  <a:pt x="1742313" y="2573527"/>
                </a:lnTo>
                <a:lnTo>
                  <a:pt x="1784122" y="2544680"/>
                </a:lnTo>
                <a:lnTo>
                  <a:pt x="107254" y="110968"/>
                </a:lnTo>
                <a:close/>
              </a:path>
              <a:path w="1849754" h="2684779">
                <a:moveTo>
                  <a:pt x="0" y="0"/>
                </a:moveTo>
                <a:lnTo>
                  <a:pt x="23621" y="168528"/>
                </a:lnTo>
                <a:lnTo>
                  <a:pt x="65438" y="139748"/>
                </a:lnTo>
                <a:lnTo>
                  <a:pt x="51053" y="118871"/>
                </a:lnTo>
                <a:lnTo>
                  <a:pt x="92837" y="90042"/>
                </a:lnTo>
                <a:lnTo>
                  <a:pt x="137657" y="90042"/>
                </a:lnTo>
                <a:lnTo>
                  <a:pt x="149098" y="82168"/>
                </a:lnTo>
                <a:lnTo>
                  <a:pt x="0" y="0"/>
                </a:lnTo>
                <a:close/>
              </a:path>
              <a:path w="1849754" h="2684779">
                <a:moveTo>
                  <a:pt x="92837" y="90042"/>
                </a:moveTo>
                <a:lnTo>
                  <a:pt x="51053" y="118871"/>
                </a:lnTo>
                <a:lnTo>
                  <a:pt x="65438" y="139748"/>
                </a:lnTo>
                <a:lnTo>
                  <a:pt x="107254" y="110968"/>
                </a:lnTo>
                <a:lnTo>
                  <a:pt x="92837" y="90042"/>
                </a:lnTo>
                <a:close/>
              </a:path>
              <a:path w="1849754" h="2684779">
                <a:moveTo>
                  <a:pt x="137657" y="90042"/>
                </a:moveTo>
                <a:lnTo>
                  <a:pt x="92837" y="90042"/>
                </a:lnTo>
                <a:lnTo>
                  <a:pt x="107254" y="110968"/>
                </a:lnTo>
                <a:lnTo>
                  <a:pt x="137657" y="90042"/>
                </a:lnTo>
                <a:close/>
              </a:path>
            </a:pathLst>
          </a:custGeom>
          <a:solidFill>
            <a:srgbClr val="E3E9EE"/>
          </a:solidFill>
        </p:spPr>
        <p:txBody>
          <a:bodyPr wrap="square" lIns="0" tIns="0" rIns="0" bIns="0" rtlCol="0"/>
          <a:lstStyle/>
          <a:p>
            <a:endParaRPr/>
          </a:p>
        </p:txBody>
      </p:sp>
      <p:sp>
        <p:nvSpPr>
          <p:cNvPr id="18" name="object 18"/>
          <p:cNvSpPr/>
          <p:nvPr/>
        </p:nvSpPr>
        <p:spPr>
          <a:xfrm>
            <a:off x="7113396" y="3003423"/>
            <a:ext cx="153035" cy="1867535"/>
          </a:xfrm>
          <a:custGeom>
            <a:avLst/>
            <a:gdLst/>
            <a:ahLst/>
            <a:cxnLst/>
            <a:rect l="l" t="t" r="r" b="b"/>
            <a:pathLst>
              <a:path w="153034" h="1867535">
                <a:moveTo>
                  <a:pt x="50803" y="1714753"/>
                </a:moveTo>
                <a:lnTo>
                  <a:pt x="0" y="1714753"/>
                </a:lnTo>
                <a:lnTo>
                  <a:pt x="76200" y="1867027"/>
                </a:lnTo>
                <a:lnTo>
                  <a:pt x="139583" y="1740153"/>
                </a:lnTo>
                <a:lnTo>
                  <a:pt x="50800" y="1740153"/>
                </a:lnTo>
                <a:lnTo>
                  <a:pt x="50803" y="1714753"/>
                </a:lnTo>
                <a:close/>
              </a:path>
              <a:path w="153034" h="1867535">
                <a:moveTo>
                  <a:pt x="51050" y="152315"/>
                </a:moveTo>
                <a:lnTo>
                  <a:pt x="50800" y="1740153"/>
                </a:lnTo>
                <a:lnTo>
                  <a:pt x="101600" y="1740153"/>
                </a:lnTo>
                <a:lnTo>
                  <a:pt x="101850" y="152357"/>
                </a:lnTo>
                <a:lnTo>
                  <a:pt x="51050" y="152315"/>
                </a:lnTo>
                <a:close/>
              </a:path>
              <a:path w="153034" h="1867535">
                <a:moveTo>
                  <a:pt x="152273" y="1714753"/>
                </a:moveTo>
                <a:lnTo>
                  <a:pt x="101603" y="1714753"/>
                </a:lnTo>
                <a:lnTo>
                  <a:pt x="101600" y="1740153"/>
                </a:lnTo>
                <a:lnTo>
                  <a:pt x="139583" y="1740153"/>
                </a:lnTo>
                <a:lnTo>
                  <a:pt x="152273" y="1714753"/>
                </a:lnTo>
                <a:close/>
              </a:path>
              <a:path w="153034" h="1867535">
                <a:moveTo>
                  <a:pt x="139975" y="127000"/>
                </a:moveTo>
                <a:lnTo>
                  <a:pt x="101853" y="127000"/>
                </a:lnTo>
                <a:lnTo>
                  <a:pt x="101850" y="152357"/>
                </a:lnTo>
                <a:lnTo>
                  <a:pt x="152653" y="152400"/>
                </a:lnTo>
                <a:lnTo>
                  <a:pt x="139975" y="127000"/>
                </a:lnTo>
                <a:close/>
              </a:path>
              <a:path w="153034" h="1867535">
                <a:moveTo>
                  <a:pt x="101853" y="127000"/>
                </a:moveTo>
                <a:lnTo>
                  <a:pt x="51053" y="127000"/>
                </a:lnTo>
                <a:lnTo>
                  <a:pt x="51050" y="152315"/>
                </a:lnTo>
                <a:lnTo>
                  <a:pt x="101850" y="152357"/>
                </a:lnTo>
                <a:lnTo>
                  <a:pt x="101853" y="127000"/>
                </a:lnTo>
                <a:close/>
              </a:path>
              <a:path w="153034" h="1867535">
                <a:moveTo>
                  <a:pt x="76580" y="0"/>
                </a:moveTo>
                <a:lnTo>
                  <a:pt x="380" y="152273"/>
                </a:lnTo>
                <a:lnTo>
                  <a:pt x="51050" y="152315"/>
                </a:lnTo>
                <a:lnTo>
                  <a:pt x="51053" y="127000"/>
                </a:lnTo>
                <a:lnTo>
                  <a:pt x="139975" y="127000"/>
                </a:lnTo>
                <a:lnTo>
                  <a:pt x="76580" y="0"/>
                </a:lnTo>
                <a:close/>
              </a:path>
            </a:pathLst>
          </a:custGeom>
          <a:solidFill>
            <a:srgbClr val="E3E9EE"/>
          </a:solidFill>
        </p:spPr>
        <p:txBody>
          <a:bodyPr wrap="square" lIns="0" tIns="0" rIns="0" bIns="0" rtlCol="0"/>
          <a:lstStyle/>
          <a:p>
            <a:endParaRPr/>
          </a:p>
        </p:txBody>
      </p:sp>
      <p:sp>
        <p:nvSpPr>
          <p:cNvPr id="19" name="object 19"/>
          <p:cNvSpPr/>
          <p:nvPr/>
        </p:nvSpPr>
        <p:spPr>
          <a:xfrm>
            <a:off x="2487422" y="2887598"/>
            <a:ext cx="153035" cy="1866900"/>
          </a:xfrm>
          <a:custGeom>
            <a:avLst/>
            <a:gdLst/>
            <a:ahLst/>
            <a:cxnLst/>
            <a:rect l="l" t="t" r="r" b="b"/>
            <a:pathLst>
              <a:path w="153035" h="1866900">
                <a:moveTo>
                  <a:pt x="50803" y="1714627"/>
                </a:moveTo>
                <a:lnTo>
                  <a:pt x="0" y="1714627"/>
                </a:lnTo>
                <a:lnTo>
                  <a:pt x="76200" y="1866900"/>
                </a:lnTo>
                <a:lnTo>
                  <a:pt x="139583" y="1740027"/>
                </a:lnTo>
                <a:lnTo>
                  <a:pt x="50800" y="1740027"/>
                </a:lnTo>
                <a:lnTo>
                  <a:pt x="50803" y="1714627"/>
                </a:lnTo>
                <a:close/>
              </a:path>
              <a:path w="153035" h="1866900">
                <a:moveTo>
                  <a:pt x="101853" y="126873"/>
                </a:moveTo>
                <a:lnTo>
                  <a:pt x="51053" y="126873"/>
                </a:lnTo>
                <a:lnTo>
                  <a:pt x="50800" y="1740027"/>
                </a:lnTo>
                <a:lnTo>
                  <a:pt x="101600" y="1740027"/>
                </a:lnTo>
                <a:lnTo>
                  <a:pt x="101853" y="126873"/>
                </a:lnTo>
                <a:close/>
              </a:path>
              <a:path w="153035" h="1866900">
                <a:moveTo>
                  <a:pt x="152272" y="1714627"/>
                </a:moveTo>
                <a:lnTo>
                  <a:pt x="101603" y="1714627"/>
                </a:lnTo>
                <a:lnTo>
                  <a:pt x="101600" y="1740027"/>
                </a:lnTo>
                <a:lnTo>
                  <a:pt x="139583" y="1740027"/>
                </a:lnTo>
                <a:lnTo>
                  <a:pt x="152272" y="1714627"/>
                </a:lnTo>
                <a:close/>
              </a:path>
              <a:path w="153035" h="1866900">
                <a:moveTo>
                  <a:pt x="76453" y="0"/>
                </a:moveTo>
                <a:lnTo>
                  <a:pt x="380" y="152273"/>
                </a:lnTo>
                <a:lnTo>
                  <a:pt x="51050" y="152273"/>
                </a:lnTo>
                <a:lnTo>
                  <a:pt x="51053" y="126873"/>
                </a:lnTo>
                <a:lnTo>
                  <a:pt x="139943" y="126873"/>
                </a:lnTo>
                <a:lnTo>
                  <a:pt x="76453" y="0"/>
                </a:lnTo>
                <a:close/>
              </a:path>
              <a:path w="153035" h="1866900">
                <a:moveTo>
                  <a:pt x="139943" y="126873"/>
                </a:moveTo>
                <a:lnTo>
                  <a:pt x="101853" y="126873"/>
                </a:lnTo>
                <a:lnTo>
                  <a:pt x="101850" y="152273"/>
                </a:lnTo>
                <a:lnTo>
                  <a:pt x="152653" y="152273"/>
                </a:lnTo>
                <a:lnTo>
                  <a:pt x="139943" y="126873"/>
                </a:lnTo>
                <a:close/>
              </a:path>
            </a:pathLst>
          </a:custGeom>
          <a:solidFill>
            <a:srgbClr val="E3E9EE"/>
          </a:solidFill>
        </p:spPr>
        <p:txBody>
          <a:bodyPr wrap="square" lIns="0" tIns="0" rIns="0" bIns="0" rtlCol="0"/>
          <a:lstStyle/>
          <a:p>
            <a:endParaRPr/>
          </a:p>
        </p:txBody>
      </p:sp>
      <p:sp>
        <p:nvSpPr>
          <p:cNvPr id="20" name="object 20"/>
          <p:cNvSpPr/>
          <p:nvPr/>
        </p:nvSpPr>
        <p:spPr>
          <a:xfrm>
            <a:off x="4246498" y="2111501"/>
            <a:ext cx="1344930" cy="152400"/>
          </a:xfrm>
          <a:custGeom>
            <a:avLst/>
            <a:gdLst/>
            <a:ahLst/>
            <a:cxnLst/>
            <a:rect l="l" t="t" r="r" b="b"/>
            <a:pathLst>
              <a:path w="1344929" h="152400">
                <a:moveTo>
                  <a:pt x="1192402" y="101592"/>
                </a:moveTo>
                <a:lnTo>
                  <a:pt x="1192402" y="152273"/>
                </a:lnTo>
                <a:lnTo>
                  <a:pt x="1293833" y="101600"/>
                </a:lnTo>
                <a:lnTo>
                  <a:pt x="1192402" y="101592"/>
                </a:lnTo>
                <a:close/>
              </a:path>
              <a:path w="1344929" h="152400">
                <a:moveTo>
                  <a:pt x="1192402" y="50792"/>
                </a:moveTo>
                <a:lnTo>
                  <a:pt x="1192402" y="101592"/>
                </a:lnTo>
                <a:lnTo>
                  <a:pt x="1217802" y="101600"/>
                </a:lnTo>
                <a:lnTo>
                  <a:pt x="1217802" y="50800"/>
                </a:lnTo>
                <a:lnTo>
                  <a:pt x="1192402" y="50792"/>
                </a:lnTo>
                <a:close/>
              </a:path>
              <a:path w="1344929" h="152400">
                <a:moveTo>
                  <a:pt x="1192402" y="0"/>
                </a:moveTo>
                <a:lnTo>
                  <a:pt x="1192402" y="50792"/>
                </a:lnTo>
                <a:lnTo>
                  <a:pt x="1217802" y="50800"/>
                </a:lnTo>
                <a:lnTo>
                  <a:pt x="1217802" y="101600"/>
                </a:lnTo>
                <a:lnTo>
                  <a:pt x="1293849" y="101592"/>
                </a:lnTo>
                <a:lnTo>
                  <a:pt x="1344676" y="76200"/>
                </a:lnTo>
                <a:lnTo>
                  <a:pt x="1192402" y="0"/>
                </a:lnTo>
                <a:close/>
              </a:path>
              <a:path w="1344929" h="152400">
                <a:moveTo>
                  <a:pt x="126" y="50419"/>
                </a:moveTo>
                <a:lnTo>
                  <a:pt x="0" y="101219"/>
                </a:lnTo>
                <a:lnTo>
                  <a:pt x="1192402" y="101592"/>
                </a:lnTo>
                <a:lnTo>
                  <a:pt x="1192402" y="50792"/>
                </a:lnTo>
                <a:lnTo>
                  <a:pt x="126" y="50419"/>
                </a:lnTo>
                <a:close/>
              </a:path>
            </a:pathLst>
          </a:custGeom>
          <a:solidFill>
            <a:srgbClr val="FF0000"/>
          </a:solidFill>
        </p:spPr>
        <p:txBody>
          <a:bodyPr wrap="square" lIns="0" tIns="0" rIns="0" bIns="0" rtlCol="0"/>
          <a:lstStyle/>
          <a:p>
            <a:endParaRPr/>
          </a:p>
        </p:txBody>
      </p:sp>
      <p:sp>
        <p:nvSpPr>
          <p:cNvPr id="21" name="object 21"/>
          <p:cNvSpPr/>
          <p:nvPr/>
        </p:nvSpPr>
        <p:spPr>
          <a:xfrm>
            <a:off x="4246498" y="5494146"/>
            <a:ext cx="1344930" cy="153035"/>
          </a:xfrm>
          <a:custGeom>
            <a:avLst/>
            <a:gdLst/>
            <a:ahLst/>
            <a:cxnLst/>
            <a:rect l="l" t="t" r="r" b="b"/>
            <a:pathLst>
              <a:path w="1344929" h="153035">
                <a:moveTo>
                  <a:pt x="1192402" y="51048"/>
                </a:moveTo>
                <a:lnTo>
                  <a:pt x="1192402" y="152590"/>
                </a:lnTo>
                <a:lnTo>
                  <a:pt x="1293901" y="101841"/>
                </a:lnTo>
                <a:lnTo>
                  <a:pt x="1217802" y="101841"/>
                </a:lnTo>
                <a:lnTo>
                  <a:pt x="1217802" y="51053"/>
                </a:lnTo>
                <a:lnTo>
                  <a:pt x="1192402" y="51048"/>
                </a:lnTo>
                <a:close/>
              </a:path>
              <a:path w="1344929" h="153035">
                <a:moveTo>
                  <a:pt x="152400" y="0"/>
                </a:moveTo>
                <a:lnTo>
                  <a:pt x="0" y="76072"/>
                </a:lnTo>
                <a:lnTo>
                  <a:pt x="152273" y="152311"/>
                </a:lnTo>
                <a:lnTo>
                  <a:pt x="152315" y="101555"/>
                </a:lnTo>
                <a:lnTo>
                  <a:pt x="127000" y="101549"/>
                </a:lnTo>
                <a:lnTo>
                  <a:pt x="127000" y="50799"/>
                </a:lnTo>
                <a:lnTo>
                  <a:pt x="152357" y="50799"/>
                </a:lnTo>
                <a:lnTo>
                  <a:pt x="152400" y="0"/>
                </a:lnTo>
                <a:close/>
              </a:path>
              <a:path w="1344929" h="153035">
                <a:moveTo>
                  <a:pt x="1217802" y="101834"/>
                </a:moveTo>
                <a:lnTo>
                  <a:pt x="1192403" y="101834"/>
                </a:lnTo>
                <a:lnTo>
                  <a:pt x="1217802" y="101841"/>
                </a:lnTo>
                <a:close/>
              </a:path>
              <a:path w="1344929" h="153035">
                <a:moveTo>
                  <a:pt x="1192402" y="253"/>
                </a:moveTo>
                <a:lnTo>
                  <a:pt x="1192402" y="51048"/>
                </a:lnTo>
                <a:lnTo>
                  <a:pt x="1217802" y="51053"/>
                </a:lnTo>
                <a:lnTo>
                  <a:pt x="1217802" y="101841"/>
                </a:lnTo>
                <a:lnTo>
                  <a:pt x="1293915" y="101834"/>
                </a:lnTo>
                <a:lnTo>
                  <a:pt x="1344676" y="76453"/>
                </a:lnTo>
                <a:lnTo>
                  <a:pt x="1192402" y="253"/>
                </a:lnTo>
                <a:close/>
              </a:path>
              <a:path w="1344929" h="153035">
                <a:moveTo>
                  <a:pt x="152357" y="50805"/>
                </a:moveTo>
                <a:lnTo>
                  <a:pt x="152315" y="101555"/>
                </a:lnTo>
                <a:lnTo>
                  <a:pt x="1192403" y="101834"/>
                </a:lnTo>
                <a:lnTo>
                  <a:pt x="1192402" y="51048"/>
                </a:lnTo>
                <a:lnTo>
                  <a:pt x="152357" y="50805"/>
                </a:lnTo>
                <a:close/>
              </a:path>
              <a:path w="1344929" h="153035">
                <a:moveTo>
                  <a:pt x="127000" y="50799"/>
                </a:moveTo>
                <a:lnTo>
                  <a:pt x="127000" y="101549"/>
                </a:lnTo>
                <a:lnTo>
                  <a:pt x="152315" y="101555"/>
                </a:lnTo>
                <a:lnTo>
                  <a:pt x="152357" y="50805"/>
                </a:lnTo>
                <a:lnTo>
                  <a:pt x="127000" y="50799"/>
                </a:lnTo>
                <a:close/>
              </a:path>
            </a:pathLst>
          </a:custGeom>
          <a:solidFill>
            <a:srgbClr val="E3E9EE"/>
          </a:solidFill>
        </p:spPr>
        <p:txBody>
          <a:bodyPr wrap="square" lIns="0" tIns="0" rIns="0" bIns="0" rtlCol="0"/>
          <a:lstStyle/>
          <a:p>
            <a:endParaRPr/>
          </a:p>
        </p:txBody>
      </p:sp>
      <p:sp>
        <p:nvSpPr>
          <p:cNvPr id="24" name="object 24"/>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45</a:t>
            </a:fld>
            <a:endParaRPr sz="1200">
              <a:latin typeface="Calibri"/>
              <a:cs typeface="Calibri"/>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0"/>
            <a:ext cx="7421245" cy="878840"/>
          </a:xfrm>
          <a:prstGeom prst="rect">
            <a:avLst/>
          </a:prstGeom>
        </p:spPr>
        <p:txBody>
          <a:bodyPr vert="horz" wrap="square" lIns="0" tIns="12065" rIns="0" bIns="0" rtlCol="0">
            <a:spAutoFit/>
          </a:bodyPr>
          <a:lstStyle/>
          <a:p>
            <a:pPr marL="12700" marR="5080">
              <a:lnSpc>
                <a:spcPct val="100000"/>
              </a:lnSpc>
              <a:spcBef>
                <a:spcPts val="95"/>
              </a:spcBef>
            </a:pPr>
            <a:r>
              <a:rPr sz="2800" b="1" spc="-20" dirty="0">
                <a:latin typeface="Calibri"/>
                <a:cs typeface="Calibri"/>
              </a:rPr>
              <a:t>Conversion </a:t>
            </a:r>
            <a:r>
              <a:rPr sz="2800" b="1" spc="-5" dirty="0">
                <a:latin typeface="Calibri"/>
                <a:cs typeface="Calibri"/>
              </a:rPr>
              <a:t>of Decimal Number </a:t>
            </a:r>
            <a:r>
              <a:rPr sz="2800" b="1" spc="-20" dirty="0">
                <a:latin typeface="Calibri"/>
                <a:cs typeface="Calibri"/>
              </a:rPr>
              <a:t>into </a:t>
            </a:r>
            <a:r>
              <a:rPr sz="2800" b="1" spc="-10" dirty="0">
                <a:latin typeface="Calibri"/>
                <a:cs typeface="Calibri"/>
              </a:rPr>
              <a:t>Octal Number  </a:t>
            </a:r>
            <a:r>
              <a:rPr sz="2800" b="1" spc="-15" dirty="0">
                <a:latin typeface="Calibri"/>
                <a:cs typeface="Calibri"/>
              </a:rPr>
              <a:t>(Integer</a:t>
            </a:r>
            <a:r>
              <a:rPr sz="2800" b="1" spc="15" dirty="0">
                <a:latin typeface="Calibri"/>
                <a:cs typeface="Calibri"/>
              </a:rPr>
              <a:t> </a:t>
            </a:r>
            <a:r>
              <a:rPr sz="2800" b="1" spc="-5" dirty="0">
                <a:latin typeface="Calibri"/>
                <a:cs typeface="Calibri"/>
              </a:rPr>
              <a:t>Number)</a:t>
            </a:r>
            <a:endParaRPr sz="2800">
              <a:latin typeface="Calibri"/>
              <a:cs typeface="Calibri"/>
            </a:endParaRPr>
          </a:p>
        </p:txBody>
      </p:sp>
      <p:sp>
        <p:nvSpPr>
          <p:cNvPr id="3" name="object 3"/>
          <p:cNvSpPr txBox="1"/>
          <p:nvPr/>
        </p:nvSpPr>
        <p:spPr>
          <a:xfrm>
            <a:off x="383844" y="921994"/>
            <a:ext cx="8378190" cy="5147945"/>
          </a:xfrm>
          <a:prstGeom prst="rect">
            <a:avLst/>
          </a:prstGeom>
        </p:spPr>
        <p:txBody>
          <a:bodyPr vert="horz" wrap="square" lIns="0" tIns="256540" rIns="0" bIns="0" rtlCol="0">
            <a:spAutoFit/>
          </a:bodyPr>
          <a:lstStyle/>
          <a:p>
            <a:pPr marL="12700">
              <a:lnSpc>
                <a:spcPct val="100000"/>
              </a:lnSpc>
              <a:spcBef>
                <a:spcPts val="2020"/>
              </a:spcBef>
            </a:pPr>
            <a:r>
              <a:rPr sz="3200" spc="-15" dirty="0">
                <a:solidFill>
                  <a:srgbClr val="FF0000"/>
                </a:solidFill>
                <a:latin typeface="Calibri"/>
                <a:cs typeface="Calibri"/>
              </a:rPr>
              <a:t>Procedure:</a:t>
            </a:r>
            <a:endParaRPr sz="3200">
              <a:latin typeface="Calibri"/>
              <a:cs typeface="Calibri"/>
            </a:endParaRPr>
          </a:p>
          <a:p>
            <a:pPr marL="527685" marR="5080" indent="-515620" algn="just">
              <a:lnSpc>
                <a:spcPct val="150000"/>
              </a:lnSpc>
              <a:spcBef>
                <a:spcPts val="5"/>
              </a:spcBef>
              <a:buAutoNum type="arabicPeriod"/>
              <a:tabLst>
                <a:tab pos="528320" algn="l"/>
              </a:tabLst>
            </a:pPr>
            <a:r>
              <a:rPr sz="3200" spc="-5" dirty="0">
                <a:latin typeface="Calibri"/>
                <a:cs typeface="Calibri"/>
              </a:rPr>
              <a:t>Divide </a:t>
            </a:r>
            <a:r>
              <a:rPr sz="3200" dirty="0">
                <a:latin typeface="Calibri"/>
                <a:cs typeface="Calibri"/>
              </a:rPr>
              <a:t>the </a:t>
            </a:r>
            <a:r>
              <a:rPr sz="3200" spc="-5" dirty="0">
                <a:latin typeface="Calibri"/>
                <a:cs typeface="Calibri"/>
              </a:rPr>
              <a:t>decimal no </a:t>
            </a:r>
            <a:r>
              <a:rPr sz="3200" spc="-10" dirty="0">
                <a:latin typeface="Calibri"/>
                <a:cs typeface="Calibri"/>
              </a:rPr>
              <a:t>by </a:t>
            </a:r>
            <a:r>
              <a:rPr sz="3200" dirty="0">
                <a:latin typeface="Calibri"/>
                <a:cs typeface="Calibri"/>
              </a:rPr>
              <a:t>the </a:t>
            </a:r>
            <a:r>
              <a:rPr sz="3200" spc="-5" dirty="0">
                <a:latin typeface="Calibri"/>
                <a:cs typeface="Calibri"/>
              </a:rPr>
              <a:t>base 8, noting </a:t>
            </a:r>
            <a:r>
              <a:rPr sz="3200" dirty="0">
                <a:latin typeface="Calibri"/>
                <a:cs typeface="Calibri"/>
              </a:rPr>
              <a:t>the  </a:t>
            </a:r>
            <a:r>
              <a:rPr sz="3200" spc="-40" dirty="0">
                <a:latin typeface="Calibri"/>
                <a:cs typeface="Calibri"/>
              </a:rPr>
              <a:t>remainder.</a:t>
            </a:r>
            <a:endParaRPr sz="3200">
              <a:latin typeface="Calibri"/>
              <a:cs typeface="Calibri"/>
            </a:endParaRPr>
          </a:p>
          <a:p>
            <a:pPr marL="527685" marR="5080" indent="-515620" algn="just">
              <a:lnSpc>
                <a:spcPct val="150000"/>
              </a:lnSpc>
              <a:buAutoNum type="arabicPeriod"/>
              <a:tabLst>
                <a:tab pos="528320" algn="l"/>
              </a:tabLst>
            </a:pPr>
            <a:r>
              <a:rPr sz="3200" spc="-5" dirty="0">
                <a:latin typeface="Calibri"/>
                <a:cs typeface="Calibri"/>
              </a:rPr>
              <a:t>Continue </a:t>
            </a:r>
            <a:r>
              <a:rPr sz="3200" spc="-25" dirty="0">
                <a:latin typeface="Calibri"/>
                <a:cs typeface="Calibri"/>
              </a:rPr>
              <a:t>to </a:t>
            </a:r>
            <a:r>
              <a:rPr sz="3200" spc="-5" dirty="0">
                <a:latin typeface="Calibri"/>
                <a:cs typeface="Calibri"/>
              </a:rPr>
              <a:t>divide </a:t>
            </a:r>
            <a:r>
              <a:rPr sz="3200" dirty="0">
                <a:latin typeface="Calibri"/>
                <a:cs typeface="Calibri"/>
              </a:rPr>
              <a:t>the </a:t>
            </a:r>
            <a:r>
              <a:rPr sz="3200" spc="-10" dirty="0">
                <a:latin typeface="Calibri"/>
                <a:cs typeface="Calibri"/>
              </a:rPr>
              <a:t>quotient by </a:t>
            </a:r>
            <a:r>
              <a:rPr sz="3200" dirty="0">
                <a:latin typeface="Calibri"/>
                <a:cs typeface="Calibri"/>
              </a:rPr>
              <a:t>8 </a:t>
            </a:r>
            <a:r>
              <a:rPr sz="3200" spc="-10" dirty="0">
                <a:latin typeface="Calibri"/>
                <a:cs typeface="Calibri"/>
              </a:rPr>
              <a:t>until there  </a:t>
            </a:r>
            <a:r>
              <a:rPr sz="3200" spc="-5" dirty="0">
                <a:latin typeface="Calibri"/>
                <a:cs typeface="Calibri"/>
              </a:rPr>
              <a:t>is nothing </a:t>
            </a:r>
            <a:r>
              <a:rPr sz="3200" spc="-10" dirty="0">
                <a:latin typeface="Calibri"/>
                <a:cs typeface="Calibri"/>
              </a:rPr>
              <a:t>left, </a:t>
            </a:r>
            <a:r>
              <a:rPr sz="3200" spc="-15" dirty="0">
                <a:latin typeface="Calibri"/>
                <a:cs typeface="Calibri"/>
              </a:rPr>
              <a:t>keeping  </a:t>
            </a:r>
            <a:r>
              <a:rPr sz="3200" dirty="0">
                <a:latin typeface="Calibri"/>
                <a:cs typeface="Calibri"/>
              </a:rPr>
              <a:t>the </a:t>
            </a:r>
            <a:r>
              <a:rPr sz="3200" spc="-15" dirty="0">
                <a:latin typeface="Calibri"/>
                <a:cs typeface="Calibri"/>
              </a:rPr>
              <a:t>track  </a:t>
            </a:r>
            <a:r>
              <a:rPr sz="3200" dirty="0">
                <a:latin typeface="Calibri"/>
                <a:cs typeface="Calibri"/>
              </a:rPr>
              <a:t>of the  </a:t>
            </a:r>
            <a:r>
              <a:rPr sz="3200" spc="-10" dirty="0">
                <a:latin typeface="Calibri"/>
                <a:cs typeface="Calibri"/>
              </a:rPr>
              <a:t>remainders </a:t>
            </a:r>
            <a:r>
              <a:rPr sz="3200" spc="-15" dirty="0">
                <a:latin typeface="Calibri"/>
                <a:cs typeface="Calibri"/>
              </a:rPr>
              <a:t>from </a:t>
            </a:r>
            <a:r>
              <a:rPr sz="3200" dirty="0">
                <a:latin typeface="Calibri"/>
                <a:cs typeface="Calibri"/>
              </a:rPr>
              <a:t>each</a:t>
            </a:r>
            <a:r>
              <a:rPr sz="3200" spc="-25" dirty="0">
                <a:latin typeface="Calibri"/>
                <a:cs typeface="Calibri"/>
              </a:rPr>
              <a:t> </a:t>
            </a:r>
            <a:r>
              <a:rPr sz="3200" spc="-20" dirty="0">
                <a:latin typeface="Calibri"/>
                <a:cs typeface="Calibri"/>
              </a:rPr>
              <a:t>step.</a:t>
            </a:r>
            <a:endParaRPr sz="3200">
              <a:latin typeface="Calibri"/>
              <a:cs typeface="Calibri"/>
            </a:endParaRPr>
          </a:p>
          <a:p>
            <a:pPr marL="527685" indent="-515620" algn="just">
              <a:lnSpc>
                <a:spcPct val="100000"/>
              </a:lnSpc>
              <a:spcBef>
                <a:spcPts val="1920"/>
              </a:spcBef>
              <a:buAutoNum type="arabicPeriod"/>
              <a:tabLst>
                <a:tab pos="528320" algn="l"/>
              </a:tabLst>
            </a:pPr>
            <a:r>
              <a:rPr sz="3200" spc="-15" dirty="0">
                <a:latin typeface="Calibri"/>
                <a:cs typeface="Calibri"/>
              </a:rPr>
              <a:t>List </a:t>
            </a:r>
            <a:r>
              <a:rPr sz="3200" dirty="0">
                <a:latin typeface="Calibri"/>
                <a:cs typeface="Calibri"/>
              </a:rPr>
              <a:t>the </a:t>
            </a:r>
            <a:r>
              <a:rPr sz="3200" spc="-5" dirty="0">
                <a:latin typeface="Calibri"/>
                <a:cs typeface="Calibri"/>
              </a:rPr>
              <a:t>remainder </a:t>
            </a:r>
            <a:r>
              <a:rPr sz="3200" spc="-10" dirty="0">
                <a:latin typeface="Calibri"/>
                <a:cs typeface="Calibri"/>
              </a:rPr>
              <a:t>values </a:t>
            </a:r>
            <a:r>
              <a:rPr sz="3200" dirty="0">
                <a:latin typeface="Calibri"/>
                <a:cs typeface="Calibri"/>
              </a:rPr>
              <a:t>in </a:t>
            </a:r>
            <a:r>
              <a:rPr sz="3200" spc="-25" dirty="0">
                <a:latin typeface="Calibri"/>
                <a:cs typeface="Calibri"/>
              </a:rPr>
              <a:t>reverse </a:t>
            </a:r>
            <a:r>
              <a:rPr sz="3200" spc="-15" dirty="0">
                <a:latin typeface="Calibri"/>
                <a:cs typeface="Calibri"/>
              </a:rPr>
              <a:t>order</a:t>
            </a:r>
            <a:r>
              <a:rPr sz="3200" spc="20" dirty="0">
                <a:latin typeface="Calibri"/>
                <a:cs typeface="Calibri"/>
              </a:rPr>
              <a:t> </a:t>
            </a:r>
            <a:r>
              <a:rPr sz="3200" spc="-45" dirty="0">
                <a:latin typeface="Calibri"/>
                <a:cs typeface="Calibri"/>
              </a:rPr>
              <a:t>to</a:t>
            </a:r>
            <a:endParaRPr sz="3200">
              <a:latin typeface="Calibri"/>
              <a:cs typeface="Calibri"/>
            </a:endParaRPr>
          </a:p>
        </p:txBody>
      </p:sp>
      <p:sp>
        <p:nvSpPr>
          <p:cNvPr id="4" name="object 4"/>
          <p:cNvSpPr txBox="1"/>
          <p:nvPr/>
        </p:nvSpPr>
        <p:spPr>
          <a:xfrm>
            <a:off x="510540" y="6172301"/>
            <a:ext cx="737870" cy="513715"/>
          </a:xfrm>
          <a:prstGeom prst="rect">
            <a:avLst/>
          </a:prstGeom>
        </p:spPr>
        <p:txBody>
          <a:bodyPr vert="horz" wrap="square" lIns="0" tIns="12700" rIns="0" bIns="0" rtlCol="0">
            <a:spAutoFit/>
          </a:bodyPr>
          <a:lstStyle/>
          <a:p>
            <a:pPr marL="38100">
              <a:lnSpc>
                <a:spcPct val="100000"/>
              </a:lnSpc>
              <a:spcBef>
                <a:spcPts val="100"/>
              </a:spcBef>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a:t>
            </a:r>
            <a:r>
              <a:rPr sz="1200" spc="-520" dirty="0">
                <a:solidFill>
                  <a:srgbClr val="8A8A8A"/>
                </a:solidFill>
                <a:latin typeface="Calibri"/>
                <a:cs typeface="Calibri"/>
              </a:rPr>
              <a:t>2</a:t>
            </a:r>
            <a:r>
              <a:rPr sz="4800" spc="-690" baseline="-15625" dirty="0">
                <a:latin typeface="Calibri"/>
                <a:cs typeface="Calibri"/>
              </a:rPr>
              <a:t>f</a:t>
            </a:r>
            <a:r>
              <a:rPr sz="1200" spc="-150" dirty="0">
                <a:solidFill>
                  <a:srgbClr val="8A8A8A"/>
                </a:solidFill>
                <a:latin typeface="Calibri"/>
                <a:cs typeface="Calibri"/>
              </a:rPr>
              <a:t>0</a:t>
            </a:r>
            <a:r>
              <a:rPr sz="4800" spc="-869" baseline="-15625" dirty="0">
                <a:latin typeface="Calibri"/>
                <a:cs typeface="Calibri"/>
              </a:rPr>
              <a:t>i</a:t>
            </a:r>
            <a:r>
              <a:rPr sz="1200" spc="-40" dirty="0">
                <a:solidFill>
                  <a:srgbClr val="8A8A8A"/>
                </a:solidFill>
                <a:latin typeface="Calibri"/>
                <a:cs typeface="Calibri"/>
              </a:rPr>
              <a:t>1</a:t>
            </a:r>
            <a:r>
              <a:rPr sz="4800" spc="-2467" baseline="-15625" dirty="0">
                <a:latin typeface="Calibri"/>
                <a:cs typeface="Calibri"/>
              </a:rPr>
              <a:t>n</a:t>
            </a:r>
            <a:r>
              <a:rPr sz="1200" dirty="0">
                <a:solidFill>
                  <a:srgbClr val="8A8A8A"/>
                </a:solidFill>
                <a:latin typeface="Calibri"/>
                <a:cs typeface="Calibri"/>
              </a:rPr>
              <a:t>7</a:t>
            </a:r>
            <a:endParaRPr sz="1200">
              <a:latin typeface="Calibri"/>
              <a:cs typeface="Calibri"/>
            </a:endParaRPr>
          </a:p>
        </p:txBody>
      </p:sp>
      <p:sp>
        <p:nvSpPr>
          <p:cNvPr id="5" name="object 5"/>
          <p:cNvSpPr txBox="1"/>
          <p:nvPr/>
        </p:nvSpPr>
        <p:spPr>
          <a:xfrm>
            <a:off x="1303380" y="6287515"/>
            <a:ext cx="5320665" cy="513715"/>
          </a:xfrm>
          <a:prstGeom prst="rect">
            <a:avLst/>
          </a:prstGeom>
        </p:spPr>
        <p:txBody>
          <a:bodyPr vert="horz" wrap="square" lIns="0" tIns="12700" rIns="0" bIns="0" rtlCol="0">
            <a:spAutoFit/>
          </a:bodyPr>
          <a:lstStyle/>
          <a:p>
            <a:pPr marL="38100">
              <a:lnSpc>
                <a:spcPct val="100000"/>
              </a:lnSpc>
              <a:spcBef>
                <a:spcPts val="100"/>
              </a:spcBef>
            </a:pPr>
            <a:r>
              <a:rPr sz="3200" dirty="0">
                <a:latin typeface="Calibri"/>
                <a:cs typeface="Calibri"/>
              </a:rPr>
              <a:t>d</a:t>
            </a:r>
            <a:r>
              <a:rPr sz="3200" spc="15" dirty="0">
                <a:latin typeface="Calibri"/>
                <a:cs typeface="Calibri"/>
              </a:rPr>
              <a:t> </a:t>
            </a:r>
            <a:r>
              <a:rPr sz="3200" dirty="0">
                <a:latin typeface="Calibri"/>
                <a:cs typeface="Calibri"/>
              </a:rPr>
              <a:t>the </a:t>
            </a:r>
            <a:r>
              <a:rPr sz="3200" spc="-5" dirty="0">
                <a:latin typeface="Calibri"/>
                <a:cs typeface="Calibri"/>
              </a:rPr>
              <a:t>num</a:t>
            </a:r>
            <a:r>
              <a:rPr sz="3200" spc="-15" dirty="0">
                <a:latin typeface="Calibri"/>
                <a:cs typeface="Calibri"/>
              </a:rPr>
              <a:t>b</a:t>
            </a:r>
            <a:r>
              <a:rPr sz="3200" dirty="0">
                <a:latin typeface="Calibri"/>
                <a:cs typeface="Calibri"/>
              </a:rPr>
              <a:t>e</a:t>
            </a:r>
            <a:r>
              <a:rPr sz="3200" spc="135" dirty="0">
                <a:latin typeface="Calibri"/>
                <a:cs typeface="Calibri"/>
              </a:rPr>
              <a:t>r</a:t>
            </a:r>
            <a:r>
              <a:rPr sz="3200" spc="-190" dirty="0">
                <a:latin typeface="Calibri"/>
                <a:cs typeface="Calibri"/>
              </a:rPr>
              <a:t>’</a:t>
            </a:r>
            <a:r>
              <a:rPr sz="3200" dirty="0">
                <a:latin typeface="Calibri"/>
                <a:cs typeface="Calibri"/>
              </a:rPr>
              <a:t>s</a:t>
            </a:r>
            <a:r>
              <a:rPr sz="3200" spc="-5" dirty="0">
                <a:latin typeface="Calibri"/>
                <a:cs typeface="Calibri"/>
              </a:rPr>
              <a:t> o</a:t>
            </a:r>
            <a:r>
              <a:rPr sz="3200" spc="-1220" dirty="0">
                <a:latin typeface="Calibri"/>
                <a:cs typeface="Calibri"/>
              </a:rPr>
              <a:t>c</a:t>
            </a:r>
            <a:r>
              <a:rPr sz="1800" baseline="41666" dirty="0">
                <a:solidFill>
                  <a:srgbClr val="8A8A8A"/>
                </a:solidFill>
                <a:latin typeface="Calibri"/>
                <a:cs typeface="Calibri"/>
              </a:rPr>
              <a:t>A</a:t>
            </a:r>
            <a:r>
              <a:rPr sz="1800" spc="-660" baseline="41666" dirty="0">
                <a:solidFill>
                  <a:srgbClr val="8A8A8A"/>
                </a:solidFill>
                <a:latin typeface="Calibri"/>
                <a:cs typeface="Calibri"/>
              </a:rPr>
              <a:t>m</a:t>
            </a:r>
            <a:r>
              <a:rPr sz="3200" spc="-640" dirty="0">
                <a:latin typeface="Calibri"/>
                <a:cs typeface="Calibri"/>
              </a:rPr>
              <a:t>t</a:t>
            </a:r>
            <a:r>
              <a:rPr sz="1800" baseline="41666" dirty="0">
                <a:solidFill>
                  <a:srgbClr val="8A8A8A"/>
                </a:solidFill>
                <a:latin typeface="Calibri"/>
                <a:cs typeface="Calibri"/>
              </a:rPr>
              <a:t>i</a:t>
            </a:r>
            <a:r>
              <a:rPr sz="1800" spc="-120" baseline="41666" dirty="0">
                <a:solidFill>
                  <a:srgbClr val="8A8A8A"/>
                </a:solidFill>
                <a:latin typeface="Calibri"/>
                <a:cs typeface="Calibri"/>
              </a:rPr>
              <a:t>t</a:t>
            </a:r>
            <a:r>
              <a:rPr sz="3200" spc="-1185" dirty="0">
                <a:latin typeface="Calibri"/>
                <a:cs typeface="Calibri"/>
              </a:rPr>
              <a:t>a</a:t>
            </a:r>
            <a:r>
              <a:rPr sz="1800" baseline="41666" dirty="0">
                <a:solidFill>
                  <a:srgbClr val="8A8A8A"/>
                </a:solidFill>
                <a:latin typeface="Calibri"/>
                <a:cs typeface="Calibri"/>
              </a:rPr>
              <a:t>N</a:t>
            </a:r>
            <a:r>
              <a:rPr sz="1800" spc="-292" baseline="41666" dirty="0">
                <a:solidFill>
                  <a:srgbClr val="8A8A8A"/>
                </a:solidFill>
                <a:latin typeface="Calibri"/>
                <a:cs typeface="Calibri"/>
              </a:rPr>
              <a:t>e</a:t>
            </a:r>
            <a:r>
              <a:rPr sz="3200" spc="-545" dirty="0">
                <a:latin typeface="Calibri"/>
                <a:cs typeface="Calibri"/>
              </a:rPr>
              <a:t>l</a:t>
            </a:r>
            <a:r>
              <a:rPr sz="1800" spc="-22" baseline="41666" dirty="0">
                <a:solidFill>
                  <a:srgbClr val="8A8A8A"/>
                </a:solidFill>
                <a:latin typeface="Calibri"/>
                <a:cs typeface="Calibri"/>
              </a:rPr>
              <a:t>v</a:t>
            </a:r>
            <a:r>
              <a:rPr sz="1800" baseline="41666" dirty="0">
                <a:solidFill>
                  <a:srgbClr val="8A8A8A"/>
                </a:solidFill>
                <a:latin typeface="Calibri"/>
                <a:cs typeface="Calibri"/>
              </a:rPr>
              <a:t>a</a:t>
            </a:r>
            <a:r>
              <a:rPr sz="1800" spc="-472" baseline="41666" dirty="0">
                <a:solidFill>
                  <a:srgbClr val="8A8A8A"/>
                </a:solidFill>
                <a:latin typeface="Calibri"/>
                <a:cs typeface="Calibri"/>
              </a:rPr>
              <a:t>s</a:t>
            </a:r>
            <a:r>
              <a:rPr sz="3200" spc="-1285" dirty="0">
                <a:latin typeface="Calibri"/>
                <a:cs typeface="Calibri"/>
              </a:rPr>
              <a:t>e</a:t>
            </a:r>
            <a:r>
              <a:rPr sz="1800" baseline="41666" dirty="0">
                <a:solidFill>
                  <a:srgbClr val="8A8A8A"/>
                </a:solidFill>
                <a:latin typeface="Calibri"/>
                <a:cs typeface="Calibri"/>
              </a:rPr>
              <a:t>e  </a:t>
            </a:r>
            <a:r>
              <a:rPr sz="1800" spc="-195" baseline="41666" dirty="0">
                <a:solidFill>
                  <a:srgbClr val="8A8A8A"/>
                </a:solidFill>
                <a:latin typeface="Calibri"/>
                <a:cs typeface="Calibri"/>
              </a:rPr>
              <a:t> </a:t>
            </a:r>
            <a:r>
              <a:rPr sz="3200" dirty="0">
                <a:latin typeface="Calibri"/>
                <a:cs typeface="Calibri"/>
              </a:rPr>
              <a:t>qui</a:t>
            </a:r>
            <a:r>
              <a:rPr sz="3200" spc="-55" dirty="0">
                <a:latin typeface="Calibri"/>
                <a:cs typeface="Calibri"/>
              </a:rPr>
              <a:t>v</a:t>
            </a:r>
            <a:r>
              <a:rPr sz="3200" dirty="0">
                <a:latin typeface="Calibri"/>
                <a:cs typeface="Calibri"/>
              </a:rPr>
              <a:t>ale</a:t>
            </a:r>
            <a:r>
              <a:rPr sz="3200" spc="-30" dirty="0">
                <a:latin typeface="Calibri"/>
                <a:cs typeface="Calibri"/>
              </a:rPr>
              <a:t>n</a:t>
            </a:r>
            <a:r>
              <a:rPr sz="3200" dirty="0">
                <a:latin typeface="Calibri"/>
                <a:cs typeface="Calibri"/>
              </a:rPr>
              <a:t>t</a:t>
            </a:r>
            <a:endParaRPr sz="3200">
              <a:latin typeface="Calibri"/>
              <a:cs typeface="Calibri"/>
            </a:endParaRPr>
          </a:p>
        </p:txBody>
      </p:sp>
      <p:sp>
        <p:nvSpPr>
          <p:cNvPr id="6" name="object 6"/>
          <p:cNvSpPr txBox="1"/>
          <p:nvPr/>
        </p:nvSpPr>
        <p:spPr>
          <a:xfrm>
            <a:off x="8426957" y="6426809"/>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60</a:t>
            </a:r>
            <a:endParaRPr sz="1200">
              <a:latin typeface="Calibri"/>
              <a:cs typeface="Calibri"/>
            </a:endParaRPr>
          </a:p>
        </p:txBody>
      </p:sp>
      <p:sp>
        <p:nvSpPr>
          <p:cNvPr id="7" name="object 7"/>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49209"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204 </a:t>
            </a:r>
            <a:r>
              <a:rPr spc="-5" dirty="0"/>
              <a:t>decimal number</a:t>
            </a:r>
            <a:r>
              <a:rPr spc="-175" dirty="0"/>
              <a:t> </a:t>
            </a:r>
            <a:r>
              <a:rPr dirty="0"/>
              <a:t>in  </a:t>
            </a:r>
            <a:r>
              <a:rPr spc="-25" dirty="0"/>
              <a:t>to </a:t>
            </a:r>
            <a:r>
              <a:rPr spc="-30" dirty="0"/>
              <a:t>it’s </a:t>
            </a:r>
            <a:r>
              <a:rPr spc="-10" dirty="0"/>
              <a:t>equivalent </a:t>
            </a:r>
            <a:r>
              <a:rPr spc="-15" dirty="0"/>
              <a:t>octal</a:t>
            </a:r>
            <a:r>
              <a:rPr spc="-5"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47</a:t>
            </a:fld>
            <a:endParaRPr sz="1200">
              <a:latin typeface="Calibri"/>
              <a:cs typeface="Calibri"/>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z="3600" spc="-10" dirty="0">
                <a:solidFill>
                  <a:srgbClr val="FF0000"/>
                </a:solidFill>
                <a:latin typeface="Calibri"/>
                <a:cs typeface="Calibri"/>
              </a:rPr>
              <a:t>Example: </a:t>
            </a:r>
            <a:r>
              <a:rPr sz="3600" spc="-15" dirty="0">
                <a:solidFill>
                  <a:srgbClr val="FF0000"/>
                </a:solidFill>
                <a:latin typeface="Calibri"/>
                <a:cs typeface="Calibri"/>
              </a:rPr>
              <a:t>Convert </a:t>
            </a:r>
            <a:r>
              <a:rPr sz="3600" dirty="0">
                <a:solidFill>
                  <a:srgbClr val="FF0000"/>
                </a:solidFill>
                <a:latin typeface="Calibri"/>
                <a:cs typeface="Calibri"/>
              </a:rPr>
              <a:t>204 </a:t>
            </a:r>
            <a:r>
              <a:rPr sz="3600" spc="-5" dirty="0">
                <a:solidFill>
                  <a:srgbClr val="FF0000"/>
                </a:solidFill>
                <a:latin typeface="Calibri"/>
                <a:cs typeface="Calibri"/>
              </a:rPr>
              <a:t>decimal </a:t>
            </a:r>
            <a:r>
              <a:rPr sz="3600" dirty="0">
                <a:solidFill>
                  <a:srgbClr val="FF0000"/>
                </a:solidFill>
                <a:latin typeface="Calibri"/>
                <a:cs typeface="Calibri"/>
              </a:rPr>
              <a:t>number</a:t>
            </a:r>
            <a:r>
              <a:rPr sz="3600" spc="-185" dirty="0">
                <a:solidFill>
                  <a:srgbClr val="FF0000"/>
                </a:solidFill>
                <a:latin typeface="Calibri"/>
                <a:cs typeface="Calibri"/>
              </a:rPr>
              <a:t> </a:t>
            </a:r>
            <a:r>
              <a:rPr sz="3600" dirty="0">
                <a:solidFill>
                  <a:srgbClr val="FF0000"/>
                </a:solidFill>
                <a:latin typeface="Calibri"/>
                <a:cs typeface="Calibri"/>
              </a:rPr>
              <a:t>in  </a:t>
            </a:r>
            <a:r>
              <a:rPr sz="3600" spc="-25" dirty="0">
                <a:solidFill>
                  <a:srgbClr val="FF0000"/>
                </a:solidFill>
                <a:latin typeface="Calibri"/>
                <a:cs typeface="Calibri"/>
              </a:rPr>
              <a:t>to </a:t>
            </a:r>
            <a:r>
              <a:rPr sz="3600" spc="-30" dirty="0">
                <a:solidFill>
                  <a:srgbClr val="FF0000"/>
                </a:solidFill>
                <a:latin typeface="Calibri"/>
                <a:cs typeface="Calibri"/>
              </a:rPr>
              <a:t>it’s </a:t>
            </a:r>
            <a:r>
              <a:rPr sz="3600" spc="-10" dirty="0">
                <a:solidFill>
                  <a:srgbClr val="FF0000"/>
                </a:solidFill>
                <a:latin typeface="Calibri"/>
                <a:cs typeface="Calibri"/>
              </a:rPr>
              <a:t>equivalent </a:t>
            </a:r>
            <a:r>
              <a:rPr sz="3600" spc="-15" dirty="0">
                <a:solidFill>
                  <a:srgbClr val="FF0000"/>
                </a:solidFill>
                <a:latin typeface="Calibri"/>
                <a:cs typeface="Calibri"/>
              </a:rPr>
              <a:t>octal</a:t>
            </a:r>
            <a:r>
              <a:rPr sz="3600" spc="-5" dirty="0">
                <a:solidFill>
                  <a:srgbClr val="FF0000"/>
                </a:solidFill>
                <a:latin typeface="Calibri"/>
                <a:cs typeface="Calibri"/>
              </a:rPr>
              <a:t> </a:t>
            </a:r>
            <a:r>
              <a:rPr sz="3600" spc="-55" dirty="0">
                <a:solidFill>
                  <a:srgbClr val="FF0000"/>
                </a:solidFill>
                <a:latin typeface="Calibri"/>
                <a:cs typeface="Calibri"/>
              </a:rPr>
              <a:t>number.</a:t>
            </a:r>
            <a:endParaRPr sz="3600">
              <a:latin typeface="Calibri"/>
              <a:cs typeface="Calibri"/>
            </a:endParaRP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373122" y="2123948"/>
            <a:ext cx="635" cy="2443480"/>
          </a:xfrm>
          <a:custGeom>
            <a:avLst/>
            <a:gdLst/>
            <a:ahLst/>
            <a:cxnLst/>
            <a:rect l="l" t="t" r="r" b="b"/>
            <a:pathLst>
              <a:path w="635" h="2443479">
                <a:moveTo>
                  <a:pt x="0" y="0"/>
                </a:moveTo>
                <a:lnTo>
                  <a:pt x="380" y="2442972"/>
                </a:lnTo>
              </a:path>
            </a:pathLst>
          </a:custGeom>
          <a:ln w="31680">
            <a:solidFill>
              <a:srgbClr val="000000"/>
            </a:solidFill>
          </a:ln>
        </p:spPr>
        <p:txBody>
          <a:bodyPr wrap="square" lIns="0" tIns="0" rIns="0" bIns="0" rtlCol="0"/>
          <a:lstStyle/>
          <a:p>
            <a:endParaRPr/>
          </a:p>
        </p:txBody>
      </p:sp>
      <p:sp>
        <p:nvSpPr>
          <p:cNvPr id="5" name="object 5"/>
          <p:cNvSpPr/>
          <p:nvPr/>
        </p:nvSpPr>
        <p:spPr>
          <a:xfrm>
            <a:off x="1687322" y="2662173"/>
            <a:ext cx="1419225" cy="635"/>
          </a:xfrm>
          <a:custGeom>
            <a:avLst/>
            <a:gdLst/>
            <a:ahLst/>
            <a:cxnLst/>
            <a:rect l="l" t="t" r="r" b="b"/>
            <a:pathLst>
              <a:path w="1419225" h="635">
                <a:moveTo>
                  <a:pt x="0" y="0"/>
                </a:moveTo>
                <a:lnTo>
                  <a:pt x="1419097" y="380"/>
                </a:lnTo>
              </a:path>
            </a:pathLst>
          </a:custGeom>
          <a:ln w="28440">
            <a:solidFill>
              <a:srgbClr val="000000"/>
            </a:solidFill>
          </a:ln>
        </p:spPr>
        <p:txBody>
          <a:bodyPr wrap="square" lIns="0" tIns="0" rIns="0" bIns="0" rtlCol="0"/>
          <a:lstStyle/>
          <a:p>
            <a:endParaRPr/>
          </a:p>
        </p:txBody>
      </p:sp>
      <p:sp>
        <p:nvSpPr>
          <p:cNvPr id="6" name="object 6"/>
          <p:cNvSpPr txBox="1"/>
          <p:nvPr/>
        </p:nvSpPr>
        <p:spPr>
          <a:xfrm>
            <a:off x="1945894" y="2149221"/>
            <a:ext cx="1101090" cy="391160"/>
          </a:xfrm>
          <a:prstGeom prst="rect">
            <a:avLst/>
          </a:prstGeom>
        </p:spPr>
        <p:txBody>
          <a:bodyPr vert="horz" wrap="square" lIns="0" tIns="12700" rIns="0" bIns="0" rtlCol="0">
            <a:spAutoFit/>
          </a:bodyPr>
          <a:lstStyle/>
          <a:p>
            <a:pPr marL="12700">
              <a:lnSpc>
                <a:spcPct val="100000"/>
              </a:lnSpc>
              <a:spcBef>
                <a:spcPts val="100"/>
              </a:spcBef>
              <a:tabLst>
                <a:tab pos="589915" algn="l"/>
              </a:tabLst>
            </a:pPr>
            <a:r>
              <a:rPr sz="2400" dirty="0">
                <a:latin typeface="Tahoma"/>
                <a:cs typeface="Tahoma"/>
              </a:rPr>
              <a:t>8	</a:t>
            </a:r>
            <a:r>
              <a:rPr sz="2400" spc="-5" dirty="0">
                <a:latin typeface="Tahoma"/>
                <a:cs typeface="Tahoma"/>
              </a:rPr>
              <a:t>204</a:t>
            </a:r>
            <a:endParaRPr sz="2400">
              <a:latin typeface="Tahoma"/>
              <a:cs typeface="Tahoma"/>
            </a:endParaRPr>
          </a:p>
        </p:txBody>
      </p:sp>
      <p:sp>
        <p:nvSpPr>
          <p:cNvPr id="9" name="object 9"/>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48</a:t>
            </a:fld>
            <a:endParaRPr sz="1200">
              <a:latin typeface="Calibri"/>
              <a:cs typeface="Calibri"/>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204 </a:t>
            </a:r>
            <a:r>
              <a:rPr spc="-5" dirty="0"/>
              <a:t>decimal </a:t>
            </a:r>
            <a:r>
              <a:rPr dirty="0"/>
              <a:t>number</a:t>
            </a:r>
            <a:r>
              <a:rPr spc="-185" dirty="0"/>
              <a:t> </a:t>
            </a:r>
            <a:r>
              <a:rPr dirty="0"/>
              <a:t>in  </a:t>
            </a:r>
            <a:r>
              <a:rPr spc="-25" dirty="0"/>
              <a:t>to </a:t>
            </a:r>
            <a:r>
              <a:rPr spc="-30" dirty="0"/>
              <a:t>it’s </a:t>
            </a:r>
            <a:r>
              <a:rPr spc="-10" dirty="0"/>
              <a:t>equivalent </a:t>
            </a:r>
            <a:r>
              <a:rPr spc="-15" dirty="0"/>
              <a:t>octal</a:t>
            </a:r>
            <a:r>
              <a:rPr spc="-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451226" y="2738501"/>
            <a:ext cx="684530" cy="461645"/>
          </a:xfrm>
          <a:custGeom>
            <a:avLst/>
            <a:gdLst/>
            <a:ahLst/>
            <a:cxnLst/>
            <a:rect l="l" t="t" r="r" b="b"/>
            <a:pathLst>
              <a:path w="684530" h="461644">
                <a:moveTo>
                  <a:pt x="342011" y="0"/>
                </a:moveTo>
                <a:lnTo>
                  <a:pt x="286544" y="3021"/>
                </a:lnTo>
                <a:lnTo>
                  <a:pt x="233923" y="11770"/>
                </a:lnTo>
                <a:lnTo>
                  <a:pt x="184854" y="25768"/>
                </a:lnTo>
                <a:lnTo>
                  <a:pt x="140040" y="44541"/>
                </a:lnTo>
                <a:lnTo>
                  <a:pt x="100187" y="67611"/>
                </a:lnTo>
                <a:lnTo>
                  <a:pt x="65999" y="94503"/>
                </a:lnTo>
                <a:lnTo>
                  <a:pt x="38181" y="124740"/>
                </a:lnTo>
                <a:lnTo>
                  <a:pt x="17439" y="157845"/>
                </a:lnTo>
                <a:lnTo>
                  <a:pt x="0" y="230759"/>
                </a:lnTo>
                <a:lnTo>
                  <a:pt x="4477" y="268204"/>
                </a:lnTo>
                <a:lnTo>
                  <a:pt x="38181" y="336833"/>
                </a:lnTo>
                <a:lnTo>
                  <a:pt x="65999" y="367069"/>
                </a:lnTo>
                <a:lnTo>
                  <a:pt x="100187" y="393954"/>
                </a:lnTo>
                <a:lnTo>
                  <a:pt x="140040" y="417013"/>
                </a:lnTo>
                <a:lnTo>
                  <a:pt x="184854" y="435773"/>
                </a:lnTo>
                <a:lnTo>
                  <a:pt x="233923" y="449759"/>
                </a:lnTo>
                <a:lnTo>
                  <a:pt x="286544" y="458499"/>
                </a:lnTo>
                <a:lnTo>
                  <a:pt x="342011" y="461518"/>
                </a:lnTo>
                <a:lnTo>
                  <a:pt x="397477" y="458499"/>
                </a:lnTo>
                <a:lnTo>
                  <a:pt x="450098" y="449759"/>
                </a:lnTo>
                <a:lnTo>
                  <a:pt x="499167" y="435773"/>
                </a:lnTo>
                <a:lnTo>
                  <a:pt x="543981" y="417013"/>
                </a:lnTo>
                <a:lnTo>
                  <a:pt x="583834" y="393954"/>
                </a:lnTo>
                <a:lnTo>
                  <a:pt x="618022" y="367069"/>
                </a:lnTo>
                <a:lnTo>
                  <a:pt x="645840" y="336833"/>
                </a:lnTo>
                <a:lnTo>
                  <a:pt x="666582" y="303721"/>
                </a:lnTo>
                <a:lnTo>
                  <a:pt x="684022" y="230759"/>
                </a:lnTo>
                <a:lnTo>
                  <a:pt x="679544" y="193344"/>
                </a:lnTo>
                <a:lnTo>
                  <a:pt x="645840" y="124740"/>
                </a:lnTo>
                <a:lnTo>
                  <a:pt x="618022" y="94503"/>
                </a:lnTo>
                <a:lnTo>
                  <a:pt x="583834" y="67611"/>
                </a:lnTo>
                <a:lnTo>
                  <a:pt x="543981" y="44541"/>
                </a:lnTo>
                <a:lnTo>
                  <a:pt x="499167" y="25768"/>
                </a:lnTo>
                <a:lnTo>
                  <a:pt x="450098" y="11770"/>
                </a:lnTo>
                <a:lnTo>
                  <a:pt x="397477" y="3021"/>
                </a:lnTo>
                <a:lnTo>
                  <a:pt x="342011" y="0"/>
                </a:lnTo>
                <a:close/>
              </a:path>
            </a:pathLst>
          </a:custGeom>
          <a:solidFill>
            <a:srgbClr val="6F96D2"/>
          </a:solidFill>
        </p:spPr>
        <p:txBody>
          <a:bodyPr wrap="square" lIns="0" tIns="0" rIns="0" bIns="0" rtlCol="0"/>
          <a:lstStyle/>
          <a:p>
            <a:endParaRPr/>
          </a:p>
        </p:txBody>
      </p:sp>
      <p:sp>
        <p:nvSpPr>
          <p:cNvPr id="5" name="object 5"/>
          <p:cNvSpPr/>
          <p:nvPr/>
        </p:nvSpPr>
        <p:spPr>
          <a:xfrm>
            <a:off x="2451226" y="2738501"/>
            <a:ext cx="684530" cy="461645"/>
          </a:xfrm>
          <a:custGeom>
            <a:avLst/>
            <a:gdLst/>
            <a:ahLst/>
            <a:cxnLst/>
            <a:rect l="l" t="t" r="r" b="b"/>
            <a:pathLst>
              <a:path w="684530" h="461644">
                <a:moveTo>
                  <a:pt x="0" y="230759"/>
                </a:moveTo>
                <a:lnTo>
                  <a:pt x="17439" y="157845"/>
                </a:lnTo>
                <a:lnTo>
                  <a:pt x="38181" y="124740"/>
                </a:lnTo>
                <a:lnTo>
                  <a:pt x="65999" y="94503"/>
                </a:lnTo>
                <a:lnTo>
                  <a:pt x="100187" y="67611"/>
                </a:lnTo>
                <a:lnTo>
                  <a:pt x="140040" y="44541"/>
                </a:lnTo>
                <a:lnTo>
                  <a:pt x="184854" y="25768"/>
                </a:lnTo>
                <a:lnTo>
                  <a:pt x="233923" y="11770"/>
                </a:lnTo>
                <a:lnTo>
                  <a:pt x="286544" y="3021"/>
                </a:lnTo>
                <a:lnTo>
                  <a:pt x="342011" y="0"/>
                </a:lnTo>
                <a:lnTo>
                  <a:pt x="397477" y="3021"/>
                </a:lnTo>
                <a:lnTo>
                  <a:pt x="450098" y="11770"/>
                </a:lnTo>
                <a:lnTo>
                  <a:pt x="499167" y="25768"/>
                </a:lnTo>
                <a:lnTo>
                  <a:pt x="543981" y="44541"/>
                </a:lnTo>
                <a:lnTo>
                  <a:pt x="583834" y="67611"/>
                </a:lnTo>
                <a:lnTo>
                  <a:pt x="618022" y="94503"/>
                </a:lnTo>
                <a:lnTo>
                  <a:pt x="645840" y="124740"/>
                </a:lnTo>
                <a:lnTo>
                  <a:pt x="666582" y="157845"/>
                </a:lnTo>
                <a:lnTo>
                  <a:pt x="684022" y="230759"/>
                </a:lnTo>
                <a:lnTo>
                  <a:pt x="679544" y="268204"/>
                </a:lnTo>
                <a:lnTo>
                  <a:pt x="645840" y="336833"/>
                </a:lnTo>
                <a:lnTo>
                  <a:pt x="618022" y="367069"/>
                </a:lnTo>
                <a:lnTo>
                  <a:pt x="583834" y="393954"/>
                </a:lnTo>
                <a:lnTo>
                  <a:pt x="543981" y="417013"/>
                </a:lnTo>
                <a:lnTo>
                  <a:pt x="499167" y="435773"/>
                </a:lnTo>
                <a:lnTo>
                  <a:pt x="450098" y="449759"/>
                </a:lnTo>
                <a:lnTo>
                  <a:pt x="397477" y="458499"/>
                </a:lnTo>
                <a:lnTo>
                  <a:pt x="342011" y="461518"/>
                </a:lnTo>
                <a:lnTo>
                  <a:pt x="286544" y="458499"/>
                </a:lnTo>
                <a:lnTo>
                  <a:pt x="233923" y="449759"/>
                </a:lnTo>
                <a:lnTo>
                  <a:pt x="184854" y="435773"/>
                </a:lnTo>
                <a:lnTo>
                  <a:pt x="140040" y="417013"/>
                </a:lnTo>
                <a:lnTo>
                  <a:pt x="100187" y="393954"/>
                </a:lnTo>
                <a:lnTo>
                  <a:pt x="65999" y="367069"/>
                </a:lnTo>
                <a:lnTo>
                  <a:pt x="38181" y="336833"/>
                </a:lnTo>
                <a:lnTo>
                  <a:pt x="17439" y="303721"/>
                </a:lnTo>
                <a:lnTo>
                  <a:pt x="0" y="230759"/>
                </a:lnTo>
                <a:close/>
              </a:path>
            </a:pathLst>
          </a:custGeom>
          <a:ln w="9360">
            <a:solidFill>
              <a:srgbClr val="000000"/>
            </a:solidFill>
          </a:ln>
        </p:spPr>
        <p:txBody>
          <a:bodyPr wrap="square" lIns="0" tIns="0" rIns="0" bIns="0" rtlCol="0"/>
          <a:lstStyle/>
          <a:p>
            <a:endParaRPr/>
          </a:p>
        </p:txBody>
      </p:sp>
      <p:sp>
        <p:nvSpPr>
          <p:cNvPr id="6" name="object 6"/>
          <p:cNvSpPr/>
          <p:nvPr/>
        </p:nvSpPr>
        <p:spPr>
          <a:xfrm>
            <a:off x="3684651" y="2590926"/>
            <a:ext cx="506095" cy="685800"/>
          </a:xfrm>
          <a:custGeom>
            <a:avLst/>
            <a:gdLst/>
            <a:ahLst/>
            <a:cxnLst/>
            <a:rect l="l" t="t" r="r" b="b"/>
            <a:pathLst>
              <a:path w="506095" h="685800">
                <a:moveTo>
                  <a:pt x="252984" y="0"/>
                </a:moveTo>
                <a:lnTo>
                  <a:pt x="211953" y="4485"/>
                </a:lnTo>
                <a:lnTo>
                  <a:pt x="173028" y="17470"/>
                </a:lnTo>
                <a:lnTo>
                  <a:pt x="136731" y="38250"/>
                </a:lnTo>
                <a:lnTo>
                  <a:pt x="103583" y="66121"/>
                </a:lnTo>
                <a:lnTo>
                  <a:pt x="74104" y="100377"/>
                </a:lnTo>
                <a:lnTo>
                  <a:pt x="48816" y="140314"/>
                </a:lnTo>
                <a:lnTo>
                  <a:pt x="28241" y="185227"/>
                </a:lnTo>
                <a:lnTo>
                  <a:pt x="12899" y="234411"/>
                </a:lnTo>
                <a:lnTo>
                  <a:pt x="3311" y="287161"/>
                </a:lnTo>
                <a:lnTo>
                  <a:pt x="0" y="342773"/>
                </a:lnTo>
                <a:lnTo>
                  <a:pt x="3311" y="398349"/>
                </a:lnTo>
                <a:lnTo>
                  <a:pt x="12899" y="451072"/>
                </a:lnTo>
                <a:lnTo>
                  <a:pt x="28241" y="500234"/>
                </a:lnTo>
                <a:lnTo>
                  <a:pt x="48816" y="545131"/>
                </a:lnTo>
                <a:lnTo>
                  <a:pt x="74104" y="585057"/>
                </a:lnTo>
                <a:lnTo>
                  <a:pt x="103583" y="619305"/>
                </a:lnTo>
                <a:lnTo>
                  <a:pt x="136731" y="647171"/>
                </a:lnTo>
                <a:lnTo>
                  <a:pt x="173028" y="667949"/>
                </a:lnTo>
                <a:lnTo>
                  <a:pt x="211953" y="680934"/>
                </a:lnTo>
                <a:lnTo>
                  <a:pt x="252984" y="685419"/>
                </a:lnTo>
                <a:lnTo>
                  <a:pt x="294049" y="680934"/>
                </a:lnTo>
                <a:lnTo>
                  <a:pt x="333001" y="667949"/>
                </a:lnTo>
                <a:lnTo>
                  <a:pt x="369319" y="647171"/>
                </a:lnTo>
                <a:lnTo>
                  <a:pt x="402484" y="619305"/>
                </a:lnTo>
                <a:lnTo>
                  <a:pt x="431974" y="585057"/>
                </a:lnTo>
                <a:lnTo>
                  <a:pt x="457270" y="545131"/>
                </a:lnTo>
                <a:lnTo>
                  <a:pt x="477850" y="500234"/>
                </a:lnTo>
                <a:lnTo>
                  <a:pt x="493194" y="451072"/>
                </a:lnTo>
                <a:lnTo>
                  <a:pt x="502783" y="398349"/>
                </a:lnTo>
                <a:lnTo>
                  <a:pt x="506095" y="342773"/>
                </a:lnTo>
                <a:lnTo>
                  <a:pt x="502783" y="287161"/>
                </a:lnTo>
                <a:lnTo>
                  <a:pt x="493194" y="234411"/>
                </a:lnTo>
                <a:lnTo>
                  <a:pt x="477850" y="185227"/>
                </a:lnTo>
                <a:lnTo>
                  <a:pt x="457270" y="140314"/>
                </a:lnTo>
                <a:lnTo>
                  <a:pt x="431974" y="100377"/>
                </a:lnTo>
                <a:lnTo>
                  <a:pt x="402484" y="66121"/>
                </a:lnTo>
                <a:lnTo>
                  <a:pt x="369319" y="38250"/>
                </a:lnTo>
                <a:lnTo>
                  <a:pt x="333001" y="17470"/>
                </a:lnTo>
                <a:lnTo>
                  <a:pt x="294049" y="4485"/>
                </a:lnTo>
                <a:lnTo>
                  <a:pt x="252984" y="0"/>
                </a:lnTo>
                <a:close/>
              </a:path>
            </a:pathLst>
          </a:custGeom>
          <a:solidFill>
            <a:srgbClr val="00AFEF"/>
          </a:solidFill>
        </p:spPr>
        <p:txBody>
          <a:bodyPr wrap="square" lIns="0" tIns="0" rIns="0" bIns="0" rtlCol="0"/>
          <a:lstStyle/>
          <a:p>
            <a:endParaRPr/>
          </a:p>
        </p:txBody>
      </p:sp>
      <p:sp>
        <p:nvSpPr>
          <p:cNvPr id="7" name="object 7"/>
          <p:cNvSpPr/>
          <p:nvPr/>
        </p:nvSpPr>
        <p:spPr>
          <a:xfrm>
            <a:off x="3684651" y="2590926"/>
            <a:ext cx="506095" cy="685800"/>
          </a:xfrm>
          <a:custGeom>
            <a:avLst/>
            <a:gdLst/>
            <a:ahLst/>
            <a:cxnLst/>
            <a:rect l="l" t="t" r="r" b="b"/>
            <a:pathLst>
              <a:path w="506095" h="685800">
                <a:moveTo>
                  <a:pt x="0" y="342773"/>
                </a:moveTo>
                <a:lnTo>
                  <a:pt x="3311" y="287161"/>
                </a:lnTo>
                <a:lnTo>
                  <a:pt x="12899" y="234411"/>
                </a:lnTo>
                <a:lnTo>
                  <a:pt x="28241" y="185227"/>
                </a:lnTo>
                <a:lnTo>
                  <a:pt x="48816" y="140314"/>
                </a:lnTo>
                <a:lnTo>
                  <a:pt x="74104" y="100377"/>
                </a:lnTo>
                <a:lnTo>
                  <a:pt x="103583" y="66121"/>
                </a:lnTo>
                <a:lnTo>
                  <a:pt x="136731" y="38250"/>
                </a:lnTo>
                <a:lnTo>
                  <a:pt x="173028" y="17470"/>
                </a:lnTo>
                <a:lnTo>
                  <a:pt x="211953" y="4485"/>
                </a:lnTo>
                <a:lnTo>
                  <a:pt x="252984" y="0"/>
                </a:lnTo>
                <a:lnTo>
                  <a:pt x="294049" y="4485"/>
                </a:lnTo>
                <a:lnTo>
                  <a:pt x="333001" y="17470"/>
                </a:lnTo>
                <a:lnTo>
                  <a:pt x="369319" y="38250"/>
                </a:lnTo>
                <a:lnTo>
                  <a:pt x="402484" y="66121"/>
                </a:lnTo>
                <a:lnTo>
                  <a:pt x="431974" y="100377"/>
                </a:lnTo>
                <a:lnTo>
                  <a:pt x="457270" y="140314"/>
                </a:lnTo>
                <a:lnTo>
                  <a:pt x="477850" y="185227"/>
                </a:lnTo>
                <a:lnTo>
                  <a:pt x="493194" y="234411"/>
                </a:lnTo>
                <a:lnTo>
                  <a:pt x="502783" y="287161"/>
                </a:lnTo>
                <a:lnTo>
                  <a:pt x="506095" y="342773"/>
                </a:lnTo>
                <a:lnTo>
                  <a:pt x="502783" y="398349"/>
                </a:lnTo>
                <a:lnTo>
                  <a:pt x="493194" y="451072"/>
                </a:lnTo>
                <a:lnTo>
                  <a:pt x="477850" y="500234"/>
                </a:lnTo>
                <a:lnTo>
                  <a:pt x="457270" y="545131"/>
                </a:lnTo>
                <a:lnTo>
                  <a:pt x="431974" y="585057"/>
                </a:lnTo>
                <a:lnTo>
                  <a:pt x="402484" y="619305"/>
                </a:lnTo>
                <a:lnTo>
                  <a:pt x="369319" y="647171"/>
                </a:lnTo>
                <a:lnTo>
                  <a:pt x="333001" y="667949"/>
                </a:lnTo>
                <a:lnTo>
                  <a:pt x="294049" y="680934"/>
                </a:lnTo>
                <a:lnTo>
                  <a:pt x="252984" y="685419"/>
                </a:lnTo>
                <a:lnTo>
                  <a:pt x="211953" y="680934"/>
                </a:lnTo>
                <a:lnTo>
                  <a:pt x="173028" y="667949"/>
                </a:lnTo>
                <a:lnTo>
                  <a:pt x="136731" y="647171"/>
                </a:lnTo>
                <a:lnTo>
                  <a:pt x="103583" y="619305"/>
                </a:lnTo>
                <a:lnTo>
                  <a:pt x="74104" y="585057"/>
                </a:lnTo>
                <a:lnTo>
                  <a:pt x="48816" y="545131"/>
                </a:lnTo>
                <a:lnTo>
                  <a:pt x="28241" y="500234"/>
                </a:lnTo>
                <a:lnTo>
                  <a:pt x="12899" y="451072"/>
                </a:lnTo>
                <a:lnTo>
                  <a:pt x="3311" y="398349"/>
                </a:lnTo>
                <a:lnTo>
                  <a:pt x="0" y="342773"/>
                </a:lnTo>
                <a:close/>
              </a:path>
            </a:pathLst>
          </a:custGeom>
          <a:ln w="9360">
            <a:solidFill>
              <a:srgbClr val="000000"/>
            </a:solidFill>
          </a:ln>
        </p:spPr>
        <p:txBody>
          <a:bodyPr wrap="square" lIns="0" tIns="0" rIns="0" bIns="0" rtlCol="0"/>
          <a:lstStyle/>
          <a:p>
            <a:endParaRPr/>
          </a:p>
        </p:txBody>
      </p:sp>
      <p:sp>
        <p:nvSpPr>
          <p:cNvPr id="8" name="object 8"/>
          <p:cNvSpPr/>
          <p:nvPr/>
        </p:nvSpPr>
        <p:spPr>
          <a:xfrm>
            <a:off x="7162927" y="1752473"/>
            <a:ext cx="825500" cy="461645"/>
          </a:xfrm>
          <a:custGeom>
            <a:avLst/>
            <a:gdLst/>
            <a:ahLst/>
            <a:cxnLst/>
            <a:rect l="l" t="t" r="r" b="b"/>
            <a:pathLst>
              <a:path w="825500" h="461644">
                <a:moveTo>
                  <a:pt x="412496" y="0"/>
                </a:moveTo>
                <a:lnTo>
                  <a:pt x="351535" y="2503"/>
                </a:lnTo>
                <a:lnTo>
                  <a:pt x="293353" y="9775"/>
                </a:lnTo>
                <a:lnTo>
                  <a:pt x="238588" y="21457"/>
                </a:lnTo>
                <a:lnTo>
                  <a:pt x="187877" y="37192"/>
                </a:lnTo>
                <a:lnTo>
                  <a:pt x="141859" y="56622"/>
                </a:lnTo>
                <a:lnTo>
                  <a:pt x="101170" y="79389"/>
                </a:lnTo>
                <a:lnTo>
                  <a:pt x="66449" y="105136"/>
                </a:lnTo>
                <a:lnTo>
                  <a:pt x="38334" y="133504"/>
                </a:lnTo>
                <a:lnTo>
                  <a:pt x="4472" y="196673"/>
                </a:lnTo>
                <a:lnTo>
                  <a:pt x="0" y="230759"/>
                </a:lnTo>
                <a:lnTo>
                  <a:pt x="4472" y="264873"/>
                </a:lnTo>
                <a:lnTo>
                  <a:pt x="38334" y="328068"/>
                </a:lnTo>
                <a:lnTo>
                  <a:pt x="66449" y="356437"/>
                </a:lnTo>
                <a:lnTo>
                  <a:pt x="101170" y="382179"/>
                </a:lnTo>
                <a:lnTo>
                  <a:pt x="141859" y="404938"/>
                </a:lnTo>
                <a:lnTo>
                  <a:pt x="187877" y="424357"/>
                </a:lnTo>
                <a:lnTo>
                  <a:pt x="238588" y="440080"/>
                </a:lnTo>
                <a:lnTo>
                  <a:pt x="293353" y="451753"/>
                </a:lnTo>
                <a:lnTo>
                  <a:pt x="351535" y="459017"/>
                </a:lnTo>
                <a:lnTo>
                  <a:pt x="412496" y="461517"/>
                </a:lnTo>
                <a:lnTo>
                  <a:pt x="473488" y="459017"/>
                </a:lnTo>
                <a:lnTo>
                  <a:pt x="531696" y="451753"/>
                </a:lnTo>
                <a:lnTo>
                  <a:pt x="586481" y="440080"/>
                </a:lnTo>
                <a:lnTo>
                  <a:pt x="637208" y="424357"/>
                </a:lnTo>
                <a:lnTo>
                  <a:pt x="683239" y="404938"/>
                </a:lnTo>
                <a:lnTo>
                  <a:pt x="723936" y="382179"/>
                </a:lnTo>
                <a:lnTo>
                  <a:pt x="758662" y="356437"/>
                </a:lnTo>
                <a:lnTo>
                  <a:pt x="786781" y="328068"/>
                </a:lnTo>
                <a:lnTo>
                  <a:pt x="820646" y="264873"/>
                </a:lnTo>
                <a:lnTo>
                  <a:pt x="825119" y="230759"/>
                </a:lnTo>
                <a:lnTo>
                  <a:pt x="820646" y="196673"/>
                </a:lnTo>
                <a:lnTo>
                  <a:pt x="786781" y="133504"/>
                </a:lnTo>
                <a:lnTo>
                  <a:pt x="758662" y="105136"/>
                </a:lnTo>
                <a:lnTo>
                  <a:pt x="723936" y="79389"/>
                </a:lnTo>
                <a:lnTo>
                  <a:pt x="683239" y="56622"/>
                </a:lnTo>
                <a:lnTo>
                  <a:pt x="637208" y="37192"/>
                </a:lnTo>
                <a:lnTo>
                  <a:pt x="586481" y="21457"/>
                </a:lnTo>
                <a:lnTo>
                  <a:pt x="531696" y="9775"/>
                </a:lnTo>
                <a:lnTo>
                  <a:pt x="473488" y="2503"/>
                </a:lnTo>
                <a:lnTo>
                  <a:pt x="412496" y="0"/>
                </a:lnTo>
                <a:close/>
              </a:path>
            </a:pathLst>
          </a:custGeom>
          <a:solidFill>
            <a:srgbClr val="6F96D2"/>
          </a:solidFill>
        </p:spPr>
        <p:txBody>
          <a:bodyPr wrap="square" lIns="0" tIns="0" rIns="0" bIns="0" rtlCol="0"/>
          <a:lstStyle/>
          <a:p>
            <a:endParaRPr/>
          </a:p>
        </p:txBody>
      </p:sp>
      <p:sp>
        <p:nvSpPr>
          <p:cNvPr id="9" name="object 9"/>
          <p:cNvSpPr/>
          <p:nvPr/>
        </p:nvSpPr>
        <p:spPr>
          <a:xfrm>
            <a:off x="7162927" y="1752473"/>
            <a:ext cx="825500" cy="461645"/>
          </a:xfrm>
          <a:custGeom>
            <a:avLst/>
            <a:gdLst/>
            <a:ahLst/>
            <a:cxnLst/>
            <a:rect l="l" t="t" r="r" b="b"/>
            <a:pathLst>
              <a:path w="825500" h="461644">
                <a:moveTo>
                  <a:pt x="0" y="230759"/>
                </a:moveTo>
                <a:lnTo>
                  <a:pt x="17462" y="164136"/>
                </a:lnTo>
                <a:lnTo>
                  <a:pt x="66449" y="105136"/>
                </a:lnTo>
                <a:lnTo>
                  <a:pt x="101170" y="79389"/>
                </a:lnTo>
                <a:lnTo>
                  <a:pt x="141859" y="56622"/>
                </a:lnTo>
                <a:lnTo>
                  <a:pt x="187877" y="37192"/>
                </a:lnTo>
                <a:lnTo>
                  <a:pt x="238588" y="21457"/>
                </a:lnTo>
                <a:lnTo>
                  <a:pt x="293353" y="9775"/>
                </a:lnTo>
                <a:lnTo>
                  <a:pt x="351535" y="2503"/>
                </a:lnTo>
                <a:lnTo>
                  <a:pt x="412496" y="0"/>
                </a:lnTo>
                <a:lnTo>
                  <a:pt x="473488" y="2503"/>
                </a:lnTo>
                <a:lnTo>
                  <a:pt x="531696" y="9775"/>
                </a:lnTo>
                <a:lnTo>
                  <a:pt x="586481" y="21457"/>
                </a:lnTo>
                <a:lnTo>
                  <a:pt x="637208" y="37192"/>
                </a:lnTo>
                <a:lnTo>
                  <a:pt x="683239" y="56622"/>
                </a:lnTo>
                <a:lnTo>
                  <a:pt x="723936" y="79389"/>
                </a:lnTo>
                <a:lnTo>
                  <a:pt x="758662" y="105136"/>
                </a:lnTo>
                <a:lnTo>
                  <a:pt x="786781" y="133504"/>
                </a:lnTo>
                <a:lnTo>
                  <a:pt x="820646" y="196673"/>
                </a:lnTo>
                <a:lnTo>
                  <a:pt x="825119" y="230759"/>
                </a:lnTo>
                <a:lnTo>
                  <a:pt x="820646" y="264873"/>
                </a:lnTo>
                <a:lnTo>
                  <a:pt x="786781" y="328068"/>
                </a:lnTo>
                <a:lnTo>
                  <a:pt x="758662" y="356437"/>
                </a:lnTo>
                <a:lnTo>
                  <a:pt x="723936" y="382179"/>
                </a:lnTo>
                <a:lnTo>
                  <a:pt x="683239" y="404938"/>
                </a:lnTo>
                <a:lnTo>
                  <a:pt x="637208" y="424357"/>
                </a:lnTo>
                <a:lnTo>
                  <a:pt x="586481" y="440080"/>
                </a:lnTo>
                <a:lnTo>
                  <a:pt x="531696" y="451753"/>
                </a:lnTo>
                <a:lnTo>
                  <a:pt x="473488" y="459017"/>
                </a:lnTo>
                <a:lnTo>
                  <a:pt x="412496" y="461517"/>
                </a:lnTo>
                <a:lnTo>
                  <a:pt x="351535" y="459017"/>
                </a:lnTo>
                <a:lnTo>
                  <a:pt x="293353" y="451753"/>
                </a:lnTo>
                <a:lnTo>
                  <a:pt x="238588" y="440080"/>
                </a:lnTo>
                <a:lnTo>
                  <a:pt x="187877" y="424357"/>
                </a:lnTo>
                <a:lnTo>
                  <a:pt x="141859" y="404938"/>
                </a:lnTo>
                <a:lnTo>
                  <a:pt x="101170" y="382179"/>
                </a:lnTo>
                <a:lnTo>
                  <a:pt x="66449" y="356437"/>
                </a:lnTo>
                <a:lnTo>
                  <a:pt x="38334" y="328068"/>
                </a:lnTo>
                <a:lnTo>
                  <a:pt x="4472" y="264873"/>
                </a:lnTo>
                <a:lnTo>
                  <a:pt x="0" y="230759"/>
                </a:lnTo>
                <a:close/>
              </a:path>
            </a:pathLst>
          </a:custGeom>
          <a:ln w="9360">
            <a:solidFill>
              <a:srgbClr val="000000"/>
            </a:solidFill>
          </a:ln>
        </p:spPr>
        <p:txBody>
          <a:bodyPr wrap="square" lIns="0" tIns="0" rIns="0" bIns="0" rtlCol="0"/>
          <a:lstStyle/>
          <a:p>
            <a:endParaRPr/>
          </a:p>
        </p:txBody>
      </p:sp>
      <p:sp>
        <p:nvSpPr>
          <p:cNvPr id="10" name="object 10"/>
          <p:cNvSpPr/>
          <p:nvPr/>
        </p:nvSpPr>
        <p:spPr>
          <a:xfrm>
            <a:off x="7570851" y="3962527"/>
            <a:ext cx="506095" cy="685800"/>
          </a:xfrm>
          <a:custGeom>
            <a:avLst/>
            <a:gdLst/>
            <a:ahLst/>
            <a:cxnLst/>
            <a:rect l="l" t="t" r="r" b="b"/>
            <a:pathLst>
              <a:path w="506095" h="685800">
                <a:moveTo>
                  <a:pt x="252983" y="0"/>
                </a:moveTo>
                <a:lnTo>
                  <a:pt x="211953" y="4485"/>
                </a:lnTo>
                <a:lnTo>
                  <a:pt x="173028" y="17470"/>
                </a:lnTo>
                <a:lnTo>
                  <a:pt x="136731" y="38250"/>
                </a:lnTo>
                <a:lnTo>
                  <a:pt x="103583" y="66121"/>
                </a:lnTo>
                <a:lnTo>
                  <a:pt x="74104" y="100377"/>
                </a:lnTo>
                <a:lnTo>
                  <a:pt x="48816" y="140314"/>
                </a:lnTo>
                <a:lnTo>
                  <a:pt x="28241" y="185227"/>
                </a:lnTo>
                <a:lnTo>
                  <a:pt x="12899" y="234411"/>
                </a:lnTo>
                <a:lnTo>
                  <a:pt x="3311" y="287161"/>
                </a:lnTo>
                <a:lnTo>
                  <a:pt x="0" y="342773"/>
                </a:lnTo>
                <a:lnTo>
                  <a:pt x="3311" y="398349"/>
                </a:lnTo>
                <a:lnTo>
                  <a:pt x="12899" y="451072"/>
                </a:lnTo>
                <a:lnTo>
                  <a:pt x="28241" y="500234"/>
                </a:lnTo>
                <a:lnTo>
                  <a:pt x="48816" y="545131"/>
                </a:lnTo>
                <a:lnTo>
                  <a:pt x="74104" y="585057"/>
                </a:lnTo>
                <a:lnTo>
                  <a:pt x="103583" y="619305"/>
                </a:lnTo>
                <a:lnTo>
                  <a:pt x="136731" y="647171"/>
                </a:lnTo>
                <a:lnTo>
                  <a:pt x="173028" y="667949"/>
                </a:lnTo>
                <a:lnTo>
                  <a:pt x="211953" y="680934"/>
                </a:lnTo>
                <a:lnTo>
                  <a:pt x="252983" y="685419"/>
                </a:lnTo>
                <a:lnTo>
                  <a:pt x="294049" y="680934"/>
                </a:lnTo>
                <a:lnTo>
                  <a:pt x="333001" y="667949"/>
                </a:lnTo>
                <a:lnTo>
                  <a:pt x="369319" y="647171"/>
                </a:lnTo>
                <a:lnTo>
                  <a:pt x="402484" y="619305"/>
                </a:lnTo>
                <a:lnTo>
                  <a:pt x="431974" y="585057"/>
                </a:lnTo>
                <a:lnTo>
                  <a:pt x="457270" y="545131"/>
                </a:lnTo>
                <a:lnTo>
                  <a:pt x="477850" y="500234"/>
                </a:lnTo>
                <a:lnTo>
                  <a:pt x="493194" y="451072"/>
                </a:lnTo>
                <a:lnTo>
                  <a:pt x="502783" y="398349"/>
                </a:lnTo>
                <a:lnTo>
                  <a:pt x="506095" y="342773"/>
                </a:lnTo>
                <a:lnTo>
                  <a:pt x="502783" y="287161"/>
                </a:lnTo>
                <a:lnTo>
                  <a:pt x="493194" y="234411"/>
                </a:lnTo>
                <a:lnTo>
                  <a:pt x="477850" y="185227"/>
                </a:lnTo>
                <a:lnTo>
                  <a:pt x="457270" y="140314"/>
                </a:lnTo>
                <a:lnTo>
                  <a:pt x="431974" y="100377"/>
                </a:lnTo>
                <a:lnTo>
                  <a:pt x="402484" y="66121"/>
                </a:lnTo>
                <a:lnTo>
                  <a:pt x="369319" y="38250"/>
                </a:lnTo>
                <a:lnTo>
                  <a:pt x="333001" y="17470"/>
                </a:lnTo>
                <a:lnTo>
                  <a:pt x="294049" y="4485"/>
                </a:lnTo>
                <a:lnTo>
                  <a:pt x="252983" y="0"/>
                </a:lnTo>
                <a:close/>
              </a:path>
            </a:pathLst>
          </a:custGeom>
          <a:solidFill>
            <a:srgbClr val="00AFEF"/>
          </a:solidFill>
        </p:spPr>
        <p:txBody>
          <a:bodyPr wrap="square" lIns="0" tIns="0" rIns="0" bIns="0" rtlCol="0"/>
          <a:lstStyle/>
          <a:p>
            <a:endParaRPr/>
          </a:p>
        </p:txBody>
      </p:sp>
      <p:sp>
        <p:nvSpPr>
          <p:cNvPr id="11" name="object 11"/>
          <p:cNvSpPr/>
          <p:nvPr/>
        </p:nvSpPr>
        <p:spPr>
          <a:xfrm>
            <a:off x="7570851" y="3962527"/>
            <a:ext cx="506095" cy="685800"/>
          </a:xfrm>
          <a:custGeom>
            <a:avLst/>
            <a:gdLst/>
            <a:ahLst/>
            <a:cxnLst/>
            <a:rect l="l" t="t" r="r" b="b"/>
            <a:pathLst>
              <a:path w="506095" h="685800">
                <a:moveTo>
                  <a:pt x="0" y="342773"/>
                </a:moveTo>
                <a:lnTo>
                  <a:pt x="3311" y="287161"/>
                </a:lnTo>
                <a:lnTo>
                  <a:pt x="12899" y="234411"/>
                </a:lnTo>
                <a:lnTo>
                  <a:pt x="28241" y="185227"/>
                </a:lnTo>
                <a:lnTo>
                  <a:pt x="48816" y="140314"/>
                </a:lnTo>
                <a:lnTo>
                  <a:pt x="74104" y="100377"/>
                </a:lnTo>
                <a:lnTo>
                  <a:pt x="103583" y="66121"/>
                </a:lnTo>
                <a:lnTo>
                  <a:pt x="136731" y="38250"/>
                </a:lnTo>
                <a:lnTo>
                  <a:pt x="173028" y="17470"/>
                </a:lnTo>
                <a:lnTo>
                  <a:pt x="211953" y="4485"/>
                </a:lnTo>
                <a:lnTo>
                  <a:pt x="252983" y="0"/>
                </a:lnTo>
                <a:lnTo>
                  <a:pt x="294049" y="4485"/>
                </a:lnTo>
                <a:lnTo>
                  <a:pt x="333001" y="17470"/>
                </a:lnTo>
                <a:lnTo>
                  <a:pt x="369319" y="38250"/>
                </a:lnTo>
                <a:lnTo>
                  <a:pt x="402484" y="66121"/>
                </a:lnTo>
                <a:lnTo>
                  <a:pt x="431974" y="100377"/>
                </a:lnTo>
                <a:lnTo>
                  <a:pt x="457270" y="140314"/>
                </a:lnTo>
                <a:lnTo>
                  <a:pt x="477850" y="185227"/>
                </a:lnTo>
                <a:lnTo>
                  <a:pt x="493194" y="234411"/>
                </a:lnTo>
                <a:lnTo>
                  <a:pt x="502783" y="287161"/>
                </a:lnTo>
                <a:lnTo>
                  <a:pt x="506095" y="342773"/>
                </a:lnTo>
                <a:lnTo>
                  <a:pt x="502783" y="398349"/>
                </a:lnTo>
                <a:lnTo>
                  <a:pt x="493194" y="451072"/>
                </a:lnTo>
                <a:lnTo>
                  <a:pt x="477850" y="500234"/>
                </a:lnTo>
                <a:lnTo>
                  <a:pt x="457270" y="545131"/>
                </a:lnTo>
                <a:lnTo>
                  <a:pt x="431974" y="585057"/>
                </a:lnTo>
                <a:lnTo>
                  <a:pt x="402484" y="619305"/>
                </a:lnTo>
                <a:lnTo>
                  <a:pt x="369319" y="647171"/>
                </a:lnTo>
                <a:lnTo>
                  <a:pt x="333001" y="667949"/>
                </a:lnTo>
                <a:lnTo>
                  <a:pt x="294049" y="680934"/>
                </a:lnTo>
                <a:lnTo>
                  <a:pt x="252983" y="685419"/>
                </a:lnTo>
                <a:lnTo>
                  <a:pt x="211953" y="680934"/>
                </a:lnTo>
                <a:lnTo>
                  <a:pt x="173028" y="667949"/>
                </a:lnTo>
                <a:lnTo>
                  <a:pt x="136731" y="647171"/>
                </a:lnTo>
                <a:lnTo>
                  <a:pt x="103583" y="619305"/>
                </a:lnTo>
                <a:lnTo>
                  <a:pt x="74104" y="585057"/>
                </a:lnTo>
                <a:lnTo>
                  <a:pt x="48816" y="545131"/>
                </a:lnTo>
                <a:lnTo>
                  <a:pt x="28241" y="500234"/>
                </a:lnTo>
                <a:lnTo>
                  <a:pt x="12899" y="451072"/>
                </a:lnTo>
                <a:lnTo>
                  <a:pt x="3311" y="398349"/>
                </a:lnTo>
                <a:lnTo>
                  <a:pt x="0" y="342773"/>
                </a:lnTo>
                <a:close/>
              </a:path>
            </a:pathLst>
          </a:custGeom>
          <a:ln w="9360">
            <a:solidFill>
              <a:srgbClr val="000000"/>
            </a:solidFill>
          </a:ln>
        </p:spPr>
        <p:txBody>
          <a:bodyPr wrap="square" lIns="0" tIns="0" rIns="0" bIns="0" rtlCol="0"/>
          <a:lstStyle/>
          <a:p>
            <a:endParaRPr/>
          </a:p>
        </p:txBody>
      </p:sp>
      <p:graphicFrame>
        <p:nvGraphicFramePr>
          <p:cNvPr id="12" name="object 12"/>
          <p:cNvGraphicFramePr>
            <a:graphicFrameLocks noGrp="1"/>
          </p:cNvGraphicFramePr>
          <p:nvPr/>
        </p:nvGraphicFramePr>
        <p:xfrm>
          <a:off x="1673101" y="2108107"/>
          <a:ext cx="1447800" cy="2474651"/>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47395">
                  <a:extLst>
                    <a:ext uri="{9D8B030D-6E8A-4147-A177-3AD203B41FA5}">
                      <a16:colId xmlns="" xmlns:a16="http://schemas.microsoft.com/office/drawing/2014/main" val="20001"/>
                    </a:ext>
                  </a:extLst>
                </a:gridCol>
              </a:tblGrid>
              <a:tr h="554256">
                <a:tc>
                  <a:txBody>
                    <a:bodyPr/>
                    <a:lstStyle/>
                    <a:p>
                      <a:pPr marL="285115">
                        <a:lnSpc>
                          <a:spcPct val="100000"/>
                        </a:lnSpc>
                        <a:spcBef>
                          <a:spcPts val="420"/>
                        </a:spcBef>
                      </a:pPr>
                      <a:r>
                        <a:rPr sz="2400" dirty="0">
                          <a:latin typeface="Tahoma"/>
                          <a:cs typeface="Tahoma"/>
                        </a:rPr>
                        <a:t>8</a:t>
                      </a:r>
                      <a:endParaRPr sz="2400">
                        <a:latin typeface="Tahoma"/>
                        <a:cs typeface="Tahoma"/>
                      </a:endParaRPr>
                    </a:p>
                  </a:txBody>
                  <a:tcPr marL="0" marR="0" marT="53340" marB="0">
                    <a:lnR w="38100">
                      <a:solidFill>
                        <a:srgbClr val="000000"/>
                      </a:solidFill>
                      <a:prstDash val="solid"/>
                    </a:lnR>
                    <a:lnB w="38100">
                      <a:solidFill>
                        <a:srgbClr val="000000"/>
                      </a:solidFill>
                      <a:prstDash val="solid"/>
                    </a:lnB>
                  </a:tcPr>
                </a:tc>
                <a:tc>
                  <a:txBody>
                    <a:bodyPr/>
                    <a:lstStyle/>
                    <a:p>
                      <a:pPr marL="76200" algn="ctr">
                        <a:lnSpc>
                          <a:spcPct val="100000"/>
                        </a:lnSpc>
                        <a:spcBef>
                          <a:spcPts val="420"/>
                        </a:spcBef>
                      </a:pPr>
                      <a:r>
                        <a:rPr sz="2400" spc="-5" dirty="0">
                          <a:latin typeface="Tahoma"/>
                          <a:cs typeface="Tahoma"/>
                        </a:rPr>
                        <a:t>204</a:t>
                      </a:r>
                      <a:endParaRPr sz="2400">
                        <a:latin typeface="Tahoma"/>
                        <a:cs typeface="Tahoma"/>
                      </a:endParaRPr>
                    </a:p>
                  </a:txBody>
                  <a:tcPr marL="0" marR="0" marT="53340"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85800">
                <a:tc>
                  <a:txBody>
                    <a:bodyPr/>
                    <a:lstStyle/>
                    <a:p>
                      <a:pPr marL="257175">
                        <a:lnSpc>
                          <a:spcPct val="100000"/>
                        </a:lnSpc>
                        <a:spcBef>
                          <a:spcPts val="860"/>
                        </a:spcBef>
                      </a:pPr>
                      <a:r>
                        <a:rPr sz="2400" dirty="0">
                          <a:latin typeface="Tahoma"/>
                          <a:cs typeface="Tahoma"/>
                        </a:rPr>
                        <a:t>8</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95250" algn="ctr">
                        <a:lnSpc>
                          <a:spcPct val="100000"/>
                        </a:lnSpc>
                        <a:spcBef>
                          <a:spcPts val="894"/>
                        </a:spcBef>
                      </a:pPr>
                      <a:r>
                        <a:rPr sz="2400" dirty="0">
                          <a:latin typeface="Tahoma"/>
                          <a:cs typeface="Tahoma"/>
                        </a:rPr>
                        <a:t>25</a:t>
                      </a:r>
                      <a:endParaRPr sz="2400">
                        <a:latin typeface="Tahoma"/>
                        <a:cs typeface="Tahoma"/>
                      </a:endParaRPr>
                    </a:p>
                  </a:txBody>
                  <a:tcPr marL="0" marR="0" marT="113664"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1234595">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30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2"/>
                  </a:ext>
                </a:extLst>
              </a:tr>
            </a:tbl>
          </a:graphicData>
        </a:graphic>
      </p:graphicFrame>
      <p:sp>
        <p:nvSpPr>
          <p:cNvPr id="13" name="object 13"/>
          <p:cNvSpPr txBox="1"/>
          <p:nvPr/>
        </p:nvSpPr>
        <p:spPr>
          <a:xfrm>
            <a:off x="3823842" y="2759202"/>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14" name="object 14"/>
          <p:cNvSpPr/>
          <p:nvPr/>
        </p:nvSpPr>
        <p:spPr>
          <a:xfrm>
            <a:off x="6933945" y="2276220"/>
            <a:ext cx="635" cy="614680"/>
          </a:xfrm>
          <a:custGeom>
            <a:avLst/>
            <a:gdLst/>
            <a:ahLst/>
            <a:cxnLst/>
            <a:rect l="l" t="t" r="r" b="b"/>
            <a:pathLst>
              <a:path w="634" h="614680">
                <a:moveTo>
                  <a:pt x="0" y="0"/>
                </a:moveTo>
                <a:lnTo>
                  <a:pt x="380" y="614552"/>
                </a:lnTo>
              </a:path>
            </a:pathLst>
          </a:custGeom>
          <a:ln w="31680">
            <a:solidFill>
              <a:srgbClr val="000000"/>
            </a:solidFill>
          </a:ln>
        </p:spPr>
        <p:txBody>
          <a:bodyPr wrap="square" lIns="0" tIns="0" rIns="0" bIns="0" rtlCol="0"/>
          <a:lstStyle/>
          <a:p>
            <a:endParaRPr/>
          </a:p>
        </p:txBody>
      </p:sp>
      <p:sp>
        <p:nvSpPr>
          <p:cNvPr id="15" name="object 15"/>
          <p:cNvSpPr/>
          <p:nvPr/>
        </p:nvSpPr>
        <p:spPr>
          <a:xfrm>
            <a:off x="6962775" y="2286000"/>
            <a:ext cx="1419225" cy="635"/>
          </a:xfrm>
          <a:custGeom>
            <a:avLst/>
            <a:gdLst/>
            <a:ahLst/>
            <a:cxnLst/>
            <a:rect l="l" t="t" r="r" b="b"/>
            <a:pathLst>
              <a:path w="1419225" h="635">
                <a:moveTo>
                  <a:pt x="0" y="0"/>
                </a:moveTo>
                <a:lnTo>
                  <a:pt x="1419098" y="380"/>
                </a:lnTo>
              </a:path>
            </a:pathLst>
          </a:custGeom>
          <a:ln w="28440">
            <a:solidFill>
              <a:srgbClr val="000000"/>
            </a:solidFill>
          </a:ln>
        </p:spPr>
        <p:txBody>
          <a:bodyPr wrap="square" lIns="0" tIns="0" rIns="0" bIns="0" rtlCol="0"/>
          <a:lstStyle/>
          <a:p>
            <a:endParaRPr/>
          </a:p>
        </p:txBody>
      </p:sp>
      <p:sp>
        <p:nvSpPr>
          <p:cNvPr id="16" name="object 16"/>
          <p:cNvSpPr txBox="1"/>
          <p:nvPr/>
        </p:nvSpPr>
        <p:spPr>
          <a:xfrm>
            <a:off x="6431407" y="2382392"/>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8</a:t>
            </a:r>
            <a:endParaRPr sz="2400">
              <a:latin typeface="Tahoma"/>
              <a:cs typeface="Tahoma"/>
            </a:endParaRPr>
          </a:p>
        </p:txBody>
      </p:sp>
      <p:sp>
        <p:nvSpPr>
          <p:cNvPr id="17" name="object 17"/>
          <p:cNvSpPr txBox="1"/>
          <p:nvPr/>
        </p:nvSpPr>
        <p:spPr>
          <a:xfrm>
            <a:off x="7276592" y="1777441"/>
            <a:ext cx="549910" cy="391795"/>
          </a:xfrm>
          <a:prstGeom prst="rect">
            <a:avLst/>
          </a:prstGeom>
        </p:spPr>
        <p:txBody>
          <a:bodyPr vert="horz" wrap="square" lIns="0" tIns="12700" rIns="0" bIns="0" rtlCol="0">
            <a:spAutoFit/>
          </a:bodyPr>
          <a:lstStyle/>
          <a:p>
            <a:pPr marL="12700">
              <a:lnSpc>
                <a:spcPct val="100000"/>
              </a:lnSpc>
              <a:spcBef>
                <a:spcPts val="100"/>
              </a:spcBef>
              <a:tabLst>
                <a:tab pos="370205" algn="l"/>
              </a:tabLst>
            </a:pPr>
            <a:r>
              <a:rPr sz="2400" dirty="0">
                <a:latin typeface="Tahoma"/>
                <a:cs typeface="Tahoma"/>
              </a:rPr>
              <a:t>2	5</a:t>
            </a:r>
            <a:endParaRPr sz="2400">
              <a:latin typeface="Tahoma"/>
              <a:cs typeface="Tahoma"/>
            </a:endParaRPr>
          </a:p>
        </p:txBody>
      </p:sp>
      <p:sp>
        <p:nvSpPr>
          <p:cNvPr id="18" name="object 18"/>
          <p:cNvSpPr txBox="1"/>
          <p:nvPr/>
        </p:nvSpPr>
        <p:spPr>
          <a:xfrm>
            <a:off x="7099807" y="2387600"/>
            <a:ext cx="715010" cy="767715"/>
          </a:xfrm>
          <a:prstGeom prst="rect">
            <a:avLst/>
          </a:prstGeom>
        </p:spPr>
        <p:txBody>
          <a:bodyPr vert="horz" wrap="square" lIns="0" tIns="12700" rIns="0" bIns="0" rtlCol="0">
            <a:spAutoFit/>
          </a:bodyPr>
          <a:lstStyle/>
          <a:p>
            <a:pPr marL="203835">
              <a:lnSpc>
                <a:spcPct val="100000"/>
              </a:lnSpc>
              <a:spcBef>
                <a:spcPts val="100"/>
              </a:spcBef>
            </a:pPr>
            <a:r>
              <a:rPr sz="2400" spc="-5" dirty="0">
                <a:latin typeface="Tahoma"/>
                <a:cs typeface="Tahoma"/>
              </a:rPr>
              <a:t>204</a:t>
            </a:r>
            <a:endParaRPr sz="2400">
              <a:latin typeface="Tahoma"/>
              <a:cs typeface="Tahoma"/>
            </a:endParaRPr>
          </a:p>
          <a:p>
            <a:pPr marL="12700">
              <a:lnSpc>
                <a:spcPct val="100000"/>
              </a:lnSpc>
              <a:spcBef>
                <a:spcPts val="80"/>
              </a:spcBef>
            </a:pPr>
            <a:r>
              <a:rPr sz="2400" dirty="0">
                <a:latin typeface="Tahoma"/>
                <a:cs typeface="Tahoma"/>
              </a:rPr>
              <a:t>-</a:t>
            </a:r>
            <a:r>
              <a:rPr sz="2400" spc="-105" dirty="0">
                <a:latin typeface="Tahoma"/>
                <a:cs typeface="Tahoma"/>
              </a:rPr>
              <a:t> </a:t>
            </a:r>
            <a:r>
              <a:rPr sz="2400" spc="-5" dirty="0">
                <a:latin typeface="Tahoma"/>
                <a:cs typeface="Tahoma"/>
              </a:rPr>
              <a:t>16</a:t>
            </a:r>
            <a:endParaRPr sz="2400">
              <a:latin typeface="Tahoma"/>
              <a:cs typeface="Tahoma"/>
            </a:endParaRPr>
          </a:p>
        </p:txBody>
      </p:sp>
      <p:sp>
        <p:nvSpPr>
          <p:cNvPr id="19" name="object 19"/>
          <p:cNvSpPr/>
          <p:nvPr/>
        </p:nvSpPr>
        <p:spPr>
          <a:xfrm>
            <a:off x="7115047" y="3195320"/>
            <a:ext cx="886460" cy="5080"/>
          </a:xfrm>
          <a:custGeom>
            <a:avLst/>
            <a:gdLst/>
            <a:ahLst/>
            <a:cxnLst/>
            <a:rect l="l" t="t" r="r" b="b"/>
            <a:pathLst>
              <a:path w="886459" h="5080">
                <a:moveTo>
                  <a:pt x="0" y="5079"/>
                </a:moveTo>
                <a:lnTo>
                  <a:pt x="885951" y="0"/>
                </a:lnTo>
              </a:path>
            </a:pathLst>
          </a:custGeom>
          <a:ln w="28440">
            <a:solidFill>
              <a:srgbClr val="000000"/>
            </a:solidFill>
          </a:ln>
        </p:spPr>
        <p:txBody>
          <a:bodyPr wrap="square" lIns="0" tIns="0" rIns="0" bIns="0" rtlCol="0"/>
          <a:lstStyle/>
          <a:p>
            <a:endParaRPr/>
          </a:p>
        </p:txBody>
      </p:sp>
      <p:sp>
        <p:nvSpPr>
          <p:cNvPr id="20" name="object 20"/>
          <p:cNvSpPr/>
          <p:nvPr/>
        </p:nvSpPr>
        <p:spPr>
          <a:xfrm>
            <a:off x="7267320" y="4038472"/>
            <a:ext cx="886460" cy="5080"/>
          </a:xfrm>
          <a:custGeom>
            <a:avLst/>
            <a:gdLst/>
            <a:ahLst/>
            <a:cxnLst/>
            <a:rect l="l" t="t" r="r" b="b"/>
            <a:pathLst>
              <a:path w="886459" h="5079">
                <a:moveTo>
                  <a:pt x="0" y="4699"/>
                </a:moveTo>
                <a:lnTo>
                  <a:pt x="885951" y="0"/>
                </a:lnTo>
              </a:path>
            </a:pathLst>
          </a:custGeom>
          <a:ln w="28440">
            <a:solidFill>
              <a:srgbClr val="000000"/>
            </a:solidFill>
          </a:ln>
        </p:spPr>
        <p:txBody>
          <a:bodyPr wrap="square" lIns="0" tIns="0" rIns="0" bIns="0" rtlCol="0"/>
          <a:lstStyle/>
          <a:p>
            <a:endParaRPr/>
          </a:p>
        </p:txBody>
      </p:sp>
      <p:sp>
        <p:nvSpPr>
          <p:cNvPr id="21" name="object 21"/>
          <p:cNvSpPr txBox="1"/>
          <p:nvPr/>
        </p:nvSpPr>
        <p:spPr>
          <a:xfrm>
            <a:off x="7257668" y="3297173"/>
            <a:ext cx="661035" cy="1235075"/>
          </a:xfrm>
          <a:prstGeom prst="rect">
            <a:avLst/>
          </a:prstGeom>
        </p:spPr>
        <p:txBody>
          <a:bodyPr vert="horz" wrap="square" lIns="0" tIns="12700" rIns="0" bIns="0" rtlCol="0">
            <a:spAutoFit/>
          </a:bodyPr>
          <a:lstStyle/>
          <a:p>
            <a:pPr marR="67945" algn="r">
              <a:lnSpc>
                <a:spcPts val="2640"/>
              </a:lnSpc>
              <a:spcBef>
                <a:spcPts val="100"/>
              </a:spcBef>
            </a:pPr>
            <a:r>
              <a:rPr sz="2400" spc="-5" dirty="0">
                <a:latin typeface="Tahoma"/>
                <a:cs typeface="Tahoma"/>
              </a:rPr>
              <a:t>44</a:t>
            </a:r>
            <a:endParaRPr sz="2400">
              <a:latin typeface="Tahoma"/>
              <a:cs typeface="Tahoma"/>
            </a:endParaRPr>
          </a:p>
          <a:p>
            <a:pPr marR="6350" algn="r">
              <a:lnSpc>
                <a:spcPts val="2640"/>
              </a:lnSpc>
              <a:tabLst>
                <a:tab pos="301625" algn="l"/>
              </a:tabLst>
            </a:pPr>
            <a:r>
              <a:rPr sz="2400" dirty="0">
                <a:latin typeface="Tahoma"/>
                <a:cs typeface="Tahoma"/>
              </a:rPr>
              <a:t>-	</a:t>
            </a:r>
            <a:r>
              <a:rPr sz="2400" spc="-5" dirty="0">
                <a:latin typeface="Tahoma"/>
                <a:cs typeface="Tahoma"/>
              </a:rPr>
              <a:t>40</a:t>
            </a:r>
            <a:endParaRPr sz="2400">
              <a:latin typeface="Tahoma"/>
              <a:cs typeface="Tahoma"/>
            </a:endParaRPr>
          </a:p>
          <a:p>
            <a:pPr marR="5080" algn="r">
              <a:lnSpc>
                <a:spcPct val="100000"/>
              </a:lnSpc>
              <a:spcBef>
                <a:spcPts val="1355"/>
              </a:spcBef>
            </a:pPr>
            <a:r>
              <a:rPr sz="2400" dirty="0">
                <a:latin typeface="Tahoma"/>
                <a:cs typeface="Tahoma"/>
              </a:rPr>
              <a:t>4</a:t>
            </a:r>
            <a:endParaRPr sz="2400">
              <a:latin typeface="Tahoma"/>
              <a:cs typeface="Tahoma"/>
            </a:endParaRPr>
          </a:p>
        </p:txBody>
      </p:sp>
      <p:sp>
        <p:nvSpPr>
          <p:cNvPr id="24" name="object 24"/>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49</a:t>
            </a:fld>
            <a:endParaRPr sz="12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5525" y="1985898"/>
            <a:ext cx="4548505" cy="1671955"/>
          </a:xfrm>
          <a:prstGeom prst="rect">
            <a:avLst/>
          </a:prstGeom>
        </p:spPr>
        <p:txBody>
          <a:bodyPr vert="horz" wrap="square" lIns="0" tIns="12700" rIns="0" bIns="0" rtlCol="0">
            <a:spAutoFit/>
          </a:bodyPr>
          <a:lstStyle/>
          <a:p>
            <a:pPr marL="12700" marR="5080" indent="784860">
              <a:lnSpc>
                <a:spcPct val="100000"/>
              </a:lnSpc>
              <a:spcBef>
                <a:spcPts val="100"/>
              </a:spcBef>
            </a:pPr>
            <a:r>
              <a:rPr sz="5400" b="1" spc="-20" dirty="0">
                <a:latin typeface="Calibri"/>
                <a:cs typeface="Calibri"/>
              </a:rPr>
              <a:t>Chapter </a:t>
            </a:r>
            <a:r>
              <a:rPr sz="5400" b="1" dirty="0">
                <a:latin typeface="Calibri"/>
                <a:cs typeface="Calibri"/>
              </a:rPr>
              <a:t>- I  </a:t>
            </a:r>
            <a:r>
              <a:rPr sz="5400" b="1" spc="-10" dirty="0">
                <a:latin typeface="Calibri"/>
                <a:cs typeface="Calibri"/>
              </a:rPr>
              <a:t>Number</a:t>
            </a:r>
            <a:r>
              <a:rPr sz="5400" b="1" spc="-70" dirty="0">
                <a:latin typeface="Calibri"/>
                <a:cs typeface="Calibri"/>
              </a:rPr>
              <a:t> </a:t>
            </a:r>
            <a:r>
              <a:rPr sz="5400" b="1" spc="-40" dirty="0">
                <a:latin typeface="Calibri"/>
                <a:cs typeface="Calibri"/>
              </a:rPr>
              <a:t>System</a:t>
            </a:r>
            <a:endParaRPr sz="5400">
              <a:latin typeface="Calibri"/>
              <a:cs typeface="Calibri"/>
            </a:endParaRPr>
          </a:p>
        </p:txBody>
      </p:sp>
      <p:sp>
        <p:nvSpPr>
          <p:cNvPr id="3" name="object 3"/>
          <p:cNvSpPr/>
          <p:nvPr/>
        </p:nvSpPr>
        <p:spPr>
          <a:xfrm>
            <a:off x="304558" y="4038472"/>
            <a:ext cx="8535035" cy="635"/>
          </a:xfrm>
          <a:custGeom>
            <a:avLst/>
            <a:gdLst/>
            <a:ahLst/>
            <a:cxnLst/>
            <a:rect l="l" t="t" r="r" b="b"/>
            <a:pathLst>
              <a:path w="8535035" h="635">
                <a:moveTo>
                  <a:pt x="0" y="0"/>
                </a:moveTo>
                <a:lnTo>
                  <a:pt x="8534514" y="381"/>
                </a:lnTo>
              </a:path>
            </a:pathLst>
          </a:custGeom>
          <a:ln w="50760">
            <a:solidFill>
              <a:srgbClr val="FF0000"/>
            </a:solidFill>
          </a:ln>
        </p:spPr>
        <p:txBody>
          <a:bodyPr wrap="square" lIns="0" tIns="0" rIns="0" bIns="0" rtlCol="0"/>
          <a:lstStyle/>
          <a:p>
            <a:endParaRPr/>
          </a:p>
        </p:txBody>
      </p:sp>
      <p:sp>
        <p:nvSpPr>
          <p:cNvPr id="6" name="object 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a:t>
            </a:fld>
            <a:endParaRPr sz="1200" dirty="0">
              <a:latin typeface="Calibri"/>
              <a:cs typeface="Calibri"/>
            </a:endParaRPr>
          </a:p>
        </p:txBody>
      </p:sp>
    </p:spTree>
    <p:extLst>
      <p:ext uri="{BB962C8B-B14F-4D97-AF65-F5344CB8AC3E}">
        <p14:creationId xmlns:p14="http://schemas.microsoft.com/office/powerpoint/2010/main" val="4064930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57600" y="3352672"/>
            <a:ext cx="506730" cy="533400"/>
          </a:xfrm>
          <a:custGeom>
            <a:avLst/>
            <a:gdLst/>
            <a:ahLst/>
            <a:cxnLst/>
            <a:rect l="l" t="t" r="r" b="b"/>
            <a:pathLst>
              <a:path w="506729" h="533400">
                <a:moveTo>
                  <a:pt x="253111" y="0"/>
                </a:moveTo>
                <a:lnTo>
                  <a:pt x="207604" y="4295"/>
                </a:lnTo>
                <a:lnTo>
                  <a:pt x="164777" y="16681"/>
                </a:lnTo>
                <a:lnTo>
                  <a:pt x="125344" y="36401"/>
                </a:lnTo>
                <a:lnTo>
                  <a:pt x="90019" y="62704"/>
                </a:lnTo>
                <a:lnTo>
                  <a:pt x="59516" y="94836"/>
                </a:lnTo>
                <a:lnTo>
                  <a:pt x="34548" y="132042"/>
                </a:lnTo>
                <a:lnTo>
                  <a:pt x="15830" y="173569"/>
                </a:lnTo>
                <a:lnTo>
                  <a:pt x="4076" y="218664"/>
                </a:lnTo>
                <a:lnTo>
                  <a:pt x="0" y="266572"/>
                </a:lnTo>
                <a:lnTo>
                  <a:pt x="4076" y="314481"/>
                </a:lnTo>
                <a:lnTo>
                  <a:pt x="15830" y="359576"/>
                </a:lnTo>
                <a:lnTo>
                  <a:pt x="34548" y="401103"/>
                </a:lnTo>
                <a:lnTo>
                  <a:pt x="59516" y="438309"/>
                </a:lnTo>
                <a:lnTo>
                  <a:pt x="90019" y="470441"/>
                </a:lnTo>
                <a:lnTo>
                  <a:pt x="125344" y="496744"/>
                </a:lnTo>
                <a:lnTo>
                  <a:pt x="164777" y="516464"/>
                </a:lnTo>
                <a:lnTo>
                  <a:pt x="207604" y="528850"/>
                </a:lnTo>
                <a:lnTo>
                  <a:pt x="253111" y="533145"/>
                </a:lnTo>
                <a:lnTo>
                  <a:pt x="298584" y="528850"/>
                </a:lnTo>
                <a:lnTo>
                  <a:pt x="341393" y="516464"/>
                </a:lnTo>
                <a:lnTo>
                  <a:pt x="380821" y="496744"/>
                </a:lnTo>
                <a:lnTo>
                  <a:pt x="416150" y="470441"/>
                </a:lnTo>
                <a:lnTo>
                  <a:pt x="446664" y="438309"/>
                </a:lnTo>
                <a:lnTo>
                  <a:pt x="471645" y="401103"/>
                </a:lnTo>
                <a:lnTo>
                  <a:pt x="490376" y="359576"/>
                </a:lnTo>
                <a:lnTo>
                  <a:pt x="502141" y="314481"/>
                </a:lnTo>
                <a:lnTo>
                  <a:pt x="506222" y="266572"/>
                </a:lnTo>
                <a:lnTo>
                  <a:pt x="502141" y="218664"/>
                </a:lnTo>
                <a:lnTo>
                  <a:pt x="490376" y="173569"/>
                </a:lnTo>
                <a:lnTo>
                  <a:pt x="471645" y="132042"/>
                </a:lnTo>
                <a:lnTo>
                  <a:pt x="446664" y="94836"/>
                </a:lnTo>
                <a:lnTo>
                  <a:pt x="416150" y="62704"/>
                </a:lnTo>
                <a:lnTo>
                  <a:pt x="380821" y="36401"/>
                </a:lnTo>
                <a:lnTo>
                  <a:pt x="341393" y="16681"/>
                </a:lnTo>
                <a:lnTo>
                  <a:pt x="298584" y="4295"/>
                </a:lnTo>
                <a:lnTo>
                  <a:pt x="253111" y="0"/>
                </a:lnTo>
                <a:close/>
              </a:path>
            </a:pathLst>
          </a:custGeom>
          <a:solidFill>
            <a:srgbClr val="00AFEF"/>
          </a:solidFill>
        </p:spPr>
        <p:txBody>
          <a:bodyPr wrap="square" lIns="0" tIns="0" rIns="0" bIns="0" rtlCol="0"/>
          <a:lstStyle/>
          <a:p>
            <a:endParaRPr/>
          </a:p>
        </p:txBody>
      </p:sp>
      <p:sp>
        <p:nvSpPr>
          <p:cNvPr id="3" name="object 3"/>
          <p:cNvSpPr/>
          <p:nvPr/>
        </p:nvSpPr>
        <p:spPr>
          <a:xfrm>
            <a:off x="3657600" y="3352672"/>
            <a:ext cx="506730" cy="533400"/>
          </a:xfrm>
          <a:custGeom>
            <a:avLst/>
            <a:gdLst/>
            <a:ahLst/>
            <a:cxnLst/>
            <a:rect l="l" t="t" r="r" b="b"/>
            <a:pathLst>
              <a:path w="506729" h="533400">
                <a:moveTo>
                  <a:pt x="0" y="266572"/>
                </a:moveTo>
                <a:lnTo>
                  <a:pt x="4076" y="218664"/>
                </a:lnTo>
                <a:lnTo>
                  <a:pt x="15830" y="173569"/>
                </a:lnTo>
                <a:lnTo>
                  <a:pt x="34548" y="132042"/>
                </a:lnTo>
                <a:lnTo>
                  <a:pt x="59516" y="94836"/>
                </a:lnTo>
                <a:lnTo>
                  <a:pt x="90019" y="62704"/>
                </a:lnTo>
                <a:lnTo>
                  <a:pt x="125344" y="36401"/>
                </a:lnTo>
                <a:lnTo>
                  <a:pt x="164777" y="16681"/>
                </a:lnTo>
                <a:lnTo>
                  <a:pt x="207604" y="4295"/>
                </a:lnTo>
                <a:lnTo>
                  <a:pt x="253111" y="0"/>
                </a:lnTo>
                <a:lnTo>
                  <a:pt x="298584" y="4295"/>
                </a:lnTo>
                <a:lnTo>
                  <a:pt x="341393" y="16681"/>
                </a:lnTo>
                <a:lnTo>
                  <a:pt x="380821" y="36401"/>
                </a:lnTo>
                <a:lnTo>
                  <a:pt x="416150" y="62704"/>
                </a:lnTo>
                <a:lnTo>
                  <a:pt x="446664" y="94836"/>
                </a:lnTo>
                <a:lnTo>
                  <a:pt x="471645" y="132042"/>
                </a:lnTo>
                <a:lnTo>
                  <a:pt x="490376" y="173569"/>
                </a:lnTo>
                <a:lnTo>
                  <a:pt x="502141" y="218664"/>
                </a:lnTo>
                <a:lnTo>
                  <a:pt x="506222" y="266572"/>
                </a:lnTo>
                <a:lnTo>
                  <a:pt x="502141" y="314481"/>
                </a:lnTo>
                <a:lnTo>
                  <a:pt x="490376" y="359576"/>
                </a:lnTo>
                <a:lnTo>
                  <a:pt x="471645" y="401103"/>
                </a:lnTo>
                <a:lnTo>
                  <a:pt x="446664" y="438309"/>
                </a:lnTo>
                <a:lnTo>
                  <a:pt x="416150" y="470441"/>
                </a:lnTo>
                <a:lnTo>
                  <a:pt x="380821" y="496744"/>
                </a:lnTo>
                <a:lnTo>
                  <a:pt x="341393" y="516464"/>
                </a:lnTo>
                <a:lnTo>
                  <a:pt x="298584" y="528850"/>
                </a:lnTo>
                <a:lnTo>
                  <a:pt x="253111" y="533145"/>
                </a:lnTo>
                <a:lnTo>
                  <a:pt x="207604" y="528850"/>
                </a:lnTo>
                <a:lnTo>
                  <a:pt x="164777" y="516464"/>
                </a:lnTo>
                <a:lnTo>
                  <a:pt x="125344" y="496744"/>
                </a:lnTo>
                <a:lnTo>
                  <a:pt x="90019" y="470441"/>
                </a:lnTo>
                <a:lnTo>
                  <a:pt x="59516" y="438309"/>
                </a:lnTo>
                <a:lnTo>
                  <a:pt x="34548" y="401103"/>
                </a:lnTo>
                <a:lnTo>
                  <a:pt x="15830" y="359576"/>
                </a:lnTo>
                <a:lnTo>
                  <a:pt x="4076" y="314481"/>
                </a:lnTo>
                <a:lnTo>
                  <a:pt x="0" y="266572"/>
                </a:lnTo>
                <a:close/>
              </a:path>
            </a:pathLst>
          </a:custGeom>
          <a:ln w="9360">
            <a:solidFill>
              <a:srgbClr val="000000"/>
            </a:solidFill>
          </a:ln>
        </p:spPr>
        <p:txBody>
          <a:bodyPr wrap="square" lIns="0" tIns="0" rIns="0" bIns="0" rtlCol="0"/>
          <a:lstStyle/>
          <a:p>
            <a:endParaRPr/>
          </a:p>
        </p:txBody>
      </p:sp>
      <p:sp>
        <p:nvSpPr>
          <p:cNvPr id="4" name="object 4"/>
          <p:cNvSpPr/>
          <p:nvPr/>
        </p:nvSpPr>
        <p:spPr>
          <a:xfrm>
            <a:off x="2538348" y="3424301"/>
            <a:ext cx="509905" cy="461645"/>
          </a:xfrm>
          <a:custGeom>
            <a:avLst/>
            <a:gdLst/>
            <a:ahLst/>
            <a:cxnLst/>
            <a:rect l="l" t="t" r="r" b="b"/>
            <a:pathLst>
              <a:path w="509905" h="461645">
                <a:moveTo>
                  <a:pt x="254762" y="0"/>
                </a:moveTo>
                <a:lnTo>
                  <a:pt x="203414" y="4690"/>
                </a:lnTo>
                <a:lnTo>
                  <a:pt x="155590" y="18143"/>
                </a:lnTo>
                <a:lnTo>
                  <a:pt x="112315" y="39426"/>
                </a:lnTo>
                <a:lnTo>
                  <a:pt x="74612" y="67611"/>
                </a:lnTo>
                <a:lnTo>
                  <a:pt x="43505" y="101767"/>
                </a:lnTo>
                <a:lnTo>
                  <a:pt x="20018" y="140964"/>
                </a:lnTo>
                <a:lnTo>
                  <a:pt x="5175" y="184271"/>
                </a:lnTo>
                <a:lnTo>
                  <a:pt x="0" y="230759"/>
                </a:lnTo>
                <a:lnTo>
                  <a:pt x="5175" y="277283"/>
                </a:lnTo>
                <a:lnTo>
                  <a:pt x="20018" y="320607"/>
                </a:lnTo>
                <a:lnTo>
                  <a:pt x="43505" y="359806"/>
                </a:lnTo>
                <a:lnTo>
                  <a:pt x="74612" y="393954"/>
                </a:lnTo>
                <a:lnTo>
                  <a:pt x="112315" y="422124"/>
                </a:lnTo>
                <a:lnTo>
                  <a:pt x="155590" y="443392"/>
                </a:lnTo>
                <a:lnTo>
                  <a:pt x="203414" y="456832"/>
                </a:lnTo>
                <a:lnTo>
                  <a:pt x="254762" y="461518"/>
                </a:lnTo>
                <a:lnTo>
                  <a:pt x="306067" y="456832"/>
                </a:lnTo>
                <a:lnTo>
                  <a:pt x="353859" y="443392"/>
                </a:lnTo>
                <a:lnTo>
                  <a:pt x="397112" y="422124"/>
                </a:lnTo>
                <a:lnTo>
                  <a:pt x="434800" y="393954"/>
                </a:lnTo>
                <a:lnTo>
                  <a:pt x="465898" y="359806"/>
                </a:lnTo>
                <a:lnTo>
                  <a:pt x="489380" y="320607"/>
                </a:lnTo>
                <a:lnTo>
                  <a:pt x="504221" y="277283"/>
                </a:lnTo>
                <a:lnTo>
                  <a:pt x="509396" y="230759"/>
                </a:lnTo>
                <a:lnTo>
                  <a:pt x="504221" y="184271"/>
                </a:lnTo>
                <a:lnTo>
                  <a:pt x="489380" y="140964"/>
                </a:lnTo>
                <a:lnTo>
                  <a:pt x="465898" y="101767"/>
                </a:lnTo>
                <a:lnTo>
                  <a:pt x="434800" y="67611"/>
                </a:lnTo>
                <a:lnTo>
                  <a:pt x="397112" y="39426"/>
                </a:lnTo>
                <a:lnTo>
                  <a:pt x="353859" y="18143"/>
                </a:lnTo>
                <a:lnTo>
                  <a:pt x="306067" y="4690"/>
                </a:lnTo>
                <a:lnTo>
                  <a:pt x="254762" y="0"/>
                </a:lnTo>
                <a:close/>
              </a:path>
            </a:pathLst>
          </a:custGeom>
          <a:solidFill>
            <a:srgbClr val="6F96D2"/>
          </a:solidFill>
        </p:spPr>
        <p:txBody>
          <a:bodyPr wrap="square" lIns="0" tIns="0" rIns="0" bIns="0" rtlCol="0"/>
          <a:lstStyle/>
          <a:p>
            <a:endParaRPr/>
          </a:p>
        </p:txBody>
      </p:sp>
      <p:sp>
        <p:nvSpPr>
          <p:cNvPr id="5" name="object 5"/>
          <p:cNvSpPr/>
          <p:nvPr/>
        </p:nvSpPr>
        <p:spPr>
          <a:xfrm>
            <a:off x="2538348" y="3424301"/>
            <a:ext cx="509905" cy="461645"/>
          </a:xfrm>
          <a:custGeom>
            <a:avLst/>
            <a:gdLst/>
            <a:ahLst/>
            <a:cxnLst/>
            <a:rect l="l" t="t" r="r" b="b"/>
            <a:pathLst>
              <a:path w="509905" h="461645">
                <a:moveTo>
                  <a:pt x="0" y="230759"/>
                </a:moveTo>
                <a:lnTo>
                  <a:pt x="5175" y="184271"/>
                </a:lnTo>
                <a:lnTo>
                  <a:pt x="20018" y="140964"/>
                </a:lnTo>
                <a:lnTo>
                  <a:pt x="43505" y="101767"/>
                </a:lnTo>
                <a:lnTo>
                  <a:pt x="74612" y="67611"/>
                </a:lnTo>
                <a:lnTo>
                  <a:pt x="112315" y="39426"/>
                </a:lnTo>
                <a:lnTo>
                  <a:pt x="155590" y="18143"/>
                </a:lnTo>
                <a:lnTo>
                  <a:pt x="203414" y="4690"/>
                </a:lnTo>
                <a:lnTo>
                  <a:pt x="254762" y="0"/>
                </a:lnTo>
                <a:lnTo>
                  <a:pt x="306067" y="4690"/>
                </a:lnTo>
                <a:lnTo>
                  <a:pt x="353859" y="18143"/>
                </a:lnTo>
                <a:lnTo>
                  <a:pt x="397112" y="39426"/>
                </a:lnTo>
                <a:lnTo>
                  <a:pt x="434800" y="67611"/>
                </a:lnTo>
                <a:lnTo>
                  <a:pt x="465898" y="101767"/>
                </a:lnTo>
                <a:lnTo>
                  <a:pt x="489380" y="140964"/>
                </a:lnTo>
                <a:lnTo>
                  <a:pt x="504221" y="184271"/>
                </a:lnTo>
                <a:lnTo>
                  <a:pt x="509396" y="230759"/>
                </a:lnTo>
                <a:lnTo>
                  <a:pt x="504221" y="277283"/>
                </a:lnTo>
                <a:lnTo>
                  <a:pt x="489380" y="320607"/>
                </a:lnTo>
                <a:lnTo>
                  <a:pt x="465898" y="359806"/>
                </a:lnTo>
                <a:lnTo>
                  <a:pt x="434800" y="393954"/>
                </a:lnTo>
                <a:lnTo>
                  <a:pt x="397112" y="422124"/>
                </a:lnTo>
                <a:lnTo>
                  <a:pt x="353859" y="443392"/>
                </a:lnTo>
                <a:lnTo>
                  <a:pt x="306067" y="456832"/>
                </a:lnTo>
                <a:lnTo>
                  <a:pt x="254762" y="461518"/>
                </a:lnTo>
                <a:lnTo>
                  <a:pt x="203414" y="456832"/>
                </a:lnTo>
                <a:lnTo>
                  <a:pt x="155590" y="443392"/>
                </a:lnTo>
                <a:lnTo>
                  <a:pt x="112315" y="422124"/>
                </a:lnTo>
                <a:lnTo>
                  <a:pt x="74612" y="393954"/>
                </a:lnTo>
                <a:lnTo>
                  <a:pt x="43505" y="359806"/>
                </a:lnTo>
                <a:lnTo>
                  <a:pt x="20018" y="320607"/>
                </a:lnTo>
                <a:lnTo>
                  <a:pt x="5175" y="277283"/>
                </a:lnTo>
                <a:lnTo>
                  <a:pt x="0" y="230759"/>
                </a:lnTo>
                <a:close/>
              </a:path>
            </a:pathLst>
          </a:custGeom>
          <a:ln w="9360">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535940" y="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204 </a:t>
            </a:r>
            <a:r>
              <a:rPr spc="-5" dirty="0"/>
              <a:t>decimal </a:t>
            </a:r>
            <a:r>
              <a:rPr dirty="0"/>
              <a:t>number</a:t>
            </a:r>
            <a:r>
              <a:rPr spc="-185" dirty="0"/>
              <a:t> </a:t>
            </a:r>
            <a:r>
              <a:rPr dirty="0"/>
              <a:t>in  </a:t>
            </a:r>
            <a:r>
              <a:rPr spc="-25" dirty="0"/>
              <a:t>to </a:t>
            </a:r>
            <a:r>
              <a:rPr spc="-30" dirty="0"/>
              <a:t>it’s </a:t>
            </a:r>
            <a:r>
              <a:rPr spc="-10" dirty="0"/>
              <a:t>equivalent </a:t>
            </a:r>
            <a:r>
              <a:rPr spc="-15" dirty="0"/>
              <a:t>octal</a:t>
            </a:r>
            <a:r>
              <a:rPr spc="-5" dirty="0"/>
              <a:t> </a:t>
            </a:r>
            <a:r>
              <a:rPr spc="-55" dirty="0"/>
              <a:t>number.</a:t>
            </a:r>
          </a:p>
        </p:txBody>
      </p:sp>
      <p:sp>
        <p:nvSpPr>
          <p:cNvPr id="7" name="object 7"/>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8" name="object 8"/>
          <p:cNvSpPr/>
          <p:nvPr/>
        </p:nvSpPr>
        <p:spPr>
          <a:xfrm>
            <a:off x="7110348" y="1752473"/>
            <a:ext cx="509905" cy="461645"/>
          </a:xfrm>
          <a:custGeom>
            <a:avLst/>
            <a:gdLst/>
            <a:ahLst/>
            <a:cxnLst/>
            <a:rect l="l" t="t" r="r" b="b"/>
            <a:pathLst>
              <a:path w="509904" h="461644">
                <a:moveTo>
                  <a:pt x="254761" y="0"/>
                </a:moveTo>
                <a:lnTo>
                  <a:pt x="203414" y="4690"/>
                </a:lnTo>
                <a:lnTo>
                  <a:pt x="155590" y="18143"/>
                </a:lnTo>
                <a:lnTo>
                  <a:pt x="112315" y="39426"/>
                </a:lnTo>
                <a:lnTo>
                  <a:pt x="74612" y="67611"/>
                </a:lnTo>
                <a:lnTo>
                  <a:pt x="43505" y="101767"/>
                </a:lnTo>
                <a:lnTo>
                  <a:pt x="20018" y="140964"/>
                </a:lnTo>
                <a:lnTo>
                  <a:pt x="5175" y="184271"/>
                </a:lnTo>
                <a:lnTo>
                  <a:pt x="0" y="230759"/>
                </a:lnTo>
                <a:lnTo>
                  <a:pt x="5175" y="277283"/>
                </a:lnTo>
                <a:lnTo>
                  <a:pt x="20018" y="320607"/>
                </a:lnTo>
                <a:lnTo>
                  <a:pt x="43505" y="359806"/>
                </a:lnTo>
                <a:lnTo>
                  <a:pt x="74612" y="393953"/>
                </a:lnTo>
                <a:lnTo>
                  <a:pt x="112315" y="422124"/>
                </a:lnTo>
                <a:lnTo>
                  <a:pt x="155590" y="443392"/>
                </a:lnTo>
                <a:lnTo>
                  <a:pt x="203414" y="456832"/>
                </a:lnTo>
                <a:lnTo>
                  <a:pt x="254761" y="461517"/>
                </a:lnTo>
                <a:lnTo>
                  <a:pt x="306067" y="456832"/>
                </a:lnTo>
                <a:lnTo>
                  <a:pt x="353859" y="443392"/>
                </a:lnTo>
                <a:lnTo>
                  <a:pt x="397112" y="422124"/>
                </a:lnTo>
                <a:lnTo>
                  <a:pt x="434800" y="393953"/>
                </a:lnTo>
                <a:lnTo>
                  <a:pt x="465898" y="359806"/>
                </a:lnTo>
                <a:lnTo>
                  <a:pt x="489380" y="320607"/>
                </a:lnTo>
                <a:lnTo>
                  <a:pt x="504221" y="277283"/>
                </a:lnTo>
                <a:lnTo>
                  <a:pt x="509397" y="230759"/>
                </a:lnTo>
                <a:lnTo>
                  <a:pt x="504221" y="184271"/>
                </a:lnTo>
                <a:lnTo>
                  <a:pt x="489380" y="140964"/>
                </a:lnTo>
                <a:lnTo>
                  <a:pt x="465898" y="101767"/>
                </a:lnTo>
                <a:lnTo>
                  <a:pt x="434800" y="67611"/>
                </a:lnTo>
                <a:lnTo>
                  <a:pt x="397112" y="39426"/>
                </a:lnTo>
                <a:lnTo>
                  <a:pt x="353859" y="18143"/>
                </a:lnTo>
                <a:lnTo>
                  <a:pt x="306067" y="4690"/>
                </a:lnTo>
                <a:lnTo>
                  <a:pt x="254761" y="0"/>
                </a:lnTo>
                <a:close/>
              </a:path>
            </a:pathLst>
          </a:custGeom>
          <a:solidFill>
            <a:srgbClr val="6F96D2"/>
          </a:solidFill>
        </p:spPr>
        <p:txBody>
          <a:bodyPr wrap="square" lIns="0" tIns="0" rIns="0" bIns="0" rtlCol="0"/>
          <a:lstStyle/>
          <a:p>
            <a:endParaRPr/>
          </a:p>
        </p:txBody>
      </p:sp>
      <p:sp>
        <p:nvSpPr>
          <p:cNvPr id="9" name="object 9"/>
          <p:cNvSpPr/>
          <p:nvPr/>
        </p:nvSpPr>
        <p:spPr>
          <a:xfrm>
            <a:off x="7110348" y="1752473"/>
            <a:ext cx="509905" cy="461645"/>
          </a:xfrm>
          <a:custGeom>
            <a:avLst/>
            <a:gdLst/>
            <a:ahLst/>
            <a:cxnLst/>
            <a:rect l="l" t="t" r="r" b="b"/>
            <a:pathLst>
              <a:path w="509904" h="461644">
                <a:moveTo>
                  <a:pt x="0" y="230759"/>
                </a:moveTo>
                <a:lnTo>
                  <a:pt x="5175" y="184271"/>
                </a:lnTo>
                <a:lnTo>
                  <a:pt x="20018" y="140964"/>
                </a:lnTo>
                <a:lnTo>
                  <a:pt x="43505" y="101767"/>
                </a:lnTo>
                <a:lnTo>
                  <a:pt x="74612" y="67611"/>
                </a:lnTo>
                <a:lnTo>
                  <a:pt x="112315" y="39426"/>
                </a:lnTo>
                <a:lnTo>
                  <a:pt x="155590" y="18143"/>
                </a:lnTo>
                <a:lnTo>
                  <a:pt x="203414" y="4690"/>
                </a:lnTo>
                <a:lnTo>
                  <a:pt x="254761" y="0"/>
                </a:lnTo>
                <a:lnTo>
                  <a:pt x="306067" y="4690"/>
                </a:lnTo>
                <a:lnTo>
                  <a:pt x="353859" y="18143"/>
                </a:lnTo>
                <a:lnTo>
                  <a:pt x="397112" y="39426"/>
                </a:lnTo>
                <a:lnTo>
                  <a:pt x="434800" y="67611"/>
                </a:lnTo>
                <a:lnTo>
                  <a:pt x="465898" y="101767"/>
                </a:lnTo>
                <a:lnTo>
                  <a:pt x="489380" y="140964"/>
                </a:lnTo>
                <a:lnTo>
                  <a:pt x="504221" y="184271"/>
                </a:lnTo>
                <a:lnTo>
                  <a:pt x="509397" y="230759"/>
                </a:lnTo>
                <a:lnTo>
                  <a:pt x="504221" y="277283"/>
                </a:lnTo>
                <a:lnTo>
                  <a:pt x="489380" y="320607"/>
                </a:lnTo>
                <a:lnTo>
                  <a:pt x="465898" y="359806"/>
                </a:lnTo>
                <a:lnTo>
                  <a:pt x="434800" y="393953"/>
                </a:lnTo>
                <a:lnTo>
                  <a:pt x="397112" y="422124"/>
                </a:lnTo>
                <a:lnTo>
                  <a:pt x="353859" y="443392"/>
                </a:lnTo>
                <a:lnTo>
                  <a:pt x="306067" y="456832"/>
                </a:lnTo>
                <a:lnTo>
                  <a:pt x="254761" y="461517"/>
                </a:lnTo>
                <a:lnTo>
                  <a:pt x="203414" y="456832"/>
                </a:lnTo>
                <a:lnTo>
                  <a:pt x="155590" y="443392"/>
                </a:lnTo>
                <a:lnTo>
                  <a:pt x="112315" y="422124"/>
                </a:lnTo>
                <a:lnTo>
                  <a:pt x="74612" y="393953"/>
                </a:lnTo>
                <a:lnTo>
                  <a:pt x="43505" y="359806"/>
                </a:lnTo>
                <a:lnTo>
                  <a:pt x="20018" y="320607"/>
                </a:lnTo>
                <a:lnTo>
                  <a:pt x="5175" y="277283"/>
                </a:lnTo>
                <a:lnTo>
                  <a:pt x="0" y="230759"/>
                </a:lnTo>
                <a:close/>
              </a:path>
            </a:pathLst>
          </a:custGeom>
          <a:ln w="9360">
            <a:solidFill>
              <a:srgbClr val="000000"/>
            </a:solidFill>
          </a:ln>
        </p:spPr>
        <p:txBody>
          <a:bodyPr wrap="square" lIns="0" tIns="0" rIns="0" bIns="0" rtlCol="0"/>
          <a:lstStyle/>
          <a:p>
            <a:endParaRPr/>
          </a:p>
        </p:txBody>
      </p:sp>
      <p:sp>
        <p:nvSpPr>
          <p:cNvPr id="10" name="object 10"/>
          <p:cNvSpPr/>
          <p:nvPr/>
        </p:nvSpPr>
        <p:spPr>
          <a:xfrm>
            <a:off x="7342251" y="3200400"/>
            <a:ext cx="506095" cy="533400"/>
          </a:xfrm>
          <a:custGeom>
            <a:avLst/>
            <a:gdLst/>
            <a:ahLst/>
            <a:cxnLst/>
            <a:rect l="l" t="t" r="r" b="b"/>
            <a:pathLst>
              <a:path w="506095" h="533400">
                <a:moveTo>
                  <a:pt x="252983" y="0"/>
                </a:moveTo>
                <a:lnTo>
                  <a:pt x="207514" y="4295"/>
                </a:lnTo>
                <a:lnTo>
                  <a:pt x="164717" y="16681"/>
                </a:lnTo>
                <a:lnTo>
                  <a:pt x="125306" y="36401"/>
                </a:lnTo>
                <a:lnTo>
                  <a:pt x="89997" y="62704"/>
                </a:lnTo>
                <a:lnTo>
                  <a:pt x="59504" y="94836"/>
                </a:lnTo>
                <a:lnTo>
                  <a:pt x="34544" y="132042"/>
                </a:lnTo>
                <a:lnTo>
                  <a:pt x="15829" y="173569"/>
                </a:lnTo>
                <a:lnTo>
                  <a:pt x="4076" y="218664"/>
                </a:lnTo>
                <a:lnTo>
                  <a:pt x="0" y="266573"/>
                </a:lnTo>
                <a:lnTo>
                  <a:pt x="4076" y="314481"/>
                </a:lnTo>
                <a:lnTo>
                  <a:pt x="15829" y="359576"/>
                </a:lnTo>
                <a:lnTo>
                  <a:pt x="34544" y="401103"/>
                </a:lnTo>
                <a:lnTo>
                  <a:pt x="59504" y="438309"/>
                </a:lnTo>
                <a:lnTo>
                  <a:pt x="89997" y="470441"/>
                </a:lnTo>
                <a:lnTo>
                  <a:pt x="125306" y="496744"/>
                </a:lnTo>
                <a:lnTo>
                  <a:pt x="164717" y="516464"/>
                </a:lnTo>
                <a:lnTo>
                  <a:pt x="207514" y="528850"/>
                </a:lnTo>
                <a:lnTo>
                  <a:pt x="252983" y="533145"/>
                </a:lnTo>
                <a:lnTo>
                  <a:pt x="298490" y="528850"/>
                </a:lnTo>
                <a:lnTo>
                  <a:pt x="341317" y="516464"/>
                </a:lnTo>
                <a:lnTo>
                  <a:pt x="380750" y="496744"/>
                </a:lnTo>
                <a:lnTo>
                  <a:pt x="416075" y="470441"/>
                </a:lnTo>
                <a:lnTo>
                  <a:pt x="446578" y="438309"/>
                </a:lnTo>
                <a:lnTo>
                  <a:pt x="471546" y="401103"/>
                </a:lnTo>
                <a:lnTo>
                  <a:pt x="490264" y="359576"/>
                </a:lnTo>
                <a:lnTo>
                  <a:pt x="502018" y="314481"/>
                </a:lnTo>
                <a:lnTo>
                  <a:pt x="506095" y="266573"/>
                </a:lnTo>
                <a:lnTo>
                  <a:pt x="502018" y="218664"/>
                </a:lnTo>
                <a:lnTo>
                  <a:pt x="490264" y="173569"/>
                </a:lnTo>
                <a:lnTo>
                  <a:pt x="471546" y="132042"/>
                </a:lnTo>
                <a:lnTo>
                  <a:pt x="446578" y="94836"/>
                </a:lnTo>
                <a:lnTo>
                  <a:pt x="416075" y="62704"/>
                </a:lnTo>
                <a:lnTo>
                  <a:pt x="380750" y="36401"/>
                </a:lnTo>
                <a:lnTo>
                  <a:pt x="341317" y="16681"/>
                </a:lnTo>
                <a:lnTo>
                  <a:pt x="298490" y="4295"/>
                </a:lnTo>
                <a:lnTo>
                  <a:pt x="252983" y="0"/>
                </a:lnTo>
                <a:close/>
              </a:path>
            </a:pathLst>
          </a:custGeom>
          <a:solidFill>
            <a:srgbClr val="00AFEF"/>
          </a:solidFill>
        </p:spPr>
        <p:txBody>
          <a:bodyPr wrap="square" lIns="0" tIns="0" rIns="0" bIns="0" rtlCol="0"/>
          <a:lstStyle/>
          <a:p>
            <a:endParaRPr/>
          </a:p>
        </p:txBody>
      </p:sp>
      <p:sp>
        <p:nvSpPr>
          <p:cNvPr id="11" name="object 11"/>
          <p:cNvSpPr/>
          <p:nvPr/>
        </p:nvSpPr>
        <p:spPr>
          <a:xfrm>
            <a:off x="7342251" y="3200400"/>
            <a:ext cx="506095" cy="533400"/>
          </a:xfrm>
          <a:custGeom>
            <a:avLst/>
            <a:gdLst/>
            <a:ahLst/>
            <a:cxnLst/>
            <a:rect l="l" t="t" r="r" b="b"/>
            <a:pathLst>
              <a:path w="506095" h="533400">
                <a:moveTo>
                  <a:pt x="0" y="266573"/>
                </a:moveTo>
                <a:lnTo>
                  <a:pt x="4076" y="218664"/>
                </a:lnTo>
                <a:lnTo>
                  <a:pt x="15829" y="173569"/>
                </a:lnTo>
                <a:lnTo>
                  <a:pt x="34544" y="132042"/>
                </a:lnTo>
                <a:lnTo>
                  <a:pt x="59504" y="94836"/>
                </a:lnTo>
                <a:lnTo>
                  <a:pt x="89997" y="62704"/>
                </a:lnTo>
                <a:lnTo>
                  <a:pt x="125306" y="36401"/>
                </a:lnTo>
                <a:lnTo>
                  <a:pt x="164717" y="16681"/>
                </a:lnTo>
                <a:lnTo>
                  <a:pt x="207514" y="4295"/>
                </a:lnTo>
                <a:lnTo>
                  <a:pt x="252983" y="0"/>
                </a:lnTo>
                <a:lnTo>
                  <a:pt x="298490" y="4295"/>
                </a:lnTo>
                <a:lnTo>
                  <a:pt x="341317" y="16681"/>
                </a:lnTo>
                <a:lnTo>
                  <a:pt x="380750" y="36401"/>
                </a:lnTo>
                <a:lnTo>
                  <a:pt x="416075" y="62704"/>
                </a:lnTo>
                <a:lnTo>
                  <a:pt x="446578" y="94836"/>
                </a:lnTo>
                <a:lnTo>
                  <a:pt x="471546" y="132042"/>
                </a:lnTo>
                <a:lnTo>
                  <a:pt x="490264" y="173569"/>
                </a:lnTo>
                <a:lnTo>
                  <a:pt x="502018" y="218664"/>
                </a:lnTo>
                <a:lnTo>
                  <a:pt x="506095" y="266573"/>
                </a:lnTo>
                <a:lnTo>
                  <a:pt x="502018" y="314481"/>
                </a:lnTo>
                <a:lnTo>
                  <a:pt x="490264" y="359576"/>
                </a:lnTo>
                <a:lnTo>
                  <a:pt x="471546" y="401103"/>
                </a:lnTo>
                <a:lnTo>
                  <a:pt x="446578" y="438309"/>
                </a:lnTo>
                <a:lnTo>
                  <a:pt x="416075" y="470441"/>
                </a:lnTo>
                <a:lnTo>
                  <a:pt x="380750" y="496744"/>
                </a:lnTo>
                <a:lnTo>
                  <a:pt x="341317" y="516464"/>
                </a:lnTo>
                <a:lnTo>
                  <a:pt x="298490" y="528850"/>
                </a:lnTo>
                <a:lnTo>
                  <a:pt x="252983" y="533145"/>
                </a:lnTo>
                <a:lnTo>
                  <a:pt x="207514" y="528850"/>
                </a:lnTo>
                <a:lnTo>
                  <a:pt x="164717" y="516464"/>
                </a:lnTo>
                <a:lnTo>
                  <a:pt x="125306" y="496744"/>
                </a:lnTo>
                <a:lnTo>
                  <a:pt x="89997" y="470441"/>
                </a:lnTo>
                <a:lnTo>
                  <a:pt x="59504" y="438309"/>
                </a:lnTo>
                <a:lnTo>
                  <a:pt x="34544" y="401103"/>
                </a:lnTo>
                <a:lnTo>
                  <a:pt x="15829" y="359576"/>
                </a:lnTo>
                <a:lnTo>
                  <a:pt x="4076" y="314481"/>
                </a:lnTo>
                <a:lnTo>
                  <a:pt x="0" y="266573"/>
                </a:lnTo>
                <a:close/>
              </a:path>
            </a:pathLst>
          </a:custGeom>
          <a:ln w="9360">
            <a:solidFill>
              <a:srgbClr val="000000"/>
            </a:solidFill>
          </a:ln>
        </p:spPr>
        <p:txBody>
          <a:bodyPr wrap="square" lIns="0" tIns="0" rIns="0" bIns="0" rtlCol="0"/>
          <a:lstStyle/>
          <a:p>
            <a:endParaRPr/>
          </a:p>
        </p:txBody>
      </p:sp>
      <p:graphicFrame>
        <p:nvGraphicFramePr>
          <p:cNvPr id="12" name="object 12"/>
          <p:cNvGraphicFramePr>
            <a:graphicFrameLocks noGrp="1"/>
          </p:cNvGraphicFramePr>
          <p:nvPr/>
        </p:nvGraphicFramePr>
        <p:xfrm>
          <a:off x="1673101" y="2108107"/>
          <a:ext cx="1477010" cy="2474651"/>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54256">
                <a:tc>
                  <a:txBody>
                    <a:bodyPr/>
                    <a:lstStyle/>
                    <a:p>
                      <a:pPr marL="285115">
                        <a:lnSpc>
                          <a:spcPct val="100000"/>
                        </a:lnSpc>
                        <a:spcBef>
                          <a:spcPts val="420"/>
                        </a:spcBef>
                      </a:pPr>
                      <a:r>
                        <a:rPr sz="2400" dirty="0">
                          <a:latin typeface="Tahoma"/>
                          <a:cs typeface="Tahoma"/>
                        </a:rPr>
                        <a:t>8</a:t>
                      </a:r>
                      <a:endParaRPr sz="2400">
                        <a:latin typeface="Tahoma"/>
                        <a:cs typeface="Tahoma"/>
                      </a:endParaRPr>
                    </a:p>
                  </a:txBody>
                  <a:tcPr marL="0" marR="0" marT="53340" marB="0">
                    <a:lnR w="38100">
                      <a:solidFill>
                        <a:srgbClr val="000000"/>
                      </a:solidFill>
                      <a:prstDash val="solid"/>
                    </a:lnR>
                    <a:lnB w="38100">
                      <a:solidFill>
                        <a:srgbClr val="000000"/>
                      </a:solidFill>
                      <a:prstDash val="solid"/>
                    </a:lnB>
                  </a:tcPr>
                </a:tc>
                <a:tc>
                  <a:txBody>
                    <a:bodyPr/>
                    <a:lstStyle/>
                    <a:p>
                      <a:pPr marL="46990" algn="ctr">
                        <a:lnSpc>
                          <a:spcPct val="100000"/>
                        </a:lnSpc>
                        <a:spcBef>
                          <a:spcPts val="420"/>
                        </a:spcBef>
                      </a:pPr>
                      <a:r>
                        <a:rPr sz="2400" spc="-5" dirty="0">
                          <a:latin typeface="Tahoma"/>
                          <a:cs typeface="Tahoma"/>
                        </a:rPr>
                        <a:t>204</a:t>
                      </a:r>
                      <a:endParaRPr sz="2400">
                        <a:latin typeface="Tahoma"/>
                        <a:cs typeface="Tahoma"/>
                      </a:endParaRPr>
                    </a:p>
                  </a:txBody>
                  <a:tcPr marL="0" marR="0" marT="53340"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85800">
                <a:tc>
                  <a:txBody>
                    <a:bodyPr/>
                    <a:lstStyle/>
                    <a:p>
                      <a:pPr marL="257175">
                        <a:lnSpc>
                          <a:spcPct val="100000"/>
                        </a:lnSpc>
                        <a:spcBef>
                          <a:spcPts val="860"/>
                        </a:spcBef>
                      </a:pPr>
                      <a:r>
                        <a:rPr sz="2400" dirty="0">
                          <a:latin typeface="Tahoma"/>
                          <a:cs typeface="Tahoma"/>
                        </a:rPr>
                        <a:t>8</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66040" algn="ctr">
                        <a:lnSpc>
                          <a:spcPct val="100000"/>
                        </a:lnSpc>
                        <a:spcBef>
                          <a:spcPts val="894"/>
                        </a:spcBef>
                      </a:pPr>
                      <a:r>
                        <a:rPr sz="2400" dirty="0">
                          <a:latin typeface="Tahoma"/>
                          <a:cs typeface="Tahoma"/>
                        </a:rPr>
                        <a:t>25</a:t>
                      </a:r>
                      <a:endParaRPr sz="2400">
                        <a:latin typeface="Tahoma"/>
                        <a:cs typeface="Tahoma"/>
                      </a:endParaRPr>
                    </a:p>
                  </a:txBody>
                  <a:tcPr marL="0" marR="0" marT="113664"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85800">
                <a:tc>
                  <a:txBody>
                    <a:bodyPr/>
                    <a:lstStyle/>
                    <a:p>
                      <a:pPr marL="257175">
                        <a:lnSpc>
                          <a:spcPct val="100000"/>
                        </a:lnSpc>
                        <a:spcBef>
                          <a:spcPts val="860"/>
                        </a:spcBef>
                      </a:pPr>
                      <a:r>
                        <a:rPr sz="2400" dirty="0">
                          <a:latin typeface="Tahoma"/>
                          <a:cs typeface="Tahoma"/>
                        </a:rPr>
                        <a:t>8</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5090" algn="ctr">
                        <a:lnSpc>
                          <a:spcPct val="100000"/>
                        </a:lnSpc>
                        <a:spcBef>
                          <a:spcPts val="860"/>
                        </a:spcBef>
                      </a:pPr>
                      <a:r>
                        <a:rPr sz="2400" dirty="0">
                          <a:latin typeface="Tahoma"/>
                          <a:cs typeface="Tahoma"/>
                        </a:rPr>
                        <a:t>3</a:t>
                      </a:r>
                      <a:endParaRPr sz="2400">
                        <a:latin typeface="Tahoma"/>
                        <a:cs typeface="Tahoma"/>
                      </a:endParaRPr>
                    </a:p>
                  </a:txBody>
                  <a:tcPr marL="0" marR="0" marT="10922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548795">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30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3"/>
                  </a:ext>
                </a:extLst>
              </a:tr>
            </a:tbl>
          </a:graphicData>
        </a:graphic>
      </p:graphicFrame>
      <p:sp>
        <p:nvSpPr>
          <p:cNvPr id="13" name="object 13"/>
          <p:cNvSpPr txBox="1"/>
          <p:nvPr/>
        </p:nvSpPr>
        <p:spPr>
          <a:xfrm>
            <a:off x="3823842" y="2759202"/>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14" name="object 14"/>
          <p:cNvSpPr txBox="1"/>
          <p:nvPr/>
        </p:nvSpPr>
        <p:spPr>
          <a:xfrm>
            <a:off x="3823842" y="3449828"/>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15" name="object 15"/>
          <p:cNvSpPr/>
          <p:nvPr/>
        </p:nvSpPr>
        <p:spPr>
          <a:xfrm>
            <a:off x="6933945" y="2276220"/>
            <a:ext cx="635" cy="614680"/>
          </a:xfrm>
          <a:custGeom>
            <a:avLst/>
            <a:gdLst/>
            <a:ahLst/>
            <a:cxnLst/>
            <a:rect l="l" t="t" r="r" b="b"/>
            <a:pathLst>
              <a:path w="634" h="614680">
                <a:moveTo>
                  <a:pt x="0" y="0"/>
                </a:moveTo>
                <a:lnTo>
                  <a:pt x="380" y="614552"/>
                </a:lnTo>
              </a:path>
            </a:pathLst>
          </a:custGeom>
          <a:ln w="31680">
            <a:solidFill>
              <a:srgbClr val="000000"/>
            </a:solidFill>
          </a:ln>
        </p:spPr>
        <p:txBody>
          <a:bodyPr wrap="square" lIns="0" tIns="0" rIns="0" bIns="0" rtlCol="0"/>
          <a:lstStyle/>
          <a:p>
            <a:endParaRPr/>
          </a:p>
        </p:txBody>
      </p:sp>
      <p:sp>
        <p:nvSpPr>
          <p:cNvPr id="16" name="object 16"/>
          <p:cNvSpPr/>
          <p:nvPr/>
        </p:nvSpPr>
        <p:spPr>
          <a:xfrm>
            <a:off x="6962775" y="2286000"/>
            <a:ext cx="1419225" cy="635"/>
          </a:xfrm>
          <a:custGeom>
            <a:avLst/>
            <a:gdLst/>
            <a:ahLst/>
            <a:cxnLst/>
            <a:rect l="l" t="t" r="r" b="b"/>
            <a:pathLst>
              <a:path w="1419225" h="635">
                <a:moveTo>
                  <a:pt x="0" y="0"/>
                </a:moveTo>
                <a:lnTo>
                  <a:pt x="1419098" y="380"/>
                </a:lnTo>
              </a:path>
            </a:pathLst>
          </a:custGeom>
          <a:ln w="28440">
            <a:solidFill>
              <a:srgbClr val="000000"/>
            </a:solidFill>
          </a:ln>
        </p:spPr>
        <p:txBody>
          <a:bodyPr wrap="square" lIns="0" tIns="0" rIns="0" bIns="0" rtlCol="0"/>
          <a:lstStyle/>
          <a:p>
            <a:endParaRPr/>
          </a:p>
        </p:txBody>
      </p:sp>
      <p:sp>
        <p:nvSpPr>
          <p:cNvPr id="17" name="object 17"/>
          <p:cNvSpPr txBox="1"/>
          <p:nvPr/>
        </p:nvSpPr>
        <p:spPr>
          <a:xfrm>
            <a:off x="6431407" y="2382392"/>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8</a:t>
            </a:r>
            <a:endParaRPr sz="2400">
              <a:latin typeface="Tahoma"/>
              <a:cs typeface="Tahoma"/>
            </a:endParaRPr>
          </a:p>
        </p:txBody>
      </p:sp>
      <p:sp>
        <p:nvSpPr>
          <p:cNvPr id="18" name="object 18"/>
          <p:cNvSpPr txBox="1"/>
          <p:nvPr/>
        </p:nvSpPr>
        <p:spPr>
          <a:xfrm>
            <a:off x="7265923" y="1777441"/>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19" name="object 19"/>
          <p:cNvSpPr txBox="1"/>
          <p:nvPr/>
        </p:nvSpPr>
        <p:spPr>
          <a:xfrm>
            <a:off x="7099807" y="2387600"/>
            <a:ext cx="563880" cy="767715"/>
          </a:xfrm>
          <a:prstGeom prst="rect">
            <a:avLst/>
          </a:prstGeom>
        </p:spPr>
        <p:txBody>
          <a:bodyPr vert="horz" wrap="square" lIns="0" tIns="12700" rIns="0" bIns="0" rtlCol="0">
            <a:spAutoFit/>
          </a:bodyPr>
          <a:lstStyle/>
          <a:p>
            <a:pPr marR="20320" algn="r">
              <a:lnSpc>
                <a:spcPct val="100000"/>
              </a:lnSpc>
              <a:spcBef>
                <a:spcPts val="100"/>
              </a:spcBef>
            </a:pPr>
            <a:r>
              <a:rPr sz="2400" spc="-5" dirty="0">
                <a:latin typeface="Tahoma"/>
                <a:cs typeface="Tahoma"/>
              </a:rPr>
              <a:t>25</a:t>
            </a:r>
            <a:endParaRPr sz="2400">
              <a:latin typeface="Tahoma"/>
              <a:cs typeface="Tahoma"/>
            </a:endParaRPr>
          </a:p>
          <a:p>
            <a:pPr marR="5080" algn="r">
              <a:lnSpc>
                <a:spcPct val="100000"/>
              </a:lnSpc>
              <a:spcBef>
                <a:spcPts val="80"/>
              </a:spcBef>
            </a:pPr>
            <a:r>
              <a:rPr sz="2400" dirty="0">
                <a:latin typeface="Tahoma"/>
                <a:cs typeface="Tahoma"/>
              </a:rPr>
              <a:t>-</a:t>
            </a:r>
            <a:r>
              <a:rPr sz="2400" spc="-105" dirty="0">
                <a:latin typeface="Tahoma"/>
                <a:cs typeface="Tahoma"/>
              </a:rPr>
              <a:t> </a:t>
            </a:r>
            <a:r>
              <a:rPr sz="2400" spc="-5" dirty="0">
                <a:latin typeface="Tahoma"/>
                <a:cs typeface="Tahoma"/>
              </a:rPr>
              <a:t>24</a:t>
            </a:r>
            <a:endParaRPr sz="2400">
              <a:latin typeface="Tahoma"/>
              <a:cs typeface="Tahoma"/>
            </a:endParaRPr>
          </a:p>
        </p:txBody>
      </p:sp>
      <p:sp>
        <p:nvSpPr>
          <p:cNvPr id="20" name="object 20"/>
          <p:cNvSpPr/>
          <p:nvPr/>
        </p:nvSpPr>
        <p:spPr>
          <a:xfrm>
            <a:off x="7115047" y="3195320"/>
            <a:ext cx="886460" cy="5080"/>
          </a:xfrm>
          <a:custGeom>
            <a:avLst/>
            <a:gdLst/>
            <a:ahLst/>
            <a:cxnLst/>
            <a:rect l="l" t="t" r="r" b="b"/>
            <a:pathLst>
              <a:path w="886459" h="5080">
                <a:moveTo>
                  <a:pt x="0" y="5079"/>
                </a:moveTo>
                <a:lnTo>
                  <a:pt x="885951" y="0"/>
                </a:lnTo>
              </a:path>
            </a:pathLst>
          </a:custGeom>
          <a:ln w="28440">
            <a:solidFill>
              <a:srgbClr val="000000"/>
            </a:solidFill>
          </a:ln>
        </p:spPr>
        <p:txBody>
          <a:bodyPr wrap="square" lIns="0" tIns="0" rIns="0" bIns="0" rtlCol="0"/>
          <a:lstStyle/>
          <a:p>
            <a:endParaRPr/>
          </a:p>
        </p:txBody>
      </p:sp>
      <p:sp>
        <p:nvSpPr>
          <p:cNvPr id="21" name="object 21"/>
          <p:cNvSpPr txBox="1"/>
          <p:nvPr/>
        </p:nvSpPr>
        <p:spPr>
          <a:xfrm>
            <a:off x="7498206" y="3297173"/>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24" name="object 24"/>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50</a:t>
            </a:fld>
            <a:endParaRPr sz="1200">
              <a:latin typeface="Calibri"/>
              <a:cs typeface="Calibri"/>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204 </a:t>
            </a:r>
            <a:r>
              <a:rPr spc="-5" dirty="0"/>
              <a:t>decimal </a:t>
            </a:r>
            <a:r>
              <a:rPr dirty="0"/>
              <a:t>number</a:t>
            </a:r>
            <a:r>
              <a:rPr spc="-185" dirty="0"/>
              <a:t> </a:t>
            </a:r>
            <a:r>
              <a:rPr dirty="0"/>
              <a:t>in  </a:t>
            </a:r>
            <a:r>
              <a:rPr spc="-25" dirty="0"/>
              <a:t>to </a:t>
            </a:r>
            <a:r>
              <a:rPr spc="-30" dirty="0"/>
              <a:t>it’s </a:t>
            </a:r>
            <a:r>
              <a:rPr spc="-10" dirty="0"/>
              <a:t>equivalent </a:t>
            </a:r>
            <a:r>
              <a:rPr spc="-15" dirty="0"/>
              <a:t>octal</a:t>
            </a:r>
            <a:r>
              <a:rPr spc="-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673101" y="2108107"/>
          <a:ext cx="1477010" cy="2474651"/>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54256">
                <a:tc>
                  <a:txBody>
                    <a:bodyPr/>
                    <a:lstStyle/>
                    <a:p>
                      <a:pPr marL="285115">
                        <a:lnSpc>
                          <a:spcPct val="100000"/>
                        </a:lnSpc>
                        <a:spcBef>
                          <a:spcPts val="420"/>
                        </a:spcBef>
                      </a:pPr>
                      <a:r>
                        <a:rPr sz="2400" dirty="0">
                          <a:latin typeface="Tahoma"/>
                          <a:cs typeface="Tahoma"/>
                        </a:rPr>
                        <a:t>8</a:t>
                      </a:r>
                      <a:endParaRPr sz="2400">
                        <a:latin typeface="Tahoma"/>
                        <a:cs typeface="Tahoma"/>
                      </a:endParaRPr>
                    </a:p>
                  </a:txBody>
                  <a:tcPr marL="0" marR="0" marT="53340" marB="0">
                    <a:lnR w="38100">
                      <a:solidFill>
                        <a:srgbClr val="000000"/>
                      </a:solidFill>
                      <a:prstDash val="solid"/>
                    </a:lnR>
                    <a:lnB w="38100">
                      <a:solidFill>
                        <a:srgbClr val="000000"/>
                      </a:solidFill>
                      <a:prstDash val="solid"/>
                    </a:lnB>
                  </a:tcPr>
                </a:tc>
                <a:tc>
                  <a:txBody>
                    <a:bodyPr/>
                    <a:lstStyle/>
                    <a:p>
                      <a:pPr marL="46990" algn="ctr">
                        <a:lnSpc>
                          <a:spcPct val="100000"/>
                        </a:lnSpc>
                        <a:spcBef>
                          <a:spcPts val="420"/>
                        </a:spcBef>
                      </a:pPr>
                      <a:r>
                        <a:rPr sz="2400" spc="-5" dirty="0">
                          <a:latin typeface="Tahoma"/>
                          <a:cs typeface="Tahoma"/>
                        </a:rPr>
                        <a:t>204</a:t>
                      </a:r>
                      <a:endParaRPr sz="2400">
                        <a:latin typeface="Tahoma"/>
                        <a:cs typeface="Tahoma"/>
                      </a:endParaRPr>
                    </a:p>
                  </a:txBody>
                  <a:tcPr marL="0" marR="0" marT="53340"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85800">
                <a:tc>
                  <a:txBody>
                    <a:bodyPr/>
                    <a:lstStyle/>
                    <a:p>
                      <a:pPr marL="257175">
                        <a:lnSpc>
                          <a:spcPct val="100000"/>
                        </a:lnSpc>
                        <a:spcBef>
                          <a:spcPts val="860"/>
                        </a:spcBef>
                      </a:pPr>
                      <a:r>
                        <a:rPr sz="2400" dirty="0">
                          <a:latin typeface="Tahoma"/>
                          <a:cs typeface="Tahoma"/>
                        </a:rPr>
                        <a:t>8</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66040" algn="ctr">
                        <a:lnSpc>
                          <a:spcPct val="100000"/>
                        </a:lnSpc>
                        <a:spcBef>
                          <a:spcPts val="894"/>
                        </a:spcBef>
                      </a:pPr>
                      <a:r>
                        <a:rPr sz="2400" dirty="0">
                          <a:latin typeface="Tahoma"/>
                          <a:cs typeface="Tahoma"/>
                        </a:rPr>
                        <a:t>25</a:t>
                      </a:r>
                      <a:endParaRPr sz="2400">
                        <a:latin typeface="Tahoma"/>
                        <a:cs typeface="Tahoma"/>
                      </a:endParaRPr>
                    </a:p>
                  </a:txBody>
                  <a:tcPr marL="0" marR="0" marT="113664"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85800">
                <a:tc>
                  <a:txBody>
                    <a:bodyPr/>
                    <a:lstStyle/>
                    <a:p>
                      <a:pPr marL="257175">
                        <a:lnSpc>
                          <a:spcPct val="100000"/>
                        </a:lnSpc>
                        <a:spcBef>
                          <a:spcPts val="860"/>
                        </a:spcBef>
                      </a:pPr>
                      <a:r>
                        <a:rPr sz="2400" dirty="0">
                          <a:latin typeface="Tahoma"/>
                          <a:cs typeface="Tahoma"/>
                        </a:rPr>
                        <a:t>8</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5090" algn="ctr">
                        <a:lnSpc>
                          <a:spcPct val="100000"/>
                        </a:lnSpc>
                        <a:spcBef>
                          <a:spcPts val="860"/>
                        </a:spcBef>
                      </a:pPr>
                      <a:r>
                        <a:rPr sz="2400" dirty="0">
                          <a:latin typeface="Tahoma"/>
                          <a:cs typeface="Tahoma"/>
                        </a:rPr>
                        <a:t>3</a:t>
                      </a:r>
                      <a:endParaRPr sz="2400">
                        <a:latin typeface="Tahoma"/>
                        <a:cs typeface="Tahoma"/>
                      </a:endParaRPr>
                    </a:p>
                  </a:txBody>
                  <a:tcPr marL="0" marR="0" marT="10922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548795">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marL="85090" algn="ctr">
                        <a:lnSpc>
                          <a:spcPct val="100000"/>
                        </a:lnSpc>
                        <a:spcBef>
                          <a:spcPts val="900"/>
                        </a:spcBef>
                      </a:pPr>
                      <a:r>
                        <a:rPr sz="2400" dirty="0">
                          <a:latin typeface="Tahoma"/>
                          <a:cs typeface="Tahoma"/>
                        </a:rPr>
                        <a:t>0</a:t>
                      </a:r>
                      <a:endParaRPr sz="2400">
                        <a:latin typeface="Tahoma"/>
                        <a:cs typeface="Tahoma"/>
                      </a:endParaRPr>
                    </a:p>
                  </a:txBody>
                  <a:tcPr marL="0" marR="0" marT="11430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3"/>
                  </a:ext>
                </a:extLst>
              </a:tr>
            </a:tbl>
          </a:graphicData>
        </a:graphic>
      </p:graphicFrame>
      <p:sp>
        <p:nvSpPr>
          <p:cNvPr id="8" name="object 8"/>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51</a:t>
            </a:fld>
            <a:endParaRPr sz="1200">
              <a:latin typeface="Calibri"/>
              <a:cs typeface="Calibri"/>
            </a:endParaRPr>
          </a:p>
        </p:txBody>
      </p:sp>
      <p:sp>
        <p:nvSpPr>
          <p:cNvPr id="5" name="object 5"/>
          <p:cNvSpPr txBox="1"/>
          <p:nvPr/>
        </p:nvSpPr>
        <p:spPr>
          <a:xfrm>
            <a:off x="3823842" y="2759202"/>
            <a:ext cx="192405" cy="1767839"/>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a:p>
            <a:pPr marL="12700">
              <a:lnSpc>
                <a:spcPct val="100000"/>
              </a:lnSpc>
              <a:spcBef>
                <a:spcPts val="2555"/>
              </a:spcBef>
            </a:pPr>
            <a:r>
              <a:rPr sz="2400" dirty="0">
                <a:latin typeface="Tahoma"/>
                <a:cs typeface="Tahoma"/>
              </a:rPr>
              <a:t>1</a:t>
            </a:r>
            <a:endParaRPr sz="2400">
              <a:latin typeface="Tahoma"/>
              <a:cs typeface="Tahoma"/>
            </a:endParaRPr>
          </a:p>
          <a:p>
            <a:pPr marL="12700">
              <a:lnSpc>
                <a:spcPct val="100000"/>
              </a:lnSpc>
              <a:spcBef>
                <a:spcPts val="2520"/>
              </a:spcBef>
            </a:pPr>
            <a:r>
              <a:rPr sz="2400" dirty="0">
                <a:latin typeface="Tahoma"/>
                <a:cs typeface="Tahoma"/>
              </a:rPr>
              <a:t>3</a:t>
            </a:r>
            <a:endParaRPr sz="2400">
              <a:latin typeface="Tahoma"/>
              <a:cs typeface="Tahom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49845"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204 </a:t>
            </a:r>
            <a:r>
              <a:rPr spc="-5" dirty="0"/>
              <a:t>decimal </a:t>
            </a:r>
            <a:r>
              <a:rPr dirty="0"/>
              <a:t>number</a:t>
            </a:r>
            <a:r>
              <a:rPr spc="-185" dirty="0"/>
              <a:t> </a:t>
            </a:r>
            <a:r>
              <a:rPr dirty="0"/>
              <a:t>in  </a:t>
            </a:r>
            <a:r>
              <a:rPr spc="-25" dirty="0"/>
              <a:t>to </a:t>
            </a:r>
            <a:r>
              <a:rPr spc="-30" dirty="0"/>
              <a:t>it’s </a:t>
            </a:r>
            <a:r>
              <a:rPr spc="-10" dirty="0"/>
              <a:t>equivalent </a:t>
            </a:r>
            <a:r>
              <a:rPr spc="-15" dirty="0"/>
              <a:t>octal</a:t>
            </a:r>
            <a:r>
              <a:rPr spc="-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219314" y="5334127"/>
            <a:ext cx="4202430" cy="838200"/>
          </a:xfrm>
          <a:custGeom>
            <a:avLst/>
            <a:gdLst/>
            <a:ahLst/>
            <a:cxnLst/>
            <a:rect l="l" t="t" r="r" b="b"/>
            <a:pathLst>
              <a:path w="4202430" h="838200">
                <a:moveTo>
                  <a:pt x="4062361" y="0"/>
                </a:moveTo>
                <a:lnTo>
                  <a:pt x="139585" y="0"/>
                </a:lnTo>
                <a:lnTo>
                  <a:pt x="95466" y="7115"/>
                </a:lnTo>
                <a:lnTo>
                  <a:pt x="57149" y="26928"/>
                </a:lnTo>
                <a:lnTo>
                  <a:pt x="26932" y="57140"/>
                </a:lnTo>
                <a:lnTo>
                  <a:pt x="7116" y="95455"/>
                </a:lnTo>
                <a:lnTo>
                  <a:pt x="0" y="139573"/>
                </a:lnTo>
                <a:lnTo>
                  <a:pt x="0" y="698093"/>
                </a:lnTo>
                <a:lnTo>
                  <a:pt x="7116" y="742221"/>
                </a:lnTo>
                <a:lnTo>
                  <a:pt x="26932" y="780549"/>
                </a:lnTo>
                <a:lnTo>
                  <a:pt x="57149" y="810775"/>
                </a:lnTo>
                <a:lnTo>
                  <a:pt x="95466" y="830598"/>
                </a:lnTo>
                <a:lnTo>
                  <a:pt x="139585" y="837717"/>
                </a:lnTo>
                <a:lnTo>
                  <a:pt x="4062361" y="837717"/>
                </a:lnTo>
                <a:lnTo>
                  <a:pt x="4106479" y="830598"/>
                </a:lnTo>
                <a:lnTo>
                  <a:pt x="4144793" y="810775"/>
                </a:lnTo>
                <a:lnTo>
                  <a:pt x="4175006" y="780549"/>
                </a:lnTo>
                <a:lnTo>
                  <a:pt x="4194819" y="742221"/>
                </a:lnTo>
                <a:lnTo>
                  <a:pt x="4201934" y="698093"/>
                </a:lnTo>
                <a:lnTo>
                  <a:pt x="4201934" y="139573"/>
                </a:lnTo>
                <a:lnTo>
                  <a:pt x="4194819" y="95455"/>
                </a:lnTo>
                <a:lnTo>
                  <a:pt x="4175006" y="57140"/>
                </a:lnTo>
                <a:lnTo>
                  <a:pt x="4144793" y="26928"/>
                </a:lnTo>
                <a:lnTo>
                  <a:pt x="4106479" y="7115"/>
                </a:lnTo>
                <a:lnTo>
                  <a:pt x="4062361" y="0"/>
                </a:lnTo>
                <a:close/>
              </a:path>
            </a:pathLst>
          </a:custGeom>
          <a:solidFill>
            <a:srgbClr val="CFDCEF"/>
          </a:solidFill>
        </p:spPr>
        <p:txBody>
          <a:bodyPr wrap="square" lIns="0" tIns="0" rIns="0" bIns="0" rtlCol="0"/>
          <a:lstStyle/>
          <a:p>
            <a:endParaRPr/>
          </a:p>
        </p:txBody>
      </p:sp>
      <p:sp>
        <p:nvSpPr>
          <p:cNvPr id="5" name="object 5"/>
          <p:cNvSpPr/>
          <p:nvPr/>
        </p:nvSpPr>
        <p:spPr>
          <a:xfrm>
            <a:off x="1219314" y="5334127"/>
            <a:ext cx="4202430" cy="838200"/>
          </a:xfrm>
          <a:custGeom>
            <a:avLst/>
            <a:gdLst/>
            <a:ahLst/>
            <a:cxnLst/>
            <a:rect l="l" t="t" r="r" b="b"/>
            <a:pathLst>
              <a:path w="4202430" h="838200">
                <a:moveTo>
                  <a:pt x="0" y="139573"/>
                </a:moveTo>
                <a:lnTo>
                  <a:pt x="7116" y="95455"/>
                </a:lnTo>
                <a:lnTo>
                  <a:pt x="26932" y="57140"/>
                </a:lnTo>
                <a:lnTo>
                  <a:pt x="57149" y="26928"/>
                </a:lnTo>
                <a:lnTo>
                  <a:pt x="95466" y="7115"/>
                </a:lnTo>
                <a:lnTo>
                  <a:pt x="139585" y="0"/>
                </a:lnTo>
                <a:lnTo>
                  <a:pt x="4062361" y="0"/>
                </a:lnTo>
                <a:lnTo>
                  <a:pt x="4106479" y="7115"/>
                </a:lnTo>
                <a:lnTo>
                  <a:pt x="4144793" y="26928"/>
                </a:lnTo>
                <a:lnTo>
                  <a:pt x="4175006" y="57140"/>
                </a:lnTo>
                <a:lnTo>
                  <a:pt x="4194819" y="95455"/>
                </a:lnTo>
                <a:lnTo>
                  <a:pt x="4201934" y="139573"/>
                </a:lnTo>
                <a:lnTo>
                  <a:pt x="4201934" y="698093"/>
                </a:lnTo>
                <a:lnTo>
                  <a:pt x="4194819" y="742221"/>
                </a:lnTo>
                <a:lnTo>
                  <a:pt x="4175006" y="780549"/>
                </a:lnTo>
                <a:lnTo>
                  <a:pt x="4144793" y="810775"/>
                </a:lnTo>
                <a:lnTo>
                  <a:pt x="4106479" y="830598"/>
                </a:lnTo>
                <a:lnTo>
                  <a:pt x="4062361" y="837717"/>
                </a:lnTo>
                <a:lnTo>
                  <a:pt x="139585" y="837717"/>
                </a:lnTo>
                <a:lnTo>
                  <a:pt x="95466" y="830598"/>
                </a:lnTo>
                <a:lnTo>
                  <a:pt x="57149" y="810775"/>
                </a:lnTo>
                <a:lnTo>
                  <a:pt x="26932" y="780549"/>
                </a:lnTo>
                <a:lnTo>
                  <a:pt x="7116" y="742221"/>
                </a:lnTo>
                <a:lnTo>
                  <a:pt x="0" y="698093"/>
                </a:lnTo>
                <a:lnTo>
                  <a:pt x="0" y="139573"/>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3823842" y="4135628"/>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7" name="object 7"/>
          <p:cNvSpPr txBox="1"/>
          <p:nvPr/>
        </p:nvSpPr>
        <p:spPr>
          <a:xfrm>
            <a:off x="3823842" y="2517470"/>
            <a:ext cx="1259205" cy="1323975"/>
          </a:xfrm>
          <a:prstGeom prst="rect">
            <a:avLst/>
          </a:prstGeom>
        </p:spPr>
        <p:txBody>
          <a:bodyPr vert="horz" wrap="square" lIns="0" tIns="13335" rIns="0" bIns="0" rtlCol="0">
            <a:spAutoFit/>
          </a:bodyPr>
          <a:lstStyle/>
          <a:p>
            <a:pPr marL="826769">
              <a:lnSpc>
                <a:spcPts val="2150"/>
              </a:lnSpc>
              <a:spcBef>
                <a:spcPts val="105"/>
              </a:spcBef>
            </a:pPr>
            <a:r>
              <a:rPr sz="2000" dirty="0">
                <a:latin typeface="Tahoma"/>
                <a:cs typeface="Tahoma"/>
              </a:rPr>
              <a:t>LSB</a:t>
            </a:r>
            <a:endParaRPr sz="2000">
              <a:latin typeface="Tahoma"/>
              <a:cs typeface="Tahoma"/>
            </a:endParaRPr>
          </a:p>
          <a:p>
            <a:pPr marL="12700">
              <a:lnSpc>
                <a:spcPts val="2630"/>
              </a:lnSpc>
            </a:pPr>
            <a:r>
              <a:rPr sz="2400" dirty="0">
                <a:latin typeface="Tahoma"/>
                <a:cs typeface="Tahoma"/>
              </a:rPr>
              <a:t>4</a:t>
            </a:r>
            <a:endParaRPr sz="2400">
              <a:latin typeface="Tahoma"/>
              <a:cs typeface="Tahoma"/>
            </a:endParaRPr>
          </a:p>
          <a:p>
            <a:pPr marL="12700">
              <a:lnSpc>
                <a:spcPct val="100000"/>
              </a:lnSpc>
              <a:spcBef>
                <a:spcPts val="2560"/>
              </a:spcBef>
            </a:pPr>
            <a:r>
              <a:rPr sz="2400" dirty="0">
                <a:latin typeface="Tahoma"/>
                <a:cs typeface="Tahoma"/>
              </a:rPr>
              <a:t>1</a:t>
            </a:r>
            <a:endParaRPr sz="2400">
              <a:latin typeface="Tahoma"/>
              <a:cs typeface="Tahoma"/>
            </a:endParaRPr>
          </a:p>
        </p:txBody>
      </p:sp>
      <p:sp>
        <p:nvSpPr>
          <p:cNvPr id="8" name="object 8"/>
          <p:cNvSpPr txBox="1"/>
          <p:nvPr/>
        </p:nvSpPr>
        <p:spPr>
          <a:xfrm>
            <a:off x="4634865" y="4194428"/>
            <a:ext cx="51371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ahoma"/>
                <a:cs typeface="Tahoma"/>
              </a:rPr>
              <a:t>MSB</a:t>
            </a:r>
            <a:endParaRPr sz="2000">
              <a:latin typeface="Tahoma"/>
              <a:cs typeface="Tahoma"/>
            </a:endParaRPr>
          </a:p>
        </p:txBody>
      </p:sp>
      <p:sp>
        <p:nvSpPr>
          <p:cNvPr id="9" name="object 9"/>
          <p:cNvSpPr/>
          <p:nvPr/>
        </p:nvSpPr>
        <p:spPr>
          <a:xfrm>
            <a:off x="4830571" y="3043047"/>
            <a:ext cx="118745" cy="1066800"/>
          </a:xfrm>
          <a:custGeom>
            <a:avLst/>
            <a:gdLst/>
            <a:ahLst/>
            <a:cxnLst/>
            <a:rect l="l" t="t" r="r" b="b"/>
            <a:pathLst>
              <a:path w="118745" h="1066800">
                <a:moveTo>
                  <a:pt x="59294" y="50682"/>
                </a:moveTo>
                <a:lnTo>
                  <a:pt x="46470" y="72628"/>
                </a:lnTo>
                <a:lnTo>
                  <a:pt x="46227" y="1066291"/>
                </a:lnTo>
                <a:lnTo>
                  <a:pt x="71754" y="1066419"/>
                </a:lnTo>
                <a:lnTo>
                  <a:pt x="72102" y="116586"/>
                </a:lnTo>
                <a:lnTo>
                  <a:pt x="72084" y="72628"/>
                </a:lnTo>
                <a:lnTo>
                  <a:pt x="59294" y="50682"/>
                </a:lnTo>
                <a:close/>
              </a:path>
              <a:path w="118745" h="1066800">
                <a:moveTo>
                  <a:pt x="59308" y="0"/>
                </a:moveTo>
                <a:lnTo>
                  <a:pt x="0" y="101600"/>
                </a:lnTo>
                <a:lnTo>
                  <a:pt x="2031" y="109474"/>
                </a:lnTo>
                <a:lnTo>
                  <a:pt x="14224" y="116586"/>
                </a:lnTo>
                <a:lnTo>
                  <a:pt x="21970" y="114553"/>
                </a:lnTo>
                <a:lnTo>
                  <a:pt x="46436" y="72686"/>
                </a:lnTo>
                <a:lnTo>
                  <a:pt x="46481" y="25273"/>
                </a:lnTo>
                <a:lnTo>
                  <a:pt x="74043" y="25273"/>
                </a:lnTo>
                <a:lnTo>
                  <a:pt x="59308" y="0"/>
                </a:lnTo>
                <a:close/>
              </a:path>
              <a:path w="118745" h="1066800">
                <a:moveTo>
                  <a:pt x="74043" y="25273"/>
                </a:moveTo>
                <a:lnTo>
                  <a:pt x="46481" y="25273"/>
                </a:lnTo>
                <a:lnTo>
                  <a:pt x="72136" y="25400"/>
                </a:lnTo>
                <a:lnTo>
                  <a:pt x="72118" y="72686"/>
                </a:lnTo>
                <a:lnTo>
                  <a:pt x="96519" y="114553"/>
                </a:lnTo>
                <a:lnTo>
                  <a:pt x="104393" y="116586"/>
                </a:lnTo>
                <a:lnTo>
                  <a:pt x="116586" y="109474"/>
                </a:lnTo>
                <a:lnTo>
                  <a:pt x="118617" y="101726"/>
                </a:lnTo>
                <a:lnTo>
                  <a:pt x="74043" y="25273"/>
                </a:lnTo>
                <a:close/>
              </a:path>
              <a:path w="118745" h="1066800">
                <a:moveTo>
                  <a:pt x="72133" y="31750"/>
                </a:moveTo>
                <a:lnTo>
                  <a:pt x="70357" y="31750"/>
                </a:lnTo>
                <a:lnTo>
                  <a:pt x="59294" y="50682"/>
                </a:lnTo>
                <a:lnTo>
                  <a:pt x="72118" y="72686"/>
                </a:lnTo>
                <a:lnTo>
                  <a:pt x="72133" y="31750"/>
                </a:lnTo>
                <a:close/>
              </a:path>
              <a:path w="118745" h="1066800">
                <a:moveTo>
                  <a:pt x="46481" y="25273"/>
                </a:moveTo>
                <a:lnTo>
                  <a:pt x="46470" y="72628"/>
                </a:lnTo>
                <a:lnTo>
                  <a:pt x="59294" y="50682"/>
                </a:lnTo>
                <a:lnTo>
                  <a:pt x="48260" y="31750"/>
                </a:lnTo>
                <a:lnTo>
                  <a:pt x="72133" y="31750"/>
                </a:lnTo>
                <a:lnTo>
                  <a:pt x="72136" y="25400"/>
                </a:lnTo>
                <a:lnTo>
                  <a:pt x="46481" y="25273"/>
                </a:lnTo>
                <a:close/>
              </a:path>
              <a:path w="118745" h="1066800">
                <a:moveTo>
                  <a:pt x="70357" y="31750"/>
                </a:moveTo>
                <a:lnTo>
                  <a:pt x="48260" y="31750"/>
                </a:lnTo>
                <a:lnTo>
                  <a:pt x="59294" y="50682"/>
                </a:lnTo>
                <a:lnTo>
                  <a:pt x="70357" y="31750"/>
                </a:lnTo>
                <a:close/>
              </a:path>
            </a:pathLst>
          </a:custGeom>
          <a:solidFill>
            <a:srgbClr val="6F2F9F"/>
          </a:solidFill>
        </p:spPr>
        <p:txBody>
          <a:bodyPr wrap="square" lIns="0" tIns="0" rIns="0" bIns="0" rtlCol="0"/>
          <a:lstStyle/>
          <a:p>
            <a:endParaRPr/>
          </a:p>
        </p:txBody>
      </p:sp>
      <p:graphicFrame>
        <p:nvGraphicFramePr>
          <p:cNvPr id="10" name="object 10"/>
          <p:cNvGraphicFramePr>
            <a:graphicFrameLocks noGrp="1"/>
          </p:cNvGraphicFramePr>
          <p:nvPr/>
        </p:nvGraphicFramePr>
        <p:xfrm>
          <a:off x="1673101" y="2108107"/>
          <a:ext cx="1477010" cy="2474651"/>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54256">
                <a:tc>
                  <a:txBody>
                    <a:bodyPr/>
                    <a:lstStyle/>
                    <a:p>
                      <a:pPr marL="285115">
                        <a:lnSpc>
                          <a:spcPct val="100000"/>
                        </a:lnSpc>
                        <a:spcBef>
                          <a:spcPts val="420"/>
                        </a:spcBef>
                      </a:pPr>
                      <a:r>
                        <a:rPr sz="2400" dirty="0">
                          <a:latin typeface="Tahoma"/>
                          <a:cs typeface="Tahoma"/>
                        </a:rPr>
                        <a:t>8</a:t>
                      </a:r>
                      <a:endParaRPr sz="2400">
                        <a:latin typeface="Tahoma"/>
                        <a:cs typeface="Tahoma"/>
                      </a:endParaRPr>
                    </a:p>
                  </a:txBody>
                  <a:tcPr marL="0" marR="0" marT="53340" marB="0">
                    <a:lnR w="38100">
                      <a:solidFill>
                        <a:srgbClr val="000000"/>
                      </a:solidFill>
                      <a:prstDash val="solid"/>
                    </a:lnR>
                    <a:lnB w="38100">
                      <a:solidFill>
                        <a:srgbClr val="000000"/>
                      </a:solidFill>
                      <a:prstDash val="solid"/>
                    </a:lnB>
                  </a:tcPr>
                </a:tc>
                <a:tc>
                  <a:txBody>
                    <a:bodyPr/>
                    <a:lstStyle/>
                    <a:p>
                      <a:pPr marL="46990" algn="ctr">
                        <a:lnSpc>
                          <a:spcPct val="100000"/>
                        </a:lnSpc>
                        <a:spcBef>
                          <a:spcPts val="420"/>
                        </a:spcBef>
                      </a:pPr>
                      <a:r>
                        <a:rPr sz="2400" spc="-5" dirty="0">
                          <a:latin typeface="Tahoma"/>
                          <a:cs typeface="Tahoma"/>
                        </a:rPr>
                        <a:t>204</a:t>
                      </a:r>
                      <a:endParaRPr sz="2400">
                        <a:latin typeface="Tahoma"/>
                        <a:cs typeface="Tahoma"/>
                      </a:endParaRPr>
                    </a:p>
                  </a:txBody>
                  <a:tcPr marL="0" marR="0" marT="53340"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85800">
                <a:tc>
                  <a:txBody>
                    <a:bodyPr/>
                    <a:lstStyle/>
                    <a:p>
                      <a:pPr marL="257175">
                        <a:lnSpc>
                          <a:spcPct val="100000"/>
                        </a:lnSpc>
                        <a:spcBef>
                          <a:spcPts val="860"/>
                        </a:spcBef>
                      </a:pPr>
                      <a:r>
                        <a:rPr sz="2400" dirty="0">
                          <a:latin typeface="Tahoma"/>
                          <a:cs typeface="Tahoma"/>
                        </a:rPr>
                        <a:t>8</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66040" algn="ctr">
                        <a:lnSpc>
                          <a:spcPct val="100000"/>
                        </a:lnSpc>
                        <a:spcBef>
                          <a:spcPts val="894"/>
                        </a:spcBef>
                      </a:pPr>
                      <a:r>
                        <a:rPr sz="2400" dirty="0">
                          <a:latin typeface="Tahoma"/>
                          <a:cs typeface="Tahoma"/>
                        </a:rPr>
                        <a:t>25</a:t>
                      </a:r>
                      <a:endParaRPr sz="2400">
                        <a:latin typeface="Tahoma"/>
                        <a:cs typeface="Tahoma"/>
                      </a:endParaRPr>
                    </a:p>
                  </a:txBody>
                  <a:tcPr marL="0" marR="0" marT="113664"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85800">
                <a:tc>
                  <a:txBody>
                    <a:bodyPr/>
                    <a:lstStyle/>
                    <a:p>
                      <a:pPr marL="257175">
                        <a:lnSpc>
                          <a:spcPct val="100000"/>
                        </a:lnSpc>
                        <a:spcBef>
                          <a:spcPts val="860"/>
                        </a:spcBef>
                      </a:pPr>
                      <a:r>
                        <a:rPr sz="2400" dirty="0">
                          <a:latin typeface="Tahoma"/>
                          <a:cs typeface="Tahoma"/>
                        </a:rPr>
                        <a:t>8</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5090" algn="ctr">
                        <a:lnSpc>
                          <a:spcPct val="100000"/>
                        </a:lnSpc>
                        <a:spcBef>
                          <a:spcPts val="860"/>
                        </a:spcBef>
                      </a:pPr>
                      <a:r>
                        <a:rPr sz="2400" dirty="0">
                          <a:latin typeface="Tahoma"/>
                          <a:cs typeface="Tahoma"/>
                        </a:rPr>
                        <a:t>3</a:t>
                      </a:r>
                      <a:endParaRPr sz="2400">
                        <a:latin typeface="Tahoma"/>
                        <a:cs typeface="Tahoma"/>
                      </a:endParaRPr>
                    </a:p>
                  </a:txBody>
                  <a:tcPr marL="0" marR="0" marT="10922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548795">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marL="85090" algn="ctr">
                        <a:lnSpc>
                          <a:spcPct val="100000"/>
                        </a:lnSpc>
                        <a:spcBef>
                          <a:spcPts val="900"/>
                        </a:spcBef>
                      </a:pPr>
                      <a:r>
                        <a:rPr sz="2400" dirty="0">
                          <a:latin typeface="Tahoma"/>
                          <a:cs typeface="Tahoma"/>
                        </a:rPr>
                        <a:t>0</a:t>
                      </a:r>
                      <a:endParaRPr sz="2400">
                        <a:latin typeface="Tahoma"/>
                        <a:cs typeface="Tahoma"/>
                      </a:endParaRPr>
                    </a:p>
                  </a:txBody>
                  <a:tcPr marL="0" marR="0" marT="11430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3"/>
                  </a:ext>
                </a:extLst>
              </a:tr>
            </a:tbl>
          </a:graphicData>
        </a:graphic>
      </p:graphicFrame>
      <p:sp>
        <p:nvSpPr>
          <p:cNvPr id="14" name="object 14"/>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52</a:t>
            </a:fld>
            <a:endParaRPr sz="1200">
              <a:latin typeface="Calibri"/>
              <a:cs typeface="Calibri"/>
            </a:endParaRPr>
          </a:p>
        </p:txBody>
      </p:sp>
      <p:sp>
        <p:nvSpPr>
          <p:cNvPr id="11" name="object 11"/>
          <p:cNvSpPr txBox="1"/>
          <p:nvPr/>
        </p:nvSpPr>
        <p:spPr>
          <a:xfrm>
            <a:off x="1945136" y="5518989"/>
            <a:ext cx="2488565" cy="443865"/>
          </a:xfrm>
          <a:prstGeom prst="rect">
            <a:avLst/>
          </a:prstGeom>
        </p:spPr>
        <p:txBody>
          <a:bodyPr vert="horz" wrap="square" lIns="0" tIns="11430" rIns="0" bIns="0" rtlCol="0">
            <a:spAutoFit/>
          </a:bodyPr>
          <a:lstStyle/>
          <a:p>
            <a:pPr marL="12700">
              <a:lnSpc>
                <a:spcPct val="100000"/>
              </a:lnSpc>
              <a:spcBef>
                <a:spcPts val="90"/>
              </a:spcBef>
            </a:pPr>
            <a:r>
              <a:rPr sz="2750" spc="140" dirty="0">
                <a:latin typeface="Times New Roman"/>
                <a:cs typeface="Times New Roman"/>
              </a:rPr>
              <a:t>(204)</a:t>
            </a:r>
            <a:r>
              <a:rPr sz="1550" spc="140" dirty="0">
                <a:latin typeface="Times New Roman"/>
                <a:cs typeface="Times New Roman"/>
              </a:rPr>
              <a:t>10 </a:t>
            </a:r>
            <a:r>
              <a:rPr sz="2750" spc="280" dirty="0">
                <a:latin typeface="Symbol"/>
                <a:cs typeface="Symbol"/>
              </a:rPr>
              <a:t></a:t>
            </a:r>
            <a:r>
              <a:rPr sz="2750" spc="-390" dirty="0">
                <a:latin typeface="Times New Roman"/>
                <a:cs typeface="Times New Roman"/>
              </a:rPr>
              <a:t> </a:t>
            </a:r>
            <a:r>
              <a:rPr sz="2750" spc="150" dirty="0">
                <a:latin typeface="Times New Roman"/>
                <a:cs typeface="Times New Roman"/>
              </a:rPr>
              <a:t>(314)</a:t>
            </a:r>
            <a:r>
              <a:rPr sz="1550" spc="150" dirty="0">
                <a:latin typeface="Times New Roman"/>
                <a:cs typeface="Times New Roman"/>
              </a:rPr>
              <a:t>8</a:t>
            </a:r>
            <a:endParaRPr sz="1550">
              <a:latin typeface="Times New Roman"/>
              <a:cs typeface="Times New Roman"/>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 y="1314652"/>
            <a:ext cx="1835785" cy="514350"/>
          </a:xfrm>
          <a:prstGeom prst="rect">
            <a:avLst/>
          </a:prstGeom>
        </p:spPr>
        <p:txBody>
          <a:bodyPr vert="horz" wrap="square" lIns="0" tIns="13335" rIns="0" bIns="0" rtlCol="0">
            <a:spAutoFit/>
          </a:bodyPr>
          <a:lstStyle/>
          <a:p>
            <a:pPr marL="12700">
              <a:lnSpc>
                <a:spcPct val="100000"/>
              </a:lnSpc>
              <a:spcBef>
                <a:spcPts val="105"/>
              </a:spcBef>
            </a:pPr>
            <a:r>
              <a:rPr sz="3200" spc="-15" dirty="0"/>
              <a:t>Procedure:</a:t>
            </a:r>
            <a:endParaRPr sz="3200"/>
          </a:p>
        </p:txBody>
      </p:sp>
      <p:sp>
        <p:nvSpPr>
          <p:cNvPr id="3" name="object 3"/>
          <p:cNvSpPr txBox="1"/>
          <p:nvPr/>
        </p:nvSpPr>
        <p:spPr>
          <a:xfrm>
            <a:off x="383844" y="1903222"/>
            <a:ext cx="8377555" cy="4416425"/>
          </a:xfrm>
          <a:prstGeom prst="rect">
            <a:avLst/>
          </a:prstGeom>
        </p:spPr>
        <p:txBody>
          <a:bodyPr vert="horz" wrap="square" lIns="0" tIns="13335" rIns="0" bIns="0" rtlCol="0">
            <a:spAutoFit/>
          </a:bodyPr>
          <a:lstStyle/>
          <a:p>
            <a:pPr marL="527685" indent="-515620" algn="just">
              <a:lnSpc>
                <a:spcPct val="100000"/>
              </a:lnSpc>
              <a:spcBef>
                <a:spcPts val="105"/>
              </a:spcBef>
              <a:buAutoNum type="arabicPeriod"/>
              <a:tabLst>
                <a:tab pos="528320" algn="l"/>
              </a:tabLst>
            </a:pPr>
            <a:r>
              <a:rPr sz="3200" spc="-5" dirty="0">
                <a:latin typeface="Calibri"/>
                <a:cs typeface="Calibri"/>
              </a:rPr>
              <a:t>Multiply </a:t>
            </a:r>
            <a:r>
              <a:rPr sz="3200" dirty="0">
                <a:latin typeface="Calibri"/>
                <a:cs typeface="Calibri"/>
              </a:rPr>
              <a:t>the </a:t>
            </a:r>
            <a:r>
              <a:rPr sz="3200" spc="-10" dirty="0">
                <a:latin typeface="Calibri"/>
                <a:cs typeface="Calibri"/>
              </a:rPr>
              <a:t>given fractional </a:t>
            </a:r>
            <a:r>
              <a:rPr sz="3200" spc="-5" dirty="0">
                <a:latin typeface="Calibri"/>
                <a:cs typeface="Calibri"/>
              </a:rPr>
              <a:t>number </a:t>
            </a:r>
            <a:r>
              <a:rPr sz="3200" spc="-10" dirty="0">
                <a:latin typeface="Calibri"/>
                <a:cs typeface="Calibri"/>
              </a:rPr>
              <a:t>by </a:t>
            </a:r>
            <a:r>
              <a:rPr sz="3200" spc="-5" dirty="0">
                <a:latin typeface="Calibri"/>
                <a:cs typeface="Calibri"/>
              </a:rPr>
              <a:t>base</a:t>
            </a:r>
            <a:r>
              <a:rPr sz="3200" spc="80" dirty="0">
                <a:latin typeface="Calibri"/>
                <a:cs typeface="Calibri"/>
              </a:rPr>
              <a:t> </a:t>
            </a:r>
            <a:r>
              <a:rPr sz="3200" spc="-5" dirty="0">
                <a:latin typeface="Calibri"/>
                <a:cs typeface="Calibri"/>
              </a:rPr>
              <a:t>8.</a:t>
            </a:r>
            <a:endParaRPr sz="3200">
              <a:latin typeface="Calibri"/>
              <a:cs typeface="Calibri"/>
            </a:endParaRPr>
          </a:p>
          <a:p>
            <a:pPr marL="527685" marR="6350" indent="-515620" algn="just">
              <a:lnSpc>
                <a:spcPct val="100000"/>
              </a:lnSpc>
              <a:buAutoNum type="arabicPeriod"/>
              <a:tabLst>
                <a:tab pos="528320" algn="l"/>
              </a:tabLst>
            </a:pPr>
            <a:r>
              <a:rPr sz="3200" spc="-25" dirty="0">
                <a:latin typeface="Calibri"/>
                <a:cs typeface="Calibri"/>
              </a:rPr>
              <a:t>Record </a:t>
            </a:r>
            <a:r>
              <a:rPr sz="3200" dirty="0">
                <a:latin typeface="Calibri"/>
                <a:cs typeface="Calibri"/>
              </a:rPr>
              <a:t>the </a:t>
            </a:r>
            <a:r>
              <a:rPr sz="3200" spc="-5" dirty="0">
                <a:latin typeface="Calibri"/>
                <a:cs typeface="Calibri"/>
              </a:rPr>
              <a:t>carry </a:t>
            </a:r>
            <a:r>
              <a:rPr sz="3200" spc="-20" dirty="0">
                <a:latin typeface="Calibri"/>
                <a:cs typeface="Calibri"/>
              </a:rPr>
              <a:t>generated </a:t>
            </a:r>
            <a:r>
              <a:rPr sz="3200" dirty="0">
                <a:latin typeface="Calibri"/>
                <a:cs typeface="Calibri"/>
              </a:rPr>
              <a:t>in this  </a:t>
            </a:r>
            <a:r>
              <a:rPr sz="3200" spc="-10" dirty="0">
                <a:latin typeface="Calibri"/>
                <a:cs typeface="Calibri"/>
              </a:rPr>
              <a:t>multiplication </a:t>
            </a:r>
            <a:r>
              <a:rPr sz="3200" dirty="0">
                <a:latin typeface="Calibri"/>
                <a:cs typeface="Calibri"/>
              </a:rPr>
              <a:t>as</a:t>
            </a:r>
            <a:r>
              <a:rPr sz="3200" spc="45" dirty="0">
                <a:latin typeface="Calibri"/>
                <a:cs typeface="Calibri"/>
              </a:rPr>
              <a:t> </a:t>
            </a:r>
            <a:r>
              <a:rPr sz="3200" dirty="0">
                <a:latin typeface="Calibri"/>
                <a:cs typeface="Calibri"/>
              </a:rPr>
              <a:t>MSB.</a:t>
            </a:r>
            <a:endParaRPr sz="3200">
              <a:latin typeface="Calibri"/>
              <a:cs typeface="Calibri"/>
            </a:endParaRPr>
          </a:p>
          <a:p>
            <a:pPr marL="527685" marR="5080" indent="-515620" algn="just">
              <a:lnSpc>
                <a:spcPct val="100000"/>
              </a:lnSpc>
              <a:buAutoNum type="arabicPeriod"/>
              <a:tabLst>
                <a:tab pos="528320" algn="l"/>
              </a:tabLst>
            </a:pPr>
            <a:r>
              <a:rPr sz="3200" dirty="0">
                <a:latin typeface="Calibri"/>
                <a:cs typeface="Calibri"/>
              </a:rPr>
              <a:t>Multiply </a:t>
            </a:r>
            <a:r>
              <a:rPr sz="3200" spc="-5" dirty="0">
                <a:latin typeface="Calibri"/>
                <a:cs typeface="Calibri"/>
              </a:rPr>
              <a:t>only </a:t>
            </a:r>
            <a:r>
              <a:rPr sz="3200" spc="5" dirty="0">
                <a:latin typeface="Calibri"/>
                <a:cs typeface="Calibri"/>
              </a:rPr>
              <a:t>the </a:t>
            </a:r>
            <a:r>
              <a:rPr sz="3200" spc="-10" dirty="0">
                <a:latin typeface="Calibri"/>
                <a:cs typeface="Calibri"/>
              </a:rPr>
              <a:t>fractional </a:t>
            </a:r>
            <a:r>
              <a:rPr sz="3200" dirty="0">
                <a:latin typeface="Calibri"/>
                <a:cs typeface="Calibri"/>
              </a:rPr>
              <a:t>number of the  </a:t>
            </a:r>
            <a:r>
              <a:rPr sz="3200" spc="-10" dirty="0">
                <a:latin typeface="Calibri"/>
                <a:cs typeface="Calibri"/>
              </a:rPr>
              <a:t>product </a:t>
            </a:r>
            <a:r>
              <a:rPr sz="3200" dirty="0">
                <a:latin typeface="Calibri"/>
                <a:cs typeface="Calibri"/>
              </a:rPr>
              <a:t>in </a:t>
            </a:r>
            <a:r>
              <a:rPr sz="3200" spc="-20" dirty="0">
                <a:latin typeface="Calibri"/>
                <a:cs typeface="Calibri"/>
              </a:rPr>
              <a:t>step </a:t>
            </a:r>
            <a:r>
              <a:rPr sz="3200" dirty="0">
                <a:latin typeface="Calibri"/>
                <a:cs typeface="Calibri"/>
              </a:rPr>
              <a:t>2 </a:t>
            </a:r>
            <a:r>
              <a:rPr sz="3200" spc="-10" dirty="0">
                <a:latin typeface="Calibri"/>
                <a:cs typeface="Calibri"/>
              </a:rPr>
              <a:t>by </a:t>
            </a:r>
            <a:r>
              <a:rPr sz="3200" dirty="0">
                <a:latin typeface="Calibri"/>
                <a:cs typeface="Calibri"/>
              </a:rPr>
              <a:t>8 and </a:t>
            </a:r>
            <a:r>
              <a:rPr sz="3200" spc="-25" dirty="0">
                <a:latin typeface="Calibri"/>
                <a:cs typeface="Calibri"/>
              </a:rPr>
              <a:t>record </a:t>
            </a:r>
            <a:r>
              <a:rPr sz="3200" dirty="0">
                <a:latin typeface="Calibri"/>
                <a:cs typeface="Calibri"/>
              </a:rPr>
              <a:t>the </a:t>
            </a:r>
            <a:r>
              <a:rPr sz="3200" spc="-5" dirty="0">
                <a:latin typeface="Calibri"/>
                <a:cs typeface="Calibri"/>
              </a:rPr>
              <a:t>carry </a:t>
            </a:r>
            <a:r>
              <a:rPr sz="3200" dirty="0">
                <a:latin typeface="Calibri"/>
                <a:cs typeface="Calibri"/>
              </a:rPr>
              <a:t>as  the </a:t>
            </a:r>
            <a:r>
              <a:rPr sz="3200" spc="-15" dirty="0">
                <a:latin typeface="Calibri"/>
                <a:cs typeface="Calibri"/>
              </a:rPr>
              <a:t>next </a:t>
            </a:r>
            <a:r>
              <a:rPr sz="3200" spc="-5" dirty="0">
                <a:latin typeface="Calibri"/>
                <a:cs typeface="Calibri"/>
              </a:rPr>
              <a:t>bit </a:t>
            </a:r>
            <a:r>
              <a:rPr sz="3200" spc="-25" dirty="0">
                <a:latin typeface="Calibri"/>
                <a:cs typeface="Calibri"/>
              </a:rPr>
              <a:t>to</a:t>
            </a:r>
            <a:r>
              <a:rPr sz="3200" spc="25" dirty="0">
                <a:latin typeface="Calibri"/>
                <a:cs typeface="Calibri"/>
              </a:rPr>
              <a:t> </a:t>
            </a:r>
            <a:r>
              <a:rPr sz="3200" dirty="0">
                <a:latin typeface="Calibri"/>
                <a:cs typeface="Calibri"/>
              </a:rPr>
              <a:t>MSB.</a:t>
            </a:r>
            <a:endParaRPr sz="3200">
              <a:latin typeface="Calibri"/>
              <a:cs typeface="Calibri"/>
            </a:endParaRPr>
          </a:p>
          <a:p>
            <a:pPr marL="527685" marR="5715" indent="-515620" algn="just">
              <a:lnSpc>
                <a:spcPct val="100000"/>
              </a:lnSpc>
              <a:spcBef>
                <a:spcPts val="5"/>
              </a:spcBef>
              <a:buAutoNum type="arabicPeriod"/>
              <a:tabLst>
                <a:tab pos="528320" algn="l"/>
              </a:tabLst>
            </a:pPr>
            <a:r>
              <a:rPr sz="3200" spc="-15" dirty="0">
                <a:latin typeface="Calibri"/>
                <a:cs typeface="Calibri"/>
              </a:rPr>
              <a:t>Repeat </a:t>
            </a:r>
            <a:r>
              <a:rPr sz="3200" dirty="0">
                <a:latin typeface="Calibri"/>
                <a:cs typeface="Calibri"/>
              </a:rPr>
              <a:t>the </a:t>
            </a:r>
            <a:r>
              <a:rPr sz="3200" spc="-20" dirty="0">
                <a:latin typeface="Calibri"/>
                <a:cs typeface="Calibri"/>
              </a:rPr>
              <a:t>steps </a:t>
            </a:r>
            <a:r>
              <a:rPr sz="3200" dirty="0">
                <a:latin typeface="Calibri"/>
                <a:cs typeface="Calibri"/>
              </a:rPr>
              <a:t>2 and 3 </a:t>
            </a:r>
            <a:r>
              <a:rPr sz="3200" spc="-5" dirty="0">
                <a:latin typeface="Calibri"/>
                <a:cs typeface="Calibri"/>
              </a:rPr>
              <a:t>up </a:t>
            </a:r>
            <a:r>
              <a:rPr sz="3200" spc="-25" dirty="0">
                <a:latin typeface="Calibri"/>
                <a:cs typeface="Calibri"/>
              </a:rPr>
              <a:t>to </a:t>
            </a:r>
            <a:r>
              <a:rPr sz="3200" dirty="0">
                <a:latin typeface="Calibri"/>
                <a:cs typeface="Calibri"/>
              </a:rPr>
              <a:t>5 </a:t>
            </a:r>
            <a:r>
              <a:rPr sz="3200" spc="-5" dirty="0">
                <a:latin typeface="Calibri"/>
                <a:cs typeface="Calibri"/>
              </a:rPr>
              <a:t>bits. The </a:t>
            </a:r>
            <a:r>
              <a:rPr sz="3200" spc="-10" dirty="0">
                <a:latin typeface="Calibri"/>
                <a:cs typeface="Calibri"/>
              </a:rPr>
              <a:t>last  </a:t>
            </a:r>
            <a:r>
              <a:rPr sz="3200" spc="-5" dirty="0">
                <a:latin typeface="Calibri"/>
                <a:cs typeface="Calibri"/>
              </a:rPr>
              <a:t>carry </a:t>
            </a:r>
            <a:r>
              <a:rPr sz="3200" dirty="0">
                <a:latin typeface="Calibri"/>
                <a:cs typeface="Calibri"/>
              </a:rPr>
              <a:t>will </a:t>
            </a:r>
            <a:r>
              <a:rPr sz="3200" spc="-20" dirty="0">
                <a:latin typeface="Calibri"/>
                <a:cs typeface="Calibri"/>
              </a:rPr>
              <a:t>represent </a:t>
            </a:r>
            <a:r>
              <a:rPr sz="3200" dirty="0">
                <a:latin typeface="Calibri"/>
                <a:cs typeface="Calibri"/>
              </a:rPr>
              <a:t>the LSB of </a:t>
            </a:r>
            <a:r>
              <a:rPr sz="3200" spc="-10" dirty="0">
                <a:latin typeface="Calibri"/>
                <a:cs typeface="Calibri"/>
              </a:rPr>
              <a:t>equivalent </a:t>
            </a:r>
            <a:r>
              <a:rPr sz="3200" spc="-15" dirty="0">
                <a:latin typeface="Calibri"/>
                <a:cs typeface="Calibri"/>
              </a:rPr>
              <a:t>octal  </a:t>
            </a:r>
            <a:r>
              <a:rPr sz="3200" spc="-5" dirty="0">
                <a:latin typeface="Calibri"/>
                <a:cs typeface="Calibri"/>
              </a:rPr>
              <a:t>number</a:t>
            </a:r>
            <a:endParaRPr sz="3200">
              <a:latin typeface="Calibri"/>
              <a:cs typeface="Calibri"/>
            </a:endParaRPr>
          </a:p>
        </p:txBody>
      </p:sp>
      <p:sp>
        <p:nvSpPr>
          <p:cNvPr id="4" name="object 4"/>
          <p:cNvSpPr/>
          <p:nvPr/>
        </p:nvSpPr>
        <p:spPr>
          <a:xfrm>
            <a:off x="304558" y="10666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5" name="object 5"/>
          <p:cNvSpPr txBox="1"/>
          <p:nvPr/>
        </p:nvSpPr>
        <p:spPr>
          <a:xfrm>
            <a:off x="535940" y="0"/>
            <a:ext cx="7421245" cy="878840"/>
          </a:xfrm>
          <a:prstGeom prst="rect">
            <a:avLst/>
          </a:prstGeom>
        </p:spPr>
        <p:txBody>
          <a:bodyPr vert="horz" wrap="square" lIns="0" tIns="12065" rIns="0" bIns="0" rtlCol="0">
            <a:spAutoFit/>
          </a:bodyPr>
          <a:lstStyle/>
          <a:p>
            <a:pPr marL="12700" marR="5080">
              <a:lnSpc>
                <a:spcPct val="100000"/>
              </a:lnSpc>
              <a:spcBef>
                <a:spcPts val="95"/>
              </a:spcBef>
            </a:pPr>
            <a:r>
              <a:rPr sz="2800" b="1" spc="-20" dirty="0">
                <a:solidFill>
                  <a:srgbClr val="FF0000"/>
                </a:solidFill>
                <a:latin typeface="Calibri"/>
                <a:cs typeface="Calibri"/>
              </a:rPr>
              <a:t>Conversion </a:t>
            </a:r>
            <a:r>
              <a:rPr sz="2800" b="1" spc="-5" dirty="0">
                <a:solidFill>
                  <a:srgbClr val="FF0000"/>
                </a:solidFill>
                <a:latin typeface="Calibri"/>
                <a:cs typeface="Calibri"/>
              </a:rPr>
              <a:t>of Decimal Number </a:t>
            </a:r>
            <a:r>
              <a:rPr sz="2800" b="1" spc="-20" dirty="0">
                <a:solidFill>
                  <a:srgbClr val="FF0000"/>
                </a:solidFill>
                <a:latin typeface="Calibri"/>
                <a:cs typeface="Calibri"/>
              </a:rPr>
              <a:t>into </a:t>
            </a:r>
            <a:r>
              <a:rPr sz="2800" b="1" spc="-10" dirty="0">
                <a:solidFill>
                  <a:srgbClr val="FF0000"/>
                </a:solidFill>
                <a:latin typeface="Calibri"/>
                <a:cs typeface="Calibri"/>
              </a:rPr>
              <a:t>Octal Number  (Fractional</a:t>
            </a:r>
            <a:r>
              <a:rPr sz="2800" b="1" spc="15" dirty="0">
                <a:solidFill>
                  <a:srgbClr val="FF0000"/>
                </a:solidFill>
                <a:latin typeface="Calibri"/>
                <a:cs typeface="Calibri"/>
              </a:rPr>
              <a:t> </a:t>
            </a:r>
            <a:r>
              <a:rPr sz="2800" b="1" spc="-5" dirty="0">
                <a:solidFill>
                  <a:srgbClr val="FF0000"/>
                </a:solidFill>
                <a:latin typeface="Calibri"/>
                <a:cs typeface="Calibri"/>
              </a:rPr>
              <a:t>Number)</a:t>
            </a:r>
            <a:endParaRPr sz="2800">
              <a:latin typeface="Calibri"/>
              <a:cs typeface="Calibri"/>
            </a:endParaRPr>
          </a:p>
        </p:txBody>
      </p:sp>
      <p:sp>
        <p:nvSpPr>
          <p:cNvPr id="8" name="object 8"/>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53</a:t>
            </a:fld>
            <a:endParaRPr sz="1200">
              <a:latin typeface="Calibri"/>
              <a:cs typeface="Calibri"/>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0.6234 </a:t>
            </a:r>
            <a:r>
              <a:rPr spc="-5" dirty="0"/>
              <a:t>decimal</a:t>
            </a:r>
            <a:r>
              <a:rPr spc="-125" dirty="0"/>
              <a:t> </a:t>
            </a:r>
            <a:r>
              <a:rPr dirty="0"/>
              <a:t>number  in </a:t>
            </a:r>
            <a:r>
              <a:rPr spc="-25" dirty="0"/>
              <a:t>to </a:t>
            </a:r>
            <a:r>
              <a:rPr spc="-30" dirty="0"/>
              <a:t>it’s </a:t>
            </a:r>
            <a:r>
              <a:rPr spc="-10" dirty="0"/>
              <a:t>equivalent </a:t>
            </a:r>
            <a:r>
              <a:rPr spc="-15" dirty="0"/>
              <a:t>Octal</a:t>
            </a:r>
            <a:r>
              <a:rPr spc="-3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54</a:t>
            </a:fld>
            <a:endParaRPr sz="1200">
              <a:latin typeface="Calibri"/>
              <a:cs typeface="Calibri"/>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0.6234 </a:t>
            </a:r>
            <a:r>
              <a:rPr spc="-5" dirty="0"/>
              <a:t>decimal</a:t>
            </a:r>
            <a:r>
              <a:rPr spc="-125" dirty="0"/>
              <a:t> </a:t>
            </a:r>
            <a:r>
              <a:rPr dirty="0"/>
              <a:t>number  in </a:t>
            </a:r>
            <a:r>
              <a:rPr spc="-25" dirty="0"/>
              <a:t>to </a:t>
            </a:r>
            <a:r>
              <a:rPr spc="-30" dirty="0"/>
              <a:t>it’s </a:t>
            </a:r>
            <a:r>
              <a:rPr spc="-10" dirty="0"/>
              <a:t>equivalent </a:t>
            </a:r>
            <a:r>
              <a:rPr spc="-15" dirty="0"/>
              <a:t>Octal</a:t>
            </a:r>
            <a:r>
              <a:rPr spc="-3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416458" y="1866391"/>
            <a:ext cx="3007995" cy="391160"/>
          </a:xfrm>
          <a:prstGeom prst="rect">
            <a:avLst/>
          </a:prstGeom>
        </p:spPr>
        <p:txBody>
          <a:bodyPr vert="horz" wrap="square" lIns="0" tIns="12700" rIns="0" bIns="0" rtlCol="0">
            <a:spAutoFit/>
          </a:bodyPr>
          <a:lstStyle/>
          <a:p>
            <a:pPr marL="12700">
              <a:lnSpc>
                <a:spcPct val="100000"/>
              </a:lnSpc>
              <a:spcBef>
                <a:spcPts val="100"/>
              </a:spcBef>
              <a:tabLst>
                <a:tab pos="1659889" algn="l"/>
                <a:tab pos="2073275" algn="l"/>
              </a:tabLst>
            </a:pPr>
            <a:r>
              <a:rPr sz="2400" dirty="0">
                <a:latin typeface="Tahoma"/>
                <a:cs typeface="Tahoma"/>
              </a:rPr>
              <a:t>0.6234</a:t>
            </a:r>
            <a:r>
              <a:rPr sz="2400" spc="-10" dirty="0">
                <a:latin typeface="Tahoma"/>
                <a:cs typeface="Tahoma"/>
              </a:rPr>
              <a:t> </a:t>
            </a:r>
            <a:r>
              <a:rPr sz="2400" dirty="0">
                <a:latin typeface="Tahoma"/>
                <a:cs typeface="Tahoma"/>
              </a:rPr>
              <a:t>X 8	=	</a:t>
            </a:r>
            <a:r>
              <a:rPr sz="2400" spc="-30" dirty="0">
                <a:latin typeface="Tahoma"/>
                <a:cs typeface="Tahoma"/>
              </a:rPr>
              <a:t>4</a:t>
            </a:r>
            <a:r>
              <a:rPr sz="2400" dirty="0">
                <a:latin typeface="Tahoma"/>
                <a:cs typeface="Tahoma"/>
              </a:rPr>
              <a:t>.9872</a:t>
            </a:r>
            <a:endParaRPr sz="2400">
              <a:latin typeface="Tahoma"/>
              <a:cs typeface="Tahoma"/>
            </a:endParaRPr>
          </a:p>
        </p:txBody>
      </p:sp>
      <p:sp>
        <p:nvSpPr>
          <p:cNvPr id="5" name="object 5"/>
          <p:cNvSpPr txBox="1"/>
          <p:nvPr/>
        </p:nvSpPr>
        <p:spPr>
          <a:xfrm>
            <a:off x="4065742" y="1866391"/>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4</a:t>
            </a:r>
            <a:endParaRPr sz="2400">
              <a:latin typeface="Tahoma"/>
              <a:cs typeface="Tahoma"/>
            </a:endParaRPr>
          </a:p>
        </p:txBody>
      </p:sp>
      <p:sp>
        <p:nvSpPr>
          <p:cNvPr id="6" name="object 6"/>
          <p:cNvSpPr/>
          <p:nvPr/>
        </p:nvSpPr>
        <p:spPr>
          <a:xfrm>
            <a:off x="3219195" y="1523872"/>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7" name="object 7"/>
          <p:cNvSpPr/>
          <p:nvPr/>
        </p:nvSpPr>
        <p:spPr>
          <a:xfrm>
            <a:off x="2438273" y="1523872"/>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8" name="object 8"/>
          <p:cNvSpPr/>
          <p:nvPr/>
        </p:nvSpPr>
        <p:spPr>
          <a:xfrm>
            <a:off x="2438273" y="1523872"/>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1" name="object 11"/>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55</a:t>
            </a:fld>
            <a:endParaRPr sz="1200">
              <a:latin typeface="Calibri"/>
              <a:cs typeface="Calibri"/>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0.6234 </a:t>
            </a:r>
            <a:r>
              <a:rPr spc="-5" dirty="0"/>
              <a:t>decimal</a:t>
            </a:r>
            <a:r>
              <a:rPr spc="-125" dirty="0"/>
              <a:t> </a:t>
            </a:r>
            <a:r>
              <a:rPr dirty="0"/>
              <a:t>number  in </a:t>
            </a:r>
            <a:r>
              <a:rPr spc="-25" dirty="0"/>
              <a:t>to </a:t>
            </a:r>
            <a:r>
              <a:rPr spc="-30" dirty="0"/>
              <a:t>it’s </a:t>
            </a:r>
            <a:r>
              <a:rPr spc="-10" dirty="0"/>
              <a:t>equivalent </a:t>
            </a:r>
            <a:r>
              <a:rPr spc="-15" dirty="0"/>
              <a:t>Octal</a:t>
            </a:r>
            <a:r>
              <a:rPr spc="-3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397408" y="1878943"/>
          <a:ext cx="3877944" cy="1008236"/>
        </p:xfrm>
        <a:graphic>
          <a:graphicData uri="http://schemas.openxmlformats.org/drawingml/2006/table">
            <a:tbl>
              <a:tblPr firstRow="1" bandRow="1">
                <a:tableStyleId>{2D5ABB26-0587-4C30-8999-92F81FD0307C}</a:tableStyleId>
              </a:tblPr>
              <a:tblGrid>
                <a:gridCol w="1584325">
                  <a:extLst>
                    <a:ext uri="{9D8B030D-6E8A-4147-A177-3AD203B41FA5}">
                      <a16:colId xmlns="" xmlns:a16="http://schemas.microsoft.com/office/drawing/2014/main" val="20000"/>
                    </a:ext>
                  </a:extLst>
                </a:gridCol>
                <a:gridCol w="412114">
                  <a:extLst>
                    <a:ext uri="{9D8B030D-6E8A-4147-A177-3AD203B41FA5}">
                      <a16:colId xmlns="" xmlns:a16="http://schemas.microsoft.com/office/drawing/2014/main" val="20001"/>
                    </a:ext>
                  </a:extLst>
                </a:gridCol>
                <a:gridCol w="1340485">
                  <a:extLst>
                    <a:ext uri="{9D8B030D-6E8A-4147-A177-3AD203B41FA5}">
                      <a16:colId xmlns="" xmlns:a16="http://schemas.microsoft.com/office/drawing/2014/main" val="20002"/>
                    </a:ext>
                  </a:extLst>
                </a:gridCol>
                <a:gridCol w="541020">
                  <a:extLst>
                    <a:ext uri="{9D8B030D-6E8A-4147-A177-3AD203B41FA5}">
                      <a16:colId xmlns="" xmlns:a16="http://schemas.microsoft.com/office/drawing/2014/main" val="20003"/>
                    </a:ext>
                  </a:extLst>
                </a:gridCol>
              </a:tblGrid>
              <a:tr h="504118">
                <a:tc>
                  <a:txBody>
                    <a:bodyPr/>
                    <a:lstStyle/>
                    <a:p>
                      <a:pPr marL="31750">
                        <a:lnSpc>
                          <a:spcPct val="100000"/>
                        </a:lnSpc>
                      </a:pPr>
                      <a:r>
                        <a:rPr sz="2400" dirty="0">
                          <a:latin typeface="Tahoma"/>
                          <a:cs typeface="Tahoma"/>
                        </a:rPr>
                        <a:t>0.6234 X</a:t>
                      </a:r>
                      <a:r>
                        <a:rPr sz="2400" spc="-80" dirty="0">
                          <a:latin typeface="Tahoma"/>
                          <a:cs typeface="Tahoma"/>
                        </a:rPr>
                        <a:t> </a:t>
                      </a:r>
                      <a:r>
                        <a:rPr sz="2400" dirty="0">
                          <a:latin typeface="Tahoma"/>
                          <a:cs typeface="Tahoma"/>
                        </a:rPr>
                        <a:t>8</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250">
                        <a:lnSpc>
                          <a:spcPct val="100000"/>
                        </a:lnSpc>
                      </a:pPr>
                      <a:r>
                        <a:rPr sz="2400" spc="-5" dirty="0">
                          <a:latin typeface="Tahoma"/>
                          <a:cs typeface="Tahoma"/>
                        </a:rPr>
                        <a:t>4.9872</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4</a:t>
                      </a:r>
                      <a:endParaRPr sz="2400">
                        <a:latin typeface="Tahoma"/>
                        <a:cs typeface="Tahoma"/>
                      </a:endParaRPr>
                    </a:p>
                  </a:txBody>
                  <a:tcPr marL="0" marR="0" marT="0" marB="0"/>
                </a:tc>
                <a:extLst>
                  <a:ext uri="{0D108BD9-81ED-4DB2-BD59-A6C34878D82A}">
                    <a16:rowId xmlns="" xmlns:a16="http://schemas.microsoft.com/office/drawing/2014/main" val="10000"/>
                  </a:ext>
                </a:extLst>
              </a:tr>
              <a:tr h="504118">
                <a:tc>
                  <a:txBody>
                    <a:bodyPr/>
                    <a:lstStyle/>
                    <a:p>
                      <a:pPr marL="31750">
                        <a:lnSpc>
                          <a:spcPts val="2795"/>
                        </a:lnSpc>
                        <a:spcBef>
                          <a:spcPts val="1070"/>
                        </a:spcBef>
                      </a:pPr>
                      <a:r>
                        <a:rPr sz="2400" dirty="0">
                          <a:latin typeface="Tahoma"/>
                          <a:cs typeface="Tahoma"/>
                        </a:rPr>
                        <a:t>0.9872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ts val="2795"/>
                        </a:lnSpc>
                        <a:spcBef>
                          <a:spcPts val="1070"/>
                        </a:spcBef>
                      </a:pPr>
                      <a:r>
                        <a:rPr sz="2400" spc="-35" dirty="0">
                          <a:latin typeface="Tahoma"/>
                          <a:cs typeface="Tahoma"/>
                        </a:rPr>
                        <a:t>7.8976</a:t>
                      </a:r>
                      <a:endParaRPr sz="2400">
                        <a:latin typeface="Tahoma"/>
                        <a:cs typeface="Tahoma"/>
                      </a:endParaRPr>
                    </a:p>
                  </a:txBody>
                  <a:tcPr marL="0" marR="0" marT="135890" marB="0"/>
                </a:tc>
                <a:tc>
                  <a:txBody>
                    <a:bodyPr/>
                    <a:lstStyle/>
                    <a:p>
                      <a:pPr marR="43815" algn="r">
                        <a:lnSpc>
                          <a:spcPts val="2795"/>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1"/>
                  </a:ext>
                </a:extLst>
              </a:tr>
            </a:tbl>
          </a:graphicData>
        </a:graphic>
      </p:graphicFrame>
      <p:sp>
        <p:nvSpPr>
          <p:cNvPr id="5" name="object 5"/>
          <p:cNvSpPr/>
          <p:nvPr/>
        </p:nvSpPr>
        <p:spPr>
          <a:xfrm>
            <a:off x="3219195" y="1523872"/>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6" name="object 6"/>
          <p:cNvSpPr/>
          <p:nvPr/>
        </p:nvSpPr>
        <p:spPr>
          <a:xfrm>
            <a:off x="2438273" y="1523872"/>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7" name="object 7"/>
          <p:cNvSpPr/>
          <p:nvPr/>
        </p:nvSpPr>
        <p:spPr>
          <a:xfrm>
            <a:off x="2438273" y="1523872"/>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8" name="object 8"/>
          <p:cNvSpPr/>
          <p:nvPr/>
        </p:nvSpPr>
        <p:spPr>
          <a:xfrm>
            <a:off x="3219195" y="22860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9" name="object 9"/>
          <p:cNvSpPr/>
          <p:nvPr/>
        </p:nvSpPr>
        <p:spPr>
          <a:xfrm>
            <a:off x="2438273" y="22860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0" name="object 10"/>
          <p:cNvSpPr/>
          <p:nvPr/>
        </p:nvSpPr>
        <p:spPr>
          <a:xfrm>
            <a:off x="2438273" y="22860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3" name="object 13"/>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56</a:t>
            </a:fld>
            <a:endParaRPr sz="1200">
              <a:latin typeface="Calibri"/>
              <a:cs typeface="Calibri"/>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0.6234 </a:t>
            </a:r>
            <a:r>
              <a:rPr spc="-5" dirty="0"/>
              <a:t>decimal</a:t>
            </a:r>
            <a:r>
              <a:rPr spc="-125" dirty="0"/>
              <a:t> </a:t>
            </a:r>
            <a:r>
              <a:rPr dirty="0"/>
              <a:t>number  in </a:t>
            </a:r>
            <a:r>
              <a:rPr spc="-25" dirty="0"/>
              <a:t>to </a:t>
            </a:r>
            <a:r>
              <a:rPr spc="-30" dirty="0"/>
              <a:t>it’s </a:t>
            </a:r>
            <a:r>
              <a:rPr spc="-10" dirty="0"/>
              <a:t>equivalent </a:t>
            </a:r>
            <a:r>
              <a:rPr spc="-15" dirty="0"/>
              <a:t>Octal</a:t>
            </a:r>
            <a:r>
              <a:rPr spc="-3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397408" y="1878943"/>
          <a:ext cx="3877944" cy="1648316"/>
        </p:xfrm>
        <a:graphic>
          <a:graphicData uri="http://schemas.openxmlformats.org/drawingml/2006/table">
            <a:tbl>
              <a:tblPr firstRow="1" bandRow="1">
                <a:tableStyleId>{2D5ABB26-0587-4C30-8999-92F81FD0307C}</a:tableStyleId>
              </a:tblPr>
              <a:tblGrid>
                <a:gridCol w="1584325">
                  <a:extLst>
                    <a:ext uri="{9D8B030D-6E8A-4147-A177-3AD203B41FA5}">
                      <a16:colId xmlns="" xmlns:a16="http://schemas.microsoft.com/office/drawing/2014/main" val="20000"/>
                    </a:ext>
                  </a:extLst>
                </a:gridCol>
                <a:gridCol w="412114">
                  <a:extLst>
                    <a:ext uri="{9D8B030D-6E8A-4147-A177-3AD203B41FA5}">
                      <a16:colId xmlns="" xmlns:a16="http://schemas.microsoft.com/office/drawing/2014/main" val="20001"/>
                    </a:ext>
                  </a:extLst>
                </a:gridCol>
                <a:gridCol w="1340485">
                  <a:extLst>
                    <a:ext uri="{9D8B030D-6E8A-4147-A177-3AD203B41FA5}">
                      <a16:colId xmlns="" xmlns:a16="http://schemas.microsoft.com/office/drawing/2014/main" val="20002"/>
                    </a:ext>
                  </a:extLst>
                </a:gridCol>
                <a:gridCol w="541020">
                  <a:extLst>
                    <a:ext uri="{9D8B030D-6E8A-4147-A177-3AD203B41FA5}">
                      <a16:colId xmlns="" xmlns:a16="http://schemas.microsoft.com/office/drawing/2014/main" val="20003"/>
                    </a:ext>
                  </a:extLst>
                </a:gridCol>
              </a:tblGrid>
              <a:tr h="504118">
                <a:tc>
                  <a:txBody>
                    <a:bodyPr/>
                    <a:lstStyle/>
                    <a:p>
                      <a:pPr marL="31750">
                        <a:lnSpc>
                          <a:spcPct val="100000"/>
                        </a:lnSpc>
                      </a:pPr>
                      <a:r>
                        <a:rPr sz="2400" dirty="0">
                          <a:latin typeface="Tahoma"/>
                          <a:cs typeface="Tahoma"/>
                        </a:rPr>
                        <a:t>0.6234 X</a:t>
                      </a:r>
                      <a:r>
                        <a:rPr sz="2400" spc="-80" dirty="0">
                          <a:latin typeface="Tahoma"/>
                          <a:cs typeface="Tahoma"/>
                        </a:rPr>
                        <a:t> </a:t>
                      </a:r>
                      <a:r>
                        <a:rPr sz="2400" dirty="0">
                          <a:latin typeface="Tahoma"/>
                          <a:cs typeface="Tahoma"/>
                        </a:rPr>
                        <a:t>8</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250">
                        <a:lnSpc>
                          <a:spcPct val="100000"/>
                        </a:lnSpc>
                      </a:pPr>
                      <a:r>
                        <a:rPr sz="2400" spc="-5" dirty="0">
                          <a:latin typeface="Tahoma"/>
                          <a:cs typeface="Tahoma"/>
                        </a:rPr>
                        <a:t>4.9872</a:t>
                      </a:r>
                      <a:endParaRPr sz="2400">
                        <a:latin typeface="Tahoma"/>
                        <a:cs typeface="Tahoma"/>
                      </a:endParaRPr>
                    </a:p>
                  </a:txBody>
                  <a:tcPr marL="0" marR="0" marT="0" marB="0"/>
                </a:tc>
                <a:tc>
                  <a:txBody>
                    <a:bodyPr/>
                    <a:lstStyle/>
                    <a:p>
                      <a:pPr marR="24130" algn="r">
                        <a:lnSpc>
                          <a:spcPct val="100000"/>
                        </a:lnSpc>
                      </a:pPr>
                      <a:r>
                        <a:rPr sz="2400" dirty="0">
                          <a:latin typeface="Tahoma"/>
                          <a:cs typeface="Tahoma"/>
                        </a:rPr>
                        <a:t>4</a:t>
                      </a:r>
                      <a:endParaRPr sz="2400">
                        <a:latin typeface="Tahoma"/>
                        <a:cs typeface="Tahoma"/>
                      </a:endParaRPr>
                    </a:p>
                  </a:txBody>
                  <a:tcPr marL="0" marR="0" marT="0" marB="0"/>
                </a:tc>
                <a:extLst>
                  <a:ext uri="{0D108BD9-81ED-4DB2-BD59-A6C34878D82A}">
                    <a16:rowId xmlns="" xmlns:a16="http://schemas.microsoft.com/office/drawing/2014/main" val="10000"/>
                  </a:ext>
                </a:extLst>
              </a:tr>
              <a:tr h="640207">
                <a:tc>
                  <a:txBody>
                    <a:bodyPr/>
                    <a:lstStyle/>
                    <a:p>
                      <a:pPr marL="31750">
                        <a:lnSpc>
                          <a:spcPct val="100000"/>
                        </a:lnSpc>
                        <a:spcBef>
                          <a:spcPts val="1070"/>
                        </a:spcBef>
                      </a:pPr>
                      <a:r>
                        <a:rPr sz="2400" dirty="0">
                          <a:latin typeface="Tahoma"/>
                          <a:cs typeface="Tahoma"/>
                        </a:rPr>
                        <a:t>0.9872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ct val="100000"/>
                        </a:lnSpc>
                        <a:spcBef>
                          <a:spcPts val="1070"/>
                        </a:spcBef>
                      </a:pPr>
                      <a:r>
                        <a:rPr sz="2400" spc="-35" dirty="0">
                          <a:latin typeface="Tahoma"/>
                          <a:cs typeface="Tahoma"/>
                        </a:rPr>
                        <a:t>7.8976</a:t>
                      </a:r>
                      <a:endParaRPr sz="2400">
                        <a:latin typeface="Tahoma"/>
                        <a:cs typeface="Tahoma"/>
                      </a:endParaRPr>
                    </a:p>
                  </a:txBody>
                  <a:tcPr marL="0" marR="0" marT="135890" marB="0"/>
                </a:tc>
                <a:tc>
                  <a:txBody>
                    <a:bodyPr/>
                    <a:lstStyle/>
                    <a:p>
                      <a:pPr marR="43815" algn="r">
                        <a:lnSpc>
                          <a:spcPct val="100000"/>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1"/>
                  </a:ext>
                </a:extLst>
              </a:tr>
              <a:tr h="503991">
                <a:tc>
                  <a:txBody>
                    <a:bodyPr/>
                    <a:lstStyle/>
                    <a:p>
                      <a:pPr marL="31750">
                        <a:lnSpc>
                          <a:spcPts val="2795"/>
                        </a:lnSpc>
                        <a:spcBef>
                          <a:spcPts val="1070"/>
                        </a:spcBef>
                      </a:pPr>
                      <a:r>
                        <a:rPr sz="2400" dirty="0">
                          <a:latin typeface="Tahoma"/>
                          <a:cs typeface="Tahoma"/>
                        </a:rPr>
                        <a:t>0.8976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ts val="2795"/>
                        </a:lnSpc>
                        <a:spcBef>
                          <a:spcPts val="1070"/>
                        </a:spcBef>
                      </a:pPr>
                      <a:r>
                        <a:rPr sz="2400" spc="-35" dirty="0">
                          <a:latin typeface="Tahoma"/>
                          <a:cs typeface="Tahoma"/>
                        </a:rPr>
                        <a:t>7.1808</a:t>
                      </a:r>
                      <a:endParaRPr sz="2400">
                        <a:latin typeface="Tahoma"/>
                        <a:cs typeface="Tahoma"/>
                      </a:endParaRPr>
                    </a:p>
                  </a:txBody>
                  <a:tcPr marL="0" marR="0" marT="135890" marB="0"/>
                </a:tc>
                <a:tc>
                  <a:txBody>
                    <a:bodyPr/>
                    <a:lstStyle/>
                    <a:p>
                      <a:pPr marR="43815" algn="r">
                        <a:lnSpc>
                          <a:spcPts val="2795"/>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2"/>
                  </a:ext>
                </a:extLst>
              </a:tr>
            </a:tbl>
          </a:graphicData>
        </a:graphic>
      </p:graphicFrame>
      <p:sp>
        <p:nvSpPr>
          <p:cNvPr id="5" name="object 5"/>
          <p:cNvSpPr/>
          <p:nvPr/>
        </p:nvSpPr>
        <p:spPr>
          <a:xfrm>
            <a:off x="3219195" y="1523872"/>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6" name="object 6"/>
          <p:cNvSpPr/>
          <p:nvPr/>
        </p:nvSpPr>
        <p:spPr>
          <a:xfrm>
            <a:off x="2438273" y="1523872"/>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7" name="object 7"/>
          <p:cNvSpPr/>
          <p:nvPr/>
        </p:nvSpPr>
        <p:spPr>
          <a:xfrm>
            <a:off x="2438273" y="1523872"/>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8" name="object 8"/>
          <p:cNvSpPr/>
          <p:nvPr/>
        </p:nvSpPr>
        <p:spPr>
          <a:xfrm>
            <a:off x="3219195" y="22860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9" name="object 9"/>
          <p:cNvSpPr/>
          <p:nvPr/>
        </p:nvSpPr>
        <p:spPr>
          <a:xfrm>
            <a:off x="2438273" y="22860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0" name="object 10"/>
          <p:cNvSpPr/>
          <p:nvPr/>
        </p:nvSpPr>
        <p:spPr>
          <a:xfrm>
            <a:off x="2438273" y="22860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1" name="object 11"/>
          <p:cNvSpPr/>
          <p:nvPr/>
        </p:nvSpPr>
        <p:spPr>
          <a:xfrm>
            <a:off x="3219195" y="29718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2" name="object 12"/>
          <p:cNvSpPr/>
          <p:nvPr/>
        </p:nvSpPr>
        <p:spPr>
          <a:xfrm>
            <a:off x="2438273" y="29718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3" name="object 13"/>
          <p:cNvSpPr/>
          <p:nvPr/>
        </p:nvSpPr>
        <p:spPr>
          <a:xfrm>
            <a:off x="2438273" y="29718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6" name="object 1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57</a:t>
            </a:fld>
            <a:endParaRPr sz="1200">
              <a:latin typeface="Calibri"/>
              <a:cs typeface="Calibri"/>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0.6234 </a:t>
            </a:r>
            <a:r>
              <a:rPr spc="-5" dirty="0"/>
              <a:t>decimal</a:t>
            </a:r>
            <a:r>
              <a:rPr spc="-125" dirty="0"/>
              <a:t> </a:t>
            </a:r>
            <a:r>
              <a:rPr dirty="0"/>
              <a:t>number  in </a:t>
            </a:r>
            <a:r>
              <a:rPr spc="-25" dirty="0"/>
              <a:t>to </a:t>
            </a:r>
            <a:r>
              <a:rPr spc="-30" dirty="0"/>
              <a:t>it’s </a:t>
            </a:r>
            <a:r>
              <a:rPr spc="-10" dirty="0"/>
              <a:t>equivalent </a:t>
            </a:r>
            <a:r>
              <a:rPr spc="-15" dirty="0"/>
              <a:t>Octal</a:t>
            </a:r>
            <a:r>
              <a:rPr spc="-3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399237" y="1878943"/>
          <a:ext cx="3881753" cy="2288777"/>
        </p:xfrm>
        <a:graphic>
          <a:graphicData uri="http://schemas.openxmlformats.org/drawingml/2006/table">
            <a:tbl>
              <a:tblPr firstRow="1" bandRow="1">
                <a:tableStyleId>{2D5ABB26-0587-4C30-8999-92F81FD0307C}</a:tableStyleId>
              </a:tblPr>
              <a:tblGrid>
                <a:gridCol w="1584325">
                  <a:extLst>
                    <a:ext uri="{9D8B030D-6E8A-4147-A177-3AD203B41FA5}">
                      <a16:colId xmlns="" xmlns:a16="http://schemas.microsoft.com/office/drawing/2014/main" val="20000"/>
                    </a:ext>
                  </a:extLst>
                </a:gridCol>
                <a:gridCol w="412114">
                  <a:extLst>
                    <a:ext uri="{9D8B030D-6E8A-4147-A177-3AD203B41FA5}">
                      <a16:colId xmlns="" xmlns:a16="http://schemas.microsoft.com/office/drawing/2014/main" val="20001"/>
                    </a:ext>
                  </a:extLst>
                </a:gridCol>
                <a:gridCol w="1342389">
                  <a:extLst>
                    <a:ext uri="{9D8B030D-6E8A-4147-A177-3AD203B41FA5}">
                      <a16:colId xmlns="" xmlns:a16="http://schemas.microsoft.com/office/drawing/2014/main" val="20002"/>
                    </a:ext>
                  </a:extLst>
                </a:gridCol>
                <a:gridCol w="542925">
                  <a:extLst>
                    <a:ext uri="{9D8B030D-6E8A-4147-A177-3AD203B41FA5}">
                      <a16:colId xmlns="" xmlns:a16="http://schemas.microsoft.com/office/drawing/2014/main" val="20003"/>
                    </a:ext>
                  </a:extLst>
                </a:gridCol>
              </a:tblGrid>
              <a:tr h="504118">
                <a:tc>
                  <a:txBody>
                    <a:bodyPr/>
                    <a:lstStyle/>
                    <a:p>
                      <a:pPr marL="31750">
                        <a:lnSpc>
                          <a:spcPct val="100000"/>
                        </a:lnSpc>
                      </a:pPr>
                      <a:r>
                        <a:rPr sz="2400" dirty="0">
                          <a:latin typeface="Tahoma"/>
                          <a:cs typeface="Tahoma"/>
                        </a:rPr>
                        <a:t>0.6234 X</a:t>
                      </a:r>
                      <a:r>
                        <a:rPr sz="2400" spc="-80" dirty="0">
                          <a:latin typeface="Tahoma"/>
                          <a:cs typeface="Tahoma"/>
                        </a:rPr>
                        <a:t> </a:t>
                      </a:r>
                      <a:r>
                        <a:rPr sz="2400" dirty="0">
                          <a:latin typeface="Tahoma"/>
                          <a:cs typeface="Tahoma"/>
                        </a:rPr>
                        <a:t>8</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250">
                        <a:lnSpc>
                          <a:spcPct val="100000"/>
                        </a:lnSpc>
                      </a:pPr>
                      <a:r>
                        <a:rPr sz="2400" spc="-5" dirty="0">
                          <a:latin typeface="Tahoma"/>
                          <a:cs typeface="Tahoma"/>
                        </a:rPr>
                        <a:t>4.9872</a:t>
                      </a:r>
                      <a:endParaRPr sz="2400">
                        <a:latin typeface="Tahoma"/>
                        <a:cs typeface="Tahoma"/>
                      </a:endParaRPr>
                    </a:p>
                  </a:txBody>
                  <a:tcPr marL="0" marR="0" marT="0" marB="0"/>
                </a:tc>
                <a:tc>
                  <a:txBody>
                    <a:bodyPr/>
                    <a:lstStyle/>
                    <a:p>
                      <a:pPr marR="26670" algn="r">
                        <a:lnSpc>
                          <a:spcPct val="100000"/>
                        </a:lnSpc>
                      </a:pPr>
                      <a:r>
                        <a:rPr sz="2400" dirty="0">
                          <a:latin typeface="Tahoma"/>
                          <a:cs typeface="Tahoma"/>
                        </a:rPr>
                        <a:t>4</a:t>
                      </a:r>
                      <a:endParaRPr sz="2400">
                        <a:latin typeface="Tahoma"/>
                        <a:cs typeface="Tahoma"/>
                      </a:endParaRPr>
                    </a:p>
                  </a:txBody>
                  <a:tcPr marL="0" marR="0" marT="0" marB="0"/>
                </a:tc>
                <a:extLst>
                  <a:ext uri="{0D108BD9-81ED-4DB2-BD59-A6C34878D82A}">
                    <a16:rowId xmlns="" xmlns:a16="http://schemas.microsoft.com/office/drawing/2014/main" val="10000"/>
                  </a:ext>
                </a:extLst>
              </a:tr>
              <a:tr h="640207">
                <a:tc>
                  <a:txBody>
                    <a:bodyPr/>
                    <a:lstStyle/>
                    <a:p>
                      <a:pPr marL="31750">
                        <a:lnSpc>
                          <a:spcPct val="100000"/>
                        </a:lnSpc>
                        <a:spcBef>
                          <a:spcPts val="1070"/>
                        </a:spcBef>
                      </a:pPr>
                      <a:r>
                        <a:rPr sz="2400" dirty="0">
                          <a:latin typeface="Tahoma"/>
                          <a:cs typeface="Tahoma"/>
                        </a:rPr>
                        <a:t>0.9872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ct val="100000"/>
                        </a:lnSpc>
                        <a:spcBef>
                          <a:spcPts val="1070"/>
                        </a:spcBef>
                      </a:pPr>
                      <a:r>
                        <a:rPr sz="2400" spc="-35" dirty="0">
                          <a:latin typeface="Tahoma"/>
                          <a:cs typeface="Tahoma"/>
                        </a:rPr>
                        <a:t>7.8976</a:t>
                      </a:r>
                      <a:endParaRPr sz="2400">
                        <a:latin typeface="Tahoma"/>
                        <a:cs typeface="Tahoma"/>
                      </a:endParaRPr>
                    </a:p>
                  </a:txBody>
                  <a:tcPr marL="0" marR="0" marT="135890" marB="0"/>
                </a:tc>
                <a:tc>
                  <a:txBody>
                    <a:bodyPr/>
                    <a:lstStyle/>
                    <a:p>
                      <a:pPr marR="46355" algn="r">
                        <a:lnSpc>
                          <a:spcPct val="100000"/>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1"/>
                  </a:ext>
                </a:extLst>
              </a:tr>
              <a:tr h="640270">
                <a:tc>
                  <a:txBody>
                    <a:bodyPr/>
                    <a:lstStyle/>
                    <a:p>
                      <a:pPr marL="31750">
                        <a:lnSpc>
                          <a:spcPct val="100000"/>
                        </a:lnSpc>
                        <a:spcBef>
                          <a:spcPts val="1070"/>
                        </a:spcBef>
                      </a:pPr>
                      <a:r>
                        <a:rPr sz="2400" dirty="0">
                          <a:latin typeface="Tahoma"/>
                          <a:cs typeface="Tahoma"/>
                        </a:rPr>
                        <a:t>0.8976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ct val="100000"/>
                        </a:lnSpc>
                        <a:spcBef>
                          <a:spcPts val="1070"/>
                        </a:spcBef>
                      </a:pPr>
                      <a:r>
                        <a:rPr sz="2400" spc="-35" dirty="0">
                          <a:latin typeface="Tahoma"/>
                          <a:cs typeface="Tahoma"/>
                        </a:rPr>
                        <a:t>7.1808</a:t>
                      </a:r>
                      <a:endParaRPr sz="2400">
                        <a:latin typeface="Tahoma"/>
                        <a:cs typeface="Tahoma"/>
                      </a:endParaRPr>
                    </a:p>
                  </a:txBody>
                  <a:tcPr marL="0" marR="0" marT="135890" marB="0"/>
                </a:tc>
                <a:tc>
                  <a:txBody>
                    <a:bodyPr/>
                    <a:lstStyle/>
                    <a:p>
                      <a:pPr marR="46355" algn="r">
                        <a:lnSpc>
                          <a:spcPct val="100000"/>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2"/>
                  </a:ext>
                </a:extLst>
              </a:tr>
              <a:tr h="504182">
                <a:tc>
                  <a:txBody>
                    <a:bodyPr/>
                    <a:lstStyle/>
                    <a:p>
                      <a:pPr marL="31750">
                        <a:lnSpc>
                          <a:spcPts val="2795"/>
                        </a:lnSpc>
                        <a:spcBef>
                          <a:spcPts val="1075"/>
                        </a:spcBef>
                      </a:pPr>
                      <a:r>
                        <a:rPr sz="2400" dirty="0">
                          <a:latin typeface="Tahoma"/>
                          <a:cs typeface="Tahoma"/>
                        </a:rPr>
                        <a:t>0.1808 X</a:t>
                      </a:r>
                      <a:r>
                        <a:rPr sz="2400" spc="-80" dirty="0">
                          <a:latin typeface="Tahoma"/>
                          <a:cs typeface="Tahoma"/>
                        </a:rPr>
                        <a:t> </a:t>
                      </a:r>
                      <a:r>
                        <a:rPr sz="2400" dirty="0">
                          <a:latin typeface="Tahoma"/>
                          <a:cs typeface="Tahoma"/>
                        </a:rPr>
                        <a:t>8</a:t>
                      </a:r>
                      <a:endParaRPr sz="2400">
                        <a:latin typeface="Tahoma"/>
                        <a:cs typeface="Tahoma"/>
                      </a:endParaRPr>
                    </a:p>
                  </a:txBody>
                  <a:tcPr marL="0" marR="0" marT="136525" marB="0"/>
                </a:tc>
                <a:tc>
                  <a:txBody>
                    <a:bodyPr/>
                    <a:lstStyle/>
                    <a:p>
                      <a:pPr algn="ctr">
                        <a:lnSpc>
                          <a:spcPts val="2795"/>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5250">
                        <a:lnSpc>
                          <a:spcPts val="2795"/>
                        </a:lnSpc>
                        <a:spcBef>
                          <a:spcPts val="1075"/>
                        </a:spcBef>
                      </a:pPr>
                      <a:r>
                        <a:rPr sz="2400" dirty="0">
                          <a:latin typeface="Tahoma"/>
                          <a:cs typeface="Tahoma"/>
                        </a:rPr>
                        <a:t>1.4464</a:t>
                      </a:r>
                      <a:endParaRPr sz="2400">
                        <a:latin typeface="Tahoma"/>
                        <a:cs typeface="Tahoma"/>
                      </a:endParaRPr>
                    </a:p>
                  </a:txBody>
                  <a:tcPr marL="0" marR="0" marT="136525" marB="0"/>
                </a:tc>
                <a:tc>
                  <a:txBody>
                    <a:bodyPr/>
                    <a:lstStyle/>
                    <a:p>
                      <a:pPr marR="24130" algn="r">
                        <a:lnSpc>
                          <a:spcPts val="2795"/>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3"/>
                  </a:ext>
                </a:extLst>
              </a:tr>
            </a:tbl>
          </a:graphicData>
        </a:graphic>
      </p:graphicFrame>
      <p:sp>
        <p:nvSpPr>
          <p:cNvPr id="5" name="object 5"/>
          <p:cNvSpPr/>
          <p:nvPr/>
        </p:nvSpPr>
        <p:spPr>
          <a:xfrm>
            <a:off x="3219195" y="1523872"/>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6" name="object 6"/>
          <p:cNvSpPr/>
          <p:nvPr/>
        </p:nvSpPr>
        <p:spPr>
          <a:xfrm>
            <a:off x="2438273" y="1523872"/>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7" name="object 7"/>
          <p:cNvSpPr/>
          <p:nvPr/>
        </p:nvSpPr>
        <p:spPr>
          <a:xfrm>
            <a:off x="2438273" y="1523872"/>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8" name="object 8"/>
          <p:cNvSpPr/>
          <p:nvPr/>
        </p:nvSpPr>
        <p:spPr>
          <a:xfrm>
            <a:off x="3219195" y="22860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9" name="object 9"/>
          <p:cNvSpPr/>
          <p:nvPr/>
        </p:nvSpPr>
        <p:spPr>
          <a:xfrm>
            <a:off x="2438273" y="22860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0" name="object 10"/>
          <p:cNvSpPr/>
          <p:nvPr/>
        </p:nvSpPr>
        <p:spPr>
          <a:xfrm>
            <a:off x="2438273" y="22860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1" name="object 11"/>
          <p:cNvSpPr/>
          <p:nvPr/>
        </p:nvSpPr>
        <p:spPr>
          <a:xfrm>
            <a:off x="3219195" y="29718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2" name="object 12"/>
          <p:cNvSpPr/>
          <p:nvPr/>
        </p:nvSpPr>
        <p:spPr>
          <a:xfrm>
            <a:off x="2438273" y="29718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3" name="object 13"/>
          <p:cNvSpPr/>
          <p:nvPr/>
        </p:nvSpPr>
        <p:spPr>
          <a:xfrm>
            <a:off x="2438273" y="29718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4" name="object 14"/>
          <p:cNvSpPr/>
          <p:nvPr/>
        </p:nvSpPr>
        <p:spPr>
          <a:xfrm>
            <a:off x="3219195" y="3733927"/>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5" name="object 15"/>
          <p:cNvSpPr/>
          <p:nvPr/>
        </p:nvSpPr>
        <p:spPr>
          <a:xfrm>
            <a:off x="2438273" y="3733927"/>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2" y="0"/>
                </a:lnTo>
                <a:close/>
              </a:path>
            </a:pathLst>
          </a:custGeom>
          <a:solidFill>
            <a:srgbClr val="4D5F91"/>
          </a:solidFill>
        </p:spPr>
        <p:txBody>
          <a:bodyPr wrap="square" lIns="0" tIns="0" rIns="0" bIns="0" rtlCol="0"/>
          <a:lstStyle/>
          <a:p>
            <a:endParaRPr/>
          </a:p>
        </p:txBody>
      </p:sp>
      <p:sp>
        <p:nvSpPr>
          <p:cNvPr id="16" name="object 16"/>
          <p:cNvSpPr/>
          <p:nvPr/>
        </p:nvSpPr>
        <p:spPr>
          <a:xfrm>
            <a:off x="2438273" y="3733927"/>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9" name="object 19"/>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58</a:t>
            </a:fld>
            <a:endParaRPr sz="1200">
              <a:latin typeface="Calibri"/>
              <a:cs typeface="Calibri"/>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0.6234 </a:t>
            </a:r>
            <a:r>
              <a:rPr spc="-5" dirty="0"/>
              <a:t>decimal</a:t>
            </a:r>
            <a:r>
              <a:rPr spc="-125" dirty="0"/>
              <a:t> </a:t>
            </a:r>
            <a:r>
              <a:rPr dirty="0"/>
              <a:t>number  in </a:t>
            </a:r>
            <a:r>
              <a:rPr spc="-25" dirty="0"/>
              <a:t>to </a:t>
            </a:r>
            <a:r>
              <a:rPr spc="-30" dirty="0"/>
              <a:t>it’s </a:t>
            </a:r>
            <a:r>
              <a:rPr spc="-10" dirty="0"/>
              <a:t>equivalent </a:t>
            </a:r>
            <a:r>
              <a:rPr spc="-15" dirty="0"/>
              <a:t>Octal</a:t>
            </a:r>
            <a:r>
              <a:rPr spc="-3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397713" y="1878943"/>
          <a:ext cx="3881753" cy="2928856"/>
        </p:xfrm>
        <a:graphic>
          <a:graphicData uri="http://schemas.openxmlformats.org/drawingml/2006/table">
            <a:tbl>
              <a:tblPr firstRow="1" bandRow="1">
                <a:tableStyleId>{2D5ABB26-0587-4C30-8999-92F81FD0307C}</a:tableStyleId>
              </a:tblPr>
              <a:tblGrid>
                <a:gridCol w="1584325">
                  <a:extLst>
                    <a:ext uri="{9D8B030D-6E8A-4147-A177-3AD203B41FA5}">
                      <a16:colId xmlns="" xmlns:a16="http://schemas.microsoft.com/office/drawing/2014/main" val="20000"/>
                    </a:ext>
                  </a:extLst>
                </a:gridCol>
                <a:gridCol w="412114">
                  <a:extLst>
                    <a:ext uri="{9D8B030D-6E8A-4147-A177-3AD203B41FA5}">
                      <a16:colId xmlns="" xmlns:a16="http://schemas.microsoft.com/office/drawing/2014/main" val="20001"/>
                    </a:ext>
                  </a:extLst>
                </a:gridCol>
                <a:gridCol w="1342389">
                  <a:extLst>
                    <a:ext uri="{9D8B030D-6E8A-4147-A177-3AD203B41FA5}">
                      <a16:colId xmlns="" xmlns:a16="http://schemas.microsoft.com/office/drawing/2014/main" val="20002"/>
                    </a:ext>
                  </a:extLst>
                </a:gridCol>
                <a:gridCol w="542925">
                  <a:extLst>
                    <a:ext uri="{9D8B030D-6E8A-4147-A177-3AD203B41FA5}">
                      <a16:colId xmlns="" xmlns:a16="http://schemas.microsoft.com/office/drawing/2014/main" val="20003"/>
                    </a:ext>
                  </a:extLst>
                </a:gridCol>
              </a:tblGrid>
              <a:tr h="504118">
                <a:tc>
                  <a:txBody>
                    <a:bodyPr/>
                    <a:lstStyle/>
                    <a:p>
                      <a:pPr marL="31750">
                        <a:lnSpc>
                          <a:spcPct val="100000"/>
                        </a:lnSpc>
                      </a:pPr>
                      <a:r>
                        <a:rPr sz="2400" dirty="0">
                          <a:latin typeface="Tahoma"/>
                          <a:cs typeface="Tahoma"/>
                        </a:rPr>
                        <a:t>0.6234 X</a:t>
                      </a:r>
                      <a:r>
                        <a:rPr sz="2400" spc="-80" dirty="0">
                          <a:latin typeface="Tahoma"/>
                          <a:cs typeface="Tahoma"/>
                        </a:rPr>
                        <a:t> </a:t>
                      </a:r>
                      <a:r>
                        <a:rPr sz="2400" dirty="0">
                          <a:latin typeface="Tahoma"/>
                          <a:cs typeface="Tahoma"/>
                        </a:rPr>
                        <a:t>8</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250">
                        <a:lnSpc>
                          <a:spcPct val="100000"/>
                        </a:lnSpc>
                      </a:pPr>
                      <a:r>
                        <a:rPr sz="2400" spc="-5" dirty="0">
                          <a:latin typeface="Tahoma"/>
                          <a:cs typeface="Tahoma"/>
                        </a:rPr>
                        <a:t>4.9872</a:t>
                      </a:r>
                      <a:endParaRPr sz="2400">
                        <a:latin typeface="Tahoma"/>
                        <a:cs typeface="Tahoma"/>
                      </a:endParaRPr>
                    </a:p>
                  </a:txBody>
                  <a:tcPr marL="0" marR="0" marT="0" marB="0"/>
                </a:tc>
                <a:tc>
                  <a:txBody>
                    <a:bodyPr/>
                    <a:lstStyle/>
                    <a:p>
                      <a:pPr marR="26670" algn="r">
                        <a:lnSpc>
                          <a:spcPct val="100000"/>
                        </a:lnSpc>
                      </a:pPr>
                      <a:r>
                        <a:rPr sz="2400" dirty="0">
                          <a:latin typeface="Tahoma"/>
                          <a:cs typeface="Tahoma"/>
                        </a:rPr>
                        <a:t>4</a:t>
                      </a:r>
                      <a:endParaRPr sz="2400">
                        <a:latin typeface="Tahoma"/>
                        <a:cs typeface="Tahoma"/>
                      </a:endParaRPr>
                    </a:p>
                  </a:txBody>
                  <a:tcPr marL="0" marR="0" marT="0" marB="0"/>
                </a:tc>
                <a:extLst>
                  <a:ext uri="{0D108BD9-81ED-4DB2-BD59-A6C34878D82A}">
                    <a16:rowId xmlns="" xmlns:a16="http://schemas.microsoft.com/office/drawing/2014/main" val="10000"/>
                  </a:ext>
                </a:extLst>
              </a:tr>
              <a:tr h="640207">
                <a:tc>
                  <a:txBody>
                    <a:bodyPr/>
                    <a:lstStyle/>
                    <a:p>
                      <a:pPr marL="31750">
                        <a:lnSpc>
                          <a:spcPct val="100000"/>
                        </a:lnSpc>
                        <a:spcBef>
                          <a:spcPts val="1070"/>
                        </a:spcBef>
                      </a:pPr>
                      <a:r>
                        <a:rPr sz="2400" dirty="0">
                          <a:latin typeface="Tahoma"/>
                          <a:cs typeface="Tahoma"/>
                        </a:rPr>
                        <a:t>0.9872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ct val="100000"/>
                        </a:lnSpc>
                        <a:spcBef>
                          <a:spcPts val="1070"/>
                        </a:spcBef>
                      </a:pPr>
                      <a:r>
                        <a:rPr sz="2400" spc="-35" dirty="0">
                          <a:latin typeface="Tahoma"/>
                          <a:cs typeface="Tahoma"/>
                        </a:rPr>
                        <a:t>7.8976</a:t>
                      </a:r>
                      <a:endParaRPr sz="2400">
                        <a:latin typeface="Tahoma"/>
                        <a:cs typeface="Tahoma"/>
                      </a:endParaRPr>
                    </a:p>
                  </a:txBody>
                  <a:tcPr marL="0" marR="0" marT="135890" marB="0"/>
                </a:tc>
                <a:tc>
                  <a:txBody>
                    <a:bodyPr/>
                    <a:lstStyle/>
                    <a:p>
                      <a:pPr marR="46355" algn="r">
                        <a:lnSpc>
                          <a:spcPct val="100000"/>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1"/>
                  </a:ext>
                </a:extLst>
              </a:tr>
              <a:tr h="640270">
                <a:tc>
                  <a:txBody>
                    <a:bodyPr/>
                    <a:lstStyle/>
                    <a:p>
                      <a:pPr marL="31750">
                        <a:lnSpc>
                          <a:spcPct val="100000"/>
                        </a:lnSpc>
                        <a:spcBef>
                          <a:spcPts val="1070"/>
                        </a:spcBef>
                      </a:pPr>
                      <a:r>
                        <a:rPr sz="2400" dirty="0">
                          <a:latin typeface="Tahoma"/>
                          <a:cs typeface="Tahoma"/>
                        </a:rPr>
                        <a:t>0.8976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ct val="100000"/>
                        </a:lnSpc>
                        <a:spcBef>
                          <a:spcPts val="1070"/>
                        </a:spcBef>
                      </a:pPr>
                      <a:r>
                        <a:rPr sz="2400" spc="-35" dirty="0">
                          <a:latin typeface="Tahoma"/>
                          <a:cs typeface="Tahoma"/>
                        </a:rPr>
                        <a:t>7.1808</a:t>
                      </a:r>
                      <a:endParaRPr sz="2400">
                        <a:latin typeface="Tahoma"/>
                        <a:cs typeface="Tahoma"/>
                      </a:endParaRPr>
                    </a:p>
                  </a:txBody>
                  <a:tcPr marL="0" marR="0" marT="135890" marB="0"/>
                </a:tc>
                <a:tc>
                  <a:txBody>
                    <a:bodyPr/>
                    <a:lstStyle/>
                    <a:p>
                      <a:pPr marR="46355" algn="r">
                        <a:lnSpc>
                          <a:spcPct val="100000"/>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2"/>
                  </a:ext>
                </a:extLst>
              </a:tr>
              <a:tr h="640270">
                <a:tc>
                  <a:txBody>
                    <a:bodyPr/>
                    <a:lstStyle/>
                    <a:p>
                      <a:pPr marL="31750">
                        <a:lnSpc>
                          <a:spcPct val="100000"/>
                        </a:lnSpc>
                        <a:spcBef>
                          <a:spcPts val="1075"/>
                        </a:spcBef>
                      </a:pPr>
                      <a:r>
                        <a:rPr sz="2400" dirty="0">
                          <a:latin typeface="Tahoma"/>
                          <a:cs typeface="Tahoma"/>
                        </a:rPr>
                        <a:t>0.1808 X</a:t>
                      </a:r>
                      <a:r>
                        <a:rPr sz="2400" spc="-80" dirty="0">
                          <a:latin typeface="Tahoma"/>
                          <a:cs typeface="Tahoma"/>
                        </a:rPr>
                        <a:t> </a:t>
                      </a:r>
                      <a:r>
                        <a:rPr sz="2400" dirty="0">
                          <a:latin typeface="Tahoma"/>
                          <a:cs typeface="Tahoma"/>
                        </a:rPr>
                        <a:t>8</a:t>
                      </a:r>
                      <a:endParaRPr sz="2400">
                        <a:latin typeface="Tahoma"/>
                        <a:cs typeface="Tahoma"/>
                      </a:endParaRPr>
                    </a:p>
                  </a:txBody>
                  <a:tcPr marL="0" marR="0" marT="136525" marB="0"/>
                </a:tc>
                <a:tc>
                  <a:txBody>
                    <a:bodyPr/>
                    <a:lstStyle/>
                    <a:p>
                      <a:pPr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5250">
                        <a:lnSpc>
                          <a:spcPct val="100000"/>
                        </a:lnSpc>
                        <a:spcBef>
                          <a:spcPts val="1075"/>
                        </a:spcBef>
                      </a:pPr>
                      <a:r>
                        <a:rPr sz="2400" dirty="0">
                          <a:latin typeface="Tahoma"/>
                          <a:cs typeface="Tahoma"/>
                        </a:rPr>
                        <a:t>1.4464</a:t>
                      </a:r>
                      <a:endParaRPr sz="2400">
                        <a:latin typeface="Tahoma"/>
                        <a:cs typeface="Tahoma"/>
                      </a:endParaRPr>
                    </a:p>
                  </a:txBody>
                  <a:tcPr marL="0" marR="0" marT="136525" marB="0"/>
                </a:tc>
                <a:tc>
                  <a:txBody>
                    <a:bodyPr/>
                    <a:lstStyle/>
                    <a:p>
                      <a:pPr marR="24130" algn="r">
                        <a:lnSpc>
                          <a:spcPct val="100000"/>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3"/>
                  </a:ext>
                </a:extLst>
              </a:tr>
              <a:tr h="503991">
                <a:tc>
                  <a:txBody>
                    <a:bodyPr/>
                    <a:lstStyle/>
                    <a:p>
                      <a:pPr marL="31750">
                        <a:lnSpc>
                          <a:spcPts val="2795"/>
                        </a:lnSpc>
                        <a:spcBef>
                          <a:spcPts val="1070"/>
                        </a:spcBef>
                      </a:pPr>
                      <a:r>
                        <a:rPr sz="2400" dirty="0">
                          <a:latin typeface="Tahoma"/>
                          <a:cs typeface="Tahoma"/>
                        </a:rPr>
                        <a:t>0.4464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ts val="2795"/>
                        </a:lnSpc>
                        <a:spcBef>
                          <a:spcPts val="1070"/>
                        </a:spcBef>
                      </a:pPr>
                      <a:r>
                        <a:rPr sz="2400" dirty="0">
                          <a:latin typeface="Tahoma"/>
                          <a:cs typeface="Tahoma"/>
                        </a:rPr>
                        <a:t>3.5712</a:t>
                      </a:r>
                      <a:endParaRPr sz="2400">
                        <a:latin typeface="Tahoma"/>
                        <a:cs typeface="Tahoma"/>
                      </a:endParaRPr>
                    </a:p>
                  </a:txBody>
                  <a:tcPr marL="0" marR="0" marT="135890" marB="0"/>
                </a:tc>
                <a:tc>
                  <a:txBody>
                    <a:bodyPr/>
                    <a:lstStyle/>
                    <a:p>
                      <a:pPr marR="24130" algn="r">
                        <a:lnSpc>
                          <a:spcPts val="2795"/>
                        </a:lnSpc>
                        <a:spcBef>
                          <a:spcPts val="1070"/>
                        </a:spcBef>
                      </a:pPr>
                      <a:r>
                        <a:rPr sz="2400" dirty="0">
                          <a:latin typeface="Tahoma"/>
                          <a:cs typeface="Tahoma"/>
                        </a:rPr>
                        <a:t>3</a:t>
                      </a:r>
                      <a:endParaRPr sz="2400">
                        <a:latin typeface="Tahoma"/>
                        <a:cs typeface="Tahoma"/>
                      </a:endParaRPr>
                    </a:p>
                  </a:txBody>
                  <a:tcPr marL="0" marR="0" marT="135890" marB="0"/>
                </a:tc>
                <a:extLst>
                  <a:ext uri="{0D108BD9-81ED-4DB2-BD59-A6C34878D82A}">
                    <a16:rowId xmlns="" xmlns:a16="http://schemas.microsoft.com/office/drawing/2014/main" val="10004"/>
                  </a:ext>
                </a:extLst>
              </a:tr>
            </a:tbl>
          </a:graphicData>
        </a:graphic>
      </p:graphicFrame>
      <p:sp>
        <p:nvSpPr>
          <p:cNvPr id="5" name="object 5"/>
          <p:cNvSpPr/>
          <p:nvPr/>
        </p:nvSpPr>
        <p:spPr>
          <a:xfrm>
            <a:off x="3219195" y="1523872"/>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6" name="object 6"/>
          <p:cNvSpPr/>
          <p:nvPr/>
        </p:nvSpPr>
        <p:spPr>
          <a:xfrm>
            <a:off x="2438273" y="1523872"/>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7" name="object 7"/>
          <p:cNvSpPr/>
          <p:nvPr/>
        </p:nvSpPr>
        <p:spPr>
          <a:xfrm>
            <a:off x="2438273" y="1523872"/>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8" name="object 8"/>
          <p:cNvSpPr/>
          <p:nvPr/>
        </p:nvSpPr>
        <p:spPr>
          <a:xfrm>
            <a:off x="3219195" y="22860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9" name="object 9"/>
          <p:cNvSpPr/>
          <p:nvPr/>
        </p:nvSpPr>
        <p:spPr>
          <a:xfrm>
            <a:off x="2438273" y="22860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0" name="object 10"/>
          <p:cNvSpPr/>
          <p:nvPr/>
        </p:nvSpPr>
        <p:spPr>
          <a:xfrm>
            <a:off x="2438273" y="22860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1" name="object 11"/>
          <p:cNvSpPr/>
          <p:nvPr/>
        </p:nvSpPr>
        <p:spPr>
          <a:xfrm>
            <a:off x="3219195" y="29718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2" name="object 12"/>
          <p:cNvSpPr/>
          <p:nvPr/>
        </p:nvSpPr>
        <p:spPr>
          <a:xfrm>
            <a:off x="2438273" y="29718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3" name="object 13"/>
          <p:cNvSpPr/>
          <p:nvPr/>
        </p:nvSpPr>
        <p:spPr>
          <a:xfrm>
            <a:off x="2438273" y="29718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4" name="object 14"/>
          <p:cNvSpPr/>
          <p:nvPr/>
        </p:nvSpPr>
        <p:spPr>
          <a:xfrm>
            <a:off x="3219195" y="3733927"/>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5" name="object 15"/>
          <p:cNvSpPr/>
          <p:nvPr/>
        </p:nvSpPr>
        <p:spPr>
          <a:xfrm>
            <a:off x="2438273" y="3733927"/>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2" y="0"/>
                </a:lnTo>
                <a:close/>
              </a:path>
            </a:pathLst>
          </a:custGeom>
          <a:solidFill>
            <a:srgbClr val="4D5F91"/>
          </a:solidFill>
        </p:spPr>
        <p:txBody>
          <a:bodyPr wrap="square" lIns="0" tIns="0" rIns="0" bIns="0" rtlCol="0"/>
          <a:lstStyle/>
          <a:p>
            <a:endParaRPr/>
          </a:p>
        </p:txBody>
      </p:sp>
      <p:sp>
        <p:nvSpPr>
          <p:cNvPr id="16" name="object 16"/>
          <p:cNvSpPr/>
          <p:nvPr/>
        </p:nvSpPr>
        <p:spPr>
          <a:xfrm>
            <a:off x="2438273" y="3733927"/>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7" name="object 17"/>
          <p:cNvSpPr/>
          <p:nvPr/>
        </p:nvSpPr>
        <p:spPr>
          <a:xfrm>
            <a:off x="3219195" y="4419727"/>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8" name="object 18"/>
          <p:cNvSpPr/>
          <p:nvPr/>
        </p:nvSpPr>
        <p:spPr>
          <a:xfrm>
            <a:off x="2438273" y="4419727"/>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2" y="0"/>
                </a:lnTo>
                <a:close/>
              </a:path>
            </a:pathLst>
          </a:custGeom>
          <a:solidFill>
            <a:srgbClr val="4D5F91"/>
          </a:solidFill>
        </p:spPr>
        <p:txBody>
          <a:bodyPr wrap="square" lIns="0" tIns="0" rIns="0" bIns="0" rtlCol="0"/>
          <a:lstStyle/>
          <a:p>
            <a:endParaRPr/>
          </a:p>
        </p:txBody>
      </p:sp>
      <p:sp>
        <p:nvSpPr>
          <p:cNvPr id="19" name="object 19"/>
          <p:cNvSpPr/>
          <p:nvPr/>
        </p:nvSpPr>
        <p:spPr>
          <a:xfrm>
            <a:off x="2438273" y="4419727"/>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22" name="object 22"/>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59</a:t>
            </a:fld>
            <a:endParaRPr sz="120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8948" y="212597"/>
            <a:ext cx="4625975"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Chapter </a:t>
            </a:r>
            <a:r>
              <a:rPr sz="3200" b="1" dirty="0">
                <a:latin typeface="Calibri"/>
                <a:cs typeface="Calibri"/>
              </a:rPr>
              <a:t>I – </a:t>
            </a:r>
            <a:r>
              <a:rPr sz="3200" b="1" spc="-5" dirty="0">
                <a:latin typeface="Calibri"/>
                <a:cs typeface="Calibri"/>
              </a:rPr>
              <a:t>Number</a:t>
            </a:r>
            <a:r>
              <a:rPr sz="3200" b="1" spc="-75" dirty="0">
                <a:latin typeface="Calibri"/>
                <a:cs typeface="Calibri"/>
              </a:rPr>
              <a:t> </a:t>
            </a:r>
            <a:r>
              <a:rPr sz="3200" b="1" spc="-30" dirty="0">
                <a:latin typeface="Calibri"/>
                <a:cs typeface="Calibri"/>
              </a:rPr>
              <a:t>System</a:t>
            </a:r>
            <a:endParaRPr sz="3200">
              <a:latin typeface="Calibri"/>
              <a:cs typeface="Calibri"/>
            </a:endParaRPr>
          </a:p>
        </p:txBody>
      </p:sp>
      <p:sp>
        <p:nvSpPr>
          <p:cNvPr id="3" name="object 3"/>
          <p:cNvSpPr txBox="1"/>
          <p:nvPr/>
        </p:nvSpPr>
        <p:spPr>
          <a:xfrm>
            <a:off x="78739" y="1351915"/>
            <a:ext cx="8987790" cy="3927475"/>
          </a:xfrm>
          <a:prstGeom prst="rect">
            <a:avLst/>
          </a:prstGeom>
        </p:spPr>
        <p:txBody>
          <a:bodyPr vert="horz" wrap="square" lIns="0" tIns="12065" rIns="0" bIns="0" rtlCol="0">
            <a:spAutoFit/>
          </a:bodyPr>
          <a:lstStyle/>
          <a:p>
            <a:pPr marL="355600" marR="6350" indent="-342900">
              <a:lnSpc>
                <a:spcPct val="100000"/>
              </a:lnSpc>
              <a:spcBef>
                <a:spcPts val="95"/>
              </a:spcBef>
              <a:buFont typeface="Wingdings"/>
              <a:buChar char=""/>
              <a:tabLst>
                <a:tab pos="355600" algn="l"/>
              </a:tabLst>
            </a:pPr>
            <a:r>
              <a:rPr sz="2800" b="1" spc="-10" dirty="0">
                <a:latin typeface="Calibri"/>
                <a:cs typeface="Calibri"/>
              </a:rPr>
              <a:t>Introduction </a:t>
            </a:r>
            <a:r>
              <a:rPr sz="2800" b="1" spc="-15" dirty="0">
                <a:latin typeface="Calibri"/>
                <a:cs typeface="Calibri"/>
              </a:rPr>
              <a:t>to </a:t>
            </a:r>
            <a:r>
              <a:rPr sz="2800" b="1" spc="-10" dirty="0">
                <a:latin typeface="Calibri"/>
                <a:cs typeface="Calibri"/>
              </a:rPr>
              <a:t>digital </a:t>
            </a:r>
            <a:r>
              <a:rPr sz="2800" b="1" spc="-5" dirty="0">
                <a:latin typeface="Calibri"/>
                <a:cs typeface="Calibri"/>
              </a:rPr>
              <a:t>signal, </a:t>
            </a:r>
            <a:r>
              <a:rPr sz="2800" b="1" spc="-15" dirty="0">
                <a:latin typeface="Calibri"/>
                <a:cs typeface="Calibri"/>
              </a:rPr>
              <a:t>Advantages </a:t>
            </a:r>
            <a:r>
              <a:rPr sz="2800" b="1" spc="-5" dirty="0">
                <a:latin typeface="Calibri"/>
                <a:cs typeface="Calibri"/>
              </a:rPr>
              <a:t>of </a:t>
            </a:r>
            <a:r>
              <a:rPr sz="2800" b="1" spc="-10" dirty="0">
                <a:latin typeface="Calibri"/>
                <a:cs typeface="Calibri"/>
              </a:rPr>
              <a:t>Digital </a:t>
            </a:r>
            <a:r>
              <a:rPr sz="2800" b="1" spc="-25" dirty="0">
                <a:latin typeface="Calibri"/>
                <a:cs typeface="Calibri"/>
              </a:rPr>
              <a:t>System  </a:t>
            </a:r>
            <a:r>
              <a:rPr sz="2800" b="1" spc="-20" dirty="0">
                <a:latin typeface="Calibri"/>
                <a:cs typeface="Calibri"/>
              </a:rPr>
              <a:t>over </a:t>
            </a:r>
            <a:r>
              <a:rPr sz="2800" b="1" spc="-5" dirty="0">
                <a:latin typeface="Calibri"/>
                <a:cs typeface="Calibri"/>
              </a:rPr>
              <a:t>analog</a:t>
            </a:r>
            <a:r>
              <a:rPr sz="2800" b="1" spc="50" dirty="0">
                <a:latin typeface="Calibri"/>
                <a:cs typeface="Calibri"/>
              </a:rPr>
              <a:t> </a:t>
            </a:r>
            <a:r>
              <a:rPr sz="2800" b="1" spc="-25" dirty="0">
                <a:latin typeface="Calibri"/>
                <a:cs typeface="Calibri"/>
              </a:rPr>
              <a:t>systems</a:t>
            </a:r>
            <a:endParaRPr sz="2800">
              <a:latin typeface="Calibri"/>
              <a:cs typeface="Calibri"/>
            </a:endParaRPr>
          </a:p>
          <a:p>
            <a:pPr marL="756285" lvl="1" indent="-287020">
              <a:lnSpc>
                <a:spcPct val="100000"/>
              </a:lnSpc>
              <a:spcBef>
                <a:spcPts val="30"/>
              </a:spcBef>
              <a:buFont typeface="Wingdings"/>
              <a:buChar char=""/>
              <a:tabLst>
                <a:tab pos="756920" algn="l"/>
                <a:tab pos="1946275" algn="l"/>
                <a:tab pos="3199765" algn="l"/>
                <a:tab pos="4470400" algn="l"/>
                <a:tab pos="5313680" algn="l"/>
                <a:tab pos="5739130" algn="l"/>
                <a:tab pos="6894195" algn="l"/>
                <a:tab pos="8133715" algn="l"/>
              </a:tabLst>
            </a:pPr>
            <a:r>
              <a:rPr sz="2400" dirty="0">
                <a:latin typeface="Calibri"/>
                <a:cs typeface="Calibri"/>
              </a:rPr>
              <a:t>Number	</a:t>
            </a:r>
            <a:r>
              <a:rPr sz="2400" spc="-25" dirty="0">
                <a:latin typeface="Calibri"/>
                <a:cs typeface="Calibri"/>
              </a:rPr>
              <a:t>S</a:t>
            </a:r>
            <a:r>
              <a:rPr sz="2400" spc="-35" dirty="0">
                <a:latin typeface="Calibri"/>
                <a:cs typeface="Calibri"/>
              </a:rPr>
              <a:t>y</a:t>
            </a:r>
            <a:r>
              <a:rPr sz="2400" spc="-30" dirty="0">
                <a:latin typeface="Calibri"/>
                <a:cs typeface="Calibri"/>
              </a:rPr>
              <a:t>s</a:t>
            </a:r>
            <a:r>
              <a:rPr sz="2400" spc="-25" dirty="0">
                <a:latin typeface="Calibri"/>
                <a:cs typeface="Calibri"/>
              </a:rPr>
              <a:t>t</a:t>
            </a:r>
            <a:r>
              <a:rPr sz="2400" spc="-10" dirty="0">
                <a:latin typeface="Calibri"/>
                <a:cs typeface="Calibri"/>
              </a:rPr>
              <a:t>e</a:t>
            </a:r>
            <a:r>
              <a:rPr sz="2400" dirty="0">
                <a:latin typeface="Calibri"/>
                <a:cs typeface="Calibri"/>
              </a:rPr>
              <a:t>m</a:t>
            </a:r>
            <a:r>
              <a:rPr sz="2400" spc="-20" dirty="0">
                <a:latin typeface="Calibri"/>
                <a:cs typeface="Calibri"/>
              </a:rPr>
              <a:t>s</a:t>
            </a:r>
            <a:r>
              <a:rPr sz="2400" dirty="0">
                <a:latin typeface="Calibri"/>
                <a:cs typeface="Calibri"/>
              </a:rPr>
              <a:t>:	</a:t>
            </a:r>
            <a:r>
              <a:rPr sz="2400" spc="-5" dirty="0">
                <a:latin typeface="Calibri"/>
                <a:cs typeface="Calibri"/>
              </a:rPr>
              <a:t>Di</a:t>
            </a:r>
            <a:r>
              <a:rPr sz="2400" spc="-30" dirty="0">
                <a:latin typeface="Calibri"/>
                <a:cs typeface="Calibri"/>
              </a:rPr>
              <a:t>f</a:t>
            </a:r>
            <a:r>
              <a:rPr sz="2400" spc="-65" dirty="0">
                <a:latin typeface="Calibri"/>
                <a:cs typeface="Calibri"/>
              </a:rPr>
              <a:t>f</a:t>
            </a:r>
            <a:r>
              <a:rPr sz="2400" dirty="0">
                <a:latin typeface="Calibri"/>
                <a:cs typeface="Calibri"/>
              </a:rPr>
              <a:t>e</a:t>
            </a:r>
            <a:r>
              <a:rPr sz="2400" spc="-35" dirty="0">
                <a:latin typeface="Calibri"/>
                <a:cs typeface="Calibri"/>
              </a:rPr>
              <a:t>r</a:t>
            </a:r>
            <a:r>
              <a:rPr sz="2400" dirty="0">
                <a:latin typeface="Calibri"/>
                <a:cs typeface="Calibri"/>
              </a:rPr>
              <a:t>e</a:t>
            </a:r>
            <a:r>
              <a:rPr sz="2400" spc="-25" dirty="0">
                <a:latin typeface="Calibri"/>
                <a:cs typeface="Calibri"/>
              </a:rPr>
              <a:t>n</a:t>
            </a:r>
            <a:r>
              <a:rPr sz="2400" dirty="0">
                <a:latin typeface="Calibri"/>
                <a:cs typeface="Calibri"/>
              </a:rPr>
              <a:t>t	types	</a:t>
            </a:r>
            <a:r>
              <a:rPr sz="2400" spc="-10" dirty="0">
                <a:latin typeface="Calibri"/>
                <a:cs typeface="Calibri"/>
              </a:rPr>
              <a:t>o</a:t>
            </a:r>
            <a:r>
              <a:rPr sz="2400" dirty="0">
                <a:latin typeface="Calibri"/>
                <a:cs typeface="Calibri"/>
              </a:rPr>
              <a:t>f	</a:t>
            </a:r>
            <a:r>
              <a:rPr sz="2400" spc="-5" dirty="0">
                <a:latin typeface="Calibri"/>
                <a:cs typeface="Calibri"/>
              </a:rPr>
              <a:t>numbe</a:t>
            </a:r>
            <a:r>
              <a:rPr sz="2400" dirty="0">
                <a:latin typeface="Calibri"/>
                <a:cs typeface="Calibri"/>
              </a:rPr>
              <a:t>r	</a:t>
            </a:r>
            <a:r>
              <a:rPr sz="2400" spc="-55" dirty="0">
                <a:latin typeface="Calibri"/>
                <a:cs typeface="Calibri"/>
              </a:rPr>
              <a:t>s</a:t>
            </a:r>
            <a:r>
              <a:rPr sz="2400" spc="-20" dirty="0">
                <a:latin typeface="Calibri"/>
                <a:cs typeface="Calibri"/>
              </a:rPr>
              <a:t>y</a:t>
            </a:r>
            <a:r>
              <a:rPr sz="2400" spc="-30" dirty="0">
                <a:latin typeface="Calibri"/>
                <a:cs typeface="Calibri"/>
              </a:rPr>
              <a:t>s</a:t>
            </a:r>
            <a:r>
              <a:rPr sz="2400" spc="-25" dirty="0">
                <a:latin typeface="Calibri"/>
                <a:cs typeface="Calibri"/>
              </a:rPr>
              <a:t>t</a:t>
            </a:r>
            <a:r>
              <a:rPr sz="2400" spc="-10" dirty="0">
                <a:latin typeface="Calibri"/>
                <a:cs typeface="Calibri"/>
              </a:rPr>
              <a:t>e</a:t>
            </a:r>
            <a:r>
              <a:rPr sz="2400" dirty="0">
                <a:latin typeface="Calibri"/>
                <a:cs typeface="Calibri"/>
              </a:rPr>
              <a:t>m</a:t>
            </a:r>
            <a:r>
              <a:rPr sz="2400" spc="-15" dirty="0">
                <a:latin typeface="Calibri"/>
                <a:cs typeface="Calibri"/>
              </a:rPr>
              <a:t>s</a:t>
            </a:r>
            <a:r>
              <a:rPr sz="2400" dirty="0">
                <a:latin typeface="Calibri"/>
                <a:cs typeface="Calibri"/>
              </a:rPr>
              <a:t>(	Binar</a:t>
            </a:r>
            <a:r>
              <a:rPr sz="2400" spc="-180" dirty="0">
                <a:latin typeface="Calibri"/>
                <a:cs typeface="Calibri"/>
              </a:rPr>
              <a:t>y</a:t>
            </a:r>
            <a:r>
              <a:rPr sz="2400" dirty="0">
                <a:latin typeface="Calibri"/>
                <a:cs typeface="Calibri"/>
              </a:rPr>
              <a:t>,</a:t>
            </a:r>
            <a:endParaRPr sz="2400">
              <a:latin typeface="Calibri"/>
              <a:cs typeface="Calibri"/>
            </a:endParaRPr>
          </a:p>
          <a:p>
            <a:pPr marL="756285">
              <a:lnSpc>
                <a:spcPct val="100000"/>
              </a:lnSpc>
            </a:pPr>
            <a:r>
              <a:rPr sz="2400" spc="-10" dirty="0">
                <a:latin typeface="Calibri"/>
                <a:cs typeface="Calibri"/>
              </a:rPr>
              <a:t>Octal, Hexadecimal </a:t>
            </a:r>
            <a:r>
              <a:rPr sz="2400" dirty="0">
                <a:latin typeface="Calibri"/>
                <a:cs typeface="Calibri"/>
              </a:rPr>
              <a:t>), </a:t>
            </a:r>
            <a:r>
              <a:rPr sz="2400" spc="-15" dirty="0">
                <a:latin typeface="Calibri"/>
                <a:cs typeface="Calibri"/>
              </a:rPr>
              <a:t>conversion </a:t>
            </a:r>
            <a:r>
              <a:rPr sz="2400" spc="-5" dirty="0">
                <a:latin typeface="Calibri"/>
                <a:cs typeface="Calibri"/>
              </a:rPr>
              <a:t>of number</a:t>
            </a:r>
            <a:r>
              <a:rPr sz="2400" spc="-55" dirty="0">
                <a:latin typeface="Calibri"/>
                <a:cs typeface="Calibri"/>
              </a:rPr>
              <a:t> </a:t>
            </a:r>
            <a:r>
              <a:rPr sz="2400" spc="-20" dirty="0">
                <a:latin typeface="Calibri"/>
                <a:cs typeface="Calibri"/>
              </a:rPr>
              <a:t>systems,</a:t>
            </a:r>
            <a:endParaRPr sz="2400">
              <a:latin typeface="Calibri"/>
              <a:cs typeface="Calibri"/>
            </a:endParaRPr>
          </a:p>
          <a:p>
            <a:pPr marL="756285" lvl="1" indent="-287020">
              <a:lnSpc>
                <a:spcPct val="100000"/>
              </a:lnSpc>
              <a:buFont typeface="Wingdings"/>
              <a:buChar char=""/>
              <a:tabLst>
                <a:tab pos="756920" algn="l"/>
              </a:tabLst>
            </a:pPr>
            <a:r>
              <a:rPr sz="2400" dirty="0">
                <a:latin typeface="Calibri"/>
                <a:cs typeface="Calibri"/>
              </a:rPr>
              <a:t>Binary </a:t>
            </a:r>
            <a:r>
              <a:rPr sz="2400" spc="-5" dirty="0">
                <a:latin typeface="Calibri"/>
                <a:cs typeface="Calibri"/>
              </a:rPr>
              <a:t>arithmetic: </a:t>
            </a:r>
            <a:r>
              <a:rPr sz="2400" dirty="0">
                <a:latin typeface="Calibri"/>
                <a:cs typeface="Calibri"/>
              </a:rPr>
              <a:t>Addition, </a:t>
            </a:r>
            <a:r>
              <a:rPr sz="2400" spc="-10" dirty="0">
                <a:latin typeface="Calibri"/>
                <a:cs typeface="Calibri"/>
              </a:rPr>
              <a:t>Subtraction, </a:t>
            </a:r>
            <a:r>
              <a:rPr sz="2400" spc="-5" dirty="0">
                <a:latin typeface="Calibri"/>
                <a:cs typeface="Calibri"/>
              </a:rPr>
              <a:t>Multiplication,</a:t>
            </a:r>
            <a:r>
              <a:rPr sz="2400" spc="-120" dirty="0">
                <a:latin typeface="Calibri"/>
                <a:cs typeface="Calibri"/>
              </a:rPr>
              <a:t> </a:t>
            </a:r>
            <a:r>
              <a:rPr sz="2400" spc="-5" dirty="0">
                <a:latin typeface="Calibri"/>
                <a:cs typeface="Calibri"/>
              </a:rPr>
              <a:t>Division.</a:t>
            </a:r>
            <a:endParaRPr sz="2400">
              <a:latin typeface="Calibri"/>
              <a:cs typeface="Calibri"/>
            </a:endParaRPr>
          </a:p>
          <a:p>
            <a:pPr marL="756285" lvl="1" indent="-287020">
              <a:lnSpc>
                <a:spcPts val="2865"/>
              </a:lnSpc>
              <a:buFont typeface="Wingdings"/>
              <a:buChar char=""/>
              <a:tabLst>
                <a:tab pos="756920" algn="l"/>
              </a:tabLst>
            </a:pPr>
            <a:r>
              <a:rPr sz="2400" spc="-10" dirty="0">
                <a:latin typeface="Calibri"/>
                <a:cs typeface="Calibri"/>
              </a:rPr>
              <a:t>Subtraction </a:t>
            </a:r>
            <a:r>
              <a:rPr sz="2400" spc="-5" dirty="0">
                <a:latin typeface="Calibri"/>
                <a:cs typeface="Calibri"/>
              </a:rPr>
              <a:t>using </a:t>
            </a:r>
            <a:r>
              <a:rPr sz="2400" spc="-50" dirty="0">
                <a:latin typeface="Calibri"/>
                <a:cs typeface="Calibri"/>
              </a:rPr>
              <a:t>1’s </a:t>
            </a:r>
            <a:r>
              <a:rPr sz="2400" spc="-10" dirty="0">
                <a:latin typeface="Calibri"/>
                <a:cs typeface="Calibri"/>
              </a:rPr>
              <a:t>complement </a:t>
            </a:r>
            <a:r>
              <a:rPr sz="2400" dirty="0">
                <a:latin typeface="Calibri"/>
                <a:cs typeface="Calibri"/>
              </a:rPr>
              <a:t>and </a:t>
            </a:r>
            <a:r>
              <a:rPr sz="2400" spc="-50" dirty="0">
                <a:latin typeface="Calibri"/>
                <a:cs typeface="Calibri"/>
              </a:rPr>
              <a:t>2’s</a:t>
            </a:r>
            <a:r>
              <a:rPr sz="2400" spc="-30" dirty="0">
                <a:latin typeface="Calibri"/>
                <a:cs typeface="Calibri"/>
              </a:rPr>
              <a:t> </a:t>
            </a:r>
            <a:r>
              <a:rPr sz="2400" spc="-10" dirty="0">
                <a:latin typeface="Calibri"/>
                <a:cs typeface="Calibri"/>
              </a:rPr>
              <a:t>complement</a:t>
            </a:r>
            <a:endParaRPr sz="2400">
              <a:latin typeface="Calibri"/>
              <a:cs typeface="Calibri"/>
            </a:endParaRPr>
          </a:p>
          <a:p>
            <a:pPr marL="355600" indent="-342900">
              <a:lnSpc>
                <a:spcPts val="3345"/>
              </a:lnSpc>
              <a:buFont typeface="Wingdings"/>
              <a:buChar char=""/>
              <a:tabLst>
                <a:tab pos="355600" algn="l"/>
              </a:tabLst>
            </a:pPr>
            <a:r>
              <a:rPr sz="2800" b="1" spc="-10" dirty="0">
                <a:latin typeface="Calibri"/>
                <a:cs typeface="Calibri"/>
              </a:rPr>
              <a:t>Codes</a:t>
            </a:r>
            <a:endParaRPr sz="2800">
              <a:latin typeface="Calibri"/>
              <a:cs typeface="Calibri"/>
            </a:endParaRPr>
          </a:p>
          <a:p>
            <a:pPr marL="756285" lvl="1" indent="-287020">
              <a:lnSpc>
                <a:spcPct val="100000"/>
              </a:lnSpc>
              <a:spcBef>
                <a:spcPts val="30"/>
              </a:spcBef>
              <a:buFont typeface="Wingdings"/>
              <a:buChar char=""/>
              <a:tabLst>
                <a:tab pos="756920" algn="l"/>
              </a:tabLst>
            </a:pPr>
            <a:r>
              <a:rPr sz="2400" spc="-5" dirty="0">
                <a:latin typeface="Calibri"/>
                <a:cs typeface="Calibri"/>
              </a:rPr>
              <a:t>Codes </a:t>
            </a:r>
            <a:r>
              <a:rPr sz="2400" spc="-15" dirty="0">
                <a:latin typeface="Calibri"/>
                <a:cs typeface="Calibri"/>
              </a:rPr>
              <a:t>-BCD, </a:t>
            </a:r>
            <a:r>
              <a:rPr sz="2400" spc="-25" dirty="0">
                <a:latin typeface="Calibri"/>
                <a:cs typeface="Calibri"/>
              </a:rPr>
              <a:t>Gray </a:t>
            </a:r>
            <a:r>
              <a:rPr sz="2400" spc="-5" dirty="0">
                <a:latin typeface="Calibri"/>
                <a:cs typeface="Calibri"/>
              </a:rPr>
              <a:t>Code, </a:t>
            </a:r>
            <a:r>
              <a:rPr sz="2400" spc="-10" dirty="0">
                <a:latin typeface="Calibri"/>
                <a:cs typeface="Calibri"/>
              </a:rPr>
              <a:t>Excess-3, </a:t>
            </a:r>
            <a:r>
              <a:rPr sz="2400" dirty="0">
                <a:latin typeface="Calibri"/>
                <a:cs typeface="Calibri"/>
              </a:rPr>
              <a:t>ASCII</a:t>
            </a:r>
            <a:r>
              <a:rPr sz="2400" spc="-70" dirty="0">
                <a:latin typeface="Calibri"/>
                <a:cs typeface="Calibri"/>
              </a:rPr>
              <a:t> </a:t>
            </a:r>
            <a:r>
              <a:rPr sz="2400" spc="-10" dirty="0">
                <a:latin typeface="Calibri"/>
                <a:cs typeface="Calibri"/>
              </a:rPr>
              <a:t>code</a:t>
            </a:r>
            <a:endParaRPr sz="2400">
              <a:latin typeface="Calibri"/>
              <a:cs typeface="Calibri"/>
            </a:endParaRPr>
          </a:p>
          <a:p>
            <a:pPr marL="756285" lvl="1" indent="-287020">
              <a:lnSpc>
                <a:spcPts val="2865"/>
              </a:lnSpc>
              <a:buFont typeface="Wingdings"/>
              <a:buChar char=""/>
              <a:tabLst>
                <a:tab pos="756920" algn="l"/>
              </a:tabLst>
            </a:pPr>
            <a:r>
              <a:rPr sz="2400" dirty="0">
                <a:latin typeface="Calibri"/>
                <a:cs typeface="Calibri"/>
              </a:rPr>
              <a:t>BCD addition, BCD </a:t>
            </a:r>
            <a:r>
              <a:rPr sz="2400" spc="-10" dirty="0">
                <a:latin typeface="Calibri"/>
                <a:cs typeface="Calibri"/>
              </a:rPr>
              <a:t>subtraction </a:t>
            </a:r>
            <a:r>
              <a:rPr sz="2400" spc="-5" dirty="0">
                <a:latin typeface="Calibri"/>
                <a:cs typeface="Calibri"/>
              </a:rPr>
              <a:t>using </a:t>
            </a:r>
            <a:r>
              <a:rPr sz="2400" spc="-50" dirty="0">
                <a:latin typeface="Calibri"/>
                <a:cs typeface="Calibri"/>
              </a:rPr>
              <a:t>9’s </a:t>
            </a:r>
            <a:r>
              <a:rPr sz="2400" dirty="0">
                <a:latin typeface="Calibri"/>
                <a:cs typeface="Calibri"/>
              </a:rPr>
              <a:t>and </a:t>
            </a:r>
            <a:r>
              <a:rPr sz="2400" spc="-5" dirty="0">
                <a:latin typeface="Calibri"/>
                <a:cs typeface="Calibri"/>
              </a:rPr>
              <a:t>10’</a:t>
            </a:r>
            <a:r>
              <a:rPr sz="2400" spc="-100" dirty="0">
                <a:latin typeface="Calibri"/>
                <a:cs typeface="Calibri"/>
              </a:rPr>
              <a:t> </a:t>
            </a:r>
            <a:r>
              <a:rPr sz="2400" spc="-10" dirty="0">
                <a:latin typeface="Calibri"/>
                <a:cs typeface="Calibri"/>
              </a:rPr>
              <a:t>complement</a:t>
            </a:r>
            <a:endParaRPr sz="2400">
              <a:latin typeface="Calibri"/>
              <a:cs typeface="Calibri"/>
            </a:endParaRPr>
          </a:p>
          <a:p>
            <a:pPr marL="355600" indent="-342900">
              <a:lnSpc>
                <a:spcPts val="3345"/>
              </a:lnSpc>
              <a:buFont typeface="Wingdings"/>
              <a:buChar char=""/>
              <a:tabLst>
                <a:tab pos="355600" algn="l"/>
              </a:tabLst>
            </a:pPr>
            <a:r>
              <a:rPr sz="2800" b="1" spc="-5" dirty="0">
                <a:latin typeface="Calibri"/>
                <a:cs typeface="Calibri"/>
              </a:rPr>
              <a:t>(Numericals based on </a:t>
            </a:r>
            <a:r>
              <a:rPr sz="2800" b="1" spc="-15" dirty="0">
                <a:latin typeface="Calibri"/>
                <a:cs typeface="Calibri"/>
              </a:rPr>
              <a:t>above</a:t>
            </a:r>
            <a:r>
              <a:rPr sz="2800" b="1" spc="25" dirty="0">
                <a:latin typeface="Calibri"/>
                <a:cs typeface="Calibri"/>
              </a:rPr>
              <a:t> </a:t>
            </a:r>
            <a:r>
              <a:rPr sz="2800" b="1" spc="-10" dirty="0">
                <a:latin typeface="Calibri"/>
                <a:cs typeface="Calibri"/>
              </a:rPr>
              <a:t>topic)</a:t>
            </a:r>
            <a:r>
              <a:rPr sz="2800" spc="-10" dirty="0">
                <a:latin typeface="Calibri"/>
                <a:cs typeface="Calibri"/>
              </a:rPr>
              <a:t>.</a:t>
            </a:r>
            <a:endParaRPr sz="2800">
              <a:latin typeface="Calibri"/>
              <a:cs typeface="Calibri"/>
            </a:endParaRPr>
          </a:p>
        </p:txBody>
      </p:sp>
      <p:sp>
        <p:nvSpPr>
          <p:cNvPr id="6" name="object 6"/>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3945539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0.6234 </a:t>
            </a:r>
            <a:r>
              <a:rPr spc="-5" dirty="0"/>
              <a:t>decimal</a:t>
            </a:r>
            <a:r>
              <a:rPr spc="-125" dirty="0"/>
              <a:t> </a:t>
            </a:r>
            <a:r>
              <a:rPr dirty="0"/>
              <a:t>number  in </a:t>
            </a:r>
            <a:r>
              <a:rPr spc="-25" dirty="0"/>
              <a:t>to </a:t>
            </a:r>
            <a:r>
              <a:rPr spc="-30" dirty="0"/>
              <a:t>it’s </a:t>
            </a:r>
            <a:r>
              <a:rPr spc="-10" dirty="0"/>
              <a:t>equivalent </a:t>
            </a:r>
            <a:r>
              <a:rPr spc="-15" dirty="0"/>
              <a:t>Octal</a:t>
            </a:r>
            <a:r>
              <a:rPr spc="-3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5562727" y="3581272"/>
            <a:ext cx="3439795" cy="838200"/>
          </a:xfrm>
          <a:custGeom>
            <a:avLst/>
            <a:gdLst/>
            <a:ahLst/>
            <a:cxnLst/>
            <a:rect l="l" t="t" r="r" b="b"/>
            <a:pathLst>
              <a:path w="3439795" h="838200">
                <a:moveTo>
                  <a:pt x="3300222" y="0"/>
                </a:moveTo>
                <a:lnTo>
                  <a:pt x="139573" y="0"/>
                </a:lnTo>
                <a:lnTo>
                  <a:pt x="95455" y="7115"/>
                </a:lnTo>
                <a:lnTo>
                  <a:pt x="57140" y="26928"/>
                </a:lnTo>
                <a:lnTo>
                  <a:pt x="26928" y="57140"/>
                </a:lnTo>
                <a:lnTo>
                  <a:pt x="7115" y="95455"/>
                </a:lnTo>
                <a:lnTo>
                  <a:pt x="0" y="139572"/>
                </a:lnTo>
                <a:lnTo>
                  <a:pt x="0" y="698119"/>
                </a:lnTo>
                <a:lnTo>
                  <a:pt x="7115" y="742236"/>
                </a:lnTo>
                <a:lnTo>
                  <a:pt x="26928" y="780551"/>
                </a:lnTo>
                <a:lnTo>
                  <a:pt x="57140" y="810763"/>
                </a:lnTo>
                <a:lnTo>
                  <a:pt x="95455" y="830576"/>
                </a:lnTo>
                <a:lnTo>
                  <a:pt x="139573" y="837691"/>
                </a:lnTo>
                <a:lnTo>
                  <a:pt x="3300222" y="837691"/>
                </a:lnTo>
                <a:lnTo>
                  <a:pt x="3344339" y="830576"/>
                </a:lnTo>
                <a:lnTo>
                  <a:pt x="3382654" y="810763"/>
                </a:lnTo>
                <a:lnTo>
                  <a:pt x="3412866" y="780551"/>
                </a:lnTo>
                <a:lnTo>
                  <a:pt x="3432679" y="742236"/>
                </a:lnTo>
                <a:lnTo>
                  <a:pt x="3439795" y="698119"/>
                </a:lnTo>
                <a:lnTo>
                  <a:pt x="3439795" y="139572"/>
                </a:lnTo>
                <a:lnTo>
                  <a:pt x="3432679" y="95455"/>
                </a:lnTo>
                <a:lnTo>
                  <a:pt x="3412866" y="57140"/>
                </a:lnTo>
                <a:lnTo>
                  <a:pt x="3382654" y="26928"/>
                </a:lnTo>
                <a:lnTo>
                  <a:pt x="3344339" y="7115"/>
                </a:lnTo>
                <a:lnTo>
                  <a:pt x="3300222" y="0"/>
                </a:lnTo>
                <a:close/>
              </a:path>
            </a:pathLst>
          </a:custGeom>
          <a:solidFill>
            <a:srgbClr val="CFDCEF"/>
          </a:solidFill>
        </p:spPr>
        <p:txBody>
          <a:bodyPr wrap="square" lIns="0" tIns="0" rIns="0" bIns="0" rtlCol="0"/>
          <a:lstStyle/>
          <a:p>
            <a:endParaRPr/>
          </a:p>
        </p:txBody>
      </p:sp>
      <p:sp>
        <p:nvSpPr>
          <p:cNvPr id="5" name="object 5"/>
          <p:cNvSpPr/>
          <p:nvPr/>
        </p:nvSpPr>
        <p:spPr>
          <a:xfrm>
            <a:off x="5562727" y="3581272"/>
            <a:ext cx="3439795" cy="838200"/>
          </a:xfrm>
          <a:custGeom>
            <a:avLst/>
            <a:gdLst/>
            <a:ahLst/>
            <a:cxnLst/>
            <a:rect l="l" t="t" r="r" b="b"/>
            <a:pathLst>
              <a:path w="3439795" h="838200">
                <a:moveTo>
                  <a:pt x="0" y="139572"/>
                </a:moveTo>
                <a:lnTo>
                  <a:pt x="7115" y="95455"/>
                </a:lnTo>
                <a:lnTo>
                  <a:pt x="26928" y="57140"/>
                </a:lnTo>
                <a:lnTo>
                  <a:pt x="57140" y="26928"/>
                </a:lnTo>
                <a:lnTo>
                  <a:pt x="95455" y="7115"/>
                </a:lnTo>
                <a:lnTo>
                  <a:pt x="139573" y="0"/>
                </a:lnTo>
                <a:lnTo>
                  <a:pt x="3300222" y="0"/>
                </a:lnTo>
                <a:lnTo>
                  <a:pt x="3344339" y="7115"/>
                </a:lnTo>
                <a:lnTo>
                  <a:pt x="3382654" y="26928"/>
                </a:lnTo>
                <a:lnTo>
                  <a:pt x="3412866" y="57140"/>
                </a:lnTo>
                <a:lnTo>
                  <a:pt x="3432679" y="95455"/>
                </a:lnTo>
                <a:lnTo>
                  <a:pt x="3439795" y="139572"/>
                </a:lnTo>
                <a:lnTo>
                  <a:pt x="3439795" y="698119"/>
                </a:lnTo>
                <a:lnTo>
                  <a:pt x="3432679" y="742236"/>
                </a:lnTo>
                <a:lnTo>
                  <a:pt x="3412866" y="780551"/>
                </a:lnTo>
                <a:lnTo>
                  <a:pt x="3382654" y="810763"/>
                </a:lnTo>
                <a:lnTo>
                  <a:pt x="3344339" y="830576"/>
                </a:lnTo>
                <a:lnTo>
                  <a:pt x="3300222" y="837691"/>
                </a:lnTo>
                <a:lnTo>
                  <a:pt x="139573" y="837691"/>
                </a:lnTo>
                <a:lnTo>
                  <a:pt x="95455" y="830576"/>
                </a:lnTo>
                <a:lnTo>
                  <a:pt x="57140" y="810763"/>
                </a:lnTo>
                <a:lnTo>
                  <a:pt x="26928" y="780551"/>
                </a:lnTo>
                <a:lnTo>
                  <a:pt x="7115" y="742236"/>
                </a:lnTo>
                <a:lnTo>
                  <a:pt x="0" y="698119"/>
                </a:lnTo>
                <a:lnTo>
                  <a:pt x="0" y="139572"/>
                </a:lnTo>
                <a:close/>
              </a:path>
            </a:pathLst>
          </a:custGeom>
          <a:ln w="9360">
            <a:solidFill>
              <a:srgbClr val="000000"/>
            </a:solidFill>
          </a:ln>
        </p:spPr>
        <p:txBody>
          <a:bodyPr wrap="square" lIns="0" tIns="0" rIns="0" bIns="0" rtlCol="0"/>
          <a:lstStyle/>
          <a:p>
            <a:endParaRPr/>
          </a:p>
        </p:txBody>
      </p:sp>
      <p:graphicFrame>
        <p:nvGraphicFramePr>
          <p:cNvPr id="6" name="object 6"/>
          <p:cNvGraphicFramePr>
            <a:graphicFrameLocks noGrp="1"/>
          </p:cNvGraphicFramePr>
          <p:nvPr/>
        </p:nvGraphicFramePr>
        <p:xfrm>
          <a:off x="397713" y="1878943"/>
          <a:ext cx="3881753" cy="2928856"/>
        </p:xfrm>
        <a:graphic>
          <a:graphicData uri="http://schemas.openxmlformats.org/drawingml/2006/table">
            <a:tbl>
              <a:tblPr firstRow="1" bandRow="1">
                <a:tableStyleId>{2D5ABB26-0587-4C30-8999-92F81FD0307C}</a:tableStyleId>
              </a:tblPr>
              <a:tblGrid>
                <a:gridCol w="1584325">
                  <a:extLst>
                    <a:ext uri="{9D8B030D-6E8A-4147-A177-3AD203B41FA5}">
                      <a16:colId xmlns="" xmlns:a16="http://schemas.microsoft.com/office/drawing/2014/main" val="20000"/>
                    </a:ext>
                  </a:extLst>
                </a:gridCol>
                <a:gridCol w="412114">
                  <a:extLst>
                    <a:ext uri="{9D8B030D-6E8A-4147-A177-3AD203B41FA5}">
                      <a16:colId xmlns="" xmlns:a16="http://schemas.microsoft.com/office/drawing/2014/main" val="20001"/>
                    </a:ext>
                  </a:extLst>
                </a:gridCol>
                <a:gridCol w="1342389">
                  <a:extLst>
                    <a:ext uri="{9D8B030D-6E8A-4147-A177-3AD203B41FA5}">
                      <a16:colId xmlns="" xmlns:a16="http://schemas.microsoft.com/office/drawing/2014/main" val="20002"/>
                    </a:ext>
                  </a:extLst>
                </a:gridCol>
                <a:gridCol w="542925">
                  <a:extLst>
                    <a:ext uri="{9D8B030D-6E8A-4147-A177-3AD203B41FA5}">
                      <a16:colId xmlns="" xmlns:a16="http://schemas.microsoft.com/office/drawing/2014/main" val="20003"/>
                    </a:ext>
                  </a:extLst>
                </a:gridCol>
              </a:tblGrid>
              <a:tr h="504118">
                <a:tc>
                  <a:txBody>
                    <a:bodyPr/>
                    <a:lstStyle/>
                    <a:p>
                      <a:pPr marL="31750">
                        <a:lnSpc>
                          <a:spcPct val="100000"/>
                        </a:lnSpc>
                      </a:pPr>
                      <a:r>
                        <a:rPr sz="2400" dirty="0">
                          <a:latin typeface="Tahoma"/>
                          <a:cs typeface="Tahoma"/>
                        </a:rPr>
                        <a:t>0.6234 X</a:t>
                      </a:r>
                      <a:r>
                        <a:rPr sz="2400" spc="-80" dirty="0">
                          <a:latin typeface="Tahoma"/>
                          <a:cs typeface="Tahoma"/>
                        </a:rPr>
                        <a:t> </a:t>
                      </a:r>
                      <a:r>
                        <a:rPr sz="2400" dirty="0">
                          <a:latin typeface="Tahoma"/>
                          <a:cs typeface="Tahoma"/>
                        </a:rPr>
                        <a:t>8</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250">
                        <a:lnSpc>
                          <a:spcPct val="100000"/>
                        </a:lnSpc>
                      </a:pPr>
                      <a:r>
                        <a:rPr sz="2400" spc="-5" dirty="0">
                          <a:latin typeface="Tahoma"/>
                          <a:cs typeface="Tahoma"/>
                        </a:rPr>
                        <a:t>4.9872</a:t>
                      </a:r>
                      <a:endParaRPr sz="2400">
                        <a:latin typeface="Tahoma"/>
                        <a:cs typeface="Tahoma"/>
                      </a:endParaRPr>
                    </a:p>
                  </a:txBody>
                  <a:tcPr marL="0" marR="0" marT="0" marB="0"/>
                </a:tc>
                <a:tc>
                  <a:txBody>
                    <a:bodyPr/>
                    <a:lstStyle/>
                    <a:p>
                      <a:pPr marR="26670" algn="r">
                        <a:lnSpc>
                          <a:spcPct val="100000"/>
                        </a:lnSpc>
                      </a:pPr>
                      <a:r>
                        <a:rPr sz="2400" dirty="0">
                          <a:latin typeface="Tahoma"/>
                          <a:cs typeface="Tahoma"/>
                        </a:rPr>
                        <a:t>4</a:t>
                      </a:r>
                      <a:endParaRPr sz="2400">
                        <a:latin typeface="Tahoma"/>
                        <a:cs typeface="Tahoma"/>
                      </a:endParaRPr>
                    </a:p>
                  </a:txBody>
                  <a:tcPr marL="0" marR="0" marT="0" marB="0"/>
                </a:tc>
                <a:extLst>
                  <a:ext uri="{0D108BD9-81ED-4DB2-BD59-A6C34878D82A}">
                    <a16:rowId xmlns="" xmlns:a16="http://schemas.microsoft.com/office/drawing/2014/main" val="10000"/>
                  </a:ext>
                </a:extLst>
              </a:tr>
              <a:tr h="640207">
                <a:tc>
                  <a:txBody>
                    <a:bodyPr/>
                    <a:lstStyle/>
                    <a:p>
                      <a:pPr marL="31750">
                        <a:lnSpc>
                          <a:spcPct val="100000"/>
                        </a:lnSpc>
                        <a:spcBef>
                          <a:spcPts val="1070"/>
                        </a:spcBef>
                      </a:pPr>
                      <a:r>
                        <a:rPr sz="2400" dirty="0">
                          <a:latin typeface="Tahoma"/>
                          <a:cs typeface="Tahoma"/>
                        </a:rPr>
                        <a:t>0.9872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ct val="100000"/>
                        </a:lnSpc>
                        <a:spcBef>
                          <a:spcPts val="1070"/>
                        </a:spcBef>
                      </a:pPr>
                      <a:r>
                        <a:rPr sz="2400" spc="-35" dirty="0">
                          <a:latin typeface="Tahoma"/>
                          <a:cs typeface="Tahoma"/>
                        </a:rPr>
                        <a:t>7.8976</a:t>
                      </a:r>
                      <a:endParaRPr sz="2400">
                        <a:latin typeface="Tahoma"/>
                        <a:cs typeface="Tahoma"/>
                      </a:endParaRPr>
                    </a:p>
                  </a:txBody>
                  <a:tcPr marL="0" marR="0" marT="135890" marB="0"/>
                </a:tc>
                <a:tc>
                  <a:txBody>
                    <a:bodyPr/>
                    <a:lstStyle/>
                    <a:p>
                      <a:pPr marR="46355" algn="r">
                        <a:lnSpc>
                          <a:spcPct val="100000"/>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1"/>
                  </a:ext>
                </a:extLst>
              </a:tr>
              <a:tr h="640270">
                <a:tc>
                  <a:txBody>
                    <a:bodyPr/>
                    <a:lstStyle/>
                    <a:p>
                      <a:pPr marL="31750">
                        <a:lnSpc>
                          <a:spcPct val="100000"/>
                        </a:lnSpc>
                        <a:spcBef>
                          <a:spcPts val="1070"/>
                        </a:spcBef>
                      </a:pPr>
                      <a:r>
                        <a:rPr sz="2400" dirty="0">
                          <a:latin typeface="Tahoma"/>
                          <a:cs typeface="Tahoma"/>
                        </a:rPr>
                        <a:t>0.8976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ct val="100000"/>
                        </a:lnSpc>
                        <a:spcBef>
                          <a:spcPts val="1070"/>
                        </a:spcBef>
                      </a:pPr>
                      <a:r>
                        <a:rPr sz="2400" spc="-35" dirty="0">
                          <a:latin typeface="Tahoma"/>
                          <a:cs typeface="Tahoma"/>
                        </a:rPr>
                        <a:t>7.1808</a:t>
                      </a:r>
                      <a:endParaRPr sz="2400">
                        <a:latin typeface="Tahoma"/>
                        <a:cs typeface="Tahoma"/>
                      </a:endParaRPr>
                    </a:p>
                  </a:txBody>
                  <a:tcPr marL="0" marR="0" marT="135890" marB="0"/>
                </a:tc>
                <a:tc>
                  <a:txBody>
                    <a:bodyPr/>
                    <a:lstStyle/>
                    <a:p>
                      <a:pPr marR="46355" algn="r">
                        <a:lnSpc>
                          <a:spcPct val="100000"/>
                        </a:lnSpc>
                        <a:spcBef>
                          <a:spcPts val="1070"/>
                        </a:spcBef>
                      </a:pPr>
                      <a:r>
                        <a:rPr sz="2400" dirty="0">
                          <a:latin typeface="Tahoma"/>
                          <a:cs typeface="Tahoma"/>
                        </a:rPr>
                        <a:t>7</a:t>
                      </a:r>
                      <a:endParaRPr sz="2400">
                        <a:latin typeface="Tahoma"/>
                        <a:cs typeface="Tahoma"/>
                      </a:endParaRPr>
                    </a:p>
                  </a:txBody>
                  <a:tcPr marL="0" marR="0" marT="135890" marB="0"/>
                </a:tc>
                <a:extLst>
                  <a:ext uri="{0D108BD9-81ED-4DB2-BD59-A6C34878D82A}">
                    <a16:rowId xmlns="" xmlns:a16="http://schemas.microsoft.com/office/drawing/2014/main" val="10002"/>
                  </a:ext>
                </a:extLst>
              </a:tr>
              <a:tr h="640270">
                <a:tc>
                  <a:txBody>
                    <a:bodyPr/>
                    <a:lstStyle/>
                    <a:p>
                      <a:pPr marL="31750">
                        <a:lnSpc>
                          <a:spcPct val="100000"/>
                        </a:lnSpc>
                        <a:spcBef>
                          <a:spcPts val="1075"/>
                        </a:spcBef>
                      </a:pPr>
                      <a:r>
                        <a:rPr sz="2400" dirty="0">
                          <a:latin typeface="Tahoma"/>
                          <a:cs typeface="Tahoma"/>
                        </a:rPr>
                        <a:t>0.1808 X</a:t>
                      </a:r>
                      <a:r>
                        <a:rPr sz="2400" spc="-80" dirty="0">
                          <a:latin typeface="Tahoma"/>
                          <a:cs typeface="Tahoma"/>
                        </a:rPr>
                        <a:t> </a:t>
                      </a:r>
                      <a:r>
                        <a:rPr sz="2400" dirty="0">
                          <a:latin typeface="Tahoma"/>
                          <a:cs typeface="Tahoma"/>
                        </a:rPr>
                        <a:t>8</a:t>
                      </a:r>
                      <a:endParaRPr sz="2400">
                        <a:latin typeface="Tahoma"/>
                        <a:cs typeface="Tahoma"/>
                      </a:endParaRPr>
                    </a:p>
                  </a:txBody>
                  <a:tcPr marL="0" marR="0" marT="136525" marB="0"/>
                </a:tc>
                <a:tc>
                  <a:txBody>
                    <a:bodyPr/>
                    <a:lstStyle/>
                    <a:p>
                      <a:pPr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5250">
                        <a:lnSpc>
                          <a:spcPct val="100000"/>
                        </a:lnSpc>
                        <a:spcBef>
                          <a:spcPts val="1075"/>
                        </a:spcBef>
                      </a:pPr>
                      <a:r>
                        <a:rPr sz="2400" dirty="0">
                          <a:latin typeface="Tahoma"/>
                          <a:cs typeface="Tahoma"/>
                        </a:rPr>
                        <a:t>1.4464</a:t>
                      </a:r>
                      <a:endParaRPr sz="2400">
                        <a:latin typeface="Tahoma"/>
                        <a:cs typeface="Tahoma"/>
                      </a:endParaRPr>
                    </a:p>
                  </a:txBody>
                  <a:tcPr marL="0" marR="0" marT="136525" marB="0"/>
                </a:tc>
                <a:tc>
                  <a:txBody>
                    <a:bodyPr/>
                    <a:lstStyle/>
                    <a:p>
                      <a:pPr marR="24130" algn="r">
                        <a:lnSpc>
                          <a:spcPct val="100000"/>
                        </a:lnSpc>
                        <a:spcBef>
                          <a:spcPts val="1075"/>
                        </a:spcBef>
                      </a:pPr>
                      <a:r>
                        <a:rPr sz="2400" dirty="0">
                          <a:latin typeface="Tahoma"/>
                          <a:cs typeface="Tahoma"/>
                        </a:rPr>
                        <a:t>1</a:t>
                      </a:r>
                      <a:endParaRPr sz="2400">
                        <a:latin typeface="Tahoma"/>
                        <a:cs typeface="Tahoma"/>
                      </a:endParaRPr>
                    </a:p>
                  </a:txBody>
                  <a:tcPr marL="0" marR="0" marT="136525" marB="0"/>
                </a:tc>
                <a:extLst>
                  <a:ext uri="{0D108BD9-81ED-4DB2-BD59-A6C34878D82A}">
                    <a16:rowId xmlns="" xmlns:a16="http://schemas.microsoft.com/office/drawing/2014/main" val="10003"/>
                  </a:ext>
                </a:extLst>
              </a:tr>
              <a:tr h="503991">
                <a:tc>
                  <a:txBody>
                    <a:bodyPr/>
                    <a:lstStyle/>
                    <a:p>
                      <a:pPr marL="31750">
                        <a:lnSpc>
                          <a:spcPts val="2795"/>
                        </a:lnSpc>
                        <a:spcBef>
                          <a:spcPts val="1070"/>
                        </a:spcBef>
                      </a:pPr>
                      <a:r>
                        <a:rPr sz="2400" dirty="0">
                          <a:latin typeface="Tahoma"/>
                          <a:cs typeface="Tahoma"/>
                        </a:rPr>
                        <a:t>0.4464 X</a:t>
                      </a:r>
                      <a:r>
                        <a:rPr sz="2400" spc="-80" dirty="0">
                          <a:latin typeface="Tahoma"/>
                          <a:cs typeface="Tahoma"/>
                        </a:rPr>
                        <a:t> </a:t>
                      </a:r>
                      <a:r>
                        <a:rPr sz="2400" dirty="0">
                          <a:latin typeface="Tahoma"/>
                          <a:cs typeface="Tahoma"/>
                        </a:rPr>
                        <a:t>8</a:t>
                      </a:r>
                      <a:endParaRPr sz="2400">
                        <a:latin typeface="Tahoma"/>
                        <a:cs typeface="Tahoma"/>
                      </a:endParaRPr>
                    </a:p>
                  </a:txBody>
                  <a:tcPr marL="0" marR="0" marT="135890" marB="0"/>
                </a:tc>
                <a:tc>
                  <a:txBody>
                    <a:bodyPr/>
                    <a:lstStyle/>
                    <a:p>
                      <a:pPr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ts val="2795"/>
                        </a:lnSpc>
                        <a:spcBef>
                          <a:spcPts val="1070"/>
                        </a:spcBef>
                      </a:pPr>
                      <a:r>
                        <a:rPr sz="2400" dirty="0">
                          <a:latin typeface="Tahoma"/>
                          <a:cs typeface="Tahoma"/>
                        </a:rPr>
                        <a:t>3.5712</a:t>
                      </a:r>
                      <a:endParaRPr sz="2400">
                        <a:latin typeface="Tahoma"/>
                        <a:cs typeface="Tahoma"/>
                      </a:endParaRPr>
                    </a:p>
                  </a:txBody>
                  <a:tcPr marL="0" marR="0" marT="135890" marB="0"/>
                </a:tc>
                <a:tc>
                  <a:txBody>
                    <a:bodyPr/>
                    <a:lstStyle/>
                    <a:p>
                      <a:pPr marR="24130" algn="r">
                        <a:lnSpc>
                          <a:spcPts val="2795"/>
                        </a:lnSpc>
                        <a:spcBef>
                          <a:spcPts val="1070"/>
                        </a:spcBef>
                      </a:pPr>
                      <a:r>
                        <a:rPr sz="2400" dirty="0">
                          <a:latin typeface="Tahoma"/>
                          <a:cs typeface="Tahoma"/>
                        </a:rPr>
                        <a:t>3</a:t>
                      </a:r>
                      <a:endParaRPr sz="2400">
                        <a:latin typeface="Tahoma"/>
                        <a:cs typeface="Tahoma"/>
                      </a:endParaRPr>
                    </a:p>
                  </a:txBody>
                  <a:tcPr marL="0" marR="0" marT="135890" marB="0"/>
                </a:tc>
                <a:extLst>
                  <a:ext uri="{0D108BD9-81ED-4DB2-BD59-A6C34878D82A}">
                    <a16:rowId xmlns="" xmlns:a16="http://schemas.microsoft.com/office/drawing/2014/main" val="10004"/>
                  </a:ext>
                </a:extLst>
              </a:tr>
            </a:tbl>
          </a:graphicData>
        </a:graphic>
      </p:graphicFrame>
      <p:sp>
        <p:nvSpPr>
          <p:cNvPr id="7" name="object 7"/>
          <p:cNvSpPr txBox="1"/>
          <p:nvPr/>
        </p:nvSpPr>
        <p:spPr>
          <a:xfrm>
            <a:off x="4482846" y="1855470"/>
            <a:ext cx="51371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ahoma"/>
                <a:cs typeface="Tahoma"/>
              </a:rPr>
              <a:t>MSB</a:t>
            </a:r>
            <a:endParaRPr sz="2000">
              <a:latin typeface="Tahoma"/>
              <a:cs typeface="Tahoma"/>
            </a:endParaRPr>
          </a:p>
        </p:txBody>
      </p:sp>
      <p:sp>
        <p:nvSpPr>
          <p:cNvPr id="8" name="object 8"/>
          <p:cNvSpPr/>
          <p:nvPr/>
        </p:nvSpPr>
        <p:spPr>
          <a:xfrm>
            <a:off x="4696311" y="2228723"/>
            <a:ext cx="142875" cy="2495550"/>
          </a:xfrm>
          <a:custGeom>
            <a:avLst/>
            <a:gdLst/>
            <a:ahLst/>
            <a:cxnLst/>
            <a:rect l="l" t="t" r="r" b="b"/>
            <a:pathLst>
              <a:path w="142875" h="2495550">
                <a:moveTo>
                  <a:pt x="13696" y="2353105"/>
                </a:moveTo>
                <a:lnTo>
                  <a:pt x="7768" y="2355088"/>
                </a:lnTo>
                <a:lnTo>
                  <a:pt x="3036" y="2359284"/>
                </a:lnTo>
                <a:lnTo>
                  <a:pt x="386" y="2364755"/>
                </a:lnTo>
                <a:lnTo>
                  <a:pt x="0" y="2370822"/>
                </a:lnTo>
                <a:lnTo>
                  <a:pt x="2053" y="2376804"/>
                </a:lnTo>
                <a:lnTo>
                  <a:pt x="71141" y="2495296"/>
                </a:lnTo>
                <a:lnTo>
                  <a:pt x="89506" y="2463800"/>
                </a:lnTo>
                <a:lnTo>
                  <a:pt x="55266" y="2463800"/>
                </a:lnTo>
                <a:lnTo>
                  <a:pt x="55260" y="2405138"/>
                </a:lnTo>
                <a:lnTo>
                  <a:pt x="29358" y="2360803"/>
                </a:lnTo>
                <a:lnTo>
                  <a:pt x="25217" y="2356141"/>
                </a:lnTo>
                <a:lnTo>
                  <a:pt x="19754" y="2353516"/>
                </a:lnTo>
                <a:lnTo>
                  <a:pt x="13696" y="2353105"/>
                </a:lnTo>
                <a:close/>
              </a:path>
              <a:path w="142875" h="2495550">
                <a:moveTo>
                  <a:pt x="55260" y="2405138"/>
                </a:moveTo>
                <a:lnTo>
                  <a:pt x="55266" y="2463800"/>
                </a:lnTo>
                <a:lnTo>
                  <a:pt x="87016" y="2463800"/>
                </a:lnTo>
                <a:lnTo>
                  <a:pt x="87015" y="2455799"/>
                </a:lnTo>
                <a:lnTo>
                  <a:pt x="57425" y="2455799"/>
                </a:lnTo>
                <a:lnTo>
                  <a:pt x="71141" y="2432321"/>
                </a:lnTo>
                <a:lnTo>
                  <a:pt x="55260" y="2405138"/>
                </a:lnTo>
                <a:close/>
              </a:path>
              <a:path w="142875" h="2495550">
                <a:moveTo>
                  <a:pt x="128605" y="2353052"/>
                </a:moveTo>
                <a:lnTo>
                  <a:pt x="87022" y="2405138"/>
                </a:lnTo>
                <a:lnTo>
                  <a:pt x="87016" y="2463800"/>
                </a:lnTo>
                <a:lnTo>
                  <a:pt x="89506" y="2463800"/>
                </a:lnTo>
                <a:lnTo>
                  <a:pt x="140229" y="2376804"/>
                </a:lnTo>
                <a:lnTo>
                  <a:pt x="142283" y="2370822"/>
                </a:lnTo>
                <a:lnTo>
                  <a:pt x="141896" y="2364755"/>
                </a:lnTo>
                <a:lnTo>
                  <a:pt x="139247" y="2359284"/>
                </a:lnTo>
                <a:lnTo>
                  <a:pt x="134514" y="2355088"/>
                </a:lnTo>
                <a:lnTo>
                  <a:pt x="128605" y="2353052"/>
                </a:lnTo>
                <a:close/>
              </a:path>
              <a:path w="142875" h="2495550">
                <a:moveTo>
                  <a:pt x="71141" y="2432321"/>
                </a:moveTo>
                <a:lnTo>
                  <a:pt x="57425" y="2455799"/>
                </a:lnTo>
                <a:lnTo>
                  <a:pt x="84857" y="2455799"/>
                </a:lnTo>
                <a:lnTo>
                  <a:pt x="71141" y="2432321"/>
                </a:lnTo>
                <a:close/>
              </a:path>
              <a:path w="142875" h="2495550">
                <a:moveTo>
                  <a:pt x="87007" y="2405164"/>
                </a:moveTo>
                <a:lnTo>
                  <a:pt x="71141" y="2432321"/>
                </a:lnTo>
                <a:lnTo>
                  <a:pt x="84857" y="2455799"/>
                </a:lnTo>
                <a:lnTo>
                  <a:pt x="87015" y="2455799"/>
                </a:lnTo>
                <a:lnTo>
                  <a:pt x="87007" y="2405164"/>
                </a:lnTo>
                <a:close/>
              </a:path>
              <a:path w="142875" h="2495550">
                <a:moveTo>
                  <a:pt x="86635" y="0"/>
                </a:moveTo>
                <a:lnTo>
                  <a:pt x="55012" y="0"/>
                </a:lnTo>
                <a:lnTo>
                  <a:pt x="55255" y="2353052"/>
                </a:lnTo>
                <a:lnTo>
                  <a:pt x="55275" y="2405164"/>
                </a:lnTo>
                <a:lnTo>
                  <a:pt x="71141" y="2432321"/>
                </a:lnTo>
                <a:lnTo>
                  <a:pt x="87007" y="2405164"/>
                </a:lnTo>
                <a:lnTo>
                  <a:pt x="86635" y="0"/>
                </a:lnTo>
                <a:close/>
              </a:path>
            </a:pathLst>
          </a:custGeom>
          <a:solidFill>
            <a:srgbClr val="000000"/>
          </a:solidFill>
        </p:spPr>
        <p:txBody>
          <a:bodyPr wrap="square" lIns="0" tIns="0" rIns="0" bIns="0" rtlCol="0"/>
          <a:lstStyle/>
          <a:p>
            <a:endParaRPr/>
          </a:p>
        </p:txBody>
      </p:sp>
      <p:sp>
        <p:nvSpPr>
          <p:cNvPr id="9" name="object 9"/>
          <p:cNvSpPr/>
          <p:nvPr/>
        </p:nvSpPr>
        <p:spPr>
          <a:xfrm>
            <a:off x="3219195" y="1523872"/>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0" name="object 10"/>
          <p:cNvSpPr/>
          <p:nvPr/>
        </p:nvSpPr>
        <p:spPr>
          <a:xfrm>
            <a:off x="2438273" y="1523872"/>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1" name="object 11"/>
          <p:cNvSpPr/>
          <p:nvPr/>
        </p:nvSpPr>
        <p:spPr>
          <a:xfrm>
            <a:off x="2438273" y="1523872"/>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2" name="object 12"/>
          <p:cNvSpPr/>
          <p:nvPr/>
        </p:nvSpPr>
        <p:spPr>
          <a:xfrm>
            <a:off x="3219195" y="22860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3" name="object 13"/>
          <p:cNvSpPr/>
          <p:nvPr/>
        </p:nvSpPr>
        <p:spPr>
          <a:xfrm>
            <a:off x="2438273" y="22860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4" name="object 14"/>
          <p:cNvSpPr/>
          <p:nvPr/>
        </p:nvSpPr>
        <p:spPr>
          <a:xfrm>
            <a:off x="2438273" y="22860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5" name="object 15"/>
          <p:cNvSpPr/>
          <p:nvPr/>
        </p:nvSpPr>
        <p:spPr>
          <a:xfrm>
            <a:off x="3219195" y="2971800"/>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6" name="object 16"/>
          <p:cNvSpPr/>
          <p:nvPr/>
        </p:nvSpPr>
        <p:spPr>
          <a:xfrm>
            <a:off x="2438273" y="2971800"/>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7" y="23"/>
                </a:lnTo>
                <a:lnTo>
                  <a:pt x="780922" y="0"/>
                </a:lnTo>
                <a:close/>
              </a:path>
            </a:pathLst>
          </a:custGeom>
          <a:solidFill>
            <a:srgbClr val="4D5F91"/>
          </a:solidFill>
        </p:spPr>
        <p:txBody>
          <a:bodyPr wrap="square" lIns="0" tIns="0" rIns="0" bIns="0" rtlCol="0"/>
          <a:lstStyle/>
          <a:p>
            <a:endParaRPr/>
          </a:p>
        </p:txBody>
      </p:sp>
      <p:sp>
        <p:nvSpPr>
          <p:cNvPr id="17" name="object 17"/>
          <p:cNvSpPr/>
          <p:nvPr/>
        </p:nvSpPr>
        <p:spPr>
          <a:xfrm>
            <a:off x="2438273" y="2971800"/>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18" name="object 18"/>
          <p:cNvSpPr/>
          <p:nvPr/>
        </p:nvSpPr>
        <p:spPr>
          <a:xfrm>
            <a:off x="3219195" y="3733927"/>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9" name="object 19"/>
          <p:cNvSpPr/>
          <p:nvPr/>
        </p:nvSpPr>
        <p:spPr>
          <a:xfrm>
            <a:off x="2438273" y="3733927"/>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2" y="0"/>
                </a:lnTo>
                <a:close/>
              </a:path>
            </a:pathLst>
          </a:custGeom>
          <a:solidFill>
            <a:srgbClr val="4D5F91"/>
          </a:solidFill>
        </p:spPr>
        <p:txBody>
          <a:bodyPr wrap="square" lIns="0" tIns="0" rIns="0" bIns="0" rtlCol="0"/>
          <a:lstStyle/>
          <a:p>
            <a:endParaRPr/>
          </a:p>
        </p:txBody>
      </p:sp>
      <p:sp>
        <p:nvSpPr>
          <p:cNvPr id="20" name="object 20"/>
          <p:cNvSpPr/>
          <p:nvPr/>
        </p:nvSpPr>
        <p:spPr>
          <a:xfrm>
            <a:off x="2438273" y="3733927"/>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21" name="object 21"/>
          <p:cNvSpPr/>
          <p:nvPr/>
        </p:nvSpPr>
        <p:spPr>
          <a:xfrm>
            <a:off x="3219195" y="4419727"/>
            <a:ext cx="870585" cy="304800"/>
          </a:xfrm>
          <a:custGeom>
            <a:avLst/>
            <a:gdLst/>
            <a:ahLst/>
            <a:cxnLst/>
            <a:rect l="l" t="t" r="r" b="b"/>
            <a:pathLst>
              <a:path w="870585" h="304800">
                <a:moveTo>
                  <a:pt x="870457" y="228473"/>
                </a:moveTo>
                <a:lnTo>
                  <a:pt x="718184" y="228473"/>
                </a:lnTo>
                <a:lnTo>
                  <a:pt x="819150"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22" name="object 22"/>
          <p:cNvSpPr/>
          <p:nvPr/>
        </p:nvSpPr>
        <p:spPr>
          <a:xfrm>
            <a:off x="2438273" y="4419727"/>
            <a:ext cx="819150" cy="304800"/>
          </a:xfrm>
          <a:custGeom>
            <a:avLst/>
            <a:gdLst/>
            <a:ahLst/>
            <a:cxnLst/>
            <a:rect l="l" t="t" r="r" b="b"/>
            <a:pathLst>
              <a:path w="819150" h="304800">
                <a:moveTo>
                  <a:pt x="780922"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2" y="0"/>
                </a:lnTo>
                <a:close/>
              </a:path>
            </a:pathLst>
          </a:custGeom>
          <a:solidFill>
            <a:srgbClr val="4D5F91"/>
          </a:solidFill>
        </p:spPr>
        <p:txBody>
          <a:bodyPr wrap="square" lIns="0" tIns="0" rIns="0" bIns="0" rtlCol="0"/>
          <a:lstStyle/>
          <a:p>
            <a:endParaRPr/>
          </a:p>
        </p:txBody>
      </p:sp>
      <p:sp>
        <p:nvSpPr>
          <p:cNvPr id="23" name="object 23"/>
          <p:cNvSpPr/>
          <p:nvPr/>
        </p:nvSpPr>
        <p:spPr>
          <a:xfrm>
            <a:off x="2438273" y="4419727"/>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2"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600073" y="304546"/>
                </a:lnTo>
                <a:lnTo>
                  <a:pt x="1499107"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2" y="0"/>
                </a:lnTo>
              </a:path>
            </a:pathLst>
          </a:custGeom>
          <a:ln w="9360">
            <a:solidFill>
              <a:srgbClr val="000000"/>
            </a:solidFill>
          </a:ln>
        </p:spPr>
        <p:txBody>
          <a:bodyPr wrap="square" lIns="0" tIns="0" rIns="0" bIns="0" rtlCol="0"/>
          <a:lstStyle/>
          <a:p>
            <a:endParaRPr/>
          </a:p>
        </p:txBody>
      </p:sp>
      <p:sp>
        <p:nvSpPr>
          <p:cNvPr id="24" name="object 24"/>
          <p:cNvSpPr txBox="1"/>
          <p:nvPr/>
        </p:nvSpPr>
        <p:spPr>
          <a:xfrm>
            <a:off x="4473955" y="3766148"/>
            <a:ext cx="4347210" cy="1450340"/>
          </a:xfrm>
          <a:prstGeom prst="rect">
            <a:avLst/>
          </a:prstGeom>
        </p:spPr>
        <p:txBody>
          <a:bodyPr vert="horz" wrap="square" lIns="0" tIns="11430" rIns="0" bIns="0" rtlCol="0">
            <a:spAutoFit/>
          </a:bodyPr>
          <a:lstStyle/>
          <a:p>
            <a:pPr marL="1372870">
              <a:lnSpc>
                <a:spcPct val="100000"/>
              </a:lnSpc>
              <a:spcBef>
                <a:spcPts val="90"/>
              </a:spcBef>
            </a:pPr>
            <a:r>
              <a:rPr sz="2750" spc="-90" dirty="0">
                <a:latin typeface="Times New Roman"/>
                <a:cs typeface="Times New Roman"/>
              </a:rPr>
              <a:t>(0.6234)</a:t>
            </a:r>
            <a:r>
              <a:rPr sz="1550" spc="-90" dirty="0">
                <a:latin typeface="Times New Roman"/>
                <a:cs typeface="Times New Roman"/>
              </a:rPr>
              <a:t>10 </a:t>
            </a:r>
            <a:r>
              <a:rPr sz="2750" spc="-35" dirty="0">
                <a:latin typeface="Symbol"/>
                <a:cs typeface="Symbol"/>
              </a:rPr>
              <a:t></a:t>
            </a:r>
            <a:r>
              <a:rPr sz="2750" spc="-170" dirty="0">
                <a:latin typeface="Times New Roman"/>
                <a:cs typeface="Times New Roman"/>
              </a:rPr>
              <a:t> </a:t>
            </a:r>
            <a:r>
              <a:rPr sz="2750" spc="-100" dirty="0">
                <a:latin typeface="Times New Roman"/>
                <a:cs typeface="Times New Roman"/>
              </a:rPr>
              <a:t>(0.47713)</a:t>
            </a:r>
            <a:r>
              <a:rPr sz="1550" spc="-100" dirty="0">
                <a:latin typeface="Times New Roman"/>
                <a:cs typeface="Times New Roman"/>
              </a:rPr>
              <a:t>8</a:t>
            </a:r>
            <a:endParaRPr sz="1550">
              <a:latin typeface="Times New Roman"/>
              <a:cs typeface="Times New Roman"/>
            </a:endParaRPr>
          </a:p>
          <a:p>
            <a:pPr>
              <a:lnSpc>
                <a:spcPct val="100000"/>
              </a:lnSpc>
              <a:spcBef>
                <a:spcPts val="5"/>
              </a:spcBef>
            </a:pPr>
            <a:endParaRPr sz="4800">
              <a:latin typeface="Times New Roman"/>
              <a:cs typeface="Times New Roman"/>
            </a:endParaRPr>
          </a:p>
          <a:p>
            <a:pPr marL="12700">
              <a:lnSpc>
                <a:spcPct val="100000"/>
              </a:lnSpc>
            </a:pPr>
            <a:r>
              <a:rPr sz="2000" dirty="0">
                <a:latin typeface="Tahoma"/>
                <a:cs typeface="Tahoma"/>
              </a:rPr>
              <a:t>LSB</a:t>
            </a:r>
            <a:endParaRPr sz="2000">
              <a:latin typeface="Tahoma"/>
              <a:cs typeface="Tahoma"/>
            </a:endParaRPr>
          </a:p>
        </p:txBody>
      </p:sp>
      <p:sp>
        <p:nvSpPr>
          <p:cNvPr id="27" name="object 27"/>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60</a:t>
            </a:fld>
            <a:endParaRPr sz="1200">
              <a:latin typeface="Calibri"/>
              <a:cs typeface="Calibri"/>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7" name="object 7"/>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61</a:t>
            </a:fld>
            <a:endParaRPr sz="1200">
              <a:latin typeface="Calibri"/>
              <a:cs typeface="Calibri"/>
            </a:endParaRPr>
          </a:p>
        </p:txBody>
      </p:sp>
      <p:sp>
        <p:nvSpPr>
          <p:cNvPr id="4" name="object 4"/>
          <p:cNvSpPr txBox="1"/>
          <p:nvPr/>
        </p:nvSpPr>
        <p:spPr>
          <a:xfrm>
            <a:off x="371144" y="921994"/>
            <a:ext cx="7644130" cy="4062729"/>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spc="-5" dirty="0">
                <a:latin typeface="Calibri"/>
                <a:cs typeface="Calibri"/>
              </a:rPr>
              <a:t>Decimal </a:t>
            </a:r>
            <a:r>
              <a:rPr sz="3200" spc="-15" dirty="0">
                <a:latin typeface="Calibri"/>
                <a:cs typeface="Calibri"/>
              </a:rPr>
              <a:t>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Octal</a:t>
            </a:r>
            <a:r>
              <a:rPr sz="3200" spc="5" dirty="0">
                <a:latin typeface="Calibri"/>
                <a:cs typeface="Calibri"/>
              </a:rPr>
              <a:t> </a:t>
            </a:r>
            <a:r>
              <a:rPr sz="3200" spc="-10" dirty="0">
                <a:latin typeface="Calibri"/>
                <a:cs typeface="Calibri"/>
              </a:rPr>
              <a:t>Number:</a:t>
            </a:r>
            <a:endParaRPr sz="3200" dirty="0">
              <a:latin typeface="Calibri"/>
              <a:cs typeface="Calibri"/>
            </a:endParaRPr>
          </a:p>
          <a:p>
            <a:pPr marL="883285">
              <a:lnSpc>
                <a:spcPct val="100000"/>
              </a:lnSpc>
              <a:spcBef>
                <a:spcPts val="1780"/>
              </a:spcBef>
              <a:tabLst>
                <a:tab pos="1396365" algn="l"/>
              </a:tabLst>
            </a:pPr>
            <a:r>
              <a:rPr sz="2800" spc="-5" dirty="0">
                <a:latin typeface="Calibri"/>
                <a:cs typeface="Calibri"/>
              </a:rPr>
              <a:t>1.	(1248.56)</a:t>
            </a:r>
            <a:r>
              <a:rPr sz="2775" spc="-7" baseline="-21021" dirty="0">
                <a:latin typeface="Calibri"/>
                <a:cs typeface="Calibri"/>
              </a:rPr>
              <a:t>10  </a:t>
            </a:r>
            <a:r>
              <a:rPr sz="2800" spc="-5" dirty="0">
                <a:latin typeface="Calibri"/>
                <a:cs typeface="Calibri"/>
              </a:rPr>
              <a:t>= ( </a:t>
            </a:r>
            <a:r>
              <a:rPr lang="en-US" sz="2800" spc="-5" dirty="0" smtClean="0">
                <a:latin typeface="Calibri"/>
                <a:cs typeface="Calibri"/>
              </a:rPr>
              <a:t>2340.43656</a:t>
            </a:r>
            <a:r>
              <a:rPr sz="2800" spc="-190" dirty="0" smtClean="0">
                <a:latin typeface="Calibri"/>
                <a:cs typeface="Calibri"/>
              </a:rPr>
              <a:t> </a:t>
            </a:r>
            <a:r>
              <a:rPr sz="2800" spc="10" dirty="0">
                <a:latin typeface="Calibri"/>
                <a:cs typeface="Calibri"/>
              </a:rPr>
              <a:t>)</a:t>
            </a:r>
            <a:r>
              <a:rPr sz="2775" spc="15" baseline="-21021" dirty="0">
                <a:latin typeface="Calibri"/>
                <a:cs typeface="Calibri"/>
              </a:rPr>
              <a:t>8</a:t>
            </a:r>
            <a:endParaRPr sz="2775" baseline="-21021" dirty="0">
              <a:latin typeface="Calibri"/>
              <a:cs typeface="Calibri"/>
            </a:endParaRPr>
          </a:p>
          <a:p>
            <a:pPr marL="883285">
              <a:lnSpc>
                <a:spcPct val="100000"/>
              </a:lnSpc>
              <a:spcBef>
                <a:spcPts val="1685"/>
              </a:spcBef>
              <a:tabLst>
                <a:tab pos="1396365" algn="l"/>
              </a:tabLst>
            </a:pPr>
            <a:r>
              <a:rPr sz="2800" spc="-5" dirty="0">
                <a:latin typeface="Calibri"/>
                <a:cs typeface="Calibri"/>
              </a:rPr>
              <a:t>2.	(8957.75)</a:t>
            </a:r>
            <a:r>
              <a:rPr sz="2775" spc="-7" baseline="-21021" dirty="0">
                <a:latin typeface="Calibri"/>
                <a:cs typeface="Calibri"/>
              </a:rPr>
              <a:t>10  </a:t>
            </a:r>
            <a:r>
              <a:rPr sz="2800" spc="-5" dirty="0">
                <a:latin typeface="Calibri"/>
                <a:cs typeface="Calibri"/>
              </a:rPr>
              <a:t>= ( </a:t>
            </a:r>
            <a:r>
              <a:rPr lang="en-US" sz="2800" spc="-5" dirty="0" smtClean="0">
                <a:latin typeface="Calibri"/>
                <a:cs typeface="Calibri"/>
              </a:rPr>
              <a:t>21375.6</a:t>
            </a:r>
            <a:r>
              <a:rPr sz="2800" spc="-190" dirty="0" smtClean="0">
                <a:latin typeface="Calibri"/>
                <a:cs typeface="Calibri"/>
              </a:rPr>
              <a:t> </a:t>
            </a:r>
            <a:r>
              <a:rPr sz="2800" spc="10" dirty="0">
                <a:latin typeface="Calibri"/>
                <a:cs typeface="Calibri"/>
              </a:rPr>
              <a:t>)</a:t>
            </a:r>
            <a:r>
              <a:rPr sz="2775" spc="15" baseline="-21021" dirty="0">
                <a:latin typeface="Calibri"/>
                <a:cs typeface="Calibri"/>
              </a:rPr>
              <a:t>8</a:t>
            </a:r>
            <a:endParaRPr sz="2775" baseline="-21021" dirty="0">
              <a:latin typeface="Calibri"/>
              <a:cs typeface="Calibri"/>
            </a:endParaRPr>
          </a:p>
          <a:p>
            <a:pPr marL="883285">
              <a:lnSpc>
                <a:spcPct val="100000"/>
              </a:lnSpc>
              <a:spcBef>
                <a:spcPts val="1680"/>
              </a:spcBef>
              <a:tabLst>
                <a:tab pos="1396365" algn="l"/>
              </a:tabLst>
            </a:pPr>
            <a:r>
              <a:rPr sz="2800" spc="-5" dirty="0">
                <a:latin typeface="Calibri"/>
                <a:cs typeface="Calibri"/>
              </a:rPr>
              <a:t>3.	(420.6)</a:t>
            </a:r>
            <a:r>
              <a:rPr sz="2775" spc="-7" baseline="-21021" dirty="0">
                <a:latin typeface="Calibri"/>
                <a:cs typeface="Calibri"/>
              </a:rPr>
              <a:t>10 </a:t>
            </a:r>
            <a:r>
              <a:rPr sz="2800" spc="-5" dirty="0">
                <a:latin typeface="Calibri"/>
                <a:cs typeface="Calibri"/>
              </a:rPr>
              <a:t>= ( </a:t>
            </a:r>
            <a:r>
              <a:rPr lang="en-US" sz="2800" spc="-5" dirty="0" smtClean="0">
                <a:latin typeface="Calibri"/>
                <a:cs typeface="Calibri"/>
              </a:rPr>
              <a:t>644.463</a:t>
            </a:r>
            <a:r>
              <a:rPr sz="2800" spc="-160" dirty="0" smtClean="0">
                <a:latin typeface="Calibri"/>
                <a:cs typeface="Calibri"/>
              </a:rPr>
              <a:t> </a:t>
            </a:r>
            <a:r>
              <a:rPr lang="en-US" sz="2800" spc="-160" dirty="0" smtClean="0">
                <a:latin typeface="Calibri"/>
                <a:cs typeface="Calibri"/>
              </a:rPr>
              <a:t>1</a:t>
            </a:r>
            <a:r>
              <a:rPr sz="2800" spc="10" dirty="0" smtClean="0">
                <a:latin typeface="Calibri"/>
                <a:cs typeface="Calibri"/>
              </a:rPr>
              <a:t>)</a:t>
            </a:r>
            <a:r>
              <a:rPr sz="2775" spc="15" baseline="-21021" dirty="0" smtClean="0">
                <a:latin typeface="Calibri"/>
                <a:cs typeface="Calibri"/>
              </a:rPr>
              <a:t>8</a:t>
            </a:r>
            <a:endParaRPr sz="2775" baseline="-21021" dirty="0">
              <a:latin typeface="Calibri"/>
              <a:cs typeface="Calibri"/>
            </a:endParaRPr>
          </a:p>
          <a:p>
            <a:pPr marL="883285">
              <a:lnSpc>
                <a:spcPct val="100000"/>
              </a:lnSpc>
              <a:spcBef>
                <a:spcPts val="1680"/>
              </a:spcBef>
              <a:tabLst>
                <a:tab pos="1396365" algn="l"/>
              </a:tabLst>
            </a:pPr>
            <a:r>
              <a:rPr sz="2800" spc="-5" dirty="0">
                <a:latin typeface="Calibri"/>
                <a:cs typeface="Calibri"/>
              </a:rPr>
              <a:t>4.	(8476.47)</a:t>
            </a:r>
            <a:r>
              <a:rPr sz="2775" spc="-7" baseline="-21021" dirty="0">
                <a:latin typeface="Calibri"/>
                <a:cs typeface="Calibri"/>
              </a:rPr>
              <a:t>10 </a:t>
            </a:r>
            <a:r>
              <a:rPr sz="2800" spc="-5" dirty="0">
                <a:latin typeface="Calibri"/>
                <a:cs typeface="Calibri"/>
              </a:rPr>
              <a:t>= </a:t>
            </a:r>
            <a:r>
              <a:rPr sz="2800" spc="-5">
                <a:latin typeface="Calibri"/>
                <a:cs typeface="Calibri"/>
              </a:rPr>
              <a:t>( </a:t>
            </a:r>
            <a:r>
              <a:rPr lang="en-US" sz="2800" spc="-5" smtClean="0">
                <a:latin typeface="Calibri"/>
                <a:cs typeface="Calibri"/>
              </a:rPr>
              <a:t>20434.36</a:t>
            </a:r>
            <a:r>
              <a:rPr sz="2800" spc="-130" smtClean="0">
                <a:latin typeface="Calibri"/>
                <a:cs typeface="Calibri"/>
              </a:rPr>
              <a:t> </a:t>
            </a:r>
            <a:r>
              <a:rPr sz="2800" spc="10" dirty="0">
                <a:latin typeface="Calibri"/>
                <a:cs typeface="Calibri"/>
              </a:rPr>
              <a:t>)</a:t>
            </a:r>
            <a:r>
              <a:rPr sz="2775" spc="15" baseline="-21021" dirty="0">
                <a:latin typeface="Calibri"/>
                <a:cs typeface="Calibri"/>
              </a:rPr>
              <a:t>8</a:t>
            </a:r>
            <a:endParaRPr sz="2775" baseline="-21021" dirty="0">
              <a:latin typeface="Calibri"/>
              <a:cs typeface="Calibri"/>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marR="5080">
              <a:lnSpc>
                <a:spcPct val="100000"/>
              </a:lnSpc>
              <a:spcBef>
                <a:spcPts val="105"/>
              </a:spcBef>
            </a:pPr>
            <a:r>
              <a:rPr sz="3200" b="1" spc="-15" dirty="0">
                <a:latin typeface="Calibri"/>
                <a:cs typeface="Calibri"/>
              </a:rPr>
              <a:t>Conversion </a:t>
            </a:r>
            <a:r>
              <a:rPr sz="3200" b="1" spc="-10" dirty="0">
                <a:latin typeface="Calibri"/>
                <a:cs typeface="Calibri"/>
              </a:rPr>
              <a:t>from </a:t>
            </a:r>
            <a:r>
              <a:rPr sz="3200" b="1" spc="-5" dirty="0">
                <a:latin typeface="Calibri"/>
                <a:cs typeface="Calibri"/>
              </a:rPr>
              <a:t>Decimal </a:t>
            </a:r>
            <a:r>
              <a:rPr sz="3200" b="1" dirty="0">
                <a:latin typeface="Calibri"/>
                <a:cs typeface="Calibri"/>
              </a:rPr>
              <a:t>Number </a:t>
            </a:r>
            <a:r>
              <a:rPr sz="3200" b="1" spc="-15" dirty="0">
                <a:latin typeface="Calibri"/>
                <a:cs typeface="Calibri"/>
              </a:rPr>
              <a:t>to </a:t>
            </a:r>
            <a:r>
              <a:rPr sz="3200" b="1" spc="-20" dirty="0">
                <a:latin typeface="Calibri"/>
                <a:cs typeface="Calibri"/>
              </a:rPr>
              <a:t>Hex  </a:t>
            </a:r>
            <a:r>
              <a:rPr sz="3200" b="1" spc="-5" dirty="0">
                <a:latin typeface="Calibri"/>
                <a:cs typeface="Calibri"/>
              </a:rPr>
              <a:t>Number</a:t>
            </a:r>
            <a:endParaRPr sz="3200">
              <a:latin typeface="Calibri"/>
              <a:cs typeface="Calibri"/>
            </a:endParaRPr>
          </a:p>
        </p:txBody>
      </p:sp>
      <p:sp>
        <p:nvSpPr>
          <p:cNvPr id="4" name="object 4"/>
          <p:cNvSpPr/>
          <p:nvPr/>
        </p:nvSpPr>
        <p:spPr>
          <a:xfrm>
            <a:off x="6182995" y="5433059"/>
            <a:ext cx="1928495" cy="516255"/>
          </a:xfrm>
          <a:custGeom>
            <a:avLst/>
            <a:gdLst/>
            <a:ahLst/>
            <a:cxnLst/>
            <a:rect l="l" t="t" r="r" b="b"/>
            <a:pathLst>
              <a:path w="1928495" h="516254">
                <a:moveTo>
                  <a:pt x="964056" y="0"/>
                </a:moveTo>
                <a:lnTo>
                  <a:pt x="892114" y="708"/>
                </a:lnTo>
                <a:lnTo>
                  <a:pt x="821606" y="2798"/>
                </a:lnTo>
                <a:lnTo>
                  <a:pt x="752720" y="6222"/>
                </a:lnTo>
                <a:lnTo>
                  <a:pt x="685642" y="10928"/>
                </a:lnTo>
                <a:lnTo>
                  <a:pt x="620559" y="16867"/>
                </a:lnTo>
                <a:lnTo>
                  <a:pt x="557656" y="23988"/>
                </a:lnTo>
                <a:lnTo>
                  <a:pt x="497121" y="32243"/>
                </a:lnTo>
                <a:lnTo>
                  <a:pt x="439139" y="41580"/>
                </a:lnTo>
                <a:lnTo>
                  <a:pt x="383899" y="51950"/>
                </a:lnTo>
                <a:lnTo>
                  <a:pt x="331585" y="63303"/>
                </a:lnTo>
                <a:lnTo>
                  <a:pt x="282384" y="75588"/>
                </a:lnTo>
                <a:lnTo>
                  <a:pt x="236483" y="88757"/>
                </a:lnTo>
                <a:lnTo>
                  <a:pt x="194069" y="102758"/>
                </a:lnTo>
                <a:lnTo>
                  <a:pt x="155328" y="117542"/>
                </a:lnTo>
                <a:lnTo>
                  <a:pt x="120446" y="133059"/>
                </a:lnTo>
                <a:lnTo>
                  <a:pt x="63006" y="166092"/>
                </a:lnTo>
                <a:lnTo>
                  <a:pt x="23241" y="201456"/>
                </a:lnTo>
                <a:lnTo>
                  <a:pt x="2644" y="238752"/>
                </a:lnTo>
                <a:lnTo>
                  <a:pt x="0" y="258000"/>
                </a:lnTo>
                <a:lnTo>
                  <a:pt x="2644" y="277250"/>
                </a:lnTo>
                <a:lnTo>
                  <a:pt x="23241" y="314548"/>
                </a:lnTo>
                <a:lnTo>
                  <a:pt x="63006" y="349910"/>
                </a:lnTo>
                <a:lnTo>
                  <a:pt x="120446" y="382937"/>
                </a:lnTo>
                <a:lnTo>
                  <a:pt x="155328" y="398450"/>
                </a:lnTo>
                <a:lnTo>
                  <a:pt x="194069" y="413230"/>
                </a:lnTo>
                <a:lnTo>
                  <a:pt x="236483" y="427226"/>
                </a:lnTo>
                <a:lnTo>
                  <a:pt x="282384" y="440389"/>
                </a:lnTo>
                <a:lnTo>
                  <a:pt x="331585" y="452670"/>
                </a:lnTo>
                <a:lnTo>
                  <a:pt x="383899" y="464017"/>
                </a:lnTo>
                <a:lnTo>
                  <a:pt x="439139" y="474382"/>
                </a:lnTo>
                <a:lnTo>
                  <a:pt x="497121" y="483714"/>
                </a:lnTo>
                <a:lnTo>
                  <a:pt x="557656" y="491964"/>
                </a:lnTo>
                <a:lnTo>
                  <a:pt x="620559" y="499081"/>
                </a:lnTo>
                <a:lnTo>
                  <a:pt x="685642" y="505016"/>
                </a:lnTo>
                <a:lnTo>
                  <a:pt x="752720" y="509719"/>
                </a:lnTo>
                <a:lnTo>
                  <a:pt x="821606" y="513140"/>
                </a:lnTo>
                <a:lnTo>
                  <a:pt x="892114" y="515230"/>
                </a:lnTo>
                <a:lnTo>
                  <a:pt x="964056" y="515937"/>
                </a:lnTo>
                <a:lnTo>
                  <a:pt x="1036015" y="515230"/>
                </a:lnTo>
                <a:lnTo>
                  <a:pt x="1106535" y="513140"/>
                </a:lnTo>
                <a:lnTo>
                  <a:pt x="1175431" y="509719"/>
                </a:lnTo>
                <a:lnTo>
                  <a:pt x="1242517" y="505016"/>
                </a:lnTo>
                <a:lnTo>
                  <a:pt x="1307606" y="499081"/>
                </a:lnTo>
                <a:lnTo>
                  <a:pt x="1370512" y="491964"/>
                </a:lnTo>
                <a:lnTo>
                  <a:pt x="1431049" y="483714"/>
                </a:lnTo>
                <a:lnTo>
                  <a:pt x="1489030" y="474382"/>
                </a:lnTo>
                <a:lnTo>
                  <a:pt x="1544269" y="464017"/>
                </a:lnTo>
                <a:lnTo>
                  <a:pt x="1596580" y="452670"/>
                </a:lnTo>
                <a:lnTo>
                  <a:pt x="1645777" y="440389"/>
                </a:lnTo>
                <a:lnTo>
                  <a:pt x="1691673" y="427226"/>
                </a:lnTo>
                <a:lnTo>
                  <a:pt x="1734082" y="413230"/>
                </a:lnTo>
                <a:lnTo>
                  <a:pt x="1772817" y="398450"/>
                </a:lnTo>
                <a:lnTo>
                  <a:pt x="1807694" y="382937"/>
                </a:lnTo>
                <a:lnTo>
                  <a:pt x="1865122" y="349910"/>
                </a:lnTo>
                <a:lnTo>
                  <a:pt x="1904878" y="314548"/>
                </a:lnTo>
                <a:lnTo>
                  <a:pt x="1925470" y="277250"/>
                </a:lnTo>
                <a:lnTo>
                  <a:pt x="1928113" y="258000"/>
                </a:lnTo>
                <a:lnTo>
                  <a:pt x="1925470" y="238752"/>
                </a:lnTo>
                <a:lnTo>
                  <a:pt x="1904878" y="201456"/>
                </a:lnTo>
                <a:lnTo>
                  <a:pt x="1865122" y="166092"/>
                </a:lnTo>
                <a:lnTo>
                  <a:pt x="1807694" y="133059"/>
                </a:lnTo>
                <a:lnTo>
                  <a:pt x="1772817" y="117542"/>
                </a:lnTo>
                <a:lnTo>
                  <a:pt x="1734082" y="102758"/>
                </a:lnTo>
                <a:lnTo>
                  <a:pt x="1691673" y="88757"/>
                </a:lnTo>
                <a:lnTo>
                  <a:pt x="1645777" y="75588"/>
                </a:lnTo>
                <a:lnTo>
                  <a:pt x="1596580" y="63303"/>
                </a:lnTo>
                <a:lnTo>
                  <a:pt x="1544269" y="51950"/>
                </a:lnTo>
                <a:lnTo>
                  <a:pt x="1489030" y="41580"/>
                </a:lnTo>
                <a:lnTo>
                  <a:pt x="1431049" y="32243"/>
                </a:lnTo>
                <a:lnTo>
                  <a:pt x="1370512" y="23988"/>
                </a:lnTo>
                <a:lnTo>
                  <a:pt x="1307606" y="16867"/>
                </a:lnTo>
                <a:lnTo>
                  <a:pt x="1242517" y="10928"/>
                </a:lnTo>
                <a:lnTo>
                  <a:pt x="1175431" y="6222"/>
                </a:lnTo>
                <a:lnTo>
                  <a:pt x="1106535" y="2798"/>
                </a:lnTo>
                <a:lnTo>
                  <a:pt x="1036015" y="708"/>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182995" y="5433059"/>
            <a:ext cx="1928495" cy="516255"/>
          </a:xfrm>
          <a:custGeom>
            <a:avLst/>
            <a:gdLst/>
            <a:ahLst/>
            <a:cxnLst/>
            <a:rect l="l" t="t" r="r" b="b"/>
            <a:pathLst>
              <a:path w="1928495" h="516254">
                <a:moveTo>
                  <a:pt x="0" y="258000"/>
                </a:moveTo>
                <a:lnTo>
                  <a:pt x="10453" y="219888"/>
                </a:lnTo>
                <a:lnTo>
                  <a:pt x="40821" y="183508"/>
                </a:lnTo>
                <a:lnTo>
                  <a:pt x="89609" y="149259"/>
                </a:lnTo>
                <a:lnTo>
                  <a:pt x="155328" y="117542"/>
                </a:lnTo>
                <a:lnTo>
                  <a:pt x="194069" y="102758"/>
                </a:lnTo>
                <a:lnTo>
                  <a:pt x="236483" y="88757"/>
                </a:lnTo>
                <a:lnTo>
                  <a:pt x="282384" y="75588"/>
                </a:lnTo>
                <a:lnTo>
                  <a:pt x="331585" y="63303"/>
                </a:lnTo>
                <a:lnTo>
                  <a:pt x="383899" y="51950"/>
                </a:lnTo>
                <a:lnTo>
                  <a:pt x="439139" y="41580"/>
                </a:lnTo>
                <a:lnTo>
                  <a:pt x="497121" y="32243"/>
                </a:lnTo>
                <a:lnTo>
                  <a:pt x="557656" y="23988"/>
                </a:lnTo>
                <a:lnTo>
                  <a:pt x="620559" y="16867"/>
                </a:lnTo>
                <a:lnTo>
                  <a:pt x="685642" y="10928"/>
                </a:lnTo>
                <a:lnTo>
                  <a:pt x="752720" y="6222"/>
                </a:lnTo>
                <a:lnTo>
                  <a:pt x="821606" y="2798"/>
                </a:lnTo>
                <a:lnTo>
                  <a:pt x="892114" y="708"/>
                </a:lnTo>
                <a:lnTo>
                  <a:pt x="964056" y="0"/>
                </a:lnTo>
                <a:lnTo>
                  <a:pt x="1036015" y="708"/>
                </a:lnTo>
                <a:lnTo>
                  <a:pt x="1106535" y="2798"/>
                </a:lnTo>
                <a:lnTo>
                  <a:pt x="1175431" y="6222"/>
                </a:lnTo>
                <a:lnTo>
                  <a:pt x="1242517" y="10928"/>
                </a:lnTo>
                <a:lnTo>
                  <a:pt x="1307606" y="16867"/>
                </a:lnTo>
                <a:lnTo>
                  <a:pt x="1370512" y="23988"/>
                </a:lnTo>
                <a:lnTo>
                  <a:pt x="1431049" y="32243"/>
                </a:lnTo>
                <a:lnTo>
                  <a:pt x="1489030" y="41580"/>
                </a:lnTo>
                <a:lnTo>
                  <a:pt x="1544269" y="51950"/>
                </a:lnTo>
                <a:lnTo>
                  <a:pt x="1596580" y="63303"/>
                </a:lnTo>
                <a:lnTo>
                  <a:pt x="1645777" y="75588"/>
                </a:lnTo>
                <a:lnTo>
                  <a:pt x="1691673" y="88757"/>
                </a:lnTo>
                <a:lnTo>
                  <a:pt x="1734082" y="102758"/>
                </a:lnTo>
                <a:lnTo>
                  <a:pt x="1772817" y="117542"/>
                </a:lnTo>
                <a:lnTo>
                  <a:pt x="1807694" y="133059"/>
                </a:lnTo>
                <a:lnTo>
                  <a:pt x="1865122" y="166092"/>
                </a:lnTo>
                <a:lnTo>
                  <a:pt x="1904878" y="201456"/>
                </a:lnTo>
                <a:lnTo>
                  <a:pt x="1925470" y="238752"/>
                </a:lnTo>
                <a:lnTo>
                  <a:pt x="1928113" y="258000"/>
                </a:lnTo>
                <a:lnTo>
                  <a:pt x="1925470" y="277250"/>
                </a:lnTo>
                <a:lnTo>
                  <a:pt x="1904878" y="314548"/>
                </a:lnTo>
                <a:lnTo>
                  <a:pt x="1865122" y="349910"/>
                </a:lnTo>
                <a:lnTo>
                  <a:pt x="1807694" y="382937"/>
                </a:lnTo>
                <a:lnTo>
                  <a:pt x="1772817" y="398450"/>
                </a:lnTo>
                <a:lnTo>
                  <a:pt x="1734082" y="413230"/>
                </a:lnTo>
                <a:lnTo>
                  <a:pt x="1691673" y="427226"/>
                </a:lnTo>
                <a:lnTo>
                  <a:pt x="1645777" y="440389"/>
                </a:lnTo>
                <a:lnTo>
                  <a:pt x="1596580" y="452670"/>
                </a:lnTo>
                <a:lnTo>
                  <a:pt x="1544269" y="464017"/>
                </a:lnTo>
                <a:lnTo>
                  <a:pt x="1489030" y="474382"/>
                </a:lnTo>
                <a:lnTo>
                  <a:pt x="1431049" y="483714"/>
                </a:lnTo>
                <a:lnTo>
                  <a:pt x="1370512" y="491964"/>
                </a:lnTo>
                <a:lnTo>
                  <a:pt x="1307606" y="499081"/>
                </a:lnTo>
                <a:lnTo>
                  <a:pt x="1242517" y="505016"/>
                </a:lnTo>
                <a:lnTo>
                  <a:pt x="1175431" y="509719"/>
                </a:lnTo>
                <a:lnTo>
                  <a:pt x="1106535" y="513140"/>
                </a:lnTo>
                <a:lnTo>
                  <a:pt x="1036015" y="515230"/>
                </a:lnTo>
                <a:lnTo>
                  <a:pt x="964056" y="515937"/>
                </a:lnTo>
                <a:lnTo>
                  <a:pt x="892114" y="515230"/>
                </a:lnTo>
                <a:lnTo>
                  <a:pt x="821606" y="513140"/>
                </a:lnTo>
                <a:lnTo>
                  <a:pt x="752720" y="509719"/>
                </a:lnTo>
                <a:lnTo>
                  <a:pt x="685642" y="505016"/>
                </a:lnTo>
                <a:lnTo>
                  <a:pt x="620559" y="499081"/>
                </a:lnTo>
                <a:lnTo>
                  <a:pt x="557656" y="491964"/>
                </a:lnTo>
                <a:lnTo>
                  <a:pt x="497121" y="483714"/>
                </a:lnTo>
                <a:lnTo>
                  <a:pt x="439139" y="474382"/>
                </a:lnTo>
                <a:lnTo>
                  <a:pt x="383899" y="464017"/>
                </a:lnTo>
                <a:lnTo>
                  <a:pt x="331585" y="452670"/>
                </a:lnTo>
                <a:lnTo>
                  <a:pt x="282384" y="440389"/>
                </a:lnTo>
                <a:lnTo>
                  <a:pt x="236483" y="427226"/>
                </a:lnTo>
                <a:lnTo>
                  <a:pt x="194069" y="413230"/>
                </a:lnTo>
                <a:lnTo>
                  <a:pt x="155328" y="398450"/>
                </a:lnTo>
                <a:lnTo>
                  <a:pt x="120446" y="382937"/>
                </a:lnTo>
                <a:lnTo>
                  <a:pt x="63006" y="349910"/>
                </a:lnTo>
                <a:lnTo>
                  <a:pt x="23241" y="314548"/>
                </a:lnTo>
                <a:lnTo>
                  <a:pt x="2644" y="277250"/>
                </a:lnTo>
                <a:lnTo>
                  <a:pt x="0" y="258000"/>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543802" y="55300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220762" y="1752473"/>
            <a:ext cx="2773680" cy="1020444"/>
          </a:xfrm>
          <a:custGeom>
            <a:avLst/>
            <a:gdLst/>
            <a:ahLst/>
            <a:cxnLst/>
            <a:rect l="l" t="t" r="r" b="b"/>
            <a:pathLst>
              <a:path w="2773679" h="1020444">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6"/>
                </a:lnTo>
                <a:lnTo>
                  <a:pt x="38760" y="630415"/>
                </a:lnTo>
                <a:lnTo>
                  <a:pt x="74783" y="675831"/>
                </a:lnTo>
                <a:lnTo>
                  <a:pt x="121661" y="719392"/>
                </a:lnTo>
                <a:lnTo>
                  <a:pt x="178812" y="760884"/>
                </a:lnTo>
                <a:lnTo>
                  <a:pt x="245655" y="800093"/>
                </a:lnTo>
                <a:lnTo>
                  <a:pt x="282530" y="818774"/>
                </a:lnTo>
                <a:lnTo>
                  <a:pt x="321610" y="836805"/>
                </a:lnTo>
                <a:lnTo>
                  <a:pt x="362822" y="854158"/>
                </a:lnTo>
                <a:lnTo>
                  <a:pt x="406095" y="870807"/>
                </a:lnTo>
                <a:lnTo>
                  <a:pt x="451355" y="886725"/>
                </a:lnTo>
                <a:lnTo>
                  <a:pt x="498529" y="901885"/>
                </a:lnTo>
                <a:lnTo>
                  <a:pt x="547546" y="916260"/>
                </a:lnTo>
                <a:lnTo>
                  <a:pt x="598333" y="929825"/>
                </a:lnTo>
                <a:lnTo>
                  <a:pt x="650816" y="942551"/>
                </a:lnTo>
                <a:lnTo>
                  <a:pt x="704924" y="954413"/>
                </a:lnTo>
                <a:lnTo>
                  <a:pt x="760583" y="965384"/>
                </a:lnTo>
                <a:lnTo>
                  <a:pt x="817722" y="975436"/>
                </a:lnTo>
                <a:lnTo>
                  <a:pt x="876267" y="984544"/>
                </a:lnTo>
                <a:lnTo>
                  <a:pt x="936146" y="992681"/>
                </a:lnTo>
                <a:lnTo>
                  <a:pt x="997286" y="999819"/>
                </a:lnTo>
                <a:lnTo>
                  <a:pt x="1059615" y="1005932"/>
                </a:lnTo>
                <a:lnTo>
                  <a:pt x="1123060" y="1010994"/>
                </a:lnTo>
                <a:lnTo>
                  <a:pt x="1187548" y="1014977"/>
                </a:lnTo>
                <a:lnTo>
                  <a:pt x="1253007" y="1017856"/>
                </a:lnTo>
                <a:lnTo>
                  <a:pt x="1319365" y="1019602"/>
                </a:lnTo>
                <a:lnTo>
                  <a:pt x="1386547" y="1020190"/>
                </a:lnTo>
                <a:lnTo>
                  <a:pt x="1453730" y="1019602"/>
                </a:lnTo>
                <a:lnTo>
                  <a:pt x="1520088" y="1017856"/>
                </a:lnTo>
                <a:lnTo>
                  <a:pt x="1585548" y="1014977"/>
                </a:lnTo>
                <a:lnTo>
                  <a:pt x="1650036" y="1010994"/>
                </a:lnTo>
                <a:lnTo>
                  <a:pt x="1713482" y="1005932"/>
                </a:lnTo>
                <a:lnTo>
                  <a:pt x="1775812" y="999819"/>
                </a:lnTo>
                <a:lnTo>
                  <a:pt x="1836953" y="992681"/>
                </a:lnTo>
                <a:lnTo>
                  <a:pt x="1896833" y="984544"/>
                </a:lnTo>
                <a:lnTo>
                  <a:pt x="1955379" y="975436"/>
                </a:lnTo>
                <a:lnTo>
                  <a:pt x="2012519" y="965384"/>
                </a:lnTo>
                <a:lnTo>
                  <a:pt x="2068180" y="954413"/>
                </a:lnTo>
                <a:lnTo>
                  <a:pt x="2122289" y="942551"/>
                </a:lnTo>
                <a:lnTo>
                  <a:pt x="2174774" y="929825"/>
                </a:lnTo>
                <a:lnTo>
                  <a:pt x="2225563" y="916260"/>
                </a:lnTo>
                <a:lnTo>
                  <a:pt x="2274581" y="901885"/>
                </a:lnTo>
                <a:lnTo>
                  <a:pt x="2321758" y="886725"/>
                </a:lnTo>
                <a:lnTo>
                  <a:pt x="2367019" y="870807"/>
                </a:lnTo>
                <a:lnTo>
                  <a:pt x="2410293" y="854158"/>
                </a:lnTo>
                <a:lnTo>
                  <a:pt x="2451508" y="836805"/>
                </a:lnTo>
                <a:lnTo>
                  <a:pt x="2490589" y="818774"/>
                </a:lnTo>
                <a:lnTo>
                  <a:pt x="2527465" y="800093"/>
                </a:lnTo>
                <a:lnTo>
                  <a:pt x="2562064" y="780787"/>
                </a:lnTo>
                <a:lnTo>
                  <a:pt x="2624137" y="740410"/>
                </a:lnTo>
                <a:lnTo>
                  <a:pt x="2676226" y="697857"/>
                </a:lnTo>
                <a:lnTo>
                  <a:pt x="2717752" y="653341"/>
                </a:lnTo>
                <a:lnTo>
                  <a:pt x="2748132" y="607077"/>
                </a:lnTo>
                <a:lnTo>
                  <a:pt x="2766786" y="559278"/>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8" name="object 8"/>
          <p:cNvSpPr/>
          <p:nvPr/>
        </p:nvSpPr>
        <p:spPr>
          <a:xfrm>
            <a:off x="1220762" y="1752473"/>
            <a:ext cx="2773680" cy="1020444"/>
          </a:xfrm>
          <a:custGeom>
            <a:avLst/>
            <a:gdLst/>
            <a:ahLst/>
            <a:cxnLst/>
            <a:rect l="l" t="t" r="r" b="b"/>
            <a:pathLst>
              <a:path w="2773679" h="1020444">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6"/>
                </a:lnTo>
                <a:lnTo>
                  <a:pt x="2734371" y="630415"/>
                </a:lnTo>
                <a:lnTo>
                  <a:pt x="2698346" y="675831"/>
                </a:lnTo>
                <a:lnTo>
                  <a:pt x="2651465" y="719392"/>
                </a:lnTo>
                <a:lnTo>
                  <a:pt x="2594312" y="760884"/>
                </a:lnTo>
                <a:lnTo>
                  <a:pt x="2527465" y="800093"/>
                </a:lnTo>
                <a:lnTo>
                  <a:pt x="2490589" y="818774"/>
                </a:lnTo>
                <a:lnTo>
                  <a:pt x="2451508" y="836805"/>
                </a:lnTo>
                <a:lnTo>
                  <a:pt x="2410293" y="854158"/>
                </a:lnTo>
                <a:lnTo>
                  <a:pt x="2367019" y="870807"/>
                </a:lnTo>
                <a:lnTo>
                  <a:pt x="2321758" y="886725"/>
                </a:lnTo>
                <a:lnTo>
                  <a:pt x="2274581" y="901885"/>
                </a:lnTo>
                <a:lnTo>
                  <a:pt x="2225563" y="916260"/>
                </a:lnTo>
                <a:lnTo>
                  <a:pt x="2174774" y="929825"/>
                </a:lnTo>
                <a:lnTo>
                  <a:pt x="2122289" y="942551"/>
                </a:lnTo>
                <a:lnTo>
                  <a:pt x="2068180" y="954413"/>
                </a:lnTo>
                <a:lnTo>
                  <a:pt x="2012519" y="965384"/>
                </a:lnTo>
                <a:lnTo>
                  <a:pt x="1955379" y="975436"/>
                </a:lnTo>
                <a:lnTo>
                  <a:pt x="1896833" y="984544"/>
                </a:lnTo>
                <a:lnTo>
                  <a:pt x="1836953" y="992681"/>
                </a:lnTo>
                <a:lnTo>
                  <a:pt x="1775812" y="999819"/>
                </a:lnTo>
                <a:lnTo>
                  <a:pt x="1713482" y="1005932"/>
                </a:lnTo>
                <a:lnTo>
                  <a:pt x="1650036" y="1010994"/>
                </a:lnTo>
                <a:lnTo>
                  <a:pt x="1585548" y="1014977"/>
                </a:lnTo>
                <a:lnTo>
                  <a:pt x="1520088" y="1017856"/>
                </a:lnTo>
                <a:lnTo>
                  <a:pt x="1453730" y="1019602"/>
                </a:lnTo>
                <a:lnTo>
                  <a:pt x="1386547" y="1020190"/>
                </a:lnTo>
                <a:lnTo>
                  <a:pt x="1319365" y="1019602"/>
                </a:lnTo>
                <a:lnTo>
                  <a:pt x="1253007" y="1017856"/>
                </a:lnTo>
                <a:lnTo>
                  <a:pt x="1187548" y="1014977"/>
                </a:lnTo>
                <a:lnTo>
                  <a:pt x="1123060" y="1010994"/>
                </a:lnTo>
                <a:lnTo>
                  <a:pt x="1059615" y="1005932"/>
                </a:lnTo>
                <a:lnTo>
                  <a:pt x="997286" y="999819"/>
                </a:lnTo>
                <a:lnTo>
                  <a:pt x="936146" y="992681"/>
                </a:lnTo>
                <a:lnTo>
                  <a:pt x="876267" y="984544"/>
                </a:lnTo>
                <a:lnTo>
                  <a:pt x="817722" y="975436"/>
                </a:lnTo>
                <a:lnTo>
                  <a:pt x="760583" y="965384"/>
                </a:lnTo>
                <a:lnTo>
                  <a:pt x="704924" y="954413"/>
                </a:lnTo>
                <a:lnTo>
                  <a:pt x="650816" y="942551"/>
                </a:lnTo>
                <a:lnTo>
                  <a:pt x="598333" y="929825"/>
                </a:lnTo>
                <a:lnTo>
                  <a:pt x="547546" y="916260"/>
                </a:lnTo>
                <a:lnTo>
                  <a:pt x="498529" y="901885"/>
                </a:lnTo>
                <a:lnTo>
                  <a:pt x="451355" y="886725"/>
                </a:lnTo>
                <a:lnTo>
                  <a:pt x="406095" y="870807"/>
                </a:lnTo>
                <a:lnTo>
                  <a:pt x="362822" y="854158"/>
                </a:lnTo>
                <a:lnTo>
                  <a:pt x="321610" y="836805"/>
                </a:lnTo>
                <a:lnTo>
                  <a:pt x="282530" y="818774"/>
                </a:lnTo>
                <a:lnTo>
                  <a:pt x="245655" y="800093"/>
                </a:lnTo>
                <a:lnTo>
                  <a:pt x="211058" y="780787"/>
                </a:lnTo>
                <a:lnTo>
                  <a:pt x="148988" y="740410"/>
                </a:lnTo>
                <a:lnTo>
                  <a:pt x="96901" y="697857"/>
                </a:lnTo>
                <a:lnTo>
                  <a:pt x="55378"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221738" y="2101088"/>
            <a:ext cx="772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5"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761101" y="1752473"/>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761101" y="1752473"/>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895338" y="21010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220762" y="5064125"/>
            <a:ext cx="2773680" cy="1020444"/>
          </a:xfrm>
          <a:custGeom>
            <a:avLst/>
            <a:gdLst/>
            <a:ahLst/>
            <a:cxnLst/>
            <a:rect l="l" t="t" r="r" b="b"/>
            <a:pathLst>
              <a:path w="2773679" h="1020445">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7"/>
                </a:lnTo>
                <a:lnTo>
                  <a:pt x="38760" y="630417"/>
                </a:lnTo>
                <a:lnTo>
                  <a:pt x="74783" y="675835"/>
                </a:lnTo>
                <a:lnTo>
                  <a:pt x="121661" y="719398"/>
                </a:lnTo>
                <a:lnTo>
                  <a:pt x="178812" y="760893"/>
                </a:lnTo>
                <a:lnTo>
                  <a:pt x="245655" y="800105"/>
                </a:lnTo>
                <a:lnTo>
                  <a:pt x="282530" y="818788"/>
                </a:lnTo>
                <a:lnTo>
                  <a:pt x="321610" y="836821"/>
                </a:lnTo>
                <a:lnTo>
                  <a:pt x="362822" y="854175"/>
                </a:lnTo>
                <a:lnTo>
                  <a:pt x="406095" y="870826"/>
                </a:lnTo>
                <a:lnTo>
                  <a:pt x="451355" y="886745"/>
                </a:lnTo>
                <a:lnTo>
                  <a:pt x="498529" y="901907"/>
                </a:lnTo>
                <a:lnTo>
                  <a:pt x="547546" y="916284"/>
                </a:lnTo>
                <a:lnTo>
                  <a:pt x="598333" y="929850"/>
                </a:lnTo>
                <a:lnTo>
                  <a:pt x="650816" y="942578"/>
                </a:lnTo>
                <a:lnTo>
                  <a:pt x="704924" y="954442"/>
                </a:lnTo>
                <a:lnTo>
                  <a:pt x="760583" y="965414"/>
                </a:lnTo>
                <a:lnTo>
                  <a:pt x="817722" y="975468"/>
                </a:lnTo>
                <a:lnTo>
                  <a:pt x="876267" y="984577"/>
                </a:lnTo>
                <a:lnTo>
                  <a:pt x="936146" y="992715"/>
                </a:lnTo>
                <a:lnTo>
                  <a:pt x="997286" y="999854"/>
                </a:lnTo>
                <a:lnTo>
                  <a:pt x="1059615" y="1005968"/>
                </a:lnTo>
                <a:lnTo>
                  <a:pt x="1123060" y="1011031"/>
                </a:lnTo>
                <a:lnTo>
                  <a:pt x="1187548" y="1015015"/>
                </a:lnTo>
                <a:lnTo>
                  <a:pt x="1253007" y="1017893"/>
                </a:lnTo>
                <a:lnTo>
                  <a:pt x="1319365" y="1019640"/>
                </a:lnTo>
                <a:lnTo>
                  <a:pt x="1386547" y="1020229"/>
                </a:lnTo>
                <a:lnTo>
                  <a:pt x="1453730" y="1019640"/>
                </a:lnTo>
                <a:lnTo>
                  <a:pt x="1520088" y="1017893"/>
                </a:lnTo>
                <a:lnTo>
                  <a:pt x="1585548" y="1015015"/>
                </a:lnTo>
                <a:lnTo>
                  <a:pt x="1650036" y="1011031"/>
                </a:lnTo>
                <a:lnTo>
                  <a:pt x="1713482" y="1005968"/>
                </a:lnTo>
                <a:lnTo>
                  <a:pt x="1775812" y="999854"/>
                </a:lnTo>
                <a:lnTo>
                  <a:pt x="1836953" y="992715"/>
                </a:lnTo>
                <a:lnTo>
                  <a:pt x="1896833" y="984577"/>
                </a:lnTo>
                <a:lnTo>
                  <a:pt x="1955379" y="975468"/>
                </a:lnTo>
                <a:lnTo>
                  <a:pt x="2012519" y="965414"/>
                </a:lnTo>
                <a:lnTo>
                  <a:pt x="2068180" y="954442"/>
                </a:lnTo>
                <a:lnTo>
                  <a:pt x="2122289" y="942578"/>
                </a:lnTo>
                <a:lnTo>
                  <a:pt x="2174774" y="929850"/>
                </a:lnTo>
                <a:lnTo>
                  <a:pt x="2225563" y="916284"/>
                </a:lnTo>
                <a:lnTo>
                  <a:pt x="2274581" y="901907"/>
                </a:lnTo>
                <a:lnTo>
                  <a:pt x="2321758" y="886745"/>
                </a:lnTo>
                <a:lnTo>
                  <a:pt x="2367019" y="870826"/>
                </a:lnTo>
                <a:lnTo>
                  <a:pt x="2410293" y="854175"/>
                </a:lnTo>
                <a:lnTo>
                  <a:pt x="2451508" y="836821"/>
                </a:lnTo>
                <a:lnTo>
                  <a:pt x="2490589" y="818788"/>
                </a:lnTo>
                <a:lnTo>
                  <a:pt x="2527465" y="800105"/>
                </a:lnTo>
                <a:lnTo>
                  <a:pt x="2562064" y="780798"/>
                </a:lnTo>
                <a:lnTo>
                  <a:pt x="2624137" y="740418"/>
                </a:lnTo>
                <a:lnTo>
                  <a:pt x="2676226" y="697862"/>
                </a:lnTo>
                <a:lnTo>
                  <a:pt x="2717752" y="653344"/>
                </a:lnTo>
                <a:lnTo>
                  <a:pt x="2748132" y="607079"/>
                </a:lnTo>
                <a:lnTo>
                  <a:pt x="2766786" y="559279"/>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14" name="object 14"/>
          <p:cNvSpPr/>
          <p:nvPr/>
        </p:nvSpPr>
        <p:spPr>
          <a:xfrm>
            <a:off x="1220762" y="5064125"/>
            <a:ext cx="2773680" cy="1020444"/>
          </a:xfrm>
          <a:custGeom>
            <a:avLst/>
            <a:gdLst/>
            <a:ahLst/>
            <a:cxnLst/>
            <a:rect l="l" t="t" r="r" b="b"/>
            <a:pathLst>
              <a:path w="2773679" h="1020445">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7"/>
                </a:lnTo>
                <a:lnTo>
                  <a:pt x="2734371" y="630417"/>
                </a:lnTo>
                <a:lnTo>
                  <a:pt x="2698346" y="675835"/>
                </a:lnTo>
                <a:lnTo>
                  <a:pt x="2651465" y="719398"/>
                </a:lnTo>
                <a:lnTo>
                  <a:pt x="2594312" y="760893"/>
                </a:lnTo>
                <a:lnTo>
                  <a:pt x="2527465" y="800105"/>
                </a:lnTo>
                <a:lnTo>
                  <a:pt x="2490589" y="818788"/>
                </a:lnTo>
                <a:lnTo>
                  <a:pt x="2451508" y="836821"/>
                </a:lnTo>
                <a:lnTo>
                  <a:pt x="2410293" y="854175"/>
                </a:lnTo>
                <a:lnTo>
                  <a:pt x="2367019" y="870826"/>
                </a:lnTo>
                <a:lnTo>
                  <a:pt x="2321758" y="886745"/>
                </a:lnTo>
                <a:lnTo>
                  <a:pt x="2274581" y="901907"/>
                </a:lnTo>
                <a:lnTo>
                  <a:pt x="2225563" y="916284"/>
                </a:lnTo>
                <a:lnTo>
                  <a:pt x="2174774" y="929850"/>
                </a:lnTo>
                <a:lnTo>
                  <a:pt x="2122289" y="942578"/>
                </a:lnTo>
                <a:lnTo>
                  <a:pt x="2068180" y="954442"/>
                </a:lnTo>
                <a:lnTo>
                  <a:pt x="2012519" y="965414"/>
                </a:lnTo>
                <a:lnTo>
                  <a:pt x="1955379" y="975468"/>
                </a:lnTo>
                <a:lnTo>
                  <a:pt x="1896833" y="984577"/>
                </a:lnTo>
                <a:lnTo>
                  <a:pt x="1836953" y="992715"/>
                </a:lnTo>
                <a:lnTo>
                  <a:pt x="1775812" y="999854"/>
                </a:lnTo>
                <a:lnTo>
                  <a:pt x="1713482" y="1005968"/>
                </a:lnTo>
                <a:lnTo>
                  <a:pt x="1650036" y="1011031"/>
                </a:lnTo>
                <a:lnTo>
                  <a:pt x="1585548" y="1015015"/>
                </a:lnTo>
                <a:lnTo>
                  <a:pt x="1520088" y="1017893"/>
                </a:lnTo>
                <a:lnTo>
                  <a:pt x="1453730" y="1019640"/>
                </a:lnTo>
                <a:lnTo>
                  <a:pt x="1386547" y="1020229"/>
                </a:lnTo>
                <a:lnTo>
                  <a:pt x="1319365" y="1019640"/>
                </a:lnTo>
                <a:lnTo>
                  <a:pt x="1253007" y="1017893"/>
                </a:lnTo>
                <a:lnTo>
                  <a:pt x="1187548" y="1015015"/>
                </a:lnTo>
                <a:lnTo>
                  <a:pt x="1123060" y="1011031"/>
                </a:lnTo>
                <a:lnTo>
                  <a:pt x="1059615" y="1005968"/>
                </a:lnTo>
                <a:lnTo>
                  <a:pt x="997286" y="999854"/>
                </a:lnTo>
                <a:lnTo>
                  <a:pt x="936146" y="992715"/>
                </a:lnTo>
                <a:lnTo>
                  <a:pt x="876267" y="984577"/>
                </a:lnTo>
                <a:lnTo>
                  <a:pt x="817722" y="975468"/>
                </a:lnTo>
                <a:lnTo>
                  <a:pt x="760583" y="965414"/>
                </a:lnTo>
                <a:lnTo>
                  <a:pt x="704924" y="954442"/>
                </a:lnTo>
                <a:lnTo>
                  <a:pt x="650816" y="942578"/>
                </a:lnTo>
                <a:lnTo>
                  <a:pt x="598333" y="929850"/>
                </a:lnTo>
                <a:lnTo>
                  <a:pt x="547546" y="916284"/>
                </a:lnTo>
                <a:lnTo>
                  <a:pt x="498529" y="901907"/>
                </a:lnTo>
                <a:lnTo>
                  <a:pt x="451355" y="886745"/>
                </a:lnTo>
                <a:lnTo>
                  <a:pt x="406095" y="870826"/>
                </a:lnTo>
                <a:lnTo>
                  <a:pt x="362822" y="854175"/>
                </a:lnTo>
                <a:lnTo>
                  <a:pt x="321610" y="836821"/>
                </a:lnTo>
                <a:lnTo>
                  <a:pt x="282530" y="818788"/>
                </a:lnTo>
                <a:lnTo>
                  <a:pt x="245655" y="800105"/>
                </a:lnTo>
                <a:lnTo>
                  <a:pt x="211058" y="780798"/>
                </a:lnTo>
                <a:lnTo>
                  <a:pt x="148988" y="740418"/>
                </a:lnTo>
                <a:lnTo>
                  <a:pt x="96901" y="697862"/>
                </a:lnTo>
                <a:lnTo>
                  <a:pt x="55378" y="653344"/>
                </a:lnTo>
                <a:lnTo>
                  <a:pt x="25000" y="607079"/>
                </a:lnTo>
                <a:lnTo>
                  <a:pt x="6346" y="559279"/>
                </a:lnTo>
                <a:lnTo>
                  <a:pt x="0" y="510159"/>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299461" y="5413349"/>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993896" y="2612898"/>
            <a:ext cx="1849755" cy="2684780"/>
          </a:xfrm>
          <a:custGeom>
            <a:avLst/>
            <a:gdLst/>
            <a:ahLst/>
            <a:cxnLst/>
            <a:rect l="l" t="t" r="r" b="b"/>
            <a:pathLst>
              <a:path w="1849754" h="2684779">
                <a:moveTo>
                  <a:pt x="23621" y="2515870"/>
                </a:moveTo>
                <a:lnTo>
                  <a:pt x="0" y="2684526"/>
                </a:lnTo>
                <a:lnTo>
                  <a:pt x="149098" y="2602357"/>
                </a:lnTo>
                <a:lnTo>
                  <a:pt x="137490" y="2594356"/>
                </a:lnTo>
                <a:lnTo>
                  <a:pt x="92837" y="2594356"/>
                </a:lnTo>
                <a:lnTo>
                  <a:pt x="51053" y="2565654"/>
                </a:lnTo>
                <a:lnTo>
                  <a:pt x="65477" y="2544719"/>
                </a:lnTo>
                <a:lnTo>
                  <a:pt x="23621" y="2515870"/>
                </a:lnTo>
                <a:close/>
              </a:path>
              <a:path w="1849754" h="2684779">
                <a:moveTo>
                  <a:pt x="65477" y="2544719"/>
                </a:moveTo>
                <a:lnTo>
                  <a:pt x="51053" y="2565654"/>
                </a:lnTo>
                <a:lnTo>
                  <a:pt x="92837" y="2594356"/>
                </a:lnTo>
                <a:lnTo>
                  <a:pt x="107215" y="2573488"/>
                </a:lnTo>
                <a:lnTo>
                  <a:pt x="65477" y="2544719"/>
                </a:lnTo>
                <a:close/>
              </a:path>
              <a:path w="1849754" h="2684779">
                <a:moveTo>
                  <a:pt x="107215" y="2573488"/>
                </a:moveTo>
                <a:lnTo>
                  <a:pt x="92837" y="2594356"/>
                </a:lnTo>
                <a:lnTo>
                  <a:pt x="137490" y="2594356"/>
                </a:lnTo>
                <a:lnTo>
                  <a:pt x="107215" y="2573488"/>
                </a:lnTo>
                <a:close/>
              </a:path>
              <a:path w="1849754" h="2684779">
                <a:moveTo>
                  <a:pt x="1742274" y="110928"/>
                </a:moveTo>
                <a:lnTo>
                  <a:pt x="65477" y="2544719"/>
                </a:lnTo>
                <a:lnTo>
                  <a:pt x="107215" y="2573488"/>
                </a:lnTo>
                <a:lnTo>
                  <a:pt x="1784161" y="139787"/>
                </a:lnTo>
                <a:lnTo>
                  <a:pt x="1742274" y="110928"/>
                </a:lnTo>
                <a:close/>
              </a:path>
              <a:path w="1849754" h="2684779">
                <a:moveTo>
                  <a:pt x="1836939" y="90042"/>
                </a:moveTo>
                <a:lnTo>
                  <a:pt x="1756664" y="90042"/>
                </a:lnTo>
                <a:lnTo>
                  <a:pt x="1798574" y="118872"/>
                </a:lnTo>
                <a:lnTo>
                  <a:pt x="1784161" y="139787"/>
                </a:lnTo>
                <a:lnTo>
                  <a:pt x="1825878" y="168528"/>
                </a:lnTo>
                <a:lnTo>
                  <a:pt x="1836939" y="90042"/>
                </a:lnTo>
                <a:close/>
              </a:path>
              <a:path w="1849754" h="2684779">
                <a:moveTo>
                  <a:pt x="1756664" y="90042"/>
                </a:moveTo>
                <a:lnTo>
                  <a:pt x="1742274" y="110928"/>
                </a:lnTo>
                <a:lnTo>
                  <a:pt x="1784161" y="139787"/>
                </a:lnTo>
                <a:lnTo>
                  <a:pt x="1798574" y="118872"/>
                </a:lnTo>
                <a:lnTo>
                  <a:pt x="1756664" y="90042"/>
                </a:lnTo>
                <a:close/>
              </a:path>
              <a:path w="1849754" h="2684779">
                <a:moveTo>
                  <a:pt x="1849627" y="0"/>
                </a:moveTo>
                <a:lnTo>
                  <a:pt x="1700529" y="82168"/>
                </a:lnTo>
                <a:lnTo>
                  <a:pt x="1742274" y="110928"/>
                </a:lnTo>
                <a:lnTo>
                  <a:pt x="1756664" y="90042"/>
                </a:lnTo>
                <a:lnTo>
                  <a:pt x="1836939" y="90042"/>
                </a:lnTo>
                <a:lnTo>
                  <a:pt x="1849627" y="0"/>
                </a:lnTo>
                <a:close/>
              </a:path>
            </a:pathLst>
          </a:custGeom>
          <a:solidFill>
            <a:srgbClr val="E3E9EE"/>
          </a:solidFill>
        </p:spPr>
        <p:txBody>
          <a:bodyPr wrap="square" lIns="0" tIns="0" rIns="0" bIns="0" rtlCol="0"/>
          <a:lstStyle/>
          <a:p>
            <a:endParaRPr/>
          </a:p>
        </p:txBody>
      </p:sp>
      <p:sp>
        <p:nvSpPr>
          <p:cNvPr id="17" name="object 17"/>
          <p:cNvSpPr/>
          <p:nvPr/>
        </p:nvSpPr>
        <p:spPr>
          <a:xfrm>
            <a:off x="3972940" y="2598420"/>
            <a:ext cx="1870710" cy="2699385"/>
          </a:xfrm>
          <a:custGeom>
            <a:avLst/>
            <a:gdLst/>
            <a:ahLst/>
            <a:cxnLst/>
            <a:rect l="l" t="t" r="r" b="b"/>
            <a:pathLst>
              <a:path w="1870710" h="2699385">
                <a:moveTo>
                  <a:pt x="1763268" y="2588005"/>
                </a:moveTo>
                <a:lnTo>
                  <a:pt x="1721485" y="2616835"/>
                </a:lnTo>
                <a:lnTo>
                  <a:pt x="1870583" y="2699004"/>
                </a:lnTo>
                <a:lnTo>
                  <a:pt x="1857885" y="2608834"/>
                </a:lnTo>
                <a:lnTo>
                  <a:pt x="1777619" y="2608834"/>
                </a:lnTo>
                <a:lnTo>
                  <a:pt x="1763268" y="2588005"/>
                </a:lnTo>
                <a:close/>
              </a:path>
              <a:path w="1870710" h="2699385">
                <a:moveTo>
                  <a:pt x="1805077" y="2559158"/>
                </a:moveTo>
                <a:lnTo>
                  <a:pt x="1763268" y="2588005"/>
                </a:lnTo>
                <a:lnTo>
                  <a:pt x="1777619" y="2608834"/>
                </a:lnTo>
                <a:lnTo>
                  <a:pt x="1819529" y="2580131"/>
                </a:lnTo>
                <a:lnTo>
                  <a:pt x="1805077" y="2559158"/>
                </a:lnTo>
                <a:close/>
              </a:path>
              <a:path w="1870710" h="2699385">
                <a:moveTo>
                  <a:pt x="1846834" y="2530347"/>
                </a:moveTo>
                <a:lnTo>
                  <a:pt x="1805077" y="2559158"/>
                </a:lnTo>
                <a:lnTo>
                  <a:pt x="1819529" y="2580131"/>
                </a:lnTo>
                <a:lnTo>
                  <a:pt x="1777619" y="2608834"/>
                </a:lnTo>
                <a:lnTo>
                  <a:pt x="1857885" y="2608834"/>
                </a:lnTo>
                <a:lnTo>
                  <a:pt x="1846834" y="2530347"/>
                </a:lnTo>
                <a:close/>
              </a:path>
              <a:path w="1870710" h="2699385">
                <a:moveTo>
                  <a:pt x="41783" y="0"/>
                </a:moveTo>
                <a:lnTo>
                  <a:pt x="0" y="28828"/>
                </a:lnTo>
                <a:lnTo>
                  <a:pt x="1763268" y="2588005"/>
                </a:lnTo>
                <a:lnTo>
                  <a:pt x="1805077" y="2559158"/>
                </a:lnTo>
                <a:lnTo>
                  <a:pt x="41783" y="0"/>
                </a:lnTo>
                <a:close/>
              </a:path>
            </a:pathLst>
          </a:custGeom>
          <a:solidFill>
            <a:srgbClr val="FF0000"/>
          </a:solidFill>
        </p:spPr>
        <p:txBody>
          <a:bodyPr wrap="square" lIns="0" tIns="0" rIns="0" bIns="0" rtlCol="0"/>
          <a:lstStyle/>
          <a:p>
            <a:endParaRPr/>
          </a:p>
        </p:txBody>
      </p:sp>
      <p:sp>
        <p:nvSpPr>
          <p:cNvPr id="18" name="object 18"/>
          <p:cNvSpPr/>
          <p:nvPr/>
        </p:nvSpPr>
        <p:spPr>
          <a:xfrm>
            <a:off x="7113396" y="3079495"/>
            <a:ext cx="153035" cy="1866900"/>
          </a:xfrm>
          <a:custGeom>
            <a:avLst/>
            <a:gdLst/>
            <a:ahLst/>
            <a:cxnLst/>
            <a:rect l="l" t="t" r="r" b="b"/>
            <a:pathLst>
              <a:path w="153034" h="1866900">
                <a:moveTo>
                  <a:pt x="50803" y="1714627"/>
                </a:moveTo>
                <a:lnTo>
                  <a:pt x="0" y="1714627"/>
                </a:lnTo>
                <a:lnTo>
                  <a:pt x="76200" y="1866899"/>
                </a:lnTo>
                <a:lnTo>
                  <a:pt x="139583" y="1740027"/>
                </a:lnTo>
                <a:lnTo>
                  <a:pt x="50800" y="1740027"/>
                </a:lnTo>
                <a:lnTo>
                  <a:pt x="50803" y="1714627"/>
                </a:lnTo>
                <a:close/>
              </a:path>
              <a:path w="153034" h="1866900">
                <a:moveTo>
                  <a:pt x="51050" y="152188"/>
                </a:moveTo>
                <a:lnTo>
                  <a:pt x="50800" y="1740027"/>
                </a:lnTo>
                <a:lnTo>
                  <a:pt x="101600" y="1740027"/>
                </a:lnTo>
                <a:lnTo>
                  <a:pt x="101850" y="152230"/>
                </a:lnTo>
                <a:lnTo>
                  <a:pt x="51050" y="152188"/>
                </a:lnTo>
                <a:close/>
              </a:path>
              <a:path w="153034" h="1866900">
                <a:moveTo>
                  <a:pt x="152273" y="1714627"/>
                </a:moveTo>
                <a:lnTo>
                  <a:pt x="101603" y="1714627"/>
                </a:lnTo>
                <a:lnTo>
                  <a:pt x="101600" y="1740027"/>
                </a:lnTo>
                <a:lnTo>
                  <a:pt x="139583" y="1740027"/>
                </a:lnTo>
                <a:lnTo>
                  <a:pt x="152273" y="1714627"/>
                </a:lnTo>
                <a:close/>
              </a:path>
              <a:path w="153034" h="1866900">
                <a:moveTo>
                  <a:pt x="139964" y="126873"/>
                </a:moveTo>
                <a:lnTo>
                  <a:pt x="101853" y="126873"/>
                </a:lnTo>
                <a:lnTo>
                  <a:pt x="101850" y="152230"/>
                </a:lnTo>
                <a:lnTo>
                  <a:pt x="152653" y="152273"/>
                </a:lnTo>
                <a:lnTo>
                  <a:pt x="139964" y="126873"/>
                </a:lnTo>
                <a:close/>
              </a:path>
              <a:path w="153034" h="1866900">
                <a:moveTo>
                  <a:pt x="101853" y="126873"/>
                </a:moveTo>
                <a:lnTo>
                  <a:pt x="51053" y="126873"/>
                </a:lnTo>
                <a:lnTo>
                  <a:pt x="51050" y="152188"/>
                </a:lnTo>
                <a:lnTo>
                  <a:pt x="101850" y="152230"/>
                </a:lnTo>
                <a:lnTo>
                  <a:pt x="101853" y="126873"/>
                </a:lnTo>
                <a:close/>
              </a:path>
              <a:path w="153034" h="1866900">
                <a:moveTo>
                  <a:pt x="76580" y="0"/>
                </a:moveTo>
                <a:lnTo>
                  <a:pt x="380" y="152145"/>
                </a:lnTo>
                <a:lnTo>
                  <a:pt x="51050" y="152188"/>
                </a:lnTo>
                <a:lnTo>
                  <a:pt x="51053" y="126873"/>
                </a:lnTo>
                <a:lnTo>
                  <a:pt x="139964" y="126873"/>
                </a:lnTo>
                <a:lnTo>
                  <a:pt x="76580" y="0"/>
                </a:lnTo>
                <a:close/>
              </a:path>
            </a:pathLst>
          </a:custGeom>
          <a:solidFill>
            <a:srgbClr val="E3E9EE"/>
          </a:solidFill>
        </p:spPr>
        <p:txBody>
          <a:bodyPr wrap="square" lIns="0" tIns="0" rIns="0" bIns="0" rtlCol="0"/>
          <a:lstStyle/>
          <a:p>
            <a:endParaRPr/>
          </a:p>
        </p:txBody>
      </p:sp>
      <p:sp>
        <p:nvSpPr>
          <p:cNvPr id="19" name="object 19"/>
          <p:cNvSpPr/>
          <p:nvPr/>
        </p:nvSpPr>
        <p:spPr>
          <a:xfrm>
            <a:off x="2487422" y="2963545"/>
            <a:ext cx="153035" cy="1866900"/>
          </a:xfrm>
          <a:custGeom>
            <a:avLst/>
            <a:gdLst/>
            <a:ahLst/>
            <a:cxnLst/>
            <a:rect l="l" t="t" r="r" b="b"/>
            <a:pathLst>
              <a:path w="153035" h="1866900">
                <a:moveTo>
                  <a:pt x="50803" y="1714627"/>
                </a:moveTo>
                <a:lnTo>
                  <a:pt x="0" y="1714627"/>
                </a:lnTo>
                <a:lnTo>
                  <a:pt x="76200" y="1866899"/>
                </a:lnTo>
                <a:lnTo>
                  <a:pt x="139583" y="1740027"/>
                </a:lnTo>
                <a:lnTo>
                  <a:pt x="50800" y="1740027"/>
                </a:lnTo>
                <a:lnTo>
                  <a:pt x="50803" y="1714627"/>
                </a:lnTo>
                <a:close/>
              </a:path>
              <a:path w="153035" h="1866900">
                <a:moveTo>
                  <a:pt x="101853" y="126872"/>
                </a:moveTo>
                <a:lnTo>
                  <a:pt x="51053" y="126872"/>
                </a:lnTo>
                <a:lnTo>
                  <a:pt x="50800" y="1740027"/>
                </a:lnTo>
                <a:lnTo>
                  <a:pt x="101600" y="1740027"/>
                </a:lnTo>
                <a:lnTo>
                  <a:pt x="101853" y="126872"/>
                </a:lnTo>
                <a:close/>
              </a:path>
              <a:path w="153035" h="1866900">
                <a:moveTo>
                  <a:pt x="152272" y="1714627"/>
                </a:moveTo>
                <a:lnTo>
                  <a:pt x="101603" y="1714627"/>
                </a:lnTo>
                <a:lnTo>
                  <a:pt x="101600" y="1740027"/>
                </a:lnTo>
                <a:lnTo>
                  <a:pt x="139583" y="1740027"/>
                </a:lnTo>
                <a:lnTo>
                  <a:pt x="152272" y="1714627"/>
                </a:lnTo>
                <a:close/>
              </a:path>
              <a:path w="153035" h="1866900">
                <a:moveTo>
                  <a:pt x="76453" y="0"/>
                </a:moveTo>
                <a:lnTo>
                  <a:pt x="380" y="152272"/>
                </a:lnTo>
                <a:lnTo>
                  <a:pt x="51050" y="152272"/>
                </a:lnTo>
                <a:lnTo>
                  <a:pt x="51053" y="126872"/>
                </a:lnTo>
                <a:lnTo>
                  <a:pt x="139943" y="126872"/>
                </a:lnTo>
                <a:lnTo>
                  <a:pt x="76453" y="0"/>
                </a:lnTo>
                <a:close/>
              </a:path>
              <a:path w="153035" h="1866900">
                <a:moveTo>
                  <a:pt x="139943" y="126872"/>
                </a:moveTo>
                <a:lnTo>
                  <a:pt x="101853" y="126872"/>
                </a:lnTo>
                <a:lnTo>
                  <a:pt x="101850" y="152272"/>
                </a:lnTo>
                <a:lnTo>
                  <a:pt x="152653" y="152272"/>
                </a:lnTo>
                <a:lnTo>
                  <a:pt x="139943" y="126872"/>
                </a:lnTo>
                <a:close/>
              </a:path>
            </a:pathLst>
          </a:custGeom>
          <a:solidFill>
            <a:srgbClr val="E3E9EE"/>
          </a:solidFill>
        </p:spPr>
        <p:txBody>
          <a:bodyPr wrap="square" lIns="0" tIns="0" rIns="0" bIns="0" rtlCol="0"/>
          <a:lstStyle/>
          <a:p>
            <a:endParaRPr/>
          </a:p>
        </p:txBody>
      </p:sp>
      <p:sp>
        <p:nvSpPr>
          <p:cNvPr id="20" name="object 20"/>
          <p:cNvSpPr/>
          <p:nvPr/>
        </p:nvSpPr>
        <p:spPr>
          <a:xfrm>
            <a:off x="4246498" y="2187575"/>
            <a:ext cx="1344930" cy="153035"/>
          </a:xfrm>
          <a:custGeom>
            <a:avLst/>
            <a:gdLst/>
            <a:ahLst/>
            <a:cxnLst/>
            <a:rect l="l" t="t" r="r" b="b"/>
            <a:pathLst>
              <a:path w="1344929" h="153035">
                <a:moveTo>
                  <a:pt x="1192402" y="101845"/>
                </a:moveTo>
                <a:lnTo>
                  <a:pt x="1192402" y="152526"/>
                </a:lnTo>
                <a:lnTo>
                  <a:pt x="1293833" y="101853"/>
                </a:lnTo>
                <a:lnTo>
                  <a:pt x="1192402" y="101845"/>
                </a:lnTo>
                <a:close/>
              </a:path>
              <a:path w="1344929" h="153035">
                <a:moveTo>
                  <a:pt x="152400" y="0"/>
                </a:moveTo>
                <a:lnTo>
                  <a:pt x="0" y="76073"/>
                </a:lnTo>
                <a:lnTo>
                  <a:pt x="152273" y="152273"/>
                </a:lnTo>
                <a:lnTo>
                  <a:pt x="152315" y="101481"/>
                </a:lnTo>
                <a:lnTo>
                  <a:pt x="127000" y="101473"/>
                </a:lnTo>
                <a:lnTo>
                  <a:pt x="127000" y="50800"/>
                </a:lnTo>
                <a:lnTo>
                  <a:pt x="152357" y="50800"/>
                </a:lnTo>
                <a:lnTo>
                  <a:pt x="152400" y="0"/>
                </a:lnTo>
                <a:close/>
              </a:path>
              <a:path w="1344929" h="153035">
                <a:moveTo>
                  <a:pt x="1192402" y="51048"/>
                </a:moveTo>
                <a:lnTo>
                  <a:pt x="1192402" y="101845"/>
                </a:lnTo>
                <a:lnTo>
                  <a:pt x="1217802" y="101853"/>
                </a:lnTo>
                <a:lnTo>
                  <a:pt x="1217802" y="51053"/>
                </a:lnTo>
                <a:lnTo>
                  <a:pt x="1192402" y="51048"/>
                </a:lnTo>
                <a:close/>
              </a:path>
              <a:path w="1344929" h="153035">
                <a:moveTo>
                  <a:pt x="1192402" y="253"/>
                </a:moveTo>
                <a:lnTo>
                  <a:pt x="1192402" y="51048"/>
                </a:lnTo>
                <a:lnTo>
                  <a:pt x="1217802" y="51053"/>
                </a:lnTo>
                <a:lnTo>
                  <a:pt x="1217802" y="101853"/>
                </a:lnTo>
                <a:lnTo>
                  <a:pt x="1293851" y="101845"/>
                </a:lnTo>
                <a:lnTo>
                  <a:pt x="1344676" y="76453"/>
                </a:lnTo>
                <a:lnTo>
                  <a:pt x="1192402" y="253"/>
                </a:lnTo>
                <a:close/>
              </a:path>
              <a:path w="1344929" h="153035">
                <a:moveTo>
                  <a:pt x="152357" y="50805"/>
                </a:moveTo>
                <a:lnTo>
                  <a:pt x="152315" y="101481"/>
                </a:lnTo>
                <a:lnTo>
                  <a:pt x="1192402" y="101845"/>
                </a:lnTo>
                <a:lnTo>
                  <a:pt x="1192402" y="51048"/>
                </a:lnTo>
                <a:lnTo>
                  <a:pt x="152357" y="50805"/>
                </a:lnTo>
                <a:close/>
              </a:path>
              <a:path w="1344929" h="153035">
                <a:moveTo>
                  <a:pt x="127000" y="50800"/>
                </a:moveTo>
                <a:lnTo>
                  <a:pt x="127000"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
        <p:nvSpPr>
          <p:cNvPr id="21" name="object 21"/>
          <p:cNvSpPr/>
          <p:nvPr/>
        </p:nvSpPr>
        <p:spPr>
          <a:xfrm>
            <a:off x="4246498" y="5570473"/>
            <a:ext cx="1344930" cy="153035"/>
          </a:xfrm>
          <a:custGeom>
            <a:avLst/>
            <a:gdLst/>
            <a:ahLst/>
            <a:cxnLst/>
            <a:rect l="l" t="t" r="r" b="b"/>
            <a:pathLst>
              <a:path w="1344929" h="153035">
                <a:moveTo>
                  <a:pt x="1192402" y="253"/>
                </a:moveTo>
                <a:lnTo>
                  <a:pt x="1192402" y="152577"/>
                </a:lnTo>
                <a:lnTo>
                  <a:pt x="1293952" y="101828"/>
                </a:lnTo>
                <a:lnTo>
                  <a:pt x="1217802" y="101828"/>
                </a:lnTo>
                <a:lnTo>
                  <a:pt x="1217802" y="51066"/>
                </a:lnTo>
                <a:lnTo>
                  <a:pt x="1293896" y="51059"/>
                </a:lnTo>
                <a:lnTo>
                  <a:pt x="1192402" y="253"/>
                </a:lnTo>
                <a:close/>
              </a:path>
              <a:path w="1344929" h="153035">
                <a:moveTo>
                  <a:pt x="152400" y="0"/>
                </a:moveTo>
                <a:lnTo>
                  <a:pt x="0" y="76123"/>
                </a:lnTo>
                <a:lnTo>
                  <a:pt x="152273" y="152311"/>
                </a:lnTo>
                <a:lnTo>
                  <a:pt x="152315" y="101543"/>
                </a:lnTo>
                <a:lnTo>
                  <a:pt x="127000" y="101536"/>
                </a:lnTo>
                <a:lnTo>
                  <a:pt x="127000" y="50774"/>
                </a:lnTo>
                <a:lnTo>
                  <a:pt x="152357" y="50774"/>
                </a:lnTo>
                <a:lnTo>
                  <a:pt x="152400" y="0"/>
                </a:lnTo>
                <a:close/>
              </a:path>
              <a:path w="1344929" h="153035">
                <a:moveTo>
                  <a:pt x="1217802" y="101821"/>
                </a:moveTo>
                <a:lnTo>
                  <a:pt x="1192403" y="101821"/>
                </a:lnTo>
                <a:lnTo>
                  <a:pt x="1217802" y="101828"/>
                </a:lnTo>
                <a:close/>
              </a:path>
              <a:path w="1344929" h="153035">
                <a:moveTo>
                  <a:pt x="1293896" y="51059"/>
                </a:moveTo>
                <a:lnTo>
                  <a:pt x="1192403" y="51059"/>
                </a:lnTo>
                <a:lnTo>
                  <a:pt x="1217802" y="51066"/>
                </a:lnTo>
                <a:lnTo>
                  <a:pt x="1217802" y="101828"/>
                </a:lnTo>
                <a:lnTo>
                  <a:pt x="1293965" y="101821"/>
                </a:lnTo>
                <a:lnTo>
                  <a:pt x="1344676" y="76479"/>
                </a:lnTo>
                <a:lnTo>
                  <a:pt x="1293896" y="51059"/>
                </a:lnTo>
                <a:close/>
              </a:path>
              <a:path w="1344929" h="153035">
                <a:moveTo>
                  <a:pt x="152357" y="50781"/>
                </a:moveTo>
                <a:lnTo>
                  <a:pt x="152315" y="101543"/>
                </a:lnTo>
                <a:lnTo>
                  <a:pt x="1192403" y="101821"/>
                </a:lnTo>
                <a:lnTo>
                  <a:pt x="1192403" y="51059"/>
                </a:lnTo>
                <a:lnTo>
                  <a:pt x="152357" y="50781"/>
                </a:lnTo>
                <a:close/>
              </a:path>
              <a:path w="1344929" h="153035">
                <a:moveTo>
                  <a:pt x="127000" y="50774"/>
                </a:moveTo>
                <a:lnTo>
                  <a:pt x="127000" y="101536"/>
                </a:lnTo>
                <a:lnTo>
                  <a:pt x="152315" y="101543"/>
                </a:lnTo>
                <a:lnTo>
                  <a:pt x="152357" y="50781"/>
                </a:lnTo>
                <a:lnTo>
                  <a:pt x="127000" y="50774"/>
                </a:lnTo>
                <a:close/>
              </a:path>
            </a:pathLst>
          </a:custGeom>
          <a:solidFill>
            <a:srgbClr val="E3E9EE"/>
          </a:solidFill>
        </p:spPr>
        <p:txBody>
          <a:bodyPr wrap="square" lIns="0" tIns="0" rIns="0" bIns="0" rtlCol="0"/>
          <a:lstStyle/>
          <a:p>
            <a:endParaRPr/>
          </a:p>
        </p:txBody>
      </p:sp>
      <p:sp>
        <p:nvSpPr>
          <p:cNvPr id="24" name="object 24"/>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62</a:t>
            </a:fld>
            <a:endParaRPr sz="1200">
              <a:latin typeface="Calibri"/>
              <a:cs typeface="Calibri"/>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0080" rIns="0" bIns="0" rtlCol="0">
            <a:spAutoFit/>
          </a:bodyPr>
          <a:lstStyle/>
          <a:p>
            <a:pPr marL="12700" marR="5080">
              <a:lnSpc>
                <a:spcPct val="100000"/>
              </a:lnSpc>
              <a:spcBef>
                <a:spcPts val="95"/>
              </a:spcBef>
            </a:pPr>
            <a:r>
              <a:rPr sz="2800" b="1" spc="-20" dirty="0">
                <a:latin typeface="Calibri"/>
                <a:cs typeface="Calibri"/>
              </a:rPr>
              <a:t>Conversion </a:t>
            </a:r>
            <a:r>
              <a:rPr sz="2800" b="1" spc="-5" dirty="0">
                <a:latin typeface="Calibri"/>
                <a:cs typeface="Calibri"/>
              </a:rPr>
              <a:t>of Decimal Number </a:t>
            </a:r>
            <a:r>
              <a:rPr sz="2800" b="1" spc="-20" dirty="0">
                <a:latin typeface="Calibri"/>
                <a:cs typeface="Calibri"/>
              </a:rPr>
              <a:t>into </a:t>
            </a:r>
            <a:r>
              <a:rPr sz="2800" b="1" spc="-15" dirty="0">
                <a:latin typeface="Calibri"/>
                <a:cs typeface="Calibri"/>
              </a:rPr>
              <a:t>Hexadecimal  </a:t>
            </a:r>
            <a:r>
              <a:rPr sz="2800" b="1" spc="-5" dirty="0">
                <a:latin typeface="Calibri"/>
                <a:cs typeface="Calibri"/>
              </a:rPr>
              <a:t>Number </a:t>
            </a:r>
            <a:r>
              <a:rPr sz="2800" b="1" spc="-15" dirty="0">
                <a:latin typeface="Calibri"/>
                <a:cs typeface="Calibri"/>
              </a:rPr>
              <a:t>(Integer</a:t>
            </a:r>
            <a:r>
              <a:rPr sz="2800" b="1" spc="30" dirty="0">
                <a:latin typeface="Calibri"/>
                <a:cs typeface="Calibri"/>
              </a:rPr>
              <a:t> </a:t>
            </a:r>
            <a:r>
              <a:rPr sz="2800" b="1" spc="-5" dirty="0">
                <a:latin typeface="Calibri"/>
                <a:cs typeface="Calibri"/>
              </a:rPr>
              <a:t>Number)</a:t>
            </a:r>
            <a:endParaRPr sz="2800">
              <a:latin typeface="Calibri"/>
              <a:cs typeface="Calibri"/>
            </a:endParaRPr>
          </a:p>
        </p:txBody>
      </p:sp>
      <p:sp>
        <p:nvSpPr>
          <p:cNvPr id="3" name="object 3"/>
          <p:cNvSpPr txBox="1"/>
          <p:nvPr/>
        </p:nvSpPr>
        <p:spPr>
          <a:xfrm>
            <a:off x="383844" y="921994"/>
            <a:ext cx="8379459" cy="5147945"/>
          </a:xfrm>
          <a:prstGeom prst="rect">
            <a:avLst/>
          </a:prstGeom>
        </p:spPr>
        <p:txBody>
          <a:bodyPr vert="horz" wrap="square" lIns="0" tIns="256540" rIns="0" bIns="0" rtlCol="0">
            <a:spAutoFit/>
          </a:bodyPr>
          <a:lstStyle/>
          <a:p>
            <a:pPr marL="12700">
              <a:lnSpc>
                <a:spcPct val="100000"/>
              </a:lnSpc>
              <a:spcBef>
                <a:spcPts val="2020"/>
              </a:spcBef>
            </a:pPr>
            <a:r>
              <a:rPr sz="3200" spc="-15" dirty="0">
                <a:solidFill>
                  <a:srgbClr val="FF0000"/>
                </a:solidFill>
                <a:latin typeface="Calibri"/>
                <a:cs typeface="Calibri"/>
              </a:rPr>
              <a:t>Procedure:</a:t>
            </a:r>
            <a:endParaRPr sz="3200">
              <a:latin typeface="Calibri"/>
              <a:cs typeface="Calibri"/>
            </a:endParaRPr>
          </a:p>
          <a:p>
            <a:pPr marL="527685" marR="8890" indent="-515620" algn="just">
              <a:lnSpc>
                <a:spcPct val="150000"/>
              </a:lnSpc>
              <a:spcBef>
                <a:spcPts val="5"/>
              </a:spcBef>
              <a:buAutoNum type="arabicPeriod"/>
              <a:tabLst>
                <a:tab pos="528320" algn="l"/>
              </a:tabLst>
            </a:pPr>
            <a:r>
              <a:rPr sz="3200" spc="-5" dirty="0">
                <a:latin typeface="Calibri"/>
                <a:cs typeface="Calibri"/>
              </a:rPr>
              <a:t>Divide </a:t>
            </a:r>
            <a:r>
              <a:rPr sz="3200" dirty="0">
                <a:latin typeface="Calibri"/>
                <a:cs typeface="Calibri"/>
              </a:rPr>
              <a:t>the </a:t>
            </a:r>
            <a:r>
              <a:rPr sz="3200" spc="-5" dirty="0">
                <a:latin typeface="Calibri"/>
                <a:cs typeface="Calibri"/>
              </a:rPr>
              <a:t>decimal no </a:t>
            </a:r>
            <a:r>
              <a:rPr sz="3200" spc="-10" dirty="0">
                <a:latin typeface="Calibri"/>
                <a:cs typeface="Calibri"/>
              </a:rPr>
              <a:t>by </a:t>
            </a:r>
            <a:r>
              <a:rPr sz="3200" dirty="0">
                <a:latin typeface="Calibri"/>
                <a:cs typeface="Calibri"/>
              </a:rPr>
              <a:t>the </a:t>
            </a:r>
            <a:r>
              <a:rPr sz="3200" spc="-5" dirty="0">
                <a:latin typeface="Calibri"/>
                <a:cs typeface="Calibri"/>
              </a:rPr>
              <a:t>base 16, noting  </a:t>
            </a:r>
            <a:r>
              <a:rPr sz="3200" dirty="0">
                <a:latin typeface="Calibri"/>
                <a:cs typeface="Calibri"/>
              </a:rPr>
              <a:t>the</a:t>
            </a:r>
            <a:r>
              <a:rPr sz="3200" spc="-5" dirty="0">
                <a:latin typeface="Calibri"/>
                <a:cs typeface="Calibri"/>
              </a:rPr>
              <a:t> </a:t>
            </a:r>
            <a:r>
              <a:rPr sz="3200" spc="-40" dirty="0">
                <a:latin typeface="Calibri"/>
                <a:cs typeface="Calibri"/>
              </a:rPr>
              <a:t>remainder.</a:t>
            </a:r>
            <a:endParaRPr sz="3200">
              <a:latin typeface="Calibri"/>
              <a:cs typeface="Calibri"/>
            </a:endParaRPr>
          </a:p>
          <a:p>
            <a:pPr marL="527685" marR="5080" indent="-515620" algn="just">
              <a:lnSpc>
                <a:spcPct val="150000"/>
              </a:lnSpc>
              <a:buAutoNum type="arabicPeriod"/>
              <a:tabLst>
                <a:tab pos="528320" algn="l"/>
              </a:tabLst>
            </a:pPr>
            <a:r>
              <a:rPr sz="3200" spc="-5" dirty="0">
                <a:latin typeface="Calibri"/>
                <a:cs typeface="Calibri"/>
              </a:rPr>
              <a:t>Continue </a:t>
            </a:r>
            <a:r>
              <a:rPr sz="3200" spc="-25" dirty="0">
                <a:latin typeface="Calibri"/>
                <a:cs typeface="Calibri"/>
              </a:rPr>
              <a:t>to </a:t>
            </a:r>
            <a:r>
              <a:rPr sz="3200" spc="-5" dirty="0">
                <a:latin typeface="Calibri"/>
                <a:cs typeface="Calibri"/>
              </a:rPr>
              <a:t>divide </a:t>
            </a:r>
            <a:r>
              <a:rPr sz="3200" dirty="0">
                <a:latin typeface="Calibri"/>
                <a:cs typeface="Calibri"/>
              </a:rPr>
              <a:t>the </a:t>
            </a:r>
            <a:r>
              <a:rPr sz="3200" spc="-10" dirty="0">
                <a:latin typeface="Calibri"/>
                <a:cs typeface="Calibri"/>
              </a:rPr>
              <a:t>quotient by </a:t>
            </a:r>
            <a:r>
              <a:rPr sz="3200" dirty="0">
                <a:latin typeface="Calibri"/>
                <a:cs typeface="Calibri"/>
              </a:rPr>
              <a:t>16 </a:t>
            </a:r>
            <a:r>
              <a:rPr sz="3200" spc="-10" dirty="0">
                <a:latin typeface="Calibri"/>
                <a:cs typeface="Calibri"/>
              </a:rPr>
              <a:t>until  there </a:t>
            </a:r>
            <a:r>
              <a:rPr sz="3200" spc="-5" dirty="0">
                <a:latin typeface="Calibri"/>
                <a:cs typeface="Calibri"/>
              </a:rPr>
              <a:t>is nothing </a:t>
            </a:r>
            <a:r>
              <a:rPr sz="3200" spc="-10" dirty="0">
                <a:latin typeface="Calibri"/>
                <a:cs typeface="Calibri"/>
              </a:rPr>
              <a:t>left, </a:t>
            </a:r>
            <a:r>
              <a:rPr sz="3200" spc="-20" dirty="0">
                <a:latin typeface="Calibri"/>
                <a:cs typeface="Calibri"/>
              </a:rPr>
              <a:t>keeping </a:t>
            </a:r>
            <a:r>
              <a:rPr sz="3200" dirty="0">
                <a:latin typeface="Calibri"/>
                <a:cs typeface="Calibri"/>
              </a:rPr>
              <a:t>the </a:t>
            </a:r>
            <a:r>
              <a:rPr sz="3200" spc="-15" dirty="0">
                <a:latin typeface="Calibri"/>
                <a:cs typeface="Calibri"/>
              </a:rPr>
              <a:t>track </a:t>
            </a:r>
            <a:r>
              <a:rPr sz="3200" dirty="0">
                <a:latin typeface="Calibri"/>
                <a:cs typeface="Calibri"/>
              </a:rPr>
              <a:t>of the  </a:t>
            </a:r>
            <a:r>
              <a:rPr sz="3200" spc="-10" dirty="0">
                <a:latin typeface="Calibri"/>
                <a:cs typeface="Calibri"/>
              </a:rPr>
              <a:t>remainders </a:t>
            </a:r>
            <a:r>
              <a:rPr sz="3200" spc="-15" dirty="0">
                <a:latin typeface="Calibri"/>
                <a:cs typeface="Calibri"/>
              </a:rPr>
              <a:t>from </a:t>
            </a:r>
            <a:r>
              <a:rPr sz="3200" dirty="0">
                <a:latin typeface="Calibri"/>
                <a:cs typeface="Calibri"/>
              </a:rPr>
              <a:t>each</a:t>
            </a:r>
            <a:r>
              <a:rPr sz="3200" spc="-25" dirty="0">
                <a:latin typeface="Calibri"/>
                <a:cs typeface="Calibri"/>
              </a:rPr>
              <a:t> </a:t>
            </a:r>
            <a:r>
              <a:rPr sz="3200" spc="-20" dirty="0">
                <a:latin typeface="Calibri"/>
                <a:cs typeface="Calibri"/>
              </a:rPr>
              <a:t>step.</a:t>
            </a:r>
            <a:endParaRPr sz="3200">
              <a:latin typeface="Calibri"/>
              <a:cs typeface="Calibri"/>
            </a:endParaRPr>
          </a:p>
          <a:p>
            <a:pPr marL="527685" indent="-515620" algn="just">
              <a:lnSpc>
                <a:spcPct val="100000"/>
              </a:lnSpc>
              <a:spcBef>
                <a:spcPts val="1920"/>
              </a:spcBef>
              <a:buAutoNum type="arabicPeriod"/>
              <a:tabLst>
                <a:tab pos="528320" algn="l"/>
              </a:tabLst>
            </a:pPr>
            <a:r>
              <a:rPr sz="3200" spc="-15" dirty="0">
                <a:latin typeface="Calibri"/>
                <a:cs typeface="Calibri"/>
              </a:rPr>
              <a:t>List </a:t>
            </a:r>
            <a:r>
              <a:rPr sz="3200" dirty="0">
                <a:latin typeface="Calibri"/>
                <a:cs typeface="Calibri"/>
              </a:rPr>
              <a:t>the </a:t>
            </a:r>
            <a:r>
              <a:rPr sz="3200" spc="-5" dirty="0">
                <a:latin typeface="Calibri"/>
                <a:cs typeface="Calibri"/>
              </a:rPr>
              <a:t>remainder </a:t>
            </a:r>
            <a:r>
              <a:rPr sz="3200" spc="-10" dirty="0">
                <a:latin typeface="Calibri"/>
                <a:cs typeface="Calibri"/>
              </a:rPr>
              <a:t>values </a:t>
            </a:r>
            <a:r>
              <a:rPr sz="3200" dirty="0">
                <a:latin typeface="Calibri"/>
                <a:cs typeface="Calibri"/>
              </a:rPr>
              <a:t>in </a:t>
            </a:r>
            <a:r>
              <a:rPr sz="3200" spc="-25" dirty="0">
                <a:latin typeface="Calibri"/>
                <a:cs typeface="Calibri"/>
              </a:rPr>
              <a:t>reverse </a:t>
            </a:r>
            <a:r>
              <a:rPr sz="3200" spc="-15" dirty="0">
                <a:latin typeface="Calibri"/>
                <a:cs typeface="Calibri"/>
              </a:rPr>
              <a:t>order</a:t>
            </a:r>
            <a:r>
              <a:rPr sz="3200" spc="20" dirty="0">
                <a:latin typeface="Calibri"/>
                <a:cs typeface="Calibri"/>
              </a:rPr>
              <a:t> </a:t>
            </a:r>
            <a:r>
              <a:rPr sz="3200" spc="-45" dirty="0">
                <a:latin typeface="Calibri"/>
                <a:cs typeface="Calibri"/>
              </a:rPr>
              <a:t>to</a:t>
            </a:r>
            <a:endParaRPr sz="3200">
              <a:latin typeface="Calibri"/>
              <a:cs typeface="Calibri"/>
            </a:endParaRPr>
          </a:p>
        </p:txBody>
      </p:sp>
      <p:sp>
        <p:nvSpPr>
          <p:cNvPr id="4" name="object 4"/>
          <p:cNvSpPr txBox="1"/>
          <p:nvPr/>
        </p:nvSpPr>
        <p:spPr>
          <a:xfrm>
            <a:off x="510540" y="6172301"/>
            <a:ext cx="737870" cy="513715"/>
          </a:xfrm>
          <a:prstGeom prst="rect">
            <a:avLst/>
          </a:prstGeom>
        </p:spPr>
        <p:txBody>
          <a:bodyPr vert="horz" wrap="square" lIns="0" tIns="12700" rIns="0" bIns="0" rtlCol="0">
            <a:spAutoFit/>
          </a:bodyPr>
          <a:lstStyle/>
          <a:p>
            <a:pPr marL="38100">
              <a:lnSpc>
                <a:spcPct val="100000"/>
              </a:lnSpc>
              <a:spcBef>
                <a:spcPts val="100"/>
              </a:spcBef>
            </a:pPr>
            <a:r>
              <a:rPr sz="1200" dirty="0">
                <a:solidFill>
                  <a:srgbClr val="8A8A8A"/>
                </a:solidFill>
                <a:latin typeface="Calibri"/>
                <a:cs typeface="Calibri"/>
              </a:rPr>
              <a:t>8</a:t>
            </a:r>
            <a:r>
              <a:rPr sz="1200" spc="5" dirty="0">
                <a:solidFill>
                  <a:srgbClr val="8A8A8A"/>
                </a:solidFill>
                <a:latin typeface="Calibri"/>
                <a:cs typeface="Calibri"/>
              </a:rPr>
              <a:t>/</a:t>
            </a:r>
            <a:r>
              <a:rPr sz="1200" dirty="0">
                <a:solidFill>
                  <a:srgbClr val="8A8A8A"/>
                </a:solidFill>
                <a:latin typeface="Calibri"/>
                <a:cs typeface="Calibri"/>
              </a:rPr>
              <a:t>2</a:t>
            </a:r>
            <a:r>
              <a:rPr sz="1200" spc="5" dirty="0">
                <a:solidFill>
                  <a:srgbClr val="8A8A8A"/>
                </a:solidFill>
                <a:latin typeface="Calibri"/>
                <a:cs typeface="Calibri"/>
              </a:rPr>
              <a:t>9</a:t>
            </a:r>
            <a:r>
              <a:rPr sz="1200" dirty="0">
                <a:solidFill>
                  <a:srgbClr val="8A8A8A"/>
                </a:solidFill>
                <a:latin typeface="Calibri"/>
                <a:cs typeface="Calibri"/>
              </a:rPr>
              <a:t>/</a:t>
            </a:r>
            <a:r>
              <a:rPr sz="1200" spc="-520" dirty="0">
                <a:solidFill>
                  <a:srgbClr val="8A8A8A"/>
                </a:solidFill>
                <a:latin typeface="Calibri"/>
                <a:cs typeface="Calibri"/>
              </a:rPr>
              <a:t>2</a:t>
            </a:r>
            <a:r>
              <a:rPr sz="4800" spc="-690" baseline="-15625" dirty="0">
                <a:latin typeface="Calibri"/>
                <a:cs typeface="Calibri"/>
              </a:rPr>
              <a:t>f</a:t>
            </a:r>
            <a:r>
              <a:rPr sz="1200" spc="-150" dirty="0">
                <a:solidFill>
                  <a:srgbClr val="8A8A8A"/>
                </a:solidFill>
                <a:latin typeface="Calibri"/>
                <a:cs typeface="Calibri"/>
              </a:rPr>
              <a:t>0</a:t>
            </a:r>
            <a:r>
              <a:rPr sz="4800" spc="-869" baseline="-15625" dirty="0">
                <a:latin typeface="Calibri"/>
                <a:cs typeface="Calibri"/>
              </a:rPr>
              <a:t>i</a:t>
            </a:r>
            <a:r>
              <a:rPr sz="1200" spc="-40" dirty="0">
                <a:solidFill>
                  <a:srgbClr val="8A8A8A"/>
                </a:solidFill>
                <a:latin typeface="Calibri"/>
                <a:cs typeface="Calibri"/>
              </a:rPr>
              <a:t>1</a:t>
            </a:r>
            <a:r>
              <a:rPr sz="4800" spc="-2467" baseline="-15625" dirty="0">
                <a:latin typeface="Calibri"/>
                <a:cs typeface="Calibri"/>
              </a:rPr>
              <a:t>n</a:t>
            </a:r>
            <a:r>
              <a:rPr sz="1200" dirty="0">
                <a:solidFill>
                  <a:srgbClr val="8A8A8A"/>
                </a:solidFill>
                <a:latin typeface="Calibri"/>
                <a:cs typeface="Calibri"/>
              </a:rPr>
              <a:t>7</a:t>
            </a:r>
            <a:endParaRPr sz="1200">
              <a:latin typeface="Calibri"/>
              <a:cs typeface="Calibri"/>
            </a:endParaRPr>
          </a:p>
        </p:txBody>
      </p:sp>
      <p:sp>
        <p:nvSpPr>
          <p:cNvPr id="5" name="object 5"/>
          <p:cNvSpPr txBox="1"/>
          <p:nvPr/>
        </p:nvSpPr>
        <p:spPr>
          <a:xfrm>
            <a:off x="1303380" y="6287515"/>
            <a:ext cx="5100955" cy="513715"/>
          </a:xfrm>
          <a:prstGeom prst="rect">
            <a:avLst/>
          </a:prstGeom>
        </p:spPr>
        <p:txBody>
          <a:bodyPr vert="horz" wrap="square" lIns="0" tIns="12700" rIns="0" bIns="0" rtlCol="0">
            <a:spAutoFit/>
          </a:bodyPr>
          <a:lstStyle/>
          <a:p>
            <a:pPr marL="38100">
              <a:lnSpc>
                <a:spcPct val="100000"/>
              </a:lnSpc>
              <a:spcBef>
                <a:spcPts val="100"/>
              </a:spcBef>
            </a:pPr>
            <a:r>
              <a:rPr sz="3200" dirty="0">
                <a:latin typeface="Calibri"/>
                <a:cs typeface="Calibri"/>
              </a:rPr>
              <a:t>d</a:t>
            </a:r>
            <a:r>
              <a:rPr sz="3200" spc="15" dirty="0">
                <a:latin typeface="Calibri"/>
                <a:cs typeface="Calibri"/>
              </a:rPr>
              <a:t> </a:t>
            </a:r>
            <a:r>
              <a:rPr sz="3200" dirty="0">
                <a:latin typeface="Calibri"/>
                <a:cs typeface="Calibri"/>
              </a:rPr>
              <a:t>the </a:t>
            </a:r>
            <a:r>
              <a:rPr sz="3200" spc="-5" dirty="0">
                <a:latin typeface="Calibri"/>
                <a:cs typeface="Calibri"/>
              </a:rPr>
              <a:t>num</a:t>
            </a:r>
            <a:r>
              <a:rPr sz="3200" spc="-15" dirty="0">
                <a:latin typeface="Calibri"/>
                <a:cs typeface="Calibri"/>
              </a:rPr>
              <a:t>b</a:t>
            </a:r>
            <a:r>
              <a:rPr sz="3200" dirty="0">
                <a:latin typeface="Calibri"/>
                <a:cs typeface="Calibri"/>
              </a:rPr>
              <a:t>e</a:t>
            </a:r>
            <a:r>
              <a:rPr sz="3200" spc="135" dirty="0">
                <a:latin typeface="Calibri"/>
                <a:cs typeface="Calibri"/>
              </a:rPr>
              <a:t>r</a:t>
            </a:r>
            <a:r>
              <a:rPr sz="3200" spc="-190" dirty="0">
                <a:latin typeface="Calibri"/>
                <a:cs typeface="Calibri"/>
              </a:rPr>
              <a:t>’</a:t>
            </a:r>
            <a:r>
              <a:rPr sz="3200" dirty="0">
                <a:latin typeface="Calibri"/>
                <a:cs typeface="Calibri"/>
              </a:rPr>
              <a:t>s</a:t>
            </a:r>
            <a:r>
              <a:rPr sz="3200" spc="-5" dirty="0">
                <a:latin typeface="Calibri"/>
                <a:cs typeface="Calibri"/>
              </a:rPr>
              <a:t> h</a:t>
            </a:r>
            <a:r>
              <a:rPr sz="3200" spc="-1455" dirty="0">
                <a:latin typeface="Calibri"/>
                <a:cs typeface="Calibri"/>
              </a:rPr>
              <a:t>e</a:t>
            </a:r>
            <a:r>
              <a:rPr sz="1800" baseline="41666" dirty="0">
                <a:solidFill>
                  <a:srgbClr val="8A8A8A"/>
                </a:solidFill>
                <a:latin typeface="Calibri"/>
                <a:cs typeface="Calibri"/>
              </a:rPr>
              <a:t>A</a:t>
            </a:r>
            <a:r>
              <a:rPr sz="1800" spc="-382" baseline="41666" dirty="0">
                <a:solidFill>
                  <a:srgbClr val="8A8A8A"/>
                </a:solidFill>
                <a:latin typeface="Calibri"/>
                <a:cs typeface="Calibri"/>
              </a:rPr>
              <a:t>m</a:t>
            </a:r>
            <a:r>
              <a:rPr sz="3200" spc="-1135" dirty="0">
                <a:latin typeface="Calibri"/>
                <a:cs typeface="Calibri"/>
              </a:rPr>
              <a:t>x</a:t>
            </a:r>
            <a:r>
              <a:rPr sz="1800" baseline="41666" dirty="0">
                <a:solidFill>
                  <a:srgbClr val="8A8A8A"/>
                </a:solidFill>
                <a:latin typeface="Calibri"/>
                <a:cs typeface="Calibri"/>
              </a:rPr>
              <a:t>it N</a:t>
            </a:r>
            <a:r>
              <a:rPr sz="1800" spc="-697" baseline="41666" dirty="0">
                <a:solidFill>
                  <a:srgbClr val="8A8A8A"/>
                </a:solidFill>
                <a:latin typeface="Calibri"/>
                <a:cs typeface="Calibri"/>
              </a:rPr>
              <a:t>e</a:t>
            </a:r>
            <a:r>
              <a:rPr sz="3200" spc="-1135" dirty="0">
                <a:latin typeface="Calibri"/>
                <a:cs typeface="Calibri"/>
              </a:rPr>
              <a:t>e</a:t>
            </a:r>
            <a:r>
              <a:rPr sz="1800" spc="-22" baseline="41666" dirty="0">
                <a:solidFill>
                  <a:srgbClr val="8A8A8A"/>
                </a:solidFill>
                <a:latin typeface="Calibri"/>
                <a:cs typeface="Calibri"/>
              </a:rPr>
              <a:t>v</a:t>
            </a:r>
            <a:r>
              <a:rPr sz="1800" baseline="41666" dirty="0">
                <a:solidFill>
                  <a:srgbClr val="8A8A8A"/>
                </a:solidFill>
                <a:latin typeface="Calibri"/>
                <a:cs typeface="Calibri"/>
              </a:rPr>
              <a:t>a</a:t>
            </a:r>
            <a:r>
              <a:rPr sz="1800" spc="-667" baseline="41666" dirty="0">
                <a:solidFill>
                  <a:srgbClr val="8A8A8A"/>
                </a:solidFill>
                <a:latin typeface="Calibri"/>
                <a:cs typeface="Calibri"/>
              </a:rPr>
              <a:t>s</a:t>
            </a:r>
            <a:r>
              <a:rPr sz="3200" spc="-1245" dirty="0">
                <a:latin typeface="Calibri"/>
                <a:cs typeface="Calibri"/>
              </a:rPr>
              <a:t>q</a:t>
            </a:r>
            <a:r>
              <a:rPr sz="1800" baseline="41666" dirty="0">
                <a:solidFill>
                  <a:srgbClr val="8A8A8A"/>
                </a:solidFill>
                <a:latin typeface="Calibri"/>
                <a:cs typeface="Calibri"/>
              </a:rPr>
              <a:t>e </a:t>
            </a:r>
            <a:r>
              <a:rPr sz="1800" spc="150" baseline="41666" dirty="0">
                <a:solidFill>
                  <a:srgbClr val="8A8A8A"/>
                </a:solidFill>
                <a:latin typeface="Calibri"/>
                <a:cs typeface="Calibri"/>
              </a:rPr>
              <a:t> </a:t>
            </a:r>
            <a:r>
              <a:rPr sz="3200" dirty="0">
                <a:latin typeface="Calibri"/>
                <a:cs typeface="Calibri"/>
              </a:rPr>
              <a:t>ui</a:t>
            </a:r>
            <a:r>
              <a:rPr sz="3200" spc="-55" dirty="0">
                <a:latin typeface="Calibri"/>
                <a:cs typeface="Calibri"/>
              </a:rPr>
              <a:t>v</a:t>
            </a:r>
            <a:r>
              <a:rPr sz="3200" dirty="0">
                <a:latin typeface="Calibri"/>
                <a:cs typeface="Calibri"/>
              </a:rPr>
              <a:t>ale</a:t>
            </a:r>
            <a:r>
              <a:rPr sz="3200" spc="-30" dirty="0">
                <a:latin typeface="Calibri"/>
                <a:cs typeface="Calibri"/>
              </a:rPr>
              <a:t>n</a:t>
            </a:r>
            <a:r>
              <a:rPr sz="3200" dirty="0">
                <a:latin typeface="Calibri"/>
                <a:cs typeface="Calibri"/>
              </a:rPr>
              <a:t>t</a:t>
            </a:r>
            <a:endParaRPr sz="3200">
              <a:latin typeface="Calibri"/>
              <a:cs typeface="Calibri"/>
            </a:endParaRPr>
          </a:p>
        </p:txBody>
      </p:sp>
      <p:sp>
        <p:nvSpPr>
          <p:cNvPr id="6" name="object 6"/>
          <p:cNvSpPr txBox="1"/>
          <p:nvPr/>
        </p:nvSpPr>
        <p:spPr>
          <a:xfrm>
            <a:off x="8426957" y="6426809"/>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77</a:t>
            </a:r>
            <a:endParaRPr sz="1200">
              <a:latin typeface="Calibri"/>
              <a:cs typeface="Calibri"/>
            </a:endParaRPr>
          </a:p>
        </p:txBody>
      </p:sp>
      <p:sp>
        <p:nvSpPr>
          <p:cNvPr id="7" name="object 7"/>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880984"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2003 </a:t>
            </a:r>
            <a:r>
              <a:rPr spc="-5" dirty="0"/>
              <a:t>decimal </a:t>
            </a:r>
            <a:r>
              <a:rPr dirty="0"/>
              <a:t>number</a:t>
            </a:r>
            <a:r>
              <a:rPr spc="-190" dirty="0"/>
              <a:t> </a:t>
            </a:r>
            <a:r>
              <a:rPr dirty="0"/>
              <a:t>in  </a:t>
            </a:r>
            <a:r>
              <a:rPr spc="-25" dirty="0"/>
              <a:t>to </a:t>
            </a:r>
            <a:r>
              <a:rPr spc="-30" dirty="0"/>
              <a:t>it’s </a:t>
            </a:r>
            <a:r>
              <a:rPr spc="-10" dirty="0"/>
              <a:t>equivalent </a:t>
            </a:r>
            <a:r>
              <a:rPr spc="-25" dirty="0"/>
              <a:t>Hex</a:t>
            </a:r>
            <a:r>
              <a:rPr spc="-5"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64</a:t>
            </a:fld>
            <a:endParaRPr sz="12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2003 </a:t>
            </a:r>
            <a:r>
              <a:rPr spc="-5" dirty="0"/>
              <a:t>decimal </a:t>
            </a:r>
            <a:r>
              <a:rPr dirty="0"/>
              <a:t>number</a:t>
            </a:r>
            <a:r>
              <a:rPr spc="-190" dirty="0"/>
              <a:t> </a:t>
            </a:r>
            <a:r>
              <a:rPr dirty="0"/>
              <a:t>in  </a:t>
            </a:r>
            <a:r>
              <a:rPr spc="-25" dirty="0"/>
              <a:t>to </a:t>
            </a:r>
            <a:r>
              <a:rPr spc="-30" dirty="0"/>
              <a:t>it’s </a:t>
            </a:r>
            <a:r>
              <a:rPr spc="-10" dirty="0"/>
              <a:t>equivalent </a:t>
            </a:r>
            <a:r>
              <a:rPr spc="-25" dirty="0"/>
              <a:t>Hex</a:t>
            </a:r>
            <a:r>
              <a:rPr spc="-5" dirty="0"/>
              <a:t> </a:t>
            </a:r>
            <a:r>
              <a:rPr spc="-55"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373122" y="1981073"/>
            <a:ext cx="635" cy="2443480"/>
          </a:xfrm>
          <a:custGeom>
            <a:avLst/>
            <a:gdLst/>
            <a:ahLst/>
            <a:cxnLst/>
            <a:rect l="l" t="t" r="r" b="b"/>
            <a:pathLst>
              <a:path w="635" h="2443479">
                <a:moveTo>
                  <a:pt x="0" y="0"/>
                </a:moveTo>
                <a:lnTo>
                  <a:pt x="380" y="2442972"/>
                </a:lnTo>
              </a:path>
            </a:pathLst>
          </a:custGeom>
          <a:ln w="31680">
            <a:solidFill>
              <a:srgbClr val="000000"/>
            </a:solidFill>
          </a:ln>
        </p:spPr>
        <p:txBody>
          <a:bodyPr wrap="square" lIns="0" tIns="0" rIns="0" bIns="0" rtlCol="0"/>
          <a:lstStyle/>
          <a:p>
            <a:endParaRPr/>
          </a:p>
        </p:txBody>
      </p:sp>
      <p:sp>
        <p:nvSpPr>
          <p:cNvPr id="5" name="object 5"/>
          <p:cNvSpPr/>
          <p:nvPr/>
        </p:nvSpPr>
        <p:spPr>
          <a:xfrm>
            <a:off x="1687322" y="2519298"/>
            <a:ext cx="1419225" cy="635"/>
          </a:xfrm>
          <a:custGeom>
            <a:avLst/>
            <a:gdLst/>
            <a:ahLst/>
            <a:cxnLst/>
            <a:rect l="l" t="t" r="r" b="b"/>
            <a:pathLst>
              <a:path w="1419225" h="635">
                <a:moveTo>
                  <a:pt x="0" y="0"/>
                </a:moveTo>
                <a:lnTo>
                  <a:pt x="1419097" y="380"/>
                </a:lnTo>
              </a:path>
            </a:pathLst>
          </a:custGeom>
          <a:ln w="28440">
            <a:solidFill>
              <a:srgbClr val="000000"/>
            </a:solidFill>
          </a:ln>
        </p:spPr>
        <p:txBody>
          <a:bodyPr wrap="square" lIns="0" tIns="0" rIns="0" bIns="0" rtlCol="0"/>
          <a:lstStyle/>
          <a:p>
            <a:endParaRPr/>
          </a:p>
        </p:txBody>
      </p:sp>
      <p:sp>
        <p:nvSpPr>
          <p:cNvPr id="6" name="object 6"/>
          <p:cNvSpPr txBox="1"/>
          <p:nvPr/>
        </p:nvSpPr>
        <p:spPr>
          <a:xfrm>
            <a:off x="1830451" y="2006346"/>
            <a:ext cx="1299845" cy="391160"/>
          </a:xfrm>
          <a:prstGeom prst="rect">
            <a:avLst/>
          </a:prstGeom>
        </p:spPr>
        <p:txBody>
          <a:bodyPr vert="horz" wrap="square" lIns="0" tIns="12700" rIns="0" bIns="0" rtlCol="0">
            <a:spAutoFit/>
          </a:bodyPr>
          <a:lstStyle/>
          <a:p>
            <a:pPr marL="12700">
              <a:lnSpc>
                <a:spcPct val="100000"/>
              </a:lnSpc>
              <a:spcBef>
                <a:spcPts val="100"/>
              </a:spcBef>
              <a:tabLst>
                <a:tab pos="621665" algn="l"/>
              </a:tabLst>
            </a:pPr>
            <a:r>
              <a:rPr sz="2400" spc="-5" dirty="0">
                <a:latin typeface="Tahoma"/>
                <a:cs typeface="Tahoma"/>
              </a:rPr>
              <a:t>1</a:t>
            </a:r>
            <a:r>
              <a:rPr sz="2400" dirty="0">
                <a:latin typeface="Tahoma"/>
                <a:cs typeface="Tahoma"/>
              </a:rPr>
              <a:t>6	</a:t>
            </a:r>
            <a:r>
              <a:rPr sz="2400" spc="-5" dirty="0">
                <a:latin typeface="Tahoma"/>
                <a:cs typeface="Tahoma"/>
              </a:rPr>
              <a:t>2003</a:t>
            </a:r>
            <a:endParaRPr sz="2400">
              <a:latin typeface="Tahoma"/>
              <a:cs typeface="Tahoma"/>
            </a:endParaRPr>
          </a:p>
        </p:txBody>
      </p:sp>
      <p:sp>
        <p:nvSpPr>
          <p:cNvPr id="9" name="object 9"/>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65</a:t>
            </a:fld>
            <a:endParaRPr sz="12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2003 </a:t>
            </a:r>
            <a:r>
              <a:rPr spc="-5" dirty="0"/>
              <a:t>decimal </a:t>
            </a:r>
            <a:r>
              <a:rPr dirty="0"/>
              <a:t>number</a:t>
            </a:r>
            <a:r>
              <a:rPr spc="-190" dirty="0"/>
              <a:t> </a:t>
            </a:r>
            <a:r>
              <a:rPr dirty="0"/>
              <a:t>in  </a:t>
            </a:r>
            <a:r>
              <a:rPr spc="-25" dirty="0"/>
              <a:t>to </a:t>
            </a:r>
            <a:r>
              <a:rPr spc="-30" dirty="0"/>
              <a:t>it’s </a:t>
            </a:r>
            <a:r>
              <a:rPr spc="-10" dirty="0"/>
              <a:t>equivalent </a:t>
            </a:r>
            <a:r>
              <a:rPr spc="-25" dirty="0"/>
              <a:t>Hex</a:t>
            </a:r>
            <a:r>
              <a:rPr spc="-5"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362326" y="2608198"/>
            <a:ext cx="857250" cy="498475"/>
          </a:xfrm>
          <a:custGeom>
            <a:avLst/>
            <a:gdLst/>
            <a:ahLst/>
            <a:cxnLst/>
            <a:rect l="l" t="t" r="r" b="b"/>
            <a:pathLst>
              <a:path w="857250" h="498475">
                <a:moveTo>
                  <a:pt x="428371" y="0"/>
                </a:moveTo>
                <a:lnTo>
                  <a:pt x="370239" y="2273"/>
                </a:lnTo>
                <a:lnTo>
                  <a:pt x="314486" y="8897"/>
                </a:lnTo>
                <a:lnTo>
                  <a:pt x="261621" y="19573"/>
                </a:lnTo>
                <a:lnTo>
                  <a:pt x="212155" y="34007"/>
                </a:lnTo>
                <a:lnTo>
                  <a:pt x="166598" y="51902"/>
                </a:lnTo>
                <a:lnTo>
                  <a:pt x="125460" y="72961"/>
                </a:lnTo>
                <a:lnTo>
                  <a:pt x="89250" y="96888"/>
                </a:lnTo>
                <a:lnTo>
                  <a:pt x="58481" y="123387"/>
                </a:lnTo>
                <a:lnTo>
                  <a:pt x="15300" y="182915"/>
                </a:lnTo>
                <a:lnTo>
                  <a:pt x="0" y="249174"/>
                </a:lnTo>
                <a:lnTo>
                  <a:pt x="3910" y="282967"/>
                </a:lnTo>
                <a:lnTo>
                  <a:pt x="33660" y="346112"/>
                </a:lnTo>
                <a:lnTo>
                  <a:pt x="89250" y="401357"/>
                </a:lnTo>
                <a:lnTo>
                  <a:pt x="125460" y="425275"/>
                </a:lnTo>
                <a:lnTo>
                  <a:pt x="166598" y="446327"/>
                </a:lnTo>
                <a:lnTo>
                  <a:pt x="212155" y="464217"/>
                </a:lnTo>
                <a:lnTo>
                  <a:pt x="261621" y="478649"/>
                </a:lnTo>
                <a:lnTo>
                  <a:pt x="314486" y="489324"/>
                </a:lnTo>
                <a:lnTo>
                  <a:pt x="370239" y="495947"/>
                </a:lnTo>
                <a:lnTo>
                  <a:pt x="428371" y="498221"/>
                </a:lnTo>
                <a:lnTo>
                  <a:pt x="486502" y="495947"/>
                </a:lnTo>
                <a:lnTo>
                  <a:pt x="542255" y="489324"/>
                </a:lnTo>
                <a:lnTo>
                  <a:pt x="595120" y="478649"/>
                </a:lnTo>
                <a:lnTo>
                  <a:pt x="644586" y="464217"/>
                </a:lnTo>
                <a:lnTo>
                  <a:pt x="690143" y="446327"/>
                </a:lnTo>
                <a:lnTo>
                  <a:pt x="731281" y="425275"/>
                </a:lnTo>
                <a:lnTo>
                  <a:pt x="767491" y="401357"/>
                </a:lnTo>
                <a:lnTo>
                  <a:pt x="798260" y="374871"/>
                </a:lnTo>
                <a:lnTo>
                  <a:pt x="841441" y="315379"/>
                </a:lnTo>
                <a:lnTo>
                  <a:pt x="856742" y="249174"/>
                </a:lnTo>
                <a:lnTo>
                  <a:pt x="852831" y="215351"/>
                </a:lnTo>
                <a:lnTo>
                  <a:pt x="823081" y="152161"/>
                </a:lnTo>
                <a:lnTo>
                  <a:pt x="767491" y="96888"/>
                </a:lnTo>
                <a:lnTo>
                  <a:pt x="731281" y="72961"/>
                </a:lnTo>
                <a:lnTo>
                  <a:pt x="690143" y="51902"/>
                </a:lnTo>
                <a:lnTo>
                  <a:pt x="644586" y="34007"/>
                </a:lnTo>
                <a:lnTo>
                  <a:pt x="595120" y="19573"/>
                </a:lnTo>
                <a:lnTo>
                  <a:pt x="542255" y="8897"/>
                </a:lnTo>
                <a:lnTo>
                  <a:pt x="486502" y="2273"/>
                </a:lnTo>
                <a:lnTo>
                  <a:pt x="428371" y="0"/>
                </a:lnTo>
                <a:close/>
              </a:path>
            </a:pathLst>
          </a:custGeom>
          <a:solidFill>
            <a:srgbClr val="6F96D2"/>
          </a:solidFill>
        </p:spPr>
        <p:txBody>
          <a:bodyPr wrap="square" lIns="0" tIns="0" rIns="0" bIns="0" rtlCol="0"/>
          <a:lstStyle/>
          <a:p>
            <a:endParaRPr/>
          </a:p>
        </p:txBody>
      </p:sp>
      <p:sp>
        <p:nvSpPr>
          <p:cNvPr id="5" name="object 5"/>
          <p:cNvSpPr/>
          <p:nvPr/>
        </p:nvSpPr>
        <p:spPr>
          <a:xfrm>
            <a:off x="2362326" y="2608198"/>
            <a:ext cx="857250" cy="498475"/>
          </a:xfrm>
          <a:custGeom>
            <a:avLst/>
            <a:gdLst/>
            <a:ahLst/>
            <a:cxnLst/>
            <a:rect l="l" t="t" r="r" b="b"/>
            <a:pathLst>
              <a:path w="857250" h="498475">
                <a:moveTo>
                  <a:pt x="0" y="249174"/>
                </a:moveTo>
                <a:lnTo>
                  <a:pt x="15300" y="182915"/>
                </a:lnTo>
                <a:lnTo>
                  <a:pt x="58481" y="123387"/>
                </a:lnTo>
                <a:lnTo>
                  <a:pt x="89250" y="96888"/>
                </a:lnTo>
                <a:lnTo>
                  <a:pt x="125460" y="72961"/>
                </a:lnTo>
                <a:lnTo>
                  <a:pt x="166598" y="51902"/>
                </a:lnTo>
                <a:lnTo>
                  <a:pt x="212155" y="34007"/>
                </a:lnTo>
                <a:lnTo>
                  <a:pt x="261621" y="19573"/>
                </a:lnTo>
                <a:lnTo>
                  <a:pt x="314486" y="8897"/>
                </a:lnTo>
                <a:lnTo>
                  <a:pt x="370239" y="2273"/>
                </a:lnTo>
                <a:lnTo>
                  <a:pt x="428371" y="0"/>
                </a:lnTo>
                <a:lnTo>
                  <a:pt x="486502" y="2273"/>
                </a:lnTo>
                <a:lnTo>
                  <a:pt x="542255" y="8897"/>
                </a:lnTo>
                <a:lnTo>
                  <a:pt x="595120" y="19573"/>
                </a:lnTo>
                <a:lnTo>
                  <a:pt x="644586" y="34007"/>
                </a:lnTo>
                <a:lnTo>
                  <a:pt x="690143" y="51902"/>
                </a:lnTo>
                <a:lnTo>
                  <a:pt x="731281" y="72961"/>
                </a:lnTo>
                <a:lnTo>
                  <a:pt x="767491" y="96888"/>
                </a:lnTo>
                <a:lnTo>
                  <a:pt x="798260" y="123387"/>
                </a:lnTo>
                <a:lnTo>
                  <a:pt x="841441" y="182915"/>
                </a:lnTo>
                <a:lnTo>
                  <a:pt x="856742" y="249174"/>
                </a:lnTo>
                <a:lnTo>
                  <a:pt x="852831" y="282967"/>
                </a:lnTo>
                <a:lnTo>
                  <a:pt x="823081" y="346112"/>
                </a:lnTo>
                <a:lnTo>
                  <a:pt x="767491" y="401357"/>
                </a:lnTo>
                <a:lnTo>
                  <a:pt x="731281" y="425275"/>
                </a:lnTo>
                <a:lnTo>
                  <a:pt x="690143" y="446327"/>
                </a:lnTo>
                <a:lnTo>
                  <a:pt x="644586" y="464217"/>
                </a:lnTo>
                <a:lnTo>
                  <a:pt x="595120" y="478649"/>
                </a:lnTo>
                <a:lnTo>
                  <a:pt x="542255" y="489324"/>
                </a:lnTo>
                <a:lnTo>
                  <a:pt x="486502" y="495947"/>
                </a:lnTo>
                <a:lnTo>
                  <a:pt x="428371" y="498221"/>
                </a:lnTo>
                <a:lnTo>
                  <a:pt x="370239" y="495947"/>
                </a:lnTo>
                <a:lnTo>
                  <a:pt x="314486" y="489324"/>
                </a:lnTo>
                <a:lnTo>
                  <a:pt x="261621" y="478649"/>
                </a:lnTo>
                <a:lnTo>
                  <a:pt x="212155" y="464217"/>
                </a:lnTo>
                <a:lnTo>
                  <a:pt x="166598" y="446327"/>
                </a:lnTo>
                <a:lnTo>
                  <a:pt x="125460" y="425275"/>
                </a:lnTo>
                <a:lnTo>
                  <a:pt x="89250" y="401357"/>
                </a:lnTo>
                <a:lnTo>
                  <a:pt x="58481" y="374871"/>
                </a:lnTo>
                <a:lnTo>
                  <a:pt x="15300" y="315379"/>
                </a:lnTo>
                <a:lnTo>
                  <a:pt x="0" y="249174"/>
                </a:lnTo>
                <a:close/>
              </a:path>
            </a:pathLst>
          </a:custGeom>
          <a:ln w="9360">
            <a:solidFill>
              <a:srgbClr val="000000"/>
            </a:solidFill>
          </a:ln>
        </p:spPr>
        <p:txBody>
          <a:bodyPr wrap="square" lIns="0" tIns="0" rIns="0" bIns="0" rtlCol="0"/>
          <a:lstStyle/>
          <a:p>
            <a:endParaRPr/>
          </a:p>
        </p:txBody>
      </p:sp>
      <p:sp>
        <p:nvSpPr>
          <p:cNvPr id="6" name="object 6"/>
          <p:cNvSpPr/>
          <p:nvPr/>
        </p:nvSpPr>
        <p:spPr>
          <a:xfrm>
            <a:off x="3684651" y="2514600"/>
            <a:ext cx="506095" cy="685800"/>
          </a:xfrm>
          <a:custGeom>
            <a:avLst/>
            <a:gdLst/>
            <a:ahLst/>
            <a:cxnLst/>
            <a:rect l="l" t="t" r="r" b="b"/>
            <a:pathLst>
              <a:path w="506095" h="685800">
                <a:moveTo>
                  <a:pt x="252984" y="0"/>
                </a:moveTo>
                <a:lnTo>
                  <a:pt x="211953" y="4485"/>
                </a:lnTo>
                <a:lnTo>
                  <a:pt x="173028" y="17470"/>
                </a:lnTo>
                <a:lnTo>
                  <a:pt x="136731" y="38250"/>
                </a:lnTo>
                <a:lnTo>
                  <a:pt x="103583" y="66121"/>
                </a:lnTo>
                <a:lnTo>
                  <a:pt x="74104" y="100377"/>
                </a:lnTo>
                <a:lnTo>
                  <a:pt x="48816" y="140314"/>
                </a:lnTo>
                <a:lnTo>
                  <a:pt x="28241" y="185227"/>
                </a:lnTo>
                <a:lnTo>
                  <a:pt x="12899" y="234411"/>
                </a:lnTo>
                <a:lnTo>
                  <a:pt x="3311" y="287161"/>
                </a:lnTo>
                <a:lnTo>
                  <a:pt x="0" y="342773"/>
                </a:lnTo>
                <a:lnTo>
                  <a:pt x="3311" y="398349"/>
                </a:lnTo>
                <a:lnTo>
                  <a:pt x="12899" y="451072"/>
                </a:lnTo>
                <a:lnTo>
                  <a:pt x="28241" y="500234"/>
                </a:lnTo>
                <a:lnTo>
                  <a:pt x="48816" y="545131"/>
                </a:lnTo>
                <a:lnTo>
                  <a:pt x="74104" y="585057"/>
                </a:lnTo>
                <a:lnTo>
                  <a:pt x="103583" y="619305"/>
                </a:lnTo>
                <a:lnTo>
                  <a:pt x="136731" y="647171"/>
                </a:lnTo>
                <a:lnTo>
                  <a:pt x="173028" y="667949"/>
                </a:lnTo>
                <a:lnTo>
                  <a:pt x="211953" y="680934"/>
                </a:lnTo>
                <a:lnTo>
                  <a:pt x="252984" y="685419"/>
                </a:lnTo>
                <a:lnTo>
                  <a:pt x="294049" y="680934"/>
                </a:lnTo>
                <a:lnTo>
                  <a:pt x="333001" y="667949"/>
                </a:lnTo>
                <a:lnTo>
                  <a:pt x="369319" y="647171"/>
                </a:lnTo>
                <a:lnTo>
                  <a:pt x="402484" y="619305"/>
                </a:lnTo>
                <a:lnTo>
                  <a:pt x="431974" y="585057"/>
                </a:lnTo>
                <a:lnTo>
                  <a:pt x="457270" y="545131"/>
                </a:lnTo>
                <a:lnTo>
                  <a:pt x="477850" y="500234"/>
                </a:lnTo>
                <a:lnTo>
                  <a:pt x="493194" y="451072"/>
                </a:lnTo>
                <a:lnTo>
                  <a:pt x="502783" y="398349"/>
                </a:lnTo>
                <a:lnTo>
                  <a:pt x="506095" y="342773"/>
                </a:lnTo>
                <a:lnTo>
                  <a:pt x="502783" y="287161"/>
                </a:lnTo>
                <a:lnTo>
                  <a:pt x="493194" y="234411"/>
                </a:lnTo>
                <a:lnTo>
                  <a:pt x="477850" y="185227"/>
                </a:lnTo>
                <a:lnTo>
                  <a:pt x="457270" y="140314"/>
                </a:lnTo>
                <a:lnTo>
                  <a:pt x="431974" y="100377"/>
                </a:lnTo>
                <a:lnTo>
                  <a:pt x="402484" y="66121"/>
                </a:lnTo>
                <a:lnTo>
                  <a:pt x="369319" y="38250"/>
                </a:lnTo>
                <a:lnTo>
                  <a:pt x="333001" y="17470"/>
                </a:lnTo>
                <a:lnTo>
                  <a:pt x="294049" y="4485"/>
                </a:lnTo>
                <a:lnTo>
                  <a:pt x="252984" y="0"/>
                </a:lnTo>
                <a:close/>
              </a:path>
            </a:pathLst>
          </a:custGeom>
          <a:solidFill>
            <a:srgbClr val="00AFEF"/>
          </a:solidFill>
        </p:spPr>
        <p:txBody>
          <a:bodyPr wrap="square" lIns="0" tIns="0" rIns="0" bIns="0" rtlCol="0"/>
          <a:lstStyle/>
          <a:p>
            <a:endParaRPr/>
          </a:p>
        </p:txBody>
      </p:sp>
      <p:sp>
        <p:nvSpPr>
          <p:cNvPr id="7" name="object 7"/>
          <p:cNvSpPr/>
          <p:nvPr/>
        </p:nvSpPr>
        <p:spPr>
          <a:xfrm>
            <a:off x="3684651" y="2514600"/>
            <a:ext cx="506095" cy="685800"/>
          </a:xfrm>
          <a:custGeom>
            <a:avLst/>
            <a:gdLst/>
            <a:ahLst/>
            <a:cxnLst/>
            <a:rect l="l" t="t" r="r" b="b"/>
            <a:pathLst>
              <a:path w="506095" h="685800">
                <a:moveTo>
                  <a:pt x="0" y="342773"/>
                </a:moveTo>
                <a:lnTo>
                  <a:pt x="3311" y="287161"/>
                </a:lnTo>
                <a:lnTo>
                  <a:pt x="12899" y="234411"/>
                </a:lnTo>
                <a:lnTo>
                  <a:pt x="28241" y="185227"/>
                </a:lnTo>
                <a:lnTo>
                  <a:pt x="48816" y="140314"/>
                </a:lnTo>
                <a:lnTo>
                  <a:pt x="74104" y="100377"/>
                </a:lnTo>
                <a:lnTo>
                  <a:pt x="103583" y="66121"/>
                </a:lnTo>
                <a:lnTo>
                  <a:pt x="136731" y="38250"/>
                </a:lnTo>
                <a:lnTo>
                  <a:pt x="173028" y="17470"/>
                </a:lnTo>
                <a:lnTo>
                  <a:pt x="211953" y="4485"/>
                </a:lnTo>
                <a:lnTo>
                  <a:pt x="252984" y="0"/>
                </a:lnTo>
                <a:lnTo>
                  <a:pt x="294049" y="4485"/>
                </a:lnTo>
                <a:lnTo>
                  <a:pt x="333001" y="17470"/>
                </a:lnTo>
                <a:lnTo>
                  <a:pt x="369319" y="38250"/>
                </a:lnTo>
                <a:lnTo>
                  <a:pt x="402484" y="66121"/>
                </a:lnTo>
                <a:lnTo>
                  <a:pt x="431974" y="100377"/>
                </a:lnTo>
                <a:lnTo>
                  <a:pt x="457270" y="140314"/>
                </a:lnTo>
                <a:lnTo>
                  <a:pt x="477850" y="185227"/>
                </a:lnTo>
                <a:lnTo>
                  <a:pt x="493194" y="234411"/>
                </a:lnTo>
                <a:lnTo>
                  <a:pt x="502783" y="287161"/>
                </a:lnTo>
                <a:lnTo>
                  <a:pt x="506095" y="342773"/>
                </a:lnTo>
                <a:lnTo>
                  <a:pt x="502783" y="398349"/>
                </a:lnTo>
                <a:lnTo>
                  <a:pt x="493194" y="451072"/>
                </a:lnTo>
                <a:lnTo>
                  <a:pt x="477850" y="500234"/>
                </a:lnTo>
                <a:lnTo>
                  <a:pt x="457270" y="545131"/>
                </a:lnTo>
                <a:lnTo>
                  <a:pt x="431974" y="585057"/>
                </a:lnTo>
                <a:lnTo>
                  <a:pt x="402484" y="619305"/>
                </a:lnTo>
                <a:lnTo>
                  <a:pt x="369319" y="647171"/>
                </a:lnTo>
                <a:lnTo>
                  <a:pt x="333001" y="667949"/>
                </a:lnTo>
                <a:lnTo>
                  <a:pt x="294049" y="680934"/>
                </a:lnTo>
                <a:lnTo>
                  <a:pt x="252984" y="685419"/>
                </a:lnTo>
                <a:lnTo>
                  <a:pt x="211953" y="680934"/>
                </a:lnTo>
                <a:lnTo>
                  <a:pt x="173028" y="667949"/>
                </a:lnTo>
                <a:lnTo>
                  <a:pt x="136731" y="647171"/>
                </a:lnTo>
                <a:lnTo>
                  <a:pt x="103583" y="619305"/>
                </a:lnTo>
                <a:lnTo>
                  <a:pt x="74104" y="585057"/>
                </a:lnTo>
                <a:lnTo>
                  <a:pt x="48816" y="545131"/>
                </a:lnTo>
                <a:lnTo>
                  <a:pt x="28241" y="500234"/>
                </a:lnTo>
                <a:lnTo>
                  <a:pt x="12899" y="451072"/>
                </a:lnTo>
                <a:lnTo>
                  <a:pt x="3311" y="398349"/>
                </a:lnTo>
                <a:lnTo>
                  <a:pt x="0" y="342773"/>
                </a:lnTo>
                <a:close/>
              </a:path>
            </a:pathLst>
          </a:custGeom>
          <a:ln w="9360">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1673101" y="1965232"/>
          <a:ext cx="1447800" cy="2474651"/>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47395">
                  <a:extLst>
                    <a:ext uri="{9D8B030D-6E8A-4147-A177-3AD203B41FA5}">
                      <a16:colId xmlns="" xmlns:a16="http://schemas.microsoft.com/office/drawing/2014/main" val="20001"/>
                    </a:ext>
                  </a:extLst>
                </a:gridCol>
              </a:tblGrid>
              <a:tr h="554256">
                <a:tc>
                  <a:txBody>
                    <a:bodyPr/>
                    <a:lstStyle/>
                    <a:p>
                      <a:pPr marL="169545">
                        <a:lnSpc>
                          <a:spcPct val="100000"/>
                        </a:lnSpc>
                        <a:spcBef>
                          <a:spcPts val="420"/>
                        </a:spcBef>
                      </a:pPr>
                      <a:r>
                        <a:rPr sz="2400" spc="-5" dirty="0">
                          <a:latin typeface="Tahoma"/>
                          <a:cs typeface="Tahoma"/>
                        </a:rPr>
                        <a:t>16</a:t>
                      </a:r>
                      <a:endParaRPr sz="2400">
                        <a:latin typeface="Tahoma"/>
                        <a:cs typeface="Tahoma"/>
                      </a:endParaRPr>
                    </a:p>
                  </a:txBody>
                  <a:tcPr marL="0" marR="0" marT="53340" marB="0">
                    <a:lnR w="38100">
                      <a:solidFill>
                        <a:srgbClr val="000000"/>
                      </a:solidFill>
                      <a:prstDash val="solid"/>
                    </a:lnR>
                    <a:lnB w="38100">
                      <a:solidFill>
                        <a:srgbClr val="000000"/>
                      </a:solidFill>
                      <a:prstDash val="solid"/>
                    </a:lnB>
                  </a:tcPr>
                </a:tc>
                <a:tc>
                  <a:txBody>
                    <a:bodyPr/>
                    <a:lstStyle/>
                    <a:p>
                      <a:pPr marL="75565" algn="ctr">
                        <a:lnSpc>
                          <a:spcPct val="100000"/>
                        </a:lnSpc>
                        <a:spcBef>
                          <a:spcPts val="420"/>
                        </a:spcBef>
                      </a:pPr>
                      <a:r>
                        <a:rPr sz="2400" spc="-5" dirty="0">
                          <a:latin typeface="Tahoma"/>
                          <a:cs typeface="Tahoma"/>
                        </a:rPr>
                        <a:t>2003</a:t>
                      </a:r>
                      <a:endParaRPr sz="2400">
                        <a:latin typeface="Tahoma"/>
                        <a:cs typeface="Tahoma"/>
                      </a:endParaRPr>
                    </a:p>
                  </a:txBody>
                  <a:tcPr marL="0" marR="0" marT="53340"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85800">
                <a:tc>
                  <a:txBody>
                    <a:bodyPr/>
                    <a:lstStyle/>
                    <a:p>
                      <a:pPr marL="169545">
                        <a:lnSpc>
                          <a:spcPct val="100000"/>
                        </a:lnSpc>
                        <a:spcBef>
                          <a:spcPts val="860"/>
                        </a:spcBef>
                      </a:pPr>
                      <a:r>
                        <a:rPr sz="2400" spc="-5" dirty="0">
                          <a:latin typeface="Tahoma"/>
                          <a:cs typeface="Tahoma"/>
                        </a:rPr>
                        <a:t>16</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60960" algn="ctr">
                        <a:lnSpc>
                          <a:spcPct val="100000"/>
                        </a:lnSpc>
                        <a:spcBef>
                          <a:spcPts val="894"/>
                        </a:spcBef>
                      </a:pPr>
                      <a:r>
                        <a:rPr sz="2400" spc="-5" dirty="0">
                          <a:latin typeface="Tahoma"/>
                          <a:cs typeface="Tahoma"/>
                        </a:rPr>
                        <a:t>125</a:t>
                      </a:r>
                      <a:endParaRPr sz="2400">
                        <a:latin typeface="Tahoma"/>
                        <a:cs typeface="Tahoma"/>
                      </a:endParaRPr>
                    </a:p>
                  </a:txBody>
                  <a:tcPr marL="0" marR="0" marT="113664"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1234595">
                <a:tc>
                  <a:txBody>
                    <a:bodyPr/>
                    <a:lstStyle/>
                    <a:p>
                      <a:pPr>
                        <a:lnSpc>
                          <a:spcPct val="100000"/>
                        </a:lnSpc>
                      </a:pPr>
                      <a:endParaRPr sz="29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2"/>
                  </a:ext>
                </a:extLst>
              </a:tr>
            </a:tbl>
          </a:graphicData>
        </a:graphic>
      </p:graphicFrame>
      <p:sp>
        <p:nvSpPr>
          <p:cNvPr id="9" name="object 9"/>
          <p:cNvSpPr txBox="1"/>
          <p:nvPr/>
        </p:nvSpPr>
        <p:spPr>
          <a:xfrm>
            <a:off x="3823842" y="2616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10" name="object 10"/>
          <p:cNvSpPr txBox="1"/>
          <p:nvPr/>
        </p:nvSpPr>
        <p:spPr>
          <a:xfrm>
            <a:off x="4815966" y="253969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11" name="object 11"/>
          <p:cNvSpPr/>
          <p:nvPr/>
        </p:nvSpPr>
        <p:spPr>
          <a:xfrm>
            <a:off x="6854697" y="1523872"/>
            <a:ext cx="1511300" cy="690245"/>
          </a:xfrm>
          <a:custGeom>
            <a:avLst/>
            <a:gdLst/>
            <a:ahLst/>
            <a:cxnLst/>
            <a:rect l="l" t="t" r="r" b="b"/>
            <a:pathLst>
              <a:path w="1511300" h="690244">
                <a:moveTo>
                  <a:pt x="755523" y="0"/>
                </a:moveTo>
                <a:lnTo>
                  <a:pt x="690343" y="1266"/>
                </a:lnTo>
                <a:lnTo>
                  <a:pt x="626701" y="4995"/>
                </a:lnTo>
                <a:lnTo>
                  <a:pt x="564824" y="11084"/>
                </a:lnTo>
                <a:lnTo>
                  <a:pt x="504938" y="19430"/>
                </a:lnTo>
                <a:lnTo>
                  <a:pt x="447272" y="29929"/>
                </a:lnTo>
                <a:lnTo>
                  <a:pt x="392050" y="42477"/>
                </a:lnTo>
                <a:lnTo>
                  <a:pt x="339502" y="56972"/>
                </a:lnTo>
                <a:lnTo>
                  <a:pt x="289853" y="73309"/>
                </a:lnTo>
                <a:lnTo>
                  <a:pt x="243331" y="91386"/>
                </a:lnTo>
                <a:lnTo>
                  <a:pt x="200162" y="111098"/>
                </a:lnTo>
                <a:lnTo>
                  <a:pt x="160573" y="132343"/>
                </a:lnTo>
                <a:lnTo>
                  <a:pt x="124792" y="155017"/>
                </a:lnTo>
                <a:lnTo>
                  <a:pt x="93046" y="179016"/>
                </a:lnTo>
                <a:lnTo>
                  <a:pt x="42564" y="230578"/>
                </a:lnTo>
                <a:lnTo>
                  <a:pt x="10943" y="286202"/>
                </a:lnTo>
                <a:lnTo>
                  <a:pt x="0" y="345059"/>
                </a:lnTo>
                <a:lnTo>
                  <a:pt x="2773" y="374839"/>
                </a:lnTo>
                <a:lnTo>
                  <a:pt x="24282" y="432183"/>
                </a:lnTo>
                <a:lnTo>
                  <a:pt x="65561" y="485879"/>
                </a:lnTo>
                <a:lnTo>
                  <a:pt x="124792" y="535100"/>
                </a:lnTo>
                <a:lnTo>
                  <a:pt x="160573" y="557774"/>
                </a:lnTo>
                <a:lnTo>
                  <a:pt x="200162" y="579019"/>
                </a:lnTo>
                <a:lnTo>
                  <a:pt x="243331" y="598731"/>
                </a:lnTo>
                <a:lnTo>
                  <a:pt x="289853" y="616808"/>
                </a:lnTo>
                <a:lnTo>
                  <a:pt x="339502" y="633145"/>
                </a:lnTo>
                <a:lnTo>
                  <a:pt x="392050" y="647640"/>
                </a:lnTo>
                <a:lnTo>
                  <a:pt x="447272" y="660188"/>
                </a:lnTo>
                <a:lnTo>
                  <a:pt x="504938" y="670687"/>
                </a:lnTo>
                <a:lnTo>
                  <a:pt x="564824" y="679033"/>
                </a:lnTo>
                <a:lnTo>
                  <a:pt x="626701" y="685122"/>
                </a:lnTo>
                <a:lnTo>
                  <a:pt x="690343" y="688851"/>
                </a:lnTo>
                <a:lnTo>
                  <a:pt x="755523" y="690117"/>
                </a:lnTo>
                <a:lnTo>
                  <a:pt x="820701" y="688851"/>
                </a:lnTo>
                <a:lnTo>
                  <a:pt x="884340" y="685122"/>
                </a:lnTo>
                <a:lnTo>
                  <a:pt x="946213" y="679033"/>
                </a:lnTo>
                <a:lnTo>
                  <a:pt x="1006092" y="670687"/>
                </a:lnTo>
                <a:lnTo>
                  <a:pt x="1063752" y="660188"/>
                </a:lnTo>
                <a:lnTo>
                  <a:pt x="1118965" y="647640"/>
                </a:lnTo>
                <a:lnTo>
                  <a:pt x="1171504" y="633145"/>
                </a:lnTo>
                <a:lnTo>
                  <a:pt x="1221143" y="616808"/>
                </a:lnTo>
                <a:lnTo>
                  <a:pt x="1267656" y="598731"/>
                </a:lnTo>
                <a:lnTo>
                  <a:pt x="1310815" y="579019"/>
                </a:lnTo>
                <a:lnTo>
                  <a:pt x="1350393" y="557774"/>
                </a:lnTo>
                <a:lnTo>
                  <a:pt x="1386165" y="535100"/>
                </a:lnTo>
                <a:lnTo>
                  <a:pt x="1417902" y="511101"/>
                </a:lnTo>
                <a:lnTo>
                  <a:pt x="1468369" y="459539"/>
                </a:lnTo>
                <a:lnTo>
                  <a:pt x="1499979" y="403915"/>
                </a:lnTo>
                <a:lnTo>
                  <a:pt x="1510919" y="345059"/>
                </a:lnTo>
                <a:lnTo>
                  <a:pt x="1508146" y="315278"/>
                </a:lnTo>
                <a:lnTo>
                  <a:pt x="1486644" y="257934"/>
                </a:lnTo>
                <a:lnTo>
                  <a:pt x="1445379" y="204238"/>
                </a:lnTo>
                <a:lnTo>
                  <a:pt x="1386165" y="155017"/>
                </a:lnTo>
                <a:lnTo>
                  <a:pt x="1350393" y="132343"/>
                </a:lnTo>
                <a:lnTo>
                  <a:pt x="1310815" y="111098"/>
                </a:lnTo>
                <a:lnTo>
                  <a:pt x="1267656" y="91386"/>
                </a:lnTo>
                <a:lnTo>
                  <a:pt x="1221143" y="73309"/>
                </a:lnTo>
                <a:lnTo>
                  <a:pt x="1171504" y="56972"/>
                </a:lnTo>
                <a:lnTo>
                  <a:pt x="1118965" y="42477"/>
                </a:lnTo>
                <a:lnTo>
                  <a:pt x="1063752" y="29929"/>
                </a:lnTo>
                <a:lnTo>
                  <a:pt x="1006092" y="19430"/>
                </a:lnTo>
                <a:lnTo>
                  <a:pt x="946213" y="11084"/>
                </a:lnTo>
                <a:lnTo>
                  <a:pt x="884340" y="4995"/>
                </a:lnTo>
                <a:lnTo>
                  <a:pt x="820701" y="1266"/>
                </a:lnTo>
                <a:lnTo>
                  <a:pt x="755523" y="0"/>
                </a:lnTo>
                <a:close/>
              </a:path>
            </a:pathLst>
          </a:custGeom>
          <a:solidFill>
            <a:srgbClr val="6F96D2"/>
          </a:solidFill>
        </p:spPr>
        <p:txBody>
          <a:bodyPr wrap="square" lIns="0" tIns="0" rIns="0" bIns="0" rtlCol="0"/>
          <a:lstStyle/>
          <a:p>
            <a:endParaRPr/>
          </a:p>
        </p:txBody>
      </p:sp>
      <p:sp>
        <p:nvSpPr>
          <p:cNvPr id="12" name="object 12"/>
          <p:cNvSpPr/>
          <p:nvPr/>
        </p:nvSpPr>
        <p:spPr>
          <a:xfrm>
            <a:off x="6854697" y="1523872"/>
            <a:ext cx="1511300" cy="690245"/>
          </a:xfrm>
          <a:custGeom>
            <a:avLst/>
            <a:gdLst/>
            <a:ahLst/>
            <a:cxnLst/>
            <a:rect l="l" t="t" r="r" b="b"/>
            <a:pathLst>
              <a:path w="1511300" h="690244">
                <a:moveTo>
                  <a:pt x="0" y="345059"/>
                </a:moveTo>
                <a:lnTo>
                  <a:pt x="10943" y="286202"/>
                </a:lnTo>
                <a:lnTo>
                  <a:pt x="42564" y="230578"/>
                </a:lnTo>
                <a:lnTo>
                  <a:pt x="93046" y="179016"/>
                </a:lnTo>
                <a:lnTo>
                  <a:pt x="124792" y="155017"/>
                </a:lnTo>
                <a:lnTo>
                  <a:pt x="160573" y="132343"/>
                </a:lnTo>
                <a:lnTo>
                  <a:pt x="200162" y="111098"/>
                </a:lnTo>
                <a:lnTo>
                  <a:pt x="243331" y="91386"/>
                </a:lnTo>
                <a:lnTo>
                  <a:pt x="289853" y="73309"/>
                </a:lnTo>
                <a:lnTo>
                  <a:pt x="339502" y="56972"/>
                </a:lnTo>
                <a:lnTo>
                  <a:pt x="392050" y="42477"/>
                </a:lnTo>
                <a:lnTo>
                  <a:pt x="447272" y="29929"/>
                </a:lnTo>
                <a:lnTo>
                  <a:pt x="504938" y="19430"/>
                </a:lnTo>
                <a:lnTo>
                  <a:pt x="564824" y="11084"/>
                </a:lnTo>
                <a:lnTo>
                  <a:pt x="626701" y="4995"/>
                </a:lnTo>
                <a:lnTo>
                  <a:pt x="690343" y="1266"/>
                </a:lnTo>
                <a:lnTo>
                  <a:pt x="755523" y="0"/>
                </a:lnTo>
                <a:lnTo>
                  <a:pt x="820701" y="1266"/>
                </a:lnTo>
                <a:lnTo>
                  <a:pt x="884340" y="4995"/>
                </a:lnTo>
                <a:lnTo>
                  <a:pt x="946213" y="11084"/>
                </a:lnTo>
                <a:lnTo>
                  <a:pt x="1006092" y="19430"/>
                </a:lnTo>
                <a:lnTo>
                  <a:pt x="1063752" y="29929"/>
                </a:lnTo>
                <a:lnTo>
                  <a:pt x="1118965" y="42477"/>
                </a:lnTo>
                <a:lnTo>
                  <a:pt x="1171504" y="56972"/>
                </a:lnTo>
                <a:lnTo>
                  <a:pt x="1221143" y="73309"/>
                </a:lnTo>
                <a:lnTo>
                  <a:pt x="1267656" y="91386"/>
                </a:lnTo>
                <a:lnTo>
                  <a:pt x="1310815" y="111098"/>
                </a:lnTo>
                <a:lnTo>
                  <a:pt x="1350393" y="132343"/>
                </a:lnTo>
                <a:lnTo>
                  <a:pt x="1386165" y="155017"/>
                </a:lnTo>
                <a:lnTo>
                  <a:pt x="1417902" y="179016"/>
                </a:lnTo>
                <a:lnTo>
                  <a:pt x="1468369" y="230578"/>
                </a:lnTo>
                <a:lnTo>
                  <a:pt x="1499979" y="286202"/>
                </a:lnTo>
                <a:lnTo>
                  <a:pt x="1510919" y="345059"/>
                </a:lnTo>
                <a:lnTo>
                  <a:pt x="1508146" y="374839"/>
                </a:lnTo>
                <a:lnTo>
                  <a:pt x="1486644" y="432183"/>
                </a:lnTo>
                <a:lnTo>
                  <a:pt x="1445379" y="485879"/>
                </a:lnTo>
                <a:lnTo>
                  <a:pt x="1386165" y="535100"/>
                </a:lnTo>
                <a:lnTo>
                  <a:pt x="1350393" y="557774"/>
                </a:lnTo>
                <a:lnTo>
                  <a:pt x="1310815" y="579019"/>
                </a:lnTo>
                <a:lnTo>
                  <a:pt x="1267656" y="598731"/>
                </a:lnTo>
                <a:lnTo>
                  <a:pt x="1221143" y="616808"/>
                </a:lnTo>
                <a:lnTo>
                  <a:pt x="1171504" y="633145"/>
                </a:lnTo>
                <a:lnTo>
                  <a:pt x="1118965" y="647640"/>
                </a:lnTo>
                <a:lnTo>
                  <a:pt x="1063752" y="660188"/>
                </a:lnTo>
                <a:lnTo>
                  <a:pt x="1006092" y="670687"/>
                </a:lnTo>
                <a:lnTo>
                  <a:pt x="946213" y="679033"/>
                </a:lnTo>
                <a:lnTo>
                  <a:pt x="884340" y="685122"/>
                </a:lnTo>
                <a:lnTo>
                  <a:pt x="820701" y="688851"/>
                </a:lnTo>
                <a:lnTo>
                  <a:pt x="755523" y="690117"/>
                </a:lnTo>
                <a:lnTo>
                  <a:pt x="690343" y="688851"/>
                </a:lnTo>
                <a:lnTo>
                  <a:pt x="626701" y="685122"/>
                </a:lnTo>
                <a:lnTo>
                  <a:pt x="564824" y="679033"/>
                </a:lnTo>
                <a:lnTo>
                  <a:pt x="504938" y="670687"/>
                </a:lnTo>
                <a:lnTo>
                  <a:pt x="447272" y="660188"/>
                </a:lnTo>
                <a:lnTo>
                  <a:pt x="392050" y="647640"/>
                </a:lnTo>
                <a:lnTo>
                  <a:pt x="339502" y="633145"/>
                </a:lnTo>
                <a:lnTo>
                  <a:pt x="289853" y="616808"/>
                </a:lnTo>
                <a:lnTo>
                  <a:pt x="243331" y="598731"/>
                </a:lnTo>
                <a:lnTo>
                  <a:pt x="200162" y="579019"/>
                </a:lnTo>
                <a:lnTo>
                  <a:pt x="160573" y="557774"/>
                </a:lnTo>
                <a:lnTo>
                  <a:pt x="124792" y="535100"/>
                </a:lnTo>
                <a:lnTo>
                  <a:pt x="93046" y="511101"/>
                </a:lnTo>
                <a:lnTo>
                  <a:pt x="42564" y="459539"/>
                </a:lnTo>
                <a:lnTo>
                  <a:pt x="10943" y="403915"/>
                </a:lnTo>
                <a:lnTo>
                  <a:pt x="0" y="345059"/>
                </a:lnTo>
                <a:close/>
              </a:path>
            </a:pathLst>
          </a:custGeom>
          <a:ln w="9360">
            <a:solidFill>
              <a:srgbClr val="000000"/>
            </a:solidFill>
          </a:ln>
        </p:spPr>
        <p:txBody>
          <a:bodyPr wrap="square" lIns="0" tIns="0" rIns="0" bIns="0" rtlCol="0"/>
          <a:lstStyle/>
          <a:p>
            <a:endParaRPr/>
          </a:p>
        </p:txBody>
      </p:sp>
      <p:sp>
        <p:nvSpPr>
          <p:cNvPr id="13" name="object 13"/>
          <p:cNvSpPr/>
          <p:nvPr/>
        </p:nvSpPr>
        <p:spPr>
          <a:xfrm>
            <a:off x="7683500" y="4911852"/>
            <a:ext cx="506095" cy="685800"/>
          </a:xfrm>
          <a:custGeom>
            <a:avLst/>
            <a:gdLst/>
            <a:ahLst/>
            <a:cxnLst/>
            <a:rect l="l" t="t" r="r" b="b"/>
            <a:pathLst>
              <a:path w="506095" h="685800">
                <a:moveTo>
                  <a:pt x="253110" y="0"/>
                </a:moveTo>
                <a:lnTo>
                  <a:pt x="212045" y="4484"/>
                </a:lnTo>
                <a:lnTo>
                  <a:pt x="173093" y="17469"/>
                </a:lnTo>
                <a:lnTo>
                  <a:pt x="136775" y="38247"/>
                </a:lnTo>
                <a:lnTo>
                  <a:pt x="103610" y="66113"/>
                </a:lnTo>
                <a:lnTo>
                  <a:pt x="74120" y="100361"/>
                </a:lnTo>
                <a:lnTo>
                  <a:pt x="48824" y="140287"/>
                </a:lnTo>
                <a:lnTo>
                  <a:pt x="28244" y="185184"/>
                </a:lnTo>
                <a:lnTo>
                  <a:pt x="12900" y="234346"/>
                </a:lnTo>
                <a:lnTo>
                  <a:pt x="3311" y="287069"/>
                </a:lnTo>
                <a:lnTo>
                  <a:pt x="0" y="342646"/>
                </a:lnTo>
                <a:lnTo>
                  <a:pt x="3311" y="398257"/>
                </a:lnTo>
                <a:lnTo>
                  <a:pt x="12900" y="451008"/>
                </a:lnTo>
                <a:lnTo>
                  <a:pt x="28244" y="500194"/>
                </a:lnTo>
                <a:lnTo>
                  <a:pt x="48824" y="545108"/>
                </a:lnTo>
                <a:lnTo>
                  <a:pt x="74120" y="585047"/>
                </a:lnTo>
                <a:lnTo>
                  <a:pt x="103610" y="619305"/>
                </a:lnTo>
                <a:lnTo>
                  <a:pt x="136775" y="647178"/>
                </a:lnTo>
                <a:lnTo>
                  <a:pt x="173093" y="667960"/>
                </a:lnTo>
                <a:lnTo>
                  <a:pt x="212045" y="680946"/>
                </a:lnTo>
                <a:lnTo>
                  <a:pt x="253110" y="685431"/>
                </a:lnTo>
                <a:lnTo>
                  <a:pt x="294141" y="680946"/>
                </a:lnTo>
                <a:lnTo>
                  <a:pt x="333066" y="667960"/>
                </a:lnTo>
                <a:lnTo>
                  <a:pt x="369363" y="647178"/>
                </a:lnTo>
                <a:lnTo>
                  <a:pt x="402511" y="619305"/>
                </a:lnTo>
                <a:lnTo>
                  <a:pt x="431990" y="585047"/>
                </a:lnTo>
                <a:lnTo>
                  <a:pt x="457278" y="545108"/>
                </a:lnTo>
                <a:lnTo>
                  <a:pt x="477853" y="500194"/>
                </a:lnTo>
                <a:lnTo>
                  <a:pt x="493195" y="451008"/>
                </a:lnTo>
                <a:lnTo>
                  <a:pt x="502783" y="398257"/>
                </a:lnTo>
                <a:lnTo>
                  <a:pt x="506095" y="342646"/>
                </a:lnTo>
                <a:lnTo>
                  <a:pt x="502783" y="287069"/>
                </a:lnTo>
                <a:lnTo>
                  <a:pt x="493195" y="234346"/>
                </a:lnTo>
                <a:lnTo>
                  <a:pt x="477853" y="185184"/>
                </a:lnTo>
                <a:lnTo>
                  <a:pt x="457278" y="140287"/>
                </a:lnTo>
                <a:lnTo>
                  <a:pt x="431990" y="100361"/>
                </a:lnTo>
                <a:lnTo>
                  <a:pt x="402511" y="66113"/>
                </a:lnTo>
                <a:lnTo>
                  <a:pt x="369363" y="38247"/>
                </a:lnTo>
                <a:lnTo>
                  <a:pt x="333066" y="17469"/>
                </a:lnTo>
                <a:lnTo>
                  <a:pt x="294141" y="4484"/>
                </a:lnTo>
                <a:lnTo>
                  <a:pt x="253110" y="0"/>
                </a:lnTo>
                <a:close/>
              </a:path>
            </a:pathLst>
          </a:custGeom>
          <a:solidFill>
            <a:srgbClr val="00AFEF"/>
          </a:solidFill>
        </p:spPr>
        <p:txBody>
          <a:bodyPr wrap="square" lIns="0" tIns="0" rIns="0" bIns="0" rtlCol="0"/>
          <a:lstStyle/>
          <a:p>
            <a:endParaRPr/>
          </a:p>
        </p:txBody>
      </p:sp>
      <p:sp>
        <p:nvSpPr>
          <p:cNvPr id="14" name="object 14"/>
          <p:cNvSpPr/>
          <p:nvPr/>
        </p:nvSpPr>
        <p:spPr>
          <a:xfrm>
            <a:off x="7683500" y="4911852"/>
            <a:ext cx="506095" cy="685800"/>
          </a:xfrm>
          <a:custGeom>
            <a:avLst/>
            <a:gdLst/>
            <a:ahLst/>
            <a:cxnLst/>
            <a:rect l="l" t="t" r="r" b="b"/>
            <a:pathLst>
              <a:path w="506095" h="685800">
                <a:moveTo>
                  <a:pt x="0" y="342646"/>
                </a:moveTo>
                <a:lnTo>
                  <a:pt x="3311" y="287069"/>
                </a:lnTo>
                <a:lnTo>
                  <a:pt x="12900" y="234346"/>
                </a:lnTo>
                <a:lnTo>
                  <a:pt x="28244" y="185184"/>
                </a:lnTo>
                <a:lnTo>
                  <a:pt x="48824" y="140287"/>
                </a:lnTo>
                <a:lnTo>
                  <a:pt x="74120" y="100361"/>
                </a:lnTo>
                <a:lnTo>
                  <a:pt x="103610" y="66113"/>
                </a:lnTo>
                <a:lnTo>
                  <a:pt x="136775" y="38247"/>
                </a:lnTo>
                <a:lnTo>
                  <a:pt x="173093" y="17469"/>
                </a:lnTo>
                <a:lnTo>
                  <a:pt x="212045" y="4484"/>
                </a:lnTo>
                <a:lnTo>
                  <a:pt x="253110" y="0"/>
                </a:lnTo>
                <a:lnTo>
                  <a:pt x="294141" y="4484"/>
                </a:lnTo>
                <a:lnTo>
                  <a:pt x="333066" y="17469"/>
                </a:lnTo>
                <a:lnTo>
                  <a:pt x="369363" y="38247"/>
                </a:lnTo>
                <a:lnTo>
                  <a:pt x="402511" y="66113"/>
                </a:lnTo>
                <a:lnTo>
                  <a:pt x="431990" y="100361"/>
                </a:lnTo>
                <a:lnTo>
                  <a:pt x="457278" y="140287"/>
                </a:lnTo>
                <a:lnTo>
                  <a:pt x="477853" y="185184"/>
                </a:lnTo>
                <a:lnTo>
                  <a:pt x="493195" y="234346"/>
                </a:lnTo>
                <a:lnTo>
                  <a:pt x="502783" y="287069"/>
                </a:lnTo>
                <a:lnTo>
                  <a:pt x="506095" y="342646"/>
                </a:lnTo>
                <a:lnTo>
                  <a:pt x="502783" y="398257"/>
                </a:lnTo>
                <a:lnTo>
                  <a:pt x="493195" y="451008"/>
                </a:lnTo>
                <a:lnTo>
                  <a:pt x="477853" y="500194"/>
                </a:lnTo>
                <a:lnTo>
                  <a:pt x="457278" y="545108"/>
                </a:lnTo>
                <a:lnTo>
                  <a:pt x="431990" y="585047"/>
                </a:lnTo>
                <a:lnTo>
                  <a:pt x="402511" y="619305"/>
                </a:lnTo>
                <a:lnTo>
                  <a:pt x="369363" y="647178"/>
                </a:lnTo>
                <a:lnTo>
                  <a:pt x="333066" y="667960"/>
                </a:lnTo>
                <a:lnTo>
                  <a:pt x="294141" y="680946"/>
                </a:lnTo>
                <a:lnTo>
                  <a:pt x="253110" y="685431"/>
                </a:lnTo>
                <a:lnTo>
                  <a:pt x="212045" y="680946"/>
                </a:lnTo>
                <a:lnTo>
                  <a:pt x="173093" y="667960"/>
                </a:lnTo>
                <a:lnTo>
                  <a:pt x="136775" y="647178"/>
                </a:lnTo>
                <a:lnTo>
                  <a:pt x="103610" y="619305"/>
                </a:lnTo>
                <a:lnTo>
                  <a:pt x="74120" y="585047"/>
                </a:lnTo>
                <a:lnTo>
                  <a:pt x="48824" y="545108"/>
                </a:lnTo>
                <a:lnTo>
                  <a:pt x="28244" y="500194"/>
                </a:lnTo>
                <a:lnTo>
                  <a:pt x="12900" y="451008"/>
                </a:lnTo>
                <a:lnTo>
                  <a:pt x="3311" y="398257"/>
                </a:lnTo>
                <a:lnTo>
                  <a:pt x="0" y="342646"/>
                </a:lnTo>
                <a:close/>
              </a:path>
            </a:pathLst>
          </a:custGeom>
          <a:ln w="9360">
            <a:solidFill>
              <a:srgbClr val="000000"/>
            </a:solidFill>
          </a:ln>
        </p:spPr>
        <p:txBody>
          <a:bodyPr wrap="square" lIns="0" tIns="0" rIns="0" bIns="0" rtlCol="0"/>
          <a:lstStyle/>
          <a:p>
            <a:endParaRPr/>
          </a:p>
        </p:txBody>
      </p:sp>
      <p:sp>
        <p:nvSpPr>
          <p:cNvPr id="15" name="object 15"/>
          <p:cNvSpPr/>
          <p:nvPr/>
        </p:nvSpPr>
        <p:spPr>
          <a:xfrm>
            <a:off x="6907021" y="2276220"/>
            <a:ext cx="635" cy="614680"/>
          </a:xfrm>
          <a:custGeom>
            <a:avLst/>
            <a:gdLst/>
            <a:ahLst/>
            <a:cxnLst/>
            <a:rect l="l" t="t" r="r" b="b"/>
            <a:pathLst>
              <a:path w="634" h="614680">
                <a:moveTo>
                  <a:pt x="0" y="0"/>
                </a:moveTo>
                <a:lnTo>
                  <a:pt x="253" y="614552"/>
                </a:lnTo>
              </a:path>
            </a:pathLst>
          </a:custGeom>
          <a:ln w="31680">
            <a:solidFill>
              <a:srgbClr val="000000"/>
            </a:solidFill>
          </a:ln>
        </p:spPr>
        <p:txBody>
          <a:bodyPr wrap="square" lIns="0" tIns="0" rIns="0" bIns="0" rtlCol="0"/>
          <a:lstStyle/>
          <a:p>
            <a:endParaRPr/>
          </a:p>
        </p:txBody>
      </p:sp>
      <p:sp>
        <p:nvSpPr>
          <p:cNvPr id="16" name="object 16"/>
          <p:cNvSpPr/>
          <p:nvPr/>
        </p:nvSpPr>
        <p:spPr>
          <a:xfrm>
            <a:off x="6935723" y="2286000"/>
            <a:ext cx="1419225" cy="635"/>
          </a:xfrm>
          <a:custGeom>
            <a:avLst/>
            <a:gdLst/>
            <a:ahLst/>
            <a:cxnLst/>
            <a:rect l="l" t="t" r="r" b="b"/>
            <a:pathLst>
              <a:path w="1419225" h="635">
                <a:moveTo>
                  <a:pt x="0" y="0"/>
                </a:moveTo>
                <a:lnTo>
                  <a:pt x="1419098" y="380"/>
                </a:lnTo>
              </a:path>
            </a:pathLst>
          </a:custGeom>
          <a:ln w="28440">
            <a:solidFill>
              <a:srgbClr val="000000"/>
            </a:solidFill>
          </a:ln>
        </p:spPr>
        <p:txBody>
          <a:bodyPr wrap="square" lIns="0" tIns="0" rIns="0" bIns="0" rtlCol="0"/>
          <a:lstStyle/>
          <a:p>
            <a:endParaRPr/>
          </a:p>
        </p:txBody>
      </p:sp>
      <p:sp>
        <p:nvSpPr>
          <p:cNvPr id="17" name="object 17"/>
          <p:cNvSpPr txBox="1"/>
          <p:nvPr/>
        </p:nvSpPr>
        <p:spPr>
          <a:xfrm>
            <a:off x="7259573" y="1701546"/>
            <a:ext cx="906144" cy="391160"/>
          </a:xfrm>
          <a:prstGeom prst="rect">
            <a:avLst/>
          </a:prstGeom>
        </p:spPr>
        <p:txBody>
          <a:bodyPr vert="horz" wrap="square" lIns="0" tIns="12700" rIns="0" bIns="0" rtlCol="0">
            <a:spAutoFit/>
          </a:bodyPr>
          <a:lstStyle/>
          <a:p>
            <a:pPr marL="12700">
              <a:lnSpc>
                <a:spcPct val="100000"/>
              </a:lnSpc>
              <a:spcBef>
                <a:spcPts val="100"/>
              </a:spcBef>
              <a:tabLst>
                <a:tab pos="370205" algn="l"/>
                <a:tab pos="726440" algn="l"/>
              </a:tabLst>
            </a:pPr>
            <a:r>
              <a:rPr sz="2400" dirty="0">
                <a:latin typeface="Tahoma"/>
                <a:cs typeface="Tahoma"/>
              </a:rPr>
              <a:t>1	2	5</a:t>
            </a:r>
            <a:endParaRPr sz="2400">
              <a:latin typeface="Tahoma"/>
              <a:cs typeface="Tahoma"/>
            </a:endParaRPr>
          </a:p>
        </p:txBody>
      </p:sp>
      <p:sp>
        <p:nvSpPr>
          <p:cNvPr id="18" name="object 18"/>
          <p:cNvSpPr txBox="1"/>
          <p:nvPr/>
        </p:nvSpPr>
        <p:spPr>
          <a:xfrm>
            <a:off x="6403340" y="2387600"/>
            <a:ext cx="1550035" cy="767715"/>
          </a:xfrm>
          <a:prstGeom prst="rect">
            <a:avLst/>
          </a:prstGeom>
        </p:spPr>
        <p:txBody>
          <a:bodyPr vert="horz" wrap="square" lIns="0" tIns="12700" rIns="0" bIns="0" rtlCol="0">
            <a:spAutoFit/>
          </a:bodyPr>
          <a:lstStyle/>
          <a:p>
            <a:pPr marL="12700">
              <a:lnSpc>
                <a:spcPct val="100000"/>
              </a:lnSpc>
              <a:spcBef>
                <a:spcPts val="100"/>
              </a:spcBef>
              <a:tabLst>
                <a:tab pos="871855" algn="l"/>
              </a:tabLst>
            </a:pPr>
            <a:r>
              <a:rPr sz="3600" spc="-7" baseline="1157" dirty="0">
                <a:latin typeface="Tahoma"/>
                <a:cs typeface="Tahoma"/>
              </a:rPr>
              <a:t>1</a:t>
            </a:r>
            <a:r>
              <a:rPr sz="3600" baseline="1157" dirty="0">
                <a:latin typeface="Tahoma"/>
                <a:cs typeface="Tahoma"/>
              </a:rPr>
              <a:t>6	</a:t>
            </a:r>
            <a:r>
              <a:rPr sz="2400" spc="-5" dirty="0">
                <a:latin typeface="Tahoma"/>
                <a:cs typeface="Tahoma"/>
              </a:rPr>
              <a:t>2003</a:t>
            </a:r>
            <a:endParaRPr sz="2400">
              <a:latin typeface="Tahoma"/>
              <a:cs typeface="Tahoma"/>
            </a:endParaRPr>
          </a:p>
          <a:p>
            <a:pPr marL="681990">
              <a:lnSpc>
                <a:spcPct val="100000"/>
              </a:lnSpc>
              <a:spcBef>
                <a:spcPts val="80"/>
              </a:spcBef>
            </a:pPr>
            <a:r>
              <a:rPr sz="2400" dirty="0">
                <a:latin typeface="Tahoma"/>
                <a:cs typeface="Tahoma"/>
              </a:rPr>
              <a:t>-</a:t>
            </a:r>
            <a:r>
              <a:rPr sz="2400" spc="-30" dirty="0">
                <a:latin typeface="Tahoma"/>
                <a:cs typeface="Tahoma"/>
              </a:rPr>
              <a:t> </a:t>
            </a:r>
            <a:r>
              <a:rPr sz="2400" spc="-5" dirty="0">
                <a:latin typeface="Tahoma"/>
                <a:cs typeface="Tahoma"/>
              </a:rPr>
              <a:t>16</a:t>
            </a:r>
            <a:endParaRPr sz="2400">
              <a:latin typeface="Tahoma"/>
              <a:cs typeface="Tahoma"/>
            </a:endParaRPr>
          </a:p>
        </p:txBody>
      </p:sp>
      <p:sp>
        <p:nvSpPr>
          <p:cNvPr id="19" name="object 19"/>
          <p:cNvSpPr/>
          <p:nvPr/>
        </p:nvSpPr>
        <p:spPr>
          <a:xfrm>
            <a:off x="7087996" y="3195320"/>
            <a:ext cx="886460" cy="5080"/>
          </a:xfrm>
          <a:custGeom>
            <a:avLst/>
            <a:gdLst/>
            <a:ahLst/>
            <a:cxnLst/>
            <a:rect l="l" t="t" r="r" b="b"/>
            <a:pathLst>
              <a:path w="886459" h="5080">
                <a:moveTo>
                  <a:pt x="0" y="5079"/>
                </a:moveTo>
                <a:lnTo>
                  <a:pt x="885951" y="0"/>
                </a:lnTo>
              </a:path>
            </a:pathLst>
          </a:custGeom>
          <a:ln w="28440">
            <a:solidFill>
              <a:srgbClr val="000000"/>
            </a:solidFill>
          </a:ln>
        </p:spPr>
        <p:txBody>
          <a:bodyPr wrap="square" lIns="0" tIns="0" rIns="0" bIns="0" rtlCol="0"/>
          <a:lstStyle/>
          <a:p>
            <a:endParaRPr/>
          </a:p>
        </p:txBody>
      </p:sp>
      <p:sp>
        <p:nvSpPr>
          <p:cNvPr id="20" name="object 20"/>
          <p:cNvSpPr/>
          <p:nvPr/>
        </p:nvSpPr>
        <p:spPr>
          <a:xfrm>
            <a:off x="7240269" y="4038472"/>
            <a:ext cx="886460" cy="5080"/>
          </a:xfrm>
          <a:custGeom>
            <a:avLst/>
            <a:gdLst/>
            <a:ahLst/>
            <a:cxnLst/>
            <a:rect l="l" t="t" r="r" b="b"/>
            <a:pathLst>
              <a:path w="886459" h="5079">
                <a:moveTo>
                  <a:pt x="0" y="4699"/>
                </a:moveTo>
                <a:lnTo>
                  <a:pt x="885951" y="0"/>
                </a:lnTo>
              </a:path>
            </a:pathLst>
          </a:custGeom>
          <a:ln w="28440">
            <a:solidFill>
              <a:srgbClr val="000000"/>
            </a:solidFill>
          </a:ln>
        </p:spPr>
        <p:txBody>
          <a:bodyPr wrap="square" lIns="0" tIns="0" rIns="0" bIns="0" rtlCol="0"/>
          <a:lstStyle/>
          <a:p>
            <a:endParaRPr/>
          </a:p>
        </p:txBody>
      </p:sp>
      <p:sp>
        <p:nvSpPr>
          <p:cNvPr id="21" name="object 21"/>
          <p:cNvSpPr/>
          <p:nvPr/>
        </p:nvSpPr>
        <p:spPr>
          <a:xfrm>
            <a:off x="7419975" y="4881245"/>
            <a:ext cx="885825" cy="5080"/>
          </a:xfrm>
          <a:custGeom>
            <a:avLst/>
            <a:gdLst/>
            <a:ahLst/>
            <a:cxnLst/>
            <a:rect l="l" t="t" r="r" b="b"/>
            <a:pathLst>
              <a:path w="885825" h="5079">
                <a:moveTo>
                  <a:pt x="0" y="5079"/>
                </a:moveTo>
                <a:lnTo>
                  <a:pt x="885571" y="0"/>
                </a:lnTo>
              </a:path>
            </a:pathLst>
          </a:custGeom>
          <a:ln w="28440">
            <a:solidFill>
              <a:srgbClr val="000000"/>
            </a:solidFill>
          </a:ln>
        </p:spPr>
        <p:txBody>
          <a:bodyPr wrap="square" lIns="0" tIns="0" rIns="0" bIns="0" rtlCol="0"/>
          <a:lstStyle/>
          <a:p>
            <a:endParaRPr/>
          </a:p>
        </p:txBody>
      </p:sp>
      <p:sp>
        <p:nvSpPr>
          <p:cNvPr id="22" name="object 22"/>
          <p:cNvSpPr txBox="1"/>
          <p:nvPr/>
        </p:nvSpPr>
        <p:spPr>
          <a:xfrm>
            <a:off x="7230618" y="3297173"/>
            <a:ext cx="839469" cy="2144395"/>
          </a:xfrm>
          <a:prstGeom prst="rect">
            <a:avLst/>
          </a:prstGeom>
        </p:spPr>
        <p:txBody>
          <a:bodyPr vert="horz" wrap="square" lIns="0" tIns="12700" rIns="0" bIns="0" rtlCol="0">
            <a:spAutoFit/>
          </a:bodyPr>
          <a:lstStyle/>
          <a:p>
            <a:pPr marR="247015" algn="r">
              <a:lnSpc>
                <a:spcPts val="2640"/>
              </a:lnSpc>
              <a:spcBef>
                <a:spcPts val="100"/>
              </a:spcBef>
            </a:pPr>
            <a:r>
              <a:rPr sz="2400" spc="-5" dirty="0">
                <a:latin typeface="Tahoma"/>
                <a:cs typeface="Tahoma"/>
              </a:rPr>
              <a:t>40</a:t>
            </a:r>
            <a:endParaRPr sz="2400">
              <a:latin typeface="Tahoma"/>
              <a:cs typeface="Tahoma"/>
            </a:endParaRPr>
          </a:p>
          <a:p>
            <a:pPr marR="184785" algn="r">
              <a:lnSpc>
                <a:spcPts val="2640"/>
              </a:lnSpc>
              <a:tabLst>
                <a:tab pos="301625" algn="l"/>
              </a:tabLst>
            </a:pPr>
            <a:r>
              <a:rPr sz="2400" dirty="0">
                <a:latin typeface="Tahoma"/>
                <a:cs typeface="Tahoma"/>
              </a:rPr>
              <a:t>-	</a:t>
            </a:r>
            <a:r>
              <a:rPr sz="2400" spc="-5" dirty="0">
                <a:latin typeface="Tahoma"/>
                <a:cs typeface="Tahoma"/>
              </a:rPr>
              <a:t>32</a:t>
            </a:r>
            <a:endParaRPr sz="2400">
              <a:latin typeface="Tahoma"/>
              <a:cs typeface="Tahoma"/>
            </a:endParaRPr>
          </a:p>
          <a:p>
            <a:pPr marR="18415" algn="r">
              <a:lnSpc>
                <a:spcPts val="2640"/>
              </a:lnSpc>
              <a:spcBef>
                <a:spcPts val="1355"/>
              </a:spcBef>
            </a:pPr>
            <a:r>
              <a:rPr sz="2400" spc="-5" dirty="0">
                <a:latin typeface="Tahoma"/>
                <a:cs typeface="Tahoma"/>
              </a:rPr>
              <a:t>83</a:t>
            </a:r>
            <a:endParaRPr sz="2400">
              <a:latin typeface="Tahoma"/>
              <a:cs typeface="Tahoma"/>
            </a:endParaRPr>
          </a:p>
          <a:p>
            <a:pPr marR="5080" algn="r">
              <a:lnSpc>
                <a:spcPts val="2640"/>
              </a:lnSpc>
              <a:tabLst>
                <a:tab pos="301625" algn="l"/>
              </a:tabLst>
            </a:pPr>
            <a:r>
              <a:rPr sz="2400" dirty="0">
                <a:latin typeface="Tahoma"/>
                <a:cs typeface="Tahoma"/>
              </a:rPr>
              <a:t>-	80</a:t>
            </a:r>
            <a:endParaRPr sz="2400">
              <a:latin typeface="Tahoma"/>
              <a:cs typeface="Tahoma"/>
            </a:endParaRPr>
          </a:p>
          <a:p>
            <a:pPr marR="31115" algn="r">
              <a:lnSpc>
                <a:spcPct val="100000"/>
              </a:lnSpc>
              <a:spcBef>
                <a:spcPts val="1885"/>
              </a:spcBef>
            </a:pPr>
            <a:r>
              <a:rPr sz="2400" dirty="0">
                <a:latin typeface="Tahoma"/>
                <a:cs typeface="Tahoma"/>
              </a:rPr>
              <a:t>3</a:t>
            </a:r>
            <a:endParaRPr sz="2400">
              <a:latin typeface="Tahoma"/>
              <a:cs typeface="Tahoma"/>
            </a:endParaRPr>
          </a:p>
        </p:txBody>
      </p:sp>
      <p:sp>
        <p:nvSpPr>
          <p:cNvPr id="25" name="object 25"/>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66</a:t>
            </a:fld>
            <a:endParaRPr sz="12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90926" y="3196082"/>
            <a:ext cx="429259" cy="614045"/>
          </a:xfrm>
          <a:custGeom>
            <a:avLst/>
            <a:gdLst/>
            <a:ahLst/>
            <a:cxnLst/>
            <a:rect l="l" t="t" r="r" b="b"/>
            <a:pathLst>
              <a:path w="429260" h="614045">
                <a:moveTo>
                  <a:pt x="214503" y="0"/>
                </a:moveTo>
                <a:lnTo>
                  <a:pt x="175939" y="4944"/>
                </a:lnTo>
                <a:lnTo>
                  <a:pt x="139646" y="19202"/>
                </a:lnTo>
                <a:lnTo>
                  <a:pt x="106228" y="41905"/>
                </a:lnTo>
                <a:lnTo>
                  <a:pt x="76291" y="72187"/>
                </a:lnTo>
                <a:lnTo>
                  <a:pt x="50440" y="109182"/>
                </a:lnTo>
                <a:lnTo>
                  <a:pt x="29280" y="152023"/>
                </a:lnTo>
                <a:lnTo>
                  <a:pt x="13417" y="199844"/>
                </a:lnTo>
                <a:lnTo>
                  <a:pt x="3455" y="251778"/>
                </a:lnTo>
                <a:lnTo>
                  <a:pt x="0" y="306958"/>
                </a:lnTo>
                <a:lnTo>
                  <a:pt x="3455" y="362101"/>
                </a:lnTo>
                <a:lnTo>
                  <a:pt x="13417" y="414006"/>
                </a:lnTo>
                <a:lnTo>
                  <a:pt x="29280" y="461804"/>
                </a:lnTo>
                <a:lnTo>
                  <a:pt x="50440" y="504630"/>
                </a:lnTo>
                <a:lnTo>
                  <a:pt x="76291" y="541614"/>
                </a:lnTo>
                <a:lnTo>
                  <a:pt x="106228" y="571890"/>
                </a:lnTo>
                <a:lnTo>
                  <a:pt x="139646" y="594590"/>
                </a:lnTo>
                <a:lnTo>
                  <a:pt x="175939" y="608846"/>
                </a:lnTo>
                <a:lnTo>
                  <a:pt x="214503" y="613790"/>
                </a:lnTo>
                <a:lnTo>
                  <a:pt x="253070" y="608846"/>
                </a:lnTo>
                <a:lnTo>
                  <a:pt x="289375" y="594590"/>
                </a:lnTo>
                <a:lnTo>
                  <a:pt x="322810" y="571890"/>
                </a:lnTo>
                <a:lnTo>
                  <a:pt x="352767" y="541614"/>
                </a:lnTo>
                <a:lnTo>
                  <a:pt x="378639" y="504630"/>
                </a:lnTo>
                <a:lnTo>
                  <a:pt x="399819" y="461804"/>
                </a:lnTo>
                <a:lnTo>
                  <a:pt x="415699" y="414006"/>
                </a:lnTo>
                <a:lnTo>
                  <a:pt x="425673" y="362101"/>
                </a:lnTo>
                <a:lnTo>
                  <a:pt x="429133" y="306958"/>
                </a:lnTo>
                <a:lnTo>
                  <a:pt x="425673" y="251778"/>
                </a:lnTo>
                <a:lnTo>
                  <a:pt x="415699" y="199844"/>
                </a:lnTo>
                <a:lnTo>
                  <a:pt x="399819" y="152023"/>
                </a:lnTo>
                <a:lnTo>
                  <a:pt x="378639" y="109182"/>
                </a:lnTo>
                <a:lnTo>
                  <a:pt x="352767" y="72187"/>
                </a:lnTo>
                <a:lnTo>
                  <a:pt x="322810" y="41905"/>
                </a:lnTo>
                <a:lnTo>
                  <a:pt x="289375" y="19202"/>
                </a:lnTo>
                <a:lnTo>
                  <a:pt x="253070" y="4944"/>
                </a:lnTo>
                <a:lnTo>
                  <a:pt x="214503" y="0"/>
                </a:lnTo>
                <a:close/>
              </a:path>
            </a:pathLst>
          </a:custGeom>
          <a:solidFill>
            <a:srgbClr val="6F96D2"/>
          </a:solidFill>
        </p:spPr>
        <p:txBody>
          <a:bodyPr wrap="square" lIns="0" tIns="0" rIns="0" bIns="0" rtlCol="0"/>
          <a:lstStyle/>
          <a:p>
            <a:endParaRPr/>
          </a:p>
        </p:txBody>
      </p:sp>
      <p:sp>
        <p:nvSpPr>
          <p:cNvPr id="3" name="object 3"/>
          <p:cNvSpPr/>
          <p:nvPr/>
        </p:nvSpPr>
        <p:spPr>
          <a:xfrm>
            <a:off x="2590926" y="3196082"/>
            <a:ext cx="429259" cy="614045"/>
          </a:xfrm>
          <a:custGeom>
            <a:avLst/>
            <a:gdLst/>
            <a:ahLst/>
            <a:cxnLst/>
            <a:rect l="l" t="t" r="r" b="b"/>
            <a:pathLst>
              <a:path w="429260" h="614045">
                <a:moveTo>
                  <a:pt x="0" y="306958"/>
                </a:moveTo>
                <a:lnTo>
                  <a:pt x="3455" y="251778"/>
                </a:lnTo>
                <a:lnTo>
                  <a:pt x="13417" y="199844"/>
                </a:lnTo>
                <a:lnTo>
                  <a:pt x="29280" y="152023"/>
                </a:lnTo>
                <a:lnTo>
                  <a:pt x="50440" y="109182"/>
                </a:lnTo>
                <a:lnTo>
                  <a:pt x="76291" y="72187"/>
                </a:lnTo>
                <a:lnTo>
                  <a:pt x="106228" y="41905"/>
                </a:lnTo>
                <a:lnTo>
                  <a:pt x="139646" y="19202"/>
                </a:lnTo>
                <a:lnTo>
                  <a:pt x="175939" y="4944"/>
                </a:lnTo>
                <a:lnTo>
                  <a:pt x="214503" y="0"/>
                </a:lnTo>
                <a:lnTo>
                  <a:pt x="253070" y="4944"/>
                </a:lnTo>
                <a:lnTo>
                  <a:pt x="289375" y="19202"/>
                </a:lnTo>
                <a:lnTo>
                  <a:pt x="322810" y="41905"/>
                </a:lnTo>
                <a:lnTo>
                  <a:pt x="352767" y="72187"/>
                </a:lnTo>
                <a:lnTo>
                  <a:pt x="378639" y="109182"/>
                </a:lnTo>
                <a:lnTo>
                  <a:pt x="399819" y="152023"/>
                </a:lnTo>
                <a:lnTo>
                  <a:pt x="415699" y="199844"/>
                </a:lnTo>
                <a:lnTo>
                  <a:pt x="425673" y="251778"/>
                </a:lnTo>
                <a:lnTo>
                  <a:pt x="429133" y="306958"/>
                </a:lnTo>
                <a:lnTo>
                  <a:pt x="425673" y="362101"/>
                </a:lnTo>
                <a:lnTo>
                  <a:pt x="415699" y="414006"/>
                </a:lnTo>
                <a:lnTo>
                  <a:pt x="399819" y="461804"/>
                </a:lnTo>
                <a:lnTo>
                  <a:pt x="378639" y="504630"/>
                </a:lnTo>
                <a:lnTo>
                  <a:pt x="352767" y="541614"/>
                </a:lnTo>
                <a:lnTo>
                  <a:pt x="322810" y="571890"/>
                </a:lnTo>
                <a:lnTo>
                  <a:pt x="289375" y="594590"/>
                </a:lnTo>
                <a:lnTo>
                  <a:pt x="253070" y="608846"/>
                </a:lnTo>
                <a:lnTo>
                  <a:pt x="214503" y="613790"/>
                </a:lnTo>
                <a:lnTo>
                  <a:pt x="175939" y="608846"/>
                </a:lnTo>
                <a:lnTo>
                  <a:pt x="139646" y="594590"/>
                </a:lnTo>
                <a:lnTo>
                  <a:pt x="106228" y="571890"/>
                </a:lnTo>
                <a:lnTo>
                  <a:pt x="76291" y="541614"/>
                </a:lnTo>
                <a:lnTo>
                  <a:pt x="50440" y="504630"/>
                </a:lnTo>
                <a:lnTo>
                  <a:pt x="29280" y="461804"/>
                </a:lnTo>
                <a:lnTo>
                  <a:pt x="13417" y="414006"/>
                </a:lnTo>
                <a:lnTo>
                  <a:pt x="3455" y="362101"/>
                </a:lnTo>
                <a:lnTo>
                  <a:pt x="0" y="306958"/>
                </a:lnTo>
                <a:close/>
              </a:path>
            </a:pathLst>
          </a:custGeom>
          <a:ln w="936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2003 </a:t>
            </a:r>
            <a:r>
              <a:rPr spc="-5" dirty="0"/>
              <a:t>decimal </a:t>
            </a:r>
            <a:r>
              <a:rPr dirty="0"/>
              <a:t>number</a:t>
            </a:r>
            <a:r>
              <a:rPr spc="-190" dirty="0"/>
              <a:t> </a:t>
            </a:r>
            <a:r>
              <a:rPr dirty="0"/>
              <a:t>in  </a:t>
            </a:r>
            <a:r>
              <a:rPr spc="-25" dirty="0"/>
              <a:t>to </a:t>
            </a:r>
            <a:r>
              <a:rPr spc="-30" dirty="0"/>
              <a:t>it’s </a:t>
            </a:r>
            <a:r>
              <a:rPr spc="-10" dirty="0"/>
              <a:t>equivalent </a:t>
            </a:r>
            <a:r>
              <a:rPr spc="-25" dirty="0"/>
              <a:t>Hex</a:t>
            </a:r>
            <a:r>
              <a:rPr spc="-5" dirty="0"/>
              <a:t> </a:t>
            </a:r>
            <a:r>
              <a:rPr spc="-55" dirty="0"/>
              <a:t>number.</a:t>
            </a:r>
          </a:p>
        </p:txBody>
      </p:sp>
      <p:sp>
        <p:nvSpPr>
          <p:cNvPr id="5" name="object 5"/>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p:nvPr/>
        </p:nvSpPr>
        <p:spPr>
          <a:xfrm>
            <a:off x="3809872" y="3124073"/>
            <a:ext cx="506730" cy="685800"/>
          </a:xfrm>
          <a:custGeom>
            <a:avLst/>
            <a:gdLst/>
            <a:ahLst/>
            <a:cxnLst/>
            <a:rect l="l" t="t" r="r" b="b"/>
            <a:pathLst>
              <a:path w="506729" h="685800">
                <a:moveTo>
                  <a:pt x="253111" y="0"/>
                </a:moveTo>
                <a:lnTo>
                  <a:pt x="212045" y="4485"/>
                </a:lnTo>
                <a:lnTo>
                  <a:pt x="173093" y="17470"/>
                </a:lnTo>
                <a:lnTo>
                  <a:pt x="136775" y="38250"/>
                </a:lnTo>
                <a:lnTo>
                  <a:pt x="103610" y="66121"/>
                </a:lnTo>
                <a:lnTo>
                  <a:pt x="74120" y="100377"/>
                </a:lnTo>
                <a:lnTo>
                  <a:pt x="48824" y="140314"/>
                </a:lnTo>
                <a:lnTo>
                  <a:pt x="28244" y="185227"/>
                </a:lnTo>
                <a:lnTo>
                  <a:pt x="12900" y="234411"/>
                </a:lnTo>
                <a:lnTo>
                  <a:pt x="3311" y="287161"/>
                </a:lnTo>
                <a:lnTo>
                  <a:pt x="0" y="342773"/>
                </a:lnTo>
                <a:lnTo>
                  <a:pt x="3311" y="398349"/>
                </a:lnTo>
                <a:lnTo>
                  <a:pt x="12900" y="451072"/>
                </a:lnTo>
                <a:lnTo>
                  <a:pt x="28244" y="500234"/>
                </a:lnTo>
                <a:lnTo>
                  <a:pt x="48824" y="545131"/>
                </a:lnTo>
                <a:lnTo>
                  <a:pt x="74120" y="585057"/>
                </a:lnTo>
                <a:lnTo>
                  <a:pt x="103610" y="619305"/>
                </a:lnTo>
                <a:lnTo>
                  <a:pt x="136775" y="647171"/>
                </a:lnTo>
                <a:lnTo>
                  <a:pt x="173093" y="667949"/>
                </a:lnTo>
                <a:lnTo>
                  <a:pt x="212045" y="680934"/>
                </a:lnTo>
                <a:lnTo>
                  <a:pt x="253111" y="685419"/>
                </a:lnTo>
                <a:lnTo>
                  <a:pt x="294145" y="680934"/>
                </a:lnTo>
                <a:lnTo>
                  <a:pt x="333079" y="667949"/>
                </a:lnTo>
                <a:lnTo>
                  <a:pt x="369390" y="647171"/>
                </a:lnTo>
                <a:lnTo>
                  <a:pt x="402556" y="619305"/>
                </a:lnTo>
                <a:lnTo>
                  <a:pt x="432054" y="585057"/>
                </a:lnTo>
                <a:lnTo>
                  <a:pt x="457360" y="545131"/>
                </a:lnTo>
                <a:lnTo>
                  <a:pt x="477953" y="500234"/>
                </a:lnTo>
                <a:lnTo>
                  <a:pt x="493309" y="451072"/>
                </a:lnTo>
                <a:lnTo>
                  <a:pt x="502906" y="398349"/>
                </a:lnTo>
                <a:lnTo>
                  <a:pt x="506222" y="342773"/>
                </a:lnTo>
                <a:lnTo>
                  <a:pt x="502906" y="287161"/>
                </a:lnTo>
                <a:lnTo>
                  <a:pt x="493309" y="234411"/>
                </a:lnTo>
                <a:lnTo>
                  <a:pt x="477953" y="185227"/>
                </a:lnTo>
                <a:lnTo>
                  <a:pt x="457360" y="140314"/>
                </a:lnTo>
                <a:lnTo>
                  <a:pt x="432053" y="100377"/>
                </a:lnTo>
                <a:lnTo>
                  <a:pt x="402556" y="66121"/>
                </a:lnTo>
                <a:lnTo>
                  <a:pt x="369390" y="38250"/>
                </a:lnTo>
                <a:lnTo>
                  <a:pt x="333079" y="17470"/>
                </a:lnTo>
                <a:lnTo>
                  <a:pt x="294145" y="4485"/>
                </a:lnTo>
                <a:lnTo>
                  <a:pt x="253111" y="0"/>
                </a:lnTo>
                <a:close/>
              </a:path>
            </a:pathLst>
          </a:custGeom>
          <a:solidFill>
            <a:srgbClr val="00AFEF"/>
          </a:solidFill>
        </p:spPr>
        <p:txBody>
          <a:bodyPr wrap="square" lIns="0" tIns="0" rIns="0" bIns="0" rtlCol="0"/>
          <a:lstStyle/>
          <a:p>
            <a:endParaRPr/>
          </a:p>
        </p:txBody>
      </p:sp>
      <p:sp>
        <p:nvSpPr>
          <p:cNvPr id="7" name="object 7"/>
          <p:cNvSpPr/>
          <p:nvPr/>
        </p:nvSpPr>
        <p:spPr>
          <a:xfrm>
            <a:off x="3809872" y="3124073"/>
            <a:ext cx="506730" cy="685800"/>
          </a:xfrm>
          <a:custGeom>
            <a:avLst/>
            <a:gdLst/>
            <a:ahLst/>
            <a:cxnLst/>
            <a:rect l="l" t="t" r="r" b="b"/>
            <a:pathLst>
              <a:path w="506729" h="685800">
                <a:moveTo>
                  <a:pt x="0" y="342773"/>
                </a:moveTo>
                <a:lnTo>
                  <a:pt x="3311" y="287161"/>
                </a:lnTo>
                <a:lnTo>
                  <a:pt x="12900" y="234411"/>
                </a:lnTo>
                <a:lnTo>
                  <a:pt x="28244" y="185227"/>
                </a:lnTo>
                <a:lnTo>
                  <a:pt x="48824" y="140314"/>
                </a:lnTo>
                <a:lnTo>
                  <a:pt x="74120" y="100377"/>
                </a:lnTo>
                <a:lnTo>
                  <a:pt x="103610" y="66121"/>
                </a:lnTo>
                <a:lnTo>
                  <a:pt x="136775" y="38250"/>
                </a:lnTo>
                <a:lnTo>
                  <a:pt x="173093" y="17470"/>
                </a:lnTo>
                <a:lnTo>
                  <a:pt x="212045" y="4485"/>
                </a:lnTo>
                <a:lnTo>
                  <a:pt x="253111" y="0"/>
                </a:lnTo>
                <a:lnTo>
                  <a:pt x="294145" y="4485"/>
                </a:lnTo>
                <a:lnTo>
                  <a:pt x="333079" y="17470"/>
                </a:lnTo>
                <a:lnTo>
                  <a:pt x="369390" y="38250"/>
                </a:lnTo>
                <a:lnTo>
                  <a:pt x="402556" y="66121"/>
                </a:lnTo>
                <a:lnTo>
                  <a:pt x="432053" y="100377"/>
                </a:lnTo>
                <a:lnTo>
                  <a:pt x="457360" y="140314"/>
                </a:lnTo>
                <a:lnTo>
                  <a:pt x="477953" y="185227"/>
                </a:lnTo>
                <a:lnTo>
                  <a:pt x="493309" y="234411"/>
                </a:lnTo>
                <a:lnTo>
                  <a:pt x="502906" y="287161"/>
                </a:lnTo>
                <a:lnTo>
                  <a:pt x="506222" y="342773"/>
                </a:lnTo>
                <a:lnTo>
                  <a:pt x="502906" y="398349"/>
                </a:lnTo>
                <a:lnTo>
                  <a:pt x="493309" y="451072"/>
                </a:lnTo>
                <a:lnTo>
                  <a:pt x="477953" y="500234"/>
                </a:lnTo>
                <a:lnTo>
                  <a:pt x="457360" y="545131"/>
                </a:lnTo>
                <a:lnTo>
                  <a:pt x="432054" y="585057"/>
                </a:lnTo>
                <a:lnTo>
                  <a:pt x="402556" y="619305"/>
                </a:lnTo>
                <a:lnTo>
                  <a:pt x="369390" y="647171"/>
                </a:lnTo>
                <a:lnTo>
                  <a:pt x="333079" y="667949"/>
                </a:lnTo>
                <a:lnTo>
                  <a:pt x="294145" y="680934"/>
                </a:lnTo>
                <a:lnTo>
                  <a:pt x="253111" y="685419"/>
                </a:lnTo>
                <a:lnTo>
                  <a:pt x="212045" y="680934"/>
                </a:lnTo>
                <a:lnTo>
                  <a:pt x="173093" y="667949"/>
                </a:lnTo>
                <a:lnTo>
                  <a:pt x="136775" y="647171"/>
                </a:lnTo>
                <a:lnTo>
                  <a:pt x="103610" y="619305"/>
                </a:lnTo>
                <a:lnTo>
                  <a:pt x="74120" y="585057"/>
                </a:lnTo>
                <a:lnTo>
                  <a:pt x="48824" y="545131"/>
                </a:lnTo>
                <a:lnTo>
                  <a:pt x="28244" y="500234"/>
                </a:lnTo>
                <a:lnTo>
                  <a:pt x="12900" y="451072"/>
                </a:lnTo>
                <a:lnTo>
                  <a:pt x="3311" y="398349"/>
                </a:lnTo>
                <a:lnTo>
                  <a:pt x="0" y="342773"/>
                </a:lnTo>
                <a:close/>
              </a:path>
            </a:pathLst>
          </a:custGeom>
          <a:ln w="9360">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1673101" y="1965232"/>
          <a:ext cx="1477010" cy="2474651"/>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54256">
                <a:tc>
                  <a:txBody>
                    <a:bodyPr/>
                    <a:lstStyle/>
                    <a:p>
                      <a:pPr marL="169545">
                        <a:lnSpc>
                          <a:spcPct val="100000"/>
                        </a:lnSpc>
                        <a:spcBef>
                          <a:spcPts val="420"/>
                        </a:spcBef>
                      </a:pPr>
                      <a:r>
                        <a:rPr sz="2400" spc="-5" dirty="0">
                          <a:latin typeface="Tahoma"/>
                          <a:cs typeface="Tahoma"/>
                        </a:rPr>
                        <a:t>16</a:t>
                      </a:r>
                      <a:endParaRPr sz="2400">
                        <a:latin typeface="Tahoma"/>
                        <a:cs typeface="Tahoma"/>
                      </a:endParaRPr>
                    </a:p>
                  </a:txBody>
                  <a:tcPr marL="0" marR="0" marT="53340" marB="0">
                    <a:lnR w="38100">
                      <a:solidFill>
                        <a:srgbClr val="000000"/>
                      </a:solidFill>
                      <a:prstDash val="solid"/>
                    </a:lnR>
                    <a:lnB w="38100">
                      <a:solidFill>
                        <a:srgbClr val="000000"/>
                      </a:solidFill>
                      <a:prstDash val="solid"/>
                    </a:lnB>
                  </a:tcPr>
                </a:tc>
                <a:tc>
                  <a:txBody>
                    <a:bodyPr/>
                    <a:lstStyle/>
                    <a:p>
                      <a:pPr marL="46990" algn="ctr">
                        <a:lnSpc>
                          <a:spcPct val="100000"/>
                        </a:lnSpc>
                        <a:spcBef>
                          <a:spcPts val="420"/>
                        </a:spcBef>
                      </a:pPr>
                      <a:r>
                        <a:rPr sz="2400" spc="-5" dirty="0">
                          <a:latin typeface="Tahoma"/>
                          <a:cs typeface="Tahoma"/>
                        </a:rPr>
                        <a:t>2003</a:t>
                      </a:r>
                      <a:endParaRPr sz="2400">
                        <a:latin typeface="Tahoma"/>
                        <a:cs typeface="Tahoma"/>
                      </a:endParaRPr>
                    </a:p>
                  </a:txBody>
                  <a:tcPr marL="0" marR="0" marT="53340"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85800">
                <a:tc>
                  <a:txBody>
                    <a:bodyPr/>
                    <a:lstStyle/>
                    <a:p>
                      <a:pPr marL="169545">
                        <a:lnSpc>
                          <a:spcPct val="100000"/>
                        </a:lnSpc>
                        <a:spcBef>
                          <a:spcPts val="860"/>
                        </a:spcBef>
                      </a:pPr>
                      <a:r>
                        <a:rPr sz="2400" spc="-5" dirty="0">
                          <a:latin typeface="Tahoma"/>
                          <a:cs typeface="Tahoma"/>
                        </a:rPr>
                        <a:t>16</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ct val="100000"/>
                        </a:lnSpc>
                        <a:spcBef>
                          <a:spcPts val="894"/>
                        </a:spcBef>
                      </a:pPr>
                      <a:r>
                        <a:rPr sz="2400" spc="-5" dirty="0">
                          <a:latin typeface="Tahoma"/>
                          <a:cs typeface="Tahoma"/>
                        </a:rPr>
                        <a:t>125</a:t>
                      </a:r>
                      <a:endParaRPr sz="2400">
                        <a:latin typeface="Tahoma"/>
                        <a:cs typeface="Tahoma"/>
                      </a:endParaRPr>
                    </a:p>
                  </a:txBody>
                  <a:tcPr marL="0" marR="0" marT="113664"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85800">
                <a:tc>
                  <a:txBody>
                    <a:bodyPr/>
                    <a:lstStyle/>
                    <a:p>
                      <a:pPr marL="169545">
                        <a:lnSpc>
                          <a:spcPct val="100000"/>
                        </a:lnSpc>
                        <a:spcBef>
                          <a:spcPts val="860"/>
                        </a:spcBef>
                      </a:pPr>
                      <a:r>
                        <a:rPr sz="2400" spc="-5" dirty="0">
                          <a:latin typeface="Tahoma"/>
                          <a:cs typeface="Tahoma"/>
                        </a:rPr>
                        <a:t>16</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5090" algn="ctr">
                        <a:lnSpc>
                          <a:spcPct val="100000"/>
                        </a:lnSpc>
                        <a:spcBef>
                          <a:spcPts val="860"/>
                        </a:spcBef>
                      </a:pPr>
                      <a:r>
                        <a:rPr sz="2400" dirty="0">
                          <a:latin typeface="Tahoma"/>
                          <a:cs typeface="Tahoma"/>
                        </a:rPr>
                        <a:t>7</a:t>
                      </a:r>
                      <a:endParaRPr sz="2400">
                        <a:latin typeface="Tahoma"/>
                        <a:cs typeface="Tahoma"/>
                      </a:endParaRPr>
                    </a:p>
                  </a:txBody>
                  <a:tcPr marL="0" marR="0" marT="10922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548795">
                <a:tc>
                  <a:txBody>
                    <a:bodyPr/>
                    <a:lstStyle/>
                    <a:p>
                      <a:pPr>
                        <a:lnSpc>
                          <a:spcPct val="100000"/>
                        </a:lnSpc>
                      </a:pPr>
                      <a:endParaRPr sz="29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3"/>
                  </a:ext>
                </a:extLst>
              </a:tr>
            </a:tbl>
          </a:graphicData>
        </a:graphic>
      </p:graphicFrame>
      <p:sp>
        <p:nvSpPr>
          <p:cNvPr id="9" name="object 9"/>
          <p:cNvSpPr txBox="1"/>
          <p:nvPr/>
        </p:nvSpPr>
        <p:spPr>
          <a:xfrm>
            <a:off x="3823842" y="2616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10" name="object 10"/>
          <p:cNvSpPr txBox="1"/>
          <p:nvPr/>
        </p:nvSpPr>
        <p:spPr>
          <a:xfrm>
            <a:off x="3823461" y="3306826"/>
            <a:ext cx="3581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13</a:t>
            </a:r>
            <a:endParaRPr sz="2400">
              <a:latin typeface="Tahoma"/>
              <a:cs typeface="Tahoma"/>
            </a:endParaRPr>
          </a:p>
        </p:txBody>
      </p:sp>
      <p:sp>
        <p:nvSpPr>
          <p:cNvPr id="11" name="object 11"/>
          <p:cNvSpPr txBox="1"/>
          <p:nvPr/>
        </p:nvSpPr>
        <p:spPr>
          <a:xfrm>
            <a:off x="4815966" y="253969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12" name="object 12"/>
          <p:cNvSpPr txBox="1"/>
          <p:nvPr/>
        </p:nvSpPr>
        <p:spPr>
          <a:xfrm>
            <a:off x="4811648" y="3230371"/>
            <a:ext cx="2324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D</a:t>
            </a:r>
            <a:endParaRPr sz="2400">
              <a:latin typeface="Tahoma"/>
              <a:cs typeface="Tahoma"/>
            </a:endParaRPr>
          </a:p>
        </p:txBody>
      </p:sp>
      <p:sp>
        <p:nvSpPr>
          <p:cNvPr id="13" name="object 13"/>
          <p:cNvSpPr/>
          <p:nvPr/>
        </p:nvSpPr>
        <p:spPr>
          <a:xfrm>
            <a:off x="7114285" y="1595882"/>
            <a:ext cx="429259" cy="614045"/>
          </a:xfrm>
          <a:custGeom>
            <a:avLst/>
            <a:gdLst/>
            <a:ahLst/>
            <a:cxnLst/>
            <a:rect l="l" t="t" r="r" b="b"/>
            <a:pathLst>
              <a:path w="429259" h="614044">
                <a:moveTo>
                  <a:pt x="214630" y="0"/>
                </a:moveTo>
                <a:lnTo>
                  <a:pt x="176062" y="4944"/>
                </a:lnTo>
                <a:lnTo>
                  <a:pt x="139757" y="19202"/>
                </a:lnTo>
                <a:lnTo>
                  <a:pt x="106322" y="41905"/>
                </a:lnTo>
                <a:lnTo>
                  <a:pt x="76365" y="72187"/>
                </a:lnTo>
                <a:lnTo>
                  <a:pt x="50493" y="109182"/>
                </a:lnTo>
                <a:lnTo>
                  <a:pt x="29313" y="152023"/>
                </a:lnTo>
                <a:lnTo>
                  <a:pt x="13433" y="199844"/>
                </a:lnTo>
                <a:lnTo>
                  <a:pt x="3459" y="251778"/>
                </a:lnTo>
                <a:lnTo>
                  <a:pt x="0" y="306958"/>
                </a:lnTo>
                <a:lnTo>
                  <a:pt x="3459" y="362101"/>
                </a:lnTo>
                <a:lnTo>
                  <a:pt x="13433" y="414006"/>
                </a:lnTo>
                <a:lnTo>
                  <a:pt x="29313" y="461804"/>
                </a:lnTo>
                <a:lnTo>
                  <a:pt x="50493" y="504630"/>
                </a:lnTo>
                <a:lnTo>
                  <a:pt x="76365" y="541614"/>
                </a:lnTo>
                <a:lnTo>
                  <a:pt x="106322" y="571890"/>
                </a:lnTo>
                <a:lnTo>
                  <a:pt x="139757" y="594590"/>
                </a:lnTo>
                <a:lnTo>
                  <a:pt x="176062" y="608846"/>
                </a:lnTo>
                <a:lnTo>
                  <a:pt x="214630" y="613790"/>
                </a:lnTo>
                <a:lnTo>
                  <a:pt x="253193" y="608846"/>
                </a:lnTo>
                <a:lnTo>
                  <a:pt x="289486" y="594590"/>
                </a:lnTo>
                <a:lnTo>
                  <a:pt x="322904" y="571890"/>
                </a:lnTo>
                <a:lnTo>
                  <a:pt x="352841" y="541614"/>
                </a:lnTo>
                <a:lnTo>
                  <a:pt x="378692" y="504630"/>
                </a:lnTo>
                <a:lnTo>
                  <a:pt x="399852" y="461804"/>
                </a:lnTo>
                <a:lnTo>
                  <a:pt x="415715" y="414006"/>
                </a:lnTo>
                <a:lnTo>
                  <a:pt x="425677" y="362101"/>
                </a:lnTo>
                <a:lnTo>
                  <a:pt x="429133" y="306958"/>
                </a:lnTo>
                <a:lnTo>
                  <a:pt x="425677" y="251778"/>
                </a:lnTo>
                <a:lnTo>
                  <a:pt x="415715" y="199844"/>
                </a:lnTo>
                <a:lnTo>
                  <a:pt x="399852" y="152023"/>
                </a:lnTo>
                <a:lnTo>
                  <a:pt x="378692" y="109182"/>
                </a:lnTo>
                <a:lnTo>
                  <a:pt x="352841" y="72187"/>
                </a:lnTo>
                <a:lnTo>
                  <a:pt x="322904" y="41905"/>
                </a:lnTo>
                <a:lnTo>
                  <a:pt x="289486" y="19202"/>
                </a:lnTo>
                <a:lnTo>
                  <a:pt x="253193" y="4944"/>
                </a:lnTo>
                <a:lnTo>
                  <a:pt x="214630" y="0"/>
                </a:lnTo>
                <a:close/>
              </a:path>
            </a:pathLst>
          </a:custGeom>
          <a:solidFill>
            <a:srgbClr val="6F96D2"/>
          </a:solidFill>
        </p:spPr>
        <p:txBody>
          <a:bodyPr wrap="square" lIns="0" tIns="0" rIns="0" bIns="0" rtlCol="0"/>
          <a:lstStyle/>
          <a:p>
            <a:endParaRPr/>
          </a:p>
        </p:txBody>
      </p:sp>
      <p:sp>
        <p:nvSpPr>
          <p:cNvPr id="14" name="object 14"/>
          <p:cNvSpPr/>
          <p:nvPr/>
        </p:nvSpPr>
        <p:spPr>
          <a:xfrm>
            <a:off x="7114285" y="1595882"/>
            <a:ext cx="429259" cy="614045"/>
          </a:xfrm>
          <a:custGeom>
            <a:avLst/>
            <a:gdLst/>
            <a:ahLst/>
            <a:cxnLst/>
            <a:rect l="l" t="t" r="r" b="b"/>
            <a:pathLst>
              <a:path w="429259" h="614044">
                <a:moveTo>
                  <a:pt x="0" y="306958"/>
                </a:moveTo>
                <a:lnTo>
                  <a:pt x="3459" y="251778"/>
                </a:lnTo>
                <a:lnTo>
                  <a:pt x="13433" y="199844"/>
                </a:lnTo>
                <a:lnTo>
                  <a:pt x="29313" y="152023"/>
                </a:lnTo>
                <a:lnTo>
                  <a:pt x="50493" y="109182"/>
                </a:lnTo>
                <a:lnTo>
                  <a:pt x="76365" y="72187"/>
                </a:lnTo>
                <a:lnTo>
                  <a:pt x="106322" y="41905"/>
                </a:lnTo>
                <a:lnTo>
                  <a:pt x="139757" y="19202"/>
                </a:lnTo>
                <a:lnTo>
                  <a:pt x="176062" y="4944"/>
                </a:lnTo>
                <a:lnTo>
                  <a:pt x="214630" y="0"/>
                </a:lnTo>
                <a:lnTo>
                  <a:pt x="253193" y="4944"/>
                </a:lnTo>
                <a:lnTo>
                  <a:pt x="289486" y="19202"/>
                </a:lnTo>
                <a:lnTo>
                  <a:pt x="322904" y="41905"/>
                </a:lnTo>
                <a:lnTo>
                  <a:pt x="352841" y="72187"/>
                </a:lnTo>
                <a:lnTo>
                  <a:pt x="378692" y="109182"/>
                </a:lnTo>
                <a:lnTo>
                  <a:pt x="399852" y="152023"/>
                </a:lnTo>
                <a:lnTo>
                  <a:pt x="415715" y="199844"/>
                </a:lnTo>
                <a:lnTo>
                  <a:pt x="425677" y="251778"/>
                </a:lnTo>
                <a:lnTo>
                  <a:pt x="429133" y="306958"/>
                </a:lnTo>
                <a:lnTo>
                  <a:pt x="425677" y="362101"/>
                </a:lnTo>
                <a:lnTo>
                  <a:pt x="415715" y="414006"/>
                </a:lnTo>
                <a:lnTo>
                  <a:pt x="399852" y="461804"/>
                </a:lnTo>
                <a:lnTo>
                  <a:pt x="378692" y="504630"/>
                </a:lnTo>
                <a:lnTo>
                  <a:pt x="352841" y="541614"/>
                </a:lnTo>
                <a:lnTo>
                  <a:pt x="322904" y="571890"/>
                </a:lnTo>
                <a:lnTo>
                  <a:pt x="289486" y="594590"/>
                </a:lnTo>
                <a:lnTo>
                  <a:pt x="253193" y="608846"/>
                </a:lnTo>
                <a:lnTo>
                  <a:pt x="214630" y="613790"/>
                </a:lnTo>
                <a:lnTo>
                  <a:pt x="176062" y="608846"/>
                </a:lnTo>
                <a:lnTo>
                  <a:pt x="139757" y="594590"/>
                </a:lnTo>
                <a:lnTo>
                  <a:pt x="106322" y="571890"/>
                </a:lnTo>
                <a:lnTo>
                  <a:pt x="76365" y="541614"/>
                </a:lnTo>
                <a:lnTo>
                  <a:pt x="50493" y="504630"/>
                </a:lnTo>
                <a:lnTo>
                  <a:pt x="29313" y="461804"/>
                </a:lnTo>
                <a:lnTo>
                  <a:pt x="13433" y="414006"/>
                </a:lnTo>
                <a:lnTo>
                  <a:pt x="3459" y="362101"/>
                </a:lnTo>
                <a:lnTo>
                  <a:pt x="0" y="306958"/>
                </a:lnTo>
                <a:close/>
              </a:path>
            </a:pathLst>
          </a:custGeom>
          <a:ln w="9360">
            <a:solidFill>
              <a:srgbClr val="000000"/>
            </a:solidFill>
          </a:ln>
        </p:spPr>
        <p:txBody>
          <a:bodyPr wrap="square" lIns="0" tIns="0" rIns="0" bIns="0" rtlCol="0"/>
          <a:lstStyle/>
          <a:p>
            <a:endParaRPr/>
          </a:p>
        </p:txBody>
      </p:sp>
      <p:sp>
        <p:nvSpPr>
          <p:cNvPr id="15" name="object 15"/>
          <p:cNvSpPr/>
          <p:nvPr/>
        </p:nvSpPr>
        <p:spPr>
          <a:xfrm>
            <a:off x="7418578" y="3200400"/>
            <a:ext cx="506095" cy="685800"/>
          </a:xfrm>
          <a:custGeom>
            <a:avLst/>
            <a:gdLst/>
            <a:ahLst/>
            <a:cxnLst/>
            <a:rect l="l" t="t" r="r" b="b"/>
            <a:pathLst>
              <a:path w="506095" h="685800">
                <a:moveTo>
                  <a:pt x="252983" y="0"/>
                </a:moveTo>
                <a:lnTo>
                  <a:pt x="211953" y="4485"/>
                </a:lnTo>
                <a:lnTo>
                  <a:pt x="173028" y="17470"/>
                </a:lnTo>
                <a:lnTo>
                  <a:pt x="136731" y="38250"/>
                </a:lnTo>
                <a:lnTo>
                  <a:pt x="103583" y="66121"/>
                </a:lnTo>
                <a:lnTo>
                  <a:pt x="74104" y="100377"/>
                </a:lnTo>
                <a:lnTo>
                  <a:pt x="48816" y="140314"/>
                </a:lnTo>
                <a:lnTo>
                  <a:pt x="28241" y="185227"/>
                </a:lnTo>
                <a:lnTo>
                  <a:pt x="12899" y="234411"/>
                </a:lnTo>
                <a:lnTo>
                  <a:pt x="3311" y="287161"/>
                </a:lnTo>
                <a:lnTo>
                  <a:pt x="0" y="342773"/>
                </a:lnTo>
                <a:lnTo>
                  <a:pt x="3311" y="398349"/>
                </a:lnTo>
                <a:lnTo>
                  <a:pt x="12899" y="451072"/>
                </a:lnTo>
                <a:lnTo>
                  <a:pt x="28241" y="500234"/>
                </a:lnTo>
                <a:lnTo>
                  <a:pt x="48816" y="545131"/>
                </a:lnTo>
                <a:lnTo>
                  <a:pt x="74104" y="585057"/>
                </a:lnTo>
                <a:lnTo>
                  <a:pt x="103583" y="619305"/>
                </a:lnTo>
                <a:lnTo>
                  <a:pt x="136731" y="647171"/>
                </a:lnTo>
                <a:lnTo>
                  <a:pt x="173028" y="667949"/>
                </a:lnTo>
                <a:lnTo>
                  <a:pt x="211953" y="680934"/>
                </a:lnTo>
                <a:lnTo>
                  <a:pt x="252983" y="685419"/>
                </a:lnTo>
                <a:lnTo>
                  <a:pt x="294049" y="680934"/>
                </a:lnTo>
                <a:lnTo>
                  <a:pt x="333001" y="667949"/>
                </a:lnTo>
                <a:lnTo>
                  <a:pt x="369319" y="647171"/>
                </a:lnTo>
                <a:lnTo>
                  <a:pt x="402484" y="619305"/>
                </a:lnTo>
                <a:lnTo>
                  <a:pt x="431974" y="585057"/>
                </a:lnTo>
                <a:lnTo>
                  <a:pt x="457270" y="545131"/>
                </a:lnTo>
                <a:lnTo>
                  <a:pt x="477850" y="500234"/>
                </a:lnTo>
                <a:lnTo>
                  <a:pt x="493194" y="451072"/>
                </a:lnTo>
                <a:lnTo>
                  <a:pt x="502783" y="398349"/>
                </a:lnTo>
                <a:lnTo>
                  <a:pt x="506095" y="342773"/>
                </a:lnTo>
                <a:lnTo>
                  <a:pt x="502783" y="287161"/>
                </a:lnTo>
                <a:lnTo>
                  <a:pt x="493194" y="234411"/>
                </a:lnTo>
                <a:lnTo>
                  <a:pt x="477850" y="185227"/>
                </a:lnTo>
                <a:lnTo>
                  <a:pt x="457270" y="140314"/>
                </a:lnTo>
                <a:lnTo>
                  <a:pt x="431974" y="100377"/>
                </a:lnTo>
                <a:lnTo>
                  <a:pt x="402484" y="66121"/>
                </a:lnTo>
                <a:lnTo>
                  <a:pt x="369319" y="38250"/>
                </a:lnTo>
                <a:lnTo>
                  <a:pt x="333001" y="17470"/>
                </a:lnTo>
                <a:lnTo>
                  <a:pt x="294049" y="4485"/>
                </a:lnTo>
                <a:lnTo>
                  <a:pt x="252983" y="0"/>
                </a:lnTo>
                <a:close/>
              </a:path>
            </a:pathLst>
          </a:custGeom>
          <a:solidFill>
            <a:srgbClr val="00AFEF"/>
          </a:solidFill>
        </p:spPr>
        <p:txBody>
          <a:bodyPr wrap="square" lIns="0" tIns="0" rIns="0" bIns="0" rtlCol="0"/>
          <a:lstStyle/>
          <a:p>
            <a:endParaRPr/>
          </a:p>
        </p:txBody>
      </p:sp>
      <p:sp>
        <p:nvSpPr>
          <p:cNvPr id="16" name="object 16"/>
          <p:cNvSpPr/>
          <p:nvPr/>
        </p:nvSpPr>
        <p:spPr>
          <a:xfrm>
            <a:off x="7418578" y="3200400"/>
            <a:ext cx="506095" cy="685800"/>
          </a:xfrm>
          <a:custGeom>
            <a:avLst/>
            <a:gdLst/>
            <a:ahLst/>
            <a:cxnLst/>
            <a:rect l="l" t="t" r="r" b="b"/>
            <a:pathLst>
              <a:path w="506095" h="685800">
                <a:moveTo>
                  <a:pt x="0" y="342773"/>
                </a:moveTo>
                <a:lnTo>
                  <a:pt x="3311" y="287161"/>
                </a:lnTo>
                <a:lnTo>
                  <a:pt x="12899" y="234411"/>
                </a:lnTo>
                <a:lnTo>
                  <a:pt x="28241" y="185227"/>
                </a:lnTo>
                <a:lnTo>
                  <a:pt x="48816" y="140314"/>
                </a:lnTo>
                <a:lnTo>
                  <a:pt x="74104" y="100377"/>
                </a:lnTo>
                <a:lnTo>
                  <a:pt x="103583" y="66121"/>
                </a:lnTo>
                <a:lnTo>
                  <a:pt x="136731" y="38250"/>
                </a:lnTo>
                <a:lnTo>
                  <a:pt x="173028" y="17470"/>
                </a:lnTo>
                <a:lnTo>
                  <a:pt x="211953" y="4485"/>
                </a:lnTo>
                <a:lnTo>
                  <a:pt x="252983" y="0"/>
                </a:lnTo>
                <a:lnTo>
                  <a:pt x="294049" y="4485"/>
                </a:lnTo>
                <a:lnTo>
                  <a:pt x="333001" y="17470"/>
                </a:lnTo>
                <a:lnTo>
                  <a:pt x="369319" y="38250"/>
                </a:lnTo>
                <a:lnTo>
                  <a:pt x="402484" y="66121"/>
                </a:lnTo>
                <a:lnTo>
                  <a:pt x="431974" y="100377"/>
                </a:lnTo>
                <a:lnTo>
                  <a:pt x="457270" y="140314"/>
                </a:lnTo>
                <a:lnTo>
                  <a:pt x="477850" y="185227"/>
                </a:lnTo>
                <a:lnTo>
                  <a:pt x="493194" y="234411"/>
                </a:lnTo>
                <a:lnTo>
                  <a:pt x="502783" y="287161"/>
                </a:lnTo>
                <a:lnTo>
                  <a:pt x="506095" y="342773"/>
                </a:lnTo>
                <a:lnTo>
                  <a:pt x="502783" y="398349"/>
                </a:lnTo>
                <a:lnTo>
                  <a:pt x="493194" y="451072"/>
                </a:lnTo>
                <a:lnTo>
                  <a:pt x="477850" y="500234"/>
                </a:lnTo>
                <a:lnTo>
                  <a:pt x="457270" y="545131"/>
                </a:lnTo>
                <a:lnTo>
                  <a:pt x="431974" y="585057"/>
                </a:lnTo>
                <a:lnTo>
                  <a:pt x="402484" y="619305"/>
                </a:lnTo>
                <a:lnTo>
                  <a:pt x="369319" y="647171"/>
                </a:lnTo>
                <a:lnTo>
                  <a:pt x="333001" y="667949"/>
                </a:lnTo>
                <a:lnTo>
                  <a:pt x="294049" y="680934"/>
                </a:lnTo>
                <a:lnTo>
                  <a:pt x="252983" y="685419"/>
                </a:lnTo>
                <a:lnTo>
                  <a:pt x="211953" y="680934"/>
                </a:lnTo>
                <a:lnTo>
                  <a:pt x="173028" y="667949"/>
                </a:lnTo>
                <a:lnTo>
                  <a:pt x="136731" y="647171"/>
                </a:lnTo>
                <a:lnTo>
                  <a:pt x="103583" y="619305"/>
                </a:lnTo>
                <a:lnTo>
                  <a:pt x="74104" y="585057"/>
                </a:lnTo>
                <a:lnTo>
                  <a:pt x="48816" y="545131"/>
                </a:lnTo>
                <a:lnTo>
                  <a:pt x="28241" y="500234"/>
                </a:lnTo>
                <a:lnTo>
                  <a:pt x="12899" y="451072"/>
                </a:lnTo>
                <a:lnTo>
                  <a:pt x="3311" y="398349"/>
                </a:lnTo>
                <a:lnTo>
                  <a:pt x="0" y="342773"/>
                </a:lnTo>
                <a:close/>
              </a:path>
            </a:pathLst>
          </a:custGeom>
          <a:ln w="9360">
            <a:solidFill>
              <a:srgbClr val="000000"/>
            </a:solidFill>
          </a:ln>
        </p:spPr>
        <p:txBody>
          <a:bodyPr wrap="square" lIns="0" tIns="0" rIns="0" bIns="0" rtlCol="0"/>
          <a:lstStyle/>
          <a:p>
            <a:endParaRPr/>
          </a:p>
        </p:txBody>
      </p:sp>
      <p:sp>
        <p:nvSpPr>
          <p:cNvPr id="17" name="object 17"/>
          <p:cNvSpPr/>
          <p:nvPr/>
        </p:nvSpPr>
        <p:spPr>
          <a:xfrm>
            <a:off x="6907021" y="2276220"/>
            <a:ext cx="635" cy="614680"/>
          </a:xfrm>
          <a:custGeom>
            <a:avLst/>
            <a:gdLst/>
            <a:ahLst/>
            <a:cxnLst/>
            <a:rect l="l" t="t" r="r" b="b"/>
            <a:pathLst>
              <a:path w="634" h="614680">
                <a:moveTo>
                  <a:pt x="0" y="0"/>
                </a:moveTo>
                <a:lnTo>
                  <a:pt x="253" y="614552"/>
                </a:lnTo>
              </a:path>
            </a:pathLst>
          </a:custGeom>
          <a:ln w="31680">
            <a:solidFill>
              <a:srgbClr val="000000"/>
            </a:solidFill>
          </a:ln>
        </p:spPr>
        <p:txBody>
          <a:bodyPr wrap="square" lIns="0" tIns="0" rIns="0" bIns="0" rtlCol="0"/>
          <a:lstStyle/>
          <a:p>
            <a:endParaRPr/>
          </a:p>
        </p:txBody>
      </p:sp>
      <p:sp>
        <p:nvSpPr>
          <p:cNvPr id="18" name="object 18"/>
          <p:cNvSpPr/>
          <p:nvPr/>
        </p:nvSpPr>
        <p:spPr>
          <a:xfrm>
            <a:off x="6935723" y="2286000"/>
            <a:ext cx="1419225" cy="635"/>
          </a:xfrm>
          <a:custGeom>
            <a:avLst/>
            <a:gdLst/>
            <a:ahLst/>
            <a:cxnLst/>
            <a:rect l="l" t="t" r="r" b="b"/>
            <a:pathLst>
              <a:path w="1419225" h="635">
                <a:moveTo>
                  <a:pt x="0" y="0"/>
                </a:moveTo>
                <a:lnTo>
                  <a:pt x="1419098" y="380"/>
                </a:lnTo>
              </a:path>
            </a:pathLst>
          </a:custGeom>
          <a:ln w="28440">
            <a:solidFill>
              <a:srgbClr val="000000"/>
            </a:solidFill>
          </a:ln>
        </p:spPr>
        <p:txBody>
          <a:bodyPr wrap="square" lIns="0" tIns="0" rIns="0" bIns="0" rtlCol="0"/>
          <a:lstStyle/>
          <a:p>
            <a:endParaRPr/>
          </a:p>
        </p:txBody>
      </p:sp>
      <p:sp>
        <p:nvSpPr>
          <p:cNvPr id="19" name="object 19"/>
          <p:cNvSpPr txBox="1"/>
          <p:nvPr/>
        </p:nvSpPr>
        <p:spPr>
          <a:xfrm>
            <a:off x="7239127" y="17015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7</a:t>
            </a:r>
            <a:endParaRPr sz="2400">
              <a:latin typeface="Tahoma"/>
              <a:cs typeface="Tahoma"/>
            </a:endParaRPr>
          </a:p>
        </p:txBody>
      </p:sp>
      <p:sp>
        <p:nvSpPr>
          <p:cNvPr id="20" name="object 20"/>
          <p:cNvSpPr txBox="1"/>
          <p:nvPr/>
        </p:nvSpPr>
        <p:spPr>
          <a:xfrm>
            <a:off x="6403340" y="2387600"/>
            <a:ext cx="1410970" cy="767715"/>
          </a:xfrm>
          <a:prstGeom prst="rect">
            <a:avLst/>
          </a:prstGeom>
        </p:spPr>
        <p:txBody>
          <a:bodyPr vert="horz" wrap="square" lIns="0" tIns="12700" rIns="0" bIns="0" rtlCol="0">
            <a:spAutoFit/>
          </a:bodyPr>
          <a:lstStyle/>
          <a:p>
            <a:pPr marR="31750" algn="r">
              <a:lnSpc>
                <a:spcPct val="100000"/>
              </a:lnSpc>
              <a:spcBef>
                <a:spcPts val="100"/>
              </a:spcBef>
              <a:tabLst>
                <a:tab pos="859790" algn="l"/>
              </a:tabLst>
            </a:pPr>
            <a:r>
              <a:rPr sz="3600" spc="-7" baseline="1157" dirty="0">
                <a:latin typeface="Tahoma"/>
                <a:cs typeface="Tahoma"/>
              </a:rPr>
              <a:t>1</a:t>
            </a:r>
            <a:r>
              <a:rPr sz="3600" baseline="1157" dirty="0">
                <a:latin typeface="Tahoma"/>
                <a:cs typeface="Tahoma"/>
              </a:rPr>
              <a:t>6	</a:t>
            </a:r>
            <a:r>
              <a:rPr sz="2400" spc="-5" dirty="0">
                <a:latin typeface="Tahoma"/>
                <a:cs typeface="Tahoma"/>
              </a:rPr>
              <a:t>125</a:t>
            </a:r>
            <a:endParaRPr sz="2400">
              <a:latin typeface="Tahoma"/>
              <a:cs typeface="Tahoma"/>
            </a:endParaRPr>
          </a:p>
          <a:p>
            <a:pPr marR="5080" algn="r">
              <a:lnSpc>
                <a:spcPct val="100000"/>
              </a:lnSpc>
              <a:spcBef>
                <a:spcPts val="80"/>
              </a:spcBef>
            </a:pPr>
            <a:r>
              <a:rPr sz="2400" dirty="0">
                <a:latin typeface="Tahoma"/>
                <a:cs typeface="Tahoma"/>
              </a:rPr>
              <a:t>-</a:t>
            </a:r>
            <a:r>
              <a:rPr sz="2400" spc="-105" dirty="0">
                <a:latin typeface="Tahoma"/>
                <a:cs typeface="Tahoma"/>
              </a:rPr>
              <a:t> </a:t>
            </a:r>
            <a:r>
              <a:rPr sz="2400" spc="-5" dirty="0">
                <a:latin typeface="Tahoma"/>
                <a:cs typeface="Tahoma"/>
              </a:rPr>
              <a:t>112</a:t>
            </a:r>
            <a:endParaRPr sz="2400">
              <a:latin typeface="Tahoma"/>
              <a:cs typeface="Tahoma"/>
            </a:endParaRPr>
          </a:p>
        </p:txBody>
      </p:sp>
      <p:sp>
        <p:nvSpPr>
          <p:cNvPr id="21" name="object 21"/>
          <p:cNvSpPr/>
          <p:nvPr/>
        </p:nvSpPr>
        <p:spPr>
          <a:xfrm>
            <a:off x="7087996" y="3195320"/>
            <a:ext cx="886460" cy="5080"/>
          </a:xfrm>
          <a:custGeom>
            <a:avLst/>
            <a:gdLst/>
            <a:ahLst/>
            <a:cxnLst/>
            <a:rect l="l" t="t" r="r" b="b"/>
            <a:pathLst>
              <a:path w="886459" h="5080">
                <a:moveTo>
                  <a:pt x="0" y="5079"/>
                </a:moveTo>
                <a:lnTo>
                  <a:pt x="885951" y="0"/>
                </a:lnTo>
              </a:path>
            </a:pathLst>
          </a:custGeom>
          <a:ln w="28440">
            <a:solidFill>
              <a:srgbClr val="000000"/>
            </a:solidFill>
          </a:ln>
        </p:spPr>
        <p:txBody>
          <a:bodyPr wrap="square" lIns="0" tIns="0" rIns="0" bIns="0" rtlCol="0"/>
          <a:lstStyle/>
          <a:p>
            <a:endParaRPr/>
          </a:p>
        </p:txBody>
      </p:sp>
      <p:sp>
        <p:nvSpPr>
          <p:cNvPr id="22" name="object 22"/>
          <p:cNvSpPr txBox="1"/>
          <p:nvPr/>
        </p:nvSpPr>
        <p:spPr>
          <a:xfrm>
            <a:off x="7470775" y="3297173"/>
            <a:ext cx="3581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13</a:t>
            </a:r>
            <a:endParaRPr sz="2400">
              <a:latin typeface="Tahoma"/>
              <a:cs typeface="Tahoma"/>
            </a:endParaRPr>
          </a:p>
        </p:txBody>
      </p:sp>
      <p:sp>
        <p:nvSpPr>
          <p:cNvPr id="25" name="object 25"/>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67</a:t>
            </a:fld>
            <a:endParaRPr sz="120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2003 </a:t>
            </a:r>
            <a:r>
              <a:rPr spc="-5" dirty="0"/>
              <a:t>decimal </a:t>
            </a:r>
            <a:r>
              <a:rPr dirty="0"/>
              <a:t>number</a:t>
            </a:r>
            <a:r>
              <a:rPr spc="-190" dirty="0"/>
              <a:t> </a:t>
            </a:r>
            <a:r>
              <a:rPr dirty="0"/>
              <a:t>in  </a:t>
            </a:r>
            <a:r>
              <a:rPr spc="-25" dirty="0"/>
              <a:t>to </a:t>
            </a:r>
            <a:r>
              <a:rPr spc="-30" dirty="0"/>
              <a:t>it’s </a:t>
            </a:r>
            <a:r>
              <a:rPr spc="-10" dirty="0"/>
              <a:t>equivalent </a:t>
            </a:r>
            <a:r>
              <a:rPr spc="-25" dirty="0"/>
              <a:t>Hex</a:t>
            </a:r>
            <a:r>
              <a:rPr spc="-5" dirty="0"/>
              <a:t> </a:t>
            </a:r>
            <a:r>
              <a:rPr spc="-55" dirty="0"/>
              <a:t>number.</a:t>
            </a:r>
          </a:p>
        </p:txBody>
      </p:sp>
      <p:sp>
        <p:nvSpPr>
          <p:cNvPr id="3" name="object 3"/>
          <p:cNvSpPr/>
          <p:nvPr/>
        </p:nvSpPr>
        <p:spPr>
          <a:xfrm>
            <a:off x="304558" y="1096899"/>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673101" y="1965232"/>
          <a:ext cx="1477010" cy="2474651"/>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54256">
                <a:tc>
                  <a:txBody>
                    <a:bodyPr/>
                    <a:lstStyle/>
                    <a:p>
                      <a:pPr marL="169545">
                        <a:lnSpc>
                          <a:spcPct val="100000"/>
                        </a:lnSpc>
                        <a:spcBef>
                          <a:spcPts val="420"/>
                        </a:spcBef>
                      </a:pPr>
                      <a:r>
                        <a:rPr sz="2400" spc="-5" dirty="0">
                          <a:latin typeface="Tahoma"/>
                          <a:cs typeface="Tahoma"/>
                        </a:rPr>
                        <a:t>16</a:t>
                      </a:r>
                      <a:endParaRPr sz="2400">
                        <a:latin typeface="Tahoma"/>
                        <a:cs typeface="Tahoma"/>
                      </a:endParaRPr>
                    </a:p>
                  </a:txBody>
                  <a:tcPr marL="0" marR="0" marT="53340" marB="0">
                    <a:lnR w="38100">
                      <a:solidFill>
                        <a:srgbClr val="000000"/>
                      </a:solidFill>
                      <a:prstDash val="solid"/>
                    </a:lnR>
                    <a:lnB w="38100">
                      <a:solidFill>
                        <a:srgbClr val="000000"/>
                      </a:solidFill>
                      <a:prstDash val="solid"/>
                    </a:lnB>
                  </a:tcPr>
                </a:tc>
                <a:tc>
                  <a:txBody>
                    <a:bodyPr/>
                    <a:lstStyle/>
                    <a:p>
                      <a:pPr marL="46990" algn="ctr">
                        <a:lnSpc>
                          <a:spcPct val="100000"/>
                        </a:lnSpc>
                        <a:spcBef>
                          <a:spcPts val="420"/>
                        </a:spcBef>
                      </a:pPr>
                      <a:r>
                        <a:rPr sz="2400" spc="-5" dirty="0">
                          <a:latin typeface="Tahoma"/>
                          <a:cs typeface="Tahoma"/>
                        </a:rPr>
                        <a:t>2003</a:t>
                      </a:r>
                      <a:endParaRPr sz="2400">
                        <a:latin typeface="Tahoma"/>
                        <a:cs typeface="Tahoma"/>
                      </a:endParaRPr>
                    </a:p>
                  </a:txBody>
                  <a:tcPr marL="0" marR="0" marT="53340"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85800">
                <a:tc>
                  <a:txBody>
                    <a:bodyPr/>
                    <a:lstStyle/>
                    <a:p>
                      <a:pPr marL="169545">
                        <a:lnSpc>
                          <a:spcPct val="100000"/>
                        </a:lnSpc>
                        <a:spcBef>
                          <a:spcPts val="860"/>
                        </a:spcBef>
                      </a:pPr>
                      <a:r>
                        <a:rPr sz="2400" spc="-5" dirty="0">
                          <a:latin typeface="Tahoma"/>
                          <a:cs typeface="Tahoma"/>
                        </a:rPr>
                        <a:t>16</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ct val="100000"/>
                        </a:lnSpc>
                        <a:spcBef>
                          <a:spcPts val="894"/>
                        </a:spcBef>
                      </a:pPr>
                      <a:r>
                        <a:rPr sz="2400" spc="-5" dirty="0">
                          <a:latin typeface="Tahoma"/>
                          <a:cs typeface="Tahoma"/>
                        </a:rPr>
                        <a:t>125</a:t>
                      </a:r>
                      <a:endParaRPr sz="2400">
                        <a:latin typeface="Tahoma"/>
                        <a:cs typeface="Tahoma"/>
                      </a:endParaRPr>
                    </a:p>
                  </a:txBody>
                  <a:tcPr marL="0" marR="0" marT="113664"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85800">
                <a:tc>
                  <a:txBody>
                    <a:bodyPr/>
                    <a:lstStyle/>
                    <a:p>
                      <a:pPr marL="169545">
                        <a:lnSpc>
                          <a:spcPct val="100000"/>
                        </a:lnSpc>
                        <a:spcBef>
                          <a:spcPts val="860"/>
                        </a:spcBef>
                      </a:pPr>
                      <a:r>
                        <a:rPr sz="2400" spc="-5" dirty="0">
                          <a:latin typeface="Tahoma"/>
                          <a:cs typeface="Tahoma"/>
                        </a:rPr>
                        <a:t>16</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5090" algn="ctr">
                        <a:lnSpc>
                          <a:spcPct val="100000"/>
                        </a:lnSpc>
                        <a:spcBef>
                          <a:spcPts val="860"/>
                        </a:spcBef>
                      </a:pPr>
                      <a:r>
                        <a:rPr sz="2400" dirty="0">
                          <a:latin typeface="Tahoma"/>
                          <a:cs typeface="Tahoma"/>
                        </a:rPr>
                        <a:t>7</a:t>
                      </a:r>
                      <a:endParaRPr sz="2400">
                        <a:latin typeface="Tahoma"/>
                        <a:cs typeface="Tahoma"/>
                      </a:endParaRPr>
                    </a:p>
                  </a:txBody>
                  <a:tcPr marL="0" marR="0" marT="10922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548795">
                <a:tc>
                  <a:txBody>
                    <a:bodyPr/>
                    <a:lstStyle/>
                    <a:p>
                      <a:pPr>
                        <a:lnSpc>
                          <a:spcPct val="100000"/>
                        </a:lnSpc>
                      </a:pPr>
                      <a:endParaRPr sz="30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marL="85090" algn="ctr">
                        <a:lnSpc>
                          <a:spcPct val="100000"/>
                        </a:lnSpc>
                        <a:spcBef>
                          <a:spcPts val="900"/>
                        </a:spcBef>
                      </a:pPr>
                      <a:r>
                        <a:rPr sz="2400" dirty="0">
                          <a:latin typeface="Tahoma"/>
                          <a:cs typeface="Tahoma"/>
                        </a:rPr>
                        <a:t>0</a:t>
                      </a:r>
                      <a:endParaRPr sz="2400">
                        <a:latin typeface="Tahoma"/>
                        <a:cs typeface="Tahoma"/>
                      </a:endParaRPr>
                    </a:p>
                  </a:txBody>
                  <a:tcPr marL="0" marR="0" marT="11430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3"/>
                  </a:ext>
                </a:extLst>
              </a:tr>
            </a:tbl>
          </a:graphicData>
        </a:graphic>
      </p:graphicFrame>
      <p:sp>
        <p:nvSpPr>
          <p:cNvPr id="13" name="object 13"/>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68</a:t>
            </a:fld>
            <a:endParaRPr sz="1200">
              <a:latin typeface="Calibri"/>
              <a:cs typeface="Calibri"/>
            </a:endParaRPr>
          </a:p>
        </p:txBody>
      </p:sp>
      <p:sp>
        <p:nvSpPr>
          <p:cNvPr id="5" name="object 5"/>
          <p:cNvSpPr txBox="1"/>
          <p:nvPr/>
        </p:nvSpPr>
        <p:spPr>
          <a:xfrm>
            <a:off x="3823842" y="2616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6" name="object 6"/>
          <p:cNvSpPr txBox="1"/>
          <p:nvPr/>
        </p:nvSpPr>
        <p:spPr>
          <a:xfrm>
            <a:off x="3823842" y="399262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7</a:t>
            </a:r>
            <a:endParaRPr sz="2400">
              <a:latin typeface="Tahoma"/>
              <a:cs typeface="Tahoma"/>
            </a:endParaRPr>
          </a:p>
        </p:txBody>
      </p:sp>
      <p:sp>
        <p:nvSpPr>
          <p:cNvPr id="7" name="object 7"/>
          <p:cNvSpPr txBox="1"/>
          <p:nvPr/>
        </p:nvSpPr>
        <p:spPr>
          <a:xfrm>
            <a:off x="3823461" y="3306826"/>
            <a:ext cx="3581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13</a:t>
            </a:r>
            <a:endParaRPr sz="2400">
              <a:latin typeface="Tahoma"/>
              <a:cs typeface="Tahoma"/>
            </a:endParaRPr>
          </a:p>
        </p:txBody>
      </p:sp>
      <p:sp>
        <p:nvSpPr>
          <p:cNvPr id="8" name="object 8"/>
          <p:cNvSpPr txBox="1"/>
          <p:nvPr/>
        </p:nvSpPr>
        <p:spPr>
          <a:xfrm>
            <a:off x="4815966" y="253969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9" name="object 9"/>
          <p:cNvSpPr txBox="1"/>
          <p:nvPr/>
        </p:nvSpPr>
        <p:spPr>
          <a:xfrm>
            <a:off x="4815966" y="391642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7</a:t>
            </a:r>
            <a:endParaRPr sz="2400">
              <a:latin typeface="Tahoma"/>
              <a:cs typeface="Tahoma"/>
            </a:endParaRPr>
          </a:p>
        </p:txBody>
      </p:sp>
      <p:sp>
        <p:nvSpPr>
          <p:cNvPr id="10" name="object 10"/>
          <p:cNvSpPr txBox="1"/>
          <p:nvPr/>
        </p:nvSpPr>
        <p:spPr>
          <a:xfrm>
            <a:off x="4811648" y="3230371"/>
            <a:ext cx="2324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D</a:t>
            </a:r>
            <a:endParaRPr sz="2400">
              <a:latin typeface="Tahoma"/>
              <a:cs typeface="Tahom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880984"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2003 </a:t>
            </a:r>
            <a:r>
              <a:rPr spc="-5" dirty="0"/>
              <a:t>decimal </a:t>
            </a:r>
            <a:r>
              <a:rPr dirty="0"/>
              <a:t>number</a:t>
            </a:r>
            <a:r>
              <a:rPr spc="-190" dirty="0"/>
              <a:t> </a:t>
            </a:r>
            <a:r>
              <a:rPr dirty="0"/>
              <a:t>in  </a:t>
            </a:r>
            <a:r>
              <a:rPr spc="-25" dirty="0"/>
              <a:t>to </a:t>
            </a:r>
            <a:r>
              <a:rPr spc="-30" dirty="0"/>
              <a:t>it’s </a:t>
            </a:r>
            <a:r>
              <a:rPr spc="-10" dirty="0"/>
              <a:t>equivalent </a:t>
            </a:r>
            <a:r>
              <a:rPr spc="-25" dirty="0"/>
              <a:t>Hex</a:t>
            </a:r>
            <a:r>
              <a:rPr spc="5" dirty="0"/>
              <a:t> </a:t>
            </a:r>
            <a:r>
              <a:rPr spc="-60" dirty="0"/>
              <a:t>number.</a:t>
            </a:r>
          </a:p>
        </p:txBody>
      </p:sp>
      <p:sp>
        <p:nvSpPr>
          <p:cNvPr id="3" name="object 3"/>
          <p:cNvSpPr/>
          <p:nvPr/>
        </p:nvSpPr>
        <p:spPr>
          <a:xfrm>
            <a:off x="304558" y="1096899"/>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219314" y="5181472"/>
            <a:ext cx="4202430" cy="838200"/>
          </a:xfrm>
          <a:custGeom>
            <a:avLst/>
            <a:gdLst/>
            <a:ahLst/>
            <a:cxnLst/>
            <a:rect l="l" t="t" r="r" b="b"/>
            <a:pathLst>
              <a:path w="4202430" h="838200">
                <a:moveTo>
                  <a:pt x="4062361" y="0"/>
                </a:moveTo>
                <a:lnTo>
                  <a:pt x="139585" y="0"/>
                </a:lnTo>
                <a:lnTo>
                  <a:pt x="95466" y="7115"/>
                </a:lnTo>
                <a:lnTo>
                  <a:pt x="57149" y="26928"/>
                </a:lnTo>
                <a:lnTo>
                  <a:pt x="26932" y="57140"/>
                </a:lnTo>
                <a:lnTo>
                  <a:pt x="7116" y="95455"/>
                </a:lnTo>
                <a:lnTo>
                  <a:pt x="0" y="139572"/>
                </a:lnTo>
                <a:lnTo>
                  <a:pt x="0" y="698106"/>
                </a:lnTo>
                <a:lnTo>
                  <a:pt x="7116" y="742239"/>
                </a:lnTo>
                <a:lnTo>
                  <a:pt x="26932" y="780567"/>
                </a:lnTo>
                <a:lnTo>
                  <a:pt x="57149" y="810791"/>
                </a:lnTo>
                <a:lnTo>
                  <a:pt x="95466" y="830612"/>
                </a:lnTo>
                <a:lnTo>
                  <a:pt x="139585" y="837730"/>
                </a:lnTo>
                <a:lnTo>
                  <a:pt x="4062361" y="837730"/>
                </a:lnTo>
                <a:lnTo>
                  <a:pt x="4106479" y="830612"/>
                </a:lnTo>
                <a:lnTo>
                  <a:pt x="4144793" y="810791"/>
                </a:lnTo>
                <a:lnTo>
                  <a:pt x="4175006" y="780567"/>
                </a:lnTo>
                <a:lnTo>
                  <a:pt x="4194819" y="742239"/>
                </a:lnTo>
                <a:lnTo>
                  <a:pt x="4201934" y="698106"/>
                </a:lnTo>
                <a:lnTo>
                  <a:pt x="4201934" y="139572"/>
                </a:lnTo>
                <a:lnTo>
                  <a:pt x="4194819" y="95455"/>
                </a:lnTo>
                <a:lnTo>
                  <a:pt x="4175006" y="57140"/>
                </a:lnTo>
                <a:lnTo>
                  <a:pt x="4144793" y="26928"/>
                </a:lnTo>
                <a:lnTo>
                  <a:pt x="4106479" y="7115"/>
                </a:lnTo>
                <a:lnTo>
                  <a:pt x="4062361" y="0"/>
                </a:lnTo>
                <a:close/>
              </a:path>
            </a:pathLst>
          </a:custGeom>
          <a:solidFill>
            <a:srgbClr val="CFDCEF"/>
          </a:solidFill>
        </p:spPr>
        <p:txBody>
          <a:bodyPr wrap="square" lIns="0" tIns="0" rIns="0" bIns="0" rtlCol="0"/>
          <a:lstStyle/>
          <a:p>
            <a:endParaRPr/>
          </a:p>
        </p:txBody>
      </p:sp>
      <p:sp>
        <p:nvSpPr>
          <p:cNvPr id="5" name="object 5"/>
          <p:cNvSpPr/>
          <p:nvPr/>
        </p:nvSpPr>
        <p:spPr>
          <a:xfrm>
            <a:off x="1219314" y="5181472"/>
            <a:ext cx="4202430" cy="838200"/>
          </a:xfrm>
          <a:custGeom>
            <a:avLst/>
            <a:gdLst/>
            <a:ahLst/>
            <a:cxnLst/>
            <a:rect l="l" t="t" r="r" b="b"/>
            <a:pathLst>
              <a:path w="4202430" h="838200">
                <a:moveTo>
                  <a:pt x="0" y="139572"/>
                </a:moveTo>
                <a:lnTo>
                  <a:pt x="7116" y="95455"/>
                </a:lnTo>
                <a:lnTo>
                  <a:pt x="26932" y="57140"/>
                </a:lnTo>
                <a:lnTo>
                  <a:pt x="57149" y="26928"/>
                </a:lnTo>
                <a:lnTo>
                  <a:pt x="95466" y="7115"/>
                </a:lnTo>
                <a:lnTo>
                  <a:pt x="139585" y="0"/>
                </a:lnTo>
                <a:lnTo>
                  <a:pt x="4062361" y="0"/>
                </a:lnTo>
                <a:lnTo>
                  <a:pt x="4106479" y="7115"/>
                </a:lnTo>
                <a:lnTo>
                  <a:pt x="4144793" y="26928"/>
                </a:lnTo>
                <a:lnTo>
                  <a:pt x="4175006" y="57140"/>
                </a:lnTo>
                <a:lnTo>
                  <a:pt x="4194819" y="95455"/>
                </a:lnTo>
                <a:lnTo>
                  <a:pt x="4201934" y="139572"/>
                </a:lnTo>
                <a:lnTo>
                  <a:pt x="4201934" y="698106"/>
                </a:lnTo>
                <a:lnTo>
                  <a:pt x="4194819" y="742239"/>
                </a:lnTo>
                <a:lnTo>
                  <a:pt x="4175006" y="780567"/>
                </a:lnTo>
                <a:lnTo>
                  <a:pt x="4144793" y="810791"/>
                </a:lnTo>
                <a:lnTo>
                  <a:pt x="4106479" y="830612"/>
                </a:lnTo>
                <a:lnTo>
                  <a:pt x="4062361" y="837730"/>
                </a:lnTo>
                <a:lnTo>
                  <a:pt x="139585" y="837730"/>
                </a:lnTo>
                <a:lnTo>
                  <a:pt x="95466" y="830612"/>
                </a:lnTo>
                <a:lnTo>
                  <a:pt x="57149" y="810791"/>
                </a:lnTo>
                <a:lnTo>
                  <a:pt x="26932" y="780567"/>
                </a:lnTo>
                <a:lnTo>
                  <a:pt x="7116" y="742239"/>
                </a:lnTo>
                <a:lnTo>
                  <a:pt x="0" y="698106"/>
                </a:lnTo>
                <a:lnTo>
                  <a:pt x="0" y="139572"/>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3823842" y="2616200"/>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7" name="object 7"/>
          <p:cNvSpPr txBox="1"/>
          <p:nvPr/>
        </p:nvSpPr>
        <p:spPr>
          <a:xfrm>
            <a:off x="3823842" y="399262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7</a:t>
            </a:r>
            <a:endParaRPr sz="2400">
              <a:latin typeface="Tahoma"/>
              <a:cs typeface="Tahoma"/>
            </a:endParaRPr>
          </a:p>
        </p:txBody>
      </p:sp>
      <p:sp>
        <p:nvSpPr>
          <p:cNvPr id="8" name="object 8"/>
          <p:cNvSpPr txBox="1"/>
          <p:nvPr/>
        </p:nvSpPr>
        <p:spPr>
          <a:xfrm>
            <a:off x="3823461" y="3306826"/>
            <a:ext cx="3581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13</a:t>
            </a:r>
            <a:endParaRPr sz="2400">
              <a:latin typeface="Tahoma"/>
              <a:cs typeface="Tahoma"/>
            </a:endParaRPr>
          </a:p>
        </p:txBody>
      </p:sp>
      <p:sp>
        <p:nvSpPr>
          <p:cNvPr id="9" name="object 9"/>
          <p:cNvSpPr txBox="1"/>
          <p:nvPr/>
        </p:nvSpPr>
        <p:spPr>
          <a:xfrm>
            <a:off x="5388609" y="2374468"/>
            <a:ext cx="445134"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ahoma"/>
                <a:cs typeface="Tahoma"/>
              </a:rPr>
              <a:t>LSB</a:t>
            </a:r>
            <a:endParaRPr sz="2000">
              <a:latin typeface="Tahoma"/>
              <a:cs typeface="Tahoma"/>
            </a:endParaRPr>
          </a:p>
        </p:txBody>
      </p:sp>
      <p:sp>
        <p:nvSpPr>
          <p:cNvPr id="10" name="object 10"/>
          <p:cNvSpPr txBox="1"/>
          <p:nvPr/>
        </p:nvSpPr>
        <p:spPr>
          <a:xfrm>
            <a:off x="5385942" y="4051553"/>
            <a:ext cx="51371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ahoma"/>
                <a:cs typeface="Tahoma"/>
              </a:rPr>
              <a:t>MSB</a:t>
            </a:r>
            <a:endParaRPr sz="2000">
              <a:latin typeface="Tahoma"/>
              <a:cs typeface="Tahoma"/>
            </a:endParaRPr>
          </a:p>
        </p:txBody>
      </p:sp>
      <p:sp>
        <p:nvSpPr>
          <p:cNvPr id="11" name="object 11"/>
          <p:cNvSpPr/>
          <p:nvPr/>
        </p:nvSpPr>
        <p:spPr>
          <a:xfrm>
            <a:off x="5581522" y="2900426"/>
            <a:ext cx="118745" cy="1066800"/>
          </a:xfrm>
          <a:custGeom>
            <a:avLst/>
            <a:gdLst/>
            <a:ahLst/>
            <a:cxnLst/>
            <a:rect l="l" t="t" r="r" b="b"/>
            <a:pathLst>
              <a:path w="118745" h="1066800">
                <a:moveTo>
                  <a:pt x="59286" y="50795"/>
                </a:moveTo>
                <a:lnTo>
                  <a:pt x="46470" y="72692"/>
                </a:lnTo>
                <a:lnTo>
                  <a:pt x="46227" y="1066419"/>
                </a:lnTo>
                <a:lnTo>
                  <a:pt x="71754" y="1066419"/>
                </a:lnTo>
                <a:lnTo>
                  <a:pt x="72102" y="116712"/>
                </a:lnTo>
                <a:lnTo>
                  <a:pt x="72048" y="72692"/>
                </a:lnTo>
                <a:lnTo>
                  <a:pt x="59286" y="50795"/>
                </a:lnTo>
                <a:close/>
              </a:path>
              <a:path w="118745" h="1066800">
                <a:moveTo>
                  <a:pt x="59309" y="0"/>
                </a:moveTo>
                <a:lnTo>
                  <a:pt x="0" y="101726"/>
                </a:lnTo>
                <a:lnTo>
                  <a:pt x="2031" y="109600"/>
                </a:lnTo>
                <a:lnTo>
                  <a:pt x="14224" y="116712"/>
                </a:lnTo>
                <a:lnTo>
                  <a:pt x="21971" y="114553"/>
                </a:lnTo>
                <a:lnTo>
                  <a:pt x="46399" y="72813"/>
                </a:lnTo>
                <a:lnTo>
                  <a:pt x="46481" y="25400"/>
                </a:lnTo>
                <a:lnTo>
                  <a:pt x="74117" y="25400"/>
                </a:lnTo>
                <a:lnTo>
                  <a:pt x="59309" y="0"/>
                </a:lnTo>
                <a:close/>
              </a:path>
              <a:path w="118745" h="1066800">
                <a:moveTo>
                  <a:pt x="74117" y="25400"/>
                </a:moveTo>
                <a:lnTo>
                  <a:pt x="72136" y="25400"/>
                </a:lnTo>
                <a:lnTo>
                  <a:pt x="72118" y="72813"/>
                </a:lnTo>
                <a:lnTo>
                  <a:pt x="96519" y="114681"/>
                </a:lnTo>
                <a:lnTo>
                  <a:pt x="104393" y="116712"/>
                </a:lnTo>
                <a:lnTo>
                  <a:pt x="116586" y="109600"/>
                </a:lnTo>
                <a:lnTo>
                  <a:pt x="118617" y="101726"/>
                </a:lnTo>
                <a:lnTo>
                  <a:pt x="74117" y="25400"/>
                </a:lnTo>
                <a:close/>
              </a:path>
              <a:path w="118745" h="1066800">
                <a:moveTo>
                  <a:pt x="72133" y="31876"/>
                </a:moveTo>
                <a:lnTo>
                  <a:pt x="70357" y="31876"/>
                </a:lnTo>
                <a:lnTo>
                  <a:pt x="59286" y="50795"/>
                </a:lnTo>
                <a:lnTo>
                  <a:pt x="72118" y="72813"/>
                </a:lnTo>
                <a:lnTo>
                  <a:pt x="72133" y="31876"/>
                </a:lnTo>
                <a:close/>
              </a:path>
              <a:path w="118745" h="1066800">
                <a:moveTo>
                  <a:pt x="72136" y="25400"/>
                </a:moveTo>
                <a:lnTo>
                  <a:pt x="46481" y="25400"/>
                </a:lnTo>
                <a:lnTo>
                  <a:pt x="46470" y="72692"/>
                </a:lnTo>
                <a:lnTo>
                  <a:pt x="59286" y="50795"/>
                </a:lnTo>
                <a:lnTo>
                  <a:pt x="48260" y="31876"/>
                </a:lnTo>
                <a:lnTo>
                  <a:pt x="72133" y="31876"/>
                </a:lnTo>
                <a:lnTo>
                  <a:pt x="72136" y="25400"/>
                </a:lnTo>
                <a:close/>
              </a:path>
              <a:path w="118745" h="1066800">
                <a:moveTo>
                  <a:pt x="70357" y="31876"/>
                </a:moveTo>
                <a:lnTo>
                  <a:pt x="48260" y="31876"/>
                </a:lnTo>
                <a:lnTo>
                  <a:pt x="59286" y="50795"/>
                </a:lnTo>
                <a:lnTo>
                  <a:pt x="70357" y="31876"/>
                </a:lnTo>
                <a:close/>
              </a:path>
            </a:pathLst>
          </a:custGeom>
          <a:solidFill>
            <a:srgbClr val="6F2F9F"/>
          </a:solidFill>
        </p:spPr>
        <p:txBody>
          <a:bodyPr wrap="square" lIns="0" tIns="0" rIns="0" bIns="0" rtlCol="0"/>
          <a:lstStyle/>
          <a:p>
            <a:endParaRPr/>
          </a:p>
        </p:txBody>
      </p:sp>
      <p:graphicFrame>
        <p:nvGraphicFramePr>
          <p:cNvPr id="12" name="object 12"/>
          <p:cNvGraphicFramePr>
            <a:graphicFrameLocks noGrp="1"/>
          </p:cNvGraphicFramePr>
          <p:nvPr/>
        </p:nvGraphicFramePr>
        <p:xfrm>
          <a:off x="1673101" y="1965232"/>
          <a:ext cx="1477010" cy="2474651"/>
        </p:xfrm>
        <a:graphic>
          <a:graphicData uri="http://schemas.openxmlformats.org/drawingml/2006/table">
            <a:tbl>
              <a:tblPr firstRow="1" bandRow="1">
                <a:tableStyleId>{2D5ABB26-0587-4C30-8999-92F81FD0307C}</a:tableStyleId>
              </a:tblPr>
              <a:tblGrid>
                <a:gridCol w="700405">
                  <a:extLst>
                    <a:ext uri="{9D8B030D-6E8A-4147-A177-3AD203B41FA5}">
                      <a16:colId xmlns="" xmlns:a16="http://schemas.microsoft.com/office/drawing/2014/main" val="20000"/>
                    </a:ext>
                  </a:extLst>
                </a:gridCol>
                <a:gridCol w="776605">
                  <a:extLst>
                    <a:ext uri="{9D8B030D-6E8A-4147-A177-3AD203B41FA5}">
                      <a16:colId xmlns="" xmlns:a16="http://schemas.microsoft.com/office/drawing/2014/main" val="20001"/>
                    </a:ext>
                  </a:extLst>
                </a:gridCol>
              </a:tblGrid>
              <a:tr h="554256">
                <a:tc>
                  <a:txBody>
                    <a:bodyPr/>
                    <a:lstStyle/>
                    <a:p>
                      <a:pPr marL="169545">
                        <a:lnSpc>
                          <a:spcPct val="100000"/>
                        </a:lnSpc>
                        <a:spcBef>
                          <a:spcPts val="420"/>
                        </a:spcBef>
                      </a:pPr>
                      <a:r>
                        <a:rPr sz="2400" spc="-5" dirty="0">
                          <a:latin typeface="Tahoma"/>
                          <a:cs typeface="Tahoma"/>
                        </a:rPr>
                        <a:t>16</a:t>
                      </a:r>
                      <a:endParaRPr sz="2400">
                        <a:latin typeface="Tahoma"/>
                        <a:cs typeface="Tahoma"/>
                      </a:endParaRPr>
                    </a:p>
                  </a:txBody>
                  <a:tcPr marL="0" marR="0" marT="53340" marB="0">
                    <a:lnR w="38100">
                      <a:solidFill>
                        <a:srgbClr val="000000"/>
                      </a:solidFill>
                      <a:prstDash val="solid"/>
                    </a:lnR>
                    <a:lnB w="38100">
                      <a:solidFill>
                        <a:srgbClr val="000000"/>
                      </a:solidFill>
                      <a:prstDash val="solid"/>
                    </a:lnB>
                  </a:tcPr>
                </a:tc>
                <a:tc>
                  <a:txBody>
                    <a:bodyPr/>
                    <a:lstStyle/>
                    <a:p>
                      <a:pPr marL="46990" algn="ctr">
                        <a:lnSpc>
                          <a:spcPct val="100000"/>
                        </a:lnSpc>
                        <a:spcBef>
                          <a:spcPts val="420"/>
                        </a:spcBef>
                      </a:pPr>
                      <a:r>
                        <a:rPr sz="2400" spc="-5" dirty="0">
                          <a:latin typeface="Tahoma"/>
                          <a:cs typeface="Tahoma"/>
                        </a:rPr>
                        <a:t>2003</a:t>
                      </a:r>
                      <a:endParaRPr sz="2400">
                        <a:latin typeface="Tahoma"/>
                        <a:cs typeface="Tahoma"/>
                      </a:endParaRPr>
                    </a:p>
                  </a:txBody>
                  <a:tcPr marL="0" marR="0" marT="53340" marB="0">
                    <a:lnL w="38100">
                      <a:solidFill>
                        <a:srgbClr val="000000"/>
                      </a:solidFill>
                      <a:prstDash val="solid"/>
                    </a:lnL>
                    <a:lnB w="38100">
                      <a:solidFill>
                        <a:srgbClr val="000000"/>
                      </a:solidFill>
                      <a:prstDash val="solid"/>
                    </a:lnB>
                  </a:tcPr>
                </a:tc>
                <a:extLst>
                  <a:ext uri="{0D108BD9-81ED-4DB2-BD59-A6C34878D82A}">
                    <a16:rowId xmlns="" xmlns:a16="http://schemas.microsoft.com/office/drawing/2014/main" val="10000"/>
                  </a:ext>
                </a:extLst>
              </a:tr>
              <a:tr h="685800">
                <a:tc>
                  <a:txBody>
                    <a:bodyPr/>
                    <a:lstStyle/>
                    <a:p>
                      <a:pPr marL="169545">
                        <a:lnSpc>
                          <a:spcPct val="100000"/>
                        </a:lnSpc>
                        <a:spcBef>
                          <a:spcPts val="860"/>
                        </a:spcBef>
                      </a:pPr>
                      <a:r>
                        <a:rPr sz="2400" spc="-5" dirty="0">
                          <a:latin typeface="Tahoma"/>
                          <a:cs typeface="Tahoma"/>
                        </a:rPr>
                        <a:t>16</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ct val="100000"/>
                        </a:lnSpc>
                        <a:spcBef>
                          <a:spcPts val="894"/>
                        </a:spcBef>
                      </a:pPr>
                      <a:r>
                        <a:rPr sz="2400" spc="-5" dirty="0">
                          <a:latin typeface="Tahoma"/>
                          <a:cs typeface="Tahoma"/>
                        </a:rPr>
                        <a:t>125</a:t>
                      </a:r>
                      <a:endParaRPr sz="2400">
                        <a:latin typeface="Tahoma"/>
                        <a:cs typeface="Tahoma"/>
                      </a:endParaRPr>
                    </a:p>
                  </a:txBody>
                  <a:tcPr marL="0" marR="0" marT="113664"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1"/>
                  </a:ext>
                </a:extLst>
              </a:tr>
              <a:tr h="685800">
                <a:tc>
                  <a:txBody>
                    <a:bodyPr/>
                    <a:lstStyle/>
                    <a:p>
                      <a:pPr marL="169545">
                        <a:lnSpc>
                          <a:spcPct val="100000"/>
                        </a:lnSpc>
                        <a:spcBef>
                          <a:spcPts val="860"/>
                        </a:spcBef>
                      </a:pPr>
                      <a:r>
                        <a:rPr sz="2400" spc="-5" dirty="0">
                          <a:latin typeface="Tahoma"/>
                          <a:cs typeface="Tahoma"/>
                        </a:rPr>
                        <a:t>16</a:t>
                      </a:r>
                      <a:endParaRPr sz="2400">
                        <a:latin typeface="Tahoma"/>
                        <a:cs typeface="Tahoma"/>
                      </a:endParaRPr>
                    </a:p>
                  </a:txBody>
                  <a:tcPr marL="0" marR="0" marT="109220" marB="0">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5090" algn="ctr">
                        <a:lnSpc>
                          <a:spcPct val="100000"/>
                        </a:lnSpc>
                        <a:spcBef>
                          <a:spcPts val="860"/>
                        </a:spcBef>
                      </a:pPr>
                      <a:r>
                        <a:rPr sz="2400" dirty="0">
                          <a:latin typeface="Tahoma"/>
                          <a:cs typeface="Tahoma"/>
                        </a:rPr>
                        <a:t>7</a:t>
                      </a:r>
                      <a:endParaRPr sz="2400">
                        <a:latin typeface="Tahoma"/>
                        <a:cs typeface="Tahoma"/>
                      </a:endParaRPr>
                    </a:p>
                  </a:txBody>
                  <a:tcPr marL="0" marR="0" marT="10922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 xmlns:a16="http://schemas.microsoft.com/office/drawing/2014/main" val="10002"/>
                  </a:ext>
                </a:extLst>
              </a:tr>
              <a:tr h="548795">
                <a:tc>
                  <a:txBody>
                    <a:bodyPr/>
                    <a:lstStyle/>
                    <a:p>
                      <a:pPr>
                        <a:lnSpc>
                          <a:spcPct val="100000"/>
                        </a:lnSpc>
                      </a:pPr>
                      <a:endParaRPr sz="2900">
                        <a:latin typeface="Times New Roman"/>
                        <a:cs typeface="Times New Roman"/>
                      </a:endParaRPr>
                    </a:p>
                  </a:txBody>
                  <a:tcPr marL="0" marR="0" marT="0" marB="0">
                    <a:lnR w="38100">
                      <a:solidFill>
                        <a:srgbClr val="000000"/>
                      </a:solidFill>
                      <a:prstDash val="solid"/>
                    </a:lnR>
                    <a:lnT w="38100">
                      <a:solidFill>
                        <a:srgbClr val="000000"/>
                      </a:solidFill>
                      <a:prstDash val="solid"/>
                    </a:lnT>
                  </a:tcPr>
                </a:tc>
                <a:tc>
                  <a:txBody>
                    <a:bodyPr/>
                    <a:lstStyle/>
                    <a:p>
                      <a:pPr marL="85090" algn="ctr">
                        <a:lnSpc>
                          <a:spcPct val="100000"/>
                        </a:lnSpc>
                        <a:spcBef>
                          <a:spcPts val="900"/>
                        </a:spcBef>
                      </a:pPr>
                      <a:r>
                        <a:rPr sz="2400" dirty="0">
                          <a:latin typeface="Tahoma"/>
                          <a:cs typeface="Tahoma"/>
                        </a:rPr>
                        <a:t>0</a:t>
                      </a:r>
                      <a:endParaRPr sz="2400">
                        <a:latin typeface="Tahoma"/>
                        <a:cs typeface="Tahoma"/>
                      </a:endParaRPr>
                    </a:p>
                  </a:txBody>
                  <a:tcPr marL="0" marR="0" marT="114300" marB="0">
                    <a:lnL w="38100">
                      <a:solidFill>
                        <a:srgbClr val="000000"/>
                      </a:solidFill>
                      <a:prstDash val="solid"/>
                    </a:lnL>
                    <a:lnT w="38100">
                      <a:solidFill>
                        <a:srgbClr val="000000"/>
                      </a:solidFill>
                      <a:prstDash val="solid"/>
                    </a:lnT>
                  </a:tcPr>
                </a:tc>
                <a:extLst>
                  <a:ext uri="{0D108BD9-81ED-4DB2-BD59-A6C34878D82A}">
                    <a16:rowId xmlns="" xmlns:a16="http://schemas.microsoft.com/office/drawing/2014/main" val="10003"/>
                  </a:ext>
                </a:extLst>
              </a:tr>
            </a:tbl>
          </a:graphicData>
        </a:graphic>
      </p:graphicFrame>
      <p:sp>
        <p:nvSpPr>
          <p:cNvPr id="19" name="object 19"/>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69</a:t>
            </a:fld>
            <a:endParaRPr sz="1200">
              <a:latin typeface="Calibri"/>
              <a:cs typeface="Calibri"/>
            </a:endParaRPr>
          </a:p>
        </p:txBody>
      </p:sp>
      <p:sp>
        <p:nvSpPr>
          <p:cNvPr id="13" name="object 13"/>
          <p:cNvSpPr txBox="1"/>
          <p:nvPr/>
        </p:nvSpPr>
        <p:spPr>
          <a:xfrm>
            <a:off x="4815966" y="2539695"/>
            <a:ext cx="19240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3</a:t>
            </a:r>
            <a:endParaRPr sz="2400">
              <a:latin typeface="Tahoma"/>
              <a:cs typeface="Tahoma"/>
            </a:endParaRPr>
          </a:p>
        </p:txBody>
      </p:sp>
      <p:sp>
        <p:nvSpPr>
          <p:cNvPr id="14" name="object 14"/>
          <p:cNvSpPr txBox="1"/>
          <p:nvPr/>
        </p:nvSpPr>
        <p:spPr>
          <a:xfrm>
            <a:off x="4815966" y="391642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7</a:t>
            </a:r>
            <a:endParaRPr sz="2400">
              <a:latin typeface="Tahoma"/>
              <a:cs typeface="Tahoma"/>
            </a:endParaRPr>
          </a:p>
        </p:txBody>
      </p:sp>
      <p:sp>
        <p:nvSpPr>
          <p:cNvPr id="15" name="object 15"/>
          <p:cNvSpPr txBox="1"/>
          <p:nvPr/>
        </p:nvSpPr>
        <p:spPr>
          <a:xfrm>
            <a:off x="4811648" y="3230371"/>
            <a:ext cx="2324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D</a:t>
            </a:r>
            <a:endParaRPr sz="2400">
              <a:latin typeface="Tahoma"/>
              <a:cs typeface="Tahoma"/>
            </a:endParaRPr>
          </a:p>
        </p:txBody>
      </p:sp>
      <p:sp>
        <p:nvSpPr>
          <p:cNvPr id="16" name="object 16"/>
          <p:cNvSpPr txBox="1"/>
          <p:nvPr/>
        </p:nvSpPr>
        <p:spPr>
          <a:xfrm>
            <a:off x="1717567" y="5366348"/>
            <a:ext cx="2962910" cy="443865"/>
          </a:xfrm>
          <a:prstGeom prst="rect">
            <a:avLst/>
          </a:prstGeom>
        </p:spPr>
        <p:txBody>
          <a:bodyPr vert="horz" wrap="square" lIns="0" tIns="11430" rIns="0" bIns="0" rtlCol="0">
            <a:spAutoFit/>
          </a:bodyPr>
          <a:lstStyle/>
          <a:p>
            <a:pPr marL="12700">
              <a:lnSpc>
                <a:spcPct val="100000"/>
              </a:lnSpc>
              <a:spcBef>
                <a:spcPts val="90"/>
              </a:spcBef>
            </a:pPr>
            <a:r>
              <a:rPr sz="2750" spc="135" dirty="0">
                <a:latin typeface="Times New Roman"/>
                <a:cs typeface="Times New Roman"/>
              </a:rPr>
              <a:t>(2003)</a:t>
            </a:r>
            <a:r>
              <a:rPr sz="1550" spc="135" dirty="0">
                <a:latin typeface="Times New Roman"/>
                <a:cs typeface="Times New Roman"/>
              </a:rPr>
              <a:t>10 </a:t>
            </a:r>
            <a:r>
              <a:rPr sz="2750" spc="290" dirty="0">
                <a:latin typeface="Symbol"/>
                <a:cs typeface="Symbol"/>
              </a:rPr>
              <a:t></a:t>
            </a:r>
            <a:r>
              <a:rPr sz="2750" spc="290" dirty="0">
                <a:latin typeface="Times New Roman"/>
                <a:cs typeface="Times New Roman"/>
              </a:rPr>
              <a:t> </a:t>
            </a:r>
            <a:r>
              <a:rPr sz="2750" spc="204" dirty="0">
                <a:latin typeface="Times New Roman"/>
                <a:cs typeface="Times New Roman"/>
              </a:rPr>
              <a:t>(7</a:t>
            </a:r>
            <a:r>
              <a:rPr sz="2750" spc="-470" dirty="0">
                <a:latin typeface="Times New Roman"/>
                <a:cs typeface="Times New Roman"/>
              </a:rPr>
              <a:t> </a:t>
            </a:r>
            <a:r>
              <a:rPr sz="2750" spc="200" dirty="0">
                <a:latin typeface="Times New Roman"/>
                <a:cs typeface="Times New Roman"/>
              </a:rPr>
              <a:t>D3)</a:t>
            </a:r>
            <a:r>
              <a:rPr sz="1550" spc="200" dirty="0">
                <a:latin typeface="Times New Roman"/>
                <a:cs typeface="Times New Roman"/>
              </a:rPr>
              <a:t>16</a:t>
            </a:r>
            <a:endParaRPr sz="15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8948" y="136651"/>
            <a:ext cx="4625975" cy="51371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Chapter </a:t>
            </a:r>
            <a:r>
              <a:rPr sz="3200" b="1" dirty="0">
                <a:latin typeface="Calibri"/>
                <a:cs typeface="Calibri"/>
              </a:rPr>
              <a:t>I – </a:t>
            </a:r>
            <a:r>
              <a:rPr sz="3200" b="1" spc="-5" dirty="0">
                <a:latin typeface="Calibri"/>
                <a:cs typeface="Calibri"/>
              </a:rPr>
              <a:t>Number</a:t>
            </a:r>
            <a:r>
              <a:rPr sz="3200" b="1" spc="-75" dirty="0">
                <a:latin typeface="Calibri"/>
                <a:cs typeface="Calibri"/>
              </a:rPr>
              <a:t> </a:t>
            </a:r>
            <a:r>
              <a:rPr sz="3200" b="1" spc="-30" dirty="0">
                <a:latin typeface="Calibri"/>
                <a:cs typeface="Calibri"/>
              </a:rPr>
              <a:t>System</a:t>
            </a:r>
            <a:endParaRPr sz="3200">
              <a:latin typeface="Calibri"/>
              <a:cs typeface="Calibri"/>
            </a:endParaRPr>
          </a:p>
        </p:txBody>
      </p:sp>
      <p:sp>
        <p:nvSpPr>
          <p:cNvPr id="3" name="object 3"/>
          <p:cNvSpPr txBox="1"/>
          <p:nvPr/>
        </p:nvSpPr>
        <p:spPr>
          <a:xfrm>
            <a:off x="78739" y="1275664"/>
            <a:ext cx="8987790" cy="873957"/>
          </a:xfrm>
          <a:prstGeom prst="rect">
            <a:avLst/>
          </a:prstGeom>
        </p:spPr>
        <p:txBody>
          <a:bodyPr vert="horz" wrap="square" lIns="0" tIns="12065" rIns="0" bIns="0" rtlCol="0">
            <a:spAutoFit/>
          </a:bodyPr>
          <a:lstStyle/>
          <a:p>
            <a:pPr marL="355600" marR="5715" indent="-342900">
              <a:lnSpc>
                <a:spcPct val="100000"/>
              </a:lnSpc>
              <a:spcBef>
                <a:spcPts val="95"/>
              </a:spcBef>
              <a:buFont typeface="Wingdings"/>
              <a:buChar char=""/>
              <a:tabLst>
                <a:tab pos="355600" algn="l"/>
                <a:tab pos="7537450" algn="l"/>
              </a:tabLst>
            </a:pPr>
            <a:r>
              <a:rPr sz="2800" b="1" spc="-10" dirty="0">
                <a:latin typeface="Calibri"/>
                <a:cs typeface="Calibri"/>
              </a:rPr>
              <a:t>Introduction </a:t>
            </a:r>
            <a:r>
              <a:rPr sz="2800" b="1" spc="-15" dirty="0">
                <a:latin typeface="Calibri"/>
                <a:cs typeface="Calibri"/>
              </a:rPr>
              <a:t>to </a:t>
            </a:r>
            <a:r>
              <a:rPr sz="2800" b="1" spc="-10" dirty="0">
                <a:latin typeface="Calibri"/>
                <a:cs typeface="Calibri"/>
              </a:rPr>
              <a:t>digital </a:t>
            </a:r>
            <a:r>
              <a:rPr sz="2800" b="1" spc="-5" dirty="0">
                <a:latin typeface="Calibri"/>
                <a:cs typeface="Calibri"/>
              </a:rPr>
              <a:t>signal, </a:t>
            </a:r>
            <a:r>
              <a:rPr sz="2800" b="1" spc="-15" dirty="0">
                <a:latin typeface="Calibri"/>
                <a:cs typeface="Calibri"/>
              </a:rPr>
              <a:t>Advantages </a:t>
            </a:r>
            <a:r>
              <a:rPr sz="2800" b="1" spc="-5" dirty="0">
                <a:latin typeface="Calibri"/>
                <a:cs typeface="Calibri"/>
              </a:rPr>
              <a:t>of </a:t>
            </a:r>
            <a:r>
              <a:rPr sz="2800" b="1" spc="-10" dirty="0">
                <a:latin typeface="Calibri"/>
                <a:cs typeface="Calibri"/>
              </a:rPr>
              <a:t>Digital </a:t>
            </a:r>
            <a:r>
              <a:rPr sz="2800" b="1" spc="-25" dirty="0">
                <a:latin typeface="Calibri"/>
                <a:cs typeface="Calibri"/>
              </a:rPr>
              <a:t>System  </a:t>
            </a:r>
            <a:r>
              <a:rPr sz="2800" b="1" spc="-20" dirty="0">
                <a:latin typeface="Calibri"/>
                <a:cs typeface="Calibri"/>
              </a:rPr>
              <a:t>over</a:t>
            </a:r>
            <a:r>
              <a:rPr sz="2800" b="1" spc="20" dirty="0">
                <a:latin typeface="Calibri"/>
                <a:cs typeface="Calibri"/>
              </a:rPr>
              <a:t> </a:t>
            </a:r>
            <a:r>
              <a:rPr sz="2800" b="1" spc="-5" dirty="0">
                <a:latin typeface="Calibri"/>
                <a:cs typeface="Calibri"/>
              </a:rPr>
              <a:t>analog</a:t>
            </a:r>
            <a:r>
              <a:rPr sz="2800" b="1" spc="25" dirty="0">
                <a:latin typeface="Calibri"/>
                <a:cs typeface="Calibri"/>
              </a:rPr>
              <a:t> </a:t>
            </a:r>
            <a:r>
              <a:rPr sz="2800" b="1" spc="-25" dirty="0">
                <a:latin typeface="Calibri"/>
                <a:cs typeface="Calibri"/>
              </a:rPr>
              <a:t>systems	</a:t>
            </a:r>
            <a:endParaRPr sz="2400" dirty="0">
              <a:latin typeface="Calibri"/>
              <a:cs typeface="Calibri"/>
            </a:endParaRPr>
          </a:p>
        </p:txBody>
      </p:sp>
      <p:sp>
        <p:nvSpPr>
          <p:cNvPr id="6" name="object 6"/>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 y="0"/>
            <a:ext cx="7247890" cy="878840"/>
          </a:xfrm>
          <a:prstGeom prst="rect">
            <a:avLst/>
          </a:prstGeom>
        </p:spPr>
        <p:txBody>
          <a:bodyPr vert="horz" wrap="square" lIns="0" tIns="12065" rIns="0" bIns="0" rtlCol="0">
            <a:spAutoFit/>
          </a:bodyPr>
          <a:lstStyle/>
          <a:p>
            <a:pPr marL="12700" marR="5080">
              <a:lnSpc>
                <a:spcPct val="100000"/>
              </a:lnSpc>
              <a:spcBef>
                <a:spcPts val="95"/>
              </a:spcBef>
            </a:pPr>
            <a:r>
              <a:rPr sz="2800" b="1" spc="-20" dirty="0">
                <a:latin typeface="Calibri"/>
                <a:cs typeface="Calibri"/>
              </a:rPr>
              <a:t>Conversion </a:t>
            </a:r>
            <a:r>
              <a:rPr sz="2800" b="1" spc="-5" dirty="0">
                <a:latin typeface="Calibri"/>
                <a:cs typeface="Calibri"/>
              </a:rPr>
              <a:t>of Decimal Number </a:t>
            </a:r>
            <a:r>
              <a:rPr sz="2800" b="1" spc="-20" dirty="0">
                <a:latin typeface="Calibri"/>
                <a:cs typeface="Calibri"/>
              </a:rPr>
              <a:t>into </a:t>
            </a:r>
            <a:r>
              <a:rPr sz="2800" b="1" spc="-15" dirty="0">
                <a:latin typeface="Calibri"/>
                <a:cs typeface="Calibri"/>
              </a:rPr>
              <a:t>Hexadecimal  </a:t>
            </a:r>
            <a:r>
              <a:rPr sz="2800" b="1" spc="-5" dirty="0">
                <a:latin typeface="Calibri"/>
                <a:cs typeface="Calibri"/>
              </a:rPr>
              <a:t>Number </a:t>
            </a:r>
            <a:r>
              <a:rPr sz="2800" b="1" spc="-10" dirty="0">
                <a:latin typeface="Calibri"/>
                <a:cs typeface="Calibri"/>
              </a:rPr>
              <a:t>(Fractional</a:t>
            </a:r>
            <a:r>
              <a:rPr sz="2800" b="1" spc="30" dirty="0">
                <a:latin typeface="Calibri"/>
                <a:cs typeface="Calibri"/>
              </a:rPr>
              <a:t> </a:t>
            </a:r>
            <a:r>
              <a:rPr sz="2800" b="1" spc="-5" dirty="0">
                <a:latin typeface="Calibri"/>
                <a:cs typeface="Calibri"/>
              </a:rPr>
              <a:t>Number)</a:t>
            </a:r>
            <a:endParaRPr sz="2800">
              <a:latin typeface="Calibri"/>
              <a:cs typeface="Calibri"/>
            </a:endParaRPr>
          </a:p>
        </p:txBody>
      </p:sp>
      <p:sp>
        <p:nvSpPr>
          <p:cNvPr id="3" name="object 3"/>
          <p:cNvSpPr txBox="1"/>
          <p:nvPr/>
        </p:nvSpPr>
        <p:spPr>
          <a:xfrm>
            <a:off x="383844" y="1062583"/>
            <a:ext cx="8378190" cy="5104765"/>
          </a:xfrm>
          <a:prstGeom prst="rect">
            <a:avLst/>
          </a:prstGeom>
        </p:spPr>
        <p:txBody>
          <a:bodyPr vert="horz" wrap="square" lIns="0" tIns="113030" rIns="0" bIns="0" rtlCol="0">
            <a:spAutoFit/>
          </a:bodyPr>
          <a:lstStyle/>
          <a:p>
            <a:pPr marL="12700">
              <a:lnSpc>
                <a:spcPct val="100000"/>
              </a:lnSpc>
              <a:spcBef>
                <a:spcPts val="890"/>
              </a:spcBef>
            </a:pPr>
            <a:r>
              <a:rPr sz="3200" spc="-15" dirty="0">
                <a:solidFill>
                  <a:srgbClr val="FF0000"/>
                </a:solidFill>
                <a:latin typeface="Calibri"/>
                <a:cs typeface="Calibri"/>
              </a:rPr>
              <a:t>Procedure:</a:t>
            </a:r>
            <a:endParaRPr sz="3200">
              <a:latin typeface="Calibri"/>
              <a:cs typeface="Calibri"/>
            </a:endParaRPr>
          </a:p>
          <a:p>
            <a:pPr marL="527685" marR="5080" indent="-515620" algn="just">
              <a:lnSpc>
                <a:spcPct val="100000"/>
              </a:lnSpc>
              <a:spcBef>
                <a:spcPts val="790"/>
              </a:spcBef>
              <a:buAutoNum type="arabicPeriod"/>
              <a:tabLst>
                <a:tab pos="528320" algn="l"/>
              </a:tabLst>
            </a:pPr>
            <a:r>
              <a:rPr sz="3200" dirty="0">
                <a:latin typeface="Calibri"/>
                <a:cs typeface="Calibri"/>
              </a:rPr>
              <a:t>Multiply the </a:t>
            </a:r>
            <a:r>
              <a:rPr sz="3200" spc="-10" dirty="0">
                <a:latin typeface="Calibri"/>
                <a:cs typeface="Calibri"/>
              </a:rPr>
              <a:t>given fractional </a:t>
            </a:r>
            <a:r>
              <a:rPr sz="3200" dirty="0">
                <a:latin typeface="Calibri"/>
                <a:cs typeface="Calibri"/>
              </a:rPr>
              <a:t>number </a:t>
            </a:r>
            <a:r>
              <a:rPr sz="3200" spc="-10" dirty="0">
                <a:latin typeface="Calibri"/>
                <a:cs typeface="Calibri"/>
              </a:rPr>
              <a:t>by base  </a:t>
            </a:r>
            <a:r>
              <a:rPr sz="3200" spc="-5" dirty="0">
                <a:latin typeface="Calibri"/>
                <a:cs typeface="Calibri"/>
              </a:rPr>
              <a:t>16.</a:t>
            </a:r>
            <a:endParaRPr sz="3200">
              <a:latin typeface="Calibri"/>
              <a:cs typeface="Calibri"/>
            </a:endParaRPr>
          </a:p>
          <a:p>
            <a:pPr marL="527685" marR="6985" indent="-515620" algn="just">
              <a:lnSpc>
                <a:spcPct val="100000"/>
              </a:lnSpc>
              <a:spcBef>
                <a:spcPts val="5"/>
              </a:spcBef>
              <a:buAutoNum type="arabicPeriod"/>
              <a:tabLst>
                <a:tab pos="528320" algn="l"/>
              </a:tabLst>
            </a:pPr>
            <a:r>
              <a:rPr sz="3200" spc="-25" dirty="0">
                <a:latin typeface="Calibri"/>
                <a:cs typeface="Calibri"/>
              </a:rPr>
              <a:t>Record </a:t>
            </a:r>
            <a:r>
              <a:rPr sz="3200" dirty="0">
                <a:latin typeface="Calibri"/>
                <a:cs typeface="Calibri"/>
              </a:rPr>
              <a:t>the </a:t>
            </a:r>
            <a:r>
              <a:rPr sz="3200" spc="-5" dirty="0">
                <a:latin typeface="Calibri"/>
                <a:cs typeface="Calibri"/>
              </a:rPr>
              <a:t>carry </a:t>
            </a:r>
            <a:r>
              <a:rPr sz="3200" spc="-20" dirty="0">
                <a:latin typeface="Calibri"/>
                <a:cs typeface="Calibri"/>
              </a:rPr>
              <a:t>generated </a:t>
            </a:r>
            <a:r>
              <a:rPr sz="3200" dirty="0">
                <a:latin typeface="Calibri"/>
                <a:cs typeface="Calibri"/>
              </a:rPr>
              <a:t>in this  </a:t>
            </a:r>
            <a:r>
              <a:rPr sz="3200" spc="-10" dirty="0">
                <a:latin typeface="Calibri"/>
                <a:cs typeface="Calibri"/>
              </a:rPr>
              <a:t>multiplication </a:t>
            </a:r>
            <a:r>
              <a:rPr sz="3200" dirty="0">
                <a:latin typeface="Calibri"/>
                <a:cs typeface="Calibri"/>
              </a:rPr>
              <a:t>as</a:t>
            </a:r>
            <a:r>
              <a:rPr sz="3200" spc="45" dirty="0">
                <a:latin typeface="Calibri"/>
                <a:cs typeface="Calibri"/>
              </a:rPr>
              <a:t> </a:t>
            </a:r>
            <a:r>
              <a:rPr sz="3200" dirty="0">
                <a:latin typeface="Calibri"/>
                <a:cs typeface="Calibri"/>
              </a:rPr>
              <a:t>MSB.</a:t>
            </a:r>
            <a:endParaRPr sz="3200">
              <a:latin typeface="Calibri"/>
              <a:cs typeface="Calibri"/>
            </a:endParaRPr>
          </a:p>
          <a:p>
            <a:pPr marL="527685" marR="5080" indent="-515620" algn="just">
              <a:lnSpc>
                <a:spcPct val="100000"/>
              </a:lnSpc>
              <a:buAutoNum type="arabicPeriod"/>
              <a:tabLst>
                <a:tab pos="528320" algn="l"/>
              </a:tabLst>
            </a:pPr>
            <a:r>
              <a:rPr sz="3200" dirty="0">
                <a:latin typeface="Calibri"/>
                <a:cs typeface="Calibri"/>
              </a:rPr>
              <a:t>Multiply </a:t>
            </a:r>
            <a:r>
              <a:rPr sz="3200" spc="-5" dirty="0">
                <a:latin typeface="Calibri"/>
                <a:cs typeface="Calibri"/>
              </a:rPr>
              <a:t>only </a:t>
            </a:r>
            <a:r>
              <a:rPr sz="3200" spc="5" dirty="0">
                <a:latin typeface="Calibri"/>
                <a:cs typeface="Calibri"/>
              </a:rPr>
              <a:t>the </a:t>
            </a:r>
            <a:r>
              <a:rPr sz="3200" spc="-10" dirty="0">
                <a:latin typeface="Calibri"/>
                <a:cs typeface="Calibri"/>
              </a:rPr>
              <a:t>fractional </a:t>
            </a:r>
            <a:r>
              <a:rPr sz="3200" dirty="0">
                <a:latin typeface="Calibri"/>
                <a:cs typeface="Calibri"/>
              </a:rPr>
              <a:t>number of the  </a:t>
            </a:r>
            <a:r>
              <a:rPr sz="3200" spc="-10" dirty="0">
                <a:latin typeface="Calibri"/>
                <a:cs typeface="Calibri"/>
              </a:rPr>
              <a:t>product </a:t>
            </a:r>
            <a:r>
              <a:rPr sz="3200" dirty="0">
                <a:latin typeface="Calibri"/>
                <a:cs typeface="Calibri"/>
              </a:rPr>
              <a:t>in </a:t>
            </a:r>
            <a:r>
              <a:rPr sz="3200" spc="-25" dirty="0">
                <a:latin typeface="Calibri"/>
                <a:cs typeface="Calibri"/>
              </a:rPr>
              <a:t>step </a:t>
            </a:r>
            <a:r>
              <a:rPr sz="3200" dirty="0">
                <a:latin typeface="Calibri"/>
                <a:cs typeface="Calibri"/>
              </a:rPr>
              <a:t>2 </a:t>
            </a:r>
            <a:r>
              <a:rPr sz="3200" spc="-10" dirty="0">
                <a:latin typeface="Calibri"/>
                <a:cs typeface="Calibri"/>
              </a:rPr>
              <a:t>by </a:t>
            </a:r>
            <a:r>
              <a:rPr sz="3200" spc="-5" dirty="0">
                <a:latin typeface="Calibri"/>
                <a:cs typeface="Calibri"/>
              </a:rPr>
              <a:t>16 </a:t>
            </a:r>
            <a:r>
              <a:rPr sz="3200" dirty="0">
                <a:latin typeface="Calibri"/>
                <a:cs typeface="Calibri"/>
              </a:rPr>
              <a:t>and </a:t>
            </a:r>
            <a:r>
              <a:rPr sz="3200" spc="-25" dirty="0">
                <a:latin typeface="Calibri"/>
                <a:cs typeface="Calibri"/>
              </a:rPr>
              <a:t>record </a:t>
            </a:r>
            <a:r>
              <a:rPr sz="3200" dirty="0">
                <a:latin typeface="Calibri"/>
                <a:cs typeface="Calibri"/>
              </a:rPr>
              <a:t>the </a:t>
            </a:r>
            <a:r>
              <a:rPr sz="3200" spc="-5" dirty="0">
                <a:latin typeface="Calibri"/>
                <a:cs typeface="Calibri"/>
              </a:rPr>
              <a:t>carry </a:t>
            </a:r>
            <a:r>
              <a:rPr sz="3200" dirty="0">
                <a:latin typeface="Calibri"/>
                <a:cs typeface="Calibri"/>
              </a:rPr>
              <a:t>as  the </a:t>
            </a:r>
            <a:r>
              <a:rPr sz="3200" spc="-15" dirty="0">
                <a:latin typeface="Calibri"/>
                <a:cs typeface="Calibri"/>
              </a:rPr>
              <a:t>next </a:t>
            </a:r>
            <a:r>
              <a:rPr sz="3200" spc="-5" dirty="0">
                <a:latin typeface="Calibri"/>
                <a:cs typeface="Calibri"/>
              </a:rPr>
              <a:t>bit </a:t>
            </a:r>
            <a:r>
              <a:rPr sz="3200" spc="-25" dirty="0">
                <a:latin typeface="Calibri"/>
                <a:cs typeface="Calibri"/>
              </a:rPr>
              <a:t>to</a:t>
            </a:r>
            <a:r>
              <a:rPr sz="3200" spc="25" dirty="0">
                <a:latin typeface="Calibri"/>
                <a:cs typeface="Calibri"/>
              </a:rPr>
              <a:t> </a:t>
            </a:r>
            <a:r>
              <a:rPr sz="3200" dirty="0">
                <a:latin typeface="Calibri"/>
                <a:cs typeface="Calibri"/>
              </a:rPr>
              <a:t>MSB.</a:t>
            </a:r>
            <a:endParaRPr sz="3200">
              <a:latin typeface="Calibri"/>
              <a:cs typeface="Calibri"/>
            </a:endParaRPr>
          </a:p>
          <a:p>
            <a:pPr marL="527685" marR="5715" indent="-515620" algn="just">
              <a:lnSpc>
                <a:spcPct val="100000"/>
              </a:lnSpc>
              <a:spcBef>
                <a:spcPts val="5"/>
              </a:spcBef>
              <a:buAutoNum type="arabicPeriod"/>
              <a:tabLst>
                <a:tab pos="528320" algn="l"/>
              </a:tabLst>
            </a:pPr>
            <a:r>
              <a:rPr sz="3200" spc="-15" dirty="0">
                <a:latin typeface="Calibri"/>
                <a:cs typeface="Calibri"/>
              </a:rPr>
              <a:t>Repeat </a:t>
            </a:r>
            <a:r>
              <a:rPr sz="3200" dirty="0">
                <a:latin typeface="Calibri"/>
                <a:cs typeface="Calibri"/>
              </a:rPr>
              <a:t>the </a:t>
            </a:r>
            <a:r>
              <a:rPr sz="3200" spc="-20" dirty="0">
                <a:latin typeface="Calibri"/>
                <a:cs typeface="Calibri"/>
              </a:rPr>
              <a:t>steps </a:t>
            </a:r>
            <a:r>
              <a:rPr sz="3200" dirty="0">
                <a:latin typeface="Calibri"/>
                <a:cs typeface="Calibri"/>
              </a:rPr>
              <a:t>2 and 3 </a:t>
            </a:r>
            <a:r>
              <a:rPr sz="3200" spc="-5" dirty="0">
                <a:latin typeface="Calibri"/>
                <a:cs typeface="Calibri"/>
              </a:rPr>
              <a:t>up </a:t>
            </a:r>
            <a:r>
              <a:rPr sz="3200" spc="-25" dirty="0">
                <a:latin typeface="Calibri"/>
                <a:cs typeface="Calibri"/>
              </a:rPr>
              <a:t>to </a:t>
            </a:r>
            <a:r>
              <a:rPr sz="3200" dirty="0">
                <a:latin typeface="Calibri"/>
                <a:cs typeface="Calibri"/>
              </a:rPr>
              <a:t>5 </a:t>
            </a:r>
            <a:r>
              <a:rPr sz="3200" spc="-5" dirty="0">
                <a:latin typeface="Calibri"/>
                <a:cs typeface="Calibri"/>
              </a:rPr>
              <a:t>bits. The </a:t>
            </a:r>
            <a:r>
              <a:rPr sz="3200" spc="-10" dirty="0">
                <a:latin typeface="Calibri"/>
                <a:cs typeface="Calibri"/>
              </a:rPr>
              <a:t>last  </a:t>
            </a:r>
            <a:r>
              <a:rPr sz="3200" spc="-5" dirty="0">
                <a:latin typeface="Calibri"/>
                <a:cs typeface="Calibri"/>
              </a:rPr>
              <a:t>carry</a:t>
            </a:r>
            <a:r>
              <a:rPr sz="3200" spc="445" dirty="0">
                <a:latin typeface="Calibri"/>
                <a:cs typeface="Calibri"/>
              </a:rPr>
              <a:t> </a:t>
            </a:r>
            <a:r>
              <a:rPr sz="3200" dirty="0">
                <a:latin typeface="Calibri"/>
                <a:cs typeface="Calibri"/>
              </a:rPr>
              <a:t>will</a:t>
            </a:r>
            <a:r>
              <a:rPr sz="3200" spc="445" dirty="0">
                <a:latin typeface="Calibri"/>
                <a:cs typeface="Calibri"/>
              </a:rPr>
              <a:t> </a:t>
            </a:r>
            <a:r>
              <a:rPr sz="3200" spc="-20" dirty="0">
                <a:latin typeface="Calibri"/>
                <a:cs typeface="Calibri"/>
              </a:rPr>
              <a:t>represent</a:t>
            </a:r>
            <a:r>
              <a:rPr sz="3200" spc="445" dirty="0">
                <a:latin typeface="Calibri"/>
                <a:cs typeface="Calibri"/>
              </a:rPr>
              <a:t> </a:t>
            </a:r>
            <a:r>
              <a:rPr sz="3200" dirty="0">
                <a:latin typeface="Calibri"/>
                <a:cs typeface="Calibri"/>
              </a:rPr>
              <a:t>the</a:t>
            </a:r>
            <a:r>
              <a:rPr sz="3200" spc="445" dirty="0">
                <a:latin typeface="Calibri"/>
                <a:cs typeface="Calibri"/>
              </a:rPr>
              <a:t> </a:t>
            </a:r>
            <a:r>
              <a:rPr sz="3200" dirty="0">
                <a:latin typeface="Calibri"/>
                <a:cs typeface="Calibri"/>
              </a:rPr>
              <a:t>LSB</a:t>
            </a:r>
            <a:r>
              <a:rPr sz="3200" spc="450" dirty="0">
                <a:latin typeface="Calibri"/>
                <a:cs typeface="Calibri"/>
              </a:rPr>
              <a:t> </a:t>
            </a:r>
            <a:r>
              <a:rPr sz="3200" dirty="0">
                <a:latin typeface="Calibri"/>
                <a:cs typeface="Calibri"/>
              </a:rPr>
              <a:t>of</a:t>
            </a:r>
            <a:r>
              <a:rPr sz="3200" spc="434" dirty="0">
                <a:latin typeface="Calibri"/>
                <a:cs typeface="Calibri"/>
              </a:rPr>
              <a:t> </a:t>
            </a:r>
            <a:r>
              <a:rPr sz="3200" spc="-10" dirty="0">
                <a:latin typeface="Calibri"/>
                <a:cs typeface="Calibri"/>
              </a:rPr>
              <a:t>equivalent</a:t>
            </a:r>
            <a:r>
              <a:rPr sz="3200" spc="445" dirty="0">
                <a:latin typeface="Calibri"/>
                <a:cs typeface="Calibri"/>
              </a:rPr>
              <a:t> </a:t>
            </a:r>
            <a:r>
              <a:rPr sz="3200" spc="-15" dirty="0">
                <a:latin typeface="Calibri"/>
                <a:cs typeface="Calibri"/>
              </a:rPr>
              <a:t>hex</a:t>
            </a:r>
            <a:endParaRPr sz="3200">
              <a:latin typeface="Calibri"/>
              <a:cs typeface="Calibri"/>
            </a:endParaRPr>
          </a:p>
        </p:txBody>
      </p:sp>
      <p:sp>
        <p:nvSpPr>
          <p:cNvPr id="4" name="object 4"/>
          <p:cNvSpPr txBox="1"/>
          <p:nvPr/>
        </p:nvSpPr>
        <p:spPr>
          <a:xfrm>
            <a:off x="1326210" y="6140907"/>
            <a:ext cx="1493190"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latin typeface="Calibri"/>
                <a:cs typeface="Calibri"/>
              </a:rPr>
              <a:t>nu</a:t>
            </a:r>
            <a:r>
              <a:rPr sz="3200" spc="-5" dirty="0">
                <a:latin typeface="Calibri"/>
                <a:cs typeface="Calibri"/>
              </a:rPr>
              <a:t>m</a:t>
            </a:r>
            <a:r>
              <a:rPr sz="3200" spc="-15" dirty="0">
                <a:latin typeface="Calibri"/>
                <a:cs typeface="Calibri"/>
              </a:rPr>
              <a:t>b</a:t>
            </a:r>
            <a:r>
              <a:rPr sz="3200" dirty="0">
                <a:latin typeface="Calibri"/>
                <a:cs typeface="Calibri"/>
              </a:rPr>
              <a:t>er</a:t>
            </a:r>
          </a:p>
        </p:txBody>
      </p:sp>
      <p:sp>
        <p:nvSpPr>
          <p:cNvPr id="7" name="object 7"/>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0.122 </a:t>
            </a:r>
            <a:r>
              <a:rPr spc="-5" dirty="0"/>
              <a:t>decimal </a:t>
            </a:r>
            <a:r>
              <a:rPr dirty="0"/>
              <a:t>number</a:t>
            </a:r>
            <a:r>
              <a:rPr spc="-185" dirty="0"/>
              <a:t> </a:t>
            </a:r>
            <a:r>
              <a:rPr dirty="0"/>
              <a:t>in  </a:t>
            </a:r>
            <a:r>
              <a:rPr spc="-25" dirty="0"/>
              <a:t>to </a:t>
            </a:r>
            <a:r>
              <a:rPr spc="-30" dirty="0"/>
              <a:t>it’s </a:t>
            </a:r>
            <a:r>
              <a:rPr spc="-10" dirty="0"/>
              <a:t>equivalent </a:t>
            </a:r>
            <a:r>
              <a:rPr spc="-25" dirty="0"/>
              <a:t>Hex</a:t>
            </a:r>
            <a:r>
              <a:rPr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6" name="object 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71</a:t>
            </a:fld>
            <a:endParaRPr sz="1200">
              <a:latin typeface="Calibri"/>
              <a:cs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 y="0"/>
            <a:ext cx="7997190" cy="1122680"/>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0.122 </a:t>
            </a:r>
            <a:r>
              <a:rPr spc="-5" dirty="0"/>
              <a:t>decimal </a:t>
            </a:r>
            <a:r>
              <a:rPr dirty="0"/>
              <a:t>number</a:t>
            </a:r>
            <a:r>
              <a:rPr spc="-180" dirty="0"/>
              <a:t> </a:t>
            </a:r>
            <a:r>
              <a:rPr dirty="0"/>
              <a:t>in  </a:t>
            </a:r>
            <a:r>
              <a:rPr spc="-25" dirty="0"/>
              <a:t>to </a:t>
            </a:r>
            <a:r>
              <a:rPr spc="-30" dirty="0"/>
              <a:t>it’s </a:t>
            </a:r>
            <a:r>
              <a:rPr spc="-10" dirty="0"/>
              <a:t>equivalent </a:t>
            </a:r>
            <a:r>
              <a:rPr spc="-25" dirty="0"/>
              <a:t>Hex</a:t>
            </a:r>
            <a:r>
              <a:rPr dirty="0"/>
              <a:t> </a:t>
            </a:r>
            <a:r>
              <a:rPr spc="-55" dirty="0"/>
              <a:t>number.</a:t>
            </a:r>
          </a:p>
        </p:txBody>
      </p:sp>
      <p:sp>
        <p:nvSpPr>
          <p:cNvPr id="3" name="object 3"/>
          <p:cNvSpPr/>
          <p:nvPr/>
        </p:nvSpPr>
        <p:spPr>
          <a:xfrm>
            <a:off x="304558" y="10666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2154427" y="2019046"/>
            <a:ext cx="2844165" cy="391160"/>
          </a:xfrm>
          <a:prstGeom prst="rect">
            <a:avLst/>
          </a:prstGeom>
        </p:spPr>
        <p:txBody>
          <a:bodyPr vert="horz" wrap="square" lIns="0" tIns="12700" rIns="0" bIns="0" rtlCol="0">
            <a:spAutoFit/>
          </a:bodyPr>
          <a:lstStyle/>
          <a:p>
            <a:pPr marL="12700">
              <a:lnSpc>
                <a:spcPct val="100000"/>
              </a:lnSpc>
              <a:spcBef>
                <a:spcPts val="100"/>
              </a:spcBef>
              <a:tabLst>
                <a:tab pos="1659889" algn="l"/>
                <a:tab pos="2072639" algn="l"/>
              </a:tabLst>
            </a:pPr>
            <a:r>
              <a:rPr sz="2400" dirty="0">
                <a:latin typeface="Tahoma"/>
                <a:cs typeface="Tahoma"/>
              </a:rPr>
              <a:t>0.122 X</a:t>
            </a:r>
            <a:r>
              <a:rPr sz="2400" spc="-10" dirty="0">
                <a:latin typeface="Tahoma"/>
                <a:cs typeface="Tahoma"/>
              </a:rPr>
              <a:t> </a:t>
            </a:r>
            <a:r>
              <a:rPr sz="2400" dirty="0">
                <a:latin typeface="Tahoma"/>
                <a:cs typeface="Tahoma"/>
              </a:rPr>
              <a:t>16	=	1.952</a:t>
            </a:r>
            <a:endParaRPr sz="2400">
              <a:latin typeface="Tahoma"/>
              <a:cs typeface="Tahoma"/>
            </a:endParaRPr>
          </a:p>
        </p:txBody>
      </p:sp>
      <p:sp>
        <p:nvSpPr>
          <p:cNvPr id="5" name="object 5"/>
          <p:cNvSpPr txBox="1"/>
          <p:nvPr/>
        </p:nvSpPr>
        <p:spPr>
          <a:xfrm>
            <a:off x="5735457" y="20190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6" name="object 6"/>
          <p:cNvSpPr txBox="1"/>
          <p:nvPr/>
        </p:nvSpPr>
        <p:spPr>
          <a:xfrm>
            <a:off x="6853769" y="20190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sp>
        <p:nvSpPr>
          <p:cNvPr id="7" name="object 7"/>
          <p:cNvSpPr/>
          <p:nvPr/>
        </p:nvSpPr>
        <p:spPr>
          <a:xfrm>
            <a:off x="4895722" y="1676526"/>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8" name="object 8"/>
          <p:cNvSpPr/>
          <p:nvPr/>
        </p:nvSpPr>
        <p:spPr>
          <a:xfrm>
            <a:off x="4114800" y="1676526"/>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90448" y="23"/>
                </a:lnTo>
                <a:lnTo>
                  <a:pt x="780923" y="0"/>
                </a:lnTo>
                <a:close/>
              </a:path>
            </a:pathLst>
          </a:custGeom>
          <a:solidFill>
            <a:srgbClr val="4D5F91"/>
          </a:solidFill>
        </p:spPr>
        <p:txBody>
          <a:bodyPr wrap="square" lIns="0" tIns="0" rIns="0" bIns="0" rtlCol="0"/>
          <a:lstStyle/>
          <a:p>
            <a:endParaRPr/>
          </a:p>
        </p:txBody>
      </p:sp>
      <p:sp>
        <p:nvSpPr>
          <p:cNvPr id="9" name="object 9"/>
          <p:cNvSpPr/>
          <p:nvPr/>
        </p:nvSpPr>
        <p:spPr>
          <a:xfrm>
            <a:off x="4114800" y="1676526"/>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2" name="object 12"/>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72</a:t>
            </a:fld>
            <a:endParaRPr sz="12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0.122 </a:t>
            </a:r>
            <a:r>
              <a:rPr spc="-5" dirty="0"/>
              <a:t>decimal </a:t>
            </a:r>
            <a:r>
              <a:rPr dirty="0"/>
              <a:t>number</a:t>
            </a:r>
            <a:r>
              <a:rPr spc="-185" dirty="0"/>
              <a:t> </a:t>
            </a:r>
            <a:r>
              <a:rPr dirty="0"/>
              <a:t>in  </a:t>
            </a:r>
            <a:r>
              <a:rPr spc="-25" dirty="0"/>
              <a:t>to </a:t>
            </a:r>
            <a:r>
              <a:rPr spc="-30" dirty="0"/>
              <a:t>it’s </a:t>
            </a:r>
            <a:r>
              <a:rPr spc="-10" dirty="0"/>
              <a:t>equivalent </a:t>
            </a:r>
            <a:r>
              <a:rPr spc="-25" dirty="0"/>
              <a:t>Hex</a:t>
            </a:r>
            <a:r>
              <a:rPr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2124836" y="2019046"/>
            <a:ext cx="3011170" cy="1031875"/>
          </a:xfrm>
          <a:prstGeom prst="rect">
            <a:avLst/>
          </a:prstGeom>
        </p:spPr>
        <p:txBody>
          <a:bodyPr vert="horz" wrap="square" lIns="0" tIns="12700" rIns="0" bIns="0" rtlCol="0">
            <a:spAutoFit/>
          </a:bodyPr>
          <a:lstStyle/>
          <a:p>
            <a:pPr marL="12700">
              <a:lnSpc>
                <a:spcPct val="100000"/>
              </a:lnSpc>
              <a:spcBef>
                <a:spcPts val="100"/>
              </a:spcBef>
              <a:tabLst>
                <a:tab pos="1659889" algn="l"/>
                <a:tab pos="2072639" algn="l"/>
              </a:tabLst>
            </a:pPr>
            <a:r>
              <a:rPr sz="2400" dirty="0">
                <a:latin typeface="Tahoma"/>
                <a:cs typeface="Tahoma"/>
              </a:rPr>
              <a:t>0.122 X</a:t>
            </a:r>
            <a:r>
              <a:rPr sz="2400" spc="-10" dirty="0">
                <a:latin typeface="Tahoma"/>
                <a:cs typeface="Tahoma"/>
              </a:rPr>
              <a:t> </a:t>
            </a:r>
            <a:r>
              <a:rPr sz="2400" dirty="0">
                <a:latin typeface="Tahoma"/>
                <a:cs typeface="Tahoma"/>
              </a:rPr>
              <a:t>16	=	1.952</a:t>
            </a:r>
            <a:endParaRPr sz="2400">
              <a:latin typeface="Tahoma"/>
              <a:cs typeface="Tahoma"/>
            </a:endParaRPr>
          </a:p>
          <a:p>
            <a:pPr marL="12700">
              <a:lnSpc>
                <a:spcPct val="100000"/>
              </a:lnSpc>
              <a:spcBef>
                <a:spcPts val="2160"/>
              </a:spcBef>
              <a:tabLst>
                <a:tab pos="1659889" algn="l"/>
                <a:tab pos="2072639" algn="l"/>
              </a:tabLst>
            </a:pPr>
            <a:r>
              <a:rPr sz="2400" dirty="0">
                <a:latin typeface="Tahoma"/>
                <a:cs typeface="Tahoma"/>
              </a:rPr>
              <a:t>0.952 X</a:t>
            </a:r>
            <a:r>
              <a:rPr sz="2400" spc="-10" dirty="0">
                <a:latin typeface="Tahoma"/>
                <a:cs typeface="Tahoma"/>
              </a:rPr>
              <a:t> </a:t>
            </a:r>
            <a:r>
              <a:rPr sz="2400" dirty="0">
                <a:latin typeface="Tahoma"/>
                <a:cs typeface="Tahoma"/>
              </a:rPr>
              <a:t>16	=	15.232</a:t>
            </a:r>
            <a:endParaRPr sz="2400">
              <a:latin typeface="Tahoma"/>
              <a:cs typeface="Tahoma"/>
            </a:endParaRPr>
          </a:p>
        </p:txBody>
      </p:sp>
      <p:sp>
        <p:nvSpPr>
          <p:cNvPr id="5" name="object 5"/>
          <p:cNvSpPr txBox="1"/>
          <p:nvPr/>
        </p:nvSpPr>
        <p:spPr>
          <a:xfrm>
            <a:off x="5705866" y="2019046"/>
            <a:ext cx="429895" cy="103187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83185">
              <a:lnSpc>
                <a:spcPct val="100000"/>
              </a:lnSpc>
              <a:spcBef>
                <a:spcPts val="2160"/>
              </a:spcBef>
            </a:pPr>
            <a:r>
              <a:rPr sz="2400" dirty="0">
                <a:latin typeface="Tahoma"/>
                <a:cs typeface="Tahoma"/>
              </a:rPr>
              <a:t>15</a:t>
            </a:r>
            <a:endParaRPr sz="2400">
              <a:latin typeface="Tahoma"/>
              <a:cs typeface="Tahoma"/>
            </a:endParaRPr>
          </a:p>
        </p:txBody>
      </p:sp>
      <p:sp>
        <p:nvSpPr>
          <p:cNvPr id="6" name="object 6"/>
          <p:cNvSpPr txBox="1"/>
          <p:nvPr/>
        </p:nvSpPr>
        <p:spPr>
          <a:xfrm>
            <a:off x="6824178" y="2019046"/>
            <a:ext cx="232410" cy="1031875"/>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a:p>
            <a:pPr marL="60325">
              <a:lnSpc>
                <a:spcPct val="100000"/>
              </a:lnSpc>
              <a:spcBef>
                <a:spcPts val="2160"/>
              </a:spcBef>
            </a:pPr>
            <a:r>
              <a:rPr sz="2400" dirty="0">
                <a:latin typeface="Tahoma"/>
                <a:cs typeface="Tahoma"/>
              </a:rPr>
              <a:t>F</a:t>
            </a:r>
            <a:endParaRPr sz="2400">
              <a:latin typeface="Tahoma"/>
              <a:cs typeface="Tahoma"/>
            </a:endParaRPr>
          </a:p>
        </p:txBody>
      </p:sp>
      <p:sp>
        <p:nvSpPr>
          <p:cNvPr id="7" name="object 7"/>
          <p:cNvSpPr/>
          <p:nvPr/>
        </p:nvSpPr>
        <p:spPr>
          <a:xfrm>
            <a:off x="4895722" y="1676526"/>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8" name="object 8"/>
          <p:cNvSpPr/>
          <p:nvPr/>
        </p:nvSpPr>
        <p:spPr>
          <a:xfrm>
            <a:off x="4114800" y="1676526"/>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90448" y="23"/>
                </a:lnTo>
                <a:lnTo>
                  <a:pt x="780923" y="0"/>
                </a:lnTo>
                <a:close/>
              </a:path>
            </a:pathLst>
          </a:custGeom>
          <a:solidFill>
            <a:srgbClr val="4D5F91"/>
          </a:solidFill>
        </p:spPr>
        <p:txBody>
          <a:bodyPr wrap="square" lIns="0" tIns="0" rIns="0" bIns="0" rtlCol="0"/>
          <a:lstStyle/>
          <a:p>
            <a:endParaRPr/>
          </a:p>
        </p:txBody>
      </p:sp>
      <p:sp>
        <p:nvSpPr>
          <p:cNvPr id="9" name="object 9"/>
          <p:cNvSpPr/>
          <p:nvPr/>
        </p:nvSpPr>
        <p:spPr>
          <a:xfrm>
            <a:off x="4114800" y="1676526"/>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0" name="object 10"/>
          <p:cNvSpPr/>
          <p:nvPr/>
        </p:nvSpPr>
        <p:spPr>
          <a:xfrm>
            <a:off x="4895722" y="24382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1" name="object 11"/>
          <p:cNvSpPr/>
          <p:nvPr/>
        </p:nvSpPr>
        <p:spPr>
          <a:xfrm>
            <a:off x="4114800" y="24382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12" name="object 12"/>
          <p:cNvSpPr/>
          <p:nvPr/>
        </p:nvSpPr>
        <p:spPr>
          <a:xfrm>
            <a:off x="4114800" y="24382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5" name="object 15"/>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73</a:t>
            </a:fld>
            <a:endParaRPr sz="1200">
              <a:latin typeface="Calibri"/>
              <a:cs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0.122 </a:t>
            </a:r>
            <a:r>
              <a:rPr spc="-5" dirty="0"/>
              <a:t>decimal </a:t>
            </a:r>
            <a:r>
              <a:rPr dirty="0"/>
              <a:t>number</a:t>
            </a:r>
            <a:r>
              <a:rPr spc="-185" dirty="0"/>
              <a:t> </a:t>
            </a:r>
            <a:r>
              <a:rPr dirty="0"/>
              <a:t>in  </a:t>
            </a:r>
            <a:r>
              <a:rPr spc="-25" dirty="0"/>
              <a:t>to </a:t>
            </a:r>
            <a:r>
              <a:rPr spc="-30" dirty="0"/>
              <a:t>it’s </a:t>
            </a:r>
            <a:r>
              <a:rPr spc="-10" dirty="0"/>
              <a:t>equivalent </a:t>
            </a:r>
            <a:r>
              <a:rPr spc="-25" dirty="0"/>
              <a:t>Hex</a:t>
            </a:r>
            <a:r>
              <a:rPr dirty="0"/>
              <a:t> </a:t>
            </a:r>
            <a:r>
              <a:rPr spc="-55" dirty="0"/>
              <a:t>number.</a:t>
            </a:r>
          </a:p>
        </p:txBody>
      </p:sp>
      <p:sp>
        <p:nvSpPr>
          <p:cNvPr id="3" name="object 3"/>
          <p:cNvSpPr/>
          <p:nvPr/>
        </p:nvSpPr>
        <p:spPr>
          <a:xfrm>
            <a:off x="304558" y="1172844"/>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105786" y="2031597"/>
          <a:ext cx="4968874" cy="1648443"/>
        </p:xfrm>
        <a:graphic>
          <a:graphicData uri="http://schemas.openxmlformats.org/drawingml/2006/table">
            <a:tbl>
              <a:tblPr firstRow="1" bandRow="1">
                <a:tableStyleId>{2D5ABB26-0587-4C30-8999-92F81FD0307C}</a:tableStyleId>
              </a:tblPr>
              <a:tblGrid>
                <a:gridCol w="1584325">
                  <a:extLst>
                    <a:ext uri="{9D8B030D-6E8A-4147-A177-3AD203B41FA5}">
                      <a16:colId xmlns="" xmlns:a16="http://schemas.microsoft.com/office/drawing/2014/main" val="20000"/>
                    </a:ext>
                  </a:extLst>
                </a:gridCol>
                <a:gridCol w="412114">
                  <a:extLst>
                    <a:ext uri="{9D8B030D-6E8A-4147-A177-3AD203B41FA5}">
                      <a16:colId xmlns="" xmlns:a16="http://schemas.microsoft.com/office/drawing/2014/main" val="20001"/>
                    </a:ext>
                  </a:extLst>
                </a:gridCol>
                <a:gridCol w="1317625">
                  <a:extLst>
                    <a:ext uri="{9D8B030D-6E8A-4147-A177-3AD203B41FA5}">
                      <a16:colId xmlns="" xmlns:a16="http://schemas.microsoft.com/office/drawing/2014/main" val="20002"/>
                    </a:ext>
                  </a:extLst>
                </a:gridCol>
                <a:gridCol w="1054100">
                  <a:extLst>
                    <a:ext uri="{9D8B030D-6E8A-4147-A177-3AD203B41FA5}">
                      <a16:colId xmlns="" xmlns:a16="http://schemas.microsoft.com/office/drawing/2014/main" val="20003"/>
                    </a:ext>
                  </a:extLst>
                </a:gridCol>
                <a:gridCol w="600710">
                  <a:extLst>
                    <a:ext uri="{9D8B030D-6E8A-4147-A177-3AD203B41FA5}">
                      <a16:colId xmlns="" xmlns:a16="http://schemas.microsoft.com/office/drawing/2014/main" val="20004"/>
                    </a:ext>
                  </a:extLst>
                </a:gridCol>
              </a:tblGrid>
              <a:tr h="504182">
                <a:tc>
                  <a:txBody>
                    <a:bodyPr/>
                    <a:lstStyle/>
                    <a:p>
                      <a:pPr marL="31750">
                        <a:lnSpc>
                          <a:spcPct val="100000"/>
                        </a:lnSpc>
                      </a:pPr>
                      <a:r>
                        <a:rPr sz="2400" dirty="0">
                          <a:latin typeface="Tahoma"/>
                          <a:cs typeface="Tahoma"/>
                        </a:rPr>
                        <a:t>0.122 X</a:t>
                      </a:r>
                      <a:r>
                        <a:rPr sz="2400" spc="-80" dirty="0">
                          <a:latin typeface="Tahoma"/>
                          <a:cs typeface="Tahoma"/>
                        </a:rPr>
                        <a:t> </a:t>
                      </a:r>
                      <a:r>
                        <a:rPr sz="2400" dirty="0">
                          <a:latin typeface="Tahoma"/>
                          <a:cs typeface="Tahoma"/>
                        </a:rPr>
                        <a:t>16</a:t>
                      </a:r>
                      <a:endParaRPr sz="2400">
                        <a:latin typeface="Tahoma"/>
                        <a:cs typeface="Tahoma"/>
                      </a:endParaRPr>
                    </a:p>
                  </a:txBody>
                  <a:tcPr marL="0" marR="0" marT="0" marB="0"/>
                </a:tc>
                <a:tc>
                  <a:txBody>
                    <a:bodyPr/>
                    <a:lstStyle/>
                    <a:p>
                      <a:pPr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5250">
                        <a:lnSpc>
                          <a:spcPct val="100000"/>
                        </a:lnSpc>
                      </a:pPr>
                      <a:r>
                        <a:rPr sz="2400" dirty="0">
                          <a:latin typeface="Tahoma"/>
                          <a:cs typeface="Tahoma"/>
                        </a:rPr>
                        <a:t>1.952</a:t>
                      </a:r>
                      <a:endParaRPr sz="2400">
                        <a:latin typeface="Tahoma"/>
                        <a:cs typeface="Tahoma"/>
                      </a:endParaRPr>
                    </a:p>
                  </a:txBody>
                  <a:tcPr marL="0" marR="0" marT="0" marB="0"/>
                </a:tc>
                <a:tc>
                  <a:txBody>
                    <a:bodyPr/>
                    <a:lstStyle/>
                    <a:p>
                      <a:pPr marL="297815">
                        <a:lnSpc>
                          <a:spcPct val="100000"/>
                        </a:lnSpc>
                      </a:pPr>
                      <a:r>
                        <a:rPr sz="2400" dirty="0">
                          <a:latin typeface="Tahoma"/>
                          <a:cs typeface="Tahoma"/>
                        </a:rPr>
                        <a:t>1</a:t>
                      </a:r>
                      <a:endParaRPr sz="2400">
                        <a:latin typeface="Tahoma"/>
                        <a:cs typeface="Tahoma"/>
                      </a:endParaRPr>
                    </a:p>
                  </a:txBody>
                  <a:tcPr marL="0" marR="0" marT="0" marB="0"/>
                </a:tc>
                <a:tc>
                  <a:txBody>
                    <a:bodyPr/>
                    <a:lstStyle/>
                    <a:p>
                      <a:pPr marR="64135" algn="r">
                        <a:lnSpc>
                          <a:spcPct val="100000"/>
                        </a:lnSpc>
                      </a:pPr>
                      <a:r>
                        <a:rPr sz="2400" dirty="0">
                          <a:latin typeface="Tahoma"/>
                          <a:cs typeface="Tahoma"/>
                        </a:rPr>
                        <a:t>1</a:t>
                      </a:r>
                      <a:endParaRPr sz="2400">
                        <a:latin typeface="Tahoma"/>
                        <a:cs typeface="Tahoma"/>
                      </a:endParaRPr>
                    </a:p>
                  </a:txBody>
                  <a:tcPr marL="0" marR="0" marT="0" marB="0"/>
                </a:tc>
                <a:extLst>
                  <a:ext uri="{0D108BD9-81ED-4DB2-BD59-A6C34878D82A}">
                    <a16:rowId xmlns="" xmlns:a16="http://schemas.microsoft.com/office/drawing/2014/main" val="10000"/>
                  </a:ext>
                </a:extLst>
              </a:tr>
              <a:tr h="640270">
                <a:tc>
                  <a:txBody>
                    <a:bodyPr/>
                    <a:lstStyle/>
                    <a:p>
                      <a:pPr marL="31750">
                        <a:lnSpc>
                          <a:spcPct val="100000"/>
                        </a:lnSpc>
                        <a:spcBef>
                          <a:spcPts val="1075"/>
                        </a:spcBef>
                      </a:pPr>
                      <a:r>
                        <a:rPr sz="2400" dirty="0">
                          <a:latin typeface="Tahoma"/>
                          <a:cs typeface="Tahoma"/>
                        </a:rPr>
                        <a:t>0.952 X</a:t>
                      </a:r>
                      <a:r>
                        <a:rPr sz="2400" spc="-80" dirty="0">
                          <a:latin typeface="Tahoma"/>
                          <a:cs typeface="Tahoma"/>
                        </a:rPr>
                        <a:t> </a:t>
                      </a:r>
                      <a:r>
                        <a:rPr sz="2400" dirty="0">
                          <a:latin typeface="Tahoma"/>
                          <a:cs typeface="Tahoma"/>
                        </a:rPr>
                        <a:t>16</a:t>
                      </a:r>
                      <a:endParaRPr sz="2400">
                        <a:latin typeface="Tahoma"/>
                        <a:cs typeface="Tahoma"/>
                      </a:endParaRPr>
                    </a:p>
                  </a:txBody>
                  <a:tcPr marL="0" marR="0" marT="136525" marB="0"/>
                </a:tc>
                <a:tc>
                  <a:txBody>
                    <a:bodyPr/>
                    <a:lstStyle/>
                    <a:p>
                      <a:pPr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5250">
                        <a:lnSpc>
                          <a:spcPct val="100000"/>
                        </a:lnSpc>
                        <a:spcBef>
                          <a:spcPts val="1075"/>
                        </a:spcBef>
                      </a:pPr>
                      <a:r>
                        <a:rPr sz="2400" dirty="0">
                          <a:latin typeface="Tahoma"/>
                          <a:cs typeface="Tahoma"/>
                        </a:rPr>
                        <a:t>15.232</a:t>
                      </a:r>
                      <a:endParaRPr sz="2400">
                        <a:latin typeface="Tahoma"/>
                        <a:cs typeface="Tahoma"/>
                      </a:endParaRPr>
                    </a:p>
                  </a:txBody>
                  <a:tcPr marL="0" marR="0" marT="136525" marB="0"/>
                </a:tc>
                <a:tc>
                  <a:txBody>
                    <a:bodyPr/>
                    <a:lstStyle/>
                    <a:p>
                      <a:pPr marL="16510" algn="ctr">
                        <a:lnSpc>
                          <a:spcPct val="100000"/>
                        </a:lnSpc>
                        <a:spcBef>
                          <a:spcPts val="1075"/>
                        </a:spcBef>
                      </a:pPr>
                      <a:r>
                        <a:rPr sz="2400" dirty="0">
                          <a:latin typeface="Tahoma"/>
                          <a:cs typeface="Tahoma"/>
                        </a:rPr>
                        <a:t>15</a:t>
                      </a:r>
                      <a:endParaRPr sz="2400">
                        <a:latin typeface="Tahoma"/>
                        <a:cs typeface="Tahoma"/>
                      </a:endParaRPr>
                    </a:p>
                  </a:txBody>
                  <a:tcPr marL="0" marR="0" marT="136525" marB="0"/>
                </a:tc>
                <a:tc>
                  <a:txBody>
                    <a:bodyPr/>
                    <a:lstStyle/>
                    <a:p>
                      <a:pPr marR="24130" algn="r">
                        <a:lnSpc>
                          <a:spcPct val="100000"/>
                        </a:lnSpc>
                        <a:spcBef>
                          <a:spcPts val="1075"/>
                        </a:spcBef>
                      </a:pPr>
                      <a:r>
                        <a:rPr sz="2400" dirty="0">
                          <a:latin typeface="Tahoma"/>
                          <a:cs typeface="Tahoma"/>
                        </a:rPr>
                        <a:t>F</a:t>
                      </a:r>
                      <a:endParaRPr sz="2400">
                        <a:latin typeface="Tahoma"/>
                        <a:cs typeface="Tahoma"/>
                      </a:endParaRPr>
                    </a:p>
                  </a:txBody>
                  <a:tcPr marL="0" marR="0" marT="136525" marB="0"/>
                </a:tc>
                <a:extLst>
                  <a:ext uri="{0D108BD9-81ED-4DB2-BD59-A6C34878D82A}">
                    <a16:rowId xmlns="" xmlns:a16="http://schemas.microsoft.com/office/drawing/2014/main" val="10001"/>
                  </a:ext>
                </a:extLst>
              </a:tr>
              <a:tr h="503991">
                <a:tc>
                  <a:txBody>
                    <a:bodyPr/>
                    <a:lstStyle/>
                    <a:p>
                      <a:pPr marL="31750">
                        <a:lnSpc>
                          <a:spcPts val="2795"/>
                        </a:lnSpc>
                        <a:spcBef>
                          <a:spcPts val="1070"/>
                        </a:spcBef>
                      </a:pPr>
                      <a:r>
                        <a:rPr sz="2400" dirty="0">
                          <a:latin typeface="Tahoma"/>
                          <a:cs typeface="Tahoma"/>
                        </a:rPr>
                        <a:t>0.232 X</a:t>
                      </a:r>
                      <a:r>
                        <a:rPr sz="2400" spc="-80" dirty="0">
                          <a:latin typeface="Tahoma"/>
                          <a:cs typeface="Tahoma"/>
                        </a:rPr>
                        <a:t> </a:t>
                      </a:r>
                      <a:r>
                        <a:rPr sz="2400" dirty="0">
                          <a:latin typeface="Tahoma"/>
                          <a:cs typeface="Tahoma"/>
                        </a:rPr>
                        <a:t>16</a:t>
                      </a:r>
                      <a:endParaRPr sz="2400">
                        <a:latin typeface="Tahoma"/>
                        <a:cs typeface="Tahoma"/>
                      </a:endParaRPr>
                    </a:p>
                  </a:txBody>
                  <a:tcPr marL="0" marR="0" marT="135890" marB="0"/>
                </a:tc>
                <a:tc>
                  <a:txBody>
                    <a:bodyPr/>
                    <a:lstStyle/>
                    <a:p>
                      <a:pPr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5250">
                        <a:lnSpc>
                          <a:spcPts val="2795"/>
                        </a:lnSpc>
                        <a:spcBef>
                          <a:spcPts val="1070"/>
                        </a:spcBef>
                      </a:pPr>
                      <a:r>
                        <a:rPr sz="2400" spc="-15" dirty="0">
                          <a:latin typeface="Tahoma"/>
                          <a:cs typeface="Tahoma"/>
                        </a:rPr>
                        <a:t>3.712</a:t>
                      </a:r>
                      <a:endParaRPr sz="2400">
                        <a:latin typeface="Tahoma"/>
                        <a:cs typeface="Tahoma"/>
                      </a:endParaRPr>
                    </a:p>
                  </a:txBody>
                  <a:tcPr marL="0" marR="0" marT="135890" marB="0"/>
                </a:tc>
                <a:tc>
                  <a:txBody>
                    <a:bodyPr/>
                    <a:lstStyle/>
                    <a:p>
                      <a:pPr marR="109855" algn="ctr">
                        <a:lnSpc>
                          <a:spcPts val="2795"/>
                        </a:lnSpc>
                        <a:spcBef>
                          <a:spcPts val="1070"/>
                        </a:spcBef>
                      </a:pPr>
                      <a:r>
                        <a:rPr sz="2400" dirty="0">
                          <a:latin typeface="Tahoma"/>
                          <a:cs typeface="Tahoma"/>
                        </a:rPr>
                        <a:t>3</a:t>
                      </a:r>
                      <a:endParaRPr sz="2400">
                        <a:latin typeface="Tahoma"/>
                        <a:cs typeface="Tahoma"/>
                      </a:endParaRPr>
                    </a:p>
                  </a:txBody>
                  <a:tcPr marL="0" marR="0" marT="135890" marB="0"/>
                </a:tc>
                <a:tc>
                  <a:txBody>
                    <a:bodyPr/>
                    <a:lstStyle/>
                    <a:p>
                      <a:pPr marR="73660" algn="r">
                        <a:lnSpc>
                          <a:spcPts val="2795"/>
                        </a:lnSpc>
                        <a:spcBef>
                          <a:spcPts val="1070"/>
                        </a:spcBef>
                      </a:pPr>
                      <a:r>
                        <a:rPr sz="2400" dirty="0">
                          <a:latin typeface="Tahoma"/>
                          <a:cs typeface="Tahoma"/>
                        </a:rPr>
                        <a:t>3</a:t>
                      </a:r>
                      <a:endParaRPr sz="2400">
                        <a:latin typeface="Tahoma"/>
                        <a:cs typeface="Tahoma"/>
                      </a:endParaRPr>
                    </a:p>
                  </a:txBody>
                  <a:tcPr marL="0" marR="0" marT="135890" marB="0"/>
                </a:tc>
                <a:extLst>
                  <a:ext uri="{0D108BD9-81ED-4DB2-BD59-A6C34878D82A}">
                    <a16:rowId xmlns="" xmlns:a16="http://schemas.microsoft.com/office/drawing/2014/main" val="10002"/>
                  </a:ext>
                </a:extLst>
              </a:tr>
            </a:tbl>
          </a:graphicData>
        </a:graphic>
      </p:graphicFrame>
      <p:sp>
        <p:nvSpPr>
          <p:cNvPr id="5" name="object 5"/>
          <p:cNvSpPr/>
          <p:nvPr/>
        </p:nvSpPr>
        <p:spPr>
          <a:xfrm>
            <a:off x="4895722" y="1676526"/>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6" name="object 6"/>
          <p:cNvSpPr/>
          <p:nvPr/>
        </p:nvSpPr>
        <p:spPr>
          <a:xfrm>
            <a:off x="4114800" y="1676526"/>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90448" y="23"/>
                </a:lnTo>
                <a:lnTo>
                  <a:pt x="780923" y="0"/>
                </a:lnTo>
                <a:close/>
              </a:path>
            </a:pathLst>
          </a:custGeom>
          <a:solidFill>
            <a:srgbClr val="4D5F91"/>
          </a:solidFill>
        </p:spPr>
        <p:txBody>
          <a:bodyPr wrap="square" lIns="0" tIns="0" rIns="0" bIns="0" rtlCol="0"/>
          <a:lstStyle/>
          <a:p>
            <a:endParaRPr/>
          </a:p>
        </p:txBody>
      </p:sp>
      <p:sp>
        <p:nvSpPr>
          <p:cNvPr id="7" name="object 7"/>
          <p:cNvSpPr/>
          <p:nvPr/>
        </p:nvSpPr>
        <p:spPr>
          <a:xfrm>
            <a:off x="4114800" y="1676526"/>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8" name="object 8"/>
          <p:cNvSpPr/>
          <p:nvPr/>
        </p:nvSpPr>
        <p:spPr>
          <a:xfrm>
            <a:off x="4895722" y="24382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9" name="object 9"/>
          <p:cNvSpPr/>
          <p:nvPr/>
        </p:nvSpPr>
        <p:spPr>
          <a:xfrm>
            <a:off x="4114800" y="24382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10" name="object 10"/>
          <p:cNvSpPr/>
          <p:nvPr/>
        </p:nvSpPr>
        <p:spPr>
          <a:xfrm>
            <a:off x="4114800" y="24382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1" name="object 11"/>
          <p:cNvSpPr/>
          <p:nvPr/>
        </p:nvSpPr>
        <p:spPr>
          <a:xfrm>
            <a:off x="4895722" y="31240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2" name="object 12"/>
          <p:cNvSpPr/>
          <p:nvPr/>
        </p:nvSpPr>
        <p:spPr>
          <a:xfrm>
            <a:off x="4114800" y="31240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13" name="object 13"/>
          <p:cNvSpPr/>
          <p:nvPr/>
        </p:nvSpPr>
        <p:spPr>
          <a:xfrm>
            <a:off x="4114800" y="31240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6" name="object 16"/>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74</a:t>
            </a:fld>
            <a:endParaRPr sz="12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0"/>
            <a:ext cx="799719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0.122 </a:t>
            </a:r>
            <a:r>
              <a:rPr spc="-5" dirty="0"/>
              <a:t>decimal </a:t>
            </a:r>
            <a:r>
              <a:rPr dirty="0"/>
              <a:t>number</a:t>
            </a:r>
            <a:r>
              <a:rPr spc="-180" dirty="0"/>
              <a:t> </a:t>
            </a:r>
            <a:r>
              <a:rPr dirty="0"/>
              <a:t>in  </a:t>
            </a:r>
            <a:r>
              <a:rPr spc="-25" dirty="0"/>
              <a:t>to </a:t>
            </a:r>
            <a:r>
              <a:rPr spc="-30" dirty="0"/>
              <a:t>it’s </a:t>
            </a:r>
            <a:r>
              <a:rPr spc="-10" dirty="0"/>
              <a:t>equivalent </a:t>
            </a:r>
            <a:r>
              <a:rPr spc="-25" dirty="0"/>
              <a:t>Hex</a:t>
            </a:r>
            <a:r>
              <a:rPr dirty="0"/>
              <a:t> </a:t>
            </a:r>
            <a:r>
              <a:rPr spc="-60"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112772" y="2031597"/>
          <a:ext cx="4984115" cy="2288839"/>
        </p:xfrm>
        <a:graphic>
          <a:graphicData uri="http://schemas.openxmlformats.org/drawingml/2006/table">
            <a:tbl>
              <a:tblPr firstRow="1" bandRow="1">
                <a:tableStyleId>{2D5ABB26-0587-4C30-8999-92F81FD0307C}</a:tableStyleId>
              </a:tblPr>
              <a:tblGrid>
                <a:gridCol w="1581150">
                  <a:extLst>
                    <a:ext uri="{9D8B030D-6E8A-4147-A177-3AD203B41FA5}">
                      <a16:colId xmlns="" xmlns:a16="http://schemas.microsoft.com/office/drawing/2014/main" val="20000"/>
                    </a:ext>
                  </a:extLst>
                </a:gridCol>
                <a:gridCol w="412750">
                  <a:extLst>
                    <a:ext uri="{9D8B030D-6E8A-4147-A177-3AD203B41FA5}">
                      <a16:colId xmlns="" xmlns:a16="http://schemas.microsoft.com/office/drawing/2014/main" val="20001"/>
                    </a:ext>
                  </a:extLst>
                </a:gridCol>
                <a:gridCol w="1321435">
                  <a:extLst>
                    <a:ext uri="{9D8B030D-6E8A-4147-A177-3AD203B41FA5}">
                      <a16:colId xmlns="" xmlns:a16="http://schemas.microsoft.com/office/drawing/2014/main" val="20002"/>
                    </a:ext>
                  </a:extLst>
                </a:gridCol>
                <a:gridCol w="1054735">
                  <a:extLst>
                    <a:ext uri="{9D8B030D-6E8A-4147-A177-3AD203B41FA5}">
                      <a16:colId xmlns="" xmlns:a16="http://schemas.microsoft.com/office/drawing/2014/main" val="20003"/>
                    </a:ext>
                  </a:extLst>
                </a:gridCol>
                <a:gridCol w="614045">
                  <a:extLst>
                    <a:ext uri="{9D8B030D-6E8A-4147-A177-3AD203B41FA5}">
                      <a16:colId xmlns="" xmlns:a16="http://schemas.microsoft.com/office/drawing/2014/main" val="20004"/>
                    </a:ext>
                  </a:extLst>
                </a:gridCol>
              </a:tblGrid>
              <a:tr h="504182">
                <a:tc>
                  <a:txBody>
                    <a:bodyPr/>
                    <a:lstStyle/>
                    <a:p>
                      <a:pPr marL="31750">
                        <a:lnSpc>
                          <a:spcPct val="100000"/>
                        </a:lnSpc>
                      </a:pPr>
                      <a:r>
                        <a:rPr sz="2400" dirty="0">
                          <a:latin typeface="Tahoma"/>
                          <a:cs typeface="Tahoma"/>
                        </a:rPr>
                        <a:t>0.122 X</a:t>
                      </a:r>
                      <a:r>
                        <a:rPr sz="2400" spc="-80" dirty="0">
                          <a:latin typeface="Tahoma"/>
                          <a:cs typeface="Tahoma"/>
                        </a:rPr>
                        <a:t> </a:t>
                      </a:r>
                      <a:r>
                        <a:rPr sz="2400" dirty="0">
                          <a:latin typeface="Tahoma"/>
                          <a:cs typeface="Tahoma"/>
                        </a:rPr>
                        <a:t>16</a:t>
                      </a:r>
                      <a:endParaRPr sz="2400">
                        <a:latin typeface="Tahoma"/>
                        <a:cs typeface="Tahoma"/>
                      </a:endParaRPr>
                    </a:p>
                  </a:txBody>
                  <a:tcPr marL="0" marR="0" marT="0" marB="0"/>
                </a:tc>
                <a:tc>
                  <a:txBody>
                    <a:bodyPr/>
                    <a:lstStyle/>
                    <a:p>
                      <a:pPr marL="5715"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8425">
                        <a:lnSpc>
                          <a:spcPct val="100000"/>
                        </a:lnSpc>
                      </a:pPr>
                      <a:r>
                        <a:rPr sz="2400" dirty="0">
                          <a:latin typeface="Tahoma"/>
                          <a:cs typeface="Tahoma"/>
                        </a:rPr>
                        <a:t>1.952</a:t>
                      </a:r>
                      <a:endParaRPr sz="2400">
                        <a:latin typeface="Tahoma"/>
                        <a:cs typeface="Tahoma"/>
                      </a:endParaRPr>
                    </a:p>
                  </a:txBody>
                  <a:tcPr marL="0" marR="0" marT="0" marB="0"/>
                </a:tc>
                <a:tc>
                  <a:txBody>
                    <a:bodyPr/>
                    <a:lstStyle/>
                    <a:p>
                      <a:pPr marL="297815">
                        <a:lnSpc>
                          <a:spcPct val="100000"/>
                        </a:lnSpc>
                      </a:pPr>
                      <a:r>
                        <a:rPr sz="2400" dirty="0">
                          <a:latin typeface="Tahoma"/>
                          <a:cs typeface="Tahoma"/>
                        </a:rPr>
                        <a:t>1</a:t>
                      </a:r>
                      <a:endParaRPr sz="2400">
                        <a:latin typeface="Tahoma"/>
                        <a:cs typeface="Tahoma"/>
                      </a:endParaRPr>
                    </a:p>
                  </a:txBody>
                  <a:tcPr marL="0" marR="0" marT="0" marB="0"/>
                </a:tc>
                <a:tc>
                  <a:txBody>
                    <a:bodyPr/>
                    <a:lstStyle/>
                    <a:p>
                      <a:pPr marR="77470" algn="r">
                        <a:lnSpc>
                          <a:spcPct val="100000"/>
                        </a:lnSpc>
                      </a:pPr>
                      <a:r>
                        <a:rPr sz="2400" dirty="0">
                          <a:latin typeface="Tahoma"/>
                          <a:cs typeface="Tahoma"/>
                        </a:rPr>
                        <a:t>1</a:t>
                      </a:r>
                      <a:endParaRPr sz="2400">
                        <a:latin typeface="Tahoma"/>
                        <a:cs typeface="Tahoma"/>
                      </a:endParaRPr>
                    </a:p>
                  </a:txBody>
                  <a:tcPr marL="0" marR="0" marT="0" marB="0"/>
                </a:tc>
                <a:extLst>
                  <a:ext uri="{0D108BD9-81ED-4DB2-BD59-A6C34878D82A}">
                    <a16:rowId xmlns="" xmlns:a16="http://schemas.microsoft.com/office/drawing/2014/main" val="10000"/>
                  </a:ext>
                </a:extLst>
              </a:tr>
              <a:tr h="640270">
                <a:tc>
                  <a:txBody>
                    <a:bodyPr/>
                    <a:lstStyle/>
                    <a:p>
                      <a:pPr marL="31750">
                        <a:lnSpc>
                          <a:spcPct val="100000"/>
                        </a:lnSpc>
                        <a:spcBef>
                          <a:spcPts val="1075"/>
                        </a:spcBef>
                      </a:pPr>
                      <a:r>
                        <a:rPr sz="2400" dirty="0">
                          <a:latin typeface="Tahoma"/>
                          <a:cs typeface="Tahoma"/>
                        </a:rPr>
                        <a:t>0.952 X</a:t>
                      </a:r>
                      <a:r>
                        <a:rPr sz="2400" spc="-80" dirty="0">
                          <a:latin typeface="Tahoma"/>
                          <a:cs typeface="Tahoma"/>
                        </a:rPr>
                        <a:t> </a:t>
                      </a:r>
                      <a:r>
                        <a:rPr sz="2400" dirty="0">
                          <a:latin typeface="Tahoma"/>
                          <a:cs typeface="Tahoma"/>
                        </a:rPr>
                        <a:t>16</a:t>
                      </a:r>
                      <a:endParaRPr sz="2400">
                        <a:latin typeface="Tahoma"/>
                        <a:cs typeface="Tahoma"/>
                      </a:endParaRPr>
                    </a:p>
                  </a:txBody>
                  <a:tcPr marL="0" marR="0" marT="136525" marB="0"/>
                </a:tc>
                <a:tc>
                  <a:txBody>
                    <a:bodyPr/>
                    <a:lstStyle/>
                    <a:p>
                      <a:pPr marL="5715"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8425">
                        <a:lnSpc>
                          <a:spcPct val="100000"/>
                        </a:lnSpc>
                        <a:spcBef>
                          <a:spcPts val="1075"/>
                        </a:spcBef>
                      </a:pPr>
                      <a:r>
                        <a:rPr sz="2400" dirty="0">
                          <a:latin typeface="Tahoma"/>
                          <a:cs typeface="Tahoma"/>
                        </a:rPr>
                        <a:t>15.232</a:t>
                      </a:r>
                      <a:endParaRPr sz="2400">
                        <a:latin typeface="Tahoma"/>
                        <a:cs typeface="Tahoma"/>
                      </a:endParaRPr>
                    </a:p>
                  </a:txBody>
                  <a:tcPr marL="0" marR="0" marT="136525" marB="0"/>
                </a:tc>
                <a:tc>
                  <a:txBody>
                    <a:bodyPr/>
                    <a:lstStyle/>
                    <a:p>
                      <a:pPr marR="344170" algn="r">
                        <a:lnSpc>
                          <a:spcPct val="100000"/>
                        </a:lnSpc>
                        <a:spcBef>
                          <a:spcPts val="1075"/>
                        </a:spcBef>
                      </a:pPr>
                      <a:r>
                        <a:rPr sz="2400" dirty="0">
                          <a:latin typeface="Tahoma"/>
                          <a:cs typeface="Tahoma"/>
                        </a:rPr>
                        <a:t>15</a:t>
                      </a:r>
                      <a:endParaRPr sz="2400">
                        <a:latin typeface="Tahoma"/>
                        <a:cs typeface="Tahoma"/>
                      </a:endParaRPr>
                    </a:p>
                  </a:txBody>
                  <a:tcPr marL="0" marR="0" marT="136525" marB="0"/>
                </a:tc>
                <a:tc>
                  <a:txBody>
                    <a:bodyPr/>
                    <a:lstStyle/>
                    <a:p>
                      <a:pPr marR="36830" algn="r">
                        <a:lnSpc>
                          <a:spcPct val="100000"/>
                        </a:lnSpc>
                        <a:spcBef>
                          <a:spcPts val="1075"/>
                        </a:spcBef>
                      </a:pPr>
                      <a:r>
                        <a:rPr sz="2400" dirty="0">
                          <a:latin typeface="Tahoma"/>
                          <a:cs typeface="Tahoma"/>
                        </a:rPr>
                        <a:t>F</a:t>
                      </a:r>
                      <a:endParaRPr sz="2400">
                        <a:latin typeface="Tahoma"/>
                        <a:cs typeface="Tahoma"/>
                      </a:endParaRPr>
                    </a:p>
                  </a:txBody>
                  <a:tcPr marL="0" marR="0" marT="136525" marB="0"/>
                </a:tc>
                <a:extLst>
                  <a:ext uri="{0D108BD9-81ED-4DB2-BD59-A6C34878D82A}">
                    <a16:rowId xmlns="" xmlns:a16="http://schemas.microsoft.com/office/drawing/2014/main" val="10001"/>
                  </a:ext>
                </a:extLst>
              </a:tr>
              <a:tr h="640054">
                <a:tc>
                  <a:txBody>
                    <a:bodyPr/>
                    <a:lstStyle/>
                    <a:p>
                      <a:pPr marL="31750">
                        <a:lnSpc>
                          <a:spcPct val="100000"/>
                        </a:lnSpc>
                        <a:spcBef>
                          <a:spcPts val="1070"/>
                        </a:spcBef>
                      </a:pPr>
                      <a:r>
                        <a:rPr sz="2400" dirty="0">
                          <a:latin typeface="Tahoma"/>
                          <a:cs typeface="Tahoma"/>
                        </a:rPr>
                        <a:t>0.232 X</a:t>
                      </a:r>
                      <a:r>
                        <a:rPr sz="2400" spc="-80" dirty="0">
                          <a:latin typeface="Tahoma"/>
                          <a:cs typeface="Tahoma"/>
                        </a:rPr>
                        <a:t> </a:t>
                      </a:r>
                      <a:r>
                        <a:rPr sz="2400" dirty="0">
                          <a:latin typeface="Tahoma"/>
                          <a:cs typeface="Tahoma"/>
                        </a:rPr>
                        <a:t>16</a:t>
                      </a:r>
                      <a:endParaRPr sz="2400">
                        <a:latin typeface="Tahoma"/>
                        <a:cs typeface="Tahoma"/>
                      </a:endParaRPr>
                    </a:p>
                  </a:txBody>
                  <a:tcPr marL="0" marR="0" marT="135890" marB="0"/>
                </a:tc>
                <a:tc>
                  <a:txBody>
                    <a:bodyPr/>
                    <a:lstStyle/>
                    <a:p>
                      <a:pPr marL="5715"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8425">
                        <a:lnSpc>
                          <a:spcPct val="100000"/>
                        </a:lnSpc>
                        <a:spcBef>
                          <a:spcPts val="1070"/>
                        </a:spcBef>
                      </a:pPr>
                      <a:r>
                        <a:rPr sz="2400" spc="-15" dirty="0">
                          <a:latin typeface="Tahoma"/>
                          <a:cs typeface="Tahoma"/>
                        </a:rPr>
                        <a:t>3.712</a:t>
                      </a:r>
                      <a:endParaRPr sz="2400">
                        <a:latin typeface="Tahoma"/>
                        <a:cs typeface="Tahoma"/>
                      </a:endParaRPr>
                    </a:p>
                  </a:txBody>
                  <a:tcPr marL="0" marR="0" marT="135890" marB="0"/>
                </a:tc>
                <a:tc>
                  <a:txBody>
                    <a:bodyPr/>
                    <a:lstStyle/>
                    <a:p>
                      <a:pPr marR="109855" algn="ctr">
                        <a:lnSpc>
                          <a:spcPct val="100000"/>
                        </a:lnSpc>
                        <a:spcBef>
                          <a:spcPts val="1070"/>
                        </a:spcBef>
                      </a:pPr>
                      <a:r>
                        <a:rPr sz="2400" dirty="0">
                          <a:latin typeface="Tahoma"/>
                          <a:cs typeface="Tahoma"/>
                        </a:rPr>
                        <a:t>3</a:t>
                      </a:r>
                      <a:endParaRPr sz="2400">
                        <a:latin typeface="Tahoma"/>
                        <a:cs typeface="Tahoma"/>
                      </a:endParaRPr>
                    </a:p>
                  </a:txBody>
                  <a:tcPr marL="0" marR="0" marT="135890" marB="0"/>
                </a:tc>
                <a:tc>
                  <a:txBody>
                    <a:bodyPr/>
                    <a:lstStyle/>
                    <a:p>
                      <a:pPr marR="86995" algn="r">
                        <a:lnSpc>
                          <a:spcPct val="100000"/>
                        </a:lnSpc>
                        <a:spcBef>
                          <a:spcPts val="1070"/>
                        </a:spcBef>
                      </a:pPr>
                      <a:r>
                        <a:rPr sz="2400" dirty="0">
                          <a:latin typeface="Tahoma"/>
                          <a:cs typeface="Tahoma"/>
                        </a:rPr>
                        <a:t>3</a:t>
                      </a:r>
                      <a:endParaRPr sz="2400">
                        <a:latin typeface="Tahoma"/>
                        <a:cs typeface="Tahoma"/>
                      </a:endParaRPr>
                    </a:p>
                  </a:txBody>
                  <a:tcPr marL="0" marR="0" marT="135890" marB="0"/>
                </a:tc>
                <a:extLst>
                  <a:ext uri="{0D108BD9-81ED-4DB2-BD59-A6C34878D82A}">
                    <a16:rowId xmlns="" xmlns:a16="http://schemas.microsoft.com/office/drawing/2014/main" val="10002"/>
                  </a:ext>
                </a:extLst>
              </a:tr>
              <a:tr h="504333">
                <a:tc>
                  <a:txBody>
                    <a:bodyPr/>
                    <a:lstStyle/>
                    <a:p>
                      <a:pPr marL="31750">
                        <a:lnSpc>
                          <a:spcPts val="2795"/>
                        </a:lnSpc>
                        <a:spcBef>
                          <a:spcPts val="1075"/>
                        </a:spcBef>
                      </a:pPr>
                      <a:r>
                        <a:rPr sz="2400" spc="-15" dirty="0">
                          <a:latin typeface="Tahoma"/>
                          <a:cs typeface="Tahoma"/>
                        </a:rPr>
                        <a:t>0.712 </a:t>
                      </a:r>
                      <a:r>
                        <a:rPr sz="2400" dirty="0">
                          <a:latin typeface="Tahoma"/>
                          <a:cs typeface="Tahoma"/>
                        </a:rPr>
                        <a:t>X</a:t>
                      </a:r>
                      <a:r>
                        <a:rPr sz="2400" spc="-55" dirty="0">
                          <a:latin typeface="Tahoma"/>
                          <a:cs typeface="Tahoma"/>
                        </a:rPr>
                        <a:t> </a:t>
                      </a:r>
                      <a:r>
                        <a:rPr sz="2400" dirty="0">
                          <a:latin typeface="Tahoma"/>
                          <a:cs typeface="Tahoma"/>
                        </a:rPr>
                        <a:t>16</a:t>
                      </a:r>
                      <a:endParaRPr sz="2400">
                        <a:latin typeface="Tahoma"/>
                        <a:cs typeface="Tahoma"/>
                      </a:endParaRPr>
                    </a:p>
                  </a:txBody>
                  <a:tcPr marL="0" marR="0" marT="136525" marB="0"/>
                </a:tc>
                <a:tc>
                  <a:txBody>
                    <a:bodyPr/>
                    <a:lstStyle/>
                    <a:p>
                      <a:pPr algn="ctr">
                        <a:lnSpc>
                          <a:spcPts val="2795"/>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2075">
                        <a:lnSpc>
                          <a:spcPts val="2795"/>
                        </a:lnSpc>
                        <a:spcBef>
                          <a:spcPts val="1075"/>
                        </a:spcBef>
                      </a:pPr>
                      <a:r>
                        <a:rPr sz="2400" spc="-5" dirty="0">
                          <a:latin typeface="Tahoma"/>
                          <a:cs typeface="Tahoma"/>
                        </a:rPr>
                        <a:t>11.392</a:t>
                      </a:r>
                      <a:endParaRPr sz="2400">
                        <a:latin typeface="Tahoma"/>
                        <a:cs typeface="Tahoma"/>
                      </a:endParaRPr>
                    </a:p>
                  </a:txBody>
                  <a:tcPr marL="0" marR="0" marT="136525" marB="0"/>
                </a:tc>
                <a:tc>
                  <a:txBody>
                    <a:bodyPr/>
                    <a:lstStyle/>
                    <a:p>
                      <a:pPr marR="352425" algn="r">
                        <a:lnSpc>
                          <a:spcPts val="2795"/>
                        </a:lnSpc>
                        <a:spcBef>
                          <a:spcPts val="1075"/>
                        </a:spcBef>
                      </a:pPr>
                      <a:r>
                        <a:rPr sz="2400" spc="-10" dirty="0">
                          <a:latin typeface="Tahoma"/>
                          <a:cs typeface="Tahoma"/>
                        </a:rPr>
                        <a:t>1</a:t>
                      </a:r>
                      <a:r>
                        <a:rPr sz="2400" dirty="0">
                          <a:latin typeface="Tahoma"/>
                          <a:cs typeface="Tahoma"/>
                        </a:rPr>
                        <a:t>1</a:t>
                      </a:r>
                      <a:endParaRPr sz="2400">
                        <a:latin typeface="Tahoma"/>
                        <a:cs typeface="Tahoma"/>
                      </a:endParaRPr>
                    </a:p>
                  </a:txBody>
                  <a:tcPr marL="0" marR="0" marT="136525" marB="0"/>
                </a:tc>
                <a:tc>
                  <a:txBody>
                    <a:bodyPr/>
                    <a:lstStyle/>
                    <a:p>
                      <a:pPr marR="24130" algn="r">
                        <a:lnSpc>
                          <a:spcPts val="2795"/>
                        </a:lnSpc>
                        <a:spcBef>
                          <a:spcPts val="1075"/>
                        </a:spcBef>
                      </a:pPr>
                      <a:r>
                        <a:rPr sz="2400" dirty="0">
                          <a:latin typeface="Tahoma"/>
                          <a:cs typeface="Tahoma"/>
                        </a:rPr>
                        <a:t>B</a:t>
                      </a:r>
                      <a:endParaRPr sz="2400">
                        <a:latin typeface="Tahoma"/>
                        <a:cs typeface="Tahoma"/>
                      </a:endParaRPr>
                    </a:p>
                  </a:txBody>
                  <a:tcPr marL="0" marR="0" marT="136525" marB="0"/>
                </a:tc>
                <a:extLst>
                  <a:ext uri="{0D108BD9-81ED-4DB2-BD59-A6C34878D82A}">
                    <a16:rowId xmlns="" xmlns:a16="http://schemas.microsoft.com/office/drawing/2014/main" val="10003"/>
                  </a:ext>
                </a:extLst>
              </a:tr>
            </a:tbl>
          </a:graphicData>
        </a:graphic>
      </p:graphicFrame>
      <p:sp>
        <p:nvSpPr>
          <p:cNvPr id="5" name="object 5"/>
          <p:cNvSpPr/>
          <p:nvPr/>
        </p:nvSpPr>
        <p:spPr>
          <a:xfrm>
            <a:off x="4895722" y="1676526"/>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6" name="object 6"/>
          <p:cNvSpPr/>
          <p:nvPr/>
        </p:nvSpPr>
        <p:spPr>
          <a:xfrm>
            <a:off x="4114800" y="1676526"/>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90448" y="23"/>
                </a:lnTo>
                <a:lnTo>
                  <a:pt x="780923" y="0"/>
                </a:lnTo>
                <a:close/>
              </a:path>
            </a:pathLst>
          </a:custGeom>
          <a:solidFill>
            <a:srgbClr val="4D5F91"/>
          </a:solidFill>
        </p:spPr>
        <p:txBody>
          <a:bodyPr wrap="square" lIns="0" tIns="0" rIns="0" bIns="0" rtlCol="0"/>
          <a:lstStyle/>
          <a:p>
            <a:endParaRPr/>
          </a:p>
        </p:txBody>
      </p:sp>
      <p:sp>
        <p:nvSpPr>
          <p:cNvPr id="7" name="object 7"/>
          <p:cNvSpPr/>
          <p:nvPr/>
        </p:nvSpPr>
        <p:spPr>
          <a:xfrm>
            <a:off x="4114800" y="1676526"/>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8" name="object 8"/>
          <p:cNvSpPr/>
          <p:nvPr/>
        </p:nvSpPr>
        <p:spPr>
          <a:xfrm>
            <a:off x="4895722" y="24382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9" name="object 9"/>
          <p:cNvSpPr/>
          <p:nvPr/>
        </p:nvSpPr>
        <p:spPr>
          <a:xfrm>
            <a:off x="4114800" y="24382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10" name="object 10"/>
          <p:cNvSpPr/>
          <p:nvPr/>
        </p:nvSpPr>
        <p:spPr>
          <a:xfrm>
            <a:off x="4114800" y="24382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1" name="object 11"/>
          <p:cNvSpPr/>
          <p:nvPr/>
        </p:nvSpPr>
        <p:spPr>
          <a:xfrm>
            <a:off x="4895722" y="31240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2" name="object 12"/>
          <p:cNvSpPr/>
          <p:nvPr/>
        </p:nvSpPr>
        <p:spPr>
          <a:xfrm>
            <a:off x="4114800" y="31240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13" name="object 13"/>
          <p:cNvSpPr/>
          <p:nvPr/>
        </p:nvSpPr>
        <p:spPr>
          <a:xfrm>
            <a:off x="4114800" y="31240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4" name="object 14"/>
          <p:cNvSpPr/>
          <p:nvPr/>
        </p:nvSpPr>
        <p:spPr>
          <a:xfrm>
            <a:off x="4895722" y="3886200"/>
            <a:ext cx="870585" cy="304800"/>
          </a:xfrm>
          <a:custGeom>
            <a:avLst/>
            <a:gdLst/>
            <a:ahLst/>
            <a:cxnLst/>
            <a:rect l="l" t="t" r="r" b="b"/>
            <a:pathLst>
              <a:path w="870585" h="304800">
                <a:moveTo>
                  <a:pt x="870457" y="228473"/>
                </a:moveTo>
                <a:lnTo>
                  <a:pt x="718185" y="228473"/>
                </a:lnTo>
                <a:lnTo>
                  <a:pt x="819023" y="304545"/>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5" name="object 15"/>
          <p:cNvSpPr/>
          <p:nvPr/>
        </p:nvSpPr>
        <p:spPr>
          <a:xfrm>
            <a:off x="4114800" y="3886200"/>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5"/>
                </a:lnTo>
                <a:lnTo>
                  <a:pt x="76200" y="304545"/>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3" y="0"/>
                </a:lnTo>
                <a:close/>
              </a:path>
            </a:pathLst>
          </a:custGeom>
          <a:solidFill>
            <a:srgbClr val="4D5F91"/>
          </a:solidFill>
        </p:spPr>
        <p:txBody>
          <a:bodyPr wrap="square" lIns="0" tIns="0" rIns="0" bIns="0" rtlCol="0"/>
          <a:lstStyle/>
          <a:p>
            <a:endParaRPr/>
          </a:p>
        </p:txBody>
      </p:sp>
      <p:sp>
        <p:nvSpPr>
          <p:cNvPr id="16" name="object 16"/>
          <p:cNvSpPr/>
          <p:nvPr/>
        </p:nvSpPr>
        <p:spPr>
          <a:xfrm>
            <a:off x="4114800" y="3886200"/>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5"/>
                </a:lnTo>
                <a:lnTo>
                  <a:pt x="0" y="304545"/>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5"/>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9" name="object 19"/>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75</a:t>
            </a:fld>
            <a:endParaRPr sz="12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99719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0.122 </a:t>
            </a:r>
            <a:r>
              <a:rPr spc="-5" dirty="0"/>
              <a:t>decimal </a:t>
            </a:r>
            <a:r>
              <a:rPr dirty="0"/>
              <a:t>number</a:t>
            </a:r>
            <a:r>
              <a:rPr spc="-185" dirty="0"/>
              <a:t> </a:t>
            </a:r>
            <a:r>
              <a:rPr dirty="0"/>
              <a:t>in  </a:t>
            </a:r>
            <a:r>
              <a:rPr spc="-25" dirty="0"/>
              <a:t>to </a:t>
            </a:r>
            <a:r>
              <a:rPr spc="-30" dirty="0"/>
              <a:t>it’s </a:t>
            </a:r>
            <a:r>
              <a:rPr spc="-10" dirty="0"/>
              <a:t>equivalent </a:t>
            </a:r>
            <a:r>
              <a:rPr spc="-25" dirty="0"/>
              <a:t>Hex</a:t>
            </a:r>
            <a:r>
              <a:rPr spc="5" dirty="0"/>
              <a:t> </a:t>
            </a:r>
            <a:r>
              <a:rPr spc="-60"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130170" y="2031597"/>
          <a:ext cx="4984115" cy="2928856"/>
        </p:xfrm>
        <a:graphic>
          <a:graphicData uri="http://schemas.openxmlformats.org/drawingml/2006/table">
            <a:tbl>
              <a:tblPr firstRow="1" bandRow="1">
                <a:tableStyleId>{2D5ABB26-0587-4C30-8999-92F81FD0307C}</a:tableStyleId>
              </a:tblPr>
              <a:tblGrid>
                <a:gridCol w="1581150">
                  <a:extLst>
                    <a:ext uri="{9D8B030D-6E8A-4147-A177-3AD203B41FA5}">
                      <a16:colId xmlns="" xmlns:a16="http://schemas.microsoft.com/office/drawing/2014/main" val="20000"/>
                    </a:ext>
                  </a:extLst>
                </a:gridCol>
                <a:gridCol w="412750">
                  <a:extLst>
                    <a:ext uri="{9D8B030D-6E8A-4147-A177-3AD203B41FA5}">
                      <a16:colId xmlns="" xmlns:a16="http://schemas.microsoft.com/office/drawing/2014/main" val="20001"/>
                    </a:ext>
                  </a:extLst>
                </a:gridCol>
                <a:gridCol w="1321435">
                  <a:extLst>
                    <a:ext uri="{9D8B030D-6E8A-4147-A177-3AD203B41FA5}">
                      <a16:colId xmlns="" xmlns:a16="http://schemas.microsoft.com/office/drawing/2014/main" val="20002"/>
                    </a:ext>
                  </a:extLst>
                </a:gridCol>
                <a:gridCol w="1054735">
                  <a:extLst>
                    <a:ext uri="{9D8B030D-6E8A-4147-A177-3AD203B41FA5}">
                      <a16:colId xmlns="" xmlns:a16="http://schemas.microsoft.com/office/drawing/2014/main" val="20003"/>
                    </a:ext>
                  </a:extLst>
                </a:gridCol>
                <a:gridCol w="614045">
                  <a:extLst>
                    <a:ext uri="{9D8B030D-6E8A-4147-A177-3AD203B41FA5}">
                      <a16:colId xmlns="" xmlns:a16="http://schemas.microsoft.com/office/drawing/2014/main" val="20004"/>
                    </a:ext>
                  </a:extLst>
                </a:gridCol>
              </a:tblGrid>
              <a:tr h="504182">
                <a:tc>
                  <a:txBody>
                    <a:bodyPr/>
                    <a:lstStyle/>
                    <a:p>
                      <a:pPr marL="31750">
                        <a:lnSpc>
                          <a:spcPct val="100000"/>
                        </a:lnSpc>
                      </a:pPr>
                      <a:r>
                        <a:rPr sz="2400" dirty="0">
                          <a:latin typeface="Tahoma"/>
                          <a:cs typeface="Tahoma"/>
                        </a:rPr>
                        <a:t>0.122 X</a:t>
                      </a:r>
                      <a:r>
                        <a:rPr sz="2400" spc="-80" dirty="0">
                          <a:latin typeface="Tahoma"/>
                          <a:cs typeface="Tahoma"/>
                        </a:rPr>
                        <a:t> </a:t>
                      </a:r>
                      <a:r>
                        <a:rPr sz="2400" dirty="0">
                          <a:latin typeface="Tahoma"/>
                          <a:cs typeface="Tahoma"/>
                        </a:rPr>
                        <a:t>16</a:t>
                      </a:r>
                      <a:endParaRPr sz="2400">
                        <a:latin typeface="Tahoma"/>
                        <a:cs typeface="Tahoma"/>
                      </a:endParaRPr>
                    </a:p>
                  </a:txBody>
                  <a:tcPr marL="0" marR="0" marT="0" marB="0"/>
                </a:tc>
                <a:tc>
                  <a:txBody>
                    <a:bodyPr/>
                    <a:lstStyle/>
                    <a:p>
                      <a:pPr marL="5715"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8425">
                        <a:lnSpc>
                          <a:spcPct val="100000"/>
                        </a:lnSpc>
                      </a:pPr>
                      <a:r>
                        <a:rPr sz="2400" dirty="0">
                          <a:latin typeface="Tahoma"/>
                          <a:cs typeface="Tahoma"/>
                        </a:rPr>
                        <a:t>1.952</a:t>
                      </a:r>
                      <a:endParaRPr sz="2400">
                        <a:latin typeface="Tahoma"/>
                        <a:cs typeface="Tahoma"/>
                      </a:endParaRPr>
                    </a:p>
                  </a:txBody>
                  <a:tcPr marL="0" marR="0" marT="0" marB="0"/>
                </a:tc>
                <a:tc>
                  <a:txBody>
                    <a:bodyPr/>
                    <a:lstStyle/>
                    <a:p>
                      <a:pPr marL="297815">
                        <a:lnSpc>
                          <a:spcPct val="100000"/>
                        </a:lnSpc>
                      </a:pPr>
                      <a:r>
                        <a:rPr sz="2400" dirty="0">
                          <a:latin typeface="Tahoma"/>
                          <a:cs typeface="Tahoma"/>
                        </a:rPr>
                        <a:t>1</a:t>
                      </a:r>
                      <a:endParaRPr sz="2400">
                        <a:latin typeface="Tahoma"/>
                        <a:cs typeface="Tahoma"/>
                      </a:endParaRPr>
                    </a:p>
                  </a:txBody>
                  <a:tcPr marL="0" marR="0" marT="0" marB="0"/>
                </a:tc>
                <a:tc>
                  <a:txBody>
                    <a:bodyPr/>
                    <a:lstStyle/>
                    <a:p>
                      <a:pPr marR="77470" algn="r">
                        <a:lnSpc>
                          <a:spcPct val="100000"/>
                        </a:lnSpc>
                      </a:pPr>
                      <a:r>
                        <a:rPr sz="2400" dirty="0">
                          <a:latin typeface="Tahoma"/>
                          <a:cs typeface="Tahoma"/>
                        </a:rPr>
                        <a:t>1</a:t>
                      </a:r>
                      <a:endParaRPr sz="2400">
                        <a:latin typeface="Tahoma"/>
                        <a:cs typeface="Tahoma"/>
                      </a:endParaRPr>
                    </a:p>
                  </a:txBody>
                  <a:tcPr marL="0" marR="0" marT="0" marB="0"/>
                </a:tc>
                <a:extLst>
                  <a:ext uri="{0D108BD9-81ED-4DB2-BD59-A6C34878D82A}">
                    <a16:rowId xmlns="" xmlns:a16="http://schemas.microsoft.com/office/drawing/2014/main" val="10000"/>
                  </a:ext>
                </a:extLst>
              </a:tr>
              <a:tr h="640270">
                <a:tc>
                  <a:txBody>
                    <a:bodyPr/>
                    <a:lstStyle/>
                    <a:p>
                      <a:pPr marL="31750">
                        <a:lnSpc>
                          <a:spcPct val="100000"/>
                        </a:lnSpc>
                        <a:spcBef>
                          <a:spcPts val="1075"/>
                        </a:spcBef>
                      </a:pPr>
                      <a:r>
                        <a:rPr sz="2400" dirty="0">
                          <a:latin typeface="Tahoma"/>
                          <a:cs typeface="Tahoma"/>
                        </a:rPr>
                        <a:t>0.952 X</a:t>
                      </a:r>
                      <a:r>
                        <a:rPr sz="2400" spc="-80" dirty="0">
                          <a:latin typeface="Tahoma"/>
                          <a:cs typeface="Tahoma"/>
                        </a:rPr>
                        <a:t> </a:t>
                      </a:r>
                      <a:r>
                        <a:rPr sz="2400" dirty="0">
                          <a:latin typeface="Tahoma"/>
                          <a:cs typeface="Tahoma"/>
                        </a:rPr>
                        <a:t>16</a:t>
                      </a:r>
                      <a:endParaRPr sz="2400">
                        <a:latin typeface="Tahoma"/>
                        <a:cs typeface="Tahoma"/>
                      </a:endParaRPr>
                    </a:p>
                  </a:txBody>
                  <a:tcPr marL="0" marR="0" marT="136525" marB="0"/>
                </a:tc>
                <a:tc>
                  <a:txBody>
                    <a:bodyPr/>
                    <a:lstStyle/>
                    <a:p>
                      <a:pPr marL="5715"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8425">
                        <a:lnSpc>
                          <a:spcPct val="100000"/>
                        </a:lnSpc>
                        <a:spcBef>
                          <a:spcPts val="1075"/>
                        </a:spcBef>
                      </a:pPr>
                      <a:r>
                        <a:rPr sz="2400" dirty="0">
                          <a:latin typeface="Tahoma"/>
                          <a:cs typeface="Tahoma"/>
                        </a:rPr>
                        <a:t>15.232</a:t>
                      </a:r>
                      <a:endParaRPr sz="2400">
                        <a:latin typeface="Tahoma"/>
                        <a:cs typeface="Tahoma"/>
                      </a:endParaRPr>
                    </a:p>
                  </a:txBody>
                  <a:tcPr marL="0" marR="0" marT="136525" marB="0"/>
                </a:tc>
                <a:tc>
                  <a:txBody>
                    <a:bodyPr/>
                    <a:lstStyle/>
                    <a:p>
                      <a:pPr marR="344170" algn="r">
                        <a:lnSpc>
                          <a:spcPct val="100000"/>
                        </a:lnSpc>
                        <a:spcBef>
                          <a:spcPts val="1075"/>
                        </a:spcBef>
                      </a:pPr>
                      <a:r>
                        <a:rPr sz="2400" dirty="0">
                          <a:latin typeface="Tahoma"/>
                          <a:cs typeface="Tahoma"/>
                        </a:rPr>
                        <a:t>15</a:t>
                      </a:r>
                      <a:endParaRPr sz="2400">
                        <a:latin typeface="Tahoma"/>
                        <a:cs typeface="Tahoma"/>
                      </a:endParaRPr>
                    </a:p>
                  </a:txBody>
                  <a:tcPr marL="0" marR="0" marT="136525" marB="0"/>
                </a:tc>
                <a:tc>
                  <a:txBody>
                    <a:bodyPr/>
                    <a:lstStyle/>
                    <a:p>
                      <a:pPr marR="36830" algn="r">
                        <a:lnSpc>
                          <a:spcPct val="100000"/>
                        </a:lnSpc>
                        <a:spcBef>
                          <a:spcPts val="1075"/>
                        </a:spcBef>
                      </a:pPr>
                      <a:r>
                        <a:rPr sz="2400" dirty="0">
                          <a:latin typeface="Tahoma"/>
                          <a:cs typeface="Tahoma"/>
                        </a:rPr>
                        <a:t>F</a:t>
                      </a:r>
                      <a:endParaRPr sz="2400">
                        <a:latin typeface="Tahoma"/>
                        <a:cs typeface="Tahoma"/>
                      </a:endParaRPr>
                    </a:p>
                  </a:txBody>
                  <a:tcPr marL="0" marR="0" marT="136525" marB="0"/>
                </a:tc>
                <a:extLst>
                  <a:ext uri="{0D108BD9-81ED-4DB2-BD59-A6C34878D82A}">
                    <a16:rowId xmlns="" xmlns:a16="http://schemas.microsoft.com/office/drawing/2014/main" val="10001"/>
                  </a:ext>
                </a:extLst>
              </a:tr>
              <a:tr h="640054">
                <a:tc>
                  <a:txBody>
                    <a:bodyPr/>
                    <a:lstStyle/>
                    <a:p>
                      <a:pPr marL="31750">
                        <a:lnSpc>
                          <a:spcPct val="100000"/>
                        </a:lnSpc>
                        <a:spcBef>
                          <a:spcPts val="1070"/>
                        </a:spcBef>
                      </a:pPr>
                      <a:r>
                        <a:rPr sz="2400" dirty="0">
                          <a:latin typeface="Tahoma"/>
                          <a:cs typeface="Tahoma"/>
                        </a:rPr>
                        <a:t>0.232 X</a:t>
                      </a:r>
                      <a:r>
                        <a:rPr sz="2400" spc="-80" dirty="0">
                          <a:latin typeface="Tahoma"/>
                          <a:cs typeface="Tahoma"/>
                        </a:rPr>
                        <a:t> </a:t>
                      </a:r>
                      <a:r>
                        <a:rPr sz="2400" dirty="0">
                          <a:latin typeface="Tahoma"/>
                          <a:cs typeface="Tahoma"/>
                        </a:rPr>
                        <a:t>16</a:t>
                      </a:r>
                      <a:endParaRPr sz="2400">
                        <a:latin typeface="Tahoma"/>
                        <a:cs typeface="Tahoma"/>
                      </a:endParaRPr>
                    </a:p>
                  </a:txBody>
                  <a:tcPr marL="0" marR="0" marT="135890" marB="0"/>
                </a:tc>
                <a:tc>
                  <a:txBody>
                    <a:bodyPr/>
                    <a:lstStyle/>
                    <a:p>
                      <a:pPr marL="5715"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8425">
                        <a:lnSpc>
                          <a:spcPct val="100000"/>
                        </a:lnSpc>
                        <a:spcBef>
                          <a:spcPts val="1070"/>
                        </a:spcBef>
                      </a:pPr>
                      <a:r>
                        <a:rPr sz="2400" spc="-15" dirty="0">
                          <a:latin typeface="Tahoma"/>
                          <a:cs typeface="Tahoma"/>
                        </a:rPr>
                        <a:t>3.712</a:t>
                      </a:r>
                      <a:endParaRPr sz="2400">
                        <a:latin typeface="Tahoma"/>
                        <a:cs typeface="Tahoma"/>
                      </a:endParaRPr>
                    </a:p>
                  </a:txBody>
                  <a:tcPr marL="0" marR="0" marT="135890" marB="0"/>
                </a:tc>
                <a:tc>
                  <a:txBody>
                    <a:bodyPr/>
                    <a:lstStyle/>
                    <a:p>
                      <a:pPr marR="109855" algn="ctr">
                        <a:lnSpc>
                          <a:spcPct val="100000"/>
                        </a:lnSpc>
                        <a:spcBef>
                          <a:spcPts val="1070"/>
                        </a:spcBef>
                      </a:pPr>
                      <a:r>
                        <a:rPr sz="2400" dirty="0">
                          <a:latin typeface="Tahoma"/>
                          <a:cs typeface="Tahoma"/>
                        </a:rPr>
                        <a:t>3</a:t>
                      </a:r>
                      <a:endParaRPr sz="2400">
                        <a:latin typeface="Tahoma"/>
                        <a:cs typeface="Tahoma"/>
                      </a:endParaRPr>
                    </a:p>
                  </a:txBody>
                  <a:tcPr marL="0" marR="0" marT="135890" marB="0"/>
                </a:tc>
                <a:tc>
                  <a:txBody>
                    <a:bodyPr/>
                    <a:lstStyle/>
                    <a:p>
                      <a:pPr marR="86995" algn="r">
                        <a:lnSpc>
                          <a:spcPct val="100000"/>
                        </a:lnSpc>
                        <a:spcBef>
                          <a:spcPts val="1070"/>
                        </a:spcBef>
                      </a:pPr>
                      <a:r>
                        <a:rPr sz="2400" dirty="0">
                          <a:latin typeface="Tahoma"/>
                          <a:cs typeface="Tahoma"/>
                        </a:rPr>
                        <a:t>3</a:t>
                      </a:r>
                      <a:endParaRPr sz="2400">
                        <a:latin typeface="Tahoma"/>
                        <a:cs typeface="Tahoma"/>
                      </a:endParaRPr>
                    </a:p>
                  </a:txBody>
                  <a:tcPr marL="0" marR="0" marT="135890" marB="0"/>
                </a:tc>
                <a:extLst>
                  <a:ext uri="{0D108BD9-81ED-4DB2-BD59-A6C34878D82A}">
                    <a16:rowId xmlns="" xmlns:a16="http://schemas.microsoft.com/office/drawing/2014/main" val="10002"/>
                  </a:ext>
                </a:extLst>
              </a:tr>
              <a:tr h="640390">
                <a:tc>
                  <a:txBody>
                    <a:bodyPr/>
                    <a:lstStyle/>
                    <a:p>
                      <a:pPr marL="31750">
                        <a:lnSpc>
                          <a:spcPct val="100000"/>
                        </a:lnSpc>
                        <a:spcBef>
                          <a:spcPts val="1075"/>
                        </a:spcBef>
                      </a:pPr>
                      <a:r>
                        <a:rPr sz="2400" spc="-15" dirty="0">
                          <a:latin typeface="Tahoma"/>
                          <a:cs typeface="Tahoma"/>
                        </a:rPr>
                        <a:t>0.712 </a:t>
                      </a:r>
                      <a:r>
                        <a:rPr sz="2400" dirty="0">
                          <a:latin typeface="Tahoma"/>
                          <a:cs typeface="Tahoma"/>
                        </a:rPr>
                        <a:t>X</a:t>
                      </a:r>
                      <a:r>
                        <a:rPr sz="2400" spc="-55" dirty="0">
                          <a:latin typeface="Tahoma"/>
                          <a:cs typeface="Tahoma"/>
                        </a:rPr>
                        <a:t> </a:t>
                      </a:r>
                      <a:r>
                        <a:rPr sz="2400" dirty="0">
                          <a:latin typeface="Tahoma"/>
                          <a:cs typeface="Tahoma"/>
                        </a:rPr>
                        <a:t>16</a:t>
                      </a:r>
                      <a:endParaRPr sz="2400">
                        <a:latin typeface="Tahoma"/>
                        <a:cs typeface="Tahoma"/>
                      </a:endParaRPr>
                    </a:p>
                  </a:txBody>
                  <a:tcPr marL="0" marR="0" marT="136525" marB="0"/>
                </a:tc>
                <a:tc>
                  <a:txBody>
                    <a:bodyPr/>
                    <a:lstStyle/>
                    <a:p>
                      <a:pPr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2075">
                        <a:lnSpc>
                          <a:spcPct val="100000"/>
                        </a:lnSpc>
                        <a:spcBef>
                          <a:spcPts val="1075"/>
                        </a:spcBef>
                      </a:pPr>
                      <a:r>
                        <a:rPr sz="2400" spc="-5" dirty="0">
                          <a:latin typeface="Tahoma"/>
                          <a:cs typeface="Tahoma"/>
                        </a:rPr>
                        <a:t>11.392</a:t>
                      </a:r>
                      <a:endParaRPr sz="2400">
                        <a:latin typeface="Tahoma"/>
                        <a:cs typeface="Tahoma"/>
                      </a:endParaRPr>
                    </a:p>
                  </a:txBody>
                  <a:tcPr marL="0" marR="0" marT="136525" marB="0"/>
                </a:tc>
                <a:tc>
                  <a:txBody>
                    <a:bodyPr/>
                    <a:lstStyle/>
                    <a:p>
                      <a:pPr marR="352425" algn="r">
                        <a:lnSpc>
                          <a:spcPct val="100000"/>
                        </a:lnSpc>
                        <a:spcBef>
                          <a:spcPts val="1075"/>
                        </a:spcBef>
                      </a:pPr>
                      <a:r>
                        <a:rPr sz="2400" spc="-10" dirty="0">
                          <a:latin typeface="Tahoma"/>
                          <a:cs typeface="Tahoma"/>
                        </a:rPr>
                        <a:t>1</a:t>
                      </a:r>
                      <a:r>
                        <a:rPr sz="2400" dirty="0">
                          <a:latin typeface="Tahoma"/>
                          <a:cs typeface="Tahoma"/>
                        </a:rPr>
                        <a:t>1</a:t>
                      </a:r>
                      <a:endParaRPr sz="2400">
                        <a:latin typeface="Tahoma"/>
                        <a:cs typeface="Tahoma"/>
                      </a:endParaRPr>
                    </a:p>
                  </a:txBody>
                  <a:tcPr marL="0" marR="0" marT="136525" marB="0"/>
                </a:tc>
                <a:tc>
                  <a:txBody>
                    <a:bodyPr/>
                    <a:lstStyle/>
                    <a:p>
                      <a:pPr marR="24130" algn="r">
                        <a:lnSpc>
                          <a:spcPct val="100000"/>
                        </a:lnSpc>
                        <a:spcBef>
                          <a:spcPts val="1075"/>
                        </a:spcBef>
                      </a:pPr>
                      <a:r>
                        <a:rPr sz="2400" dirty="0">
                          <a:latin typeface="Tahoma"/>
                          <a:cs typeface="Tahoma"/>
                        </a:rPr>
                        <a:t>B</a:t>
                      </a:r>
                      <a:endParaRPr sz="2400">
                        <a:latin typeface="Tahoma"/>
                        <a:cs typeface="Tahoma"/>
                      </a:endParaRPr>
                    </a:p>
                  </a:txBody>
                  <a:tcPr marL="0" marR="0" marT="136525" marB="0"/>
                </a:tc>
                <a:extLst>
                  <a:ext uri="{0D108BD9-81ED-4DB2-BD59-A6C34878D82A}">
                    <a16:rowId xmlns="" xmlns:a16="http://schemas.microsoft.com/office/drawing/2014/main" val="10003"/>
                  </a:ext>
                </a:extLst>
              </a:tr>
              <a:tr h="503960">
                <a:tc>
                  <a:txBody>
                    <a:bodyPr/>
                    <a:lstStyle/>
                    <a:p>
                      <a:pPr marL="31750">
                        <a:lnSpc>
                          <a:spcPts val="2795"/>
                        </a:lnSpc>
                        <a:spcBef>
                          <a:spcPts val="1070"/>
                        </a:spcBef>
                      </a:pPr>
                      <a:r>
                        <a:rPr sz="2400" dirty="0">
                          <a:latin typeface="Tahoma"/>
                          <a:cs typeface="Tahoma"/>
                        </a:rPr>
                        <a:t>0.392 X</a:t>
                      </a:r>
                      <a:r>
                        <a:rPr sz="2400" spc="-80" dirty="0">
                          <a:latin typeface="Tahoma"/>
                          <a:cs typeface="Tahoma"/>
                        </a:rPr>
                        <a:t> </a:t>
                      </a:r>
                      <a:r>
                        <a:rPr sz="2400" dirty="0">
                          <a:latin typeface="Tahoma"/>
                          <a:cs typeface="Tahoma"/>
                        </a:rPr>
                        <a:t>16</a:t>
                      </a:r>
                      <a:endParaRPr sz="2400">
                        <a:latin typeface="Tahoma"/>
                        <a:cs typeface="Tahoma"/>
                      </a:endParaRPr>
                    </a:p>
                  </a:txBody>
                  <a:tcPr marL="0" marR="0" marT="135890" marB="0"/>
                </a:tc>
                <a:tc>
                  <a:txBody>
                    <a:bodyPr/>
                    <a:lstStyle/>
                    <a:p>
                      <a:pPr marL="5715"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8425">
                        <a:lnSpc>
                          <a:spcPts val="2795"/>
                        </a:lnSpc>
                        <a:spcBef>
                          <a:spcPts val="1070"/>
                        </a:spcBef>
                      </a:pPr>
                      <a:r>
                        <a:rPr sz="2400" dirty="0">
                          <a:latin typeface="Tahoma"/>
                          <a:cs typeface="Tahoma"/>
                        </a:rPr>
                        <a:t>6.272</a:t>
                      </a:r>
                      <a:endParaRPr sz="2400">
                        <a:latin typeface="Tahoma"/>
                        <a:cs typeface="Tahoma"/>
                      </a:endParaRPr>
                    </a:p>
                  </a:txBody>
                  <a:tcPr marL="0" marR="0" marT="135890" marB="0"/>
                </a:tc>
                <a:tc>
                  <a:txBody>
                    <a:bodyPr/>
                    <a:lstStyle/>
                    <a:p>
                      <a:pPr marR="93345" algn="ctr">
                        <a:lnSpc>
                          <a:spcPts val="2795"/>
                        </a:lnSpc>
                        <a:spcBef>
                          <a:spcPts val="1070"/>
                        </a:spcBef>
                      </a:pPr>
                      <a:r>
                        <a:rPr sz="2400" dirty="0">
                          <a:latin typeface="Tahoma"/>
                          <a:cs typeface="Tahoma"/>
                        </a:rPr>
                        <a:t>6</a:t>
                      </a:r>
                      <a:endParaRPr sz="2400">
                        <a:latin typeface="Tahoma"/>
                        <a:cs typeface="Tahoma"/>
                      </a:endParaRPr>
                    </a:p>
                  </a:txBody>
                  <a:tcPr marL="0" marR="0" marT="135890" marB="0"/>
                </a:tc>
                <a:tc>
                  <a:txBody>
                    <a:bodyPr/>
                    <a:lstStyle/>
                    <a:p>
                      <a:pPr marR="78740" algn="r">
                        <a:lnSpc>
                          <a:spcPts val="2795"/>
                        </a:lnSpc>
                        <a:spcBef>
                          <a:spcPts val="1070"/>
                        </a:spcBef>
                      </a:pPr>
                      <a:r>
                        <a:rPr sz="2400" dirty="0">
                          <a:latin typeface="Tahoma"/>
                          <a:cs typeface="Tahoma"/>
                        </a:rPr>
                        <a:t>6</a:t>
                      </a:r>
                      <a:endParaRPr sz="2400">
                        <a:latin typeface="Tahoma"/>
                        <a:cs typeface="Tahoma"/>
                      </a:endParaRPr>
                    </a:p>
                  </a:txBody>
                  <a:tcPr marL="0" marR="0" marT="135890" marB="0"/>
                </a:tc>
                <a:extLst>
                  <a:ext uri="{0D108BD9-81ED-4DB2-BD59-A6C34878D82A}">
                    <a16:rowId xmlns="" xmlns:a16="http://schemas.microsoft.com/office/drawing/2014/main" val="10004"/>
                  </a:ext>
                </a:extLst>
              </a:tr>
            </a:tbl>
          </a:graphicData>
        </a:graphic>
      </p:graphicFrame>
      <p:sp>
        <p:nvSpPr>
          <p:cNvPr id="5" name="object 5"/>
          <p:cNvSpPr/>
          <p:nvPr/>
        </p:nvSpPr>
        <p:spPr>
          <a:xfrm>
            <a:off x="4895722" y="1676526"/>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6" name="object 6"/>
          <p:cNvSpPr/>
          <p:nvPr/>
        </p:nvSpPr>
        <p:spPr>
          <a:xfrm>
            <a:off x="4114800" y="1676526"/>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90448" y="23"/>
                </a:lnTo>
                <a:lnTo>
                  <a:pt x="780923" y="0"/>
                </a:lnTo>
                <a:close/>
              </a:path>
            </a:pathLst>
          </a:custGeom>
          <a:solidFill>
            <a:srgbClr val="4D5F91"/>
          </a:solidFill>
        </p:spPr>
        <p:txBody>
          <a:bodyPr wrap="square" lIns="0" tIns="0" rIns="0" bIns="0" rtlCol="0"/>
          <a:lstStyle/>
          <a:p>
            <a:endParaRPr/>
          </a:p>
        </p:txBody>
      </p:sp>
      <p:sp>
        <p:nvSpPr>
          <p:cNvPr id="7" name="object 7"/>
          <p:cNvSpPr/>
          <p:nvPr/>
        </p:nvSpPr>
        <p:spPr>
          <a:xfrm>
            <a:off x="4114800" y="1676526"/>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8" name="object 8"/>
          <p:cNvSpPr/>
          <p:nvPr/>
        </p:nvSpPr>
        <p:spPr>
          <a:xfrm>
            <a:off x="4895722" y="24382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9" name="object 9"/>
          <p:cNvSpPr/>
          <p:nvPr/>
        </p:nvSpPr>
        <p:spPr>
          <a:xfrm>
            <a:off x="4114800" y="24382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10" name="object 10"/>
          <p:cNvSpPr/>
          <p:nvPr/>
        </p:nvSpPr>
        <p:spPr>
          <a:xfrm>
            <a:off x="4114800" y="24382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1" name="object 11"/>
          <p:cNvSpPr/>
          <p:nvPr/>
        </p:nvSpPr>
        <p:spPr>
          <a:xfrm>
            <a:off x="4895722" y="31240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2" name="object 12"/>
          <p:cNvSpPr/>
          <p:nvPr/>
        </p:nvSpPr>
        <p:spPr>
          <a:xfrm>
            <a:off x="4114800" y="31240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13" name="object 13"/>
          <p:cNvSpPr/>
          <p:nvPr/>
        </p:nvSpPr>
        <p:spPr>
          <a:xfrm>
            <a:off x="4114800" y="31240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4" name="object 14"/>
          <p:cNvSpPr/>
          <p:nvPr/>
        </p:nvSpPr>
        <p:spPr>
          <a:xfrm>
            <a:off x="4895722" y="3886200"/>
            <a:ext cx="870585" cy="304800"/>
          </a:xfrm>
          <a:custGeom>
            <a:avLst/>
            <a:gdLst/>
            <a:ahLst/>
            <a:cxnLst/>
            <a:rect l="l" t="t" r="r" b="b"/>
            <a:pathLst>
              <a:path w="870585" h="304800">
                <a:moveTo>
                  <a:pt x="870457" y="228473"/>
                </a:moveTo>
                <a:lnTo>
                  <a:pt x="718185" y="228473"/>
                </a:lnTo>
                <a:lnTo>
                  <a:pt x="819023" y="304545"/>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5" name="object 15"/>
          <p:cNvSpPr/>
          <p:nvPr/>
        </p:nvSpPr>
        <p:spPr>
          <a:xfrm>
            <a:off x="4114800" y="3886200"/>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5"/>
                </a:lnTo>
                <a:lnTo>
                  <a:pt x="76200" y="304545"/>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3" y="0"/>
                </a:lnTo>
                <a:close/>
              </a:path>
            </a:pathLst>
          </a:custGeom>
          <a:solidFill>
            <a:srgbClr val="4D5F91"/>
          </a:solidFill>
        </p:spPr>
        <p:txBody>
          <a:bodyPr wrap="square" lIns="0" tIns="0" rIns="0" bIns="0" rtlCol="0"/>
          <a:lstStyle/>
          <a:p>
            <a:endParaRPr/>
          </a:p>
        </p:txBody>
      </p:sp>
      <p:sp>
        <p:nvSpPr>
          <p:cNvPr id="16" name="object 16"/>
          <p:cNvSpPr/>
          <p:nvPr/>
        </p:nvSpPr>
        <p:spPr>
          <a:xfrm>
            <a:off x="4114800" y="3886200"/>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5"/>
                </a:lnTo>
                <a:lnTo>
                  <a:pt x="0" y="304545"/>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5"/>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7" name="object 17"/>
          <p:cNvSpPr/>
          <p:nvPr/>
        </p:nvSpPr>
        <p:spPr>
          <a:xfrm>
            <a:off x="4895722" y="4572000"/>
            <a:ext cx="870585" cy="304800"/>
          </a:xfrm>
          <a:custGeom>
            <a:avLst/>
            <a:gdLst/>
            <a:ahLst/>
            <a:cxnLst/>
            <a:rect l="l" t="t" r="r" b="b"/>
            <a:pathLst>
              <a:path w="870585" h="304800">
                <a:moveTo>
                  <a:pt x="870457" y="228473"/>
                </a:moveTo>
                <a:lnTo>
                  <a:pt x="718185" y="228473"/>
                </a:lnTo>
                <a:lnTo>
                  <a:pt x="819023" y="304545"/>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8" name="object 18"/>
          <p:cNvSpPr/>
          <p:nvPr/>
        </p:nvSpPr>
        <p:spPr>
          <a:xfrm>
            <a:off x="4114800" y="4572000"/>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5"/>
                </a:lnTo>
                <a:lnTo>
                  <a:pt x="76200" y="304545"/>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3" y="0"/>
                </a:lnTo>
                <a:close/>
              </a:path>
            </a:pathLst>
          </a:custGeom>
          <a:solidFill>
            <a:srgbClr val="4D5F91"/>
          </a:solidFill>
        </p:spPr>
        <p:txBody>
          <a:bodyPr wrap="square" lIns="0" tIns="0" rIns="0" bIns="0" rtlCol="0"/>
          <a:lstStyle/>
          <a:p>
            <a:endParaRPr/>
          </a:p>
        </p:txBody>
      </p:sp>
      <p:sp>
        <p:nvSpPr>
          <p:cNvPr id="19" name="object 19"/>
          <p:cNvSpPr/>
          <p:nvPr/>
        </p:nvSpPr>
        <p:spPr>
          <a:xfrm>
            <a:off x="4114800" y="4572000"/>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5"/>
                </a:lnTo>
                <a:lnTo>
                  <a:pt x="0" y="304545"/>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5"/>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22" name="object 22"/>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76</a:t>
            </a:fld>
            <a:endParaRPr sz="1200">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0.122 </a:t>
            </a:r>
            <a:r>
              <a:rPr spc="-5" dirty="0"/>
              <a:t>decimal </a:t>
            </a:r>
            <a:r>
              <a:rPr dirty="0"/>
              <a:t>number</a:t>
            </a:r>
            <a:r>
              <a:rPr spc="-185" dirty="0"/>
              <a:t> </a:t>
            </a:r>
            <a:r>
              <a:rPr dirty="0"/>
              <a:t>in  </a:t>
            </a:r>
            <a:r>
              <a:rPr spc="-25" dirty="0"/>
              <a:t>to </a:t>
            </a:r>
            <a:r>
              <a:rPr spc="-30" dirty="0"/>
              <a:t>it’s </a:t>
            </a:r>
            <a:r>
              <a:rPr spc="-10" dirty="0"/>
              <a:t>equivalent </a:t>
            </a:r>
            <a:r>
              <a:rPr spc="-25" dirty="0"/>
              <a:t>Hex</a:t>
            </a:r>
            <a:r>
              <a:rPr dirty="0"/>
              <a:t> </a:t>
            </a:r>
            <a:r>
              <a:rPr spc="-55" dirty="0"/>
              <a:t>number.</a:t>
            </a:r>
          </a:p>
        </p:txBody>
      </p:sp>
      <p:sp>
        <p:nvSpPr>
          <p:cNvPr id="3" name="object 3"/>
          <p:cNvSpPr/>
          <p:nvPr/>
        </p:nvSpPr>
        <p:spPr>
          <a:xfrm>
            <a:off x="304558" y="10666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743200" y="5562727"/>
            <a:ext cx="4202430" cy="838200"/>
          </a:xfrm>
          <a:custGeom>
            <a:avLst/>
            <a:gdLst/>
            <a:ahLst/>
            <a:cxnLst/>
            <a:rect l="l" t="t" r="r" b="b"/>
            <a:pathLst>
              <a:path w="4202430" h="838200">
                <a:moveTo>
                  <a:pt x="4062349" y="0"/>
                </a:moveTo>
                <a:lnTo>
                  <a:pt x="139573" y="0"/>
                </a:lnTo>
                <a:lnTo>
                  <a:pt x="95455" y="7117"/>
                </a:lnTo>
                <a:lnTo>
                  <a:pt x="57140" y="26937"/>
                </a:lnTo>
                <a:lnTo>
                  <a:pt x="26928" y="57160"/>
                </a:lnTo>
                <a:lnTo>
                  <a:pt x="7115" y="95484"/>
                </a:lnTo>
                <a:lnTo>
                  <a:pt x="0" y="139611"/>
                </a:lnTo>
                <a:lnTo>
                  <a:pt x="0" y="698093"/>
                </a:lnTo>
                <a:lnTo>
                  <a:pt x="7115" y="742221"/>
                </a:lnTo>
                <a:lnTo>
                  <a:pt x="26928" y="780549"/>
                </a:lnTo>
                <a:lnTo>
                  <a:pt x="57140" y="810775"/>
                </a:lnTo>
                <a:lnTo>
                  <a:pt x="95455" y="830598"/>
                </a:lnTo>
                <a:lnTo>
                  <a:pt x="139573" y="837717"/>
                </a:lnTo>
                <a:lnTo>
                  <a:pt x="4062349" y="837717"/>
                </a:lnTo>
                <a:lnTo>
                  <a:pt x="4106466" y="830598"/>
                </a:lnTo>
                <a:lnTo>
                  <a:pt x="4144781" y="810775"/>
                </a:lnTo>
                <a:lnTo>
                  <a:pt x="4174993" y="780549"/>
                </a:lnTo>
                <a:lnTo>
                  <a:pt x="4194806" y="742221"/>
                </a:lnTo>
                <a:lnTo>
                  <a:pt x="4201922" y="698093"/>
                </a:lnTo>
                <a:lnTo>
                  <a:pt x="4201922" y="139611"/>
                </a:lnTo>
                <a:lnTo>
                  <a:pt x="4194806" y="95484"/>
                </a:lnTo>
                <a:lnTo>
                  <a:pt x="4174993" y="57160"/>
                </a:lnTo>
                <a:lnTo>
                  <a:pt x="4144781" y="26937"/>
                </a:lnTo>
                <a:lnTo>
                  <a:pt x="4106466" y="7117"/>
                </a:lnTo>
                <a:lnTo>
                  <a:pt x="4062349" y="0"/>
                </a:lnTo>
                <a:close/>
              </a:path>
            </a:pathLst>
          </a:custGeom>
          <a:solidFill>
            <a:srgbClr val="CFDCEF"/>
          </a:solidFill>
        </p:spPr>
        <p:txBody>
          <a:bodyPr wrap="square" lIns="0" tIns="0" rIns="0" bIns="0" rtlCol="0"/>
          <a:lstStyle/>
          <a:p>
            <a:endParaRPr/>
          </a:p>
        </p:txBody>
      </p:sp>
      <p:sp>
        <p:nvSpPr>
          <p:cNvPr id="5" name="object 5"/>
          <p:cNvSpPr/>
          <p:nvPr/>
        </p:nvSpPr>
        <p:spPr>
          <a:xfrm>
            <a:off x="2743200" y="5562727"/>
            <a:ext cx="4202430" cy="838200"/>
          </a:xfrm>
          <a:custGeom>
            <a:avLst/>
            <a:gdLst/>
            <a:ahLst/>
            <a:cxnLst/>
            <a:rect l="l" t="t" r="r" b="b"/>
            <a:pathLst>
              <a:path w="4202430" h="838200">
                <a:moveTo>
                  <a:pt x="0" y="139611"/>
                </a:moveTo>
                <a:lnTo>
                  <a:pt x="7115" y="95484"/>
                </a:lnTo>
                <a:lnTo>
                  <a:pt x="26928" y="57160"/>
                </a:lnTo>
                <a:lnTo>
                  <a:pt x="57140" y="26937"/>
                </a:lnTo>
                <a:lnTo>
                  <a:pt x="95455" y="7117"/>
                </a:lnTo>
                <a:lnTo>
                  <a:pt x="139573" y="0"/>
                </a:lnTo>
                <a:lnTo>
                  <a:pt x="4062349" y="0"/>
                </a:lnTo>
                <a:lnTo>
                  <a:pt x="4106466" y="7117"/>
                </a:lnTo>
                <a:lnTo>
                  <a:pt x="4144781" y="26937"/>
                </a:lnTo>
                <a:lnTo>
                  <a:pt x="4174993" y="57160"/>
                </a:lnTo>
                <a:lnTo>
                  <a:pt x="4194806" y="95484"/>
                </a:lnTo>
                <a:lnTo>
                  <a:pt x="4201922" y="139611"/>
                </a:lnTo>
                <a:lnTo>
                  <a:pt x="4201922" y="698093"/>
                </a:lnTo>
                <a:lnTo>
                  <a:pt x="4194806" y="742221"/>
                </a:lnTo>
                <a:lnTo>
                  <a:pt x="4174993" y="780549"/>
                </a:lnTo>
                <a:lnTo>
                  <a:pt x="4144781" y="810775"/>
                </a:lnTo>
                <a:lnTo>
                  <a:pt x="4106466" y="830598"/>
                </a:lnTo>
                <a:lnTo>
                  <a:pt x="4062349" y="837717"/>
                </a:lnTo>
                <a:lnTo>
                  <a:pt x="139573" y="837717"/>
                </a:lnTo>
                <a:lnTo>
                  <a:pt x="95455" y="830598"/>
                </a:lnTo>
                <a:lnTo>
                  <a:pt x="57140" y="810775"/>
                </a:lnTo>
                <a:lnTo>
                  <a:pt x="26928" y="780549"/>
                </a:lnTo>
                <a:lnTo>
                  <a:pt x="7115" y="742221"/>
                </a:lnTo>
                <a:lnTo>
                  <a:pt x="0" y="698093"/>
                </a:lnTo>
                <a:lnTo>
                  <a:pt x="0" y="139611"/>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2149220" y="2019046"/>
            <a:ext cx="2844165" cy="391160"/>
          </a:xfrm>
          <a:prstGeom prst="rect">
            <a:avLst/>
          </a:prstGeom>
        </p:spPr>
        <p:txBody>
          <a:bodyPr vert="horz" wrap="square" lIns="0" tIns="12700" rIns="0" bIns="0" rtlCol="0">
            <a:spAutoFit/>
          </a:bodyPr>
          <a:lstStyle/>
          <a:p>
            <a:pPr marL="12700">
              <a:lnSpc>
                <a:spcPct val="100000"/>
              </a:lnSpc>
              <a:spcBef>
                <a:spcPts val="100"/>
              </a:spcBef>
              <a:tabLst>
                <a:tab pos="1659889" algn="l"/>
                <a:tab pos="2072639" algn="l"/>
              </a:tabLst>
            </a:pPr>
            <a:r>
              <a:rPr sz="2400" dirty="0">
                <a:latin typeface="Tahoma"/>
                <a:cs typeface="Tahoma"/>
              </a:rPr>
              <a:t>0.122 X</a:t>
            </a:r>
            <a:r>
              <a:rPr sz="2400" spc="-10" dirty="0">
                <a:latin typeface="Tahoma"/>
                <a:cs typeface="Tahoma"/>
              </a:rPr>
              <a:t> </a:t>
            </a:r>
            <a:r>
              <a:rPr sz="2400" dirty="0">
                <a:latin typeface="Tahoma"/>
                <a:cs typeface="Tahoma"/>
              </a:rPr>
              <a:t>16	=	1.952</a:t>
            </a:r>
            <a:endParaRPr sz="2400">
              <a:latin typeface="Tahoma"/>
              <a:cs typeface="Tahoma"/>
            </a:endParaRPr>
          </a:p>
        </p:txBody>
      </p:sp>
      <p:sp>
        <p:nvSpPr>
          <p:cNvPr id="7" name="object 7"/>
          <p:cNvSpPr txBox="1"/>
          <p:nvPr/>
        </p:nvSpPr>
        <p:spPr>
          <a:xfrm>
            <a:off x="5730250" y="2019046"/>
            <a:ext cx="1924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1</a:t>
            </a:r>
            <a:endParaRPr sz="2400">
              <a:latin typeface="Tahoma"/>
              <a:cs typeface="Tahoma"/>
            </a:endParaRPr>
          </a:p>
        </p:txBody>
      </p:sp>
      <p:graphicFrame>
        <p:nvGraphicFramePr>
          <p:cNvPr id="8" name="object 8"/>
          <p:cNvGraphicFramePr>
            <a:graphicFrameLocks noGrp="1"/>
          </p:cNvGraphicFramePr>
          <p:nvPr/>
        </p:nvGraphicFramePr>
        <p:xfrm>
          <a:off x="2130170" y="2672058"/>
          <a:ext cx="4048760" cy="2288395"/>
        </p:xfrm>
        <a:graphic>
          <a:graphicData uri="http://schemas.openxmlformats.org/drawingml/2006/table">
            <a:tbl>
              <a:tblPr firstRow="1" bandRow="1">
                <a:tableStyleId>{2D5ABB26-0587-4C30-8999-92F81FD0307C}</a:tableStyleId>
              </a:tblPr>
              <a:tblGrid>
                <a:gridCol w="1581150">
                  <a:extLst>
                    <a:ext uri="{9D8B030D-6E8A-4147-A177-3AD203B41FA5}">
                      <a16:colId xmlns="" xmlns:a16="http://schemas.microsoft.com/office/drawing/2014/main" val="20000"/>
                    </a:ext>
                  </a:extLst>
                </a:gridCol>
                <a:gridCol w="412750">
                  <a:extLst>
                    <a:ext uri="{9D8B030D-6E8A-4147-A177-3AD203B41FA5}">
                      <a16:colId xmlns="" xmlns:a16="http://schemas.microsoft.com/office/drawing/2014/main" val="20001"/>
                    </a:ext>
                  </a:extLst>
                </a:gridCol>
                <a:gridCol w="1353185">
                  <a:extLst>
                    <a:ext uri="{9D8B030D-6E8A-4147-A177-3AD203B41FA5}">
                      <a16:colId xmlns="" xmlns:a16="http://schemas.microsoft.com/office/drawing/2014/main" val="20002"/>
                    </a:ext>
                  </a:extLst>
                </a:gridCol>
                <a:gridCol w="701675">
                  <a:extLst>
                    <a:ext uri="{9D8B030D-6E8A-4147-A177-3AD203B41FA5}">
                      <a16:colId xmlns="" xmlns:a16="http://schemas.microsoft.com/office/drawing/2014/main" val="20003"/>
                    </a:ext>
                  </a:extLst>
                </a:gridCol>
              </a:tblGrid>
              <a:tr h="503991">
                <a:tc>
                  <a:txBody>
                    <a:bodyPr/>
                    <a:lstStyle/>
                    <a:p>
                      <a:pPr marL="31750">
                        <a:lnSpc>
                          <a:spcPct val="100000"/>
                        </a:lnSpc>
                      </a:pPr>
                      <a:r>
                        <a:rPr sz="2400" dirty="0">
                          <a:latin typeface="Tahoma"/>
                          <a:cs typeface="Tahoma"/>
                        </a:rPr>
                        <a:t>0.952 X</a:t>
                      </a:r>
                      <a:r>
                        <a:rPr sz="2400" spc="-80" dirty="0">
                          <a:latin typeface="Tahoma"/>
                          <a:cs typeface="Tahoma"/>
                        </a:rPr>
                        <a:t> </a:t>
                      </a:r>
                      <a:r>
                        <a:rPr sz="2400" dirty="0">
                          <a:latin typeface="Tahoma"/>
                          <a:cs typeface="Tahoma"/>
                        </a:rPr>
                        <a:t>16</a:t>
                      </a:r>
                      <a:endParaRPr sz="2400">
                        <a:latin typeface="Tahoma"/>
                        <a:cs typeface="Tahoma"/>
                      </a:endParaRPr>
                    </a:p>
                  </a:txBody>
                  <a:tcPr marL="0" marR="0" marT="0" marB="0"/>
                </a:tc>
                <a:tc>
                  <a:txBody>
                    <a:bodyPr/>
                    <a:lstStyle/>
                    <a:p>
                      <a:pPr marL="5715" algn="ctr">
                        <a:lnSpc>
                          <a:spcPct val="100000"/>
                        </a:lnSpc>
                      </a:pPr>
                      <a:r>
                        <a:rPr sz="2400" dirty="0">
                          <a:latin typeface="Tahoma"/>
                          <a:cs typeface="Tahoma"/>
                        </a:rPr>
                        <a:t>=</a:t>
                      </a:r>
                      <a:endParaRPr sz="2400">
                        <a:latin typeface="Tahoma"/>
                        <a:cs typeface="Tahoma"/>
                      </a:endParaRPr>
                    </a:p>
                  </a:txBody>
                  <a:tcPr marL="0" marR="0" marT="0" marB="0"/>
                </a:tc>
                <a:tc>
                  <a:txBody>
                    <a:bodyPr/>
                    <a:lstStyle/>
                    <a:p>
                      <a:pPr marL="98425">
                        <a:lnSpc>
                          <a:spcPct val="100000"/>
                        </a:lnSpc>
                      </a:pPr>
                      <a:r>
                        <a:rPr sz="2400" dirty="0">
                          <a:latin typeface="Tahoma"/>
                          <a:cs typeface="Tahoma"/>
                        </a:rPr>
                        <a:t>15.232</a:t>
                      </a:r>
                      <a:endParaRPr sz="2400">
                        <a:latin typeface="Tahoma"/>
                        <a:cs typeface="Tahoma"/>
                      </a:endParaRPr>
                    </a:p>
                  </a:txBody>
                  <a:tcPr marL="0" marR="0" marT="0" marB="0"/>
                </a:tc>
                <a:tc>
                  <a:txBody>
                    <a:bodyPr/>
                    <a:lstStyle/>
                    <a:p>
                      <a:pPr marL="336550">
                        <a:lnSpc>
                          <a:spcPct val="100000"/>
                        </a:lnSpc>
                      </a:pPr>
                      <a:r>
                        <a:rPr sz="2400" dirty="0">
                          <a:latin typeface="Tahoma"/>
                          <a:cs typeface="Tahoma"/>
                        </a:rPr>
                        <a:t>15</a:t>
                      </a:r>
                      <a:endParaRPr sz="2400">
                        <a:latin typeface="Tahoma"/>
                        <a:cs typeface="Tahoma"/>
                      </a:endParaRPr>
                    </a:p>
                  </a:txBody>
                  <a:tcPr marL="0" marR="0" marT="0" marB="0"/>
                </a:tc>
                <a:extLst>
                  <a:ext uri="{0D108BD9-81ED-4DB2-BD59-A6C34878D82A}">
                    <a16:rowId xmlns="" xmlns:a16="http://schemas.microsoft.com/office/drawing/2014/main" val="10000"/>
                  </a:ext>
                </a:extLst>
              </a:tr>
              <a:tr h="640054">
                <a:tc>
                  <a:txBody>
                    <a:bodyPr/>
                    <a:lstStyle/>
                    <a:p>
                      <a:pPr marL="31750">
                        <a:lnSpc>
                          <a:spcPct val="100000"/>
                        </a:lnSpc>
                        <a:spcBef>
                          <a:spcPts val="1070"/>
                        </a:spcBef>
                      </a:pPr>
                      <a:r>
                        <a:rPr sz="2400" dirty="0">
                          <a:latin typeface="Tahoma"/>
                          <a:cs typeface="Tahoma"/>
                        </a:rPr>
                        <a:t>0.232 X</a:t>
                      </a:r>
                      <a:r>
                        <a:rPr sz="2400" spc="-80" dirty="0">
                          <a:latin typeface="Tahoma"/>
                          <a:cs typeface="Tahoma"/>
                        </a:rPr>
                        <a:t> </a:t>
                      </a:r>
                      <a:r>
                        <a:rPr sz="2400" dirty="0">
                          <a:latin typeface="Tahoma"/>
                          <a:cs typeface="Tahoma"/>
                        </a:rPr>
                        <a:t>16</a:t>
                      </a:r>
                      <a:endParaRPr sz="2400">
                        <a:latin typeface="Tahoma"/>
                        <a:cs typeface="Tahoma"/>
                      </a:endParaRPr>
                    </a:p>
                  </a:txBody>
                  <a:tcPr marL="0" marR="0" marT="135890" marB="0"/>
                </a:tc>
                <a:tc>
                  <a:txBody>
                    <a:bodyPr/>
                    <a:lstStyle/>
                    <a:p>
                      <a:pPr marL="5715" algn="ctr">
                        <a:lnSpc>
                          <a:spcPct val="100000"/>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8425">
                        <a:lnSpc>
                          <a:spcPct val="100000"/>
                        </a:lnSpc>
                        <a:spcBef>
                          <a:spcPts val="1070"/>
                        </a:spcBef>
                      </a:pPr>
                      <a:r>
                        <a:rPr sz="2400" spc="-15" dirty="0">
                          <a:latin typeface="Tahoma"/>
                          <a:cs typeface="Tahoma"/>
                        </a:rPr>
                        <a:t>3.712</a:t>
                      </a:r>
                      <a:endParaRPr sz="2400">
                        <a:latin typeface="Tahoma"/>
                        <a:cs typeface="Tahoma"/>
                      </a:endParaRPr>
                    </a:p>
                  </a:txBody>
                  <a:tcPr marL="0" marR="0" marT="135890" marB="0"/>
                </a:tc>
                <a:tc>
                  <a:txBody>
                    <a:bodyPr/>
                    <a:lstStyle/>
                    <a:p>
                      <a:pPr marL="352425">
                        <a:lnSpc>
                          <a:spcPct val="100000"/>
                        </a:lnSpc>
                        <a:spcBef>
                          <a:spcPts val="1070"/>
                        </a:spcBef>
                      </a:pPr>
                      <a:r>
                        <a:rPr sz="2400" dirty="0">
                          <a:latin typeface="Tahoma"/>
                          <a:cs typeface="Tahoma"/>
                        </a:rPr>
                        <a:t>3</a:t>
                      </a:r>
                      <a:endParaRPr sz="2400">
                        <a:latin typeface="Tahoma"/>
                        <a:cs typeface="Tahoma"/>
                      </a:endParaRPr>
                    </a:p>
                  </a:txBody>
                  <a:tcPr marL="0" marR="0" marT="135890" marB="0"/>
                </a:tc>
                <a:extLst>
                  <a:ext uri="{0D108BD9-81ED-4DB2-BD59-A6C34878D82A}">
                    <a16:rowId xmlns="" xmlns:a16="http://schemas.microsoft.com/office/drawing/2014/main" val="10001"/>
                  </a:ext>
                </a:extLst>
              </a:tr>
              <a:tr h="640390">
                <a:tc>
                  <a:txBody>
                    <a:bodyPr/>
                    <a:lstStyle/>
                    <a:p>
                      <a:pPr marL="31750">
                        <a:lnSpc>
                          <a:spcPct val="100000"/>
                        </a:lnSpc>
                        <a:spcBef>
                          <a:spcPts val="1075"/>
                        </a:spcBef>
                      </a:pPr>
                      <a:r>
                        <a:rPr sz="2400" spc="-15" dirty="0">
                          <a:latin typeface="Tahoma"/>
                          <a:cs typeface="Tahoma"/>
                        </a:rPr>
                        <a:t>0.712 </a:t>
                      </a:r>
                      <a:r>
                        <a:rPr sz="2400" dirty="0">
                          <a:latin typeface="Tahoma"/>
                          <a:cs typeface="Tahoma"/>
                        </a:rPr>
                        <a:t>X</a:t>
                      </a:r>
                      <a:r>
                        <a:rPr sz="2400" spc="-55" dirty="0">
                          <a:latin typeface="Tahoma"/>
                          <a:cs typeface="Tahoma"/>
                        </a:rPr>
                        <a:t> </a:t>
                      </a:r>
                      <a:r>
                        <a:rPr sz="2400" dirty="0">
                          <a:latin typeface="Tahoma"/>
                          <a:cs typeface="Tahoma"/>
                        </a:rPr>
                        <a:t>16</a:t>
                      </a:r>
                      <a:endParaRPr sz="2400">
                        <a:latin typeface="Tahoma"/>
                        <a:cs typeface="Tahoma"/>
                      </a:endParaRPr>
                    </a:p>
                  </a:txBody>
                  <a:tcPr marL="0" marR="0" marT="136525" marB="0"/>
                </a:tc>
                <a:tc>
                  <a:txBody>
                    <a:bodyPr/>
                    <a:lstStyle/>
                    <a:p>
                      <a:pPr algn="ctr">
                        <a:lnSpc>
                          <a:spcPct val="100000"/>
                        </a:lnSpc>
                        <a:spcBef>
                          <a:spcPts val="1075"/>
                        </a:spcBef>
                      </a:pPr>
                      <a:r>
                        <a:rPr sz="2400" dirty="0">
                          <a:latin typeface="Tahoma"/>
                          <a:cs typeface="Tahoma"/>
                        </a:rPr>
                        <a:t>=</a:t>
                      </a:r>
                      <a:endParaRPr sz="2400">
                        <a:latin typeface="Tahoma"/>
                        <a:cs typeface="Tahoma"/>
                      </a:endParaRPr>
                    </a:p>
                  </a:txBody>
                  <a:tcPr marL="0" marR="0" marT="136525" marB="0"/>
                </a:tc>
                <a:tc>
                  <a:txBody>
                    <a:bodyPr/>
                    <a:lstStyle/>
                    <a:p>
                      <a:pPr marL="92075">
                        <a:lnSpc>
                          <a:spcPct val="100000"/>
                        </a:lnSpc>
                        <a:spcBef>
                          <a:spcPts val="1075"/>
                        </a:spcBef>
                      </a:pPr>
                      <a:r>
                        <a:rPr sz="2400" spc="-5" dirty="0">
                          <a:latin typeface="Tahoma"/>
                          <a:cs typeface="Tahoma"/>
                        </a:rPr>
                        <a:t>11.392</a:t>
                      </a:r>
                      <a:endParaRPr sz="2400">
                        <a:latin typeface="Tahoma"/>
                        <a:cs typeface="Tahoma"/>
                      </a:endParaRPr>
                    </a:p>
                  </a:txBody>
                  <a:tcPr marL="0" marR="0" marT="136525" marB="0"/>
                </a:tc>
                <a:tc>
                  <a:txBody>
                    <a:bodyPr/>
                    <a:lstStyle/>
                    <a:p>
                      <a:pPr marL="329565">
                        <a:lnSpc>
                          <a:spcPct val="100000"/>
                        </a:lnSpc>
                        <a:spcBef>
                          <a:spcPts val="1075"/>
                        </a:spcBef>
                      </a:pPr>
                      <a:r>
                        <a:rPr sz="2400" spc="-5" dirty="0">
                          <a:latin typeface="Tahoma"/>
                          <a:cs typeface="Tahoma"/>
                        </a:rPr>
                        <a:t>11</a:t>
                      </a:r>
                      <a:endParaRPr sz="2400">
                        <a:latin typeface="Tahoma"/>
                        <a:cs typeface="Tahoma"/>
                      </a:endParaRPr>
                    </a:p>
                  </a:txBody>
                  <a:tcPr marL="0" marR="0" marT="136525" marB="0"/>
                </a:tc>
                <a:extLst>
                  <a:ext uri="{0D108BD9-81ED-4DB2-BD59-A6C34878D82A}">
                    <a16:rowId xmlns="" xmlns:a16="http://schemas.microsoft.com/office/drawing/2014/main" val="10002"/>
                  </a:ext>
                </a:extLst>
              </a:tr>
              <a:tr h="503960">
                <a:tc>
                  <a:txBody>
                    <a:bodyPr/>
                    <a:lstStyle/>
                    <a:p>
                      <a:pPr marL="31750">
                        <a:lnSpc>
                          <a:spcPts val="2795"/>
                        </a:lnSpc>
                        <a:spcBef>
                          <a:spcPts val="1070"/>
                        </a:spcBef>
                      </a:pPr>
                      <a:r>
                        <a:rPr sz="2400" dirty="0">
                          <a:latin typeface="Tahoma"/>
                          <a:cs typeface="Tahoma"/>
                        </a:rPr>
                        <a:t>0.392 X</a:t>
                      </a:r>
                      <a:r>
                        <a:rPr sz="2400" spc="-80" dirty="0">
                          <a:latin typeface="Tahoma"/>
                          <a:cs typeface="Tahoma"/>
                        </a:rPr>
                        <a:t> </a:t>
                      </a:r>
                      <a:r>
                        <a:rPr sz="2400" dirty="0">
                          <a:latin typeface="Tahoma"/>
                          <a:cs typeface="Tahoma"/>
                        </a:rPr>
                        <a:t>16</a:t>
                      </a:r>
                      <a:endParaRPr sz="2400">
                        <a:latin typeface="Tahoma"/>
                        <a:cs typeface="Tahoma"/>
                      </a:endParaRPr>
                    </a:p>
                  </a:txBody>
                  <a:tcPr marL="0" marR="0" marT="135890" marB="0"/>
                </a:tc>
                <a:tc>
                  <a:txBody>
                    <a:bodyPr/>
                    <a:lstStyle/>
                    <a:p>
                      <a:pPr marL="5715" algn="ctr">
                        <a:lnSpc>
                          <a:spcPts val="2795"/>
                        </a:lnSpc>
                        <a:spcBef>
                          <a:spcPts val="1070"/>
                        </a:spcBef>
                      </a:pPr>
                      <a:r>
                        <a:rPr sz="2400" dirty="0">
                          <a:latin typeface="Tahoma"/>
                          <a:cs typeface="Tahoma"/>
                        </a:rPr>
                        <a:t>=</a:t>
                      </a:r>
                      <a:endParaRPr sz="2400">
                        <a:latin typeface="Tahoma"/>
                        <a:cs typeface="Tahoma"/>
                      </a:endParaRPr>
                    </a:p>
                  </a:txBody>
                  <a:tcPr marL="0" marR="0" marT="135890" marB="0"/>
                </a:tc>
                <a:tc>
                  <a:txBody>
                    <a:bodyPr/>
                    <a:lstStyle/>
                    <a:p>
                      <a:pPr marL="98425">
                        <a:lnSpc>
                          <a:spcPts val="2795"/>
                        </a:lnSpc>
                        <a:spcBef>
                          <a:spcPts val="1070"/>
                        </a:spcBef>
                      </a:pPr>
                      <a:r>
                        <a:rPr sz="2400" dirty="0">
                          <a:latin typeface="Tahoma"/>
                          <a:cs typeface="Tahoma"/>
                        </a:rPr>
                        <a:t>6.272</a:t>
                      </a:r>
                      <a:endParaRPr sz="2400">
                        <a:latin typeface="Tahoma"/>
                        <a:cs typeface="Tahoma"/>
                      </a:endParaRPr>
                    </a:p>
                  </a:txBody>
                  <a:tcPr marL="0" marR="0" marT="135890" marB="0"/>
                </a:tc>
                <a:tc>
                  <a:txBody>
                    <a:bodyPr/>
                    <a:lstStyle/>
                    <a:p>
                      <a:pPr marL="361315">
                        <a:lnSpc>
                          <a:spcPts val="2795"/>
                        </a:lnSpc>
                        <a:spcBef>
                          <a:spcPts val="1070"/>
                        </a:spcBef>
                      </a:pPr>
                      <a:r>
                        <a:rPr sz="2400" dirty="0">
                          <a:latin typeface="Tahoma"/>
                          <a:cs typeface="Tahoma"/>
                        </a:rPr>
                        <a:t>6</a:t>
                      </a:r>
                      <a:endParaRPr sz="2400">
                        <a:latin typeface="Tahoma"/>
                        <a:cs typeface="Tahoma"/>
                      </a:endParaRPr>
                    </a:p>
                  </a:txBody>
                  <a:tcPr marL="0" marR="0" marT="135890" marB="0"/>
                </a:tc>
                <a:extLst>
                  <a:ext uri="{0D108BD9-81ED-4DB2-BD59-A6C34878D82A}">
                    <a16:rowId xmlns="" xmlns:a16="http://schemas.microsoft.com/office/drawing/2014/main" val="10003"/>
                  </a:ext>
                </a:extLst>
              </a:tr>
            </a:tbl>
          </a:graphicData>
        </a:graphic>
      </p:graphicFrame>
      <p:sp>
        <p:nvSpPr>
          <p:cNvPr id="9" name="object 9"/>
          <p:cNvSpPr txBox="1"/>
          <p:nvPr/>
        </p:nvSpPr>
        <p:spPr>
          <a:xfrm>
            <a:off x="6838989" y="2019046"/>
            <a:ext cx="255270" cy="2952115"/>
          </a:xfrm>
          <a:prstGeom prst="rect">
            <a:avLst/>
          </a:prstGeom>
        </p:spPr>
        <p:txBody>
          <a:bodyPr vert="horz" wrap="square" lIns="0" tIns="12700" rIns="0" bIns="0" rtlCol="0">
            <a:spAutoFit/>
          </a:bodyPr>
          <a:lstStyle/>
          <a:p>
            <a:pPr marL="22225">
              <a:lnSpc>
                <a:spcPct val="100000"/>
              </a:lnSpc>
              <a:spcBef>
                <a:spcPts val="100"/>
              </a:spcBef>
            </a:pPr>
            <a:r>
              <a:rPr sz="2400" dirty="0">
                <a:latin typeface="Tahoma"/>
                <a:cs typeface="Tahoma"/>
              </a:rPr>
              <a:t>1</a:t>
            </a:r>
            <a:endParaRPr sz="2400">
              <a:latin typeface="Tahoma"/>
              <a:cs typeface="Tahoma"/>
            </a:endParaRPr>
          </a:p>
          <a:p>
            <a:pPr marL="12700" marR="5080" indent="57150" algn="just">
              <a:lnSpc>
                <a:spcPct val="175000"/>
              </a:lnSpc>
            </a:pPr>
            <a:r>
              <a:rPr sz="2400" dirty="0">
                <a:latin typeface="Tahoma"/>
                <a:cs typeface="Tahoma"/>
              </a:rPr>
              <a:t>F  3  B  6</a:t>
            </a:r>
            <a:endParaRPr sz="2400">
              <a:latin typeface="Tahoma"/>
              <a:cs typeface="Tahoma"/>
            </a:endParaRPr>
          </a:p>
        </p:txBody>
      </p:sp>
      <p:sp>
        <p:nvSpPr>
          <p:cNvPr id="10" name="object 10"/>
          <p:cNvSpPr txBox="1"/>
          <p:nvPr/>
        </p:nvSpPr>
        <p:spPr>
          <a:xfrm>
            <a:off x="7530845" y="2007870"/>
            <a:ext cx="51371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ahoma"/>
                <a:cs typeface="Tahoma"/>
              </a:rPr>
              <a:t>MSB</a:t>
            </a:r>
            <a:endParaRPr sz="2000">
              <a:latin typeface="Tahoma"/>
              <a:cs typeface="Tahoma"/>
            </a:endParaRPr>
          </a:p>
        </p:txBody>
      </p:sp>
      <p:sp>
        <p:nvSpPr>
          <p:cNvPr id="11" name="object 11"/>
          <p:cNvSpPr/>
          <p:nvPr/>
        </p:nvSpPr>
        <p:spPr>
          <a:xfrm>
            <a:off x="7744438" y="2381376"/>
            <a:ext cx="142875" cy="2495550"/>
          </a:xfrm>
          <a:custGeom>
            <a:avLst/>
            <a:gdLst/>
            <a:ahLst/>
            <a:cxnLst/>
            <a:rect l="l" t="t" r="r" b="b"/>
            <a:pathLst>
              <a:path w="142875" h="2495550">
                <a:moveTo>
                  <a:pt x="13678" y="2353052"/>
                </a:moveTo>
                <a:lnTo>
                  <a:pt x="7768" y="2355088"/>
                </a:lnTo>
                <a:lnTo>
                  <a:pt x="3036" y="2359284"/>
                </a:lnTo>
                <a:lnTo>
                  <a:pt x="386" y="2364755"/>
                </a:lnTo>
                <a:lnTo>
                  <a:pt x="0" y="2370822"/>
                </a:lnTo>
                <a:lnTo>
                  <a:pt x="2053" y="2376805"/>
                </a:lnTo>
                <a:lnTo>
                  <a:pt x="71141" y="2495296"/>
                </a:lnTo>
                <a:lnTo>
                  <a:pt x="89506" y="2463800"/>
                </a:lnTo>
                <a:lnTo>
                  <a:pt x="55266" y="2463800"/>
                </a:lnTo>
                <a:lnTo>
                  <a:pt x="55260" y="2405138"/>
                </a:lnTo>
                <a:lnTo>
                  <a:pt x="29358" y="2360803"/>
                </a:lnTo>
                <a:lnTo>
                  <a:pt x="25163" y="2356123"/>
                </a:lnTo>
                <a:lnTo>
                  <a:pt x="19706" y="2353468"/>
                </a:lnTo>
                <a:lnTo>
                  <a:pt x="13678" y="2353052"/>
                </a:lnTo>
                <a:close/>
              </a:path>
              <a:path w="142875" h="2495550">
                <a:moveTo>
                  <a:pt x="55260" y="2405138"/>
                </a:moveTo>
                <a:lnTo>
                  <a:pt x="55266" y="2463800"/>
                </a:lnTo>
                <a:lnTo>
                  <a:pt x="87016" y="2463800"/>
                </a:lnTo>
                <a:lnTo>
                  <a:pt x="87015" y="2455799"/>
                </a:lnTo>
                <a:lnTo>
                  <a:pt x="57425" y="2455799"/>
                </a:lnTo>
                <a:lnTo>
                  <a:pt x="71141" y="2432321"/>
                </a:lnTo>
                <a:lnTo>
                  <a:pt x="55260" y="2405138"/>
                </a:lnTo>
                <a:close/>
              </a:path>
              <a:path w="142875" h="2495550">
                <a:moveTo>
                  <a:pt x="128587" y="2353034"/>
                </a:moveTo>
                <a:lnTo>
                  <a:pt x="87022" y="2405138"/>
                </a:lnTo>
                <a:lnTo>
                  <a:pt x="87016" y="2463800"/>
                </a:lnTo>
                <a:lnTo>
                  <a:pt x="89506" y="2463800"/>
                </a:lnTo>
                <a:lnTo>
                  <a:pt x="140229" y="2376805"/>
                </a:lnTo>
                <a:lnTo>
                  <a:pt x="142283" y="2370822"/>
                </a:lnTo>
                <a:lnTo>
                  <a:pt x="141896" y="2364755"/>
                </a:lnTo>
                <a:lnTo>
                  <a:pt x="139247" y="2359284"/>
                </a:lnTo>
                <a:lnTo>
                  <a:pt x="134514" y="2355088"/>
                </a:lnTo>
                <a:lnTo>
                  <a:pt x="128587" y="2353034"/>
                </a:lnTo>
                <a:close/>
              </a:path>
              <a:path w="142875" h="2495550">
                <a:moveTo>
                  <a:pt x="71141" y="2432321"/>
                </a:moveTo>
                <a:lnTo>
                  <a:pt x="57425" y="2455799"/>
                </a:lnTo>
                <a:lnTo>
                  <a:pt x="84857" y="2455799"/>
                </a:lnTo>
                <a:lnTo>
                  <a:pt x="71141" y="2432321"/>
                </a:lnTo>
                <a:close/>
              </a:path>
              <a:path w="142875" h="2495550">
                <a:moveTo>
                  <a:pt x="87007" y="2405164"/>
                </a:moveTo>
                <a:lnTo>
                  <a:pt x="71141" y="2432321"/>
                </a:lnTo>
                <a:lnTo>
                  <a:pt x="84857" y="2455799"/>
                </a:lnTo>
                <a:lnTo>
                  <a:pt x="87015" y="2455799"/>
                </a:lnTo>
                <a:lnTo>
                  <a:pt x="87007" y="2405164"/>
                </a:lnTo>
                <a:close/>
              </a:path>
              <a:path w="142875" h="2495550">
                <a:moveTo>
                  <a:pt x="86635" y="0"/>
                </a:moveTo>
                <a:lnTo>
                  <a:pt x="55012" y="0"/>
                </a:lnTo>
                <a:lnTo>
                  <a:pt x="55255" y="2353034"/>
                </a:lnTo>
                <a:lnTo>
                  <a:pt x="55275" y="2405164"/>
                </a:lnTo>
                <a:lnTo>
                  <a:pt x="71141" y="2432321"/>
                </a:lnTo>
                <a:lnTo>
                  <a:pt x="87007" y="2405164"/>
                </a:lnTo>
                <a:lnTo>
                  <a:pt x="86635" y="0"/>
                </a:lnTo>
                <a:close/>
              </a:path>
            </a:pathLst>
          </a:custGeom>
          <a:solidFill>
            <a:srgbClr val="000000"/>
          </a:solidFill>
        </p:spPr>
        <p:txBody>
          <a:bodyPr wrap="square" lIns="0" tIns="0" rIns="0" bIns="0" rtlCol="0"/>
          <a:lstStyle/>
          <a:p>
            <a:endParaRPr/>
          </a:p>
        </p:txBody>
      </p:sp>
      <p:sp>
        <p:nvSpPr>
          <p:cNvPr id="12" name="object 12"/>
          <p:cNvSpPr/>
          <p:nvPr/>
        </p:nvSpPr>
        <p:spPr>
          <a:xfrm>
            <a:off x="4895722" y="1676526"/>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3" name="object 13"/>
          <p:cNvSpPr/>
          <p:nvPr/>
        </p:nvSpPr>
        <p:spPr>
          <a:xfrm>
            <a:off x="4114800" y="1676526"/>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90448" y="23"/>
                </a:lnTo>
                <a:lnTo>
                  <a:pt x="780923" y="0"/>
                </a:lnTo>
                <a:close/>
              </a:path>
            </a:pathLst>
          </a:custGeom>
          <a:solidFill>
            <a:srgbClr val="4D5F91"/>
          </a:solidFill>
        </p:spPr>
        <p:txBody>
          <a:bodyPr wrap="square" lIns="0" tIns="0" rIns="0" bIns="0" rtlCol="0"/>
          <a:lstStyle/>
          <a:p>
            <a:endParaRPr/>
          </a:p>
        </p:txBody>
      </p:sp>
      <p:sp>
        <p:nvSpPr>
          <p:cNvPr id="14" name="object 14"/>
          <p:cNvSpPr/>
          <p:nvPr/>
        </p:nvSpPr>
        <p:spPr>
          <a:xfrm>
            <a:off x="4114800" y="1676526"/>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5" name="object 15"/>
          <p:cNvSpPr/>
          <p:nvPr/>
        </p:nvSpPr>
        <p:spPr>
          <a:xfrm>
            <a:off x="4895722" y="24382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6" name="object 16"/>
          <p:cNvSpPr/>
          <p:nvPr/>
        </p:nvSpPr>
        <p:spPr>
          <a:xfrm>
            <a:off x="4114800" y="24382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17" name="object 17"/>
          <p:cNvSpPr/>
          <p:nvPr/>
        </p:nvSpPr>
        <p:spPr>
          <a:xfrm>
            <a:off x="4114800" y="24382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18" name="object 18"/>
          <p:cNvSpPr/>
          <p:nvPr/>
        </p:nvSpPr>
        <p:spPr>
          <a:xfrm>
            <a:off x="4895722" y="3124073"/>
            <a:ext cx="870585" cy="304800"/>
          </a:xfrm>
          <a:custGeom>
            <a:avLst/>
            <a:gdLst/>
            <a:ahLst/>
            <a:cxnLst/>
            <a:rect l="l" t="t" r="r" b="b"/>
            <a:pathLst>
              <a:path w="870585" h="304800">
                <a:moveTo>
                  <a:pt x="870457" y="228473"/>
                </a:moveTo>
                <a:lnTo>
                  <a:pt x="718185" y="228473"/>
                </a:lnTo>
                <a:lnTo>
                  <a:pt x="819023" y="304546"/>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19" name="object 19"/>
          <p:cNvSpPr/>
          <p:nvPr/>
        </p:nvSpPr>
        <p:spPr>
          <a:xfrm>
            <a:off x="4114800" y="3124073"/>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6"/>
                </a:lnTo>
                <a:lnTo>
                  <a:pt x="76200" y="304546"/>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0"/>
                </a:lnTo>
                <a:lnTo>
                  <a:pt x="790448" y="23"/>
                </a:lnTo>
                <a:lnTo>
                  <a:pt x="780923" y="0"/>
                </a:lnTo>
                <a:close/>
              </a:path>
            </a:pathLst>
          </a:custGeom>
          <a:solidFill>
            <a:srgbClr val="4D5F91"/>
          </a:solidFill>
        </p:spPr>
        <p:txBody>
          <a:bodyPr wrap="square" lIns="0" tIns="0" rIns="0" bIns="0" rtlCol="0"/>
          <a:lstStyle/>
          <a:p>
            <a:endParaRPr/>
          </a:p>
        </p:txBody>
      </p:sp>
      <p:sp>
        <p:nvSpPr>
          <p:cNvPr id="20" name="object 20"/>
          <p:cNvSpPr/>
          <p:nvPr/>
        </p:nvSpPr>
        <p:spPr>
          <a:xfrm>
            <a:off x="4114800" y="3124073"/>
            <a:ext cx="1651635" cy="304800"/>
          </a:xfrm>
          <a:custGeom>
            <a:avLst/>
            <a:gdLst/>
            <a:ahLst/>
            <a:cxnLst/>
            <a:rect l="l" t="t" r="r" b="b"/>
            <a:pathLst>
              <a:path w="1651635" h="304800">
                <a:moveTo>
                  <a:pt x="819023" y="380"/>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6"/>
                </a:lnTo>
                <a:lnTo>
                  <a:pt x="0" y="304546"/>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6"/>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21" name="object 21"/>
          <p:cNvSpPr/>
          <p:nvPr/>
        </p:nvSpPr>
        <p:spPr>
          <a:xfrm>
            <a:off x="4895722" y="3886200"/>
            <a:ext cx="870585" cy="304800"/>
          </a:xfrm>
          <a:custGeom>
            <a:avLst/>
            <a:gdLst/>
            <a:ahLst/>
            <a:cxnLst/>
            <a:rect l="l" t="t" r="r" b="b"/>
            <a:pathLst>
              <a:path w="870585" h="304800">
                <a:moveTo>
                  <a:pt x="870457" y="228473"/>
                </a:moveTo>
                <a:lnTo>
                  <a:pt x="718185" y="228473"/>
                </a:lnTo>
                <a:lnTo>
                  <a:pt x="819023" y="304545"/>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22" name="object 22"/>
          <p:cNvSpPr/>
          <p:nvPr/>
        </p:nvSpPr>
        <p:spPr>
          <a:xfrm>
            <a:off x="4114800" y="3886200"/>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5"/>
                </a:lnTo>
                <a:lnTo>
                  <a:pt x="76200" y="304545"/>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3" y="0"/>
                </a:lnTo>
                <a:close/>
              </a:path>
            </a:pathLst>
          </a:custGeom>
          <a:solidFill>
            <a:srgbClr val="4D5F91"/>
          </a:solidFill>
        </p:spPr>
        <p:txBody>
          <a:bodyPr wrap="square" lIns="0" tIns="0" rIns="0" bIns="0" rtlCol="0"/>
          <a:lstStyle/>
          <a:p>
            <a:endParaRPr/>
          </a:p>
        </p:txBody>
      </p:sp>
      <p:sp>
        <p:nvSpPr>
          <p:cNvPr id="23" name="object 23"/>
          <p:cNvSpPr/>
          <p:nvPr/>
        </p:nvSpPr>
        <p:spPr>
          <a:xfrm>
            <a:off x="4114800" y="3886200"/>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5"/>
                </a:lnTo>
                <a:lnTo>
                  <a:pt x="0" y="304545"/>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5"/>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24" name="object 24"/>
          <p:cNvSpPr/>
          <p:nvPr/>
        </p:nvSpPr>
        <p:spPr>
          <a:xfrm>
            <a:off x="4895722" y="4572000"/>
            <a:ext cx="870585" cy="304800"/>
          </a:xfrm>
          <a:custGeom>
            <a:avLst/>
            <a:gdLst/>
            <a:ahLst/>
            <a:cxnLst/>
            <a:rect l="l" t="t" r="r" b="b"/>
            <a:pathLst>
              <a:path w="870585" h="304800">
                <a:moveTo>
                  <a:pt x="870457" y="228473"/>
                </a:moveTo>
                <a:lnTo>
                  <a:pt x="718185" y="228473"/>
                </a:lnTo>
                <a:lnTo>
                  <a:pt x="819023" y="304545"/>
                </a:lnTo>
                <a:lnTo>
                  <a:pt x="870457" y="228473"/>
                </a:lnTo>
                <a:close/>
              </a:path>
              <a:path w="870585" h="304800">
                <a:moveTo>
                  <a:pt x="76200" y="0"/>
                </a:moveTo>
                <a:lnTo>
                  <a:pt x="0" y="0"/>
                </a:lnTo>
                <a:lnTo>
                  <a:pt x="62338" y="964"/>
                </a:lnTo>
                <a:lnTo>
                  <a:pt x="123525" y="3815"/>
                </a:lnTo>
                <a:lnTo>
                  <a:pt x="183343" y="8486"/>
                </a:lnTo>
                <a:lnTo>
                  <a:pt x="241577" y="14912"/>
                </a:lnTo>
                <a:lnTo>
                  <a:pt x="298011" y="23028"/>
                </a:lnTo>
                <a:lnTo>
                  <a:pt x="352429" y="32769"/>
                </a:lnTo>
                <a:lnTo>
                  <a:pt x="404614" y="44070"/>
                </a:lnTo>
                <a:lnTo>
                  <a:pt x="454351" y="56864"/>
                </a:lnTo>
                <a:lnTo>
                  <a:pt x="501424" y="71087"/>
                </a:lnTo>
                <a:lnTo>
                  <a:pt x="545616" y="86674"/>
                </a:lnTo>
                <a:lnTo>
                  <a:pt x="586711" y="103559"/>
                </a:lnTo>
                <a:lnTo>
                  <a:pt x="624494" y="121676"/>
                </a:lnTo>
                <a:lnTo>
                  <a:pt x="658748" y="140962"/>
                </a:lnTo>
                <a:lnTo>
                  <a:pt x="715806" y="182774"/>
                </a:lnTo>
                <a:lnTo>
                  <a:pt x="756157" y="228473"/>
                </a:lnTo>
                <a:lnTo>
                  <a:pt x="832357" y="228473"/>
                </a:lnTo>
                <a:lnTo>
                  <a:pt x="792006" y="182774"/>
                </a:lnTo>
                <a:lnTo>
                  <a:pt x="734948" y="140962"/>
                </a:lnTo>
                <a:lnTo>
                  <a:pt x="700694" y="121676"/>
                </a:lnTo>
                <a:lnTo>
                  <a:pt x="662911" y="103559"/>
                </a:lnTo>
                <a:lnTo>
                  <a:pt x="621816" y="86674"/>
                </a:lnTo>
                <a:lnTo>
                  <a:pt x="577624" y="71087"/>
                </a:lnTo>
                <a:lnTo>
                  <a:pt x="530551" y="56864"/>
                </a:lnTo>
                <a:lnTo>
                  <a:pt x="480814" y="44070"/>
                </a:lnTo>
                <a:lnTo>
                  <a:pt x="428629" y="32769"/>
                </a:lnTo>
                <a:lnTo>
                  <a:pt x="374211" y="23028"/>
                </a:lnTo>
                <a:lnTo>
                  <a:pt x="317777" y="14912"/>
                </a:lnTo>
                <a:lnTo>
                  <a:pt x="259543" y="8486"/>
                </a:lnTo>
                <a:lnTo>
                  <a:pt x="199725" y="3815"/>
                </a:lnTo>
                <a:lnTo>
                  <a:pt x="138538" y="964"/>
                </a:lnTo>
                <a:lnTo>
                  <a:pt x="76200" y="0"/>
                </a:lnTo>
                <a:close/>
              </a:path>
            </a:pathLst>
          </a:custGeom>
          <a:solidFill>
            <a:srgbClr val="5F76B4"/>
          </a:solidFill>
        </p:spPr>
        <p:txBody>
          <a:bodyPr wrap="square" lIns="0" tIns="0" rIns="0" bIns="0" rtlCol="0"/>
          <a:lstStyle/>
          <a:p>
            <a:endParaRPr/>
          </a:p>
        </p:txBody>
      </p:sp>
      <p:sp>
        <p:nvSpPr>
          <p:cNvPr id="25" name="object 25"/>
          <p:cNvSpPr/>
          <p:nvPr/>
        </p:nvSpPr>
        <p:spPr>
          <a:xfrm>
            <a:off x="4114800" y="4572000"/>
            <a:ext cx="819150" cy="304800"/>
          </a:xfrm>
          <a:custGeom>
            <a:avLst/>
            <a:gdLst/>
            <a:ahLst/>
            <a:cxnLst/>
            <a:rect l="l" t="t" r="r" b="b"/>
            <a:pathLst>
              <a:path w="819150" h="304800">
                <a:moveTo>
                  <a:pt x="780923" y="0"/>
                </a:moveTo>
                <a:lnTo>
                  <a:pt x="713541" y="1118"/>
                </a:lnTo>
                <a:lnTo>
                  <a:pt x="647752" y="4411"/>
                </a:lnTo>
                <a:lnTo>
                  <a:pt x="583789" y="9789"/>
                </a:lnTo>
                <a:lnTo>
                  <a:pt x="521886" y="17159"/>
                </a:lnTo>
                <a:lnTo>
                  <a:pt x="462278" y="26430"/>
                </a:lnTo>
                <a:lnTo>
                  <a:pt x="405199" y="37510"/>
                </a:lnTo>
                <a:lnTo>
                  <a:pt x="350884" y="50308"/>
                </a:lnTo>
                <a:lnTo>
                  <a:pt x="299568" y="64732"/>
                </a:lnTo>
                <a:lnTo>
                  <a:pt x="251483" y="80691"/>
                </a:lnTo>
                <a:lnTo>
                  <a:pt x="206866" y="98093"/>
                </a:lnTo>
                <a:lnTo>
                  <a:pt x="165950" y="116846"/>
                </a:lnTo>
                <a:lnTo>
                  <a:pt x="128970" y="136860"/>
                </a:lnTo>
                <a:lnTo>
                  <a:pt x="96159" y="158042"/>
                </a:lnTo>
                <a:lnTo>
                  <a:pt x="43987" y="203545"/>
                </a:lnTo>
                <a:lnTo>
                  <a:pt x="11309" y="252624"/>
                </a:lnTo>
                <a:lnTo>
                  <a:pt x="0" y="304545"/>
                </a:lnTo>
                <a:lnTo>
                  <a:pt x="76200" y="304545"/>
                </a:lnTo>
                <a:lnTo>
                  <a:pt x="79184" y="277755"/>
                </a:lnTo>
                <a:lnTo>
                  <a:pt x="87976" y="251593"/>
                </a:lnTo>
                <a:lnTo>
                  <a:pt x="122004" y="201559"/>
                </a:lnTo>
                <a:lnTo>
                  <a:pt x="176327" y="155245"/>
                </a:lnTo>
                <a:lnTo>
                  <a:pt x="210489" y="133734"/>
                </a:lnTo>
                <a:lnTo>
                  <a:pt x="248992" y="113453"/>
                </a:lnTo>
                <a:lnTo>
                  <a:pt x="291592" y="94503"/>
                </a:lnTo>
                <a:lnTo>
                  <a:pt x="338043" y="76985"/>
                </a:lnTo>
                <a:lnTo>
                  <a:pt x="388103" y="60997"/>
                </a:lnTo>
                <a:lnTo>
                  <a:pt x="441527" y="46641"/>
                </a:lnTo>
                <a:lnTo>
                  <a:pt x="498070" y="34017"/>
                </a:lnTo>
                <a:lnTo>
                  <a:pt x="557488" y="23225"/>
                </a:lnTo>
                <a:lnTo>
                  <a:pt x="619536" y="14365"/>
                </a:lnTo>
                <a:lnTo>
                  <a:pt x="683971" y="7538"/>
                </a:lnTo>
                <a:lnTo>
                  <a:pt x="750548" y="2843"/>
                </a:lnTo>
                <a:lnTo>
                  <a:pt x="819023" y="381"/>
                </a:lnTo>
                <a:lnTo>
                  <a:pt x="780923" y="0"/>
                </a:lnTo>
                <a:close/>
              </a:path>
            </a:pathLst>
          </a:custGeom>
          <a:solidFill>
            <a:srgbClr val="4D5F91"/>
          </a:solidFill>
        </p:spPr>
        <p:txBody>
          <a:bodyPr wrap="square" lIns="0" tIns="0" rIns="0" bIns="0" rtlCol="0"/>
          <a:lstStyle/>
          <a:p>
            <a:endParaRPr/>
          </a:p>
        </p:txBody>
      </p:sp>
      <p:sp>
        <p:nvSpPr>
          <p:cNvPr id="26" name="object 26"/>
          <p:cNvSpPr/>
          <p:nvPr/>
        </p:nvSpPr>
        <p:spPr>
          <a:xfrm>
            <a:off x="4114800" y="4572000"/>
            <a:ext cx="1651635" cy="304800"/>
          </a:xfrm>
          <a:custGeom>
            <a:avLst/>
            <a:gdLst/>
            <a:ahLst/>
            <a:cxnLst/>
            <a:rect l="l" t="t" r="r" b="b"/>
            <a:pathLst>
              <a:path w="1651635" h="304800">
                <a:moveTo>
                  <a:pt x="819023" y="381"/>
                </a:moveTo>
                <a:lnTo>
                  <a:pt x="750548" y="2843"/>
                </a:lnTo>
                <a:lnTo>
                  <a:pt x="683971" y="7538"/>
                </a:lnTo>
                <a:lnTo>
                  <a:pt x="619536" y="14365"/>
                </a:lnTo>
                <a:lnTo>
                  <a:pt x="557488" y="23225"/>
                </a:lnTo>
                <a:lnTo>
                  <a:pt x="498070" y="34017"/>
                </a:lnTo>
                <a:lnTo>
                  <a:pt x="441527" y="46641"/>
                </a:lnTo>
                <a:lnTo>
                  <a:pt x="388103" y="60997"/>
                </a:lnTo>
                <a:lnTo>
                  <a:pt x="338043" y="76985"/>
                </a:lnTo>
                <a:lnTo>
                  <a:pt x="291592" y="94503"/>
                </a:lnTo>
                <a:lnTo>
                  <a:pt x="248992" y="113453"/>
                </a:lnTo>
                <a:lnTo>
                  <a:pt x="210489" y="133734"/>
                </a:lnTo>
                <a:lnTo>
                  <a:pt x="176327" y="155245"/>
                </a:lnTo>
                <a:lnTo>
                  <a:pt x="122004" y="201559"/>
                </a:lnTo>
                <a:lnTo>
                  <a:pt x="87976" y="251593"/>
                </a:lnTo>
                <a:lnTo>
                  <a:pt x="76200" y="304545"/>
                </a:lnTo>
                <a:lnTo>
                  <a:pt x="0" y="304545"/>
                </a:lnTo>
                <a:lnTo>
                  <a:pt x="11309" y="252624"/>
                </a:lnTo>
                <a:lnTo>
                  <a:pt x="43987" y="203545"/>
                </a:lnTo>
                <a:lnTo>
                  <a:pt x="96159" y="158042"/>
                </a:lnTo>
                <a:lnTo>
                  <a:pt x="128970" y="136860"/>
                </a:lnTo>
                <a:lnTo>
                  <a:pt x="165950" y="116846"/>
                </a:lnTo>
                <a:lnTo>
                  <a:pt x="206866" y="98093"/>
                </a:lnTo>
                <a:lnTo>
                  <a:pt x="251483" y="80691"/>
                </a:lnTo>
                <a:lnTo>
                  <a:pt x="299568" y="64732"/>
                </a:lnTo>
                <a:lnTo>
                  <a:pt x="350884" y="50308"/>
                </a:lnTo>
                <a:lnTo>
                  <a:pt x="405199" y="37510"/>
                </a:lnTo>
                <a:lnTo>
                  <a:pt x="462278" y="26430"/>
                </a:lnTo>
                <a:lnTo>
                  <a:pt x="521886" y="17159"/>
                </a:lnTo>
                <a:lnTo>
                  <a:pt x="583789" y="9789"/>
                </a:lnTo>
                <a:lnTo>
                  <a:pt x="647752" y="4411"/>
                </a:lnTo>
                <a:lnTo>
                  <a:pt x="713541" y="1118"/>
                </a:lnTo>
                <a:lnTo>
                  <a:pt x="780923" y="0"/>
                </a:lnTo>
                <a:lnTo>
                  <a:pt x="857123" y="0"/>
                </a:lnTo>
                <a:lnTo>
                  <a:pt x="919461" y="964"/>
                </a:lnTo>
                <a:lnTo>
                  <a:pt x="980648" y="3815"/>
                </a:lnTo>
                <a:lnTo>
                  <a:pt x="1040466" y="8486"/>
                </a:lnTo>
                <a:lnTo>
                  <a:pt x="1098700" y="14912"/>
                </a:lnTo>
                <a:lnTo>
                  <a:pt x="1155134" y="23028"/>
                </a:lnTo>
                <a:lnTo>
                  <a:pt x="1209552" y="32769"/>
                </a:lnTo>
                <a:lnTo>
                  <a:pt x="1261737" y="44070"/>
                </a:lnTo>
                <a:lnTo>
                  <a:pt x="1311474" y="56864"/>
                </a:lnTo>
                <a:lnTo>
                  <a:pt x="1358547" y="71087"/>
                </a:lnTo>
                <a:lnTo>
                  <a:pt x="1402739" y="86674"/>
                </a:lnTo>
                <a:lnTo>
                  <a:pt x="1443834" y="103559"/>
                </a:lnTo>
                <a:lnTo>
                  <a:pt x="1481617" y="121676"/>
                </a:lnTo>
                <a:lnTo>
                  <a:pt x="1515871" y="140962"/>
                </a:lnTo>
                <a:lnTo>
                  <a:pt x="1572929" y="182774"/>
                </a:lnTo>
                <a:lnTo>
                  <a:pt x="1613280" y="228473"/>
                </a:lnTo>
                <a:lnTo>
                  <a:pt x="1651380" y="228473"/>
                </a:lnTo>
                <a:lnTo>
                  <a:pt x="1599946" y="304545"/>
                </a:lnTo>
                <a:lnTo>
                  <a:pt x="1499108" y="228473"/>
                </a:lnTo>
                <a:lnTo>
                  <a:pt x="1537080" y="228473"/>
                </a:lnTo>
                <a:lnTo>
                  <a:pt x="1519101" y="205170"/>
                </a:lnTo>
                <a:lnTo>
                  <a:pt x="1470181" y="161349"/>
                </a:lnTo>
                <a:lnTo>
                  <a:pt x="1405417" y="121676"/>
                </a:lnTo>
                <a:lnTo>
                  <a:pt x="1367634" y="103559"/>
                </a:lnTo>
                <a:lnTo>
                  <a:pt x="1326539" y="86674"/>
                </a:lnTo>
                <a:lnTo>
                  <a:pt x="1282347" y="71087"/>
                </a:lnTo>
                <a:lnTo>
                  <a:pt x="1235274" y="56864"/>
                </a:lnTo>
                <a:lnTo>
                  <a:pt x="1185537" y="44070"/>
                </a:lnTo>
                <a:lnTo>
                  <a:pt x="1133352" y="32769"/>
                </a:lnTo>
                <a:lnTo>
                  <a:pt x="1078934" y="23028"/>
                </a:lnTo>
                <a:lnTo>
                  <a:pt x="1022500" y="14912"/>
                </a:lnTo>
                <a:lnTo>
                  <a:pt x="964266" y="8486"/>
                </a:lnTo>
                <a:lnTo>
                  <a:pt x="904448" y="3815"/>
                </a:lnTo>
                <a:lnTo>
                  <a:pt x="843261" y="964"/>
                </a:lnTo>
                <a:lnTo>
                  <a:pt x="780923" y="0"/>
                </a:lnTo>
              </a:path>
            </a:pathLst>
          </a:custGeom>
          <a:ln w="9360">
            <a:solidFill>
              <a:srgbClr val="000000"/>
            </a:solidFill>
          </a:ln>
        </p:spPr>
        <p:txBody>
          <a:bodyPr wrap="square" lIns="0" tIns="0" rIns="0" bIns="0" rtlCol="0"/>
          <a:lstStyle/>
          <a:p>
            <a:endParaRPr/>
          </a:p>
        </p:txBody>
      </p:sp>
      <p:sp>
        <p:nvSpPr>
          <p:cNvPr id="27" name="object 27"/>
          <p:cNvSpPr txBox="1"/>
          <p:nvPr/>
        </p:nvSpPr>
        <p:spPr>
          <a:xfrm>
            <a:off x="2935759" y="5037277"/>
            <a:ext cx="5031740" cy="1153795"/>
          </a:xfrm>
          <a:prstGeom prst="rect">
            <a:avLst/>
          </a:prstGeom>
        </p:spPr>
        <p:txBody>
          <a:bodyPr vert="horz" wrap="square" lIns="0" tIns="13335" rIns="0" bIns="0" rtlCol="0">
            <a:spAutoFit/>
          </a:bodyPr>
          <a:lstStyle/>
          <a:p>
            <a:pPr marR="5080" algn="r">
              <a:lnSpc>
                <a:spcPct val="100000"/>
              </a:lnSpc>
              <a:spcBef>
                <a:spcPts val="105"/>
              </a:spcBef>
            </a:pPr>
            <a:r>
              <a:rPr sz="2000" dirty="0">
                <a:latin typeface="Tahoma"/>
                <a:cs typeface="Tahoma"/>
              </a:rPr>
              <a:t>LSB</a:t>
            </a:r>
            <a:endParaRPr sz="2000">
              <a:latin typeface="Tahoma"/>
              <a:cs typeface="Tahoma"/>
            </a:endParaRPr>
          </a:p>
          <a:p>
            <a:pPr>
              <a:lnSpc>
                <a:spcPct val="100000"/>
              </a:lnSpc>
              <a:spcBef>
                <a:spcPts val="15"/>
              </a:spcBef>
            </a:pPr>
            <a:endParaRPr sz="2750">
              <a:latin typeface="Times New Roman"/>
              <a:cs typeface="Times New Roman"/>
            </a:endParaRPr>
          </a:p>
          <a:p>
            <a:pPr marL="12700">
              <a:lnSpc>
                <a:spcPct val="100000"/>
              </a:lnSpc>
            </a:pPr>
            <a:r>
              <a:rPr sz="2750" spc="135" dirty="0">
                <a:latin typeface="Times New Roman"/>
                <a:cs typeface="Times New Roman"/>
              </a:rPr>
              <a:t>(0.122)</a:t>
            </a:r>
            <a:r>
              <a:rPr sz="1550" spc="135" dirty="0">
                <a:latin typeface="Times New Roman"/>
                <a:cs typeface="Times New Roman"/>
              </a:rPr>
              <a:t>10 </a:t>
            </a:r>
            <a:r>
              <a:rPr sz="2750" spc="290" dirty="0">
                <a:latin typeface="Symbol"/>
                <a:cs typeface="Symbol"/>
              </a:rPr>
              <a:t></a:t>
            </a:r>
            <a:r>
              <a:rPr sz="2750" spc="-305" dirty="0">
                <a:latin typeface="Times New Roman"/>
                <a:cs typeface="Times New Roman"/>
              </a:rPr>
              <a:t> </a:t>
            </a:r>
            <a:r>
              <a:rPr sz="2750" spc="240" dirty="0">
                <a:latin typeface="Times New Roman"/>
                <a:cs typeface="Times New Roman"/>
              </a:rPr>
              <a:t>(0.1F3B6)</a:t>
            </a:r>
            <a:r>
              <a:rPr sz="1550" spc="240" dirty="0">
                <a:latin typeface="Times New Roman"/>
                <a:cs typeface="Times New Roman"/>
              </a:rPr>
              <a:t>16</a:t>
            </a:r>
            <a:endParaRPr sz="1550">
              <a:latin typeface="Times New Roman"/>
              <a:cs typeface="Times New Roman"/>
            </a:endParaRPr>
          </a:p>
        </p:txBody>
      </p:sp>
      <p:sp>
        <p:nvSpPr>
          <p:cNvPr id="30" name="object 30"/>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77</a:t>
            </a:fld>
            <a:endParaRPr sz="1200">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7" name="object 7"/>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78</a:t>
            </a:fld>
            <a:endParaRPr sz="1200">
              <a:latin typeface="Calibri"/>
              <a:cs typeface="Calibri"/>
            </a:endParaRPr>
          </a:p>
        </p:txBody>
      </p:sp>
      <p:sp>
        <p:nvSpPr>
          <p:cNvPr id="4" name="object 4"/>
          <p:cNvSpPr txBox="1"/>
          <p:nvPr/>
        </p:nvSpPr>
        <p:spPr>
          <a:xfrm>
            <a:off x="371144" y="921994"/>
            <a:ext cx="7644130" cy="4062729"/>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spc="-5" dirty="0">
                <a:latin typeface="Calibri"/>
                <a:cs typeface="Calibri"/>
              </a:rPr>
              <a:t>Decimal </a:t>
            </a:r>
            <a:r>
              <a:rPr sz="3200" spc="-15" dirty="0">
                <a:latin typeface="Calibri"/>
                <a:cs typeface="Calibri"/>
              </a:rPr>
              <a:t>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a:t>
            </a:r>
            <a:r>
              <a:rPr sz="3200" spc="-20" dirty="0">
                <a:latin typeface="Calibri"/>
                <a:cs typeface="Calibri"/>
              </a:rPr>
              <a:t>Hex</a:t>
            </a:r>
            <a:r>
              <a:rPr sz="3200" spc="5" dirty="0">
                <a:latin typeface="Calibri"/>
                <a:cs typeface="Calibri"/>
              </a:rPr>
              <a:t> </a:t>
            </a:r>
            <a:r>
              <a:rPr sz="3200" spc="-5"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(1248.56)</a:t>
            </a:r>
            <a:r>
              <a:rPr sz="2775" spc="-7" baseline="-21021" dirty="0">
                <a:latin typeface="Calibri"/>
                <a:cs typeface="Calibri"/>
              </a:rPr>
              <a:t>10  </a:t>
            </a:r>
            <a:r>
              <a:rPr sz="2800" spc="-5" dirty="0">
                <a:latin typeface="Calibri"/>
                <a:cs typeface="Calibri"/>
              </a:rPr>
              <a:t>= ( ?</a:t>
            </a:r>
            <a:r>
              <a:rPr sz="2800" spc="-185"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(8957.75)</a:t>
            </a:r>
            <a:r>
              <a:rPr sz="2775" spc="-7" baseline="-21021" dirty="0">
                <a:latin typeface="Calibri"/>
                <a:cs typeface="Calibri"/>
              </a:rPr>
              <a:t>10  </a:t>
            </a:r>
            <a:r>
              <a:rPr sz="2800" spc="-5" dirty="0">
                <a:latin typeface="Calibri"/>
                <a:cs typeface="Calibri"/>
              </a:rPr>
              <a:t>= ( ?</a:t>
            </a:r>
            <a:r>
              <a:rPr sz="2800" spc="-185"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(420.6)</a:t>
            </a:r>
            <a:r>
              <a:rPr sz="2775" spc="-7" baseline="-21021" dirty="0">
                <a:latin typeface="Calibri"/>
                <a:cs typeface="Calibri"/>
              </a:rPr>
              <a:t>10 </a:t>
            </a:r>
            <a:r>
              <a:rPr sz="2800" spc="-5" dirty="0">
                <a:latin typeface="Calibri"/>
                <a:cs typeface="Calibri"/>
              </a:rPr>
              <a:t>= ( ?</a:t>
            </a:r>
            <a:r>
              <a:rPr sz="2800" spc="-160"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4.	(8476.47)</a:t>
            </a:r>
            <a:r>
              <a:rPr sz="2775" spc="-7" baseline="-21021" dirty="0">
                <a:latin typeface="Calibri"/>
                <a:cs typeface="Calibri"/>
              </a:rPr>
              <a:t>10 </a:t>
            </a:r>
            <a:r>
              <a:rPr sz="2800" spc="-5" dirty="0">
                <a:latin typeface="Calibri"/>
                <a:cs typeface="Calibri"/>
              </a:rPr>
              <a:t>= ( ?</a:t>
            </a:r>
            <a:r>
              <a:rPr sz="2800" spc="-130" dirty="0">
                <a:latin typeface="Calibri"/>
                <a:cs typeface="Calibri"/>
              </a:rPr>
              <a:t> </a:t>
            </a:r>
            <a:r>
              <a:rPr sz="2800" spc="5" dirty="0">
                <a:latin typeface="Calibri"/>
                <a:cs typeface="Calibri"/>
              </a:rPr>
              <a:t>)</a:t>
            </a:r>
            <a:r>
              <a:rPr sz="2775" spc="7" baseline="-21021" dirty="0">
                <a:latin typeface="Calibri"/>
                <a:cs typeface="Calibri"/>
              </a:rPr>
              <a:t>16</a:t>
            </a:r>
            <a:endParaRPr sz="2775" baseline="-21021">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marR="5080">
              <a:lnSpc>
                <a:spcPct val="100000"/>
              </a:lnSpc>
              <a:spcBef>
                <a:spcPts val="105"/>
              </a:spcBef>
            </a:pPr>
            <a:r>
              <a:rPr sz="3200" b="1" spc="-15" dirty="0">
                <a:latin typeface="Calibri"/>
                <a:cs typeface="Calibri"/>
              </a:rPr>
              <a:t>Conversion </a:t>
            </a:r>
            <a:r>
              <a:rPr sz="3200" b="1" spc="-10" dirty="0">
                <a:latin typeface="Calibri"/>
                <a:cs typeface="Calibri"/>
              </a:rPr>
              <a:t>from </a:t>
            </a:r>
            <a:r>
              <a:rPr sz="3200" b="1" dirty="0">
                <a:latin typeface="Calibri"/>
                <a:cs typeface="Calibri"/>
              </a:rPr>
              <a:t>Binary Number </a:t>
            </a:r>
            <a:r>
              <a:rPr sz="3200" b="1" spc="-15" dirty="0">
                <a:latin typeface="Calibri"/>
                <a:cs typeface="Calibri"/>
              </a:rPr>
              <a:t>to </a:t>
            </a:r>
            <a:r>
              <a:rPr sz="3200" b="1" spc="-5" dirty="0">
                <a:latin typeface="Calibri"/>
                <a:cs typeface="Calibri"/>
              </a:rPr>
              <a:t>Decimal  Number</a:t>
            </a:r>
            <a:endParaRPr sz="3200">
              <a:latin typeface="Calibri"/>
              <a:cs typeface="Calibri"/>
            </a:endParaRPr>
          </a:p>
        </p:txBody>
      </p:sp>
      <p:sp>
        <p:nvSpPr>
          <p:cNvPr id="4" name="object 4"/>
          <p:cNvSpPr/>
          <p:nvPr/>
        </p:nvSpPr>
        <p:spPr>
          <a:xfrm>
            <a:off x="6182995" y="5356859"/>
            <a:ext cx="1928495" cy="516255"/>
          </a:xfrm>
          <a:custGeom>
            <a:avLst/>
            <a:gdLst/>
            <a:ahLst/>
            <a:cxnLst/>
            <a:rect l="l" t="t" r="r" b="b"/>
            <a:pathLst>
              <a:path w="1928495" h="516254">
                <a:moveTo>
                  <a:pt x="964056" y="0"/>
                </a:moveTo>
                <a:lnTo>
                  <a:pt x="892114" y="707"/>
                </a:lnTo>
                <a:lnTo>
                  <a:pt x="821606" y="2795"/>
                </a:lnTo>
                <a:lnTo>
                  <a:pt x="752720" y="6215"/>
                </a:lnTo>
                <a:lnTo>
                  <a:pt x="685642" y="10917"/>
                </a:lnTo>
                <a:lnTo>
                  <a:pt x="620559" y="16850"/>
                </a:lnTo>
                <a:lnTo>
                  <a:pt x="557656" y="23965"/>
                </a:lnTo>
                <a:lnTo>
                  <a:pt x="497121" y="32212"/>
                </a:lnTo>
                <a:lnTo>
                  <a:pt x="439139" y="41542"/>
                </a:lnTo>
                <a:lnTo>
                  <a:pt x="383899" y="51904"/>
                </a:lnTo>
                <a:lnTo>
                  <a:pt x="331585" y="63248"/>
                </a:lnTo>
                <a:lnTo>
                  <a:pt x="282384" y="75525"/>
                </a:lnTo>
                <a:lnTo>
                  <a:pt x="236483" y="88685"/>
                </a:lnTo>
                <a:lnTo>
                  <a:pt x="194069" y="102677"/>
                </a:lnTo>
                <a:lnTo>
                  <a:pt x="155328" y="117453"/>
                </a:lnTo>
                <a:lnTo>
                  <a:pt x="120446" y="132963"/>
                </a:lnTo>
                <a:lnTo>
                  <a:pt x="63006" y="165982"/>
                </a:lnTo>
                <a:lnTo>
                  <a:pt x="23241" y="201336"/>
                </a:lnTo>
                <a:lnTo>
                  <a:pt x="2644" y="238626"/>
                </a:lnTo>
                <a:lnTo>
                  <a:pt x="0" y="257873"/>
                </a:lnTo>
                <a:lnTo>
                  <a:pt x="2644" y="277125"/>
                </a:lnTo>
                <a:lnTo>
                  <a:pt x="23241" y="314426"/>
                </a:lnTo>
                <a:lnTo>
                  <a:pt x="63006" y="349790"/>
                </a:lnTo>
                <a:lnTo>
                  <a:pt x="120446" y="382819"/>
                </a:lnTo>
                <a:lnTo>
                  <a:pt x="155328" y="398332"/>
                </a:lnTo>
                <a:lnTo>
                  <a:pt x="194069" y="413113"/>
                </a:lnTo>
                <a:lnTo>
                  <a:pt x="236483" y="427110"/>
                </a:lnTo>
                <a:lnTo>
                  <a:pt x="282384" y="440274"/>
                </a:lnTo>
                <a:lnTo>
                  <a:pt x="331585" y="452554"/>
                </a:lnTo>
                <a:lnTo>
                  <a:pt x="383899" y="463902"/>
                </a:lnTo>
                <a:lnTo>
                  <a:pt x="439139" y="474267"/>
                </a:lnTo>
                <a:lnTo>
                  <a:pt x="497121" y="483600"/>
                </a:lnTo>
                <a:lnTo>
                  <a:pt x="557656" y="491849"/>
                </a:lnTo>
                <a:lnTo>
                  <a:pt x="620559" y="498967"/>
                </a:lnTo>
                <a:lnTo>
                  <a:pt x="685642" y="504902"/>
                </a:lnTo>
                <a:lnTo>
                  <a:pt x="752720" y="509605"/>
                </a:lnTo>
                <a:lnTo>
                  <a:pt x="821606" y="513026"/>
                </a:lnTo>
                <a:lnTo>
                  <a:pt x="892114" y="515115"/>
                </a:lnTo>
                <a:lnTo>
                  <a:pt x="964056" y="515823"/>
                </a:lnTo>
                <a:lnTo>
                  <a:pt x="1036015" y="515115"/>
                </a:lnTo>
                <a:lnTo>
                  <a:pt x="1106535" y="513026"/>
                </a:lnTo>
                <a:lnTo>
                  <a:pt x="1175431" y="509605"/>
                </a:lnTo>
                <a:lnTo>
                  <a:pt x="1242517" y="504902"/>
                </a:lnTo>
                <a:lnTo>
                  <a:pt x="1307606" y="498967"/>
                </a:lnTo>
                <a:lnTo>
                  <a:pt x="1370512" y="491849"/>
                </a:lnTo>
                <a:lnTo>
                  <a:pt x="1431049" y="483600"/>
                </a:lnTo>
                <a:lnTo>
                  <a:pt x="1489030" y="474267"/>
                </a:lnTo>
                <a:lnTo>
                  <a:pt x="1544269" y="463902"/>
                </a:lnTo>
                <a:lnTo>
                  <a:pt x="1596580" y="452554"/>
                </a:lnTo>
                <a:lnTo>
                  <a:pt x="1645777" y="440274"/>
                </a:lnTo>
                <a:lnTo>
                  <a:pt x="1691673" y="427110"/>
                </a:lnTo>
                <a:lnTo>
                  <a:pt x="1734082" y="413113"/>
                </a:lnTo>
                <a:lnTo>
                  <a:pt x="1772817" y="398332"/>
                </a:lnTo>
                <a:lnTo>
                  <a:pt x="1807694" y="382819"/>
                </a:lnTo>
                <a:lnTo>
                  <a:pt x="1865122" y="349790"/>
                </a:lnTo>
                <a:lnTo>
                  <a:pt x="1904878" y="314426"/>
                </a:lnTo>
                <a:lnTo>
                  <a:pt x="1925470" y="277125"/>
                </a:lnTo>
                <a:lnTo>
                  <a:pt x="1928113" y="257873"/>
                </a:lnTo>
                <a:lnTo>
                  <a:pt x="1925470" y="238626"/>
                </a:lnTo>
                <a:lnTo>
                  <a:pt x="1904878" y="201336"/>
                </a:lnTo>
                <a:lnTo>
                  <a:pt x="1865122" y="165982"/>
                </a:lnTo>
                <a:lnTo>
                  <a:pt x="1807694" y="132963"/>
                </a:lnTo>
                <a:lnTo>
                  <a:pt x="1772817" y="117453"/>
                </a:lnTo>
                <a:lnTo>
                  <a:pt x="1734082" y="102677"/>
                </a:lnTo>
                <a:lnTo>
                  <a:pt x="1691673" y="88685"/>
                </a:lnTo>
                <a:lnTo>
                  <a:pt x="1645777" y="75525"/>
                </a:lnTo>
                <a:lnTo>
                  <a:pt x="1596580" y="63248"/>
                </a:lnTo>
                <a:lnTo>
                  <a:pt x="1544269" y="51904"/>
                </a:lnTo>
                <a:lnTo>
                  <a:pt x="1489030" y="41542"/>
                </a:lnTo>
                <a:lnTo>
                  <a:pt x="1431049" y="32212"/>
                </a:lnTo>
                <a:lnTo>
                  <a:pt x="1370512" y="23965"/>
                </a:lnTo>
                <a:lnTo>
                  <a:pt x="1307606" y="16850"/>
                </a:lnTo>
                <a:lnTo>
                  <a:pt x="1242517" y="10917"/>
                </a:lnTo>
                <a:lnTo>
                  <a:pt x="1175431" y="6215"/>
                </a:lnTo>
                <a:lnTo>
                  <a:pt x="1106535" y="2795"/>
                </a:lnTo>
                <a:lnTo>
                  <a:pt x="1036015"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182995" y="5356859"/>
            <a:ext cx="1928495" cy="516255"/>
          </a:xfrm>
          <a:custGeom>
            <a:avLst/>
            <a:gdLst/>
            <a:ahLst/>
            <a:cxnLst/>
            <a:rect l="l" t="t" r="r" b="b"/>
            <a:pathLst>
              <a:path w="1928495" h="516254">
                <a:moveTo>
                  <a:pt x="0" y="257873"/>
                </a:moveTo>
                <a:lnTo>
                  <a:pt x="10453" y="219764"/>
                </a:lnTo>
                <a:lnTo>
                  <a:pt x="40821" y="183392"/>
                </a:lnTo>
                <a:lnTo>
                  <a:pt x="89609" y="149155"/>
                </a:lnTo>
                <a:lnTo>
                  <a:pt x="155328" y="117453"/>
                </a:lnTo>
                <a:lnTo>
                  <a:pt x="194069" y="102677"/>
                </a:lnTo>
                <a:lnTo>
                  <a:pt x="236483" y="88685"/>
                </a:lnTo>
                <a:lnTo>
                  <a:pt x="282384" y="75525"/>
                </a:lnTo>
                <a:lnTo>
                  <a:pt x="331585" y="63248"/>
                </a:lnTo>
                <a:lnTo>
                  <a:pt x="383899" y="51904"/>
                </a:lnTo>
                <a:lnTo>
                  <a:pt x="439139" y="41542"/>
                </a:lnTo>
                <a:lnTo>
                  <a:pt x="497121" y="32212"/>
                </a:lnTo>
                <a:lnTo>
                  <a:pt x="557656" y="23965"/>
                </a:lnTo>
                <a:lnTo>
                  <a:pt x="620559" y="16850"/>
                </a:lnTo>
                <a:lnTo>
                  <a:pt x="685642" y="10917"/>
                </a:lnTo>
                <a:lnTo>
                  <a:pt x="752720" y="6215"/>
                </a:lnTo>
                <a:lnTo>
                  <a:pt x="821606" y="2795"/>
                </a:lnTo>
                <a:lnTo>
                  <a:pt x="892114" y="707"/>
                </a:lnTo>
                <a:lnTo>
                  <a:pt x="964056" y="0"/>
                </a:lnTo>
                <a:lnTo>
                  <a:pt x="1036015" y="707"/>
                </a:lnTo>
                <a:lnTo>
                  <a:pt x="1106535" y="2795"/>
                </a:lnTo>
                <a:lnTo>
                  <a:pt x="1175431" y="6215"/>
                </a:lnTo>
                <a:lnTo>
                  <a:pt x="1242517" y="10917"/>
                </a:lnTo>
                <a:lnTo>
                  <a:pt x="1307606" y="16850"/>
                </a:lnTo>
                <a:lnTo>
                  <a:pt x="1370512" y="23965"/>
                </a:lnTo>
                <a:lnTo>
                  <a:pt x="1431049" y="32212"/>
                </a:lnTo>
                <a:lnTo>
                  <a:pt x="1489030" y="41542"/>
                </a:lnTo>
                <a:lnTo>
                  <a:pt x="1544269" y="51904"/>
                </a:lnTo>
                <a:lnTo>
                  <a:pt x="1596580" y="63248"/>
                </a:lnTo>
                <a:lnTo>
                  <a:pt x="1645777" y="75525"/>
                </a:lnTo>
                <a:lnTo>
                  <a:pt x="1691673" y="88685"/>
                </a:lnTo>
                <a:lnTo>
                  <a:pt x="1734082" y="102677"/>
                </a:lnTo>
                <a:lnTo>
                  <a:pt x="1772817" y="117453"/>
                </a:lnTo>
                <a:lnTo>
                  <a:pt x="1807694" y="132963"/>
                </a:lnTo>
                <a:lnTo>
                  <a:pt x="1865122" y="165982"/>
                </a:lnTo>
                <a:lnTo>
                  <a:pt x="1904878" y="201336"/>
                </a:lnTo>
                <a:lnTo>
                  <a:pt x="1925470" y="238626"/>
                </a:lnTo>
                <a:lnTo>
                  <a:pt x="1928113" y="257873"/>
                </a:lnTo>
                <a:lnTo>
                  <a:pt x="1925470" y="277125"/>
                </a:lnTo>
                <a:lnTo>
                  <a:pt x="1904878" y="314426"/>
                </a:lnTo>
                <a:lnTo>
                  <a:pt x="1865122" y="349790"/>
                </a:lnTo>
                <a:lnTo>
                  <a:pt x="1807694" y="382819"/>
                </a:lnTo>
                <a:lnTo>
                  <a:pt x="1772817" y="398332"/>
                </a:lnTo>
                <a:lnTo>
                  <a:pt x="1734082" y="413113"/>
                </a:lnTo>
                <a:lnTo>
                  <a:pt x="1691673" y="427110"/>
                </a:lnTo>
                <a:lnTo>
                  <a:pt x="1645777" y="440274"/>
                </a:lnTo>
                <a:lnTo>
                  <a:pt x="1596580" y="452554"/>
                </a:lnTo>
                <a:lnTo>
                  <a:pt x="1544269" y="463902"/>
                </a:lnTo>
                <a:lnTo>
                  <a:pt x="1489030" y="474267"/>
                </a:lnTo>
                <a:lnTo>
                  <a:pt x="1431049" y="483600"/>
                </a:lnTo>
                <a:lnTo>
                  <a:pt x="1370512" y="491849"/>
                </a:lnTo>
                <a:lnTo>
                  <a:pt x="1307606" y="498967"/>
                </a:lnTo>
                <a:lnTo>
                  <a:pt x="1242517" y="504902"/>
                </a:lnTo>
                <a:lnTo>
                  <a:pt x="1175431" y="509605"/>
                </a:lnTo>
                <a:lnTo>
                  <a:pt x="1106535" y="513026"/>
                </a:lnTo>
                <a:lnTo>
                  <a:pt x="1036015" y="515115"/>
                </a:lnTo>
                <a:lnTo>
                  <a:pt x="964056" y="515823"/>
                </a:lnTo>
                <a:lnTo>
                  <a:pt x="892114" y="515115"/>
                </a:lnTo>
                <a:lnTo>
                  <a:pt x="821606" y="513026"/>
                </a:lnTo>
                <a:lnTo>
                  <a:pt x="752720" y="509605"/>
                </a:lnTo>
                <a:lnTo>
                  <a:pt x="685642" y="504902"/>
                </a:lnTo>
                <a:lnTo>
                  <a:pt x="620559" y="498967"/>
                </a:lnTo>
                <a:lnTo>
                  <a:pt x="557656" y="491849"/>
                </a:lnTo>
                <a:lnTo>
                  <a:pt x="497121" y="483600"/>
                </a:lnTo>
                <a:lnTo>
                  <a:pt x="439139" y="474267"/>
                </a:lnTo>
                <a:lnTo>
                  <a:pt x="383899" y="463902"/>
                </a:lnTo>
                <a:lnTo>
                  <a:pt x="331585" y="452554"/>
                </a:lnTo>
                <a:lnTo>
                  <a:pt x="282384" y="440274"/>
                </a:lnTo>
                <a:lnTo>
                  <a:pt x="236483" y="427110"/>
                </a:lnTo>
                <a:lnTo>
                  <a:pt x="194069" y="413113"/>
                </a:lnTo>
                <a:lnTo>
                  <a:pt x="155328" y="398332"/>
                </a:lnTo>
                <a:lnTo>
                  <a:pt x="120446" y="382819"/>
                </a:lnTo>
                <a:lnTo>
                  <a:pt x="63006" y="349790"/>
                </a:lnTo>
                <a:lnTo>
                  <a:pt x="23241" y="314426"/>
                </a:lnTo>
                <a:lnTo>
                  <a:pt x="2644" y="277125"/>
                </a:lnTo>
                <a:lnTo>
                  <a:pt x="0" y="257873"/>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543802" y="54538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220762" y="1676526"/>
            <a:ext cx="2773680" cy="1020444"/>
          </a:xfrm>
          <a:custGeom>
            <a:avLst/>
            <a:gdLst/>
            <a:ahLst/>
            <a:cxnLst/>
            <a:rect l="l" t="t" r="r" b="b"/>
            <a:pathLst>
              <a:path w="2773679" h="1020444">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6"/>
                </a:lnTo>
                <a:lnTo>
                  <a:pt x="38760" y="630415"/>
                </a:lnTo>
                <a:lnTo>
                  <a:pt x="74783" y="675831"/>
                </a:lnTo>
                <a:lnTo>
                  <a:pt x="121661" y="719392"/>
                </a:lnTo>
                <a:lnTo>
                  <a:pt x="178812" y="760884"/>
                </a:lnTo>
                <a:lnTo>
                  <a:pt x="245655" y="800093"/>
                </a:lnTo>
                <a:lnTo>
                  <a:pt x="282530" y="818774"/>
                </a:lnTo>
                <a:lnTo>
                  <a:pt x="321610" y="836805"/>
                </a:lnTo>
                <a:lnTo>
                  <a:pt x="362822" y="854158"/>
                </a:lnTo>
                <a:lnTo>
                  <a:pt x="406095" y="870807"/>
                </a:lnTo>
                <a:lnTo>
                  <a:pt x="451355" y="886725"/>
                </a:lnTo>
                <a:lnTo>
                  <a:pt x="498529" y="901885"/>
                </a:lnTo>
                <a:lnTo>
                  <a:pt x="547546" y="916260"/>
                </a:lnTo>
                <a:lnTo>
                  <a:pt x="598333" y="929825"/>
                </a:lnTo>
                <a:lnTo>
                  <a:pt x="650816" y="942551"/>
                </a:lnTo>
                <a:lnTo>
                  <a:pt x="704924" y="954413"/>
                </a:lnTo>
                <a:lnTo>
                  <a:pt x="760583" y="965384"/>
                </a:lnTo>
                <a:lnTo>
                  <a:pt x="817722" y="975436"/>
                </a:lnTo>
                <a:lnTo>
                  <a:pt x="876267" y="984544"/>
                </a:lnTo>
                <a:lnTo>
                  <a:pt x="936146" y="992681"/>
                </a:lnTo>
                <a:lnTo>
                  <a:pt x="997286" y="999819"/>
                </a:lnTo>
                <a:lnTo>
                  <a:pt x="1059615" y="1005932"/>
                </a:lnTo>
                <a:lnTo>
                  <a:pt x="1123060" y="1010994"/>
                </a:lnTo>
                <a:lnTo>
                  <a:pt x="1187548" y="1014977"/>
                </a:lnTo>
                <a:lnTo>
                  <a:pt x="1253007" y="1017856"/>
                </a:lnTo>
                <a:lnTo>
                  <a:pt x="1319365" y="1019602"/>
                </a:lnTo>
                <a:lnTo>
                  <a:pt x="1386547" y="1020190"/>
                </a:lnTo>
                <a:lnTo>
                  <a:pt x="1453730" y="1019602"/>
                </a:lnTo>
                <a:lnTo>
                  <a:pt x="1520088" y="1017856"/>
                </a:lnTo>
                <a:lnTo>
                  <a:pt x="1585548" y="1014977"/>
                </a:lnTo>
                <a:lnTo>
                  <a:pt x="1650036" y="1010994"/>
                </a:lnTo>
                <a:lnTo>
                  <a:pt x="1713482" y="1005932"/>
                </a:lnTo>
                <a:lnTo>
                  <a:pt x="1775812" y="999819"/>
                </a:lnTo>
                <a:lnTo>
                  <a:pt x="1836953" y="992681"/>
                </a:lnTo>
                <a:lnTo>
                  <a:pt x="1896833" y="984544"/>
                </a:lnTo>
                <a:lnTo>
                  <a:pt x="1955379" y="975436"/>
                </a:lnTo>
                <a:lnTo>
                  <a:pt x="2012519" y="965384"/>
                </a:lnTo>
                <a:lnTo>
                  <a:pt x="2068180" y="954413"/>
                </a:lnTo>
                <a:lnTo>
                  <a:pt x="2122289" y="942551"/>
                </a:lnTo>
                <a:lnTo>
                  <a:pt x="2174774" y="929825"/>
                </a:lnTo>
                <a:lnTo>
                  <a:pt x="2225563" y="916260"/>
                </a:lnTo>
                <a:lnTo>
                  <a:pt x="2274581" y="901885"/>
                </a:lnTo>
                <a:lnTo>
                  <a:pt x="2321758" y="886725"/>
                </a:lnTo>
                <a:lnTo>
                  <a:pt x="2367019" y="870807"/>
                </a:lnTo>
                <a:lnTo>
                  <a:pt x="2410293" y="854158"/>
                </a:lnTo>
                <a:lnTo>
                  <a:pt x="2451508" y="836805"/>
                </a:lnTo>
                <a:lnTo>
                  <a:pt x="2490589" y="818774"/>
                </a:lnTo>
                <a:lnTo>
                  <a:pt x="2527465" y="800093"/>
                </a:lnTo>
                <a:lnTo>
                  <a:pt x="2562064" y="780787"/>
                </a:lnTo>
                <a:lnTo>
                  <a:pt x="2624137" y="740410"/>
                </a:lnTo>
                <a:lnTo>
                  <a:pt x="2676226" y="697857"/>
                </a:lnTo>
                <a:lnTo>
                  <a:pt x="2717752" y="653341"/>
                </a:lnTo>
                <a:lnTo>
                  <a:pt x="2748132" y="607077"/>
                </a:lnTo>
                <a:lnTo>
                  <a:pt x="2766786" y="559278"/>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8" name="object 8"/>
          <p:cNvSpPr/>
          <p:nvPr/>
        </p:nvSpPr>
        <p:spPr>
          <a:xfrm>
            <a:off x="1220762" y="1676526"/>
            <a:ext cx="2773680" cy="1020444"/>
          </a:xfrm>
          <a:custGeom>
            <a:avLst/>
            <a:gdLst/>
            <a:ahLst/>
            <a:cxnLst/>
            <a:rect l="l" t="t" r="r" b="b"/>
            <a:pathLst>
              <a:path w="2773679" h="1020444">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6"/>
                </a:lnTo>
                <a:lnTo>
                  <a:pt x="2734371" y="630415"/>
                </a:lnTo>
                <a:lnTo>
                  <a:pt x="2698346" y="675831"/>
                </a:lnTo>
                <a:lnTo>
                  <a:pt x="2651465" y="719392"/>
                </a:lnTo>
                <a:lnTo>
                  <a:pt x="2594312" y="760884"/>
                </a:lnTo>
                <a:lnTo>
                  <a:pt x="2527465" y="800093"/>
                </a:lnTo>
                <a:lnTo>
                  <a:pt x="2490589" y="818774"/>
                </a:lnTo>
                <a:lnTo>
                  <a:pt x="2451508" y="836805"/>
                </a:lnTo>
                <a:lnTo>
                  <a:pt x="2410293" y="854158"/>
                </a:lnTo>
                <a:lnTo>
                  <a:pt x="2367019" y="870807"/>
                </a:lnTo>
                <a:lnTo>
                  <a:pt x="2321758" y="886725"/>
                </a:lnTo>
                <a:lnTo>
                  <a:pt x="2274581" y="901885"/>
                </a:lnTo>
                <a:lnTo>
                  <a:pt x="2225563" y="916260"/>
                </a:lnTo>
                <a:lnTo>
                  <a:pt x="2174774" y="929825"/>
                </a:lnTo>
                <a:lnTo>
                  <a:pt x="2122289" y="942551"/>
                </a:lnTo>
                <a:lnTo>
                  <a:pt x="2068180" y="954413"/>
                </a:lnTo>
                <a:lnTo>
                  <a:pt x="2012519" y="965384"/>
                </a:lnTo>
                <a:lnTo>
                  <a:pt x="1955379" y="975436"/>
                </a:lnTo>
                <a:lnTo>
                  <a:pt x="1896833" y="984544"/>
                </a:lnTo>
                <a:lnTo>
                  <a:pt x="1836953" y="992681"/>
                </a:lnTo>
                <a:lnTo>
                  <a:pt x="1775812" y="999819"/>
                </a:lnTo>
                <a:lnTo>
                  <a:pt x="1713482" y="1005932"/>
                </a:lnTo>
                <a:lnTo>
                  <a:pt x="1650036" y="1010994"/>
                </a:lnTo>
                <a:lnTo>
                  <a:pt x="1585548" y="1014977"/>
                </a:lnTo>
                <a:lnTo>
                  <a:pt x="1520088" y="1017856"/>
                </a:lnTo>
                <a:lnTo>
                  <a:pt x="1453730" y="1019602"/>
                </a:lnTo>
                <a:lnTo>
                  <a:pt x="1386547" y="1020190"/>
                </a:lnTo>
                <a:lnTo>
                  <a:pt x="1319365" y="1019602"/>
                </a:lnTo>
                <a:lnTo>
                  <a:pt x="1253007" y="1017856"/>
                </a:lnTo>
                <a:lnTo>
                  <a:pt x="1187548" y="1014977"/>
                </a:lnTo>
                <a:lnTo>
                  <a:pt x="1123060" y="1010994"/>
                </a:lnTo>
                <a:lnTo>
                  <a:pt x="1059615" y="1005932"/>
                </a:lnTo>
                <a:lnTo>
                  <a:pt x="997286" y="999819"/>
                </a:lnTo>
                <a:lnTo>
                  <a:pt x="936146" y="992681"/>
                </a:lnTo>
                <a:lnTo>
                  <a:pt x="876267" y="984544"/>
                </a:lnTo>
                <a:lnTo>
                  <a:pt x="817722" y="975436"/>
                </a:lnTo>
                <a:lnTo>
                  <a:pt x="760583" y="965384"/>
                </a:lnTo>
                <a:lnTo>
                  <a:pt x="704924" y="954413"/>
                </a:lnTo>
                <a:lnTo>
                  <a:pt x="650816" y="942551"/>
                </a:lnTo>
                <a:lnTo>
                  <a:pt x="598333" y="929825"/>
                </a:lnTo>
                <a:lnTo>
                  <a:pt x="547546" y="916260"/>
                </a:lnTo>
                <a:lnTo>
                  <a:pt x="498529" y="901885"/>
                </a:lnTo>
                <a:lnTo>
                  <a:pt x="451355" y="886725"/>
                </a:lnTo>
                <a:lnTo>
                  <a:pt x="406095" y="870807"/>
                </a:lnTo>
                <a:lnTo>
                  <a:pt x="362822" y="854158"/>
                </a:lnTo>
                <a:lnTo>
                  <a:pt x="321610" y="836805"/>
                </a:lnTo>
                <a:lnTo>
                  <a:pt x="282530" y="818774"/>
                </a:lnTo>
                <a:lnTo>
                  <a:pt x="245655" y="800093"/>
                </a:lnTo>
                <a:lnTo>
                  <a:pt x="211058" y="780787"/>
                </a:lnTo>
                <a:lnTo>
                  <a:pt x="148988" y="740410"/>
                </a:lnTo>
                <a:lnTo>
                  <a:pt x="96901" y="697857"/>
                </a:lnTo>
                <a:lnTo>
                  <a:pt x="55378"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221738" y="2024837"/>
            <a:ext cx="77279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a:t>
            </a:r>
            <a:r>
              <a:rPr sz="1800" spc="-10" dirty="0">
                <a:latin typeface="Calibri"/>
                <a:cs typeface="Calibri"/>
              </a:rPr>
              <a:t>ci</a:t>
            </a:r>
            <a:r>
              <a:rPr sz="1800" dirty="0">
                <a:latin typeface="Calibri"/>
                <a:cs typeface="Calibri"/>
              </a:rPr>
              <a:t>mal</a:t>
            </a:r>
            <a:endParaRPr sz="1800">
              <a:latin typeface="Calibri"/>
              <a:cs typeface="Calibri"/>
            </a:endParaRPr>
          </a:p>
        </p:txBody>
      </p:sp>
      <p:sp>
        <p:nvSpPr>
          <p:cNvPr id="10" name="object 10"/>
          <p:cNvSpPr/>
          <p:nvPr/>
        </p:nvSpPr>
        <p:spPr>
          <a:xfrm>
            <a:off x="5761101" y="1676526"/>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761101" y="1676526"/>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895338" y="2024837"/>
            <a:ext cx="5080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5"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220762" y="4987797"/>
            <a:ext cx="2773680" cy="1020444"/>
          </a:xfrm>
          <a:custGeom>
            <a:avLst/>
            <a:gdLst/>
            <a:ahLst/>
            <a:cxnLst/>
            <a:rect l="l" t="t" r="r" b="b"/>
            <a:pathLst>
              <a:path w="2773679" h="1020445">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8"/>
                </a:lnTo>
                <a:lnTo>
                  <a:pt x="1598" y="534871"/>
                </a:lnTo>
                <a:lnTo>
                  <a:pt x="14171" y="583360"/>
                </a:lnTo>
                <a:lnTo>
                  <a:pt x="38760" y="630422"/>
                </a:lnTo>
                <a:lnTo>
                  <a:pt x="74783" y="675841"/>
                </a:lnTo>
                <a:lnTo>
                  <a:pt x="121661" y="719406"/>
                </a:lnTo>
                <a:lnTo>
                  <a:pt x="178812" y="760902"/>
                </a:lnTo>
                <a:lnTo>
                  <a:pt x="245655" y="800115"/>
                </a:lnTo>
                <a:lnTo>
                  <a:pt x="282530" y="818798"/>
                </a:lnTo>
                <a:lnTo>
                  <a:pt x="321610" y="836831"/>
                </a:lnTo>
                <a:lnTo>
                  <a:pt x="362822" y="854186"/>
                </a:lnTo>
                <a:lnTo>
                  <a:pt x="406095" y="870837"/>
                </a:lnTo>
                <a:lnTo>
                  <a:pt x="451355" y="886757"/>
                </a:lnTo>
                <a:lnTo>
                  <a:pt x="498529" y="901919"/>
                </a:lnTo>
                <a:lnTo>
                  <a:pt x="547546" y="916296"/>
                </a:lnTo>
                <a:lnTo>
                  <a:pt x="598333" y="929862"/>
                </a:lnTo>
                <a:lnTo>
                  <a:pt x="650816" y="942591"/>
                </a:lnTo>
                <a:lnTo>
                  <a:pt x="704924" y="954454"/>
                </a:lnTo>
                <a:lnTo>
                  <a:pt x="760583" y="965426"/>
                </a:lnTo>
                <a:lnTo>
                  <a:pt x="817722" y="975480"/>
                </a:lnTo>
                <a:lnTo>
                  <a:pt x="876267" y="984590"/>
                </a:lnTo>
                <a:lnTo>
                  <a:pt x="936146" y="992727"/>
                </a:lnTo>
                <a:lnTo>
                  <a:pt x="997286" y="999866"/>
                </a:lnTo>
                <a:lnTo>
                  <a:pt x="1059615" y="1005981"/>
                </a:lnTo>
                <a:lnTo>
                  <a:pt x="1123060" y="1011043"/>
                </a:lnTo>
                <a:lnTo>
                  <a:pt x="1187548" y="1015027"/>
                </a:lnTo>
                <a:lnTo>
                  <a:pt x="1253007" y="1017906"/>
                </a:lnTo>
                <a:lnTo>
                  <a:pt x="1319365" y="1019653"/>
                </a:lnTo>
                <a:lnTo>
                  <a:pt x="1386547" y="1020241"/>
                </a:lnTo>
                <a:lnTo>
                  <a:pt x="1453730" y="1019653"/>
                </a:lnTo>
                <a:lnTo>
                  <a:pt x="1520088" y="1017906"/>
                </a:lnTo>
                <a:lnTo>
                  <a:pt x="1585548" y="1015027"/>
                </a:lnTo>
                <a:lnTo>
                  <a:pt x="1650036" y="1011043"/>
                </a:lnTo>
                <a:lnTo>
                  <a:pt x="1713482" y="1005981"/>
                </a:lnTo>
                <a:lnTo>
                  <a:pt x="1775812" y="999866"/>
                </a:lnTo>
                <a:lnTo>
                  <a:pt x="1836953" y="992727"/>
                </a:lnTo>
                <a:lnTo>
                  <a:pt x="1896833" y="984590"/>
                </a:lnTo>
                <a:lnTo>
                  <a:pt x="1955379" y="975480"/>
                </a:lnTo>
                <a:lnTo>
                  <a:pt x="2012519" y="965426"/>
                </a:lnTo>
                <a:lnTo>
                  <a:pt x="2068180" y="954454"/>
                </a:lnTo>
                <a:lnTo>
                  <a:pt x="2122289" y="942591"/>
                </a:lnTo>
                <a:lnTo>
                  <a:pt x="2174774" y="929862"/>
                </a:lnTo>
                <a:lnTo>
                  <a:pt x="2225563" y="916296"/>
                </a:lnTo>
                <a:lnTo>
                  <a:pt x="2274581" y="901919"/>
                </a:lnTo>
                <a:lnTo>
                  <a:pt x="2321758" y="886757"/>
                </a:lnTo>
                <a:lnTo>
                  <a:pt x="2367019" y="870837"/>
                </a:lnTo>
                <a:lnTo>
                  <a:pt x="2410293" y="854186"/>
                </a:lnTo>
                <a:lnTo>
                  <a:pt x="2451508" y="836831"/>
                </a:lnTo>
                <a:lnTo>
                  <a:pt x="2490589" y="818798"/>
                </a:lnTo>
                <a:lnTo>
                  <a:pt x="2527465" y="800115"/>
                </a:lnTo>
                <a:lnTo>
                  <a:pt x="2562064" y="780807"/>
                </a:lnTo>
                <a:lnTo>
                  <a:pt x="2624137" y="740426"/>
                </a:lnTo>
                <a:lnTo>
                  <a:pt x="2676226" y="697869"/>
                </a:lnTo>
                <a:lnTo>
                  <a:pt x="2717752" y="653350"/>
                </a:lnTo>
                <a:lnTo>
                  <a:pt x="2748132" y="607083"/>
                </a:lnTo>
                <a:lnTo>
                  <a:pt x="2766786" y="559281"/>
                </a:lnTo>
                <a:lnTo>
                  <a:pt x="2773133" y="510158"/>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14" name="object 14"/>
          <p:cNvSpPr/>
          <p:nvPr/>
        </p:nvSpPr>
        <p:spPr>
          <a:xfrm>
            <a:off x="1220762" y="4987797"/>
            <a:ext cx="2773680" cy="1020444"/>
          </a:xfrm>
          <a:custGeom>
            <a:avLst/>
            <a:gdLst/>
            <a:ahLst/>
            <a:cxnLst/>
            <a:rect l="l" t="t" r="r" b="b"/>
            <a:pathLst>
              <a:path w="2773679" h="1020445">
                <a:moveTo>
                  <a:pt x="0" y="510158"/>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8"/>
                </a:lnTo>
                <a:lnTo>
                  <a:pt x="2771534" y="534871"/>
                </a:lnTo>
                <a:lnTo>
                  <a:pt x="2758961" y="583360"/>
                </a:lnTo>
                <a:lnTo>
                  <a:pt x="2734371" y="630422"/>
                </a:lnTo>
                <a:lnTo>
                  <a:pt x="2698346" y="675841"/>
                </a:lnTo>
                <a:lnTo>
                  <a:pt x="2651465" y="719406"/>
                </a:lnTo>
                <a:lnTo>
                  <a:pt x="2594312" y="760902"/>
                </a:lnTo>
                <a:lnTo>
                  <a:pt x="2527465" y="800115"/>
                </a:lnTo>
                <a:lnTo>
                  <a:pt x="2490589" y="818798"/>
                </a:lnTo>
                <a:lnTo>
                  <a:pt x="2451508" y="836831"/>
                </a:lnTo>
                <a:lnTo>
                  <a:pt x="2410293" y="854186"/>
                </a:lnTo>
                <a:lnTo>
                  <a:pt x="2367019" y="870837"/>
                </a:lnTo>
                <a:lnTo>
                  <a:pt x="2321758" y="886757"/>
                </a:lnTo>
                <a:lnTo>
                  <a:pt x="2274581" y="901919"/>
                </a:lnTo>
                <a:lnTo>
                  <a:pt x="2225563" y="916296"/>
                </a:lnTo>
                <a:lnTo>
                  <a:pt x="2174774" y="929862"/>
                </a:lnTo>
                <a:lnTo>
                  <a:pt x="2122289" y="942591"/>
                </a:lnTo>
                <a:lnTo>
                  <a:pt x="2068180" y="954454"/>
                </a:lnTo>
                <a:lnTo>
                  <a:pt x="2012519" y="965426"/>
                </a:lnTo>
                <a:lnTo>
                  <a:pt x="1955379" y="975480"/>
                </a:lnTo>
                <a:lnTo>
                  <a:pt x="1896833" y="984590"/>
                </a:lnTo>
                <a:lnTo>
                  <a:pt x="1836953" y="992727"/>
                </a:lnTo>
                <a:lnTo>
                  <a:pt x="1775812" y="999866"/>
                </a:lnTo>
                <a:lnTo>
                  <a:pt x="1713482" y="1005981"/>
                </a:lnTo>
                <a:lnTo>
                  <a:pt x="1650036" y="1011043"/>
                </a:lnTo>
                <a:lnTo>
                  <a:pt x="1585548" y="1015027"/>
                </a:lnTo>
                <a:lnTo>
                  <a:pt x="1520088" y="1017906"/>
                </a:lnTo>
                <a:lnTo>
                  <a:pt x="1453730" y="1019653"/>
                </a:lnTo>
                <a:lnTo>
                  <a:pt x="1386547" y="1020241"/>
                </a:lnTo>
                <a:lnTo>
                  <a:pt x="1319365" y="1019653"/>
                </a:lnTo>
                <a:lnTo>
                  <a:pt x="1253007" y="1017906"/>
                </a:lnTo>
                <a:lnTo>
                  <a:pt x="1187548" y="1015027"/>
                </a:lnTo>
                <a:lnTo>
                  <a:pt x="1123060" y="1011043"/>
                </a:lnTo>
                <a:lnTo>
                  <a:pt x="1059615" y="1005981"/>
                </a:lnTo>
                <a:lnTo>
                  <a:pt x="997286" y="999866"/>
                </a:lnTo>
                <a:lnTo>
                  <a:pt x="936146" y="992727"/>
                </a:lnTo>
                <a:lnTo>
                  <a:pt x="876267" y="984590"/>
                </a:lnTo>
                <a:lnTo>
                  <a:pt x="817722" y="975480"/>
                </a:lnTo>
                <a:lnTo>
                  <a:pt x="760583" y="965426"/>
                </a:lnTo>
                <a:lnTo>
                  <a:pt x="704924" y="954454"/>
                </a:lnTo>
                <a:lnTo>
                  <a:pt x="650816" y="942591"/>
                </a:lnTo>
                <a:lnTo>
                  <a:pt x="598333" y="929862"/>
                </a:lnTo>
                <a:lnTo>
                  <a:pt x="547546" y="916296"/>
                </a:lnTo>
                <a:lnTo>
                  <a:pt x="498529" y="901919"/>
                </a:lnTo>
                <a:lnTo>
                  <a:pt x="451355" y="886757"/>
                </a:lnTo>
                <a:lnTo>
                  <a:pt x="406095" y="870837"/>
                </a:lnTo>
                <a:lnTo>
                  <a:pt x="362822" y="854186"/>
                </a:lnTo>
                <a:lnTo>
                  <a:pt x="321610" y="836831"/>
                </a:lnTo>
                <a:lnTo>
                  <a:pt x="282530" y="818798"/>
                </a:lnTo>
                <a:lnTo>
                  <a:pt x="245655" y="800115"/>
                </a:lnTo>
                <a:lnTo>
                  <a:pt x="211058" y="780807"/>
                </a:lnTo>
                <a:lnTo>
                  <a:pt x="148988" y="740426"/>
                </a:lnTo>
                <a:lnTo>
                  <a:pt x="96901" y="697869"/>
                </a:lnTo>
                <a:lnTo>
                  <a:pt x="55378" y="653350"/>
                </a:lnTo>
                <a:lnTo>
                  <a:pt x="25000" y="607083"/>
                </a:lnTo>
                <a:lnTo>
                  <a:pt x="6346" y="559281"/>
                </a:lnTo>
                <a:lnTo>
                  <a:pt x="0" y="510158"/>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299461" y="5336870"/>
            <a:ext cx="6165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Binary</a:t>
            </a:r>
            <a:endParaRPr sz="1800">
              <a:latin typeface="Calibri"/>
              <a:cs typeface="Calibri"/>
            </a:endParaRPr>
          </a:p>
        </p:txBody>
      </p:sp>
      <p:sp>
        <p:nvSpPr>
          <p:cNvPr id="16" name="object 16"/>
          <p:cNvSpPr/>
          <p:nvPr/>
        </p:nvSpPr>
        <p:spPr>
          <a:xfrm>
            <a:off x="3993896" y="2536570"/>
            <a:ext cx="1849755" cy="2684780"/>
          </a:xfrm>
          <a:custGeom>
            <a:avLst/>
            <a:gdLst/>
            <a:ahLst/>
            <a:cxnLst/>
            <a:rect l="l" t="t" r="r" b="b"/>
            <a:pathLst>
              <a:path w="1849754" h="2684779">
                <a:moveTo>
                  <a:pt x="23621" y="2515870"/>
                </a:moveTo>
                <a:lnTo>
                  <a:pt x="0" y="2684526"/>
                </a:lnTo>
                <a:lnTo>
                  <a:pt x="149098" y="2602356"/>
                </a:lnTo>
                <a:lnTo>
                  <a:pt x="137490" y="2594355"/>
                </a:lnTo>
                <a:lnTo>
                  <a:pt x="92837" y="2594355"/>
                </a:lnTo>
                <a:lnTo>
                  <a:pt x="51053" y="2565654"/>
                </a:lnTo>
                <a:lnTo>
                  <a:pt x="65477" y="2544719"/>
                </a:lnTo>
                <a:lnTo>
                  <a:pt x="23621" y="2515870"/>
                </a:lnTo>
                <a:close/>
              </a:path>
              <a:path w="1849754" h="2684779">
                <a:moveTo>
                  <a:pt x="65477" y="2544719"/>
                </a:moveTo>
                <a:lnTo>
                  <a:pt x="51053" y="2565654"/>
                </a:lnTo>
                <a:lnTo>
                  <a:pt x="92837" y="2594355"/>
                </a:lnTo>
                <a:lnTo>
                  <a:pt x="107215" y="2573488"/>
                </a:lnTo>
                <a:lnTo>
                  <a:pt x="65477" y="2544719"/>
                </a:lnTo>
                <a:close/>
              </a:path>
              <a:path w="1849754" h="2684779">
                <a:moveTo>
                  <a:pt x="107215" y="2573488"/>
                </a:moveTo>
                <a:lnTo>
                  <a:pt x="92837" y="2594355"/>
                </a:lnTo>
                <a:lnTo>
                  <a:pt x="137490" y="2594355"/>
                </a:lnTo>
                <a:lnTo>
                  <a:pt x="107215" y="2573488"/>
                </a:lnTo>
                <a:close/>
              </a:path>
              <a:path w="1849754" h="2684779">
                <a:moveTo>
                  <a:pt x="1742274" y="110928"/>
                </a:moveTo>
                <a:lnTo>
                  <a:pt x="65477" y="2544719"/>
                </a:lnTo>
                <a:lnTo>
                  <a:pt x="107215" y="2573488"/>
                </a:lnTo>
                <a:lnTo>
                  <a:pt x="1784161" y="139787"/>
                </a:lnTo>
                <a:lnTo>
                  <a:pt x="1742274" y="110928"/>
                </a:lnTo>
                <a:close/>
              </a:path>
              <a:path w="1849754" h="2684779">
                <a:moveTo>
                  <a:pt x="1836939" y="90042"/>
                </a:moveTo>
                <a:lnTo>
                  <a:pt x="1756664" y="90042"/>
                </a:lnTo>
                <a:lnTo>
                  <a:pt x="1798574" y="118871"/>
                </a:lnTo>
                <a:lnTo>
                  <a:pt x="1784161" y="139787"/>
                </a:lnTo>
                <a:lnTo>
                  <a:pt x="1825878" y="168528"/>
                </a:lnTo>
                <a:lnTo>
                  <a:pt x="1836939" y="90042"/>
                </a:lnTo>
                <a:close/>
              </a:path>
              <a:path w="1849754" h="2684779">
                <a:moveTo>
                  <a:pt x="1756664" y="90042"/>
                </a:moveTo>
                <a:lnTo>
                  <a:pt x="1742274" y="110928"/>
                </a:lnTo>
                <a:lnTo>
                  <a:pt x="1784161" y="139787"/>
                </a:lnTo>
                <a:lnTo>
                  <a:pt x="1798574" y="118871"/>
                </a:lnTo>
                <a:lnTo>
                  <a:pt x="1756664" y="90042"/>
                </a:lnTo>
                <a:close/>
              </a:path>
              <a:path w="1849754" h="2684779">
                <a:moveTo>
                  <a:pt x="1849627" y="0"/>
                </a:moveTo>
                <a:lnTo>
                  <a:pt x="1700529" y="82168"/>
                </a:lnTo>
                <a:lnTo>
                  <a:pt x="1742274" y="110928"/>
                </a:lnTo>
                <a:lnTo>
                  <a:pt x="1756664" y="90042"/>
                </a:lnTo>
                <a:lnTo>
                  <a:pt x="1836939" y="90042"/>
                </a:lnTo>
                <a:lnTo>
                  <a:pt x="1849627" y="0"/>
                </a:lnTo>
                <a:close/>
              </a:path>
            </a:pathLst>
          </a:custGeom>
          <a:solidFill>
            <a:srgbClr val="E3E9EE"/>
          </a:solidFill>
        </p:spPr>
        <p:txBody>
          <a:bodyPr wrap="square" lIns="0" tIns="0" rIns="0" bIns="0" rtlCol="0"/>
          <a:lstStyle/>
          <a:p>
            <a:endParaRPr/>
          </a:p>
        </p:txBody>
      </p:sp>
      <p:sp>
        <p:nvSpPr>
          <p:cNvPr id="17" name="object 17"/>
          <p:cNvSpPr/>
          <p:nvPr/>
        </p:nvSpPr>
        <p:spPr>
          <a:xfrm>
            <a:off x="3993896" y="2536570"/>
            <a:ext cx="1849755" cy="2684780"/>
          </a:xfrm>
          <a:custGeom>
            <a:avLst/>
            <a:gdLst/>
            <a:ahLst/>
            <a:cxnLst/>
            <a:rect l="l" t="t" r="r" b="b"/>
            <a:pathLst>
              <a:path w="1849754" h="2684779">
                <a:moveTo>
                  <a:pt x="1742313" y="2573527"/>
                </a:moveTo>
                <a:lnTo>
                  <a:pt x="1700529" y="2602356"/>
                </a:lnTo>
                <a:lnTo>
                  <a:pt x="1849627" y="2684526"/>
                </a:lnTo>
                <a:lnTo>
                  <a:pt x="1836930" y="2594355"/>
                </a:lnTo>
                <a:lnTo>
                  <a:pt x="1756664" y="2594355"/>
                </a:lnTo>
                <a:lnTo>
                  <a:pt x="1742313" y="2573527"/>
                </a:lnTo>
                <a:close/>
              </a:path>
              <a:path w="1849754" h="2684779">
                <a:moveTo>
                  <a:pt x="1784122" y="2544680"/>
                </a:moveTo>
                <a:lnTo>
                  <a:pt x="1742313" y="2573527"/>
                </a:lnTo>
                <a:lnTo>
                  <a:pt x="1756664" y="2594355"/>
                </a:lnTo>
                <a:lnTo>
                  <a:pt x="1798574" y="2565654"/>
                </a:lnTo>
                <a:lnTo>
                  <a:pt x="1784122" y="2544680"/>
                </a:lnTo>
                <a:close/>
              </a:path>
              <a:path w="1849754" h="2684779">
                <a:moveTo>
                  <a:pt x="1825878" y="2515870"/>
                </a:moveTo>
                <a:lnTo>
                  <a:pt x="1784122" y="2544680"/>
                </a:lnTo>
                <a:lnTo>
                  <a:pt x="1798574" y="2565654"/>
                </a:lnTo>
                <a:lnTo>
                  <a:pt x="1756664" y="2594355"/>
                </a:lnTo>
                <a:lnTo>
                  <a:pt x="1836930" y="2594355"/>
                </a:lnTo>
                <a:lnTo>
                  <a:pt x="1825878" y="2515870"/>
                </a:lnTo>
                <a:close/>
              </a:path>
              <a:path w="1849754" h="2684779">
                <a:moveTo>
                  <a:pt x="107254" y="110968"/>
                </a:moveTo>
                <a:lnTo>
                  <a:pt x="65438" y="139748"/>
                </a:lnTo>
                <a:lnTo>
                  <a:pt x="1742313" y="2573527"/>
                </a:lnTo>
                <a:lnTo>
                  <a:pt x="1784122" y="2544680"/>
                </a:lnTo>
                <a:lnTo>
                  <a:pt x="107254" y="110968"/>
                </a:lnTo>
                <a:close/>
              </a:path>
              <a:path w="1849754" h="2684779">
                <a:moveTo>
                  <a:pt x="0" y="0"/>
                </a:moveTo>
                <a:lnTo>
                  <a:pt x="23621" y="168528"/>
                </a:lnTo>
                <a:lnTo>
                  <a:pt x="65438" y="139748"/>
                </a:lnTo>
                <a:lnTo>
                  <a:pt x="51053" y="118871"/>
                </a:lnTo>
                <a:lnTo>
                  <a:pt x="92837" y="90042"/>
                </a:lnTo>
                <a:lnTo>
                  <a:pt x="137657" y="90042"/>
                </a:lnTo>
                <a:lnTo>
                  <a:pt x="149098" y="82168"/>
                </a:lnTo>
                <a:lnTo>
                  <a:pt x="0" y="0"/>
                </a:lnTo>
                <a:close/>
              </a:path>
              <a:path w="1849754" h="2684779">
                <a:moveTo>
                  <a:pt x="92837" y="90042"/>
                </a:moveTo>
                <a:lnTo>
                  <a:pt x="51053" y="118871"/>
                </a:lnTo>
                <a:lnTo>
                  <a:pt x="65438" y="139748"/>
                </a:lnTo>
                <a:lnTo>
                  <a:pt x="107254" y="110968"/>
                </a:lnTo>
                <a:lnTo>
                  <a:pt x="92837" y="90042"/>
                </a:lnTo>
                <a:close/>
              </a:path>
              <a:path w="1849754" h="2684779">
                <a:moveTo>
                  <a:pt x="137657" y="90042"/>
                </a:moveTo>
                <a:lnTo>
                  <a:pt x="92837" y="90042"/>
                </a:lnTo>
                <a:lnTo>
                  <a:pt x="107254" y="110968"/>
                </a:lnTo>
                <a:lnTo>
                  <a:pt x="137657" y="90042"/>
                </a:lnTo>
                <a:close/>
              </a:path>
            </a:pathLst>
          </a:custGeom>
          <a:solidFill>
            <a:srgbClr val="E3E9EE"/>
          </a:solidFill>
        </p:spPr>
        <p:txBody>
          <a:bodyPr wrap="square" lIns="0" tIns="0" rIns="0" bIns="0" rtlCol="0"/>
          <a:lstStyle/>
          <a:p>
            <a:endParaRPr/>
          </a:p>
        </p:txBody>
      </p:sp>
      <p:sp>
        <p:nvSpPr>
          <p:cNvPr id="18" name="object 18"/>
          <p:cNvSpPr/>
          <p:nvPr/>
        </p:nvSpPr>
        <p:spPr>
          <a:xfrm>
            <a:off x="7113396" y="3003423"/>
            <a:ext cx="153035" cy="1867535"/>
          </a:xfrm>
          <a:custGeom>
            <a:avLst/>
            <a:gdLst/>
            <a:ahLst/>
            <a:cxnLst/>
            <a:rect l="l" t="t" r="r" b="b"/>
            <a:pathLst>
              <a:path w="153034" h="1867535">
                <a:moveTo>
                  <a:pt x="50803" y="1714753"/>
                </a:moveTo>
                <a:lnTo>
                  <a:pt x="0" y="1714753"/>
                </a:lnTo>
                <a:lnTo>
                  <a:pt x="76200" y="1867027"/>
                </a:lnTo>
                <a:lnTo>
                  <a:pt x="139583" y="1740153"/>
                </a:lnTo>
                <a:lnTo>
                  <a:pt x="50800" y="1740153"/>
                </a:lnTo>
                <a:lnTo>
                  <a:pt x="50803" y="1714753"/>
                </a:lnTo>
                <a:close/>
              </a:path>
              <a:path w="153034" h="1867535">
                <a:moveTo>
                  <a:pt x="51050" y="152315"/>
                </a:moveTo>
                <a:lnTo>
                  <a:pt x="50800" y="1740153"/>
                </a:lnTo>
                <a:lnTo>
                  <a:pt x="101600" y="1740153"/>
                </a:lnTo>
                <a:lnTo>
                  <a:pt x="101850" y="152357"/>
                </a:lnTo>
                <a:lnTo>
                  <a:pt x="51050" y="152315"/>
                </a:lnTo>
                <a:close/>
              </a:path>
              <a:path w="153034" h="1867535">
                <a:moveTo>
                  <a:pt x="152273" y="1714753"/>
                </a:moveTo>
                <a:lnTo>
                  <a:pt x="101603" y="1714753"/>
                </a:lnTo>
                <a:lnTo>
                  <a:pt x="101600" y="1740153"/>
                </a:lnTo>
                <a:lnTo>
                  <a:pt x="139583" y="1740153"/>
                </a:lnTo>
                <a:lnTo>
                  <a:pt x="152273" y="1714753"/>
                </a:lnTo>
                <a:close/>
              </a:path>
              <a:path w="153034" h="1867535">
                <a:moveTo>
                  <a:pt x="139975" y="127000"/>
                </a:moveTo>
                <a:lnTo>
                  <a:pt x="101853" y="127000"/>
                </a:lnTo>
                <a:lnTo>
                  <a:pt x="101850" y="152357"/>
                </a:lnTo>
                <a:lnTo>
                  <a:pt x="152653" y="152400"/>
                </a:lnTo>
                <a:lnTo>
                  <a:pt x="139975" y="127000"/>
                </a:lnTo>
                <a:close/>
              </a:path>
              <a:path w="153034" h="1867535">
                <a:moveTo>
                  <a:pt x="101853" y="127000"/>
                </a:moveTo>
                <a:lnTo>
                  <a:pt x="51053" y="127000"/>
                </a:lnTo>
                <a:lnTo>
                  <a:pt x="51050" y="152315"/>
                </a:lnTo>
                <a:lnTo>
                  <a:pt x="101850" y="152357"/>
                </a:lnTo>
                <a:lnTo>
                  <a:pt x="101853" y="127000"/>
                </a:lnTo>
                <a:close/>
              </a:path>
              <a:path w="153034" h="1867535">
                <a:moveTo>
                  <a:pt x="76580" y="0"/>
                </a:moveTo>
                <a:lnTo>
                  <a:pt x="380" y="152273"/>
                </a:lnTo>
                <a:lnTo>
                  <a:pt x="51050" y="152315"/>
                </a:lnTo>
                <a:lnTo>
                  <a:pt x="51053" y="127000"/>
                </a:lnTo>
                <a:lnTo>
                  <a:pt x="139975" y="127000"/>
                </a:lnTo>
                <a:lnTo>
                  <a:pt x="76580" y="0"/>
                </a:lnTo>
                <a:close/>
              </a:path>
            </a:pathLst>
          </a:custGeom>
          <a:solidFill>
            <a:srgbClr val="E3E9EE"/>
          </a:solidFill>
        </p:spPr>
        <p:txBody>
          <a:bodyPr wrap="square" lIns="0" tIns="0" rIns="0" bIns="0" rtlCol="0"/>
          <a:lstStyle/>
          <a:p>
            <a:endParaRPr/>
          </a:p>
        </p:txBody>
      </p:sp>
      <p:sp>
        <p:nvSpPr>
          <p:cNvPr id="19" name="object 19"/>
          <p:cNvSpPr/>
          <p:nvPr/>
        </p:nvSpPr>
        <p:spPr>
          <a:xfrm>
            <a:off x="2487802" y="2887598"/>
            <a:ext cx="152400" cy="1866900"/>
          </a:xfrm>
          <a:custGeom>
            <a:avLst/>
            <a:gdLst/>
            <a:ahLst/>
            <a:cxnLst/>
            <a:rect l="l" t="t" r="r" b="b"/>
            <a:pathLst>
              <a:path w="152400" h="1866900">
                <a:moveTo>
                  <a:pt x="101473" y="126873"/>
                </a:moveTo>
                <a:lnTo>
                  <a:pt x="50673" y="126873"/>
                </a:lnTo>
                <a:lnTo>
                  <a:pt x="50419" y="1866900"/>
                </a:lnTo>
                <a:lnTo>
                  <a:pt x="101092" y="1866900"/>
                </a:lnTo>
                <a:lnTo>
                  <a:pt x="101473" y="126873"/>
                </a:lnTo>
                <a:close/>
              </a:path>
              <a:path w="152400" h="1866900">
                <a:moveTo>
                  <a:pt x="76073" y="0"/>
                </a:moveTo>
                <a:lnTo>
                  <a:pt x="0" y="152273"/>
                </a:lnTo>
                <a:lnTo>
                  <a:pt x="50669" y="152273"/>
                </a:lnTo>
                <a:lnTo>
                  <a:pt x="50673" y="126873"/>
                </a:lnTo>
                <a:lnTo>
                  <a:pt x="139562" y="126873"/>
                </a:lnTo>
                <a:lnTo>
                  <a:pt x="76073" y="0"/>
                </a:lnTo>
                <a:close/>
              </a:path>
              <a:path w="152400" h="1866900">
                <a:moveTo>
                  <a:pt x="139562" y="126873"/>
                </a:moveTo>
                <a:lnTo>
                  <a:pt x="101473" y="126873"/>
                </a:lnTo>
                <a:lnTo>
                  <a:pt x="101467" y="152273"/>
                </a:lnTo>
                <a:lnTo>
                  <a:pt x="152273" y="152273"/>
                </a:lnTo>
                <a:lnTo>
                  <a:pt x="139562" y="126873"/>
                </a:lnTo>
                <a:close/>
              </a:path>
            </a:pathLst>
          </a:custGeom>
          <a:solidFill>
            <a:srgbClr val="FF0000"/>
          </a:solidFill>
        </p:spPr>
        <p:txBody>
          <a:bodyPr wrap="square" lIns="0" tIns="0" rIns="0" bIns="0" rtlCol="0"/>
          <a:lstStyle/>
          <a:p>
            <a:endParaRPr/>
          </a:p>
        </p:txBody>
      </p:sp>
      <p:sp>
        <p:nvSpPr>
          <p:cNvPr id="20" name="object 20"/>
          <p:cNvSpPr/>
          <p:nvPr/>
        </p:nvSpPr>
        <p:spPr>
          <a:xfrm>
            <a:off x="4246498" y="2111248"/>
            <a:ext cx="1344930" cy="153035"/>
          </a:xfrm>
          <a:custGeom>
            <a:avLst/>
            <a:gdLst/>
            <a:ahLst/>
            <a:cxnLst/>
            <a:rect l="l" t="t" r="r" b="b"/>
            <a:pathLst>
              <a:path w="1344929" h="153035">
                <a:moveTo>
                  <a:pt x="1192402" y="101845"/>
                </a:moveTo>
                <a:lnTo>
                  <a:pt x="1192402" y="152526"/>
                </a:lnTo>
                <a:lnTo>
                  <a:pt x="1293833" y="101853"/>
                </a:lnTo>
                <a:lnTo>
                  <a:pt x="1192402" y="101845"/>
                </a:lnTo>
                <a:close/>
              </a:path>
              <a:path w="1344929" h="153035">
                <a:moveTo>
                  <a:pt x="152400" y="0"/>
                </a:moveTo>
                <a:lnTo>
                  <a:pt x="0" y="76073"/>
                </a:lnTo>
                <a:lnTo>
                  <a:pt x="152273" y="152273"/>
                </a:lnTo>
                <a:lnTo>
                  <a:pt x="152315" y="101481"/>
                </a:lnTo>
                <a:lnTo>
                  <a:pt x="127000" y="101473"/>
                </a:lnTo>
                <a:lnTo>
                  <a:pt x="127000" y="50800"/>
                </a:lnTo>
                <a:lnTo>
                  <a:pt x="152357" y="50800"/>
                </a:lnTo>
                <a:lnTo>
                  <a:pt x="152400" y="0"/>
                </a:lnTo>
                <a:close/>
              </a:path>
              <a:path w="1344929" h="153035">
                <a:moveTo>
                  <a:pt x="1192402" y="51048"/>
                </a:moveTo>
                <a:lnTo>
                  <a:pt x="1192402" y="101845"/>
                </a:lnTo>
                <a:lnTo>
                  <a:pt x="1217802" y="101853"/>
                </a:lnTo>
                <a:lnTo>
                  <a:pt x="1217802" y="51053"/>
                </a:lnTo>
                <a:lnTo>
                  <a:pt x="1192402" y="51048"/>
                </a:lnTo>
                <a:close/>
              </a:path>
              <a:path w="1344929" h="153035">
                <a:moveTo>
                  <a:pt x="1192402" y="253"/>
                </a:moveTo>
                <a:lnTo>
                  <a:pt x="1192402" y="51048"/>
                </a:lnTo>
                <a:lnTo>
                  <a:pt x="1217802" y="51053"/>
                </a:lnTo>
                <a:lnTo>
                  <a:pt x="1217802" y="101853"/>
                </a:lnTo>
                <a:lnTo>
                  <a:pt x="1293851" y="101845"/>
                </a:lnTo>
                <a:lnTo>
                  <a:pt x="1344676" y="76453"/>
                </a:lnTo>
                <a:lnTo>
                  <a:pt x="1192402" y="253"/>
                </a:lnTo>
                <a:close/>
              </a:path>
              <a:path w="1344929" h="153035">
                <a:moveTo>
                  <a:pt x="152357" y="50805"/>
                </a:moveTo>
                <a:lnTo>
                  <a:pt x="152315" y="101481"/>
                </a:lnTo>
                <a:lnTo>
                  <a:pt x="1192402" y="101845"/>
                </a:lnTo>
                <a:lnTo>
                  <a:pt x="1192402" y="51048"/>
                </a:lnTo>
                <a:lnTo>
                  <a:pt x="152357" y="50805"/>
                </a:lnTo>
                <a:close/>
              </a:path>
              <a:path w="1344929" h="153035">
                <a:moveTo>
                  <a:pt x="127000" y="50800"/>
                </a:moveTo>
                <a:lnTo>
                  <a:pt x="127000"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
        <p:nvSpPr>
          <p:cNvPr id="21" name="object 21"/>
          <p:cNvSpPr/>
          <p:nvPr/>
        </p:nvSpPr>
        <p:spPr>
          <a:xfrm>
            <a:off x="4246498" y="5494146"/>
            <a:ext cx="1344930" cy="153035"/>
          </a:xfrm>
          <a:custGeom>
            <a:avLst/>
            <a:gdLst/>
            <a:ahLst/>
            <a:cxnLst/>
            <a:rect l="l" t="t" r="r" b="b"/>
            <a:pathLst>
              <a:path w="1344929" h="153035">
                <a:moveTo>
                  <a:pt x="1192402" y="51048"/>
                </a:moveTo>
                <a:lnTo>
                  <a:pt x="1192402" y="152590"/>
                </a:lnTo>
                <a:lnTo>
                  <a:pt x="1293901" y="101841"/>
                </a:lnTo>
                <a:lnTo>
                  <a:pt x="1217802" y="101841"/>
                </a:lnTo>
                <a:lnTo>
                  <a:pt x="1217802" y="51053"/>
                </a:lnTo>
                <a:lnTo>
                  <a:pt x="1192402" y="51048"/>
                </a:lnTo>
                <a:close/>
              </a:path>
              <a:path w="1344929" h="153035">
                <a:moveTo>
                  <a:pt x="152400" y="0"/>
                </a:moveTo>
                <a:lnTo>
                  <a:pt x="0" y="76072"/>
                </a:lnTo>
                <a:lnTo>
                  <a:pt x="152273" y="152311"/>
                </a:lnTo>
                <a:lnTo>
                  <a:pt x="152315" y="101555"/>
                </a:lnTo>
                <a:lnTo>
                  <a:pt x="127000" y="101549"/>
                </a:lnTo>
                <a:lnTo>
                  <a:pt x="127000" y="50799"/>
                </a:lnTo>
                <a:lnTo>
                  <a:pt x="152357" y="50799"/>
                </a:lnTo>
                <a:lnTo>
                  <a:pt x="152400" y="0"/>
                </a:lnTo>
                <a:close/>
              </a:path>
              <a:path w="1344929" h="153035">
                <a:moveTo>
                  <a:pt x="1217802" y="101834"/>
                </a:moveTo>
                <a:lnTo>
                  <a:pt x="1192403" y="101834"/>
                </a:lnTo>
                <a:lnTo>
                  <a:pt x="1217802" y="101841"/>
                </a:lnTo>
                <a:close/>
              </a:path>
              <a:path w="1344929" h="153035">
                <a:moveTo>
                  <a:pt x="1192402" y="253"/>
                </a:moveTo>
                <a:lnTo>
                  <a:pt x="1192402" y="51048"/>
                </a:lnTo>
                <a:lnTo>
                  <a:pt x="1217802" y="51053"/>
                </a:lnTo>
                <a:lnTo>
                  <a:pt x="1217802" y="101841"/>
                </a:lnTo>
                <a:lnTo>
                  <a:pt x="1293915" y="101834"/>
                </a:lnTo>
                <a:lnTo>
                  <a:pt x="1344676" y="76453"/>
                </a:lnTo>
                <a:lnTo>
                  <a:pt x="1192402" y="253"/>
                </a:lnTo>
                <a:close/>
              </a:path>
              <a:path w="1344929" h="153035">
                <a:moveTo>
                  <a:pt x="152357" y="50805"/>
                </a:moveTo>
                <a:lnTo>
                  <a:pt x="152315" y="101555"/>
                </a:lnTo>
                <a:lnTo>
                  <a:pt x="1192403" y="101834"/>
                </a:lnTo>
                <a:lnTo>
                  <a:pt x="1192402" y="51048"/>
                </a:lnTo>
                <a:lnTo>
                  <a:pt x="152357" y="50805"/>
                </a:lnTo>
                <a:close/>
              </a:path>
              <a:path w="1344929" h="153035">
                <a:moveTo>
                  <a:pt x="127000" y="50799"/>
                </a:moveTo>
                <a:lnTo>
                  <a:pt x="127000" y="101549"/>
                </a:lnTo>
                <a:lnTo>
                  <a:pt x="152315" y="101555"/>
                </a:lnTo>
                <a:lnTo>
                  <a:pt x="152357" y="50805"/>
                </a:lnTo>
                <a:lnTo>
                  <a:pt x="127000" y="50799"/>
                </a:lnTo>
                <a:close/>
              </a:path>
            </a:pathLst>
          </a:custGeom>
          <a:solidFill>
            <a:srgbClr val="E3E9EE"/>
          </a:solidFill>
        </p:spPr>
        <p:txBody>
          <a:bodyPr wrap="square" lIns="0" tIns="0" rIns="0" bIns="0" rtlCol="0"/>
          <a:lstStyle/>
          <a:p>
            <a:endParaRPr/>
          </a:p>
        </p:txBody>
      </p:sp>
      <p:sp>
        <p:nvSpPr>
          <p:cNvPr id="24" name="object 24"/>
          <p:cNvSpPr txBox="1"/>
          <p:nvPr/>
        </p:nvSpPr>
        <p:spPr>
          <a:xfrm>
            <a:off x="8414257"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A8A8A"/>
                </a:solidFill>
                <a:latin typeface="Calibri"/>
                <a:cs typeface="Calibri"/>
              </a:rPr>
              <a:pPr marL="25400">
                <a:lnSpc>
                  <a:spcPts val="1240"/>
                </a:lnSpc>
              </a:pPr>
              <a:t>79</a:t>
            </a:fld>
            <a:endParaRPr sz="1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89738"/>
            <a:ext cx="2705735" cy="513715"/>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Calibri"/>
                <a:cs typeface="Calibri"/>
              </a:rPr>
              <a:t>Number</a:t>
            </a:r>
            <a:r>
              <a:rPr sz="3200" b="1" spc="-60" dirty="0">
                <a:latin typeface="Calibri"/>
                <a:cs typeface="Calibri"/>
              </a:rPr>
              <a:t> </a:t>
            </a:r>
            <a:r>
              <a:rPr sz="3200" b="1" spc="-30" dirty="0">
                <a:latin typeface="Calibri"/>
                <a:cs typeface="Calibri"/>
              </a:rPr>
              <a:t>System</a:t>
            </a:r>
            <a:endParaRPr sz="3200">
              <a:latin typeface="Calibri"/>
              <a:cs typeface="Calibri"/>
            </a:endParaRPr>
          </a:p>
        </p:txBody>
      </p:sp>
      <p:sp>
        <p:nvSpPr>
          <p:cNvPr id="3" name="object 3"/>
          <p:cNvSpPr txBox="1"/>
          <p:nvPr/>
        </p:nvSpPr>
        <p:spPr>
          <a:xfrm>
            <a:off x="535940" y="1607565"/>
            <a:ext cx="7853045" cy="1002030"/>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Lst>
            </a:pPr>
            <a:r>
              <a:rPr sz="3200" dirty="0">
                <a:latin typeface="Calibri"/>
                <a:cs typeface="Calibri"/>
              </a:rPr>
              <a:t>A </a:t>
            </a:r>
            <a:r>
              <a:rPr sz="3200" spc="-5" dirty="0">
                <a:latin typeface="Calibri"/>
                <a:cs typeface="Calibri"/>
              </a:rPr>
              <a:t>number </a:t>
            </a:r>
            <a:r>
              <a:rPr sz="3200" spc="-30" dirty="0">
                <a:latin typeface="Calibri"/>
                <a:cs typeface="Calibri"/>
              </a:rPr>
              <a:t>system </a:t>
            </a:r>
            <a:r>
              <a:rPr sz="3200" spc="-10" dirty="0">
                <a:latin typeface="Calibri"/>
                <a:cs typeface="Calibri"/>
              </a:rPr>
              <a:t>defines </a:t>
            </a:r>
            <a:r>
              <a:rPr sz="3200" dirty="0">
                <a:latin typeface="Calibri"/>
                <a:cs typeface="Calibri"/>
              </a:rPr>
              <a:t>a </a:t>
            </a:r>
            <a:r>
              <a:rPr sz="3200" spc="-10" dirty="0">
                <a:latin typeface="Calibri"/>
                <a:cs typeface="Calibri"/>
              </a:rPr>
              <a:t>set </a:t>
            </a:r>
            <a:r>
              <a:rPr sz="3200" spc="-5" dirty="0">
                <a:latin typeface="Calibri"/>
                <a:cs typeface="Calibri"/>
              </a:rPr>
              <a:t>of </a:t>
            </a:r>
            <a:r>
              <a:rPr sz="3200" spc="-10" dirty="0">
                <a:latin typeface="Calibri"/>
                <a:cs typeface="Calibri"/>
              </a:rPr>
              <a:t>values </a:t>
            </a:r>
            <a:r>
              <a:rPr sz="3200" spc="-5" dirty="0">
                <a:latin typeface="Calibri"/>
                <a:cs typeface="Calibri"/>
              </a:rPr>
              <a:t>used  </a:t>
            </a:r>
            <a:r>
              <a:rPr sz="3200" spc="-20" dirty="0">
                <a:latin typeface="Calibri"/>
                <a:cs typeface="Calibri"/>
              </a:rPr>
              <a:t>to </a:t>
            </a:r>
            <a:r>
              <a:rPr sz="3200" spc="-15" dirty="0">
                <a:latin typeface="Calibri"/>
                <a:cs typeface="Calibri"/>
              </a:rPr>
              <a:t>represent</a:t>
            </a:r>
            <a:r>
              <a:rPr sz="3200" spc="-25" dirty="0">
                <a:latin typeface="Calibri"/>
                <a:cs typeface="Calibri"/>
              </a:rPr>
              <a:t> </a:t>
            </a:r>
            <a:r>
              <a:rPr sz="3200" spc="-35" dirty="0">
                <a:latin typeface="Calibri"/>
                <a:cs typeface="Calibri"/>
              </a:rPr>
              <a:t>quantity.</a:t>
            </a:r>
            <a:endParaRPr sz="3200">
              <a:latin typeface="Calibri"/>
              <a:cs typeface="Calibri"/>
            </a:endParaRPr>
          </a:p>
        </p:txBody>
      </p:sp>
      <p:sp>
        <p:nvSpPr>
          <p:cNvPr id="4" name="object 4"/>
          <p:cNvSpPr/>
          <p:nvPr/>
        </p:nvSpPr>
        <p:spPr>
          <a:xfrm>
            <a:off x="304558" y="9903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794359"/>
            <a:ext cx="8376920" cy="5171440"/>
          </a:xfrm>
          <a:prstGeom prst="rect">
            <a:avLst/>
          </a:prstGeom>
        </p:spPr>
        <p:txBody>
          <a:bodyPr vert="horz" wrap="square" lIns="0" tIns="268605" rIns="0" bIns="0" rtlCol="0">
            <a:spAutoFit/>
          </a:bodyPr>
          <a:lstStyle/>
          <a:p>
            <a:pPr marL="12700">
              <a:lnSpc>
                <a:spcPct val="100000"/>
              </a:lnSpc>
              <a:spcBef>
                <a:spcPts val="2115"/>
              </a:spcBef>
            </a:pPr>
            <a:r>
              <a:rPr sz="3200" spc="-15" dirty="0">
                <a:solidFill>
                  <a:srgbClr val="FF0000"/>
                </a:solidFill>
                <a:latin typeface="Calibri"/>
                <a:cs typeface="Calibri"/>
              </a:rPr>
              <a:t>Procedure:</a:t>
            </a:r>
            <a:endParaRPr sz="3200">
              <a:latin typeface="Calibri"/>
              <a:cs typeface="Calibri"/>
            </a:endParaRPr>
          </a:p>
          <a:p>
            <a:pPr marL="527685" indent="-515620" algn="just">
              <a:lnSpc>
                <a:spcPct val="100000"/>
              </a:lnSpc>
              <a:spcBef>
                <a:spcPts val="2014"/>
              </a:spcBef>
              <a:buAutoNum type="arabicPeriod"/>
              <a:tabLst>
                <a:tab pos="528320" algn="l"/>
              </a:tabLst>
            </a:pPr>
            <a:r>
              <a:rPr sz="3200" spc="-30" dirty="0">
                <a:latin typeface="Calibri"/>
                <a:cs typeface="Calibri"/>
              </a:rPr>
              <a:t>Write </a:t>
            </a:r>
            <a:r>
              <a:rPr sz="3200" spc="-5" dirty="0">
                <a:latin typeface="Calibri"/>
                <a:cs typeface="Calibri"/>
              </a:rPr>
              <a:t>down </a:t>
            </a:r>
            <a:r>
              <a:rPr sz="3200" dirty="0">
                <a:latin typeface="Calibri"/>
                <a:cs typeface="Calibri"/>
              </a:rPr>
              <a:t>the </a:t>
            </a:r>
            <a:r>
              <a:rPr sz="3200" spc="-5" dirty="0">
                <a:latin typeface="Calibri"/>
                <a:cs typeface="Calibri"/>
              </a:rPr>
              <a:t>binary</a:t>
            </a:r>
            <a:r>
              <a:rPr sz="3200" spc="35" dirty="0">
                <a:latin typeface="Calibri"/>
                <a:cs typeface="Calibri"/>
              </a:rPr>
              <a:t> </a:t>
            </a:r>
            <a:r>
              <a:rPr sz="3200" spc="-50" dirty="0">
                <a:latin typeface="Calibri"/>
                <a:cs typeface="Calibri"/>
              </a:rPr>
              <a:t>number.</a:t>
            </a:r>
            <a:endParaRPr sz="3200">
              <a:latin typeface="Calibri"/>
              <a:cs typeface="Calibri"/>
            </a:endParaRPr>
          </a:p>
          <a:p>
            <a:pPr marL="527685" indent="-515620" algn="just">
              <a:lnSpc>
                <a:spcPct val="100000"/>
              </a:lnSpc>
              <a:spcBef>
                <a:spcPts val="1925"/>
              </a:spcBef>
              <a:buAutoNum type="arabicPeriod"/>
              <a:tabLst>
                <a:tab pos="528320" algn="l"/>
              </a:tabLst>
            </a:pPr>
            <a:r>
              <a:rPr sz="3200" spc="-30" dirty="0">
                <a:latin typeface="Calibri"/>
                <a:cs typeface="Calibri"/>
              </a:rPr>
              <a:t>Write </a:t>
            </a:r>
            <a:r>
              <a:rPr sz="3200" spc="-5" dirty="0">
                <a:latin typeface="Calibri"/>
                <a:cs typeface="Calibri"/>
              </a:rPr>
              <a:t>down </a:t>
            </a:r>
            <a:r>
              <a:rPr sz="3200" dirty="0">
                <a:latin typeface="Calibri"/>
                <a:cs typeface="Calibri"/>
              </a:rPr>
              <a:t>the </a:t>
            </a:r>
            <a:r>
              <a:rPr sz="3200" spc="-10" dirty="0">
                <a:latin typeface="Calibri"/>
                <a:cs typeface="Calibri"/>
              </a:rPr>
              <a:t>weights </a:t>
            </a:r>
            <a:r>
              <a:rPr sz="3200" spc="-30" dirty="0">
                <a:latin typeface="Calibri"/>
                <a:cs typeface="Calibri"/>
              </a:rPr>
              <a:t>for </a:t>
            </a:r>
            <a:r>
              <a:rPr sz="3200" spc="-25" dirty="0">
                <a:latin typeface="Calibri"/>
                <a:cs typeface="Calibri"/>
              </a:rPr>
              <a:t>different</a:t>
            </a:r>
            <a:r>
              <a:rPr sz="3200" spc="45" dirty="0">
                <a:latin typeface="Calibri"/>
                <a:cs typeface="Calibri"/>
              </a:rPr>
              <a:t> </a:t>
            </a:r>
            <a:r>
              <a:rPr sz="3200" spc="-5" dirty="0">
                <a:latin typeface="Calibri"/>
                <a:cs typeface="Calibri"/>
              </a:rPr>
              <a:t>positions.</a:t>
            </a:r>
            <a:endParaRPr sz="3200">
              <a:latin typeface="Calibri"/>
              <a:cs typeface="Calibri"/>
            </a:endParaRPr>
          </a:p>
          <a:p>
            <a:pPr marL="527685" marR="5080" indent="-515620" algn="just">
              <a:lnSpc>
                <a:spcPct val="150000"/>
              </a:lnSpc>
              <a:buAutoNum type="arabicPeriod"/>
              <a:tabLst>
                <a:tab pos="528320" algn="l"/>
              </a:tabLst>
            </a:pPr>
            <a:r>
              <a:rPr sz="3200" dirty="0">
                <a:latin typeface="Calibri"/>
                <a:cs typeface="Calibri"/>
              </a:rPr>
              <a:t>Multiply each </a:t>
            </a:r>
            <a:r>
              <a:rPr sz="3200" spc="-5" dirty="0">
                <a:latin typeface="Calibri"/>
                <a:cs typeface="Calibri"/>
              </a:rPr>
              <a:t>bit </a:t>
            </a:r>
            <a:r>
              <a:rPr sz="3200" dirty="0">
                <a:latin typeface="Calibri"/>
                <a:cs typeface="Calibri"/>
              </a:rPr>
              <a:t>in the </a:t>
            </a:r>
            <a:r>
              <a:rPr sz="3200" spc="-5" dirty="0">
                <a:latin typeface="Calibri"/>
                <a:cs typeface="Calibri"/>
              </a:rPr>
              <a:t>binary number </a:t>
            </a:r>
            <a:r>
              <a:rPr sz="3200" dirty="0">
                <a:latin typeface="Calibri"/>
                <a:cs typeface="Calibri"/>
              </a:rPr>
              <a:t>with  the </a:t>
            </a:r>
            <a:r>
              <a:rPr sz="3200" spc="-10" dirty="0">
                <a:latin typeface="Calibri"/>
                <a:cs typeface="Calibri"/>
              </a:rPr>
              <a:t>corresponding weight </a:t>
            </a:r>
            <a:r>
              <a:rPr sz="3200" spc="-25" dirty="0">
                <a:latin typeface="Calibri"/>
                <a:cs typeface="Calibri"/>
              </a:rPr>
              <a:t>to </a:t>
            </a:r>
            <a:r>
              <a:rPr sz="3200" spc="-10" dirty="0">
                <a:latin typeface="Calibri"/>
                <a:cs typeface="Calibri"/>
              </a:rPr>
              <a:t>obtain product  </a:t>
            </a:r>
            <a:r>
              <a:rPr sz="3200" spc="-15" dirty="0">
                <a:latin typeface="Calibri"/>
                <a:cs typeface="Calibri"/>
              </a:rPr>
              <a:t>numbers </a:t>
            </a:r>
            <a:r>
              <a:rPr sz="3200" spc="-25" dirty="0">
                <a:latin typeface="Calibri"/>
                <a:cs typeface="Calibri"/>
              </a:rPr>
              <a:t>to </a:t>
            </a:r>
            <a:r>
              <a:rPr sz="3200" spc="-15" dirty="0">
                <a:latin typeface="Calibri"/>
                <a:cs typeface="Calibri"/>
              </a:rPr>
              <a:t>get </a:t>
            </a:r>
            <a:r>
              <a:rPr sz="3200" dirty="0">
                <a:latin typeface="Calibri"/>
                <a:cs typeface="Calibri"/>
              </a:rPr>
              <a:t>the </a:t>
            </a:r>
            <a:r>
              <a:rPr sz="3200" spc="-5" dirty="0">
                <a:latin typeface="Calibri"/>
                <a:cs typeface="Calibri"/>
              </a:rPr>
              <a:t>decimal</a:t>
            </a:r>
            <a:r>
              <a:rPr sz="3200" spc="50" dirty="0">
                <a:latin typeface="Calibri"/>
                <a:cs typeface="Calibri"/>
              </a:rPr>
              <a:t> </a:t>
            </a:r>
            <a:r>
              <a:rPr sz="3200" spc="-10" dirty="0">
                <a:latin typeface="Calibri"/>
                <a:cs typeface="Calibri"/>
              </a:rPr>
              <a:t>numbers.</a:t>
            </a:r>
            <a:endParaRPr sz="3200">
              <a:latin typeface="Calibri"/>
              <a:cs typeface="Calibri"/>
            </a:endParaRPr>
          </a:p>
          <a:p>
            <a:pPr marL="527685" indent="-515620" algn="just">
              <a:lnSpc>
                <a:spcPct val="100000"/>
              </a:lnSpc>
              <a:spcBef>
                <a:spcPts val="1920"/>
              </a:spcBef>
              <a:buAutoNum type="arabicPeriod"/>
              <a:tabLst>
                <a:tab pos="528320" algn="l"/>
              </a:tabLst>
            </a:pPr>
            <a:r>
              <a:rPr sz="3200" dirty="0">
                <a:latin typeface="Calibri"/>
                <a:cs typeface="Calibri"/>
              </a:rPr>
              <a:t>Add all the </a:t>
            </a:r>
            <a:r>
              <a:rPr sz="3200" spc="-10" dirty="0">
                <a:latin typeface="Calibri"/>
                <a:cs typeface="Calibri"/>
              </a:rPr>
              <a:t>product numbers </a:t>
            </a:r>
            <a:r>
              <a:rPr sz="3200" spc="-25" dirty="0">
                <a:latin typeface="Calibri"/>
                <a:cs typeface="Calibri"/>
              </a:rPr>
              <a:t>to </a:t>
            </a:r>
            <a:r>
              <a:rPr sz="3200" spc="-15" dirty="0">
                <a:latin typeface="Calibri"/>
                <a:cs typeface="Calibri"/>
              </a:rPr>
              <a:t>get </a:t>
            </a:r>
            <a:r>
              <a:rPr sz="3200" dirty="0">
                <a:latin typeface="Calibri"/>
                <a:cs typeface="Calibri"/>
              </a:rPr>
              <a:t>the</a:t>
            </a:r>
            <a:r>
              <a:rPr sz="3200" spc="175" dirty="0">
                <a:latin typeface="Calibri"/>
                <a:cs typeface="Calibri"/>
              </a:rPr>
              <a:t> </a:t>
            </a:r>
            <a:r>
              <a:rPr sz="3200" spc="-5" dirty="0">
                <a:latin typeface="Calibri"/>
                <a:cs typeface="Calibri"/>
              </a:rPr>
              <a:t>decimal</a:t>
            </a:r>
            <a:endParaRPr sz="3200">
              <a:latin typeface="Calibri"/>
              <a:cs typeface="Calibri"/>
            </a:endParaRPr>
          </a:p>
        </p:txBody>
      </p:sp>
      <p:sp>
        <p:nvSpPr>
          <p:cNvPr id="5" name="object 5"/>
          <p:cNvSpPr txBox="1"/>
          <p:nvPr/>
        </p:nvSpPr>
        <p:spPr>
          <a:xfrm>
            <a:off x="8426957" y="6426809"/>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94</a:t>
            </a:r>
            <a:endParaRPr sz="1200">
              <a:latin typeface="Calibri"/>
              <a:cs typeface="Calibri"/>
            </a:endParaRPr>
          </a:p>
        </p:txBody>
      </p:sp>
      <p:sp>
        <p:nvSpPr>
          <p:cNvPr id="6" name="object 6"/>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7" name="object 7"/>
          <p:cNvSpPr txBox="1">
            <a:spLocks noGrp="1"/>
          </p:cNvSpPr>
          <p:nvPr>
            <p:ph type="title"/>
          </p:nvPr>
        </p:nvSpPr>
        <p:spPr>
          <a:xfrm>
            <a:off x="535940" y="116840"/>
            <a:ext cx="760095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Conversion </a:t>
            </a:r>
            <a:r>
              <a:rPr sz="2800" b="1" spc="-5" dirty="0">
                <a:latin typeface="Calibri"/>
                <a:cs typeface="Calibri"/>
              </a:rPr>
              <a:t>of </a:t>
            </a:r>
            <a:r>
              <a:rPr sz="2800" b="1" dirty="0">
                <a:latin typeface="Calibri"/>
                <a:cs typeface="Calibri"/>
              </a:rPr>
              <a:t>Binary </a:t>
            </a:r>
            <a:r>
              <a:rPr sz="2800" b="1" spc="-5" dirty="0">
                <a:latin typeface="Calibri"/>
                <a:cs typeface="Calibri"/>
              </a:rPr>
              <a:t>Number </a:t>
            </a:r>
            <a:r>
              <a:rPr sz="2800" b="1" spc="-20" dirty="0">
                <a:latin typeface="Calibri"/>
                <a:cs typeface="Calibri"/>
              </a:rPr>
              <a:t>into </a:t>
            </a:r>
            <a:r>
              <a:rPr sz="2800" b="1" spc="-5" dirty="0">
                <a:latin typeface="Calibri"/>
                <a:cs typeface="Calibri"/>
              </a:rPr>
              <a:t>Decimal</a:t>
            </a:r>
            <a:r>
              <a:rPr sz="2800" b="1" spc="95" dirty="0">
                <a:latin typeface="Calibri"/>
                <a:cs typeface="Calibri"/>
              </a:rPr>
              <a:t> </a:t>
            </a:r>
            <a:r>
              <a:rPr sz="2800" b="1" spc="-5" dirty="0">
                <a:latin typeface="Calibri"/>
                <a:cs typeface="Calibri"/>
              </a:rPr>
              <a:t>Number</a:t>
            </a:r>
            <a:endParaRPr sz="2800">
              <a:latin typeface="Calibri"/>
              <a:cs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3620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1011.01 binary</a:t>
            </a:r>
            <a:r>
              <a:rPr spc="-140" dirty="0"/>
              <a:t> </a:t>
            </a:r>
            <a:r>
              <a:rPr spc="-5" dirty="0"/>
              <a:t>number  </a:t>
            </a:r>
            <a:r>
              <a:rPr dirty="0"/>
              <a:t>in </a:t>
            </a:r>
            <a:r>
              <a:rPr spc="-25" dirty="0"/>
              <a:t>to </a:t>
            </a:r>
            <a:r>
              <a:rPr spc="-30" dirty="0"/>
              <a:t>it’s </a:t>
            </a:r>
            <a:r>
              <a:rPr spc="-10" dirty="0"/>
              <a:t>equivalent </a:t>
            </a:r>
            <a:r>
              <a:rPr spc="-5" dirty="0"/>
              <a:t>decimal</a:t>
            </a:r>
            <a:r>
              <a:rPr spc="-55" dirty="0"/>
              <a:t> 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3684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1011.01 binary</a:t>
            </a:r>
            <a:r>
              <a:rPr spc="-150" dirty="0"/>
              <a:t> </a:t>
            </a:r>
            <a:r>
              <a:rPr dirty="0"/>
              <a:t>number  in </a:t>
            </a:r>
            <a:r>
              <a:rPr spc="-25" dirty="0"/>
              <a:t>to </a:t>
            </a:r>
            <a:r>
              <a:rPr spc="-30" dirty="0"/>
              <a:t>it’s </a:t>
            </a:r>
            <a:r>
              <a:rPr spc="-10" dirty="0"/>
              <a:t>equivalent </a:t>
            </a:r>
            <a:r>
              <a:rPr spc="-5" dirty="0"/>
              <a:t>decimal</a:t>
            </a:r>
            <a:r>
              <a:rPr spc="-55" dirty="0"/>
              <a:t> 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3253" y="1696592"/>
            <a:ext cx="1420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6" name="object 6"/>
          <p:cNvSpPr txBox="1"/>
          <p:nvPr/>
        </p:nvSpPr>
        <p:spPr>
          <a:xfrm>
            <a:off x="2859566" y="1564841"/>
            <a:ext cx="183515" cy="494665"/>
          </a:xfrm>
          <a:prstGeom prst="rect">
            <a:avLst/>
          </a:prstGeom>
        </p:spPr>
        <p:txBody>
          <a:bodyPr vert="horz" wrap="square" lIns="0" tIns="15875" rIns="0" bIns="0" rtlCol="0">
            <a:spAutoFit/>
          </a:bodyPr>
          <a:lstStyle/>
          <a:p>
            <a:pPr marL="12700">
              <a:lnSpc>
                <a:spcPct val="100000"/>
              </a:lnSpc>
              <a:spcBef>
                <a:spcPts val="125"/>
              </a:spcBef>
            </a:pPr>
            <a:r>
              <a:rPr sz="3050" spc="-285" dirty="0">
                <a:latin typeface="Times New Roman"/>
                <a:cs typeface="Times New Roman"/>
              </a:rPr>
              <a:t>1</a:t>
            </a:r>
            <a:endParaRPr sz="3050">
              <a:latin typeface="Times New Roman"/>
              <a:cs typeface="Times New Roman"/>
            </a:endParaRPr>
          </a:p>
        </p:txBody>
      </p:sp>
      <p:sp>
        <p:nvSpPr>
          <p:cNvPr id="7" name="object 7"/>
          <p:cNvSpPr txBox="1"/>
          <p:nvPr/>
        </p:nvSpPr>
        <p:spPr>
          <a:xfrm>
            <a:off x="3755253" y="1551062"/>
            <a:ext cx="3262629" cy="514984"/>
          </a:xfrm>
          <a:prstGeom prst="rect">
            <a:avLst/>
          </a:prstGeom>
        </p:spPr>
        <p:txBody>
          <a:bodyPr vert="horz" wrap="square" lIns="0" tIns="13335" rIns="0" bIns="0" rtlCol="0">
            <a:spAutoFit/>
          </a:bodyPr>
          <a:lstStyle/>
          <a:p>
            <a:pPr marL="12700">
              <a:lnSpc>
                <a:spcPct val="100000"/>
              </a:lnSpc>
              <a:spcBef>
                <a:spcPts val="105"/>
              </a:spcBef>
              <a:tabLst>
                <a:tab pos="3072765" algn="l"/>
              </a:tabLst>
            </a:pPr>
            <a:r>
              <a:rPr sz="3200" spc="-215" dirty="0">
                <a:latin typeface="Times New Roman"/>
                <a:cs typeface="Times New Roman"/>
              </a:rPr>
              <a:t>0	0</a:t>
            </a:r>
            <a:endParaRPr sz="3200">
              <a:latin typeface="Times New Roman"/>
              <a:cs typeface="Times New Roman"/>
            </a:endParaRPr>
          </a:p>
        </p:txBody>
      </p:sp>
      <p:sp>
        <p:nvSpPr>
          <p:cNvPr id="8" name="object 8"/>
          <p:cNvSpPr txBox="1"/>
          <p:nvPr/>
        </p:nvSpPr>
        <p:spPr>
          <a:xfrm>
            <a:off x="4688366" y="1564841"/>
            <a:ext cx="3295015" cy="494665"/>
          </a:xfrm>
          <a:prstGeom prst="rect">
            <a:avLst/>
          </a:prstGeom>
        </p:spPr>
        <p:txBody>
          <a:bodyPr vert="horz" wrap="square" lIns="0" tIns="15875" rIns="0" bIns="0" rtlCol="0">
            <a:spAutoFit/>
          </a:bodyPr>
          <a:lstStyle/>
          <a:p>
            <a:pPr marL="12700">
              <a:lnSpc>
                <a:spcPct val="100000"/>
              </a:lnSpc>
              <a:spcBef>
                <a:spcPts val="125"/>
              </a:spcBef>
              <a:tabLst>
                <a:tab pos="1002665" algn="l"/>
                <a:tab pos="3123565" algn="l"/>
              </a:tabLst>
            </a:pPr>
            <a:r>
              <a:rPr sz="3050" spc="-285" dirty="0">
                <a:latin typeface="Times New Roman"/>
                <a:cs typeface="Times New Roman"/>
              </a:rPr>
              <a:t>1	1	1</a:t>
            </a:r>
            <a:endParaRPr sz="30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3684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1011.01 binary</a:t>
            </a:r>
            <a:r>
              <a:rPr spc="-150" dirty="0"/>
              <a:t> </a:t>
            </a:r>
            <a:r>
              <a:rPr dirty="0"/>
              <a:t>number  in </a:t>
            </a:r>
            <a:r>
              <a:rPr spc="-25" dirty="0"/>
              <a:t>to </a:t>
            </a:r>
            <a:r>
              <a:rPr spc="-30" dirty="0"/>
              <a:t>it’s </a:t>
            </a:r>
            <a:r>
              <a:rPr spc="-10" dirty="0"/>
              <a:t>equivalent </a:t>
            </a:r>
            <a:r>
              <a:rPr spc="-5" dirty="0"/>
              <a:t>decimal</a:t>
            </a:r>
            <a:r>
              <a:rPr spc="-55" dirty="0"/>
              <a:t> 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3253" y="1696592"/>
            <a:ext cx="1420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7" name="object 7"/>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9" name="object 9"/>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p:nvPr/>
        </p:nvSpPr>
        <p:spPr>
          <a:xfrm>
            <a:off x="47437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1" name="object 11"/>
          <p:cNvSpPr/>
          <p:nvPr/>
        </p:nvSpPr>
        <p:spPr>
          <a:xfrm>
            <a:off x="38293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p:nvPr/>
        </p:nvSpPr>
        <p:spPr>
          <a:xfrm>
            <a:off x="2914904" y="2209673"/>
            <a:ext cx="114935" cy="685800"/>
          </a:xfrm>
          <a:custGeom>
            <a:avLst/>
            <a:gdLst/>
            <a:ahLst/>
            <a:cxnLst/>
            <a:rect l="l" t="t" r="r" b="b"/>
            <a:pathLst>
              <a:path w="114935" h="685800">
                <a:moveTo>
                  <a:pt x="57249" y="44232"/>
                </a:moveTo>
                <a:lnTo>
                  <a:pt x="46077" y="63329"/>
                </a:lnTo>
                <a:lnTo>
                  <a:pt x="45719" y="685418"/>
                </a:lnTo>
                <a:lnTo>
                  <a:pt x="68071" y="685418"/>
                </a:lnTo>
                <a:lnTo>
                  <a:pt x="68401" y="111125"/>
                </a:lnTo>
                <a:lnTo>
                  <a:pt x="68357" y="63329"/>
                </a:lnTo>
                <a:lnTo>
                  <a:pt x="57249" y="44232"/>
                </a:lnTo>
                <a:close/>
              </a:path>
              <a:path w="114935" h="685800">
                <a:moveTo>
                  <a:pt x="70142" y="22098"/>
                </a:moveTo>
                <a:lnTo>
                  <a:pt x="68452" y="22098"/>
                </a:lnTo>
                <a:lnTo>
                  <a:pt x="68429" y="63452"/>
                </a:lnTo>
                <a:lnTo>
                  <a:pt x="92552" y="104901"/>
                </a:lnTo>
                <a:lnTo>
                  <a:pt x="95122" y="109219"/>
                </a:lnTo>
                <a:lnTo>
                  <a:pt x="101981" y="111125"/>
                </a:lnTo>
                <a:lnTo>
                  <a:pt x="107314" y="107950"/>
                </a:lnTo>
                <a:lnTo>
                  <a:pt x="112648" y="104901"/>
                </a:lnTo>
                <a:lnTo>
                  <a:pt x="114426" y="98043"/>
                </a:lnTo>
                <a:lnTo>
                  <a:pt x="111251" y="92710"/>
                </a:lnTo>
                <a:lnTo>
                  <a:pt x="70142" y="22098"/>
                </a:lnTo>
                <a:close/>
              </a:path>
              <a:path w="114935" h="685800">
                <a:moveTo>
                  <a:pt x="57276" y="0"/>
                </a:moveTo>
                <a:lnTo>
                  <a:pt x="3175" y="92710"/>
                </a:lnTo>
                <a:lnTo>
                  <a:pt x="0" y="97916"/>
                </a:lnTo>
                <a:lnTo>
                  <a:pt x="1777" y="104775"/>
                </a:lnTo>
                <a:lnTo>
                  <a:pt x="7112" y="107950"/>
                </a:lnTo>
                <a:lnTo>
                  <a:pt x="12445" y="110998"/>
                </a:lnTo>
                <a:lnTo>
                  <a:pt x="19303" y="109219"/>
                </a:lnTo>
                <a:lnTo>
                  <a:pt x="22351" y="103886"/>
                </a:lnTo>
                <a:lnTo>
                  <a:pt x="46005" y="63452"/>
                </a:lnTo>
                <a:lnTo>
                  <a:pt x="46100" y="22098"/>
                </a:lnTo>
                <a:lnTo>
                  <a:pt x="70142" y="22098"/>
                </a:lnTo>
                <a:lnTo>
                  <a:pt x="57276" y="0"/>
                </a:lnTo>
                <a:close/>
              </a:path>
              <a:path w="114935" h="685800">
                <a:moveTo>
                  <a:pt x="68449" y="27686"/>
                </a:moveTo>
                <a:lnTo>
                  <a:pt x="66928" y="27686"/>
                </a:lnTo>
                <a:lnTo>
                  <a:pt x="57249" y="44232"/>
                </a:lnTo>
                <a:lnTo>
                  <a:pt x="68429" y="63452"/>
                </a:lnTo>
                <a:lnTo>
                  <a:pt x="68449" y="27686"/>
                </a:lnTo>
                <a:close/>
              </a:path>
              <a:path w="114935" h="685800">
                <a:moveTo>
                  <a:pt x="68452" y="22098"/>
                </a:moveTo>
                <a:lnTo>
                  <a:pt x="46100" y="22098"/>
                </a:lnTo>
                <a:lnTo>
                  <a:pt x="46077" y="63329"/>
                </a:lnTo>
                <a:lnTo>
                  <a:pt x="57249" y="44232"/>
                </a:lnTo>
                <a:lnTo>
                  <a:pt x="47625" y="27686"/>
                </a:lnTo>
                <a:lnTo>
                  <a:pt x="68449" y="27686"/>
                </a:lnTo>
                <a:lnTo>
                  <a:pt x="68452" y="22098"/>
                </a:lnTo>
                <a:close/>
              </a:path>
              <a:path w="114935"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13" name="object 13"/>
          <p:cNvSpPr txBox="1"/>
          <p:nvPr/>
        </p:nvSpPr>
        <p:spPr>
          <a:xfrm>
            <a:off x="2859566" y="1564841"/>
            <a:ext cx="183515" cy="494665"/>
          </a:xfrm>
          <a:prstGeom prst="rect">
            <a:avLst/>
          </a:prstGeom>
        </p:spPr>
        <p:txBody>
          <a:bodyPr vert="horz" wrap="square" lIns="0" tIns="15875" rIns="0" bIns="0" rtlCol="0">
            <a:spAutoFit/>
          </a:bodyPr>
          <a:lstStyle/>
          <a:p>
            <a:pPr marL="12700">
              <a:lnSpc>
                <a:spcPct val="100000"/>
              </a:lnSpc>
              <a:spcBef>
                <a:spcPts val="125"/>
              </a:spcBef>
            </a:pPr>
            <a:r>
              <a:rPr sz="3050" spc="-285" dirty="0">
                <a:latin typeface="Times New Roman"/>
                <a:cs typeface="Times New Roman"/>
              </a:rPr>
              <a:t>1</a:t>
            </a:r>
            <a:endParaRPr sz="3050">
              <a:latin typeface="Times New Roman"/>
              <a:cs typeface="Times New Roman"/>
            </a:endParaRPr>
          </a:p>
        </p:txBody>
      </p:sp>
      <p:sp>
        <p:nvSpPr>
          <p:cNvPr id="14" name="object 14"/>
          <p:cNvSpPr txBox="1"/>
          <p:nvPr/>
        </p:nvSpPr>
        <p:spPr>
          <a:xfrm>
            <a:off x="3755253" y="1551062"/>
            <a:ext cx="3262629" cy="514984"/>
          </a:xfrm>
          <a:prstGeom prst="rect">
            <a:avLst/>
          </a:prstGeom>
        </p:spPr>
        <p:txBody>
          <a:bodyPr vert="horz" wrap="square" lIns="0" tIns="13335" rIns="0" bIns="0" rtlCol="0">
            <a:spAutoFit/>
          </a:bodyPr>
          <a:lstStyle/>
          <a:p>
            <a:pPr marL="12700">
              <a:lnSpc>
                <a:spcPct val="100000"/>
              </a:lnSpc>
              <a:spcBef>
                <a:spcPts val="105"/>
              </a:spcBef>
              <a:tabLst>
                <a:tab pos="3072765" algn="l"/>
              </a:tabLst>
            </a:pPr>
            <a:r>
              <a:rPr sz="3200" spc="-215" dirty="0">
                <a:latin typeface="Times New Roman"/>
                <a:cs typeface="Times New Roman"/>
              </a:rPr>
              <a:t>0	0</a:t>
            </a:r>
            <a:endParaRPr sz="3200">
              <a:latin typeface="Times New Roman"/>
              <a:cs typeface="Times New Roman"/>
            </a:endParaRPr>
          </a:p>
        </p:txBody>
      </p:sp>
      <p:sp>
        <p:nvSpPr>
          <p:cNvPr id="15" name="object 15"/>
          <p:cNvSpPr txBox="1"/>
          <p:nvPr/>
        </p:nvSpPr>
        <p:spPr>
          <a:xfrm>
            <a:off x="4688366" y="1564841"/>
            <a:ext cx="3295015" cy="494665"/>
          </a:xfrm>
          <a:prstGeom prst="rect">
            <a:avLst/>
          </a:prstGeom>
        </p:spPr>
        <p:txBody>
          <a:bodyPr vert="horz" wrap="square" lIns="0" tIns="15875" rIns="0" bIns="0" rtlCol="0">
            <a:spAutoFit/>
          </a:bodyPr>
          <a:lstStyle/>
          <a:p>
            <a:pPr marL="12700">
              <a:lnSpc>
                <a:spcPct val="100000"/>
              </a:lnSpc>
              <a:spcBef>
                <a:spcPts val="125"/>
              </a:spcBef>
              <a:tabLst>
                <a:tab pos="1002665" algn="l"/>
                <a:tab pos="3123565" algn="l"/>
              </a:tabLst>
            </a:pPr>
            <a:r>
              <a:rPr sz="3050" spc="-285" dirty="0">
                <a:latin typeface="Times New Roman"/>
                <a:cs typeface="Times New Roman"/>
              </a:rPr>
              <a:t>1	1	1</a:t>
            </a:r>
            <a:endParaRPr sz="3050">
              <a:latin typeface="Times New Roman"/>
              <a:cs typeface="Times New Roman"/>
            </a:endParaRPr>
          </a:p>
        </p:txBody>
      </p:sp>
      <p:sp>
        <p:nvSpPr>
          <p:cNvPr id="16" name="object 16"/>
          <p:cNvSpPr txBox="1"/>
          <p:nvPr/>
        </p:nvSpPr>
        <p:spPr>
          <a:xfrm>
            <a:off x="5643936" y="2749449"/>
            <a:ext cx="302260" cy="459740"/>
          </a:xfrm>
          <a:prstGeom prst="rect">
            <a:avLst/>
          </a:prstGeom>
        </p:spPr>
        <p:txBody>
          <a:bodyPr vert="horz" wrap="square" lIns="0" tIns="12700" rIns="0" bIns="0" rtlCol="0">
            <a:spAutoFit/>
          </a:bodyPr>
          <a:lstStyle/>
          <a:p>
            <a:pPr marL="38100">
              <a:lnSpc>
                <a:spcPct val="100000"/>
              </a:lnSpc>
              <a:spcBef>
                <a:spcPts val="100"/>
              </a:spcBef>
            </a:pPr>
            <a:r>
              <a:rPr sz="4275" spc="-359" baseline="-24366" dirty="0">
                <a:latin typeface="Times New Roman"/>
                <a:cs typeface="Times New Roman"/>
              </a:rPr>
              <a:t>2</a:t>
            </a:r>
            <a:r>
              <a:rPr sz="1650" spc="-240" dirty="0">
                <a:latin typeface="Times New Roman"/>
                <a:cs typeface="Times New Roman"/>
              </a:rPr>
              <a:t>0</a:t>
            </a:r>
            <a:endParaRPr sz="1650">
              <a:latin typeface="Times New Roman"/>
              <a:cs typeface="Times New Roman"/>
            </a:endParaRPr>
          </a:p>
        </p:txBody>
      </p:sp>
      <p:sp>
        <p:nvSpPr>
          <p:cNvPr id="17" name="object 17"/>
          <p:cNvSpPr txBox="1"/>
          <p:nvPr/>
        </p:nvSpPr>
        <p:spPr>
          <a:xfrm>
            <a:off x="4715877" y="2762403"/>
            <a:ext cx="283210" cy="459740"/>
          </a:xfrm>
          <a:prstGeom prst="rect">
            <a:avLst/>
          </a:prstGeom>
        </p:spPr>
        <p:txBody>
          <a:bodyPr vert="horz" wrap="square" lIns="0" tIns="12700" rIns="0" bIns="0" rtlCol="0">
            <a:spAutoFit/>
          </a:bodyPr>
          <a:lstStyle/>
          <a:p>
            <a:pPr marL="38100">
              <a:lnSpc>
                <a:spcPct val="100000"/>
              </a:lnSpc>
              <a:spcBef>
                <a:spcPts val="100"/>
              </a:spcBef>
            </a:pPr>
            <a:r>
              <a:rPr sz="4275" spc="-472" baseline="-24366" dirty="0">
                <a:latin typeface="Times New Roman"/>
                <a:cs typeface="Times New Roman"/>
              </a:rPr>
              <a:t>2</a:t>
            </a:r>
            <a:r>
              <a:rPr sz="1650" spc="-315" dirty="0">
                <a:latin typeface="Times New Roman"/>
                <a:cs typeface="Times New Roman"/>
              </a:rPr>
              <a:t>1</a:t>
            </a:r>
            <a:endParaRPr sz="1650">
              <a:latin typeface="Times New Roman"/>
              <a:cs typeface="Times New Roman"/>
            </a:endParaRPr>
          </a:p>
        </p:txBody>
      </p:sp>
      <p:sp>
        <p:nvSpPr>
          <p:cNvPr id="18" name="object 18"/>
          <p:cNvSpPr txBox="1"/>
          <p:nvPr/>
        </p:nvSpPr>
        <p:spPr>
          <a:xfrm>
            <a:off x="2784704" y="2762403"/>
            <a:ext cx="1246505" cy="459740"/>
          </a:xfrm>
          <a:prstGeom prst="rect">
            <a:avLst/>
          </a:prstGeom>
        </p:spPr>
        <p:txBody>
          <a:bodyPr vert="horz" wrap="square" lIns="0" tIns="12700" rIns="0" bIns="0" rtlCol="0">
            <a:spAutoFit/>
          </a:bodyPr>
          <a:lstStyle/>
          <a:p>
            <a:pPr marL="50800">
              <a:lnSpc>
                <a:spcPct val="100000"/>
              </a:lnSpc>
              <a:spcBef>
                <a:spcPts val="100"/>
              </a:spcBef>
              <a:tabLst>
                <a:tab pos="966469" algn="l"/>
              </a:tabLst>
            </a:pPr>
            <a:r>
              <a:rPr sz="4275" spc="-397" baseline="-24366" dirty="0">
                <a:latin typeface="Times New Roman"/>
                <a:cs typeface="Times New Roman"/>
              </a:rPr>
              <a:t>2</a:t>
            </a:r>
            <a:r>
              <a:rPr sz="1650" spc="-265" dirty="0">
                <a:latin typeface="Times New Roman"/>
                <a:cs typeface="Times New Roman"/>
              </a:rPr>
              <a:t>3	</a:t>
            </a:r>
            <a:r>
              <a:rPr sz="4275" spc="-345" baseline="-24366" dirty="0">
                <a:latin typeface="Times New Roman"/>
                <a:cs typeface="Times New Roman"/>
              </a:rPr>
              <a:t>2</a:t>
            </a:r>
            <a:r>
              <a:rPr sz="1650" spc="-229" dirty="0">
                <a:latin typeface="Times New Roman"/>
                <a:cs typeface="Times New Roman"/>
              </a:rPr>
              <a:t>2</a:t>
            </a:r>
            <a:endParaRPr sz="1650">
              <a:latin typeface="Times New Roman"/>
              <a:cs typeface="Times New Roman"/>
            </a:endParaRPr>
          </a:p>
        </p:txBody>
      </p:sp>
      <p:sp>
        <p:nvSpPr>
          <p:cNvPr id="19" name="object 19"/>
          <p:cNvSpPr txBox="1"/>
          <p:nvPr/>
        </p:nvSpPr>
        <p:spPr>
          <a:xfrm>
            <a:off x="6696756" y="2762403"/>
            <a:ext cx="1416685" cy="459740"/>
          </a:xfrm>
          <a:prstGeom prst="rect">
            <a:avLst/>
          </a:prstGeom>
        </p:spPr>
        <p:txBody>
          <a:bodyPr vert="horz" wrap="square" lIns="0" tIns="12700" rIns="0" bIns="0" rtlCol="0">
            <a:spAutoFit/>
          </a:bodyPr>
          <a:lstStyle/>
          <a:p>
            <a:pPr marL="50800">
              <a:lnSpc>
                <a:spcPct val="100000"/>
              </a:lnSpc>
              <a:spcBef>
                <a:spcPts val="100"/>
              </a:spcBef>
              <a:tabLst>
                <a:tab pos="1053465" algn="l"/>
              </a:tabLst>
            </a:pP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2</a:t>
            </a:r>
            <a:endParaRPr sz="16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3620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1011.01 binary</a:t>
            </a:r>
            <a:r>
              <a:rPr spc="-140" dirty="0"/>
              <a:t> </a:t>
            </a:r>
            <a:r>
              <a:rPr spc="-5" dirty="0"/>
              <a:t>number  </a:t>
            </a:r>
            <a:r>
              <a:rPr dirty="0"/>
              <a:t>in </a:t>
            </a:r>
            <a:r>
              <a:rPr spc="-25" dirty="0"/>
              <a:t>to </a:t>
            </a:r>
            <a:r>
              <a:rPr spc="-30" dirty="0"/>
              <a:t>it’s </a:t>
            </a:r>
            <a:r>
              <a:rPr spc="-10" dirty="0"/>
              <a:t>equivalent </a:t>
            </a:r>
            <a:r>
              <a:rPr spc="-5" dirty="0"/>
              <a:t>decimal</a:t>
            </a:r>
            <a:r>
              <a:rPr spc="-55" dirty="0"/>
              <a:t> number.</a:t>
            </a:r>
          </a:p>
        </p:txBody>
      </p:sp>
      <p:sp>
        <p:nvSpPr>
          <p:cNvPr id="3" name="object 3"/>
          <p:cNvSpPr/>
          <p:nvPr/>
        </p:nvSpPr>
        <p:spPr>
          <a:xfrm>
            <a:off x="304558" y="12952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7543800" y="3733927"/>
            <a:ext cx="1219200" cy="609600"/>
          </a:xfrm>
          <a:custGeom>
            <a:avLst/>
            <a:gdLst/>
            <a:ahLst/>
            <a:cxnLst/>
            <a:rect l="l" t="t" r="r" b="b"/>
            <a:pathLst>
              <a:path w="1219200" h="609600">
                <a:moveTo>
                  <a:pt x="609473" y="0"/>
                </a:moveTo>
                <a:lnTo>
                  <a:pt x="547166" y="1572"/>
                </a:lnTo>
                <a:lnTo>
                  <a:pt x="486658" y="6189"/>
                </a:lnTo>
                <a:lnTo>
                  <a:pt x="428253" y="13695"/>
                </a:lnTo>
                <a:lnTo>
                  <a:pt x="372260" y="23939"/>
                </a:lnTo>
                <a:lnTo>
                  <a:pt x="318985" y="36766"/>
                </a:lnTo>
                <a:lnTo>
                  <a:pt x="268733" y="52024"/>
                </a:lnTo>
                <a:lnTo>
                  <a:pt x="221813" y="69559"/>
                </a:lnTo>
                <a:lnTo>
                  <a:pt x="178530" y="89217"/>
                </a:lnTo>
                <a:lnTo>
                  <a:pt x="139191" y="110846"/>
                </a:lnTo>
                <a:lnTo>
                  <a:pt x="104102" y="134292"/>
                </a:lnTo>
                <a:lnTo>
                  <a:pt x="73570" y="159402"/>
                </a:lnTo>
                <a:lnTo>
                  <a:pt x="27405" y="214001"/>
                </a:lnTo>
                <a:lnTo>
                  <a:pt x="3147" y="273415"/>
                </a:lnTo>
                <a:lnTo>
                  <a:pt x="0" y="304546"/>
                </a:lnTo>
                <a:lnTo>
                  <a:pt x="3147" y="335676"/>
                </a:lnTo>
                <a:lnTo>
                  <a:pt x="27405" y="395090"/>
                </a:lnTo>
                <a:lnTo>
                  <a:pt x="73570" y="449689"/>
                </a:lnTo>
                <a:lnTo>
                  <a:pt x="104102" y="474799"/>
                </a:lnTo>
                <a:lnTo>
                  <a:pt x="139191" y="498245"/>
                </a:lnTo>
                <a:lnTo>
                  <a:pt x="178530" y="519874"/>
                </a:lnTo>
                <a:lnTo>
                  <a:pt x="221813" y="539532"/>
                </a:lnTo>
                <a:lnTo>
                  <a:pt x="268733" y="557067"/>
                </a:lnTo>
                <a:lnTo>
                  <a:pt x="318985" y="572325"/>
                </a:lnTo>
                <a:lnTo>
                  <a:pt x="372260" y="585152"/>
                </a:lnTo>
                <a:lnTo>
                  <a:pt x="428253" y="595396"/>
                </a:lnTo>
                <a:lnTo>
                  <a:pt x="486658" y="602902"/>
                </a:lnTo>
                <a:lnTo>
                  <a:pt x="547166" y="607519"/>
                </a:lnTo>
                <a:lnTo>
                  <a:pt x="609473" y="609092"/>
                </a:lnTo>
                <a:lnTo>
                  <a:pt x="671779" y="607519"/>
                </a:lnTo>
                <a:lnTo>
                  <a:pt x="732287" y="602902"/>
                </a:lnTo>
                <a:lnTo>
                  <a:pt x="790692" y="595396"/>
                </a:lnTo>
                <a:lnTo>
                  <a:pt x="846685" y="585152"/>
                </a:lnTo>
                <a:lnTo>
                  <a:pt x="899960" y="572325"/>
                </a:lnTo>
                <a:lnTo>
                  <a:pt x="950212" y="557067"/>
                </a:lnTo>
                <a:lnTo>
                  <a:pt x="997132" y="539532"/>
                </a:lnTo>
                <a:lnTo>
                  <a:pt x="1040415" y="519874"/>
                </a:lnTo>
                <a:lnTo>
                  <a:pt x="1079754" y="498245"/>
                </a:lnTo>
                <a:lnTo>
                  <a:pt x="1114843" y="474799"/>
                </a:lnTo>
                <a:lnTo>
                  <a:pt x="1145375" y="449689"/>
                </a:lnTo>
                <a:lnTo>
                  <a:pt x="1191540" y="395090"/>
                </a:lnTo>
                <a:lnTo>
                  <a:pt x="1215798" y="335676"/>
                </a:lnTo>
                <a:lnTo>
                  <a:pt x="1218946" y="304546"/>
                </a:lnTo>
                <a:lnTo>
                  <a:pt x="1215798" y="273415"/>
                </a:lnTo>
                <a:lnTo>
                  <a:pt x="1191540" y="214001"/>
                </a:lnTo>
                <a:lnTo>
                  <a:pt x="1145375" y="159402"/>
                </a:lnTo>
                <a:lnTo>
                  <a:pt x="1114843" y="134292"/>
                </a:lnTo>
                <a:lnTo>
                  <a:pt x="1079754" y="110846"/>
                </a:lnTo>
                <a:lnTo>
                  <a:pt x="1040415" y="89217"/>
                </a:lnTo>
                <a:lnTo>
                  <a:pt x="997132" y="69559"/>
                </a:lnTo>
                <a:lnTo>
                  <a:pt x="950212" y="52024"/>
                </a:lnTo>
                <a:lnTo>
                  <a:pt x="899960" y="36766"/>
                </a:lnTo>
                <a:lnTo>
                  <a:pt x="846685" y="23939"/>
                </a:lnTo>
                <a:lnTo>
                  <a:pt x="790692" y="13695"/>
                </a:lnTo>
                <a:lnTo>
                  <a:pt x="732287" y="6189"/>
                </a:lnTo>
                <a:lnTo>
                  <a:pt x="671779" y="1572"/>
                </a:lnTo>
                <a:lnTo>
                  <a:pt x="609473" y="0"/>
                </a:lnTo>
                <a:close/>
              </a:path>
            </a:pathLst>
          </a:custGeom>
          <a:solidFill>
            <a:srgbClr val="5F76B4"/>
          </a:solidFill>
        </p:spPr>
        <p:txBody>
          <a:bodyPr wrap="square" lIns="0" tIns="0" rIns="0" bIns="0" rtlCol="0"/>
          <a:lstStyle/>
          <a:p>
            <a:endParaRPr/>
          </a:p>
        </p:txBody>
      </p:sp>
      <p:sp>
        <p:nvSpPr>
          <p:cNvPr id="5" name="object 5"/>
          <p:cNvSpPr/>
          <p:nvPr/>
        </p:nvSpPr>
        <p:spPr>
          <a:xfrm>
            <a:off x="7543800" y="3733927"/>
            <a:ext cx="1219200" cy="609600"/>
          </a:xfrm>
          <a:custGeom>
            <a:avLst/>
            <a:gdLst/>
            <a:ahLst/>
            <a:cxnLst/>
            <a:rect l="l" t="t" r="r" b="b"/>
            <a:pathLst>
              <a:path w="1219200" h="609600">
                <a:moveTo>
                  <a:pt x="0" y="304546"/>
                </a:moveTo>
                <a:lnTo>
                  <a:pt x="12384" y="243183"/>
                </a:lnTo>
                <a:lnTo>
                  <a:pt x="47902" y="186023"/>
                </a:lnTo>
                <a:lnTo>
                  <a:pt x="104102" y="134292"/>
                </a:lnTo>
                <a:lnTo>
                  <a:pt x="139191" y="110846"/>
                </a:lnTo>
                <a:lnTo>
                  <a:pt x="178530" y="89217"/>
                </a:lnTo>
                <a:lnTo>
                  <a:pt x="221813" y="69559"/>
                </a:lnTo>
                <a:lnTo>
                  <a:pt x="268733" y="52024"/>
                </a:lnTo>
                <a:lnTo>
                  <a:pt x="318985" y="36766"/>
                </a:lnTo>
                <a:lnTo>
                  <a:pt x="372260" y="23939"/>
                </a:lnTo>
                <a:lnTo>
                  <a:pt x="428253" y="13695"/>
                </a:lnTo>
                <a:lnTo>
                  <a:pt x="486658" y="6189"/>
                </a:lnTo>
                <a:lnTo>
                  <a:pt x="547166" y="1572"/>
                </a:lnTo>
                <a:lnTo>
                  <a:pt x="609473" y="0"/>
                </a:lnTo>
                <a:lnTo>
                  <a:pt x="671779" y="1572"/>
                </a:lnTo>
                <a:lnTo>
                  <a:pt x="732287" y="6189"/>
                </a:lnTo>
                <a:lnTo>
                  <a:pt x="790692" y="13695"/>
                </a:lnTo>
                <a:lnTo>
                  <a:pt x="846685" y="23939"/>
                </a:lnTo>
                <a:lnTo>
                  <a:pt x="899960" y="36766"/>
                </a:lnTo>
                <a:lnTo>
                  <a:pt x="950212" y="52024"/>
                </a:lnTo>
                <a:lnTo>
                  <a:pt x="997132" y="69559"/>
                </a:lnTo>
                <a:lnTo>
                  <a:pt x="1040415" y="89217"/>
                </a:lnTo>
                <a:lnTo>
                  <a:pt x="1079754" y="110846"/>
                </a:lnTo>
                <a:lnTo>
                  <a:pt x="1114843" y="134292"/>
                </a:lnTo>
                <a:lnTo>
                  <a:pt x="1145375" y="159402"/>
                </a:lnTo>
                <a:lnTo>
                  <a:pt x="1191540" y="214001"/>
                </a:lnTo>
                <a:lnTo>
                  <a:pt x="1215798" y="273415"/>
                </a:lnTo>
                <a:lnTo>
                  <a:pt x="1218946" y="304546"/>
                </a:lnTo>
                <a:lnTo>
                  <a:pt x="1215798" y="335676"/>
                </a:lnTo>
                <a:lnTo>
                  <a:pt x="1191540" y="395090"/>
                </a:lnTo>
                <a:lnTo>
                  <a:pt x="1145375" y="449689"/>
                </a:lnTo>
                <a:lnTo>
                  <a:pt x="1114843" y="474799"/>
                </a:lnTo>
                <a:lnTo>
                  <a:pt x="1079754" y="498245"/>
                </a:lnTo>
                <a:lnTo>
                  <a:pt x="1040415" y="519874"/>
                </a:lnTo>
                <a:lnTo>
                  <a:pt x="997132" y="539532"/>
                </a:lnTo>
                <a:lnTo>
                  <a:pt x="950212" y="557067"/>
                </a:lnTo>
                <a:lnTo>
                  <a:pt x="899960" y="572325"/>
                </a:lnTo>
                <a:lnTo>
                  <a:pt x="846685" y="585152"/>
                </a:lnTo>
                <a:lnTo>
                  <a:pt x="790692" y="595396"/>
                </a:lnTo>
                <a:lnTo>
                  <a:pt x="732287" y="602902"/>
                </a:lnTo>
                <a:lnTo>
                  <a:pt x="671779" y="607519"/>
                </a:lnTo>
                <a:lnTo>
                  <a:pt x="609473" y="609092"/>
                </a:lnTo>
                <a:lnTo>
                  <a:pt x="547166" y="607519"/>
                </a:lnTo>
                <a:lnTo>
                  <a:pt x="486658" y="602902"/>
                </a:lnTo>
                <a:lnTo>
                  <a:pt x="428253" y="595396"/>
                </a:lnTo>
                <a:lnTo>
                  <a:pt x="372260" y="585152"/>
                </a:lnTo>
                <a:lnTo>
                  <a:pt x="318985" y="572325"/>
                </a:lnTo>
                <a:lnTo>
                  <a:pt x="268733" y="557067"/>
                </a:lnTo>
                <a:lnTo>
                  <a:pt x="221813" y="539532"/>
                </a:lnTo>
                <a:lnTo>
                  <a:pt x="178530" y="519874"/>
                </a:lnTo>
                <a:lnTo>
                  <a:pt x="139191" y="498245"/>
                </a:lnTo>
                <a:lnTo>
                  <a:pt x="104102" y="474799"/>
                </a:lnTo>
                <a:lnTo>
                  <a:pt x="73570" y="449689"/>
                </a:lnTo>
                <a:lnTo>
                  <a:pt x="27405" y="395090"/>
                </a:lnTo>
                <a:lnTo>
                  <a:pt x="3147" y="335676"/>
                </a:lnTo>
                <a:lnTo>
                  <a:pt x="0" y="304546"/>
                </a:lnTo>
                <a:close/>
              </a:path>
            </a:pathLst>
          </a:custGeom>
          <a:ln w="9360">
            <a:solidFill>
              <a:srgbClr val="000000"/>
            </a:solidFill>
          </a:ln>
        </p:spPr>
        <p:txBody>
          <a:bodyPr wrap="square" lIns="0" tIns="0" rIns="0" bIns="0" rtlCol="0"/>
          <a:lstStyle/>
          <a:p>
            <a:endParaRPr/>
          </a:p>
        </p:txBody>
      </p:sp>
      <p:sp>
        <p:nvSpPr>
          <p:cNvPr id="6" name="object 6"/>
          <p:cNvSpPr/>
          <p:nvPr/>
        </p:nvSpPr>
        <p:spPr>
          <a:xfrm>
            <a:off x="7620127" y="1447927"/>
            <a:ext cx="533400" cy="2133600"/>
          </a:xfrm>
          <a:custGeom>
            <a:avLst/>
            <a:gdLst/>
            <a:ahLst/>
            <a:cxnLst/>
            <a:rect l="l" t="t" r="r" b="b"/>
            <a:pathLst>
              <a:path w="533400" h="2133600">
                <a:moveTo>
                  <a:pt x="266573" y="0"/>
                </a:moveTo>
                <a:lnTo>
                  <a:pt x="212858" y="21669"/>
                </a:lnTo>
                <a:lnTo>
                  <a:pt x="179026" y="58868"/>
                </a:lnTo>
                <a:lnTo>
                  <a:pt x="147149" y="112788"/>
                </a:lnTo>
                <a:lnTo>
                  <a:pt x="117543" y="182158"/>
                </a:lnTo>
                <a:lnTo>
                  <a:pt x="103691" y="222240"/>
                </a:lnTo>
                <a:lnTo>
                  <a:pt x="90526" y="265708"/>
                </a:lnTo>
                <a:lnTo>
                  <a:pt x="78089" y="312404"/>
                </a:lnTo>
                <a:lnTo>
                  <a:pt x="66418" y="362167"/>
                </a:lnTo>
                <a:lnTo>
                  <a:pt x="55553" y="414841"/>
                </a:lnTo>
                <a:lnTo>
                  <a:pt x="45534" y="470265"/>
                </a:lnTo>
                <a:lnTo>
                  <a:pt x="36401" y="528282"/>
                </a:lnTo>
                <a:lnTo>
                  <a:pt x="28194" y="588732"/>
                </a:lnTo>
                <a:lnTo>
                  <a:pt x="20953" y="651456"/>
                </a:lnTo>
                <a:lnTo>
                  <a:pt x="14716" y="716296"/>
                </a:lnTo>
                <a:lnTo>
                  <a:pt x="9524" y="783093"/>
                </a:lnTo>
                <a:lnTo>
                  <a:pt x="5417" y="851688"/>
                </a:lnTo>
                <a:lnTo>
                  <a:pt x="2434" y="921922"/>
                </a:lnTo>
                <a:lnTo>
                  <a:pt x="615" y="993636"/>
                </a:lnTo>
                <a:lnTo>
                  <a:pt x="0" y="1066673"/>
                </a:lnTo>
                <a:lnTo>
                  <a:pt x="615" y="1139709"/>
                </a:lnTo>
                <a:lnTo>
                  <a:pt x="2434" y="1211423"/>
                </a:lnTo>
                <a:lnTo>
                  <a:pt x="5417" y="1281657"/>
                </a:lnTo>
                <a:lnTo>
                  <a:pt x="9524" y="1350252"/>
                </a:lnTo>
                <a:lnTo>
                  <a:pt x="14716" y="1417049"/>
                </a:lnTo>
                <a:lnTo>
                  <a:pt x="20953" y="1481889"/>
                </a:lnTo>
                <a:lnTo>
                  <a:pt x="28194" y="1544613"/>
                </a:lnTo>
                <a:lnTo>
                  <a:pt x="36401" y="1605063"/>
                </a:lnTo>
                <a:lnTo>
                  <a:pt x="45534" y="1663080"/>
                </a:lnTo>
                <a:lnTo>
                  <a:pt x="55553" y="1718504"/>
                </a:lnTo>
                <a:lnTo>
                  <a:pt x="66418" y="1771178"/>
                </a:lnTo>
                <a:lnTo>
                  <a:pt x="78089" y="1820941"/>
                </a:lnTo>
                <a:lnTo>
                  <a:pt x="90526" y="1867637"/>
                </a:lnTo>
                <a:lnTo>
                  <a:pt x="103691" y="1911105"/>
                </a:lnTo>
                <a:lnTo>
                  <a:pt x="117543" y="1951187"/>
                </a:lnTo>
                <a:lnTo>
                  <a:pt x="132042" y="1987724"/>
                </a:lnTo>
                <a:lnTo>
                  <a:pt x="162823" y="2049527"/>
                </a:lnTo>
                <a:lnTo>
                  <a:pt x="195718" y="2095246"/>
                </a:lnTo>
                <a:lnTo>
                  <a:pt x="230407" y="2123609"/>
                </a:lnTo>
                <a:lnTo>
                  <a:pt x="266573" y="2133346"/>
                </a:lnTo>
                <a:lnTo>
                  <a:pt x="284820" y="2130885"/>
                </a:lnTo>
                <a:lnTo>
                  <a:pt x="320287" y="2111676"/>
                </a:lnTo>
                <a:lnTo>
                  <a:pt x="354119" y="2074477"/>
                </a:lnTo>
                <a:lnTo>
                  <a:pt x="385996" y="2020557"/>
                </a:lnTo>
                <a:lnTo>
                  <a:pt x="415602" y="1951187"/>
                </a:lnTo>
                <a:lnTo>
                  <a:pt x="429454" y="1911105"/>
                </a:lnTo>
                <a:lnTo>
                  <a:pt x="442619" y="1867637"/>
                </a:lnTo>
                <a:lnTo>
                  <a:pt x="455056" y="1820941"/>
                </a:lnTo>
                <a:lnTo>
                  <a:pt x="466727" y="1771178"/>
                </a:lnTo>
                <a:lnTo>
                  <a:pt x="477592" y="1718504"/>
                </a:lnTo>
                <a:lnTo>
                  <a:pt x="487611" y="1663080"/>
                </a:lnTo>
                <a:lnTo>
                  <a:pt x="496744" y="1605063"/>
                </a:lnTo>
                <a:lnTo>
                  <a:pt x="504951" y="1544613"/>
                </a:lnTo>
                <a:lnTo>
                  <a:pt x="512192" y="1481889"/>
                </a:lnTo>
                <a:lnTo>
                  <a:pt x="518429" y="1417049"/>
                </a:lnTo>
                <a:lnTo>
                  <a:pt x="523621" y="1350252"/>
                </a:lnTo>
                <a:lnTo>
                  <a:pt x="527728" y="1281657"/>
                </a:lnTo>
                <a:lnTo>
                  <a:pt x="530711" y="1211423"/>
                </a:lnTo>
                <a:lnTo>
                  <a:pt x="532530" y="1139709"/>
                </a:lnTo>
                <a:lnTo>
                  <a:pt x="533146" y="1066673"/>
                </a:lnTo>
                <a:lnTo>
                  <a:pt x="532530" y="993636"/>
                </a:lnTo>
                <a:lnTo>
                  <a:pt x="530711" y="921922"/>
                </a:lnTo>
                <a:lnTo>
                  <a:pt x="527728" y="851688"/>
                </a:lnTo>
                <a:lnTo>
                  <a:pt x="523621" y="783093"/>
                </a:lnTo>
                <a:lnTo>
                  <a:pt x="518429" y="716296"/>
                </a:lnTo>
                <a:lnTo>
                  <a:pt x="512192" y="651456"/>
                </a:lnTo>
                <a:lnTo>
                  <a:pt x="504951" y="588732"/>
                </a:lnTo>
                <a:lnTo>
                  <a:pt x="496744" y="528282"/>
                </a:lnTo>
                <a:lnTo>
                  <a:pt x="487611" y="470265"/>
                </a:lnTo>
                <a:lnTo>
                  <a:pt x="477592" y="414841"/>
                </a:lnTo>
                <a:lnTo>
                  <a:pt x="466727" y="362167"/>
                </a:lnTo>
                <a:lnTo>
                  <a:pt x="455056" y="312404"/>
                </a:lnTo>
                <a:lnTo>
                  <a:pt x="442619" y="265708"/>
                </a:lnTo>
                <a:lnTo>
                  <a:pt x="429454" y="222240"/>
                </a:lnTo>
                <a:lnTo>
                  <a:pt x="415602" y="182158"/>
                </a:lnTo>
                <a:lnTo>
                  <a:pt x="401103" y="145621"/>
                </a:lnTo>
                <a:lnTo>
                  <a:pt x="370322" y="83818"/>
                </a:lnTo>
                <a:lnTo>
                  <a:pt x="337427" y="38099"/>
                </a:lnTo>
                <a:lnTo>
                  <a:pt x="302738" y="9736"/>
                </a:lnTo>
                <a:lnTo>
                  <a:pt x="266573" y="0"/>
                </a:lnTo>
                <a:close/>
              </a:path>
            </a:pathLst>
          </a:custGeom>
          <a:solidFill>
            <a:srgbClr val="5F76B4"/>
          </a:solidFill>
        </p:spPr>
        <p:txBody>
          <a:bodyPr wrap="square" lIns="0" tIns="0" rIns="0" bIns="0" rtlCol="0"/>
          <a:lstStyle/>
          <a:p>
            <a:endParaRPr/>
          </a:p>
        </p:txBody>
      </p:sp>
      <p:sp>
        <p:nvSpPr>
          <p:cNvPr id="7" name="object 7"/>
          <p:cNvSpPr/>
          <p:nvPr/>
        </p:nvSpPr>
        <p:spPr>
          <a:xfrm>
            <a:off x="7620127" y="1447927"/>
            <a:ext cx="533400" cy="2133600"/>
          </a:xfrm>
          <a:custGeom>
            <a:avLst/>
            <a:gdLst/>
            <a:ahLst/>
            <a:cxnLst/>
            <a:rect l="l" t="t" r="r" b="b"/>
            <a:pathLst>
              <a:path w="533400" h="2133600">
                <a:moveTo>
                  <a:pt x="0" y="1066673"/>
                </a:moveTo>
                <a:lnTo>
                  <a:pt x="615" y="993636"/>
                </a:lnTo>
                <a:lnTo>
                  <a:pt x="2434" y="921922"/>
                </a:lnTo>
                <a:lnTo>
                  <a:pt x="5417" y="851688"/>
                </a:lnTo>
                <a:lnTo>
                  <a:pt x="9524" y="783093"/>
                </a:lnTo>
                <a:lnTo>
                  <a:pt x="14716" y="716296"/>
                </a:lnTo>
                <a:lnTo>
                  <a:pt x="20953" y="651456"/>
                </a:lnTo>
                <a:lnTo>
                  <a:pt x="28194" y="588732"/>
                </a:lnTo>
                <a:lnTo>
                  <a:pt x="36401" y="528282"/>
                </a:lnTo>
                <a:lnTo>
                  <a:pt x="45534" y="470265"/>
                </a:lnTo>
                <a:lnTo>
                  <a:pt x="55553" y="414841"/>
                </a:lnTo>
                <a:lnTo>
                  <a:pt x="66418" y="362167"/>
                </a:lnTo>
                <a:lnTo>
                  <a:pt x="78089" y="312404"/>
                </a:lnTo>
                <a:lnTo>
                  <a:pt x="90526" y="265708"/>
                </a:lnTo>
                <a:lnTo>
                  <a:pt x="103691" y="222240"/>
                </a:lnTo>
                <a:lnTo>
                  <a:pt x="117543" y="182158"/>
                </a:lnTo>
                <a:lnTo>
                  <a:pt x="132042" y="145621"/>
                </a:lnTo>
                <a:lnTo>
                  <a:pt x="162823" y="83818"/>
                </a:lnTo>
                <a:lnTo>
                  <a:pt x="195718" y="38099"/>
                </a:lnTo>
                <a:lnTo>
                  <a:pt x="230407" y="9736"/>
                </a:lnTo>
                <a:lnTo>
                  <a:pt x="266573" y="0"/>
                </a:lnTo>
                <a:lnTo>
                  <a:pt x="284820" y="2460"/>
                </a:lnTo>
                <a:lnTo>
                  <a:pt x="320287" y="21669"/>
                </a:lnTo>
                <a:lnTo>
                  <a:pt x="354119" y="58868"/>
                </a:lnTo>
                <a:lnTo>
                  <a:pt x="385996" y="112788"/>
                </a:lnTo>
                <a:lnTo>
                  <a:pt x="415602" y="182158"/>
                </a:lnTo>
                <a:lnTo>
                  <a:pt x="429454" y="222240"/>
                </a:lnTo>
                <a:lnTo>
                  <a:pt x="442619" y="265708"/>
                </a:lnTo>
                <a:lnTo>
                  <a:pt x="455056" y="312404"/>
                </a:lnTo>
                <a:lnTo>
                  <a:pt x="466727" y="362167"/>
                </a:lnTo>
                <a:lnTo>
                  <a:pt x="477592" y="414841"/>
                </a:lnTo>
                <a:lnTo>
                  <a:pt x="487611" y="470265"/>
                </a:lnTo>
                <a:lnTo>
                  <a:pt x="496744" y="528282"/>
                </a:lnTo>
                <a:lnTo>
                  <a:pt x="504951" y="588732"/>
                </a:lnTo>
                <a:lnTo>
                  <a:pt x="512192" y="651456"/>
                </a:lnTo>
                <a:lnTo>
                  <a:pt x="518429" y="716296"/>
                </a:lnTo>
                <a:lnTo>
                  <a:pt x="523621" y="783093"/>
                </a:lnTo>
                <a:lnTo>
                  <a:pt x="527728" y="851688"/>
                </a:lnTo>
                <a:lnTo>
                  <a:pt x="530711" y="921922"/>
                </a:lnTo>
                <a:lnTo>
                  <a:pt x="532530" y="993636"/>
                </a:lnTo>
                <a:lnTo>
                  <a:pt x="533146" y="1066673"/>
                </a:lnTo>
                <a:lnTo>
                  <a:pt x="532530" y="1139709"/>
                </a:lnTo>
                <a:lnTo>
                  <a:pt x="530711" y="1211423"/>
                </a:lnTo>
                <a:lnTo>
                  <a:pt x="527728" y="1281657"/>
                </a:lnTo>
                <a:lnTo>
                  <a:pt x="523621" y="1350252"/>
                </a:lnTo>
                <a:lnTo>
                  <a:pt x="518429" y="1417049"/>
                </a:lnTo>
                <a:lnTo>
                  <a:pt x="512192" y="1481889"/>
                </a:lnTo>
                <a:lnTo>
                  <a:pt x="504951" y="1544613"/>
                </a:lnTo>
                <a:lnTo>
                  <a:pt x="496744" y="1605063"/>
                </a:lnTo>
                <a:lnTo>
                  <a:pt x="487611" y="1663080"/>
                </a:lnTo>
                <a:lnTo>
                  <a:pt x="477592" y="1718504"/>
                </a:lnTo>
                <a:lnTo>
                  <a:pt x="466727" y="1771178"/>
                </a:lnTo>
                <a:lnTo>
                  <a:pt x="455056" y="1820941"/>
                </a:lnTo>
                <a:lnTo>
                  <a:pt x="442619" y="1867637"/>
                </a:lnTo>
                <a:lnTo>
                  <a:pt x="429454" y="1911105"/>
                </a:lnTo>
                <a:lnTo>
                  <a:pt x="415602" y="1951187"/>
                </a:lnTo>
                <a:lnTo>
                  <a:pt x="401103" y="1987724"/>
                </a:lnTo>
                <a:lnTo>
                  <a:pt x="370322" y="2049527"/>
                </a:lnTo>
                <a:lnTo>
                  <a:pt x="337427" y="2095246"/>
                </a:lnTo>
                <a:lnTo>
                  <a:pt x="302738" y="2123609"/>
                </a:lnTo>
                <a:lnTo>
                  <a:pt x="266573" y="2133346"/>
                </a:lnTo>
                <a:lnTo>
                  <a:pt x="248325" y="2130885"/>
                </a:lnTo>
                <a:lnTo>
                  <a:pt x="212858" y="2111676"/>
                </a:lnTo>
                <a:lnTo>
                  <a:pt x="179026" y="2074477"/>
                </a:lnTo>
                <a:lnTo>
                  <a:pt x="147149" y="2020557"/>
                </a:lnTo>
                <a:lnTo>
                  <a:pt x="117543" y="1951187"/>
                </a:lnTo>
                <a:lnTo>
                  <a:pt x="103691" y="1911105"/>
                </a:lnTo>
                <a:lnTo>
                  <a:pt x="90526" y="1867637"/>
                </a:lnTo>
                <a:lnTo>
                  <a:pt x="78089" y="1820941"/>
                </a:lnTo>
                <a:lnTo>
                  <a:pt x="66418" y="1771178"/>
                </a:lnTo>
                <a:lnTo>
                  <a:pt x="55553" y="1718504"/>
                </a:lnTo>
                <a:lnTo>
                  <a:pt x="45534" y="1663080"/>
                </a:lnTo>
                <a:lnTo>
                  <a:pt x="36401" y="1605063"/>
                </a:lnTo>
                <a:lnTo>
                  <a:pt x="28194" y="1544613"/>
                </a:lnTo>
                <a:lnTo>
                  <a:pt x="20953" y="1481889"/>
                </a:lnTo>
                <a:lnTo>
                  <a:pt x="14716" y="1417049"/>
                </a:lnTo>
                <a:lnTo>
                  <a:pt x="9524" y="1350252"/>
                </a:lnTo>
                <a:lnTo>
                  <a:pt x="5417" y="1281657"/>
                </a:lnTo>
                <a:lnTo>
                  <a:pt x="2434" y="1211423"/>
                </a:lnTo>
                <a:lnTo>
                  <a:pt x="615" y="1139709"/>
                </a:lnTo>
                <a:lnTo>
                  <a:pt x="0" y="1066673"/>
                </a:lnTo>
                <a:close/>
              </a:path>
            </a:pathLst>
          </a:custGeom>
          <a:ln w="9360">
            <a:solidFill>
              <a:srgbClr val="000000"/>
            </a:solidFill>
          </a:ln>
        </p:spPr>
        <p:txBody>
          <a:bodyPr wrap="square" lIns="0" tIns="0" rIns="0" bIns="0" rtlCol="0"/>
          <a:lstStyle/>
          <a:p>
            <a:endParaRPr/>
          </a:p>
        </p:txBody>
      </p:sp>
      <p:sp>
        <p:nvSpPr>
          <p:cNvPr id="8" name="object 8"/>
          <p:cNvSpPr txBox="1"/>
          <p:nvPr/>
        </p:nvSpPr>
        <p:spPr>
          <a:xfrm>
            <a:off x="73253" y="1696592"/>
            <a:ext cx="1420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15" dirty="0">
                <a:latin typeface="Tahoma"/>
                <a:cs typeface="Tahoma"/>
              </a:rPr>
              <a:t>No.</a:t>
            </a:r>
            <a:endParaRPr sz="2400">
              <a:latin typeface="Tahoma"/>
              <a:cs typeface="Tahoma"/>
            </a:endParaRPr>
          </a:p>
        </p:txBody>
      </p:sp>
      <p:sp>
        <p:nvSpPr>
          <p:cNvPr id="9" name="object 9"/>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10" name="object 10"/>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11" name="object 11"/>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12" name="object 12"/>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13" name="object 13"/>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4" name="object 14"/>
          <p:cNvSpPr/>
          <p:nvPr/>
        </p:nvSpPr>
        <p:spPr>
          <a:xfrm>
            <a:off x="47437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5" name="object 15"/>
          <p:cNvSpPr/>
          <p:nvPr/>
        </p:nvSpPr>
        <p:spPr>
          <a:xfrm>
            <a:off x="38293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6" name="object 16"/>
          <p:cNvSpPr/>
          <p:nvPr/>
        </p:nvSpPr>
        <p:spPr>
          <a:xfrm>
            <a:off x="2914904" y="2209673"/>
            <a:ext cx="114935" cy="685800"/>
          </a:xfrm>
          <a:custGeom>
            <a:avLst/>
            <a:gdLst/>
            <a:ahLst/>
            <a:cxnLst/>
            <a:rect l="l" t="t" r="r" b="b"/>
            <a:pathLst>
              <a:path w="114935" h="685800">
                <a:moveTo>
                  <a:pt x="57249" y="44232"/>
                </a:moveTo>
                <a:lnTo>
                  <a:pt x="46077" y="63329"/>
                </a:lnTo>
                <a:lnTo>
                  <a:pt x="45719" y="685418"/>
                </a:lnTo>
                <a:lnTo>
                  <a:pt x="68071" y="685418"/>
                </a:lnTo>
                <a:lnTo>
                  <a:pt x="68401" y="111125"/>
                </a:lnTo>
                <a:lnTo>
                  <a:pt x="68357" y="63329"/>
                </a:lnTo>
                <a:lnTo>
                  <a:pt x="57249" y="44232"/>
                </a:lnTo>
                <a:close/>
              </a:path>
              <a:path w="114935" h="685800">
                <a:moveTo>
                  <a:pt x="70142" y="22098"/>
                </a:moveTo>
                <a:lnTo>
                  <a:pt x="68452" y="22098"/>
                </a:lnTo>
                <a:lnTo>
                  <a:pt x="68429" y="63452"/>
                </a:lnTo>
                <a:lnTo>
                  <a:pt x="92552" y="104901"/>
                </a:lnTo>
                <a:lnTo>
                  <a:pt x="95122" y="109219"/>
                </a:lnTo>
                <a:lnTo>
                  <a:pt x="101981" y="111125"/>
                </a:lnTo>
                <a:lnTo>
                  <a:pt x="107314" y="107950"/>
                </a:lnTo>
                <a:lnTo>
                  <a:pt x="112648" y="104901"/>
                </a:lnTo>
                <a:lnTo>
                  <a:pt x="114426" y="98043"/>
                </a:lnTo>
                <a:lnTo>
                  <a:pt x="111251" y="92710"/>
                </a:lnTo>
                <a:lnTo>
                  <a:pt x="70142" y="22098"/>
                </a:lnTo>
                <a:close/>
              </a:path>
              <a:path w="114935" h="685800">
                <a:moveTo>
                  <a:pt x="57276" y="0"/>
                </a:moveTo>
                <a:lnTo>
                  <a:pt x="3175" y="92710"/>
                </a:lnTo>
                <a:lnTo>
                  <a:pt x="0" y="97916"/>
                </a:lnTo>
                <a:lnTo>
                  <a:pt x="1777" y="104775"/>
                </a:lnTo>
                <a:lnTo>
                  <a:pt x="7112" y="107950"/>
                </a:lnTo>
                <a:lnTo>
                  <a:pt x="12445" y="110998"/>
                </a:lnTo>
                <a:lnTo>
                  <a:pt x="19303" y="109219"/>
                </a:lnTo>
                <a:lnTo>
                  <a:pt x="22351" y="103886"/>
                </a:lnTo>
                <a:lnTo>
                  <a:pt x="46005" y="63452"/>
                </a:lnTo>
                <a:lnTo>
                  <a:pt x="46100" y="22098"/>
                </a:lnTo>
                <a:lnTo>
                  <a:pt x="70142" y="22098"/>
                </a:lnTo>
                <a:lnTo>
                  <a:pt x="57276" y="0"/>
                </a:lnTo>
                <a:close/>
              </a:path>
              <a:path w="114935" h="685800">
                <a:moveTo>
                  <a:pt x="68449" y="27686"/>
                </a:moveTo>
                <a:lnTo>
                  <a:pt x="66928" y="27686"/>
                </a:lnTo>
                <a:lnTo>
                  <a:pt x="57249" y="44232"/>
                </a:lnTo>
                <a:lnTo>
                  <a:pt x="68429" y="63452"/>
                </a:lnTo>
                <a:lnTo>
                  <a:pt x="68449" y="27686"/>
                </a:lnTo>
                <a:close/>
              </a:path>
              <a:path w="114935" h="685800">
                <a:moveTo>
                  <a:pt x="68452" y="22098"/>
                </a:moveTo>
                <a:lnTo>
                  <a:pt x="46100" y="22098"/>
                </a:lnTo>
                <a:lnTo>
                  <a:pt x="46077" y="63329"/>
                </a:lnTo>
                <a:lnTo>
                  <a:pt x="57249" y="44232"/>
                </a:lnTo>
                <a:lnTo>
                  <a:pt x="47625" y="27686"/>
                </a:lnTo>
                <a:lnTo>
                  <a:pt x="68449" y="27686"/>
                </a:lnTo>
                <a:lnTo>
                  <a:pt x="68452" y="22098"/>
                </a:lnTo>
                <a:close/>
              </a:path>
              <a:path w="114935"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17" name="object 17"/>
          <p:cNvSpPr txBox="1"/>
          <p:nvPr/>
        </p:nvSpPr>
        <p:spPr>
          <a:xfrm>
            <a:off x="2859566" y="1564841"/>
            <a:ext cx="183515" cy="494665"/>
          </a:xfrm>
          <a:prstGeom prst="rect">
            <a:avLst/>
          </a:prstGeom>
        </p:spPr>
        <p:txBody>
          <a:bodyPr vert="horz" wrap="square" lIns="0" tIns="15875" rIns="0" bIns="0" rtlCol="0">
            <a:spAutoFit/>
          </a:bodyPr>
          <a:lstStyle/>
          <a:p>
            <a:pPr marL="12700">
              <a:lnSpc>
                <a:spcPct val="100000"/>
              </a:lnSpc>
              <a:spcBef>
                <a:spcPts val="125"/>
              </a:spcBef>
            </a:pPr>
            <a:r>
              <a:rPr sz="3050" spc="-285" dirty="0">
                <a:latin typeface="Times New Roman"/>
                <a:cs typeface="Times New Roman"/>
              </a:rPr>
              <a:t>1</a:t>
            </a:r>
            <a:endParaRPr sz="3050">
              <a:latin typeface="Times New Roman"/>
              <a:cs typeface="Times New Roman"/>
            </a:endParaRPr>
          </a:p>
        </p:txBody>
      </p:sp>
      <p:sp>
        <p:nvSpPr>
          <p:cNvPr id="18" name="object 18"/>
          <p:cNvSpPr txBox="1"/>
          <p:nvPr/>
        </p:nvSpPr>
        <p:spPr>
          <a:xfrm>
            <a:off x="3755253" y="1551062"/>
            <a:ext cx="3262629" cy="514984"/>
          </a:xfrm>
          <a:prstGeom prst="rect">
            <a:avLst/>
          </a:prstGeom>
        </p:spPr>
        <p:txBody>
          <a:bodyPr vert="horz" wrap="square" lIns="0" tIns="13335" rIns="0" bIns="0" rtlCol="0">
            <a:spAutoFit/>
          </a:bodyPr>
          <a:lstStyle/>
          <a:p>
            <a:pPr marL="12700">
              <a:lnSpc>
                <a:spcPct val="100000"/>
              </a:lnSpc>
              <a:spcBef>
                <a:spcPts val="105"/>
              </a:spcBef>
              <a:tabLst>
                <a:tab pos="3072765" algn="l"/>
              </a:tabLst>
            </a:pPr>
            <a:r>
              <a:rPr sz="3200" spc="-215" dirty="0">
                <a:latin typeface="Times New Roman"/>
                <a:cs typeface="Times New Roman"/>
              </a:rPr>
              <a:t>0	0</a:t>
            </a:r>
            <a:endParaRPr sz="3200">
              <a:latin typeface="Times New Roman"/>
              <a:cs typeface="Times New Roman"/>
            </a:endParaRPr>
          </a:p>
        </p:txBody>
      </p:sp>
      <p:sp>
        <p:nvSpPr>
          <p:cNvPr id="19" name="object 19"/>
          <p:cNvSpPr txBox="1"/>
          <p:nvPr/>
        </p:nvSpPr>
        <p:spPr>
          <a:xfrm>
            <a:off x="4688366" y="1564841"/>
            <a:ext cx="3295015" cy="494665"/>
          </a:xfrm>
          <a:prstGeom prst="rect">
            <a:avLst/>
          </a:prstGeom>
        </p:spPr>
        <p:txBody>
          <a:bodyPr vert="horz" wrap="square" lIns="0" tIns="15875" rIns="0" bIns="0" rtlCol="0">
            <a:spAutoFit/>
          </a:bodyPr>
          <a:lstStyle/>
          <a:p>
            <a:pPr marL="12700">
              <a:lnSpc>
                <a:spcPct val="100000"/>
              </a:lnSpc>
              <a:spcBef>
                <a:spcPts val="125"/>
              </a:spcBef>
              <a:tabLst>
                <a:tab pos="1002665" algn="l"/>
                <a:tab pos="3123565" algn="l"/>
              </a:tabLst>
            </a:pPr>
            <a:r>
              <a:rPr sz="3050" spc="-285" dirty="0">
                <a:latin typeface="Times New Roman"/>
                <a:cs typeface="Times New Roman"/>
              </a:rPr>
              <a:t>1	1	1</a:t>
            </a:r>
            <a:endParaRPr sz="3050">
              <a:latin typeface="Times New Roman"/>
              <a:cs typeface="Times New Roman"/>
            </a:endParaRPr>
          </a:p>
        </p:txBody>
      </p:sp>
      <p:sp>
        <p:nvSpPr>
          <p:cNvPr id="20" name="object 20"/>
          <p:cNvSpPr txBox="1"/>
          <p:nvPr/>
        </p:nvSpPr>
        <p:spPr>
          <a:xfrm>
            <a:off x="5643936" y="2749449"/>
            <a:ext cx="302260" cy="459740"/>
          </a:xfrm>
          <a:prstGeom prst="rect">
            <a:avLst/>
          </a:prstGeom>
        </p:spPr>
        <p:txBody>
          <a:bodyPr vert="horz" wrap="square" lIns="0" tIns="12700" rIns="0" bIns="0" rtlCol="0">
            <a:spAutoFit/>
          </a:bodyPr>
          <a:lstStyle/>
          <a:p>
            <a:pPr marL="38100">
              <a:lnSpc>
                <a:spcPct val="100000"/>
              </a:lnSpc>
              <a:spcBef>
                <a:spcPts val="100"/>
              </a:spcBef>
            </a:pPr>
            <a:r>
              <a:rPr sz="4275" spc="-359" baseline="-24366" dirty="0">
                <a:latin typeface="Times New Roman"/>
                <a:cs typeface="Times New Roman"/>
              </a:rPr>
              <a:t>2</a:t>
            </a:r>
            <a:r>
              <a:rPr sz="1650" spc="-240" dirty="0">
                <a:latin typeface="Times New Roman"/>
                <a:cs typeface="Times New Roman"/>
              </a:rPr>
              <a:t>0</a:t>
            </a:r>
            <a:endParaRPr sz="1650">
              <a:latin typeface="Times New Roman"/>
              <a:cs typeface="Times New Roman"/>
            </a:endParaRPr>
          </a:p>
        </p:txBody>
      </p:sp>
      <p:sp>
        <p:nvSpPr>
          <p:cNvPr id="21" name="object 21"/>
          <p:cNvSpPr txBox="1"/>
          <p:nvPr/>
        </p:nvSpPr>
        <p:spPr>
          <a:xfrm>
            <a:off x="2759304" y="2762403"/>
            <a:ext cx="5366385" cy="459740"/>
          </a:xfrm>
          <a:prstGeom prst="rect">
            <a:avLst/>
          </a:prstGeom>
        </p:spPr>
        <p:txBody>
          <a:bodyPr vert="horz" wrap="square" lIns="0" tIns="12700" rIns="0" bIns="0" rtlCol="0">
            <a:spAutoFit/>
          </a:bodyPr>
          <a:lstStyle/>
          <a:p>
            <a:pPr marL="76200">
              <a:lnSpc>
                <a:spcPct val="100000"/>
              </a:lnSpc>
              <a:spcBef>
                <a:spcPts val="100"/>
              </a:spcBef>
              <a:tabLst>
                <a:tab pos="991869" algn="l"/>
                <a:tab pos="1994535" algn="l"/>
                <a:tab pos="3987800" algn="l"/>
                <a:tab pos="4991100" algn="l"/>
              </a:tabLst>
            </a:pPr>
            <a:r>
              <a:rPr sz="4275" spc="-397" baseline="-24366" dirty="0">
                <a:latin typeface="Times New Roman"/>
                <a:cs typeface="Times New Roman"/>
              </a:rPr>
              <a:t>2</a:t>
            </a:r>
            <a:r>
              <a:rPr sz="1650" spc="-265" dirty="0">
                <a:latin typeface="Times New Roman"/>
                <a:cs typeface="Times New Roman"/>
              </a:rPr>
              <a:t>3	</a:t>
            </a:r>
            <a:r>
              <a:rPr sz="4275" spc="-345" baseline="-24366" dirty="0">
                <a:latin typeface="Times New Roman"/>
                <a:cs typeface="Times New Roman"/>
              </a:rPr>
              <a:t>2</a:t>
            </a:r>
            <a:r>
              <a:rPr sz="1650" spc="-229" dirty="0">
                <a:latin typeface="Times New Roman"/>
                <a:cs typeface="Times New Roman"/>
              </a:rPr>
              <a:t>2	</a:t>
            </a:r>
            <a:r>
              <a:rPr sz="4275" spc="-472" baseline="-24366" dirty="0">
                <a:latin typeface="Times New Roman"/>
                <a:cs typeface="Times New Roman"/>
              </a:rPr>
              <a:t>2</a:t>
            </a:r>
            <a:r>
              <a:rPr sz="1650" spc="-315"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2</a:t>
            </a:r>
            <a:endParaRPr sz="1650">
              <a:latin typeface="Times New Roman"/>
              <a:cs typeface="Times New Roman"/>
            </a:endParaRPr>
          </a:p>
        </p:txBody>
      </p:sp>
      <p:sp>
        <p:nvSpPr>
          <p:cNvPr id="22" name="object 22"/>
          <p:cNvSpPr txBox="1"/>
          <p:nvPr/>
        </p:nvSpPr>
        <p:spPr>
          <a:xfrm>
            <a:off x="2138713" y="3724128"/>
            <a:ext cx="6454775" cy="471170"/>
          </a:xfrm>
          <a:prstGeom prst="rect">
            <a:avLst/>
          </a:prstGeom>
        </p:spPr>
        <p:txBody>
          <a:bodyPr vert="horz" wrap="square" lIns="0" tIns="15240" rIns="0" bIns="0" rtlCol="0">
            <a:spAutoFit/>
          </a:bodyPr>
          <a:lstStyle/>
          <a:p>
            <a:pPr marL="38100">
              <a:lnSpc>
                <a:spcPct val="100000"/>
              </a:lnSpc>
              <a:spcBef>
                <a:spcPts val="120"/>
              </a:spcBef>
            </a:pPr>
            <a:r>
              <a:rPr sz="2900" spc="-280" dirty="0">
                <a:latin typeface="Symbol"/>
                <a:cs typeface="Symbol"/>
              </a:rPr>
              <a:t></a:t>
            </a:r>
            <a:r>
              <a:rPr sz="2900" spc="-260"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40" dirty="0">
                <a:latin typeface="Times New Roman"/>
                <a:cs typeface="Times New Roman"/>
              </a:rPr>
              <a:t>2</a:t>
            </a:r>
            <a:r>
              <a:rPr sz="2550" spc="-359" baseline="42483" dirty="0">
                <a:latin typeface="Times New Roman"/>
                <a:cs typeface="Times New Roman"/>
              </a:rPr>
              <a:t>3</a:t>
            </a:r>
            <a:r>
              <a:rPr sz="2550" spc="-300"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180" dirty="0">
                <a:latin typeface="Times New Roman"/>
                <a:cs typeface="Times New Roman"/>
              </a:rPr>
              <a:t>(0</a:t>
            </a:r>
            <a:r>
              <a:rPr sz="2900" spc="-180" dirty="0">
                <a:latin typeface="Symbol"/>
                <a:cs typeface="Symbol"/>
              </a:rPr>
              <a:t></a:t>
            </a:r>
            <a:r>
              <a:rPr sz="2900" spc="-434" dirty="0">
                <a:latin typeface="Times New Roman"/>
                <a:cs typeface="Times New Roman"/>
              </a:rPr>
              <a:t> </a:t>
            </a:r>
            <a:r>
              <a:rPr sz="2900" spc="-215" dirty="0">
                <a:latin typeface="Times New Roman"/>
                <a:cs typeface="Times New Roman"/>
              </a:rPr>
              <a:t>2</a:t>
            </a:r>
            <a:r>
              <a:rPr sz="2550" spc="-322" baseline="42483" dirty="0">
                <a:latin typeface="Times New Roman"/>
                <a:cs typeface="Times New Roman"/>
              </a:rPr>
              <a:t>2</a:t>
            </a:r>
            <a:r>
              <a:rPr sz="2550" spc="-247"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80" dirty="0">
                <a:latin typeface="Times New Roman"/>
                <a:cs typeface="Times New Roman"/>
              </a:rPr>
              <a:t>2</a:t>
            </a:r>
            <a:r>
              <a:rPr sz="2550" spc="-419" baseline="42483" dirty="0">
                <a:latin typeface="Times New Roman"/>
                <a:cs typeface="Times New Roman"/>
              </a:rPr>
              <a:t>1</a:t>
            </a:r>
            <a:r>
              <a:rPr sz="2550" spc="-412"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0"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15" dirty="0">
                <a:latin typeface="Times New Roman"/>
                <a:cs typeface="Times New Roman"/>
              </a:rPr>
              <a:t>2</a:t>
            </a:r>
            <a:r>
              <a:rPr sz="2550" spc="-322" baseline="42483" dirty="0">
                <a:latin typeface="Times New Roman"/>
                <a:cs typeface="Times New Roman"/>
              </a:rPr>
              <a:t>0</a:t>
            </a:r>
            <a:r>
              <a:rPr sz="2550" spc="-277" baseline="42483" dirty="0">
                <a:latin typeface="Times New Roman"/>
                <a:cs typeface="Times New Roman"/>
              </a:rPr>
              <a:t> </a:t>
            </a:r>
            <a:r>
              <a:rPr sz="2900" spc="-190" dirty="0">
                <a:latin typeface="Times New Roman"/>
                <a:cs typeface="Times New Roman"/>
              </a:rPr>
              <a:t>).(0</a:t>
            </a:r>
            <a:r>
              <a:rPr sz="2900" spc="-190" dirty="0">
                <a:latin typeface="Symbol"/>
                <a:cs typeface="Symbol"/>
              </a:rPr>
              <a:t></a:t>
            </a:r>
            <a:r>
              <a:rPr sz="2900" spc="-440" dirty="0">
                <a:latin typeface="Times New Roman"/>
                <a:cs typeface="Times New Roman"/>
              </a:rPr>
              <a:t> </a:t>
            </a:r>
            <a:r>
              <a:rPr sz="2900" spc="-170" dirty="0">
                <a:latin typeface="Times New Roman"/>
                <a:cs typeface="Times New Roman"/>
              </a:rPr>
              <a:t>2</a:t>
            </a:r>
            <a:r>
              <a:rPr sz="2550" spc="-254" baseline="42483" dirty="0">
                <a:latin typeface="Symbol"/>
                <a:cs typeface="Symbol"/>
              </a:rPr>
              <a:t></a:t>
            </a:r>
            <a:r>
              <a:rPr sz="2550" spc="-254" baseline="42483" dirty="0">
                <a:latin typeface="Times New Roman"/>
                <a:cs typeface="Times New Roman"/>
              </a:rPr>
              <a:t>1</a:t>
            </a:r>
            <a:r>
              <a:rPr sz="2900" spc="-170" dirty="0">
                <a:latin typeface="Times New Roman"/>
                <a:cs typeface="Times New Roman"/>
              </a:rPr>
              <a:t>)</a:t>
            </a:r>
            <a:r>
              <a:rPr sz="2900" spc="-330"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305" dirty="0">
                <a:latin typeface="Times New Roman"/>
                <a:cs typeface="Times New Roman"/>
              </a:rPr>
              <a:t>(1</a:t>
            </a:r>
            <a:r>
              <a:rPr sz="2900" spc="-305" dirty="0">
                <a:latin typeface="Symbol"/>
                <a:cs typeface="Symbol"/>
              </a:rPr>
              <a:t></a:t>
            </a:r>
            <a:r>
              <a:rPr sz="2900" spc="-440" dirty="0">
                <a:latin typeface="Times New Roman"/>
                <a:cs typeface="Times New Roman"/>
              </a:rPr>
              <a:t> </a:t>
            </a:r>
            <a:r>
              <a:rPr sz="2900" spc="-210" dirty="0">
                <a:latin typeface="Times New Roman"/>
                <a:cs typeface="Times New Roman"/>
              </a:rPr>
              <a:t>2</a:t>
            </a:r>
            <a:r>
              <a:rPr sz="2550" spc="-315" baseline="42483" dirty="0">
                <a:latin typeface="Symbol"/>
                <a:cs typeface="Symbol"/>
              </a:rPr>
              <a:t></a:t>
            </a:r>
            <a:r>
              <a:rPr sz="2550" spc="-315" baseline="42483" dirty="0">
                <a:latin typeface="Times New Roman"/>
                <a:cs typeface="Times New Roman"/>
              </a:rPr>
              <a:t>2</a:t>
            </a:r>
            <a:r>
              <a:rPr sz="2550" spc="-292"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3620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1011.01 binary</a:t>
            </a:r>
            <a:r>
              <a:rPr spc="-140" dirty="0"/>
              <a:t> </a:t>
            </a:r>
            <a:r>
              <a:rPr spc="-5" dirty="0"/>
              <a:t>number  </a:t>
            </a:r>
            <a:r>
              <a:rPr dirty="0"/>
              <a:t>in </a:t>
            </a:r>
            <a:r>
              <a:rPr spc="-25" dirty="0"/>
              <a:t>to </a:t>
            </a:r>
            <a:r>
              <a:rPr spc="-30" dirty="0"/>
              <a:t>it’s </a:t>
            </a:r>
            <a:r>
              <a:rPr spc="-10" dirty="0"/>
              <a:t>equivalent </a:t>
            </a:r>
            <a:r>
              <a:rPr spc="-5" dirty="0"/>
              <a:t>decimal</a:t>
            </a:r>
            <a:r>
              <a:rPr spc="-55" dirty="0"/>
              <a:t> number.</a:t>
            </a:r>
          </a:p>
        </p:txBody>
      </p:sp>
      <p:sp>
        <p:nvSpPr>
          <p:cNvPr id="3" name="object 3"/>
          <p:cNvSpPr/>
          <p:nvPr/>
        </p:nvSpPr>
        <p:spPr>
          <a:xfrm>
            <a:off x="304558" y="12952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3253" y="1696592"/>
            <a:ext cx="1420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7" name="object 7"/>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9" name="object 9"/>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p:nvPr/>
        </p:nvSpPr>
        <p:spPr>
          <a:xfrm>
            <a:off x="47437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1" name="object 11"/>
          <p:cNvSpPr/>
          <p:nvPr/>
        </p:nvSpPr>
        <p:spPr>
          <a:xfrm>
            <a:off x="38293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p:nvPr/>
        </p:nvSpPr>
        <p:spPr>
          <a:xfrm>
            <a:off x="2914904" y="2209673"/>
            <a:ext cx="114935" cy="685800"/>
          </a:xfrm>
          <a:custGeom>
            <a:avLst/>
            <a:gdLst/>
            <a:ahLst/>
            <a:cxnLst/>
            <a:rect l="l" t="t" r="r" b="b"/>
            <a:pathLst>
              <a:path w="114935" h="685800">
                <a:moveTo>
                  <a:pt x="57249" y="44232"/>
                </a:moveTo>
                <a:lnTo>
                  <a:pt x="46077" y="63329"/>
                </a:lnTo>
                <a:lnTo>
                  <a:pt x="45719" y="685418"/>
                </a:lnTo>
                <a:lnTo>
                  <a:pt x="68071" y="685418"/>
                </a:lnTo>
                <a:lnTo>
                  <a:pt x="68401" y="111125"/>
                </a:lnTo>
                <a:lnTo>
                  <a:pt x="68357" y="63329"/>
                </a:lnTo>
                <a:lnTo>
                  <a:pt x="57249" y="44232"/>
                </a:lnTo>
                <a:close/>
              </a:path>
              <a:path w="114935" h="685800">
                <a:moveTo>
                  <a:pt x="70142" y="22098"/>
                </a:moveTo>
                <a:lnTo>
                  <a:pt x="68452" y="22098"/>
                </a:lnTo>
                <a:lnTo>
                  <a:pt x="68429" y="63452"/>
                </a:lnTo>
                <a:lnTo>
                  <a:pt x="92552" y="104901"/>
                </a:lnTo>
                <a:lnTo>
                  <a:pt x="95122" y="109219"/>
                </a:lnTo>
                <a:lnTo>
                  <a:pt x="101981" y="111125"/>
                </a:lnTo>
                <a:lnTo>
                  <a:pt x="107314" y="107950"/>
                </a:lnTo>
                <a:lnTo>
                  <a:pt x="112648" y="104901"/>
                </a:lnTo>
                <a:lnTo>
                  <a:pt x="114426" y="98043"/>
                </a:lnTo>
                <a:lnTo>
                  <a:pt x="111251" y="92710"/>
                </a:lnTo>
                <a:lnTo>
                  <a:pt x="70142" y="22098"/>
                </a:lnTo>
                <a:close/>
              </a:path>
              <a:path w="114935" h="685800">
                <a:moveTo>
                  <a:pt x="57276" y="0"/>
                </a:moveTo>
                <a:lnTo>
                  <a:pt x="3175" y="92710"/>
                </a:lnTo>
                <a:lnTo>
                  <a:pt x="0" y="97916"/>
                </a:lnTo>
                <a:lnTo>
                  <a:pt x="1777" y="104775"/>
                </a:lnTo>
                <a:lnTo>
                  <a:pt x="7112" y="107950"/>
                </a:lnTo>
                <a:lnTo>
                  <a:pt x="12445" y="110998"/>
                </a:lnTo>
                <a:lnTo>
                  <a:pt x="19303" y="109219"/>
                </a:lnTo>
                <a:lnTo>
                  <a:pt x="22351" y="103886"/>
                </a:lnTo>
                <a:lnTo>
                  <a:pt x="46005" y="63452"/>
                </a:lnTo>
                <a:lnTo>
                  <a:pt x="46100" y="22098"/>
                </a:lnTo>
                <a:lnTo>
                  <a:pt x="70142" y="22098"/>
                </a:lnTo>
                <a:lnTo>
                  <a:pt x="57276" y="0"/>
                </a:lnTo>
                <a:close/>
              </a:path>
              <a:path w="114935" h="685800">
                <a:moveTo>
                  <a:pt x="68449" y="27686"/>
                </a:moveTo>
                <a:lnTo>
                  <a:pt x="66928" y="27686"/>
                </a:lnTo>
                <a:lnTo>
                  <a:pt x="57249" y="44232"/>
                </a:lnTo>
                <a:lnTo>
                  <a:pt x="68429" y="63452"/>
                </a:lnTo>
                <a:lnTo>
                  <a:pt x="68449" y="27686"/>
                </a:lnTo>
                <a:close/>
              </a:path>
              <a:path w="114935" h="685800">
                <a:moveTo>
                  <a:pt x="68452" y="22098"/>
                </a:moveTo>
                <a:lnTo>
                  <a:pt x="46100" y="22098"/>
                </a:lnTo>
                <a:lnTo>
                  <a:pt x="46077" y="63329"/>
                </a:lnTo>
                <a:lnTo>
                  <a:pt x="57249" y="44232"/>
                </a:lnTo>
                <a:lnTo>
                  <a:pt x="47625" y="27686"/>
                </a:lnTo>
                <a:lnTo>
                  <a:pt x="68449" y="27686"/>
                </a:lnTo>
                <a:lnTo>
                  <a:pt x="68452" y="22098"/>
                </a:lnTo>
                <a:close/>
              </a:path>
              <a:path w="114935"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13" name="object 13"/>
          <p:cNvSpPr txBox="1"/>
          <p:nvPr/>
        </p:nvSpPr>
        <p:spPr>
          <a:xfrm>
            <a:off x="2859566" y="1564841"/>
            <a:ext cx="183515" cy="494665"/>
          </a:xfrm>
          <a:prstGeom prst="rect">
            <a:avLst/>
          </a:prstGeom>
        </p:spPr>
        <p:txBody>
          <a:bodyPr vert="horz" wrap="square" lIns="0" tIns="15875" rIns="0" bIns="0" rtlCol="0">
            <a:spAutoFit/>
          </a:bodyPr>
          <a:lstStyle/>
          <a:p>
            <a:pPr marL="12700">
              <a:lnSpc>
                <a:spcPct val="100000"/>
              </a:lnSpc>
              <a:spcBef>
                <a:spcPts val="125"/>
              </a:spcBef>
            </a:pPr>
            <a:r>
              <a:rPr sz="3050" spc="-285" dirty="0">
                <a:latin typeface="Times New Roman"/>
                <a:cs typeface="Times New Roman"/>
              </a:rPr>
              <a:t>1</a:t>
            </a:r>
            <a:endParaRPr sz="3050">
              <a:latin typeface="Times New Roman"/>
              <a:cs typeface="Times New Roman"/>
            </a:endParaRPr>
          </a:p>
        </p:txBody>
      </p:sp>
      <p:sp>
        <p:nvSpPr>
          <p:cNvPr id="14" name="object 14"/>
          <p:cNvSpPr txBox="1"/>
          <p:nvPr/>
        </p:nvSpPr>
        <p:spPr>
          <a:xfrm>
            <a:off x="3755253" y="1551062"/>
            <a:ext cx="3262629" cy="514984"/>
          </a:xfrm>
          <a:prstGeom prst="rect">
            <a:avLst/>
          </a:prstGeom>
        </p:spPr>
        <p:txBody>
          <a:bodyPr vert="horz" wrap="square" lIns="0" tIns="13335" rIns="0" bIns="0" rtlCol="0">
            <a:spAutoFit/>
          </a:bodyPr>
          <a:lstStyle/>
          <a:p>
            <a:pPr marL="12700">
              <a:lnSpc>
                <a:spcPct val="100000"/>
              </a:lnSpc>
              <a:spcBef>
                <a:spcPts val="105"/>
              </a:spcBef>
              <a:tabLst>
                <a:tab pos="3072765" algn="l"/>
              </a:tabLst>
            </a:pPr>
            <a:r>
              <a:rPr sz="3200" spc="-215" dirty="0">
                <a:latin typeface="Times New Roman"/>
                <a:cs typeface="Times New Roman"/>
              </a:rPr>
              <a:t>0	0</a:t>
            </a:r>
            <a:endParaRPr sz="3200">
              <a:latin typeface="Times New Roman"/>
              <a:cs typeface="Times New Roman"/>
            </a:endParaRPr>
          </a:p>
        </p:txBody>
      </p:sp>
      <p:sp>
        <p:nvSpPr>
          <p:cNvPr id="15" name="object 15"/>
          <p:cNvSpPr txBox="1"/>
          <p:nvPr/>
        </p:nvSpPr>
        <p:spPr>
          <a:xfrm>
            <a:off x="4688366" y="1564841"/>
            <a:ext cx="3295015" cy="494665"/>
          </a:xfrm>
          <a:prstGeom prst="rect">
            <a:avLst/>
          </a:prstGeom>
        </p:spPr>
        <p:txBody>
          <a:bodyPr vert="horz" wrap="square" lIns="0" tIns="15875" rIns="0" bIns="0" rtlCol="0">
            <a:spAutoFit/>
          </a:bodyPr>
          <a:lstStyle/>
          <a:p>
            <a:pPr marL="12700">
              <a:lnSpc>
                <a:spcPct val="100000"/>
              </a:lnSpc>
              <a:spcBef>
                <a:spcPts val="125"/>
              </a:spcBef>
              <a:tabLst>
                <a:tab pos="1002665" algn="l"/>
                <a:tab pos="3123565" algn="l"/>
              </a:tabLst>
            </a:pPr>
            <a:r>
              <a:rPr sz="3050" spc="-285" dirty="0">
                <a:latin typeface="Times New Roman"/>
                <a:cs typeface="Times New Roman"/>
              </a:rPr>
              <a:t>1	1	1</a:t>
            </a:r>
            <a:endParaRPr sz="3050">
              <a:latin typeface="Times New Roman"/>
              <a:cs typeface="Times New Roman"/>
            </a:endParaRPr>
          </a:p>
        </p:txBody>
      </p:sp>
      <p:sp>
        <p:nvSpPr>
          <p:cNvPr id="16" name="object 16"/>
          <p:cNvSpPr txBox="1"/>
          <p:nvPr/>
        </p:nvSpPr>
        <p:spPr>
          <a:xfrm>
            <a:off x="5643936" y="2749449"/>
            <a:ext cx="302260" cy="459740"/>
          </a:xfrm>
          <a:prstGeom prst="rect">
            <a:avLst/>
          </a:prstGeom>
        </p:spPr>
        <p:txBody>
          <a:bodyPr vert="horz" wrap="square" lIns="0" tIns="12700" rIns="0" bIns="0" rtlCol="0">
            <a:spAutoFit/>
          </a:bodyPr>
          <a:lstStyle/>
          <a:p>
            <a:pPr marL="38100">
              <a:lnSpc>
                <a:spcPct val="100000"/>
              </a:lnSpc>
              <a:spcBef>
                <a:spcPts val="100"/>
              </a:spcBef>
            </a:pPr>
            <a:r>
              <a:rPr sz="4275" spc="-359" baseline="-24366" dirty="0">
                <a:latin typeface="Times New Roman"/>
                <a:cs typeface="Times New Roman"/>
              </a:rPr>
              <a:t>2</a:t>
            </a:r>
            <a:r>
              <a:rPr sz="1650" spc="-240" dirty="0">
                <a:latin typeface="Times New Roman"/>
                <a:cs typeface="Times New Roman"/>
              </a:rPr>
              <a:t>0</a:t>
            </a:r>
            <a:endParaRPr sz="1650">
              <a:latin typeface="Times New Roman"/>
              <a:cs typeface="Times New Roman"/>
            </a:endParaRPr>
          </a:p>
        </p:txBody>
      </p:sp>
      <p:sp>
        <p:nvSpPr>
          <p:cNvPr id="17" name="object 17"/>
          <p:cNvSpPr txBox="1"/>
          <p:nvPr/>
        </p:nvSpPr>
        <p:spPr>
          <a:xfrm>
            <a:off x="2759304" y="2762403"/>
            <a:ext cx="5366385" cy="459740"/>
          </a:xfrm>
          <a:prstGeom prst="rect">
            <a:avLst/>
          </a:prstGeom>
        </p:spPr>
        <p:txBody>
          <a:bodyPr vert="horz" wrap="square" lIns="0" tIns="12700" rIns="0" bIns="0" rtlCol="0">
            <a:spAutoFit/>
          </a:bodyPr>
          <a:lstStyle/>
          <a:p>
            <a:pPr marL="76200">
              <a:lnSpc>
                <a:spcPct val="100000"/>
              </a:lnSpc>
              <a:spcBef>
                <a:spcPts val="100"/>
              </a:spcBef>
              <a:tabLst>
                <a:tab pos="991869" algn="l"/>
                <a:tab pos="1994535" algn="l"/>
                <a:tab pos="3987800" algn="l"/>
                <a:tab pos="4991100" algn="l"/>
              </a:tabLst>
            </a:pPr>
            <a:r>
              <a:rPr sz="4275" spc="-397" baseline="-24366" dirty="0">
                <a:latin typeface="Times New Roman"/>
                <a:cs typeface="Times New Roman"/>
              </a:rPr>
              <a:t>2</a:t>
            </a:r>
            <a:r>
              <a:rPr sz="1650" spc="-265" dirty="0">
                <a:latin typeface="Times New Roman"/>
                <a:cs typeface="Times New Roman"/>
              </a:rPr>
              <a:t>3	</a:t>
            </a:r>
            <a:r>
              <a:rPr sz="4275" spc="-345" baseline="-24366" dirty="0">
                <a:latin typeface="Times New Roman"/>
                <a:cs typeface="Times New Roman"/>
              </a:rPr>
              <a:t>2</a:t>
            </a:r>
            <a:r>
              <a:rPr sz="1650" spc="-229" dirty="0">
                <a:latin typeface="Times New Roman"/>
                <a:cs typeface="Times New Roman"/>
              </a:rPr>
              <a:t>2	</a:t>
            </a:r>
            <a:r>
              <a:rPr sz="4275" spc="-472" baseline="-24366" dirty="0">
                <a:latin typeface="Times New Roman"/>
                <a:cs typeface="Times New Roman"/>
              </a:rPr>
              <a:t>2</a:t>
            </a:r>
            <a:r>
              <a:rPr sz="1650" spc="-315"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2</a:t>
            </a:r>
            <a:endParaRPr sz="1650">
              <a:latin typeface="Times New Roman"/>
              <a:cs typeface="Times New Roman"/>
            </a:endParaRPr>
          </a:p>
        </p:txBody>
      </p:sp>
      <p:sp>
        <p:nvSpPr>
          <p:cNvPr id="18" name="object 18"/>
          <p:cNvSpPr txBox="1"/>
          <p:nvPr/>
        </p:nvSpPr>
        <p:spPr>
          <a:xfrm>
            <a:off x="2126013" y="3724128"/>
            <a:ext cx="6731000" cy="1112520"/>
          </a:xfrm>
          <a:prstGeom prst="rect">
            <a:avLst/>
          </a:prstGeom>
        </p:spPr>
        <p:txBody>
          <a:bodyPr vert="horz" wrap="square" lIns="0" tIns="15240" rIns="0" bIns="0" rtlCol="0">
            <a:spAutoFit/>
          </a:bodyPr>
          <a:lstStyle/>
          <a:p>
            <a:pPr marL="50800">
              <a:lnSpc>
                <a:spcPct val="100000"/>
              </a:lnSpc>
              <a:spcBef>
                <a:spcPts val="120"/>
              </a:spcBef>
            </a:pPr>
            <a:r>
              <a:rPr sz="2900" spc="-280" dirty="0">
                <a:latin typeface="Symbol"/>
                <a:cs typeface="Symbol"/>
              </a:rPr>
              <a:t></a:t>
            </a:r>
            <a:r>
              <a:rPr sz="2900" spc="-260"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40" dirty="0">
                <a:latin typeface="Times New Roman"/>
                <a:cs typeface="Times New Roman"/>
              </a:rPr>
              <a:t>2</a:t>
            </a:r>
            <a:r>
              <a:rPr sz="2550" spc="-359" baseline="42483" dirty="0">
                <a:latin typeface="Times New Roman"/>
                <a:cs typeface="Times New Roman"/>
              </a:rPr>
              <a:t>3</a:t>
            </a:r>
            <a:r>
              <a:rPr sz="2550" spc="-300"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180" dirty="0">
                <a:latin typeface="Times New Roman"/>
                <a:cs typeface="Times New Roman"/>
              </a:rPr>
              <a:t>(0</a:t>
            </a:r>
            <a:r>
              <a:rPr sz="2900" spc="-180" dirty="0">
                <a:latin typeface="Symbol"/>
                <a:cs typeface="Symbol"/>
              </a:rPr>
              <a:t></a:t>
            </a:r>
            <a:r>
              <a:rPr sz="2900" spc="-434" dirty="0">
                <a:latin typeface="Times New Roman"/>
                <a:cs typeface="Times New Roman"/>
              </a:rPr>
              <a:t> </a:t>
            </a:r>
            <a:r>
              <a:rPr sz="2900" spc="-215" dirty="0">
                <a:latin typeface="Times New Roman"/>
                <a:cs typeface="Times New Roman"/>
              </a:rPr>
              <a:t>2</a:t>
            </a:r>
            <a:r>
              <a:rPr sz="2550" spc="-322" baseline="42483" dirty="0">
                <a:latin typeface="Times New Roman"/>
                <a:cs typeface="Times New Roman"/>
              </a:rPr>
              <a:t>2</a:t>
            </a:r>
            <a:r>
              <a:rPr sz="2550" spc="-247"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80" dirty="0">
                <a:latin typeface="Times New Roman"/>
                <a:cs typeface="Times New Roman"/>
              </a:rPr>
              <a:t>2</a:t>
            </a:r>
            <a:r>
              <a:rPr sz="2550" spc="-419" baseline="42483" dirty="0">
                <a:latin typeface="Times New Roman"/>
                <a:cs typeface="Times New Roman"/>
              </a:rPr>
              <a:t>1</a:t>
            </a:r>
            <a:r>
              <a:rPr sz="2550" spc="-412"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15" dirty="0">
                <a:latin typeface="Times New Roman"/>
                <a:cs typeface="Times New Roman"/>
              </a:rPr>
              <a:t>2</a:t>
            </a:r>
            <a:r>
              <a:rPr sz="2550" spc="-322" baseline="42483" dirty="0">
                <a:latin typeface="Times New Roman"/>
                <a:cs typeface="Times New Roman"/>
              </a:rPr>
              <a:t>0</a:t>
            </a:r>
            <a:r>
              <a:rPr sz="2550" spc="-277" baseline="42483" dirty="0">
                <a:latin typeface="Times New Roman"/>
                <a:cs typeface="Times New Roman"/>
              </a:rPr>
              <a:t> </a:t>
            </a:r>
            <a:r>
              <a:rPr sz="2900" spc="-190" dirty="0">
                <a:latin typeface="Times New Roman"/>
                <a:cs typeface="Times New Roman"/>
              </a:rPr>
              <a:t>).(0</a:t>
            </a:r>
            <a:r>
              <a:rPr sz="2900" spc="-190" dirty="0">
                <a:latin typeface="Symbol"/>
                <a:cs typeface="Symbol"/>
              </a:rPr>
              <a:t></a:t>
            </a:r>
            <a:r>
              <a:rPr sz="2900" spc="-440" dirty="0">
                <a:latin typeface="Times New Roman"/>
                <a:cs typeface="Times New Roman"/>
              </a:rPr>
              <a:t> </a:t>
            </a:r>
            <a:r>
              <a:rPr sz="2900" spc="-170" dirty="0">
                <a:latin typeface="Times New Roman"/>
                <a:cs typeface="Times New Roman"/>
              </a:rPr>
              <a:t>2</a:t>
            </a:r>
            <a:r>
              <a:rPr sz="2550" spc="-254" baseline="42483" dirty="0">
                <a:latin typeface="Symbol"/>
                <a:cs typeface="Symbol"/>
              </a:rPr>
              <a:t></a:t>
            </a:r>
            <a:r>
              <a:rPr sz="2550" spc="-254" baseline="42483" dirty="0">
                <a:latin typeface="Times New Roman"/>
                <a:cs typeface="Times New Roman"/>
              </a:rPr>
              <a:t>1</a:t>
            </a:r>
            <a:r>
              <a:rPr sz="2900" spc="-170" dirty="0">
                <a:latin typeface="Times New Roman"/>
                <a:cs typeface="Times New Roman"/>
              </a:rPr>
              <a:t>)</a:t>
            </a:r>
            <a:r>
              <a:rPr sz="2900" spc="-325"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305" dirty="0">
                <a:latin typeface="Times New Roman"/>
                <a:cs typeface="Times New Roman"/>
              </a:rPr>
              <a:t>(1</a:t>
            </a:r>
            <a:r>
              <a:rPr sz="2900" spc="-305" dirty="0">
                <a:latin typeface="Symbol"/>
                <a:cs typeface="Symbol"/>
              </a:rPr>
              <a:t></a:t>
            </a:r>
            <a:r>
              <a:rPr sz="2900" spc="-440" dirty="0">
                <a:latin typeface="Times New Roman"/>
                <a:cs typeface="Times New Roman"/>
              </a:rPr>
              <a:t> </a:t>
            </a:r>
            <a:r>
              <a:rPr sz="2900" spc="-210" dirty="0">
                <a:latin typeface="Times New Roman"/>
                <a:cs typeface="Times New Roman"/>
              </a:rPr>
              <a:t>2</a:t>
            </a:r>
            <a:r>
              <a:rPr sz="2550" spc="-315" baseline="42483" dirty="0">
                <a:latin typeface="Symbol"/>
                <a:cs typeface="Symbol"/>
              </a:rPr>
              <a:t></a:t>
            </a:r>
            <a:r>
              <a:rPr sz="2550" spc="-315" baseline="42483" dirty="0">
                <a:latin typeface="Times New Roman"/>
                <a:cs typeface="Times New Roman"/>
              </a:rPr>
              <a:t>2</a:t>
            </a:r>
            <a:r>
              <a:rPr sz="2550" spc="-292"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353695">
              <a:lnSpc>
                <a:spcPct val="100000"/>
              </a:lnSpc>
              <a:spcBef>
                <a:spcPts val="2175"/>
              </a:spcBef>
              <a:tabLst>
                <a:tab pos="862330" algn="l"/>
                <a:tab pos="1409065" algn="l"/>
                <a:tab pos="1916430" algn="l"/>
                <a:tab pos="2464435" algn="l"/>
                <a:tab pos="2971165" algn="l"/>
                <a:tab pos="3518535" algn="l"/>
                <a:tab pos="4121150" algn="l"/>
                <a:tab pos="4573905" algn="l"/>
                <a:tab pos="5045075" algn="l"/>
                <a:tab pos="5592445" algn="l"/>
                <a:tab pos="6100445" algn="l"/>
              </a:tabLst>
            </a:pPr>
            <a:r>
              <a:rPr sz="2400" dirty="0">
                <a:latin typeface="Tahoma"/>
                <a:cs typeface="Tahoma"/>
              </a:rPr>
              <a:t>=	8	+	0	+	2	+	1	.	0	+	0.25</a:t>
            </a:r>
            <a:endParaRPr sz="2400">
              <a:latin typeface="Tahoma"/>
              <a:cs typeface="Tahom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3684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1011.01 binary</a:t>
            </a:r>
            <a:r>
              <a:rPr spc="-150" dirty="0"/>
              <a:t> </a:t>
            </a:r>
            <a:r>
              <a:rPr dirty="0"/>
              <a:t>number  in </a:t>
            </a:r>
            <a:r>
              <a:rPr spc="-25" dirty="0"/>
              <a:t>to </a:t>
            </a:r>
            <a:r>
              <a:rPr spc="-30" dirty="0"/>
              <a:t>it’s </a:t>
            </a:r>
            <a:r>
              <a:rPr spc="-10" dirty="0"/>
              <a:t>equivalent </a:t>
            </a:r>
            <a:r>
              <a:rPr spc="-5" dirty="0"/>
              <a:t>decimal</a:t>
            </a:r>
            <a:r>
              <a:rPr spc="-55" dirty="0"/>
              <a:t> 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3253" y="1696592"/>
            <a:ext cx="1420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7" name="object 7"/>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9" name="object 9"/>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p:nvPr/>
        </p:nvSpPr>
        <p:spPr>
          <a:xfrm>
            <a:off x="47437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1" name="object 11"/>
          <p:cNvSpPr/>
          <p:nvPr/>
        </p:nvSpPr>
        <p:spPr>
          <a:xfrm>
            <a:off x="38293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p:nvPr/>
        </p:nvSpPr>
        <p:spPr>
          <a:xfrm>
            <a:off x="2914904" y="2209673"/>
            <a:ext cx="114935" cy="685800"/>
          </a:xfrm>
          <a:custGeom>
            <a:avLst/>
            <a:gdLst/>
            <a:ahLst/>
            <a:cxnLst/>
            <a:rect l="l" t="t" r="r" b="b"/>
            <a:pathLst>
              <a:path w="114935" h="685800">
                <a:moveTo>
                  <a:pt x="57249" y="44232"/>
                </a:moveTo>
                <a:lnTo>
                  <a:pt x="46077" y="63329"/>
                </a:lnTo>
                <a:lnTo>
                  <a:pt x="45719" y="685418"/>
                </a:lnTo>
                <a:lnTo>
                  <a:pt x="68071" y="685418"/>
                </a:lnTo>
                <a:lnTo>
                  <a:pt x="68401" y="111125"/>
                </a:lnTo>
                <a:lnTo>
                  <a:pt x="68357" y="63329"/>
                </a:lnTo>
                <a:lnTo>
                  <a:pt x="57249" y="44232"/>
                </a:lnTo>
                <a:close/>
              </a:path>
              <a:path w="114935" h="685800">
                <a:moveTo>
                  <a:pt x="70142" y="22098"/>
                </a:moveTo>
                <a:lnTo>
                  <a:pt x="68452" y="22098"/>
                </a:lnTo>
                <a:lnTo>
                  <a:pt x="68429" y="63452"/>
                </a:lnTo>
                <a:lnTo>
                  <a:pt x="92552" y="104901"/>
                </a:lnTo>
                <a:lnTo>
                  <a:pt x="95122" y="109219"/>
                </a:lnTo>
                <a:lnTo>
                  <a:pt x="101981" y="111125"/>
                </a:lnTo>
                <a:lnTo>
                  <a:pt x="107314" y="107950"/>
                </a:lnTo>
                <a:lnTo>
                  <a:pt x="112648" y="104901"/>
                </a:lnTo>
                <a:lnTo>
                  <a:pt x="114426" y="98043"/>
                </a:lnTo>
                <a:lnTo>
                  <a:pt x="111251" y="92710"/>
                </a:lnTo>
                <a:lnTo>
                  <a:pt x="70142" y="22098"/>
                </a:lnTo>
                <a:close/>
              </a:path>
              <a:path w="114935" h="685800">
                <a:moveTo>
                  <a:pt x="57276" y="0"/>
                </a:moveTo>
                <a:lnTo>
                  <a:pt x="3175" y="92710"/>
                </a:lnTo>
                <a:lnTo>
                  <a:pt x="0" y="97916"/>
                </a:lnTo>
                <a:lnTo>
                  <a:pt x="1777" y="104775"/>
                </a:lnTo>
                <a:lnTo>
                  <a:pt x="7112" y="107950"/>
                </a:lnTo>
                <a:lnTo>
                  <a:pt x="12445" y="110998"/>
                </a:lnTo>
                <a:lnTo>
                  <a:pt x="19303" y="109219"/>
                </a:lnTo>
                <a:lnTo>
                  <a:pt x="22351" y="103886"/>
                </a:lnTo>
                <a:lnTo>
                  <a:pt x="46005" y="63452"/>
                </a:lnTo>
                <a:lnTo>
                  <a:pt x="46100" y="22098"/>
                </a:lnTo>
                <a:lnTo>
                  <a:pt x="70142" y="22098"/>
                </a:lnTo>
                <a:lnTo>
                  <a:pt x="57276" y="0"/>
                </a:lnTo>
                <a:close/>
              </a:path>
              <a:path w="114935" h="685800">
                <a:moveTo>
                  <a:pt x="68449" y="27686"/>
                </a:moveTo>
                <a:lnTo>
                  <a:pt x="66928" y="27686"/>
                </a:lnTo>
                <a:lnTo>
                  <a:pt x="57249" y="44232"/>
                </a:lnTo>
                <a:lnTo>
                  <a:pt x="68429" y="63452"/>
                </a:lnTo>
                <a:lnTo>
                  <a:pt x="68449" y="27686"/>
                </a:lnTo>
                <a:close/>
              </a:path>
              <a:path w="114935" h="685800">
                <a:moveTo>
                  <a:pt x="68452" y="22098"/>
                </a:moveTo>
                <a:lnTo>
                  <a:pt x="46100" y="22098"/>
                </a:lnTo>
                <a:lnTo>
                  <a:pt x="46077" y="63329"/>
                </a:lnTo>
                <a:lnTo>
                  <a:pt x="57249" y="44232"/>
                </a:lnTo>
                <a:lnTo>
                  <a:pt x="47625" y="27686"/>
                </a:lnTo>
                <a:lnTo>
                  <a:pt x="68449" y="27686"/>
                </a:lnTo>
                <a:lnTo>
                  <a:pt x="68452" y="22098"/>
                </a:lnTo>
                <a:close/>
              </a:path>
              <a:path w="114935"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13" name="object 13"/>
          <p:cNvSpPr txBox="1"/>
          <p:nvPr/>
        </p:nvSpPr>
        <p:spPr>
          <a:xfrm>
            <a:off x="2859566" y="1564841"/>
            <a:ext cx="183515" cy="494665"/>
          </a:xfrm>
          <a:prstGeom prst="rect">
            <a:avLst/>
          </a:prstGeom>
        </p:spPr>
        <p:txBody>
          <a:bodyPr vert="horz" wrap="square" lIns="0" tIns="15875" rIns="0" bIns="0" rtlCol="0">
            <a:spAutoFit/>
          </a:bodyPr>
          <a:lstStyle/>
          <a:p>
            <a:pPr marL="12700">
              <a:lnSpc>
                <a:spcPct val="100000"/>
              </a:lnSpc>
              <a:spcBef>
                <a:spcPts val="125"/>
              </a:spcBef>
            </a:pPr>
            <a:r>
              <a:rPr sz="3050" spc="-285" dirty="0">
                <a:latin typeface="Times New Roman"/>
                <a:cs typeface="Times New Roman"/>
              </a:rPr>
              <a:t>1</a:t>
            </a:r>
            <a:endParaRPr sz="3050">
              <a:latin typeface="Times New Roman"/>
              <a:cs typeface="Times New Roman"/>
            </a:endParaRPr>
          </a:p>
        </p:txBody>
      </p:sp>
      <p:sp>
        <p:nvSpPr>
          <p:cNvPr id="14" name="object 14"/>
          <p:cNvSpPr txBox="1"/>
          <p:nvPr/>
        </p:nvSpPr>
        <p:spPr>
          <a:xfrm>
            <a:off x="3755253" y="1551062"/>
            <a:ext cx="3262629" cy="514984"/>
          </a:xfrm>
          <a:prstGeom prst="rect">
            <a:avLst/>
          </a:prstGeom>
        </p:spPr>
        <p:txBody>
          <a:bodyPr vert="horz" wrap="square" lIns="0" tIns="13335" rIns="0" bIns="0" rtlCol="0">
            <a:spAutoFit/>
          </a:bodyPr>
          <a:lstStyle/>
          <a:p>
            <a:pPr marL="12700">
              <a:lnSpc>
                <a:spcPct val="100000"/>
              </a:lnSpc>
              <a:spcBef>
                <a:spcPts val="105"/>
              </a:spcBef>
              <a:tabLst>
                <a:tab pos="3072765" algn="l"/>
              </a:tabLst>
            </a:pPr>
            <a:r>
              <a:rPr sz="3200" spc="-215" dirty="0">
                <a:latin typeface="Times New Roman"/>
                <a:cs typeface="Times New Roman"/>
              </a:rPr>
              <a:t>0	0</a:t>
            </a:r>
            <a:endParaRPr sz="3200">
              <a:latin typeface="Times New Roman"/>
              <a:cs typeface="Times New Roman"/>
            </a:endParaRPr>
          </a:p>
        </p:txBody>
      </p:sp>
      <p:sp>
        <p:nvSpPr>
          <p:cNvPr id="15" name="object 15"/>
          <p:cNvSpPr txBox="1"/>
          <p:nvPr/>
        </p:nvSpPr>
        <p:spPr>
          <a:xfrm>
            <a:off x="4688366" y="1564841"/>
            <a:ext cx="3295015" cy="494665"/>
          </a:xfrm>
          <a:prstGeom prst="rect">
            <a:avLst/>
          </a:prstGeom>
        </p:spPr>
        <p:txBody>
          <a:bodyPr vert="horz" wrap="square" lIns="0" tIns="15875" rIns="0" bIns="0" rtlCol="0">
            <a:spAutoFit/>
          </a:bodyPr>
          <a:lstStyle/>
          <a:p>
            <a:pPr marL="12700">
              <a:lnSpc>
                <a:spcPct val="100000"/>
              </a:lnSpc>
              <a:spcBef>
                <a:spcPts val="125"/>
              </a:spcBef>
              <a:tabLst>
                <a:tab pos="1002665" algn="l"/>
                <a:tab pos="3123565" algn="l"/>
              </a:tabLst>
            </a:pPr>
            <a:r>
              <a:rPr sz="3050" spc="-285" dirty="0">
                <a:latin typeface="Times New Roman"/>
                <a:cs typeface="Times New Roman"/>
              </a:rPr>
              <a:t>1	1	1</a:t>
            </a:r>
            <a:endParaRPr sz="3050">
              <a:latin typeface="Times New Roman"/>
              <a:cs typeface="Times New Roman"/>
            </a:endParaRPr>
          </a:p>
        </p:txBody>
      </p:sp>
      <p:sp>
        <p:nvSpPr>
          <p:cNvPr id="16" name="object 16"/>
          <p:cNvSpPr txBox="1"/>
          <p:nvPr/>
        </p:nvSpPr>
        <p:spPr>
          <a:xfrm>
            <a:off x="5643936" y="2749449"/>
            <a:ext cx="302260" cy="459740"/>
          </a:xfrm>
          <a:prstGeom prst="rect">
            <a:avLst/>
          </a:prstGeom>
        </p:spPr>
        <p:txBody>
          <a:bodyPr vert="horz" wrap="square" lIns="0" tIns="12700" rIns="0" bIns="0" rtlCol="0">
            <a:spAutoFit/>
          </a:bodyPr>
          <a:lstStyle/>
          <a:p>
            <a:pPr marL="38100">
              <a:lnSpc>
                <a:spcPct val="100000"/>
              </a:lnSpc>
              <a:spcBef>
                <a:spcPts val="100"/>
              </a:spcBef>
            </a:pPr>
            <a:r>
              <a:rPr sz="4275" spc="-359" baseline="-24366" dirty="0">
                <a:latin typeface="Times New Roman"/>
                <a:cs typeface="Times New Roman"/>
              </a:rPr>
              <a:t>2</a:t>
            </a:r>
            <a:r>
              <a:rPr sz="1650" spc="-240" dirty="0">
                <a:latin typeface="Times New Roman"/>
                <a:cs typeface="Times New Roman"/>
              </a:rPr>
              <a:t>0</a:t>
            </a:r>
            <a:endParaRPr sz="1650">
              <a:latin typeface="Times New Roman"/>
              <a:cs typeface="Times New Roman"/>
            </a:endParaRPr>
          </a:p>
        </p:txBody>
      </p:sp>
      <p:sp>
        <p:nvSpPr>
          <p:cNvPr id="17" name="object 17"/>
          <p:cNvSpPr txBox="1"/>
          <p:nvPr/>
        </p:nvSpPr>
        <p:spPr>
          <a:xfrm>
            <a:off x="2759304" y="2762403"/>
            <a:ext cx="5366385" cy="459740"/>
          </a:xfrm>
          <a:prstGeom prst="rect">
            <a:avLst/>
          </a:prstGeom>
        </p:spPr>
        <p:txBody>
          <a:bodyPr vert="horz" wrap="square" lIns="0" tIns="12700" rIns="0" bIns="0" rtlCol="0">
            <a:spAutoFit/>
          </a:bodyPr>
          <a:lstStyle/>
          <a:p>
            <a:pPr marL="76200">
              <a:lnSpc>
                <a:spcPct val="100000"/>
              </a:lnSpc>
              <a:spcBef>
                <a:spcPts val="100"/>
              </a:spcBef>
              <a:tabLst>
                <a:tab pos="991869" algn="l"/>
                <a:tab pos="1994535" algn="l"/>
                <a:tab pos="3987800" algn="l"/>
                <a:tab pos="4991100" algn="l"/>
              </a:tabLst>
            </a:pPr>
            <a:r>
              <a:rPr sz="4275" spc="-397" baseline="-24366" dirty="0">
                <a:latin typeface="Times New Roman"/>
                <a:cs typeface="Times New Roman"/>
              </a:rPr>
              <a:t>2</a:t>
            </a:r>
            <a:r>
              <a:rPr sz="1650" spc="-265" dirty="0">
                <a:latin typeface="Times New Roman"/>
                <a:cs typeface="Times New Roman"/>
              </a:rPr>
              <a:t>3	</a:t>
            </a:r>
            <a:r>
              <a:rPr sz="4275" spc="-345" baseline="-24366" dirty="0">
                <a:latin typeface="Times New Roman"/>
                <a:cs typeface="Times New Roman"/>
              </a:rPr>
              <a:t>2</a:t>
            </a:r>
            <a:r>
              <a:rPr sz="1650" spc="-229" dirty="0">
                <a:latin typeface="Times New Roman"/>
                <a:cs typeface="Times New Roman"/>
              </a:rPr>
              <a:t>2	</a:t>
            </a:r>
            <a:r>
              <a:rPr sz="4275" spc="-472" baseline="-24366" dirty="0">
                <a:latin typeface="Times New Roman"/>
                <a:cs typeface="Times New Roman"/>
              </a:rPr>
              <a:t>2</a:t>
            </a:r>
            <a:r>
              <a:rPr sz="1650" spc="-315"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2</a:t>
            </a:r>
            <a:endParaRPr sz="1650">
              <a:latin typeface="Times New Roman"/>
              <a:cs typeface="Times New Roman"/>
            </a:endParaRPr>
          </a:p>
        </p:txBody>
      </p:sp>
      <p:sp>
        <p:nvSpPr>
          <p:cNvPr id="18" name="object 18"/>
          <p:cNvSpPr txBox="1"/>
          <p:nvPr/>
        </p:nvSpPr>
        <p:spPr>
          <a:xfrm>
            <a:off x="2126013" y="3724128"/>
            <a:ext cx="6731000" cy="1798955"/>
          </a:xfrm>
          <a:prstGeom prst="rect">
            <a:avLst/>
          </a:prstGeom>
        </p:spPr>
        <p:txBody>
          <a:bodyPr vert="horz" wrap="square" lIns="0" tIns="15240" rIns="0" bIns="0" rtlCol="0">
            <a:spAutoFit/>
          </a:bodyPr>
          <a:lstStyle/>
          <a:p>
            <a:pPr marL="50800">
              <a:lnSpc>
                <a:spcPct val="100000"/>
              </a:lnSpc>
              <a:spcBef>
                <a:spcPts val="120"/>
              </a:spcBef>
            </a:pPr>
            <a:r>
              <a:rPr sz="2900" spc="-280" dirty="0">
                <a:latin typeface="Symbol"/>
                <a:cs typeface="Symbol"/>
              </a:rPr>
              <a:t></a:t>
            </a:r>
            <a:r>
              <a:rPr sz="2900" spc="-260"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40" dirty="0">
                <a:latin typeface="Times New Roman"/>
                <a:cs typeface="Times New Roman"/>
              </a:rPr>
              <a:t>2</a:t>
            </a:r>
            <a:r>
              <a:rPr sz="2550" spc="-359" baseline="42483" dirty="0">
                <a:latin typeface="Times New Roman"/>
                <a:cs typeface="Times New Roman"/>
              </a:rPr>
              <a:t>3</a:t>
            </a:r>
            <a:r>
              <a:rPr sz="2550" spc="-300"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180" dirty="0">
                <a:latin typeface="Times New Roman"/>
                <a:cs typeface="Times New Roman"/>
              </a:rPr>
              <a:t>(0</a:t>
            </a:r>
            <a:r>
              <a:rPr sz="2900" spc="-180" dirty="0">
                <a:latin typeface="Symbol"/>
                <a:cs typeface="Symbol"/>
              </a:rPr>
              <a:t></a:t>
            </a:r>
            <a:r>
              <a:rPr sz="2900" spc="-434" dirty="0">
                <a:latin typeface="Times New Roman"/>
                <a:cs typeface="Times New Roman"/>
              </a:rPr>
              <a:t> </a:t>
            </a:r>
            <a:r>
              <a:rPr sz="2900" spc="-215" dirty="0">
                <a:latin typeface="Times New Roman"/>
                <a:cs typeface="Times New Roman"/>
              </a:rPr>
              <a:t>2</a:t>
            </a:r>
            <a:r>
              <a:rPr sz="2550" spc="-322" baseline="42483" dirty="0">
                <a:latin typeface="Times New Roman"/>
                <a:cs typeface="Times New Roman"/>
              </a:rPr>
              <a:t>2</a:t>
            </a:r>
            <a:r>
              <a:rPr sz="2550" spc="-247"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80" dirty="0">
                <a:latin typeface="Times New Roman"/>
                <a:cs typeface="Times New Roman"/>
              </a:rPr>
              <a:t>2</a:t>
            </a:r>
            <a:r>
              <a:rPr sz="2550" spc="-419" baseline="42483" dirty="0">
                <a:latin typeface="Times New Roman"/>
                <a:cs typeface="Times New Roman"/>
              </a:rPr>
              <a:t>1</a:t>
            </a:r>
            <a:r>
              <a:rPr sz="2550" spc="-412"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15" dirty="0">
                <a:latin typeface="Times New Roman"/>
                <a:cs typeface="Times New Roman"/>
              </a:rPr>
              <a:t>2</a:t>
            </a:r>
            <a:r>
              <a:rPr sz="2550" spc="-322" baseline="42483" dirty="0">
                <a:latin typeface="Times New Roman"/>
                <a:cs typeface="Times New Roman"/>
              </a:rPr>
              <a:t>0</a:t>
            </a:r>
            <a:r>
              <a:rPr sz="2550" spc="-277" baseline="42483" dirty="0">
                <a:latin typeface="Times New Roman"/>
                <a:cs typeface="Times New Roman"/>
              </a:rPr>
              <a:t> </a:t>
            </a:r>
            <a:r>
              <a:rPr sz="2900" spc="-190" dirty="0">
                <a:latin typeface="Times New Roman"/>
                <a:cs typeface="Times New Roman"/>
              </a:rPr>
              <a:t>).(0</a:t>
            </a:r>
            <a:r>
              <a:rPr sz="2900" spc="-190" dirty="0">
                <a:latin typeface="Symbol"/>
                <a:cs typeface="Symbol"/>
              </a:rPr>
              <a:t></a:t>
            </a:r>
            <a:r>
              <a:rPr sz="2900" spc="-440" dirty="0">
                <a:latin typeface="Times New Roman"/>
                <a:cs typeface="Times New Roman"/>
              </a:rPr>
              <a:t> </a:t>
            </a:r>
            <a:r>
              <a:rPr sz="2900" spc="-170" dirty="0">
                <a:latin typeface="Times New Roman"/>
                <a:cs typeface="Times New Roman"/>
              </a:rPr>
              <a:t>2</a:t>
            </a:r>
            <a:r>
              <a:rPr sz="2550" spc="-254" baseline="42483" dirty="0">
                <a:latin typeface="Symbol"/>
                <a:cs typeface="Symbol"/>
              </a:rPr>
              <a:t></a:t>
            </a:r>
            <a:r>
              <a:rPr sz="2550" spc="-254" baseline="42483" dirty="0">
                <a:latin typeface="Times New Roman"/>
                <a:cs typeface="Times New Roman"/>
              </a:rPr>
              <a:t>1</a:t>
            </a:r>
            <a:r>
              <a:rPr sz="2900" spc="-170" dirty="0">
                <a:latin typeface="Times New Roman"/>
                <a:cs typeface="Times New Roman"/>
              </a:rPr>
              <a:t>)</a:t>
            </a:r>
            <a:r>
              <a:rPr sz="2900" spc="-325"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305" dirty="0">
                <a:latin typeface="Times New Roman"/>
                <a:cs typeface="Times New Roman"/>
              </a:rPr>
              <a:t>(1</a:t>
            </a:r>
            <a:r>
              <a:rPr sz="2900" spc="-305" dirty="0">
                <a:latin typeface="Symbol"/>
                <a:cs typeface="Symbol"/>
              </a:rPr>
              <a:t></a:t>
            </a:r>
            <a:r>
              <a:rPr sz="2900" spc="-440" dirty="0">
                <a:latin typeface="Times New Roman"/>
                <a:cs typeface="Times New Roman"/>
              </a:rPr>
              <a:t> </a:t>
            </a:r>
            <a:r>
              <a:rPr sz="2900" spc="-210" dirty="0">
                <a:latin typeface="Times New Roman"/>
                <a:cs typeface="Times New Roman"/>
              </a:rPr>
              <a:t>2</a:t>
            </a:r>
            <a:r>
              <a:rPr sz="2550" spc="-315" baseline="42483" dirty="0">
                <a:latin typeface="Symbol"/>
                <a:cs typeface="Symbol"/>
              </a:rPr>
              <a:t></a:t>
            </a:r>
            <a:r>
              <a:rPr sz="2550" spc="-315" baseline="42483" dirty="0">
                <a:latin typeface="Times New Roman"/>
                <a:cs typeface="Times New Roman"/>
              </a:rPr>
              <a:t>2</a:t>
            </a:r>
            <a:r>
              <a:rPr sz="2550" spc="-292"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353695">
              <a:lnSpc>
                <a:spcPct val="100000"/>
              </a:lnSpc>
              <a:spcBef>
                <a:spcPts val="2175"/>
              </a:spcBef>
              <a:tabLst>
                <a:tab pos="862330" algn="l"/>
                <a:tab pos="1409065" algn="l"/>
                <a:tab pos="1916430" algn="l"/>
                <a:tab pos="2464435" algn="l"/>
                <a:tab pos="2971165" algn="l"/>
                <a:tab pos="3518535" algn="l"/>
                <a:tab pos="4121150" algn="l"/>
                <a:tab pos="4573905" algn="l"/>
                <a:tab pos="5045075" algn="l"/>
                <a:tab pos="5592445" algn="l"/>
                <a:tab pos="6100445" algn="l"/>
              </a:tabLst>
            </a:pPr>
            <a:r>
              <a:rPr sz="2400" dirty="0">
                <a:latin typeface="Tahoma"/>
                <a:cs typeface="Tahoma"/>
              </a:rPr>
              <a:t>=	8	+	0	+	2	+	1	.	0	+	0.25</a:t>
            </a:r>
            <a:endParaRPr sz="2400">
              <a:latin typeface="Tahoma"/>
              <a:cs typeface="Tahoma"/>
            </a:endParaRPr>
          </a:p>
          <a:p>
            <a:pPr marL="142240">
              <a:lnSpc>
                <a:spcPct val="100000"/>
              </a:lnSpc>
              <a:spcBef>
                <a:spcPts val="2525"/>
              </a:spcBef>
            </a:pPr>
            <a:r>
              <a:rPr sz="2400" dirty="0">
                <a:latin typeface="Tahoma"/>
                <a:cs typeface="Tahoma"/>
              </a:rPr>
              <a:t>=</a:t>
            </a:r>
            <a:r>
              <a:rPr sz="2400" spc="-5" dirty="0">
                <a:latin typeface="Tahoma"/>
                <a:cs typeface="Tahoma"/>
              </a:rPr>
              <a:t> 11.25</a:t>
            </a:r>
            <a:endParaRPr sz="2400">
              <a:latin typeface="Tahoma"/>
              <a:cs typeface="Tahom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73620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1011.01 binary</a:t>
            </a:r>
            <a:r>
              <a:rPr spc="-140" dirty="0"/>
              <a:t> </a:t>
            </a:r>
            <a:r>
              <a:rPr spc="-5" dirty="0"/>
              <a:t>number  </a:t>
            </a:r>
            <a:r>
              <a:rPr dirty="0"/>
              <a:t>in </a:t>
            </a:r>
            <a:r>
              <a:rPr spc="-25" dirty="0"/>
              <a:t>to </a:t>
            </a:r>
            <a:r>
              <a:rPr spc="-30" dirty="0"/>
              <a:t>it’s </a:t>
            </a:r>
            <a:r>
              <a:rPr spc="-10" dirty="0"/>
              <a:t>equivalent </a:t>
            </a:r>
            <a:r>
              <a:rPr spc="-5" dirty="0"/>
              <a:t>decimal</a:t>
            </a:r>
            <a:r>
              <a:rPr spc="-55" dirty="0"/>
              <a:t> 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228600" y="5638685"/>
            <a:ext cx="4202430" cy="609600"/>
          </a:xfrm>
          <a:custGeom>
            <a:avLst/>
            <a:gdLst/>
            <a:ahLst/>
            <a:cxnLst/>
            <a:rect l="l" t="t" r="r" b="b"/>
            <a:pathLst>
              <a:path w="4202430" h="609600">
                <a:moveTo>
                  <a:pt x="4100449" y="0"/>
                </a:moveTo>
                <a:lnTo>
                  <a:pt x="101523" y="0"/>
                </a:lnTo>
                <a:lnTo>
                  <a:pt x="62005" y="7976"/>
                </a:lnTo>
                <a:lnTo>
                  <a:pt x="29735" y="29729"/>
                </a:lnTo>
                <a:lnTo>
                  <a:pt x="7978" y="61995"/>
                </a:lnTo>
                <a:lnTo>
                  <a:pt x="0" y="101511"/>
                </a:lnTo>
                <a:lnTo>
                  <a:pt x="0" y="507593"/>
                </a:lnTo>
                <a:lnTo>
                  <a:pt x="7978" y="547111"/>
                </a:lnTo>
                <a:lnTo>
                  <a:pt x="29735" y="579381"/>
                </a:lnTo>
                <a:lnTo>
                  <a:pt x="62005" y="601139"/>
                </a:lnTo>
                <a:lnTo>
                  <a:pt x="101523" y="609117"/>
                </a:lnTo>
                <a:lnTo>
                  <a:pt x="4100449" y="609117"/>
                </a:lnTo>
                <a:lnTo>
                  <a:pt x="4139932" y="601139"/>
                </a:lnTo>
                <a:lnTo>
                  <a:pt x="4172188" y="579381"/>
                </a:lnTo>
                <a:lnTo>
                  <a:pt x="4193942" y="547111"/>
                </a:lnTo>
                <a:lnTo>
                  <a:pt x="4201922" y="507593"/>
                </a:lnTo>
                <a:lnTo>
                  <a:pt x="4201922" y="101511"/>
                </a:lnTo>
                <a:lnTo>
                  <a:pt x="4193942" y="61995"/>
                </a:lnTo>
                <a:lnTo>
                  <a:pt x="4172188" y="29729"/>
                </a:lnTo>
                <a:lnTo>
                  <a:pt x="4139932" y="7976"/>
                </a:lnTo>
                <a:lnTo>
                  <a:pt x="4100449" y="0"/>
                </a:lnTo>
                <a:close/>
              </a:path>
            </a:pathLst>
          </a:custGeom>
          <a:solidFill>
            <a:srgbClr val="CFDCEF"/>
          </a:solidFill>
        </p:spPr>
        <p:txBody>
          <a:bodyPr wrap="square" lIns="0" tIns="0" rIns="0" bIns="0" rtlCol="0"/>
          <a:lstStyle/>
          <a:p>
            <a:endParaRPr/>
          </a:p>
        </p:txBody>
      </p:sp>
      <p:sp>
        <p:nvSpPr>
          <p:cNvPr id="5" name="object 5"/>
          <p:cNvSpPr/>
          <p:nvPr/>
        </p:nvSpPr>
        <p:spPr>
          <a:xfrm>
            <a:off x="228600" y="5638685"/>
            <a:ext cx="4202430" cy="609600"/>
          </a:xfrm>
          <a:custGeom>
            <a:avLst/>
            <a:gdLst/>
            <a:ahLst/>
            <a:cxnLst/>
            <a:rect l="l" t="t" r="r" b="b"/>
            <a:pathLst>
              <a:path w="4202430" h="609600">
                <a:moveTo>
                  <a:pt x="0" y="101511"/>
                </a:moveTo>
                <a:lnTo>
                  <a:pt x="7978" y="61995"/>
                </a:lnTo>
                <a:lnTo>
                  <a:pt x="29735" y="29729"/>
                </a:lnTo>
                <a:lnTo>
                  <a:pt x="62005" y="7976"/>
                </a:lnTo>
                <a:lnTo>
                  <a:pt x="101523" y="0"/>
                </a:lnTo>
                <a:lnTo>
                  <a:pt x="4100449" y="0"/>
                </a:lnTo>
                <a:lnTo>
                  <a:pt x="4139932" y="7976"/>
                </a:lnTo>
                <a:lnTo>
                  <a:pt x="4172188" y="29729"/>
                </a:lnTo>
                <a:lnTo>
                  <a:pt x="4193942" y="61995"/>
                </a:lnTo>
                <a:lnTo>
                  <a:pt x="4201922" y="101511"/>
                </a:lnTo>
                <a:lnTo>
                  <a:pt x="4201922" y="507593"/>
                </a:lnTo>
                <a:lnTo>
                  <a:pt x="4193942" y="547111"/>
                </a:lnTo>
                <a:lnTo>
                  <a:pt x="4172188" y="579381"/>
                </a:lnTo>
                <a:lnTo>
                  <a:pt x="4139932" y="601139"/>
                </a:lnTo>
                <a:lnTo>
                  <a:pt x="4100449" y="609117"/>
                </a:lnTo>
                <a:lnTo>
                  <a:pt x="101523" y="609117"/>
                </a:lnTo>
                <a:lnTo>
                  <a:pt x="62005" y="601139"/>
                </a:lnTo>
                <a:lnTo>
                  <a:pt x="29735" y="579381"/>
                </a:lnTo>
                <a:lnTo>
                  <a:pt x="7978" y="547111"/>
                </a:lnTo>
                <a:lnTo>
                  <a:pt x="0" y="507593"/>
                </a:lnTo>
                <a:lnTo>
                  <a:pt x="0" y="101511"/>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73253" y="1696592"/>
            <a:ext cx="1420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Binary</a:t>
            </a:r>
            <a:r>
              <a:rPr sz="2400" spc="-80" dirty="0">
                <a:latin typeface="Tahoma"/>
                <a:cs typeface="Tahoma"/>
              </a:rPr>
              <a:t> </a:t>
            </a:r>
            <a:r>
              <a:rPr sz="2400" spc="-15" dirty="0">
                <a:latin typeface="Tahoma"/>
                <a:cs typeface="Tahoma"/>
              </a:rPr>
              <a:t>No.</a:t>
            </a:r>
            <a:endParaRPr sz="2400">
              <a:latin typeface="Tahoma"/>
              <a:cs typeface="Tahoma"/>
            </a:endParaRPr>
          </a:p>
        </p:txBody>
      </p:sp>
      <p:sp>
        <p:nvSpPr>
          <p:cNvPr id="7" name="object 7"/>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8" name="object 8"/>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9" name="object 9"/>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10" name="object 10"/>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11" name="object 11"/>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p:nvPr/>
        </p:nvSpPr>
        <p:spPr>
          <a:xfrm>
            <a:off x="47437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3" name="object 13"/>
          <p:cNvSpPr/>
          <p:nvPr/>
        </p:nvSpPr>
        <p:spPr>
          <a:xfrm>
            <a:off x="3829303" y="2209673"/>
            <a:ext cx="114935" cy="685800"/>
          </a:xfrm>
          <a:custGeom>
            <a:avLst/>
            <a:gdLst/>
            <a:ahLst/>
            <a:cxnLst/>
            <a:rect l="l" t="t" r="r" b="b"/>
            <a:pathLst>
              <a:path w="114935" h="685800">
                <a:moveTo>
                  <a:pt x="57249" y="44232"/>
                </a:moveTo>
                <a:lnTo>
                  <a:pt x="46077" y="63329"/>
                </a:lnTo>
                <a:lnTo>
                  <a:pt x="45720" y="685418"/>
                </a:lnTo>
                <a:lnTo>
                  <a:pt x="68072" y="685418"/>
                </a:lnTo>
                <a:lnTo>
                  <a:pt x="68401" y="111125"/>
                </a:lnTo>
                <a:lnTo>
                  <a:pt x="68357" y="63329"/>
                </a:lnTo>
                <a:lnTo>
                  <a:pt x="57249" y="44232"/>
                </a:lnTo>
                <a:close/>
              </a:path>
              <a:path w="114935" h="685800">
                <a:moveTo>
                  <a:pt x="70142" y="22098"/>
                </a:moveTo>
                <a:lnTo>
                  <a:pt x="68453" y="22098"/>
                </a:lnTo>
                <a:lnTo>
                  <a:pt x="68429" y="63452"/>
                </a:lnTo>
                <a:lnTo>
                  <a:pt x="92552" y="104901"/>
                </a:lnTo>
                <a:lnTo>
                  <a:pt x="95123" y="109219"/>
                </a:lnTo>
                <a:lnTo>
                  <a:pt x="101981" y="111125"/>
                </a:lnTo>
                <a:lnTo>
                  <a:pt x="107315" y="107950"/>
                </a:lnTo>
                <a:lnTo>
                  <a:pt x="112649" y="104901"/>
                </a:lnTo>
                <a:lnTo>
                  <a:pt x="114426" y="98043"/>
                </a:lnTo>
                <a:lnTo>
                  <a:pt x="111251" y="92710"/>
                </a:lnTo>
                <a:lnTo>
                  <a:pt x="70142" y="22098"/>
                </a:lnTo>
                <a:close/>
              </a:path>
              <a:path w="114935" h="685800">
                <a:moveTo>
                  <a:pt x="57276" y="0"/>
                </a:moveTo>
                <a:lnTo>
                  <a:pt x="3175" y="92710"/>
                </a:lnTo>
                <a:lnTo>
                  <a:pt x="0" y="97916"/>
                </a:lnTo>
                <a:lnTo>
                  <a:pt x="1778" y="104775"/>
                </a:lnTo>
                <a:lnTo>
                  <a:pt x="7112" y="107950"/>
                </a:lnTo>
                <a:lnTo>
                  <a:pt x="12446" y="110998"/>
                </a:lnTo>
                <a:lnTo>
                  <a:pt x="19304" y="109219"/>
                </a:lnTo>
                <a:lnTo>
                  <a:pt x="22351" y="103886"/>
                </a:lnTo>
                <a:lnTo>
                  <a:pt x="46005" y="63452"/>
                </a:lnTo>
                <a:lnTo>
                  <a:pt x="46100" y="22098"/>
                </a:lnTo>
                <a:lnTo>
                  <a:pt x="70142" y="22098"/>
                </a:lnTo>
                <a:lnTo>
                  <a:pt x="57276" y="0"/>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4" name="object 14"/>
          <p:cNvSpPr/>
          <p:nvPr/>
        </p:nvSpPr>
        <p:spPr>
          <a:xfrm>
            <a:off x="2914904" y="2209673"/>
            <a:ext cx="114935" cy="685800"/>
          </a:xfrm>
          <a:custGeom>
            <a:avLst/>
            <a:gdLst/>
            <a:ahLst/>
            <a:cxnLst/>
            <a:rect l="l" t="t" r="r" b="b"/>
            <a:pathLst>
              <a:path w="114935" h="685800">
                <a:moveTo>
                  <a:pt x="57249" y="44232"/>
                </a:moveTo>
                <a:lnTo>
                  <a:pt x="46077" y="63329"/>
                </a:lnTo>
                <a:lnTo>
                  <a:pt x="45719" y="685418"/>
                </a:lnTo>
                <a:lnTo>
                  <a:pt x="68071" y="685418"/>
                </a:lnTo>
                <a:lnTo>
                  <a:pt x="68401" y="111125"/>
                </a:lnTo>
                <a:lnTo>
                  <a:pt x="68357" y="63329"/>
                </a:lnTo>
                <a:lnTo>
                  <a:pt x="57249" y="44232"/>
                </a:lnTo>
                <a:close/>
              </a:path>
              <a:path w="114935" h="685800">
                <a:moveTo>
                  <a:pt x="70142" y="22098"/>
                </a:moveTo>
                <a:lnTo>
                  <a:pt x="68452" y="22098"/>
                </a:lnTo>
                <a:lnTo>
                  <a:pt x="68429" y="63452"/>
                </a:lnTo>
                <a:lnTo>
                  <a:pt x="92552" y="104901"/>
                </a:lnTo>
                <a:lnTo>
                  <a:pt x="95122" y="109219"/>
                </a:lnTo>
                <a:lnTo>
                  <a:pt x="101981" y="111125"/>
                </a:lnTo>
                <a:lnTo>
                  <a:pt x="107314" y="107950"/>
                </a:lnTo>
                <a:lnTo>
                  <a:pt x="112648" y="104901"/>
                </a:lnTo>
                <a:lnTo>
                  <a:pt x="114426" y="98043"/>
                </a:lnTo>
                <a:lnTo>
                  <a:pt x="111251" y="92710"/>
                </a:lnTo>
                <a:lnTo>
                  <a:pt x="70142" y="22098"/>
                </a:lnTo>
                <a:close/>
              </a:path>
              <a:path w="114935" h="685800">
                <a:moveTo>
                  <a:pt x="57276" y="0"/>
                </a:moveTo>
                <a:lnTo>
                  <a:pt x="3175" y="92710"/>
                </a:lnTo>
                <a:lnTo>
                  <a:pt x="0" y="97916"/>
                </a:lnTo>
                <a:lnTo>
                  <a:pt x="1777" y="104775"/>
                </a:lnTo>
                <a:lnTo>
                  <a:pt x="7112" y="107950"/>
                </a:lnTo>
                <a:lnTo>
                  <a:pt x="12445" y="110998"/>
                </a:lnTo>
                <a:lnTo>
                  <a:pt x="19303" y="109219"/>
                </a:lnTo>
                <a:lnTo>
                  <a:pt x="22351" y="103886"/>
                </a:lnTo>
                <a:lnTo>
                  <a:pt x="46005" y="63452"/>
                </a:lnTo>
                <a:lnTo>
                  <a:pt x="46100" y="22098"/>
                </a:lnTo>
                <a:lnTo>
                  <a:pt x="70142" y="22098"/>
                </a:lnTo>
                <a:lnTo>
                  <a:pt x="57276" y="0"/>
                </a:lnTo>
                <a:close/>
              </a:path>
              <a:path w="114935" h="685800">
                <a:moveTo>
                  <a:pt x="68449" y="27686"/>
                </a:moveTo>
                <a:lnTo>
                  <a:pt x="66928" y="27686"/>
                </a:lnTo>
                <a:lnTo>
                  <a:pt x="57249" y="44232"/>
                </a:lnTo>
                <a:lnTo>
                  <a:pt x="68429" y="63452"/>
                </a:lnTo>
                <a:lnTo>
                  <a:pt x="68449" y="27686"/>
                </a:lnTo>
                <a:close/>
              </a:path>
              <a:path w="114935" h="685800">
                <a:moveTo>
                  <a:pt x="68452" y="22098"/>
                </a:moveTo>
                <a:lnTo>
                  <a:pt x="46100" y="22098"/>
                </a:lnTo>
                <a:lnTo>
                  <a:pt x="46077" y="63329"/>
                </a:lnTo>
                <a:lnTo>
                  <a:pt x="57249" y="44232"/>
                </a:lnTo>
                <a:lnTo>
                  <a:pt x="47625" y="27686"/>
                </a:lnTo>
                <a:lnTo>
                  <a:pt x="68449" y="27686"/>
                </a:lnTo>
                <a:lnTo>
                  <a:pt x="68452" y="22098"/>
                </a:lnTo>
                <a:close/>
              </a:path>
              <a:path w="114935"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15" name="object 15"/>
          <p:cNvSpPr txBox="1"/>
          <p:nvPr/>
        </p:nvSpPr>
        <p:spPr>
          <a:xfrm>
            <a:off x="2859566" y="1564841"/>
            <a:ext cx="183515" cy="494665"/>
          </a:xfrm>
          <a:prstGeom prst="rect">
            <a:avLst/>
          </a:prstGeom>
        </p:spPr>
        <p:txBody>
          <a:bodyPr vert="horz" wrap="square" lIns="0" tIns="15875" rIns="0" bIns="0" rtlCol="0">
            <a:spAutoFit/>
          </a:bodyPr>
          <a:lstStyle/>
          <a:p>
            <a:pPr marL="12700">
              <a:lnSpc>
                <a:spcPct val="100000"/>
              </a:lnSpc>
              <a:spcBef>
                <a:spcPts val="125"/>
              </a:spcBef>
            </a:pPr>
            <a:r>
              <a:rPr sz="3050" spc="-285" dirty="0">
                <a:latin typeface="Times New Roman"/>
                <a:cs typeface="Times New Roman"/>
              </a:rPr>
              <a:t>1</a:t>
            </a:r>
            <a:endParaRPr sz="3050">
              <a:latin typeface="Times New Roman"/>
              <a:cs typeface="Times New Roman"/>
            </a:endParaRPr>
          </a:p>
        </p:txBody>
      </p:sp>
      <p:sp>
        <p:nvSpPr>
          <p:cNvPr id="16" name="object 16"/>
          <p:cNvSpPr txBox="1"/>
          <p:nvPr/>
        </p:nvSpPr>
        <p:spPr>
          <a:xfrm>
            <a:off x="3755253" y="1551062"/>
            <a:ext cx="3262629" cy="514984"/>
          </a:xfrm>
          <a:prstGeom prst="rect">
            <a:avLst/>
          </a:prstGeom>
        </p:spPr>
        <p:txBody>
          <a:bodyPr vert="horz" wrap="square" lIns="0" tIns="13335" rIns="0" bIns="0" rtlCol="0">
            <a:spAutoFit/>
          </a:bodyPr>
          <a:lstStyle/>
          <a:p>
            <a:pPr marL="12700">
              <a:lnSpc>
                <a:spcPct val="100000"/>
              </a:lnSpc>
              <a:spcBef>
                <a:spcPts val="105"/>
              </a:spcBef>
              <a:tabLst>
                <a:tab pos="3072765" algn="l"/>
              </a:tabLst>
            </a:pPr>
            <a:r>
              <a:rPr sz="3200" spc="-215" dirty="0">
                <a:latin typeface="Times New Roman"/>
                <a:cs typeface="Times New Roman"/>
              </a:rPr>
              <a:t>0	0</a:t>
            </a:r>
            <a:endParaRPr sz="3200">
              <a:latin typeface="Times New Roman"/>
              <a:cs typeface="Times New Roman"/>
            </a:endParaRPr>
          </a:p>
        </p:txBody>
      </p:sp>
      <p:sp>
        <p:nvSpPr>
          <p:cNvPr id="17" name="object 17"/>
          <p:cNvSpPr txBox="1"/>
          <p:nvPr/>
        </p:nvSpPr>
        <p:spPr>
          <a:xfrm>
            <a:off x="4688366" y="1564841"/>
            <a:ext cx="3295015" cy="494665"/>
          </a:xfrm>
          <a:prstGeom prst="rect">
            <a:avLst/>
          </a:prstGeom>
        </p:spPr>
        <p:txBody>
          <a:bodyPr vert="horz" wrap="square" lIns="0" tIns="15875" rIns="0" bIns="0" rtlCol="0">
            <a:spAutoFit/>
          </a:bodyPr>
          <a:lstStyle/>
          <a:p>
            <a:pPr marL="12700">
              <a:lnSpc>
                <a:spcPct val="100000"/>
              </a:lnSpc>
              <a:spcBef>
                <a:spcPts val="125"/>
              </a:spcBef>
              <a:tabLst>
                <a:tab pos="1002665" algn="l"/>
                <a:tab pos="3123565" algn="l"/>
              </a:tabLst>
            </a:pPr>
            <a:r>
              <a:rPr sz="3050" spc="-285" dirty="0">
                <a:latin typeface="Times New Roman"/>
                <a:cs typeface="Times New Roman"/>
              </a:rPr>
              <a:t>1	1	1</a:t>
            </a:r>
            <a:endParaRPr sz="3050">
              <a:latin typeface="Times New Roman"/>
              <a:cs typeface="Times New Roman"/>
            </a:endParaRPr>
          </a:p>
        </p:txBody>
      </p:sp>
      <p:sp>
        <p:nvSpPr>
          <p:cNvPr id="18" name="object 18"/>
          <p:cNvSpPr txBox="1"/>
          <p:nvPr/>
        </p:nvSpPr>
        <p:spPr>
          <a:xfrm>
            <a:off x="5643936" y="2749449"/>
            <a:ext cx="302260" cy="459740"/>
          </a:xfrm>
          <a:prstGeom prst="rect">
            <a:avLst/>
          </a:prstGeom>
        </p:spPr>
        <p:txBody>
          <a:bodyPr vert="horz" wrap="square" lIns="0" tIns="12700" rIns="0" bIns="0" rtlCol="0">
            <a:spAutoFit/>
          </a:bodyPr>
          <a:lstStyle/>
          <a:p>
            <a:pPr marL="38100">
              <a:lnSpc>
                <a:spcPct val="100000"/>
              </a:lnSpc>
              <a:spcBef>
                <a:spcPts val="100"/>
              </a:spcBef>
            </a:pPr>
            <a:r>
              <a:rPr sz="4275" spc="-359" baseline="-24366" dirty="0">
                <a:latin typeface="Times New Roman"/>
                <a:cs typeface="Times New Roman"/>
              </a:rPr>
              <a:t>2</a:t>
            </a:r>
            <a:r>
              <a:rPr sz="1650" spc="-240" dirty="0">
                <a:latin typeface="Times New Roman"/>
                <a:cs typeface="Times New Roman"/>
              </a:rPr>
              <a:t>0</a:t>
            </a:r>
            <a:endParaRPr sz="1650">
              <a:latin typeface="Times New Roman"/>
              <a:cs typeface="Times New Roman"/>
            </a:endParaRPr>
          </a:p>
        </p:txBody>
      </p:sp>
      <p:sp>
        <p:nvSpPr>
          <p:cNvPr id="19" name="object 19"/>
          <p:cNvSpPr txBox="1"/>
          <p:nvPr/>
        </p:nvSpPr>
        <p:spPr>
          <a:xfrm>
            <a:off x="2759304" y="2762403"/>
            <a:ext cx="5366385" cy="459740"/>
          </a:xfrm>
          <a:prstGeom prst="rect">
            <a:avLst/>
          </a:prstGeom>
        </p:spPr>
        <p:txBody>
          <a:bodyPr vert="horz" wrap="square" lIns="0" tIns="12700" rIns="0" bIns="0" rtlCol="0">
            <a:spAutoFit/>
          </a:bodyPr>
          <a:lstStyle/>
          <a:p>
            <a:pPr marL="76200">
              <a:lnSpc>
                <a:spcPct val="100000"/>
              </a:lnSpc>
              <a:spcBef>
                <a:spcPts val="100"/>
              </a:spcBef>
              <a:tabLst>
                <a:tab pos="991869" algn="l"/>
                <a:tab pos="1994535" algn="l"/>
                <a:tab pos="3987800" algn="l"/>
                <a:tab pos="4991100" algn="l"/>
              </a:tabLst>
            </a:pPr>
            <a:r>
              <a:rPr sz="4275" spc="-397" baseline="-24366" dirty="0">
                <a:latin typeface="Times New Roman"/>
                <a:cs typeface="Times New Roman"/>
              </a:rPr>
              <a:t>2</a:t>
            </a:r>
            <a:r>
              <a:rPr sz="1650" spc="-265" dirty="0">
                <a:latin typeface="Times New Roman"/>
                <a:cs typeface="Times New Roman"/>
              </a:rPr>
              <a:t>3	</a:t>
            </a:r>
            <a:r>
              <a:rPr sz="4275" spc="-345" baseline="-24366" dirty="0">
                <a:latin typeface="Times New Roman"/>
                <a:cs typeface="Times New Roman"/>
              </a:rPr>
              <a:t>2</a:t>
            </a:r>
            <a:r>
              <a:rPr sz="1650" spc="-229" dirty="0">
                <a:latin typeface="Times New Roman"/>
                <a:cs typeface="Times New Roman"/>
              </a:rPr>
              <a:t>2	</a:t>
            </a:r>
            <a:r>
              <a:rPr sz="4275" spc="-472" baseline="-24366" dirty="0">
                <a:latin typeface="Times New Roman"/>
                <a:cs typeface="Times New Roman"/>
              </a:rPr>
              <a:t>2</a:t>
            </a:r>
            <a:r>
              <a:rPr sz="1650" spc="-315"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1	</a:t>
            </a:r>
            <a:r>
              <a:rPr sz="4275" spc="-359" baseline="-24366" dirty="0">
                <a:latin typeface="Times New Roman"/>
                <a:cs typeface="Times New Roman"/>
              </a:rPr>
              <a:t>2</a:t>
            </a:r>
            <a:r>
              <a:rPr sz="1650" spc="-240" dirty="0">
                <a:latin typeface="Symbol"/>
                <a:cs typeface="Symbol"/>
              </a:rPr>
              <a:t></a:t>
            </a:r>
            <a:r>
              <a:rPr sz="1650" spc="-240" dirty="0">
                <a:latin typeface="Times New Roman"/>
                <a:cs typeface="Times New Roman"/>
              </a:rPr>
              <a:t>2</a:t>
            </a:r>
            <a:endParaRPr sz="1650">
              <a:latin typeface="Times New Roman"/>
              <a:cs typeface="Times New Roman"/>
            </a:endParaRPr>
          </a:p>
        </p:txBody>
      </p:sp>
      <p:sp>
        <p:nvSpPr>
          <p:cNvPr id="20" name="object 20"/>
          <p:cNvSpPr txBox="1"/>
          <p:nvPr/>
        </p:nvSpPr>
        <p:spPr>
          <a:xfrm>
            <a:off x="484849" y="3724128"/>
            <a:ext cx="8384540" cy="2321560"/>
          </a:xfrm>
          <a:prstGeom prst="rect">
            <a:avLst/>
          </a:prstGeom>
        </p:spPr>
        <p:txBody>
          <a:bodyPr vert="horz" wrap="square" lIns="0" tIns="15240" rIns="0" bIns="0" rtlCol="0">
            <a:spAutoFit/>
          </a:bodyPr>
          <a:lstStyle/>
          <a:p>
            <a:pPr marL="1691639">
              <a:lnSpc>
                <a:spcPct val="100000"/>
              </a:lnSpc>
              <a:spcBef>
                <a:spcPts val="120"/>
              </a:spcBef>
            </a:pPr>
            <a:r>
              <a:rPr sz="2900" spc="-280" dirty="0">
                <a:latin typeface="Symbol"/>
                <a:cs typeface="Symbol"/>
              </a:rPr>
              <a:t></a:t>
            </a:r>
            <a:r>
              <a:rPr sz="2900" spc="-260"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40" dirty="0">
                <a:latin typeface="Times New Roman"/>
                <a:cs typeface="Times New Roman"/>
              </a:rPr>
              <a:t>2</a:t>
            </a:r>
            <a:r>
              <a:rPr sz="2550" spc="-359" baseline="42483" dirty="0">
                <a:latin typeface="Times New Roman"/>
                <a:cs typeface="Times New Roman"/>
              </a:rPr>
              <a:t>3</a:t>
            </a:r>
            <a:r>
              <a:rPr sz="2550" spc="-300"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180" dirty="0">
                <a:latin typeface="Times New Roman"/>
                <a:cs typeface="Times New Roman"/>
              </a:rPr>
              <a:t>(0</a:t>
            </a:r>
            <a:r>
              <a:rPr sz="2900" spc="-180" dirty="0">
                <a:latin typeface="Symbol"/>
                <a:cs typeface="Symbol"/>
              </a:rPr>
              <a:t></a:t>
            </a:r>
            <a:r>
              <a:rPr sz="2900" spc="-434" dirty="0">
                <a:latin typeface="Times New Roman"/>
                <a:cs typeface="Times New Roman"/>
              </a:rPr>
              <a:t> </a:t>
            </a:r>
            <a:r>
              <a:rPr sz="2900" spc="-215" dirty="0">
                <a:latin typeface="Times New Roman"/>
                <a:cs typeface="Times New Roman"/>
              </a:rPr>
              <a:t>2</a:t>
            </a:r>
            <a:r>
              <a:rPr sz="2550" spc="-322" baseline="42483" dirty="0">
                <a:latin typeface="Times New Roman"/>
                <a:cs typeface="Times New Roman"/>
              </a:rPr>
              <a:t>2</a:t>
            </a:r>
            <a:r>
              <a:rPr sz="2550" spc="-247"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80" dirty="0">
                <a:latin typeface="Times New Roman"/>
                <a:cs typeface="Times New Roman"/>
              </a:rPr>
              <a:t>2</a:t>
            </a:r>
            <a:r>
              <a:rPr sz="2550" spc="-419" baseline="42483" dirty="0">
                <a:latin typeface="Times New Roman"/>
                <a:cs typeface="Times New Roman"/>
              </a:rPr>
              <a:t>1</a:t>
            </a:r>
            <a:r>
              <a:rPr sz="2550" spc="-412" baseline="42483" dirty="0">
                <a:latin typeface="Times New Roman"/>
                <a:cs typeface="Times New Roman"/>
              </a:rPr>
              <a:t> </a:t>
            </a:r>
            <a:r>
              <a:rPr sz="2900" spc="-170" dirty="0">
                <a:latin typeface="Times New Roman"/>
                <a:cs typeface="Times New Roman"/>
              </a:rPr>
              <a:t>)</a:t>
            </a:r>
            <a:r>
              <a:rPr sz="2900" spc="-335" dirty="0">
                <a:latin typeface="Times New Roman"/>
                <a:cs typeface="Times New Roman"/>
              </a:rPr>
              <a:t> </a:t>
            </a:r>
            <a:r>
              <a:rPr sz="2900" spc="-280" dirty="0">
                <a:latin typeface="Symbol"/>
                <a:cs typeface="Symbol"/>
              </a:rPr>
              <a:t></a:t>
            </a:r>
            <a:r>
              <a:rPr sz="2900" spc="-365" dirty="0">
                <a:latin typeface="Times New Roman"/>
                <a:cs typeface="Times New Roman"/>
              </a:rPr>
              <a:t> </a:t>
            </a:r>
            <a:r>
              <a:rPr sz="2900" spc="-310" dirty="0">
                <a:latin typeface="Times New Roman"/>
                <a:cs typeface="Times New Roman"/>
              </a:rPr>
              <a:t>(1</a:t>
            </a:r>
            <a:r>
              <a:rPr sz="2900" spc="-310" dirty="0">
                <a:latin typeface="Symbol"/>
                <a:cs typeface="Symbol"/>
              </a:rPr>
              <a:t></a:t>
            </a:r>
            <a:r>
              <a:rPr sz="2900" spc="-434" dirty="0">
                <a:latin typeface="Times New Roman"/>
                <a:cs typeface="Times New Roman"/>
              </a:rPr>
              <a:t> </a:t>
            </a:r>
            <a:r>
              <a:rPr sz="2900" spc="-215" dirty="0">
                <a:latin typeface="Times New Roman"/>
                <a:cs typeface="Times New Roman"/>
              </a:rPr>
              <a:t>2</a:t>
            </a:r>
            <a:r>
              <a:rPr sz="2550" spc="-322" baseline="42483" dirty="0">
                <a:latin typeface="Times New Roman"/>
                <a:cs typeface="Times New Roman"/>
              </a:rPr>
              <a:t>0</a:t>
            </a:r>
            <a:r>
              <a:rPr sz="2550" spc="-277" baseline="42483" dirty="0">
                <a:latin typeface="Times New Roman"/>
                <a:cs typeface="Times New Roman"/>
              </a:rPr>
              <a:t> </a:t>
            </a:r>
            <a:r>
              <a:rPr sz="2900" spc="-190" dirty="0">
                <a:latin typeface="Times New Roman"/>
                <a:cs typeface="Times New Roman"/>
              </a:rPr>
              <a:t>).(0</a:t>
            </a:r>
            <a:r>
              <a:rPr sz="2900" spc="-190" dirty="0">
                <a:latin typeface="Symbol"/>
                <a:cs typeface="Symbol"/>
              </a:rPr>
              <a:t></a:t>
            </a:r>
            <a:r>
              <a:rPr sz="2900" spc="-440" dirty="0">
                <a:latin typeface="Times New Roman"/>
                <a:cs typeface="Times New Roman"/>
              </a:rPr>
              <a:t> </a:t>
            </a:r>
            <a:r>
              <a:rPr sz="2900" spc="-170" dirty="0">
                <a:latin typeface="Times New Roman"/>
                <a:cs typeface="Times New Roman"/>
              </a:rPr>
              <a:t>2</a:t>
            </a:r>
            <a:r>
              <a:rPr sz="2550" spc="-254" baseline="42483" dirty="0">
                <a:latin typeface="Symbol"/>
                <a:cs typeface="Symbol"/>
              </a:rPr>
              <a:t></a:t>
            </a:r>
            <a:r>
              <a:rPr sz="2550" spc="-254" baseline="42483" dirty="0">
                <a:latin typeface="Times New Roman"/>
                <a:cs typeface="Times New Roman"/>
              </a:rPr>
              <a:t>1</a:t>
            </a:r>
            <a:r>
              <a:rPr sz="2900" spc="-170" dirty="0">
                <a:latin typeface="Times New Roman"/>
                <a:cs typeface="Times New Roman"/>
              </a:rPr>
              <a:t>)</a:t>
            </a:r>
            <a:r>
              <a:rPr sz="2900" spc="-325" dirty="0">
                <a:latin typeface="Times New Roman"/>
                <a:cs typeface="Times New Roman"/>
              </a:rPr>
              <a:t> </a:t>
            </a:r>
            <a:r>
              <a:rPr sz="2900" spc="-280" dirty="0">
                <a:latin typeface="Symbol"/>
                <a:cs typeface="Symbol"/>
              </a:rPr>
              <a:t></a:t>
            </a:r>
            <a:r>
              <a:rPr sz="2900" spc="-370" dirty="0">
                <a:latin typeface="Times New Roman"/>
                <a:cs typeface="Times New Roman"/>
              </a:rPr>
              <a:t> </a:t>
            </a:r>
            <a:r>
              <a:rPr sz="2900" spc="-305" dirty="0">
                <a:latin typeface="Times New Roman"/>
                <a:cs typeface="Times New Roman"/>
              </a:rPr>
              <a:t>(1</a:t>
            </a:r>
            <a:r>
              <a:rPr sz="2900" spc="-305" dirty="0">
                <a:latin typeface="Symbol"/>
                <a:cs typeface="Symbol"/>
              </a:rPr>
              <a:t></a:t>
            </a:r>
            <a:r>
              <a:rPr sz="2900" spc="-440" dirty="0">
                <a:latin typeface="Times New Roman"/>
                <a:cs typeface="Times New Roman"/>
              </a:rPr>
              <a:t> </a:t>
            </a:r>
            <a:r>
              <a:rPr sz="2900" spc="-210" dirty="0">
                <a:latin typeface="Times New Roman"/>
                <a:cs typeface="Times New Roman"/>
              </a:rPr>
              <a:t>2</a:t>
            </a:r>
            <a:r>
              <a:rPr sz="2550" spc="-315" baseline="42483" dirty="0">
                <a:latin typeface="Symbol"/>
                <a:cs typeface="Symbol"/>
              </a:rPr>
              <a:t></a:t>
            </a:r>
            <a:r>
              <a:rPr sz="2550" spc="-315" baseline="42483" dirty="0">
                <a:latin typeface="Times New Roman"/>
                <a:cs typeface="Times New Roman"/>
              </a:rPr>
              <a:t>2</a:t>
            </a:r>
            <a:r>
              <a:rPr sz="2550" spc="-292"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1995170">
              <a:lnSpc>
                <a:spcPct val="100000"/>
              </a:lnSpc>
              <a:spcBef>
                <a:spcPts val="2175"/>
              </a:spcBef>
              <a:tabLst>
                <a:tab pos="2503170" algn="l"/>
                <a:tab pos="3049905" algn="l"/>
                <a:tab pos="3557270" algn="l"/>
                <a:tab pos="4105275" algn="l"/>
                <a:tab pos="4612640" algn="l"/>
                <a:tab pos="5159375" algn="l"/>
                <a:tab pos="5762625" algn="l"/>
                <a:tab pos="6214745" algn="l"/>
                <a:tab pos="6685915" algn="l"/>
                <a:tab pos="7233284" algn="l"/>
                <a:tab pos="7741920" algn="l"/>
              </a:tabLst>
            </a:pPr>
            <a:r>
              <a:rPr sz="2400" dirty="0">
                <a:latin typeface="Tahoma"/>
                <a:cs typeface="Tahoma"/>
              </a:rPr>
              <a:t>=	8	+	0	+	2	+	1	.	0	+	0.25</a:t>
            </a:r>
            <a:endParaRPr sz="2400">
              <a:latin typeface="Tahoma"/>
              <a:cs typeface="Tahoma"/>
            </a:endParaRPr>
          </a:p>
          <a:p>
            <a:pPr marL="1783080">
              <a:lnSpc>
                <a:spcPct val="100000"/>
              </a:lnSpc>
              <a:spcBef>
                <a:spcPts val="2525"/>
              </a:spcBef>
            </a:pPr>
            <a:r>
              <a:rPr sz="2400" dirty="0">
                <a:latin typeface="Tahoma"/>
                <a:cs typeface="Tahoma"/>
              </a:rPr>
              <a:t>=</a:t>
            </a:r>
            <a:r>
              <a:rPr sz="2400" spc="-5" dirty="0">
                <a:latin typeface="Tahoma"/>
                <a:cs typeface="Tahoma"/>
              </a:rPr>
              <a:t> 11.25</a:t>
            </a:r>
            <a:endParaRPr sz="2400">
              <a:latin typeface="Tahoma"/>
              <a:cs typeface="Tahoma"/>
            </a:endParaRPr>
          </a:p>
          <a:p>
            <a:pPr marL="25400">
              <a:lnSpc>
                <a:spcPct val="100000"/>
              </a:lnSpc>
              <a:spcBef>
                <a:spcPts val="1770"/>
              </a:spcBef>
            </a:pPr>
            <a:r>
              <a:rPr sz="1950" spc="440" dirty="0">
                <a:latin typeface="Times New Roman"/>
                <a:cs typeface="Times New Roman"/>
              </a:rPr>
              <a:t>(1011.01)</a:t>
            </a:r>
            <a:r>
              <a:rPr sz="1150" spc="440" dirty="0">
                <a:latin typeface="Times New Roman"/>
                <a:cs typeface="Times New Roman"/>
              </a:rPr>
              <a:t>2 </a:t>
            </a:r>
            <a:r>
              <a:rPr sz="1950" spc="730" dirty="0">
                <a:latin typeface="Symbol"/>
                <a:cs typeface="Symbol"/>
              </a:rPr>
              <a:t></a:t>
            </a:r>
            <a:r>
              <a:rPr sz="1950" spc="225" dirty="0">
                <a:latin typeface="Times New Roman"/>
                <a:cs typeface="Times New Roman"/>
              </a:rPr>
              <a:t> </a:t>
            </a:r>
            <a:r>
              <a:rPr sz="1950" spc="395" dirty="0">
                <a:latin typeface="Times New Roman"/>
                <a:cs typeface="Times New Roman"/>
              </a:rPr>
              <a:t>(11.25)</a:t>
            </a:r>
            <a:r>
              <a:rPr sz="1150" spc="395" dirty="0">
                <a:latin typeface="Times New Roman"/>
                <a:cs typeface="Times New Roman"/>
              </a:rPr>
              <a:t>10</a:t>
            </a:r>
            <a:endParaRPr sz="11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71144" y="921994"/>
            <a:ext cx="7365365"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dirty="0">
                <a:latin typeface="Calibri"/>
                <a:cs typeface="Calibri"/>
              </a:rPr>
              <a:t>Binary </a:t>
            </a:r>
            <a:r>
              <a:rPr sz="3200" spc="-15" dirty="0">
                <a:latin typeface="Calibri"/>
                <a:cs typeface="Calibri"/>
              </a:rPr>
              <a:t>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a:t>
            </a:r>
            <a:r>
              <a:rPr sz="3200" spc="-5" dirty="0">
                <a:latin typeface="Calibri"/>
                <a:cs typeface="Calibri"/>
              </a:rPr>
              <a:t>Decimal</a:t>
            </a:r>
            <a:r>
              <a:rPr sz="3200" spc="-10" dirty="0">
                <a:latin typeface="Calibri"/>
                <a:cs typeface="Calibri"/>
              </a:rPr>
              <a:t> </a:t>
            </a:r>
            <a:r>
              <a:rPr sz="3200"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(1101110.011)</a:t>
            </a:r>
            <a:r>
              <a:rPr sz="2775" spc="-7" baseline="-21021" dirty="0">
                <a:latin typeface="Calibri"/>
                <a:cs typeface="Calibri"/>
              </a:rPr>
              <a:t>2 </a:t>
            </a:r>
            <a:r>
              <a:rPr sz="2800" spc="-5" dirty="0">
                <a:latin typeface="Calibri"/>
                <a:cs typeface="Calibri"/>
              </a:rPr>
              <a:t>= ( ?</a:t>
            </a:r>
            <a:r>
              <a:rPr sz="2800" spc="-140"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(1101.11)</a:t>
            </a:r>
            <a:r>
              <a:rPr sz="2775" spc="-7" baseline="-21021" dirty="0">
                <a:latin typeface="Calibri"/>
                <a:cs typeface="Calibri"/>
              </a:rPr>
              <a:t>2 </a:t>
            </a:r>
            <a:r>
              <a:rPr sz="2800" spc="-5" dirty="0">
                <a:latin typeface="Calibri"/>
                <a:cs typeface="Calibri"/>
              </a:rPr>
              <a:t>= ( ?</a:t>
            </a:r>
            <a:r>
              <a:rPr sz="2800" spc="-135"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(10001.01)</a:t>
            </a:r>
            <a:r>
              <a:rPr sz="2775" spc="-7" baseline="-21021" dirty="0">
                <a:latin typeface="Calibri"/>
                <a:cs typeface="Calibri"/>
              </a:rPr>
              <a:t>2 </a:t>
            </a:r>
            <a:r>
              <a:rPr sz="2800" spc="-5" dirty="0">
                <a:latin typeface="Calibri"/>
                <a:cs typeface="Calibri"/>
              </a:rPr>
              <a:t>= ( ?</a:t>
            </a:r>
            <a:r>
              <a:rPr sz="2800" spc="-140"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2682" rIns="0" bIns="0" rtlCol="0">
            <a:spAutoFit/>
          </a:bodyPr>
          <a:lstStyle/>
          <a:p>
            <a:pPr marL="12700" marR="5080">
              <a:lnSpc>
                <a:spcPct val="100000"/>
              </a:lnSpc>
              <a:spcBef>
                <a:spcPts val="100"/>
              </a:spcBef>
            </a:pPr>
            <a:r>
              <a:rPr sz="3200" b="1" spc="-15" dirty="0">
                <a:latin typeface="Calibri"/>
                <a:cs typeface="Calibri"/>
              </a:rPr>
              <a:t>Conversion </a:t>
            </a:r>
            <a:r>
              <a:rPr sz="3200" b="1" spc="-10" dirty="0">
                <a:latin typeface="Calibri"/>
                <a:cs typeface="Calibri"/>
              </a:rPr>
              <a:t>from Octal </a:t>
            </a:r>
            <a:r>
              <a:rPr sz="3200" b="1" spc="-5" dirty="0">
                <a:latin typeface="Calibri"/>
                <a:cs typeface="Calibri"/>
              </a:rPr>
              <a:t>Number </a:t>
            </a:r>
            <a:r>
              <a:rPr sz="3200" b="1" spc="-20" dirty="0">
                <a:latin typeface="Calibri"/>
                <a:cs typeface="Calibri"/>
              </a:rPr>
              <a:t>to </a:t>
            </a:r>
            <a:r>
              <a:rPr sz="3200" b="1" spc="-5" dirty="0">
                <a:latin typeface="Calibri"/>
                <a:cs typeface="Calibri"/>
              </a:rPr>
              <a:t>Decimal  Number</a:t>
            </a:r>
            <a:endParaRPr sz="3200">
              <a:latin typeface="Calibri"/>
              <a:cs typeface="Calibri"/>
            </a:endParaRPr>
          </a:p>
        </p:txBody>
      </p:sp>
      <p:sp>
        <p:nvSpPr>
          <p:cNvPr id="4" name="object 4"/>
          <p:cNvSpPr/>
          <p:nvPr/>
        </p:nvSpPr>
        <p:spPr>
          <a:xfrm>
            <a:off x="6182995" y="5128259"/>
            <a:ext cx="1928495" cy="516255"/>
          </a:xfrm>
          <a:custGeom>
            <a:avLst/>
            <a:gdLst/>
            <a:ahLst/>
            <a:cxnLst/>
            <a:rect l="l" t="t" r="r" b="b"/>
            <a:pathLst>
              <a:path w="1928495" h="516254">
                <a:moveTo>
                  <a:pt x="964056" y="0"/>
                </a:moveTo>
                <a:lnTo>
                  <a:pt x="892114" y="707"/>
                </a:lnTo>
                <a:lnTo>
                  <a:pt x="821606" y="2795"/>
                </a:lnTo>
                <a:lnTo>
                  <a:pt x="752720" y="6215"/>
                </a:lnTo>
                <a:lnTo>
                  <a:pt x="685642" y="10917"/>
                </a:lnTo>
                <a:lnTo>
                  <a:pt x="620559" y="16851"/>
                </a:lnTo>
                <a:lnTo>
                  <a:pt x="557656" y="23966"/>
                </a:lnTo>
                <a:lnTo>
                  <a:pt x="497121" y="32214"/>
                </a:lnTo>
                <a:lnTo>
                  <a:pt x="439139" y="41545"/>
                </a:lnTo>
                <a:lnTo>
                  <a:pt x="383899" y="51908"/>
                </a:lnTo>
                <a:lnTo>
                  <a:pt x="331585" y="63254"/>
                </a:lnTo>
                <a:lnTo>
                  <a:pt x="282384" y="75533"/>
                </a:lnTo>
                <a:lnTo>
                  <a:pt x="236483" y="88695"/>
                </a:lnTo>
                <a:lnTo>
                  <a:pt x="194069" y="102691"/>
                </a:lnTo>
                <a:lnTo>
                  <a:pt x="155328" y="117470"/>
                </a:lnTo>
                <a:lnTo>
                  <a:pt x="120446" y="132983"/>
                </a:lnTo>
                <a:lnTo>
                  <a:pt x="63006" y="166011"/>
                </a:lnTo>
                <a:lnTo>
                  <a:pt x="23241" y="201377"/>
                </a:lnTo>
                <a:lnTo>
                  <a:pt x="2644" y="238681"/>
                </a:lnTo>
                <a:lnTo>
                  <a:pt x="0" y="257936"/>
                </a:lnTo>
                <a:lnTo>
                  <a:pt x="2644" y="277175"/>
                </a:lnTo>
                <a:lnTo>
                  <a:pt x="23241" y="314455"/>
                </a:lnTo>
                <a:lnTo>
                  <a:pt x="63006" y="349804"/>
                </a:lnTo>
                <a:lnTo>
                  <a:pt x="120446" y="382822"/>
                </a:lnTo>
                <a:lnTo>
                  <a:pt x="155328" y="398332"/>
                </a:lnTo>
                <a:lnTo>
                  <a:pt x="194069" y="413110"/>
                </a:lnTo>
                <a:lnTo>
                  <a:pt x="236483" y="427105"/>
                </a:lnTo>
                <a:lnTo>
                  <a:pt x="282384" y="440267"/>
                </a:lnTo>
                <a:lnTo>
                  <a:pt x="331585" y="452547"/>
                </a:lnTo>
                <a:lnTo>
                  <a:pt x="383899" y="463895"/>
                </a:lnTo>
                <a:lnTo>
                  <a:pt x="439139" y="474261"/>
                </a:lnTo>
                <a:lnTo>
                  <a:pt x="497121" y="483594"/>
                </a:lnTo>
                <a:lnTo>
                  <a:pt x="557656" y="491844"/>
                </a:lnTo>
                <a:lnTo>
                  <a:pt x="620559" y="498963"/>
                </a:lnTo>
                <a:lnTo>
                  <a:pt x="685642" y="504899"/>
                </a:lnTo>
                <a:lnTo>
                  <a:pt x="752720" y="509603"/>
                </a:lnTo>
                <a:lnTo>
                  <a:pt x="821606" y="513025"/>
                </a:lnTo>
                <a:lnTo>
                  <a:pt x="892114" y="515115"/>
                </a:lnTo>
                <a:lnTo>
                  <a:pt x="964056" y="515823"/>
                </a:lnTo>
                <a:lnTo>
                  <a:pt x="1036015" y="515115"/>
                </a:lnTo>
                <a:lnTo>
                  <a:pt x="1106535" y="513025"/>
                </a:lnTo>
                <a:lnTo>
                  <a:pt x="1175431" y="509603"/>
                </a:lnTo>
                <a:lnTo>
                  <a:pt x="1242517" y="504899"/>
                </a:lnTo>
                <a:lnTo>
                  <a:pt x="1307606" y="498963"/>
                </a:lnTo>
                <a:lnTo>
                  <a:pt x="1370512" y="491844"/>
                </a:lnTo>
                <a:lnTo>
                  <a:pt x="1431049" y="483594"/>
                </a:lnTo>
                <a:lnTo>
                  <a:pt x="1489030" y="474261"/>
                </a:lnTo>
                <a:lnTo>
                  <a:pt x="1544269" y="463895"/>
                </a:lnTo>
                <a:lnTo>
                  <a:pt x="1596580" y="452547"/>
                </a:lnTo>
                <a:lnTo>
                  <a:pt x="1645777" y="440267"/>
                </a:lnTo>
                <a:lnTo>
                  <a:pt x="1691673" y="427105"/>
                </a:lnTo>
                <a:lnTo>
                  <a:pt x="1734082" y="413110"/>
                </a:lnTo>
                <a:lnTo>
                  <a:pt x="1772817" y="398332"/>
                </a:lnTo>
                <a:lnTo>
                  <a:pt x="1807694" y="382822"/>
                </a:lnTo>
                <a:lnTo>
                  <a:pt x="1865122" y="349804"/>
                </a:lnTo>
                <a:lnTo>
                  <a:pt x="1904878" y="314455"/>
                </a:lnTo>
                <a:lnTo>
                  <a:pt x="1925470" y="277175"/>
                </a:lnTo>
                <a:lnTo>
                  <a:pt x="1928113" y="257936"/>
                </a:lnTo>
                <a:lnTo>
                  <a:pt x="1925470" y="238681"/>
                </a:lnTo>
                <a:lnTo>
                  <a:pt x="1904878" y="201377"/>
                </a:lnTo>
                <a:lnTo>
                  <a:pt x="1865122" y="166011"/>
                </a:lnTo>
                <a:lnTo>
                  <a:pt x="1807694" y="132983"/>
                </a:lnTo>
                <a:lnTo>
                  <a:pt x="1772817" y="117470"/>
                </a:lnTo>
                <a:lnTo>
                  <a:pt x="1734082" y="102691"/>
                </a:lnTo>
                <a:lnTo>
                  <a:pt x="1691673" y="88695"/>
                </a:lnTo>
                <a:lnTo>
                  <a:pt x="1645777" y="75533"/>
                </a:lnTo>
                <a:lnTo>
                  <a:pt x="1596580" y="63254"/>
                </a:lnTo>
                <a:lnTo>
                  <a:pt x="1544269" y="51908"/>
                </a:lnTo>
                <a:lnTo>
                  <a:pt x="1489030" y="41545"/>
                </a:lnTo>
                <a:lnTo>
                  <a:pt x="1431049" y="32214"/>
                </a:lnTo>
                <a:lnTo>
                  <a:pt x="1370512" y="23966"/>
                </a:lnTo>
                <a:lnTo>
                  <a:pt x="1307606" y="16851"/>
                </a:lnTo>
                <a:lnTo>
                  <a:pt x="1242517" y="10917"/>
                </a:lnTo>
                <a:lnTo>
                  <a:pt x="1175431" y="6215"/>
                </a:lnTo>
                <a:lnTo>
                  <a:pt x="1106535" y="2795"/>
                </a:lnTo>
                <a:lnTo>
                  <a:pt x="1036015"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182995" y="5128259"/>
            <a:ext cx="1928495" cy="516255"/>
          </a:xfrm>
          <a:custGeom>
            <a:avLst/>
            <a:gdLst/>
            <a:ahLst/>
            <a:cxnLst/>
            <a:rect l="l" t="t" r="r" b="b"/>
            <a:pathLst>
              <a:path w="1928495" h="516254">
                <a:moveTo>
                  <a:pt x="0" y="257936"/>
                </a:moveTo>
                <a:lnTo>
                  <a:pt x="10453" y="219812"/>
                </a:lnTo>
                <a:lnTo>
                  <a:pt x="40821" y="183427"/>
                </a:lnTo>
                <a:lnTo>
                  <a:pt x="89609" y="149180"/>
                </a:lnTo>
                <a:lnTo>
                  <a:pt x="155328" y="117470"/>
                </a:lnTo>
                <a:lnTo>
                  <a:pt x="194069" y="102691"/>
                </a:lnTo>
                <a:lnTo>
                  <a:pt x="236483" y="88695"/>
                </a:lnTo>
                <a:lnTo>
                  <a:pt x="282384" y="75533"/>
                </a:lnTo>
                <a:lnTo>
                  <a:pt x="331585" y="63254"/>
                </a:lnTo>
                <a:lnTo>
                  <a:pt x="383899" y="51908"/>
                </a:lnTo>
                <a:lnTo>
                  <a:pt x="439139" y="41545"/>
                </a:lnTo>
                <a:lnTo>
                  <a:pt x="497121" y="32214"/>
                </a:lnTo>
                <a:lnTo>
                  <a:pt x="557656" y="23966"/>
                </a:lnTo>
                <a:lnTo>
                  <a:pt x="620559" y="16851"/>
                </a:lnTo>
                <a:lnTo>
                  <a:pt x="685642" y="10917"/>
                </a:lnTo>
                <a:lnTo>
                  <a:pt x="752720" y="6215"/>
                </a:lnTo>
                <a:lnTo>
                  <a:pt x="821606" y="2795"/>
                </a:lnTo>
                <a:lnTo>
                  <a:pt x="892114" y="707"/>
                </a:lnTo>
                <a:lnTo>
                  <a:pt x="964056" y="0"/>
                </a:lnTo>
                <a:lnTo>
                  <a:pt x="1036015" y="707"/>
                </a:lnTo>
                <a:lnTo>
                  <a:pt x="1106535" y="2795"/>
                </a:lnTo>
                <a:lnTo>
                  <a:pt x="1175431" y="6215"/>
                </a:lnTo>
                <a:lnTo>
                  <a:pt x="1242517" y="10917"/>
                </a:lnTo>
                <a:lnTo>
                  <a:pt x="1307606" y="16851"/>
                </a:lnTo>
                <a:lnTo>
                  <a:pt x="1370512" y="23966"/>
                </a:lnTo>
                <a:lnTo>
                  <a:pt x="1431049" y="32214"/>
                </a:lnTo>
                <a:lnTo>
                  <a:pt x="1489030" y="41545"/>
                </a:lnTo>
                <a:lnTo>
                  <a:pt x="1544269" y="51908"/>
                </a:lnTo>
                <a:lnTo>
                  <a:pt x="1596580" y="63254"/>
                </a:lnTo>
                <a:lnTo>
                  <a:pt x="1645777" y="75533"/>
                </a:lnTo>
                <a:lnTo>
                  <a:pt x="1691673" y="88695"/>
                </a:lnTo>
                <a:lnTo>
                  <a:pt x="1734082" y="102691"/>
                </a:lnTo>
                <a:lnTo>
                  <a:pt x="1772817" y="117470"/>
                </a:lnTo>
                <a:lnTo>
                  <a:pt x="1807694" y="132983"/>
                </a:lnTo>
                <a:lnTo>
                  <a:pt x="1865122" y="166011"/>
                </a:lnTo>
                <a:lnTo>
                  <a:pt x="1904878" y="201377"/>
                </a:lnTo>
                <a:lnTo>
                  <a:pt x="1925470" y="238681"/>
                </a:lnTo>
                <a:lnTo>
                  <a:pt x="1928113" y="257936"/>
                </a:lnTo>
                <a:lnTo>
                  <a:pt x="1925470" y="277175"/>
                </a:lnTo>
                <a:lnTo>
                  <a:pt x="1904878" y="314455"/>
                </a:lnTo>
                <a:lnTo>
                  <a:pt x="1865122" y="349804"/>
                </a:lnTo>
                <a:lnTo>
                  <a:pt x="1807694" y="382822"/>
                </a:lnTo>
                <a:lnTo>
                  <a:pt x="1772817" y="398332"/>
                </a:lnTo>
                <a:lnTo>
                  <a:pt x="1734082" y="413110"/>
                </a:lnTo>
                <a:lnTo>
                  <a:pt x="1691673" y="427105"/>
                </a:lnTo>
                <a:lnTo>
                  <a:pt x="1645777" y="440267"/>
                </a:lnTo>
                <a:lnTo>
                  <a:pt x="1596580" y="452547"/>
                </a:lnTo>
                <a:lnTo>
                  <a:pt x="1544269" y="463895"/>
                </a:lnTo>
                <a:lnTo>
                  <a:pt x="1489030" y="474261"/>
                </a:lnTo>
                <a:lnTo>
                  <a:pt x="1431049" y="483594"/>
                </a:lnTo>
                <a:lnTo>
                  <a:pt x="1370512" y="491844"/>
                </a:lnTo>
                <a:lnTo>
                  <a:pt x="1307606" y="498963"/>
                </a:lnTo>
                <a:lnTo>
                  <a:pt x="1242517" y="504899"/>
                </a:lnTo>
                <a:lnTo>
                  <a:pt x="1175431" y="509603"/>
                </a:lnTo>
                <a:lnTo>
                  <a:pt x="1106535" y="513025"/>
                </a:lnTo>
                <a:lnTo>
                  <a:pt x="1036015" y="515115"/>
                </a:lnTo>
                <a:lnTo>
                  <a:pt x="964056" y="515823"/>
                </a:lnTo>
                <a:lnTo>
                  <a:pt x="892114" y="515115"/>
                </a:lnTo>
                <a:lnTo>
                  <a:pt x="821606" y="513025"/>
                </a:lnTo>
                <a:lnTo>
                  <a:pt x="752720" y="509603"/>
                </a:lnTo>
                <a:lnTo>
                  <a:pt x="685642" y="504899"/>
                </a:lnTo>
                <a:lnTo>
                  <a:pt x="620559" y="498963"/>
                </a:lnTo>
                <a:lnTo>
                  <a:pt x="557656" y="491844"/>
                </a:lnTo>
                <a:lnTo>
                  <a:pt x="497121" y="483594"/>
                </a:lnTo>
                <a:lnTo>
                  <a:pt x="439139" y="474261"/>
                </a:lnTo>
                <a:lnTo>
                  <a:pt x="383899" y="463895"/>
                </a:lnTo>
                <a:lnTo>
                  <a:pt x="331585" y="452547"/>
                </a:lnTo>
                <a:lnTo>
                  <a:pt x="282384" y="440267"/>
                </a:lnTo>
                <a:lnTo>
                  <a:pt x="236483" y="427105"/>
                </a:lnTo>
                <a:lnTo>
                  <a:pt x="194069" y="413110"/>
                </a:lnTo>
                <a:lnTo>
                  <a:pt x="155328" y="398332"/>
                </a:lnTo>
                <a:lnTo>
                  <a:pt x="120446" y="382822"/>
                </a:lnTo>
                <a:lnTo>
                  <a:pt x="63006" y="349804"/>
                </a:lnTo>
                <a:lnTo>
                  <a:pt x="23241" y="314455"/>
                </a:lnTo>
                <a:lnTo>
                  <a:pt x="2644" y="277175"/>
                </a:lnTo>
                <a:lnTo>
                  <a:pt x="0" y="257936"/>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543802" y="5225288"/>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220762" y="1447927"/>
            <a:ext cx="2773680" cy="1020444"/>
          </a:xfrm>
          <a:custGeom>
            <a:avLst/>
            <a:gdLst/>
            <a:ahLst/>
            <a:cxnLst/>
            <a:rect l="l" t="t" r="r" b="b"/>
            <a:pathLst>
              <a:path w="2773679" h="1020444">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6"/>
                </a:lnTo>
                <a:lnTo>
                  <a:pt x="38760" y="630415"/>
                </a:lnTo>
                <a:lnTo>
                  <a:pt x="74783" y="675831"/>
                </a:lnTo>
                <a:lnTo>
                  <a:pt x="121661" y="719392"/>
                </a:lnTo>
                <a:lnTo>
                  <a:pt x="178812" y="760884"/>
                </a:lnTo>
                <a:lnTo>
                  <a:pt x="245655" y="800093"/>
                </a:lnTo>
                <a:lnTo>
                  <a:pt x="282530" y="818774"/>
                </a:lnTo>
                <a:lnTo>
                  <a:pt x="321610" y="836805"/>
                </a:lnTo>
                <a:lnTo>
                  <a:pt x="362822" y="854158"/>
                </a:lnTo>
                <a:lnTo>
                  <a:pt x="406095" y="870807"/>
                </a:lnTo>
                <a:lnTo>
                  <a:pt x="451355" y="886725"/>
                </a:lnTo>
                <a:lnTo>
                  <a:pt x="498529" y="901885"/>
                </a:lnTo>
                <a:lnTo>
                  <a:pt x="547546" y="916260"/>
                </a:lnTo>
                <a:lnTo>
                  <a:pt x="598333" y="929825"/>
                </a:lnTo>
                <a:lnTo>
                  <a:pt x="650816" y="942551"/>
                </a:lnTo>
                <a:lnTo>
                  <a:pt x="704924" y="954413"/>
                </a:lnTo>
                <a:lnTo>
                  <a:pt x="760583" y="965384"/>
                </a:lnTo>
                <a:lnTo>
                  <a:pt x="817722" y="975436"/>
                </a:lnTo>
                <a:lnTo>
                  <a:pt x="876267" y="984544"/>
                </a:lnTo>
                <a:lnTo>
                  <a:pt x="936146" y="992681"/>
                </a:lnTo>
                <a:lnTo>
                  <a:pt x="997286" y="999819"/>
                </a:lnTo>
                <a:lnTo>
                  <a:pt x="1059615" y="1005932"/>
                </a:lnTo>
                <a:lnTo>
                  <a:pt x="1123060" y="1010994"/>
                </a:lnTo>
                <a:lnTo>
                  <a:pt x="1187548" y="1014977"/>
                </a:lnTo>
                <a:lnTo>
                  <a:pt x="1253007" y="1017856"/>
                </a:lnTo>
                <a:lnTo>
                  <a:pt x="1319365" y="1019602"/>
                </a:lnTo>
                <a:lnTo>
                  <a:pt x="1386547" y="1020190"/>
                </a:lnTo>
                <a:lnTo>
                  <a:pt x="1453730" y="1019602"/>
                </a:lnTo>
                <a:lnTo>
                  <a:pt x="1520088" y="1017856"/>
                </a:lnTo>
                <a:lnTo>
                  <a:pt x="1585548" y="1014977"/>
                </a:lnTo>
                <a:lnTo>
                  <a:pt x="1650036" y="1010994"/>
                </a:lnTo>
                <a:lnTo>
                  <a:pt x="1713482" y="1005932"/>
                </a:lnTo>
                <a:lnTo>
                  <a:pt x="1775812" y="999819"/>
                </a:lnTo>
                <a:lnTo>
                  <a:pt x="1836953" y="992681"/>
                </a:lnTo>
                <a:lnTo>
                  <a:pt x="1896833" y="984544"/>
                </a:lnTo>
                <a:lnTo>
                  <a:pt x="1955379" y="975436"/>
                </a:lnTo>
                <a:lnTo>
                  <a:pt x="2012519" y="965384"/>
                </a:lnTo>
                <a:lnTo>
                  <a:pt x="2068180" y="954413"/>
                </a:lnTo>
                <a:lnTo>
                  <a:pt x="2122289" y="942551"/>
                </a:lnTo>
                <a:lnTo>
                  <a:pt x="2174774" y="929825"/>
                </a:lnTo>
                <a:lnTo>
                  <a:pt x="2225563" y="916260"/>
                </a:lnTo>
                <a:lnTo>
                  <a:pt x="2274581" y="901885"/>
                </a:lnTo>
                <a:lnTo>
                  <a:pt x="2321758" y="886725"/>
                </a:lnTo>
                <a:lnTo>
                  <a:pt x="2367019" y="870807"/>
                </a:lnTo>
                <a:lnTo>
                  <a:pt x="2410293" y="854158"/>
                </a:lnTo>
                <a:lnTo>
                  <a:pt x="2451508" y="836805"/>
                </a:lnTo>
                <a:lnTo>
                  <a:pt x="2490589" y="818774"/>
                </a:lnTo>
                <a:lnTo>
                  <a:pt x="2527465" y="800093"/>
                </a:lnTo>
                <a:lnTo>
                  <a:pt x="2562064" y="780787"/>
                </a:lnTo>
                <a:lnTo>
                  <a:pt x="2624137" y="740410"/>
                </a:lnTo>
                <a:lnTo>
                  <a:pt x="2676226" y="697857"/>
                </a:lnTo>
                <a:lnTo>
                  <a:pt x="2717752" y="653341"/>
                </a:lnTo>
                <a:lnTo>
                  <a:pt x="2748132" y="607077"/>
                </a:lnTo>
                <a:lnTo>
                  <a:pt x="2766786" y="559278"/>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8" name="object 8"/>
          <p:cNvSpPr/>
          <p:nvPr/>
        </p:nvSpPr>
        <p:spPr>
          <a:xfrm>
            <a:off x="1220762" y="1447927"/>
            <a:ext cx="2773680" cy="1020444"/>
          </a:xfrm>
          <a:custGeom>
            <a:avLst/>
            <a:gdLst/>
            <a:ahLst/>
            <a:cxnLst/>
            <a:rect l="l" t="t" r="r" b="b"/>
            <a:pathLst>
              <a:path w="2773679" h="1020444">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6"/>
                </a:lnTo>
                <a:lnTo>
                  <a:pt x="2734371" y="630415"/>
                </a:lnTo>
                <a:lnTo>
                  <a:pt x="2698346" y="675831"/>
                </a:lnTo>
                <a:lnTo>
                  <a:pt x="2651465" y="719392"/>
                </a:lnTo>
                <a:lnTo>
                  <a:pt x="2594312" y="760884"/>
                </a:lnTo>
                <a:lnTo>
                  <a:pt x="2527465" y="800093"/>
                </a:lnTo>
                <a:lnTo>
                  <a:pt x="2490589" y="818774"/>
                </a:lnTo>
                <a:lnTo>
                  <a:pt x="2451508" y="836805"/>
                </a:lnTo>
                <a:lnTo>
                  <a:pt x="2410293" y="854158"/>
                </a:lnTo>
                <a:lnTo>
                  <a:pt x="2367019" y="870807"/>
                </a:lnTo>
                <a:lnTo>
                  <a:pt x="2321758" y="886725"/>
                </a:lnTo>
                <a:lnTo>
                  <a:pt x="2274581" y="901885"/>
                </a:lnTo>
                <a:lnTo>
                  <a:pt x="2225563" y="916260"/>
                </a:lnTo>
                <a:lnTo>
                  <a:pt x="2174774" y="929825"/>
                </a:lnTo>
                <a:lnTo>
                  <a:pt x="2122289" y="942551"/>
                </a:lnTo>
                <a:lnTo>
                  <a:pt x="2068180" y="954413"/>
                </a:lnTo>
                <a:lnTo>
                  <a:pt x="2012519" y="965384"/>
                </a:lnTo>
                <a:lnTo>
                  <a:pt x="1955379" y="975436"/>
                </a:lnTo>
                <a:lnTo>
                  <a:pt x="1896833" y="984544"/>
                </a:lnTo>
                <a:lnTo>
                  <a:pt x="1836953" y="992681"/>
                </a:lnTo>
                <a:lnTo>
                  <a:pt x="1775812" y="999819"/>
                </a:lnTo>
                <a:lnTo>
                  <a:pt x="1713482" y="1005932"/>
                </a:lnTo>
                <a:lnTo>
                  <a:pt x="1650036" y="1010994"/>
                </a:lnTo>
                <a:lnTo>
                  <a:pt x="1585548" y="1014977"/>
                </a:lnTo>
                <a:lnTo>
                  <a:pt x="1520088" y="1017856"/>
                </a:lnTo>
                <a:lnTo>
                  <a:pt x="1453730" y="1019602"/>
                </a:lnTo>
                <a:lnTo>
                  <a:pt x="1386547" y="1020190"/>
                </a:lnTo>
                <a:lnTo>
                  <a:pt x="1319365" y="1019602"/>
                </a:lnTo>
                <a:lnTo>
                  <a:pt x="1253007" y="1017856"/>
                </a:lnTo>
                <a:lnTo>
                  <a:pt x="1187548" y="1014977"/>
                </a:lnTo>
                <a:lnTo>
                  <a:pt x="1123060" y="1010994"/>
                </a:lnTo>
                <a:lnTo>
                  <a:pt x="1059615" y="1005932"/>
                </a:lnTo>
                <a:lnTo>
                  <a:pt x="997286" y="999819"/>
                </a:lnTo>
                <a:lnTo>
                  <a:pt x="936146" y="992681"/>
                </a:lnTo>
                <a:lnTo>
                  <a:pt x="876267" y="984544"/>
                </a:lnTo>
                <a:lnTo>
                  <a:pt x="817722" y="975436"/>
                </a:lnTo>
                <a:lnTo>
                  <a:pt x="760583" y="965384"/>
                </a:lnTo>
                <a:lnTo>
                  <a:pt x="704924" y="954413"/>
                </a:lnTo>
                <a:lnTo>
                  <a:pt x="650816" y="942551"/>
                </a:lnTo>
                <a:lnTo>
                  <a:pt x="598333" y="929825"/>
                </a:lnTo>
                <a:lnTo>
                  <a:pt x="547546" y="916260"/>
                </a:lnTo>
                <a:lnTo>
                  <a:pt x="498529" y="901885"/>
                </a:lnTo>
                <a:lnTo>
                  <a:pt x="451355" y="886725"/>
                </a:lnTo>
                <a:lnTo>
                  <a:pt x="406095" y="870807"/>
                </a:lnTo>
                <a:lnTo>
                  <a:pt x="362822" y="854158"/>
                </a:lnTo>
                <a:lnTo>
                  <a:pt x="321610" y="836805"/>
                </a:lnTo>
                <a:lnTo>
                  <a:pt x="282530" y="818774"/>
                </a:lnTo>
                <a:lnTo>
                  <a:pt x="245655" y="800093"/>
                </a:lnTo>
                <a:lnTo>
                  <a:pt x="211058" y="780787"/>
                </a:lnTo>
                <a:lnTo>
                  <a:pt x="148988" y="740410"/>
                </a:lnTo>
                <a:lnTo>
                  <a:pt x="96901" y="697857"/>
                </a:lnTo>
                <a:lnTo>
                  <a:pt x="55378"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221738" y="1796288"/>
            <a:ext cx="772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5"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761101" y="1447927"/>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761101" y="1447927"/>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895338" y="17962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220762" y="4759197"/>
            <a:ext cx="2773680" cy="1020444"/>
          </a:xfrm>
          <a:custGeom>
            <a:avLst/>
            <a:gdLst/>
            <a:ahLst/>
            <a:cxnLst/>
            <a:rect l="l" t="t" r="r" b="b"/>
            <a:pathLst>
              <a:path w="2773679" h="1020445">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8"/>
                </a:lnTo>
                <a:lnTo>
                  <a:pt x="1598" y="534870"/>
                </a:lnTo>
                <a:lnTo>
                  <a:pt x="14171" y="583358"/>
                </a:lnTo>
                <a:lnTo>
                  <a:pt x="38760" y="630417"/>
                </a:lnTo>
                <a:lnTo>
                  <a:pt x="74783" y="675836"/>
                </a:lnTo>
                <a:lnTo>
                  <a:pt x="121661" y="719401"/>
                </a:lnTo>
                <a:lnTo>
                  <a:pt x="178812" y="760896"/>
                </a:lnTo>
                <a:lnTo>
                  <a:pt x="245655" y="800109"/>
                </a:lnTo>
                <a:lnTo>
                  <a:pt x="282530" y="818793"/>
                </a:lnTo>
                <a:lnTo>
                  <a:pt x="321610" y="836826"/>
                </a:lnTo>
                <a:lnTo>
                  <a:pt x="362822" y="854181"/>
                </a:lnTo>
                <a:lnTo>
                  <a:pt x="406095" y="870832"/>
                </a:lnTo>
                <a:lnTo>
                  <a:pt x="451355" y="886752"/>
                </a:lnTo>
                <a:lnTo>
                  <a:pt x="498529" y="901914"/>
                </a:lnTo>
                <a:lnTo>
                  <a:pt x="547546" y="916292"/>
                </a:lnTo>
                <a:lnTo>
                  <a:pt x="598333" y="929859"/>
                </a:lnTo>
                <a:lnTo>
                  <a:pt x="650816" y="942587"/>
                </a:lnTo>
                <a:lnTo>
                  <a:pt x="704924" y="954451"/>
                </a:lnTo>
                <a:lnTo>
                  <a:pt x="760583" y="965424"/>
                </a:lnTo>
                <a:lnTo>
                  <a:pt x="817722" y="975478"/>
                </a:lnTo>
                <a:lnTo>
                  <a:pt x="876267" y="984588"/>
                </a:lnTo>
                <a:lnTo>
                  <a:pt x="936146" y="992726"/>
                </a:lnTo>
                <a:lnTo>
                  <a:pt x="997286" y="999866"/>
                </a:lnTo>
                <a:lnTo>
                  <a:pt x="1059615" y="1005980"/>
                </a:lnTo>
                <a:lnTo>
                  <a:pt x="1123060" y="1011043"/>
                </a:lnTo>
                <a:lnTo>
                  <a:pt x="1187548" y="1015027"/>
                </a:lnTo>
                <a:lnTo>
                  <a:pt x="1253007" y="1017906"/>
                </a:lnTo>
                <a:lnTo>
                  <a:pt x="1319365" y="1019653"/>
                </a:lnTo>
                <a:lnTo>
                  <a:pt x="1386547" y="1020241"/>
                </a:lnTo>
                <a:lnTo>
                  <a:pt x="1453730" y="1019653"/>
                </a:lnTo>
                <a:lnTo>
                  <a:pt x="1520088" y="1017906"/>
                </a:lnTo>
                <a:lnTo>
                  <a:pt x="1585548" y="1015027"/>
                </a:lnTo>
                <a:lnTo>
                  <a:pt x="1650036" y="1011043"/>
                </a:lnTo>
                <a:lnTo>
                  <a:pt x="1713482" y="1005980"/>
                </a:lnTo>
                <a:lnTo>
                  <a:pt x="1775812" y="999866"/>
                </a:lnTo>
                <a:lnTo>
                  <a:pt x="1836953" y="992726"/>
                </a:lnTo>
                <a:lnTo>
                  <a:pt x="1896833" y="984588"/>
                </a:lnTo>
                <a:lnTo>
                  <a:pt x="1955379" y="975478"/>
                </a:lnTo>
                <a:lnTo>
                  <a:pt x="2012519" y="965424"/>
                </a:lnTo>
                <a:lnTo>
                  <a:pt x="2068180" y="954451"/>
                </a:lnTo>
                <a:lnTo>
                  <a:pt x="2122289" y="942587"/>
                </a:lnTo>
                <a:lnTo>
                  <a:pt x="2174774" y="929859"/>
                </a:lnTo>
                <a:lnTo>
                  <a:pt x="2225563" y="916292"/>
                </a:lnTo>
                <a:lnTo>
                  <a:pt x="2274581" y="901914"/>
                </a:lnTo>
                <a:lnTo>
                  <a:pt x="2321758" y="886752"/>
                </a:lnTo>
                <a:lnTo>
                  <a:pt x="2367019" y="870832"/>
                </a:lnTo>
                <a:lnTo>
                  <a:pt x="2410293" y="854181"/>
                </a:lnTo>
                <a:lnTo>
                  <a:pt x="2451508" y="836826"/>
                </a:lnTo>
                <a:lnTo>
                  <a:pt x="2490589" y="818793"/>
                </a:lnTo>
                <a:lnTo>
                  <a:pt x="2527465" y="800109"/>
                </a:lnTo>
                <a:lnTo>
                  <a:pt x="2562064" y="780801"/>
                </a:lnTo>
                <a:lnTo>
                  <a:pt x="2624137" y="740420"/>
                </a:lnTo>
                <a:lnTo>
                  <a:pt x="2676226" y="697864"/>
                </a:lnTo>
                <a:lnTo>
                  <a:pt x="2717752" y="653345"/>
                </a:lnTo>
                <a:lnTo>
                  <a:pt x="2748132" y="607079"/>
                </a:lnTo>
                <a:lnTo>
                  <a:pt x="2766786" y="559279"/>
                </a:lnTo>
                <a:lnTo>
                  <a:pt x="2773133" y="510158"/>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14" name="object 14"/>
          <p:cNvSpPr/>
          <p:nvPr/>
        </p:nvSpPr>
        <p:spPr>
          <a:xfrm>
            <a:off x="1220762" y="4759197"/>
            <a:ext cx="2773680" cy="1020444"/>
          </a:xfrm>
          <a:custGeom>
            <a:avLst/>
            <a:gdLst/>
            <a:ahLst/>
            <a:cxnLst/>
            <a:rect l="l" t="t" r="r" b="b"/>
            <a:pathLst>
              <a:path w="2773679" h="1020445">
                <a:moveTo>
                  <a:pt x="0" y="510158"/>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8"/>
                </a:lnTo>
                <a:lnTo>
                  <a:pt x="2771534" y="534870"/>
                </a:lnTo>
                <a:lnTo>
                  <a:pt x="2758961" y="583358"/>
                </a:lnTo>
                <a:lnTo>
                  <a:pt x="2734371" y="630417"/>
                </a:lnTo>
                <a:lnTo>
                  <a:pt x="2698346" y="675836"/>
                </a:lnTo>
                <a:lnTo>
                  <a:pt x="2651465" y="719401"/>
                </a:lnTo>
                <a:lnTo>
                  <a:pt x="2594312" y="760896"/>
                </a:lnTo>
                <a:lnTo>
                  <a:pt x="2527465" y="800109"/>
                </a:lnTo>
                <a:lnTo>
                  <a:pt x="2490589" y="818793"/>
                </a:lnTo>
                <a:lnTo>
                  <a:pt x="2451508" y="836826"/>
                </a:lnTo>
                <a:lnTo>
                  <a:pt x="2410293" y="854181"/>
                </a:lnTo>
                <a:lnTo>
                  <a:pt x="2367019" y="870832"/>
                </a:lnTo>
                <a:lnTo>
                  <a:pt x="2321758" y="886752"/>
                </a:lnTo>
                <a:lnTo>
                  <a:pt x="2274581" y="901914"/>
                </a:lnTo>
                <a:lnTo>
                  <a:pt x="2225563" y="916292"/>
                </a:lnTo>
                <a:lnTo>
                  <a:pt x="2174774" y="929859"/>
                </a:lnTo>
                <a:lnTo>
                  <a:pt x="2122289" y="942587"/>
                </a:lnTo>
                <a:lnTo>
                  <a:pt x="2068180" y="954451"/>
                </a:lnTo>
                <a:lnTo>
                  <a:pt x="2012519" y="965424"/>
                </a:lnTo>
                <a:lnTo>
                  <a:pt x="1955379" y="975478"/>
                </a:lnTo>
                <a:lnTo>
                  <a:pt x="1896833" y="984588"/>
                </a:lnTo>
                <a:lnTo>
                  <a:pt x="1836953" y="992726"/>
                </a:lnTo>
                <a:lnTo>
                  <a:pt x="1775812" y="999866"/>
                </a:lnTo>
                <a:lnTo>
                  <a:pt x="1713482" y="1005980"/>
                </a:lnTo>
                <a:lnTo>
                  <a:pt x="1650036" y="1011043"/>
                </a:lnTo>
                <a:lnTo>
                  <a:pt x="1585548" y="1015027"/>
                </a:lnTo>
                <a:lnTo>
                  <a:pt x="1520088" y="1017906"/>
                </a:lnTo>
                <a:lnTo>
                  <a:pt x="1453730" y="1019653"/>
                </a:lnTo>
                <a:lnTo>
                  <a:pt x="1386547" y="1020241"/>
                </a:lnTo>
                <a:lnTo>
                  <a:pt x="1319365" y="1019653"/>
                </a:lnTo>
                <a:lnTo>
                  <a:pt x="1253007" y="1017906"/>
                </a:lnTo>
                <a:lnTo>
                  <a:pt x="1187548" y="1015027"/>
                </a:lnTo>
                <a:lnTo>
                  <a:pt x="1123060" y="1011043"/>
                </a:lnTo>
                <a:lnTo>
                  <a:pt x="1059615" y="1005980"/>
                </a:lnTo>
                <a:lnTo>
                  <a:pt x="997286" y="999866"/>
                </a:lnTo>
                <a:lnTo>
                  <a:pt x="936146" y="992726"/>
                </a:lnTo>
                <a:lnTo>
                  <a:pt x="876267" y="984588"/>
                </a:lnTo>
                <a:lnTo>
                  <a:pt x="817722" y="975478"/>
                </a:lnTo>
                <a:lnTo>
                  <a:pt x="760583" y="965424"/>
                </a:lnTo>
                <a:lnTo>
                  <a:pt x="704924" y="954451"/>
                </a:lnTo>
                <a:lnTo>
                  <a:pt x="650816" y="942587"/>
                </a:lnTo>
                <a:lnTo>
                  <a:pt x="598333" y="929859"/>
                </a:lnTo>
                <a:lnTo>
                  <a:pt x="547546" y="916292"/>
                </a:lnTo>
                <a:lnTo>
                  <a:pt x="498529" y="901914"/>
                </a:lnTo>
                <a:lnTo>
                  <a:pt x="451355" y="886752"/>
                </a:lnTo>
                <a:lnTo>
                  <a:pt x="406095" y="870832"/>
                </a:lnTo>
                <a:lnTo>
                  <a:pt x="362822" y="854181"/>
                </a:lnTo>
                <a:lnTo>
                  <a:pt x="321610" y="836826"/>
                </a:lnTo>
                <a:lnTo>
                  <a:pt x="282530" y="818793"/>
                </a:lnTo>
                <a:lnTo>
                  <a:pt x="245655" y="800109"/>
                </a:lnTo>
                <a:lnTo>
                  <a:pt x="211058" y="780801"/>
                </a:lnTo>
                <a:lnTo>
                  <a:pt x="148988" y="740420"/>
                </a:lnTo>
                <a:lnTo>
                  <a:pt x="96901" y="697864"/>
                </a:lnTo>
                <a:lnTo>
                  <a:pt x="55378" y="653345"/>
                </a:lnTo>
                <a:lnTo>
                  <a:pt x="25000" y="607079"/>
                </a:lnTo>
                <a:lnTo>
                  <a:pt x="6346" y="559279"/>
                </a:lnTo>
                <a:lnTo>
                  <a:pt x="0" y="510158"/>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299461" y="5108194"/>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993896" y="2307970"/>
            <a:ext cx="1849755" cy="2684780"/>
          </a:xfrm>
          <a:custGeom>
            <a:avLst/>
            <a:gdLst/>
            <a:ahLst/>
            <a:cxnLst/>
            <a:rect l="l" t="t" r="r" b="b"/>
            <a:pathLst>
              <a:path w="1849754" h="2684779">
                <a:moveTo>
                  <a:pt x="23621" y="2515870"/>
                </a:moveTo>
                <a:lnTo>
                  <a:pt x="0" y="2684526"/>
                </a:lnTo>
                <a:lnTo>
                  <a:pt x="149098" y="2602356"/>
                </a:lnTo>
                <a:lnTo>
                  <a:pt x="137490" y="2594355"/>
                </a:lnTo>
                <a:lnTo>
                  <a:pt x="92837" y="2594355"/>
                </a:lnTo>
                <a:lnTo>
                  <a:pt x="51053" y="2565654"/>
                </a:lnTo>
                <a:lnTo>
                  <a:pt x="65477" y="2544719"/>
                </a:lnTo>
                <a:lnTo>
                  <a:pt x="23621" y="2515870"/>
                </a:lnTo>
                <a:close/>
              </a:path>
              <a:path w="1849754" h="2684779">
                <a:moveTo>
                  <a:pt x="65477" y="2544719"/>
                </a:moveTo>
                <a:lnTo>
                  <a:pt x="51053" y="2565654"/>
                </a:lnTo>
                <a:lnTo>
                  <a:pt x="92837" y="2594355"/>
                </a:lnTo>
                <a:lnTo>
                  <a:pt x="107215" y="2573488"/>
                </a:lnTo>
                <a:lnTo>
                  <a:pt x="65477" y="2544719"/>
                </a:lnTo>
                <a:close/>
              </a:path>
              <a:path w="1849754" h="2684779">
                <a:moveTo>
                  <a:pt x="107215" y="2573488"/>
                </a:moveTo>
                <a:lnTo>
                  <a:pt x="92837" y="2594355"/>
                </a:lnTo>
                <a:lnTo>
                  <a:pt x="137490" y="2594355"/>
                </a:lnTo>
                <a:lnTo>
                  <a:pt x="107215" y="2573488"/>
                </a:lnTo>
                <a:close/>
              </a:path>
              <a:path w="1849754" h="2684779">
                <a:moveTo>
                  <a:pt x="1742274" y="110928"/>
                </a:moveTo>
                <a:lnTo>
                  <a:pt x="65477" y="2544719"/>
                </a:lnTo>
                <a:lnTo>
                  <a:pt x="107215" y="2573488"/>
                </a:lnTo>
                <a:lnTo>
                  <a:pt x="1784161" y="139787"/>
                </a:lnTo>
                <a:lnTo>
                  <a:pt x="1742274" y="110928"/>
                </a:lnTo>
                <a:close/>
              </a:path>
              <a:path w="1849754" h="2684779">
                <a:moveTo>
                  <a:pt x="1836939" y="90042"/>
                </a:moveTo>
                <a:lnTo>
                  <a:pt x="1756664" y="90042"/>
                </a:lnTo>
                <a:lnTo>
                  <a:pt x="1798574" y="118871"/>
                </a:lnTo>
                <a:lnTo>
                  <a:pt x="1784161" y="139787"/>
                </a:lnTo>
                <a:lnTo>
                  <a:pt x="1825878" y="168528"/>
                </a:lnTo>
                <a:lnTo>
                  <a:pt x="1836939" y="90042"/>
                </a:lnTo>
                <a:close/>
              </a:path>
              <a:path w="1849754" h="2684779">
                <a:moveTo>
                  <a:pt x="1756664" y="90042"/>
                </a:moveTo>
                <a:lnTo>
                  <a:pt x="1742274" y="110928"/>
                </a:lnTo>
                <a:lnTo>
                  <a:pt x="1784161" y="139787"/>
                </a:lnTo>
                <a:lnTo>
                  <a:pt x="1798574" y="118871"/>
                </a:lnTo>
                <a:lnTo>
                  <a:pt x="1756664" y="90042"/>
                </a:lnTo>
                <a:close/>
              </a:path>
              <a:path w="1849754" h="2684779">
                <a:moveTo>
                  <a:pt x="1849627" y="0"/>
                </a:moveTo>
                <a:lnTo>
                  <a:pt x="1700529" y="82168"/>
                </a:lnTo>
                <a:lnTo>
                  <a:pt x="1742274" y="110928"/>
                </a:lnTo>
                <a:lnTo>
                  <a:pt x="1756664" y="90042"/>
                </a:lnTo>
                <a:lnTo>
                  <a:pt x="1836939" y="90042"/>
                </a:lnTo>
                <a:lnTo>
                  <a:pt x="1849627" y="0"/>
                </a:lnTo>
                <a:close/>
              </a:path>
            </a:pathLst>
          </a:custGeom>
          <a:solidFill>
            <a:srgbClr val="E3E9EE"/>
          </a:solidFill>
        </p:spPr>
        <p:txBody>
          <a:bodyPr wrap="square" lIns="0" tIns="0" rIns="0" bIns="0" rtlCol="0"/>
          <a:lstStyle/>
          <a:p>
            <a:endParaRPr/>
          </a:p>
        </p:txBody>
      </p:sp>
      <p:sp>
        <p:nvSpPr>
          <p:cNvPr id="17" name="object 17"/>
          <p:cNvSpPr/>
          <p:nvPr/>
        </p:nvSpPr>
        <p:spPr>
          <a:xfrm>
            <a:off x="3993896" y="2307970"/>
            <a:ext cx="1849755" cy="2684780"/>
          </a:xfrm>
          <a:custGeom>
            <a:avLst/>
            <a:gdLst/>
            <a:ahLst/>
            <a:cxnLst/>
            <a:rect l="l" t="t" r="r" b="b"/>
            <a:pathLst>
              <a:path w="1849754" h="2684779">
                <a:moveTo>
                  <a:pt x="1742313" y="2573527"/>
                </a:moveTo>
                <a:lnTo>
                  <a:pt x="1700529" y="2602356"/>
                </a:lnTo>
                <a:lnTo>
                  <a:pt x="1849627" y="2684526"/>
                </a:lnTo>
                <a:lnTo>
                  <a:pt x="1836930" y="2594355"/>
                </a:lnTo>
                <a:lnTo>
                  <a:pt x="1756664" y="2594355"/>
                </a:lnTo>
                <a:lnTo>
                  <a:pt x="1742313" y="2573527"/>
                </a:lnTo>
                <a:close/>
              </a:path>
              <a:path w="1849754" h="2684779">
                <a:moveTo>
                  <a:pt x="1784122" y="2544680"/>
                </a:moveTo>
                <a:lnTo>
                  <a:pt x="1742313" y="2573527"/>
                </a:lnTo>
                <a:lnTo>
                  <a:pt x="1756664" y="2594355"/>
                </a:lnTo>
                <a:lnTo>
                  <a:pt x="1798574" y="2565654"/>
                </a:lnTo>
                <a:lnTo>
                  <a:pt x="1784122" y="2544680"/>
                </a:lnTo>
                <a:close/>
              </a:path>
              <a:path w="1849754" h="2684779">
                <a:moveTo>
                  <a:pt x="1825878" y="2515870"/>
                </a:moveTo>
                <a:lnTo>
                  <a:pt x="1784122" y="2544680"/>
                </a:lnTo>
                <a:lnTo>
                  <a:pt x="1798574" y="2565654"/>
                </a:lnTo>
                <a:lnTo>
                  <a:pt x="1756664" y="2594355"/>
                </a:lnTo>
                <a:lnTo>
                  <a:pt x="1836930" y="2594355"/>
                </a:lnTo>
                <a:lnTo>
                  <a:pt x="1825878" y="2515870"/>
                </a:lnTo>
                <a:close/>
              </a:path>
              <a:path w="1849754" h="2684779">
                <a:moveTo>
                  <a:pt x="107254" y="110968"/>
                </a:moveTo>
                <a:lnTo>
                  <a:pt x="65438" y="139748"/>
                </a:lnTo>
                <a:lnTo>
                  <a:pt x="1742313" y="2573527"/>
                </a:lnTo>
                <a:lnTo>
                  <a:pt x="1784122" y="2544680"/>
                </a:lnTo>
                <a:lnTo>
                  <a:pt x="107254" y="110968"/>
                </a:lnTo>
                <a:close/>
              </a:path>
              <a:path w="1849754" h="2684779">
                <a:moveTo>
                  <a:pt x="0" y="0"/>
                </a:moveTo>
                <a:lnTo>
                  <a:pt x="23621" y="168528"/>
                </a:lnTo>
                <a:lnTo>
                  <a:pt x="65438" y="139748"/>
                </a:lnTo>
                <a:lnTo>
                  <a:pt x="51053" y="118871"/>
                </a:lnTo>
                <a:lnTo>
                  <a:pt x="92837" y="90042"/>
                </a:lnTo>
                <a:lnTo>
                  <a:pt x="137657" y="90042"/>
                </a:lnTo>
                <a:lnTo>
                  <a:pt x="149098" y="82168"/>
                </a:lnTo>
                <a:lnTo>
                  <a:pt x="0" y="0"/>
                </a:lnTo>
                <a:close/>
              </a:path>
              <a:path w="1849754" h="2684779">
                <a:moveTo>
                  <a:pt x="92837" y="90042"/>
                </a:moveTo>
                <a:lnTo>
                  <a:pt x="51053" y="118871"/>
                </a:lnTo>
                <a:lnTo>
                  <a:pt x="65438" y="139748"/>
                </a:lnTo>
                <a:lnTo>
                  <a:pt x="107254" y="110968"/>
                </a:lnTo>
                <a:lnTo>
                  <a:pt x="92837" y="90042"/>
                </a:lnTo>
                <a:close/>
              </a:path>
              <a:path w="1849754" h="2684779">
                <a:moveTo>
                  <a:pt x="137657" y="90042"/>
                </a:moveTo>
                <a:lnTo>
                  <a:pt x="92837" y="90042"/>
                </a:lnTo>
                <a:lnTo>
                  <a:pt x="107254" y="110968"/>
                </a:lnTo>
                <a:lnTo>
                  <a:pt x="137657" y="90042"/>
                </a:lnTo>
                <a:close/>
              </a:path>
            </a:pathLst>
          </a:custGeom>
          <a:solidFill>
            <a:srgbClr val="E3E9EE"/>
          </a:solidFill>
        </p:spPr>
        <p:txBody>
          <a:bodyPr wrap="square" lIns="0" tIns="0" rIns="0" bIns="0" rtlCol="0"/>
          <a:lstStyle/>
          <a:p>
            <a:endParaRPr/>
          </a:p>
        </p:txBody>
      </p:sp>
      <p:sp>
        <p:nvSpPr>
          <p:cNvPr id="18" name="object 18"/>
          <p:cNvSpPr/>
          <p:nvPr/>
        </p:nvSpPr>
        <p:spPr>
          <a:xfrm>
            <a:off x="7113396" y="2774823"/>
            <a:ext cx="153035" cy="1867535"/>
          </a:xfrm>
          <a:custGeom>
            <a:avLst/>
            <a:gdLst/>
            <a:ahLst/>
            <a:cxnLst/>
            <a:rect l="l" t="t" r="r" b="b"/>
            <a:pathLst>
              <a:path w="153034" h="1867535">
                <a:moveTo>
                  <a:pt x="50803" y="1714753"/>
                </a:moveTo>
                <a:lnTo>
                  <a:pt x="0" y="1714753"/>
                </a:lnTo>
                <a:lnTo>
                  <a:pt x="76200" y="1867027"/>
                </a:lnTo>
                <a:lnTo>
                  <a:pt x="139583" y="1740153"/>
                </a:lnTo>
                <a:lnTo>
                  <a:pt x="50800" y="1740153"/>
                </a:lnTo>
                <a:lnTo>
                  <a:pt x="50803" y="1714753"/>
                </a:lnTo>
                <a:close/>
              </a:path>
              <a:path w="153034" h="1867535">
                <a:moveTo>
                  <a:pt x="51050" y="152315"/>
                </a:moveTo>
                <a:lnTo>
                  <a:pt x="50800" y="1740153"/>
                </a:lnTo>
                <a:lnTo>
                  <a:pt x="101600" y="1740153"/>
                </a:lnTo>
                <a:lnTo>
                  <a:pt x="101850" y="152357"/>
                </a:lnTo>
                <a:lnTo>
                  <a:pt x="51050" y="152315"/>
                </a:lnTo>
                <a:close/>
              </a:path>
              <a:path w="153034" h="1867535">
                <a:moveTo>
                  <a:pt x="152273" y="1714753"/>
                </a:moveTo>
                <a:lnTo>
                  <a:pt x="101603" y="1714753"/>
                </a:lnTo>
                <a:lnTo>
                  <a:pt x="101600" y="1740153"/>
                </a:lnTo>
                <a:lnTo>
                  <a:pt x="139583" y="1740153"/>
                </a:lnTo>
                <a:lnTo>
                  <a:pt x="152273" y="1714753"/>
                </a:lnTo>
                <a:close/>
              </a:path>
              <a:path w="153034" h="1867535">
                <a:moveTo>
                  <a:pt x="139975" y="127000"/>
                </a:moveTo>
                <a:lnTo>
                  <a:pt x="101853" y="127000"/>
                </a:lnTo>
                <a:lnTo>
                  <a:pt x="101850" y="152357"/>
                </a:lnTo>
                <a:lnTo>
                  <a:pt x="152653" y="152400"/>
                </a:lnTo>
                <a:lnTo>
                  <a:pt x="139975" y="127000"/>
                </a:lnTo>
                <a:close/>
              </a:path>
              <a:path w="153034" h="1867535">
                <a:moveTo>
                  <a:pt x="101853" y="127000"/>
                </a:moveTo>
                <a:lnTo>
                  <a:pt x="51053" y="127000"/>
                </a:lnTo>
                <a:lnTo>
                  <a:pt x="51050" y="152315"/>
                </a:lnTo>
                <a:lnTo>
                  <a:pt x="101850" y="152357"/>
                </a:lnTo>
                <a:lnTo>
                  <a:pt x="101853" y="127000"/>
                </a:lnTo>
                <a:close/>
              </a:path>
              <a:path w="153034" h="1867535">
                <a:moveTo>
                  <a:pt x="76580" y="0"/>
                </a:moveTo>
                <a:lnTo>
                  <a:pt x="380" y="152273"/>
                </a:lnTo>
                <a:lnTo>
                  <a:pt x="51050" y="152315"/>
                </a:lnTo>
                <a:lnTo>
                  <a:pt x="51053" y="127000"/>
                </a:lnTo>
                <a:lnTo>
                  <a:pt x="139975" y="127000"/>
                </a:lnTo>
                <a:lnTo>
                  <a:pt x="76580" y="0"/>
                </a:lnTo>
                <a:close/>
              </a:path>
            </a:pathLst>
          </a:custGeom>
          <a:solidFill>
            <a:srgbClr val="E3E9EE"/>
          </a:solidFill>
        </p:spPr>
        <p:txBody>
          <a:bodyPr wrap="square" lIns="0" tIns="0" rIns="0" bIns="0" rtlCol="0"/>
          <a:lstStyle/>
          <a:p>
            <a:endParaRPr/>
          </a:p>
        </p:txBody>
      </p:sp>
      <p:sp>
        <p:nvSpPr>
          <p:cNvPr id="19" name="object 19"/>
          <p:cNvSpPr/>
          <p:nvPr/>
        </p:nvSpPr>
        <p:spPr>
          <a:xfrm>
            <a:off x="2487422" y="2658998"/>
            <a:ext cx="153035" cy="1866900"/>
          </a:xfrm>
          <a:custGeom>
            <a:avLst/>
            <a:gdLst/>
            <a:ahLst/>
            <a:cxnLst/>
            <a:rect l="l" t="t" r="r" b="b"/>
            <a:pathLst>
              <a:path w="153035" h="1866900">
                <a:moveTo>
                  <a:pt x="50803" y="1714627"/>
                </a:moveTo>
                <a:lnTo>
                  <a:pt x="0" y="1714627"/>
                </a:lnTo>
                <a:lnTo>
                  <a:pt x="76200" y="1866900"/>
                </a:lnTo>
                <a:lnTo>
                  <a:pt x="139583" y="1740027"/>
                </a:lnTo>
                <a:lnTo>
                  <a:pt x="50800" y="1740027"/>
                </a:lnTo>
                <a:lnTo>
                  <a:pt x="50803" y="1714627"/>
                </a:lnTo>
                <a:close/>
              </a:path>
              <a:path w="153035" h="1866900">
                <a:moveTo>
                  <a:pt x="101853" y="126873"/>
                </a:moveTo>
                <a:lnTo>
                  <a:pt x="51053" y="126873"/>
                </a:lnTo>
                <a:lnTo>
                  <a:pt x="50800" y="1740027"/>
                </a:lnTo>
                <a:lnTo>
                  <a:pt x="101600" y="1740027"/>
                </a:lnTo>
                <a:lnTo>
                  <a:pt x="101853" y="126873"/>
                </a:lnTo>
                <a:close/>
              </a:path>
              <a:path w="153035" h="1866900">
                <a:moveTo>
                  <a:pt x="152272" y="1714627"/>
                </a:moveTo>
                <a:lnTo>
                  <a:pt x="101603" y="1714627"/>
                </a:lnTo>
                <a:lnTo>
                  <a:pt x="101600" y="1740027"/>
                </a:lnTo>
                <a:lnTo>
                  <a:pt x="139583" y="1740027"/>
                </a:lnTo>
                <a:lnTo>
                  <a:pt x="152272" y="1714627"/>
                </a:lnTo>
                <a:close/>
              </a:path>
              <a:path w="153035" h="1866900">
                <a:moveTo>
                  <a:pt x="76453" y="0"/>
                </a:moveTo>
                <a:lnTo>
                  <a:pt x="380" y="152273"/>
                </a:lnTo>
                <a:lnTo>
                  <a:pt x="51050" y="152273"/>
                </a:lnTo>
                <a:lnTo>
                  <a:pt x="51053" y="126873"/>
                </a:lnTo>
                <a:lnTo>
                  <a:pt x="139943" y="126873"/>
                </a:lnTo>
                <a:lnTo>
                  <a:pt x="76453" y="0"/>
                </a:lnTo>
                <a:close/>
              </a:path>
              <a:path w="153035" h="1866900">
                <a:moveTo>
                  <a:pt x="139943" y="126873"/>
                </a:moveTo>
                <a:lnTo>
                  <a:pt x="101853" y="126873"/>
                </a:lnTo>
                <a:lnTo>
                  <a:pt x="101850" y="152273"/>
                </a:lnTo>
                <a:lnTo>
                  <a:pt x="152653" y="152273"/>
                </a:lnTo>
                <a:lnTo>
                  <a:pt x="139943" y="126873"/>
                </a:lnTo>
                <a:close/>
              </a:path>
            </a:pathLst>
          </a:custGeom>
          <a:solidFill>
            <a:srgbClr val="E3E9EE"/>
          </a:solidFill>
        </p:spPr>
        <p:txBody>
          <a:bodyPr wrap="square" lIns="0" tIns="0" rIns="0" bIns="0" rtlCol="0"/>
          <a:lstStyle/>
          <a:p>
            <a:endParaRPr/>
          </a:p>
        </p:txBody>
      </p:sp>
      <p:sp>
        <p:nvSpPr>
          <p:cNvPr id="20" name="object 20"/>
          <p:cNvSpPr/>
          <p:nvPr/>
        </p:nvSpPr>
        <p:spPr>
          <a:xfrm>
            <a:off x="4246498" y="1882648"/>
            <a:ext cx="1344930" cy="152400"/>
          </a:xfrm>
          <a:custGeom>
            <a:avLst/>
            <a:gdLst/>
            <a:ahLst/>
            <a:cxnLst/>
            <a:rect l="l" t="t" r="r" b="b"/>
            <a:pathLst>
              <a:path w="1344929" h="152400">
                <a:moveTo>
                  <a:pt x="152400" y="0"/>
                </a:moveTo>
                <a:lnTo>
                  <a:pt x="0" y="76073"/>
                </a:lnTo>
                <a:lnTo>
                  <a:pt x="152273" y="152273"/>
                </a:lnTo>
                <a:lnTo>
                  <a:pt x="152315" y="101480"/>
                </a:lnTo>
                <a:lnTo>
                  <a:pt x="127000" y="101473"/>
                </a:lnTo>
                <a:lnTo>
                  <a:pt x="127000" y="50800"/>
                </a:lnTo>
                <a:lnTo>
                  <a:pt x="152357" y="50800"/>
                </a:lnTo>
                <a:lnTo>
                  <a:pt x="152400" y="0"/>
                </a:lnTo>
                <a:close/>
              </a:path>
              <a:path w="1344929" h="152400">
                <a:moveTo>
                  <a:pt x="152357" y="50805"/>
                </a:moveTo>
                <a:lnTo>
                  <a:pt x="152315" y="101480"/>
                </a:lnTo>
                <a:lnTo>
                  <a:pt x="1344676" y="101853"/>
                </a:lnTo>
                <a:lnTo>
                  <a:pt x="1344676" y="51053"/>
                </a:lnTo>
                <a:lnTo>
                  <a:pt x="152357" y="50805"/>
                </a:lnTo>
                <a:close/>
              </a:path>
              <a:path w="1344929" h="152400">
                <a:moveTo>
                  <a:pt x="127000" y="50800"/>
                </a:moveTo>
                <a:lnTo>
                  <a:pt x="127000" y="101473"/>
                </a:lnTo>
                <a:lnTo>
                  <a:pt x="152315" y="101480"/>
                </a:lnTo>
                <a:lnTo>
                  <a:pt x="152357" y="50805"/>
                </a:lnTo>
                <a:lnTo>
                  <a:pt x="127000" y="50800"/>
                </a:lnTo>
                <a:close/>
              </a:path>
            </a:pathLst>
          </a:custGeom>
          <a:solidFill>
            <a:srgbClr val="FF0000"/>
          </a:solidFill>
        </p:spPr>
        <p:txBody>
          <a:bodyPr wrap="square" lIns="0" tIns="0" rIns="0" bIns="0" rtlCol="0"/>
          <a:lstStyle/>
          <a:p>
            <a:endParaRPr/>
          </a:p>
        </p:txBody>
      </p:sp>
      <p:sp>
        <p:nvSpPr>
          <p:cNvPr id="21" name="object 21"/>
          <p:cNvSpPr/>
          <p:nvPr/>
        </p:nvSpPr>
        <p:spPr>
          <a:xfrm>
            <a:off x="4246498" y="5265546"/>
            <a:ext cx="1344930" cy="153035"/>
          </a:xfrm>
          <a:custGeom>
            <a:avLst/>
            <a:gdLst/>
            <a:ahLst/>
            <a:cxnLst/>
            <a:rect l="l" t="t" r="r" b="b"/>
            <a:pathLst>
              <a:path w="1344929" h="153035">
                <a:moveTo>
                  <a:pt x="1192402" y="101848"/>
                </a:moveTo>
                <a:lnTo>
                  <a:pt x="1192402" y="152653"/>
                </a:lnTo>
                <a:lnTo>
                  <a:pt x="1293918" y="101853"/>
                </a:lnTo>
                <a:lnTo>
                  <a:pt x="1192402" y="101848"/>
                </a:lnTo>
                <a:close/>
              </a:path>
              <a:path w="1344929" h="153035">
                <a:moveTo>
                  <a:pt x="152400" y="0"/>
                </a:moveTo>
                <a:lnTo>
                  <a:pt x="0" y="76072"/>
                </a:lnTo>
                <a:lnTo>
                  <a:pt x="152273" y="152272"/>
                </a:lnTo>
                <a:lnTo>
                  <a:pt x="152315" y="101605"/>
                </a:lnTo>
                <a:lnTo>
                  <a:pt x="127000" y="101599"/>
                </a:lnTo>
                <a:lnTo>
                  <a:pt x="127000" y="50799"/>
                </a:lnTo>
                <a:lnTo>
                  <a:pt x="152357" y="50799"/>
                </a:lnTo>
                <a:lnTo>
                  <a:pt x="152400" y="0"/>
                </a:lnTo>
                <a:close/>
              </a:path>
              <a:path w="1344929" h="153035">
                <a:moveTo>
                  <a:pt x="1192402" y="51048"/>
                </a:moveTo>
                <a:lnTo>
                  <a:pt x="1192402" y="101848"/>
                </a:lnTo>
                <a:lnTo>
                  <a:pt x="1217802" y="101853"/>
                </a:lnTo>
                <a:lnTo>
                  <a:pt x="1217802" y="51053"/>
                </a:lnTo>
                <a:lnTo>
                  <a:pt x="1192402" y="51048"/>
                </a:lnTo>
                <a:close/>
              </a:path>
              <a:path w="1344929" h="153035">
                <a:moveTo>
                  <a:pt x="1192402" y="253"/>
                </a:moveTo>
                <a:lnTo>
                  <a:pt x="1192402" y="51048"/>
                </a:lnTo>
                <a:lnTo>
                  <a:pt x="1217802" y="51053"/>
                </a:lnTo>
                <a:lnTo>
                  <a:pt x="1217802" y="101853"/>
                </a:lnTo>
                <a:lnTo>
                  <a:pt x="1293930" y="101848"/>
                </a:lnTo>
                <a:lnTo>
                  <a:pt x="1344676" y="76453"/>
                </a:lnTo>
                <a:lnTo>
                  <a:pt x="1192402" y="253"/>
                </a:lnTo>
                <a:close/>
              </a:path>
              <a:path w="1344929" h="153035">
                <a:moveTo>
                  <a:pt x="152357" y="50805"/>
                </a:moveTo>
                <a:lnTo>
                  <a:pt x="152315" y="101605"/>
                </a:lnTo>
                <a:lnTo>
                  <a:pt x="1192402" y="101848"/>
                </a:lnTo>
                <a:lnTo>
                  <a:pt x="1192402" y="51048"/>
                </a:lnTo>
                <a:lnTo>
                  <a:pt x="152357" y="50805"/>
                </a:lnTo>
                <a:close/>
              </a:path>
              <a:path w="1344929" h="153035">
                <a:moveTo>
                  <a:pt x="127000" y="50799"/>
                </a:moveTo>
                <a:lnTo>
                  <a:pt x="127000" y="101599"/>
                </a:lnTo>
                <a:lnTo>
                  <a:pt x="152315" y="101605"/>
                </a:lnTo>
                <a:lnTo>
                  <a:pt x="152357" y="50805"/>
                </a:lnTo>
                <a:lnTo>
                  <a:pt x="127000" y="50799"/>
                </a:lnTo>
                <a:close/>
              </a:path>
            </a:pathLst>
          </a:custGeom>
          <a:solidFill>
            <a:srgbClr val="E3E9EE"/>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60451"/>
            <a:ext cx="4469130" cy="513715"/>
          </a:xfrm>
          <a:prstGeom prst="rect">
            <a:avLst/>
          </a:prstGeom>
        </p:spPr>
        <p:txBody>
          <a:bodyPr vert="horz" wrap="square" lIns="0" tIns="12700" rIns="0" bIns="0" rtlCol="0">
            <a:spAutoFit/>
          </a:bodyPr>
          <a:lstStyle/>
          <a:p>
            <a:pPr marL="12700">
              <a:lnSpc>
                <a:spcPct val="100000"/>
              </a:lnSpc>
              <a:spcBef>
                <a:spcPts val="100"/>
              </a:spcBef>
            </a:pPr>
            <a:r>
              <a:rPr sz="3200" b="1" spc="-20" dirty="0">
                <a:latin typeface="Calibri"/>
                <a:cs typeface="Calibri"/>
              </a:rPr>
              <a:t>Different </a:t>
            </a:r>
            <a:r>
              <a:rPr sz="3200" b="1" spc="-5" dirty="0">
                <a:latin typeface="Calibri"/>
                <a:cs typeface="Calibri"/>
              </a:rPr>
              <a:t>Number</a:t>
            </a:r>
            <a:r>
              <a:rPr sz="3200" b="1" spc="-25" dirty="0">
                <a:latin typeface="Calibri"/>
                <a:cs typeface="Calibri"/>
              </a:rPr>
              <a:t> Systems</a:t>
            </a:r>
            <a:endParaRPr sz="3200">
              <a:latin typeface="Calibri"/>
              <a:cs typeface="Calibri"/>
            </a:endParaRPr>
          </a:p>
        </p:txBody>
      </p:sp>
      <p:sp>
        <p:nvSpPr>
          <p:cNvPr id="3" name="object 3"/>
          <p:cNvSpPr txBox="1"/>
          <p:nvPr/>
        </p:nvSpPr>
        <p:spPr>
          <a:xfrm>
            <a:off x="533400" y="931558"/>
            <a:ext cx="5560060" cy="6017673"/>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5600" algn="l"/>
              </a:tabLst>
            </a:pPr>
            <a:r>
              <a:rPr sz="3200" spc="-5" dirty="0">
                <a:latin typeface="Calibri"/>
                <a:cs typeface="Calibri"/>
              </a:rPr>
              <a:t>Decimal </a:t>
            </a:r>
            <a:r>
              <a:rPr sz="3200" dirty="0">
                <a:latin typeface="Calibri"/>
                <a:cs typeface="Calibri"/>
              </a:rPr>
              <a:t>Number</a:t>
            </a:r>
            <a:r>
              <a:rPr sz="3200" spc="-15" dirty="0">
                <a:latin typeface="Calibri"/>
                <a:cs typeface="Calibri"/>
              </a:rPr>
              <a:t> </a:t>
            </a:r>
            <a:r>
              <a:rPr sz="3200" spc="-25" dirty="0">
                <a:latin typeface="Calibri"/>
                <a:cs typeface="Calibri"/>
              </a:rPr>
              <a:t>System</a:t>
            </a:r>
            <a:endParaRPr sz="3200" dirty="0">
              <a:latin typeface="Calibri"/>
              <a:cs typeface="Calibri"/>
            </a:endParaRPr>
          </a:p>
          <a:p>
            <a:pPr marL="1699895" lvl="1" indent="-217170">
              <a:lnSpc>
                <a:spcPct val="100000"/>
              </a:lnSpc>
              <a:spcBef>
                <a:spcPts val="2305"/>
              </a:spcBef>
              <a:buChar char="-"/>
              <a:tabLst>
                <a:tab pos="1700530" algn="l"/>
              </a:tabLst>
            </a:pPr>
            <a:r>
              <a:rPr sz="3200" dirty="0">
                <a:latin typeface="Calibri"/>
                <a:cs typeface="Calibri"/>
              </a:rPr>
              <a:t>Base</a:t>
            </a:r>
            <a:r>
              <a:rPr sz="3200" spc="-25" dirty="0">
                <a:latin typeface="Calibri"/>
                <a:cs typeface="Calibri"/>
              </a:rPr>
              <a:t> </a:t>
            </a:r>
            <a:r>
              <a:rPr sz="3200" spc="-5" dirty="0">
                <a:latin typeface="Calibri"/>
                <a:cs typeface="Calibri"/>
              </a:rPr>
              <a:t>10</a:t>
            </a:r>
            <a:endParaRPr sz="3200" dirty="0">
              <a:latin typeface="Calibri"/>
              <a:cs typeface="Calibri"/>
            </a:endParaRPr>
          </a:p>
          <a:p>
            <a:pPr marL="355600" indent="-342900">
              <a:lnSpc>
                <a:spcPct val="100000"/>
              </a:lnSpc>
              <a:spcBef>
                <a:spcPts val="2305"/>
              </a:spcBef>
              <a:buFont typeface="Wingdings"/>
              <a:buChar char=""/>
              <a:tabLst>
                <a:tab pos="355600" algn="l"/>
              </a:tabLst>
            </a:pPr>
            <a:r>
              <a:rPr sz="3200" spc="-5" dirty="0">
                <a:latin typeface="Calibri"/>
                <a:cs typeface="Calibri"/>
              </a:rPr>
              <a:t>Binary </a:t>
            </a:r>
            <a:r>
              <a:rPr sz="3200" dirty="0">
                <a:latin typeface="Calibri"/>
                <a:cs typeface="Calibri"/>
              </a:rPr>
              <a:t>Number</a:t>
            </a:r>
            <a:r>
              <a:rPr sz="3200" spc="-45" dirty="0">
                <a:latin typeface="Calibri"/>
                <a:cs typeface="Calibri"/>
              </a:rPr>
              <a:t> </a:t>
            </a:r>
            <a:r>
              <a:rPr sz="3200" spc="-25" dirty="0">
                <a:latin typeface="Calibri"/>
                <a:cs typeface="Calibri"/>
              </a:rPr>
              <a:t>System</a:t>
            </a:r>
            <a:endParaRPr sz="3200" dirty="0">
              <a:latin typeface="Calibri"/>
              <a:cs typeface="Calibri"/>
            </a:endParaRPr>
          </a:p>
          <a:p>
            <a:pPr marL="1699895" lvl="1" indent="-217170">
              <a:lnSpc>
                <a:spcPct val="100000"/>
              </a:lnSpc>
              <a:spcBef>
                <a:spcPts val="2305"/>
              </a:spcBef>
              <a:buChar char="-"/>
              <a:tabLst>
                <a:tab pos="1700530" algn="l"/>
              </a:tabLst>
            </a:pPr>
            <a:r>
              <a:rPr sz="3200" dirty="0">
                <a:latin typeface="Calibri"/>
                <a:cs typeface="Calibri"/>
              </a:rPr>
              <a:t>Base</a:t>
            </a:r>
            <a:r>
              <a:rPr sz="3200" spc="-114" dirty="0">
                <a:latin typeface="Calibri"/>
                <a:cs typeface="Calibri"/>
              </a:rPr>
              <a:t> </a:t>
            </a:r>
            <a:r>
              <a:rPr sz="3200" dirty="0">
                <a:latin typeface="Calibri"/>
                <a:cs typeface="Calibri"/>
              </a:rPr>
              <a:t>2</a:t>
            </a:r>
          </a:p>
          <a:p>
            <a:pPr marL="355600" indent="-342900">
              <a:lnSpc>
                <a:spcPct val="100000"/>
              </a:lnSpc>
              <a:spcBef>
                <a:spcPts val="2305"/>
              </a:spcBef>
              <a:buFont typeface="Wingdings"/>
              <a:buChar char=""/>
              <a:tabLst>
                <a:tab pos="355600" algn="l"/>
              </a:tabLst>
            </a:pPr>
            <a:r>
              <a:rPr sz="3200" spc="-10" dirty="0">
                <a:latin typeface="Calibri"/>
                <a:cs typeface="Calibri"/>
              </a:rPr>
              <a:t>Octal </a:t>
            </a:r>
            <a:r>
              <a:rPr sz="3200" spc="-5" dirty="0">
                <a:latin typeface="Calibri"/>
                <a:cs typeface="Calibri"/>
              </a:rPr>
              <a:t>Number</a:t>
            </a:r>
            <a:r>
              <a:rPr sz="3200" dirty="0">
                <a:latin typeface="Calibri"/>
                <a:cs typeface="Calibri"/>
              </a:rPr>
              <a:t> </a:t>
            </a:r>
            <a:r>
              <a:rPr sz="3200" spc="-25" dirty="0">
                <a:latin typeface="Calibri"/>
                <a:cs typeface="Calibri"/>
              </a:rPr>
              <a:t>System</a:t>
            </a:r>
            <a:endParaRPr sz="3200" dirty="0">
              <a:latin typeface="Calibri"/>
              <a:cs typeface="Calibri"/>
            </a:endParaRPr>
          </a:p>
          <a:p>
            <a:pPr marL="1699895" lvl="1" indent="-217170">
              <a:lnSpc>
                <a:spcPct val="100000"/>
              </a:lnSpc>
              <a:spcBef>
                <a:spcPts val="2305"/>
              </a:spcBef>
              <a:buChar char="-"/>
              <a:tabLst>
                <a:tab pos="1700530" algn="l"/>
              </a:tabLst>
            </a:pPr>
            <a:r>
              <a:rPr sz="3200" dirty="0">
                <a:latin typeface="Calibri"/>
                <a:cs typeface="Calibri"/>
              </a:rPr>
              <a:t>Base</a:t>
            </a:r>
            <a:r>
              <a:rPr sz="3200" spc="-25" dirty="0">
                <a:latin typeface="Calibri"/>
                <a:cs typeface="Calibri"/>
              </a:rPr>
              <a:t> </a:t>
            </a:r>
            <a:r>
              <a:rPr sz="3200" dirty="0">
                <a:latin typeface="Calibri"/>
                <a:cs typeface="Calibri"/>
              </a:rPr>
              <a:t>8</a:t>
            </a:r>
          </a:p>
          <a:p>
            <a:pPr marL="355600" indent="-342900">
              <a:lnSpc>
                <a:spcPct val="100000"/>
              </a:lnSpc>
              <a:spcBef>
                <a:spcPts val="2305"/>
              </a:spcBef>
              <a:buFont typeface="Wingdings"/>
              <a:buChar char=""/>
              <a:tabLst>
                <a:tab pos="355600" algn="l"/>
              </a:tabLst>
            </a:pPr>
            <a:r>
              <a:rPr sz="3200" spc="-10" dirty="0">
                <a:latin typeface="Calibri"/>
                <a:cs typeface="Calibri"/>
              </a:rPr>
              <a:t>Hexadecimal </a:t>
            </a:r>
            <a:r>
              <a:rPr sz="3200" spc="-5" dirty="0">
                <a:latin typeface="Calibri"/>
                <a:cs typeface="Calibri"/>
              </a:rPr>
              <a:t>Number</a:t>
            </a:r>
            <a:r>
              <a:rPr sz="3200" spc="-45" dirty="0">
                <a:latin typeface="Calibri"/>
                <a:cs typeface="Calibri"/>
              </a:rPr>
              <a:t> </a:t>
            </a:r>
            <a:r>
              <a:rPr sz="3200" spc="-25" dirty="0">
                <a:latin typeface="Calibri"/>
                <a:cs typeface="Calibri"/>
              </a:rPr>
              <a:t>System</a:t>
            </a:r>
            <a:endParaRPr lang="en-US" sz="3200" spc="-25" dirty="0">
              <a:latin typeface="Calibri"/>
              <a:cs typeface="Calibri"/>
            </a:endParaRPr>
          </a:p>
          <a:p>
            <a:pPr marL="1384300" lvl="3">
              <a:spcBef>
                <a:spcPts val="2305"/>
              </a:spcBef>
              <a:tabLst>
                <a:tab pos="355600" algn="l"/>
              </a:tabLst>
            </a:pPr>
            <a:r>
              <a:rPr lang="en-US" sz="3200" spc="-25" dirty="0">
                <a:latin typeface="Calibri"/>
                <a:cs typeface="Calibri"/>
              </a:rPr>
              <a:t>-Base 16</a:t>
            </a:r>
            <a:endParaRPr sz="3200" dirty="0">
              <a:latin typeface="Calibri"/>
              <a:cs typeface="Calibri"/>
            </a:endParaRPr>
          </a:p>
        </p:txBody>
      </p:sp>
      <p:sp>
        <p:nvSpPr>
          <p:cNvPr id="4" name="object 4"/>
          <p:cNvSpPr/>
          <p:nvPr/>
        </p:nvSpPr>
        <p:spPr>
          <a:xfrm>
            <a:off x="380885"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769975"/>
            <a:ext cx="8376920" cy="5147310"/>
          </a:xfrm>
          <a:prstGeom prst="rect">
            <a:avLst/>
          </a:prstGeom>
        </p:spPr>
        <p:txBody>
          <a:bodyPr vert="horz" wrap="square" lIns="0" tIns="256540" rIns="0" bIns="0" rtlCol="0">
            <a:spAutoFit/>
          </a:bodyPr>
          <a:lstStyle/>
          <a:p>
            <a:pPr marL="12700">
              <a:lnSpc>
                <a:spcPct val="100000"/>
              </a:lnSpc>
              <a:spcBef>
                <a:spcPts val="2020"/>
              </a:spcBef>
            </a:pPr>
            <a:r>
              <a:rPr sz="3200" spc="-15" dirty="0">
                <a:solidFill>
                  <a:srgbClr val="FF0000"/>
                </a:solidFill>
                <a:latin typeface="Calibri"/>
                <a:cs typeface="Calibri"/>
              </a:rPr>
              <a:t>Procedure:</a:t>
            </a:r>
            <a:endParaRPr sz="3200">
              <a:latin typeface="Calibri"/>
              <a:cs typeface="Calibri"/>
            </a:endParaRPr>
          </a:p>
          <a:p>
            <a:pPr marL="527685" indent="-515620" algn="just">
              <a:lnSpc>
                <a:spcPct val="100000"/>
              </a:lnSpc>
              <a:spcBef>
                <a:spcPts val="1920"/>
              </a:spcBef>
              <a:buAutoNum type="arabicPeriod"/>
              <a:tabLst>
                <a:tab pos="528320" algn="l"/>
              </a:tabLst>
            </a:pPr>
            <a:r>
              <a:rPr sz="3200" spc="-30" dirty="0">
                <a:latin typeface="Calibri"/>
                <a:cs typeface="Calibri"/>
              </a:rPr>
              <a:t>Write </a:t>
            </a:r>
            <a:r>
              <a:rPr sz="3200" spc="-5" dirty="0">
                <a:latin typeface="Calibri"/>
                <a:cs typeface="Calibri"/>
              </a:rPr>
              <a:t>down </a:t>
            </a:r>
            <a:r>
              <a:rPr sz="3200" dirty="0">
                <a:latin typeface="Calibri"/>
                <a:cs typeface="Calibri"/>
              </a:rPr>
              <a:t>the </a:t>
            </a:r>
            <a:r>
              <a:rPr sz="3200" spc="-10" dirty="0">
                <a:latin typeface="Calibri"/>
                <a:cs typeface="Calibri"/>
              </a:rPr>
              <a:t>octal</a:t>
            </a:r>
            <a:r>
              <a:rPr sz="3200" spc="15" dirty="0">
                <a:latin typeface="Calibri"/>
                <a:cs typeface="Calibri"/>
              </a:rPr>
              <a:t> </a:t>
            </a:r>
            <a:r>
              <a:rPr sz="3200" spc="-50" dirty="0">
                <a:latin typeface="Calibri"/>
                <a:cs typeface="Calibri"/>
              </a:rPr>
              <a:t>number.</a:t>
            </a:r>
            <a:endParaRPr sz="3200">
              <a:latin typeface="Calibri"/>
              <a:cs typeface="Calibri"/>
            </a:endParaRPr>
          </a:p>
          <a:p>
            <a:pPr marL="527685" indent="-515620" algn="just">
              <a:lnSpc>
                <a:spcPct val="100000"/>
              </a:lnSpc>
              <a:spcBef>
                <a:spcPts val="1920"/>
              </a:spcBef>
              <a:buAutoNum type="arabicPeriod"/>
              <a:tabLst>
                <a:tab pos="528320" algn="l"/>
              </a:tabLst>
            </a:pPr>
            <a:r>
              <a:rPr sz="3200" spc="-30" dirty="0">
                <a:latin typeface="Calibri"/>
                <a:cs typeface="Calibri"/>
              </a:rPr>
              <a:t>Write </a:t>
            </a:r>
            <a:r>
              <a:rPr sz="3200" spc="-5" dirty="0">
                <a:latin typeface="Calibri"/>
                <a:cs typeface="Calibri"/>
              </a:rPr>
              <a:t>down </a:t>
            </a:r>
            <a:r>
              <a:rPr sz="3200" dirty="0">
                <a:latin typeface="Calibri"/>
                <a:cs typeface="Calibri"/>
              </a:rPr>
              <a:t>the </a:t>
            </a:r>
            <a:r>
              <a:rPr sz="3200" spc="-10" dirty="0">
                <a:latin typeface="Calibri"/>
                <a:cs typeface="Calibri"/>
              </a:rPr>
              <a:t>weights </a:t>
            </a:r>
            <a:r>
              <a:rPr sz="3200" spc="-30" dirty="0">
                <a:latin typeface="Calibri"/>
                <a:cs typeface="Calibri"/>
              </a:rPr>
              <a:t>for </a:t>
            </a:r>
            <a:r>
              <a:rPr sz="3200" spc="-25" dirty="0">
                <a:latin typeface="Calibri"/>
                <a:cs typeface="Calibri"/>
              </a:rPr>
              <a:t>different</a:t>
            </a:r>
            <a:r>
              <a:rPr sz="3200" spc="45" dirty="0">
                <a:latin typeface="Calibri"/>
                <a:cs typeface="Calibri"/>
              </a:rPr>
              <a:t> </a:t>
            </a:r>
            <a:r>
              <a:rPr sz="3200" spc="-5" dirty="0">
                <a:latin typeface="Calibri"/>
                <a:cs typeface="Calibri"/>
              </a:rPr>
              <a:t>positions.</a:t>
            </a:r>
            <a:endParaRPr sz="3200">
              <a:latin typeface="Calibri"/>
              <a:cs typeface="Calibri"/>
            </a:endParaRPr>
          </a:p>
          <a:p>
            <a:pPr marL="527685" marR="5080" indent="-515620" algn="just">
              <a:lnSpc>
                <a:spcPct val="150000"/>
              </a:lnSpc>
              <a:buAutoNum type="arabicPeriod"/>
              <a:tabLst>
                <a:tab pos="528320" algn="l"/>
              </a:tabLst>
            </a:pPr>
            <a:r>
              <a:rPr sz="3200" dirty="0">
                <a:latin typeface="Calibri"/>
                <a:cs typeface="Calibri"/>
              </a:rPr>
              <a:t>Multiply each </a:t>
            </a:r>
            <a:r>
              <a:rPr sz="3200" spc="-5" dirty="0">
                <a:latin typeface="Calibri"/>
                <a:cs typeface="Calibri"/>
              </a:rPr>
              <a:t>bit </a:t>
            </a:r>
            <a:r>
              <a:rPr sz="3200" dirty="0">
                <a:latin typeface="Calibri"/>
                <a:cs typeface="Calibri"/>
              </a:rPr>
              <a:t>in the </a:t>
            </a:r>
            <a:r>
              <a:rPr sz="3200" spc="-5" dirty="0">
                <a:latin typeface="Calibri"/>
                <a:cs typeface="Calibri"/>
              </a:rPr>
              <a:t>binary number </a:t>
            </a:r>
            <a:r>
              <a:rPr sz="3200" dirty="0">
                <a:latin typeface="Calibri"/>
                <a:cs typeface="Calibri"/>
              </a:rPr>
              <a:t>with  the </a:t>
            </a:r>
            <a:r>
              <a:rPr sz="3200" spc="-10" dirty="0">
                <a:latin typeface="Calibri"/>
                <a:cs typeface="Calibri"/>
              </a:rPr>
              <a:t>corresponding weight </a:t>
            </a:r>
            <a:r>
              <a:rPr sz="3200" spc="-25" dirty="0">
                <a:latin typeface="Calibri"/>
                <a:cs typeface="Calibri"/>
              </a:rPr>
              <a:t>to </a:t>
            </a:r>
            <a:r>
              <a:rPr sz="3200" spc="-10" dirty="0">
                <a:latin typeface="Calibri"/>
                <a:cs typeface="Calibri"/>
              </a:rPr>
              <a:t>obtain product  </a:t>
            </a:r>
            <a:r>
              <a:rPr sz="3200" spc="-15" dirty="0">
                <a:latin typeface="Calibri"/>
                <a:cs typeface="Calibri"/>
              </a:rPr>
              <a:t>numbers </a:t>
            </a:r>
            <a:r>
              <a:rPr sz="3200" spc="-25" dirty="0">
                <a:latin typeface="Calibri"/>
                <a:cs typeface="Calibri"/>
              </a:rPr>
              <a:t>to </a:t>
            </a:r>
            <a:r>
              <a:rPr sz="3200" spc="-15" dirty="0">
                <a:latin typeface="Calibri"/>
                <a:cs typeface="Calibri"/>
              </a:rPr>
              <a:t>get </a:t>
            </a:r>
            <a:r>
              <a:rPr sz="3200" dirty="0">
                <a:latin typeface="Calibri"/>
                <a:cs typeface="Calibri"/>
              </a:rPr>
              <a:t>the </a:t>
            </a:r>
            <a:r>
              <a:rPr sz="3200" spc="-5" dirty="0">
                <a:latin typeface="Calibri"/>
                <a:cs typeface="Calibri"/>
              </a:rPr>
              <a:t>decimal</a:t>
            </a:r>
            <a:r>
              <a:rPr sz="3200" spc="50" dirty="0">
                <a:latin typeface="Calibri"/>
                <a:cs typeface="Calibri"/>
              </a:rPr>
              <a:t> </a:t>
            </a:r>
            <a:r>
              <a:rPr sz="3200" spc="-10" dirty="0">
                <a:latin typeface="Calibri"/>
                <a:cs typeface="Calibri"/>
              </a:rPr>
              <a:t>numbers.</a:t>
            </a:r>
            <a:endParaRPr sz="3200">
              <a:latin typeface="Calibri"/>
              <a:cs typeface="Calibri"/>
            </a:endParaRPr>
          </a:p>
          <a:p>
            <a:pPr marL="527685" indent="-515620" algn="just">
              <a:lnSpc>
                <a:spcPct val="100000"/>
              </a:lnSpc>
              <a:spcBef>
                <a:spcPts val="1920"/>
              </a:spcBef>
              <a:buAutoNum type="arabicPeriod"/>
              <a:tabLst>
                <a:tab pos="528320" algn="l"/>
              </a:tabLst>
            </a:pPr>
            <a:r>
              <a:rPr sz="3200" dirty="0">
                <a:latin typeface="Calibri"/>
                <a:cs typeface="Calibri"/>
              </a:rPr>
              <a:t>Add all the </a:t>
            </a:r>
            <a:r>
              <a:rPr sz="3200" spc="-10" dirty="0">
                <a:latin typeface="Calibri"/>
                <a:cs typeface="Calibri"/>
              </a:rPr>
              <a:t>product numbers </a:t>
            </a:r>
            <a:r>
              <a:rPr sz="3200" spc="-25" dirty="0">
                <a:latin typeface="Calibri"/>
                <a:cs typeface="Calibri"/>
              </a:rPr>
              <a:t>to </a:t>
            </a:r>
            <a:r>
              <a:rPr sz="3200" spc="-15" dirty="0">
                <a:latin typeface="Calibri"/>
                <a:cs typeface="Calibri"/>
              </a:rPr>
              <a:t>get </a:t>
            </a:r>
            <a:r>
              <a:rPr sz="3200" dirty="0">
                <a:latin typeface="Calibri"/>
                <a:cs typeface="Calibri"/>
              </a:rPr>
              <a:t>the</a:t>
            </a:r>
            <a:r>
              <a:rPr sz="3200" spc="175" dirty="0">
                <a:latin typeface="Calibri"/>
                <a:cs typeface="Calibri"/>
              </a:rPr>
              <a:t> </a:t>
            </a:r>
            <a:r>
              <a:rPr sz="3200" spc="-5" dirty="0">
                <a:latin typeface="Calibri"/>
                <a:cs typeface="Calibri"/>
              </a:rPr>
              <a:t>decimal</a:t>
            </a:r>
            <a:endParaRPr sz="3200">
              <a:latin typeface="Calibri"/>
              <a:cs typeface="Calibri"/>
            </a:endParaRPr>
          </a:p>
        </p:txBody>
      </p:sp>
      <p:sp>
        <p:nvSpPr>
          <p:cNvPr id="3" name="object 3"/>
          <p:cNvSpPr txBox="1"/>
          <p:nvPr/>
        </p:nvSpPr>
        <p:spPr>
          <a:xfrm>
            <a:off x="1315562" y="6134811"/>
            <a:ext cx="1347470" cy="513715"/>
          </a:xfrm>
          <a:prstGeom prst="rect">
            <a:avLst/>
          </a:prstGeom>
        </p:spPr>
        <p:txBody>
          <a:bodyPr vert="horz" wrap="square" lIns="0" tIns="12700" rIns="0" bIns="0" rtlCol="0">
            <a:spAutoFit/>
          </a:bodyPr>
          <a:lstStyle/>
          <a:p>
            <a:pPr marL="12700">
              <a:lnSpc>
                <a:spcPct val="100000"/>
              </a:lnSpc>
              <a:spcBef>
                <a:spcPts val="100"/>
              </a:spcBef>
            </a:pPr>
            <a:r>
              <a:rPr sz="3200" dirty="0">
                <a:latin typeface="Calibri"/>
                <a:cs typeface="Calibri"/>
              </a:rPr>
              <a:t>ui</a:t>
            </a:r>
            <a:r>
              <a:rPr sz="3200" spc="-55" dirty="0">
                <a:latin typeface="Calibri"/>
                <a:cs typeface="Calibri"/>
              </a:rPr>
              <a:t>v</a:t>
            </a:r>
            <a:r>
              <a:rPr sz="3200" dirty="0">
                <a:latin typeface="Calibri"/>
                <a:cs typeface="Calibri"/>
              </a:rPr>
              <a:t>ale</a:t>
            </a:r>
            <a:r>
              <a:rPr sz="3200" spc="-30" dirty="0">
                <a:latin typeface="Calibri"/>
                <a:cs typeface="Calibri"/>
              </a:rPr>
              <a:t>n</a:t>
            </a:r>
            <a:r>
              <a:rPr sz="3200" dirty="0">
                <a:latin typeface="Calibri"/>
                <a:cs typeface="Calibri"/>
              </a:rPr>
              <a:t>t</a:t>
            </a:r>
            <a:endParaRPr sz="3200">
              <a:latin typeface="Calibri"/>
              <a:cs typeface="Calibri"/>
            </a:endParaRPr>
          </a:p>
        </p:txBody>
      </p:sp>
      <p:sp>
        <p:nvSpPr>
          <p:cNvPr id="6" name="object 6"/>
          <p:cNvSpPr txBox="1"/>
          <p:nvPr/>
        </p:nvSpPr>
        <p:spPr>
          <a:xfrm>
            <a:off x="8349233" y="6426809"/>
            <a:ext cx="25907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A8A8A"/>
                </a:solidFill>
                <a:latin typeface="Calibri"/>
                <a:cs typeface="Calibri"/>
              </a:rPr>
              <a:t>104</a:t>
            </a:r>
            <a:endParaRPr sz="1200">
              <a:latin typeface="Calibri"/>
              <a:cs typeface="Calibri"/>
            </a:endParaRPr>
          </a:p>
        </p:txBody>
      </p:sp>
      <p:sp>
        <p:nvSpPr>
          <p:cNvPr id="7" name="object 7"/>
          <p:cNvSpPr/>
          <p:nvPr/>
        </p:nvSpPr>
        <p:spPr>
          <a:xfrm>
            <a:off x="304558" y="838072"/>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8" name="object 8"/>
          <p:cNvSpPr txBox="1">
            <a:spLocks noGrp="1"/>
          </p:cNvSpPr>
          <p:nvPr>
            <p:ph type="title"/>
          </p:nvPr>
        </p:nvSpPr>
        <p:spPr>
          <a:xfrm>
            <a:off x="383844" y="147066"/>
            <a:ext cx="7420609"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Conversion </a:t>
            </a:r>
            <a:r>
              <a:rPr sz="2800" b="1" spc="-5" dirty="0">
                <a:latin typeface="Calibri"/>
                <a:cs typeface="Calibri"/>
              </a:rPr>
              <a:t>of </a:t>
            </a:r>
            <a:r>
              <a:rPr sz="2800" b="1" spc="-10" dirty="0">
                <a:latin typeface="Calibri"/>
                <a:cs typeface="Calibri"/>
              </a:rPr>
              <a:t>Octal Number </a:t>
            </a:r>
            <a:r>
              <a:rPr sz="2800" b="1" spc="-20" dirty="0">
                <a:latin typeface="Calibri"/>
                <a:cs typeface="Calibri"/>
              </a:rPr>
              <a:t>into </a:t>
            </a:r>
            <a:r>
              <a:rPr sz="2800" b="1" spc="-5" dirty="0">
                <a:latin typeface="Calibri"/>
                <a:cs typeface="Calibri"/>
              </a:rPr>
              <a:t>Decimal</a:t>
            </a:r>
            <a:r>
              <a:rPr sz="2800" b="1" spc="120" dirty="0">
                <a:latin typeface="Calibri"/>
                <a:cs typeface="Calibri"/>
              </a:rPr>
              <a:t> </a:t>
            </a:r>
            <a:r>
              <a:rPr sz="2800" b="1" spc="-5" dirty="0">
                <a:latin typeface="Calibri"/>
                <a:cs typeface="Calibri"/>
              </a:rPr>
              <a:t>Number</a:t>
            </a:r>
            <a:endParaRPr sz="280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8604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365.24 </a:t>
            </a:r>
            <a:r>
              <a:rPr spc="-15" dirty="0"/>
              <a:t>octal </a:t>
            </a:r>
            <a:r>
              <a:rPr dirty="0"/>
              <a:t>number</a:t>
            </a:r>
            <a:r>
              <a:rPr spc="-135" dirty="0"/>
              <a:t> </a:t>
            </a:r>
            <a:r>
              <a:rPr dirty="0"/>
              <a:t>in  </a:t>
            </a:r>
            <a:r>
              <a:rPr spc="-25" dirty="0"/>
              <a:t>to </a:t>
            </a:r>
            <a:r>
              <a:rPr spc="-30" dirty="0"/>
              <a:t>it’s </a:t>
            </a:r>
            <a:r>
              <a:rPr spc="-10" dirty="0"/>
              <a:t>equivalent </a:t>
            </a:r>
            <a:r>
              <a:rPr spc="-5" dirty="0"/>
              <a:t>decimal</a:t>
            </a:r>
            <a:r>
              <a:rPr spc="-3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86040"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365.24 </a:t>
            </a:r>
            <a:r>
              <a:rPr spc="-15" dirty="0"/>
              <a:t>octal </a:t>
            </a:r>
            <a:r>
              <a:rPr dirty="0"/>
              <a:t>number</a:t>
            </a:r>
            <a:r>
              <a:rPr spc="-135" dirty="0"/>
              <a:t> </a:t>
            </a:r>
            <a:r>
              <a:rPr dirty="0"/>
              <a:t>in  </a:t>
            </a:r>
            <a:r>
              <a:rPr spc="-25" dirty="0"/>
              <a:t>to </a:t>
            </a:r>
            <a:r>
              <a:rPr spc="-30" dirty="0"/>
              <a:t>it’s </a:t>
            </a:r>
            <a:r>
              <a:rPr spc="-10" dirty="0"/>
              <a:t>equivalent </a:t>
            </a:r>
            <a:r>
              <a:rPr spc="-5" dirty="0"/>
              <a:t>decimal</a:t>
            </a:r>
            <a:r>
              <a:rPr spc="-3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267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Octal</a:t>
            </a:r>
            <a:r>
              <a:rPr sz="2400" spc="-75"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6" name="object 6"/>
          <p:cNvSpPr txBox="1"/>
          <p:nvPr/>
        </p:nvSpPr>
        <p:spPr>
          <a:xfrm>
            <a:off x="6821324" y="1564841"/>
            <a:ext cx="1157605" cy="494665"/>
          </a:xfrm>
          <a:prstGeom prst="rect">
            <a:avLst/>
          </a:prstGeom>
        </p:spPr>
        <p:txBody>
          <a:bodyPr vert="horz" wrap="square" lIns="0" tIns="15875" rIns="0" bIns="0" rtlCol="0">
            <a:spAutoFit/>
          </a:bodyPr>
          <a:lstStyle/>
          <a:p>
            <a:pPr marL="12700">
              <a:lnSpc>
                <a:spcPct val="100000"/>
              </a:lnSpc>
              <a:spcBef>
                <a:spcPts val="125"/>
              </a:spcBef>
              <a:tabLst>
                <a:tab pos="977265" algn="l"/>
              </a:tabLst>
            </a:pPr>
            <a:r>
              <a:rPr sz="3050" spc="-215" dirty="0">
                <a:latin typeface="Times New Roman"/>
                <a:cs typeface="Times New Roman"/>
              </a:rPr>
              <a:t>2	4</a:t>
            </a:r>
            <a:endParaRPr sz="3050">
              <a:latin typeface="Times New Roman"/>
              <a:cs typeface="Times New Roman"/>
            </a:endParaRPr>
          </a:p>
        </p:txBody>
      </p:sp>
      <p:sp>
        <p:nvSpPr>
          <p:cNvPr id="7" name="object 7"/>
          <p:cNvSpPr txBox="1"/>
          <p:nvPr/>
        </p:nvSpPr>
        <p:spPr>
          <a:xfrm>
            <a:off x="3777164" y="1551062"/>
            <a:ext cx="2103120" cy="514984"/>
          </a:xfrm>
          <a:prstGeom prst="rect">
            <a:avLst/>
          </a:prstGeom>
        </p:spPr>
        <p:txBody>
          <a:bodyPr vert="horz" wrap="square" lIns="0" tIns="13335" rIns="0" bIns="0" rtlCol="0">
            <a:spAutoFit/>
          </a:bodyPr>
          <a:lstStyle/>
          <a:p>
            <a:pPr marL="12700">
              <a:lnSpc>
                <a:spcPct val="100000"/>
              </a:lnSpc>
              <a:spcBef>
                <a:spcPts val="105"/>
              </a:spcBef>
              <a:tabLst>
                <a:tab pos="917575" algn="l"/>
                <a:tab pos="1917700" algn="l"/>
              </a:tabLst>
            </a:pPr>
            <a:r>
              <a:rPr sz="3200" spc="-245" dirty="0">
                <a:latin typeface="Times New Roman"/>
                <a:cs typeface="Times New Roman"/>
              </a:rPr>
              <a:t>3	</a:t>
            </a:r>
            <a:r>
              <a:rPr sz="3200" spc="-215" dirty="0">
                <a:latin typeface="Times New Roman"/>
                <a:cs typeface="Times New Roman"/>
              </a:rPr>
              <a:t>6	</a:t>
            </a:r>
            <a:r>
              <a:rPr sz="3200" spc="-245" dirty="0">
                <a:latin typeface="Times New Roman"/>
                <a:cs typeface="Times New Roman"/>
              </a:rPr>
              <a:t>5</a:t>
            </a:r>
            <a:endParaRPr sz="320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828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365.24 </a:t>
            </a:r>
            <a:r>
              <a:rPr spc="-15" dirty="0"/>
              <a:t>octal </a:t>
            </a:r>
            <a:r>
              <a:rPr spc="-5" dirty="0"/>
              <a:t>number</a:t>
            </a:r>
            <a:r>
              <a:rPr spc="-130" dirty="0"/>
              <a:t> </a:t>
            </a:r>
            <a:r>
              <a:rPr dirty="0"/>
              <a:t>in  </a:t>
            </a:r>
            <a:r>
              <a:rPr spc="-25" dirty="0"/>
              <a:t>to </a:t>
            </a:r>
            <a:r>
              <a:rPr spc="-30" dirty="0"/>
              <a:t>it’s </a:t>
            </a:r>
            <a:r>
              <a:rPr spc="-10" dirty="0"/>
              <a:t>equivalent </a:t>
            </a:r>
            <a:r>
              <a:rPr spc="-5" dirty="0"/>
              <a:t>decimal</a:t>
            </a:r>
            <a:r>
              <a:rPr spc="-35" dirty="0"/>
              <a:t> </a:t>
            </a:r>
            <a:r>
              <a:rPr spc="-55"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267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Octal</a:t>
            </a:r>
            <a:r>
              <a:rPr sz="2400" spc="-75"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7" name="object 7"/>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9" name="object 9"/>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1" name="object 11"/>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txBox="1"/>
          <p:nvPr/>
        </p:nvSpPr>
        <p:spPr>
          <a:xfrm>
            <a:off x="6821324" y="1564841"/>
            <a:ext cx="1157605" cy="494665"/>
          </a:xfrm>
          <a:prstGeom prst="rect">
            <a:avLst/>
          </a:prstGeom>
        </p:spPr>
        <p:txBody>
          <a:bodyPr vert="horz" wrap="square" lIns="0" tIns="15875" rIns="0" bIns="0" rtlCol="0">
            <a:spAutoFit/>
          </a:bodyPr>
          <a:lstStyle/>
          <a:p>
            <a:pPr marL="12700">
              <a:lnSpc>
                <a:spcPct val="100000"/>
              </a:lnSpc>
              <a:spcBef>
                <a:spcPts val="125"/>
              </a:spcBef>
              <a:tabLst>
                <a:tab pos="977265" algn="l"/>
              </a:tabLst>
            </a:pPr>
            <a:r>
              <a:rPr sz="3050" spc="-215" dirty="0">
                <a:latin typeface="Times New Roman"/>
                <a:cs typeface="Times New Roman"/>
              </a:rPr>
              <a:t>2	4</a:t>
            </a:r>
            <a:endParaRPr sz="3050">
              <a:latin typeface="Times New Roman"/>
              <a:cs typeface="Times New Roman"/>
            </a:endParaRPr>
          </a:p>
        </p:txBody>
      </p:sp>
      <p:sp>
        <p:nvSpPr>
          <p:cNvPr id="13" name="object 13"/>
          <p:cNvSpPr txBox="1"/>
          <p:nvPr/>
        </p:nvSpPr>
        <p:spPr>
          <a:xfrm>
            <a:off x="3660975" y="1551062"/>
            <a:ext cx="2305685" cy="1658620"/>
          </a:xfrm>
          <a:prstGeom prst="rect">
            <a:avLst/>
          </a:prstGeom>
        </p:spPr>
        <p:txBody>
          <a:bodyPr vert="horz" wrap="square" lIns="0" tIns="13335" rIns="0" bIns="0" rtlCol="0">
            <a:spAutoFit/>
          </a:bodyPr>
          <a:lstStyle/>
          <a:p>
            <a:pPr marL="128270">
              <a:lnSpc>
                <a:spcPct val="100000"/>
              </a:lnSpc>
              <a:spcBef>
                <a:spcPts val="105"/>
              </a:spcBef>
              <a:tabLst>
                <a:tab pos="1033780" algn="l"/>
                <a:tab pos="2033905" algn="l"/>
              </a:tabLst>
            </a:pPr>
            <a:r>
              <a:rPr sz="3200" spc="-245" dirty="0">
                <a:latin typeface="Times New Roman"/>
                <a:cs typeface="Times New Roman"/>
              </a:rPr>
              <a:t>3	</a:t>
            </a:r>
            <a:r>
              <a:rPr sz="3200" spc="-215" dirty="0">
                <a:latin typeface="Times New Roman"/>
                <a:cs typeface="Times New Roman"/>
              </a:rPr>
              <a:t>6	</a:t>
            </a:r>
            <a:r>
              <a:rPr sz="3200" spc="-245" dirty="0">
                <a:latin typeface="Times New Roman"/>
                <a:cs typeface="Times New Roman"/>
              </a:rPr>
              <a:t>5</a:t>
            </a:r>
            <a:endParaRPr sz="3200">
              <a:latin typeface="Times New Roman"/>
              <a:cs typeface="Times New Roman"/>
            </a:endParaRPr>
          </a:p>
          <a:p>
            <a:pPr>
              <a:lnSpc>
                <a:spcPct val="100000"/>
              </a:lnSpc>
              <a:spcBef>
                <a:spcPts val="5"/>
              </a:spcBef>
            </a:pPr>
            <a:endParaRPr sz="4750">
              <a:latin typeface="Times New Roman"/>
              <a:cs typeface="Times New Roman"/>
            </a:endParaRPr>
          </a:p>
          <a:p>
            <a:pPr marL="76200">
              <a:lnSpc>
                <a:spcPct val="100000"/>
              </a:lnSpc>
              <a:tabLst>
                <a:tab pos="1079500" algn="l"/>
                <a:tab pos="2019300" algn="l"/>
              </a:tabLst>
            </a:pPr>
            <a:r>
              <a:rPr sz="4425" spc="-427" baseline="-25423" dirty="0">
                <a:latin typeface="Times New Roman"/>
                <a:cs typeface="Times New Roman"/>
              </a:rPr>
              <a:t>8</a:t>
            </a:r>
            <a:r>
              <a:rPr sz="1700" spc="-285" dirty="0">
                <a:latin typeface="Times New Roman"/>
                <a:cs typeface="Times New Roman"/>
              </a:rPr>
              <a:t>2	</a:t>
            </a:r>
            <a:r>
              <a:rPr sz="4425" spc="-532" baseline="-25423" dirty="0">
                <a:latin typeface="Times New Roman"/>
                <a:cs typeface="Times New Roman"/>
              </a:rPr>
              <a:t>8</a:t>
            </a:r>
            <a:r>
              <a:rPr sz="1700" spc="-355" dirty="0">
                <a:latin typeface="Times New Roman"/>
                <a:cs typeface="Times New Roman"/>
              </a:rPr>
              <a:t>1	</a:t>
            </a:r>
            <a:r>
              <a:rPr sz="4425" spc="-442" baseline="-25423" dirty="0">
                <a:latin typeface="Times New Roman"/>
                <a:cs typeface="Times New Roman"/>
              </a:rPr>
              <a:t>8</a:t>
            </a:r>
            <a:r>
              <a:rPr sz="1700" spc="-295" dirty="0">
                <a:latin typeface="Times New Roman"/>
                <a:cs typeface="Times New Roman"/>
              </a:rPr>
              <a:t>0</a:t>
            </a:r>
            <a:endParaRPr sz="1700">
              <a:latin typeface="Times New Roman"/>
              <a:cs typeface="Times New Roman"/>
            </a:endParaRPr>
          </a:p>
        </p:txBody>
      </p:sp>
      <p:sp>
        <p:nvSpPr>
          <p:cNvPr id="14" name="object 14"/>
          <p:cNvSpPr txBox="1"/>
          <p:nvPr/>
        </p:nvSpPr>
        <p:spPr>
          <a:xfrm>
            <a:off x="6696602" y="2730487"/>
            <a:ext cx="1403350" cy="479425"/>
          </a:xfrm>
          <a:prstGeom prst="rect">
            <a:avLst/>
          </a:prstGeom>
        </p:spPr>
        <p:txBody>
          <a:bodyPr vert="horz" wrap="square" lIns="0" tIns="15875" rIns="0" bIns="0" rtlCol="0">
            <a:spAutoFit/>
          </a:bodyPr>
          <a:lstStyle/>
          <a:p>
            <a:pPr marL="50800">
              <a:lnSpc>
                <a:spcPct val="100000"/>
              </a:lnSpc>
              <a:spcBef>
                <a:spcPts val="125"/>
              </a:spcBef>
              <a:tabLst>
                <a:tab pos="1040765" algn="l"/>
              </a:tabLst>
            </a:pPr>
            <a:r>
              <a:rPr sz="4425" spc="-405" baseline="-25423" dirty="0">
                <a:latin typeface="Times New Roman"/>
                <a:cs typeface="Times New Roman"/>
              </a:rPr>
              <a:t>8</a:t>
            </a:r>
            <a:r>
              <a:rPr sz="1700" spc="-270" dirty="0">
                <a:latin typeface="Symbol"/>
                <a:cs typeface="Symbol"/>
              </a:rPr>
              <a:t></a:t>
            </a:r>
            <a:r>
              <a:rPr sz="1700" spc="-270" dirty="0">
                <a:latin typeface="Times New Roman"/>
                <a:cs typeface="Times New Roman"/>
              </a:rPr>
              <a:t>1	</a:t>
            </a:r>
            <a:r>
              <a:rPr sz="4425" spc="-412" baseline="-25423" dirty="0">
                <a:latin typeface="Times New Roman"/>
                <a:cs typeface="Times New Roman"/>
              </a:rPr>
              <a:t>8</a:t>
            </a:r>
            <a:r>
              <a:rPr sz="1700" spc="-275" dirty="0">
                <a:latin typeface="Symbol"/>
                <a:cs typeface="Symbol"/>
              </a:rPr>
              <a:t></a:t>
            </a:r>
            <a:r>
              <a:rPr sz="1700" spc="-275" dirty="0">
                <a:latin typeface="Times New Roman"/>
                <a:cs typeface="Times New Roman"/>
              </a:rPr>
              <a:t>2</a:t>
            </a:r>
            <a:endParaRPr sz="170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828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365.24 </a:t>
            </a:r>
            <a:r>
              <a:rPr spc="-15" dirty="0"/>
              <a:t>octal </a:t>
            </a:r>
            <a:r>
              <a:rPr spc="-5" dirty="0"/>
              <a:t>number</a:t>
            </a:r>
            <a:r>
              <a:rPr spc="-130" dirty="0"/>
              <a:t> </a:t>
            </a:r>
            <a:r>
              <a:rPr dirty="0"/>
              <a:t>in  </a:t>
            </a:r>
            <a:r>
              <a:rPr spc="-25" dirty="0"/>
              <a:t>to </a:t>
            </a:r>
            <a:r>
              <a:rPr spc="-30" dirty="0"/>
              <a:t>it’s </a:t>
            </a:r>
            <a:r>
              <a:rPr spc="-10" dirty="0"/>
              <a:t>equivalent </a:t>
            </a:r>
            <a:r>
              <a:rPr spc="-5" dirty="0"/>
              <a:t>decimal</a:t>
            </a:r>
            <a:r>
              <a:rPr spc="-3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267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Octal</a:t>
            </a:r>
            <a:r>
              <a:rPr sz="2400" spc="-75"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7" name="object 7"/>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9" name="object 9"/>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1" name="object 11"/>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txBox="1"/>
          <p:nvPr/>
        </p:nvSpPr>
        <p:spPr>
          <a:xfrm>
            <a:off x="6821324" y="1564841"/>
            <a:ext cx="1157605" cy="494665"/>
          </a:xfrm>
          <a:prstGeom prst="rect">
            <a:avLst/>
          </a:prstGeom>
        </p:spPr>
        <p:txBody>
          <a:bodyPr vert="horz" wrap="square" lIns="0" tIns="15875" rIns="0" bIns="0" rtlCol="0">
            <a:spAutoFit/>
          </a:bodyPr>
          <a:lstStyle/>
          <a:p>
            <a:pPr marL="12700">
              <a:lnSpc>
                <a:spcPct val="100000"/>
              </a:lnSpc>
              <a:spcBef>
                <a:spcPts val="125"/>
              </a:spcBef>
              <a:tabLst>
                <a:tab pos="977265" algn="l"/>
              </a:tabLst>
            </a:pPr>
            <a:r>
              <a:rPr sz="3050" spc="-215" dirty="0">
                <a:latin typeface="Times New Roman"/>
                <a:cs typeface="Times New Roman"/>
              </a:rPr>
              <a:t>2	4</a:t>
            </a:r>
            <a:endParaRPr sz="3050">
              <a:latin typeface="Times New Roman"/>
              <a:cs typeface="Times New Roman"/>
            </a:endParaRPr>
          </a:p>
        </p:txBody>
      </p:sp>
      <p:sp>
        <p:nvSpPr>
          <p:cNvPr id="13" name="object 13"/>
          <p:cNvSpPr txBox="1">
            <a:spLocks noGrp="1"/>
          </p:cNvSpPr>
          <p:nvPr>
            <p:ph type="body" idx="1"/>
          </p:nvPr>
        </p:nvSpPr>
        <p:spPr>
          <a:prstGeom prst="rect">
            <a:avLst/>
          </a:prstGeom>
        </p:spPr>
        <p:txBody>
          <a:bodyPr vert="horz" wrap="square" lIns="0" tIns="13335" rIns="0" bIns="0" rtlCol="0">
            <a:spAutoFit/>
          </a:bodyPr>
          <a:lstStyle/>
          <a:p>
            <a:pPr marL="153670">
              <a:lnSpc>
                <a:spcPct val="100000"/>
              </a:lnSpc>
              <a:spcBef>
                <a:spcPts val="105"/>
              </a:spcBef>
              <a:tabLst>
                <a:tab pos="1059180" algn="l"/>
                <a:tab pos="2059305" algn="l"/>
              </a:tabLst>
            </a:pPr>
            <a:r>
              <a:rPr spc="-245" dirty="0"/>
              <a:t>3	</a:t>
            </a:r>
            <a:r>
              <a:rPr spc="-215" dirty="0"/>
              <a:t>6	</a:t>
            </a:r>
            <a:r>
              <a:rPr spc="-245" dirty="0"/>
              <a:t>5</a:t>
            </a:r>
          </a:p>
          <a:p>
            <a:pPr>
              <a:lnSpc>
                <a:spcPct val="100000"/>
              </a:lnSpc>
              <a:spcBef>
                <a:spcPts val="5"/>
              </a:spcBef>
            </a:pPr>
            <a:endParaRPr sz="4750"/>
          </a:p>
          <a:p>
            <a:pPr marL="101600">
              <a:lnSpc>
                <a:spcPct val="100000"/>
              </a:lnSpc>
              <a:tabLst>
                <a:tab pos="1104900" algn="l"/>
                <a:tab pos="2044700" algn="l"/>
                <a:tab pos="3111500" algn="l"/>
                <a:tab pos="4102100" algn="l"/>
              </a:tabLst>
            </a:pPr>
            <a:r>
              <a:rPr sz="4425" spc="-427" baseline="-25423" dirty="0"/>
              <a:t>8</a:t>
            </a:r>
            <a:r>
              <a:rPr sz="1700" spc="-285" dirty="0"/>
              <a:t>2	</a:t>
            </a:r>
            <a:r>
              <a:rPr sz="4425" spc="-532" baseline="-25423" dirty="0"/>
              <a:t>8</a:t>
            </a:r>
            <a:r>
              <a:rPr sz="1700" spc="-355" dirty="0"/>
              <a:t>1	</a:t>
            </a:r>
            <a:r>
              <a:rPr sz="4425" spc="-442" baseline="-25423" dirty="0"/>
              <a:t>8</a:t>
            </a:r>
            <a:r>
              <a:rPr sz="1700" spc="-295" dirty="0"/>
              <a:t>0	</a:t>
            </a:r>
            <a:r>
              <a:rPr sz="4425" spc="-405" baseline="-25423" dirty="0"/>
              <a:t>8</a:t>
            </a:r>
            <a:r>
              <a:rPr sz="1700" spc="-270" dirty="0">
                <a:latin typeface="Symbol"/>
                <a:cs typeface="Symbol"/>
              </a:rPr>
              <a:t></a:t>
            </a:r>
            <a:r>
              <a:rPr sz="1700" spc="-270" dirty="0"/>
              <a:t>1	</a:t>
            </a:r>
            <a:r>
              <a:rPr sz="4425" spc="-412" baseline="-25423" dirty="0"/>
              <a:t>8</a:t>
            </a:r>
            <a:r>
              <a:rPr sz="1700" spc="-275" dirty="0">
                <a:latin typeface="Symbol"/>
                <a:cs typeface="Symbol"/>
              </a:rPr>
              <a:t></a:t>
            </a:r>
            <a:r>
              <a:rPr sz="1700" spc="-275" dirty="0"/>
              <a:t>2</a:t>
            </a:r>
            <a:endParaRPr sz="1700">
              <a:latin typeface="Symbol"/>
              <a:cs typeface="Symbol"/>
            </a:endParaRPr>
          </a:p>
        </p:txBody>
      </p:sp>
      <p:sp>
        <p:nvSpPr>
          <p:cNvPr id="14" name="object 14"/>
          <p:cNvSpPr txBox="1"/>
          <p:nvPr/>
        </p:nvSpPr>
        <p:spPr>
          <a:xfrm>
            <a:off x="3129062" y="3724128"/>
            <a:ext cx="5443855" cy="471170"/>
          </a:xfrm>
          <a:prstGeom prst="rect">
            <a:avLst/>
          </a:prstGeom>
        </p:spPr>
        <p:txBody>
          <a:bodyPr vert="horz" wrap="square" lIns="0" tIns="15240" rIns="0" bIns="0" rtlCol="0">
            <a:spAutoFit/>
          </a:bodyPr>
          <a:lstStyle/>
          <a:p>
            <a:pPr marL="38100">
              <a:lnSpc>
                <a:spcPct val="100000"/>
              </a:lnSpc>
              <a:spcBef>
                <a:spcPts val="120"/>
              </a:spcBef>
            </a:pPr>
            <a:r>
              <a:rPr sz="2900" spc="-280" dirty="0">
                <a:latin typeface="Symbol"/>
                <a:cs typeface="Symbol"/>
              </a:rPr>
              <a:t></a:t>
            </a:r>
            <a:r>
              <a:rPr sz="2900" spc="-260" dirty="0">
                <a:latin typeface="Times New Roman"/>
                <a:cs typeface="Times New Roman"/>
              </a:rPr>
              <a:t> </a:t>
            </a:r>
            <a:r>
              <a:rPr sz="2900" spc="-185" dirty="0">
                <a:latin typeface="Times New Roman"/>
                <a:cs typeface="Times New Roman"/>
              </a:rPr>
              <a:t>(3</a:t>
            </a:r>
            <a:r>
              <a:rPr sz="2900" spc="-185" dirty="0">
                <a:latin typeface="Symbol"/>
                <a:cs typeface="Symbol"/>
              </a:rPr>
              <a:t></a:t>
            </a:r>
            <a:r>
              <a:rPr sz="2900" spc="-185" dirty="0">
                <a:latin typeface="Times New Roman"/>
                <a:cs typeface="Times New Roman"/>
              </a:rPr>
              <a:t>8</a:t>
            </a:r>
            <a:r>
              <a:rPr sz="2550" spc="-277" baseline="42483" dirty="0">
                <a:latin typeface="Times New Roman"/>
                <a:cs typeface="Times New Roman"/>
              </a:rPr>
              <a:t>2</a:t>
            </a:r>
            <a:r>
              <a:rPr sz="2550" spc="-240" baseline="42483" dirty="0">
                <a:latin typeface="Times New Roman"/>
                <a:cs typeface="Times New Roman"/>
              </a:rPr>
              <a:t> </a:t>
            </a:r>
            <a:r>
              <a:rPr sz="2900" spc="-170" dirty="0">
                <a:latin typeface="Times New Roman"/>
                <a:cs typeface="Times New Roman"/>
              </a:rPr>
              <a:t>)</a:t>
            </a:r>
            <a:r>
              <a:rPr sz="2900" spc="-320" dirty="0">
                <a:latin typeface="Times New Roman"/>
                <a:cs typeface="Times New Roman"/>
              </a:rPr>
              <a:t> </a:t>
            </a:r>
            <a:r>
              <a:rPr sz="2900" spc="-280" dirty="0">
                <a:latin typeface="Symbol"/>
                <a:cs typeface="Symbol"/>
              </a:rPr>
              <a:t></a:t>
            </a:r>
            <a:r>
              <a:rPr sz="2900" spc="-385" dirty="0">
                <a:latin typeface="Times New Roman"/>
                <a:cs typeface="Times New Roman"/>
              </a:rPr>
              <a:t> </a:t>
            </a:r>
            <a:r>
              <a:rPr sz="2900" spc="-190" dirty="0">
                <a:latin typeface="Times New Roman"/>
                <a:cs typeface="Times New Roman"/>
              </a:rPr>
              <a:t>(6</a:t>
            </a:r>
            <a:r>
              <a:rPr sz="2900" spc="-190" dirty="0">
                <a:latin typeface="Symbol"/>
                <a:cs typeface="Symbol"/>
              </a:rPr>
              <a:t></a:t>
            </a:r>
            <a:r>
              <a:rPr sz="2900" spc="-190" dirty="0">
                <a:latin typeface="Times New Roman"/>
                <a:cs typeface="Times New Roman"/>
              </a:rPr>
              <a:t>8</a:t>
            </a:r>
            <a:r>
              <a:rPr sz="2550" spc="-284" baseline="42483" dirty="0">
                <a:latin typeface="Times New Roman"/>
                <a:cs typeface="Times New Roman"/>
              </a:rPr>
              <a:t>1</a:t>
            </a:r>
            <a:r>
              <a:rPr sz="2550" spc="-405" baseline="42483" dirty="0">
                <a:latin typeface="Times New Roman"/>
                <a:cs typeface="Times New Roman"/>
              </a:rPr>
              <a:t> </a:t>
            </a:r>
            <a:r>
              <a:rPr sz="2900" spc="-170" dirty="0">
                <a:latin typeface="Times New Roman"/>
                <a:cs typeface="Times New Roman"/>
              </a:rPr>
              <a:t>)</a:t>
            </a:r>
            <a:r>
              <a:rPr sz="2900" spc="-315" dirty="0">
                <a:latin typeface="Times New Roman"/>
                <a:cs typeface="Times New Roman"/>
              </a:rPr>
              <a:t> </a:t>
            </a:r>
            <a:r>
              <a:rPr sz="2900" spc="-280" dirty="0">
                <a:latin typeface="Symbol"/>
                <a:cs typeface="Symbol"/>
              </a:rPr>
              <a:t></a:t>
            </a:r>
            <a:r>
              <a:rPr sz="2900" spc="-385" dirty="0">
                <a:latin typeface="Times New Roman"/>
                <a:cs typeface="Times New Roman"/>
              </a:rPr>
              <a:t> </a:t>
            </a:r>
            <a:r>
              <a:rPr sz="2900" spc="-180" dirty="0">
                <a:latin typeface="Times New Roman"/>
                <a:cs typeface="Times New Roman"/>
              </a:rPr>
              <a:t>(5</a:t>
            </a:r>
            <a:r>
              <a:rPr sz="2900" spc="-180" dirty="0">
                <a:latin typeface="Symbol"/>
                <a:cs typeface="Symbol"/>
              </a:rPr>
              <a:t></a:t>
            </a:r>
            <a:r>
              <a:rPr sz="2900" spc="-180" dirty="0">
                <a:latin typeface="Times New Roman"/>
                <a:cs typeface="Times New Roman"/>
              </a:rPr>
              <a:t>8</a:t>
            </a:r>
            <a:r>
              <a:rPr sz="2550" spc="-270" baseline="42483" dirty="0">
                <a:latin typeface="Times New Roman"/>
                <a:cs typeface="Times New Roman"/>
              </a:rPr>
              <a:t>0</a:t>
            </a:r>
            <a:r>
              <a:rPr sz="2550" spc="-277" baseline="42483" dirty="0">
                <a:latin typeface="Times New Roman"/>
                <a:cs typeface="Times New Roman"/>
              </a:rPr>
              <a:t> </a:t>
            </a:r>
            <a:r>
              <a:rPr sz="2900" spc="-160" dirty="0">
                <a:latin typeface="Times New Roman"/>
                <a:cs typeface="Times New Roman"/>
              </a:rPr>
              <a:t>).(2</a:t>
            </a:r>
            <a:r>
              <a:rPr sz="2900" spc="-160" dirty="0">
                <a:latin typeface="Symbol"/>
                <a:cs typeface="Symbol"/>
              </a:rPr>
              <a:t></a:t>
            </a:r>
            <a:r>
              <a:rPr sz="2900" spc="-160" dirty="0">
                <a:latin typeface="Times New Roman"/>
                <a:cs typeface="Times New Roman"/>
              </a:rPr>
              <a:t>8</a:t>
            </a:r>
            <a:r>
              <a:rPr sz="2550" spc="-240" baseline="42483" dirty="0">
                <a:latin typeface="Symbol"/>
                <a:cs typeface="Symbol"/>
              </a:rPr>
              <a:t></a:t>
            </a:r>
            <a:r>
              <a:rPr sz="2550" spc="-240" baseline="42483" dirty="0">
                <a:latin typeface="Times New Roman"/>
                <a:cs typeface="Times New Roman"/>
              </a:rPr>
              <a:t>1</a:t>
            </a:r>
            <a:r>
              <a:rPr sz="2900" spc="-160" dirty="0">
                <a:latin typeface="Times New Roman"/>
                <a:cs typeface="Times New Roman"/>
              </a:rPr>
              <a:t>)</a:t>
            </a:r>
            <a:r>
              <a:rPr sz="2900" spc="-300" dirty="0">
                <a:latin typeface="Times New Roman"/>
                <a:cs typeface="Times New Roman"/>
              </a:rPr>
              <a:t> </a:t>
            </a:r>
            <a:r>
              <a:rPr sz="2900" spc="-280" dirty="0">
                <a:latin typeface="Symbol"/>
                <a:cs typeface="Symbol"/>
              </a:rPr>
              <a:t></a:t>
            </a:r>
            <a:r>
              <a:rPr sz="2900" spc="-400" dirty="0">
                <a:latin typeface="Times New Roman"/>
                <a:cs typeface="Times New Roman"/>
              </a:rPr>
              <a:t> </a:t>
            </a:r>
            <a:r>
              <a:rPr sz="2900" spc="-165" dirty="0">
                <a:latin typeface="Times New Roman"/>
                <a:cs typeface="Times New Roman"/>
              </a:rPr>
              <a:t>(4</a:t>
            </a:r>
            <a:r>
              <a:rPr sz="2900" spc="-165" dirty="0">
                <a:latin typeface="Symbol"/>
                <a:cs typeface="Symbol"/>
              </a:rPr>
              <a:t></a:t>
            </a:r>
            <a:r>
              <a:rPr sz="2900" spc="-165" dirty="0">
                <a:latin typeface="Times New Roman"/>
                <a:cs typeface="Times New Roman"/>
              </a:rPr>
              <a:t>8</a:t>
            </a:r>
            <a:r>
              <a:rPr sz="2550" spc="-247" baseline="42483" dirty="0">
                <a:latin typeface="Symbol"/>
                <a:cs typeface="Symbol"/>
              </a:rPr>
              <a:t></a:t>
            </a:r>
            <a:r>
              <a:rPr sz="2550" spc="-247" baseline="42483" dirty="0">
                <a:latin typeface="Times New Roman"/>
                <a:cs typeface="Times New Roman"/>
              </a:rPr>
              <a:t>2</a:t>
            </a:r>
            <a:r>
              <a:rPr sz="2550" spc="-300"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828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365.24 </a:t>
            </a:r>
            <a:r>
              <a:rPr spc="-15" dirty="0"/>
              <a:t>octal </a:t>
            </a:r>
            <a:r>
              <a:rPr spc="-5" dirty="0"/>
              <a:t>number</a:t>
            </a:r>
            <a:r>
              <a:rPr spc="-130" dirty="0"/>
              <a:t> </a:t>
            </a:r>
            <a:r>
              <a:rPr dirty="0"/>
              <a:t>in  </a:t>
            </a:r>
            <a:r>
              <a:rPr spc="-25" dirty="0"/>
              <a:t>to </a:t>
            </a:r>
            <a:r>
              <a:rPr spc="-30" dirty="0"/>
              <a:t>it’s </a:t>
            </a:r>
            <a:r>
              <a:rPr spc="-10" dirty="0"/>
              <a:t>equivalent </a:t>
            </a:r>
            <a:r>
              <a:rPr spc="-5" dirty="0"/>
              <a:t>decimal</a:t>
            </a:r>
            <a:r>
              <a:rPr spc="-30" dirty="0"/>
              <a:t> </a:t>
            </a:r>
            <a:r>
              <a:rPr spc="-55"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267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Octal</a:t>
            </a:r>
            <a:r>
              <a:rPr sz="2400" spc="-75"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7" name="object 7"/>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9" name="object 9"/>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1" name="object 11"/>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txBox="1"/>
          <p:nvPr/>
        </p:nvSpPr>
        <p:spPr>
          <a:xfrm>
            <a:off x="6821324" y="1564841"/>
            <a:ext cx="1157605" cy="494665"/>
          </a:xfrm>
          <a:prstGeom prst="rect">
            <a:avLst/>
          </a:prstGeom>
        </p:spPr>
        <p:txBody>
          <a:bodyPr vert="horz" wrap="square" lIns="0" tIns="15875" rIns="0" bIns="0" rtlCol="0">
            <a:spAutoFit/>
          </a:bodyPr>
          <a:lstStyle/>
          <a:p>
            <a:pPr marL="12700">
              <a:lnSpc>
                <a:spcPct val="100000"/>
              </a:lnSpc>
              <a:spcBef>
                <a:spcPts val="125"/>
              </a:spcBef>
              <a:tabLst>
                <a:tab pos="977265" algn="l"/>
              </a:tabLst>
            </a:pPr>
            <a:r>
              <a:rPr sz="3050" spc="-215" dirty="0">
                <a:latin typeface="Times New Roman"/>
                <a:cs typeface="Times New Roman"/>
              </a:rPr>
              <a:t>2	4</a:t>
            </a:r>
            <a:endParaRPr sz="3050">
              <a:latin typeface="Times New Roman"/>
              <a:cs typeface="Times New Roman"/>
            </a:endParaRPr>
          </a:p>
        </p:txBody>
      </p:sp>
      <p:sp>
        <p:nvSpPr>
          <p:cNvPr id="13" name="object 13"/>
          <p:cNvSpPr txBox="1">
            <a:spLocks noGrp="1"/>
          </p:cNvSpPr>
          <p:nvPr>
            <p:ph type="body" idx="1"/>
          </p:nvPr>
        </p:nvSpPr>
        <p:spPr>
          <a:prstGeom prst="rect">
            <a:avLst/>
          </a:prstGeom>
        </p:spPr>
        <p:txBody>
          <a:bodyPr vert="horz" wrap="square" lIns="0" tIns="13335" rIns="0" bIns="0" rtlCol="0">
            <a:spAutoFit/>
          </a:bodyPr>
          <a:lstStyle/>
          <a:p>
            <a:pPr marL="153670">
              <a:lnSpc>
                <a:spcPct val="100000"/>
              </a:lnSpc>
              <a:spcBef>
                <a:spcPts val="105"/>
              </a:spcBef>
              <a:tabLst>
                <a:tab pos="1059180" algn="l"/>
                <a:tab pos="2059305" algn="l"/>
              </a:tabLst>
            </a:pPr>
            <a:r>
              <a:rPr spc="-245" dirty="0"/>
              <a:t>3	</a:t>
            </a:r>
            <a:r>
              <a:rPr spc="-215" dirty="0"/>
              <a:t>6	</a:t>
            </a:r>
            <a:r>
              <a:rPr spc="-245" dirty="0"/>
              <a:t>5</a:t>
            </a:r>
          </a:p>
          <a:p>
            <a:pPr>
              <a:lnSpc>
                <a:spcPct val="100000"/>
              </a:lnSpc>
              <a:spcBef>
                <a:spcPts val="5"/>
              </a:spcBef>
            </a:pPr>
            <a:endParaRPr sz="4750"/>
          </a:p>
          <a:p>
            <a:pPr marL="101600">
              <a:lnSpc>
                <a:spcPct val="100000"/>
              </a:lnSpc>
              <a:tabLst>
                <a:tab pos="1104900" algn="l"/>
                <a:tab pos="2044700" algn="l"/>
                <a:tab pos="3111500" algn="l"/>
                <a:tab pos="4102100" algn="l"/>
              </a:tabLst>
            </a:pPr>
            <a:r>
              <a:rPr sz="4425" spc="-427" baseline="-25423" dirty="0"/>
              <a:t>8</a:t>
            </a:r>
            <a:r>
              <a:rPr sz="1700" spc="-285" dirty="0"/>
              <a:t>2	</a:t>
            </a:r>
            <a:r>
              <a:rPr sz="4425" spc="-532" baseline="-25423" dirty="0"/>
              <a:t>8</a:t>
            </a:r>
            <a:r>
              <a:rPr sz="1700" spc="-355" dirty="0"/>
              <a:t>1	</a:t>
            </a:r>
            <a:r>
              <a:rPr sz="4425" spc="-442" baseline="-25423" dirty="0"/>
              <a:t>8</a:t>
            </a:r>
            <a:r>
              <a:rPr sz="1700" spc="-295" dirty="0"/>
              <a:t>0	</a:t>
            </a:r>
            <a:r>
              <a:rPr sz="4425" spc="-405" baseline="-25423" dirty="0"/>
              <a:t>8</a:t>
            </a:r>
            <a:r>
              <a:rPr sz="1700" spc="-270" dirty="0">
                <a:latin typeface="Symbol"/>
                <a:cs typeface="Symbol"/>
              </a:rPr>
              <a:t></a:t>
            </a:r>
            <a:r>
              <a:rPr sz="1700" spc="-270" dirty="0"/>
              <a:t>1	</a:t>
            </a:r>
            <a:r>
              <a:rPr sz="4425" spc="-412" baseline="-25423" dirty="0"/>
              <a:t>8</a:t>
            </a:r>
            <a:r>
              <a:rPr sz="1700" spc="-275" dirty="0">
                <a:latin typeface="Symbol"/>
                <a:cs typeface="Symbol"/>
              </a:rPr>
              <a:t></a:t>
            </a:r>
            <a:r>
              <a:rPr sz="1700" spc="-275" dirty="0"/>
              <a:t>2</a:t>
            </a:r>
            <a:endParaRPr sz="1700">
              <a:latin typeface="Symbol"/>
              <a:cs typeface="Symbol"/>
            </a:endParaRPr>
          </a:p>
        </p:txBody>
      </p:sp>
      <p:sp>
        <p:nvSpPr>
          <p:cNvPr id="14" name="object 14"/>
          <p:cNvSpPr txBox="1"/>
          <p:nvPr/>
        </p:nvSpPr>
        <p:spPr>
          <a:xfrm>
            <a:off x="3116362" y="3724128"/>
            <a:ext cx="5687060" cy="1112520"/>
          </a:xfrm>
          <a:prstGeom prst="rect">
            <a:avLst/>
          </a:prstGeom>
        </p:spPr>
        <p:txBody>
          <a:bodyPr vert="horz" wrap="square" lIns="0" tIns="15240" rIns="0" bIns="0" rtlCol="0">
            <a:spAutoFit/>
          </a:bodyPr>
          <a:lstStyle/>
          <a:p>
            <a:pPr marL="50800">
              <a:lnSpc>
                <a:spcPct val="100000"/>
              </a:lnSpc>
              <a:spcBef>
                <a:spcPts val="120"/>
              </a:spcBef>
            </a:pPr>
            <a:r>
              <a:rPr sz="2900" spc="-280" dirty="0">
                <a:latin typeface="Symbol"/>
                <a:cs typeface="Symbol"/>
              </a:rPr>
              <a:t></a:t>
            </a:r>
            <a:r>
              <a:rPr sz="2900" spc="-260" dirty="0">
                <a:latin typeface="Times New Roman"/>
                <a:cs typeface="Times New Roman"/>
              </a:rPr>
              <a:t> </a:t>
            </a:r>
            <a:r>
              <a:rPr sz="2900" spc="-185" dirty="0">
                <a:latin typeface="Times New Roman"/>
                <a:cs typeface="Times New Roman"/>
              </a:rPr>
              <a:t>(3</a:t>
            </a:r>
            <a:r>
              <a:rPr sz="2900" spc="-185" dirty="0">
                <a:latin typeface="Symbol"/>
                <a:cs typeface="Symbol"/>
              </a:rPr>
              <a:t></a:t>
            </a:r>
            <a:r>
              <a:rPr sz="2900" spc="-185" dirty="0">
                <a:latin typeface="Times New Roman"/>
                <a:cs typeface="Times New Roman"/>
              </a:rPr>
              <a:t>8</a:t>
            </a:r>
            <a:r>
              <a:rPr sz="2550" spc="-277" baseline="42483" dirty="0">
                <a:latin typeface="Times New Roman"/>
                <a:cs typeface="Times New Roman"/>
              </a:rPr>
              <a:t>2</a:t>
            </a:r>
            <a:r>
              <a:rPr sz="2550" spc="-240" baseline="42483" dirty="0">
                <a:latin typeface="Times New Roman"/>
                <a:cs typeface="Times New Roman"/>
              </a:rPr>
              <a:t> </a:t>
            </a:r>
            <a:r>
              <a:rPr sz="2900" spc="-170" dirty="0">
                <a:latin typeface="Times New Roman"/>
                <a:cs typeface="Times New Roman"/>
              </a:rPr>
              <a:t>)</a:t>
            </a:r>
            <a:r>
              <a:rPr sz="2900" spc="-320" dirty="0">
                <a:latin typeface="Times New Roman"/>
                <a:cs typeface="Times New Roman"/>
              </a:rPr>
              <a:t> </a:t>
            </a:r>
            <a:r>
              <a:rPr sz="2900" spc="-280" dirty="0">
                <a:latin typeface="Symbol"/>
                <a:cs typeface="Symbol"/>
              </a:rPr>
              <a:t></a:t>
            </a:r>
            <a:r>
              <a:rPr sz="2900" spc="-380" dirty="0">
                <a:latin typeface="Times New Roman"/>
                <a:cs typeface="Times New Roman"/>
              </a:rPr>
              <a:t> </a:t>
            </a:r>
            <a:r>
              <a:rPr sz="2900" spc="-190" dirty="0">
                <a:latin typeface="Times New Roman"/>
                <a:cs typeface="Times New Roman"/>
              </a:rPr>
              <a:t>(6</a:t>
            </a:r>
            <a:r>
              <a:rPr sz="2900" spc="-190" dirty="0">
                <a:latin typeface="Symbol"/>
                <a:cs typeface="Symbol"/>
              </a:rPr>
              <a:t></a:t>
            </a:r>
            <a:r>
              <a:rPr sz="2900" spc="-190" dirty="0">
                <a:latin typeface="Times New Roman"/>
                <a:cs typeface="Times New Roman"/>
              </a:rPr>
              <a:t>8</a:t>
            </a:r>
            <a:r>
              <a:rPr sz="2550" spc="-284" baseline="42483" dirty="0">
                <a:latin typeface="Times New Roman"/>
                <a:cs typeface="Times New Roman"/>
              </a:rPr>
              <a:t>1</a:t>
            </a:r>
            <a:r>
              <a:rPr sz="2550" spc="-405" baseline="42483" dirty="0">
                <a:latin typeface="Times New Roman"/>
                <a:cs typeface="Times New Roman"/>
              </a:rPr>
              <a:t> </a:t>
            </a:r>
            <a:r>
              <a:rPr sz="2900" spc="-170" dirty="0">
                <a:latin typeface="Times New Roman"/>
                <a:cs typeface="Times New Roman"/>
              </a:rPr>
              <a:t>)</a:t>
            </a:r>
            <a:r>
              <a:rPr sz="2900" spc="-320" dirty="0">
                <a:latin typeface="Times New Roman"/>
                <a:cs typeface="Times New Roman"/>
              </a:rPr>
              <a:t> </a:t>
            </a:r>
            <a:r>
              <a:rPr sz="2900" spc="-280" dirty="0">
                <a:latin typeface="Symbol"/>
                <a:cs typeface="Symbol"/>
              </a:rPr>
              <a:t></a:t>
            </a:r>
            <a:r>
              <a:rPr sz="2900" spc="-385" dirty="0">
                <a:latin typeface="Times New Roman"/>
                <a:cs typeface="Times New Roman"/>
              </a:rPr>
              <a:t> </a:t>
            </a:r>
            <a:r>
              <a:rPr sz="2900" spc="-180" dirty="0">
                <a:latin typeface="Times New Roman"/>
                <a:cs typeface="Times New Roman"/>
              </a:rPr>
              <a:t>(5</a:t>
            </a:r>
            <a:r>
              <a:rPr sz="2900" spc="-180" dirty="0">
                <a:latin typeface="Symbol"/>
                <a:cs typeface="Symbol"/>
              </a:rPr>
              <a:t></a:t>
            </a:r>
            <a:r>
              <a:rPr sz="2900" spc="-180" dirty="0">
                <a:latin typeface="Times New Roman"/>
                <a:cs typeface="Times New Roman"/>
              </a:rPr>
              <a:t>8</a:t>
            </a:r>
            <a:r>
              <a:rPr sz="2550" spc="-270" baseline="42483" dirty="0">
                <a:latin typeface="Times New Roman"/>
                <a:cs typeface="Times New Roman"/>
              </a:rPr>
              <a:t>0</a:t>
            </a:r>
            <a:r>
              <a:rPr sz="2550" spc="-277" baseline="42483" dirty="0">
                <a:latin typeface="Times New Roman"/>
                <a:cs typeface="Times New Roman"/>
              </a:rPr>
              <a:t> </a:t>
            </a:r>
            <a:r>
              <a:rPr sz="2900" spc="-160" dirty="0">
                <a:latin typeface="Times New Roman"/>
                <a:cs typeface="Times New Roman"/>
              </a:rPr>
              <a:t>).(2</a:t>
            </a:r>
            <a:r>
              <a:rPr sz="2900" spc="-160" dirty="0">
                <a:latin typeface="Symbol"/>
                <a:cs typeface="Symbol"/>
              </a:rPr>
              <a:t></a:t>
            </a:r>
            <a:r>
              <a:rPr sz="2900" spc="-160" dirty="0">
                <a:latin typeface="Times New Roman"/>
                <a:cs typeface="Times New Roman"/>
              </a:rPr>
              <a:t>8</a:t>
            </a:r>
            <a:r>
              <a:rPr sz="2550" spc="-240" baseline="42483" dirty="0">
                <a:latin typeface="Symbol"/>
                <a:cs typeface="Symbol"/>
              </a:rPr>
              <a:t></a:t>
            </a:r>
            <a:r>
              <a:rPr sz="2550" spc="-240" baseline="42483" dirty="0">
                <a:latin typeface="Times New Roman"/>
                <a:cs typeface="Times New Roman"/>
              </a:rPr>
              <a:t>1</a:t>
            </a:r>
            <a:r>
              <a:rPr sz="2900" spc="-160" dirty="0">
                <a:latin typeface="Times New Roman"/>
                <a:cs typeface="Times New Roman"/>
              </a:rPr>
              <a:t>)</a:t>
            </a:r>
            <a:r>
              <a:rPr sz="2900" spc="-300" dirty="0">
                <a:latin typeface="Times New Roman"/>
                <a:cs typeface="Times New Roman"/>
              </a:rPr>
              <a:t> </a:t>
            </a:r>
            <a:r>
              <a:rPr sz="2900" spc="-280" dirty="0">
                <a:latin typeface="Symbol"/>
                <a:cs typeface="Symbol"/>
              </a:rPr>
              <a:t></a:t>
            </a:r>
            <a:r>
              <a:rPr sz="2900" spc="-400" dirty="0">
                <a:latin typeface="Times New Roman"/>
                <a:cs typeface="Times New Roman"/>
              </a:rPr>
              <a:t> </a:t>
            </a:r>
            <a:r>
              <a:rPr sz="2900" spc="-165" dirty="0">
                <a:latin typeface="Times New Roman"/>
                <a:cs typeface="Times New Roman"/>
              </a:rPr>
              <a:t>(4</a:t>
            </a:r>
            <a:r>
              <a:rPr sz="2900" spc="-165" dirty="0">
                <a:latin typeface="Symbol"/>
                <a:cs typeface="Symbol"/>
              </a:rPr>
              <a:t></a:t>
            </a:r>
            <a:r>
              <a:rPr sz="2900" spc="-165" dirty="0">
                <a:latin typeface="Times New Roman"/>
                <a:cs typeface="Times New Roman"/>
              </a:rPr>
              <a:t>8</a:t>
            </a:r>
            <a:r>
              <a:rPr sz="2550" spc="-247" baseline="42483" dirty="0">
                <a:latin typeface="Symbol"/>
                <a:cs typeface="Symbol"/>
              </a:rPr>
              <a:t></a:t>
            </a:r>
            <a:r>
              <a:rPr sz="2550" spc="-247" baseline="42483" dirty="0">
                <a:latin typeface="Times New Roman"/>
                <a:cs typeface="Times New Roman"/>
              </a:rPr>
              <a:t>2</a:t>
            </a:r>
            <a:r>
              <a:rPr sz="2550" spc="-300"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59690">
              <a:lnSpc>
                <a:spcPct val="100000"/>
              </a:lnSpc>
              <a:spcBef>
                <a:spcPts val="2175"/>
              </a:spcBef>
              <a:tabLst>
                <a:tab pos="471170" algn="l"/>
                <a:tab pos="1256665" algn="l"/>
                <a:tab pos="1669414" algn="l"/>
                <a:tab pos="2287270" algn="l"/>
                <a:tab pos="2794635" algn="l"/>
                <a:tab pos="3342640" algn="l"/>
                <a:tab pos="3719829" algn="l"/>
                <a:tab pos="4500880" algn="l"/>
              </a:tabLst>
            </a:pPr>
            <a:r>
              <a:rPr sz="2400" dirty="0">
                <a:latin typeface="Tahoma"/>
                <a:cs typeface="Tahoma"/>
              </a:rPr>
              <a:t>=	192	+	48	+	5	.	0.25	+0.0625</a:t>
            </a:r>
            <a:endParaRPr sz="2400">
              <a:latin typeface="Tahoma"/>
              <a:cs typeface="Tahom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828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365.24 </a:t>
            </a:r>
            <a:r>
              <a:rPr spc="-15" dirty="0"/>
              <a:t>octal </a:t>
            </a:r>
            <a:r>
              <a:rPr spc="-5" dirty="0"/>
              <a:t>number</a:t>
            </a:r>
            <a:r>
              <a:rPr spc="-130" dirty="0"/>
              <a:t> </a:t>
            </a:r>
            <a:r>
              <a:rPr dirty="0"/>
              <a:t>in  </a:t>
            </a:r>
            <a:r>
              <a:rPr spc="-25" dirty="0"/>
              <a:t>to </a:t>
            </a:r>
            <a:r>
              <a:rPr spc="-30" dirty="0"/>
              <a:t>it’s </a:t>
            </a:r>
            <a:r>
              <a:rPr spc="-10" dirty="0"/>
              <a:t>equivalent </a:t>
            </a:r>
            <a:r>
              <a:rPr spc="-5" dirty="0"/>
              <a:t>decimal</a:t>
            </a:r>
            <a:r>
              <a:rPr spc="-30" dirty="0"/>
              <a:t> </a:t>
            </a:r>
            <a:r>
              <a:rPr spc="-55" dirty="0"/>
              <a:t>number.</a:t>
            </a:r>
          </a:p>
        </p:txBody>
      </p:sp>
      <p:sp>
        <p:nvSpPr>
          <p:cNvPr id="3" name="object 3"/>
          <p:cNvSpPr/>
          <p:nvPr/>
        </p:nvSpPr>
        <p:spPr>
          <a:xfrm>
            <a:off x="304558" y="1218946"/>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txBox="1"/>
          <p:nvPr/>
        </p:nvSpPr>
        <p:spPr>
          <a:xfrm>
            <a:off x="70815" y="1696592"/>
            <a:ext cx="1267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Octal</a:t>
            </a:r>
            <a:r>
              <a:rPr sz="2400" spc="-75" dirty="0">
                <a:latin typeface="Tahoma"/>
                <a:cs typeface="Tahoma"/>
              </a:rPr>
              <a:t> </a:t>
            </a:r>
            <a:r>
              <a:rPr sz="2400" spc="-15" dirty="0">
                <a:latin typeface="Tahoma"/>
                <a:cs typeface="Tahoma"/>
              </a:rPr>
              <a:t>No.</a:t>
            </a:r>
            <a:endParaRPr sz="2400">
              <a:latin typeface="Tahoma"/>
              <a:cs typeface="Tahoma"/>
            </a:endParaRPr>
          </a:p>
        </p:txBody>
      </p:sp>
      <p:sp>
        <p:nvSpPr>
          <p:cNvPr id="5" name="object 5"/>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6" name="object 6"/>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7" name="object 7"/>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8" name="object 8"/>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9" name="object 9"/>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0" name="object 10"/>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1" name="object 11"/>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txBox="1"/>
          <p:nvPr/>
        </p:nvSpPr>
        <p:spPr>
          <a:xfrm>
            <a:off x="6821324" y="1564841"/>
            <a:ext cx="1157605" cy="494665"/>
          </a:xfrm>
          <a:prstGeom prst="rect">
            <a:avLst/>
          </a:prstGeom>
        </p:spPr>
        <p:txBody>
          <a:bodyPr vert="horz" wrap="square" lIns="0" tIns="15875" rIns="0" bIns="0" rtlCol="0">
            <a:spAutoFit/>
          </a:bodyPr>
          <a:lstStyle/>
          <a:p>
            <a:pPr marL="12700">
              <a:lnSpc>
                <a:spcPct val="100000"/>
              </a:lnSpc>
              <a:spcBef>
                <a:spcPts val="125"/>
              </a:spcBef>
              <a:tabLst>
                <a:tab pos="977265" algn="l"/>
              </a:tabLst>
            </a:pPr>
            <a:r>
              <a:rPr sz="3050" spc="-215" dirty="0">
                <a:latin typeface="Times New Roman"/>
                <a:cs typeface="Times New Roman"/>
              </a:rPr>
              <a:t>2	4</a:t>
            </a:r>
            <a:endParaRPr sz="3050">
              <a:latin typeface="Times New Roman"/>
              <a:cs typeface="Times New Roman"/>
            </a:endParaRPr>
          </a:p>
        </p:txBody>
      </p:sp>
      <p:sp>
        <p:nvSpPr>
          <p:cNvPr id="17" name="object 17"/>
          <p:cNvSpPr txBox="1"/>
          <p:nvPr/>
        </p:nvSpPr>
        <p:spPr>
          <a:xfrm>
            <a:off x="8349233" y="6464909"/>
            <a:ext cx="259079"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110</a:t>
            </a:r>
            <a:endParaRPr sz="1200">
              <a:latin typeface="Calibri"/>
              <a:cs typeface="Calibri"/>
            </a:endParaRPr>
          </a:p>
        </p:txBody>
      </p:sp>
      <p:sp>
        <p:nvSpPr>
          <p:cNvPr id="13" name="object 13"/>
          <p:cNvSpPr txBox="1">
            <a:spLocks noGrp="1"/>
          </p:cNvSpPr>
          <p:nvPr>
            <p:ph type="body" idx="1"/>
          </p:nvPr>
        </p:nvSpPr>
        <p:spPr>
          <a:prstGeom prst="rect">
            <a:avLst/>
          </a:prstGeom>
        </p:spPr>
        <p:txBody>
          <a:bodyPr vert="horz" wrap="square" lIns="0" tIns="13335" rIns="0" bIns="0" rtlCol="0">
            <a:spAutoFit/>
          </a:bodyPr>
          <a:lstStyle/>
          <a:p>
            <a:pPr marL="153670">
              <a:lnSpc>
                <a:spcPct val="100000"/>
              </a:lnSpc>
              <a:spcBef>
                <a:spcPts val="105"/>
              </a:spcBef>
              <a:tabLst>
                <a:tab pos="1059180" algn="l"/>
                <a:tab pos="2059305" algn="l"/>
              </a:tabLst>
            </a:pPr>
            <a:r>
              <a:rPr spc="-245" dirty="0"/>
              <a:t>3	</a:t>
            </a:r>
            <a:r>
              <a:rPr spc="-215" dirty="0"/>
              <a:t>6	</a:t>
            </a:r>
            <a:r>
              <a:rPr spc="-245" dirty="0"/>
              <a:t>5</a:t>
            </a:r>
          </a:p>
          <a:p>
            <a:pPr>
              <a:lnSpc>
                <a:spcPct val="100000"/>
              </a:lnSpc>
              <a:spcBef>
                <a:spcPts val="5"/>
              </a:spcBef>
            </a:pPr>
            <a:endParaRPr sz="4750"/>
          </a:p>
          <a:p>
            <a:pPr marL="101600">
              <a:lnSpc>
                <a:spcPct val="100000"/>
              </a:lnSpc>
              <a:tabLst>
                <a:tab pos="1104900" algn="l"/>
                <a:tab pos="2044700" algn="l"/>
                <a:tab pos="3111500" algn="l"/>
                <a:tab pos="4102100" algn="l"/>
              </a:tabLst>
            </a:pPr>
            <a:r>
              <a:rPr sz="4425" spc="-427" baseline="-25423" dirty="0"/>
              <a:t>8</a:t>
            </a:r>
            <a:r>
              <a:rPr sz="1700" spc="-285" dirty="0"/>
              <a:t>2	</a:t>
            </a:r>
            <a:r>
              <a:rPr sz="4425" spc="-532" baseline="-25423" dirty="0"/>
              <a:t>8</a:t>
            </a:r>
            <a:r>
              <a:rPr sz="1700" spc="-355" dirty="0"/>
              <a:t>1	</a:t>
            </a:r>
            <a:r>
              <a:rPr sz="4425" spc="-442" baseline="-25423" dirty="0"/>
              <a:t>8</a:t>
            </a:r>
            <a:r>
              <a:rPr sz="1700" spc="-295" dirty="0"/>
              <a:t>0	</a:t>
            </a:r>
            <a:r>
              <a:rPr sz="4425" spc="-405" baseline="-25423" dirty="0"/>
              <a:t>8</a:t>
            </a:r>
            <a:r>
              <a:rPr sz="1700" spc="-270" dirty="0">
                <a:latin typeface="Symbol"/>
                <a:cs typeface="Symbol"/>
              </a:rPr>
              <a:t></a:t>
            </a:r>
            <a:r>
              <a:rPr sz="1700" spc="-270" dirty="0"/>
              <a:t>1	</a:t>
            </a:r>
            <a:r>
              <a:rPr sz="4425" spc="-412" baseline="-25423" dirty="0"/>
              <a:t>8</a:t>
            </a:r>
            <a:r>
              <a:rPr sz="1700" spc="-275" dirty="0">
                <a:latin typeface="Symbol"/>
                <a:cs typeface="Symbol"/>
              </a:rPr>
              <a:t></a:t>
            </a:r>
            <a:r>
              <a:rPr sz="1700" spc="-275" dirty="0"/>
              <a:t>2</a:t>
            </a:r>
            <a:endParaRPr sz="1700">
              <a:latin typeface="Symbol"/>
              <a:cs typeface="Symbol"/>
            </a:endParaRPr>
          </a:p>
        </p:txBody>
      </p:sp>
      <p:sp>
        <p:nvSpPr>
          <p:cNvPr id="14" name="object 14"/>
          <p:cNvSpPr txBox="1"/>
          <p:nvPr/>
        </p:nvSpPr>
        <p:spPr>
          <a:xfrm>
            <a:off x="3116362" y="3724128"/>
            <a:ext cx="5687060" cy="1798955"/>
          </a:xfrm>
          <a:prstGeom prst="rect">
            <a:avLst/>
          </a:prstGeom>
        </p:spPr>
        <p:txBody>
          <a:bodyPr vert="horz" wrap="square" lIns="0" tIns="15240" rIns="0" bIns="0" rtlCol="0">
            <a:spAutoFit/>
          </a:bodyPr>
          <a:lstStyle/>
          <a:p>
            <a:pPr marL="50800">
              <a:lnSpc>
                <a:spcPct val="100000"/>
              </a:lnSpc>
              <a:spcBef>
                <a:spcPts val="120"/>
              </a:spcBef>
            </a:pPr>
            <a:r>
              <a:rPr sz="2900" spc="-280" dirty="0">
                <a:latin typeface="Symbol"/>
                <a:cs typeface="Symbol"/>
              </a:rPr>
              <a:t></a:t>
            </a:r>
            <a:r>
              <a:rPr sz="2900" spc="-260" dirty="0">
                <a:latin typeface="Times New Roman"/>
                <a:cs typeface="Times New Roman"/>
              </a:rPr>
              <a:t> </a:t>
            </a:r>
            <a:r>
              <a:rPr sz="2900" spc="-185" dirty="0">
                <a:latin typeface="Times New Roman"/>
                <a:cs typeface="Times New Roman"/>
              </a:rPr>
              <a:t>(3</a:t>
            </a:r>
            <a:r>
              <a:rPr sz="2900" spc="-185" dirty="0">
                <a:latin typeface="Symbol"/>
                <a:cs typeface="Symbol"/>
              </a:rPr>
              <a:t></a:t>
            </a:r>
            <a:r>
              <a:rPr sz="2900" spc="-185" dirty="0">
                <a:latin typeface="Times New Roman"/>
                <a:cs typeface="Times New Roman"/>
              </a:rPr>
              <a:t>8</a:t>
            </a:r>
            <a:r>
              <a:rPr sz="2550" spc="-277" baseline="42483" dirty="0">
                <a:latin typeface="Times New Roman"/>
                <a:cs typeface="Times New Roman"/>
              </a:rPr>
              <a:t>2</a:t>
            </a:r>
            <a:r>
              <a:rPr sz="2550" spc="-240" baseline="42483" dirty="0">
                <a:latin typeface="Times New Roman"/>
                <a:cs typeface="Times New Roman"/>
              </a:rPr>
              <a:t> </a:t>
            </a:r>
            <a:r>
              <a:rPr sz="2900" spc="-170" dirty="0">
                <a:latin typeface="Times New Roman"/>
                <a:cs typeface="Times New Roman"/>
              </a:rPr>
              <a:t>)</a:t>
            </a:r>
            <a:r>
              <a:rPr sz="2900" spc="-320" dirty="0">
                <a:latin typeface="Times New Roman"/>
                <a:cs typeface="Times New Roman"/>
              </a:rPr>
              <a:t> </a:t>
            </a:r>
            <a:r>
              <a:rPr sz="2900" spc="-280" dirty="0">
                <a:latin typeface="Symbol"/>
                <a:cs typeface="Symbol"/>
              </a:rPr>
              <a:t></a:t>
            </a:r>
            <a:r>
              <a:rPr sz="2900" spc="-380" dirty="0">
                <a:latin typeface="Times New Roman"/>
                <a:cs typeface="Times New Roman"/>
              </a:rPr>
              <a:t> </a:t>
            </a:r>
            <a:r>
              <a:rPr sz="2900" spc="-190" dirty="0">
                <a:latin typeface="Times New Roman"/>
                <a:cs typeface="Times New Roman"/>
              </a:rPr>
              <a:t>(6</a:t>
            </a:r>
            <a:r>
              <a:rPr sz="2900" spc="-190" dirty="0">
                <a:latin typeface="Symbol"/>
                <a:cs typeface="Symbol"/>
              </a:rPr>
              <a:t></a:t>
            </a:r>
            <a:r>
              <a:rPr sz="2900" spc="-190" dirty="0">
                <a:latin typeface="Times New Roman"/>
                <a:cs typeface="Times New Roman"/>
              </a:rPr>
              <a:t>8</a:t>
            </a:r>
            <a:r>
              <a:rPr sz="2550" spc="-284" baseline="42483" dirty="0">
                <a:latin typeface="Times New Roman"/>
                <a:cs typeface="Times New Roman"/>
              </a:rPr>
              <a:t>1</a:t>
            </a:r>
            <a:r>
              <a:rPr sz="2550" spc="-405" baseline="42483" dirty="0">
                <a:latin typeface="Times New Roman"/>
                <a:cs typeface="Times New Roman"/>
              </a:rPr>
              <a:t> </a:t>
            </a:r>
            <a:r>
              <a:rPr sz="2900" spc="-170" dirty="0">
                <a:latin typeface="Times New Roman"/>
                <a:cs typeface="Times New Roman"/>
              </a:rPr>
              <a:t>)</a:t>
            </a:r>
            <a:r>
              <a:rPr sz="2900" spc="-320" dirty="0">
                <a:latin typeface="Times New Roman"/>
                <a:cs typeface="Times New Roman"/>
              </a:rPr>
              <a:t> </a:t>
            </a:r>
            <a:r>
              <a:rPr sz="2900" spc="-280" dirty="0">
                <a:latin typeface="Symbol"/>
                <a:cs typeface="Symbol"/>
              </a:rPr>
              <a:t></a:t>
            </a:r>
            <a:r>
              <a:rPr sz="2900" spc="-385" dirty="0">
                <a:latin typeface="Times New Roman"/>
                <a:cs typeface="Times New Roman"/>
              </a:rPr>
              <a:t> </a:t>
            </a:r>
            <a:r>
              <a:rPr sz="2900" spc="-180" dirty="0">
                <a:latin typeface="Times New Roman"/>
                <a:cs typeface="Times New Roman"/>
              </a:rPr>
              <a:t>(5</a:t>
            </a:r>
            <a:r>
              <a:rPr sz="2900" spc="-180" dirty="0">
                <a:latin typeface="Symbol"/>
                <a:cs typeface="Symbol"/>
              </a:rPr>
              <a:t></a:t>
            </a:r>
            <a:r>
              <a:rPr sz="2900" spc="-180" dirty="0">
                <a:latin typeface="Times New Roman"/>
                <a:cs typeface="Times New Roman"/>
              </a:rPr>
              <a:t>8</a:t>
            </a:r>
            <a:r>
              <a:rPr sz="2550" spc="-270" baseline="42483" dirty="0">
                <a:latin typeface="Times New Roman"/>
                <a:cs typeface="Times New Roman"/>
              </a:rPr>
              <a:t>0</a:t>
            </a:r>
            <a:r>
              <a:rPr sz="2550" spc="-277" baseline="42483" dirty="0">
                <a:latin typeface="Times New Roman"/>
                <a:cs typeface="Times New Roman"/>
              </a:rPr>
              <a:t> </a:t>
            </a:r>
            <a:r>
              <a:rPr sz="2900" spc="-160" dirty="0">
                <a:latin typeface="Times New Roman"/>
                <a:cs typeface="Times New Roman"/>
              </a:rPr>
              <a:t>).(2</a:t>
            </a:r>
            <a:r>
              <a:rPr sz="2900" spc="-160" dirty="0">
                <a:latin typeface="Symbol"/>
                <a:cs typeface="Symbol"/>
              </a:rPr>
              <a:t></a:t>
            </a:r>
            <a:r>
              <a:rPr sz="2900" spc="-160" dirty="0">
                <a:latin typeface="Times New Roman"/>
                <a:cs typeface="Times New Roman"/>
              </a:rPr>
              <a:t>8</a:t>
            </a:r>
            <a:r>
              <a:rPr sz="2550" spc="-240" baseline="42483" dirty="0">
                <a:latin typeface="Symbol"/>
                <a:cs typeface="Symbol"/>
              </a:rPr>
              <a:t></a:t>
            </a:r>
            <a:r>
              <a:rPr sz="2550" spc="-240" baseline="42483" dirty="0">
                <a:latin typeface="Times New Roman"/>
                <a:cs typeface="Times New Roman"/>
              </a:rPr>
              <a:t>1</a:t>
            </a:r>
            <a:r>
              <a:rPr sz="2900" spc="-160" dirty="0">
                <a:latin typeface="Times New Roman"/>
                <a:cs typeface="Times New Roman"/>
              </a:rPr>
              <a:t>)</a:t>
            </a:r>
            <a:r>
              <a:rPr sz="2900" spc="-300" dirty="0">
                <a:latin typeface="Times New Roman"/>
                <a:cs typeface="Times New Roman"/>
              </a:rPr>
              <a:t> </a:t>
            </a:r>
            <a:r>
              <a:rPr sz="2900" spc="-280" dirty="0">
                <a:latin typeface="Symbol"/>
                <a:cs typeface="Symbol"/>
              </a:rPr>
              <a:t></a:t>
            </a:r>
            <a:r>
              <a:rPr sz="2900" spc="-400" dirty="0">
                <a:latin typeface="Times New Roman"/>
                <a:cs typeface="Times New Roman"/>
              </a:rPr>
              <a:t> </a:t>
            </a:r>
            <a:r>
              <a:rPr sz="2900" spc="-165" dirty="0">
                <a:latin typeface="Times New Roman"/>
                <a:cs typeface="Times New Roman"/>
              </a:rPr>
              <a:t>(4</a:t>
            </a:r>
            <a:r>
              <a:rPr sz="2900" spc="-165" dirty="0">
                <a:latin typeface="Symbol"/>
                <a:cs typeface="Symbol"/>
              </a:rPr>
              <a:t></a:t>
            </a:r>
            <a:r>
              <a:rPr sz="2900" spc="-165" dirty="0">
                <a:latin typeface="Times New Roman"/>
                <a:cs typeface="Times New Roman"/>
              </a:rPr>
              <a:t>8</a:t>
            </a:r>
            <a:r>
              <a:rPr sz="2550" spc="-247" baseline="42483" dirty="0">
                <a:latin typeface="Symbol"/>
                <a:cs typeface="Symbol"/>
              </a:rPr>
              <a:t></a:t>
            </a:r>
            <a:r>
              <a:rPr sz="2550" spc="-247" baseline="42483" dirty="0">
                <a:latin typeface="Times New Roman"/>
                <a:cs typeface="Times New Roman"/>
              </a:rPr>
              <a:t>2</a:t>
            </a:r>
            <a:r>
              <a:rPr sz="2550" spc="-300"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59690">
              <a:lnSpc>
                <a:spcPct val="100000"/>
              </a:lnSpc>
              <a:spcBef>
                <a:spcPts val="2175"/>
              </a:spcBef>
              <a:tabLst>
                <a:tab pos="471170" algn="l"/>
                <a:tab pos="1256665" algn="l"/>
                <a:tab pos="1669414" algn="l"/>
                <a:tab pos="2287270" algn="l"/>
                <a:tab pos="2794635" algn="l"/>
                <a:tab pos="3342640" algn="l"/>
                <a:tab pos="3719829" algn="l"/>
                <a:tab pos="4500880" algn="l"/>
              </a:tabLst>
            </a:pPr>
            <a:r>
              <a:rPr sz="2400" dirty="0">
                <a:latin typeface="Tahoma"/>
                <a:cs typeface="Tahoma"/>
              </a:rPr>
              <a:t>=	192	+	48	+	5	.	0.25	+0.0625</a:t>
            </a:r>
            <a:endParaRPr sz="2400">
              <a:latin typeface="Tahoma"/>
              <a:cs typeface="Tahoma"/>
            </a:endParaRPr>
          </a:p>
          <a:p>
            <a:pPr marL="76200">
              <a:lnSpc>
                <a:spcPct val="100000"/>
              </a:lnSpc>
              <a:spcBef>
                <a:spcPts val="2525"/>
              </a:spcBef>
            </a:pPr>
            <a:r>
              <a:rPr sz="2400" dirty="0">
                <a:latin typeface="Tahoma"/>
                <a:cs typeface="Tahoma"/>
              </a:rPr>
              <a:t>=</a:t>
            </a:r>
            <a:r>
              <a:rPr sz="2400" spc="-5" dirty="0">
                <a:latin typeface="Tahoma"/>
                <a:cs typeface="Tahoma"/>
              </a:rPr>
              <a:t> 245.3125</a:t>
            </a:r>
            <a:endParaRPr sz="2400">
              <a:latin typeface="Tahoma"/>
              <a:cs typeface="Tahom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7682865" cy="1123315"/>
          </a:xfrm>
          <a:prstGeom prst="rect">
            <a:avLst/>
          </a:prstGeom>
        </p:spPr>
        <p:txBody>
          <a:bodyPr vert="horz" wrap="square" lIns="0" tIns="12700" rIns="0" bIns="0" rtlCol="0">
            <a:spAutoFit/>
          </a:bodyPr>
          <a:lstStyle/>
          <a:p>
            <a:pPr marL="12700" marR="5080">
              <a:lnSpc>
                <a:spcPct val="100000"/>
              </a:lnSpc>
              <a:spcBef>
                <a:spcPts val="100"/>
              </a:spcBef>
            </a:pPr>
            <a:r>
              <a:rPr spc="-10" dirty="0"/>
              <a:t>Example: </a:t>
            </a:r>
            <a:r>
              <a:rPr spc="-15" dirty="0"/>
              <a:t>Convert </a:t>
            </a:r>
            <a:r>
              <a:rPr dirty="0"/>
              <a:t>365.24 </a:t>
            </a:r>
            <a:r>
              <a:rPr spc="-15" dirty="0"/>
              <a:t>octal </a:t>
            </a:r>
            <a:r>
              <a:rPr spc="-5" dirty="0"/>
              <a:t>number</a:t>
            </a:r>
            <a:r>
              <a:rPr spc="-130" dirty="0"/>
              <a:t> </a:t>
            </a:r>
            <a:r>
              <a:rPr dirty="0"/>
              <a:t>in  </a:t>
            </a:r>
            <a:r>
              <a:rPr spc="-25" dirty="0"/>
              <a:t>to </a:t>
            </a:r>
            <a:r>
              <a:rPr spc="-30" dirty="0"/>
              <a:t>it’s </a:t>
            </a:r>
            <a:r>
              <a:rPr spc="-10" dirty="0"/>
              <a:t>equivalent </a:t>
            </a:r>
            <a:r>
              <a:rPr spc="-5" dirty="0"/>
              <a:t>decimal</a:t>
            </a:r>
            <a:r>
              <a:rPr spc="-30" dirty="0"/>
              <a:t> </a:t>
            </a:r>
            <a:r>
              <a:rPr spc="-55" dirty="0"/>
              <a:t>number.</a:t>
            </a:r>
          </a:p>
        </p:txBody>
      </p:sp>
      <p:sp>
        <p:nvSpPr>
          <p:cNvPr id="3" name="object 3"/>
          <p:cNvSpPr/>
          <p:nvPr/>
        </p:nvSpPr>
        <p:spPr>
          <a:xfrm>
            <a:off x="304558" y="11430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4" name="object 4"/>
          <p:cNvSpPr/>
          <p:nvPr/>
        </p:nvSpPr>
        <p:spPr>
          <a:xfrm>
            <a:off x="1447927" y="5638685"/>
            <a:ext cx="4202430" cy="838200"/>
          </a:xfrm>
          <a:custGeom>
            <a:avLst/>
            <a:gdLst/>
            <a:ahLst/>
            <a:cxnLst/>
            <a:rect l="l" t="t" r="r" b="b"/>
            <a:pathLst>
              <a:path w="4202430" h="838200">
                <a:moveTo>
                  <a:pt x="4062349" y="0"/>
                </a:moveTo>
                <a:lnTo>
                  <a:pt x="139572" y="0"/>
                </a:lnTo>
                <a:lnTo>
                  <a:pt x="95455" y="7117"/>
                </a:lnTo>
                <a:lnTo>
                  <a:pt x="57140" y="26937"/>
                </a:lnTo>
                <a:lnTo>
                  <a:pt x="26928" y="57160"/>
                </a:lnTo>
                <a:lnTo>
                  <a:pt x="7115" y="95484"/>
                </a:lnTo>
                <a:lnTo>
                  <a:pt x="0" y="139611"/>
                </a:lnTo>
                <a:lnTo>
                  <a:pt x="0" y="698093"/>
                </a:lnTo>
                <a:lnTo>
                  <a:pt x="7115" y="742226"/>
                </a:lnTo>
                <a:lnTo>
                  <a:pt x="26928" y="780554"/>
                </a:lnTo>
                <a:lnTo>
                  <a:pt x="57140" y="810778"/>
                </a:lnTo>
                <a:lnTo>
                  <a:pt x="95455" y="830599"/>
                </a:lnTo>
                <a:lnTo>
                  <a:pt x="139572" y="837717"/>
                </a:lnTo>
                <a:lnTo>
                  <a:pt x="4062349" y="837717"/>
                </a:lnTo>
                <a:lnTo>
                  <a:pt x="4106466" y="830599"/>
                </a:lnTo>
                <a:lnTo>
                  <a:pt x="4144781" y="810778"/>
                </a:lnTo>
                <a:lnTo>
                  <a:pt x="4174993" y="780554"/>
                </a:lnTo>
                <a:lnTo>
                  <a:pt x="4194806" y="742226"/>
                </a:lnTo>
                <a:lnTo>
                  <a:pt x="4201922" y="698093"/>
                </a:lnTo>
                <a:lnTo>
                  <a:pt x="4201922" y="139611"/>
                </a:lnTo>
                <a:lnTo>
                  <a:pt x="4194806" y="95484"/>
                </a:lnTo>
                <a:lnTo>
                  <a:pt x="4174993" y="57160"/>
                </a:lnTo>
                <a:lnTo>
                  <a:pt x="4144781" y="26937"/>
                </a:lnTo>
                <a:lnTo>
                  <a:pt x="4106466" y="7117"/>
                </a:lnTo>
                <a:lnTo>
                  <a:pt x="4062349" y="0"/>
                </a:lnTo>
                <a:close/>
              </a:path>
            </a:pathLst>
          </a:custGeom>
          <a:solidFill>
            <a:srgbClr val="CFDCEF"/>
          </a:solidFill>
        </p:spPr>
        <p:txBody>
          <a:bodyPr wrap="square" lIns="0" tIns="0" rIns="0" bIns="0" rtlCol="0"/>
          <a:lstStyle/>
          <a:p>
            <a:endParaRPr/>
          </a:p>
        </p:txBody>
      </p:sp>
      <p:sp>
        <p:nvSpPr>
          <p:cNvPr id="5" name="object 5"/>
          <p:cNvSpPr/>
          <p:nvPr/>
        </p:nvSpPr>
        <p:spPr>
          <a:xfrm>
            <a:off x="1447927" y="5638685"/>
            <a:ext cx="4202430" cy="838200"/>
          </a:xfrm>
          <a:custGeom>
            <a:avLst/>
            <a:gdLst/>
            <a:ahLst/>
            <a:cxnLst/>
            <a:rect l="l" t="t" r="r" b="b"/>
            <a:pathLst>
              <a:path w="4202430" h="838200">
                <a:moveTo>
                  <a:pt x="0" y="139611"/>
                </a:moveTo>
                <a:lnTo>
                  <a:pt x="7115" y="95484"/>
                </a:lnTo>
                <a:lnTo>
                  <a:pt x="26928" y="57160"/>
                </a:lnTo>
                <a:lnTo>
                  <a:pt x="57140" y="26937"/>
                </a:lnTo>
                <a:lnTo>
                  <a:pt x="95455" y="7117"/>
                </a:lnTo>
                <a:lnTo>
                  <a:pt x="139572" y="0"/>
                </a:lnTo>
                <a:lnTo>
                  <a:pt x="4062349" y="0"/>
                </a:lnTo>
                <a:lnTo>
                  <a:pt x="4106466" y="7117"/>
                </a:lnTo>
                <a:lnTo>
                  <a:pt x="4144781" y="26937"/>
                </a:lnTo>
                <a:lnTo>
                  <a:pt x="4174993" y="57160"/>
                </a:lnTo>
                <a:lnTo>
                  <a:pt x="4194806" y="95484"/>
                </a:lnTo>
                <a:lnTo>
                  <a:pt x="4201922" y="139611"/>
                </a:lnTo>
                <a:lnTo>
                  <a:pt x="4201922" y="698093"/>
                </a:lnTo>
                <a:lnTo>
                  <a:pt x="4194806" y="742226"/>
                </a:lnTo>
                <a:lnTo>
                  <a:pt x="4174993" y="780554"/>
                </a:lnTo>
                <a:lnTo>
                  <a:pt x="4144781" y="810778"/>
                </a:lnTo>
                <a:lnTo>
                  <a:pt x="4106466" y="830599"/>
                </a:lnTo>
                <a:lnTo>
                  <a:pt x="4062349" y="837717"/>
                </a:lnTo>
                <a:lnTo>
                  <a:pt x="139572" y="837717"/>
                </a:lnTo>
                <a:lnTo>
                  <a:pt x="95455" y="830599"/>
                </a:lnTo>
                <a:lnTo>
                  <a:pt x="57140" y="810778"/>
                </a:lnTo>
                <a:lnTo>
                  <a:pt x="26928" y="780554"/>
                </a:lnTo>
                <a:lnTo>
                  <a:pt x="7115" y="742226"/>
                </a:lnTo>
                <a:lnTo>
                  <a:pt x="0" y="698093"/>
                </a:lnTo>
                <a:lnTo>
                  <a:pt x="0" y="139611"/>
                </a:lnTo>
                <a:close/>
              </a:path>
            </a:pathLst>
          </a:custGeom>
          <a:ln w="9360">
            <a:solidFill>
              <a:srgbClr val="000000"/>
            </a:solidFill>
          </a:ln>
        </p:spPr>
        <p:txBody>
          <a:bodyPr wrap="square" lIns="0" tIns="0" rIns="0" bIns="0" rtlCol="0"/>
          <a:lstStyle/>
          <a:p>
            <a:endParaRPr/>
          </a:p>
        </p:txBody>
      </p:sp>
      <p:sp>
        <p:nvSpPr>
          <p:cNvPr id="6" name="object 6"/>
          <p:cNvSpPr txBox="1"/>
          <p:nvPr/>
        </p:nvSpPr>
        <p:spPr>
          <a:xfrm>
            <a:off x="70815" y="1696592"/>
            <a:ext cx="12674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Octal</a:t>
            </a:r>
            <a:r>
              <a:rPr sz="2400" spc="-75" dirty="0">
                <a:latin typeface="Tahoma"/>
                <a:cs typeface="Tahoma"/>
              </a:rPr>
              <a:t> </a:t>
            </a:r>
            <a:r>
              <a:rPr sz="2400" spc="-15" dirty="0">
                <a:latin typeface="Tahoma"/>
                <a:cs typeface="Tahoma"/>
              </a:rPr>
              <a:t>No.</a:t>
            </a:r>
            <a:endParaRPr sz="2400">
              <a:latin typeface="Tahoma"/>
              <a:cs typeface="Tahoma"/>
            </a:endParaRPr>
          </a:p>
        </p:txBody>
      </p:sp>
      <p:sp>
        <p:nvSpPr>
          <p:cNvPr id="7" name="object 7"/>
          <p:cNvSpPr txBox="1"/>
          <p:nvPr/>
        </p:nvSpPr>
        <p:spPr>
          <a:xfrm>
            <a:off x="60147" y="2916173"/>
            <a:ext cx="24593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ahoma"/>
                <a:cs typeface="Tahoma"/>
              </a:rPr>
              <a:t>Positional</a:t>
            </a:r>
            <a:r>
              <a:rPr sz="2400" spc="-45" dirty="0">
                <a:latin typeface="Tahoma"/>
                <a:cs typeface="Tahoma"/>
              </a:rPr>
              <a:t> </a:t>
            </a:r>
            <a:r>
              <a:rPr sz="2400" spc="-20" dirty="0">
                <a:latin typeface="Tahoma"/>
                <a:cs typeface="Tahoma"/>
              </a:rPr>
              <a:t>Weights</a:t>
            </a:r>
            <a:endParaRPr sz="2400">
              <a:latin typeface="Tahoma"/>
              <a:cs typeface="Tahoma"/>
            </a:endParaRPr>
          </a:p>
        </p:txBody>
      </p:sp>
      <p:sp>
        <p:nvSpPr>
          <p:cNvPr id="8" name="object 8"/>
          <p:cNvSpPr txBox="1"/>
          <p:nvPr/>
        </p:nvSpPr>
        <p:spPr>
          <a:xfrm>
            <a:off x="6258559" y="1393697"/>
            <a:ext cx="1638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ahoma"/>
                <a:cs typeface="Tahoma"/>
              </a:rPr>
              <a:t>.</a:t>
            </a:r>
            <a:endParaRPr sz="3600">
              <a:latin typeface="Tahoma"/>
              <a:cs typeface="Tahoma"/>
            </a:endParaRPr>
          </a:p>
        </p:txBody>
      </p:sp>
      <p:sp>
        <p:nvSpPr>
          <p:cNvPr id="9" name="object 9"/>
          <p:cNvSpPr/>
          <p:nvPr/>
        </p:nvSpPr>
        <p:spPr>
          <a:xfrm>
            <a:off x="6877431" y="2133726"/>
            <a:ext cx="114935" cy="685800"/>
          </a:xfrm>
          <a:custGeom>
            <a:avLst/>
            <a:gdLst/>
            <a:ahLst/>
            <a:cxnLst/>
            <a:rect l="l" t="t" r="r" b="b"/>
            <a:pathLst>
              <a:path w="114934" h="685800">
                <a:moveTo>
                  <a:pt x="57249" y="44232"/>
                </a:moveTo>
                <a:lnTo>
                  <a:pt x="46077" y="63329"/>
                </a:lnTo>
                <a:lnTo>
                  <a:pt x="45720" y="685419"/>
                </a:lnTo>
                <a:lnTo>
                  <a:pt x="68072" y="685419"/>
                </a:lnTo>
                <a:lnTo>
                  <a:pt x="68401" y="110998"/>
                </a:lnTo>
                <a:lnTo>
                  <a:pt x="68357" y="63329"/>
                </a:lnTo>
                <a:lnTo>
                  <a:pt x="57249" y="44232"/>
                </a:lnTo>
                <a:close/>
              </a:path>
              <a:path w="114934" h="685800">
                <a:moveTo>
                  <a:pt x="57276" y="0"/>
                </a:moveTo>
                <a:lnTo>
                  <a:pt x="2975" y="92710"/>
                </a:lnTo>
                <a:lnTo>
                  <a:pt x="0" y="97917"/>
                </a:lnTo>
                <a:lnTo>
                  <a:pt x="1777" y="104775"/>
                </a:lnTo>
                <a:lnTo>
                  <a:pt x="7112" y="107950"/>
                </a:lnTo>
                <a:lnTo>
                  <a:pt x="12446" y="110998"/>
                </a:lnTo>
                <a:lnTo>
                  <a:pt x="19303" y="109220"/>
                </a:lnTo>
                <a:lnTo>
                  <a:pt x="22351" y="103886"/>
                </a:lnTo>
                <a:lnTo>
                  <a:pt x="46005" y="63452"/>
                </a:lnTo>
                <a:lnTo>
                  <a:pt x="46100" y="22098"/>
                </a:lnTo>
                <a:lnTo>
                  <a:pt x="70142" y="22098"/>
                </a:lnTo>
                <a:lnTo>
                  <a:pt x="57276" y="0"/>
                </a:lnTo>
                <a:close/>
              </a:path>
              <a:path w="114934" h="685800">
                <a:moveTo>
                  <a:pt x="70142" y="22098"/>
                </a:moveTo>
                <a:lnTo>
                  <a:pt x="68452" y="22098"/>
                </a:lnTo>
                <a:lnTo>
                  <a:pt x="68429" y="63452"/>
                </a:lnTo>
                <a:lnTo>
                  <a:pt x="92552"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49" y="44232"/>
                </a:lnTo>
                <a:lnTo>
                  <a:pt x="68429" y="63452"/>
                </a:lnTo>
                <a:lnTo>
                  <a:pt x="68449" y="27686"/>
                </a:lnTo>
                <a:close/>
              </a:path>
              <a:path w="114934" h="685800">
                <a:moveTo>
                  <a:pt x="68452" y="22098"/>
                </a:moveTo>
                <a:lnTo>
                  <a:pt x="46100" y="22098"/>
                </a:lnTo>
                <a:lnTo>
                  <a:pt x="46077" y="63329"/>
                </a:lnTo>
                <a:lnTo>
                  <a:pt x="57249" y="44232"/>
                </a:lnTo>
                <a:lnTo>
                  <a:pt x="47625" y="27686"/>
                </a:lnTo>
                <a:lnTo>
                  <a:pt x="68449" y="27686"/>
                </a:lnTo>
                <a:lnTo>
                  <a:pt x="68452" y="22098"/>
                </a:lnTo>
                <a:close/>
              </a:path>
              <a:path w="114934" h="685800">
                <a:moveTo>
                  <a:pt x="66928" y="27686"/>
                </a:moveTo>
                <a:lnTo>
                  <a:pt x="47625" y="27686"/>
                </a:lnTo>
                <a:lnTo>
                  <a:pt x="57249" y="44232"/>
                </a:lnTo>
                <a:lnTo>
                  <a:pt x="66928" y="27686"/>
                </a:lnTo>
                <a:close/>
              </a:path>
            </a:pathLst>
          </a:custGeom>
          <a:solidFill>
            <a:srgbClr val="FF0000"/>
          </a:solidFill>
        </p:spPr>
        <p:txBody>
          <a:bodyPr wrap="square" lIns="0" tIns="0" rIns="0" bIns="0" rtlCol="0"/>
          <a:lstStyle/>
          <a:p>
            <a:endParaRPr/>
          </a:p>
        </p:txBody>
      </p:sp>
      <p:sp>
        <p:nvSpPr>
          <p:cNvPr id="10" name="object 10"/>
          <p:cNvSpPr/>
          <p:nvPr/>
        </p:nvSpPr>
        <p:spPr>
          <a:xfrm>
            <a:off x="7867777" y="2133726"/>
            <a:ext cx="114935" cy="685800"/>
          </a:xfrm>
          <a:custGeom>
            <a:avLst/>
            <a:gdLst/>
            <a:ahLst/>
            <a:cxnLst/>
            <a:rect l="l" t="t" r="r" b="b"/>
            <a:pathLst>
              <a:path w="114934" h="685800">
                <a:moveTo>
                  <a:pt x="57263" y="44208"/>
                </a:moveTo>
                <a:lnTo>
                  <a:pt x="46077" y="63329"/>
                </a:lnTo>
                <a:lnTo>
                  <a:pt x="45720" y="685419"/>
                </a:lnTo>
                <a:lnTo>
                  <a:pt x="68072" y="685419"/>
                </a:lnTo>
                <a:lnTo>
                  <a:pt x="68417" y="63329"/>
                </a:lnTo>
                <a:lnTo>
                  <a:pt x="57263" y="44208"/>
                </a:lnTo>
                <a:close/>
              </a:path>
              <a:path w="114934" h="685800">
                <a:moveTo>
                  <a:pt x="57276" y="0"/>
                </a:moveTo>
                <a:lnTo>
                  <a:pt x="3099" y="92710"/>
                </a:lnTo>
                <a:lnTo>
                  <a:pt x="0" y="97917"/>
                </a:lnTo>
                <a:lnTo>
                  <a:pt x="1777" y="104775"/>
                </a:lnTo>
                <a:lnTo>
                  <a:pt x="7112" y="107950"/>
                </a:lnTo>
                <a:lnTo>
                  <a:pt x="12446" y="110998"/>
                </a:lnTo>
                <a:lnTo>
                  <a:pt x="19303" y="109220"/>
                </a:lnTo>
                <a:lnTo>
                  <a:pt x="22351" y="103886"/>
                </a:lnTo>
                <a:lnTo>
                  <a:pt x="46065" y="63350"/>
                </a:lnTo>
                <a:lnTo>
                  <a:pt x="46100" y="22098"/>
                </a:lnTo>
                <a:lnTo>
                  <a:pt x="70142" y="22098"/>
                </a:lnTo>
                <a:lnTo>
                  <a:pt x="57276" y="0"/>
                </a:lnTo>
                <a:close/>
              </a:path>
              <a:path w="114934" h="685800">
                <a:moveTo>
                  <a:pt x="70142" y="22098"/>
                </a:moveTo>
                <a:lnTo>
                  <a:pt x="68452" y="22098"/>
                </a:lnTo>
                <a:lnTo>
                  <a:pt x="68429" y="63350"/>
                </a:lnTo>
                <a:lnTo>
                  <a:pt x="92655" y="104901"/>
                </a:lnTo>
                <a:lnTo>
                  <a:pt x="95123" y="109220"/>
                </a:lnTo>
                <a:lnTo>
                  <a:pt x="101980" y="110998"/>
                </a:lnTo>
                <a:lnTo>
                  <a:pt x="112649" y="104901"/>
                </a:lnTo>
                <a:lnTo>
                  <a:pt x="114426" y="98044"/>
                </a:lnTo>
                <a:lnTo>
                  <a:pt x="111178" y="92583"/>
                </a:lnTo>
                <a:lnTo>
                  <a:pt x="70142" y="22098"/>
                </a:lnTo>
                <a:close/>
              </a:path>
              <a:path w="114934" h="685800">
                <a:moveTo>
                  <a:pt x="68449" y="27686"/>
                </a:moveTo>
                <a:lnTo>
                  <a:pt x="66928" y="27686"/>
                </a:lnTo>
                <a:lnTo>
                  <a:pt x="57263" y="44208"/>
                </a:lnTo>
                <a:lnTo>
                  <a:pt x="68429" y="63350"/>
                </a:lnTo>
                <a:lnTo>
                  <a:pt x="68449" y="27686"/>
                </a:lnTo>
                <a:close/>
              </a:path>
              <a:path w="114934" h="685800">
                <a:moveTo>
                  <a:pt x="68452" y="22098"/>
                </a:moveTo>
                <a:lnTo>
                  <a:pt x="46100" y="22098"/>
                </a:lnTo>
                <a:lnTo>
                  <a:pt x="46077" y="63329"/>
                </a:lnTo>
                <a:lnTo>
                  <a:pt x="57263" y="44208"/>
                </a:lnTo>
                <a:lnTo>
                  <a:pt x="47625" y="27686"/>
                </a:lnTo>
                <a:lnTo>
                  <a:pt x="68449" y="27686"/>
                </a:lnTo>
                <a:lnTo>
                  <a:pt x="68452" y="22098"/>
                </a:lnTo>
                <a:close/>
              </a:path>
              <a:path w="114934" h="685800">
                <a:moveTo>
                  <a:pt x="66928" y="27686"/>
                </a:moveTo>
                <a:lnTo>
                  <a:pt x="47625" y="27686"/>
                </a:lnTo>
                <a:lnTo>
                  <a:pt x="57263" y="44208"/>
                </a:lnTo>
                <a:lnTo>
                  <a:pt x="66928" y="27686"/>
                </a:lnTo>
                <a:close/>
              </a:path>
            </a:pathLst>
          </a:custGeom>
          <a:solidFill>
            <a:srgbClr val="FF0000"/>
          </a:solidFill>
        </p:spPr>
        <p:txBody>
          <a:bodyPr wrap="square" lIns="0" tIns="0" rIns="0" bIns="0" rtlCol="0"/>
          <a:lstStyle/>
          <a:p>
            <a:endParaRPr/>
          </a:p>
        </p:txBody>
      </p:sp>
      <p:sp>
        <p:nvSpPr>
          <p:cNvPr id="11" name="object 11"/>
          <p:cNvSpPr/>
          <p:nvPr/>
        </p:nvSpPr>
        <p:spPr>
          <a:xfrm>
            <a:off x="5734430"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7" y="0"/>
                </a:moveTo>
                <a:lnTo>
                  <a:pt x="2975" y="92710"/>
                </a:lnTo>
                <a:lnTo>
                  <a:pt x="0" y="97917"/>
                </a:lnTo>
                <a:lnTo>
                  <a:pt x="1778" y="104775"/>
                </a:lnTo>
                <a:lnTo>
                  <a:pt x="7112" y="107950"/>
                </a:lnTo>
                <a:lnTo>
                  <a:pt x="12446" y="110998"/>
                </a:lnTo>
                <a:lnTo>
                  <a:pt x="19304" y="109220"/>
                </a:lnTo>
                <a:lnTo>
                  <a:pt x="22352" y="103886"/>
                </a:lnTo>
                <a:lnTo>
                  <a:pt x="46005" y="63452"/>
                </a:lnTo>
                <a:lnTo>
                  <a:pt x="46101" y="22098"/>
                </a:lnTo>
                <a:lnTo>
                  <a:pt x="70142" y="22098"/>
                </a:lnTo>
                <a:lnTo>
                  <a:pt x="57277"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7"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1"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2" name="object 12"/>
          <p:cNvSpPr/>
          <p:nvPr/>
        </p:nvSpPr>
        <p:spPr>
          <a:xfrm>
            <a:off x="47437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3" name="object 13"/>
          <p:cNvSpPr/>
          <p:nvPr/>
        </p:nvSpPr>
        <p:spPr>
          <a:xfrm>
            <a:off x="3829303" y="2133726"/>
            <a:ext cx="114935" cy="685800"/>
          </a:xfrm>
          <a:custGeom>
            <a:avLst/>
            <a:gdLst/>
            <a:ahLst/>
            <a:cxnLst/>
            <a:rect l="l" t="t" r="r" b="b"/>
            <a:pathLst>
              <a:path w="114935" h="685800">
                <a:moveTo>
                  <a:pt x="57249" y="44232"/>
                </a:moveTo>
                <a:lnTo>
                  <a:pt x="46077" y="63329"/>
                </a:lnTo>
                <a:lnTo>
                  <a:pt x="45720" y="685419"/>
                </a:lnTo>
                <a:lnTo>
                  <a:pt x="68072" y="685419"/>
                </a:lnTo>
                <a:lnTo>
                  <a:pt x="68401" y="110998"/>
                </a:lnTo>
                <a:lnTo>
                  <a:pt x="68357" y="63329"/>
                </a:lnTo>
                <a:lnTo>
                  <a:pt x="57249" y="44232"/>
                </a:lnTo>
                <a:close/>
              </a:path>
              <a:path w="114935" h="685800">
                <a:moveTo>
                  <a:pt x="57276" y="0"/>
                </a:moveTo>
                <a:lnTo>
                  <a:pt x="3099" y="92710"/>
                </a:lnTo>
                <a:lnTo>
                  <a:pt x="0" y="97917"/>
                </a:lnTo>
                <a:lnTo>
                  <a:pt x="1778" y="104775"/>
                </a:lnTo>
                <a:lnTo>
                  <a:pt x="7112" y="107950"/>
                </a:lnTo>
                <a:lnTo>
                  <a:pt x="12446" y="110998"/>
                </a:lnTo>
                <a:lnTo>
                  <a:pt x="19304" y="109220"/>
                </a:lnTo>
                <a:lnTo>
                  <a:pt x="22351" y="103886"/>
                </a:lnTo>
                <a:lnTo>
                  <a:pt x="46005" y="63452"/>
                </a:lnTo>
                <a:lnTo>
                  <a:pt x="46100" y="22098"/>
                </a:lnTo>
                <a:lnTo>
                  <a:pt x="70142" y="22098"/>
                </a:lnTo>
                <a:lnTo>
                  <a:pt x="57276" y="0"/>
                </a:lnTo>
                <a:close/>
              </a:path>
              <a:path w="114935" h="685800">
                <a:moveTo>
                  <a:pt x="70142" y="22098"/>
                </a:moveTo>
                <a:lnTo>
                  <a:pt x="68453" y="22098"/>
                </a:lnTo>
                <a:lnTo>
                  <a:pt x="68429" y="63452"/>
                </a:lnTo>
                <a:lnTo>
                  <a:pt x="92552" y="104901"/>
                </a:lnTo>
                <a:lnTo>
                  <a:pt x="95123" y="109220"/>
                </a:lnTo>
                <a:lnTo>
                  <a:pt x="101981" y="110998"/>
                </a:lnTo>
                <a:lnTo>
                  <a:pt x="112649" y="104901"/>
                </a:lnTo>
                <a:lnTo>
                  <a:pt x="114426" y="98044"/>
                </a:lnTo>
                <a:lnTo>
                  <a:pt x="111178" y="92583"/>
                </a:lnTo>
                <a:lnTo>
                  <a:pt x="70142" y="22098"/>
                </a:lnTo>
                <a:close/>
              </a:path>
              <a:path w="114935" h="685800">
                <a:moveTo>
                  <a:pt x="68449" y="27686"/>
                </a:moveTo>
                <a:lnTo>
                  <a:pt x="66929" y="27686"/>
                </a:lnTo>
                <a:lnTo>
                  <a:pt x="57249" y="44232"/>
                </a:lnTo>
                <a:lnTo>
                  <a:pt x="68429" y="63452"/>
                </a:lnTo>
                <a:lnTo>
                  <a:pt x="68449" y="27686"/>
                </a:lnTo>
                <a:close/>
              </a:path>
              <a:path w="114935" h="685800">
                <a:moveTo>
                  <a:pt x="68453" y="22098"/>
                </a:moveTo>
                <a:lnTo>
                  <a:pt x="46100" y="22098"/>
                </a:lnTo>
                <a:lnTo>
                  <a:pt x="46077" y="63329"/>
                </a:lnTo>
                <a:lnTo>
                  <a:pt x="57249" y="44232"/>
                </a:lnTo>
                <a:lnTo>
                  <a:pt x="47625" y="27686"/>
                </a:lnTo>
                <a:lnTo>
                  <a:pt x="68449" y="27686"/>
                </a:lnTo>
                <a:lnTo>
                  <a:pt x="68453" y="22098"/>
                </a:lnTo>
                <a:close/>
              </a:path>
              <a:path w="114935" h="685800">
                <a:moveTo>
                  <a:pt x="66929" y="27686"/>
                </a:moveTo>
                <a:lnTo>
                  <a:pt x="47625" y="27686"/>
                </a:lnTo>
                <a:lnTo>
                  <a:pt x="57249" y="44232"/>
                </a:lnTo>
                <a:lnTo>
                  <a:pt x="66929" y="27686"/>
                </a:lnTo>
                <a:close/>
              </a:path>
            </a:pathLst>
          </a:custGeom>
          <a:solidFill>
            <a:srgbClr val="FF0000"/>
          </a:solidFill>
        </p:spPr>
        <p:txBody>
          <a:bodyPr wrap="square" lIns="0" tIns="0" rIns="0" bIns="0" rtlCol="0"/>
          <a:lstStyle/>
          <a:p>
            <a:endParaRPr/>
          </a:p>
        </p:txBody>
      </p:sp>
      <p:sp>
        <p:nvSpPr>
          <p:cNvPr id="14" name="object 14"/>
          <p:cNvSpPr txBox="1"/>
          <p:nvPr/>
        </p:nvSpPr>
        <p:spPr>
          <a:xfrm>
            <a:off x="6821324" y="1564841"/>
            <a:ext cx="1157605" cy="494665"/>
          </a:xfrm>
          <a:prstGeom prst="rect">
            <a:avLst/>
          </a:prstGeom>
        </p:spPr>
        <p:txBody>
          <a:bodyPr vert="horz" wrap="square" lIns="0" tIns="15875" rIns="0" bIns="0" rtlCol="0">
            <a:spAutoFit/>
          </a:bodyPr>
          <a:lstStyle/>
          <a:p>
            <a:pPr marL="12700">
              <a:lnSpc>
                <a:spcPct val="100000"/>
              </a:lnSpc>
              <a:spcBef>
                <a:spcPts val="125"/>
              </a:spcBef>
              <a:tabLst>
                <a:tab pos="977265" algn="l"/>
              </a:tabLst>
            </a:pPr>
            <a:r>
              <a:rPr sz="3050" spc="-215" dirty="0">
                <a:latin typeface="Times New Roman"/>
                <a:cs typeface="Times New Roman"/>
              </a:rPr>
              <a:t>2	4</a:t>
            </a:r>
            <a:endParaRPr sz="3050">
              <a:latin typeface="Times New Roman"/>
              <a:cs typeface="Times New Roman"/>
            </a:endParaRPr>
          </a:p>
        </p:txBody>
      </p:sp>
      <p:sp>
        <p:nvSpPr>
          <p:cNvPr id="15" name="object 15"/>
          <p:cNvSpPr txBox="1">
            <a:spLocks noGrp="1"/>
          </p:cNvSpPr>
          <p:nvPr>
            <p:ph type="body" idx="1"/>
          </p:nvPr>
        </p:nvSpPr>
        <p:spPr>
          <a:prstGeom prst="rect">
            <a:avLst/>
          </a:prstGeom>
        </p:spPr>
        <p:txBody>
          <a:bodyPr vert="horz" wrap="square" lIns="0" tIns="13335" rIns="0" bIns="0" rtlCol="0">
            <a:spAutoFit/>
          </a:bodyPr>
          <a:lstStyle/>
          <a:p>
            <a:pPr marL="153670">
              <a:lnSpc>
                <a:spcPct val="100000"/>
              </a:lnSpc>
              <a:spcBef>
                <a:spcPts val="105"/>
              </a:spcBef>
              <a:tabLst>
                <a:tab pos="1059180" algn="l"/>
                <a:tab pos="2059305" algn="l"/>
              </a:tabLst>
            </a:pPr>
            <a:r>
              <a:rPr spc="-245" dirty="0"/>
              <a:t>3	</a:t>
            </a:r>
            <a:r>
              <a:rPr spc="-215" dirty="0"/>
              <a:t>6	</a:t>
            </a:r>
            <a:r>
              <a:rPr spc="-245" dirty="0"/>
              <a:t>5</a:t>
            </a:r>
          </a:p>
          <a:p>
            <a:pPr>
              <a:lnSpc>
                <a:spcPct val="100000"/>
              </a:lnSpc>
              <a:spcBef>
                <a:spcPts val="5"/>
              </a:spcBef>
            </a:pPr>
            <a:endParaRPr sz="4750"/>
          </a:p>
          <a:p>
            <a:pPr marL="101600">
              <a:lnSpc>
                <a:spcPct val="100000"/>
              </a:lnSpc>
              <a:tabLst>
                <a:tab pos="1104900" algn="l"/>
                <a:tab pos="2044700" algn="l"/>
                <a:tab pos="3111500" algn="l"/>
                <a:tab pos="4102100" algn="l"/>
              </a:tabLst>
            </a:pPr>
            <a:r>
              <a:rPr sz="4425" spc="-427" baseline="-25423" dirty="0"/>
              <a:t>8</a:t>
            </a:r>
            <a:r>
              <a:rPr sz="1700" spc="-285" dirty="0"/>
              <a:t>2	</a:t>
            </a:r>
            <a:r>
              <a:rPr sz="4425" spc="-532" baseline="-25423" dirty="0"/>
              <a:t>8</a:t>
            </a:r>
            <a:r>
              <a:rPr sz="1700" spc="-355" dirty="0"/>
              <a:t>1	</a:t>
            </a:r>
            <a:r>
              <a:rPr sz="4425" spc="-442" baseline="-25423" dirty="0"/>
              <a:t>8</a:t>
            </a:r>
            <a:r>
              <a:rPr sz="1700" spc="-295" dirty="0"/>
              <a:t>0	</a:t>
            </a:r>
            <a:r>
              <a:rPr sz="4425" spc="-405" baseline="-25423" dirty="0"/>
              <a:t>8</a:t>
            </a:r>
            <a:r>
              <a:rPr sz="1700" spc="-270" dirty="0">
                <a:latin typeface="Symbol"/>
                <a:cs typeface="Symbol"/>
              </a:rPr>
              <a:t></a:t>
            </a:r>
            <a:r>
              <a:rPr sz="1700" spc="-270" dirty="0"/>
              <a:t>1	</a:t>
            </a:r>
            <a:r>
              <a:rPr sz="4425" spc="-412" baseline="-25423" dirty="0"/>
              <a:t>8</a:t>
            </a:r>
            <a:r>
              <a:rPr sz="1700" spc="-275" dirty="0">
                <a:latin typeface="Symbol"/>
                <a:cs typeface="Symbol"/>
              </a:rPr>
              <a:t></a:t>
            </a:r>
            <a:r>
              <a:rPr sz="1700" spc="-275" dirty="0"/>
              <a:t>2</a:t>
            </a:r>
            <a:endParaRPr sz="1700">
              <a:latin typeface="Symbol"/>
              <a:cs typeface="Symbol"/>
            </a:endParaRPr>
          </a:p>
        </p:txBody>
      </p:sp>
      <p:sp>
        <p:nvSpPr>
          <p:cNvPr id="16" name="object 16"/>
          <p:cNvSpPr txBox="1"/>
          <p:nvPr/>
        </p:nvSpPr>
        <p:spPr>
          <a:xfrm>
            <a:off x="1615453" y="3724128"/>
            <a:ext cx="7200900" cy="2543175"/>
          </a:xfrm>
          <a:prstGeom prst="rect">
            <a:avLst/>
          </a:prstGeom>
        </p:spPr>
        <p:txBody>
          <a:bodyPr vert="horz" wrap="square" lIns="0" tIns="15240" rIns="0" bIns="0" rtlCol="0">
            <a:spAutoFit/>
          </a:bodyPr>
          <a:lstStyle/>
          <a:p>
            <a:pPr marL="1551305">
              <a:lnSpc>
                <a:spcPct val="100000"/>
              </a:lnSpc>
              <a:spcBef>
                <a:spcPts val="120"/>
              </a:spcBef>
            </a:pPr>
            <a:r>
              <a:rPr sz="2900" spc="-280" dirty="0">
                <a:latin typeface="Symbol"/>
                <a:cs typeface="Symbol"/>
              </a:rPr>
              <a:t></a:t>
            </a:r>
            <a:r>
              <a:rPr sz="2900" spc="-260" dirty="0">
                <a:latin typeface="Times New Roman"/>
                <a:cs typeface="Times New Roman"/>
              </a:rPr>
              <a:t> </a:t>
            </a:r>
            <a:r>
              <a:rPr sz="2900" spc="-185" dirty="0">
                <a:latin typeface="Times New Roman"/>
                <a:cs typeface="Times New Roman"/>
              </a:rPr>
              <a:t>(3</a:t>
            </a:r>
            <a:r>
              <a:rPr sz="2900" spc="-185" dirty="0">
                <a:latin typeface="Symbol"/>
                <a:cs typeface="Symbol"/>
              </a:rPr>
              <a:t></a:t>
            </a:r>
            <a:r>
              <a:rPr sz="2900" spc="-185" dirty="0">
                <a:latin typeface="Times New Roman"/>
                <a:cs typeface="Times New Roman"/>
              </a:rPr>
              <a:t>8</a:t>
            </a:r>
            <a:r>
              <a:rPr sz="2550" spc="-277" baseline="42483" dirty="0">
                <a:latin typeface="Times New Roman"/>
                <a:cs typeface="Times New Roman"/>
              </a:rPr>
              <a:t>2</a:t>
            </a:r>
            <a:r>
              <a:rPr sz="2550" spc="-240" baseline="42483" dirty="0">
                <a:latin typeface="Times New Roman"/>
                <a:cs typeface="Times New Roman"/>
              </a:rPr>
              <a:t> </a:t>
            </a:r>
            <a:r>
              <a:rPr sz="2900" spc="-170" dirty="0">
                <a:latin typeface="Times New Roman"/>
                <a:cs typeface="Times New Roman"/>
              </a:rPr>
              <a:t>)</a:t>
            </a:r>
            <a:r>
              <a:rPr sz="2900" spc="-320" dirty="0">
                <a:latin typeface="Times New Roman"/>
                <a:cs typeface="Times New Roman"/>
              </a:rPr>
              <a:t> </a:t>
            </a:r>
            <a:r>
              <a:rPr sz="2900" spc="-280" dirty="0">
                <a:latin typeface="Symbol"/>
                <a:cs typeface="Symbol"/>
              </a:rPr>
              <a:t></a:t>
            </a:r>
            <a:r>
              <a:rPr sz="2900" spc="-380" dirty="0">
                <a:latin typeface="Times New Roman"/>
                <a:cs typeface="Times New Roman"/>
              </a:rPr>
              <a:t> </a:t>
            </a:r>
            <a:r>
              <a:rPr sz="2900" spc="-190" dirty="0">
                <a:latin typeface="Times New Roman"/>
                <a:cs typeface="Times New Roman"/>
              </a:rPr>
              <a:t>(6</a:t>
            </a:r>
            <a:r>
              <a:rPr sz="2900" spc="-190" dirty="0">
                <a:latin typeface="Symbol"/>
                <a:cs typeface="Symbol"/>
              </a:rPr>
              <a:t></a:t>
            </a:r>
            <a:r>
              <a:rPr sz="2900" spc="-190" dirty="0">
                <a:latin typeface="Times New Roman"/>
                <a:cs typeface="Times New Roman"/>
              </a:rPr>
              <a:t>8</a:t>
            </a:r>
            <a:r>
              <a:rPr sz="2550" spc="-284" baseline="42483" dirty="0">
                <a:latin typeface="Times New Roman"/>
                <a:cs typeface="Times New Roman"/>
              </a:rPr>
              <a:t>1</a:t>
            </a:r>
            <a:r>
              <a:rPr sz="2550" spc="-405" baseline="42483" dirty="0">
                <a:latin typeface="Times New Roman"/>
                <a:cs typeface="Times New Roman"/>
              </a:rPr>
              <a:t> </a:t>
            </a:r>
            <a:r>
              <a:rPr sz="2900" spc="-170" dirty="0">
                <a:latin typeface="Times New Roman"/>
                <a:cs typeface="Times New Roman"/>
              </a:rPr>
              <a:t>)</a:t>
            </a:r>
            <a:r>
              <a:rPr sz="2900" spc="-320" dirty="0">
                <a:latin typeface="Times New Roman"/>
                <a:cs typeface="Times New Roman"/>
              </a:rPr>
              <a:t> </a:t>
            </a:r>
            <a:r>
              <a:rPr sz="2900" spc="-280" dirty="0">
                <a:latin typeface="Symbol"/>
                <a:cs typeface="Symbol"/>
              </a:rPr>
              <a:t></a:t>
            </a:r>
            <a:r>
              <a:rPr sz="2900" spc="-385" dirty="0">
                <a:latin typeface="Times New Roman"/>
                <a:cs typeface="Times New Roman"/>
              </a:rPr>
              <a:t> </a:t>
            </a:r>
            <a:r>
              <a:rPr sz="2900" spc="-180" dirty="0">
                <a:latin typeface="Times New Roman"/>
                <a:cs typeface="Times New Roman"/>
              </a:rPr>
              <a:t>(5</a:t>
            </a:r>
            <a:r>
              <a:rPr sz="2900" spc="-180" dirty="0">
                <a:latin typeface="Symbol"/>
                <a:cs typeface="Symbol"/>
              </a:rPr>
              <a:t></a:t>
            </a:r>
            <a:r>
              <a:rPr sz="2900" spc="-180" dirty="0">
                <a:latin typeface="Times New Roman"/>
                <a:cs typeface="Times New Roman"/>
              </a:rPr>
              <a:t>8</a:t>
            </a:r>
            <a:r>
              <a:rPr sz="2550" spc="-270" baseline="42483" dirty="0">
                <a:latin typeface="Times New Roman"/>
                <a:cs typeface="Times New Roman"/>
              </a:rPr>
              <a:t>0</a:t>
            </a:r>
            <a:r>
              <a:rPr sz="2550" spc="-277" baseline="42483" dirty="0">
                <a:latin typeface="Times New Roman"/>
                <a:cs typeface="Times New Roman"/>
              </a:rPr>
              <a:t> </a:t>
            </a:r>
            <a:r>
              <a:rPr sz="2900" spc="-160" dirty="0">
                <a:latin typeface="Times New Roman"/>
                <a:cs typeface="Times New Roman"/>
              </a:rPr>
              <a:t>).(2</a:t>
            </a:r>
            <a:r>
              <a:rPr sz="2900" spc="-160" dirty="0">
                <a:latin typeface="Symbol"/>
                <a:cs typeface="Symbol"/>
              </a:rPr>
              <a:t></a:t>
            </a:r>
            <a:r>
              <a:rPr sz="2900" spc="-160" dirty="0">
                <a:latin typeface="Times New Roman"/>
                <a:cs typeface="Times New Roman"/>
              </a:rPr>
              <a:t>8</a:t>
            </a:r>
            <a:r>
              <a:rPr sz="2550" spc="-240" baseline="42483" dirty="0">
                <a:latin typeface="Symbol"/>
                <a:cs typeface="Symbol"/>
              </a:rPr>
              <a:t></a:t>
            </a:r>
            <a:r>
              <a:rPr sz="2550" spc="-240" baseline="42483" dirty="0">
                <a:latin typeface="Times New Roman"/>
                <a:cs typeface="Times New Roman"/>
              </a:rPr>
              <a:t>1</a:t>
            </a:r>
            <a:r>
              <a:rPr sz="2900" spc="-160" dirty="0">
                <a:latin typeface="Times New Roman"/>
                <a:cs typeface="Times New Roman"/>
              </a:rPr>
              <a:t>)</a:t>
            </a:r>
            <a:r>
              <a:rPr sz="2900" spc="-300" dirty="0">
                <a:latin typeface="Times New Roman"/>
                <a:cs typeface="Times New Roman"/>
              </a:rPr>
              <a:t> </a:t>
            </a:r>
            <a:r>
              <a:rPr sz="2900" spc="-280" dirty="0">
                <a:latin typeface="Symbol"/>
                <a:cs typeface="Symbol"/>
              </a:rPr>
              <a:t></a:t>
            </a:r>
            <a:r>
              <a:rPr sz="2900" spc="-400" dirty="0">
                <a:latin typeface="Times New Roman"/>
                <a:cs typeface="Times New Roman"/>
              </a:rPr>
              <a:t> </a:t>
            </a:r>
            <a:r>
              <a:rPr sz="2900" spc="-165" dirty="0">
                <a:latin typeface="Times New Roman"/>
                <a:cs typeface="Times New Roman"/>
              </a:rPr>
              <a:t>(4</a:t>
            </a:r>
            <a:r>
              <a:rPr sz="2900" spc="-165" dirty="0">
                <a:latin typeface="Symbol"/>
                <a:cs typeface="Symbol"/>
              </a:rPr>
              <a:t></a:t>
            </a:r>
            <a:r>
              <a:rPr sz="2900" spc="-165" dirty="0">
                <a:latin typeface="Times New Roman"/>
                <a:cs typeface="Times New Roman"/>
              </a:rPr>
              <a:t>8</a:t>
            </a:r>
            <a:r>
              <a:rPr sz="2550" spc="-247" baseline="42483" dirty="0">
                <a:latin typeface="Symbol"/>
                <a:cs typeface="Symbol"/>
              </a:rPr>
              <a:t></a:t>
            </a:r>
            <a:r>
              <a:rPr sz="2550" spc="-247" baseline="42483" dirty="0">
                <a:latin typeface="Times New Roman"/>
                <a:cs typeface="Times New Roman"/>
              </a:rPr>
              <a:t>2</a:t>
            </a:r>
            <a:r>
              <a:rPr sz="2550" spc="-300" baseline="42483" dirty="0">
                <a:latin typeface="Times New Roman"/>
                <a:cs typeface="Times New Roman"/>
              </a:rPr>
              <a:t> </a:t>
            </a:r>
            <a:r>
              <a:rPr sz="2900" spc="-170" dirty="0">
                <a:latin typeface="Times New Roman"/>
                <a:cs typeface="Times New Roman"/>
              </a:rPr>
              <a:t>)</a:t>
            </a:r>
            <a:endParaRPr sz="2900">
              <a:latin typeface="Times New Roman"/>
              <a:cs typeface="Times New Roman"/>
            </a:endParaRPr>
          </a:p>
          <a:p>
            <a:pPr marL="1560830">
              <a:lnSpc>
                <a:spcPct val="100000"/>
              </a:lnSpc>
              <a:spcBef>
                <a:spcPts val="2175"/>
              </a:spcBef>
              <a:tabLst>
                <a:tab pos="1971675" algn="l"/>
                <a:tab pos="2757170" algn="l"/>
                <a:tab pos="3169920" algn="l"/>
                <a:tab pos="3788410" algn="l"/>
                <a:tab pos="4295140" algn="l"/>
                <a:tab pos="4843780" algn="l"/>
                <a:tab pos="5220970" algn="l"/>
                <a:tab pos="6002020" algn="l"/>
              </a:tabLst>
            </a:pPr>
            <a:r>
              <a:rPr sz="2400" dirty="0">
                <a:latin typeface="Tahoma"/>
                <a:cs typeface="Tahoma"/>
              </a:rPr>
              <a:t>=	192	+	48	+	5	.	0.25	+0.0625</a:t>
            </a:r>
            <a:endParaRPr sz="2400">
              <a:latin typeface="Tahoma"/>
              <a:cs typeface="Tahoma"/>
            </a:endParaRPr>
          </a:p>
          <a:p>
            <a:pPr marL="1577340">
              <a:lnSpc>
                <a:spcPct val="100000"/>
              </a:lnSpc>
              <a:spcBef>
                <a:spcPts val="2525"/>
              </a:spcBef>
            </a:pPr>
            <a:r>
              <a:rPr sz="2400" dirty="0">
                <a:latin typeface="Tahoma"/>
                <a:cs typeface="Tahoma"/>
              </a:rPr>
              <a:t>=</a:t>
            </a:r>
            <a:r>
              <a:rPr sz="2400" spc="-5" dirty="0">
                <a:latin typeface="Tahoma"/>
                <a:cs typeface="Tahoma"/>
              </a:rPr>
              <a:t> 245.3125</a:t>
            </a:r>
            <a:endParaRPr sz="2400">
              <a:latin typeface="Tahoma"/>
              <a:cs typeface="Tahoma"/>
            </a:endParaRPr>
          </a:p>
          <a:p>
            <a:pPr marL="25400">
              <a:lnSpc>
                <a:spcPct val="100000"/>
              </a:lnSpc>
              <a:spcBef>
                <a:spcPts val="2560"/>
              </a:spcBef>
            </a:pPr>
            <a:r>
              <a:rPr sz="2750" spc="145" dirty="0">
                <a:latin typeface="Times New Roman"/>
                <a:cs typeface="Times New Roman"/>
              </a:rPr>
              <a:t>(365.24)</a:t>
            </a:r>
            <a:r>
              <a:rPr sz="1550" spc="145" dirty="0">
                <a:latin typeface="Times New Roman"/>
                <a:cs typeface="Times New Roman"/>
              </a:rPr>
              <a:t>8 </a:t>
            </a:r>
            <a:r>
              <a:rPr sz="2750" spc="300" dirty="0">
                <a:latin typeface="Symbol"/>
                <a:cs typeface="Symbol"/>
              </a:rPr>
              <a:t></a:t>
            </a:r>
            <a:r>
              <a:rPr sz="2750" spc="-355" dirty="0">
                <a:latin typeface="Times New Roman"/>
                <a:cs typeface="Times New Roman"/>
              </a:rPr>
              <a:t> </a:t>
            </a:r>
            <a:r>
              <a:rPr sz="2750" spc="140" dirty="0">
                <a:latin typeface="Times New Roman"/>
                <a:cs typeface="Times New Roman"/>
              </a:rPr>
              <a:t>(245.3125)</a:t>
            </a:r>
            <a:r>
              <a:rPr sz="1550" spc="140" dirty="0">
                <a:latin typeface="Times New Roman"/>
                <a:cs typeface="Times New Roman"/>
              </a:rPr>
              <a:t>10</a:t>
            </a:r>
            <a:endParaRPr sz="15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xfrm>
            <a:off x="535940" y="189738"/>
            <a:ext cx="1355725" cy="513715"/>
          </a:xfrm>
          <a:prstGeom prst="rect">
            <a:avLst/>
          </a:prstGeom>
        </p:spPr>
        <p:txBody>
          <a:bodyPr vert="horz" wrap="square" lIns="0" tIns="12700" rIns="0" bIns="0" rtlCol="0">
            <a:spAutoFit/>
          </a:bodyPr>
          <a:lstStyle/>
          <a:p>
            <a:pPr marL="12700">
              <a:lnSpc>
                <a:spcPct val="100000"/>
              </a:lnSpc>
              <a:spcBef>
                <a:spcPts val="100"/>
              </a:spcBef>
            </a:pPr>
            <a:r>
              <a:rPr sz="3200" spc="-20" dirty="0"/>
              <a:t>Exercise</a:t>
            </a:r>
            <a:endParaRPr sz="3200"/>
          </a:p>
        </p:txBody>
      </p:sp>
      <p:sp>
        <p:nvSpPr>
          <p:cNvPr id="4" name="object 4"/>
          <p:cNvSpPr txBox="1"/>
          <p:nvPr/>
        </p:nvSpPr>
        <p:spPr>
          <a:xfrm>
            <a:off x="371144" y="921994"/>
            <a:ext cx="7178040" cy="3422650"/>
          </a:xfrm>
          <a:prstGeom prst="rect">
            <a:avLst/>
          </a:prstGeom>
        </p:spPr>
        <p:txBody>
          <a:bodyPr vert="horz" wrap="square" lIns="0" tIns="12065" rIns="0" bIns="0" rtlCol="0">
            <a:spAutoFit/>
          </a:bodyPr>
          <a:lstStyle/>
          <a:p>
            <a:pPr marL="367665" marR="17780" indent="-342900">
              <a:lnSpc>
                <a:spcPct val="150100"/>
              </a:lnSpc>
              <a:spcBef>
                <a:spcPts val="95"/>
              </a:spcBef>
              <a:buFont typeface="Arial"/>
              <a:buChar char="•"/>
              <a:tabLst>
                <a:tab pos="367665" algn="l"/>
                <a:tab pos="368300" algn="l"/>
              </a:tabLst>
            </a:pPr>
            <a:r>
              <a:rPr sz="3200" spc="-15" dirty="0">
                <a:latin typeface="Calibri"/>
                <a:cs typeface="Calibri"/>
              </a:rPr>
              <a:t>Convert following </a:t>
            </a:r>
            <a:r>
              <a:rPr sz="3200" spc="-10" dirty="0">
                <a:latin typeface="Calibri"/>
                <a:cs typeface="Calibri"/>
              </a:rPr>
              <a:t>Octal Numbers </a:t>
            </a:r>
            <a:r>
              <a:rPr sz="3200" dirty="0">
                <a:latin typeface="Calibri"/>
                <a:cs typeface="Calibri"/>
              </a:rPr>
              <a:t>in </a:t>
            </a:r>
            <a:r>
              <a:rPr sz="3200" spc="-20" dirty="0">
                <a:latin typeface="Calibri"/>
                <a:cs typeface="Calibri"/>
              </a:rPr>
              <a:t>to </a:t>
            </a:r>
            <a:r>
              <a:rPr sz="3200" spc="-5" dirty="0">
                <a:latin typeface="Calibri"/>
                <a:cs typeface="Calibri"/>
              </a:rPr>
              <a:t>its  </a:t>
            </a:r>
            <a:r>
              <a:rPr sz="3200" spc="-10" dirty="0">
                <a:latin typeface="Calibri"/>
                <a:cs typeface="Calibri"/>
              </a:rPr>
              <a:t>equivalent </a:t>
            </a:r>
            <a:r>
              <a:rPr sz="3200" spc="-5" dirty="0">
                <a:latin typeface="Calibri"/>
                <a:cs typeface="Calibri"/>
              </a:rPr>
              <a:t>Decimal</a:t>
            </a:r>
            <a:r>
              <a:rPr sz="3200" spc="-10" dirty="0">
                <a:latin typeface="Calibri"/>
                <a:cs typeface="Calibri"/>
              </a:rPr>
              <a:t> </a:t>
            </a:r>
            <a:r>
              <a:rPr sz="3200" dirty="0">
                <a:latin typeface="Calibri"/>
                <a:cs typeface="Calibri"/>
              </a:rPr>
              <a:t>Number:</a:t>
            </a:r>
            <a:endParaRPr sz="3200">
              <a:latin typeface="Calibri"/>
              <a:cs typeface="Calibri"/>
            </a:endParaRPr>
          </a:p>
          <a:p>
            <a:pPr marL="883285">
              <a:lnSpc>
                <a:spcPct val="100000"/>
              </a:lnSpc>
              <a:spcBef>
                <a:spcPts val="1780"/>
              </a:spcBef>
              <a:tabLst>
                <a:tab pos="1396365" algn="l"/>
              </a:tabLst>
            </a:pPr>
            <a:r>
              <a:rPr sz="2800" spc="-5" dirty="0">
                <a:latin typeface="Calibri"/>
                <a:cs typeface="Calibri"/>
              </a:rPr>
              <a:t>1.	(3006.05)</a:t>
            </a:r>
            <a:r>
              <a:rPr sz="2775" spc="-7" baseline="-21021" dirty="0">
                <a:latin typeface="Calibri"/>
                <a:cs typeface="Calibri"/>
              </a:rPr>
              <a:t>8 </a:t>
            </a:r>
            <a:r>
              <a:rPr sz="2800" spc="-5" dirty="0">
                <a:latin typeface="Calibri"/>
                <a:cs typeface="Calibri"/>
              </a:rPr>
              <a:t>= ( ?</a:t>
            </a:r>
            <a:r>
              <a:rPr sz="2800" spc="-135"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a:p>
            <a:pPr marL="883285">
              <a:lnSpc>
                <a:spcPct val="100000"/>
              </a:lnSpc>
              <a:spcBef>
                <a:spcPts val="1685"/>
              </a:spcBef>
              <a:tabLst>
                <a:tab pos="1396365" algn="l"/>
              </a:tabLst>
            </a:pPr>
            <a:r>
              <a:rPr sz="2800" spc="-5" dirty="0">
                <a:latin typeface="Calibri"/>
                <a:cs typeface="Calibri"/>
              </a:rPr>
              <a:t>2.	(273.56)</a:t>
            </a:r>
            <a:r>
              <a:rPr sz="2775" spc="-7" baseline="-21021" dirty="0">
                <a:latin typeface="Calibri"/>
                <a:cs typeface="Calibri"/>
              </a:rPr>
              <a:t>8 </a:t>
            </a:r>
            <a:r>
              <a:rPr sz="2800" spc="-5" dirty="0">
                <a:latin typeface="Calibri"/>
                <a:cs typeface="Calibri"/>
              </a:rPr>
              <a:t>= ( ?</a:t>
            </a:r>
            <a:r>
              <a:rPr sz="2800" spc="-155"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a:p>
            <a:pPr marL="883285">
              <a:lnSpc>
                <a:spcPct val="100000"/>
              </a:lnSpc>
              <a:spcBef>
                <a:spcPts val="1680"/>
              </a:spcBef>
              <a:tabLst>
                <a:tab pos="1396365" algn="l"/>
              </a:tabLst>
            </a:pPr>
            <a:r>
              <a:rPr sz="2800" spc="-5" dirty="0">
                <a:latin typeface="Calibri"/>
                <a:cs typeface="Calibri"/>
              </a:rPr>
              <a:t>3.	(6534.04)</a:t>
            </a:r>
            <a:r>
              <a:rPr sz="2775" spc="-7" baseline="-21021" dirty="0">
                <a:latin typeface="Calibri"/>
                <a:cs typeface="Calibri"/>
              </a:rPr>
              <a:t>8 </a:t>
            </a:r>
            <a:r>
              <a:rPr sz="2800" spc="-5" dirty="0">
                <a:latin typeface="Calibri"/>
                <a:cs typeface="Calibri"/>
              </a:rPr>
              <a:t>= ( ?</a:t>
            </a:r>
            <a:r>
              <a:rPr sz="2800" spc="-135" dirty="0">
                <a:latin typeface="Calibri"/>
                <a:cs typeface="Calibri"/>
              </a:rPr>
              <a:t> </a:t>
            </a:r>
            <a:r>
              <a:rPr sz="2800" spc="5" dirty="0">
                <a:latin typeface="Calibri"/>
                <a:cs typeface="Calibri"/>
              </a:rPr>
              <a:t>)</a:t>
            </a:r>
            <a:r>
              <a:rPr sz="2775" spc="7" baseline="-21021" dirty="0">
                <a:latin typeface="Calibri"/>
                <a:cs typeface="Calibri"/>
              </a:rPr>
              <a:t>10</a:t>
            </a:r>
            <a:endParaRPr sz="2775" baseline="-21021">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558" y="914400"/>
            <a:ext cx="8535035" cy="635"/>
          </a:xfrm>
          <a:custGeom>
            <a:avLst/>
            <a:gdLst/>
            <a:ahLst/>
            <a:cxnLst/>
            <a:rect l="l" t="t" r="r" b="b"/>
            <a:pathLst>
              <a:path w="8535035" h="634">
                <a:moveTo>
                  <a:pt x="0" y="0"/>
                </a:moveTo>
                <a:lnTo>
                  <a:pt x="8534514" y="380"/>
                </a:lnTo>
              </a:path>
            </a:pathLst>
          </a:custGeom>
          <a:ln w="5076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2682" rIns="0" bIns="0" rtlCol="0">
            <a:spAutoFit/>
          </a:bodyPr>
          <a:lstStyle/>
          <a:p>
            <a:pPr marL="12700" marR="5080">
              <a:lnSpc>
                <a:spcPct val="100000"/>
              </a:lnSpc>
              <a:spcBef>
                <a:spcPts val="100"/>
              </a:spcBef>
            </a:pPr>
            <a:r>
              <a:rPr sz="3200" b="1" spc="-15" dirty="0">
                <a:latin typeface="Calibri"/>
                <a:cs typeface="Calibri"/>
              </a:rPr>
              <a:t>Conversion </a:t>
            </a:r>
            <a:r>
              <a:rPr sz="3200" b="1" spc="-10" dirty="0">
                <a:latin typeface="Calibri"/>
                <a:cs typeface="Calibri"/>
              </a:rPr>
              <a:t>from </a:t>
            </a:r>
            <a:r>
              <a:rPr sz="3200" b="1" spc="-20" dirty="0">
                <a:latin typeface="Calibri"/>
                <a:cs typeface="Calibri"/>
              </a:rPr>
              <a:t>Hex </a:t>
            </a:r>
            <a:r>
              <a:rPr sz="3200" b="1" spc="-5" dirty="0">
                <a:latin typeface="Calibri"/>
                <a:cs typeface="Calibri"/>
              </a:rPr>
              <a:t>Number </a:t>
            </a:r>
            <a:r>
              <a:rPr sz="3200" b="1" spc="-20" dirty="0">
                <a:latin typeface="Calibri"/>
                <a:cs typeface="Calibri"/>
              </a:rPr>
              <a:t>to </a:t>
            </a:r>
            <a:r>
              <a:rPr sz="3200" b="1" spc="-5" dirty="0">
                <a:latin typeface="Calibri"/>
                <a:cs typeface="Calibri"/>
              </a:rPr>
              <a:t>Decimal  Number</a:t>
            </a:r>
            <a:endParaRPr sz="3200">
              <a:latin typeface="Calibri"/>
              <a:cs typeface="Calibri"/>
            </a:endParaRPr>
          </a:p>
        </p:txBody>
      </p:sp>
      <p:sp>
        <p:nvSpPr>
          <p:cNvPr id="4" name="object 4"/>
          <p:cNvSpPr/>
          <p:nvPr/>
        </p:nvSpPr>
        <p:spPr>
          <a:xfrm>
            <a:off x="6182995" y="5051933"/>
            <a:ext cx="1928495" cy="516255"/>
          </a:xfrm>
          <a:custGeom>
            <a:avLst/>
            <a:gdLst/>
            <a:ahLst/>
            <a:cxnLst/>
            <a:rect l="l" t="t" r="r" b="b"/>
            <a:pathLst>
              <a:path w="1928495" h="516254">
                <a:moveTo>
                  <a:pt x="964056" y="0"/>
                </a:moveTo>
                <a:lnTo>
                  <a:pt x="892114" y="707"/>
                </a:lnTo>
                <a:lnTo>
                  <a:pt x="821606" y="2795"/>
                </a:lnTo>
                <a:lnTo>
                  <a:pt x="752720" y="6215"/>
                </a:lnTo>
                <a:lnTo>
                  <a:pt x="685642" y="10917"/>
                </a:lnTo>
                <a:lnTo>
                  <a:pt x="620559" y="16851"/>
                </a:lnTo>
                <a:lnTo>
                  <a:pt x="557656" y="23966"/>
                </a:lnTo>
                <a:lnTo>
                  <a:pt x="497121" y="32214"/>
                </a:lnTo>
                <a:lnTo>
                  <a:pt x="439139" y="41545"/>
                </a:lnTo>
                <a:lnTo>
                  <a:pt x="383899" y="51908"/>
                </a:lnTo>
                <a:lnTo>
                  <a:pt x="331585" y="63254"/>
                </a:lnTo>
                <a:lnTo>
                  <a:pt x="282384" y="75533"/>
                </a:lnTo>
                <a:lnTo>
                  <a:pt x="236483" y="88695"/>
                </a:lnTo>
                <a:lnTo>
                  <a:pt x="194069" y="102691"/>
                </a:lnTo>
                <a:lnTo>
                  <a:pt x="155328" y="117470"/>
                </a:lnTo>
                <a:lnTo>
                  <a:pt x="120446" y="132983"/>
                </a:lnTo>
                <a:lnTo>
                  <a:pt x="63006" y="166011"/>
                </a:lnTo>
                <a:lnTo>
                  <a:pt x="23241" y="201377"/>
                </a:lnTo>
                <a:lnTo>
                  <a:pt x="2644" y="238681"/>
                </a:lnTo>
                <a:lnTo>
                  <a:pt x="0" y="257937"/>
                </a:lnTo>
                <a:lnTo>
                  <a:pt x="2644" y="277176"/>
                </a:lnTo>
                <a:lnTo>
                  <a:pt x="23241" y="314458"/>
                </a:lnTo>
                <a:lnTo>
                  <a:pt x="63006" y="349810"/>
                </a:lnTo>
                <a:lnTo>
                  <a:pt x="120446" y="382834"/>
                </a:lnTo>
                <a:lnTo>
                  <a:pt x="155328" y="398347"/>
                </a:lnTo>
                <a:lnTo>
                  <a:pt x="194069" y="413128"/>
                </a:lnTo>
                <a:lnTo>
                  <a:pt x="236483" y="427127"/>
                </a:lnTo>
                <a:lnTo>
                  <a:pt x="282384" y="440293"/>
                </a:lnTo>
                <a:lnTo>
                  <a:pt x="331585" y="452576"/>
                </a:lnTo>
                <a:lnTo>
                  <a:pt x="383899" y="463927"/>
                </a:lnTo>
                <a:lnTo>
                  <a:pt x="439139" y="474296"/>
                </a:lnTo>
                <a:lnTo>
                  <a:pt x="497121" y="483632"/>
                </a:lnTo>
                <a:lnTo>
                  <a:pt x="557656" y="491886"/>
                </a:lnTo>
                <a:lnTo>
                  <a:pt x="620559" y="499007"/>
                </a:lnTo>
                <a:lnTo>
                  <a:pt x="685642" y="504946"/>
                </a:lnTo>
                <a:lnTo>
                  <a:pt x="752720" y="509652"/>
                </a:lnTo>
                <a:lnTo>
                  <a:pt x="821606" y="513075"/>
                </a:lnTo>
                <a:lnTo>
                  <a:pt x="892114" y="515165"/>
                </a:lnTo>
                <a:lnTo>
                  <a:pt x="964056" y="515874"/>
                </a:lnTo>
                <a:lnTo>
                  <a:pt x="1036015" y="515165"/>
                </a:lnTo>
                <a:lnTo>
                  <a:pt x="1106535" y="513075"/>
                </a:lnTo>
                <a:lnTo>
                  <a:pt x="1175431" y="509652"/>
                </a:lnTo>
                <a:lnTo>
                  <a:pt x="1242517" y="504946"/>
                </a:lnTo>
                <a:lnTo>
                  <a:pt x="1307606" y="499007"/>
                </a:lnTo>
                <a:lnTo>
                  <a:pt x="1370512" y="491886"/>
                </a:lnTo>
                <a:lnTo>
                  <a:pt x="1431049" y="483632"/>
                </a:lnTo>
                <a:lnTo>
                  <a:pt x="1489030" y="474296"/>
                </a:lnTo>
                <a:lnTo>
                  <a:pt x="1544269" y="463927"/>
                </a:lnTo>
                <a:lnTo>
                  <a:pt x="1596580" y="452576"/>
                </a:lnTo>
                <a:lnTo>
                  <a:pt x="1645777" y="440293"/>
                </a:lnTo>
                <a:lnTo>
                  <a:pt x="1691673" y="427127"/>
                </a:lnTo>
                <a:lnTo>
                  <a:pt x="1734082" y="413128"/>
                </a:lnTo>
                <a:lnTo>
                  <a:pt x="1772817" y="398347"/>
                </a:lnTo>
                <a:lnTo>
                  <a:pt x="1807694" y="382834"/>
                </a:lnTo>
                <a:lnTo>
                  <a:pt x="1865122" y="349810"/>
                </a:lnTo>
                <a:lnTo>
                  <a:pt x="1904878" y="314458"/>
                </a:lnTo>
                <a:lnTo>
                  <a:pt x="1925470" y="277176"/>
                </a:lnTo>
                <a:lnTo>
                  <a:pt x="1928113" y="257937"/>
                </a:lnTo>
                <a:lnTo>
                  <a:pt x="1925470" y="238681"/>
                </a:lnTo>
                <a:lnTo>
                  <a:pt x="1904878" y="201377"/>
                </a:lnTo>
                <a:lnTo>
                  <a:pt x="1865122" y="166011"/>
                </a:lnTo>
                <a:lnTo>
                  <a:pt x="1807694" y="132983"/>
                </a:lnTo>
                <a:lnTo>
                  <a:pt x="1772817" y="117470"/>
                </a:lnTo>
                <a:lnTo>
                  <a:pt x="1734082" y="102691"/>
                </a:lnTo>
                <a:lnTo>
                  <a:pt x="1691673" y="88695"/>
                </a:lnTo>
                <a:lnTo>
                  <a:pt x="1645777" y="75533"/>
                </a:lnTo>
                <a:lnTo>
                  <a:pt x="1596580" y="63254"/>
                </a:lnTo>
                <a:lnTo>
                  <a:pt x="1544269" y="51908"/>
                </a:lnTo>
                <a:lnTo>
                  <a:pt x="1489030" y="41545"/>
                </a:lnTo>
                <a:lnTo>
                  <a:pt x="1431049" y="32214"/>
                </a:lnTo>
                <a:lnTo>
                  <a:pt x="1370512" y="23966"/>
                </a:lnTo>
                <a:lnTo>
                  <a:pt x="1307606" y="16851"/>
                </a:lnTo>
                <a:lnTo>
                  <a:pt x="1242517" y="10917"/>
                </a:lnTo>
                <a:lnTo>
                  <a:pt x="1175431" y="6215"/>
                </a:lnTo>
                <a:lnTo>
                  <a:pt x="1106535" y="2795"/>
                </a:lnTo>
                <a:lnTo>
                  <a:pt x="1036015" y="707"/>
                </a:lnTo>
                <a:lnTo>
                  <a:pt x="964056" y="0"/>
                </a:lnTo>
                <a:close/>
              </a:path>
            </a:pathLst>
          </a:custGeom>
          <a:solidFill>
            <a:srgbClr val="FFCC66"/>
          </a:solidFill>
        </p:spPr>
        <p:txBody>
          <a:bodyPr wrap="square" lIns="0" tIns="0" rIns="0" bIns="0" rtlCol="0"/>
          <a:lstStyle/>
          <a:p>
            <a:endParaRPr/>
          </a:p>
        </p:txBody>
      </p:sp>
      <p:sp>
        <p:nvSpPr>
          <p:cNvPr id="5" name="object 5"/>
          <p:cNvSpPr/>
          <p:nvPr/>
        </p:nvSpPr>
        <p:spPr>
          <a:xfrm>
            <a:off x="6182995" y="5051933"/>
            <a:ext cx="1928495" cy="516255"/>
          </a:xfrm>
          <a:custGeom>
            <a:avLst/>
            <a:gdLst/>
            <a:ahLst/>
            <a:cxnLst/>
            <a:rect l="l" t="t" r="r" b="b"/>
            <a:pathLst>
              <a:path w="1928495" h="516254">
                <a:moveTo>
                  <a:pt x="0" y="257937"/>
                </a:moveTo>
                <a:lnTo>
                  <a:pt x="10453" y="219812"/>
                </a:lnTo>
                <a:lnTo>
                  <a:pt x="40821" y="183427"/>
                </a:lnTo>
                <a:lnTo>
                  <a:pt x="89609" y="149180"/>
                </a:lnTo>
                <a:lnTo>
                  <a:pt x="155328" y="117470"/>
                </a:lnTo>
                <a:lnTo>
                  <a:pt x="194069" y="102691"/>
                </a:lnTo>
                <a:lnTo>
                  <a:pt x="236483" y="88695"/>
                </a:lnTo>
                <a:lnTo>
                  <a:pt x="282384" y="75533"/>
                </a:lnTo>
                <a:lnTo>
                  <a:pt x="331585" y="63254"/>
                </a:lnTo>
                <a:lnTo>
                  <a:pt x="383899" y="51908"/>
                </a:lnTo>
                <a:lnTo>
                  <a:pt x="439139" y="41545"/>
                </a:lnTo>
                <a:lnTo>
                  <a:pt x="497121" y="32214"/>
                </a:lnTo>
                <a:lnTo>
                  <a:pt x="557656" y="23966"/>
                </a:lnTo>
                <a:lnTo>
                  <a:pt x="620559" y="16851"/>
                </a:lnTo>
                <a:lnTo>
                  <a:pt x="685642" y="10917"/>
                </a:lnTo>
                <a:lnTo>
                  <a:pt x="752720" y="6215"/>
                </a:lnTo>
                <a:lnTo>
                  <a:pt x="821606" y="2795"/>
                </a:lnTo>
                <a:lnTo>
                  <a:pt x="892114" y="707"/>
                </a:lnTo>
                <a:lnTo>
                  <a:pt x="964056" y="0"/>
                </a:lnTo>
                <a:lnTo>
                  <a:pt x="1036015" y="707"/>
                </a:lnTo>
                <a:lnTo>
                  <a:pt x="1106535" y="2795"/>
                </a:lnTo>
                <a:lnTo>
                  <a:pt x="1175431" y="6215"/>
                </a:lnTo>
                <a:lnTo>
                  <a:pt x="1242517" y="10917"/>
                </a:lnTo>
                <a:lnTo>
                  <a:pt x="1307606" y="16851"/>
                </a:lnTo>
                <a:lnTo>
                  <a:pt x="1370512" y="23966"/>
                </a:lnTo>
                <a:lnTo>
                  <a:pt x="1431049" y="32214"/>
                </a:lnTo>
                <a:lnTo>
                  <a:pt x="1489030" y="41545"/>
                </a:lnTo>
                <a:lnTo>
                  <a:pt x="1544269" y="51908"/>
                </a:lnTo>
                <a:lnTo>
                  <a:pt x="1596580" y="63254"/>
                </a:lnTo>
                <a:lnTo>
                  <a:pt x="1645777" y="75533"/>
                </a:lnTo>
                <a:lnTo>
                  <a:pt x="1691673" y="88695"/>
                </a:lnTo>
                <a:lnTo>
                  <a:pt x="1734082" y="102691"/>
                </a:lnTo>
                <a:lnTo>
                  <a:pt x="1772817" y="117470"/>
                </a:lnTo>
                <a:lnTo>
                  <a:pt x="1807694" y="132983"/>
                </a:lnTo>
                <a:lnTo>
                  <a:pt x="1865122" y="166011"/>
                </a:lnTo>
                <a:lnTo>
                  <a:pt x="1904878" y="201377"/>
                </a:lnTo>
                <a:lnTo>
                  <a:pt x="1925470" y="238681"/>
                </a:lnTo>
                <a:lnTo>
                  <a:pt x="1928113" y="257937"/>
                </a:lnTo>
                <a:lnTo>
                  <a:pt x="1925470" y="277176"/>
                </a:lnTo>
                <a:lnTo>
                  <a:pt x="1904878" y="314458"/>
                </a:lnTo>
                <a:lnTo>
                  <a:pt x="1865122" y="349810"/>
                </a:lnTo>
                <a:lnTo>
                  <a:pt x="1807694" y="382834"/>
                </a:lnTo>
                <a:lnTo>
                  <a:pt x="1772817" y="398347"/>
                </a:lnTo>
                <a:lnTo>
                  <a:pt x="1734082" y="413128"/>
                </a:lnTo>
                <a:lnTo>
                  <a:pt x="1691673" y="427127"/>
                </a:lnTo>
                <a:lnTo>
                  <a:pt x="1645777" y="440293"/>
                </a:lnTo>
                <a:lnTo>
                  <a:pt x="1596580" y="452576"/>
                </a:lnTo>
                <a:lnTo>
                  <a:pt x="1544269" y="463927"/>
                </a:lnTo>
                <a:lnTo>
                  <a:pt x="1489030" y="474296"/>
                </a:lnTo>
                <a:lnTo>
                  <a:pt x="1431049" y="483632"/>
                </a:lnTo>
                <a:lnTo>
                  <a:pt x="1370512" y="491886"/>
                </a:lnTo>
                <a:lnTo>
                  <a:pt x="1307606" y="499007"/>
                </a:lnTo>
                <a:lnTo>
                  <a:pt x="1242517" y="504946"/>
                </a:lnTo>
                <a:lnTo>
                  <a:pt x="1175431" y="509652"/>
                </a:lnTo>
                <a:lnTo>
                  <a:pt x="1106535" y="513075"/>
                </a:lnTo>
                <a:lnTo>
                  <a:pt x="1036015" y="515165"/>
                </a:lnTo>
                <a:lnTo>
                  <a:pt x="964056" y="515874"/>
                </a:lnTo>
                <a:lnTo>
                  <a:pt x="892114" y="515165"/>
                </a:lnTo>
                <a:lnTo>
                  <a:pt x="821606" y="513075"/>
                </a:lnTo>
                <a:lnTo>
                  <a:pt x="752720" y="509652"/>
                </a:lnTo>
                <a:lnTo>
                  <a:pt x="685642" y="504946"/>
                </a:lnTo>
                <a:lnTo>
                  <a:pt x="620559" y="499007"/>
                </a:lnTo>
                <a:lnTo>
                  <a:pt x="557656" y="491886"/>
                </a:lnTo>
                <a:lnTo>
                  <a:pt x="497121" y="483632"/>
                </a:lnTo>
                <a:lnTo>
                  <a:pt x="439139" y="474296"/>
                </a:lnTo>
                <a:lnTo>
                  <a:pt x="383899" y="463927"/>
                </a:lnTo>
                <a:lnTo>
                  <a:pt x="331585" y="452576"/>
                </a:lnTo>
                <a:lnTo>
                  <a:pt x="282384" y="440293"/>
                </a:lnTo>
                <a:lnTo>
                  <a:pt x="236483" y="427127"/>
                </a:lnTo>
                <a:lnTo>
                  <a:pt x="194069" y="413128"/>
                </a:lnTo>
                <a:lnTo>
                  <a:pt x="155328" y="398347"/>
                </a:lnTo>
                <a:lnTo>
                  <a:pt x="120446" y="382834"/>
                </a:lnTo>
                <a:lnTo>
                  <a:pt x="63006" y="349810"/>
                </a:lnTo>
                <a:lnTo>
                  <a:pt x="23241" y="314458"/>
                </a:lnTo>
                <a:lnTo>
                  <a:pt x="2644" y="277176"/>
                </a:lnTo>
                <a:lnTo>
                  <a:pt x="0" y="257937"/>
                </a:lnTo>
                <a:close/>
              </a:path>
            </a:pathLst>
          </a:custGeom>
          <a:ln w="19080">
            <a:solidFill>
              <a:srgbClr val="000000"/>
            </a:solidFill>
          </a:ln>
        </p:spPr>
        <p:txBody>
          <a:bodyPr wrap="square" lIns="0" tIns="0" rIns="0" bIns="0" rtlCol="0"/>
          <a:lstStyle/>
          <a:p>
            <a:endParaRPr/>
          </a:p>
        </p:txBody>
      </p:sp>
      <p:sp>
        <p:nvSpPr>
          <p:cNvPr id="6" name="object 6"/>
          <p:cNvSpPr txBox="1"/>
          <p:nvPr/>
        </p:nvSpPr>
        <p:spPr>
          <a:xfrm>
            <a:off x="6543802" y="5148833"/>
            <a:ext cx="1210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Hexadecimal</a:t>
            </a:r>
            <a:endParaRPr sz="1800">
              <a:latin typeface="Calibri"/>
              <a:cs typeface="Calibri"/>
            </a:endParaRPr>
          </a:p>
        </p:txBody>
      </p:sp>
      <p:sp>
        <p:nvSpPr>
          <p:cNvPr id="7" name="object 7"/>
          <p:cNvSpPr/>
          <p:nvPr/>
        </p:nvSpPr>
        <p:spPr>
          <a:xfrm>
            <a:off x="1220762" y="1371600"/>
            <a:ext cx="2773680" cy="1020444"/>
          </a:xfrm>
          <a:custGeom>
            <a:avLst/>
            <a:gdLst/>
            <a:ahLst/>
            <a:cxnLst/>
            <a:rect l="l" t="t" r="r" b="b"/>
            <a:pathLst>
              <a:path w="2773679" h="1020444">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6"/>
                </a:lnTo>
                <a:lnTo>
                  <a:pt x="38760" y="630415"/>
                </a:lnTo>
                <a:lnTo>
                  <a:pt x="74783" y="675831"/>
                </a:lnTo>
                <a:lnTo>
                  <a:pt x="121661" y="719392"/>
                </a:lnTo>
                <a:lnTo>
                  <a:pt x="178812" y="760884"/>
                </a:lnTo>
                <a:lnTo>
                  <a:pt x="245655" y="800093"/>
                </a:lnTo>
                <a:lnTo>
                  <a:pt x="282530" y="818774"/>
                </a:lnTo>
                <a:lnTo>
                  <a:pt x="321610" y="836805"/>
                </a:lnTo>
                <a:lnTo>
                  <a:pt x="362822" y="854158"/>
                </a:lnTo>
                <a:lnTo>
                  <a:pt x="406095" y="870807"/>
                </a:lnTo>
                <a:lnTo>
                  <a:pt x="451355" y="886725"/>
                </a:lnTo>
                <a:lnTo>
                  <a:pt x="498529" y="901885"/>
                </a:lnTo>
                <a:lnTo>
                  <a:pt x="547546" y="916260"/>
                </a:lnTo>
                <a:lnTo>
                  <a:pt x="598333" y="929825"/>
                </a:lnTo>
                <a:lnTo>
                  <a:pt x="650816" y="942551"/>
                </a:lnTo>
                <a:lnTo>
                  <a:pt x="704924" y="954413"/>
                </a:lnTo>
                <a:lnTo>
                  <a:pt x="760583" y="965384"/>
                </a:lnTo>
                <a:lnTo>
                  <a:pt x="817722" y="975436"/>
                </a:lnTo>
                <a:lnTo>
                  <a:pt x="876267" y="984544"/>
                </a:lnTo>
                <a:lnTo>
                  <a:pt x="936146" y="992681"/>
                </a:lnTo>
                <a:lnTo>
                  <a:pt x="997286" y="999819"/>
                </a:lnTo>
                <a:lnTo>
                  <a:pt x="1059615" y="1005932"/>
                </a:lnTo>
                <a:lnTo>
                  <a:pt x="1123060" y="1010994"/>
                </a:lnTo>
                <a:lnTo>
                  <a:pt x="1187548" y="1014977"/>
                </a:lnTo>
                <a:lnTo>
                  <a:pt x="1253007" y="1017856"/>
                </a:lnTo>
                <a:lnTo>
                  <a:pt x="1319365" y="1019602"/>
                </a:lnTo>
                <a:lnTo>
                  <a:pt x="1386547" y="1020190"/>
                </a:lnTo>
                <a:lnTo>
                  <a:pt x="1453730" y="1019602"/>
                </a:lnTo>
                <a:lnTo>
                  <a:pt x="1520088" y="1017856"/>
                </a:lnTo>
                <a:lnTo>
                  <a:pt x="1585548" y="1014977"/>
                </a:lnTo>
                <a:lnTo>
                  <a:pt x="1650036" y="1010994"/>
                </a:lnTo>
                <a:lnTo>
                  <a:pt x="1713482" y="1005932"/>
                </a:lnTo>
                <a:lnTo>
                  <a:pt x="1775812" y="999819"/>
                </a:lnTo>
                <a:lnTo>
                  <a:pt x="1836953" y="992681"/>
                </a:lnTo>
                <a:lnTo>
                  <a:pt x="1896833" y="984544"/>
                </a:lnTo>
                <a:lnTo>
                  <a:pt x="1955379" y="975436"/>
                </a:lnTo>
                <a:lnTo>
                  <a:pt x="2012519" y="965384"/>
                </a:lnTo>
                <a:lnTo>
                  <a:pt x="2068180" y="954413"/>
                </a:lnTo>
                <a:lnTo>
                  <a:pt x="2122289" y="942551"/>
                </a:lnTo>
                <a:lnTo>
                  <a:pt x="2174774" y="929825"/>
                </a:lnTo>
                <a:lnTo>
                  <a:pt x="2225563" y="916260"/>
                </a:lnTo>
                <a:lnTo>
                  <a:pt x="2274581" y="901885"/>
                </a:lnTo>
                <a:lnTo>
                  <a:pt x="2321758" y="886725"/>
                </a:lnTo>
                <a:lnTo>
                  <a:pt x="2367019" y="870807"/>
                </a:lnTo>
                <a:lnTo>
                  <a:pt x="2410293" y="854158"/>
                </a:lnTo>
                <a:lnTo>
                  <a:pt x="2451508" y="836805"/>
                </a:lnTo>
                <a:lnTo>
                  <a:pt x="2490589" y="818774"/>
                </a:lnTo>
                <a:lnTo>
                  <a:pt x="2527465" y="800093"/>
                </a:lnTo>
                <a:lnTo>
                  <a:pt x="2562064" y="780787"/>
                </a:lnTo>
                <a:lnTo>
                  <a:pt x="2624137" y="740410"/>
                </a:lnTo>
                <a:lnTo>
                  <a:pt x="2676226" y="697857"/>
                </a:lnTo>
                <a:lnTo>
                  <a:pt x="2717752" y="653341"/>
                </a:lnTo>
                <a:lnTo>
                  <a:pt x="2748132" y="607077"/>
                </a:lnTo>
                <a:lnTo>
                  <a:pt x="2766786" y="559278"/>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8" name="object 8"/>
          <p:cNvSpPr/>
          <p:nvPr/>
        </p:nvSpPr>
        <p:spPr>
          <a:xfrm>
            <a:off x="1220762" y="1371600"/>
            <a:ext cx="2773680" cy="1020444"/>
          </a:xfrm>
          <a:custGeom>
            <a:avLst/>
            <a:gdLst/>
            <a:ahLst/>
            <a:cxnLst/>
            <a:rect l="l" t="t" r="r" b="b"/>
            <a:pathLst>
              <a:path w="2773679" h="1020444">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6"/>
                </a:lnTo>
                <a:lnTo>
                  <a:pt x="2734371" y="630415"/>
                </a:lnTo>
                <a:lnTo>
                  <a:pt x="2698346" y="675831"/>
                </a:lnTo>
                <a:lnTo>
                  <a:pt x="2651465" y="719392"/>
                </a:lnTo>
                <a:lnTo>
                  <a:pt x="2594312" y="760884"/>
                </a:lnTo>
                <a:lnTo>
                  <a:pt x="2527465" y="800093"/>
                </a:lnTo>
                <a:lnTo>
                  <a:pt x="2490589" y="818774"/>
                </a:lnTo>
                <a:lnTo>
                  <a:pt x="2451508" y="836805"/>
                </a:lnTo>
                <a:lnTo>
                  <a:pt x="2410293" y="854158"/>
                </a:lnTo>
                <a:lnTo>
                  <a:pt x="2367019" y="870807"/>
                </a:lnTo>
                <a:lnTo>
                  <a:pt x="2321758" y="886725"/>
                </a:lnTo>
                <a:lnTo>
                  <a:pt x="2274581" y="901885"/>
                </a:lnTo>
                <a:lnTo>
                  <a:pt x="2225563" y="916260"/>
                </a:lnTo>
                <a:lnTo>
                  <a:pt x="2174774" y="929825"/>
                </a:lnTo>
                <a:lnTo>
                  <a:pt x="2122289" y="942551"/>
                </a:lnTo>
                <a:lnTo>
                  <a:pt x="2068180" y="954413"/>
                </a:lnTo>
                <a:lnTo>
                  <a:pt x="2012519" y="965384"/>
                </a:lnTo>
                <a:lnTo>
                  <a:pt x="1955379" y="975436"/>
                </a:lnTo>
                <a:lnTo>
                  <a:pt x="1896833" y="984544"/>
                </a:lnTo>
                <a:lnTo>
                  <a:pt x="1836953" y="992681"/>
                </a:lnTo>
                <a:lnTo>
                  <a:pt x="1775812" y="999819"/>
                </a:lnTo>
                <a:lnTo>
                  <a:pt x="1713482" y="1005932"/>
                </a:lnTo>
                <a:lnTo>
                  <a:pt x="1650036" y="1010994"/>
                </a:lnTo>
                <a:lnTo>
                  <a:pt x="1585548" y="1014977"/>
                </a:lnTo>
                <a:lnTo>
                  <a:pt x="1520088" y="1017856"/>
                </a:lnTo>
                <a:lnTo>
                  <a:pt x="1453730" y="1019602"/>
                </a:lnTo>
                <a:lnTo>
                  <a:pt x="1386547" y="1020190"/>
                </a:lnTo>
                <a:lnTo>
                  <a:pt x="1319365" y="1019602"/>
                </a:lnTo>
                <a:lnTo>
                  <a:pt x="1253007" y="1017856"/>
                </a:lnTo>
                <a:lnTo>
                  <a:pt x="1187548" y="1014977"/>
                </a:lnTo>
                <a:lnTo>
                  <a:pt x="1123060" y="1010994"/>
                </a:lnTo>
                <a:lnTo>
                  <a:pt x="1059615" y="1005932"/>
                </a:lnTo>
                <a:lnTo>
                  <a:pt x="997286" y="999819"/>
                </a:lnTo>
                <a:lnTo>
                  <a:pt x="936146" y="992681"/>
                </a:lnTo>
                <a:lnTo>
                  <a:pt x="876267" y="984544"/>
                </a:lnTo>
                <a:lnTo>
                  <a:pt x="817722" y="975436"/>
                </a:lnTo>
                <a:lnTo>
                  <a:pt x="760583" y="965384"/>
                </a:lnTo>
                <a:lnTo>
                  <a:pt x="704924" y="954413"/>
                </a:lnTo>
                <a:lnTo>
                  <a:pt x="650816" y="942551"/>
                </a:lnTo>
                <a:lnTo>
                  <a:pt x="598333" y="929825"/>
                </a:lnTo>
                <a:lnTo>
                  <a:pt x="547546" y="916260"/>
                </a:lnTo>
                <a:lnTo>
                  <a:pt x="498529" y="901885"/>
                </a:lnTo>
                <a:lnTo>
                  <a:pt x="451355" y="886725"/>
                </a:lnTo>
                <a:lnTo>
                  <a:pt x="406095" y="870807"/>
                </a:lnTo>
                <a:lnTo>
                  <a:pt x="362822" y="854158"/>
                </a:lnTo>
                <a:lnTo>
                  <a:pt x="321610" y="836805"/>
                </a:lnTo>
                <a:lnTo>
                  <a:pt x="282530" y="818774"/>
                </a:lnTo>
                <a:lnTo>
                  <a:pt x="245655" y="800093"/>
                </a:lnTo>
                <a:lnTo>
                  <a:pt x="211058" y="780787"/>
                </a:lnTo>
                <a:lnTo>
                  <a:pt x="148988" y="740410"/>
                </a:lnTo>
                <a:lnTo>
                  <a:pt x="96901" y="697857"/>
                </a:lnTo>
                <a:lnTo>
                  <a:pt x="55378" y="653341"/>
                </a:lnTo>
                <a:lnTo>
                  <a:pt x="25000" y="607077"/>
                </a:lnTo>
                <a:lnTo>
                  <a:pt x="6346" y="559278"/>
                </a:lnTo>
                <a:lnTo>
                  <a:pt x="0" y="510159"/>
                </a:lnTo>
                <a:close/>
              </a:path>
            </a:pathLst>
          </a:custGeom>
          <a:ln w="19080">
            <a:solidFill>
              <a:srgbClr val="000000"/>
            </a:solidFill>
          </a:ln>
        </p:spPr>
        <p:txBody>
          <a:bodyPr wrap="square" lIns="0" tIns="0" rIns="0" bIns="0" rtlCol="0"/>
          <a:lstStyle/>
          <a:p>
            <a:endParaRPr/>
          </a:p>
        </p:txBody>
      </p:sp>
      <p:sp>
        <p:nvSpPr>
          <p:cNvPr id="9" name="object 9"/>
          <p:cNvSpPr txBox="1"/>
          <p:nvPr/>
        </p:nvSpPr>
        <p:spPr>
          <a:xfrm>
            <a:off x="2221738" y="1720088"/>
            <a:ext cx="772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Dec</a:t>
            </a:r>
            <a:r>
              <a:rPr sz="1800" spc="-15" dirty="0">
                <a:latin typeface="Calibri"/>
                <a:cs typeface="Calibri"/>
              </a:rPr>
              <a:t>i</a:t>
            </a:r>
            <a:r>
              <a:rPr sz="1800" dirty="0">
                <a:latin typeface="Calibri"/>
                <a:cs typeface="Calibri"/>
              </a:rPr>
              <a:t>mal</a:t>
            </a:r>
            <a:endParaRPr sz="1800">
              <a:latin typeface="Calibri"/>
              <a:cs typeface="Calibri"/>
            </a:endParaRPr>
          </a:p>
        </p:txBody>
      </p:sp>
      <p:sp>
        <p:nvSpPr>
          <p:cNvPr id="10" name="object 10"/>
          <p:cNvSpPr/>
          <p:nvPr/>
        </p:nvSpPr>
        <p:spPr>
          <a:xfrm>
            <a:off x="5761101" y="1371600"/>
            <a:ext cx="2773045" cy="1020444"/>
          </a:xfrm>
          <a:custGeom>
            <a:avLst/>
            <a:gdLst/>
            <a:ahLst/>
            <a:cxnLst/>
            <a:rect l="l" t="t" r="r" b="b"/>
            <a:pathLst>
              <a:path w="2773045" h="1020444">
                <a:moveTo>
                  <a:pt x="1386458" y="0"/>
                </a:moveTo>
                <a:lnTo>
                  <a:pt x="1319286" y="588"/>
                </a:lnTo>
                <a:lnTo>
                  <a:pt x="1252939" y="2334"/>
                </a:lnTo>
                <a:lnTo>
                  <a:pt x="1187489" y="5213"/>
                </a:lnTo>
                <a:lnTo>
                  <a:pt x="1123009" y="9196"/>
                </a:lnTo>
                <a:lnTo>
                  <a:pt x="1059572" y="14258"/>
                </a:lnTo>
                <a:lnTo>
                  <a:pt x="997250" y="20372"/>
                </a:lnTo>
                <a:lnTo>
                  <a:pt x="936116" y="27510"/>
                </a:lnTo>
                <a:lnTo>
                  <a:pt x="876243" y="35647"/>
                </a:lnTo>
                <a:lnTo>
                  <a:pt x="817703" y="44756"/>
                </a:lnTo>
                <a:lnTo>
                  <a:pt x="760569" y="54809"/>
                </a:lnTo>
                <a:lnTo>
                  <a:pt x="704913" y="65781"/>
                </a:lnTo>
                <a:lnTo>
                  <a:pt x="650809" y="77644"/>
                </a:lnTo>
                <a:lnTo>
                  <a:pt x="598329" y="90372"/>
                </a:lnTo>
                <a:lnTo>
                  <a:pt x="547545" y="103939"/>
                </a:lnTo>
                <a:lnTo>
                  <a:pt x="498530" y="118316"/>
                </a:lnTo>
                <a:lnTo>
                  <a:pt x="451357" y="133479"/>
                </a:lnTo>
                <a:lnTo>
                  <a:pt x="406098" y="149399"/>
                </a:lnTo>
                <a:lnTo>
                  <a:pt x="362826" y="166051"/>
                </a:lnTo>
                <a:lnTo>
                  <a:pt x="321614" y="183407"/>
                </a:lnTo>
                <a:lnTo>
                  <a:pt x="282535" y="201442"/>
                </a:lnTo>
                <a:lnTo>
                  <a:pt x="245660" y="220127"/>
                </a:lnTo>
                <a:lnTo>
                  <a:pt x="211063" y="239438"/>
                </a:lnTo>
                <a:lnTo>
                  <a:pt x="148993" y="279825"/>
                </a:lnTo>
                <a:lnTo>
                  <a:pt x="96905" y="322390"/>
                </a:lnTo>
                <a:lnTo>
                  <a:pt x="55381" y="366920"/>
                </a:lnTo>
                <a:lnTo>
                  <a:pt x="25001" y="413200"/>
                </a:lnTo>
                <a:lnTo>
                  <a:pt x="6347" y="461017"/>
                </a:lnTo>
                <a:lnTo>
                  <a:pt x="0" y="510159"/>
                </a:lnTo>
                <a:lnTo>
                  <a:pt x="1598" y="534870"/>
                </a:lnTo>
                <a:lnTo>
                  <a:pt x="14172" y="583356"/>
                </a:lnTo>
                <a:lnTo>
                  <a:pt x="38761" y="630415"/>
                </a:lnTo>
                <a:lnTo>
                  <a:pt x="74786" y="675831"/>
                </a:lnTo>
                <a:lnTo>
                  <a:pt x="121665" y="719392"/>
                </a:lnTo>
                <a:lnTo>
                  <a:pt x="178817" y="760884"/>
                </a:lnTo>
                <a:lnTo>
                  <a:pt x="245660" y="800093"/>
                </a:lnTo>
                <a:lnTo>
                  <a:pt x="282535" y="818774"/>
                </a:lnTo>
                <a:lnTo>
                  <a:pt x="321614" y="836805"/>
                </a:lnTo>
                <a:lnTo>
                  <a:pt x="362826" y="854158"/>
                </a:lnTo>
                <a:lnTo>
                  <a:pt x="406098" y="870807"/>
                </a:lnTo>
                <a:lnTo>
                  <a:pt x="451357" y="886725"/>
                </a:lnTo>
                <a:lnTo>
                  <a:pt x="498530" y="901885"/>
                </a:lnTo>
                <a:lnTo>
                  <a:pt x="547545" y="916260"/>
                </a:lnTo>
                <a:lnTo>
                  <a:pt x="598329" y="929825"/>
                </a:lnTo>
                <a:lnTo>
                  <a:pt x="650809" y="942551"/>
                </a:lnTo>
                <a:lnTo>
                  <a:pt x="704913" y="954413"/>
                </a:lnTo>
                <a:lnTo>
                  <a:pt x="760569" y="965384"/>
                </a:lnTo>
                <a:lnTo>
                  <a:pt x="817703" y="975436"/>
                </a:lnTo>
                <a:lnTo>
                  <a:pt x="876243" y="984544"/>
                </a:lnTo>
                <a:lnTo>
                  <a:pt x="936116" y="992681"/>
                </a:lnTo>
                <a:lnTo>
                  <a:pt x="997250" y="999819"/>
                </a:lnTo>
                <a:lnTo>
                  <a:pt x="1059572" y="1005932"/>
                </a:lnTo>
                <a:lnTo>
                  <a:pt x="1123009" y="1010994"/>
                </a:lnTo>
                <a:lnTo>
                  <a:pt x="1187489" y="1014977"/>
                </a:lnTo>
                <a:lnTo>
                  <a:pt x="1252939" y="1017856"/>
                </a:lnTo>
                <a:lnTo>
                  <a:pt x="1319286" y="1019602"/>
                </a:lnTo>
                <a:lnTo>
                  <a:pt x="1386458" y="1020190"/>
                </a:lnTo>
                <a:lnTo>
                  <a:pt x="1453641" y="1019602"/>
                </a:lnTo>
                <a:lnTo>
                  <a:pt x="1519999" y="1017856"/>
                </a:lnTo>
                <a:lnTo>
                  <a:pt x="1585459" y="1014977"/>
                </a:lnTo>
                <a:lnTo>
                  <a:pt x="1649948" y="1010994"/>
                </a:lnTo>
                <a:lnTo>
                  <a:pt x="1713393" y="1005932"/>
                </a:lnTo>
                <a:lnTo>
                  <a:pt x="1775723" y="999819"/>
                </a:lnTo>
                <a:lnTo>
                  <a:pt x="1836864" y="992681"/>
                </a:lnTo>
                <a:lnTo>
                  <a:pt x="1896744" y="984544"/>
                </a:lnTo>
                <a:lnTo>
                  <a:pt x="1955291" y="975436"/>
                </a:lnTo>
                <a:lnTo>
                  <a:pt x="2012430" y="965384"/>
                </a:lnTo>
                <a:lnTo>
                  <a:pt x="2068091" y="954413"/>
                </a:lnTo>
                <a:lnTo>
                  <a:pt x="2122201" y="942551"/>
                </a:lnTo>
                <a:lnTo>
                  <a:pt x="2174686" y="929825"/>
                </a:lnTo>
                <a:lnTo>
                  <a:pt x="2225474" y="916260"/>
                </a:lnTo>
                <a:lnTo>
                  <a:pt x="2274492" y="901885"/>
                </a:lnTo>
                <a:lnTo>
                  <a:pt x="2321669" y="886725"/>
                </a:lnTo>
                <a:lnTo>
                  <a:pt x="2366930" y="870807"/>
                </a:lnTo>
                <a:lnTo>
                  <a:pt x="2410204" y="854158"/>
                </a:lnTo>
                <a:lnTo>
                  <a:pt x="2451419" y="836805"/>
                </a:lnTo>
                <a:lnTo>
                  <a:pt x="2490500" y="818774"/>
                </a:lnTo>
                <a:lnTo>
                  <a:pt x="2527377" y="800093"/>
                </a:lnTo>
                <a:lnTo>
                  <a:pt x="2561975" y="780787"/>
                </a:lnTo>
                <a:lnTo>
                  <a:pt x="2624048" y="740410"/>
                </a:lnTo>
                <a:lnTo>
                  <a:pt x="2676137" y="697857"/>
                </a:lnTo>
                <a:lnTo>
                  <a:pt x="2717663" y="653341"/>
                </a:lnTo>
                <a:lnTo>
                  <a:pt x="2748043" y="607077"/>
                </a:lnTo>
                <a:lnTo>
                  <a:pt x="2766697" y="559278"/>
                </a:lnTo>
                <a:lnTo>
                  <a:pt x="2773045" y="510159"/>
                </a:lnTo>
                <a:lnTo>
                  <a:pt x="2771446" y="485436"/>
                </a:lnTo>
                <a:lnTo>
                  <a:pt x="2758872" y="436930"/>
                </a:lnTo>
                <a:lnTo>
                  <a:pt x="2734282" y="389854"/>
                </a:lnTo>
                <a:lnTo>
                  <a:pt x="2698257" y="344423"/>
                </a:lnTo>
                <a:lnTo>
                  <a:pt x="2651377" y="300849"/>
                </a:lnTo>
                <a:lnTo>
                  <a:pt x="2594223" y="259346"/>
                </a:lnTo>
                <a:lnTo>
                  <a:pt x="2527377" y="220127"/>
                </a:lnTo>
                <a:lnTo>
                  <a:pt x="2490500" y="201442"/>
                </a:lnTo>
                <a:lnTo>
                  <a:pt x="2451419" y="183407"/>
                </a:lnTo>
                <a:lnTo>
                  <a:pt x="2410204" y="166051"/>
                </a:lnTo>
                <a:lnTo>
                  <a:pt x="2366930" y="149399"/>
                </a:lnTo>
                <a:lnTo>
                  <a:pt x="2321669" y="133479"/>
                </a:lnTo>
                <a:lnTo>
                  <a:pt x="2274492" y="118316"/>
                </a:lnTo>
                <a:lnTo>
                  <a:pt x="2225474" y="103939"/>
                </a:lnTo>
                <a:lnTo>
                  <a:pt x="2174686" y="90372"/>
                </a:lnTo>
                <a:lnTo>
                  <a:pt x="2122201" y="77644"/>
                </a:lnTo>
                <a:lnTo>
                  <a:pt x="2068091" y="65781"/>
                </a:lnTo>
                <a:lnTo>
                  <a:pt x="2012430" y="54809"/>
                </a:lnTo>
                <a:lnTo>
                  <a:pt x="1955291" y="44756"/>
                </a:lnTo>
                <a:lnTo>
                  <a:pt x="1896744" y="35647"/>
                </a:lnTo>
                <a:lnTo>
                  <a:pt x="1836864" y="27510"/>
                </a:lnTo>
                <a:lnTo>
                  <a:pt x="1775723" y="20372"/>
                </a:lnTo>
                <a:lnTo>
                  <a:pt x="1713393" y="14258"/>
                </a:lnTo>
                <a:lnTo>
                  <a:pt x="1649948" y="9196"/>
                </a:lnTo>
                <a:lnTo>
                  <a:pt x="1585459" y="5213"/>
                </a:lnTo>
                <a:lnTo>
                  <a:pt x="1519999" y="2334"/>
                </a:lnTo>
                <a:lnTo>
                  <a:pt x="1453641" y="588"/>
                </a:lnTo>
                <a:lnTo>
                  <a:pt x="1386458" y="0"/>
                </a:lnTo>
                <a:close/>
              </a:path>
            </a:pathLst>
          </a:custGeom>
          <a:solidFill>
            <a:srgbClr val="FFCC66"/>
          </a:solidFill>
        </p:spPr>
        <p:txBody>
          <a:bodyPr wrap="square" lIns="0" tIns="0" rIns="0" bIns="0" rtlCol="0"/>
          <a:lstStyle/>
          <a:p>
            <a:endParaRPr/>
          </a:p>
        </p:txBody>
      </p:sp>
      <p:sp>
        <p:nvSpPr>
          <p:cNvPr id="11" name="object 11"/>
          <p:cNvSpPr/>
          <p:nvPr/>
        </p:nvSpPr>
        <p:spPr>
          <a:xfrm>
            <a:off x="5761101" y="1371600"/>
            <a:ext cx="2773045" cy="1020444"/>
          </a:xfrm>
          <a:custGeom>
            <a:avLst/>
            <a:gdLst/>
            <a:ahLst/>
            <a:cxnLst/>
            <a:rect l="l" t="t" r="r" b="b"/>
            <a:pathLst>
              <a:path w="2773045" h="1020444">
                <a:moveTo>
                  <a:pt x="0" y="510159"/>
                </a:moveTo>
                <a:lnTo>
                  <a:pt x="6347" y="461017"/>
                </a:lnTo>
                <a:lnTo>
                  <a:pt x="25001" y="413200"/>
                </a:lnTo>
                <a:lnTo>
                  <a:pt x="55381" y="366920"/>
                </a:lnTo>
                <a:lnTo>
                  <a:pt x="96905" y="322390"/>
                </a:lnTo>
                <a:lnTo>
                  <a:pt x="148993" y="279825"/>
                </a:lnTo>
                <a:lnTo>
                  <a:pt x="211063" y="239438"/>
                </a:lnTo>
                <a:lnTo>
                  <a:pt x="245660" y="220127"/>
                </a:lnTo>
                <a:lnTo>
                  <a:pt x="282535" y="201442"/>
                </a:lnTo>
                <a:lnTo>
                  <a:pt x="321614" y="183407"/>
                </a:lnTo>
                <a:lnTo>
                  <a:pt x="362826" y="166051"/>
                </a:lnTo>
                <a:lnTo>
                  <a:pt x="406098" y="149399"/>
                </a:lnTo>
                <a:lnTo>
                  <a:pt x="451357" y="133479"/>
                </a:lnTo>
                <a:lnTo>
                  <a:pt x="498530" y="118316"/>
                </a:lnTo>
                <a:lnTo>
                  <a:pt x="547545" y="103939"/>
                </a:lnTo>
                <a:lnTo>
                  <a:pt x="598329" y="90372"/>
                </a:lnTo>
                <a:lnTo>
                  <a:pt x="650809" y="77644"/>
                </a:lnTo>
                <a:lnTo>
                  <a:pt x="704913" y="65781"/>
                </a:lnTo>
                <a:lnTo>
                  <a:pt x="760569" y="54809"/>
                </a:lnTo>
                <a:lnTo>
                  <a:pt x="817703" y="44756"/>
                </a:lnTo>
                <a:lnTo>
                  <a:pt x="876243" y="35647"/>
                </a:lnTo>
                <a:lnTo>
                  <a:pt x="936116" y="27510"/>
                </a:lnTo>
                <a:lnTo>
                  <a:pt x="997250" y="20372"/>
                </a:lnTo>
                <a:lnTo>
                  <a:pt x="1059572" y="14258"/>
                </a:lnTo>
                <a:lnTo>
                  <a:pt x="1123009" y="9196"/>
                </a:lnTo>
                <a:lnTo>
                  <a:pt x="1187489" y="5213"/>
                </a:lnTo>
                <a:lnTo>
                  <a:pt x="1252939" y="2334"/>
                </a:lnTo>
                <a:lnTo>
                  <a:pt x="1319286" y="588"/>
                </a:lnTo>
                <a:lnTo>
                  <a:pt x="1386458" y="0"/>
                </a:lnTo>
                <a:lnTo>
                  <a:pt x="1453641" y="588"/>
                </a:lnTo>
                <a:lnTo>
                  <a:pt x="1519999" y="2334"/>
                </a:lnTo>
                <a:lnTo>
                  <a:pt x="1585459" y="5213"/>
                </a:lnTo>
                <a:lnTo>
                  <a:pt x="1649948" y="9196"/>
                </a:lnTo>
                <a:lnTo>
                  <a:pt x="1713393" y="14258"/>
                </a:lnTo>
                <a:lnTo>
                  <a:pt x="1775723" y="20372"/>
                </a:lnTo>
                <a:lnTo>
                  <a:pt x="1836864" y="27510"/>
                </a:lnTo>
                <a:lnTo>
                  <a:pt x="1896744" y="35647"/>
                </a:lnTo>
                <a:lnTo>
                  <a:pt x="1955291" y="44756"/>
                </a:lnTo>
                <a:lnTo>
                  <a:pt x="2012430" y="54809"/>
                </a:lnTo>
                <a:lnTo>
                  <a:pt x="2068091" y="65781"/>
                </a:lnTo>
                <a:lnTo>
                  <a:pt x="2122201" y="77644"/>
                </a:lnTo>
                <a:lnTo>
                  <a:pt x="2174686" y="90372"/>
                </a:lnTo>
                <a:lnTo>
                  <a:pt x="2225474" y="103939"/>
                </a:lnTo>
                <a:lnTo>
                  <a:pt x="2274492" y="118316"/>
                </a:lnTo>
                <a:lnTo>
                  <a:pt x="2321669" y="133479"/>
                </a:lnTo>
                <a:lnTo>
                  <a:pt x="2366930" y="149399"/>
                </a:lnTo>
                <a:lnTo>
                  <a:pt x="2410204" y="166051"/>
                </a:lnTo>
                <a:lnTo>
                  <a:pt x="2451419" y="183407"/>
                </a:lnTo>
                <a:lnTo>
                  <a:pt x="2490500" y="201442"/>
                </a:lnTo>
                <a:lnTo>
                  <a:pt x="2527377" y="220127"/>
                </a:lnTo>
                <a:lnTo>
                  <a:pt x="2561975" y="239438"/>
                </a:lnTo>
                <a:lnTo>
                  <a:pt x="2624048" y="279825"/>
                </a:lnTo>
                <a:lnTo>
                  <a:pt x="2676137" y="322390"/>
                </a:lnTo>
                <a:lnTo>
                  <a:pt x="2717663" y="366920"/>
                </a:lnTo>
                <a:lnTo>
                  <a:pt x="2748043" y="413200"/>
                </a:lnTo>
                <a:lnTo>
                  <a:pt x="2766697" y="461017"/>
                </a:lnTo>
                <a:lnTo>
                  <a:pt x="2773045" y="510159"/>
                </a:lnTo>
                <a:lnTo>
                  <a:pt x="2771446" y="534870"/>
                </a:lnTo>
                <a:lnTo>
                  <a:pt x="2758872" y="583356"/>
                </a:lnTo>
                <a:lnTo>
                  <a:pt x="2734282" y="630415"/>
                </a:lnTo>
                <a:lnTo>
                  <a:pt x="2698257" y="675831"/>
                </a:lnTo>
                <a:lnTo>
                  <a:pt x="2651377" y="719392"/>
                </a:lnTo>
                <a:lnTo>
                  <a:pt x="2594223" y="760884"/>
                </a:lnTo>
                <a:lnTo>
                  <a:pt x="2527377" y="800093"/>
                </a:lnTo>
                <a:lnTo>
                  <a:pt x="2490500" y="818774"/>
                </a:lnTo>
                <a:lnTo>
                  <a:pt x="2451419" y="836805"/>
                </a:lnTo>
                <a:lnTo>
                  <a:pt x="2410204" y="854158"/>
                </a:lnTo>
                <a:lnTo>
                  <a:pt x="2366930" y="870807"/>
                </a:lnTo>
                <a:lnTo>
                  <a:pt x="2321669" y="886725"/>
                </a:lnTo>
                <a:lnTo>
                  <a:pt x="2274492" y="901885"/>
                </a:lnTo>
                <a:lnTo>
                  <a:pt x="2225474" y="916260"/>
                </a:lnTo>
                <a:lnTo>
                  <a:pt x="2174686" y="929825"/>
                </a:lnTo>
                <a:lnTo>
                  <a:pt x="2122201" y="942551"/>
                </a:lnTo>
                <a:lnTo>
                  <a:pt x="2068091" y="954413"/>
                </a:lnTo>
                <a:lnTo>
                  <a:pt x="2012430" y="965384"/>
                </a:lnTo>
                <a:lnTo>
                  <a:pt x="1955291" y="975436"/>
                </a:lnTo>
                <a:lnTo>
                  <a:pt x="1896744" y="984544"/>
                </a:lnTo>
                <a:lnTo>
                  <a:pt x="1836864" y="992681"/>
                </a:lnTo>
                <a:lnTo>
                  <a:pt x="1775723" y="999819"/>
                </a:lnTo>
                <a:lnTo>
                  <a:pt x="1713393" y="1005932"/>
                </a:lnTo>
                <a:lnTo>
                  <a:pt x="1649948" y="1010994"/>
                </a:lnTo>
                <a:lnTo>
                  <a:pt x="1585459" y="1014977"/>
                </a:lnTo>
                <a:lnTo>
                  <a:pt x="1519999" y="1017856"/>
                </a:lnTo>
                <a:lnTo>
                  <a:pt x="1453641" y="1019602"/>
                </a:lnTo>
                <a:lnTo>
                  <a:pt x="1386458" y="1020190"/>
                </a:lnTo>
                <a:lnTo>
                  <a:pt x="1319286" y="1019602"/>
                </a:lnTo>
                <a:lnTo>
                  <a:pt x="1252939" y="1017856"/>
                </a:lnTo>
                <a:lnTo>
                  <a:pt x="1187489" y="1014977"/>
                </a:lnTo>
                <a:lnTo>
                  <a:pt x="1123009" y="1010994"/>
                </a:lnTo>
                <a:lnTo>
                  <a:pt x="1059572" y="1005932"/>
                </a:lnTo>
                <a:lnTo>
                  <a:pt x="997250" y="999819"/>
                </a:lnTo>
                <a:lnTo>
                  <a:pt x="936116" y="992681"/>
                </a:lnTo>
                <a:lnTo>
                  <a:pt x="876243" y="984544"/>
                </a:lnTo>
                <a:lnTo>
                  <a:pt x="817703" y="975436"/>
                </a:lnTo>
                <a:lnTo>
                  <a:pt x="760569" y="965384"/>
                </a:lnTo>
                <a:lnTo>
                  <a:pt x="704913" y="954413"/>
                </a:lnTo>
                <a:lnTo>
                  <a:pt x="650809" y="942551"/>
                </a:lnTo>
                <a:lnTo>
                  <a:pt x="598329" y="929825"/>
                </a:lnTo>
                <a:lnTo>
                  <a:pt x="547545" y="916260"/>
                </a:lnTo>
                <a:lnTo>
                  <a:pt x="498530" y="901885"/>
                </a:lnTo>
                <a:lnTo>
                  <a:pt x="451357" y="886725"/>
                </a:lnTo>
                <a:lnTo>
                  <a:pt x="406098" y="870807"/>
                </a:lnTo>
                <a:lnTo>
                  <a:pt x="362826" y="854158"/>
                </a:lnTo>
                <a:lnTo>
                  <a:pt x="321614" y="836805"/>
                </a:lnTo>
                <a:lnTo>
                  <a:pt x="282535" y="818774"/>
                </a:lnTo>
                <a:lnTo>
                  <a:pt x="245660" y="800093"/>
                </a:lnTo>
                <a:lnTo>
                  <a:pt x="211063" y="780787"/>
                </a:lnTo>
                <a:lnTo>
                  <a:pt x="148993" y="740410"/>
                </a:lnTo>
                <a:lnTo>
                  <a:pt x="96905" y="697857"/>
                </a:lnTo>
                <a:lnTo>
                  <a:pt x="55381" y="653341"/>
                </a:lnTo>
                <a:lnTo>
                  <a:pt x="25001" y="607077"/>
                </a:lnTo>
                <a:lnTo>
                  <a:pt x="6347" y="559278"/>
                </a:lnTo>
                <a:lnTo>
                  <a:pt x="0" y="510159"/>
                </a:lnTo>
                <a:close/>
              </a:path>
            </a:pathLst>
          </a:custGeom>
          <a:ln w="19080">
            <a:solidFill>
              <a:srgbClr val="000000"/>
            </a:solidFill>
          </a:ln>
        </p:spPr>
        <p:txBody>
          <a:bodyPr wrap="square" lIns="0" tIns="0" rIns="0" bIns="0" rtlCol="0"/>
          <a:lstStyle/>
          <a:p>
            <a:endParaRPr/>
          </a:p>
        </p:txBody>
      </p:sp>
      <p:sp>
        <p:nvSpPr>
          <p:cNvPr id="12" name="object 12"/>
          <p:cNvSpPr txBox="1"/>
          <p:nvPr/>
        </p:nvSpPr>
        <p:spPr>
          <a:xfrm>
            <a:off x="6895338" y="1720088"/>
            <a:ext cx="507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a:t>
            </a:r>
            <a:r>
              <a:rPr sz="1800" spc="-10" dirty="0">
                <a:latin typeface="Calibri"/>
                <a:cs typeface="Calibri"/>
              </a:rPr>
              <a:t>c</a:t>
            </a:r>
            <a:r>
              <a:rPr sz="1800" spc="-30" dirty="0">
                <a:latin typeface="Calibri"/>
                <a:cs typeface="Calibri"/>
              </a:rPr>
              <a:t>t</a:t>
            </a:r>
            <a:r>
              <a:rPr sz="1800" dirty="0">
                <a:latin typeface="Calibri"/>
                <a:cs typeface="Calibri"/>
              </a:rPr>
              <a:t>al</a:t>
            </a:r>
            <a:endParaRPr sz="1800">
              <a:latin typeface="Calibri"/>
              <a:cs typeface="Calibri"/>
            </a:endParaRPr>
          </a:p>
        </p:txBody>
      </p:sp>
      <p:sp>
        <p:nvSpPr>
          <p:cNvPr id="13" name="object 13"/>
          <p:cNvSpPr/>
          <p:nvPr/>
        </p:nvSpPr>
        <p:spPr>
          <a:xfrm>
            <a:off x="1220762" y="4683252"/>
            <a:ext cx="2773680" cy="1020444"/>
          </a:xfrm>
          <a:custGeom>
            <a:avLst/>
            <a:gdLst/>
            <a:ahLst/>
            <a:cxnLst/>
            <a:rect l="l" t="t" r="r" b="b"/>
            <a:pathLst>
              <a:path w="2773679" h="1020445">
                <a:moveTo>
                  <a:pt x="1386547" y="0"/>
                </a:moveTo>
                <a:lnTo>
                  <a:pt x="1319365" y="588"/>
                </a:lnTo>
                <a:lnTo>
                  <a:pt x="1253007" y="2334"/>
                </a:lnTo>
                <a:lnTo>
                  <a:pt x="1187548" y="5213"/>
                </a:lnTo>
                <a:lnTo>
                  <a:pt x="1123060" y="9196"/>
                </a:lnTo>
                <a:lnTo>
                  <a:pt x="1059615" y="14258"/>
                </a:lnTo>
                <a:lnTo>
                  <a:pt x="997286" y="20372"/>
                </a:lnTo>
                <a:lnTo>
                  <a:pt x="936146" y="27510"/>
                </a:lnTo>
                <a:lnTo>
                  <a:pt x="876267" y="35647"/>
                </a:lnTo>
                <a:lnTo>
                  <a:pt x="817722" y="44756"/>
                </a:lnTo>
                <a:lnTo>
                  <a:pt x="760583" y="54809"/>
                </a:lnTo>
                <a:lnTo>
                  <a:pt x="704924" y="65781"/>
                </a:lnTo>
                <a:lnTo>
                  <a:pt x="650816" y="77644"/>
                </a:lnTo>
                <a:lnTo>
                  <a:pt x="598333" y="90372"/>
                </a:lnTo>
                <a:lnTo>
                  <a:pt x="547546" y="103939"/>
                </a:lnTo>
                <a:lnTo>
                  <a:pt x="498529" y="118316"/>
                </a:lnTo>
                <a:lnTo>
                  <a:pt x="451355" y="133479"/>
                </a:lnTo>
                <a:lnTo>
                  <a:pt x="406095" y="149399"/>
                </a:lnTo>
                <a:lnTo>
                  <a:pt x="362822" y="166051"/>
                </a:lnTo>
                <a:lnTo>
                  <a:pt x="321610" y="183407"/>
                </a:lnTo>
                <a:lnTo>
                  <a:pt x="282530" y="201442"/>
                </a:lnTo>
                <a:lnTo>
                  <a:pt x="245655" y="220127"/>
                </a:lnTo>
                <a:lnTo>
                  <a:pt x="211058" y="239438"/>
                </a:lnTo>
                <a:lnTo>
                  <a:pt x="148988" y="279825"/>
                </a:lnTo>
                <a:lnTo>
                  <a:pt x="96901" y="322390"/>
                </a:lnTo>
                <a:lnTo>
                  <a:pt x="55378" y="366920"/>
                </a:lnTo>
                <a:lnTo>
                  <a:pt x="25000" y="413200"/>
                </a:lnTo>
                <a:lnTo>
                  <a:pt x="6346" y="461017"/>
                </a:lnTo>
                <a:lnTo>
                  <a:pt x="0" y="510159"/>
                </a:lnTo>
                <a:lnTo>
                  <a:pt x="1598" y="534870"/>
                </a:lnTo>
                <a:lnTo>
                  <a:pt x="14171" y="583357"/>
                </a:lnTo>
                <a:lnTo>
                  <a:pt x="38760" y="630417"/>
                </a:lnTo>
                <a:lnTo>
                  <a:pt x="74783" y="675835"/>
                </a:lnTo>
                <a:lnTo>
                  <a:pt x="121661" y="719398"/>
                </a:lnTo>
                <a:lnTo>
                  <a:pt x="178812" y="760893"/>
                </a:lnTo>
                <a:lnTo>
                  <a:pt x="245655" y="800105"/>
                </a:lnTo>
                <a:lnTo>
                  <a:pt x="282530" y="818788"/>
                </a:lnTo>
                <a:lnTo>
                  <a:pt x="321610" y="836821"/>
                </a:lnTo>
                <a:lnTo>
                  <a:pt x="362822" y="854175"/>
                </a:lnTo>
                <a:lnTo>
                  <a:pt x="406095" y="870826"/>
                </a:lnTo>
                <a:lnTo>
                  <a:pt x="451355" y="886745"/>
                </a:lnTo>
                <a:lnTo>
                  <a:pt x="498529" y="901907"/>
                </a:lnTo>
                <a:lnTo>
                  <a:pt x="547546" y="916284"/>
                </a:lnTo>
                <a:lnTo>
                  <a:pt x="598333" y="929850"/>
                </a:lnTo>
                <a:lnTo>
                  <a:pt x="650816" y="942578"/>
                </a:lnTo>
                <a:lnTo>
                  <a:pt x="704924" y="954442"/>
                </a:lnTo>
                <a:lnTo>
                  <a:pt x="760583" y="965414"/>
                </a:lnTo>
                <a:lnTo>
                  <a:pt x="817722" y="975468"/>
                </a:lnTo>
                <a:lnTo>
                  <a:pt x="876267" y="984577"/>
                </a:lnTo>
                <a:lnTo>
                  <a:pt x="936146" y="992715"/>
                </a:lnTo>
                <a:lnTo>
                  <a:pt x="997286" y="999854"/>
                </a:lnTo>
                <a:lnTo>
                  <a:pt x="1059615" y="1005968"/>
                </a:lnTo>
                <a:lnTo>
                  <a:pt x="1123060" y="1011031"/>
                </a:lnTo>
                <a:lnTo>
                  <a:pt x="1187548" y="1015015"/>
                </a:lnTo>
                <a:lnTo>
                  <a:pt x="1253007" y="1017893"/>
                </a:lnTo>
                <a:lnTo>
                  <a:pt x="1319365" y="1019640"/>
                </a:lnTo>
                <a:lnTo>
                  <a:pt x="1386547" y="1020229"/>
                </a:lnTo>
                <a:lnTo>
                  <a:pt x="1453730" y="1019640"/>
                </a:lnTo>
                <a:lnTo>
                  <a:pt x="1520088" y="1017893"/>
                </a:lnTo>
                <a:lnTo>
                  <a:pt x="1585548" y="1015015"/>
                </a:lnTo>
                <a:lnTo>
                  <a:pt x="1650036" y="1011031"/>
                </a:lnTo>
                <a:lnTo>
                  <a:pt x="1713482" y="1005968"/>
                </a:lnTo>
                <a:lnTo>
                  <a:pt x="1775812" y="999854"/>
                </a:lnTo>
                <a:lnTo>
                  <a:pt x="1836953" y="992715"/>
                </a:lnTo>
                <a:lnTo>
                  <a:pt x="1896833" y="984577"/>
                </a:lnTo>
                <a:lnTo>
                  <a:pt x="1955379" y="975468"/>
                </a:lnTo>
                <a:lnTo>
                  <a:pt x="2012519" y="965414"/>
                </a:lnTo>
                <a:lnTo>
                  <a:pt x="2068180" y="954442"/>
                </a:lnTo>
                <a:lnTo>
                  <a:pt x="2122289" y="942578"/>
                </a:lnTo>
                <a:lnTo>
                  <a:pt x="2174774" y="929850"/>
                </a:lnTo>
                <a:lnTo>
                  <a:pt x="2225563" y="916284"/>
                </a:lnTo>
                <a:lnTo>
                  <a:pt x="2274581" y="901907"/>
                </a:lnTo>
                <a:lnTo>
                  <a:pt x="2321758" y="886745"/>
                </a:lnTo>
                <a:lnTo>
                  <a:pt x="2367019" y="870826"/>
                </a:lnTo>
                <a:lnTo>
                  <a:pt x="2410293" y="854175"/>
                </a:lnTo>
                <a:lnTo>
                  <a:pt x="2451508" y="836821"/>
                </a:lnTo>
                <a:lnTo>
                  <a:pt x="2490589" y="818788"/>
                </a:lnTo>
                <a:lnTo>
                  <a:pt x="2527465" y="800105"/>
                </a:lnTo>
                <a:lnTo>
                  <a:pt x="2562064" y="780798"/>
                </a:lnTo>
                <a:lnTo>
                  <a:pt x="2624137" y="740418"/>
                </a:lnTo>
                <a:lnTo>
                  <a:pt x="2676226" y="697862"/>
                </a:lnTo>
                <a:lnTo>
                  <a:pt x="2717752" y="653344"/>
                </a:lnTo>
                <a:lnTo>
                  <a:pt x="2748132" y="607079"/>
                </a:lnTo>
                <a:lnTo>
                  <a:pt x="2766786" y="559279"/>
                </a:lnTo>
                <a:lnTo>
                  <a:pt x="2773133" y="510159"/>
                </a:lnTo>
                <a:lnTo>
                  <a:pt x="2771534" y="485436"/>
                </a:lnTo>
                <a:lnTo>
                  <a:pt x="2758961" y="436930"/>
                </a:lnTo>
                <a:lnTo>
                  <a:pt x="2734371" y="389854"/>
                </a:lnTo>
                <a:lnTo>
                  <a:pt x="2698346" y="344423"/>
                </a:lnTo>
                <a:lnTo>
                  <a:pt x="2651465" y="300849"/>
                </a:lnTo>
                <a:lnTo>
                  <a:pt x="2594312" y="259346"/>
                </a:lnTo>
                <a:lnTo>
                  <a:pt x="2527465" y="220127"/>
                </a:lnTo>
                <a:lnTo>
                  <a:pt x="2490589" y="201442"/>
                </a:lnTo>
                <a:lnTo>
                  <a:pt x="2451508" y="183407"/>
                </a:lnTo>
                <a:lnTo>
                  <a:pt x="2410293" y="166051"/>
                </a:lnTo>
                <a:lnTo>
                  <a:pt x="2367019" y="149399"/>
                </a:lnTo>
                <a:lnTo>
                  <a:pt x="2321758" y="133479"/>
                </a:lnTo>
                <a:lnTo>
                  <a:pt x="2274581" y="118316"/>
                </a:lnTo>
                <a:lnTo>
                  <a:pt x="2225563" y="103939"/>
                </a:lnTo>
                <a:lnTo>
                  <a:pt x="2174774" y="90372"/>
                </a:lnTo>
                <a:lnTo>
                  <a:pt x="2122289" y="77644"/>
                </a:lnTo>
                <a:lnTo>
                  <a:pt x="2068180" y="65781"/>
                </a:lnTo>
                <a:lnTo>
                  <a:pt x="2012519" y="54809"/>
                </a:lnTo>
                <a:lnTo>
                  <a:pt x="1955379" y="44756"/>
                </a:lnTo>
                <a:lnTo>
                  <a:pt x="1896833" y="35647"/>
                </a:lnTo>
                <a:lnTo>
                  <a:pt x="1836953" y="27510"/>
                </a:lnTo>
                <a:lnTo>
                  <a:pt x="1775812" y="20372"/>
                </a:lnTo>
                <a:lnTo>
                  <a:pt x="1713482" y="14258"/>
                </a:lnTo>
                <a:lnTo>
                  <a:pt x="1650036" y="9196"/>
                </a:lnTo>
                <a:lnTo>
                  <a:pt x="1585548" y="5213"/>
                </a:lnTo>
                <a:lnTo>
                  <a:pt x="1520088" y="2334"/>
                </a:lnTo>
                <a:lnTo>
                  <a:pt x="1453730" y="588"/>
                </a:lnTo>
                <a:lnTo>
                  <a:pt x="1386547" y="0"/>
                </a:lnTo>
                <a:close/>
              </a:path>
            </a:pathLst>
          </a:custGeom>
          <a:solidFill>
            <a:srgbClr val="FFCC66"/>
          </a:solidFill>
        </p:spPr>
        <p:txBody>
          <a:bodyPr wrap="square" lIns="0" tIns="0" rIns="0" bIns="0" rtlCol="0"/>
          <a:lstStyle/>
          <a:p>
            <a:endParaRPr/>
          </a:p>
        </p:txBody>
      </p:sp>
      <p:sp>
        <p:nvSpPr>
          <p:cNvPr id="14" name="object 14"/>
          <p:cNvSpPr/>
          <p:nvPr/>
        </p:nvSpPr>
        <p:spPr>
          <a:xfrm>
            <a:off x="1220762" y="4683252"/>
            <a:ext cx="2773680" cy="1020444"/>
          </a:xfrm>
          <a:custGeom>
            <a:avLst/>
            <a:gdLst/>
            <a:ahLst/>
            <a:cxnLst/>
            <a:rect l="l" t="t" r="r" b="b"/>
            <a:pathLst>
              <a:path w="2773679" h="1020445">
                <a:moveTo>
                  <a:pt x="0" y="510159"/>
                </a:moveTo>
                <a:lnTo>
                  <a:pt x="6346" y="461017"/>
                </a:lnTo>
                <a:lnTo>
                  <a:pt x="25000" y="413200"/>
                </a:lnTo>
                <a:lnTo>
                  <a:pt x="55378" y="366920"/>
                </a:lnTo>
                <a:lnTo>
                  <a:pt x="96901" y="322390"/>
                </a:lnTo>
                <a:lnTo>
                  <a:pt x="148988" y="279825"/>
                </a:lnTo>
                <a:lnTo>
                  <a:pt x="211058" y="239438"/>
                </a:lnTo>
                <a:lnTo>
                  <a:pt x="245655" y="220127"/>
                </a:lnTo>
                <a:lnTo>
                  <a:pt x="282530" y="201442"/>
                </a:lnTo>
                <a:lnTo>
                  <a:pt x="321610" y="183407"/>
                </a:lnTo>
                <a:lnTo>
                  <a:pt x="362822" y="166051"/>
                </a:lnTo>
                <a:lnTo>
                  <a:pt x="406095" y="149399"/>
                </a:lnTo>
                <a:lnTo>
                  <a:pt x="451355" y="133479"/>
                </a:lnTo>
                <a:lnTo>
                  <a:pt x="498529" y="118316"/>
                </a:lnTo>
                <a:lnTo>
                  <a:pt x="547546" y="103939"/>
                </a:lnTo>
                <a:lnTo>
                  <a:pt x="598333" y="90372"/>
                </a:lnTo>
                <a:lnTo>
                  <a:pt x="650816" y="77644"/>
                </a:lnTo>
                <a:lnTo>
                  <a:pt x="704924" y="65781"/>
                </a:lnTo>
                <a:lnTo>
                  <a:pt x="760583" y="54809"/>
                </a:lnTo>
                <a:lnTo>
                  <a:pt x="817722" y="44756"/>
                </a:lnTo>
                <a:lnTo>
                  <a:pt x="876267" y="35647"/>
                </a:lnTo>
                <a:lnTo>
                  <a:pt x="936146" y="27510"/>
                </a:lnTo>
                <a:lnTo>
                  <a:pt x="997286" y="20372"/>
                </a:lnTo>
                <a:lnTo>
                  <a:pt x="1059615" y="14258"/>
                </a:lnTo>
                <a:lnTo>
                  <a:pt x="1123060" y="9196"/>
                </a:lnTo>
                <a:lnTo>
                  <a:pt x="1187548" y="5213"/>
                </a:lnTo>
                <a:lnTo>
                  <a:pt x="1253007" y="2334"/>
                </a:lnTo>
                <a:lnTo>
                  <a:pt x="1319365" y="588"/>
                </a:lnTo>
                <a:lnTo>
                  <a:pt x="1386547" y="0"/>
                </a:lnTo>
                <a:lnTo>
                  <a:pt x="1453730" y="588"/>
                </a:lnTo>
                <a:lnTo>
                  <a:pt x="1520088" y="2334"/>
                </a:lnTo>
                <a:lnTo>
                  <a:pt x="1585548" y="5213"/>
                </a:lnTo>
                <a:lnTo>
                  <a:pt x="1650036" y="9196"/>
                </a:lnTo>
                <a:lnTo>
                  <a:pt x="1713482" y="14258"/>
                </a:lnTo>
                <a:lnTo>
                  <a:pt x="1775812" y="20372"/>
                </a:lnTo>
                <a:lnTo>
                  <a:pt x="1836953" y="27510"/>
                </a:lnTo>
                <a:lnTo>
                  <a:pt x="1896833" y="35647"/>
                </a:lnTo>
                <a:lnTo>
                  <a:pt x="1955379" y="44756"/>
                </a:lnTo>
                <a:lnTo>
                  <a:pt x="2012519" y="54809"/>
                </a:lnTo>
                <a:lnTo>
                  <a:pt x="2068180" y="65781"/>
                </a:lnTo>
                <a:lnTo>
                  <a:pt x="2122289" y="77644"/>
                </a:lnTo>
                <a:lnTo>
                  <a:pt x="2174774" y="90372"/>
                </a:lnTo>
                <a:lnTo>
                  <a:pt x="2225563" y="103939"/>
                </a:lnTo>
                <a:lnTo>
                  <a:pt x="2274581" y="118316"/>
                </a:lnTo>
                <a:lnTo>
                  <a:pt x="2321758" y="133479"/>
                </a:lnTo>
                <a:lnTo>
                  <a:pt x="2367019" y="149399"/>
                </a:lnTo>
                <a:lnTo>
                  <a:pt x="2410293" y="166051"/>
                </a:lnTo>
                <a:lnTo>
                  <a:pt x="2451508" y="183407"/>
                </a:lnTo>
                <a:lnTo>
                  <a:pt x="2490589" y="201442"/>
                </a:lnTo>
                <a:lnTo>
                  <a:pt x="2527465" y="220127"/>
                </a:lnTo>
                <a:lnTo>
                  <a:pt x="2562064" y="239438"/>
                </a:lnTo>
                <a:lnTo>
                  <a:pt x="2624137" y="279825"/>
                </a:lnTo>
                <a:lnTo>
                  <a:pt x="2676226" y="322390"/>
                </a:lnTo>
                <a:lnTo>
                  <a:pt x="2717752" y="366920"/>
                </a:lnTo>
                <a:lnTo>
                  <a:pt x="2748132" y="413200"/>
                </a:lnTo>
                <a:lnTo>
                  <a:pt x="2766786" y="461017"/>
                </a:lnTo>
                <a:lnTo>
                  <a:pt x="2773133" y="510159"/>
                </a:lnTo>
                <a:lnTo>
                  <a:pt x="2771534" y="534870"/>
                </a:lnTo>
                <a:lnTo>
                  <a:pt x="2758961" y="583357"/>
                </a:lnTo>
                <a:lnTo>
                  <a:pt x="2734371" y="630417"/>
                </a:lnTo>
                <a:lnTo>
                  <a:pt x="2698346" y="675835"/>
                </a:lnTo>
                <a:lnTo>
                  <a:pt x="2651465" y="719398"/>
                </a:lnTo>
                <a:lnTo>
                  <a:pt x="2594312" y="760893"/>
                </a:lnTo>
                <a:lnTo>
                  <a:pt x="2527465" y="800105"/>
                </a:lnTo>
                <a:lnTo>
                  <a:pt x="2490589" y="818788"/>
                </a:lnTo>
                <a:lnTo>
                  <a:pt x="2451508" y="836821"/>
                </a:lnTo>
                <a:lnTo>
                  <a:pt x="2410293" y="854175"/>
                </a:lnTo>
                <a:lnTo>
                  <a:pt x="2367019" y="870826"/>
                </a:lnTo>
                <a:lnTo>
                  <a:pt x="2321758" y="886745"/>
                </a:lnTo>
                <a:lnTo>
                  <a:pt x="2274581" y="901907"/>
                </a:lnTo>
                <a:lnTo>
                  <a:pt x="2225563" y="916284"/>
                </a:lnTo>
                <a:lnTo>
                  <a:pt x="2174774" y="929850"/>
                </a:lnTo>
                <a:lnTo>
                  <a:pt x="2122289" y="942578"/>
                </a:lnTo>
                <a:lnTo>
                  <a:pt x="2068180" y="954442"/>
                </a:lnTo>
                <a:lnTo>
                  <a:pt x="2012519" y="965414"/>
                </a:lnTo>
                <a:lnTo>
                  <a:pt x="1955379" y="975468"/>
                </a:lnTo>
                <a:lnTo>
                  <a:pt x="1896833" y="984577"/>
                </a:lnTo>
                <a:lnTo>
                  <a:pt x="1836953" y="992715"/>
                </a:lnTo>
                <a:lnTo>
                  <a:pt x="1775812" y="999854"/>
                </a:lnTo>
                <a:lnTo>
                  <a:pt x="1713482" y="1005968"/>
                </a:lnTo>
                <a:lnTo>
                  <a:pt x="1650036" y="1011031"/>
                </a:lnTo>
                <a:lnTo>
                  <a:pt x="1585548" y="1015015"/>
                </a:lnTo>
                <a:lnTo>
                  <a:pt x="1520088" y="1017893"/>
                </a:lnTo>
                <a:lnTo>
                  <a:pt x="1453730" y="1019640"/>
                </a:lnTo>
                <a:lnTo>
                  <a:pt x="1386547" y="1020229"/>
                </a:lnTo>
                <a:lnTo>
                  <a:pt x="1319365" y="1019640"/>
                </a:lnTo>
                <a:lnTo>
                  <a:pt x="1253007" y="1017893"/>
                </a:lnTo>
                <a:lnTo>
                  <a:pt x="1187548" y="1015015"/>
                </a:lnTo>
                <a:lnTo>
                  <a:pt x="1123060" y="1011031"/>
                </a:lnTo>
                <a:lnTo>
                  <a:pt x="1059615" y="1005968"/>
                </a:lnTo>
                <a:lnTo>
                  <a:pt x="997286" y="999854"/>
                </a:lnTo>
                <a:lnTo>
                  <a:pt x="936146" y="992715"/>
                </a:lnTo>
                <a:lnTo>
                  <a:pt x="876267" y="984577"/>
                </a:lnTo>
                <a:lnTo>
                  <a:pt x="817722" y="975468"/>
                </a:lnTo>
                <a:lnTo>
                  <a:pt x="760583" y="965414"/>
                </a:lnTo>
                <a:lnTo>
                  <a:pt x="704924" y="954442"/>
                </a:lnTo>
                <a:lnTo>
                  <a:pt x="650816" y="942578"/>
                </a:lnTo>
                <a:lnTo>
                  <a:pt x="598333" y="929850"/>
                </a:lnTo>
                <a:lnTo>
                  <a:pt x="547546" y="916284"/>
                </a:lnTo>
                <a:lnTo>
                  <a:pt x="498529" y="901907"/>
                </a:lnTo>
                <a:lnTo>
                  <a:pt x="451355" y="886745"/>
                </a:lnTo>
                <a:lnTo>
                  <a:pt x="406095" y="870826"/>
                </a:lnTo>
                <a:lnTo>
                  <a:pt x="362822" y="854175"/>
                </a:lnTo>
                <a:lnTo>
                  <a:pt x="321610" y="836821"/>
                </a:lnTo>
                <a:lnTo>
                  <a:pt x="282530" y="818788"/>
                </a:lnTo>
                <a:lnTo>
                  <a:pt x="245655" y="800105"/>
                </a:lnTo>
                <a:lnTo>
                  <a:pt x="211058" y="780798"/>
                </a:lnTo>
                <a:lnTo>
                  <a:pt x="148988" y="740418"/>
                </a:lnTo>
                <a:lnTo>
                  <a:pt x="96901" y="697862"/>
                </a:lnTo>
                <a:lnTo>
                  <a:pt x="55378" y="653344"/>
                </a:lnTo>
                <a:lnTo>
                  <a:pt x="25000" y="607079"/>
                </a:lnTo>
                <a:lnTo>
                  <a:pt x="6346" y="559279"/>
                </a:lnTo>
                <a:lnTo>
                  <a:pt x="0" y="510159"/>
                </a:lnTo>
                <a:close/>
              </a:path>
            </a:pathLst>
          </a:custGeom>
          <a:ln w="19080">
            <a:solidFill>
              <a:srgbClr val="000000"/>
            </a:solidFill>
          </a:ln>
        </p:spPr>
        <p:txBody>
          <a:bodyPr wrap="square" lIns="0" tIns="0" rIns="0" bIns="0" rtlCol="0"/>
          <a:lstStyle/>
          <a:p>
            <a:endParaRPr/>
          </a:p>
        </p:txBody>
      </p:sp>
      <p:sp>
        <p:nvSpPr>
          <p:cNvPr id="15" name="object 15"/>
          <p:cNvSpPr txBox="1"/>
          <p:nvPr/>
        </p:nvSpPr>
        <p:spPr>
          <a:xfrm>
            <a:off x="2299461" y="5032375"/>
            <a:ext cx="6165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Bina</a:t>
            </a:r>
            <a:r>
              <a:rPr sz="1800" spc="5" dirty="0">
                <a:latin typeface="Calibri"/>
                <a:cs typeface="Calibri"/>
              </a:rPr>
              <a:t>r</a:t>
            </a:r>
            <a:r>
              <a:rPr sz="1800" dirty="0">
                <a:latin typeface="Calibri"/>
                <a:cs typeface="Calibri"/>
              </a:rPr>
              <a:t>y</a:t>
            </a:r>
            <a:endParaRPr sz="1800">
              <a:latin typeface="Calibri"/>
              <a:cs typeface="Calibri"/>
            </a:endParaRPr>
          </a:p>
        </p:txBody>
      </p:sp>
      <p:sp>
        <p:nvSpPr>
          <p:cNvPr id="16" name="object 16"/>
          <p:cNvSpPr/>
          <p:nvPr/>
        </p:nvSpPr>
        <p:spPr>
          <a:xfrm>
            <a:off x="3993896" y="2232025"/>
            <a:ext cx="1849755" cy="2684145"/>
          </a:xfrm>
          <a:custGeom>
            <a:avLst/>
            <a:gdLst/>
            <a:ahLst/>
            <a:cxnLst/>
            <a:rect l="l" t="t" r="r" b="b"/>
            <a:pathLst>
              <a:path w="1849754" h="2684145">
                <a:moveTo>
                  <a:pt x="23621" y="2515489"/>
                </a:moveTo>
                <a:lnTo>
                  <a:pt x="0" y="2684145"/>
                </a:lnTo>
                <a:lnTo>
                  <a:pt x="149098" y="2601976"/>
                </a:lnTo>
                <a:lnTo>
                  <a:pt x="137674" y="2594102"/>
                </a:lnTo>
                <a:lnTo>
                  <a:pt x="92837" y="2594102"/>
                </a:lnTo>
                <a:lnTo>
                  <a:pt x="51053" y="2565273"/>
                </a:lnTo>
                <a:lnTo>
                  <a:pt x="65478" y="2544339"/>
                </a:lnTo>
                <a:lnTo>
                  <a:pt x="23621" y="2515489"/>
                </a:lnTo>
                <a:close/>
              </a:path>
              <a:path w="1849754" h="2684145">
                <a:moveTo>
                  <a:pt x="65478" y="2544339"/>
                </a:moveTo>
                <a:lnTo>
                  <a:pt x="51053" y="2565273"/>
                </a:lnTo>
                <a:lnTo>
                  <a:pt x="92837" y="2594102"/>
                </a:lnTo>
                <a:lnTo>
                  <a:pt x="107275" y="2573149"/>
                </a:lnTo>
                <a:lnTo>
                  <a:pt x="65478" y="2544339"/>
                </a:lnTo>
                <a:close/>
              </a:path>
              <a:path w="1849754" h="2684145">
                <a:moveTo>
                  <a:pt x="107275" y="2573149"/>
                </a:moveTo>
                <a:lnTo>
                  <a:pt x="92837" y="2594102"/>
                </a:lnTo>
                <a:lnTo>
                  <a:pt x="137674" y="2594102"/>
                </a:lnTo>
                <a:lnTo>
                  <a:pt x="107275" y="2573149"/>
                </a:lnTo>
                <a:close/>
              </a:path>
              <a:path w="1849754" h="2684145">
                <a:moveTo>
                  <a:pt x="1742272" y="110927"/>
                </a:moveTo>
                <a:lnTo>
                  <a:pt x="65478" y="2544339"/>
                </a:lnTo>
                <a:lnTo>
                  <a:pt x="107275" y="2573149"/>
                </a:lnTo>
                <a:lnTo>
                  <a:pt x="1784160" y="139787"/>
                </a:lnTo>
                <a:lnTo>
                  <a:pt x="1742272" y="110927"/>
                </a:lnTo>
                <a:close/>
              </a:path>
              <a:path w="1849754" h="2684145">
                <a:moveTo>
                  <a:pt x="1836939" y="90042"/>
                </a:moveTo>
                <a:lnTo>
                  <a:pt x="1756664" y="90042"/>
                </a:lnTo>
                <a:lnTo>
                  <a:pt x="1798574" y="118872"/>
                </a:lnTo>
                <a:lnTo>
                  <a:pt x="1784160" y="139787"/>
                </a:lnTo>
                <a:lnTo>
                  <a:pt x="1825878" y="168528"/>
                </a:lnTo>
                <a:lnTo>
                  <a:pt x="1836939" y="90042"/>
                </a:lnTo>
                <a:close/>
              </a:path>
              <a:path w="1849754" h="2684145">
                <a:moveTo>
                  <a:pt x="1756664" y="90042"/>
                </a:moveTo>
                <a:lnTo>
                  <a:pt x="1742272" y="110927"/>
                </a:lnTo>
                <a:lnTo>
                  <a:pt x="1784160" y="139787"/>
                </a:lnTo>
                <a:lnTo>
                  <a:pt x="1798574" y="118872"/>
                </a:lnTo>
                <a:lnTo>
                  <a:pt x="1756664" y="90042"/>
                </a:lnTo>
                <a:close/>
              </a:path>
              <a:path w="1849754" h="2684145">
                <a:moveTo>
                  <a:pt x="1849627" y="0"/>
                </a:moveTo>
                <a:lnTo>
                  <a:pt x="1700529" y="82169"/>
                </a:lnTo>
                <a:lnTo>
                  <a:pt x="1742272" y="110927"/>
                </a:lnTo>
                <a:lnTo>
                  <a:pt x="1756664" y="90042"/>
                </a:lnTo>
                <a:lnTo>
                  <a:pt x="1836939" y="90042"/>
                </a:lnTo>
                <a:lnTo>
                  <a:pt x="1849627" y="0"/>
                </a:lnTo>
                <a:close/>
              </a:path>
            </a:pathLst>
          </a:custGeom>
          <a:solidFill>
            <a:srgbClr val="E3E9EE"/>
          </a:solidFill>
        </p:spPr>
        <p:txBody>
          <a:bodyPr wrap="square" lIns="0" tIns="0" rIns="0" bIns="0" rtlCol="0"/>
          <a:lstStyle/>
          <a:p>
            <a:endParaRPr/>
          </a:p>
        </p:txBody>
      </p:sp>
      <p:sp>
        <p:nvSpPr>
          <p:cNvPr id="17" name="object 17"/>
          <p:cNvSpPr/>
          <p:nvPr/>
        </p:nvSpPr>
        <p:spPr>
          <a:xfrm>
            <a:off x="3993896" y="2232025"/>
            <a:ext cx="1870710" cy="2698750"/>
          </a:xfrm>
          <a:custGeom>
            <a:avLst/>
            <a:gdLst/>
            <a:ahLst/>
            <a:cxnLst/>
            <a:rect l="l" t="t" r="r" b="b"/>
            <a:pathLst>
              <a:path w="1870710" h="2698750">
                <a:moveTo>
                  <a:pt x="107256" y="110967"/>
                </a:moveTo>
                <a:lnTo>
                  <a:pt x="65439" y="139747"/>
                </a:lnTo>
                <a:lnTo>
                  <a:pt x="1828673" y="2698496"/>
                </a:lnTo>
                <a:lnTo>
                  <a:pt x="1870582" y="2669794"/>
                </a:lnTo>
                <a:lnTo>
                  <a:pt x="107256" y="110967"/>
                </a:lnTo>
                <a:close/>
              </a:path>
              <a:path w="1870710" h="2698750">
                <a:moveTo>
                  <a:pt x="0" y="0"/>
                </a:moveTo>
                <a:lnTo>
                  <a:pt x="23621" y="168528"/>
                </a:lnTo>
                <a:lnTo>
                  <a:pt x="65439" y="139747"/>
                </a:lnTo>
                <a:lnTo>
                  <a:pt x="51053" y="118872"/>
                </a:lnTo>
                <a:lnTo>
                  <a:pt x="92837" y="90042"/>
                </a:lnTo>
                <a:lnTo>
                  <a:pt x="137657" y="90042"/>
                </a:lnTo>
                <a:lnTo>
                  <a:pt x="149098" y="82169"/>
                </a:lnTo>
                <a:lnTo>
                  <a:pt x="0" y="0"/>
                </a:lnTo>
                <a:close/>
              </a:path>
              <a:path w="1870710" h="2698750">
                <a:moveTo>
                  <a:pt x="92837" y="90042"/>
                </a:moveTo>
                <a:lnTo>
                  <a:pt x="51053" y="118872"/>
                </a:lnTo>
                <a:lnTo>
                  <a:pt x="65439" y="139747"/>
                </a:lnTo>
                <a:lnTo>
                  <a:pt x="107256" y="110967"/>
                </a:lnTo>
                <a:lnTo>
                  <a:pt x="92837" y="90042"/>
                </a:lnTo>
                <a:close/>
              </a:path>
              <a:path w="1870710" h="2698750">
                <a:moveTo>
                  <a:pt x="137657" y="90042"/>
                </a:moveTo>
                <a:lnTo>
                  <a:pt x="92837" y="90042"/>
                </a:lnTo>
                <a:lnTo>
                  <a:pt x="107256" y="110967"/>
                </a:lnTo>
                <a:lnTo>
                  <a:pt x="137657" y="90042"/>
                </a:lnTo>
                <a:close/>
              </a:path>
            </a:pathLst>
          </a:custGeom>
          <a:solidFill>
            <a:srgbClr val="FF0000"/>
          </a:solidFill>
        </p:spPr>
        <p:txBody>
          <a:bodyPr wrap="square" lIns="0" tIns="0" rIns="0" bIns="0" rtlCol="0"/>
          <a:lstStyle/>
          <a:p>
            <a:endParaRPr/>
          </a:p>
        </p:txBody>
      </p:sp>
      <p:sp>
        <p:nvSpPr>
          <p:cNvPr id="18" name="object 18"/>
          <p:cNvSpPr/>
          <p:nvPr/>
        </p:nvSpPr>
        <p:spPr>
          <a:xfrm>
            <a:off x="7113396" y="2698495"/>
            <a:ext cx="153035" cy="1867535"/>
          </a:xfrm>
          <a:custGeom>
            <a:avLst/>
            <a:gdLst/>
            <a:ahLst/>
            <a:cxnLst/>
            <a:rect l="l" t="t" r="r" b="b"/>
            <a:pathLst>
              <a:path w="153034" h="1867535">
                <a:moveTo>
                  <a:pt x="50803" y="1714753"/>
                </a:moveTo>
                <a:lnTo>
                  <a:pt x="0" y="1714753"/>
                </a:lnTo>
                <a:lnTo>
                  <a:pt x="76200" y="1867027"/>
                </a:lnTo>
                <a:lnTo>
                  <a:pt x="139583" y="1740153"/>
                </a:lnTo>
                <a:lnTo>
                  <a:pt x="50800" y="1740153"/>
                </a:lnTo>
                <a:lnTo>
                  <a:pt x="50803" y="1714753"/>
                </a:lnTo>
                <a:close/>
              </a:path>
              <a:path w="153034" h="1867535">
                <a:moveTo>
                  <a:pt x="51050" y="152315"/>
                </a:moveTo>
                <a:lnTo>
                  <a:pt x="50800" y="1740153"/>
                </a:lnTo>
                <a:lnTo>
                  <a:pt x="101600" y="1740153"/>
                </a:lnTo>
                <a:lnTo>
                  <a:pt x="101850" y="152357"/>
                </a:lnTo>
                <a:lnTo>
                  <a:pt x="51050" y="152315"/>
                </a:lnTo>
                <a:close/>
              </a:path>
              <a:path w="153034" h="1867535">
                <a:moveTo>
                  <a:pt x="152273" y="1714753"/>
                </a:moveTo>
                <a:lnTo>
                  <a:pt x="101603" y="1714753"/>
                </a:lnTo>
                <a:lnTo>
                  <a:pt x="101600" y="1740153"/>
                </a:lnTo>
                <a:lnTo>
                  <a:pt x="139583" y="1740153"/>
                </a:lnTo>
                <a:lnTo>
                  <a:pt x="152273" y="1714753"/>
                </a:lnTo>
                <a:close/>
              </a:path>
              <a:path w="153034" h="1867535">
                <a:moveTo>
                  <a:pt x="139975" y="127000"/>
                </a:moveTo>
                <a:lnTo>
                  <a:pt x="101853" y="127000"/>
                </a:lnTo>
                <a:lnTo>
                  <a:pt x="101850" y="152357"/>
                </a:lnTo>
                <a:lnTo>
                  <a:pt x="152653" y="152400"/>
                </a:lnTo>
                <a:lnTo>
                  <a:pt x="139975" y="127000"/>
                </a:lnTo>
                <a:close/>
              </a:path>
              <a:path w="153034" h="1867535">
                <a:moveTo>
                  <a:pt x="101853" y="127000"/>
                </a:moveTo>
                <a:lnTo>
                  <a:pt x="51053" y="127000"/>
                </a:lnTo>
                <a:lnTo>
                  <a:pt x="51050" y="152315"/>
                </a:lnTo>
                <a:lnTo>
                  <a:pt x="101850" y="152357"/>
                </a:lnTo>
                <a:lnTo>
                  <a:pt x="101853" y="127000"/>
                </a:lnTo>
                <a:close/>
              </a:path>
              <a:path w="153034" h="1867535">
                <a:moveTo>
                  <a:pt x="76580" y="0"/>
                </a:moveTo>
                <a:lnTo>
                  <a:pt x="380" y="152273"/>
                </a:lnTo>
                <a:lnTo>
                  <a:pt x="51050" y="152315"/>
                </a:lnTo>
                <a:lnTo>
                  <a:pt x="51053" y="127000"/>
                </a:lnTo>
                <a:lnTo>
                  <a:pt x="139975" y="127000"/>
                </a:lnTo>
                <a:lnTo>
                  <a:pt x="76580" y="0"/>
                </a:lnTo>
                <a:close/>
              </a:path>
            </a:pathLst>
          </a:custGeom>
          <a:solidFill>
            <a:srgbClr val="E3E9EE"/>
          </a:solidFill>
        </p:spPr>
        <p:txBody>
          <a:bodyPr wrap="square" lIns="0" tIns="0" rIns="0" bIns="0" rtlCol="0"/>
          <a:lstStyle/>
          <a:p>
            <a:endParaRPr/>
          </a:p>
        </p:txBody>
      </p:sp>
      <p:sp>
        <p:nvSpPr>
          <p:cNvPr id="19" name="object 19"/>
          <p:cNvSpPr/>
          <p:nvPr/>
        </p:nvSpPr>
        <p:spPr>
          <a:xfrm>
            <a:off x="2487422" y="2582672"/>
            <a:ext cx="153035" cy="1866900"/>
          </a:xfrm>
          <a:custGeom>
            <a:avLst/>
            <a:gdLst/>
            <a:ahLst/>
            <a:cxnLst/>
            <a:rect l="l" t="t" r="r" b="b"/>
            <a:pathLst>
              <a:path w="153035" h="1866900">
                <a:moveTo>
                  <a:pt x="50803" y="1714627"/>
                </a:moveTo>
                <a:lnTo>
                  <a:pt x="0" y="1714627"/>
                </a:lnTo>
                <a:lnTo>
                  <a:pt x="76200" y="1866900"/>
                </a:lnTo>
                <a:lnTo>
                  <a:pt x="139583" y="1740027"/>
                </a:lnTo>
                <a:lnTo>
                  <a:pt x="50800" y="1740027"/>
                </a:lnTo>
                <a:lnTo>
                  <a:pt x="50803" y="1714627"/>
                </a:lnTo>
                <a:close/>
              </a:path>
              <a:path w="153035" h="1866900">
                <a:moveTo>
                  <a:pt x="101853" y="126873"/>
                </a:moveTo>
                <a:lnTo>
                  <a:pt x="51053" y="126873"/>
                </a:lnTo>
                <a:lnTo>
                  <a:pt x="50800" y="1740027"/>
                </a:lnTo>
                <a:lnTo>
                  <a:pt x="101600" y="1740027"/>
                </a:lnTo>
                <a:lnTo>
                  <a:pt x="101853" y="126873"/>
                </a:lnTo>
                <a:close/>
              </a:path>
              <a:path w="153035" h="1866900">
                <a:moveTo>
                  <a:pt x="152272" y="1714627"/>
                </a:moveTo>
                <a:lnTo>
                  <a:pt x="101603" y="1714627"/>
                </a:lnTo>
                <a:lnTo>
                  <a:pt x="101600" y="1740027"/>
                </a:lnTo>
                <a:lnTo>
                  <a:pt x="139583" y="1740027"/>
                </a:lnTo>
                <a:lnTo>
                  <a:pt x="152272" y="1714627"/>
                </a:lnTo>
                <a:close/>
              </a:path>
              <a:path w="153035" h="1866900">
                <a:moveTo>
                  <a:pt x="76453" y="0"/>
                </a:moveTo>
                <a:lnTo>
                  <a:pt x="380" y="152273"/>
                </a:lnTo>
                <a:lnTo>
                  <a:pt x="51050" y="152273"/>
                </a:lnTo>
                <a:lnTo>
                  <a:pt x="51053" y="126873"/>
                </a:lnTo>
                <a:lnTo>
                  <a:pt x="139943" y="126873"/>
                </a:lnTo>
                <a:lnTo>
                  <a:pt x="76453" y="0"/>
                </a:lnTo>
                <a:close/>
              </a:path>
              <a:path w="153035" h="1866900">
                <a:moveTo>
                  <a:pt x="139943" y="126873"/>
                </a:moveTo>
                <a:lnTo>
                  <a:pt x="101853" y="126873"/>
                </a:lnTo>
                <a:lnTo>
                  <a:pt x="101850" y="152273"/>
                </a:lnTo>
                <a:lnTo>
                  <a:pt x="152653" y="152273"/>
                </a:lnTo>
                <a:lnTo>
                  <a:pt x="139943" y="126873"/>
                </a:lnTo>
                <a:close/>
              </a:path>
            </a:pathLst>
          </a:custGeom>
          <a:solidFill>
            <a:srgbClr val="E3E9EE"/>
          </a:solidFill>
        </p:spPr>
        <p:txBody>
          <a:bodyPr wrap="square" lIns="0" tIns="0" rIns="0" bIns="0" rtlCol="0"/>
          <a:lstStyle/>
          <a:p>
            <a:endParaRPr/>
          </a:p>
        </p:txBody>
      </p:sp>
      <p:sp>
        <p:nvSpPr>
          <p:cNvPr id="20" name="object 20"/>
          <p:cNvSpPr/>
          <p:nvPr/>
        </p:nvSpPr>
        <p:spPr>
          <a:xfrm>
            <a:off x="4246498" y="1806320"/>
            <a:ext cx="1344930" cy="153035"/>
          </a:xfrm>
          <a:custGeom>
            <a:avLst/>
            <a:gdLst/>
            <a:ahLst/>
            <a:cxnLst/>
            <a:rect l="l" t="t" r="r" b="b"/>
            <a:pathLst>
              <a:path w="1344929" h="153035">
                <a:moveTo>
                  <a:pt x="1192402" y="101845"/>
                </a:moveTo>
                <a:lnTo>
                  <a:pt x="1192402" y="152526"/>
                </a:lnTo>
                <a:lnTo>
                  <a:pt x="1293833" y="101853"/>
                </a:lnTo>
                <a:lnTo>
                  <a:pt x="1192402" y="101845"/>
                </a:lnTo>
                <a:close/>
              </a:path>
              <a:path w="1344929" h="153035">
                <a:moveTo>
                  <a:pt x="152400" y="0"/>
                </a:moveTo>
                <a:lnTo>
                  <a:pt x="0" y="76073"/>
                </a:lnTo>
                <a:lnTo>
                  <a:pt x="152273" y="152273"/>
                </a:lnTo>
                <a:lnTo>
                  <a:pt x="152315" y="101481"/>
                </a:lnTo>
                <a:lnTo>
                  <a:pt x="127000" y="101473"/>
                </a:lnTo>
                <a:lnTo>
                  <a:pt x="127000" y="50800"/>
                </a:lnTo>
                <a:lnTo>
                  <a:pt x="152357" y="50800"/>
                </a:lnTo>
                <a:lnTo>
                  <a:pt x="152400" y="0"/>
                </a:lnTo>
                <a:close/>
              </a:path>
              <a:path w="1344929" h="153035">
                <a:moveTo>
                  <a:pt x="1192402" y="51048"/>
                </a:moveTo>
                <a:lnTo>
                  <a:pt x="1192402" y="101845"/>
                </a:lnTo>
                <a:lnTo>
                  <a:pt x="1217802" y="101853"/>
                </a:lnTo>
                <a:lnTo>
                  <a:pt x="1217802" y="51053"/>
                </a:lnTo>
                <a:lnTo>
                  <a:pt x="1192402" y="51048"/>
                </a:lnTo>
                <a:close/>
              </a:path>
              <a:path w="1344929" h="153035">
                <a:moveTo>
                  <a:pt x="1192402" y="253"/>
                </a:moveTo>
                <a:lnTo>
                  <a:pt x="1192402" y="51048"/>
                </a:lnTo>
                <a:lnTo>
                  <a:pt x="1217802" y="51053"/>
                </a:lnTo>
                <a:lnTo>
                  <a:pt x="1217802" y="101853"/>
                </a:lnTo>
                <a:lnTo>
                  <a:pt x="1293851" y="101845"/>
                </a:lnTo>
                <a:lnTo>
                  <a:pt x="1344676" y="76453"/>
                </a:lnTo>
                <a:lnTo>
                  <a:pt x="1192402" y="253"/>
                </a:lnTo>
                <a:close/>
              </a:path>
              <a:path w="1344929" h="153035">
                <a:moveTo>
                  <a:pt x="152357" y="50805"/>
                </a:moveTo>
                <a:lnTo>
                  <a:pt x="152315" y="101481"/>
                </a:lnTo>
                <a:lnTo>
                  <a:pt x="1192402" y="101845"/>
                </a:lnTo>
                <a:lnTo>
                  <a:pt x="1192402" y="51048"/>
                </a:lnTo>
                <a:lnTo>
                  <a:pt x="152357" y="50805"/>
                </a:lnTo>
                <a:close/>
              </a:path>
              <a:path w="1344929" h="153035">
                <a:moveTo>
                  <a:pt x="127000" y="50800"/>
                </a:moveTo>
                <a:lnTo>
                  <a:pt x="127000"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
        <p:nvSpPr>
          <p:cNvPr id="21" name="object 21"/>
          <p:cNvSpPr/>
          <p:nvPr/>
        </p:nvSpPr>
        <p:spPr>
          <a:xfrm>
            <a:off x="4246498" y="5189601"/>
            <a:ext cx="1344930" cy="153035"/>
          </a:xfrm>
          <a:custGeom>
            <a:avLst/>
            <a:gdLst/>
            <a:ahLst/>
            <a:cxnLst/>
            <a:rect l="l" t="t" r="r" b="b"/>
            <a:pathLst>
              <a:path w="1344929" h="153035">
                <a:moveTo>
                  <a:pt x="1192402" y="101845"/>
                </a:moveTo>
                <a:lnTo>
                  <a:pt x="1192402" y="152527"/>
                </a:lnTo>
                <a:lnTo>
                  <a:pt x="1293833" y="101854"/>
                </a:lnTo>
                <a:lnTo>
                  <a:pt x="1192402" y="101845"/>
                </a:lnTo>
                <a:close/>
              </a:path>
              <a:path w="1344929" h="153035">
                <a:moveTo>
                  <a:pt x="152400" y="0"/>
                </a:moveTo>
                <a:lnTo>
                  <a:pt x="0" y="76073"/>
                </a:lnTo>
                <a:lnTo>
                  <a:pt x="152273" y="152273"/>
                </a:lnTo>
                <a:lnTo>
                  <a:pt x="152315" y="101481"/>
                </a:lnTo>
                <a:lnTo>
                  <a:pt x="127000" y="101473"/>
                </a:lnTo>
                <a:lnTo>
                  <a:pt x="127000" y="50800"/>
                </a:lnTo>
                <a:lnTo>
                  <a:pt x="152357" y="50800"/>
                </a:lnTo>
                <a:lnTo>
                  <a:pt x="152400" y="0"/>
                </a:lnTo>
                <a:close/>
              </a:path>
              <a:path w="1344929" h="153035">
                <a:moveTo>
                  <a:pt x="1192402" y="51048"/>
                </a:moveTo>
                <a:lnTo>
                  <a:pt x="1192402" y="101845"/>
                </a:lnTo>
                <a:lnTo>
                  <a:pt x="1217802" y="101854"/>
                </a:lnTo>
                <a:lnTo>
                  <a:pt x="1217802" y="51054"/>
                </a:lnTo>
                <a:lnTo>
                  <a:pt x="1192402" y="51048"/>
                </a:lnTo>
                <a:close/>
              </a:path>
              <a:path w="1344929" h="153035">
                <a:moveTo>
                  <a:pt x="1192402" y="254"/>
                </a:moveTo>
                <a:lnTo>
                  <a:pt x="1192402" y="51048"/>
                </a:lnTo>
                <a:lnTo>
                  <a:pt x="1217802" y="51054"/>
                </a:lnTo>
                <a:lnTo>
                  <a:pt x="1217802" y="101854"/>
                </a:lnTo>
                <a:lnTo>
                  <a:pt x="1293851" y="101845"/>
                </a:lnTo>
                <a:lnTo>
                  <a:pt x="1344676" y="76454"/>
                </a:lnTo>
                <a:lnTo>
                  <a:pt x="1192402" y="254"/>
                </a:lnTo>
                <a:close/>
              </a:path>
              <a:path w="1344929" h="153035">
                <a:moveTo>
                  <a:pt x="152357" y="50805"/>
                </a:moveTo>
                <a:lnTo>
                  <a:pt x="152315" y="101481"/>
                </a:lnTo>
                <a:lnTo>
                  <a:pt x="1192402" y="101845"/>
                </a:lnTo>
                <a:lnTo>
                  <a:pt x="1192402" y="51048"/>
                </a:lnTo>
                <a:lnTo>
                  <a:pt x="152357" y="50805"/>
                </a:lnTo>
                <a:close/>
              </a:path>
              <a:path w="1344929" h="153035">
                <a:moveTo>
                  <a:pt x="127000" y="50800"/>
                </a:moveTo>
                <a:lnTo>
                  <a:pt x="127000" y="101473"/>
                </a:lnTo>
                <a:lnTo>
                  <a:pt x="152315" y="101481"/>
                </a:lnTo>
                <a:lnTo>
                  <a:pt x="152357" y="50805"/>
                </a:lnTo>
                <a:lnTo>
                  <a:pt x="127000" y="50800"/>
                </a:lnTo>
                <a:close/>
              </a:path>
            </a:pathLst>
          </a:custGeom>
          <a:solidFill>
            <a:srgbClr val="E3E9EE"/>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99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3102</TotalTime>
  <Words>7531</Words>
  <Application>Microsoft Office PowerPoint</Application>
  <PresentationFormat>On-screen Show (4:3)</PresentationFormat>
  <Paragraphs>2963</Paragraphs>
  <Slides>268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268</vt:i4>
      </vt:variant>
    </vt:vector>
  </HeadingPairs>
  <TitlesOfParts>
    <vt:vector size="277" baseType="lpstr">
      <vt:lpstr>Arial</vt:lpstr>
      <vt:lpstr>Calibri</vt:lpstr>
      <vt:lpstr>Helvetica Neue</vt:lpstr>
      <vt:lpstr>Symbol</vt:lpstr>
      <vt:lpstr>Tahoma</vt:lpstr>
      <vt:lpstr>Times New Roman</vt:lpstr>
      <vt:lpstr>Verdana</vt:lpstr>
      <vt:lpstr>Wingdings</vt:lpstr>
      <vt:lpstr>Office Theme</vt:lpstr>
      <vt:lpstr>Signals Signal : Signal is a function, that represents the variation of a physical quantity with respect to any parameter. </vt:lpstr>
      <vt:lpstr>PowerPoint Presentation</vt:lpstr>
      <vt:lpstr>PowerPoint Presentation</vt:lpstr>
      <vt:lpstr>PowerPoint Presentation</vt:lpstr>
      <vt:lpstr>Chapter - I  Number System</vt:lpstr>
      <vt:lpstr>Chapter I – Number System</vt:lpstr>
      <vt:lpstr>Chapter I – Number System</vt:lpstr>
      <vt:lpstr>Number System</vt:lpstr>
      <vt:lpstr>Different Number Systems</vt:lpstr>
      <vt:lpstr>Decimal Number System</vt:lpstr>
      <vt:lpstr>Decimal Number System</vt:lpstr>
      <vt:lpstr>PowerPoint Presentation</vt:lpstr>
      <vt:lpstr>Binary Number System</vt:lpstr>
      <vt:lpstr>Structure:</vt:lpstr>
      <vt:lpstr>Binary Number System</vt:lpstr>
      <vt:lpstr>Octal Number System</vt:lpstr>
      <vt:lpstr>Structure:</vt:lpstr>
      <vt:lpstr>Octal Number System</vt:lpstr>
      <vt:lpstr>PowerPoint Presentation</vt:lpstr>
      <vt:lpstr>Hexadecimal Number System (HEX)</vt:lpstr>
      <vt:lpstr>PowerPoint Presentation</vt:lpstr>
      <vt:lpstr>Hexadecimal Number System (HEX)</vt:lpstr>
      <vt:lpstr>Conversion Among Bases</vt:lpstr>
      <vt:lpstr>Conversion from Decimal Number to Binary  Number</vt:lpstr>
      <vt:lpstr>Conversion of Decimal number into Binary number (Integer  Number)</vt:lpstr>
      <vt:lpstr>Example: Convert 105 decimal number in  to it’s equivalent binary number.</vt:lpstr>
      <vt:lpstr>Example: Convert 105 decimal number in  to it’s equivalent binary number.</vt:lpstr>
      <vt:lpstr>Example: Convert 105 decimal number in  to it’s equivalent binary number.</vt:lpstr>
      <vt:lpstr>Example: Convert 105 decimal number in  to it’s equivalent binary number.</vt:lpstr>
      <vt:lpstr>Example: Convert 105 decimal number in  to it’s equivalent binary number.</vt:lpstr>
      <vt:lpstr>Example: Convert 105 decimal number in  to it’s equivalent binary number.</vt:lpstr>
      <vt:lpstr>Example: Convert 105 decimal number in  to it’s equivalent binary number.</vt:lpstr>
      <vt:lpstr>Example: Convert 105 decimal number in  to it’s equivalent binary number.</vt:lpstr>
      <vt:lpstr>Example: Convert 105 decimal number in  to it’s equivalent binary number.</vt:lpstr>
      <vt:lpstr>Example: Convert 105 decimal number in  to it’s equivalent binary number.</vt:lpstr>
      <vt:lpstr>Procedure:</vt:lpstr>
      <vt:lpstr>Example: Convert 0.42 decimal number in to it’s  equivalent binary number.</vt:lpstr>
      <vt:lpstr>Example: Convert 0.42 decimal number in to it’s  equivalent binary number.</vt:lpstr>
      <vt:lpstr>Example: Convert 0.42 decimal number in to it’s  equivalent binary number.</vt:lpstr>
      <vt:lpstr>Example: Convert 0.42 decimal number in to it’s  equivalent binary number.</vt:lpstr>
      <vt:lpstr>Example: Convert 0.42 decimal number in to it’s  equivalent binary number.</vt:lpstr>
      <vt:lpstr>Example: Convert 0.42 decimal number in to it’s  equivalent binary number.</vt:lpstr>
      <vt:lpstr>Example: Convert 0.42 decimal number in to it’s  equivalent binary number.</vt:lpstr>
      <vt:lpstr>Exercise</vt:lpstr>
      <vt:lpstr>Conversion from Decimal Number to Octal  Number</vt:lpstr>
      <vt:lpstr>Conversion of Decimal Number into Octal Number  (Integer Number)</vt:lpstr>
      <vt:lpstr>Example: Convert 204 decimal number in  to it’s equivalent octal number.</vt:lpstr>
      <vt:lpstr>PowerPoint Presentation</vt:lpstr>
      <vt:lpstr>Example: Convert 204 decimal number in  to it’s equivalent octal number.</vt:lpstr>
      <vt:lpstr>Example: Convert 204 decimal number in  to it’s equivalent octal number.</vt:lpstr>
      <vt:lpstr>Example: Convert 204 decimal number in  to it’s equivalent octal number.</vt:lpstr>
      <vt:lpstr>Example: Convert 204 decimal number in  to it’s equivalent octal number.</vt:lpstr>
      <vt:lpstr>Procedure:</vt:lpstr>
      <vt:lpstr>Example: Convert 0.6234 decimal number  in to it’s equivalent Octal number.</vt:lpstr>
      <vt:lpstr>Example: Convert 0.6234 decimal number  in to it’s equivalent Octal number.</vt:lpstr>
      <vt:lpstr>Example: Convert 0.6234 decimal number  in to it’s equivalent Octal number.</vt:lpstr>
      <vt:lpstr>Example: Convert 0.6234 decimal number  in to it’s equivalent Octal number.</vt:lpstr>
      <vt:lpstr>Example: Convert 0.6234 decimal number  in to it’s equivalent Octal number.</vt:lpstr>
      <vt:lpstr>Example: Convert 0.6234 decimal number  in to it’s equivalent Octal number.</vt:lpstr>
      <vt:lpstr>Example: Convert 0.6234 decimal number  in to it’s equivalent Octal number.</vt:lpstr>
      <vt:lpstr>Exercise</vt:lpstr>
      <vt:lpstr>Conversion from Decimal Number to Hex  Number</vt:lpstr>
      <vt:lpstr>Conversion of Decimal Number into Hexadecimal  Number (Integer Number)</vt:lpstr>
      <vt:lpstr>Example: Convert 2003 decimal number in  to it’s equivalent Hex number.</vt:lpstr>
      <vt:lpstr>Example: Convert 2003 decimal number in  to it’s equivalent Hex number.</vt:lpstr>
      <vt:lpstr>Example: Convert 2003 decimal number in  to it’s equivalent Hex number.</vt:lpstr>
      <vt:lpstr>Example: Convert 2003 decimal number in  to it’s equivalent Hex number.</vt:lpstr>
      <vt:lpstr>Example: Convert 2003 decimal number in  to it’s equivalent Hex number.</vt:lpstr>
      <vt:lpstr>Example: Convert 2003 decimal number in  to it’s equivalent Hex number.</vt:lpstr>
      <vt:lpstr>Conversion of Decimal Number into Hexadecimal  Number (Fractional Number)</vt:lpstr>
      <vt:lpstr>Example: Convert 0.122 decimal number in  to it’s equivalent Hex number.</vt:lpstr>
      <vt:lpstr>Example: Convert 0.122 decimal number in  to it’s equivalent Hex number.</vt:lpstr>
      <vt:lpstr>Example: Convert 0.122 decimal number in  to it’s equivalent Hex number.</vt:lpstr>
      <vt:lpstr>Example: Convert 0.122 decimal number in  to it’s equivalent Hex number.</vt:lpstr>
      <vt:lpstr>Example: Convert 0.122 decimal number in  to it’s equivalent Hex number.</vt:lpstr>
      <vt:lpstr>Example: Convert 0.122 decimal number in  to it’s equivalent Hex number.</vt:lpstr>
      <vt:lpstr>Example: Convert 0.122 decimal number in  to it’s equivalent Hex number.</vt:lpstr>
      <vt:lpstr>Exercise</vt:lpstr>
      <vt:lpstr>Conversion from Binary Number to Decimal  Number</vt:lpstr>
      <vt:lpstr>Conversion of Binary Number into Decimal Number</vt:lpstr>
      <vt:lpstr>Example: Convert 1011.01 binary number  in to it’s equivalent decimal number.</vt:lpstr>
      <vt:lpstr>Example: Convert 1011.01 binary number  in to it’s equivalent decimal number.</vt:lpstr>
      <vt:lpstr>Example: Convert 1011.01 binary number  in to it’s equivalent decimal number.</vt:lpstr>
      <vt:lpstr>Example: Convert 1011.01 binary number  in to it’s equivalent decimal number.</vt:lpstr>
      <vt:lpstr>Example: Convert 1011.01 binary number  in to it’s equivalent decimal number.</vt:lpstr>
      <vt:lpstr>Example: Convert 1011.01 binary number  in to it’s equivalent decimal number.</vt:lpstr>
      <vt:lpstr>Example: Convert 1011.01 binary number  in to it’s equivalent decimal number.</vt:lpstr>
      <vt:lpstr>Exercise</vt:lpstr>
      <vt:lpstr>Conversion from Octal Number to Decimal  Number</vt:lpstr>
      <vt:lpstr>Conversion of Octal Number into Decimal Number</vt:lpstr>
      <vt:lpstr>Example: Convert 365.24 octal number in  to it’s equivalent decimal number.</vt:lpstr>
      <vt:lpstr>Example: Convert 365.24 octal number in  to it’s equivalent decimal number.</vt:lpstr>
      <vt:lpstr>Example: Convert 365.24 octal number in  to it’s equivalent decimal number.</vt:lpstr>
      <vt:lpstr>Example: Convert 365.24 octal number in  to it’s equivalent decimal number.</vt:lpstr>
      <vt:lpstr>Example: Convert 365.24 octal number in  to it’s equivalent decimal number.</vt:lpstr>
      <vt:lpstr>Example: Convert 365.24 octal number in  to it’s equivalent decimal number.</vt:lpstr>
      <vt:lpstr>Example: Convert 365.24 octal number in  to it’s equivalent decimal number.</vt:lpstr>
      <vt:lpstr>Exercise</vt:lpstr>
      <vt:lpstr>Conversion from Hex Number to Decimal  Number</vt:lpstr>
      <vt:lpstr>Procedure:</vt:lpstr>
      <vt:lpstr>Example: Convert 5826 hex number in to  it’s equivalent decimal number.</vt:lpstr>
      <vt:lpstr>Example: Convert 5826 hex number in to  it’s equivalent decimal number.</vt:lpstr>
      <vt:lpstr>Example: Convert 5826 hex number in to  it’s equivalent decimal number.</vt:lpstr>
      <vt:lpstr>Example: Convert 5826 hex number in to  it’s equivalent decimal number.</vt:lpstr>
      <vt:lpstr>Example: Convert 5826 hex number in to  it’s equivalent decimal number.</vt:lpstr>
      <vt:lpstr>Example: Convert 5826 hex number in to  it’s equivalent decimal number.</vt:lpstr>
      <vt:lpstr>Example: Convert 5826 hex number in to  it’s equivalent decimal number.</vt:lpstr>
      <vt:lpstr>Exercise</vt:lpstr>
      <vt:lpstr>Conversion from Binary Number to Octal  Number</vt:lpstr>
      <vt:lpstr>Conversion of Binary Number into Octal Number</vt:lpstr>
      <vt:lpstr>Example: Convert 11010010 binary number in to it’s equivalent octal number.</vt:lpstr>
      <vt:lpstr>PowerPoint Presentation</vt:lpstr>
      <vt:lpstr>Example: Convert 11010010 binary number in to it’s equivalent octal number.</vt:lpstr>
      <vt:lpstr>Example: Convert 11010010 binary number in to it’s equivalent octal number.</vt:lpstr>
      <vt:lpstr>Example: Convert 11010010 binary number in to it’s equivalent octal number.</vt:lpstr>
      <vt:lpstr>Exercise</vt:lpstr>
      <vt:lpstr>Conversion from Binary Number to  Hexadecimal Number</vt:lpstr>
      <vt:lpstr>Conversion of Binary Number to Hexadecimal Number</vt:lpstr>
      <vt:lpstr>Example: Convert 11010010 binary number in to it’s equivalent hex number.</vt:lpstr>
      <vt:lpstr>Example: Convert 11010010 binary number in to it’s equivalent hex number.</vt:lpstr>
      <vt:lpstr>Example: Convert 11010010 binary  number in to it’s equivalent hex number.</vt:lpstr>
      <vt:lpstr>Example: Convert 11010010 binary  number in to it’s equivalent hex number.</vt:lpstr>
      <vt:lpstr>Example: Convert 11010010 binary  number in to it’s equivalent hex number.</vt:lpstr>
      <vt:lpstr>Exercise</vt:lpstr>
      <vt:lpstr>Conversion from Octal Number to Binary  Number</vt:lpstr>
      <vt:lpstr>Conversion of Octal Number into Binary Number</vt:lpstr>
      <vt:lpstr>Example: Convert 364 octal number in to  it’s equivalent binary number.</vt:lpstr>
      <vt:lpstr>Example: Convert 364 octal number in to  it’s equivalent binary number.</vt:lpstr>
      <vt:lpstr>Example: Convert 364 octal number in to  it’s equivalent binary number.</vt:lpstr>
      <vt:lpstr>Example: Convert 364 octal number in to  it’s equivalent binary number.</vt:lpstr>
      <vt:lpstr>Example: Convert 364 octal number in to  it’s equivalent binary number.</vt:lpstr>
      <vt:lpstr>Exercise</vt:lpstr>
      <vt:lpstr>Conversion from Hex Number to Binary  Number</vt:lpstr>
      <vt:lpstr>Conversion of Hexadecimal Number into Binary Number</vt:lpstr>
      <vt:lpstr>Example: Convert AFB2 hex number in to  it’s equivalent binary number.</vt:lpstr>
      <vt:lpstr>Example: Convert AFB2 hex number in to  it’s equivalent binary number.</vt:lpstr>
      <vt:lpstr>Example: Convert AFB2 hex number in to  it’s equivalent binary number.</vt:lpstr>
      <vt:lpstr>Example: Convert AFB2 hex number in to  it’s equivalent binary number.</vt:lpstr>
      <vt:lpstr>Exercise</vt:lpstr>
      <vt:lpstr>Conversion from Octal Number to Hex Number</vt:lpstr>
      <vt:lpstr>Conversion of Octal Number into Hexadecimal Number</vt:lpstr>
      <vt:lpstr>Example: Convert 364 octal number in to  it’s equivalent hex number.</vt:lpstr>
      <vt:lpstr>Example: Convert 364 octal number in to  it’s equivalent hex number.</vt:lpstr>
      <vt:lpstr>Example: Convert 364 octal number in to  it’s equivalent hex number.</vt:lpstr>
      <vt:lpstr>Example: Convert 364 octal number in to  it’s equivalent hex number.</vt:lpstr>
      <vt:lpstr>Example: Convert 364 octal number in to  it’s equivalent hex number.</vt:lpstr>
      <vt:lpstr>Example: Convert 364 octal number in to  it’s equivalent hex number.</vt:lpstr>
      <vt:lpstr>Exercise</vt:lpstr>
      <vt:lpstr>Conversion from Hex Number to Octal Number</vt:lpstr>
      <vt:lpstr>Conversion of Hexadecimal Number into Octal Number</vt:lpstr>
      <vt:lpstr>Example: Convert 4CA hex number in to it’s  equivalent octal number.</vt:lpstr>
      <vt:lpstr>Example: Convert 4CA hex number in to it’s  equivalent octal number.</vt:lpstr>
      <vt:lpstr>Example: Convert 4CA hex number in to it’s  equivalent octal number.</vt:lpstr>
      <vt:lpstr>Example: Convert 4CA hex number in to it’s  equivalent octal number.</vt:lpstr>
      <vt:lpstr>Example: Convert 4CA hex number in to it’s  equivalent octal number.</vt:lpstr>
      <vt:lpstr>Example: Convert 4CA hex number in to it’s  equivalent octal number.</vt:lpstr>
      <vt:lpstr>Exercise</vt:lpstr>
      <vt:lpstr>Chapter I – Number System</vt:lpstr>
      <vt:lpstr>Binary Addition</vt:lpstr>
      <vt:lpstr>PowerPoint Presentation</vt:lpstr>
      <vt:lpstr>Binary Addition</vt:lpstr>
      <vt:lpstr>Binary Addition</vt:lpstr>
      <vt:lpstr>Binary Addition</vt:lpstr>
      <vt:lpstr>Binary Addition</vt:lpstr>
      <vt:lpstr>Binary Addition</vt:lpstr>
      <vt:lpstr>Binary Addition</vt:lpstr>
      <vt:lpstr>PowerPoint Presentation</vt:lpstr>
      <vt:lpstr>Binary Addition</vt:lpstr>
      <vt:lpstr>Exercise</vt:lpstr>
      <vt:lpstr>Binary Subtraction</vt:lpstr>
      <vt:lpstr>PowerPoint Presentation</vt:lpstr>
      <vt:lpstr>Binary Subtraction</vt:lpstr>
      <vt:lpstr>Exercise</vt:lpstr>
      <vt:lpstr>Binary Multiplication</vt:lpstr>
      <vt:lpstr>Binary Multiplication</vt:lpstr>
      <vt:lpstr>Binary Multiplication</vt:lpstr>
      <vt:lpstr>Exercise</vt:lpstr>
      <vt:lpstr>Binary Division</vt:lpstr>
      <vt:lpstr>Binary Division</vt:lpstr>
      <vt:lpstr>Exercise</vt:lpstr>
      <vt:lpstr>Chapter I – Number System</vt:lpstr>
      <vt:lpstr>PowerPoint Presentation</vt:lpstr>
      <vt:lpstr>1’s Complement</vt:lpstr>
      <vt:lpstr>1’s Complement</vt:lpstr>
      <vt:lpstr>PowerPoint Presentation</vt:lpstr>
      <vt:lpstr>Subtraction using 1’s Complement</vt:lpstr>
      <vt:lpstr>Subtraction using 1’s Complement</vt:lpstr>
      <vt:lpstr>Example</vt:lpstr>
      <vt:lpstr>PowerPoint Presentation</vt:lpstr>
      <vt:lpstr>2’s Complement</vt:lpstr>
      <vt:lpstr>PowerPoint Presentation</vt:lpstr>
      <vt:lpstr>2’s Complement</vt:lpstr>
      <vt:lpstr>2’s Complement</vt:lpstr>
      <vt:lpstr>Subtraction Using 2’s Complement</vt:lpstr>
      <vt:lpstr>Subtraction Using 2’s Complement</vt:lpstr>
      <vt:lpstr>Subtraction Using 2’s Complement</vt:lpstr>
      <vt:lpstr>PowerPoint Presentation</vt:lpstr>
      <vt:lpstr>Chapter I – Number System</vt:lpstr>
      <vt:lpstr>PowerPoint Presentation</vt:lpstr>
      <vt:lpstr>Decimal to BCD Conversion</vt:lpstr>
      <vt:lpstr>PowerPoint Presentation</vt:lpstr>
      <vt:lpstr>Chapter I – Number System</vt:lpstr>
      <vt:lpstr>PowerPoint Presentation</vt:lpstr>
      <vt:lpstr>PowerPoint Presentation</vt:lpstr>
      <vt:lpstr>BCD Addition</vt:lpstr>
      <vt:lpstr>PowerPoint Presentation</vt:lpstr>
      <vt:lpstr>BCD Addition</vt:lpstr>
      <vt:lpstr>Example</vt:lpstr>
      <vt:lpstr>PowerPoint Presentation</vt:lpstr>
      <vt:lpstr>BCD Subtraction</vt:lpstr>
      <vt:lpstr>PowerPoint Presentation</vt:lpstr>
      <vt:lpstr>BCD Subtraction</vt:lpstr>
      <vt:lpstr>BCD Subtraction</vt:lpstr>
      <vt:lpstr>PowerPoint Presentation</vt:lpstr>
      <vt:lpstr>9’s Complement</vt:lpstr>
      <vt:lpstr>BCD Subtraction using 9’sComplement</vt:lpstr>
      <vt:lpstr>BCD Subtraction using 9’s Complement</vt:lpstr>
      <vt:lpstr>BCD Subtraction using 9’s Complement</vt:lpstr>
      <vt:lpstr>PowerPoint Presentation</vt:lpstr>
      <vt:lpstr>PowerPoint Presentation</vt:lpstr>
      <vt:lpstr>10’s Complement</vt:lpstr>
      <vt:lpstr>BCD Subtraction using 10’s Complement</vt:lpstr>
      <vt:lpstr>PowerPoint Presentation</vt:lpstr>
      <vt:lpstr>BCD Subtraction using 10’s Complement</vt:lpstr>
      <vt:lpstr>Example:</vt:lpstr>
      <vt:lpstr>PowerPoint Presentation</vt:lpstr>
      <vt:lpstr>Chapter I – Number System</vt:lpstr>
      <vt:lpstr>Gray Code</vt:lpstr>
      <vt:lpstr>Binary to Gray Code Conversion</vt:lpstr>
      <vt:lpstr>PowerPoint Presentation</vt:lpstr>
      <vt:lpstr>Binary to Gray Code Conversion</vt:lpstr>
      <vt:lpstr>Continue</vt:lpstr>
      <vt:lpstr>Example 1:</vt:lpstr>
      <vt:lpstr>Example 1:</vt:lpstr>
      <vt:lpstr>Example 1:</vt:lpstr>
      <vt:lpstr>Example 1:</vt:lpstr>
      <vt:lpstr>PowerPoint Presentation</vt:lpstr>
      <vt:lpstr>Binary to Gray Code Conversion</vt:lpstr>
      <vt:lpstr>PowerPoint Presentation</vt:lpstr>
      <vt:lpstr>Binary to Gray Code Conversion</vt:lpstr>
      <vt:lpstr>PowerPoint Presentation</vt:lpstr>
      <vt:lpstr>Binary to Gray Code Conversion</vt:lpstr>
      <vt:lpstr>Binary and Corresponding Gray Codes</vt:lpstr>
      <vt:lpstr>PowerPoint Presentation</vt:lpstr>
      <vt:lpstr>Gray Code to Binary Conversion</vt:lpstr>
      <vt:lpstr>PowerPoint Presentation</vt:lpstr>
      <vt:lpstr>Gray Code to Binary Conversion</vt:lpstr>
      <vt:lpstr>Continue</vt:lpstr>
      <vt:lpstr>Example 1:</vt:lpstr>
      <vt:lpstr>Example 1:</vt:lpstr>
      <vt:lpstr>Example 1:</vt:lpstr>
      <vt:lpstr>Example 1:</vt:lpstr>
      <vt:lpstr>PowerPoint Presentation</vt:lpstr>
      <vt:lpstr>Gray Code to Binary Conversion</vt:lpstr>
      <vt:lpstr>PowerPoint Presentation</vt:lpstr>
      <vt:lpstr>Gray Code to Binary Conversion</vt:lpstr>
      <vt:lpstr>PowerPoint Presentation</vt:lpstr>
      <vt:lpstr>Excess-3 Code (XS-3)</vt:lpstr>
      <vt:lpstr>Excess-3 Code (XS-3)</vt:lpstr>
      <vt:lpstr>PowerPoint Presentation</vt:lpstr>
      <vt:lpstr>Excess-3 Code (XS-3)</vt:lpstr>
      <vt:lpstr>PowerPoint Presentation</vt:lpstr>
      <vt:lpstr>PowerPoint Presentation</vt:lpstr>
      <vt:lpstr>PowerPoint Presentation</vt:lpstr>
      <vt:lpstr>PowerPoint Presentation</vt:lpstr>
      <vt:lpstr>ASCII Codes</vt:lpstr>
      <vt:lpstr>Online Tutorials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AES</dc:title>
  <dc:creator>amit</dc:creator>
  <cp:lastModifiedBy>Shreenidhi HS</cp:lastModifiedBy>
  <cp:revision>11</cp:revision>
  <dcterms:created xsi:type="dcterms:W3CDTF">2019-07-22T08:20:19Z</dcterms:created>
  <dcterms:modified xsi:type="dcterms:W3CDTF">2019-09-16T05:52:01Z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2017-08-29T00:00:00Z</vt:filetime>
  </property>
  <property fmtid="{D5CDD505-2E9C-101B-9397-08002B2CF9AE}" pid="3" name="Creator">
    <vt:lpwstr>Microsoft® PowerPoint® 2010</vt:lpwstr>
  </property>
  <property fmtid="{D5CDD505-2E9C-101B-9397-08002B2CF9AE}" pid="4" name="LastSaved">
    <vt:filetime>2019-07-22T00:00:00Z</vt:filetime>
  </property>
</Properties>
</file>