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6F57101-2C37-4045-9902-A1E50480940B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8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9A2E44F-E2CF-425B-9AD9-713C2DF6186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9A2E44F-E2CF-425B-9AD9-713C2DF6186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5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598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72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73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35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>
            <a:normAutofit fontScale="95833" lnSpcReduction="20000"/>
          </a:bodyPr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>
            <a:normAutofit fontScale="95833" lnSpcReduction="20000"/>
          </a:bodyPr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47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3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4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65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66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434712" y="1371600"/>
            <a:ext cx="6858000" cy="1752600"/>
          </a:xfrm>
        </p:spPr>
        <p:txBody>
          <a:bodyPr/>
          <a:p>
            <a:r>
              <a:rPr dirty="0" lang="en-US" smtClean="0"/>
              <a:t>EMO-SENSING </a:t>
            </a:r>
            <a:endParaRPr dirty="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7612" y="0"/>
            <a:ext cx="3731150" cy="1708352"/>
          </a:xfrm>
          <a:prstGeom prst="rect"/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533400" y="2743200"/>
            <a:ext cx="3703112" cy="196882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1800" lang="en-US"/>
              <a:t>BSD-licensed Python library providing high-performance, easy-to-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 </a:t>
            </a:r>
            <a:r>
              <a:rPr dirty="0" sz="1800" lang="en-US"/>
              <a:t>use data </a:t>
            </a:r>
            <a:r>
              <a:rPr dirty="0" sz="1800" lang="en-US" smtClean="0"/>
              <a:t>structures</a:t>
            </a:r>
            <a:r>
              <a:rPr dirty="0" sz="1600" lang="en-US" smtClean="0"/>
              <a:t>.</a:t>
            </a:r>
            <a:endParaRPr altLang="en-US" lang="zh-CN"/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dirty="0" sz="1800" lang="en-US" smtClean="0"/>
              <a:t>: Dealing with numerical data</a:t>
            </a:r>
            <a:r>
              <a:rPr dirty="0" sz="1600" lang="en-US" smtClean="0"/>
              <a:t>.</a:t>
            </a:r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dirty="0" sz="1600" lang="en-US" smtClean="0"/>
              <a:t>: </a:t>
            </a:r>
            <a:r>
              <a:rPr dirty="0" sz="1800" lang="en-US" smtClean="0"/>
              <a:t>graphical Representation.</a:t>
            </a:r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dirty="0" sz="1800" lang="en-US" smtClean="0"/>
              <a:t>: Data Splitting</a:t>
            </a:r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dirty="0" sz="1800" lang="en-US" smtClean="0"/>
              <a:t>: This is used Instead of the </a:t>
            </a:r>
            <a:r>
              <a:rPr dirty="0" sz="1800" lang="en-US" err="1" smtClean="0"/>
              <a:t>Django</a:t>
            </a:r>
            <a:r>
              <a:rPr dirty="0" sz="1800" lang="en-US" smtClean="0"/>
              <a:t>. Due to its light weight less dependencies which makes the web deployment faster.</a:t>
            </a:r>
          </a:p>
          <a:p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1800" lang="en-US"/>
              <a:t>provides an SQL interface compliant with the DB-API 2.0 specification described by PEP </a:t>
            </a:r>
            <a:r>
              <a:rPr dirty="0" sz="1800" lang="en-US" smtClean="0"/>
              <a:t>249.</a:t>
            </a:r>
          </a:p>
          <a:p>
            <a:r>
              <a:rPr b="1" dirty="0" sz="1800" lang="en-US">
                <a:latin typeface="Times New Roman" pitchFamily="18" charset="0"/>
                <a:cs typeface="Times New Roman" pitchFamily="18" charset="0"/>
              </a:rPr>
              <a:t>BS4</a:t>
            </a:r>
            <a:r>
              <a:rPr dirty="0" sz="1800" lang="en-US"/>
              <a:t>: Beautiful </a:t>
            </a:r>
            <a:r>
              <a:rPr dirty="0" sz="1800" lang="en-US" smtClean="0"/>
              <a:t>Soup 4 </a:t>
            </a:r>
            <a:r>
              <a:rPr dirty="0" sz="1800" lang="en-US"/>
              <a:t>is a Python library for pulling data out of HTML and XML files. </a:t>
            </a:r>
            <a:endParaRPr dirty="0" sz="1800" lang="en-US" smtClean="0"/>
          </a:p>
          <a:p>
            <a:pPr indent="0" marL="109728"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/>
          </a:p>
          <a:p>
            <a:pPr indent="0" marL="109728">
              <a:buNone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TECHNOLOGY OPTIONS CONSIDERED</a:t>
            </a:r>
            <a:endParaRPr dirty="0" sz="32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p>
            <a:r>
              <a:rPr dirty="0" sz="2400" lang="en-US"/>
              <a:t>I</a:t>
            </a:r>
            <a:r>
              <a:rPr dirty="0" sz="2400" lang="en-US" smtClean="0"/>
              <a:t>t is easy to use.</a:t>
            </a:r>
          </a:p>
          <a:p>
            <a:r>
              <a:rPr dirty="0" sz="2400" lang="en-US" smtClean="0"/>
              <a:t>Free from failures</a:t>
            </a:r>
            <a:endParaRPr dirty="0" sz="2400" lang="en-US"/>
          </a:p>
          <a:p>
            <a:r>
              <a:rPr dirty="0" sz="2400" lang="en-US" smtClean="0"/>
              <a:t>It gives accurate output</a:t>
            </a:r>
          </a:p>
          <a:p>
            <a:endParaRPr dirty="0" sz="24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sz="200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</p:txBody>
      </p:sp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CONCEPT  VALIDATION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10000"/>
          </a:bodyPr>
          <a:p>
            <a:pPr indent="0" marL="109728">
              <a:buNone/>
            </a:pPr>
            <a:endParaRPr dirty="0" lang="en-US"/>
          </a:p>
          <a:p>
            <a:pPr algn="just"/>
            <a:r>
              <a:rPr dirty="0" lang="en-US">
                <a:latin typeface="Times New Roman" pitchFamily="18" charset="0"/>
                <a:cs typeface="Times New Roman" pitchFamily="18" charset="0"/>
              </a:rPr>
              <a:t>A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is created using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Amazon  reviews on Food Products.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Food reviews are short messages with full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of slang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words and misspellings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indent="0" marL="109728">
              <a:buNone/>
            </a:pPr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we perform a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sentence level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sentiment analysis. This is done in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phases.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In first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phase preprocessing is done. </a:t>
            </a:r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109728">
              <a:buNone/>
            </a:pPr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Finally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using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different classifiers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, food reviews are classified into positive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and negative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classes. Based on the number of food reviews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in each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class, the final sentiment is derived</a:t>
            </a:r>
            <a:r>
              <a:rPr dirty="0" lang="en-US"/>
              <a:t>.</a:t>
            </a:r>
          </a:p>
        </p:txBody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SOLUTION TO PROBLEM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sz="2400" lang="en-US" smtClean="0"/>
          </a:p>
          <a:p>
            <a:r>
              <a:rPr dirty="0" sz="2400" lang="en-US" smtClean="0"/>
              <a:t>Improvements in software to get high performance.</a:t>
            </a:r>
          </a:p>
          <a:p>
            <a:endParaRPr dirty="0" sz="2400" lang="en-US" smtClean="0"/>
          </a:p>
          <a:p>
            <a:r>
              <a:rPr dirty="0" sz="2400" lang="en-US" smtClean="0"/>
              <a:t>Improvements in computational complexities by using time and space complexity algorithms.</a:t>
            </a:r>
          </a:p>
          <a:p>
            <a:endParaRPr dirty="0" sz="2400" lang="en-US" smtClean="0"/>
          </a:p>
          <a:p>
            <a:r>
              <a:rPr dirty="0" sz="2400" lang="en-US" smtClean="0"/>
              <a:t>Improvement in abstraction by making use of powerful programming languages.</a:t>
            </a:r>
          </a:p>
          <a:p>
            <a:endParaRPr dirty="0" sz="2400" lang="en-US" smtClean="0"/>
          </a:p>
          <a:p>
            <a:endParaRPr dirty="0" sz="2800" lang="en-US" smtClean="0"/>
          </a:p>
          <a:p>
            <a:endParaRPr dirty="0" lang="en-US" smtClean="0"/>
          </a:p>
          <a:p>
            <a:endParaRPr dirty="0" lang="en-US"/>
          </a:p>
        </p:txBody>
      </p:sp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IMPROVING SCALABILITY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r>
              <a:rPr dirty="0" lang="en-US" smtClean="0"/>
              <a:t>Feasibility study/early initiations:-1-2 weeks</a:t>
            </a:r>
            <a:endParaRPr dirty="0" lang="en-US"/>
          </a:p>
          <a:p>
            <a:r>
              <a:rPr dirty="0" lang="en-US" smtClean="0"/>
              <a:t>Requirement gathering:-2 weeks</a:t>
            </a:r>
          </a:p>
          <a:p>
            <a:r>
              <a:rPr dirty="0" lang="en-US" smtClean="0"/>
              <a:t>Coding and Implementation:-2 weeks</a:t>
            </a:r>
          </a:p>
          <a:p>
            <a:r>
              <a:rPr dirty="0" lang="en-US" smtClean="0"/>
              <a:t>Testing and analysis:-1 week</a:t>
            </a:r>
          </a:p>
          <a:p>
            <a:r>
              <a:rPr dirty="0" lang="en-US" smtClean="0"/>
              <a:t>Deployment of the product:-1 week</a:t>
            </a:r>
            <a:endParaRPr dirty="0" lang="en-US"/>
          </a:p>
        </p:txBody>
      </p:sp>
      <p:sp>
        <p:nvSpPr>
          <p:cNvPr id="104861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ESTIMATED TIME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 smtClean="0"/>
              <a:t>To prepare a better model which asks the user for all the input attributes as our model asks only for the review text.</a:t>
            </a:r>
          </a:p>
          <a:p>
            <a:pPr indent="0" marL="109728">
              <a:buNone/>
            </a:pPr>
            <a:endParaRPr dirty="0" sz="2400" lang="en-US" smtClean="0"/>
          </a:p>
          <a:p>
            <a:r>
              <a:rPr dirty="0" sz="2400" lang="en-US" smtClean="0"/>
              <a:t>Improvement in the Database model</a:t>
            </a:r>
          </a:p>
          <a:p>
            <a:pPr indent="0" marL="109728">
              <a:buNone/>
            </a:pPr>
            <a:endParaRPr dirty="0" sz="2400" lang="en-US" smtClean="0"/>
          </a:p>
          <a:p>
            <a:r>
              <a:rPr dirty="0" sz="2400" lang="en-US" smtClean="0"/>
              <a:t>Conduct many test cases to improve the accuracy.</a:t>
            </a:r>
          </a:p>
          <a:p>
            <a:pPr indent="0" marL="109728">
              <a:buNone/>
            </a:pPr>
            <a:endParaRPr dirty="0" sz="2400" lang="en-US" smtClean="0"/>
          </a:p>
          <a:p>
            <a:endParaRPr dirty="0" lang="en-US"/>
          </a:p>
        </p:txBody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IMPROVING ACCURACY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305800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2599787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STRENGTHS</a:t>
                      </a:r>
                    </a:p>
                    <a:p>
                      <a:endParaRPr b="1" dirty="0" lang="en-US" smtClean="0">
                        <a:solidFill>
                          <a:schemeClr val="tx1"/>
                        </a:solidFill>
                      </a:endParaRP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="1" dirty="0" lang="en-US" smtClean="0">
                          <a:solidFill>
                            <a:schemeClr val="tx1"/>
                          </a:solidFill>
                        </a:rPr>
                        <a:t>Amazon</a:t>
                      </a:r>
                      <a:r>
                        <a:rPr baseline="0" b="1" dirty="0" lang="en-US" smtClean="0">
                          <a:solidFill>
                            <a:schemeClr val="tx1"/>
                          </a:solidFill>
                        </a:rPr>
                        <a:t> has a strong control of the market share.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aseline="0" b="1" dirty="0" lang="en-US" smtClean="0">
                          <a:solidFill>
                            <a:schemeClr val="tx1"/>
                          </a:solidFill>
                        </a:rPr>
                        <a:t>Offers competitive pricing for it’s consumers.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aseline="0" b="1" dirty="0" lang="en-US" smtClean="0">
                          <a:solidFill>
                            <a:schemeClr val="tx1"/>
                          </a:solidFill>
                        </a:rPr>
                        <a:t>Easy to make repeat purchases.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endParaRPr b="1"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</a:rPr>
                        <a:t>WEAKNESSES</a:t>
                      </a:r>
                    </a:p>
                    <a:p>
                      <a:endParaRPr dirty="0" lang="en-US" smtClean="0">
                        <a:solidFill>
                          <a:schemeClr val="tx1"/>
                        </a:solidFill>
                      </a:endParaRP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Perfect competition Market.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Constant competition.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baseline="0" dirty="0" lang="en-US" smtClean="0">
                          <a:solidFill>
                            <a:schemeClr val="tx1"/>
                          </a:solidFill>
                        </a:rPr>
                        <a:t> many  similar products.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34212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</a:p>
                    <a:p>
                      <a:endParaRPr b="1" dirty="0" lang="en-US" smtClean="0"/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="1" dirty="0" lang="en-US" smtClean="0"/>
                        <a:t>New products are constantly being made available.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="1" dirty="0" lang="en-US" smtClean="0"/>
                        <a:t>Market share is essentially endless</a:t>
                      </a:r>
                      <a:r>
                        <a:rPr baseline="0" b="1" dirty="0" lang="en-US" smtClean="0"/>
                        <a:t> due to the digital era 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aseline="0" b="1" dirty="0" lang="en-US" smtClean="0"/>
                        <a:t>Cannibalism of smaller companies can </a:t>
                      </a:r>
                      <a:r>
                        <a:rPr baseline="0" b="1" dirty="0" lang="en-US" err="1" smtClean="0"/>
                        <a:t>boister</a:t>
                      </a:r>
                      <a:r>
                        <a:rPr baseline="0" b="1" dirty="0" lang="en-US" smtClean="0"/>
                        <a:t> market share and Products/Services.</a:t>
                      </a:r>
                      <a:endParaRPr b="1" dirty="0"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</a:rPr>
                        <a:t>THREATS</a:t>
                      </a:r>
                    </a:p>
                    <a:p>
                      <a:endParaRPr b="1" dirty="0" lang="en-US" smtClean="0">
                        <a:solidFill>
                          <a:schemeClr val="tx1"/>
                        </a:solidFill>
                      </a:endParaRP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="1" dirty="0" lang="en-US" smtClean="0">
                          <a:solidFill>
                            <a:schemeClr val="tx1"/>
                          </a:solidFill>
                        </a:rPr>
                        <a:t>Competition</a:t>
                      </a:r>
                      <a:r>
                        <a:rPr baseline="0" b="1" dirty="0" lang="en-US" smtClean="0">
                          <a:solidFill>
                            <a:schemeClr val="tx1"/>
                          </a:solidFill>
                        </a:rPr>
                        <a:t> pricing due to fierce competition.</a:t>
                      </a:r>
                    </a:p>
                    <a:p>
                      <a:pPr indent="-285750" marL="285750">
                        <a:buFont typeface="Arial" pitchFamily="34" charset="0"/>
                        <a:buChar char="•"/>
                      </a:pPr>
                      <a:r>
                        <a:rPr baseline="0" b="1" dirty="0" lang="en-US" smtClean="0">
                          <a:solidFill>
                            <a:schemeClr val="tx1"/>
                          </a:solidFill>
                        </a:rPr>
                        <a:t>Ease of entry into market poses a threat to  market share.</a:t>
                      </a:r>
                    </a:p>
                    <a:p>
                      <a:pPr indent="0" marL="0">
                        <a:buFont typeface="Arial" pitchFamily="34" charset="0"/>
                        <a:buNone/>
                      </a:pPr>
                      <a:endParaRPr b="1" dirty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p>
            <a:r>
              <a:rPr dirty="0" lang="en-US" smtClean="0"/>
              <a:t>          SWOT ANALYSIS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>
            <a:normAutofit fontScale="96296" lnSpcReduction="10000"/>
          </a:bodyPr>
          <a:p>
            <a:r>
              <a:rPr dirty="0" lang="en-US" smtClean="0"/>
              <a:t>Project Management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2</a:t>
            </a:r>
            <a:r>
              <a:rPr dirty="0" lang="en-US" smtClean="0"/>
              <a:t>5</a:t>
            </a:r>
            <a:r>
              <a:rPr dirty="0" lang="en-US" smtClean="0"/>
              <a:t>K</a:t>
            </a:r>
            <a:r>
              <a:rPr dirty="0" lang="en-US" smtClean="0"/>
              <a:t> </a:t>
            </a:r>
            <a:endParaRPr altLang="en-US" lang="zh-CN"/>
          </a:p>
          <a:p>
            <a:endParaRPr dirty="0" lang="en-US" smtClean="0"/>
          </a:p>
          <a:p>
            <a:pPr indent="0" marL="109728">
              <a:buNone/>
            </a:pPr>
            <a:r>
              <a:rPr dirty="0" lang="en-US" smtClean="0"/>
              <a:t>      i) Project manager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8</a:t>
            </a:r>
            <a:r>
              <a:rPr dirty="0" lang="en-US" smtClean="0"/>
              <a:t>K</a:t>
            </a:r>
            <a:endParaRPr altLang="en-US" lang="zh-CN"/>
          </a:p>
          <a:p>
            <a:pPr indent="0" marL="109728">
              <a:buNone/>
            </a:pPr>
            <a:r>
              <a:rPr dirty="0" lang="en-US"/>
              <a:t> </a:t>
            </a:r>
            <a:r>
              <a:rPr dirty="0" lang="en-US" smtClean="0"/>
              <a:t>     ii) project team members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1</a:t>
            </a:r>
            <a:r>
              <a:rPr dirty="0" lang="en-US" smtClean="0"/>
              <a:t>7</a:t>
            </a:r>
            <a:r>
              <a:rPr dirty="0" lang="en-US" smtClean="0"/>
              <a:t>K</a:t>
            </a:r>
            <a:endParaRPr altLang="en-US" lang="zh-CN"/>
          </a:p>
          <a:p>
            <a:pPr indent="0" marL="109728">
              <a:buNone/>
            </a:pPr>
            <a:endParaRPr dirty="0" lang="en-US" smtClean="0"/>
          </a:p>
          <a:p>
            <a:r>
              <a:rPr dirty="0" lang="en-US" smtClean="0"/>
              <a:t>Software development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45K</a:t>
            </a:r>
            <a:endParaRPr altLang="en-US" lang="zh-CN"/>
          </a:p>
          <a:p>
            <a:r>
              <a:rPr dirty="0" lang="en-US" smtClean="0"/>
              <a:t>Testing cost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16</a:t>
            </a:r>
            <a:r>
              <a:rPr dirty="0" lang="en-US" smtClean="0"/>
              <a:t>K</a:t>
            </a:r>
            <a:endParaRPr altLang="en-US" lang="zh-CN"/>
          </a:p>
          <a:p>
            <a:r>
              <a:rPr dirty="0" lang="en-US" smtClean="0"/>
              <a:t>Training and support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20K</a:t>
            </a:r>
            <a:endParaRPr altLang="en-US" lang="zh-CN"/>
          </a:p>
          <a:p>
            <a:r>
              <a:rPr dirty="0" lang="en-US" smtClean="0"/>
              <a:t>Reserves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17K</a:t>
            </a:r>
            <a:endParaRPr altLang="en-US" lang="zh-CN"/>
          </a:p>
          <a:p>
            <a:endParaRPr dirty="0" lang="en-US"/>
          </a:p>
          <a:p>
            <a:r>
              <a:rPr dirty="0" lang="en-US" smtClean="0"/>
              <a:t>Total cost of product</a:t>
            </a:r>
            <a:r>
              <a:rPr dirty="0" lang="en-US" smtClean="0"/>
              <a:t> </a:t>
            </a:r>
            <a:r>
              <a:rPr dirty="0" lang="en-US" smtClean="0"/>
              <a:t>=</a:t>
            </a:r>
            <a:r>
              <a:rPr dirty="0" lang="en-US" smtClean="0"/>
              <a:t> </a:t>
            </a:r>
            <a:r>
              <a:rPr dirty="0" lang="en-US" smtClean="0"/>
              <a:t>1</a:t>
            </a:r>
            <a:r>
              <a:rPr dirty="0" lang="en-US" smtClean="0"/>
              <a:t>4</a:t>
            </a:r>
            <a:r>
              <a:rPr dirty="0" lang="en-US" smtClean="0"/>
              <a:t>8</a:t>
            </a:r>
            <a:r>
              <a:rPr dirty="0" lang="en-US" smtClean="0"/>
              <a:t>K</a:t>
            </a:r>
            <a:r>
              <a:rPr dirty="0" lang="en-US" smtClean="0"/>
              <a:t> </a:t>
            </a:r>
            <a:endParaRPr altLang="en-US" lang="zh-CN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/>
          </a:p>
        </p:txBody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 smtClean="0"/>
              <a:t>ESTIMATED COST OF PROPOSED PRODUCT</a:t>
            </a:r>
            <a:endParaRPr dirty="0" sz="320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We can promote through social </a:t>
            </a:r>
            <a:r>
              <a:rPr dirty="0" sz="2400" lang="en-US" smtClean="0"/>
              <a:t>medias like </a:t>
            </a:r>
            <a:r>
              <a:rPr dirty="0" sz="2400" lang="en-US" err="1" smtClean="0"/>
              <a:t>facebook,instagram</a:t>
            </a:r>
            <a:r>
              <a:rPr dirty="0" sz="2400" lang="en-US" smtClean="0"/>
              <a:t> etc.</a:t>
            </a:r>
          </a:p>
          <a:p>
            <a:endParaRPr dirty="0" sz="2400" lang="en-US" smtClean="0"/>
          </a:p>
          <a:p>
            <a:r>
              <a:rPr dirty="0" sz="2400" lang="en-US"/>
              <a:t> Most important of Amazon’s marketing channels is email.</a:t>
            </a:r>
          </a:p>
          <a:p>
            <a:pPr indent="0" marL="109728">
              <a:buNone/>
            </a:pPr>
            <a:endParaRPr dirty="0" sz="2400" lang="en-US" smtClean="0"/>
          </a:p>
          <a:p>
            <a:r>
              <a:rPr dirty="0" sz="2400" lang="en-US" smtClean="0"/>
              <a:t>Directly </a:t>
            </a:r>
            <a:r>
              <a:rPr dirty="0" sz="2400" lang="en-US"/>
              <a:t>contact the software  developers  for  their  latest  </a:t>
            </a:r>
            <a:r>
              <a:rPr dirty="0" sz="2400" lang="en-US" err="1"/>
              <a:t>updation</a:t>
            </a:r>
            <a:r>
              <a:rPr dirty="0" lang="en-US"/>
              <a:t>.</a:t>
            </a:r>
          </a:p>
          <a:p>
            <a:pPr indent="0" marL="109728">
              <a:buNone/>
            </a:pPr>
            <a:endParaRPr b="1" dirty="0" lang="en-US"/>
          </a:p>
          <a:p>
            <a:endParaRPr dirty="0" sz="1800" lang="en-US" smtClean="0"/>
          </a:p>
          <a:p>
            <a:endParaRPr dirty="0" sz="1800" lang="en-US"/>
          </a:p>
          <a:p>
            <a:endParaRPr dirty="0" lang="en-US"/>
          </a:p>
        </p:txBody>
      </p:sp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MARKETING CONCEPTS</a:t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dirty="0" sz="8000" lang="en-US" smtClean="0"/>
          </a:p>
          <a:p>
            <a:pPr indent="0" marL="109728">
              <a:buNone/>
            </a:pPr>
            <a:r>
              <a:rPr dirty="0" sz="8000" lang="en-US" smtClean="0"/>
              <a:t> </a:t>
            </a:r>
            <a:r>
              <a:rPr dirty="0" sz="8000" lang="en-US" smtClean="0"/>
              <a:t> </a:t>
            </a:r>
            <a:r>
              <a:rPr dirty="0" sz="8000" lang="en-US" smtClean="0"/>
              <a:t>THANK YOU </a:t>
            </a:r>
            <a:r>
              <a:rPr dirty="0" sz="8000" lang="en-US" smtClean="0">
                <a:sym typeface="Wingdings" pitchFamily="2" charset="2"/>
              </a:rPr>
              <a:t></a:t>
            </a:r>
            <a:endParaRPr dirty="0" sz="8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buFont typeface="Wingdings" pitchFamily="2" charset="2"/>
              <a:buChar char="§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To classify the Polarity of a given text and decide whether the expressed opinion in  the  text  is positive or negative </a:t>
            </a:r>
            <a:r>
              <a:rPr dirty="0" sz="2000" lang="en-US">
                <a:latin typeface="Times New Roman" pitchFamily="18" charset="0"/>
                <a:cs typeface="Times New Roman" pitchFamily="18" charset="0"/>
              </a:rPr>
              <a:t>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A major benefit  of  social  media analysis is that we can see the good and bad things people say about the particular brand .</a:t>
            </a:r>
          </a:p>
          <a:p>
            <a:pPr>
              <a:buFont typeface="Wingdings" pitchFamily="2" charset="2"/>
              <a:buChar char="§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The bigger your company gets difficult it becomes to  keep a handle on how everyone feels about your brand .For large companies with thousands of daily mentions on social </a:t>
            </a:r>
            <a:r>
              <a:rPr dirty="0" sz="2000" lang="en-US" err="1" smtClean="0">
                <a:latin typeface="Times New Roman" pitchFamily="18" charset="0"/>
                <a:cs typeface="Times New Roman" pitchFamily="18" charset="0"/>
              </a:rPr>
              <a:t>media,news,sites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dirty="0" sz="2000" lang="en-US" err="1" smtClean="0">
                <a:latin typeface="Times New Roman" pitchFamily="18" charset="0"/>
                <a:cs typeface="Times New Roman" pitchFamily="18" charset="0"/>
              </a:rPr>
              <a:t>blogs,it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 is extremely difficult to do this manually.</a:t>
            </a:r>
          </a:p>
          <a:p>
            <a:pPr>
              <a:buFont typeface="Wingdings" pitchFamily="2" charset="2"/>
              <a:buChar char="§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To combat this </a:t>
            </a:r>
            <a:r>
              <a:rPr dirty="0" sz="2000" lang="en-US" err="1" smtClean="0">
                <a:latin typeface="Times New Roman" pitchFamily="18" charset="0"/>
                <a:cs typeface="Times New Roman" pitchFamily="18" charset="0"/>
              </a:rPr>
              <a:t>problem,Sentiment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 analysis software are necessary .These </a:t>
            </a:r>
            <a:r>
              <a:rPr dirty="0" sz="2000" lang="en-US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 can be used to evaluate the people’s sentiment about particular brand </a:t>
            </a:r>
            <a:r>
              <a:rPr dirty="0" sz="2000" lang="en-US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             INTRODUCTION</a:t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sz="2000" lang="en-US"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dirty="0" sz="2000" lang="en-US">
                <a:latin typeface="Times New Roman" pitchFamily="18" charset="0"/>
                <a:cs typeface="Times New Roman" pitchFamily="18" charset="0"/>
              </a:rPr>
              <a:t>order to predict sentiments of reviews, we label each review with a reviewer’s score indicating the sentiment of the reviewer. Our task is to predict a reviewer’s score on a scale of 1 to 5, where 1 indicates the reviewer extremely dislikes the food he or she mentions in the review and 5 indicates the user likes the food a lot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dirty="0" sz="2000" lang="en-US">
                <a:latin typeface="Times New Roman" pitchFamily="18" charset="0"/>
                <a:cs typeface="Times New Roman" pitchFamily="18" charset="0"/>
              </a:rPr>
              <a:t>a review , we have to determine whether the review is positive (4 or 5) or negative(1 or 2</a:t>
            </a: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).We can </a:t>
            </a:r>
            <a:r>
              <a:rPr dirty="0" sz="2000" lang="en-US">
                <a:latin typeface="Times New Roman" pitchFamily="18" charset="0"/>
                <a:cs typeface="Times New Roman" pitchFamily="18" charset="0"/>
              </a:rPr>
              <a:t>apply different models of machine learning and can see the best result out of different classification models to classify the reviews.</a:t>
            </a:r>
          </a:p>
        </p:txBody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PROBLEM STATEMENT</a:t>
            </a:r>
            <a:endParaRPr dirty="0" lang="en-US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24600" y="4952999"/>
            <a:ext cx="2619375" cy="174307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US" smtClean="0"/>
              <a:t>TEAM STRUCTURE AND ROLES</a:t>
            </a:r>
            <a:endParaRPr dirty="0" sz="4000"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1" y="1774642"/>
            <a:ext cx="6526906" cy="401655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525963"/>
          </a:xfrm>
        </p:spPr>
        <p:txBody>
          <a:bodyPr>
            <a:normAutofit/>
          </a:bodyPr>
          <a:p>
            <a:pPr lvl="0"/>
            <a:r>
              <a:rPr b="1" dirty="0" sz="1800" lang="en-US" smtClean="0"/>
              <a:t>USE OF SLANGS</a:t>
            </a:r>
            <a:r>
              <a:rPr dirty="0" sz="1800" lang="en-US" smtClean="0"/>
              <a:t>: </a:t>
            </a:r>
            <a:r>
              <a:rPr dirty="0" sz="1800" lang="en-US"/>
              <a:t>T</a:t>
            </a:r>
            <a:r>
              <a:rPr dirty="0" sz="1800" lang="en-US" smtClean="0"/>
              <a:t>hese </a:t>
            </a:r>
            <a:r>
              <a:rPr dirty="0" sz="1800" lang="en-US"/>
              <a:t>words are different from English words and it can make an approach  outdated because of the evolutionary use of slangs</a:t>
            </a:r>
            <a:r>
              <a:rPr dirty="0" sz="1800" lang="en-US" smtClean="0"/>
              <a:t>.</a:t>
            </a:r>
          </a:p>
          <a:p>
            <a:pPr lvl="0"/>
            <a:endParaRPr dirty="0" sz="1800" lang="en-US"/>
          </a:p>
          <a:p>
            <a:pPr lvl="0"/>
            <a:r>
              <a:rPr dirty="0" sz="1800" lang="en-US"/>
              <a:t> </a:t>
            </a:r>
            <a:r>
              <a:rPr b="1" dirty="0" sz="1800" lang="en-US" smtClean="0"/>
              <a:t>MULTI-LINGUAL </a:t>
            </a:r>
            <a:r>
              <a:rPr dirty="0" sz="1800" lang="en-US" smtClean="0"/>
              <a:t>:Users can </a:t>
            </a:r>
            <a:r>
              <a:rPr dirty="0" sz="1800" lang="en-US"/>
              <a:t>express their opinions in </a:t>
            </a:r>
            <a:r>
              <a:rPr dirty="0" sz="1800" lang="en-US" smtClean="0"/>
              <a:t>different languages, while </a:t>
            </a:r>
            <a:r>
              <a:rPr dirty="0" sz="1800" lang="en-US"/>
              <a:t>others using repeated words or symbols to convey an emotion.</a:t>
            </a:r>
          </a:p>
          <a:p>
            <a:endParaRPr dirty="0" sz="1800"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US" smtClean="0"/>
              <a:t>PROBLEMS FACED BY THE CLIENT</a:t>
            </a:r>
            <a:endParaRPr dirty="0" sz="4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        ARCHITECTURE</a:t>
            </a:r>
            <a:endParaRPr dirty="0" lang="en-US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14600" y="1481138"/>
            <a:ext cx="4038600" cy="537686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subTitle" idx="1"/>
          </p:nvPr>
        </p:nvSpPr>
        <p:spPr>
          <a:xfrm rot="21592770">
            <a:off x="355855" y="217924"/>
            <a:ext cx="8432289" cy="6422153"/>
          </a:xfrm>
        </p:spPr>
        <p:txBody>
          <a:bodyPr>
            <a:normAutofit fontScale="96296" lnSpcReduction="20000"/>
          </a:bodyPr>
          <a:p>
            <a:pPr algn="l" indent="0" marL="0">
              <a:buNone/>
            </a:pPr>
            <a:r>
              <a:rPr lang="en-IN"/>
              <a:t>Step 1</a:t>
            </a:r>
            <a:r>
              <a:rPr lang="en-IN"/>
              <a:t>- Gathering data: Amazon Food Reviews was used as a </a:t>
            </a:r>
            <a:r>
              <a:rPr lang="en-US"/>
              <a:t> </a:t>
            </a:r>
            <a:r>
              <a:rPr lang="en-US"/>
              <a:t> </a:t>
            </a:r>
            <a:r>
              <a:rPr lang="en-IN"/>
              <a:t>source of text in this project, we gathered reviews for sentiment analysis to analyse if it’s a positive or a negative review.</a:t>
            </a:r>
            <a:r>
              <a:rPr lang="en-US"/>
              <a:t> </a:t>
            </a:r>
            <a:endParaRPr lang="en-IN"/>
          </a:p>
          <a:p>
            <a:pPr algn="l"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tep</a:t>
            </a:r>
            <a:r>
              <a:rPr lang="en-US"/>
              <a:t>2</a:t>
            </a:r>
            <a:r>
              <a:rPr lang="en-US"/>
              <a:t>-</a:t>
            </a:r>
            <a:r>
              <a:rPr lang="en-US"/>
              <a:t>T</a:t>
            </a:r>
            <a:r>
              <a:rPr lang="en-IN"/>
              <a:t>ext Preparation: Text preparation is nothing but filtering the extracted data before analysis.  It includes identifying and eliminating non-textual content, stopwords removal, punctuation removal and stemming.</a:t>
            </a:r>
            <a:endParaRPr lang="en-IN"/>
          </a:p>
          <a:p>
            <a:pPr algn="l" indent="0" marL="0">
              <a:buNone/>
            </a:pPr>
            <a:endParaRPr lang="en-IN"/>
          </a:p>
          <a:p>
            <a:pPr algn="l"/>
            <a:r>
              <a:rPr lang="en-IN"/>
              <a:t>Step 3- Sentiment Detection: We use SDGClassifier to classify the food reviews.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SGDClassifier</a:t>
            </a:r>
            <a:r>
              <a:rPr lang="en-IN"/>
              <a:t>: SGD stands for Stochastic Gradient Descent: the gradient of the loss is estimated each sample at a time and the model is updated along the way with a decreasing strength schedule.</a:t>
            </a:r>
            <a:endParaRPr lang="en-IN"/>
          </a:p>
          <a:p>
            <a:endParaRPr lang="en-IN"/>
          </a:p>
          <a:p>
            <a:pPr algn="l"/>
            <a:r>
              <a:rPr lang="en-IN"/>
              <a:t>Step 4- Sentiment Classification: Sentiments can be broadly classified into two groups, positive and negative. 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746759" y="1143000"/>
            <a:ext cx="7559041" cy="5410200"/>
          </a:xfrm>
          <a:prstGeom prst="rect"/>
          <a:noFill/>
          <a:ln>
            <a:noFill/>
          </a:ln>
          <a:effectLst/>
        </p:spPr>
      </p:pic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p>
            <a:r>
              <a:rPr dirty="0" sz="3200" lang="en-US" smtClean="0"/>
              <a:t>  COMPETITOR BENCHMARKING DATA </a:t>
            </a:r>
            <a:endParaRPr dirty="0" sz="32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371600"/>
            <a:ext cx="8527192" cy="34671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admin</dc:creator>
  <cp:lastModifiedBy>admin</cp:lastModifiedBy>
  <dcterms:created xsi:type="dcterms:W3CDTF">2006-08-14T15:00:00Z</dcterms:created>
  <dcterms:modified xsi:type="dcterms:W3CDTF">2019-07-23T01:25:56Z</dcterms:modified>
</cp:coreProperties>
</file>