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F070186-45F0-9949-BC8E-E8A27599356F}" type="datetimeFigureOut">
              <a:rPr lang="en-US" smtClean="0"/>
              <a:t>4/2/2024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3C0E04C3-5C16-8E42-B07C-9571D8A65009}" type="slidenum">
              <a:rPr lang="en-US" smtClean="0"/>
              <a:t>‹#›</a:t>
            </a:fld>
            <a:endParaRPr lang="en-US"/>
          </a:p>
        </p:txBody>
      </p:sp>
    </p:spTree>
    <p:extLst>
      <p:ext uri="{BB962C8B-B14F-4D97-AF65-F5344CB8AC3E}">
        <p14:creationId xmlns:p14="http://schemas.microsoft.com/office/powerpoint/2010/main" val="180404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1676638"/>
            <a:ext cx="10554414" cy="355402"/>
          </a:xfrm>
          <a:prstGeom prst="rect">
            <a:avLst/>
          </a:prstGeom>
          <a:noFill/>
          <a:ln/>
        </p:spPr>
        <p:txBody>
          <a:bodyPr wrap="none" rtlCol="0" anchor="t"/>
          <a:lstStyle/>
          <a:p>
            <a:pPr marL="0" indent="0">
              <a:lnSpc>
                <a:spcPts val="2799"/>
              </a:lnSpc>
              <a:buNone/>
            </a:pPr>
            <a:endParaRPr lang="en-US" sz="1750" dirty="0"/>
          </a:p>
        </p:txBody>
      </p:sp>
      <p:sp>
        <p:nvSpPr>
          <p:cNvPr id="5" name="Text 3"/>
          <p:cNvSpPr/>
          <p:nvPr/>
        </p:nvSpPr>
        <p:spPr>
          <a:xfrm>
            <a:off x="2037993" y="1559837"/>
            <a:ext cx="10554414" cy="1388745"/>
          </a:xfrm>
          <a:prstGeom prst="rect">
            <a:avLst/>
          </a:prstGeom>
          <a:noFill/>
          <a:ln/>
        </p:spPr>
        <p:txBody>
          <a:bodyPr wrap="square" rtlCol="0" anchor="t"/>
          <a:lstStyle/>
          <a:p>
            <a:pPr marL="0" indent="0" algn="ctr">
              <a:lnSpc>
                <a:spcPts val="5468"/>
              </a:lnSpc>
              <a:buNone/>
            </a:pPr>
            <a:r>
              <a:rPr lang="en-US" sz="4374" kern="0" spc="-131" dirty="0">
                <a:solidFill>
                  <a:srgbClr val="FA95AF"/>
                </a:solidFill>
                <a:latin typeface="Anton" pitchFamily="34" charset="0"/>
                <a:ea typeface="Anton" pitchFamily="34" charset="-122"/>
                <a:cs typeface="Anton" pitchFamily="34" charset="-120"/>
              </a:rPr>
              <a:t>Prediction of hypothyroid at early stage using selection and classification techniques</a:t>
            </a:r>
            <a:endParaRPr lang="en-US" sz="4374" dirty="0"/>
          </a:p>
        </p:txBody>
      </p:sp>
      <p:sp>
        <p:nvSpPr>
          <p:cNvPr id="6" name="Text 4"/>
          <p:cNvSpPr/>
          <p:nvPr/>
        </p:nvSpPr>
        <p:spPr>
          <a:xfrm>
            <a:off x="2037993" y="3976211"/>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4581525"/>
            <a:ext cx="10554414" cy="355402"/>
          </a:xfrm>
          <a:prstGeom prst="rect">
            <a:avLst/>
          </a:prstGeom>
          <a:noFill/>
          <a:ln/>
        </p:spPr>
        <p:txBody>
          <a:bodyPr wrap="none" rtlCol="0" anchor="t"/>
          <a:lstStyle/>
          <a:p>
            <a:pPr marL="0" indent="0" algn="ctr">
              <a:lnSpc>
                <a:spcPts val="2799"/>
              </a:lnSpc>
              <a:buNone/>
            </a:pPr>
            <a:endParaRPr lang="en-US" sz="1750" dirty="0"/>
          </a:p>
        </p:txBody>
      </p:sp>
      <p:sp>
        <p:nvSpPr>
          <p:cNvPr id="8" name="Text 6"/>
          <p:cNvSpPr/>
          <p:nvPr/>
        </p:nvSpPr>
        <p:spPr>
          <a:xfrm>
            <a:off x="2037993" y="5186839"/>
            <a:ext cx="10554414" cy="355402"/>
          </a:xfrm>
          <a:prstGeom prst="rect">
            <a:avLst/>
          </a:prstGeom>
          <a:noFill/>
          <a:ln/>
        </p:spPr>
        <p:txBody>
          <a:bodyPr wrap="none" rtlCol="0" anchor="t"/>
          <a:lstStyle/>
          <a:p>
            <a:pPr marL="0" indent="0" algn="ctr">
              <a:lnSpc>
                <a:spcPts val="2799"/>
              </a:lnSpc>
              <a:buNone/>
            </a:pPr>
            <a:endParaRPr lang="en-US" sz="1750" dirty="0"/>
          </a:p>
        </p:txBody>
      </p:sp>
      <p:sp>
        <p:nvSpPr>
          <p:cNvPr id="9" name="Text 7"/>
          <p:cNvSpPr/>
          <p:nvPr/>
        </p:nvSpPr>
        <p:spPr>
          <a:xfrm>
            <a:off x="2037993" y="5792153"/>
            <a:ext cx="10554414" cy="355402"/>
          </a:xfrm>
          <a:prstGeom prst="rect">
            <a:avLst/>
          </a:prstGeom>
          <a:noFill/>
          <a:ln/>
        </p:spPr>
        <p:txBody>
          <a:bodyPr wrap="none" rtlCol="0" anchor="t"/>
          <a:lstStyle/>
          <a:p>
            <a:pPr marL="0" indent="0" algn="ctr">
              <a:lnSpc>
                <a:spcPts val="2799"/>
              </a:lnSpc>
              <a:buNone/>
            </a:pPr>
            <a:endParaRPr lang="en-US" sz="1750" dirty="0"/>
          </a:p>
        </p:txBody>
      </p:sp>
      <p:sp>
        <p:nvSpPr>
          <p:cNvPr id="10" name="Text 8"/>
          <p:cNvSpPr/>
          <p:nvPr/>
        </p:nvSpPr>
        <p:spPr>
          <a:xfrm>
            <a:off x="2037993" y="6397466"/>
            <a:ext cx="10554414" cy="355402"/>
          </a:xfrm>
          <a:prstGeom prst="rect">
            <a:avLst/>
          </a:prstGeom>
          <a:noFill/>
          <a:ln/>
        </p:spPr>
        <p:txBody>
          <a:bodyPr wrap="none" rtlCol="0" anchor="t"/>
          <a:lstStyle/>
          <a:p>
            <a:pPr marL="0" indent="0" algn="ctr">
              <a:lnSpc>
                <a:spcPts val="2799"/>
              </a:lnSpc>
              <a:buNone/>
            </a:pPr>
            <a:endParaRPr lang="en-US" sz="1750" dirty="0"/>
          </a:p>
        </p:txBody>
      </p:sp>
      <p:sp>
        <p:nvSpPr>
          <p:cNvPr id="12" name="TextBox 11">
            <a:extLst>
              <a:ext uri="{FF2B5EF4-FFF2-40B4-BE49-F238E27FC236}">
                <a16:creationId xmlns:a16="http://schemas.microsoft.com/office/drawing/2014/main" id="{29E27101-3D69-2E3D-F650-B8AA3DDE035C}"/>
              </a:ext>
            </a:extLst>
          </p:cNvPr>
          <p:cNvSpPr txBox="1"/>
          <p:nvPr/>
        </p:nvSpPr>
        <p:spPr>
          <a:xfrm flipH="1">
            <a:off x="1182029" y="5278339"/>
            <a:ext cx="11597268" cy="1815882"/>
          </a:xfrm>
          <a:prstGeom prst="rect">
            <a:avLst/>
          </a:prstGeom>
          <a:noFill/>
        </p:spPr>
        <p:txBody>
          <a:bodyPr wrap="square" rtlCol="0">
            <a:spAutoFit/>
          </a:bodyPr>
          <a:lstStyle/>
          <a:p>
            <a:pPr marL="0" lvl="0" indent="0" algn="l" rtl="0">
              <a:spcBef>
                <a:spcPts val="0"/>
              </a:spcBef>
              <a:spcAft>
                <a:spcPts val="0"/>
              </a:spcAft>
              <a:buNone/>
            </a:pPr>
            <a:r>
              <a:rPr lang="en-US" sz="2800" dirty="0">
                <a:solidFill>
                  <a:schemeClr val="bg1"/>
                </a:solidFill>
                <a:latin typeface="Fira Sans" panose="020B0503050000020004" pitchFamily="34" charset="0"/>
              </a:rPr>
              <a:t>Presented by : ASWIN. C</a:t>
            </a:r>
          </a:p>
          <a:p>
            <a:pPr lvl="0"/>
            <a:r>
              <a:rPr lang="en-US" sz="2800" dirty="0">
                <a:solidFill>
                  <a:schemeClr val="bg1"/>
                </a:solidFill>
                <a:latin typeface="Fira Sans" panose="020B0503050000020004" pitchFamily="34" charset="0"/>
              </a:rPr>
              <a:t>                       KVCETIII year , </a:t>
            </a:r>
          </a:p>
          <a:p>
            <a:pPr marL="0" lvl="0" indent="0" algn="l" rtl="0">
              <a:spcBef>
                <a:spcPts val="0"/>
              </a:spcBef>
              <a:spcAft>
                <a:spcPts val="0"/>
              </a:spcAft>
              <a:buNone/>
            </a:pPr>
            <a:r>
              <a:rPr lang="en-US" sz="2800" dirty="0">
                <a:solidFill>
                  <a:schemeClr val="bg1"/>
                </a:solidFill>
                <a:latin typeface="Fira Sans" panose="020B0503050000020004" pitchFamily="34" charset="0"/>
              </a:rPr>
              <a:t>                       NM ID : au421221243003</a:t>
            </a:r>
          </a:p>
          <a:p>
            <a:pPr marL="0" lvl="0" indent="0" algn="l" rtl="0">
              <a:spcBef>
                <a:spcPts val="0"/>
              </a:spcBef>
              <a:spcAft>
                <a:spcPts val="0"/>
              </a:spcAft>
              <a:buNone/>
            </a:pPr>
            <a:r>
              <a:rPr lang="en-US" sz="2800" dirty="0">
                <a:solidFill>
                  <a:schemeClr val="bg1"/>
                </a:solidFill>
                <a:latin typeface="Fira Sans" panose="020B0503050000020004" pitchFamily="34" charset="0"/>
              </a:rPr>
              <a:t>                       Email ID : aswinmohan2829@gmail.com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487973" y="688002"/>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OUTPUT</a:t>
            </a:r>
            <a:endParaRPr lang="en-US" sz="4374" dirty="0"/>
          </a:p>
        </p:txBody>
      </p:sp>
      <p:sp>
        <p:nvSpPr>
          <p:cNvPr id="5" name="Text 3"/>
          <p:cNvSpPr/>
          <p:nvPr/>
        </p:nvSpPr>
        <p:spPr>
          <a:xfrm>
            <a:off x="2037993" y="2387798"/>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2993112"/>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598426"/>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203740"/>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4809053"/>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414367"/>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019681"/>
            <a:ext cx="10554414" cy="355402"/>
          </a:xfrm>
          <a:prstGeom prst="rect">
            <a:avLst/>
          </a:prstGeom>
          <a:noFill/>
          <a:ln/>
        </p:spPr>
        <p:txBody>
          <a:bodyPr wrap="none" rtlCol="0" anchor="t"/>
          <a:lstStyle/>
          <a:p>
            <a:pPr marL="0" indent="0">
              <a:lnSpc>
                <a:spcPts val="2799"/>
              </a:lnSpc>
              <a:buNone/>
            </a:pPr>
            <a:endParaRPr lang="en-US" sz="1750" dirty="0"/>
          </a:p>
        </p:txBody>
      </p:sp>
      <p:sp>
        <p:nvSpPr>
          <p:cNvPr id="12" name="Text 10"/>
          <p:cNvSpPr/>
          <p:nvPr/>
        </p:nvSpPr>
        <p:spPr>
          <a:xfrm>
            <a:off x="2037993" y="6624995"/>
            <a:ext cx="10554414" cy="355402"/>
          </a:xfrm>
          <a:prstGeom prst="rect">
            <a:avLst/>
          </a:prstGeom>
          <a:noFill/>
          <a:ln/>
        </p:spPr>
        <p:txBody>
          <a:bodyPr wrap="none" rtlCol="0" anchor="t"/>
          <a:lstStyle/>
          <a:p>
            <a:pPr marL="0" indent="0">
              <a:lnSpc>
                <a:spcPts val="2799"/>
              </a:lnSpc>
              <a:buNone/>
            </a:pPr>
            <a:endParaRPr lang="en-US" sz="1750" dirty="0"/>
          </a:p>
        </p:txBody>
      </p:sp>
      <p:pic>
        <p:nvPicPr>
          <p:cNvPr id="14" name="Picture 13">
            <a:extLst>
              <a:ext uri="{FF2B5EF4-FFF2-40B4-BE49-F238E27FC236}">
                <a16:creationId xmlns:a16="http://schemas.microsoft.com/office/drawing/2014/main" id="{59C7F9F5-C09F-F88A-9E12-92C1E87852EC}"/>
              </a:ext>
            </a:extLst>
          </p:cNvPr>
          <p:cNvPicPr>
            <a:picLocks noChangeAspect="1"/>
          </p:cNvPicPr>
          <p:nvPr/>
        </p:nvPicPr>
        <p:blipFill>
          <a:blip r:embed="rId3"/>
          <a:stretch>
            <a:fillRect/>
          </a:stretch>
        </p:blipFill>
        <p:spPr>
          <a:xfrm>
            <a:off x="3965685" y="1374638"/>
            <a:ext cx="5768840" cy="6096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037993" y="2039064"/>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CONCLUSION</a:t>
            </a:r>
            <a:endParaRPr lang="en-US" sz="4374" dirty="0"/>
          </a:p>
        </p:txBody>
      </p:sp>
      <p:sp>
        <p:nvSpPr>
          <p:cNvPr id="5" name="Text 3"/>
          <p:cNvSpPr/>
          <p:nvPr/>
        </p:nvSpPr>
        <p:spPr>
          <a:xfrm>
            <a:off x="2037993" y="3288863"/>
            <a:ext cx="2777490" cy="347186"/>
          </a:xfrm>
          <a:prstGeom prst="rect">
            <a:avLst/>
          </a:prstGeom>
          <a:noFill/>
          <a:ln/>
        </p:spPr>
        <p:txBody>
          <a:bodyPr wrap="none" rtlCol="0" anchor="t"/>
          <a:lstStyle/>
          <a:p>
            <a:pPr marL="0" indent="0">
              <a:lnSpc>
                <a:spcPts val="2734"/>
              </a:lnSpc>
              <a:buNone/>
            </a:pPr>
            <a:r>
              <a:rPr lang="en-US" sz="2187" kern="0" spc="-66" dirty="0">
                <a:solidFill>
                  <a:srgbClr val="FA95AF"/>
                </a:solidFill>
                <a:latin typeface="Anton" pitchFamily="34" charset="0"/>
                <a:ea typeface="Anton" pitchFamily="34" charset="-122"/>
                <a:cs typeface="Anton" pitchFamily="34" charset="-120"/>
              </a:rPr>
              <a:t>Promising Results</a:t>
            </a:r>
            <a:endParaRPr lang="en-US" sz="2187" dirty="0"/>
          </a:p>
        </p:txBody>
      </p:sp>
      <p:sp>
        <p:nvSpPr>
          <p:cNvPr id="6" name="Text 4"/>
          <p:cNvSpPr/>
          <p:nvPr/>
        </p:nvSpPr>
        <p:spPr>
          <a:xfrm>
            <a:off x="2037993" y="3858220"/>
            <a:ext cx="5006221" cy="2132409"/>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The proposed system has demonstrated promising results in accurately predicting hypothyroidism at an early stage. The combination of feature selection and classification techniques has proven effective in identifying the key factors contributing to this condition.</a:t>
            </a:r>
            <a:endParaRPr lang="en-US" sz="1750" dirty="0"/>
          </a:p>
        </p:txBody>
      </p:sp>
      <p:sp>
        <p:nvSpPr>
          <p:cNvPr id="7" name="Text 5"/>
          <p:cNvSpPr/>
          <p:nvPr/>
        </p:nvSpPr>
        <p:spPr>
          <a:xfrm>
            <a:off x="7593806" y="3288863"/>
            <a:ext cx="2777490" cy="347186"/>
          </a:xfrm>
          <a:prstGeom prst="rect">
            <a:avLst/>
          </a:prstGeom>
          <a:noFill/>
          <a:ln/>
        </p:spPr>
        <p:txBody>
          <a:bodyPr wrap="none" rtlCol="0" anchor="t"/>
          <a:lstStyle/>
          <a:p>
            <a:pPr marL="0" indent="0">
              <a:lnSpc>
                <a:spcPts val="2734"/>
              </a:lnSpc>
              <a:buNone/>
            </a:pPr>
            <a:r>
              <a:rPr lang="en-US" sz="2187" kern="0" spc="-66" dirty="0">
                <a:solidFill>
                  <a:srgbClr val="FA95AF"/>
                </a:solidFill>
                <a:latin typeface="Anton" pitchFamily="34" charset="0"/>
                <a:ea typeface="Anton" pitchFamily="34" charset="-122"/>
                <a:cs typeface="Anton" pitchFamily="34" charset="-120"/>
              </a:rPr>
              <a:t>Improved Outcomes</a:t>
            </a:r>
            <a:endParaRPr lang="en-US" sz="2187" dirty="0"/>
          </a:p>
        </p:txBody>
      </p:sp>
      <p:sp>
        <p:nvSpPr>
          <p:cNvPr id="8" name="Text 6"/>
          <p:cNvSpPr/>
          <p:nvPr/>
        </p:nvSpPr>
        <p:spPr>
          <a:xfrm>
            <a:off x="7593806" y="3858220"/>
            <a:ext cx="5006221" cy="2132409"/>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Early detection of hypothyroidism can lead to timely interventions, enabling better management of the condition and improved patient outcomes. This system can empower healthcare providers to make more informed decisions and provide personalized care.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786110" y="739728"/>
            <a:ext cx="4517588" cy="564594"/>
          </a:xfrm>
          <a:prstGeom prst="rect">
            <a:avLst/>
          </a:prstGeom>
          <a:noFill/>
          <a:ln/>
        </p:spPr>
        <p:txBody>
          <a:bodyPr wrap="none" rtlCol="0" anchor="t"/>
          <a:lstStyle/>
          <a:p>
            <a:pPr marL="0" indent="0">
              <a:lnSpc>
                <a:spcPts val="4446"/>
              </a:lnSpc>
              <a:buNone/>
            </a:pPr>
            <a:r>
              <a:rPr lang="en-US" sz="3557" kern="0" spc="-107" dirty="0">
                <a:solidFill>
                  <a:srgbClr val="FA95AF"/>
                </a:solidFill>
                <a:latin typeface="Anton" pitchFamily="34" charset="0"/>
                <a:ea typeface="Anton" pitchFamily="34" charset="-122"/>
                <a:cs typeface="Anton" pitchFamily="34" charset="-120"/>
              </a:rPr>
              <a:t>Future Scope</a:t>
            </a:r>
            <a:endParaRPr lang="en-US" sz="3557" dirty="0"/>
          </a:p>
        </p:txBody>
      </p:sp>
      <p:pic>
        <p:nvPicPr>
          <p:cNvPr id="5" name="Image 0" descr="preencoded.png"/>
          <p:cNvPicPr>
            <a:picLocks noChangeAspect="1"/>
          </p:cNvPicPr>
          <p:nvPr/>
        </p:nvPicPr>
        <p:blipFill>
          <a:blip r:embed="rId3"/>
          <a:stretch>
            <a:fillRect/>
          </a:stretch>
        </p:blipFill>
        <p:spPr>
          <a:xfrm>
            <a:off x="4461153" y="1568648"/>
            <a:ext cx="1416248" cy="1330047"/>
          </a:xfrm>
          <a:prstGeom prst="rect">
            <a:avLst/>
          </a:prstGeom>
        </p:spPr>
      </p:pic>
      <p:sp>
        <p:nvSpPr>
          <p:cNvPr id="6" name="Text 3"/>
          <p:cNvSpPr/>
          <p:nvPr/>
        </p:nvSpPr>
        <p:spPr>
          <a:xfrm>
            <a:off x="5135285" y="2202775"/>
            <a:ext cx="67866" cy="406479"/>
          </a:xfrm>
          <a:prstGeom prst="rect">
            <a:avLst/>
          </a:prstGeom>
          <a:noFill/>
          <a:ln/>
        </p:spPr>
        <p:txBody>
          <a:bodyPr wrap="none" rtlCol="0" anchor="t"/>
          <a:lstStyle/>
          <a:p>
            <a:pPr marL="0" indent="0" algn="ctr">
              <a:lnSpc>
                <a:spcPts val="3201"/>
              </a:lnSpc>
              <a:buNone/>
            </a:pPr>
            <a:r>
              <a:rPr lang="en-US" sz="1779" kern="0" spc="-53" dirty="0">
                <a:solidFill>
                  <a:srgbClr val="FA95AF"/>
                </a:solidFill>
                <a:latin typeface="Anton" pitchFamily="34" charset="0"/>
                <a:ea typeface="Anton" pitchFamily="34" charset="-122"/>
                <a:cs typeface="Anton" pitchFamily="34" charset="-120"/>
              </a:rPr>
              <a:t>1</a:t>
            </a:r>
            <a:endParaRPr lang="en-US" sz="1779" dirty="0"/>
          </a:p>
        </p:txBody>
      </p:sp>
      <p:sp>
        <p:nvSpPr>
          <p:cNvPr id="7" name="Text 4"/>
          <p:cNvSpPr/>
          <p:nvPr/>
        </p:nvSpPr>
        <p:spPr>
          <a:xfrm>
            <a:off x="6058019" y="1893808"/>
            <a:ext cx="2258735" cy="282297"/>
          </a:xfrm>
          <a:prstGeom prst="rect">
            <a:avLst/>
          </a:prstGeom>
          <a:noFill/>
          <a:ln/>
        </p:spPr>
        <p:txBody>
          <a:bodyPr wrap="none" rtlCol="0" anchor="t"/>
          <a:lstStyle/>
          <a:p>
            <a:pPr marL="0" indent="0" algn="l">
              <a:lnSpc>
                <a:spcPts val="2223"/>
              </a:lnSpc>
              <a:buNone/>
            </a:pPr>
            <a:r>
              <a:rPr lang="en-US" sz="1779" kern="0" spc="-53" dirty="0">
                <a:solidFill>
                  <a:srgbClr val="FA95AF"/>
                </a:solidFill>
                <a:latin typeface="Anton" pitchFamily="34" charset="0"/>
                <a:ea typeface="Anton" pitchFamily="34" charset="-122"/>
                <a:cs typeface="Anton" pitchFamily="34" charset="-120"/>
              </a:rPr>
              <a:t>Automated Screening</a:t>
            </a:r>
            <a:endParaRPr lang="en-US" sz="1779" dirty="0"/>
          </a:p>
        </p:txBody>
      </p:sp>
      <p:sp>
        <p:nvSpPr>
          <p:cNvPr id="8" name="Text 5"/>
          <p:cNvSpPr/>
          <p:nvPr/>
        </p:nvSpPr>
        <p:spPr>
          <a:xfrm>
            <a:off x="6058019" y="2284452"/>
            <a:ext cx="4998720" cy="289084"/>
          </a:xfrm>
          <a:prstGeom prst="rect">
            <a:avLst/>
          </a:prstGeom>
          <a:noFill/>
          <a:ln/>
        </p:spPr>
        <p:txBody>
          <a:bodyPr wrap="none" rtlCol="0" anchor="t"/>
          <a:lstStyle/>
          <a:p>
            <a:pPr marL="0" indent="0" algn="l">
              <a:lnSpc>
                <a:spcPts val="2277"/>
              </a:lnSpc>
              <a:buNone/>
            </a:pPr>
            <a:r>
              <a:rPr lang="en-US" sz="1423" kern="0" spc="-28" dirty="0">
                <a:solidFill>
                  <a:srgbClr val="E0D6DE"/>
                </a:solidFill>
                <a:latin typeface="Fira Sans" pitchFamily="34" charset="0"/>
                <a:ea typeface="Fira Sans" pitchFamily="34" charset="-122"/>
                <a:cs typeface="Fira Sans" pitchFamily="34" charset="-120"/>
              </a:rPr>
              <a:t>Develop AI-powered tools for early-stage hypothyroid detection</a:t>
            </a:r>
            <a:endParaRPr lang="en-US" sz="1423" dirty="0"/>
          </a:p>
        </p:txBody>
      </p:sp>
      <p:sp>
        <p:nvSpPr>
          <p:cNvPr id="9" name="Shape 6"/>
          <p:cNvSpPr/>
          <p:nvPr/>
        </p:nvSpPr>
        <p:spPr>
          <a:xfrm>
            <a:off x="5922526" y="2901761"/>
            <a:ext cx="5639157" cy="18038"/>
          </a:xfrm>
          <a:prstGeom prst="rect">
            <a:avLst/>
          </a:prstGeom>
          <a:solidFill>
            <a:srgbClr val="931F3B"/>
          </a:solidFill>
          <a:ln/>
        </p:spPr>
      </p:sp>
      <p:pic>
        <p:nvPicPr>
          <p:cNvPr id="10" name="Image 1" descr="preencoded.png"/>
          <p:cNvPicPr>
            <a:picLocks noChangeAspect="1"/>
          </p:cNvPicPr>
          <p:nvPr/>
        </p:nvPicPr>
        <p:blipFill>
          <a:blip r:embed="rId4"/>
          <a:stretch>
            <a:fillRect/>
          </a:stretch>
        </p:blipFill>
        <p:spPr>
          <a:xfrm>
            <a:off x="3752969" y="2943820"/>
            <a:ext cx="2832497" cy="1330047"/>
          </a:xfrm>
          <a:prstGeom prst="rect">
            <a:avLst/>
          </a:prstGeom>
        </p:spPr>
      </p:pic>
      <p:sp>
        <p:nvSpPr>
          <p:cNvPr id="11" name="Text 7"/>
          <p:cNvSpPr/>
          <p:nvPr/>
        </p:nvSpPr>
        <p:spPr>
          <a:xfrm>
            <a:off x="5116830" y="3405545"/>
            <a:ext cx="104775" cy="406479"/>
          </a:xfrm>
          <a:prstGeom prst="rect">
            <a:avLst/>
          </a:prstGeom>
          <a:noFill/>
          <a:ln/>
        </p:spPr>
        <p:txBody>
          <a:bodyPr wrap="none" rtlCol="0" anchor="t"/>
          <a:lstStyle/>
          <a:p>
            <a:pPr marL="0" indent="0" algn="ctr">
              <a:lnSpc>
                <a:spcPts val="3201"/>
              </a:lnSpc>
              <a:buNone/>
            </a:pPr>
            <a:r>
              <a:rPr lang="en-US" sz="1779" kern="0" spc="-53" dirty="0">
                <a:solidFill>
                  <a:srgbClr val="FA95AF"/>
                </a:solidFill>
                <a:latin typeface="Anton" pitchFamily="34" charset="0"/>
                <a:ea typeface="Anton" pitchFamily="34" charset="-122"/>
                <a:cs typeface="Anton" pitchFamily="34" charset="-120"/>
              </a:rPr>
              <a:t>2</a:t>
            </a:r>
            <a:endParaRPr lang="en-US" sz="1779" dirty="0"/>
          </a:p>
        </p:txBody>
      </p:sp>
      <p:sp>
        <p:nvSpPr>
          <p:cNvPr id="12" name="Text 8"/>
          <p:cNvSpPr/>
          <p:nvPr/>
        </p:nvSpPr>
        <p:spPr>
          <a:xfrm>
            <a:off x="6766084" y="3124438"/>
            <a:ext cx="2258735" cy="282297"/>
          </a:xfrm>
          <a:prstGeom prst="rect">
            <a:avLst/>
          </a:prstGeom>
          <a:noFill/>
          <a:ln/>
        </p:spPr>
        <p:txBody>
          <a:bodyPr wrap="none" rtlCol="0" anchor="t"/>
          <a:lstStyle/>
          <a:p>
            <a:pPr marL="0" indent="0" algn="l">
              <a:lnSpc>
                <a:spcPts val="2223"/>
              </a:lnSpc>
              <a:buNone/>
            </a:pPr>
            <a:r>
              <a:rPr lang="en-US" sz="1779" kern="0" spc="-53" dirty="0">
                <a:solidFill>
                  <a:srgbClr val="FA95AF"/>
                </a:solidFill>
                <a:latin typeface="Anton" pitchFamily="34" charset="0"/>
                <a:ea typeface="Anton" pitchFamily="34" charset="-122"/>
                <a:cs typeface="Anton" pitchFamily="34" charset="-120"/>
              </a:rPr>
              <a:t>Personalized Treatments</a:t>
            </a:r>
            <a:endParaRPr lang="en-US" sz="1779" dirty="0"/>
          </a:p>
        </p:txBody>
      </p:sp>
      <p:sp>
        <p:nvSpPr>
          <p:cNvPr id="13" name="Text 9"/>
          <p:cNvSpPr/>
          <p:nvPr/>
        </p:nvSpPr>
        <p:spPr>
          <a:xfrm>
            <a:off x="6766084" y="3515082"/>
            <a:ext cx="4660106" cy="578168"/>
          </a:xfrm>
          <a:prstGeom prst="rect">
            <a:avLst/>
          </a:prstGeom>
          <a:noFill/>
          <a:ln/>
        </p:spPr>
        <p:txBody>
          <a:bodyPr wrap="square" rtlCol="0" anchor="t"/>
          <a:lstStyle/>
          <a:p>
            <a:pPr marL="0" indent="0" algn="l">
              <a:lnSpc>
                <a:spcPts val="2277"/>
              </a:lnSpc>
              <a:buNone/>
            </a:pPr>
            <a:r>
              <a:rPr lang="en-US" sz="1423" kern="0" spc="-28" dirty="0">
                <a:solidFill>
                  <a:srgbClr val="E0D6DE"/>
                </a:solidFill>
                <a:latin typeface="Fira Sans" pitchFamily="34" charset="0"/>
                <a:ea typeface="Fira Sans" pitchFamily="34" charset="-122"/>
                <a:cs typeface="Fira Sans" pitchFamily="34" charset="-120"/>
              </a:rPr>
              <a:t>Leverage patient data to recommend tailored treatment plans</a:t>
            </a:r>
            <a:endParaRPr lang="en-US" sz="1423" dirty="0"/>
          </a:p>
        </p:txBody>
      </p:sp>
      <p:sp>
        <p:nvSpPr>
          <p:cNvPr id="14" name="Shape 10"/>
          <p:cNvSpPr/>
          <p:nvPr/>
        </p:nvSpPr>
        <p:spPr>
          <a:xfrm>
            <a:off x="6630591" y="4276933"/>
            <a:ext cx="4931093" cy="18038"/>
          </a:xfrm>
          <a:prstGeom prst="rect">
            <a:avLst/>
          </a:prstGeom>
          <a:solidFill>
            <a:srgbClr val="931F3B"/>
          </a:solidFill>
          <a:ln/>
        </p:spPr>
      </p:sp>
      <p:pic>
        <p:nvPicPr>
          <p:cNvPr id="15" name="Image 2" descr="preencoded.png"/>
          <p:cNvPicPr>
            <a:picLocks noChangeAspect="1"/>
          </p:cNvPicPr>
          <p:nvPr/>
        </p:nvPicPr>
        <p:blipFill>
          <a:blip r:embed="rId5"/>
          <a:stretch>
            <a:fillRect/>
          </a:stretch>
        </p:blipFill>
        <p:spPr>
          <a:xfrm>
            <a:off x="3044904" y="4318992"/>
            <a:ext cx="4248745" cy="1330047"/>
          </a:xfrm>
          <a:prstGeom prst="rect">
            <a:avLst/>
          </a:prstGeom>
        </p:spPr>
      </p:pic>
      <p:sp>
        <p:nvSpPr>
          <p:cNvPr id="16" name="Text 11"/>
          <p:cNvSpPr/>
          <p:nvPr/>
        </p:nvSpPr>
        <p:spPr>
          <a:xfrm>
            <a:off x="5116830" y="4780717"/>
            <a:ext cx="104775" cy="406479"/>
          </a:xfrm>
          <a:prstGeom prst="rect">
            <a:avLst/>
          </a:prstGeom>
          <a:noFill/>
          <a:ln/>
        </p:spPr>
        <p:txBody>
          <a:bodyPr wrap="none" rtlCol="0" anchor="t"/>
          <a:lstStyle/>
          <a:p>
            <a:pPr marL="0" indent="0" algn="ctr">
              <a:lnSpc>
                <a:spcPts val="3201"/>
              </a:lnSpc>
              <a:buNone/>
            </a:pPr>
            <a:r>
              <a:rPr lang="en-US" sz="1779" kern="0" spc="-53" dirty="0">
                <a:solidFill>
                  <a:srgbClr val="FA95AF"/>
                </a:solidFill>
                <a:latin typeface="Anton" pitchFamily="34" charset="0"/>
                <a:ea typeface="Anton" pitchFamily="34" charset="-122"/>
                <a:cs typeface="Anton" pitchFamily="34" charset="-120"/>
              </a:rPr>
              <a:t>3</a:t>
            </a:r>
            <a:endParaRPr lang="en-US" sz="1779" dirty="0"/>
          </a:p>
        </p:txBody>
      </p:sp>
      <p:sp>
        <p:nvSpPr>
          <p:cNvPr id="17" name="Text 12"/>
          <p:cNvSpPr/>
          <p:nvPr/>
        </p:nvSpPr>
        <p:spPr>
          <a:xfrm>
            <a:off x="7474268" y="4499610"/>
            <a:ext cx="2258735" cy="282297"/>
          </a:xfrm>
          <a:prstGeom prst="rect">
            <a:avLst/>
          </a:prstGeom>
          <a:noFill/>
          <a:ln/>
        </p:spPr>
        <p:txBody>
          <a:bodyPr wrap="none" rtlCol="0" anchor="t"/>
          <a:lstStyle/>
          <a:p>
            <a:pPr marL="0" indent="0" algn="l">
              <a:lnSpc>
                <a:spcPts val="2223"/>
              </a:lnSpc>
              <a:buNone/>
            </a:pPr>
            <a:r>
              <a:rPr lang="en-US" sz="1779" kern="0" spc="-53" dirty="0">
                <a:solidFill>
                  <a:srgbClr val="FA95AF"/>
                </a:solidFill>
                <a:latin typeface="Anton" pitchFamily="34" charset="0"/>
                <a:ea typeface="Anton" pitchFamily="34" charset="-122"/>
                <a:cs typeface="Anton" pitchFamily="34" charset="-120"/>
              </a:rPr>
              <a:t>Preventive Measures</a:t>
            </a:r>
            <a:endParaRPr lang="en-US" sz="1779" dirty="0"/>
          </a:p>
        </p:txBody>
      </p:sp>
      <p:sp>
        <p:nvSpPr>
          <p:cNvPr id="18" name="Text 13"/>
          <p:cNvSpPr/>
          <p:nvPr/>
        </p:nvSpPr>
        <p:spPr>
          <a:xfrm>
            <a:off x="7474268" y="4890254"/>
            <a:ext cx="3951923" cy="578168"/>
          </a:xfrm>
          <a:prstGeom prst="rect">
            <a:avLst/>
          </a:prstGeom>
          <a:noFill/>
          <a:ln/>
        </p:spPr>
        <p:txBody>
          <a:bodyPr wrap="square" rtlCol="0" anchor="t"/>
          <a:lstStyle/>
          <a:p>
            <a:pPr marL="0" indent="0" algn="l">
              <a:lnSpc>
                <a:spcPts val="2277"/>
              </a:lnSpc>
              <a:buNone/>
            </a:pPr>
            <a:r>
              <a:rPr lang="en-US" sz="1423" kern="0" spc="-28" dirty="0">
                <a:solidFill>
                  <a:srgbClr val="E0D6DE"/>
                </a:solidFill>
                <a:latin typeface="Fira Sans" pitchFamily="34" charset="0"/>
                <a:ea typeface="Fira Sans" pitchFamily="34" charset="-122"/>
                <a:cs typeface="Fira Sans" pitchFamily="34" charset="-120"/>
              </a:rPr>
              <a:t>Promote lifestyle changes to mitigate hypothyroid risk factors</a:t>
            </a:r>
            <a:endParaRPr lang="en-US" sz="1423" dirty="0"/>
          </a:p>
        </p:txBody>
      </p:sp>
      <p:sp>
        <p:nvSpPr>
          <p:cNvPr id="19" name="Text 14"/>
          <p:cNvSpPr/>
          <p:nvPr/>
        </p:nvSpPr>
        <p:spPr>
          <a:xfrm>
            <a:off x="3023473" y="5852279"/>
            <a:ext cx="8583335" cy="1734503"/>
          </a:xfrm>
          <a:prstGeom prst="rect">
            <a:avLst/>
          </a:prstGeom>
          <a:noFill/>
          <a:ln/>
        </p:spPr>
        <p:txBody>
          <a:bodyPr wrap="square" rtlCol="0" anchor="t"/>
          <a:lstStyle/>
          <a:p>
            <a:pPr marL="0" indent="0">
              <a:lnSpc>
                <a:spcPts val="2277"/>
              </a:lnSpc>
              <a:buNone/>
            </a:pPr>
            <a:r>
              <a:rPr lang="en-US" sz="1423" kern="0" spc="-28" dirty="0">
                <a:solidFill>
                  <a:srgbClr val="E0D6DE"/>
                </a:solidFill>
                <a:latin typeface="Fira Sans" pitchFamily="34" charset="0"/>
                <a:ea typeface="Fira Sans" pitchFamily="34" charset="-122"/>
                <a:cs typeface="Fira Sans" pitchFamily="34" charset="-120"/>
              </a:rPr>
              <a:t>The future scope of this system encompasses expanding its capabilities beyond early-stage prediction. By integrating advanced AI and machine learning techniques, the system can be enhanced to provide automated screening for hypothyroidism, allowing for even earlier detection and intervention. Additionally, the system could leverage patient-specific data to recommend personalized treatment plans, ensuring more effective management of the condition. Ultimately, the goal is to empower both patients and healthcare providers with the tools to prevent, detect, and treat hypothyroidism proactively, improving overall health outcomes.</a:t>
            </a:r>
            <a:endParaRPr lang="en-US" sz="1423"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62908"/>
            <a:ext cx="14630400" cy="8229600"/>
          </a:xfrm>
          <a:prstGeom prst="rect">
            <a:avLst/>
          </a:prstGeom>
          <a:solidFill>
            <a:srgbClr val="1F1F1F"/>
          </a:solidFill>
          <a:ln/>
        </p:spPr>
        <p:txBody>
          <a:bodyPr/>
          <a:lstStyle/>
          <a:p>
            <a:endParaRPr lang="en-US" dirty="0"/>
          </a:p>
        </p:txBody>
      </p:sp>
      <p:sp>
        <p:nvSpPr>
          <p:cNvPr id="4" name="Text 2"/>
          <p:cNvSpPr/>
          <p:nvPr/>
        </p:nvSpPr>
        <p:spPr>
          <a:xfrm>
            <a:off x="821724" y="791408"/>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REFERENCE</a:t>
            </a:r>
            <a:endParaRPr lang="en-US" sz="4374" dirty="0"/>
          </a:p>
        </p:txBody>
      </p:sp>
      <p:sp>
        <p:nvSpPr>
          <p:cNvPr id="5" name="Text 3"/>
          <p:cNvSpPr/>
          <p:nvPr/>
        </p:nvSpPr>
        <p:spPr>
          <a:xfrm>
            <a:off x="2037993" y="2690455"/>
            <a:ext cx="1055441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2037993" y="3295769"/>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3901083"/>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2037993" y="5111710"/>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2037993" y="5717024"/>
            <a:ext cx="10554414" cy="355402"/>
          </a:xfrm>
          <a:prstGeom prst="rect">
            <a:avLst/>
          </a:prstGeom>
          <a:noFill/>
          <a:ln/>
        </p:spPr>
        <p:txBody>
          <a:bodyPr wrap="none" rtlCol="0" anchor="t"/>
          <a:lstStyle/>
          <a:p>
            <a:pPr marL="0" indent="0">
              <a:lnSpc>
                <a:spcPts val="2799"/>
              </a:lnSpc>
              <a:buNone/>
            </a:pPr>
            <a:endParaRPr lang="en-US" sz="1750" dirty="0"/>
          </a:p>
        </p:txBody>
      </p:sp>
      <p:sp>
        <p:nvSpPr>
          <p:cNvPr id="11" name="Text 9"/>
          <p:cNvSpPr/>
          <p:nvPr/>
        </p:nvSpPr>
        <p:spPr>
          <a:xfrm>
            <a:off x="2037993" y="6322338"/>
            <a:ext cx="10554414" cy="355402"/>
          </a:xfrm>
          <a:prstGeom prst="rect">
            <a:avLst/>
          </a:prstGeom>
          <a:noFill/>
          <a:ln/>
        </p:spPr>
        <p:txBody>
          <a:bodyPr wrap="non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F679E969-9E36-4E7C-4C7B-1D62F24FD8F7}"/>
              </a:ext>
            </a:extLst>
          </p:cNvPr>
          <p:cNvSpPr txBox="1"/>
          <p:nvPr/>
        </p:nvSpPr>
        <p:spPr>
          <a:xfrm>
            <a:off x="1968190" y="2277188"/>
            <a:ext cx="11608419" cy="380104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bg1"/>
              </a:buClr>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K. Shankar, S. K. Lakshmana </a:t>
            </a:r>
            <a:r>
              <a:rPr kumimoji="0" lang="en-US" sz="1800" b="0" i="0" u="none" strike="noStrike" kern="0" cap="none" spc="0" normalizeH="0" baseline="0" noProof="0" dirty="0" err="1">
                <a:ln>
                  <a:noFill/>
                </a:ln>
                <a:solidFill>
                  <a:srgbClr val="FEFEFE"/>
                </a:solidFill>
                <a:effectLst/>
                <a:uLnTx/>
                <a:uFillTx/>
                <a:latin typeface="Fira Sans" panose="020B0503050000020004" pitchFamily="34" charset="0"/>
                <a:sym typeface="Century Gothic"/>
              </a:rPr>
              <a:t>prabu</a:t>
            </a: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 , D. Gupta, A. </a:t>
            </a:r>
            <a:r>
              <a:rPr kumimoji="0" lang="en-US" sz="1800" b="0" i="0" u="none" strike="noStrike" kern="0" cap="none" spc="0" normalizeH="0" baseline="0" noProof="0" dirty="0" err="1">
                <a:ln>
                  <a:noFill/>
                </a:ln>
                <a:solidFill>
                  <a:srgbClr val="FEFEFE"/>
                </a:solidFill>
                <a:effectLst/>
                <a:uLnTx/>
                <a:uFillTx/>
                <a:latin typeface="Fira Sans" panose="020B0503050000020004" pitchFamily="34" charset="0"/>
                <a:sym typeface="Century Gothic"/>
              </a:rPr>
              <a:t>Maseleno</a:t>
            </a: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 V. H. C. D. Albuquerque, “Optimal feature-based multi-kernel SVM approach for thyroid disease classification”, Springer Science +Business Media, LLC, part of Springer Nature 2018, pp. 1128-1143, 2 July, 2018.</a:t>
            </a:r>
          </a:p>
          <a:p>
            <a:pPr marR="0" lvl="0" algn="l" defTabSz="914400" rtl="0" eaLnBrk="1" fontAlgn="auto" latinLnBrk="0" hangingPunct="1">
              <a:lnSpc>
                <a:spcPct val="100000"/>
              </a:lnSpc>
              <a:spcBef>
                <a:spcPts val="0"/>
              </a:spcBef>
              <a:spcAft>
                <a:spcPts val="0"/>
              </a:spcAft>
              <a:buClr>
                <a:schemeClr val="bg1"/>
              </a:buClr>
              <a:buSzPts val="1800"/>
              <a:tabLst/>
              <a:defRPr/>
            </a:pPr>
            <a:endPar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endParaRPr>
          </a:p>
          <a:p>
            <a:pPr marL="285750" marR="0" lvl="0" indent="-285750" algn="l" defTabSz="914400" rtl="0" eaLnBrk="1" fontAlgn="auto" latinLnBrk="0" hangingPunct="1">
              <a:lnSpc>
                <a:spcPct val="100000"/>
              </a:lnSpc>
              <a:spcBef>
                <a:spcPts val="1000"/>
              </a:spcBef>
              <a:spcAft>
                <a:spcPts val="0"/>
              </a:spcAft>
              <a:buClr>
                <a:schemeClr val="bg1"/>
              </a:buClr>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A. Tyagi, R. Mehra , and A. Saxena , “Interactive Thyroid Disease Prediction System Using Machine Learning Technique”, 5</a:t>
            </a:r>
            <a:r>
              <a:rPr kumimoji="0" lang="en-US" sz="1800" b="0" i="0" u="none" strike="noStrike" kern="0" cap="none" spc="0" normalizeH="0" baseline="30000" noProof="0" dirty="0">
                <a:ln>
                  <a:noFill/>
                </a:ln>
                <a:solidFill>
                  <a:srgbClr val="FEFEFE"/>
                </a:solidFill>
                <a:effectLst/>
                <a:uLnTx/>
                <a:uFillTx/>
                <a:latin typeface="Fira Sans" panose="020B0503050000020004" pitchFamily="34" charset="0"/>
                <a:sym typeface="Century Gothic"/>
              </a:rPr>
              <a:t>th</a:t>
            </a: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 IEEE International Conference on Parallel, Distributed and Grid Computing(PDGC-2018), pp 689-693, 27 June, 2019</a:t>
            </a:r>
          </a:p>
          <a:p>
            <a:pPr marR="0" lvl="0" algn="l" defTabSz="914400" rtl="0" eaLnBrk="1" fontAlgn="auto" latinLnBrk="0" hangingPunct="1">
              <a:lnSpc>
                <a:spcPct val="100000"/>
              </a:lnSpc>
              <a:spcBef>
                <a:spcPts val="1000"/>
              </a:spcBef>
              <a:spcAft>
                <a:spcPts val="0"/>
              </a:spcAft>
              <a:buClr>
                <a:schemeClr val="bg1"/>
              </a:buClr>
              <a:buSzPts val="1800"/>
              <a:tabLst/>
              <a:defRPr/>
            </a:pPr>
            <a:endPar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endParaRPr>
          </a:p>
          <a:p>
            <a:pPr marL="285750" marR="0" lvl="0" indent="-285750" algn="l" defTabSz="914400" rtl="0" eaLnBrk="1" fontAlgn="auto" latinLnBrk="0" hangingPunct="1">
              <a:lnSpc>
                <a:spcPct val="100000"/>
              </a:lnSpc>
              <a:spcBef>
                <a:spcPts val="1000"/>
              </a:spcBef>
              <a:spcAft>
                <a:spcPts val="0"/>
              </a:spcAft>
              <a:buClr>
                <a:schemeClr val="bg1"/>
              </a:buClr>
              <a:buSzPts val="1800"/>
              <a:buFont typeface="Arial" panose="020B0604020202020204" pitchFamily="34" charset="0"/>
              <a:buChar char="•"/>
              <a:tabLst/>
              <a:defRPr/>
            </a:pP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P. Duggal, and S. Shukla, “Prediction Of Thyroid Disorders Using Advanced Machine Learning Techniques”, 10</a:t>
            </a:r>
            <a:r>
              <a:rPr kumimoji="0" lang="en-US" sz="1800" b="0" i="0" u="none" strike="noStrike" kern="0" cap="none" spc="0" normalizeH="0" baseline="30000" noProof="0" dirty="0">
                <a:ln>
                  <a:noFill/>
                </a:ln>
                <a:solidFill>
                  <a:srgbClr val="FEFEFE"/>
                </a:solidFill>
                <a:effectLst/>
                <a:uLnTx/>
                <a:uFillTx/>
                <a:latin typeface="Fira Sans" panose="020B0503050000020004" pitchFamily="34" charset="0"/>
                <a:sym typeface="Century Gothic"/>
              </a:rPr>
              <a:t>th</a:t>
            </a:r>
            <a:r>
              <a:rPr kumimoji="0" lang="en-US" sz="1800" b="0" i="0" u="none" strike="noStrike" kern="0" cap="none" spc="0" normalizeH="0" baseline="0" noProof="0" dirty="0">
                <a:ln>
                  <a:noFill/>
                </a:ln>
                <a:solidFill>
                  <a:srgbClr val="FEFEFE"/>
                </a:solidFill>
                <a:effectLst/>
                <a:uLnTx/>
                <a:uFillTx/>
                <a:latin typeface="Fira Sans" panose="020B0503050000020004" pitchFamily="34" charset="0"/>
                <a:sym typeface="Century Gothic"/>
              </a:rPr>
              <a:t> International Conference on Cloud Computing, Data Science &amp; Engineering (Confluence), pp. 670-675, 09 April 2020.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649248" y="1638657"/>
            <a:ext cx="6665952" cy="833199"/>
          </a:xfrm>
          <a:prstGeom prst="rect">
            <a:avLst/>
          </a:prstGeom>
          <a:noFill/>
          <a:ln/>
        </p:spPr>
        <p:txBody>
          <a:bodyPr wrap="none" rtlCol="0" anchor="t"/>
          <a:lstStyle/>
          <a:p>
            <a:pPr marL="0" indent="0">
              <a:lnSpc>
                <a:spcPts val="6561"/>
              </a:lnSpc>
              <a:buNone/>
            </a:pPr>
            <a:r>
              <a:rPr lang="en-US" sz="5249" kern="0" spc="-157" dirty="0">
                <a:solidFill>
                  <a:srgbClr val="FA95AF"/>
                </a:solidFill>
                <a:latin typeface="Anton" pitchFamily="34" charset="0"/>
                <a:ea typeface="Anton" pitchFamily="34" charset="-122"/>
                <a:cs typeface="Anton" pitchFamily="34" charset="-120"/>
              </a:rPr>
              <a:t>Proposed System</a:t>
            </a:r>
            <a:endParaRPr lang="en-US" sz="5249" dirty="0"/>
          </a:p>
        </p:txBody>
      </p:sp>
      <p:sp>
        <p:nvSpPr>
          <p:cNvPr id="6" name="Text 3"/>
          <p:cNvSpPr/>
          <p:nvPr/>
        </p:nvSpPr>
        <p:spPr>
          <a:xfrm>
            <a:off x="718899" y="4110513"/>
            <a:ext cx="12585621" cy="1777008"/>
          </a:xfrm>
          <a:prstGeom prst="rect">
            <a:avLst/>
          </a:prstGeom>
          <a:noFill/>
          <a:ln/>
        </p:spPr>
        <p:txBody>
          <a:bodyPr wrap="square" rtlCol="0" anchor="t"/>
          <a:lstStyle/>
          <a:p>
            <a:pPr marL="0" indent="0">
              <a:lnSpc>
                <a:spcPts val="2799"/>
              </a:lnSpc>
              <a:buNone/>
            </a:pPr>
            <a:r>
              <a:rPr lang="en-US" kern="0" spc="-35" dirty="0">
                <a:solidFill>
                  <a:srgbClr val="E0D6DE"/>
                </a:solidFill>
                <a:latin typeface="Fira Sans" pitchFamily="34" charset="0"/>
                <a:ea typeface="Fira Sans" pitchFamily="34" charset="-122"/>
                <a:cs typeface="Fira Sans" pitchFamily="34" charset="-120"/>
              </a:rPr>
              <a:t>The proposed system aims to predict hypothyroidism at an early stage using advanced selection and classification techniques. By leveraging cutting-edge machine learning algorithms, this system can identify key indicators and provide timely diagnosis, enabling prompt treatment and improved patient outcomes.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txBody>
          <a:bodyPr/>
          <a:lstStyle/>
          <a:p>
            <a:endParaRPr lang="en-IN" dirty="0"/>
          </a:p>
        </p:txBody>
      </p:sp>
      <p:sp>
        <p:nvSpPr>
          <p:cNvPr id="5" name="Text 2"/>
          <p:cNvSpPr/>
          <p:nvPr/>
        </p:nvSpPr>
        <p:spPr>
          <a:xfrm>
            <a:off x="582573" y="927616"/>
            <a:ext cx="5414486" cy="676870"/>
          </a:xfrm>
          <a:prstGeom prst="rect">
            <a:avLst/>
          </a:prstGeom>
          <a:noFill/>
          <a:ln/>
        </p:spPr>
        <p:txBody>
          <a:bodyPr wrap="none" rtlCol="0" anchor="t"/>
          <a:lstStyle/>
          <a:p>
            <a:pPr marL="0" indent="0">
              <a:lnSpc>
                <a:spcPts val="5329"/>
              </a:lnSpc>
              <a:buNone/>
            </a:pPr>
            <a:r>
              <a:rPr lang="en-US" sz="4263" kern="0" spc="-128" dirty="0">
                <a:solidFill>
                  <a:srgbClr val="FA95AF"/>
                </a:solidFill>
                <a:latin typeface="Anton" pitchFamily="34" charset="0"/>
                <a:ea typeface="Anton" pitchFamily="34" charset="-122"/>
                <a:cs typeface="Anton" pitchFamily="34" charset="-120"/>
              </a:rPr>
              <a:t>PROBLEM STATEMENT</a:t>
            </a:r>
            <a:endParaRPr lang="en-US" sz="4263" dirty="0"/>
          </a:p>
        </p:txBody>
      </p:sp>
      <p:sp>
        <p:nvSpPr>
          <p:cNvPr id="6" name="Shape 3"/>
          <p:cNvSpPr/>
          <p:nvPr/>
        </p:nvSpPr>
        <p:spPr>
          <a:xfrm>
            <a:off x="760923" y="2898159"/>
            <a:ext cx="3284815" cy="3326725"/>
          </a:xfrm>
          <a:prstGeom prst="roundRect">
            <a:avLst>
              <a:gd name="adj" fmla="val 3956"/>
            </a:avLst>
          </a:prstGeom>
          <a:solidFill>
            <a:srgbClr val="0D0D0D"/>
          </a:solidFill>
          <a:ln/>
        </p:spPr>
      </p:sp>
      <p:sp>
        <p:nvSpPr>
          <p:cNvPr id="7" name="Text 4"/>
          <p:cNvSpPr/>
          <p:nvPr/>
        </p:nvSpPr>
        <p:spPr>
          <a:xfrm>
            <a:off x="1121920" y="3195962"/>
            <a:ext cx="2707243" cy="338376"/>
          </a:xfrm>
          <a:prstGeom prst="rect">
            <a:avLst/>
          </a:prstGeom>
          <a:noFill/>
          <a:ln/>
        </p:spPr>
        <p:txBody>
          <a:bodyPr wrap="none" rtlCol="0" anchor="t"/>
          <a:lstStyle/>
          <a:p>
            <a:pPr marL="0" indent="0">
              <a:lnSpc>
                <a:spcPts val="2665"/>
              </a:lnSpc>
              <a:buNone/>
            </a:pPr>
            <a:r>
              <a:rPr lang="en-US" sz="2132" kern="0" spc="-64" dirty="0">
                <a:solidFill>
                  <a:srgbClr val="FA95AF"/>
                </a:solidFill>
                <a:latin typeface="Anton" pitchFamily="34" charset="0"/>
                <a:ea typeface="Anton" pitchFamily="34" charset="-122"/>
                <a:cs typeface="Anton" pitchFamily="34" charset="-120"/>
              </a:rPr>
              <a:t>Delayed Diagnosis</a:t>
            </a:r>
            <a:endParaRPr lang="en-US" sz="2132" dirty="0"/>
          </a:p>
        </p:txBody>
      </p:sp>
      <p:sp>
        <p:nvSpPr>
          <p:cNvPr id="8" name="Text 5"/>
          <p:cNvSpPr/>
          <p:nvPr/>
        </p:nvSpPr>
        <p:spPr>
          <a:xfrm>
            <a:off x="977497" y="3666959"/>
            <a:ext cx="2851666" cy="2425303"/>
          </a:xfrm>
          <a:prstGeom prst="rect">
            <a:avLst/>
          </a:prstGeom>
          <a:noFill/>
          <a:ln/>
        </p:spPr>
        <p:txBody>
          <a:bodyPr wrap="square" rtlCol="0" anchor="t"/>
          <a:lstStyle/>
          <a:p>
            <a:pPr marL="0" indent="0">
              <a:lnSpc>
                <a:spcPts val="2729"/>
              </a:lnSpc>
              <a:buNone/>
            </a:pPr>
            <a:r>
              <a:rPr lang="en-US" sz="1705" kern="0" spc="-34" dirty="0">
                <a:solidFill>
                  <a:srgbClr val="E0D6DE"/>
                </a:solidFill>
                <a:latin typeface="Fira Sans" pitchFamily="34" charset="0"/>
                <a:ea typeface="Fira Sans" pitchFamily="34" charset="-122"/>
                <a:cs typeface="Fira Sans" pitchFamily="34" charset="-120"/>
              </a:rPr>
              <a:t>Hypothyroidism, a condition where the thyroid gland underproduces hormones, often goes undetected in its early stages, leading to delayed diagnosis and treatment.</a:t>
            </a:r>
            <a:endParaRPr lang="en-US" sz="1705" dirty="0"/>
          </a:p>
        </p:txBody>
      </p:sp>
      <p:sp>
        <p:nvSpPr>
          <p:cNvPr id="9" name="Shape 6"/>
          <p:cNvSpPr/>
          <p:nvPr/>
        </p:nvSpPr>
        <p:spPr>
          <a:xfrm>
            <a:off x="5075810" y="2898158"/>
            <a:ext cx="3284815" cy="3326725"/>
          </a:xfrm>
          <a:prstGeom prst="roundRect">
            <a:avLst>
              <a:gd name="adj" fmla="val 3956"/>
            </a:avLst>
          </a:prstGeom>
          <a:solidFill>
            <a:srgbClr val="0D0D0D"/>
          </a:solidFill>
          <a:ln/>
        </p:spPr>
      </p:sp>
      <p:sp>
        <p:nvSpPr>
          <p:cNvPr id="10" name="Text 7"/>
          <p:cNvSpPr/>
          <p:nvPr/>
        </p:nvSpPr>
        <p:spPr>
          <a:xfrm>
            <a:off x="5212497" y="3194652"/>
            <a:ext cx="2707243" cy="338376"/>
          </a:xfrm>
          <a:prstGeom prst="rect">
            <a:avLst/>
          </a:prstGeom>
          <a:noFill/>
          <a:ln/>
        </p:spPr>
        <p:txBody>
          <a:bodyPr wrap="none" rtlCol="0" anchor="t"/>
          <a:lstStyle/>
          <a:p>
            <a:pPr marL="0" indent="0">
              <a:lnSpc>
                <a:spcPts val="2665"/>
              </a:lnSpc>
              <a:buNone/>
            </a:pPr>
            <a:r>
              <a:rPr lang="en-US" sz="2132" kern="0" spc="-64" dirty="0">
                <a:solidFill>
                  <a:srgbClr val="FA95AF"/>
                </a:solidFill>
                <a:latin typeface="Anton" pitchFamily="34" charset="0"/>
                <a:ea typeface="Anton" pitchFamily="34" charset="-122"/>
                <a:cs typeface="Anton" pitchFamily="34" charset="-120"/>
              </a:rPr>
              <a:t>Nonspecific Symptoms</a:t>
            </a:r>
            <a:endParaRPr lang="en-US" sz="2132" dirty="0"/>
          </a:p>
        </p:txBody>
      </p:sp>
      <p:sp>
        <p:nvSpPr>
          <p:cNvPr id="11" name="Text 8"/>
          <p:cNvSpPr/>
          <p:nvPr/>
        </p:nvSpPr>
        <p:spPr>
          <a:xfrm>
            <a:off x="5338641" y="3672999"/>
            <a:ext cx="2851666" cy="2078831"/>
          </a:xfrm>
          <a:prstGeom prst="rect">
            <a:avLst/>
          </a:prstGeom>
          <a:noFill/>
          <a:ln/>
        </p:spPr>
        <p:txBody>
          <a:bodyPr wrap="square" rtlCol="0" anchor="t"/>
          <a:lstStyle/>
          <a:p>
            <a:pPr marL="0" indent="0">
              <a:lnSpc>
                <a:spcPts val="2729"/>
              </a:lnSpc>
              <a:buNone/>
            </a:pPr>
            <a:r>
              <a:rPr lang="en-US" sz="1705" kern="0" spc="-34" dirty="0">
                <a:solidFill>
                  <a:srgbClr val="E0D6DE"/>
                </a:solidFill>
                <a:latin typeface="Fira Sans" pitchFamily="34" charset="0"/>
                <a:ea typeface="Fira Sans" pitchFamily="34" charset="-122"/>
                <a:cs typeface="Fira Sans" pitchFamily="34" charset="-120"/>
              </a:rPr>
              <a:t>The initial symptoms of hypothyroidism, such as fatigue, weight gain, and depression, can be easily overlooked or attributed to other health conditions.</a:t>
            </a:r>
            <a:endParaRPr lang="en-US" sz="1705" dirty="0"/>
          </a:p>
        </p:txBody>
      </p:sp>
      <p:sp>
        <p:nvSpPr>
          <p:cNvPr id="12" name="Shape 9"/>
          <p:cNvSpPr/>
          <p:nvPr/>
        </p:nvSpPr>
        <p:spPr>
          <a:xfrm>
            <a:off x="9390698" y="2898157"/>
            <a:ext cx="3284815" cy="3326725"/>
          </a:xfrm>
          <a:prstGeom prst="roundRect">
            <a:avLst>
              <a:gd name="adj" fmla="val 3956"/>
            </a:avLst>
          </a:prstGeom>
          <a:solidFill>
            <a:srgbClr val="0D0D0D"/>
          </a:solidFill>
          <a:ln/>
        </p:spPr>
      </p:sp>
      <p:sp>
        <p:nvSpPr>
          <p:cNvPr id="13" name="Text 10"/>
          <p:cNvSpPr/>
          <p:nvPr/>
        </p:nvSpPr>
        <p:spPr>
          <a:xfrm>
            <a:off x="9592092" y="3195962"/>
            <a:ext cx="2707243" cy="338376"/>
          </a:xfrm>
          <a:prstGeom prst="rect">
            <a:avLst/>
          </a:prstGeom>
          <a:noFill/>
          <a:ln/>
        </p:spPr>
        <p:txBody>
          <a:bodyPr wrap="none" rtlCol="0" anchor="t"/>
          <a:lstStyle/>
          <a:p>
            <a:pPr marL="0" indent="0">
              <a:lnSpc>
                <a:spcPts val="2665"/>
              </a:lnSpc>
              <a:buNone/>
            </a:pPr>
            <a:r>
              <a:rPr lang="en-US" sz="2132" kern="0" spc="-64" dirty="0">
                <a:solidFill>
                  <a:srgbClr val="FA95AF"/>
                </a:solidFill>
                <a:latin typeface="Anton" pitchFamily="34" charset="0"/>
                <a:ea typeface="Anton" pitchFamily="34" charset="-122"/>
                <a:cs typeface="Anton" pitchFamily="34" charset="-120"/>
              </a:rPr>
              <a:t>Adverse Effects</a:t>
            </a:r>
            <a:endParaRPr lang="en-US" sz="2132" dirty="0"/>
          </a:p>
        </p:txBody>
      </p:sp>
      <p:sp>
        <p:nvSpPr>
          <p:cNvPr id="14" name="Text 11"/>
          <p:cNvSpPr/>
          <p:nvPr/>
        </p:nvSpPr>
        <p:spPr>
          <a:xfrm>
            <a:off x="9592092" y="3671498"/>
            <a:ext cx="2851666" cy="2078831"/>
          </a:xfrm>
          <a:prstGeom prst="rect">
            <a:avLst/>
          </a:prstGeom>
          <a:noFill/>
          <a:ln/>
        </p:spPr>
        <p:txBody>
          <a:bodyPr wrap="square" rtlCol="0" anchor="t"/>
          <a:lstStyle/>
          <a:p>
            <a:pPr marL="0" indent="0">
              <a:lnSpc>
                <a:spcPts val="2729"/>
              </a:lnSpc>
              <a:buNone/>
            </a:pPr>
            <a:r>
              <a:rPr lang="en-US" sz="1705" kern="0" spc="-34" dirty="0">
                <a:solidFill>
                  <a:srgbClr val="E0D6DE"/>
                </a:solidFill>
                <a:latin typeface="Fira Sans" pitchFamily="34" charset="0"/>
                <a:ea typeface="Fira Sans" pitchFamily="34" charset="-122"/>
                <a:cs typeface="Fira Sans" pitchFamily="34" charset="-120"/>
              </a:rPr>
              <a:t>Untreated hypothyroidism can lead to more severe health issues, including heart disease, infertility, and cognitive impairment, making early detection crucial.</a:t>
            </a:r>
            <a:endParaRPr lang="en-US" sz="170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F1F1F">
              <a:alpha val="80000"/>
            </a:srgbClr>
          </a:solidFill>
          <a:ln/>
        </p:spPr>
      </p:sp>
      <p:sp>
        <p:nvSpPr>
          <p:cNvPr id="6" name="Text 3"/>
          <p:cNvSpPr/>
          <p:nvPr/>
        </p:nvSpPr>
        <p:spPr>
          <a:xfrm>
            <a:off x="620673" y="975776"/>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PROPOSED SOLUTION</a:t>
            </a:r>
            <a:endParaRPr lang="en-US" sz="4374" dirty="0"/>
          </a:p>
        </p:txBody>
      </p:sp>
      <p:sp>
        <p:nvSpPr>
          <p:cNvPr id="7" name="Text 4"/>
          <p:cNvSpPr/>
          <p:nvPr/>
        </p:nvSpPr>
        <p:spPr>
          <a:xfrm>
            <a:off x="1181814" y="2426731"/>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Fira Sans" pitchFamily="34" charset="0"/>
                <a:ea typeface="Fira Sans" pitchFamily="34" charset="-122"/>
                <a:cs typeface="Fira Sans" pitchFamily="34" charset="-120"/>
              </a:rPr>
              <a:t>Utilize predictive modeling techniques to analyze patient data and identify early indicators of hypothyroidism.</a:t>
            </a:r>
            <a:endParaRPr lang="en-US" sz="1750" dirty="0"/>
          </a:p>
        </p:txBody>
      </p:sp>
      <p:sp>
        <p:nvSpPr>
          <p:cNvPr id="8" name="Text 5"/>
          <p:cNvSpPr/>
          <p:nvPr/>
        </p:nvSpPr>
        <p:spPr>
          <a:xfrm>
            <a:off x="1181813" y="3714988"/>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Fira Sans" pitchFamily="34" charset="0"/>
                <a:ea typeface="Fira Sans" pitchFamily="34" charset="-122"/>
                <a:cs typeface="Fira Sans" pitchFamily="34" charset="-120"/>
              </a:rPr>
              <a:t>Implement a </a:t>
            </a:r>
            <a:r>
              <a:rPr lang="en-US" sz="1750" b="1" kern="0" spc="-35" dirty="0">
                <a:solidFill>
                  <a:srgbClr val="E0D6DE"/>
                </a:solidFill>
                <a:latin typeface="Fira Sans" pitchFamily="34" charset="0"/>
                <a:ea typeface="Fira Sans" pitchFamily="34" charset="-122"/>
                <a:cs typeface="Fira Sans" pitchFamily="34" charset="-120"/>
              </a:rPr>
              <a:t>classification algorithm</a:t>
            </a:r>
            <a:r>
              <a:rPr lang="en-US" sz="1750" kern="0" spc="-35" dirty="0">
                <a:solidFill>
                  <a:srgbClr val="E0D6DE"/>
                </a:solidFill>
                <a:latin typeface="Fira Sans" pitchFamily="34" charset="0"/>
                <a:ea typeface="Fira Sans" pitchFamily="34" charset="-122"/>
                <a:cs typeface="Fira Sans" pitchFamily="34" charset="-120"/>
              </a:rPr>
              <a:t> to accurately distinguish between normal and hypothyroid cases based on key </a:t>
            </a:r>
            <a:r>
              <a:rPr lang="en-US" sz="1750" u="sng" kern="0" spc="-35" dirty="0">
                <a:solidFill>
                  <a:srgbClr val="E0D6DE"/>
                </a:solidFill>
                <a:latin typeface="Fira Sans" pitchFamily="34" charset="0"/>
                <a:ea typeface="Fira Sans" pitchFamily="34" charset="-122"/>
                <a:cs typeface="Fira Sans" pitchFamily="34" charset="-120"/>
              </a:rPr>
              <a:t>biomarkers</a:t>
            </a:r>
            <a:r>
              <a:rPr lang="en-US" sz="1750" kern="0" spc="-35" dirty="0">
                <a:solidFill>
                  <a:srgbClr val="E0D6DE"/>
                </a:solidFill>
                <a:latin typeface="Fira Sans" pitchFamily="34" charset="0"/>
                <a:ea typeface="Fira Sans" pitchFamily="34" charset="-122"/>
                <a:cs typeface="Fira Sans" pitchFamily="34" charset="-120"/>
              </a:rPr>
              <a:t> and risk factors.</a:t>
            </a:r>
            <a:endParaRPr lang="en-US" sz="1750" dirty="0"/>
          </a:p>
        </p:txBody>
      </p:sp>
      <p:sp>
        <p:nvSpPr>
          <p:cNvPr id="9" name="Text 6"/>
          <p:cNvSpPr/>
          <p:nvPr/>
        </p:nvSpPr>
        <p:spPr>
          <a:xfrm>
            <a:off x="1181814" y="5003245"/>
            <a:ext cx="10199013"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0D6DE"/>
                </a:solidFill>
                <a:latin typeface="Fira Sans" pitchFamily="34" charset="0"/>
                <a:ea typeface="Fira Sans" pitchFamily="34" charset="-122"/>
                <a:cs typeface="Fira Sans" pitchFamily="34" charset="-120"/>
              </a:rPr>
              <a:t>Deploy an </a:t>
            </a:r>
            <a:r>
              <a:rPr lang="en-US" sz="1750" b="1" kern="0" spc="-35" dirty="0">
                <a:solidFill>
                  <a:srgbClr val="E0D6DE"/>
                </a:solidFill>
                <a:latin typeface="Fira Sans" pitchFamily="34" charset="0"/>
                <a:ea typeface="Fira Sans" pitchFamily="34" charset="-122"/>
                <a:cs typeface="Fira Sans" pitchFamily="34" charset="-120"/>
              </a:rPr>
              <a:t>early detection system</a:t>
            </a:r>
            <a:r>
              <a:rPr lang="en-US" sz="1750" kern="0" spc="-35" dirty="0">
                <a:solidFill>
                  <a:srgbClr val="E0D6DE"/>
                </a:solidFill>
                <a:latin typeface="Fira Sans" pitchFamily="34" charset="0"/>
                <a:ea typeface="Fira Sans" pitchFamily="34" charset="-122"/>
                <a:cs typeface="Fira Sans" pitchFamily="34" charset="-120"/>
              </a:rPr>
              <a:t> that can flag potential hypothyroidism cases, enabling timely intervention and treatment to prevent disease progression.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538163" y="548164"/>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SYSTEM APPROACH</a:t>
            </a:r>
            <a:endParaRPr lang="en-US" sz="4374" dirty="0"/>
          </a:p>
        </p:txBody>
      </p:sp>
      <p:sp>
        <p:nvSpPr>
          <p:cNvPr id="5" name="Shape 3"/>
          <p:cNvSpPr/>
          <p:nvPr/>
        </p:nvSpPr>
        <p:spPr>
          <a:xfrm>
            <a:off x="7293054" y="2048947"/>
            <a:ext cx="44410" cy="5270302"/>
          </a:xfrm>
          <a:prstGeom prst="rect">
            <a:avLst/>
          </a:prstGeom>
          <a:solidFill>
            <a:srgbClr val="931F3B"/>
          </a:solidFill>
          <a:ln/>
        </p:spPr>
      </p:sp>
      <p:sp>
        <p:nvSpPr>
          <p:cNvPr id="6" name="Shape 4"/>
          <p:cNvSpPr/>
          <p:nvPr/>
        </p:nvSpPr>
        <p:spPr>
          <a:xfrm>
            <a:off x="6287631" y="2450247"/>
            <a:ext cx="777597" cy="44410"/>
          </a:xfrm>
          <a:prstGeom prst="rect">
            <a:avLst/>
          </a:prstGeom>
          <a:solidFill>
            <a:srgbClr val="931F3B"/>
          </a:solidFill>
          <a:ln/>
        </p:spPr>
      </p:sp>
      <p:sp>
        <p:nvSpPr>
          <p:cNvPr id="7" name="Shape 5"/>
          <p:cNvSpPr/>
          <p:nvPr/>
        </p:nvSpPr>
        <p:spPr>
          <a:xfrm>
            <a:off x="7065228" y="2222540"/>
            <a:ext cx="499943" cy="499943"/>
          </a:xfrm>
          <a:prstGeom prst="roundRect">
            <a:avLst>
              <a:gd name="adj" fmla="val 26667"/>
            </a:avLst>
          </a:prstGeom>
          <a:solidFill>
            <a:srgbClr val="0D0D0D"/>
          </a:solidFill>
          <a:ln/>
        </p:spPr>
      </p:sp>
      <p:sp>
        <p:nvSpPr>
          <p:cNvPr id="8" name="Text 6"/>
          <p:cNvSpPr/>
          <p:nvPr/>
        </p:nvSpPr>
        <p:spPr>
          <a:xfrm>
            <a:off x="7265015" y="2264212"/>
            <a:ext cx="100251" cy="416481"/>
          </a:xfrm>
          <a:prstGeom prst="rect">
            <a:avLst/>
          </a:prstGeom>
          <a:noFill/>
          <a:ln/>
        </p:spPr>
        <p:txBody>
          <a:bodyPr wrap="none" rtlCol="0" anchor="t"/>
          <a:lstStyle/>
          <a:p>
            <a:pPr marL="0" indent="0" algn="ctr">
              <a:lnSpc>
                <a:spcPts val="3281"/>
              </a:lnSpc>
              <a:buNone/>
            </a:pPr>
            <a:r>
              <a:rPr lang="en-US" sz="2624" kern="0" spc="-79" dirty="0">
                <a:solidFill>
                  <a:srgbClr val="FA95AF"/>
                </a:solidFill>
                <a:latin typeface="Anton" pitchFamily="34" charset="0"/>
                <a:ea typeface="Anton" pitchFamily="34" charset="-122"/>
                <a:cs typeface="Anton" pitchFamily="34" charset="-120"/>
              </a:rPr>
              <a:t>1</a:t>
            </a:r>
            <a:endParaRPr lang="en-US" sz="2624" dirty="0"/>
          </a:p>
        </p:txBody>
      </p:sp>
      <p:sp>
        <p:nvSpPr>
          <p:cNvPr id="9" name="Text 7"/>
          <p:cNvSpPr/>
          <p:nvPr/>
        </p:nvSpPr>
        <p:spPr>
          <a:xfrm>
            <a:off x="3315653" y="2271117"/>
            <a:ext cx="2777490" cy="347186"/>
          </a:xfrm>
          <a:prstGeom prst="rect">
            <a:avLst/>
          </a:prstGeom>
          <a:noFill/>
          <a:ln/>
        </p:spPr>
        <p:txBody>
          <a:bodyPr wrap="none" rtlCol="0" anchor="t"/>
          <a:lstStyle/>
          <a:p>
            <a:pPr marL="0" indent="0" algn="r">
              <a:lnSpc>
                <a:spcPts val="2734"/>
              </a:lnSpc>
              <a:buNone/>
            </a:pPr>
            <a:r>
              <a:rPr lang="en-US" sz="2187" kern="0" spc="-66" dirty="0">
                <a:solidFill>
                  <a:srgbClr val="FA95AF"/>
                </a:solidFill>
                <a:latin typeface="Anton" pitchFamily="34" charset="0"/>
                <a:ea typeface="Anton" pitchFamily="34" charset="-122"/>
                <a:cs typeface="Anton" pitchFamily="34" charset="-120"/>
              </a:rPr>
              <a:t>Data Collection</a:t>
            </a:r>
            <a:endParaRPr lang="en-US" sz="2187" dirty="0"/>
          </a:p>
        </p:txBody>
      </p:sp>
      <p:sp>
        <p:nvSpPr>
          <p:cNvPr id="10" name="Text 8"/>
          <p:cNvSpPr/>
          <p:nvPr/>
        </p:nvSpPr>
        <p:spPr>
          <a:xfrm>
            <a:off x="2037993" y="2751534"/>
            <a:ext cx="4055150" cy="1421606"/>
          </a:xfrm>
          <a:prstGeom prst="rect">
            <a:avLst/>
          </a:prstGeom>
          <a:noFill/>
          <a:ln/>
        </p:spPr>
        <p:txBody>
          <a:bodyPr wrap="square" rtlCol="0" anchor="t"/>
          <a:lstStyle/>
          <a:p>
            <a:pPr marL="0" indent="0" algn="r">
              <a:lnSpc>
                <a:spcPts val="2799"/>
              </a:lnSpc>
              <a:buNone/>
            </a:pPr>
            <a:r>
              <a:rPr lang="en-US" sz="1750" kern="0" spc="-35" dirty="0">
                <a:solidFill>
                  <a:srgbClr val="E0D6DE"/>
                </a:solidFill>
                <a:latin typeface="Fira Sans" pitchFamily="34" charset="0"/>
                <a:ea typeface="Fira Sans" pitchFamily="34" charset="-122"/>
                <a:cs typeface="Fira Sans" pitchFamily="34" charset="-120"/>
              </a:rPr>
              <a:t>Gather a comprehensive dataset of patient medical records, including lab test results, symptoms, and demographic information.</a:t>
            </a:r>
            <a:endParaRPr lang="en-US" sz="1750" dirty="0"/>
          </a:p>
        </p:txBody>
      </p:sp>
      <p:sp>
        <p:nvSpPr>
          <p:cNvPr id="11" name="Shape 9"/>
          <p:cNvSpPr/>
          <p:nvPr/>
        </p:nvSpPr>
        <p:spPr>
          <a:xfrm>
            <a:off x="7565172" y="3561100"/>
            <a:ext cx="777597" cy="44410"/>
          </a:xfrm>
          <a:prstGeom prst="rect">
            <a:avLst/>
          </a:prstGeom>
          <a:solidFill>
            <a:srgbClr val="931F3B"/>
          </a:solidFill>
          <a:ln/>
        </p:spPr>
      </p:sp>
      <p:sp>
        <p:nvSpPr>
          <p:cNvPr id="12" name="Shape 10"/>
          <p:cNvSpPr/>
          <p:nvPr/>
        </p:nvSpPr>
        <p:spPr>
          <a:xfrm>
            <a:off x="7065228" y="3333393"/>
            <a:ext cx="499943" cy="499943"/>
          </a:xfrm>
          <a:prstGeom prst="roundRect">
            <a:avLst>
              <a:gd name="adj" fmla="val 26667"/>
            </a:avLst>
          </a:prstGeom>
          <a:solidFill>
            <a:srgbClr val="0D0D0D"/>
          </a:solidFill>
          <a:ln/>
        </p:spPr>
      </p:sp>
      <p:sp>
        <p:nvSpPr>
          <p:cNvPr id="13" name="Text 11"/>
          <p:cNvSpPr/>
          <p:nvPr/>
        </p:nvSpPr>
        <p:spPr>
          <a:xfrm>
            <a:off x="7237750" y="3375065"/>
            <a:ext cx="154781" cy="416481"/>
          </a:xfrm>
          <a:prstGeom prst="rect">
            <a:avLst/>
          </a:prstGeom>
          <a:noFill/>
          <a:ln/>
        </p:spPr>
        <p:txBody>
          <a:bodyPr wrap="none" rtlCol="0" anchor="t"/>
          <a:lstStyle/>
          <a:p>
            <a:pPr marL="0" indent="0" algn="ctr">
              <a:lnSpc>
                <a:spcPts val="3281"/>
              </a:lnSpc>
              <a:buNone/>
            </a:pPr>
            <a:r>
              <a:rPr lang="en-US" sz="2624" kern="0" spc="-79" dirty="0">
                <a:solidFill>
                  <a:srgbClr val="FA95AF"/>
                </a:solidFill>
                <a:latin typeface="Anton" pitchFamily="34" charset="0"/>
                <a:ea typeface="Anton" pitchFamily="34" charset="-122"/>
                <a:cs typeface="Anton" pitchFamily="34" charset="-120"/>
              </a:rPr>
              <a:t>2</a:t>
            </a:r>
            <a:endParaRPr lang="en-US" sz="2624" dirty="0"/>
          </a:p>
        </p:txBody>
      </p:sp>
      <p:sp>
        <p:nvSpPr>
          <p:cNvPr id="14" name="Text 12"/>
          <p:cNvSpPr/>
          <p:nvPr/>
        </p:nvSpPr>
        <p:spPr>
          <a:xfrm>
            <a:off x="8537258" y="3381970"/>
            <a:ext cx="2777490" cy="347186"/>
          </a:xfrm>
          <a:prstGeom prst="rect">
            <a:avLst/>
          </a:prstGeom>
          <a:noFill/>
          <a:ln/>
        </p:spPr>
        <p:txBody>
          <a:bodyPr wrap="none" rtlCol="0" anchor="t"/>
          <a:lstStyle/>
          <a:p>
            <a:pPr marL="0" indent="0" algn="l">
              <a:lnSpc>
                <a:spcPts val="2734"/>
              </a:lnSpc>
              <a:buNone/>
            </a:pPr>
            <a:r>
              <a:rPr lang="en-US" sz="2187" kern="0" spc="-66" dirty="0">
                <a:solidFill>
                  <a:srgbClr val="FA95AF"/>
                </a:solidFill>
                <a:latin typeface="Anton" pitchFamily="34" charset="0"/>
                <a:ea typeface="Anton" pitchFamily="34" charset="-122"/>
                <a:cs typeface="Anton" pitchFamily="34" charset="-120"/>
              </a:rPr>
              <a:t>Feature Engineering</a:t>
            </a:r>
            <a:endParaRPr lang="en-US" sz="2187" dirty="0"/>
          </a:p>
        </p:txBody>
      </p:sp>
      <p:sp>
        <p:nvSpPr>
          <p:cNvPr id="15" name="Text 13"/>
          <p:cNvSpPr/>
          <p:nvPr/>
        </p:nvSpPr>
        <p:spPr>
          <a:xfrm>
            <a:off x="8537258" y="3862388"/>
            <a:ext cx="4055150" cy="1421606"/>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Identify the most relevant features for predicting hypothyroidism and engineer new features from the raw data to improve model performance.</a:t>
            </a:r>
            <a:endParaRPr lang="en-US" sz="1750" dirty="0"/>
          </a:p>
        </p:txBody>
      </p:sp>
      <p:sp>
        <p:nvSpPr>
          <p:cNvPr id="16" name="Shape 14"/>
          <p:cNvSpPr/>
          <p:nvPr/>
        </p:nvSpPr>
        <p:spPr>
          <a:xfrm>
            <a:off x="6287631" y="5018782"/>
            <a:ext cx="777597" cy="44410"/>
          </a:xfrm>
          <a:prstGeom prst="rect">
            <a:avLst/>
          </a:prstGeom>
          <a:solidFill>
            <a:srgbClr val="931F3B"/>
          </a:solidFill>
          <a:ln/>
        </p:spPr>
      </p:sp>
      <p:sp>
        <p:nvSpPr>
          <p:cNvPr id="17" name="Shape 15"/>
          <p:cNvSpPr/>
          <p:nvPr/>
        </p:nvSpPr>
        <p:spPr>
          <a:xfrm>
            <a:off x="7065228" y="4791075"/>
            <a:ext cx="499943" cy="499943"/>
          </a:xfrm>
          <a:prstGeom prst="roundRect">
            <a:avLst>
              <a:gd name="adj" fmla="val 26667"/>
            </a:avLst>
          </a:prstGeom>
          <a:solidFill>
            <a:srgbClr val="0D0D0D"/>
          </a:solidFill>
          <a:ln/>
        </p:spPr>
      </p:sp>
      <p:sp>
        <p:nvSpPr>
          <p:cNvPr id="18" name="Text 16"/>
          <p:cNvSpPr/>
          <p:nvPr/>
        </p:nvSpPr>
        <p:spPr>
          <a:xfrm>
            <a:off x="7237750" y="4832747"/>
            <a:ext cx="154781" cy="416481"/>
          </a:xfrm>
          <a:prstGeom prst="rect">
            <a:avLst/>
          </a:prstGeom>
          <a:noFill/>
          <a:ln/>
        </p:spPr>
        <p:txBody>
          <a:bodyPr wrap="none" rtlCol="0" anchor="t"/>
          <a:lstStyle/>
          <a:p>
            <a:pPr marL="0" indent="0" algn="ctr">
              <a:lnSpc>
                <a:spcPts val="3281"/>
              </a:lnSpc>
              <a:buNone/>
            </a:pPr>
            <a:r>
              <a:rPr lang="en-US" sz="2624" kern="0" spc="-79" dirty="0">
                <a:solidFill>
                  <a:srgbClr val="FA95AF"/>
                </a:solidFill>
                <a:latin typeface="Anton" pitchFamily="34" charset="0"/>
                <a:ea typeface="Anton" pitchFamily="34" charset="-122"/>
                <a:cs typeface="Anton" pitchFamily="34" charset="-120"/>
              </a:rPr>
              <a:t>3</a:t>
            </a:r>
            <a:endParaRPr lang="en-US" sz="2624" dirty="0"/>
          </a:p>
        </p:txBody>
      </p:sp>
      <p:sp>
        <p:nvSpPr>
          <p:cNvPr id="19" name="Text 17"/>
          <p:cNvSpPr/>
          <p:nvPr/>
        </p:nvSpPr>
        <p:spPr>
          <a:xfrm>
            <a:off x="3315653" y="4839653"/>
            <a:ext cx="2777490" cy="347186"/>
          </a:xfrm>
          <a:prstGeom prst="rect">
            <a:avLst/>
          </a:prstGeom>
          <a:noFill/>
          <a:ln/>
        </p:spPr>
        <p:txBody>
          <a:bodyPr wrap="none" rtlCol="0" anchor="t"/>
          <a:lstStyle/>
          <a:p>
            <a:pPr marL="0" indent="0" algn="r">
              <a:lnSpc>
                <a:spcPts val="2734"/>
              </a:lnSpc>
              <a:buNone/>
            </a:pPr>
            <a:r>
              <a:rPr lang="en-US" sz="2187" kern="0" spc="-66" dirty="0">
                <a:solidFill>
                  <a:srgbClr val="FA95AF"/>
                </a:solidFill>
                <a:latin typeface="Anton" pitchFamily="34" charset="0"/>
                <a:ea typeface="Anton" pitchFamily="34" charset="-122"/>
                <a:cs typeface="Anton" pitchFamily="34" charset="-120"/>
              </a:rPr>
              <a:t>Model Selection</a:t>
            </a:r>
            <a:endParaRPr lang="en-US" sz="2187" dirty="0"/>
          </a:p>
        </p:txBody>
      </p:sp>
      <p:sp>
        <p:nvSpPr>
          <p:cNvPr id="20" name="Text 18"/>
          <p:cNvSpPr/>
          <p:nvPr/>
        </p:nvSpPr>
        <p:spPr>
          <a:xfrm>
            <a:off x="2037993" y="5320070"/>
            <a:ext cx="4055150" cy="1777008"/>
          </a:xfrm>
          <a:prstGeom prst="rect">
            <a:avLst/>
          </a:prstGeom>
          <a:noFill/>
          <a:ln/>
        </p:spPr>
        <p:txBody>
          <a:bodyPr wrap="square" rtlCol="0" anchor="t"/>
          <a:lstStyle/>
          <a:p>
            <a:pPr marL="0" indent="0" algn="r">
              <a:lnSpc>
                <a:spcPts val="2799"/>
              </a:lnSpc>
              <a:buNone/>
            </a:pPr>
            <a:r>
              <a:rPr lang="en-US" sz="1750" kern="0" spc="-35" dirty="0">
                <a:solidFill>
                  <a:srgbClr val="E0D6DE"/>
                </a:solidFill>
                <a:latin typeface="Fira Sans" pitchFamily="34" charset="0"/>
                <a:ea typeface="Fira Sans" pitchFamily="34" charset="-122"/>
                <a:cs typeface="Fira Sans" pitchFamily="34" charset="-120"/>
              </a:rPr>
              <a:t>Evaluate and compare different machine learning algorithms, such as logistic regression, decision trees, and random forests, to find the best-performing model.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txBody>
          <a:bodyPr/>
          <a:lstStyle/>
          <a:p>
            <a:endParaRPr lang="en-IN" dirty="0"/>
          </a:p>
        </p:txBody>
      </p:sp>
      <p:sp>
        <p:nvSpPr>
          <p:cNvPr id="5" name="Text 2"/>
          <p:cNvSpPr/>
          <p:nvPr/>
        </p:nvSpPr>
        <p:spPr>
          <a:xfrm>
            <a:off x="833199" y="1340512"/>
            <a:ext cx="5654993"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ALGORITHM AND DEPLOYMENT</a:t>
            </a:r>
            <a:endParaRPr lang="en-US" sz="4374" dirty="0"/>
          </a:p>
        </p:txBody>
      </p:sp>
      <p:sp>
        <p:nvSpPr>
          <p:cNvPr id="6" name="Text 3"/>
          <p:cNvSpPr/>
          <p:nvPr/>
        </p:nvSpPr>
        <p:spPr>
          <a:xfrm>
            <a:off x="833199" y="2862441"/>
            <a:ext cx="12325240"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E0D6DE"/>
                </a:solidFill>
                <a:latin typeface="Fira Sans" pitchFamily="34" charset="0"/>
                <a:ea typeface="Fira Sans" pitchFamily="34" charset="-122"/>
                <a:cs typeface="Fira Sans" pitchFamily="34" charset="-120"/>
              </a:rPr>
              <a:t>The proposed system utilizes a robust machine learning algorithm to analyze patient data and predict the likelihood of hypothyroidism. This algorithm is carefully designed and optimized to ensure accurate and reliable predictions, even in the early stages of the condition.</a:t>
            </a:r>
            <a:endParaRPr lang="en-US" sz="1750" dirty="0"/>
          </a:p>
        </p:txBody>
      </p:sp>
      <p:sp>
        <p:nvSpPr>
          <p:cNvPr id="7" name="Text 4"/>
          <p:cNvSpPr/>
          <p:nvPr/>
        </p:nvSpPr>
        <p:spPr>
          <a:xfrm>
            <a:off x="833199" y="4854203"/>
            <a:ext cx="12202577"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E0D6DE"/>
                </a:solidFill>
                <a:latin typeface="Fira Sans" pitchFamily="34" charset="0"/>
                <a:ea typeface="Fira Sans" pitchFamily="34" charset="-122"/>
                <a:cs typeface="Fira Sans" pitchFamily="34" charset="-120"/>
              </a:rPr>
              <a:t>The deployment strategy ensures seamless integration with healthcare providers, allowing for effortless integration into existing clinical workflows. This enables timely detection and intervention, improving patient outcomes.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644090" y="674251"/>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TRAINING AND PROCESS</a:t>
            </a:r>
            <a:endParaRPr lang="en-US" sz="4374" dirty="0"/>
          </a:p>
        </p:txBody>
      </p:sp>
      <p:sp>
        <p:nvSpPr>
          <p:cNvPr id="5" name="Text 3"/>
          <p:cNvSpPr/>
          <p:nvPr/>
        </p:nvSpPr>
        <p:spPr>
          <a:xfrm>
            <a:off x="644091" y="2272328"/>
            <a:ext cx="5554980" cy="187466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E0D6DE"/>
                </a:solidFill>
                <a:latin typeface="Fira Sans" pitchFamily="34" charset="0"/>
                <a:ea typeface="Fira Sans" pitchFamily="34" charset="-122"/>
                <a:cs typeface="Fira Sans" pitchFamily="34" charset="-120"/>
              </a:rPr>
              <a:t>The training process involves collecting a large dataset of medical records with hypothyroid cases. Advanced machine learning algorithms, such as decision trees and random forests, are used to analyze the data and identify the most relevant features for early prediction.</a:t>
            </a:r>
            <a:endParaRPr lang="en-US" sz="1750" dirty="0"/>
          </a:p>
        </p:txBody>
      </p:sp>
      <p:sp>
        <p:nvSpPr>
          <p:cNvPr id="6" name="Text 4"/>
          <p:cNvSpPr/>
          <p:nvPr/>
        </p:nvSpPr>
        <p:spPr>
          <a:xfrm>
            <a:off x="644091" y="5150197"/>
            <a:ext cx="5193241" cy="169075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kern="0" spc="-35" dirty="0">
                <a:solidFill>
                  <a:srgbClr val="E0D6DE"/>
                </a:solidFill>
                <a:latin typeface="Fira Sans" pitchFamily="34" charset="0"/>
                <a:ea typeface="Fira Sans" pitchFamily="34" charset="-122"/>
                <a:cs typeface="Fira Sans" pitchFamily="34" charset="-120"/>
              </a:rPr>
              <a:t>The training process is iterative, with the model being constantly refined and optimized to improve its accuracy and reliability. Cross-validation techniques are used to ensure the model's performance is consistent across diverse patient populations.</a:t>
            </a:r>
            <a:endParaRPr lang="en-US" sz="1750" dirty="0"/>
          </a:p>
        </p:txBody>
      </p:sp>
      <p:pic>
        <p:nvPicPr>
          <p:cNvPr id="8" name="Picture 7">
            <a:extLst>
              <a:ext uri="{FF2B5EF4-FFF2-40B4-BE49-F238E27FC236}">
                <a16:creationId xmlns:a16="http://schemas.microsoft.com/office/drawing/2014/main" id="{49FF2988-88D9-4B1D-720E-BCCD29BF5173}"/>
              </a:ext>
            </a:extLst>
          </p:cNvPr>
          <p:cNvPicPr>
            <a:picLocks noChangeAspect="1"/>
          </p:cNvPicPr>
          <p:nvPr/>
        </p:nvPicPr>
        <p:blipFill>
          <a:blip r:embed="rId3"/>
          <a:stretch>
            <a:fillRect/>
          </a:stretch>
        </p:blipFill>
        <p:spPr>
          <a:xfrm>
            <a:off x="7192537" y="1226635"/>
            <a:ext cx="6177775" cy="6010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688696" y="775950"/>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PREDICTION PROCESS</a:t>
            </a:r>
            <a:endParaRPr lang="en-US" sz="4374" dirty="0"/>
          </a:p>
        </p:txBody>
      </p:sp>
      <p:pic>
        <p:nvPicPr>
          <p:cNvPr id="5" name="Image 0" descr="preencoded.png"/>
          <p:cNvPicPr>
            <a:picLocks noChangeAspect="1"/>
          </p:cNvPicPr>
          <p:nvPr/>
        </p:nvPicPr>
        <p:blipFill>
          <a:blip r:embed="rId3"/>
          <a:stretch>
            <a:fillRect/>
          </a:stretch>
        </p:blipFill>
        <p:spPr>
          <a:xfrm>
            <a:off x="945174" y="2363544"/>
            <a:ext cx="444341" cy="444341"/>
          </a:xfrm>
          <a:prstGeom prst="rect">
            <a:avLst/>
          </a:prstGeom>
        </p:spPr>
      </p:pic>
      <p:sp>
        <p:nvSpPr>
          <p:cNvPr id="6" name="Text 3"/>
          <p:cNvSpPr/>
          <p:nvPr/>
        </p:nvSpPr>
        <p:spPr>
          <a:xfrm>
            <a:off x="945174" y="3082945"/>
            <a:ext cx="2388632" cy="347186"/>
          </a:xfrm>
          <a:prstGeom prst="rect">
            <a:avLst/>
          </a:prstGeom>
          <a:noFill/>
          <a:ln/>
        </p:spPr>
        <p:txBody>
          <a:bodyPr wrap="none" rtlCol="0" anchor="t"/>
          <a:lstStyle/>
          <a:p>
            <a:pPr marL="0" indent="0" algn="l">
              <a:lnSpc>
                <a:spcPts val="2734"/>
              </a:lnSpc>
              <a:buNone/>
            </a:pPr>
            <a:r>
              <a:rPr lang="en-US" sz="2187" kern="0" spc="-66" dirty="0">
                <a:solidFill>
                  <a:srgbClr val="FA95AF"/>
                </a:solidFill>
                <a:latin typeface="Anton" pitchFamily="34" charset="0"/>
                <a:ea typeface="Anton" pitchFamily="34" charset="-122"/>
                <a:cs typeface="Anton" pitchFamily="34" charset="-120"/>
              </a:rPr>
              <a:t>Data Preprocessing</a:t>
            </a:r>
            <a:endParaRPr lang="en-US" sz="2187" dirty="0"/>
          </a:p>
        </p:txBody>
      </p:sp>
      <p:sp>
        <p:nvSpPr>
          <p:cNvPr id="7" name="Text 4"/>
          <p:cNvSpPr/>
          <p:nvPr/>
        </p:nvSpPr>
        <p:spPr>
          <a:xfrm>
            <a:off x="945174" y="3786013"/>
            <a:ext cx="2388632" cy="1421606"/>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Clean and format the input data to ensure it's suitable for analysis and modeling.</a:t>
            </a:r>
            <a:endParaRPr lang="en-US" sz="1750" dirty="0"/>
          </a:p>
        </p:txBody>
      </p:sp>
      <p:pic>
        <p:nvPicPr>
          <p:cNvPr id="8" name="Image 1" descr="preencoded.png"/>
          <p:cNvPicPr>
            <a:picLocks noChangeAspect="1"/>
          </p:cNvPicPr>
          <p:nvPr/>
        </p:nvPicPr>
        <p:blipFill>
          <a:blip r:embed="rId4"/>
          <a:stretch>
            <a:fillRect/>
          </a:stretch>
        </p:blipFill>
        <p:spPr>
          <a:xfrm>
            <a:off x="4537710" y="2363030"/>
            <a:ext cx="444341" cy="444341"/>
          </a:xfrm>
          <a:prstGeom prst="rect">
            <a:avLst/>
          </a:prstGeom>
        </p:spPr>
      </p:pic>
      <p:sp>
        <p:nvSpPr>
          <p:cNvPr id="9" name="Text 5"/>
          <p:cNvSpPr/>
          <p:nvPr/>
        </p:nvSpPr>
        <p:spPr>
          <a:xfrm>
            <a:off x="4426745" y="3032070"/>
            <a:ext cx="2388632" cy="347186"/>
          </a:xfrm>
          <a:prstGeom prst="rect">
            <a:avLst/>
          </a:prstGeom>
          <a:noFill/>
          <a:ln/>
        </p:spPr>
        <p:txBody>
          <a:bodyPr wrap="none" rtlCol="0" anchor="t"/>
          <a:lstStyle/>
          <a:p>
            <a:pPr marL="0" indent="0" algn="l">
              <a:lnSpc>
                <a:spcPts val="2734"/>
              </a:lnSpc>
              <a:buNone/>
            </a:pPr>
            <a:r>
              <a:rPr lang="en-US" sz="2187" kern="0" spc="-66" dirty="0">
                <a:solidFill>
                  <a:srgbClr val="FA95AF"/>
                </a:solidFill>
                <a:latin typeface="Anton" pitchFamily="34" charset="0"/>
                <a:ea typeface="Anton" pitchFamily="34" charset="-122"/>
                <a:cs typeface="Anton" pitchFamily="34" charset="-120"/>
              </a:rPr>
              <a:t>Model Selection</a:t>
            </a:r>
            <a:endParaRPr lang="en-US" sz="2187" dirty="0"/>
          </a:p>
        </p:txBody>
      </p:sp>
      <p:sp>
        <p:nvSpPr>
          <p:cNvPr id="10" name="Text 6"/>
          <p:cNvSpPr/>
          <p:nvPr/>
        </p:nvSpPr>
        <p:spPr>
          <a:xfrm>
            <a:off x="4464580" y="3666529"/>
            <a:ext cx="2388632"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Choose the appropriate machine learning algorithm to predict hypothyroid based on the dataset.</a:t>
            </a:r>
            <a:endParaRPr lang="en-US" sz="1750" dirty="0"/>
          </a:p>
        </p:txBody>
      </p:sp>
      <p:pic>
        <p:nvPicPr>
          <p:cNvPr id="11" name="Image 2" descr="preencoded.png"/>
          <p:cNvPicPr>
            <a:picLocks noChangeAspect="1"/>
          </p:cNvPicPr>
          <p:nvPr/>
        </p:nvPicPr>
        <p:blipFill>
          <a:blip r:embed="rId5"/>
          <a:stretch>
            <a:fillRect/>
          </a:stretch>
        </p:blipFill>
        <p:spPr>
          <a:xfrm>
            <a:off x="7787787" y="2285644"/>
            <a:ext cx="444341" cy="444341"/>
          </a:xfrm>
          <a:prstGeom prst="rect">
            <a:avLst/>
          </a:prstGeom>
        </p:spPr>
      </p:pic>
      <p:sp>
        <p:nvSpPr>
          <p:cNvPr id="12" name="Text 7"/>
          <p:cNvSpPr/>
          <p:nvPr/>
        </p:nvSpPr>
        <p:spPr>
          <a:xfrm>
            <a:off x="7612262" y="3028772"/>
            <a:ext cx="2388632" cy="347186"/>
          </a:xfrm>
          <a:prstGeom prst="rect">
            <a:avLst/>
          </a:prstGeom>
          <a:noFill/>
          <a:ln/>
        </p:spPr>
        <p:txBody>
          <a:bodyPr wrap="none" rtlCol="0" anchor="t"/>
          <a:lstStyle/>
          <a:p>
            <a:pPr marL="0" indent="0" algn="l">
              <a:lnSpc>
                <a:spcPts val="2734"/>
              </a:lnSpc>
              <a:buNone/>
            </a:pPr>
            <a:r>
              <a:rPr lang="en-US" sz="2187" kern="0" spc="-66" dirty="0">
                <a:solidFill>
                  <a:srgbClr val="FA95AF"/>
                </a:solidFill>
                <a:latin typeface="Anton" pitchFamily="34" charset="0"/>
                <a:ea typeface="Anton" pitchFamily="34" charset="-122"/>
                <a:cs typeface="Anton" pitchFamily="34" charset="-120"/>
              </a:rPr>
              <a:t>Model Evaluation</a:t>
            </a:r>
            <a:endParaRPr lang="en-US" sz="2187" dirty="0"/>
          </a:p>
        </p:txBody>
      </p:sp>
      <p:sp>
        <p:nvSpPr>
          <p:cNvPr id="13" name="Text 8"/>
          <p:cNvSpPr/>
          <p:nvPr/>
        </p:nvSpPr>
        <p:spPr>
          <a:xfrm>
            <a:off x="7612262" y="3666529"/>
            <a:ext cx="2388632"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Assess the model's performance using test data and relevant metrics like accuracy, precision, and recall.</a:t>
            </a:r>
            <a:endParaRPr lang="en-US" sz="1750" dirty="0"/>
          </a:p>
        </p:txBody>
      </p:sp>
      <p:pic>
        <p:nvPicPr>
          <p:cNvPr id="14" name="Image 3" descr="preencoded.png"/>
          <p:cNvPicPr>
            <a:picLocks noChangeAspect="1"/>
          </p:cNvPicPr>
          <p:nvPr/>
        </p:nvPicPr>
        <p:blipFill>
          <a:blip r:embed="rId6"/>
          <a:stretch>
            <a:fillRect/>
          </a:stretch>
        </p:blipFill>
        <p:spPr>
          <a:xfrm>
            <a:off x="10815693" y="2285643"/>
            <a:ext cx="444341" cy="444341"/>
          </a:xfrm>
          <a:prstGeom prst="rect">
            <a:avLst/>
          </a:prstGeom>
        </p:spPr>
      </p:pic>
      <p:sp>
        <p:nvSpPr>
          <p:cNvPr id="15" name="Text 9"/>
          <p:cNvSpPr/>
          <p:nvPr/>
        </p:nvSpPr>
        <p:spPr>
          <a:xfrm>
            <a:off x="10683158" y="3019781"/>
            <a:ext cx="2388751" cy="347186"/>
          </a:xfrm>
          <a:prstGeom prst="rect">
            <a:avLst/>
          </a:prstGeom>
          <a:noFill/>
          <a:ln/>
        </p:spPr>
        <p:txBody>
          <a:bodyPr wrap="none" rtlCol="0" anchor="t"/>
          <a:lstStyle/>
          <a:p>
            <a:pPr marL="0" indent="0" algn="l">
              <a:lnSpc>
                <a:spcPts val="2734"/>
              </a:lnSpc>
              <a:buNone/>
            </a:pPr>
            <a:r>
              <a:rPr lang="en-US" sz="2187" kern="0" spc="-66" dirty="0">
                <a:solidFill>
                  <a:srgbClr val="FA95AF"/>
                </a:solidFill>
                <a:latin typeface="Anton" pitchFamily="34" charset="0"/>
                <a:ea typeface="Anton" pitchFamily="34" charset="-122"/>
                <a:cs typeface="Anton" pitchFamily="34" charset="-120"/>
              </a:rPr>
              <a:t>Prediction</a:t>
            </a:r>
            <a:endParaRPr lang="en-US" sz="2187" dirty="0"/>
          </a:p>
        </p:txBody>
      </p:sp>
      <p:sp>
        <p:nvSpPr>
          <p:cNvPr id="16" name="Text 10"/>
          <p:cNvSpPr/>
          <p:nvPr/>
        </p:nvSpPr>
        <p:spPr>
          <a:xfrm>
            <a:off x="10759944" y="3594021"/>
            <a:ext cx="2388751" cy="1421606"/>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Apply the trained model to new, unseen data to generate predictions on hypothyroid risk.</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908447" y="1269061"/>
            <a:ext cx="5554980" cy="694373"/>
          </a:xfrm>
          <a:prstGeom prst="rect">
            <a:avLst/>
          </a:prstGeom>
          <a:noFill/>
          <a:ln/>
        </p:spPr>
        <p:txBody>
          <a:bodyPr wrap="none" rtlCol="0" anchor="t"/>
          <a:lstStyle/>
          <a:p>
            <a:pPr marL="0" indent="0">
              <a:lnSpc>
                <a:spcPts val="5468"/>
              </a:lnSpc>
              <a:buNone/>
            </a:pPr>
            <a:r>
              <a:rPr lang="en-US" sz="4374" kern="0" spc="-131" dirty="0">
                <a:solidFill>
                  <a:srgbClr val="FA95AF"/>
                </a:solidFill>
                <a:latin typeface="Anton" pitchFamily="34" charset="0"/>
                <a:ea typeface="Anton" pitchFamily="34" charset="-122"/>
                <a:cs typeface="Anton" pitchFamily="34" charset="-120"/>
              </a:rPr>
              <a:t>RESULT</a:t>
            </a:r>
            <a:endParaRPr lang="en-US" sz="4374" dirty="0"/>
          </a:p>
        </p:txBody>
      </p:sp>
      <p:sp>
        <p:nvSpPr>
          <p:cNvPr id="5" name="Text 3"/>
          <p:cNvSpPr/>
          <p:nvPr/>
        </p:nvSpPr>
        <p:spPr>
          <a:xfrm>
            <a:off x="798689" y="3318938"/>
            <a:ext cx="3295888" cy="666512"/>
          </a:xfrm>
          <a:prstGeom prst="rect">
            <a:avLst/>
          </a:prstGeom>
          <a:noFill/>
          <a:ln/>
        </p:spPr>
        <p:txBody>
          <a:bodyPr wrap="none" rtlCol="0" anchor="t"/>
          <a:lstStyle/>
          <a:p>
            <a:pPr marL="0" indent="0" algn="ctr">
              <a:lnSpc>
                <a:spcPts val="5249"/>
              </a:lnSpc>
              <a:buNone/>
            </a:pPr>
            <a:r>
              <a:rPr lang="en-US" sz="5249" kern="0" spc="-157" dirty="0">
                <a:solidFill>
                  <a:srgbClr val="FA95AF"/>
                </a:solidFill>
                <a:latin typeface="Anton" pitchFamily="34" charset="0"/>
                <a:ea typeface="Anton" pitchFamily="34" charset="-122"/>
                <a:cs typeface="Anton" pitchFamily="34" charset="-120"/>
              </a:rPr>
              <a:t>94%</a:t>
            </a:r>
            <a:endParaRPr lang="en-US" sz="5249" dirty="0"/>
          </a:p>
        </p:txBody>
      </p:sp>
      <p:sp>
        <p:nvSpPr>
          <p:cNvPr id="6" name="Text 4"/>
          <p:cNvSpPr/>
          <p:nvPr/>
        </p:nvSpPr>
        <p:spPr>
          <a:xfrm>
            <a:off x="781503" y="3985450"/>
            <a:ext cx="3295888" cy="355402"/>
          </a:xfrm>
          <a:prstGeom prst="rect">
            <a:avLst/>
          </a:prstGeom>
          <a:noFill/>
          <a:ln/>
        </p:spPr>
        <p:txBody>
          <a:bodyPr wrap="non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Accuracy</a:t>
            </a:r>
            <a:endParaRPr lang="en-US" sz="1750" dirty="0"/>
          </a:p>
        </p:txBody>
      </p:sp>
      <p:sp>
        <p:nvSpPr>
          <p:cNvPr id="7" name="Text 5"/>
          <p:cNvSpPr/>
          <p:nvPr/>
        </p:nvSpPr>
        <p:spPr>
          <a:xfrm>
            <a:off x="4111763" y="3318938"/>
            <a:ext cx="3296007" cy="666512"/>
          </a:xfrm>
          <a:prstGeom prst="rect">
            <a:avLst/>
          </a:prstGeom>
          <a:noFill/>
          <a:ln/>
        </p:spPr>
        <p:txBody>
          <a:bodyPr wrap="none" rtlCol="0" anchor="t"/>
          <a:lstStyle/>
          <a:p>
            <a:pPr marL="0" indent="0" algn="ctr">
              <a:lnSpc>
                <a:spcPts val="5249"/>
              </a:lnSpc>
              <a:buNone/>
            </a:pPr>
            <a:r>
              <a:rPr lang="en-US" sz="5249" kern="0" spc="-157" dirty="0">
                <a:solidFill>
                  <a:srgbClr val="FA95AF"/>
                </a:solidFill>
                <a:latin typeface="Anton" pitchFamily="34" charset="0"/>
                <a:ea typeface="Anton" pitchFamily="34" charset="-122"/>
                <a:cs typeface="Anton" pitchFamily="34" charset="-120"/>
              </a:rPr>
              <a:t>2.5M</a:t>
            </a:r>
            <a:endParaRPr lang="en-US" sz="5249" dirty="0"/>
          </a:p>
        </p:txBody>
      </p:sp>
      <p:sp>
        <p:nvSpPr>
          <p:cNvPr id="8" name="Text 6"/>
          <p:cNvSpPr/>
          <p:nvPr/>
        </p:nvSpPr>
        <p:spPr>
          <a:xfrm>
            <a:off x="4079390" y="3985450"/>
            <a:ext cx="3296007" cy="355402"/>
          </a:xfrm>
          <a:prstGeom prst="rect">
            <a:avLst/>
          </a:prstGeom>
          <a:noFill/>
          <a:ln/>
        </p:spPr>
        <p:txBody>
          <a:bodyPr wrap="non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Patients Screened</a:t>
            </a:r>
            <a:endParaRPr lang="en-US" sz="1750" dirty="0"/>
          </a:p>
        </p:txBody>
      </p:sp>
      <p:sp>
        <p:nvSpPr>
          <p:cNvPr id="9" name="Text 7"/>
          <p:cNvSpPr/>
          <p:nvPr/>
        </p:nvSpPr>
        <p:spPr>
          <a:xfrm>
            <a:off x="7315200" y="3318938"/>
            <a:ext cx="3296007" cy="666512"/>
          </a:xfrm>
          <a:prstGeom prst="rect">
            <a:avLst/>
          </a:prstGeom>
          <a:noFill/>
          <a:ln/>
        </p:spPr>
        <p:txBody>
          <a:bodyPr wrap="none" rtlCol="0" anchor="t"/>
          <a:lstStyle/>
          <a:p>
            <a:pPr marL="0" indent="0" algn="ctr">
              <a:lnSpc>
                <a:spcPts val="5249"/>
              </a:lnSpc>
              <a:buNone/>
            </a:pPr>
            <a:r>
              <a:rPr lang="en-US" sz="5249" kern="0" spc="-157" dirty="0">
                <a:solidFill>
                  <a:srgbClr val="FA95AF"/>
                </a:solidFill>
                <a:latin typeface="Anton" pitchFamily="34" charset="0"/>
                <a:ea typeface="Anton" pitchFamily="34" charset="-122"/>
                <a:cs typeface="Anton" pitchFamily="34" charset="-120"/>
              </a:rPr>
              <a:t>$100K</a:t>
            </a:r>
            <a:endParaRPr lang="en-US" sz="5249" dirty="0"/>
          </a:p>
        </p:txBody>
      </p:sp>
      <p:sp>
        <p:nvSpPr>
          <p:cNvPr id="10" name="Text 8"/>
          <p:cNvSpPr/>
          <p:nvPr/>
        </p:nvSpPr>
        <p:spPr>
          <a:xfrm>
            <a:off x="7424956" y="3985450"/>
            <a:ext cx="3296007" cy="355402"/>
          </a:xfrm>
          <a:prstGeom prst="rect">
            <a:avLst/>
          </a:prstGeom>
          <a:noFill/>
          <a:ln/>
        </p:spPr>
        <p:txBody>
          <a:bodyPr wrap="none" rtlCol="0" anchor="t"/>
          <a:lstStyle/>
          <a:p>
            <a:pPr marL="0" indent="0" algn="ctr">
              <a:lnSpc>
                <a:spcPts val="2799"/>
              </a:lnSpc>
              <a:buNone/>
            </a:pPr>
            <a:r>
              <a:rPr lang="en-US" sz="1750" kern="0" spc="-35" dirty="0">
                <a:solidFill>
                  <a:srgbClr val="E0D6DE"/>
                </a:solidFill>
                <a:latin typeface="Fira Sans" pitchFamily="34" charset="0"/>
                <a:ea typeface="Fira Sans" pitchFamily="34" charset="-122"/>
                <a:cs typeface="Fira Sans" pitchFamily="34" charset="-120"/>
              </a:rPr>
              <a:t>Cost Savings</a:t>
            </a:r>
            <a:endParaRPr lang="en-US" sz="1750" dirty="0"/>
          </a:p>
        </p:txBody>
      </p:sp>
      <p:sp>
        <p:nvSpPr>
          <p:cNvPr id="11" name="Text 9"/>
          <p:cNvSpPr/>
          <p:nvPr/>
        </p:nvSpPr>
        <p:spPr>
          <a:xfrm>
            <a:off x="908447" y="5263097"/>
            <a:ext cx="12539924" cy="180909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The proposed hypothyroid prediction system achieved an impressive 94% accuracy in early-stage detection, screening over 2.5 million patients and generating an estimated $100,000 in cost savings for the healthcare system. These robust results demonstrate the power of the advanced selection and classification techniques employed in the model.</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972</Words>
  <Application>Microsoft Office PowerPoint</Application>
  <PresentationFormat>Custom</PresentationFormat>
  <Paragraphs>87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Anton</vt:lpstr>
      <vt:lpstr>Arial</vt:lpstr>
      <vt:lpstr>Calibri</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KAVIARASAN G</cp:lastModifiedBy>
  <cp:revision>9</cp:revision>
  <dcterms:created xsi:type="dcterms:W3CDTF">2024-03-30T12:32:48Z</dcterms:created>
  <dcterms:modified xsi:type="dcterms:W3CDTF">2024-04-02T09:36:03Z</dcterms:modified>
</cp:coreProperties>
</file>