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444" r:id="rId3"/>
    <p:sldId id="491" r:id="rId4"/>
    <p:sldId id="454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8" r:id="rId18"/>
    <p:sldId id="469" r:id="rId19"/>
    <p:sldId id="470" r:id="rId20"/>
    <p:sldId id="471" r:id="rId21"/>
    <p:sldId id="472" r:id="rId22"/>
    <p:sldId id="473" r:id="rId23"/>
    <p:sldId id="474" r:id="rId24"/>
    <p:sldId id="475" r:id="rId25"/>
    <p:sldId id="488" r:id="rId26"/>
    <p:sldId id="489" r:id="rId27"/>
    <p:sldId id="490" r:id="rId28"/>
    <p:sldId id="483" r:id="rId29"/>
    <p:sldId id="478" r:id="rId30"/>
    <p:sldId id="479" r:id="rId31"/>
    <p:sldId id="480" r:id="rId32"/>
    <p:sldId id="481" r:id="rId33"/>
    <p:sldId id="482" r:id="rId34"/>
    <p:sldId id="484" r:id="rId35"/>
    <p:sldId id="485" r:id="rId36"/>
    <p:sldId id="486" r:id="rId37"/>
    <p:sldId id="487" r:id="rId38"/>
    <p:sldId id="477" r:id="rId3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2010"/>
    <a:srgbClr val="20A075"/>
    <a:srgbClr val="FF9900"/>
    <a:srgbClr val="4821EF"/>
    <a:srgbClr val="DC3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D2A17E-E2B2-459A-95C0-2605ED60034D}" v="191" dt="2023-06-20T10:25:28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06:09:49.31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889 2 24575,'-166'-2'0,"-178"5"0,336-2 0,1 0 0,-1 1 0,1 0 0,0 0 0,0 1 0,0-1 0,0 2 0,0-1 0,1 1 0,0 0 0,-1 0 0,1 1 0,1-1 0,-1 2 0,1-1 0,0 0 0,0 1 0,0 0 0,-6 11 0,-6 12 0,2 1 0,0 0 0,-11 39 0,4-15 0,6-18 0,2 1 0,1 1 0,1 0 0,3 1 0,-9 67 0,14-74 0,-2 1 0,-17 54 0,13-55 0,2 0 0,-8 62 0,13 180 0,5-141 0,-2-126 0,0 0 0,1-1 0,0 1 0,0 0 0,1-1 0,0 1 0,0-1 0,0 0 0,1 1 0,0-1 0,0 0 0,0-1 0,8 11 0,-4-8 0,0 0 0,1-1 0,1 0 0,-1 0 0,1 0 0,0-1 0,18 9 0,9 0 0,1-1 0,0-2 0,66 13 0,-92-22 0,78 13 0,1-3 0,106 1 0,189-15 0,-154-3 0,-26 7 0,212-6 0,-403 2 0,-1-1 0,1-1 0,-1 0 0,0-1 0,0 0 0,25-12 0,68-46 0,-87 48 0,1 0 0,1 2 0,0 1 0,1 0 0,0 2 0,44-13 0,-45 17 0,0 0 0,-1-2 0,1-1 0,-1 0 0,-1-1 0,0-2 0,0 0 0,-1 0 0,0-2 0,-1 0 0,-1-1 0,0-1 0,0-1 0,-2 0 0,0 0 0,-1-2 0,-1 0 0,0 0 0,-2-1 0,0 0 0,12-33 0,44-133 0,-59 157 0,-1 0 0,-1-1 0,-1 0 0,-1-51 0,-2-29 0,-4-68 0,1 168 0,0 0 0,0 0 0,-1 1 0,0-1 0,-1 1 0,0-1 0,-9-13 0,-40-53 0,44 64 0,-1 0 0,-1 1 0,0 1 0,0 0 0,-1 0 0,0 1 0,-20-10 0,1 3 0,-1 1 0,-34-10 0,32 17 0,0 1 0,0 1 0,0 2 0,-1 2 0,1 1 0,-36 5 0,-26-2 0,-200-4 0,-202 3 0,247 23 0,90-5 0,149-19-273,1-1 0,-1-1 0,1 0 0,-21-4 0,7-1-6553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06:13:05.5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0:02:21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511 1223 24575,'6'-3'0,"0"0"0,0 0 0,0 0 0,0 1 0,0 0 0,1 1 0,-1-1 0,1 1 0,-1 0 0,1 1 0,0 0 0,8 0 0,1 0 0,655-6 0,-363 9 0,12430-3 0,-12700 0 0,0-3 0,0-1 0,64-15 0,-81 14 0,-1-1 0,0-1 0,0-1 0,-1-1 0,0-1 0,-1 0 0,0-1 0,22-19 0,35-29 0,-43 36 0,-2-2 0,52-55 0,-74 71 0,0 0 0,-1 0 0,-1-1 0,0-1 0,0 1 0,-1-1 0,0 1 0,-1-2 0,0 1 0,-1 0 0,0-1 0,-1 1 0,0-1 0,0-13 0,-1-1 0,0-1 0,-2 1 0,0-1 0,-2 1 0,-1-1 0,-1 1 0,-2 0 0,0 1 0,-21-48 0,13 45 0,0 1 0,-2 0 0,-1 2 0,0-1 0,-2 2 0,-34-32 0,41 45 0,0 0 0,-1 1 0,0 1 0,0 0 0,-1 1 0,0 0 0,0 2 0,-1-1 0,1 2 0,-2 0 0,1 1 0,0 1 0,-31-3 0,-287 6 0,144 3 0,-265-1 0,-461-4 0,356-21 0,-104-1 0,439 11 0,-10 1 0,-557 14 0,-508-4 0,998-10 0,-57 0 0,-7733 13 0,8088-1 0,-1 0 0,0 0 0,0 1 0,1 0 0,-1 0 0,0 0 0,1 0 0,-1 1 0,1-1 0,-1 1 0,1 1 0,0-1 0,0 0 0,0 1 0,0 0 0,0 0 0,1 0 0,-1 0 0,-4 7 0,1 0 0,1 0 0,0 0 0,1 1 0,0-1 0,0 1 0,-5 23 0,2 0 0,1 0 0,2 1 0,-1 53 0,9 112 0,0-59 0,-1-101 0,9 53 0,-5-51 0,1 46 0,-6-75 0,0 0 0,1-1 0,0 1 0,1 0 0,0-1 0,9 20 0,39 71 0,-24-52 0,-21-41 0,0 0 0,1 0 0,0-1 0,1 0 0,0 0 0,1-1 0,-1 0 0,1-1 0,1 0 0,0 0 0,0-1 0,0 0 0,20 8 0,13 3 0,0-3 0,54 12 0,-83-23 0,6 2 0,-1-1 0,1-1 0,0 0 0,0-2 0,0 0 0,33-4 0,-41 1 0,-1 0 0,1-1 0,-1 0 0,0-1 0,0 0 0,0-1 0,0 0 0,-1-1 0,0 0 0,0 0 0,-1-1 0,14-12 0,-16 12-67,65-68 263,-66 68-346,-1 0 1,0-1 0,0 1-1,0-1 1,-1 0-1,-1-1 1,1 1 0,-1-1-1,2-11 1,-2 3-6677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0:04:07.1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1009 48 24575,'0'-2'0,"0"1"0,0-1 0,-1 0 0,1 1 0,-1-1 0,0 0 0,1 1 0,-1-1 0,0 1 0,0-1 0,0 1 0,0-1 0,0 1 0,0 0 0,0-1 0,-1 1 0,1 0 0,0 0 0,-1 0 0,1 0 0,-1 0 0,1 0 0,-1 1 0,1-1 0,-1 0 0,0 1 0,1-1 0,-1 1 0,-2-1 0,-59-7 0,51 7 0,-525-1 0,529 2 0,0 2 0,0-1 0,0 1 0,0 0 0,0 1 0,1 0 0,-1 0 0,1 1 0,0 0 0,0 0 0,0 1 0,1-1 0,-1 1 0,-10 12 0,-3 5 0,1 2 0,-28 43 0,21-29 0,7-10 0,0 2 0,2 0 0,-24 58 0,34-67 0,0 1 0,2 0 0,0 0 0,1 0 0,2 1 0,-1 41 0,4-14 0,-2-18 0,2 1 0,6 33 0,-5-55 0,1 0 0,0 0 0,0 0 0,1 0 0,1-1 0,0 1 0,0-1 0,1 0 0,11 15 0,8 5 0,1-1 0,2-1 0,1-1 0,1-1 0,1-2 0,1-1 0,52 28 0,-57-37 0,0-2 0,0-1 0,1-1 0,0-1 0,1-2 0,0-1 0,0-1 0,0-1 0,1-2 0,48-2 0,-5-6 0,0-3 0,-1-3 0,0-4 0,116-40 0,-170 48 0,1-2 0,-1 0 0,-1-1 0,24-19 0,39-23 0,-63 44 0,-1 0 0,0-1 0,0-1 0,-1 0 0,17-17 0,-26 22 0,-1 0 0,0 0 0,0-1 0,-1 1 0,0-1 0,0 0 0,-1-1 0,0 1 0,0 0 0,0-1 0,-1 0 0,-1 0 0,1 1 0,0-17 0,-8-224 0,4 234 0,-1 0 0,0 0 0,0 0 0,-2 0 0,1 1 0,-2 0 0,0-1 0,0 2 0,-1-1 0,-1 1 0,0 0 0,-1 1 0,0 0 0,-1 0 0,0 1 0,0 0 0,-1 1 0,-1 0 0,-22-13 0,10 8 0,0 1 0,-1 1 0,-1 1 0,0 2 0,0 0 0,-1 2 0,0 1 0,-1 1 0,-40-2 0,-162 7 105,98 3-1575,106-3-5356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0:04:09.0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1560 293 24575,'-4'-1'0,"1"-1"0,0 1 0,0-1 0,0 0 0,0 0 0,0 0 0,0 0 0,0 0 0,1-1 0,-1 1 0,-4-6 0,-2-2 0,-12-8 0,-1 1 0,-1 1 0,-1 0 0,0 2 0,-1 1 0,0 1 0,-40-13 0,-194-43 0,240 64 0,-60-13 0,-1 3 0,0 4 0,-154 1 0,225 10 0,1 0 0,0 1 0,0-1 0,0 2 0,0-1 0,0 1 0,1 1 0,-1-1 0,1 1 0,0 1 0,0-1 0,0 1 0,1 0 0,0 1 0,0-1 0,-7 9 0,-8 12 0,1 1 0,-30 52 0,17-24 0,-7 2 0,-73 78 0,113-135 0,-14 17 0,1 0 0,0 0 0,2 2 0,0-1 0,1 1 0,1 1 0,1-1 0,0 2 0,2-1 0,0 1 0,2 0 0,0 0 0,1 0 0,1 1 0,2 38 0,0-38 0,1-1 0,1 0 0,1 0 0,1 0 0,0 0 0,14 34 0,-13-43 0,1 1 0,0-2 0,1 1 0,1-1 0,-1 0 0,2-1 0,0 1 0,0-2 0,0 1 0,2-1 0,19 13 0,-1-4 0,1-2 0,0-1 0,2-2 0,-1 0 0,2-2 0,-1-2 0,2-1 0,55 6 0,25-4 0,138-6 0,-175-5 0,50 1 0,213-4 0,-330 4 0,1-1 0,0-1 0,-1 0 0,1 0 0,-1-1 0,0-1 0,0 1 0,0-2 0,0 1 0,-1-1 0,1-1 0,-1 0 0,-1 0 0,1-1 0,-1 0 0,0 0 0,-1-1 0,10-12 0,1-6 0,-1-1 0,-1-1 0,-1-1 0,20-55 0,-13 32 0,-14 37 0,-1-1 0,-1 1 0,-1-1 0,0 0 0,-1 0 0,0-1 0,-2 1 0,1-18 0,-2 8 0,-1 0 0,-2 0 0,-1 0 0,-1 1 0,-10-37 0,10 49 0,-1 1 0,-1-1 0,0 1 0,0 1 0,-1-1 0,-1 1 0,0 1 0,0-1 0,-1 1 0,-1 1 0,1-1 0,-17-11 0,-5-1-170,-1 1-1,-1 2 0,0 1 1,-1 2-1,-1 1 0,-1 1 1,-70-16-1,75 25-6655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9T17:46:37.6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 0,'-1'0,"1"0,-1 1,0-1,0 0,1 0,-1 1,0-1,1 0,-1 1,1-1,-1 1,0-1,1 1,-1-1,1 1,-1-1,1 1,-1-1,1 1,0 0,-1-1,1 1,0 0,-1-1,1 1,0 0,0 0,0-1,0 1,0 0,-1 0,1-1,1 2,0 28,3-7,2 1,1-1,1-1,0 1,21 36,69 101,102 101,-14-20,-156-197,-2 1,-2 1,33 84,-54-112,0 1,-1 0,-1 0,0 0,-1 32,-1-24,0-18,1-1,-1 1,2-1,-1 0,1 1,6 9,-9-18,9 20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9T17:46:38.7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1015 9,'0'0,"0"0,0-1,0 1,0 0,0 0,0-1,0 1,0 0,0-1,0 1,0 0,0 0,0-1,0 1,0 0,0 0,-1-1,1 1,0 0,0 0,0-1,0 1,0 0,-1 0,1 0,0-1,0 1,0 0,-1 0,1 0,0 0,0 0,-1-1,1 1,0 0,0 0,-1 0,1 0,0 0,0 0,-1 0,1 0,-14 7,-9 16,-9 17,21-24,-1-1,0 0,-1-1,-1 0,-22 17,2-3,2 2,0 1,2 1,-48 68,12-15,26-35,2 3,3 0,2 2,-38 85,63-123,-1 0,-1-1,-1-1,0 1,-1-2,0 0,-1 0,-1-1,-17 13,-122 128,100-99,38-39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B845810B-1D0F-4C89-84EC-D7553266B84D}" type="datetimeFigureOut">
              <a:rPr lang="he-IL" smtClean="0"/>
              <a:t>ב'/תמוז/תשפ"ג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59E4A2D4-FB0B-495B-8281-4E7F0DB0AB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043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F8362-3F36-4216-875B-28B0ADF79396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824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5D0A-C555-638F-E6C8-BEC4DBDD5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A585A-87A7-2BDD-838B-DCEC0DAE0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3E2BF-E87E-37FF-6F4C-41A0876D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24C-3784-41DC-AD10-F761CDB38FC0}" type="datetimeFigureOut">
              <a:rPr lang="he-IL" smtClean="0"/>
              <a:t>ב'/תמוז/תשפ"ג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EE332-181F-51B7-3E86-AE9E237C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AC0EA-4A29-91DA-9C12-AF28ADA9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9E97-F7A4-42C9-B21C-C45767F6D6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816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3208-09FE-CFA6-A7BE-06B09628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79363-B663-9B8A-772D-4189E63DF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F0B97-7F00-CAFB-1608-B379742C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24C-3784-41DC-AD10-F761CDB38FC0}" type="datetimeFigureOut">
              <a:rPr lang="he-IL" smtClean="0"/>
              <a:t>ב'/תמוז/תשפ"ג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A4DB-53B8-C0A0-F2F4-BD7414B7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B895B-A630-C9DE-BF30-78F8B5D5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9E97-F7A4-42C9-B21C-C45767F6D6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470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C9C4F-8882-467E-00DF-7F7EAB702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31082-4F38-1A68-20EB-F5D43AB02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35B55-E046-42FB-546B-2FD42EBD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24C-3784-41DC-AD10-F761CDB38FC0}" type="datetimeFigureOut">
              <a:rPr lang="he-IL" smtClean="0"/>
              <a:t>ב'/תמוז/תשפ"ג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6B5DB-36FF-8AC2-9231-1910B4FD1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3CE0D-0CE0-53FE-2D10-73CC7482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9E97-F7A4-42C9-B21C-C45767F6D6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603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43B1-6388-3DA4-BB81-A3AC6F1D6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3AFB7-1C71-722E-7D70-CD07D4FAC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2F2B0-3688-6EBF-897C-AFEF2418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24C-3784-41DC-AD10-F761CDB38FC0}" type="datetimeFigureOut">
              <a:rPr lang="he-IL" smtClean="0"/>
              <a:t>ב'/תמוז/תשפ"ג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5FA47-B329-2BFD-C1D7-3439735A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5ED36-52E5-ECC2-F8F9-4D13C112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9E97-F7A4-42C9-B21C-C45767F6D6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029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1E93-56DC-6164-7650-A12F953F3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4C428-D5E7-0A70-2D15-CA78F1B1A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53B3B-B094-A986-3B22-11442A5E7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24C-3784-41DC-AD10-F761CDB38FC0}" type="datetimeFigureOut">
              <a:rPr lang="he-IL" smtClean="0"/>
              <a:t>ב'/תמוז/תשפ"ג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CD018-90DA-5548-801D-3F7BBD99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98987-FAAB-3B21-7E6F-BBDDC94F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9E97-F7A4-42C9-B21C-C45767F6D6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498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21FBF-E0F9-E7A9-0AC3-C29495AA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6FB05-6595-B72C-F910-4A4656F35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6A733-8287-8ACB-7482-257740189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68F21-6B81-489B-6E9F-B70BA9B83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24C-3784-41DC-AD10-F761CDB38FC0}" type="datetimeFigureOut">
              <a:rPr lang="he-IL" smtClean="0"/>
              <a:t>ב'/תמוז/תשפ"ג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3AED3-9B64-9212-59AA-89557834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8A547-FA33-5DA9-76CD-DF38571C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9E97-F7A4-42C9-B21C-C45767F6D6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875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866B0-5D38-EA31-F25E-2631467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D376C-2D00-8678-25B5-A0305088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0F190-1515-A5A3-BAC3-CA6FFE0CA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25F46-D56E-767C-060A-342A35AB8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6C968-F06F-8586-345F-04259EEED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882D9-A979-C74E-0420-6CEE07DEE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24C-3784-41DC-AD10-F761CDB38FC0}" type="datetimeFigureOut">
              <a:rPr lang="he-IL" smtClean="0"/>
              <a:t>ב'/תמוז/תשפ"ג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EE418E-DD07-ABB6-5240-70AF4738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237D0E-ECC8-9BD1-2183-B80D610B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9E97-F7A4-42C9-B21C-C45767F6D6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480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00C8-4D72-17C2-C40F-CF8B429E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0F939-3B26-9C2A-2EE3-B6EA4174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24C-3784-41DC-AD10-F761CDB38FC0}" type="datetimeFigureOut">
              <a:rPr lang="he-IL" smtClean="0"/>
              <a:t>ב'/תמוז/תשפ"ג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C4374-9278-C231-28A4-F0AA85B3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B68BB-7D7F-6549-5BAB-1987CE22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9E97-F7A4-42C9-B21C-C45767F6D6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799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4FDD4-AA11-01E6-F883-4B89D4BE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24C-3784-41DC-AD10-F761CDB38FC0}" type="datetimeFigureOut">
              <a:rPr lang="he-IL" smtClean="0"/>
              <a:t>ב'/תמוז/תשפ"ג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73E7C7-0B0D-72D9-6845-D4F5A608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CA3AD-D7A1-EEC7-6D16-A3668138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9E97-F7A4-42C9-B21C-C45767F6D6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445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A0A46-5A1B-9D57-0C10-63EB661D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D0B3A-2403-FD1A-8F10-35443EFA0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B4944-41FB-BD5F-BC5E-4D9D0E01F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491F2-1AEC-044B-51B9-BC056599A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24C-3784-41DC-AD10-F761CDB38FC0}" type="datetimeFigureOut">
              <a:rPr lang="he-IL" smtClean="0"/>
              <a:t>ב'/תמוז/תשפ"ג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23BBF-F77D-1B65-BF6F-5386E01A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F0680-ED77-C1DE-3491-7817F3F0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9E97-F7A4-42C9-B21C-C45767F6D6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216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C275-BEAF-2DF8-073A-1F6B0330D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39E809-8CBF-4F2C-F714-D46638BFE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30F8A-9EF6-AA7A-6E03-68BEBC92A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6BEAA-68B5-B7E6-6C9A-A16A08B1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24C-3784-41DC-AD10-F761CDB38FC0}" type="datetimeFigureOut">
              <a:rPr lang="he-IL" smtClean="0"/>
              <a:t>ב'/תמוז/תשפ"ג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4C5A7-225B-203B-E40A-9685C74D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6A391-3203-2A68-0459-2D92BB6D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19E97-F7A4-42C9-B21C-C45767F6D6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993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26421D-9CC3-DC03-A93F-E737D2590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A69C7-D1E9-6486-6845-8BD7800C6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531CE-ED3D-4C4A-96EE-B5EA4CE6E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B624C-3784-41DC-AD10-F761CDB38FC0}" type="datetimeFigureOut">
              <a:rPr lang="he-IL" smtClean="0"/>
              <a:t>ב'/תמוז/תשפ"ג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FB1E3-F4A0-FE4B-5CEA-2C2671D79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69E00-648C-E6AA-F473-42803F647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19E97-F7A4-42C9-B21C-C45767F6D6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262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hyperlink" Target="https://community.fabric.microsoft.com/t5/Desktop/Conditional-Formatting-on-column-chart/m-p/3290232#M110119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deiraData/MadeiraToolbox/blob/master/Power%20bi/Column%20with%20conditional%20formatting%20alternative.pbix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customXml" Target="../ink/ink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70.png"/><Relationship Id="rId10" Type="http://schemas.openxmlformats.org/officeDocument/2006/relationships/image" Target="../media/image30.png"/><Relationship Id="rId4" Type="http://schemas.openxmlformats.org/officeDocument/2006/relationships/customXml" Target="../ink/ink3.xml"/><Relationship Id="rId9" Type="http://schemas.openxmlformats.org/officeDocument/2006/relationships/customXml" Target="../ink/ink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unity.fabric.microsoft.com/t5/Desktop/Dynamically-change-dimension-based-on-Slicer-value/m-p/3289295#M1100901" TargetMode="External"/><Relationship Id="rId5" Type="http://schemas.openxmlformats.org/officeDocument/2006/relationships/hyperlink" Target="https://github.com/MadeiraData/MadeiraToolbox/blob/master/Power%20bi/Axises%20wih%20field%20parametrs.pbix" TargetMode="Externa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unity.fabric.microsoft.com/t5/Desktop/Trouble-with-Martix/m-p/3269028#M1095652" TargetMode="External"/><Relationship Id="rId3" Type="http://schemas.openxmlformats.org/officeDocument/2006/relationships/image" Target="../media/image50.png"/><Relationship Id="rId7" Type="http://schemas.openxmlformats.org/officeDocument/2006/relationships/hyperlink" Target="https://github.com/MadeiraData/MadeiraToolbox/blob/master/Power%20bi/switch%20matrix.pbi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54.png"/><Relationship Id="rId7" Type="http://schemas.openxmlformats.org/officeDocument/2006/relationships/customXml" Target="../ink/ink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customXml" Target="../ink/ink6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6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unity.fabric.microsoft.com/t5/Desktop/Clustered-Column-Chart-Need-2-Values-measures-on-ONE-of-the/m-p/3288788#M1100753" TargetMode="External"/><Relationship Id="rId4" Type="http://schemas.openxmlformats.org/officeDocument/2006/relationships/hyperlink" Target="https://github.com/MadeiraData/MadeiraToolbox/blob/master/Power%20bi/error%20bars.pbix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unity.fabric.microsoft.com/t5/Desktop/How-to-clear-all-filter-selection/m-p/3254297#M1091916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unity.fabric.microsoft.com/t5/Desktop/Logical-OR-operation-on-multiple-table-slicers-for-Boolean/m-p/3249975#M1090809" TargetMode="External"/><Relationship Id="rId5" Type="http://schemas.openxmlformats.org/officeDocument/2006/relationships/hyperlink" Target="https://github.com/MadeiraData/MadeiraToolbox/blob/master/Power%20bi/Or%20slicer.pbix" TargetMode="External"/><Relationship Id="rId4" Type="http://schemas.openxmlformats.org/officeDocument/2006/relationships/image" Target="../media/image6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unity.fabric.microsoft.com/t5/Desktop/difference-from-previous-row-in-a-measure/m-p/3288896#M1100778" TargetMode="External"/><Relationship Id="rId4" Type="http://schemas.openxmlformats.org/officeDocument/2006/relationships/hyperlink" Target="https://github.com/MadeiraData/MadeiraToolbox/blob/master/Power%20bi/Offset%20for%20difference%20between%20rows.pbi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deiraData/MadeiraToolbox/blob/f4b65ddf4d3beae44fa4244ac6a87d46197c5d99/Power%20bi/Dynamic%20formatting.pbix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hyperlink" Target="https://community.fabric.microsoft.com/t5/Desktop/How-to-dynamically-format-numbers-currency-and-abbreviation-K-M/m-p/3227449#M1085075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AAE313-CBE0-1C28-5FA3-4E6CB8B86E51}"/>
              </a:ext>
            </a:extLst>
          </p:cNvPr>
          <p:cNvSpPr/>
          <p:nvPr/>
        </p:nvSpPr>
        <p:spPr>
          <a:xfrm>
            <a:off x="638881" y="4501453"/>
            <a:ext cx="10909640" cy="1065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שאלות ותשובות </a:t>
            </a:r>
          </a:p>
        </p:txBody>
      </p:sp>
      <p:pic>
        <p:nvPicPr>
          <p:cNvPr id="9" name="Picture 8" descr="A yellow rectangles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813CC471-130A-FCC7-09D4-FD58F0371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755" y="320040"/>
            <a:ext cx="2940985" cy="3895344"/>
          </a:xfrm>
          <a:prstGeom prst="rect">
            <a:avLst/>
          </a:prstGeom>
        </p:spPr>
      </p:pic>
      <p:pic>
        <p:nvPicPr>
          <p:cNvPr id="7" name="Picture 6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DBA25E73-2231-BFD1-1BCD-B3935FBFE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032" y="320040"/>
            <a:ext cx="3895344" cy="3895344"/>
          </a:xfrm>
          <a:prstGeom prst="rect">
            <a:avLst/>
          </a:prstGeom>
        </p:spPr>
      </p:pic>
      <p:sp>
        <p:nvSpPr>
          <p:cNvPr id="2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78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43F5F91-0194-CB47-DB30-4CF42B3C5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501" y="625574"/>
            <a:ext cx="5903302" cy="350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6CE734-AE1D-3D34-9565-6E4F0F426F5E}"/>
              </a:ext>
            </a:extLst>
          </p:cNvPr>
          <p:cNvSpPr/>
          <p:nvPr/>
        </p:nvSpPr>
        <p:spPr>
          <a:xfrm>
            <a:off x="1958196" y="163909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קצת הדמיית נתונים – מה בדרך כלל שאלות שחושבים שגרף כזה יכול לענות עליהן?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DC5F34-3E42-92E4-BC97-F2741E8B9038}"/>
              </a:ext>
            </a:extLst>
          </p:cNvPr>
          <p:cNvSpPr txBox="1"/>
          <p:nvPr/>
        </p:nvSpPr>
        <p:spPr>
          <a:xfrm>
            <a:off x="2372264" y="4252823"/>
            <a:ext cx="9221638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AutoNum type="arabicPeriod"/>
            </a:pPr>
            <a:r>
              <a:rPr lang="he-IL" dirty="0"/>
              <a:t>מה הדירוג של הכנסות ממכירות בין הערים השונות?</a:t>
            </a:r>
          </a:p>
          <a:p>
            <a:pPr marL="342900" indent="-342900" algn="r" rtl="1">
              <a:buAutoNum type="arabicPeriod"/>
            </a:pPr>
            <a:r>
              <a:rPr lang="he-IL" dirty="0"/>
              <a:t>מה הדירוג של רווח בין הערים השונות?</a:t>
            </a:r>
          </a:p>
          <a:p>
            <a:pPr marL="342900" indent="-342900" algn="r" rtl="1">
              <a:buAutoNum type="arabicPeriod"/>
            </a:pPr>
            <a:r>
              <a:rPr lang="he-IL" dirty="0"/>
              <a:t>מה הפערים שבין ההכנסות לבין הרווח?</a:t>
            </a:r>
          </a:p>
          <a:p>
            <a:pPr marL="342900" indent="-342900" algn="r" rtl="1">
              <a:buAutoNum type="arabicPeriod"/>
            </a:pPr>
            <a:r>
              <a:rPr lang="he-IL" dirty="0"/>
              <a:t>ושואל השאלה של עיצוב מותנה רוצה גם להוסיף התרעות לגבי הסכומים</a:t>
            </a:r>
          </a:p>
          <a:p>
            <a:pPr algn="r"/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6BA41D-5082-C8CC-1DDC-C47F38CA920E}"/>
              </a:ext>
            </a:extLst>
          </p:cNvPr>
          <p:cNvSpPr/>
          <p:nvPr/>
        </p:nvSpPr>
        <p:spPr>
          <a:xfrm>
            <a:off x="1958196" y="5770111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מה באמת ניתן לראות מהגרף?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5B2ABC-EBEF-1455-6CCF-732FFA25DDC3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2" name="Picture 11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3AC39588-EDD9-2862-DA1B-27386038B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9484" cy="78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79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43F5F91-0194-CB47-DB30-4CF42B3C5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030" y="625574"/>
            <a:ext cx="7762773" cy="460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6CE734-AE1D-3D34-9565-6E4F0F426F5E}"/>
              </a:ext>
            </a:extLst>
          </p:cNvPr>
          <p:cNvSpPr/>
          <p:nvPr/>
        </p:nvSpPr>
        <p:spPr>
          <a:xfrm>
            <a:off x="1958196" y="163909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קצת הדמיית נתונים – מה באמת ניתן לראות מהגרף?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6BA41D-5082-C8CC-1DDC-C47F38CA920E}"/>
              </a:ext>
            </a:extLst>
          </p:cNvPr>
          <p:cNvSpPr/>
          <p:nvPr/>
        </p:nvSpPr>
        <p:spPr>
          <a:xfrm>
            <a:off x="1196696" y="5212109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אולי פערים ברמת עיר וגם זה לא בצורה הכי נוחה?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213920-B977-5D0C-7E6B-A9CA74270460}"/>
              </a:ext>
            </a:extLst>
          </p:cNvPr>
          <p:cNvSpPr/>
          <p:nvPr/>
        </p:nvSpPr>
        <p:spPr>
          <a:xfrm>
            <a:off x="4580626" y="1415058"/>
            <a:ext cx="1733910" cy="3728829"/>
          </a:xfrm>
          <a:prstGeom prst="ellipse">
            <a:avLst/>
          </a:prstGeom>
          <a:noFill/>
          <a:ln w="7620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0C01E3-FE48-28DE-BA6D-4286138A111A}"/>
              </a:ext>
            </a:extLst>
          </p:cNvPr>
          <p:cNvSpPr/>
          <p:nvPr/>
        </p:nvSpPr>
        <p:spPr>
          <a:xfrm>
            <a:off x="8237147" y="6001593"/>
            <a:ext cx="26773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2400" b="1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האם יש אלטרנטיבות?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52039F-25AD-DB3F-B267-A2B4743D8882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4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A0F3E72D-3A72-4863-9D2F-97A04B828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9484" cy="78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66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6CE734-AE1D-3D34-9565-6E4F0F426F5E}"/>
              </a:ext>
            </a:extLst>
          </p:cNvPr>
          <p:cNvSpPr/>
          <p:nvPr/>
        </p:nvSpPr>
        <p:spPr>
          <a:xfrm>
            <a:off x="1958196" y="163909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אלטרנטיבה – האם אתם מכירים את "טייבל גרף"?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77C013-3226-3E21-0744-550A08A23E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3" t="5294" r="10563" b="17781"/>
          <a:stretch/>
        </p:blipFill>
        <p:spPr>
          <a:xfrm>
            <a:off x="5227608" y="625574"/>
            <a:ext cx="6245524" cy="21911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E97CF9-3061-8312-7301-20E8A6B47E33}"/>
              </a:ext>
            </a:extLst>
          </p:cNvPr>
          <p:cNvSpPr txBox="1"/>
          <p:nvPr/>
        </p:nvSpPr>
        <p:spPr>
          <a:xfrm>
            <a:off x="2165230" y="2732661"/>
            <a:ext cx="9221638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AutoNum type="arabicPeriod"/>
            </a:pPr>
            <a:r>
              <a:rPr lang="he-IL" dirty="0"/>
              <a:t>מה הדירוג של הכנסות ממכירות בין הערים השונות?</a:t>
            </a:r>
          </a:p>
          <a:p>
            <a:pPr marL="342900" indent="-342900" algn="r" rtl="1">
              <a:buAutoNum type="arabicPeriod"/>
            </a:pPr>
            <a:r>
              <a:rPr lang="he-IL" dirty="0"/>
              <a:t>מה הדירוג של רווח בין הערים השונות?</a:t>
            </a:r>
          </a:p>
          <a:p>
            <a:pPr marL="342900" indent="-342900" algn="r" rtl="1">
              <a:buAutoNum type="arabicPeriod"/>
            </a:pPr>
            <a:r>
              <a:rPr lang="he-IL" dirty="0"/>
              <a:t>מה הפערים שבין ההכנסות לבין הרווח?</a:t>
            </a:r>
          </a:p>
          <a:p>
            <a:pPr marL="342900" indent="-342900" algn="r" rtl="1">
              <a:buAutoNum type="arabicPeriod"/>
            </a:pPr>
            <a:r>
              <a:rPr lang="he-IL" dirty="0"/>
              <a:t>ושואל השאלה של עיצוב מותנה רוצה גם להוסיף התרעות לגבי הסכומים...</a:t>
            </a:r>
          </a:p>
          <a:p>
            <a:pPr algn="r"/>
            <a:endParaRPr lang="he-IL" dirty="0"/>
          </a:p>
          <a:p>
            <a:pPr algn="r" rtl="1"/>
            <a:endParaRPr lang="he-I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D7C860-6DCF-3002-2388-FFA49D7BB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832" y="3885379"/>
            <a:ext cx="5360938" cy="22005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75FC4BD-1890-F1E7-3B9F-AC27AB338739}"/>
              </a:ext>
            </a:extLst>
          </p:cNvPr>
          <p:cNvSpPr/>
          <p:nvPr/>
        </p:nvSpPr>
        <p:spPr>
          <a:xfrm>
            <a:off x="1394604" y="5941400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מיישמים?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38DDEA-CEF8-8AF5-B121-7BC038EE29DF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4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A0F3E72D-3A72-4863-9D2F-97A04B828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89484" cy="78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93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07639B1-2E66-5479-10FA-CF33074EDF34}"/>
              </a:ext>
            </a:extLst>
          </p:cNvPr>
          <p:cNvGrpSpPr/>
          <p:nvPr/>
        </p:nvGrpSpPr>
        <p:grpSpPr>
          <a:xfrm>
            <a:off x="0" y="54193"/>
            <a:ext cx="11982091" cy="6858000"/>
            <a:chOff x="0" y="0"/>
            <a:chExt cx="11982091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E024CF-3BF8-5433-5F38-D4A26AF094AD}"/>
                </a:ext>
              </a:extLst>
            </p:cNvPr>
            <p:cNvSpPr/>
            <p:nvPr/>
          </p:nvSpPr>
          <p:spPr>
            <a:xfrm>
              <a:off x="146649" y="86264"/>
              <a:ext cx="11835442" cy="677173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5" name="Picture 4" descr="A white paper with a question mark on it&#10;&#10;Description automatically generated with medium confidence">
              <a:extLst>
                <a:ext uri="{FF2B5EF4-FFF2-40B4-BE49-F238E27FC236}">
                  <a16:creationId xmlns:a16="http://schemas.microsoft.com/office/drawing/2014/main" id="{A0F3E72D-3A72-4863-9D2F-97A04B828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89484" cy="789484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36CE734-AE1D-3D34-9565-6E4F0F426F5E}"/>
              </a:ext>
            </a:extLst>
          </p:cNvPr>
          <p:cNvSpPr/>
          <p:nvPr/>
        </p:nvSpPr>
        <p:spPr>
          <a:xfrm>
            <a:off x="1958196" y="218102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מיישמים?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E97CF9-3061-8312-7301-20E8A6B47E33}"/>
              </a:ext>
            </a:extLst>
          </p:cNvPr>
          <p:cNvSpPr txBox="1"/>
          <p:nvPr/>
        </p:nvSpPr>
        <p:spPr>
          <a:xfrm>
            <a:off x="4209690" y="843677"/>
            <a:ext cx="7634377" cy="35548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lnSpc>
                <a:spcPct val="150000"/>
              </a:lnSpc>
              <a:buAutoNum type="arabicPeriod"/>
            </a:pPr>
            <a:r>
              <a:rPr lang="he-IL" dirty="0"/>
              <a:t>מכינים את המדדים ( </a:t>
            </a:r>
            <a:r>
              <a:rPr lang="en-GB" dirty="0"/>
              <a:t>measures</a:t>
            </a:r>
            <a:r>
              <a:rPr lang="he-IL" dirty="0"/>
              <a:t>)</a:t>
            </a:r>
          </a:p>
          <a:p>
            <a:pPr algn="r">
              <a:lnSpc>
                <a:spcPct val="150000"/>
              </a:lnSpc>
            </a:pPr>
            <a:r>
              <a:rPr lang="he-IL" dirty="0"/>
              <a:t> </a:t>
            </a:r>
            <a:r>
              <a:rPr lang="he-IL" u="sng" dirty="0"/>
              <a:t>בסיסיים</a:t>
            </a:r>
            <a:r>
              <a:rPr lang="he-IL" dirty="0"/>
              <a:t>:</a:t>
            </a:r>
          </a:p>
          <a:p>
            <a:pPr algn="just" rtl="1">
              <a:lnSpc>
                <a:spcPct val="150000"/>
              </a:lnSpc>
            </a:pPr>
            <a:r>
              <a:rPr lang="he-IL" dirty="0"/>
              <a:t>סה"כ מכירות, סה"כ רווח, הפרש בין רווח מכירות + </a:t>
            </a:r>
            <a:r>
              <a:rPr lang="he-IL" b="1" dirty="0"/>
              <a:t>מדד נוסף</a:t>
            </a:r>
            <a:r>
              <a:rPr lang="he-IL" dirty="0"/>
              <a:t> עבור כל מדד עם </a:t>
            </a:r>
            <a:r>
              <a:rPr lang="he-IL" b="1" dirty="0"/>
              <a:t>רפרנס אליו </a:t>
            </a:r>
            <a:r>
              <a:rPr lang="he-IL" dirty="0"/>
              <a:t>. נצטרך את שניהם אחד לעיצוב של בר , שני להצגת מספר.</a:t>
            </a:r>
          </a:p>
          <a:p>
            <a:pPr algn="just" rtl="1">
              <a:lnSpc>
                <a:spcPct val="150000"/>
              </a:lnSpc>
            </a:pPr>
            <a:r>
              <a:rPr lang="he-IL" dirty="0"/>
              <a:t>למשל:</a:t>
            </a:r>
          </a:p>
          <a:p>
            <a:pPr algn="just" rtl="1"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Profits = </a:t>
            </a:r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'Table'[Profit]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he-I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 (לבר)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 rtl="1">
              <a:lnSpc>
                <a:spcPct val="150000"/>
              </a:lnSpc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 = </a:t>
            </a:r>
            <a:r>
              <a:rPr lang="en-GB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[Profits]</a:t>
            </a:r>
            <a:r>
              <a:rPr lang="he-IL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 (למספר שליד)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 rtl="1"/>
            <a:endParaRPr lang="he-IL" dirty="0"/>
          </a:p>
          <a:p>
            <a:pPr algn="r" rtl="1"/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2D4087-AEB3-CD96-1741-46C6EEBC6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362" y="3966162"/>
            <a:ext cx="1867161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4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6CE734-AE1D-3D34-9565-6E4F0F426F5E}"/>
              </a:ext>
            </a:extLst>
          </p:cNvPr>
          <p:cNvSpPr/>
          <p:nvPr/>
        </p:nvSpPr>
        <p:spPr>
          <a:xfrm>
            <a:off x="1958196" y="218102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מיישמים?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E97CF9-3061-8312-7301-20E8A6B47E33}"/>
              </a:ext>
            </a:extLst>
          </p:cNvPr>
          <p:cNvSpPr txBox="1"/>
          <p:nvPr/>
        </p:nvSpPr>
        <p:spPr>
          <a:xfrm>
            <a:off x="4235070" y="539347"/>
            <a:ext cx="7634377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lnSpc>
                <a:spcPct val="150000"/>
              </a:lnSpc>
              <a:buAutoNum type="arabicPeriod"/>
            </a:pPr>
            <a:r>
              <a:rPr lang="he-IL" dirty="0"/>
              <a:t>מכינים את המדדים ( </a:t>
            </a:r>
            <a:r>
              <a:rPr lang="en-GB" dirty="0"/>
              <a:t>measures</a:t>
            </a:r>
            <a:r>
              <a:rPr lang="he-IL" dirty="0"/>
              <a:t>)</a:t>
            </a:r>
          </a:p>
          <a:p>
            <a:pPr algn="r">
              <a:lnSpc>
                <a:spcPct val="150000"/>
              </a:lnSpc>
            </a:pPr>
            <a:r>
              <a:rPr lang="he-IL" dirty="0"/>
              <a:t> </a:t>
            </a:r>
            <a:r>
              <a:rPr lang="he-IL" u="sng" dirty="0"/>
              <a:t>מדדי עזר</a:t>
            </a:r>
            <a:r>
              <a:rPr lang="he-IL" dirty="0"/>
              <a:t>:</a:t>
            </a: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he-IL" dirty="0"/>
              <a:t>מדד ריק לצורך עמודות שייצרו שטחים לבנים בין הקטגוריות:</a:t>
            </a:r>
          </a:p>
          <a:p>
            <a:pPr algn="just" rtl="1"/>
            <a:r>
              <a:rPr lang="he-IL" dirty="0"/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 =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 rtl="1"/>
            <a:endParaRPr lang="he-IL" dirty="0"/>
          </a:p>
          <a:p>
            <a:pPr algn="r" rtl="1"/>
            <a:endParaRPr lang="he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566509-FD9B-FFA2-D2E4-46C9DA0FDE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58" t="11967" r="-494" b="28041"/>
          <a:stretch/>
        </p:blipFill>
        <p:spPr>
          <a:xfrm>
            <a:off x="9074989" y="1998232"/>
            <a:ext cx="2424022" cy="14354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62D838-8592-3734-C674-59AD5BCF7250}"/>
              </a:ext>
            </a:extLst>
          </p:cNvPr>
          <p:cNvSpPr txBox="1"/>
          <p:nvPr/>
        </p:nvSpPr>
        <p:spPr>
          <a:xfrm>
            <a:off x="4347714" y="3526325"/>
            <a:ext cx="7634377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he-IL" dirty="0"/>
              <a:t>מדדים "אינדיקטורים" לצבע העיגול. למשל במכירות רצו להדגיש באדום את מה שפחות מ 3,000 ובצהוב מה שפחות מ -5,000 אז המז'ור שישמש להגדרת עיגולים: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 indicator = </a:t>
            </a:r>
          </a:p>
          <a:p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([sales]&lt;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([sales]&lt;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he-IL" dirty="0"/>
              <a:t> מדדים לטולטיפ עם מקרא:</a:t>
            </a:r>
          </a:p>
          <a:p>
            <a:pPr algn="just" rtl="1"/>
            <a:r>
              <a:rPr lang="he-IL" dirty="0"/>
              <a:t>למשל: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Tooltip sales = 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"🔴 - sales &lt; 3,000 $"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 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"🟡- sales &lt; 5,000 $"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 rtl="1"/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C4540F-13FC-2AB0-FA25-E7F34FFA5735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4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A0F3E72D-3A72-4863-9D2F-97A04B828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6CE734-AE1D-3D34-9565-6E4F0F426F5E}"/>
              </a:ext>
            </a:extLst>
          </p:cNvPr>
          <p:cNvSpPr/>
          <p:nvPr/>
        </p:nvSpPr>
        <p:spPr>
          <a:xfrm>
            <a:off x="1958196" y="218102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מיישמים?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E97CF9-3061-8312-7301-20E8A6B47E33}"/>
              </a:ext>
            </a:extLst>
          </p:cNvPr>
          <p:cNvSpPr txBox="1"/>
          <p:nvPr/>
        </p:nvSpPr>
        <p:spPr>
          <a:xfrm>
            <a:off x="4122426" y="621993"/>
            <a:ext cx="7634377" cy="161582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2. מרכיבים טבלה ( רגילה)</a:t>
            </a:r>
          </a:p>
          <a:p>
            <a:pPr marL="342900" indent="-342900" algn="r" rtl="1">
              <a:lnSpc>
                <a:spcPct val="150000"/>
              </a:lnSpc>
              <a:buAutoNum type="arabicPeriod"/>
            </a:pPr>
            <a:endParaRPr lang="he-IL" dirty="0"/>
          </a:p>
          <a:p>
            <a:pPr algn="r">
              <a:lnSpc>
                <a:spcPct val="150000"/>
              </a:lnSpc>
            </a:pPr>
            <a:r>
              <a:rPr lang="he-IL" dirty="0"/>
              <a:t> </a:t>
            </a:r>
          </a:p>
          <a:p>
            <a:pPr algn="r" rtl="1"/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81ABC9-1535-6567-B730-EC87B103C1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9" t="8255" r="8581" b="9936"/>
          <a:stretch/>
        </p:blipFill>
        <p:spPr>
          <a:xfrm>
            <a:off x="5839582" y="1101646"/>
            <a:ext cx="6029865" cy="18158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FAF050-AD6A-50E6-3BF4-9B9F05EFCDA9}"/>
              </a:ext>
            </a:extLst>
          </p:cNvPr>
          <p:cNvSpPr txBox="1"/>
          <p:nvPr/>
        </p:nvSpPr>
        <p:spPr>
          <a:xfrm>
            <a:off x="4122426" y="2810227"/>
            <a:ext cx="7634377" cy="161582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3. מגדירים עיצוב מותנה לעיגולים</a:t>
            </a:r>
          </a:p>
          <a:p>
            <a:pPr algn="r" rtl="1">
              <a:lnSpc>
                <a:spcPct val="150000"/>
              </a:lnSpc>
            </a:pPr>
            <a:endParaRPr lang="he-IL" dirty="0"/>
          </a:p>
          <a:p>
            <a:pPr algn="r">
              <a:lnSpc>
                <a:spcPct val="150000"/>
              </a:lnSpc>
            </a:pPr>
            <a:r>
              <a:rPr lang="he-IL" dirty="0"/>
              <a:t> </a:t>
            </a:r>
          </a:p>
          <a:p>
            <a:pPr algn="r" rtl="1"/>
            <a:endParaRPr lang="he-IL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E86612-4AD1-4C05-900A-DEB9BC461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027" y="3233489"/>
            <a:ext cx="6757173" cy="348405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05EE261-9C39-1D20-A3F9-935B10C77D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4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A0F3E72D-3A72-4863-9D2F-97A04B828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6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6CE734-AE1D-3D34-9565-6E4F0F426F5E}"/>
              </a:ext>
            </a:extLst>
          </p:cNvPr>
          <p:cNvSpPr/>
          <p:nvPr/>
        </p:nvSpPr>
        <p:spPr>
          <a:xfrm>
            <a:off x="1958196" y="218102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מיישמים?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E97CF9-3061-8312-7301-20E8A6B47E33}"/>
              </a:ext>
            </a:extLst>
          </p:cNvPr>
          <p:cNvSpPr txBox="1"/>
          <p:nvPr/>
        </p:nvSpPr>
        <p:spPr>
          <a:xfrm>
            <a:off x="4122426" y="621993"/>
            <a:ext cx="7634377" cy="161582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4. מגדירים עיצוב מותנה לאורך של הברים :</a:t>
            </a:r>
          </a:p>
          <a:p>
            <a:pPr marL="342900" indent="-342900" algn="r" rtl="1">
              <a:lnSpc>
                <a:spcPct val="150000"/>
              </a:lnSpc>
              <a:buAutoNum type="arabicPeriod"/>
            </a:pPr>
            <a:endParaRPr lang="he-IL" dirty="0"/>
          </a:p>
          <a:p>
            <a:pPr algn="r">
              <a:lnSpc>
                <a:spcPct val="150000"/>
              </a:lnSpc>
            </a:pPr>
            <a:r>
              <a:rPr lang="he-IL" dirty="0"/>
              <a:t> </a:t>
            </a:r>
          </a:p>
          <a:p>
            <a:pPr algn="r" rtl="1"/>
            <a:endParaRPr lang="he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383AF1-D4A9-C848-2F58-B10A37A54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535" y="1083658"/>
            <a:ext cx="3048573" cy="20994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4EDBC5A-7FA1-BCA2-E6CD-C6FAD3A470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E8E58FC4-797A-A8FF-2BD3-561764223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560B5A-7FD6-8DC2-6D6D-9D017F74AFCE}"/>
              </a:ext>
            </a:extLst>
          </p:cNvPr>
          <p:cNvSpPr txBox="1"/>
          <p:nvPr/>
        </p:nvSpPr>
        <p:spPr>
          <a:xfrm>
            <a:off x="4122426" y="3429000"/>
            <a:ext cx="7634377" cy="161582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5. מצניעים כורתות מיותרות </a:t>
            </a:r>
          </a:p>
          <a:p>
            <a:pPr marL="342900" indent="-342900" algn="r" rtl="1">
              <a:lnSpc>
                <a:spcPct val="150000"/>
              </a:lnSpc>
              <a:buAutoNum type="arabicPeriod"/>
            </a:pPr>
            <a:endParaRPr lang="he-IL" dirty="0"/>
          </a:p>
          <a:p>
            <a:pPr algn="r">
              <a:lnSpc>
                <a:spcPct val="150000"/>
              </a:lnSpc>
            </a:pPr>
            <a:r>
              <a:rPr lang="he-IL" dirty="0"/>
              <a:t> </a:t>
            </a:r>
          </a:p>
          <a:p>
            <a:pPr algn="r" rtl="1"/>
            <a:endParaRPr lang="he-IL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C45F340-7958-EC7A-7EBD-CB9F285F4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403" y="3696635"/>
            <a:ext cx="1710263" cy="282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9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6CE734-AE1D-3D34-9565-6E4F0F426F5E}"/>
              </a:ext>
            </a:extLst>
          </p:cNvPr>
          <p:cNvSpPr/>
          <p:nvPr/>
        </p:nvSpPr>
        <p:spPr>
          <a:xfrm>
            <a:off x="1958196" y="218102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מיישמים?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E97CF9-3061-8312-7301-20E8A6B47E33}"/>
              </a:ext>
            </a:extLst>
          </p:cNvPr>
          <p:cNvSpPr txBox="1"/>
          <p:nvPr/>
        </p:nvSpPr>
        <p:spPr>
          <a:xfrm>
            <a:off x="4122426" y="621993"/>
            <a:ext cx="7634377" cy="161582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6. מוסיפים כפתור "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" שיעלה ממנו מידע על עיגולים ומגדירים לה את הטולטיפ:</a:t>
            </a:r>
          </a:p>
          <a:p>
            <a:pPr marL="342900" indent="-342900" algn="r" rtl="1">
              <a:lnSpc>
                <a:spcPct val="150000"/>
              </a:lnSpc>
              <a:buAutoNum type="arabicPeriod"/>
            </a:pPr>
            <a:endParaRPr lang="he-IL" dirty="0"/>
          </a:p>
          <a:p>
            <a:pPr algn="r">
              <a:lnSpc>
                <a:spcPct val="150000"/>
              </a:lnSpc>
            </a:pPr>
            <a:r>
              <a:rPr lang="he-IL" dirty="0"/>
              <a:t> </a:t>
            </a:r>
          </a:p>
          <a:p>
            <a:pPr algn="r" rtl="1"/>
            <a:endParaRPr lang="he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EDBC5A-7FA1-BCA2-E6CD-C6FAD3A470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E8E58FC4-797A-A8FF-2BD3-56176422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BFB89C-8FF7-8A9C-758E-A3AB4F412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181" y="1391823"/>
            <a:ext cx="2446800" cy="13858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B46237-D581-8E55-B7D3-E71693D56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091" y="1321035"/>
            <a:ext cx="2815523" cy="1711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71DDEA-25C9-F110-E7C9-6CCA16DF9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4091" y="3032061"/>
            <a:ext cx="5250269" cy="21192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24F1B94-712D-191F-461C-F5AC151CC49B}"/>
              </a:ext>
            </a:extLst>
          </p:cNvPr>
          <p:cNvSpPr/>
          <p:nvPr/>
        </p:nvSpPr>
        <p:spPr>
          <a:xfrm>
            <a:off x="1817640" y="5207653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מידע נוסף: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6AD6F2-E2B1-B553-8EA7-664442C8021B}"/>
              </a:ext>
            </a:extLst>
          </p:cNvPr>
          <p:cNvSpPr txBox="1"/>
          <p:nvPr/>
        </p:nvSpPr>
        <p:spPr>
          <a:xfrm>
            <a:off x="5547222" y="5638851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dirty="0">
                <a:hlinkClick r:id="rId6"/>
              </a:rPr>
              <a:t>קובץ לדוגמה</a:t>
            </a:r>
            <a:endParaRPr lang="he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7C9497-2803-DEB3-5415-4A29DE9EC9AE}"/>
              </a:ext>
            </a:extLst>
          </p:cNvPr>
          <p:cNvSpPr txBox="1"/>
          <p:nvPr/>
        </p:nvSpPr>
        <p:spPr>
          <a:xfrm>
            <a:off x="5547222" y="600189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dirty="0">
                <a:hlinkClick r:id="rId7"/>
              </a:rPr>
              <a:t>שאלה המקורית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1328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6CE734-AE1D-3D34-9565-6E4F0F426F5E}"/>
              </a:ext>
            </a:extLst>
          </p:cNvPr>
          <p:cNvSpPr/>
          <p:nvPr/>
        </p:nvSpPr>
        <p:spPr>
          <a:xfrm>
            <a:off x="1138688" y="218102"/>
            <a:ext cx="1061811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איך אפשר לגרום לציר הזמן בגרף להיות דינמי ולהשתנות לפי טווחי תקופות הנבחרות?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EDBC5A-7FA1-BCA2-E6CD-C6FAD3A470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E8E58FC4-797A-A8FF-2BD3-56176422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02FB165-EB94-50E1-CB35-17E78FB013CC}"/>
              </a:ext>
            </a:extLst>
          </p:cNvPr>
          <p:cNvGrpSpPr/>
          <p:nvPr/>
        </p:nvGrpSpPr>
        <p:grpSpPr>
          <a:xfrm>
            <a:off x="1367454" y="679767"/>
            <a:ext cx="10207925" cy="2944576"/>
            <a:chOff x="789484" y="1145601"/>
            <a:chExt cx="10207925" cy="294457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40525F0-999A-B6A4-69EE-155FC3087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9484" y="1145601"/>
              <a:ext cx="10207925" cy="288468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71C6C6-811F-D53E-13A1-1D1623DE4BB6}"/>
                </a:ext>
              </a:extLst>
            </p:cNvPr>
            <p:cNvSpPr txBox="1"/>
            <p:nvPr/>
          </p:nvSpPr>
          <p:spPr>
            <a:xfrm>
              <a:off x="1052423" y="2751826"/>
              <a:ext cx="230325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he-IL" b="1" dirty="0">
                  <a:solidFill>
                    <a:srgbClr val="0070C0"/>
                  </a:solidFill>
                </a:rPr>
                <a:t>פחות משנה -חודשים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2350D00-D37E-4277-7AF9-4D8E8A326D42}"/>
                    </a:ext>
                  </a:extLst>
                </p14:cNvPr>
                <p14:cNvContentPartPr/>
                <p14:nvPr/>
              </p14:nvContentPartPr>
              <p14:xfrm>
                <a:off x="4388040" y="3588337"/>
                <a:ext cx="5414040" cy="501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2350D00-D37E-4277-7AF9-4D8E8A326D4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79400" y="3579337"/>
                  <a:ext cx="5431680" cy="5194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18EA5E7A-0591-B5FD-AFFA-C8BA511EB8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2370" y="3886828"/>
            <a:ext cx="8652294" cy="24724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2CDD77A-E187-7C53-86D7-B65DEA35E37D}"/>
              </a:ext>
            </a:extLst>
          </p:cNvPr>
          <p:cNvSpPr txBox="1"/>
          <p:nvPr/>
        </p:nvSpPr>
        <p:spPr>
          <a:xfrm>
            <a:off x="1630393" y="5080184"/>
            <a:ext cx="23032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b="1" dirty="0">
                <a:solidFill>
                  <a:srgbClr val="0070C0"/>
                </a:solidFill>
              </a:rPr>
              <a:t>יותר משנה - שנים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EC12015-1A3F-A578-ED0C-A324DC78A176}"/>
                  </a:ext>
                </a:extLst>
              </p14:cNvPr>
              <p14:cNvContentPartPr/>
              <p14:nvPr/>
            </p14:nvContentPartPr>
            <p14:xfrm>
              <a:off x="5088600" y="5969377"/>
              <a:ext cx="555480" cy="433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EC12015-1A3F-A578-ED0C-A324DC78A17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79600" y="5960737"/>
                <a:ext cx="57312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DC3A5CE-723A-0AA2-CCD3-F6F53DBA3EDA}"/>
                  </a:ext>
                </a:extLst>
              </p14:cNvPr>
              <p14:cNvContentPartPr/>
              <p14:nvPr/>
            </p14:nvContentPartPr>
            <p14:xfrm>
              <a:off x="9531360" y="6010777"/>
              <a:ext cx="631800" cy="451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DC3A5CE-723A-0AA2-CCD3-F6F53DBA3ED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522720" y="6002137"/>
                <a:ext cx="649440" cy="46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8589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6CE734-AE1D-3D34-9565-6E4F0F426F5E}"/>
              </a:ext>
            </a:extLst>
          </p:cNvPr>
          <p:cNvSpPr/>
          <p:nvPr/>
        </p:nvSpPr>
        <p:spPr>
          <a:xfrm>
            <a:off x="1958196" y="218102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אפשר לגרום לציר הזמן בגרף להיות דינמי ולהשתנות לפי טווחי תקופות הנבחרות?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EDBC5A-7FA1-BCA2-E6CD-C6FAD3A470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E8E58FC4-797A-A8FF-2BD3-56176422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BA9175-C324-EB0E-D090-969A3FF87586}"/>
              </a:ext>
            </a:extLst>
          </p:cNvPr>
          <p:cNvSpPr/>
          <p:nvPr/>
        </p:nvSpPr>
        <p:spPr>
          <a:xfrm>
            <a:off x="1958196" y="843677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נדרש שימוש ב </a:t>
            </a:r>
            <a:r>
              <a:rPr lang="en-US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Field </a:t>
            </a:r>
            <a:r>
              <a:rPr lang="en-US" sz="2400" b="1" dirty="0" err="1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Parametrs</a:t>
            </a:r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ו סוויץ' קטן </a:t>
            </a:r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he-IL" sz="24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F1EB2-56D5-0561-7E83-55EBB978D867}"/>
              </a:ext>
            </a:extLst>
          </p:cNvPr>
          <p:cNvSpPr/>
          <p:nvPr/>
        </p:nvSpPr>
        <p:spPr>
          <a:xfrm>
            <a:off x="1958195" y="1367606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הגדרת שדות לפרמטרים: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D24429-A403-D121-640D-EC1FA3CB9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273" y="1950231"/>
            <a:ext cx="3385529" cy="25023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F92A07-0115-A48D-38BF-E66EDFEE5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781" y="1891535"/>
            <a:ext cx="3010320" cy="26197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BCA614-6520-F4F1-8703-D3819372D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529" y="1578367"/>
            <a:ext cx="2905681" cy="28742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4074863-DB27-3C2C-0647-BDF0CBB1AB5E}"/>
              </a:ext>
            </a:extLst>
          </p:cNvPr>
          <p:cNvSpPr txBox="1"/>
          <p:nvPr/>
        </p:nvSpPr>
        <p:spPr>
          <a:xfrm>
            <a:off x="5667917" y="6153424"/>
            <a:ext cx="230325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 b="1" dirty="0">
                <a:solidFill>
                  <a:srgbClr val="0070C0"/>
                </a:solidFill>
              </a:rPr>
              <a:t>טבלת פרמטרים שנוצרת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1E6AD46-FD8B-DAF3-C9B3-A204DA589F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0557" y="4764950"/>
            <a:ext cx="2537972" cy="145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3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6B39D2E-9CD7-DDAC-C04E-F28A7F6F3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339" y="112860"/>
            <a:ext cx="10515600" cy="1133499"/>
          </a:xfrm>
        </p:spPr>
        <p:txBody>
          <a:bodyPr vert="horz" lIns="91440" tIns="45720" rIns="91440" bIns="45720" rtlCol="0">
            <a:normAutofit/>
          </a:bodyPr>
          <a:lstStyle/>
          <a:p>
            <a:pPr algn="ctr" rtl="0">
              <a:spcAft>
                <a:spcPts val="600"/>
              </a:spcAft>
            </a:pPr>
            <a:r>
              <a:rPr lang="he-IL" sz="5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דברים שאני עושה בזמני הפנוי </a:t>
            </a:r>
            <a:r>
              <a:rPr lang="he-IL" sz="5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sym typeface="Wingdings" panose="05000000000000000000" pitchFamily="2" charset="2"/>
              </a:rPr>
              <a:t></a:t>
            </a:r>
            <a:endParaRPr lang="en-US" sz="5200" kern="1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45E746-554E-ABC6-D34C-F51B5ABF9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97" y="940279"/>
            <a:ext cx="10121964" cy="598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59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6CE734-AE1D-3D34-9565-6E4F0F426F5E}"/>
              </a:ext>
            </a:extLst>
          </p:cNvPr>
          <p:cNvSpPr/>
          <p:nvPr/>
        </p:nvSpPr>
        <p:spPr>
          <a:xfrm>
            <a:off x="1958196" y="218102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אפשר לגרום לציר הזמן בגרף להיות דינמי ולהשתנות לפי טווחי תקופות הנבחרות?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EDBC5A-7FA1-BCA2-E6CD-C6FAD3A470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E8E58FC4-797A-A8FF-2BD3-56176422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0F1EB2-56D5-0561-7E83-55EBB978D867}"/>
              </a:ext>
            </a:extLst>
          </p:cNvPr>
          <p:cNvSpPr/>
          <p:nvPr/>
        </p:nvSpPr>
        <p:spPr>
          <a:xfrm>
            <a:off x="1759787" y="742031"/>
            <a:ext cx="979860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בשלב הזה אני יכולה לחבר את הפרמטר לציר </a:t>
            </a:r>
            <a:r>
              <a:rPr lang="en-US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ולבחור את הגרנולריות ידנית: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BE1834-0775-9533-1071-BBC588C2E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491" y="1203696"/>
            <a:ext cx="6679722" cy="21121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8924EA-8445-B179-9CDD-5D1CDB13E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298" y="3429000"/>
            <a:ext cx="7689393" cy="223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71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6CE734-AE1D-3D34-9565-6E4F0F426F5E}"/>
              </a:ext>
            </a:extLst>
          </p:cNvPr>
          <p:cNvSpPr/>
          <p:nvPr/>
        </p:nvSpPr>
        <p:spPr>
          <a:xfrm>
            <a:off x="1958196" y="218102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אפשר לגרום לציר הזמן בגרף להיות דינמי ולהשתנות לפי טווחי תקופות הנבחרות?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EDBC5A-7FA1-BCA2-E6CD-C6FAD3A470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E8E58FC4-797A-A8FF-2BD3-56176422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AF16B2-E9C8-56A9-B1E3-6415DAE37B79}"/>
              </a:ext>
            </a:extLst>
          </p:cNvPr>
          <p:cNvSpPr/>
          <p:nvPr/>
        </p:nvSpPr>
        <p:spPr>
          <a:xfrm>
            <a:off x="1958195" y="686741"/>
            <a:ext cx="979860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מוסיפים מדד שמחזיר 1 או 0 לפי קומבינציה של מה שנבחר בסלייסר עם מה שיש על הציר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6C7F2C-377E-1ECB-6D10-9B25D5CF4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641" y="1403294"/>
            <a:ext cx="1864208" cy="15680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8EEE5C-8EDA-6AFF-4966-2873CC40D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868" y="3426850"/>
            <a:ext cx="1513887" cy="15232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182FE29-07E7-B9F9-1E3C-77BC93605306}"/>
              </a:ext>
            </a:extLst>
          </p:cNvPr>
          <p:cNvSpPr txBox="1"/>
          <p:nvPr/>
        </p:nvSpPr>
        <p:spPr>
          <a:xfrm>
            <a:off x="1193974" y="1433902"/>
            <a:ext cx="737978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Slicer_sel_falg</a:t>
            </a:r>
            <a:r>
              <a:rPr lang="en-GB" dirty="0"/>
              <a:t> =</a:t>
            </a:r>
          </a:p>
          <a:p>
            <a:r>
              <a:rPr lang="en-GB" dirty="0"/>
              <a:t>VAR </a:t>
            </a:r>
            <a:r>
              <a:rPr lang="en-GB" dirty="0" err="1"/>
              <a:t>Num_years</a:t>
            </a:r>
            <a:r>
              <a:rPr lang="en-GB" dirty="0"/>
              <a:t> =</a:t>
            </a:r>
          </a:p>
          <a:p>
            <a:r>
              <a:rPr lang="en-GB" dirty="0"/>
              <a:t>    DISTINCTCOUNT ( 'Data Table'[Year] )</a:t>
            </a:r>
          </a:p>
          <a:p>
            <a:r>
              <a:rPr lang="en-GB" dirty="0"/>
              <a:t>VAR </a:t>
            </a:r>
            <a:r>
              <a:rPr lang="en-GB" dirty="0" err="1"/>
              <a:t>CurrentDateField</a:t>
            </a:r>
            <a:r>
              <a:rPr lang="en-GB" dirty="0"/>
              <a:t> =</a:t>
            </a:r>
          </a:p>
          <a:p>
            <a:r>
              <a:rPr lang="en-GB" dirty="0"/>
              <a:t>    MIN ( 'Date axis'[Date axis] )</a:t>
            </a:r>
          </a:p>
          <a:p>
            <a:r>
              <a:rPr lang="en-GB" dirty="0"/>
              <a:t>RETURN</a:t>
            </a:r>
          </a:p>
          <a:p>
            <a:r>
              <a:rPr lang="en-GB" dirty="0"/>
              <a:t>    INT (</a:t>
            </a:r>
          </a:p>
          <a:p>
            <a:r>
              <a:rPr lang="en-GB" dirty="0"/>
              <a:t>        OR (</a:t>
            </a:r>
          </a:p>
          <a:p>
            <a:r>
              <a:rPr lang="en-GB" dirty="0"/>
              <a:t>            AND ( </a:t>
            </a:r>
            <a:r>
              <a:rPr lang="en-GB" dirty="0" err="1"/>
              <a:t>Num_years</a:t>
            </a:r>
            <a:r>
              <a:rPr lang="en-GB" dirty="0"/>
              <a:t> = 1, </a:t>
            </a:r>
            <a:r>
              <a:rPr lang="en-GB" dirty="0" err="1"/>
              <a:t>CurrentDateField</a:t>
            </a:r>
            <a:r>
              <a:rPr lang="en-GB" dirty="0"/>
              <a:t> = "Month" ),</a:t>
            </a:r>
          </a:p>
          <a:p>
            <a:r>
              <a:rPr lang="en-GB" dirty="0"/>
              <a:t>            AND ( </a:t>
            </a:r>
            <a:r>
              <a:rPr lang="en-GB" dirty="0" err="1"/>
              <a:t>Num_years</a:t>
            </a:r>
            <a:r>
              <a:rPr lang="en-GB" dirty="0"/>
              <a:t> &gt; 1, </a:t>
            </a:r>
            <a:r>
              <a:rPr lang="en-GB" dirty="0" err="1"/>
              <a:t>CurrentDateField</a:t>
            </a:r>
            <a:r>
              <a:rPr lang="en-GB" dirty="0"/>
              <a:t> = "Year" )</a:t>
            </a:r>
          </a:p>
          <a:p>
            <a:r>
              <a:rPr lang="en-GB" dirty="0"/>
              <a:t>        )</a:t>
            </a:r>
          </a:p>
          <a:p>
            <a:r>
              <a:rPr lang="en-GB" dirty="0"/>
              <a:t>    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B4F6A2-AF87-F2D3-6914-E652B0793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177" y="4912485"/>
            <a:ext cx="4206981" cy="159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6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6CE734-AE1D-3D34-9565-6E4F0F426F5E}"/>
              </a:ext>
            </a:extLst>
          </p:cNvPr>
          <p:cNvSpPr/>
          <p:nvPr/>
        </p:nvSpPr>
        <p:spPr>
          <a:xfrm>
            <a:off x="1958196" y="218102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אפשר לגרום לציר הזמן בגרף להיות דינמי ולהשתנות לפי טווחי תקופות הנבחרות?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EDBC5A-7FA1-BCA2-E6CD-C6FAD3A470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E8E58FC4-797A-A8FF-2BD3-56176422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AF16B2-E9C8-56A9-B1E3-6415DAE37B79}"/>
              </a:ext>
            </a:extLst>
          </p:cNvPr>
          <p:cNvSpPr/>
          <p:nvPr/>
        </p:nvSpPr>
        <p:spPr>
          <a:xfrm>
            <a:off x="1958195" y="686741"/>
            <a:ext cx="979860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מפלטרים את ציר </a:t>
            </a:r>
            <a:r>
              <a:rPr lang="en-US" sz="2000" dirty="0">
                <a:ln w="0"/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שהוא </a:t>
            </a:r>
            <a:r>
              <a:rPr lang="he-IL" sz="2000" dirty="0">
                <a:ln w="0"/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ציר הזמן </a:t>
            </a:r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לפי המדד שחישבנו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7E93A5-F749-0F1B-D18A-BAB1A187F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598" y="1463986"/>
            <a:ext cx="6478512" cy="25559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B08AEC-D0F2-86BC-E7F0-925EF6173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639" y="1463986"/>
            <a:ext cx="3854171" cy="255592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D97B199-2C84-9CB7-A897-A022B76EE94A}"/>
              </a:ext>
            </a:extLst>
          </p:cNvPr>
          <p:cNvSpPr/>
          <p:nvPr/>
        </p:nvSpPr>
        <p:spPr>
          <a:xfrm>
            <a:off x="1958194" y="4573296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מידע נוסף: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424ABA-BC5D-1746-823F-25CDBD8B7892}"/>
              </a:ext>
            </a:extLst>
          </p:cNvPr>
          <p:cNvSpPr txBox="1"/>
          <p:nvPr/>
        </p:nvSpPr>
        <p:spPr>
          <a:xfrm>
            <a:off x="5823266" y="5070848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dirty="0">
                <a:hlinkClick r:id="rId5"/>
              </a:rPr>
              <a:t>קובץ לדוגמה</a:t>
            </a:r>
            <a:endParaRPr lang="he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28DF48-0195-CC56-0604-686921A69BC0}"/>
              </a:ext>
            </a:extLst>
          </p:cNvPr>
          <p:cNvSpPr txBox="1"/>
          <p:nvPr/>
        </p:nvSpPr>
        <p:spPr>
          <a:xfrm>
            <a:off x="5823266" y="5449492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dirty="0">
                <a:hlinkClick r:id="rId6"/>
              </a:rPr>
              <a:t>שאלה מקורית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0993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6CE734-AE1D-3D34-9565-6E4F0F426F5E}"/>
              </a:ext>
            </a:extLst>
          </p:cNvPr>
          <p:cNvSpPr/>
          <p:nvPr/>
        </p:nvSpPr>
        <p:spPr>
          <a:xfrm>
            <a:off x="1958196" y="218102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האם אפשר לייצר</a:t>
            </a:r>
            <a:r>
              <a:rPr lang="en-GB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paginated report </a:t>
            </a:r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מתוך </a:t>
            </a:r>
            <a:r>
              <a:rPr lang="en-US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 bi service</a:t>
            </a:r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r>
              <a:rPr lang="en-US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he-IL" sz="24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EDBC5A-7FA1-BCA2-E6CD-C6FAD3A470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E8E58FC4-797A-A8FF-2BD3-56176422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1E9427F-6951-56B6-6CBB-DDDABBA17816}"/>
              </a:ext>
            </a:extLst>
          </p:cNvPr>
          <p:cNvSpPr/>
          <p:nvPr/>
        </p:nvSpPr>
        <p:spPr>
          <a:xfrm>
            <a:off x="1863304" y="776600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האם נדרש משתמש פרימיום?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DE71D3-5137-56AD-DAF5-EBC103294C70}"/>
              </a:ext>
            </a:extLst>
          </p:cNvPr>
          <p:cNvSpPr/>
          <p:nvPr/>
        </p:nvSpPr>
        <p:spPr>
          <a:xfrm>
            <a:off x="1863304" y="1269397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החל </a:t>
            </a:r>
            <a:r>
              <a:rPr lang="he-IL" sz="2400" b="1" dirty="0">
                <a:ln w="0"/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מנובמבר 2022</a:t>
            </a:r>
            <a:r>
              <a:rPr lang="en-GB" sz="24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4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ניתן לייצר עם רישיון</a:t>
            </a:r>
            <a:r>
              <a:rPr lang="he-IL" sz="2400" b="1" dirty="0">
                <a:ln w="0"/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פרו</a:t>
            </a:r>
            <a:r>
              <a:rPr lang="he-IL" sz="24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964BA1-06A2-954E-CD02-00E9F9902681}"/>
              </a:ext>
            </a:extLst>
          </p:cNvPr>
          <p:cNvSpPr/>
          <p:nvPr/>
        </p:nvSpPr>
        <p:spPr>
          <a:xfrm>
            <a:off x="1800044" y="1762194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מבצעים?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5C238-18AF-852D-F346-631BB0A56F43}"/>
              </a:ext>
            </a:extLst>
          </p:cNvPr>
          <p:cNvSpPr/>
          <p:nvPr/>
        </p:nvSpPr>
        <p:spPr>
          <a:xfrm>
            <a:off x="1863304" y="2178971"/>
            <a:ext cx="979860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נכנסים ולוורקספלייס ובוחרים דאטה סט שממנו רוצים ליצור </a:t>
            </a:r>
            <a:r>
              <a:rPr lang="en-GB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Paginated Report</a:t>
            </a:r>
            <a:endParaRPr lang="he-IL" sz="2000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0D70078-A93E-F74A-5185-E5ECB4F10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389" y="2698238"/>
            <a:ext cx="5300994" cy="380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45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EDBC5A-7FA1-BCA2-E6CD-C6FAD3A470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E8E58FC4-797A-A8FF-2BD3-56176422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964BA1-06A2-954E-CD02-00E9F9902681}"/>
              </a:ext>
            </a:extLst>
          </p:cNvPr>
          <p:cNvSpPr/>
          <p:nvPr/>
        </p:nvSpPr>
        <p:spPr>
          <a:xfrm>
            <a:off x="2035831" y="127389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מבצעים?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5C238-18AF-852D-F346-631BB0A56F43}"/>
              </a:ext>
            </a:extLst>
          </p:cNvPr>
          <p:cNvSpPr/>
          <p:nvPr/>
        </p:nvSpPr>
        <p:spPr>
          <a:xfrm>
            <a:off x="2155665" y="3551904"/>
            <a:ext cx="979860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שומרים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7E4F8A-63F6-CD3E-CE77-2CD705A04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592" y="983221"/>
            <a:ext cx="10597115" cy="25686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3C13C2-EB94-7358-F9B3-3001B4DF4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649" y="3941094"/>
            <a:ext cx="7030528" cy="278951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21C9A57-AE09-5DF5-868E-84C3CC7940F8}"/>
              </a:ext>
            </a:extLst>
          </p:cNvPr>
          <p:cNvSpPr/>
          <p:nvPr/>
        </p:nvSpPr>
        <p:spPr>
          <a:xfrm>
            <a:off x="2188231" y="631505"/>
            <a:ext cx="979860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בוחרים שדות כמו לטבלת </a:t>
            </a:r>
            <a:r>
              <a:rPr lang="en-US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PBI</a:t>
            </a:r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רגילה , כולל פילטרים / הגדרות עיצוב ואגרגציות</a:t>
            </a:r>
          </a:p>
        </p:txBody>
      </p:sp>
    </p:spTree>
    <p:extLst>
      <p:ext uri="{BB962C8B-B14F-4D97-AF65-F5344CB8AC3E}">
        <p14:creationId xmlns:p14="http://schemas.microsoft.com/office/powerpoint/2010/main" val="4028567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EDBC5A-7FA1-BCA2-E6CD-C6FAD3A470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rgbClr val="6E20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E8E58FC4-797A-A8FF-2BD3-56176422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964BA1-06A2-954E-CD02-00E9F9902681}"/>
              </a:ext>
            </a:extLst>
          </p:cNvPr>
          <p:cNvSpPr/>
          <p:nvPr/>
        </p:nvSpPr>
        <p:spPr>
          <a:xfrm>
            <a:off x="2035831" y="218102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איך לספור ערכים לפי קטגוריה כשכל תא כולל יותר מערך אחד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93C6A4-0AFD-B6BD-670A-5FCFC4114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1149" y="930677"/>
            <a:ext cx="3203289" cy="20651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490F68-0244-3AE9-0443-4722A2075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068" y="781412"/>
            <a:ext cx="2609844" cy="2143096"/>
          </a:xfrm>
          <a:prstGeom prst="rect">
            <a:avLst/>
          </a:prstGeom>
        </p:spPr>
      </p:pic>
      <p:sp>
        <p:nvSpPr>
          <p:cNvPr id="14" name="Arrow: Left 13">
            <a:extLst>
              <a:ext uri="{FF2B5EF4-FFF2-40B4-BE49-F238E27FC236}">
                <a16:creationId xmlns:a16="http://schemas.microsoft.com/office/drawing/2014/main" id="{FC28F04B-56BA-5B86-FA9B-ABE6236DF739}"/>
              </a:ext>
            </a:extLst>
          </p:cNvPr>
          <p:cNvSpPr/>
          <p:nvPr/>
        </p:nvSpPr>
        <p:spPr>
          <a:xfrm>
            <a:off x="7942908" y="1742535"/>
            <a:ext cx="534838" cy="27604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D163F3-A600-C3FE-A971-7A27506B6B13}"/>
              </a:ext>
            </a:extLst>
          </p:cNvPr>
          <p:cNvSpPr/>
          <p:nvPr/>
        </p:nvSpPr>
        <p:spPr>
          <a:xfrm>
            <a:off x="2035831" y="3146639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מיישמים?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BD6888-C2DF-F93B-9068-EAAD9029EE9A}"/>
              </a:ext>
            </a:extLst>
          </p:cNvPr>
          <p:cNvSpPr/>
          <p:nvPr/>
        </p:nvSpPr>
        <p:spPr>
          <a:xfrm>
            <a:off x="2035830" y="3528254"/>
            <a:ext cx="979860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דרך 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PQ</a:t>
            </a:r>
            <a:r>
              <a:rPr lang="he-IL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מחלקים את התאים עם מספר ערכים לשורות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3D3CE25-544C-C93D-C71D-634976A90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6740" y="3914709"/>
            <a:ext cx="4088983" cy="245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5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EDBC5A-7FA1-BCA2-E6CD-C6FAD3A470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rgbClr val="6E20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E8E58FC4-797A-A8FF-2BD3-56176422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964BA1-06A2-954E-CD02-00E9F9902681}"/>
              </a:ext>
            </a:extLst>
          </p:cNvPr>
          <p:cNvSpPr/>
          <p:nvPr/>
        </p:nvSpPr>
        <p:spPr>
          <a:xfrm>
            <a:off x="2035831" y="218102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איך לספור ערכים לפי קטגוריה כשכל תא כולל יותר מערך אחד 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D163F3-A600-C3FE-A971-7A27506B6B13}"/>
              </a:ext>
            </a:extLst>
          </p:cNvPr>
          <p:cNvSpPr/>
          <p:nvPr/>
        </p:nvSpPr>
        <p:spPr>
          <a:xfrm>
            <a:off x="2035829" y="696890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מיישמים?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BD6888-C2DF-F93B-9068-EAAD9029EE9A}"/>
              </a:ext>
            </a:extLst>
          </p:cNvPr>
          <p:cNvSpPr/>
          <p:nvPr/>
        </p:nvSpPr>
        <p:spPr>
          <a:xfrm>
            <a:off x="2035829" y="1075534"/>
            <a:ext cx="979860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דרך </a:t>
            </a:r>
            <a:r>
              <a:rPr lang="en-US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PQ</a:t>
            </a:r>
            <a:r>
              <a:rPr lang="he-IL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מחלקים את התאים עם מספר ערכים לשורות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3D3CE25-544C-C93D-C71D-634976A9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513" y="1537199"/>
            <a:ext cx="3303980" cy="198632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C2B5C57-5FC8-B96F-F024-5E452E442307}"/>
              </a:ext>
            </a:extLst>
          </p:cNvPr>
          <p:cNvSpPr/>
          <p:nvPr/>
        </p:nvSpPr>
        <p:spPr>
          <a:xfrm>
            <a:off x="1967886" y="3656544"/>
            <a:ext cx="979860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מציבים רגיל בעוגה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B3710A-177A-41EB-439A-6687DEE08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925" y="4100101"/>
            <a:ext cx="4606568" cy="17259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28591F-ACC1-49A7-2BEA-7DE2F2BF4E68}"/>
              </a:ext>
            </a:extLst>
          </p:cNvPr>
          <p:cNvSpPr/>
          <p:nvPr/>
        </p:nvSpPr>
        <p:spPr>
          <a:xfrm>
            <a:off x="1967885" y="5976444"/>
            <a:ext cx="979860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האם זו הדרך הנכונה להציג את המידע?</a:t>
            </a:r>
          </a:p>
        </p:txBody>
      </p:sp>
    </p:spTree>
    <p:extLst>
      <p:ext uri="{BB962C8B-B14F-4D97-AF65-F5344CB8AC3E}">
        <p14:creationId xmlns:p14="http://schemas.microsoft.com/office/powerpoint/2010/main" val="3897538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EDBC5A-7FA1-BCA2-E6CD-C6FAD3A470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rgbClr val="6E20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E8E58FC4-797A-A8FF-2BD3-56176422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964BA1-06A2-954E-CD02-00E9F9902681}"/>
              </a:ext>
            </a:extLst>
          </p:cNvPr>
          <p:cNvSpPr/>
          <p:nvPr/>
        </p:nvSpPr>
        <p:spPr>
          <a:xfrm>
            <a:off x="2035831" y="218102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קצת הדמיית נתונים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2B5C57-5FC8-B96F-F024-5E452E442307}"/>
              </a:ext>
            </a:extLst>
          </p:cNvPr>
          <p:cNvSpPr/>
          <p:nvPr/>
        </p:nvSpPr>
        <p:spPr>
          <a:xfrm>
            <a:off x="2035830" y="659011"/>
            <a:ext cx="979860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על איזה סוגי שאלות העוגה אמורה לענות?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34A4D-E851-8525-4365-D6322BC011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30" t="2218" r="11040" b="817"/>
          <a:stretch/>
        </p:blipFill>
        <p:spPr>
          <a:xfrm>
            <a:off x="9014604" y="1028343"/>
            <a:ext cx="2691440" cy="251802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57F65D9-B0DD-67EF-A464-4CA1A03A9DD1}"/>
              </a:ext>
            </a:extLst>
          </p:cNvPr>
          <p:cNvSpPr/>
          <p:nvPr/>
        </p:nvSpPr>
        <p:spPr>
          <a:xfrm>
            <a:off x="4343468" y="1825689"/>
            <a:ext cx="50166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r" rtl="1">
              <a:buAutoNum type="arabicPeriod"/>
            </a:pPr>
            <a:r>
              <a:rPr lang="he-IL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 מהיצרנים עם הנתח הכי גבוה?</a:t>
            </a:r>
          </a:p>
          <a:p>
            <a:pPr marL="342900" indent="-342900" algn="r" rtl="1">
              <a:buAutoNum type="arabicPeriod"/>
            </a:pPr>
            <a:r>
              <a:rPr lang="he-IL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 מהיצרנים עם הנתח הכי נמוך?</a:t>
            </a:r>
          </a:p>
          <a:p>
            <a:pPr marL="342900" indent="-342900" algn="r" rtl="1">
              <a:buAutoNum type="arabicPeriod"/>
            </a:pPr>
            <a:r>
              <a:rPr lang="he-IL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מה הפער בין יצרן הכי דומיננטי לשני בגודלו וכו...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86C1D6-C330-B1BA-E1C5-CBD5DDE20FD1}"/>
              </a:ext>
            </a:extLst>
          </p:cNvPr>
          <p:cNvGrpSpPr/>
          <p:nvPr/>
        </p:nvGrpSpPr>
        <p:grpSpPr>
          <a:xfrm>
            <a:off x="1907437" y="3505598"/>
            <a:ext cx="9798607" cy="3108530"/>
            <a:chOff x="1907437" y="3505598"/>
            <a:chExt cx="9798607" cy="310853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C3AE76B-7DA7-4265-DF9F-3F5F0E89ECA3}"/>
                </a:ext>
              </a:extLst>
            </p:cNvPr>
            <p:cNvSpPr/>
            <p:nvPr/>
          </p:nvSpPr>
          <p:spPr>
            <a:xfrm>
              <a:off x="1907437" y="3505598"/>
              <a:ext cx="9798607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 rtl="1"/>
              <a:r>
                <a:rPr lang="he-IL" b="1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איפה רואים תשובות יותר מהר ומדויק?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5E35231-F0BA-C570-457F-65A671C35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36102" y="3505598"/>
              <a:ext cx="4409932" cy="31085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583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EDBC5A-7FA1-BCA2-E6CD-C6FAD3A470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E8E58FC4-797A-A8FF-2BD3-56176422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964BA1-06A2-954E-CD02-00E9F9902681}"/>
              </a:ext>
            </a:extLst>
          </p:cNvPr>
          <p:cNvSpPr/>
          <p:nvPr/>
        </p:nvSpPr>
        <p:spPr>
          <a:xfrm>
            <a:off x="2035831" y="127389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איך ניתן להציג במטריקס מדדים לגובה?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D9B8DD9-ADC8-F4B7-D549-6D78965F0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183" y="553367"/>
            <a:ext cx="1907136" cy="2133263"/>
          </a:xfrm>
          <a:prstGeom prst="rect">
            <a:avLst/>
          </a:prstGeom>
        </p:spPr>
      </p:pic>
      <p:sp>
        <p:nvSpPr>
          <p:cNvPr id="17" name="Arrow: Left 16">
            <a:extLst>
              <a:ext uri="{FF2B5EF4-FFF2-40B4-BE49-F238E27FC236}">
                <a16:creationId xmlns:a16="http://schemas.microsoft.com/office/drawing/2014/main" id="{EC26E95F-FF4F-5D83-B60C-B73E71BDC793}"/>
              </a:ext>
            </a:extLst>
          </p:cNvPr>
          <p:cNvSpPr/>
          <p:nvPr/>
        </p:nvSpPr>
        <p:spPr>
          <a:xfrm>
            <a:off x="8969881" y="1015032"/>
            <a:ext cx="1017917" cy="218865"/>
          </a:xfrm>
          <a:prstGeom prst="leftArrow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55361CB-C2FC-61D0-8CD4-540AAA8B9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6802" y="702659"/>
            <a:ext cx="6582694" cy="153373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58FCBFE-58D6-A722-8223-1BBF9F9DF938}"/>
              </a:ext>
            </a:extLst>
          </p:cNvPr>
          <p:cNvSpPr/>
          <p:nvPr/>
        </p:nvSpPr>
        <p:spPr>
          <a:xfrm>
            <a:off x="2129242" y="2581388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מיושם ב- 2 צעדים: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214C48F-B4A6-5484-8791-23716170A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4373" y="3016785"/>
            <a:ext cx="5342626" cy="227131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62AC8CC-974B-1AC1-DE5A-80ACE918DB6F}"/>
              </a:ext>
            </a:extLst>
          </p:cNvPr>
          <p:cNvSpPr/>
          <p:nvPr/>
        </p:nvSpPr>
        <p:spPr>
          <a:xfrm>
            <a:off x="2156712" y="5350368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מידע נוסף: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CCE8EFD-2C2C-D4AD-4639-D3DD63F8A2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684" y="2958672"/>
            <a:ext cx="5249539" cy="260023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8F1A0BF-291A-039A-B5C9-85C4A0DEFF3F}"/>
              </a:ext>
            </a:extLst>
          </p:cNvPr>
          <p:cNvSpPr txBox="1"/>
          <p:nvPr/>
        </p:nvSpPr>
        <p:spPr>
          <a:xfrm>
            <a:off x="5739876" y="5723501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dirty="0">
                <a:hlinkClick r:id="rId7"/>
              </a:rPr>
              <a:t>קישור לקובץ עם דוגמה</a:t>
            </a:r>
            <a:endParaRPr lang="he-I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1BECBE-B41A-11E2-1715-189365E5C8DB}"/>
              </a:ext>
            </a:extLst>
          </p:cNvPr>
          <p:cNvSpPr txBox="1"/>
          <p:nvPr/>
        </p:nvSpPr>
        <p:spPr>
          <a:xfrm>
            <a:off x="5739876" y="610553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dirty="0">
                <a:hlinkClick r:id="rId8"/>
              </a:rPr>
              <a:t>קישור לשאלה המקורית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9953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/>
      <p:bldP spid="33" grpId="0"/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EDBC5A-7FA1-BCA2-E6CD-C6FAD3A470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rgbClr val="4821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E8E58FC4-797A-A8FF-2BD3-56176422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964BA1-06A2-954E-CD02-00E9F9902681}"/>
              </a:ext>
            </a:extLst>
          </p:cNvPr>
          <p:cNvSpPr/>
          <p:nvPr/>
        </p:nvSpPr>
        <p:spPr>
          <a:xfrm>
            <a:off x="2035831" y="127389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האם ניתן להציג ערך של מספרים על עמודה מסוימת בגרף מסוג קלאסטר ?</a:t>
            </a:r>
          </a:p>
        </p:txBody>
      </p:sp>
      <p:pic>
        <p:nvPicPr>
          <p:cNvPr id="7" name="Picture 6" descr="A picture containing screenshot, diagram, text, plot&#10;&#10;Description automatically generated">
            <a:extLst>
              <a:ext uri="{FF2B5EF4-FFF2-40B4-BE49-F238E27FC236}">
                <a16:creationId xmlns:a16="http://schemas.microsoft.com/office/drawing/2014/main" id="{51F5F66D-45B1-06C3-50E8-5CFAC8FC3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003" y="3502345"/>
            <a:ext cx="8342401" cy="2417342"/>
          </a:xfrm>
          <a:prstGeom prst="rect">
            <a:avLst/>
          </a:prstGeom>
        </p:spPr>
      </p:pic>
      <p:pic>
        <p:nvPicPr>
          <p:cNvPr id="12" name="Picture 11" descr="A picture containing screenshot, rectangle, text, diagram&#10;&#10;Description automatically generated">
            <a:extLst>
              <a:ext uri="{FF2B5EF4-FFF2-40B4-BE49-F238E27FC236}">
                <a16:creationId xmlns:a16="http://schemas.microsoft.com/office/drawing/2014/main" id="{FD2D9C1A-F719-51B3-66B4-E947FE4B0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44" y="936232"/>
            <a:ext cx="8452215" cy="22857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CA9E3C7-12C6-DA83-EFB7-2F7856A44325}"/>
                  </a:ext>
                </a:extLst>
              </p14:cNvPr>
              <p14:cNvContentPartPr/>
              <p14:nvPr/>
            </p14:nvContentPartPr>
            <p14:xfrm>
              <a:off x="2737800" y="3571417"/>
              <a:ext cx="267840" cy="508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CA9E3C7-12C6-DA83-EFB7-2F7856A443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19800" y="3535417"/>
                <a:ext cx="303480" cy="5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CF1728F-E52B-F10A-18E6-29FF609A8ADC}"/>
                  </a:ext>
                </a:extLst>
              </p14:cNvPr>
              <p14:cNvContentPartPr/>
              <p14:nvPr/>
            </p14:nvContentPartPr>
            <p14:xfrm>
              <a:off x="2662560" y="3568177"/>
              <a:ext cx="365400" cy="439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CF1728F-E52B-F10A-18E6-29FF609A8AD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44920" y="3532537"/>
                <a:ext cx="401040" cy="51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068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AAE313-CBE0-1C28-5FA3-4E6CB8B86E51}"/>
              </a:ext>
            </a:extLst>
          </p:cNvPr>
          <p:cNvSpPr/>
          <p:nvPr/>
        </p:nvSpPr>
        <p:spPr>
          <a:xfrm>
            <a:off x="1156466" y="2018943"/>
            <a:ext cx="10909640" cy="1065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DBA25E73-2231-BFD1-1BCD-B3935FBFE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386" y="320040"/>
            <a:ext cx="1387990" cy="1387990"/>
          </a:xfrm>
          <a:prstGeom prst="rect">
            <a:avLst/>
          </a:prstGeom>
        </p:spPr>
      </p:pic>
      <p:sp>
        <p:nvSpPr>
          <p:cNvPr id="2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345F76-D1B4-B4F3-DCF3-AFD3BFC684B5}"/>
              </a:ext>
            </a:extLst>
          </p:cNvPr>
          <p:cNvSpPr/>
          <p:nvPr/>
        </p:nvSpPr>
        <p:spPr>
          <a:xfrm>
            <a:off x="8278309" y="783202"/>
            <a:ext cx="123783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השאלות: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EAE15F-E788-5ADB-8248-3AE674056810}"/>
              </a:ext>
            </a:extLst>
          </p:cNvPr>
          <p:cNvSpPr/>
          <p:nvPr/>
        </p:nvSpPr>
        <p:spPr>
          <a:xfrm>
            <a:off x="1156466" y="1244867"/>
            <a:ext cx="8294257" cy="707886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אפשר לעצב מספרים לפורמטים שונים באופן דינמי ולשמור על ערכם המספרי ?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האם יש דרך בגרף מסוג קלאסטר להוסיף עיצוב מותנה?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אפשר לגרום לציר הזמן בגרף להיות דינמי ולהשתנות לפי טווחי תקופות הנבחרות?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האם אפשר לייצר</a:t>
            </a:r>
            <a:r>
              <a:rPr lang="en-GB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paginated report  </a:t>
            </a:r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מתוך </a:t>
            </a:r>
            <a:r>
              <a:rPr lang="en-GB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GB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?Power bi service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לספור ערכים לפי קטגוריה כשכל תא כולל יותר מערך אחד ?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ניתן להציג במטריקס מדדים לגובה?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להוסיף כפתור "נקה את כל הסלייסרים " ?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לגרום לסלייסרים להיות ביחס </a:t>
            </a:r>
            <a:r>
              <a:rPr lang="en-US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מחשבים בכל שורה הפרש מהקודמת  עם מדד </a:t>
            </a:r>
            <a:r>
              <a:rPr lang="en-US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DAX</a:t>
            </a:r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0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0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0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0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0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0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0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rtl="1"/>
            <a:endParaRPr lang="he-IL" sz="20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ctr" rtl="1">
              <a:buFont typeface="Arial" panose="020B0604020202020204" pitchFamily="34" charset="0"/>
              <a:buChar char="•"/>
            </a:pPr>
            <a:endParaRPr lang="he-IL" sz="24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812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EDBC5A-7FA1-BCA2-E6CD-C6FAD3A470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rgbClr val="4821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E8E58FC4-797A-A8FF-2BD3-56176422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  <p:pic>
        <p:nvPicPr>
          <p:cNvPr id="12" name="Picture 11" descr="A picture containing screenshot, rectangle, text, diagram&#10;&#10;Description automatically generated">
            <a:extLst>
              <a:ext uri="{FF2B5EF4-FFF2-40B4-BE49-F238E27FC236}">
                <a16:creationId xmlns:a16="http://schemas.microsoft.com/office/drawing/2014/main" id="{FD2D9C1A-F719-51B3-66B4-E947FE4B0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91" y="522165"/>
            <a:ext cx="3938490" cy="10650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EF16A81-AE67-2F32-20F5-8684CEA98042}"/>
              </a:ext>
            </a:extLst>
          </p:cNvPr>
          <p:cNvSpPr/>
          <p:nvPr/>
        </p:nvSpPr>
        <p:spPr>
          <a:xfrm>
            <a:off x="2035830" y="1649525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תשובה טכנית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838D12-F026-2DD3-B09E-FC1F7253DD10}"/>
              </a:ext>
            </a:extLst>
          </p:cNvPr>
          <p:cNvSpPr/>
          <p:nvPr/>
        </p:nvSpPr>
        <p:spPr>
          <a:xfrm>
            <a:off x="448574" y="2122122"/>
            <a:ext cx="1138586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אפשר להשיג תוצאה דומה באמצעות "</a:t>
            </a:r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קוי שגיאה" (</a:t>
            </a:r>
            <a:r>
              <a:rPr lang="en-GB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bars</a:t>
            </a:r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he-IL" sz="24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המיקום של "תיבת מספר" תלוי בפרופורציות ובהאם הוא יותר גבוה או יותר נמוך ממספרי הגרף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8D601F-440A-747D-D8AF-DDA074DF3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675" y="3242145"/>
            <a:ext cx="5905584" cy="21217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38EC3C-D4DD-8F95-692F-8C4A8EE81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742" y="4744528"/>
            <a:ext cx="6029181" cy="19860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F7E170-9450-714F-8F60-754E3AD9B6A1}"/>
              </a:ext>
            </a:extLst>
          </p:cNvPr>
          <p:cNvSpPr/>
          <p:nvPr/>
        </p:nvSpPr>
        <p:spPr>
          <a:xfrm>
            <a:off x="2035831" y="127389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האם ניתן להציג ערך של מספרים על עמודה מסוימת בגרף מסוג קלאסטר ?</a:t>
            </a:r>
          </a:p>
        </p:txBody>
      </p:sp>
    </p:spTree>
    <p:extLst>
      <p:ext uri="{BB962C8B-B14F-4D97-AF65-F5344CB8AC3E}">
        <p14:creationId xmlns:p14="http://schemas.microsoft.com/office/powerpoint/2010/main" val="1215958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EDBC5A-7FA1-BCA2-E6CD-C6FAD3A470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rgbClr val="4821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E8E58FC4-797A-A8FF-2BD3-56176422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  <p:pic>
        <p:nvPicPr>
          <p:cNvPr id="12" name="Picture 11" descr="A picture containing screenshot, rectangle, text, diagram&#10;&#10;Description automatically generated">
            <a:extLst>
              <a:ext uri="{FF2B5EF4-FFF2-40B4-BE49-F238E27FC236}">
                <a16:creationId xmlns:a16="http://schemas.microsoft.com/office/drawing/2014/main" id="{FD2D9C1A-F719-51B3-66B4-E947FE4B0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91" y="522165"/>
            <a:ext cx="3938490" cy="10650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EF16A81-AE67-2F32-20F5-8684CEA98042}"/>
              </a:ext>
            </a:extLst>
          </p:cNvPr>
          <p:cNvSpPr/>
          <p:nvPr/>
        </p:nvSpPr>
        <p:spPr>
          <a:xfrm>
            <a:off x="2035831" y="1520372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כיצד מיישמים?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F6F452-CCDA-9FFD-37C7-18EBE8E71A33}"/>
              </a:ext>
            </a:extLst>
          </p:cNvPr>
          <p:cNvSpPr/>
          <p:nvPr/>
        </p:nvSpPr>
        <p:spPr>
          <a:xfrm>
            <a:off x="161026" y="2056914"/>
            <a:ext cx="1167341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הולכים לאופציות ניתוח של גרף ,בוחרים את היישום קוי שגיאה ואת הבר שאליו קו שגיאה יתייחס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7D3181-CB5B-5F72-30C3-D0CBF912A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569" y="2499535"/>
            <a:ext cx="7761991" cy="38778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FDF6CEF-C3B0-DC55-C714-85F1AD5F2E30}"/>
              </a:ext>
            </a:extLst>
          </p:cNvPr>
          <p:cNvSpPr/>
          <p:nvPr/>
        </p:nvSpPr>
        <p:spPr>
          <a:xfrm>
            <a:off x="2035831" y="127389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האם ניתן להציג ערך של מספרים על עמודה מסוימת בגרף מסוג קלאסטר ?</a:t>
            </a:r>
          </a:p>
        </p:txBody>
      </p:sp>
    </p:spTree>
    <p:extLst>
      <p:ext uri="{BB962C8B-B14F-4D97-AF65-F5344CB8AC3E}">
        <p14:creationId xmlns:p14="http://schemas.microsoft.com/office/powerpoint/2010/main" val="684615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EDBC5A-7FA1-BCA2-E6CD-C6FAD3A470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rgbClr val="4821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E8E58FC4-797A-A8FF-2BD3-56176422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  <p:pic>
        <p:nvPicPr>
          <p:cNvPr id="12" name="Picture 11" descr="A picture containing screenshot, rectangle, text, diagram&#10;&#10;Description automatically generated">
            <a:extLst>
              <a:ext uri="{FF2B5EF4-FFF2-40B4-BE49-F238E27FC236}">
                <a16:creationId xmlns:a16="http://schemas.microsoft.com/office/drawing/2014/main" id="{FD2D9C1A-F719-51B3-66B4-E947FE4B0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91" y="522165"/>
            <a:ext cx="3938490" cy="10650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EF16A81-AE67-2F32-20F5-8684CEA98042}"/>
              </a:ext>
            </a:extLst>
          </p:cNvPr>
          <p:cNvSpPr/>
          <p:nvPr/>
        </p:nvSpPr>
        <p:spPr>
          <a:xfrm>
            <a:off x="2035831" y="1520372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כיצד מיישמים (אני מדגימה על הגרסה עם הסכום הנמוך)?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F6F452-CCDA-9FFD-37C7-18EBE8E71A33}"/>
              </a:ext>
            </a:extLst>
          </p:cNvPr>
          <p:cNvSpPr/>
          <p:nvPr/>
        </p:nvSpPr>
        <p:spPr>
          <a:xfrm>
            <a:off x="161026" y="2056914"/>
            <a:ext cx="1167341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משבצים את המדד של קו שגיאה + מעצבים את את הקו כך שתהיה בצבע הבר ואת הלייבל איך שרוצים להציג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5B1730-34CA-5BAE-0D31-387904D7A9CF}"/>
              </a:ext>
            </a:extLst>
          </p:cNvPr>
          <p:cNvGrpSpPr/>
          <p:nvPr/>
        </p:nvGrpSpPr>
        <p:grpSpPr>
          <a:xfrm>
            <a:off x="6514801" y="2887911"/>
            <a:ext cx="5427290" cy="3082617"/>
            <a:chOff x="6514801" y="2887911"/>
            <a:chExt cx="5427290" cy="308261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56A44E3-6E5A-516E-A16A-954592C5D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51698" y="3050096"/>
              <a:ext cx="1590393" cy="277847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745D225-B63F-EADB-DE75-63157DD3A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4801" y="2887911"/>
              <a:ext cx="4191918" cy="3082617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170120D-F692-F9E7-FE2B-7FA2031EC9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0546" y="2962788"/>
            <a:ext cx="1160450" cy="32622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2265580-6FBF-0021-4885-34C296A0FE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474" y="2913355"/>
            <a:ext cx="5268060" cy="32008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A4AE1B3-1078-6B30-0CD4-11A655AC2D30}"/>
              </a:ext>
            </a:extLst>
          </p:cNvPr>
          <p:cNvSpPr/>
          <p:nvPr/>
        </p:nvSpPr>
        <p:spPr>
          <a:xfrm>
            <a:off x="2035831" y="127389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האם ניתן להציג ערך של מספרים על עמודה מסוימת בגרף מסוג קלאסטר ?</a:t>
            </a:r>
          </a:p>
        </p:txBody>
      </p:sp>
    </p:spTree>
    <p:extLst>
      <p:ext uri="{BB962C8B-B14F-4D97-AF65-F5344CB8AC3E}">
        <p14:creationId xmlns:p14="http://schemas.microsoft.com/office/powerpoint/2010/main" val="42333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EDBC5A-7FA1-BCA2-E6CD-C6FAD3A470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rgbClr val="4821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E8E58FC4-797A-A8FF-2BD3-56176422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  <p:pic>
        <p:nvPicPr>
          <p:cNvPr id="12" name="Picture 11" descr="A picture containing screenshot, rectangle, text, diagram&#10;&#10;Description automatically generated">
            <a:extLst>
              <a:ext uri="{FF2B5EF4-FFF2-40B4-BE49-F238E27FC236}">
                <a16:creationId xmlns:a16="http://schemas.microsoft.com/office/drawing/2014/main" id="{FD2D9C1A-F719-51B3-66B4-E947FE4B0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91" y="522165"/>
            <a:ext cx="3938490" cy="10650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EF16A81-AE67-2F32-20F5-8684CEA98042}"/>
              </a:ext>
            </a:extLst>
          </p:cNvPr>
          <p:cNvSpPr/>
          <p:nvPr/>
        </p:nvSpPr>
        <p:spPr>
          <a:xfrm>
            <a:off x="2035831" y="1587261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תשובה של הדמיית נתונים נכונה: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A236A1-4AB4-3D59-849B-6A235883BABF}"/>
              </a:ext>
            </a:extLst>
          </p:cNvPr>
          <p:cNvSpPr/>
          <p:nvPr/>
        </p:nvSpPr>
        <p:spPr>
          <a:xfrm>
            <a:off x="2035831" y="1982037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אין ערך אינפורמטיבי לעיצוב כזה של גרף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7B3AD7-0F53-CE3F-F8E1-703D3AA17388}"/>
              </a:ext>
            </a:extLst>
          </p:cNvPr>
          <p:cNvSpPr/>
          <p:nvPr/>
        </p:nvSpPr>
        <p:spPr>
          <a:xfrm>
            <a:off x="1958374" y="2474088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אם יש ערך השוואתי לנתון שבתיבה הוא צריך להיות גרף בפני עצמו לפי סוג ההשוואה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C32318-5E58-19EB-B57B-CF5EBB9CC854}"/>
              </a:ext>
            </a:extLst>
          </p:cNvPr>
          <p:cNvSpPr/>
          <p:nvPr/>
        </p:nvSpPr>
        <p:spPr>
          <a:xfrm>
            <a:off x="1958373" y="2946685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אם מדובר בנתון "תומך" מקומו על הטולטיפ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4522DA-ACAA-B5A5-B4AF-CD6F218F4373}"/>
              </a:ext>
            </a:extLst>
          </p:cNvPr>
          <p:cNvSpPr/>
          <p:nvPr/>
        </p:nvSpPr>
        <p:spPr>
          <a:xfrm>
            <a:off x="1958373" y="3816074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מידע נוסף: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843FF8-E931-EB20-F6DC-8B784F6A0D53}"/>
              </a:ext>
            </a:extLst>
          </p:cNvPr>
          <p:cNvSpPr txBox="1"/>
          <p:nvPr/>
        </p:nvSpPr>
        <p:spPr>
          <a:xfrm>
            <a:off x="5662418" y="42781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e-IL" dirty="0">
                <a:hlinkClick r:id="rId4"/>
              </a:rPr>
              <a:t>קישור לקובץ</a:t>
            </a:r>
            <a:endParaRPr lang="he-I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F80AA8-8177-1844-1484-D96D4A123F45}"/>
              </a:ext>
            </a:extLst>
          </p:cNvPr>
          <p:cNvSpPr txBox="1"/>
          <p:nvPr/>
        </p:nvSpPr>
        <p:spPr>
          <a:xfrm>
            <a:off x="5662418" y="4647512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e-IL" dirty="0">
                <a:hlinkClick r:id="rId5"/>
              </a:rPr>
              <a:t>קישור לשאלה</a:t>
            </a:r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98FF7F-F118-87D6-9E49-56E1027FFA82}"/>
              </a:ext>
            </a:extLst>
          </p:cNvPr>
          <p:cNvSpPr/>
          <p:nvPr/>
        </p:nvSpPr>
        <p:spPr>
          <a:xfrm>
            <a:off x="2035831" y="127389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האם ניתן להציג ערך של מספרים על עמודה מסוימת בגרף מסוג קלאסטר ?</a:t>
            </a:r>
          </a:p>
        </p:txBody>
      </p:sp>
    </p:spTree>
    <p:extLst>
      <p:ext uri="{BB962C8B-B14F-4D97-AF65-F5344CB8AC3E}">
        <p14:creationId xmlns:p14="http://schemas.microsoft.com/office/powerpoint/2010/main" val="1754757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EDBC5A-7FA1-BCA2-E6CD-C6FAD3A470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E8E58FC4-797A-A8FF-2BD3-56176422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964BA1-06A2-954E-CD02-00E9F9902681}"/>
              </a:ext>
            </a:extLst>
          </p:cNvPr>
          <p:cNvSpPr/>
          <p:nvPr/>
        </p:nvSpPr>
        <p:spPr>
          <a:xfrm>
            <a:off x="2035831" y="218102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 איך להוסיף כפתור "נקה את כל הסלייסרים " 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88963-C536-A8E6-5F4B-C3C19B77B540}"/>
              </a:ext>
            </a:extLst>
          </p:cNvPr>
          <p:cNvSpPr/>
          <p:nvPr/>
        </p:nvSpPr>
        <p:spPr>
          <a:xfrm>
            <a:off x="10579623" y="843677"/>
            <a:ext cx="79861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2400" b="1" u="sng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בעבר</a:t>
            </a:r>
            <a:endParaRPr lang="en-US" sz="2400" b="1" u="sng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9DF96E-C4E3-C723-CE33-9C08922E039C}"/>
              </a:ext>
            </a:extLst>
          </p:cNvPr>
          <p:cNvSpPr txBox="1"/>
          <p:nvPr/>
        </p:nvSpPr>
        <p:spPr>
          <a:xfrm>
            <a:off x="6556073" y="1367606"/>
            <a:ext cx="48221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היה צריך להכין בוקמרק עם דף "נקי" מפילטרים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B0A20A-BB97-C733-2D72-8B2E25926D54}"/>
              </a:ext>
            </a:extLst>
          </p:cNvPr>
          <p:cNvSpPr/>
          <p:nvPr/>
        </p:nvSpPr>
        <p:spPr>
          <a:xfrm>
            <a:off x="8611135" y="1894092"/>
            <a:ext cx="27671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2400" b="1" u="sng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החל מגרסת מרץ 2023</a:t>
            </a:r>
            <a:endParaRPr lang="en-US" sz="2400" b="1" u="sng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5B6FE2-FEE5-9F61-8111-744B63DB5AED}"/>
              </a:ext>
            </a:extLst>
          </p:cNvPr>
          <p:cNvSpPr txBox="1"/>
          <p:nvPr/>
        </p:nvSpPr>
        <p:spPr>
          <a:xfrm>
            <a:off x="6556073" y="2328245"/>
            <a:ext cx="48221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נוסף כפתור גנרי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FEBF13C-879D-B212-3CC8-98255FFC6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532" y="2351584"/>
            <a:ext cx="3975188" cy="293079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9A14C42-A33D-7CBF-D0CC-1F6CA0902EFA}"/>
              </a:ext>
            </a:extLst>
          </p:cNvPr>
          <p:cNvSpPr txBox="1"/>
          <p:nvPr/>
        </p:nvSpPr>
        <p:spPr>
          <a:xfrm>
            <a:off x="5739876" y="549039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dirty="0">
                <a:hlinkClick r:id="rId4"/>
              </a:rPr>
              <a:t>קישור לשאלה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86068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EDBC5A-7FA1-BCA2-E6CD-C6FAD3A470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rgbClr val="20A0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E8E58FC4-797A-A8FF-2BD3-56176422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964BA1-06A2-954E-CD02-00E9F9902681}"/>
              </a:ext>
            </a:extLst>
          </p:cNvPr>
          <p:cNvSpPr/>
          <p:nvPr/>
        </p:nvSpPr>
        <p:spPr>
          <a:xfrm>
            <a:off x="2035831" y="218102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 איך לגרום לסלייסרים להיות ביחס </a:t>
            </a:r>
            <a:r>
              <a:rPr lang="en-US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E824D5-4D7D-D2C3-4AD9-AEBF99C9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849" y="843677"/>
            <a:ext cx="6239774" cy="21281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A95399-2C5F-358D-8DE4-896DB1F7C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223" y="2971860"/>
            <a:ext cx="6771735" cy="274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23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EDBC5A-7FA1-BCA2-E6CD-C6FAD3A470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rgbClr val="20A0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E8E58FC4-797A-A8FF-2BD3-56176422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964BA1-06A2-954E-CD02-00E9F9902681}"/>
              </a:ext>
            </a:extLst>
          </p:cNvPr>
          <p:cNvSpPr/>
          <p:nvPr/>
        </p:nvSpPr>
        <p:spPr>
          <a:xfrm>
            <a:off x="2035831" y="218102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 איך לגרום לסלייסרים להיות ביחס </a:t>
            </a:r>
            <a:r>
              <a:rPr lang="en-US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8E1DCA-F8E2-D53D-C654-78EB9F88D8A1}"/>
              </a:ext>
            </a:extLst>
          </p:cNvPr>
          <p:cNvSpPr/>
          <p:nvPr/>
        </p:nvSpPr>
        <p:spPr>
          <a:xfrm>
            <a:off x="2134099" y="612844"/>
            <a:ext cx="979860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מייצרים טבלאות לא מקושרות עבור הסלייסרים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8F482F-7D60-D719-364D-F928D38E71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8" t="13864"/>
          <a:stretch/>
        </p:blipFill>
        <p:spPr>
          <a:xfrm>
            <a:off x="8755811" y="1074509"/>
            <a:ext cx="2870585" cy="20098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1EA9229-5F62-6E72-FC4B-BEFC7E04B1FB}"/>
              </a:ext>
            </a:extLst>
          </p:cNvPr>
          <p:cNvSpPr/>
          <p:nvPr/>
        </p:nvSpPr>
        <p:spPr>
          <a:xfrm>
            <a:off x="2134098" y="3295157"/>
            <a:ext cx="979860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מייצרים מדד "דגל" שבודק האם מה שנבחור בסלייסרים מופיעה ברשימה "מאוחדת" של שניהם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35AC0F-541C-05BC-772E-C540513ECE92}"/>
              </a:ext>
            </a:extLst>
          </p:cNvPr>
          <p:cNvSpPr txBox="1"/>
          <p:nvPr/>
        </p:nvSpPr>
        <p:spPr>
          <a:xfrm>
            <a:off x="6935134" y="3710520"/>
            <a:ext cx="4770407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100" dirty="0"/>
              <a:t>OR_flag =</a:t>
            </a:r>
          </a:p>
          <a:p>
            <a:r>
              <a:rPr lang="he-IL" sz="1100" dirty="0"/>
              <a:t>IF (</a:t>
            </a:r>
          </a:p>
          <a:p>
            <a:r>
              <a:rPr lang="he-IL" sz="1100" dirty="0"/>
              <a:t>    SELECTEDVALUE ( 'pizzas'[category] )</a:t>
            </a:r>
          </a:p>
          <a:p>
            <a:r>
              <a:rPr lang="he-IL" sz="1100" dirty="0"/>
              <a:t>        IN UNION (</a:t>
            </a:r>
          </a:p>
          <a:p>
            <a:r>
              <a:rPr lang="he-IL" sz="1100" dirty="0"/>
              <a:t>            ALLSELECTED ( Category[category] ),</a:t>
            </a:r>
          </a:p>
          <a:p>
            <a:r>
              <a:rPr lang="he-IL" sz="1100" dirty="0"/>
              <a:t>            ALLSELECTED ( 'Pazzas Names'[FixedName] )</a:t>
            </a:r>
          </a:p>
          <a:p>
            <a:r>
              <a:rPr lang="he-IL" sz="1100" dirty="0"/>
              <a:t>        )</a:t>
            </a:r>
          </a:p>
          <a:p>
            <a:r>
              <a:rPr lang="he-IL" sz="1100" dirty="0"/>
              <a:t>            || SELECTEDVALUE ( 'pizzas'[FixedName] )</a:t>
            </a:r>
          </a:p>
          <a:p>
            <a:r>
              <a:rPr lang="he-IL" sz="1100" dirty="0"/>
              <a:t>                IN UNION (</a:t>
            </a:r>
          </a:p>
          <a:p>
            <a:r>
              <a:rPr lang="he-IL" sz="1100" dirty="0"/>
              <a:t>                    ALLSELECTED ( Category[category] ),</a:t>
            </a:r>
          </a:p>
          <a:p>
            <a:r>
              <a:rPr lang="he-IL" sz="1100" dirty="0"/>
              <a:t>                    ALLSELECTED ( 'Pazzas Names'[FixedName] )</a:t>
            </a:r>
          </a:p>
          <a:p>
            <a:r>
              <a:rPr lang="he-IL" sz="1100" dirty="0"/>
              <a:t>                ),</a:t>
            </a:r>
          </a:p>
          <a:p>
            <a:r>
              <a:rPr lang="he-IL" sz="1100" dirty="0"/>
              <a:t>    "Y",</a:t>
            </a:r>
          </a:p>
          <a:p>
            <a:r>
              <a:rPr lang="he-IL" sz="1100" dirty="0"/>
              <a:t>    "N"</a:t>
            </a:r>
          </a:p>
          <a:p>
            <a:r>
              <a:rPr lang="he-IL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45602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EDBC5A-7FA1-BCA2-E6CD-C6FAD3A470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rgbClr val="20A0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E8E58FC4-797A-A8FF-2BD3-56176422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964BA1-06A2-954E-CD02-00E9F9902681}"/>
              </a:ext>
            </a:extLst>
          </p:cNvPr>
          <p:cNvSpPr/>
          <p:nvPr/>
        </p:nvSpPr>
        <p:spPr>
          <a:xfrm>
            <a:off x="2035831" y="218102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 איך לגרום לסלייסרים להיות ביחס </a:t>
            </a:r>
            <a:r>
              <a:rPr lang="en-US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EA9229-5F62-6E72-FC4B-BEFC7E04B1FB}"/>
              </a:ext>
            </a:extLst>
          </p:cNvPr>
          <p:cNvSpPr/>
          <p:nvPr/>
        </p:nvSpPr>
        <p:spPr>
          <a:xfrm>
            <a:off x="2035830" y="643622"/>
            <a:ext cx="979860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מייצרים מדד "דגל" שבודק האם מה שנבחור בסלייסרים מופיעה ברשימה "מאוחדת" של שניהם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35AC0F-541C-05BC-772E-C540513ECE92}"/>
              </a:ext>
            </a:extLst>
          </p:cNvPr>
          <p:cNvSpPr txBox="1"/>
          <p:nvPr/>
        </p:nvSpPr>
        <p:spPr>
          <a:xfrm>
            <a:off x="7358835" y="959447"/>
            <a:ext cx="4770407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100" dirty="0"/>
              <a:t>OR_flag =</a:t>
            </a:r>
          </a:p>
          <a:p>
            <a:r>
              <a:rPr lang="he-IL" sz="1100" dirty="0"/>
              <a:t>IF (</a:t>
            </a:r>
          </a:p>
          <a:p>
            <a:r>
              <a:rPr lang="he-IL" sz="1100" dirty="0"/>
              <a:t>    SELECTEDVALUE ( 'pizzas'[category] )</a:t>
            </a:r>
          </a:p>
          <a:p>
            <a:r>
              <a:rPr lang="he-IL" sz="1100" dirty="0"/>
              <a:t>        IN UNION (</a:t>
            </a:r>
          </a:p>
          <a:p>
            <a:r>
              <a:rPr lang="he-IL" sz="1100" dirty="0"/>
              <a:t>            ALLSELECTED ( Category[category] ),</a:t>
            </a:r>
          </a:p>
          <a:p>
            <a:r>
              <a:rPr lang="he-IL" sz="1100" dirty="0"/>
              <a:t>            ALLSELECTED ( 'Pazzas Names'[FixedName] )</a:t>
            </a:r>
          </a:p>
          <a:p>
            <a:r>
              <a:rPr lang="he-IL" sz="1100" dirty="0"/>
              <a:t>        )</a:t>
            </a:r>
          </a:p>
          <a:p>
            <a:r>
              <a:rPr lang="he-IL" sz="1100" dirty="0"/>
              <a:t>            || SELECTEDVALUE ( 'pizzas'[FixedName] )</a:t>
            </a:r>
          </a:p>
          <a:p>
            <a:r>
              <a:rPr lang="he-IL" sz="1100" dirty="0"/>
              <a:t>                IN UNION (</a:t>
            </a:r>
          </a:p>
          <a:p>
            <a:r>
              <a:rPr lang="he-IL" sz="1100" dirty="0"/>
              <a:t>                    ALLSELECTED ( Category[category] ),</a:t>
            </a:r>
          </a:p>
          <a:p>
            <a:r>
              <a:rPr lang="he-IL" sz="1100" dirty="0"/>
              <a:t>                    ALLSELECTED ( 'Pazzas Names'[FixedName] )</a:t>
            </a:r>
          </a:p>
          <a:p>
            <a:r>
              <a:rPr lang="he-IL" sz="1100" dirty="0"/>
              <a:t>                ),</a:t>
            </a:r>
          </a:p>
          <a:p>
            <a:r>
              <a:rPr lang="he-IL" sz="1100" dirty="0"/>
              <a:t>    "Y",</a:t>
            </a:r>
          </a:p>
          <a:p>
            <a:r>
              <a:rPr lang="he-IL" sz="1100" dirty="0"/>
              <a:t>    "N"</a:t>
            </a:r>
          </a:p>
          <a:p>
            <a:r>
              <a:rPr lang="he-IL" sz="1100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D7E4D0-FBCF-3E68-E7DB-027879C9A2C6}"/>
              </a:ext>
            </a:extLst>
          </p:cNvPr>
          <p:cNvSpPr/>
          <p:nvPr/>
        </p:nvSpPr>
        <p:spPr>
          <a:xfrm>
            <a:off x="2035829" y="3467127"/>
            <a:ext cx="979860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מפלטרים את הטבלה לפי המדד שנוצר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419464-E158-EDCB-D235-2E7155247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843" y="3964289"/>
            <a:ext cx="1506654" cy="21551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728F74-463B-7098-EB89-5CCCD60D0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385" y="3929501"/>
            <a:ext cx="4895929" cy="239969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A676B34-94B3-07E5-FADA-4BC012BFE8A6}"/>
              </a:ext>
            </a:extLst>
          </p:cNvPr>
          <p:cNvSpPr/>
          <p:nvPr/>
        </p:nvSpPr>
        <p:spPr>
          <a:xfrm>
            <a:off x="5251980" y="6178233"/>
            <a:ext cx="58977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חשוב ! 2 עמודות חייבות להופיע בטבלה שמוצגת</a:t>
            </a:r>
            <a:endParaRPr 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B21015-DEB8-D58A-BDA9-4C959EF2A86C}"/>
              </a:ext>
            </a:extLst>
          </p:cNvPr>
          <p:cNvSpPr/>
          <p:nvPr/>
        </p:nvSpPr>
        <p:spPr>
          <a:xfrm>
            <a:off x="2349843" y="3926636"/>
            <a:ext cx="270007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מידע נוסף: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0EF2D3-8740-AA13-C5C8-12F6FBC5581C}"/>
              </a:ext>
            </a:extLst>
          </p:cNvPr>
          <p:cNvSpPr txBox="1"/>
          <p:nvPr/>
        </p:nvSpPr>
        <p:spPr>
          <a:xfrm>
            <a:off x="678478" y="4388301"/>
            <a:ext cx="4371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dirty="0">
                <a:hlinkClick r:id="rId5"/>
              </a:rPr>
              <a:t>קישור לקובץ עם דוגמה</a:t>
            </a:r>
            <a:endParaRPr lang="he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2988F0-B244-AC41-A7EC-3F8133AD85CC}"/>
              </a:ext>
            </a:extLst>
          </p:cNvPr>
          <p:cNvSpPr txBox="1"/>
          <p:nvPr/>
        </p:nvSpPr>
        <p:spPr>
          <a:xfrm>
            <a:off x="1166536" y="4766945"/>
            <a:ext cx="3883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dirty="0">
                <a:hlinkClick r:id="rId6"/>
              </a:rPr>
              <a:t>קישור לשאלה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39983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EDBC5A-7FA1-BCA2-E6CD-C6FAD3A47047}"/>
              </a:ext>
            </a:extLst>
          </p:cNvPr>
          <p:cNvSpPr/>
          <p:nvPr/>
        </p:nvSpPr>
        <p:spPr>
          <a:xfrm>
            <a:off x="161027" y="116457"/>
            <a:ext cx="11869947" cy="6625087"/>
          </a:xfrm>
          <a:prstGeom prst="rect">
            <a:avLst/>
          </a:prstGeom>
          <a:noFill/>
          <a:ln w="38100">
            <a:solidFill>
              <a:srgbClr val="DC34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E8E58FC4-797A-A8FF-2BD3-56176422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93"/>
            <a:ext cx="789484" cy="7894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964BA1-06A2-954E-CD02-00E9F9902681}"/>
              </a:ext>
            </a:extLst>
          </p:cNvPr>
          <p:cNvSpPr/>
          <p:nvPr/>
        </p:nvSpPr>
        <p:spPr>
          <a:xfrm>
            <a:off x="2035831" y="127389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9. איך מחשבים בכל שורה הפרש מהקודמת  עם מדד </a:t>
            </a:r>
            <a:r>
              <a:rPr lang="en-US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DAX</a:t>
            </a:r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29E5DD-0254-D54F-1EF3-9388D5A065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49" t="15343" r="32898" b="26059"/>
          <a:stretch/>
        </p:blipFill>
        <p:spPr>
          <a:xfrm>
            <a:off x="8884204" y="599986"/>
            <a:ext cx="2950234" cy="28570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684272D-3AB4-1B9E-B427-2A2BA747A6A0}"/>
              </a:ext>
            </a:extLst>
          </p:cNvPr>
          <p:cNvSpPr/>
          <p:nvPr/>
        </p:nvSpPr>
        <p:spPr>
          <a:xfrm>
            <a:off x="-2495911" y="649815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הצעה באמצעות פונקציית </a:t>
            </a:r>
            <a:r>
              <a:rPr lang="en-US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OFFSET</a:t>
            </a:r>
            <a:endParaRPr lang="he-IL" sz="2400" b="1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5EBF1D-72C1-E9D3-1D20-197C50B4147E}"/>
              </a:ext>
            </a:extLst>
          </p:cNvPr>
          <p:cNvSpPr txBox="1"/>
          <p:nvPr/>
        </p:nvSpPr>
        <p:spPr>
          <a:xfrm>
            <a:off x="2987399" y="1184676"/>
            <a:ext cx="6094562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ValuesDiff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SumValue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] - CALCULATE (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        [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SumValue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        OFFSET ( -1, ALLSELECTED ( 'Table'[Period] ), ORDERBY ( 'Table'[Period], ASC ) )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F45D94-DBC5-CA32-55C7-FD595911C9C7}"/>
              </a:ext>
            </a:extLst>
          </p:cNvPr>
          <p:cNvSpPr/>
          <p:nvPr/>
        </p:nvSpPr>
        <p:spPr>
          <a:xfrm>
            <a:off x="1794078" y="1111480"/>
            <a:ext cx="1112808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סכום רגיל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9DA755-6226-2616-1173-7C068B3640E0}"/>
              </a:ext>
            </a:extLst>
          </p:cNvPr>
          <p:cNvSpPr/>
          <p:nvPr/>
        </p:nvSpPr>
        <p:spPr>
          <a:xfrm>
            <a:off x="1794078" y="4351026"/>
            <a:ext cx="97986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מידע נוסף: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7AD1FB-1D1F-3A69-B114-9F2421C79E4B}"/>
              </a:ext>
            </a:extLst>
          </p:cNvPr>
          <p:cNvSpPr txBox="1"/>
          <p:nvPr/>
        </p:nvSpPr>
        <p:spPr>
          <a:xfrm>
            <a:off x="4265376" y="4824756"/>
            <a:ext cx="7341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e-IL" dirty="0">
                <a:hlinkClick r:id="rId4"/>
              </a:rPr>
              <a:t>קובץ עם דוגמה</a:t>
            </a:r>
            <a:endParaRPr lang="he-I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4388CD-04DB-8E92-31BF-C94D1B9A185F}"/>
              </a:ext>
            </a:extLst>
          </p:cNvPr>
          <p:cNvSpPr txBox="1"/>
          <p:nvPr/>
        </p:nvSpPr>
        <p:spPr>
          <a:xfrm>
            <a:off x="4265376" y="5196622"/>
            <a:ext cx="7341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e-IL" dirty="0">
                <a:hlinkClick r:id="rId5"/>
              </a:rPr>
              <a:t>שאלה מקורית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3575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267631-EEC4-7540-B7FA-6ED7F6382220}"/>
              </a:ext>
            </a:extLst>
          </p:cNvPr>
          <p:cNvSpPr/>
          <p:nvPr/>
        </p:nvSpPr>
        <p:spPr>
          <a:xfrm>
            <a:off x="1647644" y="163909"/>
            <a:ext cx="99261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 rtl="1">
              <a:buAutoNum type="arabicPeriod"/>
            </a:pPr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אפשר לעצב מספרים לפורמטים שונים באופן דינמי ולשמור על ערכם המספרי 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21A2573-162F-18A0-7665-BCA8B6193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566702"/>
              </p:ext>
            </p:extLst>
          </p:nvPr>
        </p:nvGraphicFramePr>
        <p:xfrm>
          <a:off x="7694761" y="830937"/>
          <a:ext cx="3338424" cy="1828800"/>
        </p:xfrm>
        <a:graphic>
          <a:graphicData uri="http://schemas.openxmlformats.org/drawingml/2006/table">
            <a:tbl>
              <a:tblPr/>
              <a:tblGrid>
                <a:gridCol w="1669212">
                  <a:extLst>
                    <a:ext uri="{9D8B030D-6E8A-4147-A177-3AD203B41FA5}">
                      <a16:colId xmlns:a16="http://schemas.microsoft.com/office/drawing/2014/main" val="1262168155"/>
                    </a:ext>
                  </a:extLst>
                </a:gridCol>
                <a:gridCol w="1669212">
                  <a:extLst>
                    <a:ext uri="{9D8B030D-6E8A-4147-A177-3AD203B41FA5}">
                      <a16:colId xmlns:a16="http://schemas.microsoft.com/office/drawing/2014/main" val="4253366369"/>
                    </a:ext>
                  </a:extLst>
                </a:gridCol>
              </a:tblGrid>
              <a:tr h="311008">
                <a:tc>
                  <a:txBody>
                    <a:bodyPr/>
                    <a:lstStyle/>
                    <a:p>
                      <a:r>
                        <a:rPr lang="en-GB"/>
                        <a:t>Category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785668"/>
                  </a:ext>
                </a:extLst>
              </a:tr>
              <a:tr h="311008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25,000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330861"/>
                  </a:ext>
                </a:extLst>
              </a:tr>
              <a:tr h="311008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/>
                        <a:t>35,000,258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752918"/>
                  </a:ext>
                </a:extLst>
              </a:tr>
              <a:tr h="311008">
                <a:tc>
                  <a:txBody>
                    <a:bodyPr/>
                    <a:lstStyle/>
                    <a:p>
                      <a:r>
                        <a:rPr lang="en-GB"/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/>
                        <a:t>2,588,888,880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590120"/>
                  </a:ext>
                </a:extLst>
              </a:tr>
              <a:tr h="311008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6,588,888,888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119609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4E659875-75F0-43D6-0424-CF0ECB52F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06" y="2836249"/>
            <a:ext cx="5852635" cy="325257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7C4E8E-998E-F746-5408-DC401F0FDB5A}"/>
              </a:ext>
            </a:extLst>
          </p:cNvPr>
          <p:cNvSpPr/>
          <p:nvPr/>
        </p:nvSpPr>
        <p:spPr>
          <a:xfrm>
            <a:off x="5947239" y="2331452"/>
            <a:ext cx="79861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2400" b="1" u="sng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בעבר</a:t>
            </a:r>
            <a:endParaRPr lang="en-US" sz="2400" b="1" u="sng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169654-FEE2-B89C-9135-E5016A0F7A6F}"/>
              </a:ext>
            </a:extLst>
          </p:cNvPr>
          <p:cNvSpPr/>
          <p:nvPr/>
        </p:nvSpPr>
        <p:spPr>
          <a:xfrm>
            <a:off x="249476" y="84202"/>
            <a:ext cx="11663604" cy="660988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4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A0F3E72D-3A72-4863-9D2F-97A04B828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9484" cy="7894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CE61CAA-4CBB-8A7E-F54E-911B13A4FA86}"/>
                  </a:ext>
                </a:extLst>
              </p14:cNvPr>
              <p14:cNvContentPartPr/>
              <p14:nvPr/>
            </p14:nvContentPartPr>
            <p14:xfrm>
              <a:off x="2552760" y="3044377"/>
              <a:ext cx="1019880" cy="572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CE61CAA-4CBB-8A7E-F54E-911B13A4FA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43760" y="3035377"/>
                <a:ext cx="1037520" cy="58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956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07639B1-2E66-5479-10FA-CF33074EDF34}"/>
              </a:ext>
            </a:extLst>
          </p:cNvPr>
          <p:cNvGrpSpPr/>
          <p:nvPr/>
        </p:nvGrpSpPr>
        <p:grpSpPr>
          <a:xfrm>
            <a:off x="104956" y="0"/>
            <a:ext cx="11808124" cy="6694091"/>
            <a:chOff x="0" y="0"/>
            <a:chExt cx="11982091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E024CF-3BF8-5433-5F38-D4A26AF094AD}"/>
                </a:ext>
              </a:extLst>
            </p:cNvPr>
            <p:cNvSpPr/>
            <p:nvPr/>
          </p:nvSpPr>
          <p:spPr>
            <a:xfrm>
              <a:off x="146649" y="86264"/>
              <a:ext cx="11835442" cy="677173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5" name="Picture 4" descr="A white paper with a question mark on it&#10;&#10;Description automatically generated with medium confidence">
              <a:extLst>
                <a:ext uri="{FF2B5EF4-FFF2-40B4-BE49-F238E27FC236}">
                  <a16:creationId xmlns:a16="http://schemas.microsoft.com/office/drawing/2014/main" id="{A0F3E72D-3A72-4863-9D2F-97A04B828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89484" cy="789484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1267631-EEC4-7540-B7FA-6ED7F6382220}"/>
              </a:ext>
            </a:extLst>
          </p:cNvPr>
          <p:cNvSpPr/>
          <p:nvPr/>
        </p:nvSpPr>
        <p:spPr>
          <a:xfrm>
            <a:off x="1686115" y="163909"/>
            <a:ext cx="984917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 rtl="1">
              <a:buAutoNum type="arabicPeriod"/>
            </a:pPr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איך אפשר לעצב מספרים לפורמטים שונים באופן דינמי לשמור על ערכם המספרי 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B1B46B-BC27-45FC-1C9A-09F697DAA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177" y="2768239"/>
            <a:ext cx="6096528" cy="3017782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8FD7708-9DC7-89F4-16B2-C09C651EBE5C}"/>
              </a:ext>
            </a:extLst>
          </p:cNvPr>
          <p:cNvGraphicFramePr>
            <a:graphicFrameLocks noGrp="1"/>
          </p:cNvGraphicFramePr>
          <p:nvPr/>
        </p:nvGraphicFramePr>
        <p:xfrm>
          <a:off x="7694761" y="830937"/>
          <a:ext cx="3338424" cy="1828800"/>
        </p:xfrm>
        <a:graphic>
          <a:graphicData uri="http://schemas.openxmlformats.org/drawingml/2006/table">
            <a:tbl>
              <a:tblPr/>
              <a:tblGrid>
                <a:gridCol w="1669212">
                  <a:extLst>
                    <a:ext uri="{9D8B030D-6E8A-4147-A177-3AD203B41FA5}">
                      <a16:colId xmlns:a16="http://schemas.microsoft.com/office/drawing/2014/main" val="1262168155"/>
                    </a:ext>
                  </a:extLst>
                </a:gridCol>
                <a:gridCol w="1669212">
                  <a:extLst>
                    <a:ext uri="{9D8B030D-6E8A-4147-A177-3AD203B41FA5}">
                      <a16:colId xmlns:a16="http://schemas.microsoft.com/office/drawing/2014/main" val="4253366369"/>
                    </a:ext>
                  </a:extLst>
                </a:gridCol>
              </a:tblGrid>
              <a:tr h="311008">
                <a:tc>
                  <a:txBody>
                    <a:bodyPr/>
                    <a:lstStyle/>
                    <a:p>
                      <a:r>
                        <a:rPr lang="en-GB"/>
                        <a:t>Category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785668"/>
                  </a:ext>
                </a:extLst>
              </a:tr>
              <a:tr h="311008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25,000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330861"/>
                  </a:ext>
                </a:extLst>
              </a:tr>
              <a:tr h="311008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/>
                        <a:t>35,000,258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752918"/>
                  </a:ext>
                </a:extLst>
              </a:tr>
              <a:tr h="311008">
                <a:tc>
                  <a:txBody>
                    <a:bodyPr/>
                    <a:lstStyle/>
                    <a:p>
                      <a:r>
                        <a:rPr lang="en-GB"/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2,588,888,880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590120"/>
                  </a:ext>
                </a:extLst>
              </a:tr>
              <a:tr h="311008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6,588,888,888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119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98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07639B1-2E66-5479-10FA-CF33074EDF34}"/>
              </a:ext>
            </a:extLst>
          </p:cNvPr>
          <p:cNvGrpSpPr/>
          <p:nvPr/>
        </p:nvGrpSpPr>
        <p:grpSpPr>
          <a:xfrm>
            <a:off x="0" y="0"/>
            <a:ext cx="11982091" cy="6858000"/>
            <a:chOff x="0" y="0"/>
            <a:chExt cx="11982091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E024CF-3BF8-5433-5F38-D4A26AF094AD}"/>
                </a:ext>
              </a:extLst>
            </p:cNvPr>
            <p:cNvSpPr/>
            <p:nvPr/>
          </p:nvSpPr>
          <p:spPr>
            <a:xfrm>
              <a:off x="146649" y="86264"/>
              <a:ext cx="11835442" cy="677173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5" name="Picture 4" descr="A white paper with a question mark on it&#10;&#10;Description automatically generated with medium confidence">
              <a:extLst>
                <a:ext uri="{FF2B5EF4-FFF2-40B4-BE49-F238E27FC236}">
                  <a16:creationId xmlns:a16="http://schemas.microsoft.com/office/drawing/2014/main" id="{A0F3E72D-3A72-4863-9D2F-97A04B828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89484" cy="789484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5A4C444-00DD-BFEE-250E-51D70EE113DD}"/>
              </a:ext>
            </a:extLst>
          </p:cNvPr>
          <p:cNvSpPr/>
          <p:nvPr/>
        </p:nvSpPr>
        <p:spPr>
          <a:xfrm>
            <a:off x="9087729" y="271573"/>
            <a:ext cx="16882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2400" b="1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איך מבצעים?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5CDAE5-8C79-FAFF-7D6A-FFB6AD4E91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" t="12704" r="-126" b="1"/>
          <a:stretch/>
        </p:blipFill>
        <p:spPr>
          <a:xfrm>
            <a:off x="2803586" y="1121435"/>
            <a:ext cx="6823012" cy="406127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170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A4C444-00DD-BFEE-250E-51D70EE113DD}"/>
              </a:ext>
            </a:extLst>
          </p:cNvPr>
          <p:cNvSpPr/>
          <p:nvPr/>
        </p:nvSpPr>
        <p:spPr>
          <a:xfrm>
            <a:off x="9087729" y="271573"/>
            <a:ext cx="16882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2400" b="1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איך מבצעים?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6EDBB7-D692-6A77-D9C1-431F73997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924" y="694346"/>
            <a:ext cx="7649643" cy="1009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B71D35-EEAC-B6FD-D613-01FFC781E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272" y="2061717"/>
            <a:ext cx="9601199" cy="2886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4F8568-8B18-B53D-226A-F5776FD57243}"/>
              </a:ext>
            </a:extLst>
          </p:cNvPr>
          <p:cNvSpPr/>
          <p:nvPr/>
        </p:nvSpPr>
        <p:spPr>
          <a:xfrm>
            <a:off x="249476" y="84202"/>
            <a:ext cx="11663604" cy="660988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4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A0F3E72D-3A72-4863-9D2F-97A04B828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89484" cy="7894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8A2904-120C-2AC7-1C45-36D44CCF8971}"/>
                  </a:ext>
                </a:extLst>
              </p14:cNvPr>
              <p14:cNvContentPartPr/>
              <p14:nvPr/>
            </p14:nvContentPartPr>
            <p14:xfrm>
              <a:off x="14405760" y="2544697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8A2904-120C-2AC7-1C45-36D44CCF89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97120" y="253569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708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A4C444-00DD-BFEE-250E-51D70EE113DD}"/>
              </a:ext>
            </a:extLst>
          </p:cNvPr>
          <p:cNvSpPr/>
          <p:nvPr/>
        </p:nvSpPr>
        <p:spPr>
          <a:xfrm>
            <a:off x="10211306" y="327819"/>
            <a:ext cx="9076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2400" b="1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דגשים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A67222-C443-00D4-C0EC-5B3E384CC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489" y="795514"/>
            <a:ext cx="4963218" cy="21243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D1BB935-4426-3D6B-1182-02282620A499}"/>
              </a:ext>
            </a:extLst>
          </p:cNvPr>
          <p:cNvSpPr/>
          <p:nvPr/>
        </p:nvSpPr>
        <p:spPr>
          <a:xfrm>
            <a:off x="9931871" y="860094"/>
            <a:ext cx="172194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2400" b="1" dirty="0">
                <a:ln w="0"/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לא להיבהל </a:t>
            </a:r>
            <a:r>
              <a:rPr lang="he-IL" sz="2400" b="1" dirty="0">
                <a:ln w="0"/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he-IL" sz="2400" b="1" dirty="0">
              <a:ln w="0"/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AE4E26-C07F-0ED4-5216-7DC920C819A7}"/>
              </a:ext>
            </a:extLst>
          </p:cNvPr>
          <p:cNvSpPr/>
          <p:nvPr/>
        </p:nvSpPr>
        <p:spPr>
          <a:xfrm>
            <a:off x="8953125" y="1321759"/>
            <a:ext cx="292142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he-IL" sz="2400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פועל רק על מדדים מספריים/תאריכים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BA74EE-B2E8-D43F-D4AE-9F226D45A5F6}"/>
              </a:ext>
            </a:extLst>
          </p:cNvPr>
          <p:cNvGrpSpPr/>
          <p:nvPr/>
        </p:nvGrpSpPr>
        <p:grpSpPr>
          <a:xfrm>
            <a:off x="7708507" y="5426013"/>
            <a:ext cx="4088641" cy="1781681"/>
            <a:chOff x="7328944" y="4956632"/>
            <a:chExt cx="4088641" cy="178168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74472B8-9372-179D-2A06-32A2EA5F87D0}"/>
                </a:ext>
              </a:extLst>
            </p:cNvPr>
            <p:cNvSpPr/>
            <p:nvPr/>
          </p:nvSpPr>
          <p:spPr>
            <a:xfrm>
              <a:off x="10099595" y="4956632"/>
              <a:ext cx="131799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 rtl="1"/>
              <a:r>
                <a:rPr lang="he-IL" sz="2400" dirty="0">
                  <a:ln w="0"/>
                  <a:latin typeface="Calibri" panose="020F0502020204030204" pitchFamily="34" charset="0"/>
                  <a:cs typeface="Calibri" panose="020F0502020204030204" pitchFamily="34" charset="0"/>
                </a:rPr>
                <a:t>מידע נוסף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D7C0B5-20E0-F97B-399E-0B1728A70923}"/>
                </a:ext>
              </a:extLst>
            </p:cNvPr>
            <p:cNvSpPr txBox="1"/>
            <p:nvPr/>
          </p:nvSpPr>
          <p:spPr>
            <a:xfrm>
              <a:off x="7328944" y="5537984"/>
              <a:ext cx="4088641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he-IL" dirty="0">
                  <a:hlinkClick r:id="rId3"/>
                </a:rPr>
                <a:t>קובץ לדוגמה</a:t>
              </a:r>
              <a:endParaRPr lang="he-IL" dirty="0"/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r>
                <a:rPr lang="he-IL" dirty="0">
                  <a:hlinkClick r:id="rId4"/>
                </a:rPr>
                <a:t>לשאלה מקורית</a:t>
              </a:r>
              <a:endParaRPr lang="he-IL" dirty="0"/>
            </a:p>
            <a:p>
              <a:pPr marL="285750" indent="-285750" algn="r" rtl="1">
                <a:buFont typeface="Arial" panose="020B0604020202020204" pitchFamily="34" charset="0"/>
                <a:buChar char="•"/>
              </a:pPr>
              <a:endParaRPr lang="en-GB" dirty="0"/>
            </a:p>
            <a:p>
              <a:pPr algn="r" rtl="1"/>
              <a:endParaRPr lang="he-IL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6190DAB-F9EC-4080-5EC3-C406B51D7078}"/>
              </a:ext>
            </a:extLst>
          </p:cNvPr>
          <p:cNvGrpSpPr/>
          <p:nvPr/>
        </p:nvGrpSpPr>
        <p:grpSpPr>
          <a:xfrm>
            <a:off x="2855344" y="3095939"/>
            <a:ext cx="8732182" cy="3106453"/>
            <a:chOff x="4629566" y="3095939"/>
            <a:chExt cx="6932079" cy="236467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655529-DBB1-88CF-BFFB-FB7583D952A0}"/>
                </a:ext>
              </a:extLst>
            </p:cNvPr>
            <p:cNvSpPr/>
            <p:nvPr/>
          </p:nvSpPr>
          <p:spPr>
            <a:xfrm>
              <a:off x="9522304" y="3095939"/>
              <a:ext cx="203934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 rtl="1"/>
              <a:r>
                <a:rPr lang="he-IL" sz="2400" b="1" dirty="0">
                  <a:ln w="0"/>
                  <a:latin typeface="Calibri" panose="020F0502020204030204" pitchFamily="34" charset="0"/>
                  <a:cs typeface="Calibri" panose="020F0502020204030204" pitchFamily="34" charset="0"/>
                </a:rPr>
                <a:t>ומה עם עברית? 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6537DB-22CF-7F4E-0BA7-1B6C0859C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29566" y="3188030"/>
              <a:ext cx="4185092" cy="2272582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72812D8-64C4-B406-1D0D-AB2F8CFF27EF}"/>
              </a:ext>
            </a:extLst>
          </p:cNvPr>
          <p:cNvSpPr/>
          <p:nvPr/>
        </p:nvSpPr>
        <p:spPr>
          <a:xfrm>
            <a:off x="249476" y="84202"/>
            <a:ext cx="11663604" cy="660988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4" descr="A white paper with a question mark on it&#10;&#10;Description automatically generated with medium confidence">
            <a:extLst>
              <a:ext uri="{FF2B5EF4-FFF2-40B4-BE49-F238E27FC236}">
                <a16:creationId xmlns:a16="http://schemas.microsoft.com/office/drawing/2014/main" id="{A0F3E72D-3A72-4863-9D2F-97A04B828B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789484" cy="78948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BB71FDE-EE0F-4FCD-90F0-66C6B697941B}"/>
              </a:ext>
            </a:extLst>
          </p:cNvPr>
          <p:cNvGrpSpPr/>
          <p:nvPr/>
        </p:nvGrpSpPr>
        <p:grpSpPr>
          <a:xfrm>
            <a:off x="4028536" y="3466775"/>
            <a:ext cx="6988382" cy="2088636"/>
            <a:chOff x="4028536" y="3466775"/>
            <a:chExt cx="6988382" cy="20886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16F880-13A8-2E1C-EED0-746723675745}"/>
                </a:ext>
              </a:extLst>
            </p:cNvPr>
            <p:cNvSpPr/>
            <p:nvPr/>
          </p:nvSpPr>
          <p:spPr>
            <a:xfrm>
              <a:off x="7020311" y="4179517"/>
              <a:ext cx="3996607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 rtl="1"/>
              <a:r>
                <a:rPr lang="he-IL" sz="2400" b="1" dirty="0">
                  <a:ln w="0"/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לא להשתמש באותה ויזואליזציה , </a:t>
              </a:r>
              <a:br>
                <a:rPr lang="en-US" sz="2400" b="1" dirty="0">
                  <a:ln w="0"/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he-IL" sz="2400" b="1" dirty="0">
                  <a:ln w="0"/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במיוחד כשנדרש מיון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42C619C-0A00-54EE-6BF8-B82FF5B7932A}"/>
                </a:ext>
              </a:extLst>
            </p:cNvPr>
            <p:cNvSpPr/>
            <p:nvPr/>
          </p:nvSpPr>
          <p:spPr>
            <a:xfrm>
              <a:off x="4028536" y="3466775"/>
              <a:ext cx="1138687" cy="20886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38434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07639B1-2E66-5479-10FA-CF33074EDF34}"/>
              </a:ext>
            </a:extLst>
          </p:cNvPr>
          <p:cNvGrpSpPr/>
          <p:nvPr/>
        </p:nvGrpSpPr>
        <p:grpSpPr>
          <a:xfrm>
            <a:off x="0" y="0"/>
            <a:ext cx="12030974" cy="6741544"/>
            <a:chOff x="0" y="0"/>
            <a:chExt cx="12030974" cy="674154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E024CF-3BF8-5433-5F38-D4A26AF094AD}"/>
                </a:ext>
              </a:extLst>
            </p:cNvPr>
            <p:cNvSpPr/>
            <p:nvPr/>
          </p:nvSpPr>
          <p:spPr>
            <a:xfrm>
              <a:off x="161027" y="116457"/>
              <a:ext cx="11869947" cy="662508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5" name="Picture 4" descr="A white paper with a question mark on it&#10;&#10;Description automatically generated with medium confidence">
              <a:extLst>
                <a:ext uri="{FF2B5EF4-FFF2-40B4-BE49-F238E27FC236}">
                  <a16:creationId xmlns:a16="http://schemas.microsoft.com/office/drawing/2014/main" id="{A0F3E72D-3A72-4863-9D2F-97A04B828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89484" cy="789484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3F5F91-0194-CB47-DB30-4CF42B3C5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199" y="630152"/>
            <a:ext cx="4720446" cy="279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6CE734-AE1D-3D34-9565-6E4F0F426F5E}"/>
              </a:ext>
            </a:extLst>
          </p:cNvPr>
          <p:cNvSpPr/>
          <p:nvPr/>
        </p:nvSpPr>
        <p:spPr>
          <a:xfrm>
            <a:off x="5077814" y="224294"/>
            <a:ext cx="66543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האם יש דרך בגרף מסוג קלאסטר להוסיף עיצוב מותנה?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F7F6FB-011F-D568-88F1-82F8304CAE15}"/>
              </a:ext>
            </a:extLst>
          </p:cNvPr>
          <p:cNvSpPr/>
          <p:nvPr/>
        </p:nvSpPr>
        <p:spPr>
          <a:xfrm>
            <a:off x="9440113" y="3476449"/>
            <a:ext cx="180690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2400" b="1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תשובה מהירה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4A853A9-14D4-71F7-B8CF-CE853749D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877" y="4024378"/>
            <a:ext cx="4720447" cy="149627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C1C70BA-BA8E-6C01-EDCF-20417260D3C0}"/>
              </a:ext>
            </a:extLst>
          </p:cNvPr>
          <p:cNvSpPr/>
          <p:nvPr/>
        </p:nvSpPr>
        <p:spPr>
          <a:xfrm>
            <a:off x="9004898" y="5766183"/>
            <a:ext cx="26773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2400" b="1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האם יש אלטרנטיבות?</a:t>
            </a:r>
          </a:p>
        </p:txBody>
      </p:sp>
    </p:spTree>
    <p:extLst>
      <p:ext uri="{BB962C8B-B14F-4D97-AF65-F5344CB8AC3E}">
        <p14:creationId xmlns:p14="http://schemas.microsoft.com/office/powerpoint/2010/main" val="157492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B9F8B3991C594AB7A558D53E9A462C" ma:contentTypeVersion="16" ma:contentTypeDescription="Create a new document." ma:contentTypeScope="" ma:versionID="94f7033f07b48140e4e9e407db379254">
  <xsd:schema xmlns:xsd="http://www.w3.org/2001/XMLSchema" xmlns:xs="http://www.w3.org/2001/XMLSchema" xmlns:p="http://schemas.microsoft.com/office/2006/metadata/properties" xmlns:ns2="1c853891-79e1-4665-8425-27cfb243d1fd" xmlns:ns3="c8f11c67-c3b6-4b83-8087-70e71e9ec41f" targetNamespace="http://schemas.microsoft.com/office/2006/metadata/properties" ma:root="true" ma:fieldsID="51e63efaace8fc189d6558b857620248" ns2:_="" ns3:_="">
    <xsd:import namespace="1c853891-79e1-4665-8425-27cfb243d1fd"/>
    <xsd:import namespace="c8f11c67-c3b6-4b83-8087-70e71e9ec4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853891-79e1-4665-8425-27cfb243d1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5958d9d-b972-40cf-abaf-fbc3505d5ed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11c67-c3b6-4b83-8087-70e71e9ec41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965b0f2e-68b2-45e7-8293-65271e337cba}" ma:internalName="TaxCatchAll" ma:showField="CatchAllData" ma:web="c8f11c67-c3b6-4b83-8087-70e71e9ec41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c853891-79e1-4665-8425-27cfb243d1fd">
      <Terms xmlns="http://schemas.microsoft.com/office/infopath/2007/PartnerControls"/>
    </lcf76f155ced4ddcb4097134ff3c332f>
    <TaxCatchAll xmlns="c8f11c67-c3b6-4b83-8087-70e71e9ec41f" xsi:nil="true"/>
  </documentManagement>
</p:properties>
</file>

<file path=customXml/itemProps1.xml><?xml version="1.0" encoding="utf-8"?>
<ds:datastoreItem xmlns:ds="http://schemas.openxmlformats.org/officeDocument/2006/customXml" ds:itemID="{79415893-A9A3-4CD1-8E3D-AC14B6F20F57}"/>
</file>

<file path=customXml/itemProps2.xml><?xml version="1.0" encoding="utf-8"?>
<ds:datastoreItem xmlns:ds="http://schemas.openxmlformats.org/officeDocument/2006/customXml" ds:itemID="{6161BE30-5020-4C8A-B928-DB25B006F70E}"/>
</file>

<file path=customXml/itemProps3.xml><?xml version="1.0" encoding="utf-8"?>
<ds:datastoreItem xmlns:ds="http://schemas.openxmlformats.org/officeDocument/2006/customXml" ds:itemID="{CCFEEB3F-07E0-45C3-A833-289C2CF3A6F2}"/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1541</Words>
  <Application>Microsoft Office PowerPoint</Application>
  <PresentationFormat>Widescreen</PresentationFormat>
  <Paragraphs>245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Office Theme</vt:lpstr>
      <vt:lpstr>PowerPoint Presentation</vt:lpstr>
      <vt:lpstr>דברים שאני עושה בזמני הפנוי 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Rita Fainshtein</dc:creator>
  <cp:lastModifiedBy>Rita Fainshtein</cp:lastModifiedBy>
  <cp:revision>2</cp:revision>
  <dcterms:created xsi:type="dcterms:W3CDTF">2023-06-18T16:27:02Z</dcterms:created>
  <dcterms:modified xsi:type="dcterms:W3CDTF">2023-06-21T06:46:07Z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0x010100A0B9F8B3991C594AB7A558D53E9A462C</vt:lpwstr>
  </property>
</Properties>
</file>