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5"/>
  </p:notesMasterIdLst>
  <p:sldIdLst>
    <p:sldId id="441" r:id="rId5"/>
    <p:sldId id="352" r:id="rId6"/>
    <p:sldId id="257" r:id="rId7"/>
    <p:sldId id="341" r:id="rId8"/>
    <p:sldId id="355" r:id="rId9"/>
    <p:sldId id="356" r:id="rId10"/>
    <p:sldId id="342" r:id="rId11"/>
    <p:sldId id="353" r:id="rId12"/>
    <p:sldId id="344" r:id="rId13"/>
    <p:sldId id="345" r:id="rId14"/>
    <p:sldId id="442" r:id="rId15"/>
    <p:sldId id="357" r:id="rId16"/>
    <p:sldId id="443" r:id="rId17"/>
    <p:sldId id="359" r:id="rId18"/>
    <p:sldId id="362" r:id="rId19"/>
    <p:sldId id="444" r:id="rId20"/>
    <p:sldId id="358" r:id="rId21"/>
    <p:sldId id="360" r:id="rId22"/>
    <p:sldId id="361" r:id="rId23"/>
    <p:sldId id="293" r:id="rId24"/>
    <p:sldId id="294" r:id="rId25"/>
    <p:sldId id="445" r:id="rId26"/>
    <p:sldId id="347" r:id="rId27"/>
    <p:sldId id="350" r:id="rId28"/>
    <p:sldId id="363" r:id="rId29"/>
    <p:sldId id="364" r:id="rId30"/>
    <p:sldId id="365" r:id="rId31"/>
    <p:sldId id="366" r:id="rId32"/>
    <p:sldId id="349" r:id="rId33"/>
    <p:sldId id="348"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FFE"/>
    <a:srgbClr val="6BB5FF"/>
    <a:srgbClr val="213163"/>
    <a:srgbClr val="001131"/>
    <a:srgbClr val="DDE8FF"/>
    <a:srgbClr val="851910"/>
    <a:srgbClr val="223366"/>
    <a:srgbClr val="0000A8"/>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52EC4-06A3-B84B-5BE3-AF16E29350CE}" v="2" dt="2023-10-13T11:03:58.119"/>
    <p1510:client id="{469E3373-0AEA-54CB-7FA6-F5C5361511E9}" v="2" dt="2023-09-29T08:50:56.800"/>
    <p1510:client id="{62D83E7C-A798-9CBA-D38D-783790C66B68}" v="3" dt="2023-10-18T01:35:58.565"/>
    <p1510:client id="{C4BF5A08-18B8-E983-D583-560931DD166F}" v="2" dt="2023-07-17T10:36:07.032"/>
    <p1510:client id="{CCB52979-0AB5-6AE0-7587-F835B40F2531}" v="75" dt="2023-08-17T08:44:09.864"/>
    <p1510:client id="{E129733E-DEA8-3418-8C09-EAB83975CD65}" v="24" dt="2023-07-17T10:28:12.4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91" autoAdjust="0"/>
  </p:normalViewPr>
  <p:slideViewPr>
    <p:cSldViewPr snapToGrid="0">
      <p:cViewPr varScale="1">
        <p:scale>
          <a:sx n="68" d="100"/>
          <a:sy n="68" d="100"/>
        </p:scale>
        <p:origin x="1350" y="60"/>
      </p:cViewPr>
      <p:guideLst>
        <p:guide orient="horz" pos="540"/>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www.javatpoint.com/interface-in-jav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latin typeface="Calibri"/>
                <a:cs typeface="Calibri"/>
              </a:rPr>
              <a:t>Introduce the topic - Error Handling and Advance Java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sz="1100" b="0" i="0" kern="1200" dirty="0">
                <a:solidFill>
                  <a:schemeClr val="tx1"/>
                </a:solidFill>
                <a:effectLst/>
                <a:latin typeface="Arial" panose="020B0604020202020204" pitchFamily="34" charset="0"/>
                <a:ea typeface="+mn-ea"/>
                <a:cs typeface="Arial" panose="020B0604020202020204" pitchFamily="34" charset="0"/>
              </a:rPr>
              <a:t>In Java, exceptions can be categorized into two types:</a:t>
            </a:r>
          </a:p>
          <a:p>
            <a:pPr marL="171450" indent="-171450">
              <a:buFont typeface="Arial" panose="020B0604020202020204" pitchFamily="34" charset="0"/>
              <a:buChar char="•"/>
            </a:pPr>
            <a:endParaRPr lang="en-IN" sz="1100" b="0" i="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IN" sz="1100" b="1" i="0" kern="1200" dirty="0">
                <a:solidFill>
                  <a:schemeClr val="tx1"/>
                </a:solidFill>
                <a:effectLst/>
                <a:latin typeface="Arial" panose="020B0604020202020204" pitchFamily="34" charset="0"/>
                <a:ea typeface="+mn-ea"/>
                <a:cs typeface="Arial" panose="020B0604020202020204" pitchFamily="34" charset="0"/>
              </a:rPr>
              <a:t>Unchecked Exceptions:</a:t>
            </a:r>
            <a:r>
              <a:rPr lang="en-IN" sz="1100" b="0" i="0" kern="1200" dirty="0">
                <a:solidFill>
                  <a:schemeClr val="tx1"/>
                </a:solidFill>
                <a:effectLst/>
                <a:latin typeface="Arial" panose="020B0604020202020204" pitchFamily="34" charset="0"/>
                <a:ea typeface="+mn-ea"/>
                <a:cs typeface="Arial" panose="020B0604020202020204" pitchFamily="34" charset="0"/>
              </a:rPr>
              <a:t> They are not checked at compile-time but at run-</a:t>
            </a:r>
            <a:r>
              <a:rPr lang="en-IN" sz="1100" b="0" i="0" kern="1200" dirty="0" err="1">
                <a:solidFill>
                  <a:schemeClr val="tx1"/>
                </a:solidFill>
                <a:effectLst/>
                <a:latin typeface="Arial" panose="020B0604020202020204" pitchFamily="34" charset="0"/>
                <a:ea typeface="+mn-ea"/>
                <a:cs typeface="Arial" panose="020B0604020202020204" pitchFamily="34" charset="0"/>
              </a:rPr>
              <a:t>time.For</a:t>
            </a:r>
            <a:r>
              <a:rPr lang="en-IN" sz="1100" b="0" i="0" kern="1200" dirty="0">
                <a:solidFill>
                  <a:schemeClr val="tx1"/>
                </a:solidFill>
                <a:effectLst/>
                <a:latin typeface="Arial" panose="020B0604020202020204" pitchFamily="34" charset="0"/>
                <a:ea typeface="+mn-ea"/>
                <a:cs typeface="Arial" panose="020B0604020202020204" pitchFamily="34" charset="0"/>
              </a:rPr>
              <a:t> example: </a:t>
            </a:r>
            <a:r>
              <a:rPr lang="en-IN" sz="1100" b="0" i="0" kern="1200" dirty="0" err="1">
                <a:solidFill>
                  <a:schemeClr val="tx1"/>
                </a:solidFill>
                <a:effectLst/>
                <a:latin typeface="Arial" panose="020B0604020202020204" pitchFamily="34" charset="0"/>
                <a:ea typeface="+mn-ea"/>
                <a:cs typeface="Arial" panose="020B0604020202020204" pitchFamily="34" charset="0"/>
              </a:rPr>
              <a:t>ArithmeticException</a:t>
            </a:r>
            <a:r>
              <a:rPr lang="en-IN" sz="1100" b="0" i="0" kern="1200" dirty="0">
                <a:solidFill>
                  <a:schemeClr val="tx1"/>
                </a:solidFill>
                <a:effectLst/>
                <a:latin typeface="Arial" panose="020B0604020202020204" pitchFamily="34" charset="0"/>
                <a:ea typeface="+mn-ea"/>
                <a:cs typeface="Arial" panose="020B0604020202020204" pitchFamily="34" charset="0"/>
              </a:rPr>
              <a:t>, </a:t>
            </a:r>
            <a:r>
              <a:rPr lang="en-IN" sz="1100" b="0" i="0" kern="1200" dirty="0" err="1">
                <a:solidFill>
                  <a:schemeClr val="tx1"/>
                </a:solidFill>
                <a:effectLst/>
                <a:latin typeface="Arial" panose="020B0604020202020204" pitchFamily="34" charset="0"/>
                <a:ea typeface="+mn-ea"/>
                <a:cs typeface="Arial" panose="020B0604020202020204" pitchFamily="34" charset="0"/>
              </a:rPr>
              <a:t>NullPointerException</a:t>
            </a:r>
            <a:r>
              <a:rPr lang="en-IN" sz="1100" b="0" i="0" kern="1200" dirty="0">
                <a:solidFill>
                  <a:schemeClr val="tx1"/>
                </a:solidFill>
                <a:effectLst/>
                <a:latin typeface="Arial" panose="020B0604020202020204" pitchFamily="34" charset="0"/>
                <a:ea typeface="+mn-ea"/>
                <a:cs typeface="Arial" panose="020B0604020202020204" pitchFamily="34" charset="0"/>
              </a:rPr>
              <a:t>, </a:t>
            </a:r>
            <a:r>
              <a:rPr lang="en-IN" sz="1100" b="0" i="0" kern="1200" dirty="0" err="1">
                <a:solidFill>
                  <a:schemeClr val="tx1"/>
                </a:solidFill>
                <a:effectLst/>
                <a:latin typeface="Arial" panose="020B0604020202020204" pitchFamily="34" charset="0"/>
                <a:ea typeface="+mn-ea"/>
                <a:cs typeface="Arial" panose="020B0604020202020204" pitchFamily="34" charset="0"/>
              </a:rPr>
              <a:t>ArrayIndexOutOfBoundsException</a:t>
            </a:r>
            <a:r>
              <a:rPr lang="en-IN" sz="1100" b="0" i="0" kern="1200" dirty="0">
                <a:solidFill>
                  <a:schemeClr val="tx1"/>
                </a:solidFill>
                <a:effectLst/>
                <a:latin typeface="Arial" panose="020B0604020202020204" pitchFamily="34" charset="0"/>
                <a:ea typeface="+mn-ea"/>
                <a:cs typeface="Arial" panose="020B0604020202020204" pitchFamily="34" charset="0"/>
              </a:rPr>
              <a:t>, exceptions under Error class, etc.</a:t>
            </a:r>
          </a:p>
          <a:p>
            <a:pPr marL="171450" indent="-171450">
              <a:buFont typeface="Arial" panose="020B0604020202020204" pitchFamily="34" charset="0"/>
              <a:buChar char="•"/>
            </a:pPr>
            <a:r>
              <a:rPr lang="en-IN" sz="1100" b="1" i="0" kern="1200" dirty="0">
                <a:solidFill>
                  <a:schemeClr val="tx1"/>
                </a:solidFill>
                <a:effectLst/>
                <a:latin typeface="Arial" panose="020B0604020202020204" pitchFamily="34" charset="0"/>
                <a:ea typeface="+mn-ea"/>
                <a:cs typeface="Arial" panose="020B0604020202020204" pitchFamily="34" charset="0"/>
              </a:rPr>
              <a:t>Checked Exceptions:</a:t>
            </a:r>
            <a:r>
              <a:rPr lang="en-IN" sz="1100" b="0" i="0" kern="1200" dirty="0">
                <a:solidFill>
                  <a:schemeClr val="tx1"/>
                </a:solidFill>
                <a:effectLst/>
                <a:latin typeface="Arial" panose="020B0604020202020204" pitchFamily="34" charset="0"/>
                <a:ea typeface="+mn-ea"/>
                <a:cs typeface="Arial" panose="020B0604020202020204" pitchFamily="34" charset="0"/>
              </a:rPr>
              <a:t> They are checked at compile-time. For example, </a:t>
            </a:r>
            <a:r>
              <a:rPr lang="en-IN" sz="1100" b="0" i="0" kern="1200" dirty="0" err="1">
                <a:solidFill>
                  <a:schemeClr val="tx1"/>
                </a:solidFill>
                <a:effectLst/>
                <a:latin typeface="Arial" panose="020B0604020202020204" pitchFamily="34" charset="0"/>
                <a:ea typeface="+mn-ea"/>
                <a:cs typeface="Arial" panose="020B0604020202020204" pitchFamily="34" charset="0"/>
              </a:rPr>
              <a:t>IOException</a:t>
            </a:r>
            <a:r>
              <a:rPr lang="en-IN" sz="1100" b="0" i="0" kern="1200" dirty="0">
                <a:solidFill>
                  <a:schemeClr val="tx1"/>
                </a:solidFill>
                <a:effectLst/>
                <a:latin typeface="Arial" panose="020B0604020202020204" pitchFamily="34" charset="0"/>
                <a:ea typeface="+mn-ea"/>
                <a:cs typeface="Arial" panose="020B0604020202020204" pitchFamily="34" charset="0"/>
              </a:rPr>
              <a:t>, </a:t>
            </a:r>
            <a:r>
              <a:rPr lang="en-IN" sz="1100" b="0" i="0" kern="1200" dirty="0" err="1">
                <a:solidFill>
                  <a:schemeClr val="tx1"/>
                </a:solidFill>
                <a:effectLst/>
                <a:latin typeface="Arial" panose="020B0604020202020204" pitchFamily="34" charset="0"/>
                <a:ea typeface="+mn-ea"/>
                <a:cs typeface="Arial" panose="020B0604020202020204" pitchFamily="34" charset="0"/>
              </a:rPr>
              <a:t>InterruptedException</a:t>
            </a:r>
            <a:r>
              <a:rPr lang="en-IN" sz="1100" b="0" i="0" kern="1200" dirty="0">
                <a:solidFill>
                  <a:schemeClr val="tx1"/>
                </a:solidFill>
                <a:effectLst/>
                <a:latin typeface="Arial" panose="020B0604020202020204" pitchFamily="34" charset="0"/>
                <a:ea typeface="+mn-ea"/>
                <a:cs typeface="Arial" panose="020B0604020202020204" pitchFamily="34" charset="0"/>
              </a:rPr>
              <a:t>, etc.</a:t>
            </a:r>
          </a:p>
          <a:p>
            <a:pPr marL="171450" indent="-171450">
              <a:buFont typeface="Arial" panose="020B0604020202020204" pitchFamily="34" charset="0"/>
              <a:buChar char="•"/>
            </a:pPr>
            <a:endParaRPr lang="en-IN" sz="1100" b="0" i="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IN" sz="1100" b="0" i="0" kern="1200" dirty="0">
                <a:solidFill>
                  <a:schemeClr val="tx1"/>
                </a:solidFill>
                <a:effectLst/>
                <a:latin typeface="Arial" panose="020B0604020202020204" pitchFamily="34" charset="0"/>
                <a:ea typeface="+mn-ea"/>
                <a:cs typeface="Arial" panose="020B0604020202020204" pitchFamily="34" charset="0"/>
              </a:rPr>
              <a:t>Usually, we don't need to handle unchecked exceptions. </a:t>
            </a:r>
          </a:p>
          <a:p>
            <a:pPr marL="171450" indent="-171450">
              <a:buFont typeface="Arial" panose="020B0604020202020204" pitchFamily="34" charset="0"/>
              <a:buChar char="•"/>
            </a:pPr>
            <a:r>
              <a:rPr lang="en-IN" sz="1100" b="0" i="0" kern="1200" dirty="0">
                <a:solidFill>
                  <a:schemeClr val="tx1"/>
                </a:solidFill>
                <a:effectLst/>
                <a:latin typeface="Arial" panose="020B0604020202020204" pitchFamily="34" charset="0"/>
                <a:ea typeface="+mn-ea"/>
                <a:cs typeface="Arial" panose="020B0604020202020204" pitchFamily="34" charset="0"/>
              </a:rPr>
              <a:t>It's because unchecked exceptions occur due to programming errors. And, it is a good practice to correct them instead of handling them.</a:t>
            </a:r>
          </a:p>
          <a:p>
            <a:pPr marL="171450" indent="-171450">
              <a:buFont typeface="Arial" panose="020B0604020202020204" pitchFamily="34" charset="0"/>
              <a:buChar char="•"/>
            </a:pPr>
            <a:endParaRPr lang="en-IN" sz="1100" b="0" i="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IN" sz="1100" b="1" i="0" kern="1200" dirty="0">
                <a:solidFill>
                  <a:schemeClr val="tx1"/>
                </a:solidFill>
                <a:effectLst/>
                <a:latin typeface="Arial" panose="020B0604020202020204" pitchFamily="34" charset="0"/>
                <a:ea typeface="+mn-ea"/>
                <a:cs typeface="Arial" panose="020B0604020202020204" pitchFamily="34" charset="0"/>
              </a:rPr>
              <a:t>Java throws keyword</a:t>
            </a:r>
          </a:p>
          <a:p>
            <a:pPr marL="171450" indent="-171450">
              <a:buFont typeface="Arial" panose="020B0604020202020204" pitchFamily="34" charset="0"/>
              <a:buChar char="•"/>
            </a:pPr>
            <a:r>
              <a:rPr lang="en-IN" sz="1100" b="0" i="0" kern="1200" dirty="0">
                <a:solidFill>
                  <a:schemeClr val="tx1"/>
                </a:solidFill>
                <a:effectLst/>
                <a:latin typeface="Arial" panose="020B0604020202020204" pitchFamily="34" charset="0"/>
                <a:ea typeface="+mn-ea"/>
                <a:cs typeface="Arial" panose="020B0604020202020204" pitchFamily="34" charset="0"/>
              </a:rPr>
              <a:t>We use the throws keyword in the method declaration to declare the type of exceptions that might occur within it.</a:t>
            </a:r>
          </a:p>
          <a:p>
            <a:pPr marL="171450" indent="-171450">
              <a:buFont typeface="Arial" panose="020B0604020202020204" pitchFamily="34" charset="0"/>
              <a:buChar char="•"/>
            </a:pPr>
            <a:endParaRPr lang="en-IN" sz="1100" b="0" i="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IN" sz="1100" b="0" i="0" kern="1200" dirty="0">
                <a:solidFill>
                  <a:schemeClr val="tx1"/>
                </a:solidFill>
                <a:effectLst/>
                <a:latin typeface="Arial" panose="020B0604020202020204" pitchFamily="34" charset="0"/>
                <a:ea typeface="+mn-ea"/>
                <a:cs typeface="Arial" panose="020B0604020202020204" pitchFamily="34" charset="0"/>
              </a:rPr>
              <a:t>If a method does not handle exceptions, the type of exceptions that may occur within it must be specified in the </a:t>
            </a:r>
            <a:r>
              <a:rPr lang="en-IN" sz="1100" dirty="0">
                <a:latin typeface="Arial" panose="020B0604020202020204" pitchFamily="34" charset="0"/>
                <a:cs typeface="Arial" panose="020B0604020202020204" pitchFamily="34" charset="0"/>
              </a:rPr>
              <a:t>throws</a:t>
            </a:r>
            <a:r>
              <a:rPr lang="en-IN" sz="1100" b="0" i="0" kern="1200" dirty="0">
                <a:solidFill>
                  <a:schemeClr val="tx1"/>
                </a:solidFill>
                <a:effectLst/>
                <a:latin typeface="Arial" panose="020B0604020202020204" pitchFamily="34" charset="0"/>
                <a:ea typeface="+mn-ea"/>
                <a:cs typeface="Arial" panose="020B0604020202020204" pitchFamily="34" charset="0"/>
              </a:rPr>
              <a:t> clause so that methods further up in the call stack can handle them or specify them using </a:t>
            </a:r>
            <a:r>
              <a:rPr lang="en-IN" sz="1100" dirty="0">
                <a:latin typeface="Arial" panose="020B0604020202020204" pitchFamily="34" charset="0"/>
                <a:cs typeface="Arial" panose="020B0604020202020204" pitchFamily="34" charset="0"/>
              </a:rPr>
              <a:t>throws</a:t>
            </a:r>
            <a:r>
              <a:rPr lang="en-IN" sz="1100" b="0" i="0" kern="1200" dirty="0">
                <a:solidFill>
                  <a:schemeClr val="tx1"/>
                </a:solidFill>
                <a:effectLst/>
                <a:latin typeface="Arial" panose="020B0604020202020204" pitchFamily="34" charset="0"/>
                <a:ea typeface="+mn-ea"/>
                <a:cs typeface="Arial" panose="020B0604020202020204" pitchFamily="34" charset="0"/>
              </a:rPr>
              <a:t> keyword themselves.</a:t>
            </a:r>
          </a:p>
          <a:p>
            <a:pPr marL="171450" indent="-171450">
              <a:buFont typeface="Arial" panose="020B0604020202020204" pitchFamily="34" charset="0"/>
              <a:buChar char="•"/>
            </a:pPr>
            <a:endParaRPr lang="en-IN" sz="1100" b="0" i="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IN" sz="1100" b="1" i="0" kern="1200" dirty="0">
                <a:solidFill>
                  <a:schemeClr val="tx1"/>
                </a:solidFill>
                <a:effectLst/>
                <a:latin typeface="Arial" panose="020B0604020202020204" pitchFamily="34" charset="0"/>
                <a:ea typeface="+mn-ea"/>
                <a:cs typeface="Arial" panose="020B0604020202020204" pitchFamily="34" charset="0"/>
              </a:rPr>
              <a:t>Java throw keyword</a:t>
            </a:r>
          </a:p>
          <a:p>
            <a:pPr marL="171450" indent="-171450">
              <a:buFont typeface="Arial" panose="020B0604020202020204" pitchFamily="34" charset="0"/>
              <a:buChar char="•"/>
            </a:pPr>
            <a:r>
              <a:rPr lang="en-IN" sz="1100" b="0" i="0" kern="1200" dirty="0">
                <a:solidFill>
                  <a:schemeClr val="tx1"/>
                </a:solidFill>
                <a:effectLst/>
                <a:latin typeface="Arial" panose="020B0604020202020204" pitchFamily="34" charset="0"/>
                <a:ea typeface="+mn-ea"/>
                <a:cs typeface="Arial" panose="020B0604020202020204" pitchFamily="34" charset="0"/>
              </a:rPr>
              <a:t>The throw keyword is used to explicitly throw a single exception.</a:t>
            </a:r>
          </a:p>
          <a:p>
            <a:pPr marL="171450" indent="-171450">
              <a:buFont typeface="Arial" panose="020B0604020202020204" pitchFamily="34" charset="0"/>
              <a:buChar char="•"/>
            </a:pPr>
            <a:r>
              <a:rPr lang="en-IN" sz="1100" b="0" i="0" kern="1200" dirty="0">
                <a:solidFill>
                  <a:schemeClr val="tx1"/>
                </a:solidFill>
                <a:effectLst/>
                <a:latin typeface="Arial" panose="020B0604020202020204" pitchFamily="34" charset="0"/>
                <a:ea typeface="+mn-ea"/>
                <a:cs typeface="Arial" panose="020B0604020202020204" pitchFamily="34" charset="0"/>
              </a:rPr>
              <a:t>When an exception is thrown, the flow of program execution transfers from the try block to the catch block. </a:t>
            </a:r>
          </a:p>
          <a:p>
            <a:pPr marL="171450" indent="-171450">
              <a:buFont typeface="Arial" panose="020B0604020202020204" pitchFamily="34" charset="0"/>
              <a:buChar char="•"/>
            </a:pPr>
            <a:r>
              <a:rPr lang="en-IN" sz="1100" b="0" i="0" kern="1200" dirty="0">
                <a:solidFill>
                  <a:schemeClr val="tx1"/>
                </a:solidFill>
                <a:effectLst/>
                <a:latin typeface="Arial" panose="020B0604020202020204" pitchFamily="34" charset="0"/>
                <a:ea typeface="+mn-ea"/>
                <a:cs typeface="Arial" panose="020B0604020202020204" pitchFamily="34" charset="0"/>
              </a:rPr>
              <a:t>We use the throw keyword within a method.</a:t>
            </a:r>
          </a:p>
          <a:p>
            <a:pPr marL="171450" indent="-171450">
              <a:buFont typeface="Arial" panose="020B0604020202020204" pitchFamily="34" charset="0"/>
              <a:buChar char="•"/>
            </a:pPr>
            <a:r>
              <a:rPr lang="en-IN" sz="1100" b="0" i="0" kern="1200" dirty="0">
                <a:solidFill>
                  <a:schemeClr val="tx1"/>
                </a:solidFill>
                <a:effectLst/>
                <a:latin typeface="Arial" panose="020B0604020202020204" pitchFamily="34" charset="0"/>
                <a:ea typeface="+mn-ea"/>
                <a:cs typeface="Arial" panose="020B0604020202020204" pitchFamily="34" charset="0"/>
              </a:rPr>
              <a:t>A throwable object is an instance of class </a:t>
            </a:r>
            <a:r>
              <a:rPr lang="en-IN" sz="1100" dirty="0">
                <a:latin typeface="Arial" panose="020B0604020202020204" pitchFamily="34" charset="0"/>
                <a:cs typeface="Arial" panose="020B0604020202020204" pitchFamily="34" charset="0"/>
              </a:rPr>
              <a:t>Throwable</a:t>
            </a:r>
            <a:r>
              <a:rPr lang="en-IN" sz="1100" b="0" i="0" kern="1200" dirty="0">
                <a:solidFill>
                  <a:schemeClr val="tx1"/>
                </a:solidFill>
                <a:effectLst/>
                <a:latin typeface="Arial" panose="020B0604020202020204" pitchFamily="34" charset="0"/>
                <a:ea typeface="+mn-ea"/>
                <a:cs typeface="Arial" panose="020B0604020202020204" pitchFamily="34" charset="0"/>
              </a:rPr>
              <a:t> or subclass of the </a:t>
            </a:r>
            <a:r>
              <a:rPr lang="en-IN" sz="1100" dirty="0">
                <a:latin typeface="Arial" panose="020B0604020202020204" pitchFamily="34" charset="0"/>
                <a:cs typeface="Arial" panose="020B0604020202020204" pitchFamily="34" charset="0"/>
              </a:rPr>
              <a:t>Throwable</a:t>
            </a:r>
            <a:r>
              <a:rPr lang="en-IN" sz="1100" b="0" i="0" kern="1200" dirty="0">
                <a:solidFill>
                  <a:schemeClr val="tx1"/>
                </a:solidFill>
                <a:effectLst/>
                <a:latin typeface="Arial" panose="020B0604020202020204" pitchFamily="34" charset="0"/>
                <a:ea typeface="+mn-ea"/>
                <a:cs typeface="Arial" panose="020B0604020202020204" pitchFamily="34" charset="0"/>
              </a:rPr>
              <a:t> class.</a:t>
            </a:r>
          </a:p>
          <a:p>
            <a:pPr marL="158750" indent="0">
              <a:buNone/>
            </a:pPr>
            <a:endParaRPr lang="en-IN" sz="1100" b="0" i="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IN" sz="1100" dirty="0">
                <a:latin typeface="Arial" panose="020B0604020202020204" pitchFamily="34" charset="0"/>
                <a:cs typeface="Arial" panose="020B0604020202020204" pitchFamily="34" charset="0"/>
              </a:rPr>
              <a:t>Reference - https://www.programiz.com/java-programming</a:t>
            </a:r>
          </a:p>
        </p:txBody>
      </p:sp>
      <p:sp>
        <p:nvSpPr>
          <p:cNvPr id="4" name="Slide Number Placeholder 3"/>
          <p:cNvSpPr>
            <a:spLocks noGrp="1"/>
          </p:cNvSpPr>
          <p:nvPr>
            <p:ph type="sldNum" sz="quarter" idx="10"/>
          </p:nvPr>
        </p:nvSpPr>
        <p:spPr/>
        <p:txBody>
          <a:bodyPr/>
          <a:lstStyle/>
          <a:p>
            <a:fld id="{385629A1-CBF1-44DE-A853-F57DCAC652F5}" type="slidenum">
              <a:rPr lang="en-IN" smtClean="0"/>
              <a:pPr/>
              <a:t>10</a:t>
            </a:fld>
            <a:endParaRPr lang="en-IN"/>
          </a:p>
        </p:txBody>
      </p:sp>
    </p:spTree>
    <p:extLst>
      <p:ext uri="{BB962C8B-B14F-4D97-AF65-F5344CB8AC3E}">
        <p14:creationId xmlns:p14="http://schemas.microsoft.com/office/powerpoint/2010/main" val="2736929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Trainer will switch to VS code and execute the example to understand Error handling and exception handling in detail</a:t>
            </a:r>
          </a:p>
        </p:txBody>
      </p:sp>
    </p:spTree>
    <p:extLst>
      <p:ext uri="{BB962C8B-B14F-4D97-AF65-F5344CB8AC3E}">
        <p14:creationId xmlns:p14="http://schemas.microsoft.com/office/powerpoint/2010/main" val="1317105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IN" sz="1100" b="1" dirty="0">
                <a:solidFill>
                  <a:srgbClr val="002060"/>
                </a:solidFill>
                <a:latin typeface="Arial"/>
                <a:cs typeface="Arial"/>
              </a:rPr>
              <a:t>Try to understand what is the concept of threading in students’ mind. Discuss </a:t>
            </a:r>
            <a:r>
              <a:rPr lang="en-IN" sz="1100" b="1" dirty="0" err="1">
                <a:solidFill>
                  <a:srgbClr val="002060"/>
                </a:solidFill>
                <a:latin typeface="Arial"/>
                <a:cs typeface="Arial"/>
              </a:rPr>
              <a:t>threding</a:t>
            </a:r>
            <a:r>
              <a:rPr lang="en-IN" sz="1100" b="1" dirty="0">
                <a:solidFill>
                  <a:srgbClr val="002060"/>
                </a:solidFill>
                <a:latin typeface="Arial"/>
                <a:cs typeface="Arial"/>
              </a:rPr>
              <a:t> and working of it in detail. Give some examples to make it more clear.</a:t>
            </a:r>
          </a:p>
          <a:p>
            <a:pPr marL="158750" indent="0" algn="l">
              <a:buNone/>
            </a:pPr>
            <a:r>
              <a:rPr lang="en-IN" sz="1100" b="1" dirty="0">
                <a:solidFill>
                  <a:srgbClr val="002060"/>
                </a:solidFill>
                <a:latin typeface="Arial"/>
                <a:cs typeface="Arial"/>
              </a:rPr>
              <a:t>--------------------------------------------------------------------------</a:t>
            </a:r>
          </a:p>
          <a:p>
            <a:pPr marL="158750" indent="0" algn="l">
              <a:buNone/>
            </a:pPr>
            <a:r>
              <a:rPr lang="en-IN" sz="1100" b="1" dirty="0">
                <a:solidFill>
                  <a:srgbClr val="002060"/>
                </a:solidFill>
                <a:latin typeface="Arial"/>
                <a:cs typeface="Arial"/>
              </a:rPr>
              <a:t>Threading</a:t>
            </a:r>
          </a:p>
          <a:p>
            <a:pPr marL="158750" indent="0" algn="l">
              <a:buNone/>
            </a:pPr>
            <a:endParaRPr lang="en-IN" sz="1100" b="1" dirty="0">
              <a:solidFill>
                <a:srgbClr val="002060"/>
              </a:solidFill>
              <a:latin typeface="Arial"/>
              <a:cs typeface="Arial"/>
            </a:endParaRPr>
          </a:p>
          <a:p>
            <a:pPr marL="173736" indent="-173736" algn="l">
              <a:buFont typeface="Arial" panose="020B0604020202020204" pitchFamily="34" charset="0"/>
              <a:buChar char="•"/>
            </a:pPr>
            <a:r>
              <a:rPr lang="en-US" sz="1100" dirty="0">
                <a:ea typeface="+mn-lt"/>
              </a:rPr>
              <a:t>A </a:t>
            </a:r>
            <a:r>
              <a:rPr lang="en-US" sz="1100" b="1" dirty="0">
                <a:ea typeface="+mn-lt"/>
              </a:rPr>
              <a:t>thread</a:t>
            </a:r>
            <a:r>
              <a:rPr lang="en-US" sz="1100" dirty="0">
                <a:ea typeface="+mn-lt"/>
              </a:rPr>
              <a:t> is a lightweight subprocess, the smallest unit of processing. It is a separate path of execution.</a:t>
            </a:r>
          </a:p>
          <a:p>
            <a:pPr marL="173736" indent="-173736" algn="l">
              <a:buFont typeface="Arial" panose="020B0604020202020204" pitchFamily="34" charset="0"/>
              <a:buChar char="•"/>
            </a:pPr>
            <a:endParaRPr lang="en-US" sz="1100" dirty="0">
              <a:latin typeface="Arial" pitchFamily="34" charset="0"/>
              <a:ea typeface="+mn-lt"/>
              <a:cs typeface="Arial" pitchFamily="34" charset="0"/>
            </a:endParaRPr>
          </a:p>
          <a:p>
            <a:pPr marL="173736" indent="-173736" algn="l">
              <a:buFont typeface="Arial" panose="020B0604020202020204" pitchFamily="34" charset="0"/>
              <a:buChar char="•"/>
            </a:pPr>
            <a:r>
              <a:rPr lang="en-US" sz="1100" dirty="0">
                <a:latin typeface="Arial" pitchFamily="34" charset="0"/>
                <a:ea typeface="+mn-lt"/>
                <a:cs typeface="Arial" pitchFamily="34" charset="0"/>
              </a:rPr>
              <a:t>process of executing multiple threads simultaneously is called </a:t>
            </a:r>
            <a:r>
              <a:rPr lang="en-US" sz="1100" b="1" dirty="0">
                <a:latin typeface="Arial" pitchFamily="34" charset="0"/>
                <a:ea typeface="+mn-lt"/>
                <a:cs typeface="Arial" pitchFamily="34" charset="0"/>
              </a:rPr>
              <a:t>Multithreading</a:t>
            </a:r>
            <a:r>
              <a:rPr lang="en-US" sz="1100" dirty="0">
                <a:latin typeface="Arial" pitchFamily="34" charset="0"/>
                <a:ea typeface="+mn-lt"/>
                <a:cs typeface="Arial" pitchFamily="34" charset="0"/>
              </a:rPr>
              <a:t> in Java.</a:t>
            </a:r>
          </a:p>
          <a:p>
            <a:pPr marL="0" indent="0" algn="l">
              <a:buFont typeface="Arial" panose="020B0604020202020204" pitchFamily="34" charset="0"/>
              <a:buNone/>
            </a:pPr>
            <a:endParaRPr lang="en-US" sz="1100" dirty="0">
              <a:latin typeface="Arial" pitchFamily="34" charset="0"/>
              <a:ea typeface="+mn-lt"/>
              <a:cs typeface="Arial" pitchFamily="34" charset="0"/>
            </a:endParaRPr>
          </a:p>
          <a:p>
            <a:pPr marL="173736" indent="-173736" algn="l">
              <a:buFont typeface="Arial" panose="020B0604020202020204" pitchFamily="34" charset="0"/>
              <a:buChar char="•"/>
            </a:pPr>
            <a:r>
              <a:rPr lang="en-US" sz="1100" dirty="0">
                <a:latin typeface="Arial" pitchFamily="34" charset="0"/>
                <a:ea typeface="+mn-lt"/>
                <a:cs typeface="Arial" pitchFamily="34" charset="0"/>
              </a:rPr>
              <a:t>There are two ways to create a thread:</a:t>
            </a:r>
          </a:p>
          <a:p>
            <a:pPr marL="173736" indent="-173736" algn="l">
              <a:buFont typeface="Arial" panose="020B0604020202020204" pitchFamily="34" charset="0"/>
              <a:buChar char="•"/>
            </a:pPr>
            <a:endParaRPr lang="en-US" sz="1100" dirty="0">
              <a:latin typeface="Arial" pitchFamily="34" charset="0"/>
              <a:ea typeface="+mn-lt"/>
              <a:cs typeface="Arial" pitchFamily="34" charset="0"/>
            </a:endParaRPr>
          </a:p>
          <a:p>
            <a:pPr marL="457200" lvl="1" indent="0" algn="l">
              <a:buFont typeface="Arial" panose="020B0604020202020204" pitchFamily="34" charset="0"/>
              <a:buNone/>
            </a:pPr>
            <a:r>
              <a:rPr lang="en-US" sz="1100" dirty="0">
                <a:latin typeface="Arial" pitchFamily="34" charset="0"/>
                <a:ea typeface="+mn-lt"/>
                <a:cs typeface="Arial" pitchFamily="34" charset="0"/>
              </a:rPr>
              <a:t>1) By extending the Thread class</a:t>
            </a:r>
          </a:p>
          <a:p>
            <a:pPr marL="457200" lvl="1" indent="0" algn="l">
              <a:buFont typeface="Arial" panose="020B0604020202020204" pitchFamily="34" charset="0"/>
              <a:buNone/>
            </a:pPr>
            <a:r>
              <a:rPr lang="en-US" sz="1100" dirty="0">
                <a:latin typeface="Arial" pitchFamily="34" charset="0"/>
                <a:ea typeface="+mn-lt"/>
                <a:cs typeface="Arial" pitchFamily="34" charset="0"/>
              </a:rPr>
              <a:t>2) By implementing a Runnable interface.</a:t>
            </a:r>
          </a:p>
        </p:txBody>
      </p:sp>
      <p:sp>
        <p:nvSpPr>
          <p:cNvPr id="4" name="Slide Number Placeholder 3"/>
          <p:cNvSpPr>
            <a:spLocks noGrp="1"/>
          </p:cNvSpPr>
          <p:nvPr>
            <p:ph type="sldNum" sz="quarter" idx="10"/>
          </p:nvPr>
        </p:nvSpPr>
        <p:spPr/>
        <p:txBody>
          <a:bodyPr/>
          <a:lstStyle/>
          <a:p>
            <a:fld id="{385629A1-CBF1-44DE-A853-F57DCAC652F5}" type="slidenum">
              <a:rPr lang="en-IN" smtClean="0"/>
              <a:pPr/>
              <a:t>12</a:t>
            </a:fld>
            <a:endParaRPr lang="en-IN"/>
          </a:p>
        </p:txBody>
      </p:sp>
    </p:spTree>
    <p:extLst>
      <p:ext uri="{BB962C8B-B14F-4D97-AF65-F5344CB8AC3E}">
        <p14:creationId xmlns:p14="http://schemas.microsoft.com/office/powerpoint/2010/main" val="2967178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dirty="0"/>
              <a:t>Trainer will switch to VS code and execute the example to understand threading in detail</a:t>
            </a:r>
          </a:p>
          <a:p>
            <a:endParaRPr lang="en-IN" dirty="0"/>
          </a:p>
        </p:txBody>
      </p:sp>
    </p:spTree>
    <p:extLst>
      <p:ext uri="{BB962C8B-B14F-4D97-AF65-F5344CB8AC3E}">
        <p14:creationId xmlns:p14="http://schemas.microsoft.com/office/powerpoint/2010/main" val="310385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IN" sz="1100" b="1" dirty="0">
                <a:solidFill>
                  <a:srgbClr val="002060"/>
                </a:solidFill>
                <a:latin typeface="Arial"/>
                <a:cs typeface="Arial"/>
              </a:rPr>
              <a:t>Explain the concept in detail with example </a:t>
            </a:r>
          </a:p>
          <a:p>
            <a:pPr marL="158750" indent="0" algn="l">
              <a:buNone/>
            </a:pPr>
            <a:r>
              <a:rPr lang="en-IN" sz="1100" b="1" dirty="0">
                <a:solidFill>
                  <a:srgbClr val="002060"/>
                </a:solidFill>
                <a:latin typeface="Arial"/>
                <a:cs typeface="Arial"/>
              </a:rPr>
              <a:t>-----------------------------------------------------</a:t>
            </a:r>
          </a:p>
          <a:p>
            <a:pPr marL="158750" indent="0" algn="l">
              <a:buNone/>
            </a:pPr>
            <a:r>
              <a:rPr lang="en-IN" sz="1100" b="1" dirty="0">
                <a:solidFill>
                  <a:srgbClr val="002060"/>
                </a:solidFill>
                <a:latin typeface="Arial"/>
                <a:cs typeface="Arial"/>
              </a:rPr>
              <a:t>Java Lambda Expressions</a:t>
            </a:r>
          </a:p>
          <a:p>
            <a:pPr marL="158750" indent="0" algn="l">
              <a:buNone/>
            </a:pPr>
            <a:endParaRPr lang="en-IN" sz="1100" b="1" dirty="0">
              <a:solidFill>
                <a:srgbClr val="002060"/>
              </a:solidFill>
              <a:latin typeface="Arial"/>
              <a:cs typeface="Arial"/>
            </a:endParaRPr>
          </a:p>
          <a:p>
            <a:pPr marL="173736" indent="-173736" algn="l">
              <a:buFont typeface="Arial" panose="020B0604020202020204" pitchFamily="34" charset="0"/>
              <a:buChar char="•"/>
            </a:pPr>
            <a:r>
              <a:rPr lang="en-US" sz="1100" dirty="0">
                <a:ea typeface="+mn-lt"/>
              </a:rPr>
              <a:t>The Lambda expression is used to provide the implementation of an interface that has a functional interface. </a:t>
            </a:r>
          </a:p>
          <a:p>
            <a:pPr marL="173736" indent="-173736" algn="l">
              <a:buFont typeface="Arial" panose="020B0604020202020204" pitchFamily="34" charset="0"/>
              <a:buChar char="•"/>
            </a:pPr>
            <a:endParaRPr lang="en-US" sz="1100" dirty="0">
              <a:ea typeface="+mn-lt"/>
            </a:endParaRPr>
          </a:p>
          <a:p>
            <a:pPr marL="173736" indent="-173736" algn="l">
              <a:buFont typeface="Arial" panose="020B0604020202020204" pitchFamily="34" charset="0"/>
              <a:buChar char="•"/>
            </a:pPr>
            <a:r>
              <a:rPr lang="en-US" sz="1100" dirty="0">
                <a:ea typeface="+mn-lt"/>
              </a:rPr>
              <a:t>It saves a lot of code. In the case of the lambda expression, we don't need to define the method again for providing the implementation. </a:t>
            </a:r>
          </a:p>
          <a:p>
            <a:pPr marL="173736" indent="-173736" algn="l">
              <a:buFont typeface="Arial" panose="020B0604020202020204" pitchFamily="34" charset="0"/>
              <a:buChar char="•"/>
            </a:pPr>
            <a:endParaRPr lang="en-US" sz="1100" dirty="0">
              <a:ea typeface="+mn-lt"/>
            </a:endParaRPr>
          </a:p>
          <a:p>
            <a:pPr marL="173736" indent="-173736" algn="l">
              <a:buFont typeface="Arial" panose="020B0604020202020204" pitchFamily="34" charset="0"/>
              <a:buChar char="•"/>
            </a:pPr>
            <a:r>
              <a:rPr lang="en-US" sz="1100" dirty="0">
                <a:ea typeface="+mn-lt"/>
              </a:rPr>
              <a:t>Why use Lambda Expression</a:t>
            </a:r>
          </a:p>
          <a:p>
            <a:pPr marL="158750" indent="0" algn="l">
              <a:buNone/>
            </a:pPr>
            <a:r>
              <a:rPr lang="en-US" sz="1100" dirty="0">
                <a:ea typeface="+mn-lt"/>
              </a:rPr>
              <a:t>1. To provide the implementation of the Functional interface.</a:t>
            </a:r>
          </a:p>
          <a:p>
            <a:pPr marL="158750" indent="0" algn="l">
              <a:buNone/>
            </a:pPr>
            <a:r>
              <a:rPr lang="en-US" sz="1100" dirty="0">
                <a:ea typeface="+mn-lt"/>
              </a:rPr>
              <a:t>2. Less coding. </a:t>
            </a:r>
          </a:p>
        </p:txBody>
      </p:sp>
      <p:sp>
        <p:nvSpPr>
          <p:cNvPr id="4" name="Slide Number Placeholder 3"/>
          <p:cNvSpPr>
            <a:spLocks noGrp="1"/>
          </p:cNvSpPr>
          <p:nvPr>
            <p:ph type="sldNum" sz="quarter" idx="10"/>
          </p:nvPr>
        </p:nvSpPr>
        <p:spPr/>
        <p:txBody>
          <a:bodyPr/>
          <a:lstStyle/>
          <a:p>
            <a:fld id="{385629A1-CBF1-44DE-A853-F57DCAC652F5}" type="slidenum">
              <a:rPr lang="en-IN" smtClean="0"/>
              <a:pPr/>
              <a:t>14</a:t>
            </a:fld>
            <a:endParaRPr lang="en-IN"/>
          </a:p>
        </p:txBody>
      </p:sp>
    </p:spTree>
    <p:extLst>
      <p:ext uri="{BB962C8B-B14F-4D97-AF65-F5344CB8AC3E}">
        <p14:creationId xmlns:p14="http://schemas.microsoft.com/office/powerpoint/2010/main" val="3233831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1" dirty="0">
                <a:solidFill>
                  <a:srgbClr val="002060"/>
                </a:solidFill>
                <a:latin typeface="Arial" panose="020B0604020202020204" pitchFamily="34" charset="0"/>
                <a:cs typeface="Arial" panose="020B0604020202020204" pitchFamily="34" charset="0"/>
              </a:rPr>
              <a:t>Java Lambda Expressions</a:t>
            </a:r>
          </a:p>
          <a:p>
            <a:pPr marL="158750" indent="0">
              <a:buNone/>
            </a:pPr>
            <a:endParaRPr lang="en-IN" sz="1100" b="1" dirty="0">
              <a:solidFill>
                <a:srgbClr val="002060"/>
              </a:solidFill>
              <a:latin typeface="Arial" panose="020B0604020202020204" pitchFamily="34" charset="0"/>
              <a:cs typeface="Arial" panose="020B0604020202020204" pitchFamily="34" charset="0"/>
            </a:endParaRPr>
          </a:p>
          <a:p>
            <a:pPr marL="158750" indent="0">
              <a:lnSpc>
                <a:spcPct val="107000"/>
              </a:lnSpc>
              <a:spcAft>
                <a:spcPts val="800"/>
              </a:spcAft>
              <a:buNone/>
            </a:pPr>
            <a:r>
              <a:rPr lang="en-IN" sz="11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Java lambda expression has consisted of three components.</a:t>
            </a:r>
          </a:p>
          <a:p>
            <a:pPr marL="158750" indent="0">
              <a:lnSpc>
                <a:spcPct val="107000"/>
              </a:lnSpc>
              <a:spcAft>
                <a:spcPts val="800"/>
              </a:spcAft>
              <a:buNone/>
            </a:pP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158750" indent="0">
              <a:lnSpc>
                <a:spcPct val="107000"/>
              </a:lnSpc>
              <a:spcAft>
                <a:spcPts val="800"/>
              </a:spcAft>
              <a:buNone/>
            </a:pPr>
            <a:r>
              <a:rPr lang="en-IN" sz="11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1) Argument list: It can be empty or non-empty as well.</a:t>
            </a:r>
          </a:p>
          <a:p>
            <a:pPr marL="158750" indent="0">
              <a:lnSpc>
                <a:spcPct val="107000"/>
              </a:lnSpc>
              <a:spcAft>
                <a:spcPts val="800"/>
              </a:spcAft>
              <a:buNone/>
            </a:pPr>
            <a:r>
              <a:rPr lang="en-IN" sz="11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2) Arrow-token: It is used to link the arguments list and body of expression.</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158750" indent="0">
              <a:lnSpc>
                <a:spcPct val="107000"/>
              </a:lnSpc>
              <a:spcAft>
                <a:spcPts val="800"/>
              </a:spcAft>
              <a:buNone/>
            </a:pPr>
            <a:r>
              <a:rPr lang="en-IN" sz="11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3) Body: It contains expressions and statements for lambda expression.</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85629A1-CBF1-44DE-A853-F57DCAC652F5}" type="slidenum">
              <a:rPr lang="en-IN" smtClean="0"/>
              <a:pPr/>
              <a:t>15</a:t>
            </a:fld>
            <a:endParaRPr lang="en-IN"/>
          </a:p>
        </p:txBody>
      </p:sp>
    </p:spTree>
    <p:extLst>
      <p:ext uri="{BB962C8B-B14F-4D97-AF65-F5344CB8AC3E}">
        <p14:creationId xmlns:p14="http://schemas.microsoft.com/office/powerpoint/2010/main" val="3669634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dirty="0"/>
              <a:t>Trainer will switch to VS code and execute the example to understand Lambda in detail</a:t>
            </a:r>
          </a:p>
          <a:p>
            <a:endParaRPr lang="en-IN" dirty="0"/>
          </a:p>
        </p:txBody>
      </p:sp>
    </p:spTree>
    <p:extLst>
      <p:ext uri="{BB962C8B-B14F-4D97-AF65-F5344CB8AC3E}">
        <p14:creationId xmlns:p14="http://schemas.microsoft.com/office/powerpoint/2010/main" val="1818857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IN" sz="1100" b="1" dirty="0">
                <a:solidFill>
                  <a:srgbClr val="002060"/>
                </a:solidFill>
                <a:latin typeface="Arial"/>
                <a:cs typeface="Arial"/>
              </a:rPr>
              <a:t>Explain the concept with example</a:t>
            </a:r>
          </a:p>
          <a:p>
            <a:pPr marL="158750" indent="0" algn="l">
              <a:buNone/>
            </a:pPr>
            <a:r>
              <a:rPr lang="en-IN" sz="1100" b="1" dirty="0">
                <a:solidFill>
                  <a:srgbClr val="002060"/>
                </a:solidFill>
                <a:latin typeface="Arial"/>
                <a:cs typeface="Arial"/>
              </a:rPr>
              <a:t>--------------------------------------------------------------</a:t>
            </a:r>
          </a:p>
          <a:p>
            <a:pPr marL="158750" indent="0" algn="l">
              <a:buNone/>
            </a:pPr>
            <a:r>
              <a:rPr lang="en-IN" sz="1100" b="1" dirty="0">
                <a:solidFill>
                  <a:srgbClr val="002060"/>
                </a:solidFill>
                <a:latin typeface="Arial"/>
                <a:cs typeface="Arial"/>
              </a:rPr>
              <a:t>Collections in Java</a:t>
            </a:r>
          </a:p>
          <a:p>
            <a:pPr marL="158750" indent="0" algn="l">
              <a:buNone/>
            </a:pPr>
            <a:endParaRPr lang="en-IN" sz="1100" b="1" dirty="0">
              <a:solidFill>
                <a:srgbClr val="002060"/>
              </a:solidFill>
              <a:latin typeface="Arial"/>
              <a:cs typeface="Arial"/>
            </a:endParaRPr>
          </a:p>
          <a:p>
            <a:pPr marL="173736" indent="-173736" algn="l">
              <a:buFont typeface="Arial" panose="020B0604020202020204" pitchFamily="34" charset="0"/>
              <a:buChar char="•"/>
            </a:pPr>
            <a:r>
              <a:rPr lang="en-US" sz="1100" dirty="0">
                <a:ea typeface="+mn-lt"/>
              </a:rPr>
              <a:t>The Collection in Java is a framework that provides an architecture to store and manipulate a group of objects.</a:t>
            </a:r>
          </a:p>
          <a:p>
            <a:pPr marL="173736" indent="-173736" algn="l">
              <a:buFont typeface="Arial" panose="020B0604020202020204" pitchFamily="34" charset="0"/>
              <a:buChar char="•"/>
            </a:pPr>
            <a:endParaRPr lang="en-US" sz="1100" dirty="0">
              <a:ea typeface="+mn-lt"/>
            </a:endParaRPr>
          </a:p>
          <a:p>
            <a:pPr marL="173736" indent="-173736" algn="l">
              <a:buFont typeface="Arial" panose="020B0604020202020204" pitchFamily="34" charset="0"/>
              <a:buChar char="•"/>
            </a:pPr>
            <a:r>
              <a:rPr lang="en-US" sz="1100" dirty="0">
                <a:ea typeface="+mn-lt"/>
              </a:rPr>
              <a:t>Collections in Java provide a framework for efficient storage, retrieval, and manipulation of groups of objects.</a:t>
            </a:r>
          </a:p>
          <a:p>
            <a:pPr marL="173736" indent="-173736" algn="l">
              <a:buFont typeface="Arial" panose="020B0604020202020204" pitchFamily="34" charset="0"/>
              <a:buChar char="•"/>
            </a:pPr>
            <a:endParaRPr lang="en-US" sz="1100" dirty="0">
              <a:ea typeface="+mn-lt"/>
            </a:endParaRPr>
          </a:p>
          <a:p>
            <a:pPr marL="173736" indent="-173736" algn="l">
              <a:buFont typeface="Arial" panose="020B0604020202020204" pitchFamily="34" charset="0"/>
              <a:buChar char="•"/>
            </a:pPr>
            <a:r>
              <a:rPr lang="en-US" sz="1100" dirty="0">
                <a:ea typeface="+mn-lt"/>
              </a:rPr>
              <a:t>The Collection Framework in Java includes interfaces, implementations, and algorithms for working with collections.</a:t>
            </a:r>
          </a:p>
        </p:txBody>
      </p:sp>
      <p:sp>
        <p:nvSpPr>
          <p:cNvPr id="4" name="Slide Number Placeholder 3"/>
          <p:cNvSpPr>
            <a:spLocks noGrp="1"/>
          </p:cNvSpPr>
          <p:nvPr>
            <p:ph type="sldNum" sz="quarter" idx="10"/>
          </p:nvPr>
        </p:nvSpPr>
        <p:spPr/>
        <p:txBody>
          <a:bodyPr/>
          <a:lstStyle/>
          <a:p>
            <a:fld id="{385629A1-CBF1-44DE-A853-F57DCAC652F5}" type="slidenum">
              <a:rPr lang="en-IN" smtClean="0"/>
              <a:pPr/>
              <a:t>17</a:t>
            </a:fld>
            <a:endParaRPr lang="en-IN"/>
          </a:p>
        </p:txBody>
      </p:sp>
    </p:spTree>
    <p:extLst>
      <p:ext uri="{BB962C8B-B14F-4D97-AF65-F5344CB8AC3E}">
        <p14:creationId xmlns:p14="http://schemas.microsoft.com/office/powerpoint/2010/main" val="4136246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IN" sz="1100" b="1" dirty="0">
                <a:solidFill>
                  <a:srgbClr val="002060"/>
                </a:solidFill>
                <a:latin typeface="Arial"/>
                <a:cs typeface="Arial"/>
              </a:rPr>
              <a:t>Collection Framework</a:t>
            </a:r>
          </a:p>
          <a:p>
            <a:pPr marL="158750" indent="0" algn="l">
              <a:buNone/>
            </a:pPr>
            <a:endParaRPr lang="en-IN" dirty="0"/>
          </a:p>
          <a:p>
            <a:pPr marL="173736" indent="-173736" algn="l">
              <a:buFont typeface="Arial" panose="020B0604020202020204" pitchFamily="34" charset="0"/>
              <a:buChar char="•"/>
            </a:pPr>
            <a:r>
              <a:rPr lang="en-US" sz="1100" dirty="0">
                <a:ea typeface="+mn-lt"/>
              </a:rPr>
              <a:t>The Collection Framework in Java is a unified architecture that provides a set of interfaces, classes, and algorithms to work with collections of objects. </a:t>
            </a:r>
          </a:p>
          <a:p>
            <a:pPr marL="173736" indent="-173736" algn="l">
              <a:buFont typeface="Arial" panose="020B0604020202020204" pitchFamily="34" charset="0"/>
              <a:buChar char="•"/>
            </a:pPr>
            <a:endParaRPr lang="en-US" sz="1100" dirty="0">
              <a:ea typeface="+mn-lt"/>
            </a:endParaRPr>
          </a:p>
          <a:p>
            <a:pPr marL="173736" indent="-173736" algn="l">
              <a:buFont typeface="Arial" panose="020B0604020202020204" pitchFamily="34" charset="0"/>
              <a:buChar char="•"/>
            </a:pPr>
            <a:r>
              <a:rPr lang="en-US" sz="1100" dirty="0">
                <a:ea typeface="+mn-lt"/>
              </a:rPr>
              <a:t>It offers a standardized way to store, manipulate, and process groups of objects efficiently. </a:t>
            </a:r>
          </a:p>
          <a:p>
            <a:pPr marL="173736" indent="-173736" algn="l">
              <a:buFont typeface="Arial" panose="020B0604020202020204" pitchFamily="34" charset="0"/>
              <a:buChar char="•"/>
            </a:pPr>
            <a:endParaRPr lang="en-US" sz="1100" dirty="0">
              <a:ea typeface="+mn-lt"/>
            </a:endParaRPr>
          </a:p>
          <a:p>
            <a:pPr marL="173736" indent="-173736" algn="l">
              <a:buFont typeface="Arial" panose="020B0604020202020204" pitchFamily="34" charset="0"/>
              <a:buChar char="•"/>
            </a:pPr>
            <a:r>
              <a:rPr lang="en-US" sz="1100" dirty="0">
                <a:ea typeface="+mn-lt"/>
              </a:rPr>
              <a:t>The Collection Framework is part of the </a:t>
            </a:r>
            <a:r>
              <a:rPr lang="en-US" sz="1100" b="1" i="1" dirty="0" err="1">
                <a:ea typeface="+mn-lt"/>
              </a:rPr>
              <a:t>java.util</a:t>
            </a:r>
            <a:r>
              <a:rPr lang="en-US" sz="1100" b="1" i="1" dirty="0">
                <a:ea typeface="+mn-lt"/>
              </a:rPr>
              <a:t> </a:t>
            </a:r>
            <a:r>
              <a:rPr lang="en-US" sz="1100" dirty="0">
                <a:ea typeface="+mn-lt"/>
              </a:rPr>
              <a:t>package and serves as a foundation for working with collections in Java.</a:t>
            </a:r>
            <a:endParaRPr lang="en-US" sz="1100" dirty="0">
              <a:latin typeface="Arial" pitchFamily="34" charset="0"/>
              <a:ea typeface="+mn-lt"/>
              <a:cs typeface="Arial" pitchFamily="34" charset="0"/>
            </a:endParaRPr>
          </a:p>
          <a:p>
            <a:pPr marL="158750" indent="0" algn="l">
              <a:buNone/>
            </a:pPr>
            <a:endParaRPr lang="en-IN" dirty="0"/>
          </a:p>
        </p:txBody>
      </p:sp>
      <p:sp>
        <p:nvSpPr>
          <p:cNvPr id="4" name="Slide Number Placeholder 3"/>
          <p:cNvSpPr>
            <a:spLocks noGrp="1"/>
          </p:cNvSpPr>
          <p:nvPr>
            <p:ph type="sldNum" sz="quarter" idx="10"/>
          </p:nvPr>
        </p:nvSpPr>
        <p:spPr/>
        <p:txBody>
          <a:bodyPr/>
          <a:lstStyle/>
          <a:p>
            <a:fld id="{385629A1-CBF1-44DE-A853-F57DCAC652F5}" type="slidenum">
              <a:rPr lang="en-IN" smtClean="0"/>
              <a:pPr/>
              <a:t>18</a:t>
            </a:fld>
            <a:endParaRPr lang="en-IN"/>
          </a:p>
        </p:txBody>
      </p:sp>
    </p:spTree>
    <p:extLst>
      <p:ext uri="{BB962C8B-B14F-4D97-AF65-F5344CB8AC3E}">
        <p14:creationId xmlns:p14="http://schemas.microsoft.com/office/powerpoint/2010/main" val="593540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1" dirty="0">
                <a:solidFill>
                  <a:srgbClr val="002060"/>
                </a:solidFill>
                <a:latin typeface="Arial" panose="020B0604020202020204" pitchFamily="34" charset="0"/>
                <a:cs typeface="Arial" panose="020B0604020202020204" pitchFamily="34" charset="0"/>
              </a:rPr>
              <a:t>Hierarchy of Collection Framework</a:t>
            </a:r>
          </a:p>
          <a:p>
            <a:pPr marL="158750" indent="0">
              <a:buNone/>
            </a:pPr>
            <a:endParaRPr lang="en-IN" sz="1100" b="1" dirty="0">
              <a:solidFill>
                <a:srgbClr val="002060"/>
              </a:solidFill>
              <a:latin typeface="Arial" panose="020B0604020202020204" pitchFamily="34" charset="0"/>
              <a:cs typeface="Arial" panose="020B0604020202020204" pitchFamily="34" charset="0"/>
            </a:endParaRPr>
          </a:p>
          <a:p>
            <a:pPr marL="158750" indent="0">
              <a:buNone/>
            </a:pPr>
            <a:r>
              <a:rPr lang="en-US" b="0" i="0" dirty="0">
                <a:solidFill>
                  <a:srgbClr val="333333"/>
                </a:solidFill>
                <a:effectLst/>
                <a:latin typeface="Arial" panose="020B0604020202020204" pitchFamily="34" charset="0"/>
                <a:cs typeface="Arial" panose="020B0604020202020204" pitchFamily="34" charset="0"/>
              </a:rPr>
              <a:t>Let us see the hierarchy of Collection framework. The </a:t>
            </a:r>
            <a:r>
              <a:rPr lang="en-US" b="1" i="0" dirty="0" err="1">
                <a:solidFill>
                  <a:srgbClr val="333333"/>
                </a:solidFill>
                <a:effectLst/>
                <a:latin typeface="Arial" panose="020B0604020202020204" pitchFamily="34" charset="0"/>
                <a:cs typeface="Arial" panose="020B0604020202020204" pitchFamily="34" charset="0"/>
              </a:rPr>
              <a:t>java.util</a:t>
            </a:r>
            <a:r>
              <a:rPr lang="en-US" b="0" i="0" dirty="0">
                <a:solidFill>
                  <a:srgbClr val="333333"/>
                </a:solidFill>
                <a:effectLst/>
                <a:latin typeface="Arial" panose="020B0604020202020204" pitchFamily="34" charset="0"/>
                <a:cs typeface="Arial" panose="020B0604020202020204" pitchFamily="34" charset="0"/>
              </a:rPr>
              <a:t> package contains all the </a:t>
            </a:r>
            <a:r>
              <a:rPr lang="en-US" b="0" i="0" u="none" strike="noStrike" dirty="0">
                <a:solidFill>
                  <a:srgbClr val="008000"/>
                </a:solidFill>
                <a:effectLst/>
                <a:latin typeface="Arial" panose="020B0604020202020204" pitchFamily="34" charset="0"/>
                <a:cs typeface="Arial" panose="020B0604020202020204" pitchFamily="34" charset="0"/>
                <a:hlinkClick r:id="rId3"/>
              </a:rPr>
              <a:t>classes</a:t>
            </a:r>
            <a:r>
              <a:rPr lang="en-US" b="0" i="0" dirty="0">
                <a:solidFill>
                  <a:srgbClr val="333333"/>
                </a:solidFill>
                <a:effectLst/>
                <a:latin typeface="Arial" panose="020B0604020202020204" pitchFamily="34" charset="0"/>
                <a:cs typeface="Arial" panose="020B0604020202020204" pitchFamily="34" charset="0"/>
              </a:rPr>
              <a:t> and </a:t>
            </a:r>
            <a:r>
              <a:rPr lang="en-US" b="0" i="0" u="none" strike="noStrike" dirty="0">
                <a:solidFill>
                  <a:srgbClr val="008000"/>
                </a:solidFill>
                <a:effectLst/>
                <a:latin typeface="Arial" panose="020B0604020202020204" pitchFamily="34" charset="0"/>
                <a:cs typeface="Arial" panose="020B0604020202020204" pitchFamily="34" charset="0"/>
                <a:hlinkClick r:id="rId4"/>
              </a:rPr>
              <a:t>interfaces</a:t>
            </a:r>
            <a:r>
              <a:rPr lang="en-US" b="0" i="0" dirty="0">
                <a:solidFill>
                  <a:srgbClr val="333333"/>
                </a:solidFill>
                <a:effectLst/>
                <a:latin typeface="Arial" panose="020B0604020202020204" pitchFamily="34" charset="0"/>
                <a:cs typeface="Arial" panose="020B0604020202020204" pitchFamily="34" charset="0"/>
              </a:rPr>
              <a:t> for the Collection framework.</a:t>
            </a:r>
          </a:p>
          <a:p>
            <a:pPr marL="158750" indent="0">
              <a:buNone/>
            </a:pPr>
            <a:endParaRPr lang="en-US" b="0" i="0" dirty="0">
              <a:solidFill>
                <a:srgbClr val="333333"/>
              </a:solidFill>
              <a:effectLst/>
              <a:latin typeface="Arial" panose="020B0604020202020204" pitchFamily="34" charset="0"/>
              <a:cs typeface="Arial" panose="020B0604020202020204" pitchFamily="34" charset="0"/>
            </a:endParaRPr>
          </a:p>
          <a:p>
            <a:pPr marL="158750" indent="0">
              <a:buNone/>
            </a:pPr>
            <a:r>
              <a:rPr lang="en-US" dirty="0">
                <a:latin typeface="Arial" panose="020B0604020202020204" pitchFamily="34" charset="0"/>
                <a:cs typeface="Arial" panose="020B0604020202020204" pitchFamily="34" charset="0"/>
              </a:rPr>
              <a:t>The Collection Framework in Java provides a unified architecture for representing and manipulating groups of objects. It consists of several interfaces and classes that organize different types of collections and provide various operations for working with them. The hierarchy of the Collection Framework is as follows:</a:t>
            </a:r>
          </a:p>
          <a:p>
            <a:pPr marL="158750" indent="0">
              <a:buNone/>
            </a:pPr>
            <a:endParaRPr lang="en-US" dirty="0">
              <a:latin typeface="Arial" panose="020B0604020202020204" pitchFamily="34" charset="0"/>
              <a:cs typeface="Arial" panose="020B0604020202020204" pitchFamily="34" charset="0"/>
            </a:endParaRPr>
          </a:p>
          <a:p>
            <a:pPr marL="158750" indent="0">
              <a:buNone/>
            </a:pPr>
            <a:endParaRPr lang="en-US" dirty="0">
              <a:latin typeface="Arial" panose="020B0604020202020204" pitchFamily="34" charset="0"/>
              <a:cs typeface="Arial" panose="020B0604020202020204" pitchFamily="34" charset="0"/>
            </a:endParaRPr>
          </a:p>
          <a:p>
            <a:pPr marL="158750" indent="0" algn="l">
              <a:buNone/>
            </a:pPr>
            <a:r>
              <a:rPr lang="en-US" b="1" i="0" dirty="0">
                <a:solidFill>
                  <a:srgbClr val="D1D5DB"/>
                </a:solidFill>
                <a:effectLst/>
                <a:latin typeface="Arial" panose="020B0604020202020204" pitchFamily="34" charset="0"/>
                <a:cs typeface="Arial" panose="020B0604020202020204" pitchFamily="34" charset="0"/>
              </a:rPr>
              <a:t>Collection Interface</a:t>
            </a:r>
            <a:r>
              <a:rPr lang="en-US" b="0" i="0" dirty="0">
                <a:solidFill>
                  <a:srgbClr val="D1D5DB"/>
                </a:solidFill>
                <a:effectLst/>
                <a:latin typeface="Arial" panose="020B0604020202020204" pitchFamily="34" charset="0"/>
                <a:cs typeface="Arial" panose="020B0604020202020204" pitchFamily="34" charset="0"/>
              </a:rPr>
              <a:t>:</a:t>
            </a:r>
          </a:p>
          <a:p>
            <a:pPr marL="173736"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The root interface of the collection hierarchy.</a:t>
            </a:r>
          </a:p>
          <a:p>
            <a:pPr marL="173736"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Represents a group of objects.</a:t>
            </a:r>
          </a:p>
          <a:p>
            <a:pPr marL="173736"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Provides basic operations for adding, removing, and accessing elements.</a:t>
            </a:r>
          </a:p>
          <a:p>
            <a:pPr marL="158750" indent="0">
              <a:buNone/>
            </a:pPr>
            <a:endParaRPr lang="en-IN" dirty="0">
              <a:latin typeface="Arial" panose="020B0604020202020204" pitchFamily="34" charset="0"/>
              <a:cs typeface="Arial" panose="020B0604020202020204" pitchFamily="34" charset="0"/>
            </a:endParaRPr>
          </a:p>
          <a:p>
            <a:pPr marL="158750" indent="0" algn="l">
              <a:buNone/>
            </a:pPr>
            <a:r>
              <a:rPr lang="en-IN" b="1" i="0" dirty="0">
                <a:solidFill>
                  <a:srgbClr val="D1D5DB"/>
                </a:solidFill>
                <a:effectLst/>
                <a:latin typeface="Arial" panose="020B0604020202020204" pitchFamily="34" charset="0"/>
                <a:cs typeface="Arial" panose="020B0604020202020204" pitchFamily="34" charset="0"/>
              </a:rPr>
              <a:t>      1. </a:t>
            </a:r>
            <a:r>
              <a:rPr lang="en-US" b="1" i="0" dirty="0">
                <a:solidFill>
                  <a:srgbClr val="D1D5DB"/>
                </a:solidFill>
                <a:effectLst/>
                <a:latin typeface="Arial" panose="020B0604020202020204" pitchFamily="34" charset="0"/>
                <a:cs typeface="Arial" panose="020B0604020202020204" pitchFamily="34" charset="0"/>
              </a:rPr>
              <a:t>List Interface</a:t>
            </a:r>
            <a:r>
              <a:rPr lang="en-US" b="0" i="0" dirty="0">
                <a:solidFill>
                  <a:srgbClr val="D1D5DB"/>
                </a:solidFill>
                <a:effectLst/>
                <a:latin typeface="Arial" panose="020B0604020202020204" pitchFamily="34" charset="0"/>
                <a:cs typeface="Arial" panose="020B0604020202020204" pitchFamily="34" charset="0"/>
              </a:rPr>
              <a:t> (extends Collection):</a:t>
            </a:r>
          </a:p>
          <a:p>
            <a:pPr marL="173736"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Represents an ordered collection (sequence) of elements.</a:t>
            </a:r>
          </a:p>
          <a:p>
            <a:pPr marL="173736"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Allows duplicate elements.</a:t>
            </a:r>
          </a:p>
          <a:p>
            <a:pPr marL="173736"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Provides methods for positional access, searching, and manipulation.</a:t>
            </a:r>
          </a:p>
          <a:p>
            <a:pPr marL="158750" indent="0" algn="l">
              <a:buFont typeface="Arial" panose="020B0604020202020204" pitchFamily="34" charset="0"/>
              <a:buNone/>
            </a:pPr>
            <a:endParaRPr lang="en-US" b="1" i="0" dirty="0">
              <a:solidFill>
                <a:srgbClr val="D1D5DB"/>
              </a:solidFill>
              <a:effectLst/>
              <a:latin typeface="Arial" panose="020B0604020202020204" pitchFamily="34" charset="0"/>
              <a:cs typeface="Arial" panose="020B0604020202020204" pitchFamily="34" charset="0"/>
            </a:endParaRPr>
          </a:p>
          <a:p>
            <a:pPr marL="158750" indent="0" algn="l">
              <a:buFont typeface="Arial" panose="020B0604020202020204" pitchFamily="34" charset="0"/>
              <a:buNone/>
            </a:pPr>
            <a:r>
              <a:rPr lang="en-US" b="1" i="0" dirty="0">
                <a:solidFill>
                  <a:srgbClr val="D1D5DB"/>
                </a:solidFill>
                <a:effectLst/>
                <a:latin typeface="Arial" panose="020B0604020202020204" pitchFamily="34" charset="0"/>
                <a:cs typeface="Arial" panose="020B0604020202020204" pitchFamily="34" charset="0"/>
              </a:rPr>
              <a:t>		1.1 </a:t>
            </a:r>
            <a:r>
              <a:rPr lang="en-US" b="1" i="0" dirty="0" err="1">
                <a:solidFill>
                  <a:srgbClr val="D1D5DB"/>
                </a:solidFill>
                <a:effectLst/>
                <a:latin typeface="Arial" panose="020B0604020202020204" pitchFamily="34" charset="0"/>
                <a:cs typeface="Arial" panose="020B0604020202020204" pitchFamily="34" charset="0"/>
              </a:rPr>
              <a:t>ArrayList</a:t>
            </a:r>
            <a:r>
              <a:rPr lang="en-US" b="0" i="0" dirty="0">
                <a:solidFill>
                  <a:srgbClr val="D1D5DB"/>
                </a:solidFill>
                <a:effectLst/>
                <a:latin typeface="Arial" panose="020B0604020202020204" pitchFamily="34" charset="0"/>
                <a:cs typeface="Arial" panose="020B0604020202020204" pitchFamily="34" charset="0"/>
              </a:rPr>
              <a:t> (implements List):</a:t>
            </a:r>
          </a:p>
          <a:p>
            <a:pPr marL="173736" lvl="1"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Resizable array-based implementation of the List interface.</a:t>
            </a:r>
          </a:p>
          <a:p>
            <a:pPr marL="173736" lvl="1"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Provides fast element access and dynamic resizing.</a:t>
            </a:r>
          </a:p>
          <a:p>
            <a:pPr marL="158750" indent="0" algn="l">
              <a:buFont typeface="Arial" panose="020B0604020202020204" pitchFamily="34" charset="0"/>
              <a:buNone/>
            </a:pPr>
            <a:r>
              <a:rPr lang="en-US" b="1" i="0" dirty="0">
                <a:solidFill>
                  <a:srgbClr val="D1D5DB"/>
                </a:solidFill>
                <a:effectLst/>
                <a:latin typeface="Arial" panose="020B0604020202020204" pitchFamily="34" charset="0"/>
                <a:cs typeface="Arial" panose="020B0604020202020204" pitchFamily="34" charset="0"/>
              </a:rPr>
              <a:t>		1.2 LinkedList</a:t>
            </a:r>
            <a:r>
              <a:rPr lang="en-US" b="0" i="0" dirty="0">
                <a:solidFill>
                  <a:srgbClr val="D1D5DB"/>
                </a:solidFill>
                <a:effectLst/>
                <a:latin typeface="Arial" panose="020B0604020202020204" pitchFamily="34" charset="0"/>
                <a:cs typeface="Arial" panose="020B0604020202020204" pitchFamily="34" charset="0"/>
              </a:rPr>
              <a:t> (implements List):</a:t>
            </a:r>
          </a:p>
          <a:p>
            <a:pPr marL="173736" lvl="1"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Doubly-linked list implementation of the List interface.</a:t>
            </a:r>
          </a:p>
          <a:p>
            <a:pPr marL="173736" lvl="1"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Provides efficient insertion and deletion at both ends of the list.</a:t>
            </a:r>
          </a:p>
          <a:p>
            <a:pPr marL="158750" indent="0" algn="l">
              <a:buFont typeface="Arial" panose="020B0604020202020204" pitchFamily="34" charset="0"/>
              <a:buNone/>
            </a:pPr>
            <a:r>
              <a:rPr lang="en-US" b="1" i="0" dirty="0">
                <a:solidFill>
                  <a:srgbClr val="D1D5DB"/>
                </a:solidFill>
                <a:effectLst/>
                <a:latin typeface="Arial" panose="020B0604020202020204" pitchFamily="34" charset="0"/>
                <a:cs typeface="Arial" panose="020B0604020202020204" pitchFamily="34" charset="0"/>
              </a:rPr>
              <a:t>		1.3Vector</a:t>
            </a:r>
            <a:r>
              <a:rPr lang="en-US" b="0" i="0" dirty="0">
                <a:solidFill>
                  <a:srgbClr val="D1D5DB"/>
                </a:solidFill>
                <a:effectLst/>
                <a:latin typeface="Arial" panose="020B0604020202020204" pitchFamily="34" charset="0"/>
                <a:cs typeface="Arial" panose="020B0604020202020204" pitchFamily="34" charset="0"/>
              </a:rPr>
              <a:t> (implements List):</a:t>
            </a:r>
          </a:p>
          <a:p>
            <a:pPr marL="173736" lvl="1"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Synchronized resizable array-based implementation of the List interface.</a:t>
            </a:r>
          </a:p>
          <a:p>
            <a:pPr marL="173736" lvl="1"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Similar to </a:t>
            </a:r>
            <a:r>
              <a:rPr lang="en-US" b="0" i="0" dirty="0" err="1">
                <a:solidFill>
                  <a:srgbClr val="D1D5DB"/>
                </a:solidFill>
                <a:effectLst/>
                <a:latin typeface="Arial" panose="020B0604020202020204" pitchFamily="34" charset="0"/>
                <a:cs typeface="Arial" panose="020B0604020202020204" pitchFamily="34" charset="0"/>
              </a:rPr>
              <a:t>ArrayList</a:t>
            </a:r>
            <a:r>
              <a:rPr lang="en-US" b="0" i="0" dirty="0">
                <a:solidFill>
                  <a:srgbClr val="D1D5DB"/>
                </a:solidFill>
                <a:effectLst/>
                <a:latin typeface="Arial" panose="020B0604020202020204" pitchFamily="34" charset="0"/>
                <a:cs typeface="Arial" panose="020B0604020202020204" pitchFamily="34" charset="0"/>
              </a:rPr>
              <a:t> but with synchronized methods.</a:t>
            </a:r>
          </a:p>
          <a:p>
            <a:pPr marL="742950" lvl="1" indent="-285750" algn="l">
              <a:buFont typeface="Arial" panose="020B0604020202020204" pitchFamily="34" charset="0"/>
              <a:buChar char="•"/>
            </a:pPr>
            <a:endParaRPr lang="en-US" b="0" i="0" dirty="0">
              <a:solidFill>
                <a:srgbClr val="D1D5DB"/>
              </a:solidFill>
              <a:effectLst/>
              <a:latin typeface="Arial" panose="020B0604020202020204" pitchFamily="34" charset="0"/>
              <a:cs typeface="Arial" panose="020B0604020202020204" pitchFamily="34" charset="0"/>
            </a:endParaRPr>
          </a:p>
          <a:p>
            <a:pPr marL="457200" lvl="1" indent="0" algn="l">
              <a:buFont typeface="Arial" panose="020B0604020202020204" pitchFamily="34" charset="0"/>
              <a:buNone/>
            </a:pPr>
            <a:r>
              <a:rPr lang="en-US" b="1" i="0" dirty="0">
                <a:solidFill>
                  <a:srgbClr val="D1D5DB"/>
                </a:solidFill>
                <a:effectLst/>
                <a:latin typeface="Arial" panose="020B0604020202020204" pitchFamily="34" charset="0"/>
                <a:cs typeface="Arial" panose="020B0604020202020204" pitchFamily="34" charset="0"/>
              </a:rPr>
              <a:t>2. Queue Interface (extends Collection):</a:t>
            </a:r>
            <a:endParaRPr lang="en-US" b="0" i="0" dirty="0">
              <a:solidFill>
                <a:srgbClr val="D1D5DB"/>
              </a:solidFill>
              <a:effectLst/>
              <a:latin typeface="Arial" panose="020B0604020202020204" pitchFamily="34" charset="0"/>
              <a:cs typeface="Arial" panose="020B0604020202020204" pitchFamily="34" charset="0"/>
            </a:endParaRPr>
          </a:p>
          <a:p>
            <a:pPr marL="173736" lvl="1"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Represents a collection designed for holding elements prior to processing.</a:t>
            </a:r>
          </a:p>
          <a:p>
            <a:pPr marL="173736" lvl="1"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Follows the First-In-First-Out (FIFO) order.</a:t>
            </a:r>
          </a:p>
          <a:p>
            <a:pPr marL="173736" lvl="1"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LinkedList (implements Queue):</a:t>
            </a:r>
          </a:p>
          <a:p>
            <a:pPr marL="173736" lvl="1"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Doubly-linked list implementation that also implements the Queue interface.</a:t>
            </a:r>
          </a:p>
          <a:p>
            <a:pPr marL="173736" lvl="1"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Supports efficient insertion and deletion at both ends.</a:t>
            </a:r>
          </a:p>
          <a:p>
            <a:pPr marL="173736" lvl="1" indent="-173736" algn="l">
              <a:buFont typeface="Arial" panose="020B0604020202020204" pitchFamily="34" charset="0"/>
              <a:buChar char="•"/>
            </a:pPr>
            <a:r>
              <a:rPr lang="en-US" b="0" i="0" dirty="0" err="1">
                <a:solidFill>
                  <a:srgbClr val="D1D5DB"/>
                </a:solidFill>
                <a:effectLst/>
                <a:latin typeface="Arial" panose="020B0604020202020204" pitchFamily="34" charset="0"/>
                <a:cs typeface="Arial" panose="020B0604020202020204" pitchFamily="34" charset="0"/>
              </a:rPr>
              <a:t>PriorityQueue</a:t>
            </a:r>
            <a:r>
              <a:rPr lang="en-US" b="0" i="0" dirty="0">
                <a:solidFill>
                  <a:srgbClr val="D1D5DB"/>
                </a:solidFill>
                <a:effectLst/>
                <a:latin typeface="Arial" panose="020B0604020202020204" pitchFamily="34" charset="0"/>
                <a:cs typeface="Arial" panose="020B0604020202020204" pitchFamily="34" charset="0"/>
              </a:rPr>
              <a:t> (implements Queue):</a:t>
            </a:r>
          </a:p>
          <a:p>
            <a:pPr marL="173736" lvl="1"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Priority heap-based implementation of the Queue interface.</a:t>
            </a:r>
          </a:p>
          <a:p>
            <a:pPr marL="173736" lvl="1" indent="-173736" algn="l">
              <a:buFont typeface="Arial" panose="020B0604020202020204" pitchFamily="34" charset="0"/>
              <a:buChar char="•"/>
            </a:pPr>
            <a:r>
              <a:rPr lang="en-US" b="0" i="0" dirty="0">
                <a:solidFill>
                  <a:srgbClr val="D1D5DB"/>
                </a:solidFill>
                <a:effectLst/>
                <a:latin typeface="Arial" panose="020B0604020202020204" pitchFamily="34" charset="0"/>
                <a:cs typeface="Arial" panose="020B0604020202020204" pitchFamily="34" charset="0"/>
              </a:rPr>
              <a:t>Elements are ordered based on their natural ordering or a specified comparator.</a:t>
            </a:r>
          </a:p>
          <a:p>
            <a:pPr marL="742950" lvl="1" indent="-285750" algn="l">
              <a:buFont typeface="Arial" panose="020B0604020202020204" pitchFamily="34" charset="0"/>
              <a:buChar char="•"/>
            </a:pPr>
            <a:endParaRPr lang="en-US" b="0" i="0" dirty="0">
              <a:solidFill>
                <a:srgbClr val="D1D5DB"/>
              </a:solidFill>
              <a:effectLst/>
              <a:latin typeface="Arial" panose="020B0604020202020204" pitchFamily="34" charset="0"/>
              <a:cs typeface="Arial" panose="020B0604020202020204" pitchFamily="34" charset="0"/>
            </a:endParaRPr>
          </a:p>
          <a:p>
            <a:pPr marL="457200" lvl="1" indent="0" algn="l">
              <a:buFont typeface="Arial" panose="020B0604020202020204" pitchFamily="34" charset="0"/>
              <a:buNone/>
            </a:pPr>
            <a:r>
              <a:rPr lang="en-US" b="1" i="0" dirty="0">
                <a:solidFill>
                  <a:srgbClr val="D1D5DB"/>
                </a:solidFill>
                <a:effectLst/>
                <a:latin typeface="Arial" panose="020B0604020202020204" pitchFamily="34" charset="0"/>
                <a:cs typeface="Arial" panose="020B0604020202020204" pitchFamily="34" charset="0"/>
              </a:rPr>
              <a:t>3.Set Interface (extends Collection):</a:t>
            </a:r>
            <a:endParaRPr lang="en-US" b="0" i="0" dirty="0">
              <a:solidFill>
                <a:srgbClr val="D1D5DB"/>
              </a:solidFill>
              <a:effectLst/>
              <a:latin typeface="Arial" panose="020B0604020202020204" pitchFamily="34" charset="0"/>
              <a:cs typeface="Arial" panose="020B0604020202020204" pitchFamily="34" charset="0"/>
            </a:endParaRPr>
          </a:p>
          <a:p>
            <a:pPr marL="457200" lvl="1" indent="0" algn="l">
              <a:buFont typeface="Arial" panose="020B0604020202020204" pitchFamily="34" charset="0"/>
              <a:buNone/>
            </a:pPr>
            <a:r>
              <a:rPr lang="en-US" b="0" i="0" dirty="0">
                <a:solidFill>
                  <a:srgbClr val="D1D5DB"/>
                </a:solidFill>
                <a:effectLst/>
                <a:latin typeface="Arial" panose="020B0604020202020204" pitchFamily="34" charset="0"/>
                <a:cs typeface="Arial" panose="020B0604020202020204" pitchFamily="34" charset="0"/>
              </a:rPr>
              <a:t>Represents a collection of unique elements (no duplicates).</a:t>
            </a:r>
          </a:p>
          <a:p>
            <a:pPr marL="457200" lvl="1" indent="0" algn="l">
              <a:buFont typeface="Arial" panose="020B0604020202020204" pitchFamily="34" charset="0"/>
              <a:buNone/>
            </a:pPr>
            <a:r>
              <a:rPr lang="en-US" b="0" i="0" dirty="0">
                <a:solidFill>
                  <a:srgbClr val="D1D5DB"/>
                </a:solidFill>
                <a:effectLst/>
                <a:latin typeface="Arial" panose="020B0604020202020204" pitchFamily="34" charset="0"/>
                <a:cs typeface="Arial" panose="020B0604020202020204" pitchFamily="34" charset="0"/>
              </a:rPr>
              <a:t>Provides methods for set operations such as union, intersection, and difference.</a:t>
            </a:r>
          </a:p>
          <a:p>
            <a:pPr marL="457200" lvl="1" indent="0" algn="l">
              <a:buFont typeface="Arial" panose="020B0604020202020204" pitchFamily="34" charset="0"/>
              <a:buNone/>
            </a:pPr>
            <a:endParaRPr lang="en-US" b="0" i="0" dirty="0">
              <a:solidFill>
                <a:srgbClr val="D1D5DB"/>
              </a:solidFill>
              <a:effectLst/>
              <a:latin typeface="Arial" panose="020B0604020202020204" pitchFamily="34" charset="0"/>
              <a:cs typeface="Arial" panose="020B0604020202020204" pitchFamily="34" charset="0"/>
            </a:endParaRPr>
          </a:p>
          <a:p>
            <a:pPr marL="457200" lvl="1" indent="0" algn="l">
              <a:buFont typeface="Arial" panose="020B0604020202020204" pitchFamily="34" charset="0"/>
              <a:buNone/>
            </a:pPr>
            <a:r>
              <a:rPr lang="en-US" b="0" i="0" dirty="0">
                <a:solidFill>
                  <a:srgbClr val="D1D5DB"/>
                </a:solidFill>
                <a:effectLst/>
                <a:latin typeface="Arial" panose="020B0604020202020204" pitchFamily="34" charset="0"/>
                <a:cs typeface="Arial" panose="020B0604020202020204" pitchFamily="34" charset="0"/>
              </a:rPr>
              <a:t>	</a:t>
            </a:r>
            <a:r>
              <a:rPr lang="en-US" b="1" i="0" dirty="0">
                <a:solidFill>
                  <a:srgbClr val="D1D5DB"/>
                </a:solidFill>
                <a:effectLst/>
                <a:latin typeface="Arial" panose="020B0604020202020204" pitchFamily="34" charset="0"/>
                <a:cs typeface="Arial" panose="020B0604020202020204" pitchFamily="34" charset="0"/>
              </a:rPr>
              <a:t>3.1 HashSet </a:t>
            </a:r>
            <a:r>
              <a:rPr lang="en-US" b="0" i="0" dirty="0">
                <a:solidFill>
                  <a:srgbClr val="D1D5DB"/>
                </a:solidFill>
                <a:effectLst/>
                <a:latin typeface="Arial" panose="020B0604020202020204" pitchFamily="34" charset="0"/>
                <a:cs typeface="Arial" panose="020B0604020202020204" pitchFamily="34" charset="0"/>
              </a:rPr>
              <a:t>(implements Set):</a:t>
            </a:r>
          </a:p>
          <a:p>
            <a:pPr marL="457200" lvl="1" indent="0" algn="l">
              <a:buFont typeface="Arial" panose="020B0604020202020204" pitchFamily="34" charset="0"/>
              <a:buNone/>
            </a:pPr>
            <a:r>
              <a:rPr lang="en-US" b="0" i="0" dirty="0">
                <a:solidFill>
                  <a:srgbClr val="D1D5DB"/>
                </a:solidFill>
                <a:effectLst/>
                <a:latin typeface="Arial" panose="020B0604020202020204" pitchFamily="34" charset="0"/>
                <a:cs typeface="Arial" panose="020B0604020202020204" pitchFamily="34" charset="0"/>
              </a:rPr>
              <a:t>Hash table-based implementation of the Set interface.</a:t>
            </a:r>
          </a:p>
          <a:p>
            <a:pPr marL="457200" lvl="1" indent="0" algn="l">
              <a:buFont typeface="Arial" panose="020B0604020202020204" pitchFamily="34" charset="0"/>
              <a:buNone/>
            </a:pPr>
            <a:r>
              <a:rPr lang="en-US" b="0" i="0" dirty="0">
                <a:solidFill>
                  <a:srgbClr val="D1D5DB"/>
                </a:solidFill>
                <a:effectLst/>
                <a:latin typeface="Arial" panose="020B0604020202020204" pitchFamily="34" charset="0"/>
                <a:cs typeface="Arial" panose="020B0604020202020204" pitchFamily="34" charset="0"/>
              </a:rPr>
              <a:t>Offers constant-time performance for the basic operations.</a:t>
            </a:r>
          </a:p>
          <a:p>
            <a:pPr marL="457200" lvl="1" indent="0" algn="l">
              <a:buFont typeface="Arial" panose="020B0604020202020204" pitchFamily="34" charset="0"/>
              <a:buNone/>
            </a:pPr>
            <a:r>
              <a:rPr lang="en-US" b="0" i="0" dirty="0">
                <a:solidFill>
                  <a:srgbClr val="D1D5DB"/>
                </a:solidFill>
                <a:effectLst/>
                <a:latin typeface="Arial" panose="020B0604020202020204" pitchFamily="34" charset="0"/>
                <a:cs typeface="Arial" panose="020B0604020202020204" pitchFamily="34" charset="0"/>
              </a:rPr>
              <a:t>	</a:t>
            </a:r>
          </a:p>
          <a:p>
            <a:pPr marL="457200" lvl="1" indent="0" algn="l">
              <a:buFont typeface="Arial" panose="020B0604020202020204" pitchFamily="34" charset="0"/>
              <a:buNone/>
            </a:pPr>
            <a:r>
              <a:rPr lang="en-US" b="0" i="0" dirty="0">
                <a:solidFill>
                  <a:srgbClr val="D1D5DB"/>
                </a:solidFill>
                <a:effectLst/>
                <a:latin typeface="Arial" panose="020B0604020202020204" pitchFamily="34" charset="0"/>
                <a:cs typeface="Arial" panose="020B0604020202020204" pitchFamily="34" charset="0"/>
              </a:rPr>
              <a:t>	</a:t>
            </a:r>
            <a:r>
              <a:rPr lang="en-US" b="1" i="0" dirty="0">
                <a:solidFill>
                  <a:srgbClr val="D1D5DB"/>
                </a:solidFill>
                <a:effectLst/>
                <a:latin typeface="Arial" panose="020B0604020202020204" pitchFamily="34" charset="0"/>
                <a:cs typeface="Arial" panose="020B0604020202020204" pitchFamily="34" charset="0"/>
              </a:rPr>
              <a:t>3.2LinkedHashSet</a:t>
            </a:r>
            <a:r>
              <a:rPr lang="en-US" b="0" i="0" dirty="0">
                <a:solidFill>
                  <a:srgbClr val="D1D5DB"/>
                </a:solidFill>
                <a:effectLst/>
                <a:latin typeface="Arial" panose="020B0604020202020204" pitchFamily="34" charset="0"/>
                <a:cs typeface="Arial" panose="020B0604020202020204" pitchFamily="34" charset="0"/>
              </a:rPr>
              <a:t> (implements Set):</a:t>
            </a:r>
          </a:p>
          <a:p>
            <a:pPr marL="457200" lvl="1" indent="0" algn="l">
              <a:buFont typeface="Arial" panose="020B0604020202020204" pitchFamily="34" charset="0"/>
              <a:buNone/>
            </a:pPr>
            <a:r>
              <a:rPr lang="en-US" b="0" i="0" dirty="0">
                <a:solidFill>
                  <a:srgbClr val="D1D5DB"/>
                </a:solidFill>
                <a:effectLst/>
                <a:latin typeface="Arial" panose="020B0604020202020204" pitchFamily="34" charset="0"/>
                <a:cs typeface="Arial" panose="020B0604020202020204" pitchFamily="34" charset="0"/>
              </a:rPr>
              <a:t>Hash table and linked list-based implementation of the Set interface.</a:t>
            </a:r>
          </a:p>
          <a:p>
            <a:pPr marL="457200" lvl="1" indent="0" algn="l">
              <a:buFont typeface="Arial" panose="020B0604020202020204" pitchFamily="34" charset="0"/>
              <a:buNone/>
            </a:pPr>
            <a:r>
              <a:rPr lang="en-US" b="0" i="0" dirty="0">
                <a:solidFill>
                  <a:srgbClr val="D1D5DB"/>
                </a:solidFill>
                <a:effectLst/>
                <a:latin typeface="Arial" panose="020B0604020202020204" pitchFamily="34" charset="0"/>
                <a:cs typeface="Arial" panose="020B0604020202020204" pitchFamily="34" charset="0"/>
              </a:rPr>
              <a:t>Maintains insertion order of elements.</a:t>
            </a:r>
          </a:p>
          <a:p>
            <a:pPr marL="457200" lvl="1" indent="0" algn="l">
              <a:buFont typeface="Arial" panose="020B0604020202020204" pitchFamily="34" charset="0"/>
              <a:buNone/>
            </a:pPr>
            <a:r>
              <a:rPr lang="en-US" b="0" i="0" dirty="0">
                <a:solidFill>
                  <a:srgbClr val="D1D5DB"/>
                </a:solidFill>
                <a:effectLst/>
                <a:latin typeface="Arial" panose="020B0604020202020204" pitchFamily="34" charset="0"/>
                <a:cs typeface="Arial" panose="020B0604020202020204" pitchFamily="34" charset="0"/>
              </a:rPr>
              <a:t>	</a:t>
            </a:r>
          </a:p>
          <a:p>
            <a:pPr marL="457200" lvl="1" indent="0" algn="l">
              <a:buFont typeface="Arial" panose="020B0604020202020204" pitchFamily="34" charset="0"/>
              <a:buNone/>
            </a:pPr>
            <a:r>
              <a:rPr lang="en-US" b="0" i="0" dirty="0">
                <a:solidFill>
                  <a:srgbClr val="D1D5DB"/>
                </a:solidFill>
                <a:effectLst/>
                <a:latin typeface="Arial" panose="020B0604020202020204" pitchFamily="34" charset="0"/>
                <a:cs typeface="Arial" panose="020B0604020202020204" pitchFamily="34" charset="0"/>
              </a:rPr>
              <a:t>	</a:t>
            </a:r>
            <a:r>
              <a:rPr lang="en-US" b="1" i="0" dirty="0">
                <a:solidFill>
                  <a:srgbClr val="D1D5DB"/>
                </a:solidFill>
                <a:effectLst/>
                <a:latin typeface="Arial" panose="020B0604020202020204" pitchFamily="34" charset="0"/>
                <a:cs typeface="Arial" panose="020B0604020202020204" pitchFamily="34" charset="0"/>
              </a:rPr>
              <a:t>3.3 </a:t>
            </a:r>
            <a:r>
              <a:rPr lang="en-US" b="1" i="0" dirty="0" err="1">
                <a:solidFill>
                  <a:srgbClr val="D1D5DB"/>
                </a:solidFill>
                <a:effectLst/>
                <a:latin typeface="Arial" panose="020B0604020202020204" pitchFamily="34" charset="0"/>
                <a:cs typeface="Arial" panose="020B0604020202020204" pitchFamily="34" charset="0"/>
              </a:rPr>
              <a:t>TreeSet</a:t>
            </a:r>
            <a:r>
              <a:rPr lang="en-US" b="1" i="0" dirty="0">
                <a:solidFill>
                  <a:srgbClr val="D1D5DB"/>
                </a:solidFill>
                <a:effectLst/>
                <a:latin typeface="Arial" panose="020B0604020202020204" pitchFamily="34" charset="0"/>
                <a:cs typeface="Arial" panose="020B0604020202020204" pitchFamily="34" charset="0"/>
              </a:rPr>
              <a:t> (implements Set):</a:t>
            </a:r>
          </a:p>
          <a:p>
            <a:pPr marL="457200" lvl="1" indent="0" algn="l">
              <a:buFont typeface="Arial" panose="020B0604020202020204" pitchFamily="34" charset="0"/>
              <a:buNone/>
            </a:pPr>
            <a:r>
              <a:rPr lang="en-US" b="0" i="0" dirty="0">
                <a:solidFill>
                  <a:srgbClr val="D1D5DB"/>
                </a:solidFill>
                <a:effectLst/>
                <a:latin typeface="Arial" panose="020B0604020202020204" pitchFamily="34" charset="0"/>
                <a:cs typeface="Arial" panose="020B0604020202020204" pitchFamily="34" charset="0"/>
              </a:rPr>
              <a:t>Red-Black tree-based implementation of the Set interface.</a:t>
            </a:r>
          </a:p>
          <a:p>
            <a:pPr marL="457200" lvl="1" indent="0" algn="l">
              <a:buFont typeface="Arial" panose="020B0604020202020204" pitchFamily="34" charset="0"/>
              <a:buNone/>
            </a:pPr>
            <a:r>
              <a:rPr lang="en-US" b="0" i="0" dirty="0">
                <a:solidFill>
                  <a:srgbClr val="D1D5DB"/>
                </a:solidFill>
                <a:effectLst/>
                <a:latin typeface="Arial" panose="020B0604020202020204" pitchFamily="34" charset="0"/>
                <a:cs typeface="Arial" panose="020B0604020202020204" pitchFamily="34" charset="0"/>
              </a:rPr>
              <a:t>Maintains elements in sorted order.</a:t>
            </a:r>
          </a:p>
        </p:txBody>
      </p:sp>
      <p:sp>
        <p:nvSpPr>
          <p:cNvPr id="4" name="Slide Number Placeholder 3"/>
          <p:cNvSpPr>
            <a:spLocks noGrp="1"/>
          </p:cNvSpPr>
          <p:nvPr>
            <p:ph type="sldNum" sz="quarter" idx="10"/>
          </p:nvPr>
        </p:nvSpPr>
        <p:spPr/>
        <p:txBody>
          <a:bodyPr/>
          <a:lstStyle/>
          <a:p>
            <a:fld id="{385629A1-CBF1-44DE-A853-F57DCAC652F5}" type="slidenum">
              <a:rPr lang="en-IN" smtClean="0"/>
              <a:pPr/>
              <a:t>19</a:t>
            </a:fld>
            <a:endParaRPr lang="en-IN"/>
          </a:p>
        </p:txBody>
      </p:sp>
    </p:spTree>
    <p:extLst>
      <p:ext uri="{BB962C8B-B14F-4D97-AF65-F5344CB8AC3E}">
        <p14:creationId xmlns:p14="http://schemas.microsoft.com/office/powerpoint/2010/main" val="253399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sz="1100" b="0" i="0" kern="1200" dirty="0">
              <a:solidFill>
                <a:schemeClr val="tx1"/>
              </a:solidFill>
              <a:effectLst/>
              <a:latin typeface="+mn-lt"/>
              <a:ea typeface="+mn-ea"/>
            </a:endParaRPr>
          </a:p>
          <a:p>
            <a:pPr marL="171450" lvl="0" indent="-171450" algn="l" rtl="0">
              <a:lnSpc>
                <a:spcPct val="100000"/>
              </a:lnSpc>
              <a:spcBef>
                <a:spcPts val="0"/>
              </a:spcBef>
              <a:spcAft>
                <a:spcPts val="0"/>
              </a:spcAft>
              <a:buSzPts val="1100"/>
              <a:buFont typeface="Arial" panose="020B0604020202020204" pitchFamily="34" charset="0"/>
              <a:buChar char="•"/>
            </a:pPr>
            <a:r>
              <a:rPr lang="en-US" dirty="0"/>
              <a:t>Java Exception</a:t>
            </a:r>
          </a:p>
          <a:p>
            <a:pPr marL="171450" lvl="0" indent="-171450" algn="l" rtl="0">
              <a:lnSpc>
                <a:spcPct val="100000"/>
              </a:lnSpc>
              <a:spcBef>
                <a:spcPts val="0"/>
              </a:spcBef>
              <a:spcAft>
                <a:spcPts val="0"/>
              </a:spcAft>
              <a:buSzPts val="1100"/>
              <a:buFont typeface="Arial" panose="020B0604020202020204" pitchFamily="34" charset="0"/>
              <a:buChar char="•"/>
            </a:pPr>
            <a:r>
              <a:rPr lang="en-US" dirty="0"/>
              <a:t>Types of Java Exception</a:t>
            </a:r>
          </a:p>
          <a:p>
            <a:pPr marL="171450" lvl="0" indent="-171450" algn="l" rtl="0">
              <a:lnSpc>
                <a:spcPct val="100000"/>
              </a:lnSpc>
              <a:spcBef>
                <a:spcPts val="0"/>
              </a:spcBef>
              <a:spcAft>
                <a:spcPts val="0"/>
              </a:spcAft>
              <a:buSzPts val="1100"/>
              <a:buFont typeface="Arial" panose="020B0604020202020204" pitchFamily="34" charset="0"/>
              <a:buChar char="•"/>
            </a:pPr>
            <a:r>
              <a:rPr lang="en-US" dirty="0"/>
              <a:t>Exception Handling</a:t>
            </a:r>
          </a:p>
          <a:p>
            <a:pPr marL="171450" lvl="0" indent="-171450" algn="l" rtl="0">
              <a:lnSpc>
                <a:spcPct val="100000"/>
              </a:lnSpc>
              <a:spcBef>
                <a:spcPts val="0"/>
              </a:spcBef>
              <a:spcAft>
                <a:spcPts val="0"/>
              </a:spcAft>
              <a:buSzPts val="1100"/>
              <a:buFont typeface="Arial" panose="020B0604020202020204" pitchFamily="34" charset="0"/>
              <a:buChar char="•"/>
            </a:pPr>
            <a:r>
              <a:rPr lang="en-US" dirty="0"/>
              <a:t>Try and Catch the block</a:t>
            </a:r>
          </a:p>
          <a:p>
            <a:pPr marL="171450" lvl="0" indent="-171450" algn="l" rtl="0">
              <a:lnSpc>
                <a:spcPct val="100000"/>
              </a:lnSpc>
              <a:spcBef>
                <a:spcPts val="0"/>
              </a:spcBef>
              <a:spcAft>
                <a:spcPts val="0"/>
              </a:spcAft>
              <a:buSzPts val="1100"/>
              <a:buFont typeface="Arial" panose="020B0604020202020204" pitchFamily="34" charset="0"/>
              <a:buChar char="•"/>
            </a:pPr>
            <a:r>
              <a:rPr lang="en-US" dirty="0"/>
              <a:t>Threading</a:t>
            </a:r>
          </a:p>
          <a:p>
            <a:pPr marL="171450" lvl="0" indent="-171450" algn="l" rtl="0">
              <a:lnSpc>
                <a:spcPct val="100000"/>
              </a:lnSpc>
              <a:spcBef>
                <a:spcPts val="0"/>
              </a:spcBef>
              <a:spcAft>
                <a:spcPts val="0"/>
              </a:spcAft>
              <a:buSzPts val="1100"/>
              <a:buFont typeface="Arial" panose="020B0604020202020204" pitchFamily="34" charset="0"/>
              <a:buChar char="•"/>
            </a:pPr>
            <a:r>
              <a:rPr lang="en-US" dirty="0"/>
              <a:t>Collection</a:t>
            </a:r>
          </a:p>
          <a:p>
            <a:pPr marL="171450" lvl="0" indent="-171450" algn="l" rtl="0">
              <a:lnSpc>
                <a:spcPct val="100000"/>
              </a:lnSpc>
              <a:spcBef>
                <a:spcPts val="0"/>
              </a:spcBef>
              <a:spcAft>
                <a:spcPts val="0"/>
              </a:spcAft>
              <a:buSzPts val="1100"/>
              <a:buFont typeface="Arial" panose="020B0604020202020204" pitchFamily="34" charset="0"/>
              <a:buChar char="•"/>
            </a:pPr>
            <a:r>
              <a:rPr lang="en-US" dirty="0"/>
              <a:t>Lambda</a:t>
            </a:r>
          </a:p>
          <a:p>
            <a:pPr marL="171450" lvl="0" indent="-171450" algn="l" rtl="0">
              <a:lnSpc>
                <a:spcPct val="100000"/>
              </a:lnSpc>
              <a:spcBef>
                <a:spcPts val="0"/>
              </a:spcBef>
              <a:spcAft>
                <a:spcPts val="0"/>
              </a:spcAft>
              <a:buSzPts val="1100"/>
              <a:buFont typeface="Arial" panose="020B0604020202020204" pitchFamily="34" charset="0"/>
              <a:buChar char="•"/>
            </a:pPr>
            <a:r>
              <a:rPr lang="en-US" dirty="0"/>
              <a:t>Annotation </a:t>
            </a:r>
          </a:p>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0283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dirty="0"/>
              <a:t>Explain the concept as well as provide the examples where to use annotations</a:t>
            </a:r>
          </a:p>
          <a:p>
            <a:pPr marL="0" indent="0">
              <a:buFont typeface="Arial" panose="020B0604020202020204" pitchFamily="34" charset="0"/>
              <a:buNone/>
            </a:pPr>
            <a:r>
              <a:rPr lang="en-IN" dirty="0"/>
              <a:t>--------------------------------------------------</a:t>
            </a:r>
          </a:p>
          <a:p>
            <a:pPr marL="171450" indent="-171450">
              <a:buFont typeface="Arial" panose="020B0604020202020204" pitchFamily="34" charset="0"/>
              <a:buChar char="•"/>
            </a:pPr>
            <a:r>
              <a:rPr lang="en-IN" dirty="0"/>
              <a:t>Annotations are used to provide supplemental information about a program. </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Annotations start with ‘@’.</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Annotations do not change the action of a compiled program.</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Annotations help to associate metadata (information) to the program elements</a:t>
            </a:r>
          </a:p>
          <a:p>
            <a:pPr marL="171450" indent="-171450">
              <a:buFont typeface="Arial" panose="020B0604020202020204" pitchFamily="34" charset="0"/>
              <a:buChar char="•"/>
            </a:pPr>
            <a:r>
              <a:rPr lang="en-IN" dirty="0"/>
              <a:t>There are several built-in annotations in Java. Some annotations are applied to Java code and some to other annotations.</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Built-In Java Annotations used in Java code</a:t>
            </a:r>
          </a:p>
          <a:p>
            <a:pPr marL="171450" indent="-171450">
              <a:buFont typeface="Arial" panose="020B0604020202020204" pitchFamily="34" charset="0"/>
              <a:buChar char="•"/>
            </a:pPr>
            <a:r>
              <a:rPr lang="en-IN" dirty="0"/>
              <a:t>@Override</a:t>
            </a:r>
          </a:p>
          <a:p>
            <a:pPr marL="171450" indent="-171450">
              <a:buFont typeface="Arial" panose="020B0604020202020204" pitchFamily="34" charset="0"/>
              <a:buChar char="•"/>
            </a:pPr>
            <a:r>
              <a:rPr lang="en-IN" dirty="0"/>
              <a:t>@SuppressWarnings</a:t>
            </a:r>
          </a:p>
          <a:p>
            <a:pPr marL="171450" indent="-171450">
              <a:buFont typeface="Arial" panose="020B0604020202020204" pitchFamily="34" charset="0"/>
              <a:buChar char="•"/>
            </a:pPr>
            <a:r>
              <a:rPr lang="en-IN" dirty="0"/>
              <a:t>@Deprecated</a:t>
            </a:r>
          </a:p>
          <a:p>
            <a:pPr marL="171450" indent="-171450">
              <a:buFont typeface="Arial" panose="020B0604020202020204" pitchFamily="34" charset="0"/>
              <a:buChar char="•"/>
            </a:pPr>
            <a:r>
              <a:rPr lang="en-IN" dirty="0"/>
              <a:t>Built-In Java Annotations used in other annotations</a:t>
            </a:r>
          </a:p>
          <a:p>
            <a:pPr marL="171450" indent="-171450">
              <a:buFont typeface="Arial" panose="020B0604020202020204" pitchFamily="34" charset="0"/>
              <a:buChar char="•"/>
            </a:pPr>
            <a:r>
              <a:rPr lang="en-IN" dirty="0"/>
              <a:t>@Target</a:t>
            </a:r>
          </a:p>
          <a:p>
            <a:pPr marL="171450" indent="-171450">
              <a:buFont typeface="Arial" panose="020B0604020202020204" pitchFamily="34" charset="0"/>
              <a:buChar char="•"/>
            </a:pPr>
            <a:r>
              <a:rPr lang="en-IN" dirty="0"/>
              <a:t>@Retention</a:t>
            </a:r>
          </a:p>
          <a:p>
            <a:pPr marL="171450" indent="-171450">
              <a:buFont typeface="Arial" panose="020B0604020202020204" pitchFamily="34" charset="0"/>
              <a:buChar char="•"/>
            </a:pPr>
            <a:r>
              <a:rPr lang="en-IN" dirty="0"/>
              <a:t>@Inherited</a:t>
            </a:r>
          </a:p>
          <a:p>
            <a:pPr marL="171450" indent="-171450">
              <a:buFont typeface="Arial" panose="020B0604020202020204" pitchFamily="34" charset="0"/>
              <a:buChar char="•"/>
            </a:pPr>
            <a:r>
              <a:rPr lang="en-IN" dirty="0"/>
              <a:t>@Documented</a:t>
            </a:r>
          </a:p>
        </p:txBody>
      </p:sp>
      <p:sp>
        <p:nvSpPr>
          <p:cNvPr id="4" name="Slide Number Placeholder 3"/>
          <p:cNvSpPr>
            <a:spLocks noGrp="1"/>
          </p:cNvSpPr>
          <p:nvPr>
            <p:ph type="sldNum" sz="quarter" idx="10"/>
          </p:nvPr>
        </p:nvSpPr>
        <p:spPr/>
        <p:txBody>
          <a:bodyPr/>
          <a:lstStyle/>
          <a:p>
            <a:fld id="{385629A1-CBF1-44DE-A853-F57DCAC652F5}" type="slidenum">
              <a:rPr lang="en-IN" smtClean="0"/>
              <a:pPr/>
              <a:t>20</a:t>
            </a:fld>
            <a:endParaRPr lang="en-IN"/>
          </a:p>
        </p:txBody>
      </p:sp>
    </p:spTree>
    <p:extLst>
      <p:ext uri="{BB962C8B-B14F-4D97-AF65-F5344CB8AC3E}">
        <p14:creationId xmlns:p14="http://schemas.microsoft.com/office/powerpoint/2010/main" val="4141376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Look at the slide.</a:t>
            </a:r>
            <a:r>
              <a:rPr lang="en-IN" baseline="0" dirty="0"/>
              <a:t> You can observe that there are 2 types of annotations:</a:t>
            </a:r>
          </a:p>
          <a:p>
            <a:pPr marL="171450" indent="-171450">
              <a:buFont typeface="Arial" panose="020B0604020202020204" pitchFamily="34" charset="0"/>
              <a:buChar char="•"/>
            </a:pPr>
            <a:r>
              <a:rPr lang="en-IN" baseline="0" dirty="0"/>
              <a:t>1. Standard and</a:t>
            </a:r>
          </a:p>
          <a:p>
            <a:pPr marL="171450" indent="-171450">
              <a:buFont typeface="Arial" panose="020B0604020202020204" pitchFamily="34" charset="0"/>
              <a:buChar char="•"/>
            </a:pPr>
            <a:r>
              <a:rPr lang="en-IN" baseline="0" dirty="0"/>
              <a:t>2. Custom</a:t>
            </a:r>
          </a:p>
          <a:p>
            <a:pPr marL="171450" indent="-171450">
              <a:buFont typeface="Arial" panose="020B0604020202020204" pitchFamily="34" charset="0"/>
              <a:buChar char="•"/>
            </a:pPr>
            <a:r>
              <a:rPr lang="en-IN" baseline="0" dirty="0"/>
              <a:t>Further standard annotations could be categorized into General purpose and Meta annotations.</a:t>
            </a:r>
          </a:p>
          <a:p>
            <a:pPr marL="0" indent="0">
              <a:buFont typeface="Arial" panose="020B0604020202020204" pitchFamily="34" charset="0"/>
              <a:buNone/>
            </a:pPr>
            <a:endParaRPr lang="en-IN" dirty="0"/>
          </a:p>
        </p:txBody>
      </p:sp>
      <p:sp>
        <p:nvSpPr>
          <p:cNvPr id="4" name="Slide Number Placeholder 3"/>
          <p:cNvSpPr>
            <a:spLocks noGrp="1"/>
          </p:cNvSpPr>
          <p:nvPr>
            <p:ph type="sldNum" sz="quarter" idx="10"/>
          </p:nvPr>
        </p:nvSpPr>
        <p:spPr/>
        <p:txBody>
          <a:bodyPr/>
          <a:lstStyle/>
          <a:p>
            <a:fld id="{385629A1-CBF1-44DE-A853-F57DCAC652F5}" type="slidenum">
              <a:rPr lang="en-IN" smtClean="0"/>
              <a:pPr/>
              <a:t>21</a:t>
            </a:fld>
            <a:endParaRPr lang="en-IN"/>
          </a:p>
        </p:txBody>
      </p:sp>
    </p:spTree>
    <p:extLst>
      <p:ext uri="{BB962C8B-B14F-4D97-AF65-F5344CB8AC3E}">
        <p14:creationId xmlns:p14="http://schemas.microsoft.com/office/powerpoint/2010/main" val="3857232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dirty="0"/>
              <a:t>Trainer will switch to VS code and execute the example to understand concepts in detail</a:t>
            </a:r>
          </a:p>
          <a:p>
            <a:endParaRPr lang="en-IN" dirty="0"/>
          </a:p>
        </p:txBody>
      </p:sp>
    </p:spTree>
    <p:extLst>
      <p:ext uri="{BB962C8B-B14F-4D97-AF65-F5344CB8AC3E}">
        <p14:creationId xmlns:p14="http://schemas.microsoft.com/office/powerpoint/2010/main" val="3045563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tab pos="0" algn="l"/>
              </a:tabLst>
              <a:defRPr/>
            </a:pPr>
            <a:r>
              <a:rPr lang="en-US" sz="1100" b="1" dirty="0">
                <a:solidFill>
                  <a:srgbClr val="213163"/>
                </a:solidFill>
              </a:rPr>
              <a:t>Summary</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tab pos="0" algn="l"/>
              </a:tabLst>
              <a:defRPr/>
            </a:pPr>
            <a:endParaRPr lang="en-US" sz="1100" b="1" dirty="0">
              <a:solidFill>
                <a:srgbClr val="213163"/>
              </a:solidFill>
            </a:endParaRPr>
          </a:p>
          <a:p>
            <a:pPr marL="158750" indent="0">
              <a:spcBef>
                <a:spcPts val="600"/>
              </a:spcBef>
              <a:buNone/>
            </a:pPr>
            <a:r>
              <a:rPr lang="en-US" sz="1100" dirty="0"/>
              <a:t>Well done! You have completed this course and now you have understand about: </a:t>
            </a:r>
          </a:p>
          <a:p>
            <a:pPr marL="158750" indent="0">
              <a:spcBef>
                <a:spcPts val="600"/>
              </a:spcBef>
              <a:buNone/>
            </a:pPr>
            <a:endParaRPr lang="en-US" sz="1100" dirty="0"/>
          </a:p>
          <a:p>
            <a:pPr marL="173736" indent="-173736">
              <a:spcBef>
                <a:spcPts val="600"/>
              </a:spcBef>
              <a:buFont typeface="Arial" panose="020B0604020202020204" pitchFamily="34" charset="0"/>
              <a:buChar char="•"/>
            </a:pPr>
            <a:r>
              <a:rPr lang="en-US" sz="1100" dirty="0"/>
              <a:t>Java Exception</a:t>
            </a:r>
          </a:p>
          <a:p>
            <a:pPr marL="173736" indent="-173736">
              <a:spcBef>
                <a:spcPts val="600"/>
              </a:spcBef>
              <a:buFont typeface="Arial" panose="020B0604020202020204" pitchFamily="34" charset="0"/>
              <a:buChar char="•"/>
            </a:pPr>
            <a:r>
              <a:rPr lang="en-US" sz="1100" dirty="0"/>
              <a:t>Types of Java Exception</a:t>
            </a:r>
          </a:p>
          <a:p>
            <a:pPr marL="173736" indent="-173736">
              <a:spcBef>
                <a:spcPts val="600"/>
              </a:spcBef>
              <a:buFont typeface="Arial" panose="020B0604020202020204" pitchFamily="34" charset="0"/>
              <a:buChar char="•"/>
            </a:pPr>
            <a:r>
              <a:rPr lang="en-US" sz="1100" dirty="0"/>
              <a:t>Exception Handling</a:t>
            </a:r>
          </a:p>
          <a:p>
            <a:pPr marL="173736" indent="-173736">
              <a:spcBef>
                <a:spcPts val="600"/>
              </a:spcBef>
              <a:buFont typeface="Arial" panose="020B0604020202020204" pitchFamily="34" charset="0"/>
              <a:buChar char="•"/>
            </a:pPr>
            <a:r>
              <a:rPr lang="en-US" sz="1100" dirty="0"/>
              <a:t>Try and Catch the block</a:t>
            </a:r>
          </a:p>
          <a:p>
            <a:pPr marL="173736" indent="-173736">
              <a:spcBef>
                <a:spcPts val="600"/>
              </a:spcBef>
              <a:buFont typeface="Arial" panose="020B0604020202020204" pitchFamily="34" charset="0"/>
              <a:buChar char="•"/>
            </a:pPr>
            <a:r>
              <a:rPr lang="en-US" sz="1100" dirty="0"/>
              <a:t>Threading</a:t>
            </a:r>
          </a:p>
          <a:p>
            <a:pPr marL="173736" indent="-173736">
              <a:spcBef>
                <a:spcPts val="600"/>
              </a:spcBef>
              <a:buFont typeface="Arial" panose="020B0604020202020204" pitchFamily="34" charset="0"/>
              <a:buChar char="•"/>
            </a:pPr>
            <a:r>
              <a:rPr lang="en-US" sz="1100" dirty="0"/>
              <a:t>Collection</a:t>
            </a:r>
          </a:p>
          <a:p>
            <a:pPr marL="173736" indent="-173736">
              <a:spcBef>
                <a:spcPts val="600"/>
              </a:spcBef>
              <a:buFont typeface="Arial" panose="020B0604020202020204" pitchFamily="34" charset="0"/>
              <a:buChar char="•"/>
            </a:pPr>
            <a:r>
              <a:rPr lang="en-US" sz="1100" dirty="0"/>
              <a:t>Lambda</a:t>
            </a:r>
          </a:p>
          <a:p>
            <a:pPr marL="173736" indent="-173736">
              <a:spcBef>
                <a:spcPts val="600"/>
              </a:spcBef>
              <a:buFont typeface="Arial" panose="020B0604020202020204" pitchFamily="34" charset="0"/>
              <a:buChar char="•"/>
            </a:pPr>
            <a:r>
              <a:rPr lang="en-US" sz="1100" dirty="0"/>
              <a:t>Annotation </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23</a:t>
            </a:fld>
            <a:endParaRPr lang="en-US" sz="1200" b="0" strike="noStrike" spc="-1">
              <a:latin typeface="Times New Roman"/>
            </a:endParaRPr>
          </a:p>
        </p:txBody>
      </p:sp>
    </p:spTree>
    <p:extLst>
      <p:ext uri="{BB962C8B-B14F-4D97-AF65-F5344CB8AC3E}">
        <p14:creationId xmlns:p14="http://schemas.microsoft.com/office/powerpoint/2010/main" val="1158361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1. Predicting the amount of rainfall in a region based on various cues is a ______ problem.​</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a) Try</a:t>
            </a:r>
            <a:b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b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b) finally</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c) thrown</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d) catch</a:t>
            </a:r>
            <a:endParaRPr kumimoji="0" lang="en-US" sz="1100" b="0" i="0" u="none" strike="noStrike" kern="0" cap="none" spc="-1"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lang="en-US" sz="1100" b="0" i="0" u="none" strike="noStrike" kern="0" cap="none" spc="-1"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lang="en-US" sz="1100" b="0" i="0" dirty="0">
                <a:solidFill>
                  <a:srgbClr val="3A3A3A"/>
                </a:solidFill>
                <a:effectLst/>
                <a:latin typeface="Arial" panose="020B0604020202020204" pitchFamily="34" charset="0"/>
                <a:cs typeface="Arial" panose="020B0604020202020204" pitchFamily="34" charset="0"/>
              </a:rPr>
              <a:t>Answer: c</a:t>
            </a:r>
            <a:br>
              <a:rPr lang="en-US" sz="1100" dirty="0">
                <a:latin typeface="Arial" panose="020B0604020202020204" pitchFamily="34" charset="0"/>
                <a:cs typeface="Arial" panose="020B0604020202020204" pitchFamily="34" charset="0"/>
              </a:rPr>
            </a:br>
            <a:r>
              <a:rPr lang="en-US" sz="1100" b="0" i="0" dirty="0">
                <a:solidFill>
                  <a:srgbClr val="3A3A3A"/>
                </a:solidFill>
                <a:effectLst/>
                <a:latin typeface="Arial" panose="020B0604020202020204" pitchFamily="34" charset="0"/>
                <a:cs typeface="Arial" panose="020B0604020202020204" pitchFamily="34" charset="0"/>
              </a:rPr>
              <a:t>Explanation: Exceptional handling is managed via 5 keywords – try, catch, throws, throw and finally.</a:t>
            </a:r>
            <a:endPar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24</a:t>
            </a:fld>
            <a:endParaRPr lang="en-US" sz="1200" b="0" strike="noStrike" spc="-1">
              <a:latin typeface="Times New Roman"/>
            </a:endParaRPr>
          </a:p>
        </p:txBody>
      </p:sp>
    </p:spTree>
    <p:extLst>
      <p:ext uri="{BB962C8B-B14F-4D97-AF65-F5344CB8AC3E}">
        <p14:creationId xmlns:p14="http://schemas.microsoft.com/office/powerpoint/2010/main" val="137023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2. What will be the output of the Java program?</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a) Hello</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b) World</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c) HelloWorld</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d) Hello World</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lang="en-US" sz="1100" b="0" i="0" dirty="0">
                <a:solidFill>
                  <a:srgbClr val="3A3A3A"/>
                </a:solidFill>
                <a:effectLst/>
                <a:latin typeface="Arial" panose="020B0604020202020204" pitchFamily="34" charset="0"/>
                <a:cs typeface="Arial" panose="020B0604020202020204" pitchFamily="34" charset="0"/>
              </a:rPr>
              <a:t>Answer: b</a:t>
            </a:r>
            <a:br>
              <a:rPr lang="en-US" sz="1100" dirty="0">
                <a:latin typeface="Arial" panose="020B0604020202020204" pitchFamily="34" charset="0"/>
                <a:cs typeface="Arial" panose="020B0604020202020204" pitchFamily="34" charset="0"/>
              </a:rPr>
            </a:br>
            <a:r>
              <a:rPr lang="en-US" sz="1100" b="0" i="0" dirty="0">
                <a:solidFill>
                  <a:srgbClr val="3A3A3A"/>
                </a:solidFill>
                <a:effectLst/>
                <a:latin typeface="Arial" panose="020B0604020202020204" pitchFamily="34" charset="0"/>
                <a:cs typeface="Arial" panose="020B0604020202020204" pitchFamily="34" charset="0"/>
              </a:rPr>
              <a:t>Explanation: </a:t>
            </a:r>
            <a:r>
              <a:rPr lang="en-US" sz="1100" b="0" i="0" dirty="0" err="1">
                <a:solidFill>
                  <a:srgbClr val="3A3A3A"/>
                </a:solidFill>
                <a:effectLst/>
                <a:latin typeface="Arial" panose="020B0604020202020204" pitchFamily="34" charset="0"/>
                <a:cs typeface="Arial" panose="020B0604020202020204" pitchFamily="34" charset="0"/>
              </a:rPr>
              <a:t>System.ou.print</a:t>
            </a:r>
            <a:r>
              <a:rPr lang="en-US" sz="1100" b="0" i="0" dirty="0">
                <a:solidFill>
                  <a:srgbClr val="3A3A3A"/>
                </a:solidFill>
                <a:effectLst/>
                <a:latin typeface="Arial" panose="020B0604020202020204" pitchFamily="34" charset="0"/>
                <a:cs typeface="Arial" panose="020B0604020202020204" pitchFamily="34" charset="0"/>
              </a:rPr>
              <a:t>() function first converts the whole parameters into a string and then prints, before “Hello” goes to output stream 1 / 0 error is encountered which is cached by catch block printing just “World”.</a:t>
            </a:r>
            <a:endPar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25</a:t>
            </a:fld>
            <a:endParaRPr lang="en-US" sz="1200" b="0" strike="noStrike" spc="-1">
              <a:latin typeface="Times New Roman"/>
            </a:endParaRPr>
          </a:p>
        </p:txBody>
      </p:sp>
    </p:spTree>
    <p:extLst>
      <p:ext uri="{BB962C8B-B14F-4D97-AF65-F5344CB8AC3E}">
        <p14:creationId xmlns:p14="http://schemas.microsoft.com/office/powerpoint/2010/main" val="2980756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spcBef>
                <a:spcPts val="600"/>
              </a:spcBef>
              <a:buSzTx/>
              <a:buNone/>
              <a:defRPr/>
            </a:pPr>
            <a:r>
              <a:rPr lang="en-US" sz="1100" dirty="0">
                <a:latin typeface="Arial" panose="020B0604020202020204" pitchFamily="34" charset="0"/>
                <a:cs typeface="Arial" panose="020B0604020202020204" pitchFamily="34" charset="0"/>
              </a:rPr>
              <a:t>3. </a:t>
            </a: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Which version of Java introduced annotation?</a:t>
            </a:r>
            <a:endParaRPr lang="en-US" sz="11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fi-FI"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a) Java 5</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fi-FI"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b) Java 6</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fi-FI"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c) Java 7</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fi-FI"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d) Java 8</a:t>
            </a:r>
            <a:endPar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lang="en-US" sz="1100" b="0" i="0" dirty="0">
                <a:solidFill>
                  <a:srgbClr val="3A3A3A"/>
                </a:solidFill>
                <a:effectLst/>
                <a:latin typeface="Arial" panose="020B0604020202020204" pitchFamily="34" charset="0"/>
                <a:cs typeface="Arial" panose="020B0604020202020204" pitchFamily="34" charset="0"/>
              </a:rPr>
              <a:t>Answer: a</a:t>
            </a:r>
            <a:br>
              <a:rPr lang="en-US" sz="1100" dirty="0">
                <a:latin typeface="Arial" panose="020B0604020202020204" pitchFamily="34" charset="0"/>
                <a:cs typeface="Arial" panose="020B0604020202020204" pitchFamily="34" charset="0"/>
              </a:rPr>
            </a:br>
            <a:r>
              <a:rPr lang="en-US" sz="1100" b="0" i="0" dirty="0">
                <a:solidFill>
                  <a:srgbClr val="3A3A3A"/>
                </a:solidFill>
                <a:effectLst/>
                <a:latin typeface="Arial" panose="020B0604020202020204" pitchFamily="34" charset="0"/>
                <a:cs typeface="Arial" panose="020B0604020202020204" pitchFamily="34" charset="0"/>
              </a:rPr>
              <a:t>Explanation: Annotation were introduced with Java 5 version.</a:t>
            </a:r>
            <a:endPar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26</a:t>
            </a:fld>
            <a:endParaRPr lang="en-US" sz="1200" b="0" strike="noStrike" spc="-1">
              <a:latin typeface="Times New Roman"/>
            </a:endParaRPr>
          </a:p>
        </p:txBody>
      </p:sp>
    </p:spTree>
    <p:extLst>
      <p:ext uri="{BB962C8B-B14F-4D97-AF65-F5344CB8AC3E}">
        <p14:creationId xmlns:p14="http://schemas.microsoft.com/office/powerpoint/2010/main" val="1626710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4. Which of these methods deletes all the elements from invoking collection?</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IN" sz="1100" b="0" i="0" u="none" strike="noStrike" kern="0" cap="none" spc="0" normalizeH="0" baseline="0" noProof="0" dirty="0">
                <a:ln>
                  <a:noFill/>
                </a:ln>
                <a:solidFill>
                  <a:srgbClr val="3A3A3A"/>
                </a:solidFill>
                <a:effectLst/>
                <a:uLnTx/>
                <a:uFillTx/>
                <a:latin typeface="Arial" panose="020B0604020202020204" pitchFamily="34" charset="0"/>
                <a:cs typeface="Arial" panose="020B0604020202020204" pitchFamily="34" charset="0"/>
                <a:sym typeface="Arial"/>
              </a:rPr>
              <a:t>a) clear()</a:t>
            </a:r>
            <a:endParaRPr kumimoji="0" lang="en-IN"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IN" sz="1100" b="0" i="0" u="none" strike="noStrike" kern="0" cap="none" spc="0" normalizeH="0" baseline="0" noProof="0" dirty="0">
                <a:ln>
                  <a:noFill/>
                </a:ln>
                <a:solidFill>
                  <a:srgbClr val="3A3A3A"/>
                </a:solidFill>
                <a:effectLst/>
                <a:uLnTx/>
                <a:uFillTx/>
                <a:latin typeface="Arial" panose="020B0604020202020204" pitchFamily="34" charset="0"/>
                <a:cs typeface="Arial" panose="020B0604020202020204" pitchFamily="34" charset="0"/>
                <a:sym typeface="Arial"/>
              </a:rPr>
              <a:t>b) reset()</a:t>
            </a:r>
            <a:endParaRPr kumimoji="0" lang="en-IN"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IN" sz="1100" b="0" i="0" u="none" strike="noStrike" kern="0" cap="none" spc="0" normalizeH="0" baseline="0" noProof="0" dirty="0">
                <a:ln>
                  <a:noFill/>
                </a:ln>
                <a:solidFill>
                  <a:srgbClr val="3A3A3A"/>
                </a:solidFill>
                <a:effectLst/>
                <a:uLnTx/>
                <a:uFillTx/>
                <a:latin typeface="Arial" panose="020B0604020202020204" pitchFamily="34" charset="0"/>
                <a:cs typeface="Arial" panose="020B0604020202020204" pitchFamily="34" charset="0"/>
                <a:sym typeface="Arial"/>
              </a:rPr>
              <a:t>c) delete()</a:t>
            </a:r>
            <a:endParaRPr kumimoji="0" lang="en-IN"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IN" sz="1100" b="0" i="0" u="none" strike="noStrike" kern="0" cap="none" spc="0" normalizeH="0" baseline="0" noProof="0" dirty="0">
                <a:ln>
                  <a:noFill/>
                </a:ln>
                <a:solidFill>
                  <a:srgbClr val="3A3A3A"/>
                </a:solidFill>
                <a:effectLst/>
                <a:uLnTx/>
                <a:uFillTx/>
                <a:latin typeface="Arial" panose="020B0604020202020204" pitchFamily="34" charset="0"/>
                <a:cs typeface="Arial" panose="020B0604020202020204" pitchFamily="34" charset="0"/>
                <a:sym typeface="Arial"/>
              </a:rPr>
              <a:t>d) refresh()</a:t>
            </a:r>
            <a:endPar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lang="en-US" sz="1100" b="0" i="0" dirty="0">
                <a:solidFill>
                  <a:srgbClr val="3A3A3A"/>
                </a:solidFill>
                <a:effectLst/>
                <a:latin typeface="Arial" panose="020B0604020202020204" pitchFamily="34" charset="0"/>
                <a:cs typeface="Arial" panose="020B0604020202020204" pitchFamily="34" charset="0"/>
              </a:rPr>
              <a:t>Answer: a</a:t>
            </a:r>
            <a:br>
              <a:rPr lang="en-US" sz="1100" dirty="0">
                <a:latin typeface="Arial" panose="020B0604020202020204" pitchFamily="34" charset="0"/>
                <a:cs typeface="Arial" panose="020B0604020202020204" pitchFamily="34" charset="0"/>
              </a:rPr>
            </a:br>
            <a:r>
              <a:rPr lang="en-US" sz="1100" b="0" i="0" dirty="0">
                <a:solidFill>
                  <a:srgbClr val="3A3A3A"/>
                </a:solidFill>
                <a:effectLst/>
                <a:latin typeface="Arial" panose="020B0604020202020204" pitchFamily="34" charset="0"/>
                <a:cs typeface="Arial" panose="020B0604020202020204" pitchFamily="34" charset="0"/>
              </a:rPr>
              <a:t>Explanation: clear() method removes all the elements from invoking collection.</a:t>
            </a:r>
            <a:endPar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27</a:t>
            </a:fld>
            <a:endParaRPr lang="en-US" sz="1200" b="0" strike="noStrike" spc="-1">
              <a:latin typeface="Times New Roman"/>
            </a:endParaRPr>
          </a:p>
        </p:txBody>
      </p:sp>
    </p:spTree>
    <p:extLst>
      <p:ext uri="{BB962C8B-B14F-4D97-AF65-F5344CB8AC3E}">
        <p14:creationId xmlns:p14="http://schemas.microsoft.com/office/powerpoint/2010/main" val="854596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5. What is the use of try &amp; catch?</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a) It allows us to manually handle the exception</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b) It allows to fix errors</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c) It prevents automatic terminating of the program in cases when an exception occurs</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d) All of the mentioned</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Ans: D) All of the mentioned</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28</a:t>
            </a:fld>
            <a:endParaRPr lang="en-US" sz="1200" b="0" strike="noStrike" spc="-1">
              <a:latin typeface="Times New Roman"/>
            </a:endParaRPr>
          </a:p>
        </p:txBody>
      </p:sp>
    </p:spTree>
    <p:extLst>
      <p:ext uri="{BB962C8B-B14F-4D97-AF65-F5344CB8AC3E}">
        <p14:creationId xmlns:p14="http://schemas.microsoft.com/office/powerpoint/2010/main" val="1682076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buNone/>
              <a:tabLst>
                <a:tab pos="0" algn="l"/>
              </a:tabLst>
            </a:pPr>
            <a:r>
              <a:rPr lang="en-US" sz="2000" b="0" strike="noStrike" spc="-1" dirty="0">
                <a:latin typeface="Arial"/>
              </a:rPr>
              <a:t>References</a:t>
            </a:r>
          </a:p>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29</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sz="1100" b="1" dirty="0"/>
              <a:t>Discuss what is error and error handling. Also discuss the difference between error and exception.</a:t>
            </a:r>
          </a:p>
          <a:p>
            <a:pPr marL="0" lvl="0" indent="0" algn="l" rtl="0">
              <a:lnSpc>
                <a:spcPct val="100000"/>
              </a:lnSpc>
              <a:spcBef>
                <a:spcPts val="0"/>
              </a:spcBef>
              <a:spcAft>
                <a:spcPts val="0"/>
              </a:spcAft>
              <a:buSzPts val="1100"/>
              <a:buNone/>
            </a:pPr>
            <a:endParaRPr lang="en-IN" sz="1100" b="1" dirty="0"/>
          </a:p>
          <a:p>
            <a:pPr marL="0" lvl="0" indent="0" algn="l" rtl="0">
              <a:lnSpc>
                <a:spcPct val="100000"/>
              </a:lnSpc>
              <a:spcBef>
                <a:spcPts val="0"/>
              </a:spcBef>
              <a:spcAft>
                <a:spcPts val="0"/>
              </a:spcAft>
              <a:buSzPts val="1100"/>
              <a:buNone/>
            </a:pPr>
            <a:r>
              <a:rPr lang="en-IN" sz="1100" b="1" dirty="0"/>
              <a:t>-----------------------------------------------------------------</a:t>
            </a:r>
          </a:p>
          <a:p>
            <a:pPr marL="0" lvl="0" indent="0" algn="l" rtl="0">
              <a:lnSpc>
                <a:spcPct val="100000"/>
              </a:lnSpc>
              <a:spcBef>
                <a:spcPts val="0"/>
              </a:spcBef>
              <a:spcAft>
                <a:spcPts val="0"/>
              </a:spcAft>
              <a:buSzPts val="1100"/>
              <a:buNone/>
            </a:pPr>
            <a:r>
              <a:rPr lang="en-IN" sz="1100" b="1" dirty="0"/>
              <a:t>Introduction</a:t>
            </a:r>
          </a:p>
          <a:p>
            <a:pPr marL="0" lvl="0" indent="0" algn="l" rtl="0">
              <a:lnSpc>
                <a:spcPct val="100000"/>
              </a:lnSpc>
              <a:spcBef>
                <a:spcPts val="0"/>
              </a:spcBef>
              <a:spcAft>
                <a:spcPts val="0"/>
              </a:spcAft>
              <a:buSzPts val="1100"/>
              <a:buNone/>
            </a:pPr>
            <a:endParaRPr lang="en-IN" sz="1100" b="1" dirty="0"/>
          </a:p>
          <a:p>
            <a:pPr marL="173736" indent="-173736">
              <a:spcBef>
                <a:spcPts val="600"/>
              </a:spcBef>
              <a:buClr>
                <a:srgbClr val="213163"/>
              </a:buClr>
              <a:buFont typeface="Arial" panose="020B0604020202020204" pitchFamily="34" charset="0"/>
              <a:buChar char="•"/>
            </a:pPr>
            <a:r>
              <a:rPr lang="en-US" dirty="0">
                <a:latin typeface="+mj-lt"/>
              </a:rPr>
              <a:t>Welcome everyone to the presentation on Error Handling and Advanced Java Concepts.</a:t>
            </a:r>
          </a:p>
          <a:p>
            <a:pPr marL="173736" indent="-173736">
              <a:spcBef>
                <a:spcPts val="600"/>
              </a:spcBef>
              <a:buClr>
                <a:srgbClr val="213163"/>
              </a:buClr>
              <a:buFont typeface="Arial" panose="020B0604020202020204" pitchFamily="34" charset="0"/>
              <a:buChar char="•"/>
            </a:pPr>
            <a:endParaRPr lang="en-US" dirty="0">
              <a:latin typeface="+mj-lt"/>
            </a:endParaRPr>
          </a:p>
          <a:p>
            <a:pPr marL="173736" indent="-173736">
              <a:spcBef>
                <a:spcPts val="600"/>
              </a:spcBef>
              <a:buClr>
                <a:srgbClr val="213163"/>
              </a:buClr>
              <a:buFont typeface="Arial" panose="020B0604020202020204" pitchFamily="34" charset="0"/>
              <a:buChar char="•"/>
            </a:pPr>
            <a:r>
              <a:rPr lang="en-US" dirty="0">
                <a:latin typeface="+mj-lt"/>
              </a:rPr>
              <a:t>Error handling, also known as exception handling, is a crucial aspect of software development that involves dealing with and managing errors, exceptions, and abnormal conditions that may occur during the execution of a program. </a:t>
            </a:r>
          </a:p>
          <a:p>
            <a:pPr marL="173736" indent="-173736">
              <a:spcBef>
                <a:spcPts val="600"/>
              </a:spcBef>
              <a:buClr>
                <a:srgbClr val="213163"/>
              </a:buClr>
              <a:buFont typeface="Arial" panose="020B0604020202020204" pitchFamily="34" charset="0"/>
              <a:buChar char="•"/>
            </a:pPr>
            <a:endParaRPr lang="en-US" dirty="0">
              <a:latin typeface="+mj-lt"/>
            </a:endParaRPr>
          </a:p>
          <a:p>
            <a:pPr marL="173736" indent="-173736">
              <a:spcBef>
                <a:spcPts val="600"/>
              </a:spcBef>
              <a:buClr>
                <a:srgbClr val="213163"/>
              </a:buClr>
              <a:buFont typeface="Arial" panose="020B0604020202020204" pitchFamily="34" charset="0"/>
              <a:buChar char="•"/>
            </a:pPr>
            <a:r>
              <a:rPr lang="en-US" dirty="0">
                <a:latin typeface="+mj-lt"/>
              </a:rPr>
              <a:t>It is essential for creating robust and reliable software systems.</a:t>
            </a:r>
          </a:p>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buNone/>
              <a:tabLst>
                <a:tab pos="0" algn="l"/>
              </a:tabLst>
            </a:pPr>
            <a:r>
              <a:rPr lang="en-US" sz="2000" b="0" strike="noStrike" spc="-1" dirty="0">
                <a:latin typeface="Arial"/>
              </a:rPr>
              <a:t>Thank You</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30</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1" dirty="0">
                <a:solidFill>
                  <a:srgbClr val="002060"/>
                </a:solidFill>
                <a:latin typeface="Arial" panose="020B0604020202020204" pitchFamily="34" charset="0"/>
                <a:cs typeface="Arial" panose="020B0604020202020204" pitchFamily="34" charset="0"/>
              </a:rPr>
              <a:t>Java Exceptions</a:t>
            </a:r>
            <a:endParaRPr lang="en-IN" sz="1100" b="0" i="0" kern="1200" dirty="0">
              <a:solidFill>
                <a:schemeClr val="tx1"/>
              </a:solidFill>
              <a:effectLst/>
              <a:latin typeface="Arial" panose="020B0604020202020204" pitchFamily="34" charset="0"/>
              <a:ea typeface="+mn-ea"/>
              <a:cs typeface="Arial" panose="020B0604020202020204" pitchFamily="34" charset="0"/>
            </a:endParaRPr>
          </a:p>
          <a:p>
            <a:endParaRPr lang="en-IN" sz="1100" b="0" i="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IN" sz="1100" b="0" i="0" kern="1200" dirty="0">
                <a:solidFill>
                  <a:schemeClr val="tx1"/>
                </a:solidFill>
                <a:effectLst/>
                <a:latin typeface="Arial" panose="020B0604020202020204" pitchFamily="34" charset="0"/>
                <a:ea typeface="+mn-ea"/>
                <a:cs typeface="Arial" panose="020B0604020202020204" pitchFamily="34" charset="0"/>
              </a:rPr>
              <a:t>An exception is an unexpected event that occurs during program execution. It affects the flow of the program instructions which can cause the program to terminate abnormally.</a:t>
            </a:r>
          </a:p>
          <a:p>
            <a:pPr marL="171450" indent="-171450">
              <a:buFont typeface="Arial" panose="020B0604020202020204" pitchFamily="34" charset="0"/>
              <a:buChar char="•"/>
            </a:pPr>
            <a:endParaRPr lang="en-IN" sz="1100" b="0" i="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IN" sz="1100" b="0" i="0" kern="1200" dirty="0">
                <a:solidFill>
                  <a:schemeClr val="tx1"/>
                </a:solidFill>
                <a:effectLst/>
                <a:latin typeface="Arial" panose="020B0604020202020204" pitchFamily="34" charset="0"/>
                <a:ea typeface="+mn-ea"/>
                <a:cs typeface="Arial" panose="020B0604020202020204" pitchFamily="34" charset="0"/>
              </a:rPr>
              <a:t>An exception can occur for many reasons. Some of them are:</a:t>
            </a:r>
          </a:p>
          <a:p>
            <a:pPr marL="171450" indent="-171450">
              <a:buFont typeface="Arial" panose="020B0604020202020204" pitchFamily="34" charset="0"/>
              <a:buChar char="•"/>
            </a:pPr>
            <a:endParaRPr lang="en-IN" sz="1100" b="0" i="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IN" sz="1100" b="0" i="0" kern="1200" dirty="0">
                <a:solidFill>
                  <a:schemeClr val="tx1"/>
                </a:solidFill>
                <a:effectLst/>
                <a:latin typeface="Arial" panose="020B0604020202020204" pitchFamily="34" charset="0"/>
                <a:ea typeface="+mn-ea"/>
                <a:cs typeface="Arial" panose="020B0604020202020204" pitchFamily="34" charset="0"/>
              </a:rPr>
              <a:t>Invalid user input</a:t>
            </a:r>
          </a:p>
          <a:p>
            <a:pPr marL="171450" indent="-171450">
              <a:buFont typeface="Arial" panose="020B0604020202020204" pitchFamily="34" charset="0"/>
              <a:buChar char="•"/>
            </a:pPr>
            <a:r>
              <a:rPr lang="en-IN" sz="1100" b="0" i="0" kern="1200" dirty="0">
                <a:solidFill>
                  <a:schemeClr val="tx1"/>
                </a:solidFill>
                <a:effectLst/>
                <a:latin typeface="Arial" panose="020B0604020202020204" pitchFamily="34" charset="0"/>
                <a:ea typeface="+mn-ea"/>
                <a:cs typeface="Arial" panose="020B0604020202020204" pitchFamily="34" charset="0"/>
              </a:rPr>
              <a:t>Device failure</a:t>
            </a:r>
          </a:p>
          <a:p>
            <a:pPr marL="171450" indent="-171450">
              <a:buFont typeface="Arial" panose="020B0604020202020204" pitchFamily="34" charset="0"/>
              <a:buChar char="•"/>
            </a:pPr>
            <a:r>
              <a:rPr lang="en-IN" sz="1100" b="0" i="0" kern="1200" dirty="0">
                <a:solidFill>
                  <a:schemeClr val="tx1"/>
                </a:solidFill>
                <a:effectLst/>
                <a:latin typeface="Arial" panose="020B0604020202020204" pitchFamily="34" charset="0"/>
                <a:ea typeface="+mn-ea"/>
                <a:cs typeface="Arial" panose="020B0604020202020204" pitchFamily="34" charset="0"/>
              </a:rPr>
              <a:t>Loss of network connection</a:t>
            </a:r>
          </a:p>
          <a:p>
            <a:pPr marL="171450" indent="-171450">
              <a:buFont typeface="Arial" panose="020B0604020202020204" pitchFamily="34" charset="0"/>
              <a:buChar char="•"/>
            </a:pPr>
            <a:r>
              <a:rPr lang="en-IN" sz="1100" b="0" i="0" kern="1200" dirty="0">
                <a:solidFill>
                  <a:schemeClr val="tx1"/>
                </a:solidFill>
                <a:effectLst/>
                <a:latin typeface="Arial" panose="020B0604020202020204" pitchFamily="34" charset="0"/>
                <a:ea typeface="+mn-ea"/>
                <a:cs typeface="Arial" panose="020B0604020202020204" pitchFamily="34" charset="0"/>
              </a:rPr>
              <a:t>Physical limitations (out of disk memory)</a:t>
            </a:r>
          </a:p>
          <a:p>
            <a:pPr marL="171450" indent="-171450">
              <a:buFont typeface="Arial" panose="020B0604020202020204" pitchFamily="34" charset="0"/>
              <a:buChar char="•"/>
            </a:pPr>
            <a:r>
              <a:rPr lang="en-IN" sz="1100" b="0" i="0" kern="1200" dirty="0">
                <a:solidFill>
                  <a:schemeClr val="tx1"/>
                </a:solidFill>
                <a:effectLst/>
                <a:latin typeface="Arial" panose="020B0604020202020204" pitchFamily="34" charset="0"/>
                <a:ea typeface="+mn-ea"/>
                <a:cs typeface="Arial" panose="020B0604020202020204" pitchFamily="34" charset="0"/>
              </a:rPr>
              <a:t>Code errors</a:t>
            </a:r>
          </a:p>
          <a:p>
            <a:pPr marL="171450" indent="-171450">
              <a:buFont typeface="Arial" panose="020B0604020202020204" pitchFamily="34" charset="0"/>
              <a:buChar char="•"/>
            </a:pPr>
            <a:r>
              <a:rPr lang="en-IN" sz="1100" b="0" i="0" kern="1200" dirty="0">
                <a:solidFill>
                  <a:schemeClr val="tx1"/>
                </a:solidFill>
                <a:effectLst/>
                <a:latin typeface="Arial" panose="020B0604020202020204" pitchFamily="34" charset="0"/>
                <a:ea typeface="+mn-ea"/>
                <a:cs typeface="Arial" panose="020B0604020202020204" pitchFamily="34" charset="0"/>
              </a:rPr>
              <a:t>Opening an unavailable file</a:t>
            </a:r>
          </a:p>
        </p:txBody>
      </p:sp>
      <p:sp>
        <p:nvSpPr>
          <p:cNvPr id="4" name="Slide Number Placeholder 3"/>
          <p:cNvSpPr>
            <a:spLocks noGrp="1"/>
          </p:cNvSpPr>
          <p:nvPr>
            <p:ph type="sldNum" sz="quarter" idx="10"/>
          </p:nvPr>
        </p:nvSpPr>
        <p:spPr/>
        <p:txBody>
          <a:bodyPr/>
          <a:lstStyle/>
          <a:p>
            <a:fld id="{385629A1-CBF1-44DE-A853-F57DCAC652F5}" type="slidenum">
              <a:rPr lang="en-IN" smtClean="0"/>
              <a:pPr/>
              <a:t>4</a:t>
            </a:fld>
            <a:endParaRPr lang="en-IN"/>
          </a:p>
        </p:txBody>
      </p:sp>
    </p:spTree>
    <p:extLst>
      <p:ext uri="{BB962C8B-B14F-4D97-AF65-F5344CB8AC3E}">
        <p14:creationId xmlns:p14="http://schemas.microsoft.com/office/powerpoint/2010/main" val="3007245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1" i="0" kern="1200" dirty="0">
                <a:solidFill>
                  <a:schemeClr val="tx1"/>
                </a:solidFill>
                <a:effectLst/>
                <a:latin typeface="+mn-lt"/>
                <a:ea typeface="+mn-ea"/>
                <a:cs typeface="+mn-cs"/>
              </a:rPr>
              <a:t>Types of Java Exceptions</a:t>
            </a:r>
          </a:p>
          <a:p>
            <a:endParaRPr lang="en-IN" sz="1100" b="1" i="0" kern="1200" dirty="0">
              <a:solidFill>
                <a:schemeClr val="tx1"/>
              </a:solidFill>
              <a:effectLst/>
              <a:latin typeface="+mn-lt"/>
              <a:ea typeface="+mn-ea"/>
              <a:cs typeface="+mn-cs"/>
            </a:endParaRPr>
          </a:p>
          <a:p>
            <a:pPr marL="171450" indent="-171450">
              <a:buFont typeface="Arial" panose="020B0604020202020204" pitchFamily="34" charset="0"/>
              <a:buChar char="•"/>
            </a:pPr>
            <a:r>
              <a:rPr lang="en-IN" dirty="0"/>
              <a:t>Here is a simplified diagram of the exception hierarchy in Java. The Throwable class is the root class in the hierarchy.</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The hierarchy splits into two branches: Error and Exception.</a:t>
            </a:r>
          </a:p>
          <a:p>
            <a:pPr marL="171450" indent="-171450">
              <a:buFont typeface="Arial" panose="020B0604020202020204" pitchFamily="34" charset="0"/>
              <a:buChar char="•"/>
            </a:pPr>
            <a:endParaRPr lang="en-IN" dirty="0"/>
          </a:p>
          <a:p>
            <a:pPr marL="158750" indent="0">
              <a:buNone/>
            </a:pPr>
            <a:r>
              <a:rPr lang="en-IN" sz="1100" b="1" i="0" kern="1200" dirty="0">
                <a:solidFill>
                  <a:schemeClr val="tx1"/>
                </a:solidFill>
                <a:effectLst/>
                <a:latin typeface="+mn-lt"/>
                <a:ea typeface="+mn-ea"/>
                <a:cs typeface="+mn-cs"/>
              </a:rPr>
              <a:t>Errors</a:t>
            </a:r>
          </a:p>
          <a:p>
            <a:pPr marL="171450" indent="-171450">
              <a:buFont typeface="Arial" panose="020B0604020202020204" pitchFamily="34" charset="0"/>
              <a:buChar char="•"/>
            </a:pPr>
            <a:r>
              <a:rPr lang="en-IN" sz="1100" b="1" i="0" kern="1200" dirty="0">
                <a:solidFill>
                  <a:schemeClr val="tx1"/>
                </a:solidFill>
                <a:effectLst/>
                <a:latin typeface="+mn-lt"/>
                <a:ea typeface="+mn-ea"/>
                <a:cs typeface="+mn-cs"/>
              </a:rPr>
              <a:t>Errors</a:t>
            </a:r>
            <a:r>
              <a:rPr lang="en-IN" sz="1100" b="0" i="0" kern="1200" dirty="0">
                <a:solidFill>
                  <a:schemeClr val="tx1"/>
                </a:solidFill>
                <a:effectLst/>
                <a:latin typeface="+mn-lt"/>
                <a:ea typeface="+mn-ea"/>
                <a:cs typeface="+mn-cs"/>
              </a:rPr>
              <a:t> represent irrecoverable conditions such as Java virtual machine (JVM) running out of memory, memory leaks, stack overflow errors, library incompatibility, infinite recursion, etc.</a:t>
            </a:r>
          </a:p>
          <a:p>
            <a:pPr marL="171450" indent="-171450">
              <a:buFont typeface="Arial" panose="020B0604020202020204" pitchFamily="34" charset="0"/>
              <a:buChar char="•"/>
            </a:pPr>
            <a:r>
              <a:rPr lang="en-IN" sz="1100" b="0" i="0" kern="1200" dirty="0">
                <a:solidFill>
                  <a:schemeClr val="tx1"/>
                </a:solidFill>
                <a:effectLst/>
                <a:latin typeface="+mn-lt"/>
                <a:ea typeface="+mn-ea"/>
                <a:cs typeface="+mn-cs"/>
              </a:rPr>
              <a:t>Errors are usually beyond the control of the programmer and we should not try to handle errors.</a:t>
            </a:r>
          </a:p>
          <a:p>
            <a:pPr marL="171450" indent="-171450">
              <a:buFont typeface="Arial" panose="020B0604020202020204" pitchFamily="34" charset="0"/>
              <a:buChar char="•"/>
            </a:pPr>
            <a:endParaRPr lang="en-IN" dirty="0"/>
          </a:p>
          <a:p>
            <a:pPr marL="158750" indent="0">
              <a:buNone/>
            </a:pPr>
            <a:r>
              <a:rPr lang="en-IN" sz="1100" b="1" i="0" kern="1200" dirty="0">
                <a:solidFill>
                  <a:schemeClr val="tx1"/>
                </a:solidFill>
                <a:effectLst/>
                <a:latin typeface="+mn-lt"/>
                <a:ea typeface="+mn-ea"/>
                <a:cs typeface="+mn-cs"/>
              </a:rPr>
              <a:t>Exceptions</a:t>
            </a:r>
          </a:p>
          <a:p>
            <a:pPr marL="171450" indent="-171450">
              <a:buFont typeface="Arial" panose="020B0604020202020204" pitchFamily="34" charset="0"/>
              <a:buChar char="•"/>
            </a:pPr>
            <a:r>
              <a:rPr lang="en-IN" sz="1100" b="1" i="0" kern="1200" dirty="0">
                <a:solidFill>
                  <a:schemeClr val="tx1"/>
                </a:solidFill>
                <a:effectLst/>
                <a:latin typeface="+mn-lt"/>
                <a:ea typeface="+mn-ea"/>
                <a:cs typeface="+mn-cs"/>
              </a:rPr>
              <a:t>Exceptions</a:t>
            </a:r>
            <a:r>
              <a:rPr lang="en-IN" sz="1100" b="0" i="0" kern="1200" dirty="0">
                <a:solidFill>
                  <a:schemeClr val="tx1"/>
                </a:solidFill>
                <a:effectLst/>
                <a:latin typeface="+mn-lt"/>
                <a:ea typeface="+mn-ea"/>
                <a:cs typeface="+mn-cs"/>
              </a:rPr>
              <a:t> can be caught and handled by the program.</a:t>
            </a:r>
          </a:p>
          <a:p>
            <a:pPr marL="171450" indent="-171450">
              <a:buFont typeface="Arial" panose="020B0604020202020204" pitchFamily="34" charset="0"/>
              <a:buChar char="•"/>
            </a:pPr>
            <a:r>
              <a:rPr lang="en-IN" sz="1100" b="0" i="0" kern="1200" dirty="0">
                <a:solidFill>
                  <a:schemeClr val="tx1"/>
                </a:solidFill>
                <a:effectLst/>
                <a:latin typeface="+mn-lt"/>
                <a:ea typeface="+mn-ea"/>
                <a:cs typeface="+mn-cs"/>
              </a:rPr>
              <a:t>When an exception occurs within a method, it creates an object. This object is called the exception object.</a:t>
            </a:r>
          </a:p>
          <a:p>
            <a:pPr marL="171450" indent="-171450">
              <a:buFont typeface="Arial" panose="020B0604020202020204" pitchFamily="34" charset="0"/>
              <a:buChar char="•"/>
            </a:pPr>
            <a:r>
              <a:rPr lang="en-IN" sz="1100" b="0" i="0" kern="1200" dirty="0">
                <a:solidFill>
                  <a:schemeClr val="tx1"/>
                </a:solidFill>
                <a:effectLst/>
                <a:latin typeface="+mn-lt"/>
                <a:ea typeface="+mn-ea"/>
                <a:cs typeface="+mn-cs"/>
              </a:rPr>
              <a:t>It contains information about the exception such as the name and description of the exception and state of the program when the exception occurred.</a:t>
            </a:r>
          </a:p>
          <a:p>
            <a:pPr marL="158750" indent="0">
              <a:buNone/>
            </a:pPr>
            <a:endParaRPr lang="en-IN" sz="11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IN" dirty="0"/>
              <a:t>Reference - https://www.programiz.com/java-programming</a:t>
            </a:r>
          </a:p>
          <a:p>
            <a:pPr marL="171450" indent="-171450">
              <a:buFont typeface="Arial" panose="020B0604020202020204" pitchFamily="34" charset="0"/>
              <a:buChar char="•"/>
            </a:pPr>
            <a:endParaRPr lang="en-IN" dirty="0"/>
          </a:p>
          <a:p>
            <a:endParaRPr lang="en-IN" dirty="0"/>
          </a:p>
        </p:txBody>
      </p:sp>
      <p:sp>
        <p:nvSpPr>
          <p:cNvPr id="4" name="Slide Number Placeholder 3"/>
          <p:cNvSpPr>
            <a:spLocks noGrp="1"/>
          </p:cNvSpPr>
          <p:nvPr>
            <p:ph type="sldNum" sz="quarter" idx="10"/>
          </p:nvPr>
        </p:nvSpPr>
        <p:spPr/>
        <p:txBody>
          <a:bodyPr/>
          <a:lstStyle/>
          <a:p>
            <a:fld id="{385629A1-CBF1-44DE-A853-F57DCAC652F5}" type="slidenum">
              <a:rPr lang="en-IN" smtClean="0"/>
              <a:pPr/>
              <a:t>5</a:t>
            </a:fld>
            <a:endParaRPr lang="en-IN"/>
          </a:p>
        </p:txBody>
      </p:sp>
    </p:spTree>
    <p:extLst>
      <p:ext uri="{BB962C8B-B14F-4D97-AF65-F5344CB8AC3E}">
        <p14:creationId xmlns:p14="http://schemas.microsoft.com/office/powerpoint/2010/main" val="101709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b="1" dirty="0"/>
              <a:t>Exception Handling</a:t>
            </a:r>
          </a:p>
          <a:p>
            <a:pPr marL="158750" indent="0">
              <a:buNone/>
            </a:pPr>
            <a:endParaRPr lang="en-IN" b="1" dirty="0"/>
          </a:p>
          <a:p>
            <a:pPr marL="158750" indent="0">
              <a:buNone/>
            </a:pPr>
            <a:r>
              <a:rPr lang="en-US" sz="1200" kern="1200" dirty="0">
                <a:solidFill>
                  <a:schemeClr val="tx1"/>
                </a:solidFill>
                <a:latin typeface="+mn-lt"/>
                <a:ea typeface="+mn-ea"/>
                <a:cs typeface="+mn-cs"/>
              </a:rPr>
              <a:t>Exception handling is a programming technique that allows for the detection, handling, and recovery from exceptional conditions or errors that may occur during the execution of a program. It involves using try-catch blocks to catch and handle exceptions, ensuring the program continues to run smoothly and preventing unexpected crashes.</a:t>
            </a:r>
            <a:endParaRPr lang="en-IN"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85629A1-CBF1-44DE-A853-F57DCAC652F5}" type="slidenum">
              <a:rPr lang="en-IN" smtClean="0"/>
              <a:pPr/>
              <a:t>6</a:t>
            </a:fld>
            <a:endParaRPr lang="en-IN"/>
          </a:p>
        </p:txBody>
      </p:sp>
    </p:spTree>
    <p:extLst>
      <p:ext uri="{BB962C8B-B14F-4D97-AF65-F5344CB8AC3E}">
        <p14:creationId xmlns:p14="http://schemas.microsoft.com/office/powerpoint/2010/main" val="628342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IN" sz="1100" b="1" dirty="0">
                <a:solidFill>
                  <a:srgbClr val="002060"/>
                </a:solidFill>
                <a:latin typeface="Arial" panose="020B0604020202020204" pitchFamily="34" charset="0"/>
                <a:cs typeface="Arial" panose="020B0604020202020204" pitchFamily="34" charset="0"/>
              </a:rPr>
              <a:t>Java try...catch</a:t>
            </a:r>
          </a:p>
          <a:p>
            <a:pPr marL="171450" indent="-171450" algn="l">
              <a:buFont typeface="Arial" panose="020B0604020202020204" pitchFamily="34" charset="0"/>
              <a:buChar char="•"/>
            </a:pPr>
            <a:endParaRPr lang="en-IN" sz="1100" b="1" i="0" kern="1200" dirty="0">
              <a:solidFill>
                <a:srgbClr val="002060"/>
              </a:solidFill>
              <a:effectLst/>
              <a:latin typeface="Arial" panose="020B0604020202020204" pitchFamily="34" charset="0"/>
              <a:ea typeface="+mn-ea"/>
              <a:cs typeface="Arial" panose="020B0604020202020204" pitchFamily="34" charset="0"/>
            </a:endParaRPr>
          </a:p>
          <a:p>
            <a:pPr marL="292608" indent="-173736" algn="l">
              <a:buFont typeface="Arial" panose="020B0604020202020204" pitchFamily="34" charset="0"/>
              <a:buChar char="•"/>
            </a:pPr>
            <a:r>
              <a:rPr lang="en-IN" sz="1100" dirty="0">
                <a:latin typeface="Arial" pitchFamily="34" charset="0"/>
                <a:ea typeface="+mn-lt"/>
                <a:cs typeface="Arial" pitchFamily="34" charset="0"/>
              </a:rPr>
              <a:t>The try...catch block in Java is used to handle exceptions and prevents the abnormal termination of the program.</a:t>
            </a:r>
          </a:p>
          <a:p>
            <a:pPr marL="292608" indent="-173736" algn="l">
              <a:buFont typeface="Arial" panose="020B0604020202020204" pitchFamily="34" charset="0"/>
              <a:buChar char="•"/>
            </a:pPr>
            <a:endParaRPr lang="en-IN" sz="1100" dirty="0">
              <a:latin typeface="Arial" pitchFamily="34" charset="0"/>
              <a:ea typeface="+mn-lt"/>
              <a:cs typeface="Arial" pitchFamily="34" charset="0"/>
            </a:endParaRPr>
          </a:p>
          <a:p>
            <a:pPr marL="292608" indent="-173736" algn="l">
              <a:buFont typeface="Arial" panose="020B0604020202020204" pitchFamily="34" charset="0"/>
              <a:buChar char="•"/>
            </a:pPr>
            <a:r>
              <a:rPr lang="en-IN" sz="1100" dirty="0">
                <a:latin typeface="Arial" pitchFamily="34" charset="0"/>
                <a:ea typeface="+mn-lt"/>
                <a:cs typeface="Arial" pitchFamily="34" charset="0"/>
              </a:rPr>
              <a:t>The try block includes the code that might generate an exception.</a:t>
            </a:r>
          </a:p>
          <a:p>
            <a:pPr marL="292608" indent="-173736" algn="l">
              <a:buFont typeface="Arial" panose="020B0604020202020204" pitchFamily="34" charset="0"/>
              <a:buChar char="•"/>
            </a:pPr>
            <a:endParaRPr lang="en-IN" sz="1100" dirty="0">
              <a:latin typeface="Arial" pitchFamily="34" charset="0"/>
              <a:ea typeface="+mn-lt"/>
              <a:cs typeface="Arial" pitchFamily="34" charset="0"/>
            </a:endParaRPr>
          </a:p>
          <a:p>
            <a:pPr marL="292608" indent="-173736" algn="l">
              <a:buFont typeface="Arial" panose="020B0604020202020204" pitchFamily="34" charset="0"/>
              <a:buChar char="•"/>
            </a:pPr>
            <a:r>
              <a:rPr lang="en-IN" sz="1100" dirty="0">
                <a:latin typeface="Arial" pitchFamily="34" charset="0"/>
                <a:ea typeface="+mn-lt"/>
                <a:cs typeface="Arial" pitchFamily="34" charset="0"/>
              </a:rPr>
              <a:t>The catch block includes the code that is executed when there occurs an exception inside the try block.</a:t>
            </a:r>
          </a:p>
          <a:p>
            <a:pPr marL="292608" indent="-173736" algn="l">
              <a:buFont typeface="Arial" panose="020B0604020202020204" pitchFamily="34" charset="0"/>
              <a:buChar char="•"/>
            </a:pPr>
            <a:endParaRPr lang="en-IN" sz="1100" dirty="0">
              <a:latin typeface="Arial" pitchFamily="34" charset="0"/>
              <a:ea typeface="+mn-lt"/>
              <a:cs typeface="Arial" pitchFamily="34" charset="0"/>
            </a:endParaRPr>
          </a:p>
          <a:p>
            <a:pPr marL="292608" indent="-173736" algn="l">
              <a:buFont typeface="Arial" panose="020B0604020202020204" pitchFamily="34" charset="0"/>
              <a:buChar char="•"/>
            </a:pPr>
            <a:r>
              <a:rPr lang="en-IN" sz="1100" dirty="0">
                <a:latin typeface="Arial" pitchFamily="34" charset="0"/>
                <a:ea typeface="+mn-lt"/>
                <a:cs typeface="Arial" pitchFamily="34" charset="0"/>
              </a:rPr>
              <a:t>In Java, we can use a try block without a catch block. However, we cannot use a catch block without a try block.</a:t>
            </a:r>
          </a:p>
          <a:p>
            <a:pPr marL="158750" indent="0" algn="l">
              <a:buNone/>
            </a:pPr>
            <a:endParaRPr lang="en-IN" sz="1100" b="0" i="0" kern="1200" dirty="0">
              <a:solidFill>
                <a:schemeClr val="tx1"/>
              </a:solidFill>
              <a:effectLst/>
              <a:latin typeface="Arial" panose="020B0604020202020204" pitchFamily="34" charset="0"/>
              <a:ea typeface="+mn-ea"/>
              <a:cs typeface="Arial" panose="020B0604020202020204" pitchFamily="34" charset="0"/>
            </a:endParaRPr>
          </a:p>
          <a:p>
            <a:pPr marL="171450" indent="-171450" algn="l">
              <a:buFont typeface="Arial" panose="020B0604020202020204" pitchFamily="34" charset="0"/>
              <a:buChar char="•"/>
            </a:pPr>
            <a:r>
              <a:rPr lang="en-IN" sz="1100" dirty="0">
                <a:latin typeface="Arial" panose="020B0604020202020204" pitchFamily="34" charset="0"/>
                <a:cs typeface="Arial" panose="020B0604020202020204" pitchFamily="34" charset="0"/>
              </a:rPr>
              <a:t>Reference - https://www.programiz.com/java-programming</a:t>
            </a:r>
          </a:p>
        </p:txBody>
      </p:sp>
      <p:sp>
        <p:nvSpPr>
          <p:cNvPr id="4" name="Slide Number Placeholder 3"/>
          <p:cNvSpPr>
            <a:spLocks noGrp="1"/>
          </p:cNvSpPr>
          <p:nvPr>
            <p:ph type="sldNum" sz="quarter" idx="10"/>
          </p:nvPr>
        </p:nvSpPr>
        <p:spPr/>
        <p:txBody>
          <a:bodyPr/>
          <a:lstStyle/>
          <a:p>
            <a:fld id="{385629A1-CBF1-44DE-A853-F57DCAC652F5}" type="slidenum">
              <a:rPr lang="en-IN" smtClean="0"/>
              <a:pPr/>
              <a:t>7</a:t>
            </a:fld>
            <a:endParaRPr lang="en-IN"/>
          </a:p>
        </p:txBody>
      </p:sp>
    </p:spTree>
    <p:extLst>
      <p:ext uri="{BB962C8B-B14F-4D97-AF65-F5344CB8AC3E}">
        <p14:creationId xmlns:p14="http://schemas.microsoft.com/office/powerpoint/2010/main" val="536750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IN" sz="1100" b="1" dirty="0">
                <a:solidFill>
                  <a:srgbClr val="002060"/>
                </a:solidFill>
                <a:latin typeface="Arial" panose="020B0604020202020204" pitchFamily="34" charset="0"/>
                <a:cs typeface="Arial" panose="020B0604020202020204" pitchFamily="34" charset="0"/>
              </a:rPr>
              <a:t>Multiple Catch blocks</a:t>
            </a:r>
          </a:p>
          <a:p>
            <a:pPr algn="l"/>
            <a:endParaRPr lang="en-IN" sz="1100" b="1" i="0" kern="1200" dirty="0">
              <a:solidFill>
                <a:srgbClr val="002060"/>
              </a:solidFill>
              <a:effectLst/>
              <a:latin typeface="Arial" panose="020B0604020202020204" pitchFamily="34" charset="0"/>
              <a:ea typeface="+mn-ea"/>
              <a:cs typeface="Arial" panose="020B0604020202020204" pitchFamily="34" charset="0"/>
            </a:endParaRPr>
          </a:p>
          <a:p>
            <a:pPr marL="173736" indent="-173736" algn="l">
              <a:buFont typeface="Arial" panose="020B0604020202020204" pitchFamily="34" charset="0"/>
              <a:buChar char="•"/>
            </a:pPr>
            <a:r>
              <a:rPr lang="en-IN" sz="1100" dirty="0">
                <a:latin typeface="Arial" pitchFamily="34" charset="0"/>
                <a:ea typeface="+mn-lt"/>
                <a:cs typeface="Arial" pitchFamily="34" charset="0"/>
              </a:rPr>
              <a:t>For each try block, there can be zero or more catch blocks. </a:t>
            </a:r>
          </a:p>
          <a:p>
            <a:pPr marL="173736" indent="-173736" algn="l">
              <a:buFont typeface="Arial" panose="020B0604020202020204" pitchFamily="34" charset="0"/>
              <a:buChar char="•"/>
            </a:pPr>
            <a:endParaRPr lang="en-IN" sz="1100" dirty="0">
              <a:latin typeface="Arial" pitchFamily="34" charset="0"/>
              <a:ea typeface="+mn-lt"/>
              <a:cs typeface="Arial" pitchFamily="34" charset="0"/>
            </a:endParaRPr>
          </a:p>
          <a:p>
            <a:pPr marL="173736" indent="-173736" algn="l">
              <a:buFont typeface="Arial" panose="020B0604020202020204" pitchFamily="34" charset="0"/>
              <a:buChar char="•"/>
            </a:pPr>
            <a:r>
              <a:rPr lang="en-IN" sz="1100" dirty="0">
                <a:latin typeface="Arial" pitchFamily="34" charset="0"/>
                <a:ea typeface="+mn-lt"/>
                <a:cs typeface="Arial" pitchFamily="34" charset="0"/>
              </a:rPr>
              <a:t>Multiple catch blocks allow us to handle each exception differently.</a:t>
            </a:r>
          </a:p>
          <a:p>
            <a:pPr marL="173736" indent="-173736" algn="l">
              <a:buFont typeface="Arial" panose="020B0604020202020204" pitchFamily="34" charset="0"/>
              <a:buChar char="•"/>
            </a:pPr>
            <a:endParaRPr lang="en-IN" sz="1100" dirty="0">
              <a:latin typeface="Arial" pitchFamily="34" charset="0"/>
              <a:ea typeface="+mn-lt"/>
              <a:cs typeface="Arial" pitchFamily="34" charset="0"/>
            </a:endParaRPr>
          </a:p>
          <a:p>
            <a:pPr marL="173736" indent="-173736" algn="l">
              <a:buFont typeface="Arial" panose="020B0604020202020204" pitchFamily="34" charset="0"/>
              <a:buChar char="•"/>
            </a:pPr>
            <a:r>
              <a:rPr lang="en-IN" sz="1100" dirty="0">
                <a:latin typeface="Arial" pitchFamily="34" charset="0"/>
                <a:ea typeface="+mn-lt"/>
                <a:cs typeface="Arial" pitchFamily="34" charset="0"/>
              </a:rPr>
              <a:t>The argument type of each catch block indicates the type of exception that can be handled by it.</a:t>
            </a:r>
            <a:endParaRPr lang="en-IN" sz="1100" b="0" i="0" kern="1200" dirty="0">
              <a:solidFill>
                <a:schemeClr val="tx1"/>
              </a:solidFill>
              <a:effectLst/>
              <a:latin typeface="Arial" panose="020B0604020202020204" pitchFamily="34" charset="0"/>
              <a:ea typeface="+mn-ea"/>
              <a:cs typeface="Arial" panose="020B0604020202020204" pitchFamily="34" charset="0"/>
            </a:endParaRPr>
          </a:p>
          <a:p>
            <a:pPr algn="l"/>
            <a:endParaRPr lang="en-IN" sz="1100" b="0" i="0" kern="1200" dirty="0">
              <a:solidFill>
                <a:schemeClr val="tx1"/>
              </a:solidFill>
              <a:effectLst/>
              <a:latin typeface="Arial" panose="020B0604020202020204" pitchFamily="34" charset="0"/>
              <a:ea typeface="+mn-ea"/>
              <a:cs typeface="Arial" panose="020B0604020202020204" pitchFamily="34" charset="0"/>
            </a:endParaRPr>
          </a:p>
          <a:p>
            <a:pPr marL="171450" indent="-171450" algn="l">
              <a:buFont typeface="Arial" panose="020B0604020202020204" pitchFamily="34" charset="0"/>
              <a:buChar char="•"/>
            </a:pPr>
            <a:r>
              <a:rPr lang="en-IN" sz="1100" dirty="0">
                <a:latin typeface="Arial" panose="020B0604020202020204" pitchFamily="34" charset="0"/>
                <a:cs typeface="Arial" panose="020B0604020202020204" pitchFamily="34" charset="0"/>
              </a:rPr>
              <a:t>Reference - https://www.programiz.com/java-programming</a:t>
            </a:r>
          </a:p>
        </p:txBody>
      </p:sp>
      <p:sp>
        <p:nvSpPr>
          <p:cNvPr id="4" name="Slide Number Placeholder 3"/>
          <p:cNvSpPr>
            <a:spLocks noGrp="1"/>
          </p:cNvSpPr>
          <p:nvPr>
            <p:ph type="sldNum" sz="quarter" idx="10"/>
          </p:nvPr>
        </p:nvSpPr>
        <p:spPr/>
        <p:txBody>
          <a:bodyPr/>
          <a:lstStyle/>
          <a:p>
            <a:fld id="{385629A1-CBF1-44DE-A853-F57DCAC652F5}" type="slidenum">
              <a:rPr lang="en-IN" smtClean="0"/>
              <a:pPr/>
              <a:t>8</a:t>
            </a:fld>
            <a:endParaRPr lang="en-IN"/>
          </a:p>
        </p:txBody>
      </p:sp>
    </p:spTree>
    <p:extLst>
      <p:ext uri="{BB962C8B-B14F-4D97-AF65-F5344CB8AC3E}">
        <p14:creationId xmlns:p14="http://schemas.microsoft.com/office/powerpoint/2010/main" val="3008231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IN" sz="1100" b="1" dirty="0">
                <a:solidFill>
                  <a:srgbClr val="002060"/>
                </a:solidFill>
                <a:latin typeface="Arial"/>
                <a:cs typeface="Arial"/>
              </a:rPr>
              <a:t>Finally Block</a:t>
            </a:r>
          </a:p>
          <a:p>
            <a:pPr algn="l"/>
            <a:endParaRPr lang="en-IN" sz="1100" b="1" i="0" kern="1200" dirty="0">
              <a:solidFill>
                <a:srgbClr val="002060"/>
              </a:solidFill>
              <a:effectLst/>
              <a:latin typeface="Arial"/>
              <a:ea typeface="+mn-ea"/>
              <a:cs typeface="Arial"/>
            </a:endParaRPr>
          </a:p>
          <a:p>
            <a:pPr marL="173736" indent="-173736" algn="l">
              <a:buFont typeface="Arial" panose="020B0604020202020204" pitchFamily="34" charset="0"/>
              <a:buChar char="•"/>
            </a:pPr>
            <a:r>
              <a:rPr lang="en-IN" sz="1100" dirty="0">
                <a:latin typeface="Arial" pitchFamily="34" charset="0"/>
                <a:ea typeface="+mn-lt"/>
                <a:cs typeface="Arial" pitchFamily="34" charset="0"/>
              </a:rPr>
              <a:t>The finally block is always executed whether there is an exception inside the try block or not.</a:t>
            </a:r>
          </a:p>
          <a:p>
            <a:pPr marL="173736" indent="-173736" algn="l">
              <a:buFont typeface="Arial" panose="020B0604020202020204" pitchFamily="34" charset="0"/>
              <a:buChar char="•"/>
            </a:pPr>
            <a:endParaRPr lang="en-IN" sz="1100" dirty="0">
              <a:latin typeface="Arial" pitchFamily="34" charset="0"/>
              <a:ea typeface="+mn-lt"/>
              <a:cs typeface="Arial" pitchFamily="34" charset="0"/>
            </a:endParaRPr>
          </a:p>
          <a:p>
            <a:pPr marL="173736" indent="-173736" algn="l">
              <a:buFont typeface="Arial" panose="020B0604020202020204" pitchFamily="34" charset="0"/>
              <a:buChar char="•"/>
            </a:pPr>
            <a:r>
              <a:rPr lang="en-IN" sz="1100" dirty="0">
                <a:latin typeface="Arial" pitchFamily="34" charset="0"/>
                <a:ea typeface="+mn-lt"/>
                <a:cs typeface="Arial" pitchFamily="34" charset="0"/>
              </a:rPr>
              <a:t>The code inside the finally block is executed irrespective of the exception.</a:t>
            </a:r>
          </a:p>
          <a:p>
            <a:pPr marL="173736" indent="-173736" algn="l">
              <a:buFont typeface="Arial" panose="020B0604020202020204" pitchFamily="34" charset="0"/>
              <a:buChar char="•"/>
            </a:pPr>
            <a:endParaRPr lang="en-IN" sz="1100" dirty="0">
              <a:latin typeface="Arial" pitchFamily="34" charset="0"/>
              <a:ea typeface="+mn-lt"/>
              <a:cs typeface="Arial" pitchFamily="34" charset="0"/>
            </a:endParaRPr>
          </a:p>
          <a:p>
            <a:pPr marL="173736" indent="-173736" algn="l">
              <a:buFont typeface="Arial" panose="020B0604020202020204" pitchFamily="34" charset="0"/>
              <a:buChar char="•"/>
            </a:pPr>
            <a:r>
              <a:rPr lang="en-IN" sz="1100" dirty="0">
                <a:latin typeface="Arial" pitchFamily="34" charset="0"/>
                <a:ea typeface="+mn-lt"/>
                <a:cs typeface="Arial" pitchFamily="34" charset="0"/>
              </a:rPr>
              <a:t>It is a good practice to use finally block to include important cleanup code like closing a file or connection.</a:t>
            </a:r>
          </a:p>
          <a:p>
            <a:pPr marL="158750" indent="0" algn="l">
              <a:buNone/>
            </a:pPr>
            <a:endParaRPr lang="en-IN" sz="1100" b="0" i="0" kern="1200" dirty="0">
              <a:solidFill>
                <a:schemeClr val="tx1"/>
              </a:solidFill>
              <a:effectLst/>
              <a:latin typeface="+mn-lt"/>
              <a:ea typeface="+mn-ea"/>
              <a:cs typeface="+mn-cs"/>
            </a:endParaRPr>
          </a:p>
          <a:p>
            <a:pPr marL="171450" indent="-171450" algn="l">
              <a:buFont typeface="Arial" panose="020B0604020202020204" pitchFamily="34" charset="0"/>
              <a:buChar char="•"/>
            </a:pPr>
            <a:r>
              <a:rPr lang="en-IN" sz="1100" dirty="0"/>
              <a:t>Reference - https://www.programiz.com/java-programming</a:t>
            </a:r>
          </a:p>
        </p:txBody>
      </p:sp>
      <p:sp>
        <p:nvSpPr>
          <p:cNvPr id="4" name="Slide Number Placeholder 3"/>
          <p:cNvSpPr>
            <a:spLocks noGrp="1"/>
          </p:cNvSpPr>
          <p:nvPr>
            <p:ph type="sldNum" sz="quarter" idx="10"/>
          </p:nvPr>
        </p:nvSpPr>
        <p:spPr/>
        <p:txBody>
          <a:bodyPr/>
          <a:lstStyle/>
          <a:p>
            <a:fld id="{385629A1-CBF1-44DE-A853-F57DCAC652F5}" type="slidenum">
              <a:rPr lang="en-IN" smtClean="0"/>
              <a:pPr/>
              <a:t>9</a:t>
            </a:fld>
            <a:endParaRPr lang="en-IN"/>
          </a:p>
        </p:txBody>
      </p:sp>
    </p:spTree>
    <p:extLst>
      <p:ext uri="{BB962C8B-B14F-4D97-AF65-F5344CB8AC3E}">
        <p14:creationId xmlns:p14="http://schemas.microsoft.com/office/powerpoint/2010/main" val="402748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10/18/2023</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DBE1-DEC6-4B05-B4BC-D93347DD54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FFEC75-4862-459E-A890-5EC4C93AF6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8B973-B46B-4FA2-B9E7-3C8DD21034A4}"/>
              </a:ext>
            </a:extLst>
          </p:cNvPr>
          <p:cNvSpPr>
            <a:spLocks noGrp="1"/>
          </p:cNvSpPr>
          <p:nvPr>
            <p:ph type="dt" sz="half" idx="10"/>
          </p:nvPr>
        </p:nvSpPr>
        <p:spPr/>
        <p:txBody>
          <a:bodyPr/>
          <a:lstStyle/>
          <a:p>
            <a:fld id="{B0550DF7-2FF0-4E33-9009-863FB344F505}" type="datetime1">
              <a:rPr lang="en-IN" smtClean="0"/>
              <a:pPr/>
              <a:t>18-10-2023</a:t>
            </a:fld>
            <a:endParaRPr lang="en-IN"/>
          </a:p>
        </p:txBody>
      </p:sp>
      <p:sp>
        <p:nvSpPr>
          <p:cNvPr id="6" name="Slide Number Placeholder 5">
            <a:extLst>
              <a:ext uri="{FF2B5EF4-FFF2-40B4-BE49-F238E27FC236}">
                <a16:creationId xmlns:a16="http://schemas.microsoft.com/office/drawing/2014/main" id="{A8BB20DA-69BC-4041-A2BC-1E44AB0A5104}"/>
              </a:ext>
            </a:extLst>
          </p:cNvPr>
          <p:cNvSpPr>
            <a:spLocks noGrp="1"/>
          </p:cNvSpPr>
          <p:nvPr>
            <p:ph type="sldNum" sz="quarter" idx="12"/>
          </p:nvPr>
        </p:nvSpPr>
        <p:spPr/>
        <p:txBody>
          <a:bodyPr/>
          <a:lstStyle/>
          <a:p>
            <a:fld id="{0D101AD5-6C87-4D54-9E40-9F82F09AB7AA}" type="slidenum">
              <a:rPr lang="en-IN" smtClean="0"/>
              <a:pPr/>
              <a:t>‹#›</a:t>
            </a:fld>
            <a:endParaRPr lang="en-IN"/>
          </a:p>
        </p:txBody>
      </p:sp>
      <p:sp>
        <p:nvSpPr>
          <p:cNvPr id="7" name="Footer Placeholder 4">
            <a:extLst>
              <a:ext uri="{FF2B5EF4-FFF2-40B4-BE49-F238E27FC236}">
                <a16:creationId xmlns:a16="http://schemas.microsoft.com/office/drawing/2014/main" id="{6341A7A5-BCA1-465B-859D-88150A6DA931}"/>
              </a:ext>
            </a:extLst>
          </p:cNvPr>
          <p:cNvSpPr>
            <a:spLocks noGrp="1"/>
          </p:cNvSpPr>
          <p:nvPr>
            <p:ph type="ftr" sz="quarter" idx="11"/>
          </p:nvPr>
        </p:nvSpPr>
        <p:spPr>
          <a:xfrm>
            <a:off x="3028950" y="4767262"/>
            <a:ext cx="3086100" cy="273844"/>
          </a:xfrm>
          <a:prstGeom prst="rect">
            <a:avLst/>
          </a:prstGeom>
        </p:spPr>
        <p:txBody>
          <a:bodyPr/>
          <a:lstStyle>
            <a:lvl1pPr algn="ctr">
              <a:defRPr sz="600">
                <a:latin typeface="Arial" panose="020B0604020202020204" pitchFamily="34" charset="0"/>
                <a:cs typeface="Arial" panose="020B0604020202020204" pitchFamily="34" charset="0"/>
              </a:defRPr>
            </a:lvl1pPr>
          </a:lstStyle>
          <a:p>
            <a:r>
              <a:rPr lang="en-US"/>
              <a:t>Copyright © </a:t>
            </a:r>
            <a:r>
              <a:rPr lang="en-US" err="1"/>
              <a:t>Edunet</a:t>
            </a:r>
            <a:r>
              <a:rPr lang="en-US"/>
              <a:t> Foundation. All rights reserved.</a:t>
            </a:r>
          </a:p>
        </p:txBody>
      </p:sp>
    </p:spTree>
    <p:extLst>
      <p:ext uri="{BB962C8B-B14F-4D97-AF65-F5344CB8AC3E}">
        <p14:creationId xmlns:p14="http://schemas.microsoft.com/office/powerpoint/2010/main" val="425458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9A8EDAEB-25DC-2F0A-81C3-1C664228B38B}"/>
              </a:ext>
            </a:extLst>
          </p:cNvPr>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7C4CEE-1BF6-B5E6-B09E-1F260515564B}"/>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FAC9434-0FAB-878E-CE76-D72E4D77529E}"/>
              </a:ext>
            </a:extLst>
          </p:cNvPr>
          <p:cNvSpPr txBox="1"/>
          <p:nvPr userDrawn="1"/>
        </p:nvSpPr>
        <p:spPr>
          <a:xfrm>
            <a:off x="132080" y="65687"/>
            <a:ext cx="3583032" cy="338554"/>
          </a:xfrm>
          <a:prstGeom prst="rect">
            <a:avLst/>
          </a:prstGeom>
          <a:noFill/>
        </p:spPr>
        <p:txBody>
          <a:bodyPr wrap="none" rtlCol="0">
            <a:spAutoFit/>
          </a:bodyPr>
          <a:lstStyle/>
          <a:p>
            <a:r>
              <a:rPr lang="en-US" sz="1600" b="1" dirty="0">
                <a:solidFill>
                  <a:schemeClr val="bg1"/>
                </a:solidFill>
              </a:rPr>
              <a:t>Error Handling and Advance Java</a:t>
            </a:r>
          </a:p>
        </p:txBody>
      </p:sp>
      <p:sp>
        <p:nvSpPr>
          <p:cNvPr id="16" name="Rectangle 15">
            <a:extLst>
              <a:ext uri="{FF2B5EF4-FFF2-40B4-BE49-F238E27FC236}">
                <a16:creationId xmlns:a16="http://schemas.microsoft.com/office/drawing/2014/main" id="{AE1A68F8-BB79-ED96-9A2F-49AB6B5EC7BE}"/>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DB04A3E-FEC5-C2B1-F6DE-C91CA5775BBE}"/>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59" r:id="rId10"/>
    <p:sldLayoutId id="2147483674" r:id="rId11"/>
    <p:sldLayoutId id="2147483687" r:id="rId12"/>
    <p:sldLayoutId id="214748368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www.javatpoint.com/multithreading-in-java"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annotations-in-java"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s://www.youtube.com/watch?v=1xuDEPftKV0&amp;t=191s" TargetMode="External"/><Relationship Id="rId3" Type="http://schemas.openxmlformats.org/officeDocument/2006/relationships/hyperlink" Target="https://www.geeksforgeeks.org/errors-v-s-exceptions-in-java/" TargetMode="External"/><Relationship Id="rId7" Type="http://schemas.openxmlformats.org/officeDocument/2006/relationships/hyperlink" Target="https://www.youtube.com/watch?v=y-NlcLcxiKY&amp;list=PLlhM4lkb2sEjaU-JAASDG4Tdwpf-JFARN"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https://www.baeldung.com/java-errors-vs-exceptions" TargetMode="External"/><Relationship Id="rId5" Type="http://schemas.openxmlformats.org/officeDocument/2006/relationships/hyperlink" Target="https://www.javatpoint.com/multithreading-in-java" TargetMode="External"/><Relationship Id="rId4" Type="http://schemas.openxmlformats.org/officeDocument/2006/relationships/hyperlink" Target="https://www.javatpoint.com/exception-vs-error-in-jav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programiz.com/java-programming/exceptions"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gramiz.com/java-programming/exceptions"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www.scientecheasy.com/2020/08/exception-handling-in-java.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scientecheasy.com/2020/08/exception-handling-in-java.html/"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0" y="0"/>
            <a:ext cx="9144000" cy="5143500"/>
          </a:xfrm>
          <a:prstGeom prst="rect">
            <a:avLst/>
          </a:prstGeom>
        </p:spPr>
      </p:pic>
      <p:sp>
        <p:nvSpPr>
          <p:cNvPr id="4" name="Rectangle: Rounded Corners 3">
            <a:extLst>
              <a:ext uri="{FF2B5EF4-FFF2-40B4-BE49-F238E27FC236}">
                <a16:creationId xmlns:a16="http://schemas.microsoft.com/office/drawing/2014/main" id="{1BFECF01-5B37-F500-F5BF-94F4716E2D91}"/>
              </a:ext>
            </a:extLst>
          </p:cNvPr>
          <p:cNvSpPr/>
          <p:nvPr/>
        </p:nvSpPr>
        <p:spPr>
          <a:xfrm>
            <a:off x="1169043" y="1076446"/>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oogle Shape;110;p4" descr="A close up of a sign&#10;&#10;Description automatically generated">
            <a:extLst>
              <a:ext uri="{FF2B5EF4-FFF2-40B4-BE49-F238E27FC236}">
                <a16:creationId xmlns:a16="http://schemas.microsoft.com/office/drawing/2014/main" id="{5932A6D5-A00E-129C-B0F1-3E240A7EB9BD}"/>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8" name="Picture 7">
            <a:extLst>
              <a:ext uri="{FF2B5EF4-FFF2-40B4-BE49-F238E27FC236}">
                <a16:creationId xmlns:a16="http://schemas.microsoft.com/office/drawing/2014/main" id="{D7522E13-2092-E683-387B-61B79ADA0E6C}"/>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1" name="Straight Connector 10">
            <a:extLst>
              <a:ext uri="{FF2B5EF4-FFF2-40B4-BE49-F238E27FC236}">
                <a16:creationId xmlns:a16="http://schemas.microsoft.com/office/drawing/2014/main" id="{76625526-CE00-DA15-6C75-10C22B45835A}"/>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4D715B1-8CE0-869B-F544-DA3C2AAA0AAC}"/>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F810583F-6E7D-E0B9-EF85-2EB95FF5D078}"/>
              </a:ext>
            </a:extLst>
          </p:cNvPr>
          <p:cNvPicPr/>
          <p:nvPr/>
        </p:nvPicPr>
        <p:blipFill>
          <a:blip r:embed="rId6"/>
          <a:stretch/>
        </p:blipFill>
        <p:spPr>
          <a:xfrm>
            <a:off x="6212294" y="1633695"/>
            <a:ext cx="1402381" cy="363414"/>
          </a:xfrm>
          <a:prstGeom prst="rect">
            <a:avLst/>
          </a:prstGeom>
          <a:ln w="0">
            <a:noFill/>
          </a:ln>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cxnSp>
        <p:nvCxnSpPr>
          <p:cNvPr id="7" name="Straight Connector 6">
            <a:extLst>
              <a:ext uri="{FF2B5EF4-FFF2-40B4-BE49-F238E27FC236}">
                <a16:creationId xmlns:a16="http://schemas.microsoft.com/office/drawing/2014/main" id="{383E44D2-12A8-66DE-2633-055E4C4F5C88}"/>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10" name="Picture 9" descr="A blue and black text&#10;&#10;Description automatically generated">
            <a:extLst>
              <a:ext uri="{FF2B5EF4-FFF2-40B4-BE49-F238E27FC236}">
                <a16:creationId xmlns:a16="http://schemas.microsoft.com/office/drawing/2014/main" id="{D7915256-A6BA-514F-6482-14C36AB792E1}"/>
              </a:ext>
            </a:extLst>
          </p:cNvPr>
          <p:cNvPicPr>
            <a:picLocks noChangeAspect="1"/>
          </p:cNvPicPr>
          <p:nvPr/>
        </p:nvPicPr>
        <p:blipFill>
          <a:blip r:embed="rId7"/>
          <a:stretch>
            <a:fillRect/>
          </a:stretch>
        </p:blipFill>
        <p:spPr>
          <a:xfrm>
            <a:off x="1567263" y="1495382"/>
            <a:ext cx="1816256" cy="454064"/>
          </a:xfrm>
          <a:prstGeom prst="rect">
            <a:avLst/>
          </a:prstGeom>
        </p:spPr>
      </p:pic>
      <p:sp>
        <p:nvSpPr>
          <p:cNvPr id="12" name="Rectangle: Rounded Corners 11">
            <a:extLst>
              <a:ext uri="{FF2B5EF4-FFF2-40B4-BE49-F238E27FC236}">
                <a16:creationId xmlns:a16="http://schemas.microsoft.com/office/drawing/2014/main" id="{AF71236D-5C56-C3F8-7F14-DFD45A062510}"/>
              </a:ext>
            </a:extLst>
          </p:cNvPr>
          <p:cNvSpPr/>
          <p:nvPr/>
        </p:nvSpPr>
        <p:spPr>
          <a:xfrm>
            <a:off x="1689123" y="2758698"/>
            <a:ext cx="5858351" cy="1154624"/>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Error Handling and Advance 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37996" y="626787"/>
            <a:ext cx="2833804" cy="506646"/>
          </a:xfrm>
        </p:spPr>
        <p:txBody>
          <a:bodyPr>
            <a:normAutofit/>
          </a:bodyPr>
          <a:lstStyle/>
          <a:p>
            <a:r>
              <a:rPr lang="en-IN" sz="1600" b="1" dirty="0">
                <a:solidFill>
                  <a:srgbClr val="213163"/>
                </a:solidFill>
                <a:latin typeface="Arial"/>
                <a:cs typeface="Arial"/>
              </a:rPr>
              <a:t>Java Throw and Throws</a:t>
            </a:r>
          </a:p>
        </p:txBody>
      </p:sp>
      <p:sp>
        <p:nvSpPr>
          <p:cNvPr id="7" name="TextBox 6">
            <a:extLst>
              <a:ext uri="{FF2B5EF4-FFF2-40B4-BE49-F238E27FC236}">
                <a16:creationId xmlns:a16="http://schemas.microsoft.com/office/drawing/2014/main" id="{B69F3C81-F081-4476-B384-074D1CA46D2C}"/>
              </a:ext>
            </a:extLst>
          </p:cNvPr>
          <p:cNvSpPr txBox="1"/>
          <p:nvPr/>
        </p:nvSpPr>
        <p:spPr>
          <a:xfrm>
            <a:off x="162543" y="1088710"/>
            <a:ext cx="8818913" cy="1577355"/>
          </a:xfrm>
          <a:prstGeom prst="rect">
            <a:avLst/>
          </a:prstGeom>
          <a:noFill/>
        </p:spPr>
        <p:txBody>
          <a:bodyPr wrap="square" lIns="68580" tIns="34290" rIns="68580" bIns="34290" rtlCol="0" anchor="t">
            <a:spAutoFit/>
          </a:bodyPr>
          <a:lstStyle/>
          <a:p>
            <a:r>
              <a:rPr lang="en-IN" dirty="0">
                <a:ea typeface="+mn-lt"/>
              </a:rPr>
              <a:t>Java throws keyword</a:t>
            </a:r>
          </a:p>
          <a:p>
            <a:endParaRPr lang="en-IN" dirty="0">
              <a:latin typeface="Arial" pitchFamily="34" charset="0"/>
              <a:ea typeface="+mn-lt"/>
              <a:cs typeface="Arial" pitchFamily="34" charset="0"/>
            </a:endParaRPr>
          </a:p>
          <a:p>
            <a:pPr marL="182880" indent="-182880">
              <a:buClr>
                <a:srgbClr val="213163"/>
              </a:buClr>
              <a:buFont typeface="Arial" panose="020B0604020202020204" pitchFamily="34" charset="0"/>
              <a:buChar char="•"/>
            </a:pPr>
            <a:r>
              <a:rPr lang="en-IN" dirty="0">
                <a:ea typeface="+mn-lt"/>
              </a:rPr>
              <a:t>The throws keyword in the method declaration to declare the type of exceptions that might occur within it.</a:t>
            </a:r>
          </a:p>
          <a:p>
            <a:pPr marL="214313" indent="-214313">
              <a:buClr>
                <a:srgbClr val="213163"/>
              </a:buClr>
              <a:buFont typeface="Arial" panose="020B0604020202020204" pitchFamily="34" charset="0"/>
              <a:buChar char="•"/>
            </a:pPr>
            <a:endParaRPr lang="en-IN" dirty="0">
              <a:latin typeface="Arial" pitchFamily="34" charset="0"/>
              <a:ea typeface="+mn-lt"/>
              <a:cs typeface="Arial" pitchFamily="34" charset="0"/>
            </a:endParaRPr>
          </a:p>
          <a:p>
            <a:r>
              <a:rPr lang="en-IN" dirty="0">
                <a:ea typeface="+mn-lt"/>
              </a:rPr>
              <a:t>Java throw keyword</a:t>
            </a:r>
          </a:p>
          <a:p>
            <a:endParaRPr lang="en-IN" dirty="0">
              <a:latin typeface="Arial" pitchFamily="34" charset="0"/>
              <a:ea typeface="+mn-lt"/>
              <a:cs typeface="Arial" pitchFamily="34" charset="0"/>
            </a:endParaRPr>
          </a:p>
          <a:p>
            <a:pPr marL="182880" indent="-182880">
              <a:buClr>
                <a:srgbClr val="213163"/>
              </a:buClr>
              <a:buFont typeface="Arial" panose="020B0604020202020204" pitchFamily="34" charset="0"/>
              <a:buChar char="•"/>
            </a:pPr>
            <a:r>
              <a:rPr lang="en-IN" dirty="0">
                <a:ea typeface="+mn-lt"/>
              </a:rPr>
              <a:t>The throw keyword is used to explicitly throw a single exception.</a:t>
            </a:r>
          </a:p>
        </p:txBody>
      </p:sp>
    </p:spTree>
    <p:extLst>
      <p:ext uri="{BB962C8B-B14F-4D97-AF65-F5344CB8AC3E}">
        <p14:creationId xmlns:p14="http://schemas.microsoft.com/office/powerpoint/2010/main" val="118414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79B1-0F6B-F13C-12DC-6EF8CA11F506}"/>
              </a:ext>
            </a:extLst>
          </p:cNvPr>
          <p:cNvSpPr>
            <a:spLocks noGrp="1"/>
          </p:cNvSpPr>
          <p:nvPr/>
        </p:nvSpPr>
        <p:spPr>
          <a:xfrm>
            <a:off x="152525" y="562102"/>
            <a:ext cx="3758024" cy="6968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IN" sz="2800" b="1">
                <a:solidFill>
                  <a:srgbClr val="223366"/>
                </a:solidFill>
              </a:rPr>
              <a:t>Lab Exercise:</a:t>
            </a:r>
          </a:p>
        </p:txBody>
      </p:sp>
      <p:sp>
        <p:nvSpPr>
          <p:cNvPr id="3" name="TextBox 2">
            <a:extLst>
              <a:ext uri="{FF2B5EF4-FFF2-40B4-BE49-F238E27FC236}">
                <a16:creationId xmlns:a16="http://schemas.microsoft.com/office/drawing/2014/main" id="{190E8EC7-9E9D-2D90-1B60-025475E50868}"/>
              </a:ext>
            </a:extLst>
          </p:cNvPr>
          <p:cNvSpPr txBox="1"/>
          <p:nvPr/>
        </p:nvSpPr>
        <p:spPr>
          <a:xfrm>
            <a:off x="259105" y="1259688"/>
            <a:ext cx="8049606" cy="1077218"/>
          </a:xfrm>
          <a:prstGeom prst="rect">
            <a:avLst/>
          </a:prstGeom>
          <a:noFill/>
        </p:spPr>
        <p:txBody>
          <a:bodyPr wrap="square" lIns="91440" tIns="45720" rIns="91440" bIns="4572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lgn="just">
              <a:spcBef>
                <a:spcPts val="600"/>
              </a:spcBef>
              <a:buClr>
                <a:srgbClr val="223366"/>
              </a:buClr>
              <a:buSzPts val="1200"/>
              <a:buFont typeface="Arial" panose="020B0604020202020204" pitchFamily="34" charset="0"/>
              <a:buChar char="•"/>
            </a:pPr>
            <a:r>
              <a:rPr lang="en-IN" sz="1800" kern="100" dirty="0">
                <a:ea typeface="Calibri" panose="020F0502020204030204" pitchFamily="34" charset="0"/>
              </a:rPr>
              <a:t>HandsOn – 87: Example of error handling in java</a:t>
            </a:r>
            <a:endParaRPr lang="en-IN" sz="1800" kern="100" dirty="0"/>
          </a:p>
          <a:p>
            <a:pPr marL="173355" indent="-173355" algn="just">
              <a:spcBef>
                <a:spcPts val="600"/>
              </a:spcBef>
              <a:buClr>
                <a:srgbClr val="223366"/>
              </a:buClr>
              <a:buSzPts val="1200"/>
              <a:buFont typeface="Arial" panose="020B0604020202020204" pitchFamily="34" charset="0"/>
              <a:buChar char="•"/>
            </a:pPr>
            <a:r>
              <a:rPr lang="en-IN" sz="1800" kern="100" dirty="0"/>
              <a:t>HandsOn – 88: Example of exception handling in java</a:t>
            </a:r>
          </a:p>
          <a:p>
            <a:pPr marL="173355" indent="-173355">
              <a:spcBef>
                <a:spcPts val="600"/>
              </a:spcBef>
              <a:buClr>
                <a:srgbClr val="223366"/>
              </a:buClr>
              <a:buSzPts val="1200"/>
              <a:buFont typeface="Arial" panose="020B0604020202020204" pitchFamily="34" charset="0"/>
              <a:buChar char="•"/>
            </a:pPr>
            <a:endParaRPr lang="en-IN" sz="1800" kern="100" dirty="0"/>
          </a:p>
        </p:txBody>
      </p:sp>
    </p:spTree>
    <p:extLst>
      <p:ext uri="{BB962C8B-B14F-4D97-AF65-F5344CB8AC3E}">
        <p14:creationId xmlns:p14="http://schemas.microsoft.com/office/powerpoint/2010/main" val="408811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22756" y="624158"/>
            <a:ext cx="2018464" cy="686276"/>
          </a:xfrm>
        </p:spPr>
        <p:txBody>
          <a:bodyPr>
            <a:normAutofit/>
          </a:bodyPr>
          <a:lstStyle/>
          <a:p>
            <a:r>
              <a:rPr lang="en-IN" sz="1600" b="1" dirty="0">
                <a:solidFill>
                  <a:srgbClr val="002060"/>
                </a:solidFill>
                <a:latin typeface="Arial"/>
                <a:cs typeface="Arial"/>
              </a:rPr>
              <a:t>Threading</a:t>
            </a:r>
          </a:p>
        </p:txBody>
      </p:sp>
      <p:sp>
        <p:nvSpPr>
          <p:cNvPr id="7" name="TextBox 6">
            <a:extLst>
              <a:ext uri="{FF2B5EF4-FFF2-40B4-BE49-F238E27FC236}">
                <a16:creationId xmlns:a16="http://schemas.microsoft.com/office/drawing/2014/main" id="{B69F3C81-F081-4476-B384-074D1CA46D2C}"/>
              </a:ext>
            </a:extLst>
          </p:cNvPr>
          <p:cNvSpPr txBox="1"/>
          <p:nvPr/>
        </p:nvSpPr>
        <p:spPr>
          <a:xfrm>
            <a:off x="156611" y="1074492"/>
            <a:ext cx="5611584" cy="2146742"/>
          </a:xfrm>
          <a:prstGeom prst="rect">
            <a:avLst/>
          </a:prstGeom>
          <a:noFill/>
        </p:spPr>
        <p:txBody>
          <a:bodyPr wrap="square" lIns="68580" tIns="34290" rIns="68580" bIns="34290" rtlCol="0" anchor="t">
            <a:spAutoFit/>
          </a:bodyPr>
          <a:lstStyle/>
          <a:p>
            <a:r>
              <a:rPr lang="en-US" dirty="0">
                <a:ea typeface="+mn-lt"/>
              </a:rPr>
              <a:t>A </a:t>
            </a:r>
            <a:r>
              <a:rPr lang="en-US" b="1" dirty="0">
                <a:ea typeface="+mn-lt"/>
              </a:rPr>
              <a:t>thread</a:t>
            </a:r>
            <a:r>
              <a:rPr lang="en-US" dirty="0">
                <a:ea typeface="+mn-lt"/>
              </a:rPr>
              <a:t> is a lightweight subprocess, the smallest unit of processing. It is a separate path of execution.</a:t>
            </a:r>
          </a:p>
          <a:p>
            <a:endParaRPr lang="en-US" dirty="0">
              <a:latin typeface="Arial" pitchFamily="34" charset="0"/>
              <a:ea typeface="+mn-lt"/>
              <a:cs typeface="Arial" pitchFamily="34" charset="0"/>
            </a:endParaRPr>
          </a:p>
          <a:p>
            <a:r>
              <a:rPr lang="en-US" dirty="0">
                <a:latin typeface="Arial" pitchFamily="34" charset="0"/>
                <a:ea typeface="+mn-lt"/>
                <a:cs typeface="Arial" pitchFamily="34" charset="0"/>
              </a:rPr>
              <a:t>process of executing multiple threads simultaneously is called </a:t>
            </a:r>
            <a:r>
              <a:rPr lang="en-US" b="1" dirty="0">
                <a:latin typeface="Arial" pitchFamily="34" charset="0"/>
                <a:ea typeface="+mn-lt"/>
                <a:cs typeface="Arial" pitchFamily="34" charset="0"/>
              </a:rPr>
              <a:t>Multithreading</a:t>
            </a:r>
            <a:r>
              <a:rPr lang="en-US" dirty="0">
                <a:latin typeface="Arial" pitchFamily="34" charset="0"/>
                <a:ea typeface="+mn-lt"/>
                <a:cs typeface="Arial" pitchFamily="34" charset="0"/>
              </a:rPr>
              <a:t> in Java.</a:t>
            </a:r>
          </a:p>
          <a:p>
            <a:endParaRPr lang="en-US" dirty="0">
              <a:latin typeface="Arial" pitchFamily="34" charset="0"/>
              <a:ea typeface="+mn-lt"/>
              <a:cs typeface="Arial" pitchFamily="34" charset="0"/>
            </a:endParaRPr>
          </a:p>
          <a:p>
            <a:r>
              <a:rPr lang="en-US" dirty="0">
                <a:latin typeface="Arial" pitchFamily="34" charset="0"/>
                <a:ea typeface="+mn-lt"/>
                <a:cs typeface="Arial" pitchFamily="34" charset="0"/>
              </a:rPr>
              <a:t>There are two ways to create a thread:</a:t>
            </a:r>
          </a:p>
          <a:p>
            <a:r>
              <a:rPr lang="en-US" dirty="0">
                <a:latin typeface="Arial" pitchFamily="34" charset="0"/>
                <a:ea typeface="+mn-lt"/>
                <a:cs typeface="Arial" pitchFamily="34" charset="0"/>
              </a:rPr>
              <a:t>	1) By extending the Thread class</a:t>
            </a:r>
          </a:p>
          <a:p>
            <a:r>
              <a:rPr lang="en-US" dirty="0">
                <a:latin typeface="Arial" pitchFamily="34" charset="0"/>
                <a:ea typeface="+mn-lt"/>
                <a:cs typeface="Arial" pitchFamily="34" charset="0"/>
              </a:rPr>
              <a:t>	2) By implementing a Runnable interface.</a:t>
            </a:r>
          </a:p>
          <a:p>
            <a:endParaRPr lang="en-IN" sz="900" dirty="0">
              <a:latin typeface="Arial" pitchFamily="34" charset="0"/>
              <a:ea typeface="+mn-lt"/>
              <a:cs typeface="Arial" pitchFamily="34" charset="0"/>
            </a:endParaRPr>
          </a:p>
        </p:txBody>
      </p:sp>
      <p:pic>
        <p:nvPicPr>
          <p:cNvPr id="3" name="Picture 2">
            <a:extLst>
              <a:ext uri="{FF2B5EF4-FFF2-40B4-BE49-F238E27FC236}">
                <a16:creationId xmlns:a16="http://schemas.microsoft.com/office/drawing/2014/main" id="{A1579177-C8EB-0C05-6548-25284E2D462F}"/>
              </a:ext>
            </a:extLst>
          </p:cNvPr>
          <p:cNvPicPr>
            <a:picLocks noChangeAspect="1"/>
          </p:cNvPicPr>
          <p:nvPr/>
        </p:nvPicPr>
        <p:blipFill>
          <a:blip r:embed="rId3"/>
          <a:stretch>
            <a:fillRect/>
          </a:stretch>
        </p:blipFill>
        <p:spPr>
          <a:xfrm>
            <a:off x="6196838" y="1310434"/>
            <a:ext cx="2490488" cy="2446226"/>
          </a:xfrm>
          <a:prstGeom prst="rect">
            <a:avLst/>
          </a:prstGeom>
        </p:spPr>
      </p:pic>
      <p:sp>
        <p:nvSpPr>
          <p:cNvPr id="4" name="Rectangle: Rounded Corners 3">
            <a:hlinkClick r:id="rId4"/>
            <a:extLst>
              <a:ext uri="{FF2B5EF4-FFF2-40B4-BE49-F238E27FC236}">
                <a16:creationId xmlns:a16="http://schemas.microsoft.com/office/drawing/2014/main" id="{0774F196-C7C8-6C47-4B78-CC706D2485B6}"/>
              </a:ext>
            </a:extLst>
          </p:cNvPr>
          <p:cNvSpPr/>
          <p:nvPr/>
        </p:nvSpPr>
        <p:spPr>
          <a:xfrm>
            <a:off x="7698595" y="4448963"/>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4">
                  <a:extLst>
                    <a:ext uri="{A12FA001-AC4F-418D-AE19-62706E023703}">
                      <ahyp:hlinkClr xmlns:ahyp="http://schemas.microsoft.com/office/drawing/2018/hyperlinkcolor" val="tx"/>
                    </a:ext>
                  </a:extLst>
                </a:hlinkClick>
              </a:rPr>
              <a:t>Reference link</a:t>
            </a:r>
            <a:endParaRPr lang="en-IN" sz="1200" dirty="0">
              <a:solidFill>
                <a:schemeClr val="bg1"/>
              </a:solidFill>
            </a:endParaRPr>
          </a:p>
        </p:txBody>
      </p:sp>
      <p:sp>
        <p:nvSpPr>
          <p:cNvPr id="6" name="TextBox 5">
            <a:extLst>
              <a:ext uri="{FF2B5EF4-FFF2-40B4-BE49-F238E27FC236}">
                <a16:creationId xmlns:a16="http://schemas.microsoft.com/office/drawing/2014/main" id="{6D66BC6D-B067-EA0A-1C0F-CC1584FF20C2}"/>
              </a:ext>
            </a:extLst>
          </p:cNvPr>
          <p:cNvSpPr txBox="1"/>
          <p:nvPr/>
        </p:nvSpPr>
        <p:spPr>
          <a:xfrm>
            <a:off x="7924949" y="4207805"/>
            <a:ext cx="791481" cy="230832"/>
          </a:xfrm>
          <a:prstGeom prst="rect">
            <a:avLst/>
          </a:prstGeom>
          <a:noFill/>
        </p:spPr>
        <p:txBody>
          <a:bodyPr wrap="square" rtlCol="0">
            <a:spAutoFit/>
          </a:bodyPr>
          <a:lstStyle/>
          <a:p>
            <a:r>
              <a:rPr lang="en-IN" sz="900" b="1" dirty="0">
                <a:solidFill>
                  <a:srgbClr val="002060"/>
                </a:solidFill>
              </a:rPr>
              <a:t>Click here</a:t>
            </a:r>
          </a:p>
        </p:txBody>
      </p:sp>
    </p:spTree>
    <p:extLst>
      <p:ext uri="{BB962C8B-B14F-4D97-AF65-F5344CB8AC3E}">
        <p14:creationId xmlns:p14="http://schemas.microsoft.com/office/powerpoint/2010/main" val="674728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09E29F-2486-3EF6-26B3-4A4DA6963A71}"/>
              </a:ext>
            </a:extLst>
          </p:cNvPr>
          <p:cNvSpPr>
            <a:spLocks noGrp="1"/>
          </p:cNvSpPr>
          <p:nvPr/>
        </p:nvSpPr>
        <p:spPr>
          <a:xfrm>
            <a:off x="152525" y="562102"/>
            <a:ext cx="3758024" cy="6968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IN" sz="2800" b="1">
                <a:solidFill>
                  <a:srgbClr val="223366"/>
                </a:solidFill>
              </a:rPr>
              <a:t>Lab Exercise:</a:t>
            </a:r>
          </a:p>
        </p:txBody>
      </p:sp>
      <p:sp>
        <p:nvSpPr>
          <p:cNvPr id="5" name="TextBox 4">
            <a:extLst>
              <a:ext uri="{FF2B5EF4-FFF2-40B4-BE49-F238E27FC236}">
                <a16:creationId xmlns:a16="http://schemas.microsoft.com/office/drawing/2014/main" id="{F3116048-8C27-F7D0-96B8-B0F8733676E4}"/>
              </a:ext>
            </a:extLst>
          </p:cNvPr>
          <p:cNvSpPr txBox="1"/>
          <p:nvPr/>
        </p:nvSpPr>
        <p:spPr>
          <a:xfrm>
            <a:off x="259105" y="1259688"/>
            <a:ext cx="8049606" cy="723275"/>
          </a:xfrm>
          <a:prstGeom prst="rect">
            <a:avLst/>
          </a:prstGeom>
          <a:noFill/>
        </p:spPr>
        <p:txBody>
          <a:bodyPr wrap="square" lIns="91440" tIns="45720" rIns="91440" bIns="4572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lgn="just">
              <a:spcBef>
                <a:spcPts val="600"/>
              </a:spcBef>
              <a:buClr>
                <a:srgbClr val="223366"/>
              </a:buClr>
              <a:buSzPts val="1200"/>
              <a:buFont typeface="Arial" panose="020B0604020202020204" pitchFamily="34" charset="0"/>
              <a:buChar char="•"/>
            </a:pPr>
            <a:r>
              <a:rPr lang="en-IN" sz="1800" kern="100" dirty="0">
                <a:ea typeface="Calibri" panose="020F0502020204030204" pitchFamily="34" charset="0"/>
              </a:rPr>
              <a:t>HandsOn – 89: Example of threading </a:t>
            </a:r>
            <a:endParaRPr lang="en-IN" sz="1800" kern="100" dirty="0"/>
          </a:p>
          <a:p>
            <a:pPr marL="173355" indent="-173355">
              <a:spcBef>
                <a:spcPts val="600"/>
              </a:spcBef>
              <a:buClr>
                <a:srgbClr val="223366"/>
              </a:buClr>
              <a:buSzPts val="1200"/>
              <a:buFont typeface="Arial" panose="020B0604020202020204" pitchFamily="34" charset="0"/>
              <a:buChar char="•"/>
            </a:pPr>
            <a:endParaRPr lang="en-IN" sz="1800" kern="100" dirty="0"/>
          </a:p>
        </p:txBody>
      </p:sp>
    </p:spTree>
    <p:extLst>
      <p:ext uri="{BB962C8B-B14F-4D97-AF65-F5344CB8AC3E}">
        <p14:creationId xmlns:p14="http://schemas.microsoft.com/office/powerpoint/2010/main" val="167653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30376" y="619283"/>
            <a:ext cx="2978584" cy="686276"/>
          </a:xfrm>
        </p:spPr>
        <p:txBody>
          <a:bodyPr>
            <a:normAutofit/>
          </a:bodyPr>
          <a:lstStyle/>
          <a:p>
            <a:r>
              <a:rPr lang="en-IN" sz="1600" b="1" dirty="0">
                <a:solidFill>
                  <a:srgbClr val="213163"/>
                </a:solidFill>
                <a:latin typeface="Arial"/>
                <a:cs typeface="Arial"/>
              </a:rPr>
              <a:t>Java Lambda Expressions</a:t>
            </a:r>
          </a:p>
        </p:txBody>
      </p:sp>
      <p:sp>
        <p:nvSpPr>
          <p:cNvPr id="7" name="TextBox 6">
            <a:extLst>
              <a:ext uri="{FF2B5EF4-FFF2-40B4-BE49-F238E27FC236}">
                <a16:creationId xmlns:a16="http://schemas.microsoft.com/office/drawing/2014/main" id="{B69F3C81-F081-4476-B384-074D1CA46D2C}"/>
              </a:ext>
            </a:extLst>
          </p:cNvPr>
          <p:cNvSpPr txBox="1"/>
          <p:nvPr/>
        </p:nvSpPr>
        <p:spPr>
          <a:xfrm>
            <a:off x="160856" y="1109270"/>
            <a:ext cx="5040542" cy="2223686"/>
          </a:xfrm>
          <a:prstGeom prst="rect">
            <a:avLst/>
          </a:prstGeom>
          <a:noFill/>
        </p:spPr>
        <p:txBody>
          <a:bodyPr wrap="square" lIns="68580" tIns="34290" rIns="68580" bIns="34290" rtlCol="0" anchor="t">
            <a:spAutoFit/>
          </a:bodyPr>
          <a:lstStyle/>
          <a:p>
            <a:r>
              <a:rPr lang="en-US" dirty="0">
                <a:ea typeface="+mn-lt"/>
              </a:rPr>
              <a:t>The Lambda expression is used to provide the implementation of an interface that has a functional interface. </a:t>
            </a:r>
          </a:p>
          <a:p>
            <a:endParaRPr lang="en-US" dirty="0">
              <a:ea typeface="+mn-lt"/>
            </a:endParaRPr>
          </a:p>
          <a:p>
            <a:r>
              <a:rPr lang="en-US" dirty="0">
                <a:ea typeface="+mn-lt"/>
              </a:rPr>
              <a:t>It saves a lot of code. In the case of the lambda expression, we don't need to define the method again for providing the implementation. </a:t>
            </a:r>
          </a:p>
          <a:p>
            <a:endParaRPr lang="en-US" dirty="0">
              <a:ea typeface="+mn-lt"/>
            </a:endParaRPr>
          </a:p>
          <a:p>
            <a:r>
              <a:rPr lang="en-US" dirty="0">
                <a:ea typeface="+mn-lt"/>
              </a:rPr>
              <a:t>Why use Lambda Expression</a:t>
            </a:r>
          </a:p>
          <a:p>
            <a:r>
              <a:rPr lang="en-US" dirty="0">
                <a:ea typeface="+mn-lt"/>
              </a:rPr>
              <a:t>1. To provide the implementation of the Functional interface.</a:t>
            </a:r>
          </a:p>
          <a:p>
            <a:r>
              <a:rPr lang="en-US" dirty="0">
                <a:ea typeface="+mn-lt"/>
              </a:rPr>
              <a:t>2. Less coding. </a:t>
            </a:r>
          </a:p>
        </p:txBody>
      </p:sp>
      <p:pic>
        <p:nvPicPr>
          <p:cNvPr id="8" name="Picture 7">
            <a:extLst>
              <a:ext uri="{FF2B5EF4-FFF2-40B4-BE49-F238E27FC236}">
                <a16:creationId xmlns:a16="http://schemas.microsoft.com/office/drawing/2014/main" id="{D5008D95-D268-4ACA-19A3-85C613205A91}"/>
              </a:ext>
            </a:extLst>
          </p:cNvPr>
          <p:cNvPicPr>
            <a:picLocks noChangeAspect="1"/>
          </p:cNvPicPr>
          <p:nvPr/>
        </p:nvPicPr>
        <p:blipFill>
          <a:blip r:embed="rId3"/>
          <a:stretch>
            <a:fillRect/>
          </a:stretch>
        </p:blipFill>
        <p:spPr>
          <a:xfrm>
            <a:off x="5356860" y="1579966"/>
            <a:ext cx="3384070" cy="1787384"/>
          </a:xfrm>
          <a:prstGeom prst="rect">
            <a:avLst/>
          </a:prstGeom>
        </p:spPr>
      </p:pic>
    </p:spTree>
    <p:extLst>
      <p:ext uri="{BB962C8B-B14F-4D97-AF65-F5344CB8AC3E}">
        <p14:creationId xmlns:p14="http://schemas.microsoft.com/office/powerpoint/2010/main" val="218018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38472" y="620861"/>
            <a:ext cx="3382444" cy="457845"/>
          </a:xfrm>
        </p:spPr>
        <p:txBody>
          <a:bodyPr>
            <a:normAutofit/>
          </a:bodyPr>
          <a:lstStyle/>
          <a:p>
            <a:r>
              <a:rPr lang="en-IN" sz="1600" b="1" dirty="0">
                <a:solidFill>
                  <a:srgbClr val="002060"/>
                </a:solidFill>
                <a:latin typeface="Arial"/>
                <a:cs typeface="Arial"/>
              </a:rPr>
              <a:t>Java Lambda Expressions</a:t>
            </a:r>
          </a:p>
        </p:txBody>
      </p:sp>
      <p:sp>
        <p:nvSpPr>
          <p:cNvPr id="7" name="TextBox 6">
            <a:extLst>
              <a:ext uri="{FF2B5EF4-FFF2-40B4-BE49-F238E27FC236}">
                <a16:creationId xmlns:a16="http://schemas.microsoft.com/office/drawing/2014/main" id="{B69F3C81-F081-4476-B384-074D1CA46D2C}"/>
              </a:ext>
            </a:extLst>
          </p:cNvPr>
          <p:cNvSpPr txBox="1"/>
          <p:nvPr/>
        </p:nvSpPr>
        <p:spPr>
          <a:xfrm>
            <a:off x="145616" y="1181791"/>
            <a:ext cx="5040542" cy="2654573"/>
          </a:xfrm>
          <a:prstGeom prst="rect">
            <a:avLst/>
          </a:prstGeom>
          <a:noFill/>
        </p:spPr>
        <p:txBody>
          <a:bodyPr wrap="square" lIns="68580" tIns="34290" rIns="68580" bIns="34290" rtlCol="0" anchor="t">
            <a:spAutoFit/>
          </a:bodyPr>
          <a:lstStyle/>
          <a:p>
            <a:r>
              <a:rPr lang="en-IN" dirty="0">
                <a:latin typeface="Arial" pitchFamily="34" charset="0"/>
                <a:ea typeface="+mn-lt"/>
                <a:cs typeface="Arial" pitchFamily="34" charset="0"/>
              </a:rPr>
              <a:t>No Parameter Syntax</a:t>
            </a:r>
          </a:p>
          <a:p>
            <a:pPr algn="ctr"/>
            <a:r>
              <a:rPr lang="en-IN" i="1" dirty="0">
                <a:solidFill>
                  <a:srgbClr val="0000FF"/>
                </a:solidFill>
                <a:latin typeface="Arial" pitchFamily="34" charset="0"/>
                <a:ea typeface="+mn-lt"/>
                <a:cs typeface="Arial" pitchFamily="34" charset="0"/>
              </a:rPr>
              <a:t>() -&gt; {  </a:t>
            </a:r>
          </a:p>
          <a:p>
            <a:pPr algn="ctr"/>
            <a:r>
              <a:rPr lang="en-IN" i="1" dirty="0">
                <a:solidFill>
                  <a:srgbClr val="0000FF"/>
                </a:solidFill>
                <a:latin typeface="Arial" pitchFamily="34" charset="0"/>
                <a:ea typeface="+mn-lt"/>
                <a:cs typeface="Arial" pitchFamily="34" charset="0"/>
              </a:rPr>
              <a:t>//Body of no parameter lambda  }  </a:t>
            </a:r>
          </a:p>
          <a:p>
            <a:pPr algn="just"/>
            <a:endParaRPr lang="en-IN" dirty="0">
              <a:latin typeface="Arial" pitchFamily="34" charset="0"/>
              <a:ea typeface="+mn-lt"/>
              <a:cs typeface="Arial" pitchFamily="34" charset="0"/>
            </a:endParaRPr>
          </a:p>
          <a:p>
            <a:r>
              <a:rPr lang="en-IN" dirty="0">
                <a:latin typeface="Arial" pitchFamily="34" charset="0"/>
                <a:ea typeface="+mn-lt"/>
                <a:cs typeface="Arial" pitchFamily="34" charset="0"/>
              </a:rPr>
              <a:t>One Parameter Syntax</a:t>
            </a:r>
          </a:p>
          <a:p>
            <a:pPr algn="ctr"/>
            <a:r>
              <a:rPr lang="en-IN" i="1" dirty="0">
                <a:solidFill>
                  <a:srgbClr val="0000FF"/>
                </a:solidFill>
                <a:latin typeface="Arial" pitchFamily="34" charset="0"/>
                <a:ea typeface="+mn-lt"/>
                <a:cs typeface="Arial" pitchFamily="34" charset="0"/>
              </a:rPr>
              <a:t>(p1) -&gt; {  </a:t>
            </a:r>
          </a:p>
          <a:p>
            <a:pPr algn="ctr"/>
            <a:r>
              <a:rPr lang="en-IN" i="1" dirty="0">
                <a:solidFill>
                  <a:srgbClr val="0000FF"/>
                </a:solidFill>
                <a:latin typeface="Arial" pitchFamily="34" charset="0"/>
                <a:ea typeface="+mn-lt"/>
                <a:cs typeface="Arial" pitchFamily="34" charset="0"/>
              </a:rPr>
              <a:t>//Body of single parameter lambda  </a:t>
            </a:r>
          </a:p>
          <a:p>
            <a:pPr algn="ctr"/>
            <a:r>
              <a:rPr lang="en-IN" i="1" dirty="0">
                <a:solidFill>
                  <a:srgbClr val="0000FF"/>
                </a:solidFill>
                <a:latin typeface="Arial" pitchFamily="34" charset="0"/>
                <a:ea typeface="+mn-lt"/>
                <a:cs typeface="Arial" pitchFamily="34" charset="0"/>
              </a:rPr>
              <a:t>}  </a:t>
            </a:r>
          </a:p>
          <a:p>
            <a:r>
              <a:rPr lang="en-IN" dirty="0">
                <a:latin typeface="Arial" pitchFamily="34" charset="0"/>
                <a:ea typeface="+mn-lt"/>
                <a:cs typeface="Arial" pitchFamily="34" charset="0"/>
              </a:rPr>
              <a:t>Two Parameter Syntax</a:t>
            </a:r>
          </a:p>
          <a:p>
            <a:pPr algn="ctr"/>
            <a:r>
              <a:rPr lang="en-IN" i="1" dirty="0">
                <a:solidFill>
                  <a:srgbClr val="0000FF"/>
                </a:solidFill>
                <a:latin typeface="Arial" pitchFamily="34" charset="0"/>
                <a:ea typeface="+mn-lt"/>
                <a:cs typeface="Arial" pitchFamily="34" charset="0"/>
              </a:rPr>
              <a:t>(p1,p2) -&gt; {  </a:t>
            </a:r>
          </a:p>
          <a:p>
            <a:pPr algn="ctr"/>
            <a:r>
              <a:rPr lang="en-IN" i="1" dirty="0">
                <a:solidFill>
                  <a:srgbClr val="0000FF"/>
                </a:solidFill>
                <a:latin typeface="Arial" pitchFamily="34" charset="0"/>
                <a:ea typeface="+mn-lt"/>
                <a:cs typeface="Arial" pitchFamily="34" charset="0"/>
              </a:rPr>
              <a:t>//Body of multiple parameter lambda  </a:t>
            </a:r>
          </a:p>
          <a:p>
            <a:pPr algn="ctr"/>
            <a:r>
              <a:rPr lang="en-IN" i="1" dirty="0">
                <a:solidFill>
                  <a:srgbClr val="0000FF"/>
                </a:solidFill>
                <a:latin typeface="Arial" pitchFamily="34" charset="0"/>
                <a:ea typeface="+mn-lt"/>
                <a:cs typeface="Arial" pitchFamily="34" charset="0"/>
              </a:rPr>
              <a:t>} </a:t>
            </a:r>
          </a:p>
        </p:txBody>
      </p:sp>
      <p:pic>
        <p:nvPicPr>
          <p:cNvPr id="8" name="Picture 7">
            <a:extLst>
              <a:ext uri="{FF2B5EF4-FFF2-40B4-BE49-F238E27FC236}">
                <a16:creationId xmlns:a16="http://schemas.microsoft.com/office/drawing/2014/main" id="{D5008D95-D268-4ACA-19A3-85C613205A91}"/>
              </a:ext>
            </a:extLst>
          </p:cNvPr>
          <p:cNvPicPr>
            <a:picLocks noChangeAspect="1"/>
          </p:cNvPicPr>
          <p:nvPr/>
        </p:nvPicPr>
        <p:blipFill>
          <a:blip r:embed="rId3"/>
          <a:stretch>
            <a:fillRect/>
          </a:stretch>
        </p:blipFill>
        <p:spPr>
          <a:xfrm>
            <a:off x="5248599" y="1513641"/>
            <a:ext cx="3277391" cy="1854397"/>
          </a:xfrm>
          <a:prstGeom prst="rect">
            <a:avLst/>
          </a:prstGeom>
        </p:spPr>
      </p:pic>
      <p:sp>
        <p:nvSpPr>
          <p:cNvPr id="3" name="Rectangle 2">
            <a:extLst>
              <a:ext uri="{FF2B5EF4-FFF2-40B4-BE49-F238E27FC236}">
                <a16:creationId xmlns:a16="http://schemas.microsoft.com/office/drawing/2014/main" id="{79D29FE9-7A2F-F15F-11CD-1E187F416936}"/>
              </a:ext>
            </a:extLst>
          </p:cNvPr>
          <p:cNvSpPr/>
          <p:nvPr/>
        </p:nvSpPr>
        <p:spPr>
          <a:xfrm>
            <a:off x="5538950" y="1513641"/>
            <a:ext cx="2987040" cy="17324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721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09E29F-2486-3EF6-26B3-4A4DA6963A71}"/>
              </a:ext>
            </a:extLst>
          </p:cNvPr>
          <p:cNvSpPr>
            <a:spLocks noGrp="1"/>
          </p:cNvSpPr>
          <p:nvPr/>
        </p:nvSpPr>
        <p:spPr>
          <a:xfrm>
            <a:off x="152525" y="562102"/>
            <a:ext cx="3758024" cy="6968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IN" sz="2800" b="1">
                <a:solidFill>
                  <a:srgbClr val="223366"/>
                </a:solidFill>
              </a:rPr>
              <a:t>Lab Exercise:</a:t>
            </a:r>
          </a:p>
        </p:txBody>
      </p:sp>
      <p:sp>
        <p:nvSpPr>
          <p:cNvPr id="5" name="TextBox 4">
            <a:extLst>
              <a:ext uri="{FF2B5EF4-FFF2-40B4-BE49-F238E27FC236}">
                <a16:creationId xmlns:a16="http://schemas.microsoft.com/office/drawing/2014/main" id="{F3116048-8C27-F7D0-96B8-B0F8733676E4}"/>
              </a:ext>
            </a:extLst>
          </p:cNvPr>
          <p:cNvSpPr txBox="1"/>
          <p:nvPr/>
        </p:nvSpPr>
        <p:spPr>
          <a:xfrm>
            <a:off x="259105" y="1259688"/>
            <a:ext cx="8049606" cy="723275"/>
          </a:xfrm>
          <a:prstGeom prst="rect">
            <a:avLst/>
          </a:prstGeom>
          <a:noFill/>
        </p:spPr>
        <p:txBody>
          <a:bodyPr wrap="square" lIns="91440" tIns="45720" rIns="91440" bIns="4572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lgn="just">
              <a:spcBef>
                <a:spcPts val="600"/>
              </a:spcBef>
              <a:buClr>
                <a:srgbClr val="223366"/>
              </a:buClr>
              <a:buSzPts val="1200"/>
              <a:buFont typeface="Arial" panose="020B0604020202020204" pitchFamily="34" charset="0"/>
              <a:buChar char="•"/>
            </a:pPr>
            <a:r>
              <a:rPr lang="en-IN" sz="1800" kern="100" dirty="0">
                <a:ea typeface="Calibri" panose="020F0502020204030204" pitchFamily="34" charset="0"/>
              </a:rPr>
              <a:t>HandsOn – 90: Example of Lambda</a:t>
            </a:r>
            <a:endParaRPr lang="en-IN" sz="1800" kern="100" dirty="0"/>
          </a:p>
          <a:p>
            <a:pPr marL="173355" indent="-173355">
              <a:spcBef>
                <a:spcPts val="600"/>
              </a:spcBef>
              <a:buClr>
                <a:srgbClr val="223366"/>
              </a:buClr>
              <a:buSzPts val="1200"/>
              <a:buFont typeface="Arial" panose="020B0604020202020204" pitchFamily="34" charset="0"/>
              <a:buChar char="•"/>
            </a:pPr>
            <a:endParaRPr lang="en-IN" sz="1800" kern="100" dirty="0"/>
          </a:p>
        </p:txBody>
      </p:sp>
    </p:spTree>
    <p:extLst>
      <p:ext uri="{BB962C8B-B14F-4D97-AF65-F5344CB8AC3E}">
        <p14:creationId xmlns:p14="http://schemas.microsoft.com/office/powerpoint/2010/main" val="823109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37996" y="626295"/>
            <a:ext cx="2795704" cy="522869"/>
          </a:xfrm>
        </p:spPr>
        <p:txBody>
          <a:bodyPr>
            <a:normAutofit/>
          </a:bodyPr>
          <a:lstStyle/>
          <a:p>
            <a:r>
              <a:rPr lang="en-IN" sz="1600" b="1" dirty="0">
                <a:solidFill>
                  <a:srgbClr val="213163"/>
                </a:solidFill>
                <a:latin typeface="Arial"/>
                <a:cs typeface="Arial"/>
              </a:rPr>
              <a:t>Collections in Java</a:t>
            </a:r>
          </a:p>
        </p:txBody>
      </p:sp>
      <p:sp>
        <p:nvSpPr>
          <p:cNvPr id="7" name="TextBox 6">
            <a:extLst>
              <a:ext uri="{FF2B5EF4-FFF2-40B4-BE49-F238E27FC236}">
                <a16:creationId xmlns:a16="http://schemas.microsoft.com/office/drawing/2014/main" id="{B69F3C81-F081-4476-B384-074D1CA46D2C}"/>
              </a:ext>
            </a:extLst>
          </p:cNvPr>
          <p:cNvSpPr txBox="1"/>
          <p:nvPr/>
        </p:nvSpPr>
        <p:spPr>
          <a:xfrm>
            <a:off x="160020" y="1149164"/>
            <a:ext cx="7470475" cy="1792798"/>
          </a:xfrm>
          <a:prstGeom prst="rect">
            <a:avLst/>
          </a:prstGeom>
          <a:noFill/>
        </p:spPr>
        <p:txBody>
          <a:bodyPr wrap="square" lIns="68580" tIns="34290" rIns="68580" bIns="34290" rtlCol="0" anchor="t">
            <a:spAutoFit/>
          </a:bodyPr>
          <a:lstStyle/>
          <a:p>
            <a:r>
              <a:rPr lang="en-US" dirty="0">
                <a:ea typeface="+mn-lt"/>
              </a:rPr>
              <a:t>The Collection in Java is a framework that provides an architecture to store and manipulate a group of objects.</a:t>
            </a:r>
          </a:p>
          <a:p>
            <a:endParaRPr lang="en-US" dirty="0">
              <a:ea typeface="+mn-lt"/>
            </a:endParaRPr>
          </a:p>
          <a:p>
            <a:r>
              <a:rPr lang="en-US" dirty="0">
                <a:ea typeface="+mn-lt"/>
              </a:rPr>
              <a:t>Collections in Java provide a framework for efficient storage, retrieval, and manipulation of groups of objects.</a:t>
            </a:r>
          </a:p>
          <a:p>
            <a:endParaRPr lang="en-US" dirty="0">
              <a:ea typeface="+mn-lt"/>
            </a:endParaRPr>
          </a:p>
          <a:p>
            <a:r>
              <a:rPr lang="en-US" dirty="0">
                <a:ea typeface="+mn-lt"/>
              </a:rPr>
              <a:t>The Collection Framework in Java includes interfaces, implementations, and algorithms for working with collections.</a:t>
            </a:r>
          </a:p>
        </p:txBody>
      </p:sp>
    </p:spTree>
    <p:extLst>
      <p:ext uri="{BB962C8B-B14F-4D97-AF65-F5344CB8AC3E}">
        <p14:creationId xmlns:p14="http://schemas.microsoft.com/office/powerpoint/2010/main" val="2586648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32063" y="626295"/>
            <a:ext cx="3748204" cy="522869"/>
          </a:xfrm>
        </p:spPr>
        <p:txBody>
          <a:bodyPr>
            <a:normAutofit/>
          </a:bodyPr>
          <a:lstStyle/>
          <a:p>
            <a:r>
              <a:rPr lang="en-IN" sz="1600" b="1" dirty="0">
                <a:solidFill>
                  <a:srgbClr val="213163"/>
                </a:solidFill>
                <a:latin typeface="Arial"/>
                <a:cs typeface="Arial"/>
              </a:rPr>
              <a:t>Collection Framework</a:t>
            </a:r>
          </a:p>
        </p:txBody>
      </p:sp>
      <p:sp>
        <p:nvSpPr>
          <p:cNvPr id="7" name="TextBox 6">
            <a:extLst>
              <a:ext uri="{FF2B5EF4-FFF2-40B4-BE49-F238E27FC236}">
                <a16:creationId xmlns:a16="http://schemas.microsoft.com/office/drawing/2014/main" id="{B69F3C81-F081-4476-B384-074D1CA46D2C}"/>
              </a:ext>
            </a:extLst>
          </p:cNvPr>
          <p:cNvSpPr txBox="1"/>
          <p:nvPr/>
        </p:nvSpPr>
        <p:spPr>
          <a:xfrm>
            <a:off x="162544" y="1033158"/>
            <a:ext cx="8159206" cy="1577355"/>
          </a:xfrm>
          <a:prstGeom prst="rect">
            <a:avLst/>
          </a:prstGeom>
          <a:noFill/>
        </p:spPr>
        <p:txBody>
          <a:bodyPr wrap="square" lIns="68580" tIns="34290" rIns="68580" bIns="34290" rtlCol="0" anchor="t">
            <a:spAutoFit/>
          </a:bodyPr>
          <a:lstStyle/>
          <a:p>
            <a:r>
              <a:rPr lang="en-US" dirty="0">
                <a:ea typeface="+mn-lt"/>
              </a:rPr>
              <a:t>The Collection Framework in Java is a unified architecture that provides a set of interfaces, classes, and algorithms to work with collections of objects. </a:t>
            </a:r>
          </a:p>
          <a:p>
            <a:endParaRPr lang="en-US" dirty="0">
              <a:ea typeface="+mn-lt"/>
            </a:endParaRPr>
          </a:p>
          <a:p>
            <a:r>
              <a:rPr lang="en-US" dirty="0">
                <a:ea typeface="+mn-lt"/>
              </a:rPr>
              <a:t>It offers a standardized way to store, manipulate, and process groups of objects efficiently. </a:t>
            </a:r>
          </a:p>
          <a:p>
            <a:endParaRPr lang="en-US" dirty="0">
              <a:ea typeface="+mn-lt"/>
            </a:endParaRPr>
          </a:p>
          <a:p>
            <a:r>
              <a:rPr lang="en-US" dirty="0">
                <a:ea typeface="+mn-lt"/>
              </a:rPr>
              <a:t>The Collection Framework is part of the </a:t>
            </a:r>
            <a:r>
              <a:rPr lang="en-US" b="1" i="1" dirty="0" err="1">
                <a:ea typeface="+mn-lt"/>
              </a:rPr>
              <a:t>java.util</a:t>
            </a:r>
            <a:r>
              <a:rPr lang="en-US" b="1" i="1" dirty="0">
                <a:ea typeface="+mn-lt"/>
              </a:rPr>
              <a:t> </a:t>
            </a:r>
            <a:r>
              <a:rPr lang="en-US" dirty="0">
                <a:ea typeface="+mn-lt"/>
              </a:rPr>
              <a:t>package and serves as a foundation for working with collections in Java.</a:t>
            </a:r>
            <a:endParaRPr lang="en-US" dirty="0">
              <a:latin typeface="Arial" pitchFamily="34" charset="0"/>
              <a:ea typeface="+mn-lt"/>
              <a:cs typeface="Arial" pitchFamily="34" charset="0"/>
            </a:endParaRPr>
          </a:p>
        </p:txBody>
      </p:sp>
    </p:spTree>
    <p:extLst>
      <p:ext uri="{BB962C8B-B14F-4D97-AF65-F5344CB8AC3E}">
        <p14:creationId xmlns:p14="http://schemas.microsoft.com/office/powerpoint/2010/main" val="2783871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22756" y="619639"/>
            <a:ext cx="3755824" cy="522869"/>
          </a:xfrm>
        </p:spPr>
        <p:txBody>
          <a:bodyPr>
            <a:normAutofit/>
          </a:bodyPr>
          <a:lstStyle/>
          <a:p>
            <a:r>
              <a:rPr lang="en-IN" sz="1600" b="1" dirty="0">
                <a:solidFill>
                  <a:srgbClr val="213163"/>
                </a:solidFill>
                <a:latin typeface="Arial"/>
                <a:cs typeface="Arial"/>
              </a:rPr>
              <a:t>Hierarchy of Collection Framework</a:t>
            </a:r>
          </a:p>
        </p:txBody>
      </p:sp>
      <p:sp>
        <p:nvSpPr>
          <p:cNvPr id="7" name="TextBox 6">
            <a:extLst>
              <a:ext uri="{FF2B5EF4-FFF2-40B4-BE49-F238E27FC236}">
                <a16:creationId xmlns:a16="http://schemas.microsoft.com/office/drawing/2014/main" id="{B69F3C81-F081-4476-B384-074D1CA46D2C}"/>
              </a:ext>
            </a:extLst>
          </p:cNvPr>
          <p:cNvSpPr txBox="1"/>
          <p:nvPr/>
        </p:nvSpPr>
        <p:spPr>
          <a:xfrm>
            <a:off x="162543" y="1307478"/>
            <a:ext cx="8818913" cy="507831"/>
          </a:xfrm>
          <a:prstGeom prst="rect">
            <a:avLst/>
          </a:prstGeom>
          <a:noFill/>
        </p:spPr>
        <p:txBody>
          <a:bodyPr wrap="square" lIns="68580" tIns="34290" rIns="68580" bIns="34290" rtlCol="0" anchor="t">
            <a:spAutoFit/>
          </a:bodyPr>
          <a:lstStyle/>
          <a:p>
            <a:pPr algn="just"/>
            <a:endParaRPr lang="en-IN" sz="1800">
              <a:latin typeface="Arial" pitchFamily="34" charset="0"/>
              <a:ea typeface="+mn-lt"/>
              <a:cs typeface="Arial" pitchFamily="34" charset="0"/>
            </a:endParaRPr>
          </a:p>
          <a:p>
            <a:pPr marL="214313" indent="-214313" algn="just">
              <a:buFont typeface="Arial" panose="020B0604020202020204" pitchFamily="34" charset="0"/>
              <a:buChar char="•"/>
            </a:pPr>
            <a:endParaRPr lang="en-IN" sz="1050">
              <a:latin typeface="Arial" pitchFamily="34" charset="0"/>
              <a:ea typeface="+mn-lt"/>
              <a:cs typeface="Arial" pitchFamily="34" charset="0"/>
            </a:endParaRPr>
          </a:p>
        </p:txBody>
      </p:sp>
      <p:pic>
        <p:nvPicPr>
          <p:cNvPr id="4" name="Picture 3">
            <a:extLst>
              <a:ext uri="{FF2B5EF4-FFF2-40B4-BE49-F238E27FC236}">
                <a16:creationId xmlns:a16="http://schemas.microsoft.com/office/drawing/2014/main" id="{E018B982-8680-0AC5-1234-A9BC8F1032AB}"/>
              </a:ext>
            </a:extLst>
          </p:cNvPr>
          <p:cNvPicPr>
            <a:picLocks noChangeAspect="1"/>
          </p:cNvPicPr>
          <p:nvPr/>
        </p:nvPicPr>
        <p:blipFill>
          <a:blip r:embed="rId3"/>
          <a:stretch>
            <a:fillRect/>
          </a:stretch>
        </p:blipFill>
        <p:spPr>
          <a:xfrm>
            <a:off x="1927860" y="1119648"/>
            <a:ext cx="5288280" cy="3525904"/>
          </a:xfrm>
          <a:prstGeom prst="rect">
            <a:avLst/>
          </a:prstGeom>
        </p:spPr>
      </p:pic>
    </p:spTree>
    <p:extLst>
      <p:ext uri="{BB962C8B-B14F-4D97-AF65-F5344CB8AC3E}">
        <p14:creationId xmlns:p14="http://schemas.microsoft.com/office/powerpoint/2010/main" val="61913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883" y="572136"/>
            <a:ext cx="255746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Learning Objectives</a:t>
            </a:r>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282989" y="1106931"/>
            <a:ext cx="3194940" cy="3194940"/>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FC09A738-1C43-E8F2-CCFE-ACA07ECF8931}"/>
              </a:ext>
            </a:extLst>
          </p:cNvPr>
          <p:cNvSpPr txBox="1"/>
          <p:nvPr/>
        </p:nvSpPr>
        <p:spPr>
          <a:xfrm>
            <a:off x="128883" y="1106931"/>
            <a:ext cx="4606412" cy="1815882"/>
          </a:xfrm>
          <a:prstGeom prst="rect">
            <a:avLst/>
          </a:prstGeom>
          <a:noFill/>
        </p:spPr>
        <p:txBody>
          <a:bodyPr wrap="square">
            <a:spAutoFit/>
          </a:bodyPr>
          <a:lstStyle/>
          <a:p>
            <a:pPr marL="182880" indent="-182880">
              <a:buClr>
                <a:srgbClr val="213163"/>
              </a:buClr>
              <a:buFont typeface="Arial" panose="020B0604020202020204" pitchFamily="34" charset="0"/>
              <a:buChar char="•"/>
            </a:pPr>
            <a:r>
              <a:rPr lang="en-IN" dirty="0"/>
              <a:t>Java Exception</a:t>
            </a:r>
          </a:p>
          <a:p>
            <a:pPr marL="182880" indent="-182880">
              <a:buClr>
                <a:srgbClr val="213163"/>
              </a:buClr>
              <a:buFont typeface="Arial" panose="020B0604020202020204" pitchFamily="34" charset="0"/>
              <a:buChar char="•"/>
            </a:pPr>
            <a:r>
              <a:rPr lang="en-IN" dirty="0"/>
              <a:t>Types of Java Exception</a:t>
            </a:r>
          </a:p>
          <a:p>
            <a:pPr marL="182880" indent="-182880">
              <a:buClr>
                <a:srgbClr val="213163"/>
              </a:buClr>
              <a:buFont typeface="Arial" panose="020B0604020202020204" pitchFamily="34" charset="0"/>
              <a:buChar char="•"/>
            </a:pPr>
            <a:r>
              <a:rPr lang="en-IN" dirty="0"/>
              <a:t>Exception Handling</a:t>
            </a:r>
          </a:p>
          <a:p>
            <a:pPr marL="182880" indent="-182880">
              <a:buClr>
                <a:srgbClr val="213163"/>
              </a:buClr>
              <a:buFont typeface="Arial" panose="020B0604020202020204" pitchFamily="34" charset="0"/>
              <a:buChar char="•"/>
            </a:pPr>
            <a:r>
              <a:rPr lang="en-IN" dirty="0"/>
              <a:t>Try and Catch the block</a:t>
            </a:r>
          </a:p>
          <a:p>
            <a:pPr marL="182880" indent="-182880">
              <a:buClr>
                <a:srgbClr val="213163"/>
              </a:buClr>
              <a:buFont typeface="Arial" panose="020B0604020202020204" pitchFamily="34" charset="0"/>
              <a:buChar char="•"/>
            </a:pPr>
            <a:r>
              <a:rPr lang="en-IN" dirty="0"/>
              <a:t>Threading</a:t>
            </a:r>
          </a:p>
          <a:p>
            <a:pPr marL="182880" indent="-182880">
              <a:buClr>
                <a:srgbClr val="213163"/>
              </a:buClr>
              <a:buFont typeface="Arial" panose="020B0604020202020204" pitchFamily="34" charset="0"/>
              <a:buChar char="•"/>
            </a:pPr>
            <a:r>
              <a:rPr lang="en-IN" dirty="0"/>
              <a:t>Collection</a:t>
            </a:r>
          </a:p>
          <a:p>
            <a:pPr marL="182880" indent="-182880">
              <a:buClr>
                <a:srgbClr val="213163"/>
              </a:buClr>
              <a:buFont typeface="Arial" panose="020B0604020202020204" pitchFamily="34" charset="0"/>
              <a:buChar char="•"/>
            </a:pPr>
            <a:r>
              <a:rPr lang="en-IN" dirty="0"/>
              <a:t>Lambda</a:t>
            </a:r>
          </a:p>
          <a:p>
            <a:pPr marL="182880" indent="-182880">
              <a:buClr>
                <a:srgbClr val="213163"/>
              </a:buClr>
              <a:buFont typeface="Arial" panose="020B0604020202020204" pitchFamily="34" charset="0"/>
              <a:buChar char="•"/>
            </a:pPr>
            <a:r>
              <a:rPr lang="en-IN" dirty="0"/>
              <a:t>Annotation </a:t>
            </a:r>
          </a:p>
        </p:txBody>
      </p:sp>
    </p:spTree>
    <p:extLst>
      <p:ext uri="{BB962C8B-B14F-4D97-AF65-F5344CB8AC3E}">
        <p14:creationId xmlns:p14="http://schemas.microsoft.com/office/powerpoint/2010/main" val="1545707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35939" y="615351"/>
            <a:ext cx="3035886" cy="427636"/>
          </a:xfrm>
        </p:spPr>
        <p:txBody>
          <a:bodyPr>
            <a:normAutofit/>
          </a:bodyPr>
          <a:lstStyle/>
          <a:p>
            <a:r>
              <a:rPr lang="en-IN" sz="1600" b="1" dirty="0">
                <a:solidFill>
                  <a:srgbClr val="213163"/>
                </a:solidFill>
                <a:latin typeface="Arial"/>
                <a:cs typeface="Arial"/>
              </a:rPr>
              <a:t>Java Annotations</a:t>
            </a:r>
            <a:endParaRPr lang="en-US" sz="1600" dirty="0">
              <a:solidFill>
                <a:srgbClr val="213163"/>
              </a:solidFill>
              <a:latin typeface="Arial"/>
              <a:cs typeface="Arial"/>
            </a:endParaRPr>
          </a:p>
        </p:txBody>
      </p:sp>
      <p:sp>
        <p:nvSpPr>
          <p:cNvPr id="6" name="TextBox 5">
            <a:extLst>
              <a:ext uri="{FF2B5EF4-FFF2-40B4-BE49-F238E27FC236}">
                <a16:creationId xmlns:a16="http://schemas.microsoft.com/office/drawing/2014/main" id="{2A67B466-0CD3-4423-BC0C-8A8929FEECDC}"/>
              </a:ext>
            </a:extLst>
          </p:cNvPr>
          <p:cNvSpPr txBox="1"/>
          <p:nvPr/>
        </p:nvSpPr>
        <p:spPr>
          <a:xfrm>
            <a:off x="148960" y="1103032"/>
            <a:ext cx="8045765" cy="1577355"/>
          </a:xfrm>
          <a:prstGeom prst="rect">
            <a:avLst/>
          </a:prstGeom>
          <a:noFill/>
        </p:spPr>
        <p:txBody>
          <a:bodyPr wrap="square" lIns="68580" tIns="34290" rIns="68580" bIns="34290" rtlCol="0" anchor="t">
            <a:spAutoFit/>
          </a:bodyPr>
          <a:lstStyle/>
          <a:p>
            <a:pPr marL="182880" indent="-182880">
              <a:buClr>
                <a:srgbClr val="213163"/>
              </a:buClr>
              <a:buFont typeface="Arial" pitchFamily="34" charset="0"/>
              <a:buChar char="•"/>
            </a:pPr>
            <a:r>
              <a:rPr lang="en-IN" dirty="0"/>
              <a:t>Annotations are used to provide supplemental information about a program. </a:t>
            </a:r>
          </a:p>
          <a:p>
            <a:pPr marL="182880" indent="-182880">
              <a:buClr>
                <a:srgbClr val="213163"/>
              </a:buClr>
              <a:buFont typeface="Arial" pitchFamily="34" charset="0"/>
              <a:buChar char="•"/>
            </a:pPr>
            <a:endParaRPr lang="en-IN" dirty="0"/>
          </a:p>
          <a:p>
            <a:pPr marL="182880" indent="-182880">
              <a:buClr>
                <a:srgbClr val="213163"/>
              </a:buClr>
              <a:buFont typeface="Arial" pitchFamily="34" charset="0"/>
              <a:buChar char="•"/>
            </a:pPr>
            <a:r>
              <a:rPr lang="en-IN" dirty="0"/>
              <a:t>Annotations start with ‘@’.</a:t>
            </a:r>
          </a:p>
          <a:p>
            <a:pPr marL="182880" indent="-182880">
              <a:buClr>
                <a:srgbClr val="213163"/>
              </a:buClr>
              <a:buFont typeface="Arial" pitchFamily="34" charset="0"/>
              <a:buChar char="•"/>
            </a:pPr>
            <a:endParaRPr lang="en-IN" dirty="0"/>
          </a:p>
          <a:p>
            <a:pPr marL="182880" indent="-182880">
              <a:buClr>
                <a:srgbClr val="213163"/>
              </a:buClr>
              <a:buFont typeface="Arial" pitchFamily="34" charset="0"/>
              <a:buChar char="•"/>
            </a:pPr>
            <a:r>
              <a:rPr lang="en-IN" dirty="0"/>
              <a:t>Annotations do not change the action of a compiled program.</a:t>
            </a:r>
          </a:p>
          <a:p>
            <a:pPr marL="182880" indent="-182880">
              <a:buClr>
                <a:srgbClr val="213163"/>
              </a:buClr>
              <a:buFont typeface="Arial" pitchFamily="34" charset="0"/>
              <a:buChar char="•"/>
            </a:pPr>
            <a:endParaRPr lang="en-IN" dirty="0"/>
          </a:p>
          <a:p>
            <a:pPr marL="182880" indent="-182880">
              <a:buClr>
                <a:srgbClr val="213163"/>
              </a:buClr>
              <a:buFont typeface="Arial" pitchFamily="34" charset="0"/>
              <a:buChar char="•"/>
            </a:pPr>
            <a:r>
              <a:rPr lang="en-IN" dirty="0"/>
              <a:t>Annotations help to associate metadata (information) to the program elements</a:t>
            </a:r>
          </a:p>
        </p:txBody>
      </p:sp>
      <p:sp>
        <p:nvSpPr>
          <p:cNvPr id="5" name="Footer Placeholder 4">
            <a:extLst>
              <a:ext uri="{FF2B5EF4-FFF2-40B4-BE49-F238E27FC236}">
                <a16:creationId xmlns:a16="http://schemas.microsoft.com/office/drawing/2014/main" id="{BAA8944C-167F-4A51-8100-F971E97F0E4E}"/>
              </a:ext>
            </a:extLst>
          </p:cNvPr>
          <p:cNvSpPr>
            <a:spLocks noGrp="1"/>
          </p:cNvSpPr>
          <p:nvPr>
            <p:ph type="ftr" sz="quarter" idx="11"/>
          </p:nvPr>
        </p:nvSpPr>
        <p:spPr>
          <a:xfrm>
            <a:off x="3028950" y="4938891"/>
            <a:ext cx="3086100" cy="273844"/>
          </a:xfrm>
        </p:spPr>
        <p:txBody>
          <a:bodyPr/>
          <a:lstStyle/>
          <a:p>
            <a:r>
              <a:rPr lang="en-US"/>
              <a:t>© Edunet Foundation. All rights reserved.</a:t>
            </a:r>
            <a:endParaRPr lang="en-IN"/>
          </a:p>
        </p:txBody>
      </p:sp>
    </p:spTree>
    <p:extLst>
      <p:ext uri="{BB962C8B-B14F-4D97-AF65-F5344CB8AC3E}">
        <p14:creationId xmlns:p14="http://schemas.microsoft.com/office/powerpoint/2010/main" val="1073603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35939" y="622495"/>
            <a:ext cx="2576782" cy="686276"/>
          </a:xfrm>
        </p:spPr>
        <p:txBody>
          <a:bodyPr>
            <a:normAutofit/>
          </a:bodyPr>
          <a:lstStyle/>
          <a:p>
            <a:r>
              <a:rPr lang="en-IN" sz="1600" b="1" dirty="0">
                <a:solidFill>
                  <a:srgbClr val="213163"/>
                </a:solidFill>
                <a:latin typeface="Arial"/>
                <a:cs typeface="Arial"/>
              </a:rPr>
              <a:t>Java Annotations</a:t>
            </a:r>
            <a:endParaRPr lang="en-US" sz="1600" dirty="0">
              <a:solidFill>
                <a:srgbClr val="213163"/>
              </a:solidFill>
              <a:latin typeface="Arial"/>
              <a:cs typeface="Arial"/>
            </a:endParaRPr>
          </a:p>
        </p:txBody>
      </p:sp>
      <p:sp>
        <p:nvSpPr>
          <p:cNvPr id="5" name="Footer Placeholder 4">
            <a:extLst>
              <a:ext uri="{FF2B5EF4-FFF2-40B4-BE49-F238E27FC236}">
                <a16:creationId xmlns:a16="http://schemas.microsoft.com/office/drawing/2014/main" id="{BAA8944C-167F-4A51-8100-F971E97F0E4E}"/>
              </a:ext>
            </a:extLst>
          </p:cNvPr>
          <p:cNvSpPr>
            <a:spLocks noGrp="1"/>
          </p:cNvSpPr>
          <p:nvPr>
            <p:ph type="ftr" sz="quarter" idx="11"/>
          </p:nvPr>
        </p:nvSpPr>
        <p:spPr>
          <a:xfrm>
            <a:off x="3028950" y="4938891"/>
            <a:ext cx="3086100" cy="273844"/>
          </a:xfrm>
        </p:spPr>
        <p:txBody>
          <a:bodyPr/>
          <a:lstStyle/>
          <a:p>
            <a:r>
              <a:rPr lang="en-US"/>
              <a:t>© Edunet Foundation. All rights reserved.</a:t>
            </a:r>
            <a:endParaRPr lang="en-IN"/>
          </a:p>
        </p:txBody>
      </p:sp>
      <p:sp>
        <p:nvSpPr>
          <p:cNvPr id="4" name="Rectangle: Rounded Corners 3">
            <a:hlinkClick r:id="rId3"/>
            <a:extLst>
              <a:ext uri="{FF2B5EF4-FFF2-40B4-BE49-F238E27FC236}">
                <a16:creationId xmlns:a16="http://schemas.microsoft.com/office/drawing/2014/main" id="{E0A9D361-AFE7-E6BD-640C-59173EDBF2FC}"/>
              </a:ext>
            </a:extLst>
          </p:cNvPr>
          <p:cNvSpPr/>
          <p:nvPr/>
        </p:nvSpPr>
        <p:spPr>
          <a:xfrm>
            <a:off x="7698595" y="4448963"/>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ahyp="http://schemas.microsoft.com/office/drawing/2018/hyperlinkcolor" val="tx"/>
                    </a:ext>
                  </a:extLst>
                </a:hlinkClick>
              </a:rPr>
              <a:t>Reference link</a:t>
            </a:r>
            <a:endParaRPr lang="en-IN" sz="1200" dirty="0">
              <a:solidFill>
                <a:schemeClr val="bg1"/>
              </a:solidFill>
            </a:endParaRPr>
          </a:p>
        </p:txBody>
      </p:sp>
      <p:sp>
        <p:nvSpPr>
          <p:cNvPr id="6" name="TextBox 5">
            <a:extLst>
              <a:ext uri="{FF2B5EF4-FFF2-40B4-BE49-F238E27FC236}">
                <a16:creationId xmlns:a16="http://schemas.microsoft.com/office/drawing/2014/main" id="{6357BC36-BE40-0D14-923D-086E9F5689F1}"/>
              </a:ext>
            </a:extLst>
          </p:cNvPr>
          <p:cNvSpPr txBox="1"/>
          <p:nvPr/>
        </p:nvSpPr>
        <p:spPr>
          <a:xfrm>
            <a:off x="7924949" y="4207805"/>
            <a:ext cx="791481" cy="230832"/>
          </a:xfrm>
          <a:prstGeom prst="rect">
            <a:avLst/>
          </a:prstGeom>
          <a:noFill/>
        </p:spPr>
        <p:txBody>
          <a:bodyPr wrap="square" rtlCol="0">
            <a:spAutoFit/>
          </a:bodyPr>
          <a:lstStyle/>
          <a:p>
            <a:r>
              <a:rPr lang="en-IN" sz="900" b="1" dirty="0">
                <a:solidFill>
                  <a:srgbClr val="002060"/>
                </a:solidFill>
              </a:rPr>
              <a:t>Click here</a:t>
            </a:r>
          </a:p>
        </p:txBody>
      </p:sp>
      <p:grpSp>
        <p:nvGrpSpPr>
          <p:cNvPr id="9" name="Group 8">
            <a:extLst>
              <a:ext uri="{FF2B5EF4-FFF2-40B4-BE49-F238E27FC236}">
                <a16:creationId xmlns:a16="http://schemas.microsoft.com/office/drawing/2014/main" id="{DFAB8595-2DBD-2B90-E385-9EE77F408D0B}"/>
              </a:ext>
            </a:extLst>
          </p:cNvPr>
          <p:cNvGrpSpPr/>
          <p:nvPr/>
        </p:nvGrpSpPr>
        <p:grpSpPr>
          <a:xfrm>
            <a:off x="1697633" y="1204823"/>
            <a:ext cx="5433455" cy="2956901"/>
            <a:chOff x="1697633" y="1204823"/>
            <a:chExt cx="5433455" cy="2956901"/>
          </a:xfrm>
        </p:grpSpPr>
        <p:pic>
          <p:nvPicPr>
            <p:cNvPr id="3" name="Picture 2"/>
            <p:cNvPicPr>
              <a:picLocks noChangeAspect="1"/>
            </p:cNvPicPr>
            <p:nvPr/>
          </p:nvPicPr>
          <p:blipFill>
            <a:blip r:embed="rId4"/>
            <a:stretch>
              <a:fillRect/>
            </a:stretch>
          </p:blipFill>
          <p:spPr>
            <a:xfrm>
              <a:off x="1697633" y="1204823"/>
              <a:ext cx="5179056" cy="2956901"/>
            </a:xfrm>
            <a:prstGeom prst="rect">
              <a:avLst/>
            </a:prstGeom>
          </p:spPr>
        </p:pic>
        <p:sp>
          <p:nvSpPr>
            <p:cNvPr id="7" name="Rectangle 6">
              <a:extLst>
                <a:ext uri="{FF2B5EF4-FFF2-40B4-BE49-F238E27FC236}">
                  <a16:creationId xmlns:a16="http://schemas.microsoft.com/office/drawing/2014/main" id="{1BC94DEF-80E4-AF77-CC6E-4A0D44B6388E}"/>
                </a:ext>
              </a:extLst>
            </p:cNvPr>
            <p:cNvSpPr/>
            <p:nvPr/>
          </p:nvSpPr>
          <p:spPr>
            <a:xfrm>
              <a:off x="1697633" y="2133241"/>
              <a:ext cx="2328562" cy="322898"/>
            </a:xfrm>
            <a:prstGeom prst="rect">
              <a:avLst/>
            </a:prstGeom>
            <a:solidFill>
              <a:srgbClr val="007FFE"/>
            </a:solidFill>
            <a:ln w="9525">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Standard (Built In) Annotations</a:t>
              </a:r>
            </a:p>
          </p:txBody>
        </p:sp>
        <p:sp>
          <p:nvSpPr>
            <p:cNvPr id="8" name="Rectangle 7">
              <a:extLst>
                <a:ext uri="{FF2B5EF4-FFF2-40B4-BE49-F238E27FC236}">
                  <a16:creationId xmlns:a16="http://schemas.microsoft.com/office/drawing/2014/main" id="{DB2AA814-4331-BC7D-C5FA-0192AC12AF5E}"/>
                </a:ext>
              </a:extLst>
            </p:cNvPr>
            <p:cNvSpPr/>
            <p:nvPr/>
          </p:nvSpPr>
          <p:spPr>
            <a:xfrm>
              <a:off x="4802526" y="2133241"/>
              <a:ext cx="2328562" cy="322898"/>
            </a:xfrm>
            <a:prstGeom prst="rect">
              <a:avLst/>
            </a:prstGeom>
            <a:solidFill>
              <a:srgbClr val="007FFE"/>
            </a:solidFill>
            <a:ln w="9525">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Custom Annotation</a:t>
              </a:r>
            </a:p>
          </p:txBody>
        </p:sp>
      </p:grpSp>
    </p:spTree>
    <p:extLst>
      <p:ext uri="{BB962C8B-B14F-4D97-AF65-F5344CB8AC3E}">
        <p14:creationId xmlns:p14="http://schemas.microsoft.com/office/powerpoint/2010/main" val="1828699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09E29F-2486-3EF6-26B3-4A4DA6963A71}"/>
              </a:ext>
            </a:extLst>
          </p:cNvPr>
          <p:cNvSpPr>
            <a:spLocks noGrp="1"/>
          </p:cNvSpPr>
          <p:nvPr/>
        </p:nvSpPr>
        <p:spPr>
          <a:xfrm>
            <a:off x="152525" y="562102"/>
            <a:ext cx="3758024" cy="6968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IN" sz="2800" b="1" dirty="0">
                <a:solidFill>
                  <a:srgbClr val="223366"/>
                </a:solidFill>
              </a:rPr>
              <a:t>Lab Exercise:</a:t>
            </a:r>
          </a:p>
        </p:txBody>
      </p:sp>
      <p:sp>
        <p:nvSpPr>
          <p:cNvPr id="5" name="TextBox 4">
            <a:extLst>
              <a:ext uri="{FF2B5EF4-FFF2-40B4-BE49-F238E27FC236}">
                <a16:creationId xmlns:a16="http://schemas.microsoft.com/office/drawing/2014/main" id="{F3116048-8C27-F7D0-96B8-B0F8733676E4}"/>
              </a:ext>
            </a:extLst>
          </p:cNvPr>
          <p:cNvSpPr txBox="1"/>
          <p:nvPr/>
        </p:nvSpPr>
        <p:spPr>
          <a:xfrm>
            <a:off x="259105" y="1259688"/>
            <a:ext cx="8049606" cy="723275"/>
          </a:xfrm>
          <a:prstGeom prst="rect">
            <a:avLst/>
          </a:prstGeom>
          <a:noFill/>
        </p:spPr>
        <p:txBody>
          <a:bodyPr wrap="square" lIns="91440" tIns="45720" rIns="91440" bIns="4572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lgn="just">
              <a:spcBef>
                <a:spcPts val="600"/>
              </a:spcBef>
              <a:buClr>
                <a:srgbClr val="223366"/>
              </a:buClr>
              <a:buSzPts val="1200"/>
              <a:buFont typeface="Arial" panose="020B0604020202020204" pitchFamily="34" charset="0"/>
              <a:buChar char="•"/>
            </a:pPr>
            <a:r>
              <a:rPr lang="en-IN" sz="1800" kern="100" dirty="0">
                <a:ea typeface="Calibri" panose="020F0502020204030204" pitchFamily="34" charset="0"/>
              </a:rPr>
              <a:t>HandsOn – 91: Example of Annotations</a:t>
            </a:r>
            <a:endParaRPr lang="en-IN" sz="1800" kern="100" dirty="0"/>
          </a:p>
          <a:p>
            <a:pPr marL="173355" indent="-173355">
              <a:spcBef>
                <a:spcPts val="600"/>
              </a:spcBef>
              <a:buClr>
                <a:srgbClr val="223366"/>
              </a:buClr>
              <a:buSzPts val="1200"/>
              <a:buFont typeface="Arial" panose="020B0604020202020204" pitchFamily="34" charset="0"/>
              <a:buChar char="•"/>
            </a:pPr>
            <a:endParaRPr lang="en-IN" sz="1800" kern="100" dirty="0"/>
          </a:p>
        </p:txBody>
      </p:sp>
    </p:spTree>
    <p:extLst>
      <p:ext uri="{BB962C8B-B14F-4D97-AF65-F5344CB8AC3E}">
        <p14:creationId xmlns:p14="http://schemas.microsoft.com/office/powerpoint/2010/main" val="2203081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0017" y="572135"/>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Summary</a:t>
            </a:r>
            <a:endParaRPr lang="en-US" sz="1600" dirty="0">
              <a:solidFill>
                <a:srgbClr val="213163"/>
              </a:solidFill>
            </a:endParaRP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7636" y="893571"/>
            <a:ext cx="4814631" cy="3038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Well done! You have completed this course and now you have understand about: </a:t>
            </a:r>
          </a:p>
          <a:p>
            <a:pPr marL="182880" indent="-182880">
              <a:spcBef>
                <a:spcPts val="600"/>
              </a:spcBef>
              <a:buClr>
                <a:srgbClr val="213163"/>
              </a:buClr>
              <a:buFont typeface="Arial" panose="020B0604020202020204" pitchFamily="34" charset="0"/>
              <a:buChar char="•"/>
            </a:pPr>
            <a:r>
              <a:rPr lang="en-US" dirty="0"/>
              <a:t>Java Exception</a:t>
            </a:r>
          </a:p>
          <a:p>
            <a:pPr marL="182880" indent="-182880">
              <a:spcBef>
                <a:spcPts val="600"/>
              </a:spcBef>
              <a:buClr>
                <a:srgbClr val="213163"/>
              </a:buClr>
              <a:buFont typeface="Arial" panose="020B0604020202020204" pitchFamily="34" charset="0"/>
              <a:buChar char="•"/>
            </a:pPr>
            <a:r>
              <a:rPr lang="en-US" dirty="0"/>
              <a:t>Types of Java Exception</a:t>
            </a:r>
          </a:p>
          <a:p>
            <a:pPr marL="182880" indent="-182880">
              <a:spcBef>
                <a:spcPts val="600"/>
              </a:spcBef>
              <a:buClr>
                <a:srgbClr val="213163"/>
              </a:buClr>
              <a:buFont typeface="Arial" panose="020B0604020202020204" pitchFamily="34" charset="0"/>
              <a:buChar char="•"/>
            </a:pPr>
            <a:r>
              <a:rPr lang="en-US" dirty="0"/>
              <a:t>Exception Handling</a:t>
            </a:r>
          </a:p>
          <a:p>
            <a:pPr marL="182880" indent="-182880">
              <a:spcBef>
                <a:spcPts val="600"/>
              </a:spcBef>
              <a:buClr>
                <a:srgbClr val="213163"/>
              </a:buClr>
              <a:buFont typeface="Arial" panose="020B0604020202020204" pitchFamily="34" charset="0"/>
              <a:buChar char="•"/>
            </a:pPr>
            <a:r>
              <a:rPr lang="en-US" dirty="0"/>
              <a:t>Try and Catch the block</a:t>
            </a:r>
          </a:p>
          <a:p>
            <a:pPr marL="182880" indent="-182880">
              <a:spcBef>
                <a:spcPts val="600"/>
              </a:spcBef>
              <a:buClr>
                <a:srgbClr val="213163"/>
              </a:buClr>
              <a:buFont typeface="Arial" panose="020B0604020202020204" pitchFamily="34" charset="0"/>
              <a:buChar char="•"/>
            </a:pPr>
            <a:r>
              <a:rPr lang="en-US" dirty="0"/>
              <a:t>Threading</a:t>
            </a:r>
          </a:p>
          <a:p>
            <a:pPr marL="182880" indent="-182880">
              <a:spcBef>
                <a:spcPts val="600"/>
              </a:spcBef>
              <a:buClr>
                <a:srgbClr val="213163"/>
              </a:buClr>
              <a:buFont typeface="Arial" panose="020B0604020202020204" pitchFamily="34" charset="0"/>
              <a:buChar char="•"/>
            </a:pPr>
            <a:r>
              <a:rPr lang="en-US" dirty="0"/>
              <a:t>Collection</a:t>
            </a:r>
          </a:p>
          <a:p>
            <a:pPr marL="182880" indent="-182880">
              <a:spcBef>
                <a:spcPts val="600"/>
              </a:spcBef>
              <a:buClr>
                <a:srgbClr val="213163"/>
              </a:buClr>
              <a:buFont typeface="Arial" panose="020B0604020202020204" pitchFamily="34" charset="0"/>
              <a:buChar char="•"/>
            </a:pPr>
            <a:r>
              <a:rPr lang="en-US" dirty="0"/>
              <a:t>Lambda</a:t>
            </a:r>
          </a:p>
          <a:p>
            <a:pPr marL="182880" indent="-182880">
              <a:spcBef>
                <a:spcPts val="600"/>
              </a:spcBef>
              <a:buClr>
                <a:srgbClr val="213163"/>
              </a:buClr>
              <a:buFont typeface="Arial" panose="020B0604020202020204" pitchFamily="34" charset="0"/>
              <a:buChar char="•"/>
            </a:pPr>
            <a:r>
              <a:rPr lang="en-US" dirty="0"/>
              <a:t>Annotation</a:t>
            </a:r>
          </a:p>
          <a:p>
            <a:pPr marL="182880" indent="-182880">
              <a:spcBef>
                <a:spcPts val="600"/>
              </a:spcBef>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65AB62BC-2411-E2C4-883B-BF519EC59DC8}"/>
              </a:ext>
            </a:extLst>
          </p:cNvPr>
          <p:cNvPicPr>
            <a:picLocks noChangeAspect="1"/>
          </p:cNvPicPr>
          <p:nvPr/>
        </p:nvPicPr>
        <p:blipFill>
          <a:blip r:embed="rId3"/>
          <a:stretch>
            <a:fillRect/>
          </a:stretch>
        </p:blipFill>
        <p:spPr>
          <a:xfrm>
            <a:off x="5562600" y="1224141"/>
            <a:ext cx="2925257" cy="2925257"/>
          </a:xfrm>
          <a:prstGeom prst="rect">
            <a:avLst/>
          </a:prstGeom>
        </p:spPr>
      </p:pic>
    </p:spTree>
    <p:extLst>
      <p:ext uri="{BB962C8B-B14F-4D97-AF65-F5344CB8AC3E}">
        <p14:creationId xmlns:p14="http://schemas.microsoft.com/office/powerpoint/2010/main" val="1660514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32396" y="568811"/>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Quiz</a:t>
            </a:r>
            <a:endParaRPr lang="en-US" sz="1600" dirty="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32396" y="1025442"/>
            <a:ext cx="7741604" cy="24831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1. Predicting the amount of rainfall in a region based on various cues is a ______ problem.​</a:t>
            </a:r>
          </a:p>
          <a:p>
            <a:pPr>
              <a:spcBef>
                <a:spcPts val="600"/>
              </a:spcBef>
            </a:pPr>
            <a:endParaRPr lang="en-US" dirty="0"/>
          </a:p>
          <a:p>
            <a:pPr marL="342900" indent="-342900">
              <a:spcBef>
                <a:spcPts val="600"/>
              </a:spcBef>
              <a:buAutoNum type="alphaLcParenR"/>
            </a:pPr>
            <a:r>
              <a:rPr lang="en-US" dirty="0"/>
              <a:t>Try</a:t>
            </a:r>
          </a:p>
          <a:p>
            <a:pPr marL="342900" indent="-342900">
              <a:spcBef>
                <a:spcPts val="600"/>
              </a:spcBef>
              <a:buAutoNum type="alphaLcParenR"/>
            </a:pPr>
            <a:r>
              <a:rPr lang="en-US" dirty="0"/>
              <a:t>finally</a:t>
            </a:r>
          </a:p>
          <a:p>
            <a:pPr marL="342900" indent="-342900">
              <a:spcBef>
                <a:spcPts val="600"/>
              </a:spcBef>
              <a:buAutoNum type="alphaLcParenR"/>
            </a:pPr>
            <a:r>
              <a:rPr lang="en-US" dirty="0"/>
              <a:t>thrown</a:t>
            </a:r>
          </a:p>
          <a:p>
            <a:pPr marL="342900" indent="-342900">
              <a:spcBef>
                <a:spcPts val="600"/>
              </a:spcBef>
              <a:buAutoNum type="alphaLcParenR"/>
            </a:pPr>
            <a:r>
              <a:rPr lang="en-US" dirty="0"/>
              <a:t>catch</a:t>
            </a:r>
          </a:p>
          <a:p>
            <a:pPr marL="342900" indent="-342900">
              <a:spcBef>
                <a:spcPts val="600"/>
              </a:spcBef>
              <a:buAutoNum type="alphaLcParenR"/>
            </a:pPr>
            <a:endParaRPr lang="en-US" dirty="0"/>
          </a:p>
          <a:p>
            <a:pPr>
              <a:spcBef>
                <a:spcPts val="600"/>
              </a:spcBef>
            </a:pPr>
            <a:r>
              <a:rPr lang="en-US" b="1" dirty="0"/>
              <a:t>Answer: c) thrown</a:t>
            </a:r>
          </a:p>
        </p:txBody>
      </p:sp>
    </p:spTree>
    <p:extLst>
      <p:ext uri="{BB962C8B-B14F-4D97-AF65-F5344CB8AC3E}">
        <p14:creationId xmlns:p14="http://schemas.microsoft.com/office/powerpoint/2010/main" val="2143374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32396" y="568811"/>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Quiz</a:t>
            </a:r>
            <a:endParaRPr lang="en-US" sz="16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32395" y="990135"/>
            <a:ext cx="4180545" cy="26776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2. What will be the output of the Java program?</a:t>
            </a:r>
          </a:p>
          <a:p>
            <a:pPr>
              <a:spcBef>
                <a:spcPts val="600"/>
              </a:spcBef>
            </a:pPr>
            <a:endParaRPr lang="en-US" dirty="0"/>
          </a:p>
          <a:p>
            <a:pPr>
              <a:spcBef>
                <a:spcPts val="600"/>
              </a:spcBef>
            </a:pPr>
            <a:r>
              <a:rPr lang="en-US" dirty="0"/>
              <a:t>a) Hello</a:t>
            </a:r>
          </a:p>
          <a:p>
            <a:pPr>
              <a:spcBef>
                <a:spcPts val="600"/>
              </a:spcBef>
            </a:pPr>
            <a:r>
              <a:rPr lang="en-US" dirty="0"/>
              <a:t>b) World</a:t>
            </a:r>
          </a:p>
          <a:p>
            <a:pPr>
              <a:spcBef>
                <a:spcPts val="600"/>
              </a:spcBef>
            </a:pPr>
            <a:r>
              <a:rPr lang="en-US" dirty="0"/>
              <a:t>c) HelloWorld</a:t>
            </a:r>
          </a:p>
          <a:p>
            <a:pPr>
              <a:spcBef>
                <a:spcPts val="600"/>
              </a:spcBef>
            </a:pPr>
            <a:r>
              <a:rPr lang="en-US" dirty="0"/>
              <a:t>d) Hello World</a:t>
            </a:r>
          </a:p>
          <a:p>
            <a:pPr>
              <a:spcBef>
                <a:spcPts val="600"/>
              </a:spcBef>
            </a:pPr>
            <a:endParaRPr lang="en-US" dirty="0"/>
          </a:p>
          <a:p>
            <a:pPr>
              <a:spcBef>
                <a:spcPts val="600"/>
              </a:spcBef>
            </a:pPr>
            <a:r>
              <a:rPr lang="en-US" b="1" dirty="0"/>
              <a:t>Answer: b) World</a:t>
            </a:r>
          </a:p>
        </p:txBody>
      </p:sp>
      <p:sp>
        <p:nvSpPr>
          <p:cNvPr id="5" name="TextBox 4">
            <a:extLst>
              <a:ext uri="{FF2B5EF4-FFF2-40B4-BE49-F238E27FC236}">
                <a16:creationId xmlns:a16="http://schemas.microsoft.com/office/drawing/2014/main" id="{A0284EF0-7505-C9CE-C6F3-E28FEA98AA81}"/>
              </a:ext>
            </a:extLst>
          </p:cNvPr>
          <p:cNvSpPr txBox="1"/>
          <p:nvPr/>
        </p:nvSpPr>
        <p:spPr>
          <a:xfrm>
            <a:off x="4831060" y="1322844"/>
            <a:ext cx="3886200" cy="2677656"/>
          </a:xfrm>
          <a:prstGeom prst="rect">
            <a:avLst/>
          </a:prstGeom>
          <a:noFill/>
        </p:spPr>
        <p:txBody>
          <a:bodyPr wrap="square">
            <a:spAutoFit/>
          </a:bodyPr>
          <a:lstStyle/>
          <a:p>
            <a:r>
              <a:rPr lang="en-IN" sz="1200" dirty="0"/>
              <a:t>class </a:t>
            </a:r>
            <a:r>
              <a:rPr lang="en-IN" sz="1200" dirty="0" err="1"/>
              <a:t>exception_handling</a:t>
            </a:r>
            <a:r>
              <a:rPr lang="en-IN" sz="1200" dirty="0"/>
              <a:t> </a:t>
            </a:r>
          </a:p>
          <a:p>
            <a:r>
              <a:rPr lang="en-IN" sz="1200" dirty="0"/>
              <a:t>    {</a:t>
            </a:r>
          </a:p>
          <a:p>
            <a:r>
              <a:rPr lang="en-IN" sz="1200" dirty="0"/>
              <a:t>        public static void main(String </a:t>
            </a:r>
            <a:r>
              <a:rPr lang="en-IN" sz="1200" dirty="0" err="1"/>
              <a:t>args</a:t>
            </a:r>
            <a:r>
              <a:rPr lang="en-IN" sz="1200" dirty="0"/>
              <a:t>[]) </a:t>
            </a:r>
          </a:p>
          <a:p>
            <a:r>
              <a:rPr lang="en-IN" sz="1200" dirty="0"/>
              <a:t>        {</a:t>
            </a:r>
          </a:p>
          <a:p>
            <a:r>
              <a:rPr lang="en-IN" sz="1200" dirty="0"/>
              <a:t>            try </a:t>
            </a:r>
          </a:p>
          <a:p>
            <a:r>
              <a:rPr lang="en-IN" sz="1200" dirty="0"/>
              <a:t>            {</a:t>
            </a:r>
          </a:p>
          <a:p>
            <a:r>
              <a:rPr lang="en-IN" sz="1200" dirty="0"/>
              <a:t>                </a:t>
            </a:r>
            <a:r>
              <a:rPr lang="en-IN" sz="1200" dirty="0" err="1"/>
              <a:t>System.out.print</a:t>
            </a:r>
            <a:r>
              <a:rPr lang="en-IN" sz="1200" dirty="0"/>
              <a:t>("Hello" + " " + 1 / 0);</a:t>
            </a:r>
          </a:p>
          <a:p>
            <a:r>
              <a:rPr lang="en-IN" sz="1200" dirty="0"/>
              <a:t>            }</a:t>
            </a:r>
          </a:p>
          <a:p>
            <a:r>
              <a:rPr lang="en-IN" sz="1200" dirty="0"/>
              <a:t>            catch(</a:t>
            </a:r>
            <a:r>
              <a:rPr lang="en-IN" sz="1200" dirty="0" err="1"/>
              <a:t>ArithmeticException</a:t>
            </a:r>
            <a:r>
              <a:rPr lang="en-IN" sz="1200" dirty="0"/>
              <a:t> e) </a:t>
            </a:r>
          </a:p>
          <a:p>
            <a:r>
              <a:rPr lang="en-IN" sz="1200" dirty="0"/>
              <a:t>            {</a:t>
            </a:r>
          </a:p>
          <a:p>
            <a:r>
              <a:rPr lang="en-IN" sz="1200" dirty="0"/>
              <a:t>        	</a:t>
            </a:r>
            <a:r>
              <a:rPr lang="en-IN" sz="1200" dirty="0" err="1"/>
              <a:t>System.out.print</a:t>
            </a:r>
            <a:r>
              <a:rPr lang="en-IN" sz="1200" dirty="0"/>
              <a:t>("World");        	</a:t>
            </a:r>
          </a:p>
          <a:p>
            <a:r>
              <a:rPr lang="en-IN" sz="1200" dirty="0"/>
              <a:t>            }</a:t>
            </a:r>
          </a:p>
          <a:p>
            <a:r>
              <a:rPr lang="en-IN" sz="1200" dirty="0"/>
              <a:t>        }</a:t>
            </a:r>
          </a:p>
          <a:p>
            <a:r>
              <a:rPr lang="en-IN" sz="1200" dirty="0"/>
              <a:t>    }</a:t>
            </a:r>
          </a:p>
        </p:txBody>
      </p:sp>
    </p:spTree>
    <p:extLst>
      <p:ext uri="{BB962C8B-B14F-4D97-AF65-F5344CB8AC3E}">
        <p14:creationId xmlns:p14="http://schemas.microsoft.com/office/powerpoint/2010/main" val="3377353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32396" y="568811"/>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Quiz</a:t>
            </a:r>
            <a:endParaRPr lang="en-US" sz="16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32396" y="975374"/>
            <a:ext cx="4814631" cy="25861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3. Which version of Java introduced annotation?</a:t>
            </a:r>
          </a:p>
          <a:p>
            <a:pPr>
              <a:spcBef>
                <a:spcPts val="600"/>
              </a:spcBef>
            </a:pPr>
            <a:endParaRPr lang="en-US" dirty="0"/>
          </a:p>
          <a:p>
            <a:pPr>
              <a:spcBef>
                <a:spcPts val="600"/>
              </a:spcBef>
            </a:pPr>
            <a:r>
              <a:rPr lang="fi-FI" dirty="0"/>
              <a:t>a) Java 5</a:t>
            </a:r>
          </a:p>
          <a:p>
            <a:pPr>
              <a:spcBef>
                <a:spcPts val="600"/>
              </a:spcBef>
            </a:pPr>
            <a:r>
              <a:rPr lang="fi-FI" dirty="0"/>
              <a:t>b) Java 6</a:t>
            </a:r>
          </a:p>
          <a:p>
            <a:pPr>
              <a:spcBef>
                <a:spcPts val="600"/>
              </a:spcBef>
            </a:pPr>
            <a:r>
              <a:rPr lang="fi-FI" dirty="0"/>
              <a:t>c) Java 7</a:t>
            </a:r>
          </a:p>
          <a:p>
            <a:pPr>
              <a:spcBef>
                <a:spcPts val="600"/>
              </a:spcBef>
            </a:pPr>
            <a:r>
              <a:rPr lang="fi-FI" dirty="0"/>
              <a:t>d) Java 8</a:t>
            </a:r>
          </a:p>
          <a:p>
            <a:pPr>
              <a:spcBef>
                <a:spcPts val="600"/>
              </a:spcBef>
            </a:pPr>
            <a:endParaRPr lang="fi-FI" dirty="0"/>
          </a:p>
          <a:p>
            <a:pPr>
              <a:spcBef>
                <a:spcPts val="600"/>
              </a:spcBef>
            </a:pPr>
            <a:r>
              <a:rPr lang="en-US" b="1" dirty="0"/>
              <a:t>Answer: a) Java 5</a:t>
            </a:r>
          </a:p>
        </p:txBody>
      </p:sp>
    </p:spTree>
    <p:extLst>
      <p:ext uri="{BB962C8B-B14F-4D97-AF65-F5344CB8AC3E}">
        <p14:creationId xmlns:p14="http://schemas.microsoft.com/office/powerpoint/2010/main" val="810948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0016" y="569351"/>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Quiz</a:t>
            </a:r>
            <a:endParaRPr lang="en-US" sz="1600" dirty="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0016" y="1004487"/>
            <a:ext cx="7310651" cy="24163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4. Which of these methods deletes all the elements from invoking collection?</a:t>
            </a:r>
          </a:p>
          <a:p>
            <a:pPr>
              <a:spcBef>
                <a:spcPts val="600"/>
              </a:spcBef>
            </a:pPr>
            <a:endParaRPr lang="en-US" dirty="0"/>
          </a:p>
          <a:p>
            <a:pPr>
              <a:spcBef>
                <a:spcPts val="600"/>
              </a:spcBef>
            </a:pPr>
            <a:r>
              <a:rPr lang="en-IN" b="0" i="0" dirty="0">
                <a:solidFill>
                  <a:srgbClr val="3A3A3A"/>
                </a:solidFill>
                <a:effectLst/>
                <a:latin typeface="Open Sans" panose="020B0606030504020204" pitchFamily="34" charset="0"/>
              </a:rPr>
              <a:t>a) clear()</a:t>
            </a:r>
            <a:endParaRPr lang="en-IN" dirty="0"/>
          </a:p>
          <a:p>
            <a:pPr>
              <a:spcBef>
                <a:spcPts val="600"/>
              </a:spcBef>
            </a:pPr>
            <a:r>
              <a:rPr lang="en-IN" b="0" i="0" dirty="0">
                <a:solidFill>
                  <a:srgbClr val="3A3A3A"/>
                </a:solidFill>
                <a:effectLst/>
                <a:latin typeface="Open Sans" panose="020B0606030504020204" pitchFamily="34" charset="0"/>
              </a:rPr>
              <a:t>b) reset()</a:t>
            </a:r>
            <a:endParaRPr lang="en-IN" dirty="0"/>
          </a:p>
          <a:p>
            <a:pPr>
              <a:spcBef>
                <a:spcPts val="600"/>
              </a:spcBef>
            </a:pPr>
            <a:r>
              <a:rPr lang="en-IN" b="0" i="0" dirty="0">
                <a:solidFill>
                  <a:srgbClr val="3A3A3A"/>
                </a:solidFill>
                <a:effectLst/>
                <a:latin typeface="Open Sans" panose="020B0606030504020204" pitchFamily="34" charset="0"/>
              </a:rPr>
              <a:t>c) delete()</a:t>
            </a:r>
            <a:endParaRPr lang="en-IN" dirty="0"/>
          </a:p>
          <a:p>
            <a:pPr>
              <a:spcBef>
                <a:spcPts val="600"/>
              </a:spcBef>
            </a:pPr>
            <a:r>
              <a:rPr lang="en-IN" b="0" i="0" dirty="0">
                <a:solidFill>
                  <a:srgbClr val="3A3A3A"/>
                </a:solidFill>
                <a:effectLst/>
                <a:latin typeface="Open Sans" panose="020B0606030504020204" pitchFamily="34" charset="0"/>
              </a:rPr>
              <a:t>d) refresh()</a:t>
            </a:r>
          </a:p>
          <a:p>
            <a:pPr>
              <a:spcBef>
                <a:spcPts val="600"/>
              </a:spcBef>
            </a:pPr>
            <a:endParaRPr lang="en-IN" b="0" i="0" dirty="0">
              <a:solidFill>
                <a:srgbClr val="3A3A3A"/>
              </a:solidFill>
              <a:effectLst/>
              <a:latin typeface="Open Sans" panose="020B0606030504020204" pitchFamily="34" charset="0"/>
            </a:endParaRPr>
          </a:p>
          <a:p>
            <a:pPr>
              <a:spcBef>
                <a:spcPts val="600"/>
              </a:spcBef>
            </a:pPr>
            <a:r>
              <a:rPr lang="en-US" b="1" dirty="0"/>
              <a:t>Answer: a) clear()</a:t>
            </a:r>
            <a:endParaRPr lang="en-IN" dirty="0">
              <a:solidFill>
                <a:srgbClr val="3A3A3A"/>
              </a:solidFill>
              <a:latin typeface="Open Sans" panose="020B0606030504020204" pitchFamily="34" charset="0"/>
            </a:endParaRPr>
          </a:p>
        </p:txBody>
      </p:sp>
    </p:spTree>
    <p:extLst>
      <p:ext uri="{BB962C8B-B14F-4D97-AF65-F5344CB8AC3E}">
        <p14:creationId xmlns:p14="http://schemas.microsoft.com/office/powerpoint/2010/main" val="3091252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34812" y="571041"/>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2800"/>
            </a:pPr>
            <a:r>
              <a:rPr lang="en-US" sz="1600" b="1" dirty="0">
                <a:solidFill>
                  <a:srgbClr val="213163"/>
                </a:solidFill>
              </a:rPr>
              <a:t>Quiz</a:t>
            </a:r>
            <a:endParaRPr lang="en-US" sz="1600" dirty="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54796" y="980252"/>
            <a:ext cx="8227204" cy="2571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5. What is the use of try &amp; catch?</a:t>
            </a:r>
          </a:p>
          <a:p>
            <a:pPr>
              <a:spcBef>
                <a:spcPts val="600"/>
              </a:spcBef>
            </a:pPr>
            <a:endParaRPr lang="en-US" dirty="0"/>
          </a:p>
          <a:p>
            <a:pPr>
              <a:spcBef>
                <a:spcPts val="600"/>
              </a:spcBef>
            </a:pPr>
            <a:r>
              <a:rPr lang="en-US" dirty="0"/>
              <a:t>a) It allows us to manually handle the exception</a:t>
            </a:r>
          </a:p>
          <a:p>
            <a:pPr>
              <a:spcBef>
                <a:spcPts val="600"/>
              </a:spcBef>
            </a:pPr>
            <a:r>
              <a:rPr lang="en-US" dirty="0"/>
              <a:t>b) It allows to fix errors</a:t>
            </a:r>
          </a:p>
          <a:p>
            <a:pPr>
              <a:spcBef>
                <a:spcPts val="600"/>
              </a:spcBef>
            </a:pPr>
            <a:r>
              <a:rPr lang="en-US" dirty="0"/>
              <a:t>c) It prevents automatic terminating of the program in cases when an exception occurs</a:t>
            </a:r>
          </a:p>
          <a:p>
            <a:pPr>
              <a:spcBef>
                <a:spcPts val="600"/>
              </a:spcBef>
            </a:pPr>
            <a:r>
              <a:rPr lang="en-US" dirty="0"/>
              <a:t>d) All of the mentioned</a:t>
            </a:r>
          </a:p>
          <a:p>
            <a:pPr>
              <a:spcBef>
                <a:spcPts val="600"/>
              </a:spcBef>
            </a:pPr>
            <a:endParaRPr lang="en-US" dirty="0"/>
          </a:p>
          <a:p>
            <a:pPr>
              <a:spcBef>
                <a:spcPts val="600"/>
              </a:spcBef>
            </a:pPr>
            <a:r>
              <a:rPr lang="en-US" b="1" dirty="0"/>
              <a:t>Answer: d) All of the mentioned</a:t>
            </a:r>
          </a:p>
        </p:txBody>
      </p:sp>
    </p:spTree>
    <p:extLst>
      <p:ext uri="{BB962C8B-B14F-4D97-AF65-F5344CB8AC3E}">
        <p14:creationId xmlns:p14="http://schemas.microsoft.com/office/powerpoint/2010/main" val="1462600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32397" y="572135"/>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32396" y="961893"/>
            <a:ext cx="8409091" cy="1842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880" marR="0" lvl="0" indent="-182880" defTabSz="914400" rtl="0" eaLnBrk="1" fontAlgn="auto" latinLnBrk="0" hangingPunct="1">
              <a:lnSpc>
                <a:spcPct val="100000"/>
              </a:lnSpc>
              <a:spcBef>
                <a:spcPts val="0"/>
              </a:spcBef>
              <a:spcAft>
                <a:spcPts val="0"/>
              </a:spcAft>
              <a:buClr>
                <a:srgbClr val="213163"/>
              </a:buClr>
              <a:buSzTx/>
              <a:buFont typeface="Arial" panose="020B0604020202020204" pitchFamily="34" charset="0"/>
              <a:buChar char="•"/>
              <a:tabLst/>
              <a:defRPr/>
            </a:pPr>
            <a:r>
              <a:rPr kumimoji="0" lang="en-IN" b="0"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hlinkClick r:id="rId3">
                  <a:extLst>
                    <a:ext uri="{A12FA001-AC4F-418D-AE19-62706E023703}">
                      <ahyp:hlinkClr xmlns:ahyp="http://schemas.microsoft.com/office/drawing/2018/hyperlinkcolor" val="tx"/>
                    </a:ext>
                  </a:extLst>
                </a:hlinkClick>
              </a:rPr>
              <a:t>https://www.geeksforgeeks.org/errors-v-s-exceptions-in-java/</a:t>
            </a:r>
            <a:endParaRPr kumimoji="0" lang="en-IN" b="0"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endParaRPr>
          </a:p>
          <a:p>
            <a:pPr marL="182880" marR="0" lvl="0" indent="-182880" defTabSz="914400" rtl="0" eaLnBrk="1" fontAlgn="auto" latinLnBrk="0" hangingPunct="1">
              <a:lnSpc>
                <a:spcPct val="100000"/>
              </a:lnSpc>
              <a:spcBef>
                <a:spcPts val="0"/>
              </a:spcBef>
              <a:spcAft>
                <a:spcPts val="0"/>
              </a:spcAft>
              <a:buClr>
                <a:srgbClr val="213163"/>
              </a:buClr>
              <a:buSzTx/>
              <a:buFont typeface="Arial" panose="020B0604020202020204" pitchFamily="34" charset="0"/>
              <a:buChar char="•"/>
              <a:tabLst/>
              <a:defRPr/>
            </a:pPr>
            <a:r>
              <a:rPr kumimoji="0" lang="en-IN" b="0"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hlinkClick r:id="rId4">
                  <a:extLst>
                    <a:ext uri="{A12FA001-AC4F-418D-AE19-62706E023703}">
                      <ahyp:hlinkClr xmlns:ahyp="http://schemas.microsoft.com/office/drawing/2018/hyperlinkcolor" val="tx"/>
                    </a:ext>
                  </a:extLst>
                </a:hlinkClick>
              </a:rPr>
              <a:t>https://www.javatpoint.com/exception-vs-error-in-java</a:t>
            </a:r>
            <a:endParaRPr kumimoji="0" lang="en-IN" b="0"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endParaRPr>
          </a:p>
          <a:p>
            <a:pPr marL="182880" marR="0" lvl="0" indent="-182880" defTabSz="914400" rtl="0" eaLnBrk="1" fontAlgn="auto" latinLnBrk="0" hangingPunct="1">
              <a:lnSpc>
                <a:spcPct val="100000"/>
              </a:lnSpc>
              <a:spcBef>
                <a:spcPts val="0"/>
              </a:spcBef>
              <a:spcAft>
                <a:spcPts val="0"/>
              </a:spcAft>
              <a:buClr>
                <a:srgbClr val="213163"/>
              </a:buClr>
              <a:buSzTx/>
              <a:buFont typeface="Arial" panose="020B0604020202020204" pitchFamily="34" charset="0"/>
              <a:buChar char="•"/>
              <a:tabLst/>
              <a:defRPr/>
            </a:pPr>
            <a:r>
              <a:rPr kumimoji="0" lang="en-IN" b="0"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hlinkClick r:id="rId5">
                  <a:extLst>
                    <a:ext uri="{A12FA001-AC4F-418D-AE19-62706E023703}">
                      <ahyp:hlinkClr xmlns:ahyp="http://schemas.microsoft.com/office/drawing/2018/hyperlinkcolor" val="tx"/>
                    </a:ext>
                  </a:extLst>
                </a:hlinkClick>
              </a:rPr>
              <a:t>https://www.javatpoint.com/multithreading-in-java</a:t>
            </a:r>
            <a:endParaRPr kumimoji="0" lang="en-IN" b="0"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endParaRPr>
          </a:p>
          <a:p>
            <a:pPr marL="182880" marR="0" lvl="0" indent="-182880" defTabSz="914400" rtl="0" eaLnBrk="1" fontAlgn="auto" latinLnBrk="0" hangingPunct="1">
              <a:lnSpc>
                <a:spcPct val="100000"/>
              </a:lnSpc>
              <a:spcBef>
                <a:spcPts val="0"/>
              </a:spcBef>
              <a:spcAft>
                <a:spcPts val="0"/>
              </a:spcAft>
              <a:buClr>
                <a:srgbClr val="213163"/>
              </a:buClr>
              <a:buSzTx/>
              <a:buFont typeface="Arial" panose="020B0604020202020204" pitchFamily="34" charset="0"/>
              <a:buChar char="•"/>
              <a:tabLst/>
              <a:defRPr/>
            </a:pPr>
            <a:r>
              <a:rPr kumimoji="0" lang="en-IN" b="0"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hlinkClick r:id="rId6">
                  <a:extLst>
                    <a:ext uri="{A12FA001-AC4F-418D-AE19-62706E023703}">
                      <ahyp:hlinkClr xmlns:ahyp="http://schemas.microsoft.com/office/drawing/2018/hyperlinkcolor" val="tx"/>
                    </a:ext>
                  </a:extLst>
                </a:hlinkClick>
              </a:rPr>
              <a:t>https://www.baeldung.com/java-errors-vs-exceptions</a:t>
            </a:r>
            <a:endParaRPr kumimoji="0" lang="en-IN" b="0"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endParaRPr>
          </a:p>
          <a:p>
            <a:pPr marL="182880" marR="0" lvl="0" indent="-182880" defTabSz="914400" rtl="0" eaLnBrk="1" fontAlgn="auto" latinLnBrk="0" hangingPunct="1">
              <a:lnSpc>
                <a:spcPct val="100000"/>
              </a:lnSpc>
              <a:spcBef>
                <a:spcPts val="0"/>
              </a:spcBef>
              <a:spcAft>
                <a:spcPts val="0"/>
              </a:spcAft>
              <a:buClr>
                <a:srgbClr val="213163"/>
              </a:buClr>
              <a:buSzTx/>
              <a:buFont typeface="Arial" panose="020B0604020202020204" pitchFamily="34" charset="0"/>
              <a:buChar char="•"/>
              <a:tabLst/>
              <a:defRPr/>
            </a:pPr>
            <a:r>
              <a:rPr kumimoji="0" lang="en-IN" b="0"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hlinkClick r:id="rId7">
                  <a:extLst>
                    <a:ext uri="{A12FA001-AC4F-418D-AE19-62706E023703}">
                      <ahyp:hlinkClr xmlns:ahyp="http://schemas.microsoft.com/office/drawing/2018/hyperlinkcolor" val="tx"/>
                    </a:ext>
                  </a:extLst>
                </a:hlinkClick>
              </a:rPr>
              <a:t>https://www.youtube.com/watch?v=y-NlcLcxiKY&amp;list=PLlhM4lkb2sEjaU-JAASDG4Tdwpf-JFARN</a:t>
            </a:r>
            <a:endParaRPr kumimoji="0" lang="en-IN" b="0"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endParaRPr>
          </a:p>
          <a:p>
            <a:pPr marL="182880" marR="0" lvl="0" indent="-182880" defTabSz="914400" rtl="0" eaLnBrk="1" fontAlgn="auto" latinLnBrk="0" hangingPunct="1">
              <a:lnSpc>
                <a:spcPct val="100000"/>
              </a:lnSpc>
              <a:spcBef>
                <a:spcPts val="0"/>
              </a:spcBef>
              <a:spcAft>
                <a:spcPts val="0"/>
              </a:spcAft>
              <a:buClr>
                <a:srgbClr val="213163"/>
              </a:buClr>
              <a:buSzTx/>
              <a:buFont typeface="Arial" panose="020B0604020202020204" pitchFamily="34" charset="0"/>
              <a:buChar char="•"/>
              <a:tabLst/>
              <a:defRPr/>
            </a:pPr>
            <a:r>
              <a:rPr kumimoji="0" lang="en-IN" b="0"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hlinkClick r:id="rId8">
                  <a:extLst>
                    <a:ext uri="{A12FA001-AC4F-418D-AE19-62706E023703}">
                      <ahyp:hlinkClr xmlns:ahyp="http://schemas.microsoft.com/office/drawing/2018/hyperlinkcolor" val="tx"/>
                    </a:ext>
                  </a:extLst>
                </a:hlinkClick>
              </a:rPr>
              <a:t>https://www.youtube.com/watch?v=1xuDEPftKV0&amp;t=191s</a:t>
            </a:r>
            <a:endParaRPr kumimoji="0" lang="en-IN" b="0" i="0" u="none"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0919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9713" y="57946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Introduction</a:t>
            </a:r>
            <a:endParaRPr sz="1600" b="1" dirty="0">
              <a:solidFill>
                <a:srgbClr val="213163"/>
              </a:solidFill>
            </a:endParaRP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44953" y="936891"/>
            <a:ext cx="4880533" cy="3137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13163"/>
              </a:buClr>
            </a:pPr>
            <a:r>
              <a:rPr lang="en-US" dirty="0">
                <a:latin typeface="+mj-lt"/>
              </a:rPr>
              <a:t>Welcome everyone to the presentation on Error Handling and Advanced Java Concepts.</a:t>
            </a:r>
          </a:p>
          <a:p>
            <a:pPr>
              <a:spcBef>
                <a:spcPts val="600"/>
              </a:spcBef>
              <a:buClr>
                <a:srgbClr val="213163"/>
              </a:buClr>
            </a:pPr>
            <a:endParaRPr lang="en-US" dirty="0">
              <a:latin typeface="+mj-lt"/>
            </a:endParaRPr>
          </a:p>
          <a:p>
            <a:pPr>
              <a:spcBef>
                <a:spcPts val="600"/>
              </a:spcBef>
              <a:buClr>
                <a:srgbClr val="213163"/>
              </a:buClr>
            </a:pPr>
            <a:r>
              <a:rPr lang="en-US" dirty="0">
                <a:latin typeface="+mj-lt"/>
              </a:rPr>
              <a:t>Error handling, also known as exception handling, is a crucial aspect of software development that involves dealing with and managing errors, exceptions, and abnormal conditions that may occur during the execution of a program. </a:t>
            </a:r>
          </a:p>
          <a:p>
            <a:pPr>
              <a:spcBef>
                <a:spcPts val="600"/>
              </a:spcBef>
              <a:buClr>
                <a:srgbClr val="213163"/>
              </a:buClr>
            </a:pPr>
            <a:endParaRPr lang="en-US" dirty="0">
              <a:latin typeface="+mj-lt"/>
            </a:endParaRPr>
          </a:p>
          <a:p>
            <a:pPr>
              <a:spcBef>
                <a:spcPts val="600"/>
              </a:spcBef>
              <a:buClr>
                <a:srgbClr val="213163"/>
              </a:buClr>
            </a:pPr>
            <a:r>
              <a:rPr lang="en-US" dirty="0">
                <a:latin typeface="+mj-lt"/>
              </a:rPr>
              <a:t>It is essential for creating robust and reliable software systems.</a:t>
            </a:r>
          </a:p>
          <a:p>
            <a:pPr>
              <a:spcBef>
                <a:spcPts val="600"/>
              </a:spcBef>
              <a:buClr>
                <a:srgbClr val="213163"/>
              </a:buClr>
            </a:pPr>
            <a:endParaRPr lang="en-US" dirty="0">
              <a:latin typeface="+mj-lt"/>
            </a:endParaRPr>
          </a:p>
          <a:p>
            <a:pPr>
              <a:spcBef>
                <a:spcPts val="600"/>
              </a:spcBef>
              <a:buClr>
                <a:srgbClr val="213163"/>
              </a:buClr>
            </a:pPr>
            <a:endParaRPr lang="en-US" dirty="0">
              <a:latin typeface="+mj-lt"/>
            </a:endParaRPr>
          </a:p>
        </p:txBody>
      </p:sp>
      <p:grpSp>
        <p:nvGrpSpPr>
          <p:cNvPr id="28" name="Group 27">
            <a:extLst>
              <a:ext uri="{FF2B5EF4-FFF2-40B4-BE49-F238E27FC236}">
                <a16:creationId xmlns:a16="http://schemas.microsoft.com/office/drawing/2014/main" id="{F8FB695C-AB46-C5F3-8D2D-F71042C9F30B}"/>
              </a:ext>
            </a:extLst>
          </p:cNvPr>
          <p:cNvGrpSpPr/>
          <p:nvPr/>
        </p:nvGrpSpPr>
        <p:grpSpPr>
          <a:xfrm>
            <a:off x="5075107" y="1531510"/>
            <a:ext cx="3757004" cy="2080479"/>
            <a:chOff x="4975870" y="1244522"/>
            <a:chExt cx="4054884" cy="2245433"/>
          </a:xfrm>
        </p:grpSpPr>
        <p:sp>
          <p:nvSpPr>
            <p:cNvPr id="6" name="Rectangle 5">
              <a:extLst>
                <a:ext uri="{FF2B5EF4-FFF2-40B4-BE49-F238E27FC236}">
                  <a16:creationId xmlns:a16="http://schemas.microsoft.com/office/drawing/2014/main" id="{E8AAB47C-9EF1-6196-D43D-E1201ECDD452}"/>
                </a:ext>
              </a:extLst>
            </p:cNvPr>
            <p:cNvSpPr/>
            <p:nvPr/>
          </p:nvSpPr>
          <p:spPr>
            <a:xfrm>
              <a:off x="5900899" y="1244522"/>
              <a:ext cx="1275907" cy="400110"/>
            </a:xfrm>
            <a:prstGeom prst="rect">
              <a:avLst/>
            </a:prstGeom>
            <a:solidFill>
              <a:srgbClr val="6BB5FF"/>
            </a:solidFill>
            <a:ln w="9525">
              <a:solidFill>
                <a:srgbClr val="007F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Throwable</a:t>
              </a:r>
            </a:p>
          </p:txBody>
        </p:sp>
        <p:sp>
          <p:nvSpPr>
            <p:cNvPr id="7" name="Rectangle 6">
              <a:extLst>
                <a:ext uri="{FF2B5EF4-FFF2-40B4-BE49-F238E27FC236}">
                  <a16:creationId xmlns:a16="http://schemas.microsoft.com/office/drawing/2014/main" id="{99259399-67E1-B5A1-24F0-F77EFEB02AB0}"/>
                </a:ext>
              </a:extLst>
            </p:cNvPr>
            <p:cNvSpPr/>
            <p:nvPr/>
          </p:nvSpPr>
          <p:spPr>
            <a:xfrm>
              <a:off x="4975870" y="2175064"/>
              <a:ext cx="1275907" cy="400110"/>
            </a:xfrm>
            <a:prstGeom prst="rect">
              <a:avLst/>
            </a:prstGeom>
            <a:solidFill>
              <a:srgbClr val="6BB5FF"/>
            </a:solidFill>
            <a:ln w="9525">
              <a:solidFill>
                <a:srgbClr val="007F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Error</a:t>
              </a:r>
            </a:p>
          </p:txBody>
        </p:sp>
        <p:sp>
          <p:nvSpPr>
            <p:cNvPr id="8" name="Rectangle 7">
              <a:extLst>
                <a:ext uri="{FF2B5EF4-FFF2-40B4-BE49-F238E27FC236}">
                  <a16:creationId xmlns:a16="http://schemas.microsoft.com/office/drawing/2014/main" id="{88C3010F-B1AB-49F2-A6AB-EEF53EC448CD}"/>
                </a:ext>
              </a:extLst>
            </p:cNvPr>
            <p:cNvSpPr/>
            <p:nvPr/>
          </p:nvSpPr>
          <p:spPr>
            <a:xfrm>
              <a:off x="6801126" y="2175064"/>
              <a:ext cx="1275907" cy="400110"/>
            </a:xfrm>
            <a:prstGeom prst="rect">
              <a:avLst/>
            </a:prstGeom>
            <a:solidFill>
              <a:srgbClr val="6BB5FF"/>
            </a:solidFill>
            <a:ln w="9525">
              <a:solidFill>
                <a:srgbClr val="007F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Exception</a:t>
              </a:r>
            </a:p>
          </p:txBody>
        </p:sp>
        <p:sp>
          <p:nvSpPr>
            <p:cNvPr id="9" name="Rectangle 8">
              <a:extLst>
                <a:ext uri="{FF2B5EF4-FFF2-40B4-BE49-F238E27FC236}">
                  <a16:creationId xmlns:a16="http://schemas.microsoft.com/office/drawing/2014/main" id="{59FB2D52-8BFF-2D95-09CE-A8636C1128BD}"/>
                </a:ext>
              </a:extLst>
            </p:cNvPr>
            <p:cNvSpPr/>
            <p:nvPr/>
          </p:nvSpPr>
          <p:spPr>
            <a:xfrm>
              <a:off x="5959548" y="3089845"/>
              <a:ext cx="1275907" cy="400110"/>
            </a:xfrm>
            <a:prstGeom prst="rect">
              <a:avLst/>
            </a:prstGeom>
            <a:solidFill>
              <a:srgbClr val="6BB5FF"/>
            </a:solidFill>
            <a:ln w="9525">
              <a:solidFill>
                <a:srgbClr val="007F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Runtime Exception</a:t>
              </a:r>
            </a:p>
          </p:txBody>
        </p:sp>
        <p:sp>
          <p:nvSpPr>
            <p:cNvPr id="10" name="Rectangle 9">
              <a:extLst>
                <a:ext uri="{FF2B5EF4-FFF2-40B4-BE49-F238E27FC236}">
                  <a16:creationId xmlns:a16="http://schemas.microsoft.com/office/drawing/2014/main" id="{12A439A2-C4F5-37D9-4764-16756582E1BE}"/>
                </a:ext>
              </a:extLst>
            </p:cNvPr>
            <p:cNvSpPr/>
            <p:nvPr/>
          </p:nvSpPr>
          <p:spPr>
            <a:xfrm>
              <a:off x="7754847" y="3089845"/>
              <a:ext cx="1275907" cy="400110"/>
            </a:xfrm>
            <a:prstGeom prst="rect">
              <a:avLst/>
            </a:prstGeom>
            <a:solidFill>
              <a:srgbClr val="6BB5FF"/>
            </a:solidFill>
            <a:ln w="9525">
              <a:solidFill>
                <a:srgbClr val="007F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t>IOException</a:t>
              </a:r>
              <a:endParaRPr lang="en-US" sz="1200" dirty="0"/>
            </a:p>
          </p:txBody>
        </p:sp>
        <p:grpSp>
          <p:nvGrpSpPr>
            <p:cNvPr id="27" name="Group 26">
              <a:extLst>
                <a:ext uri="{FF2B5EF4-FFF2-40B4-BE49-F238E27FC236}">
                  <a16:creationId xmlns:a16="http://schemas.microsoft.com/office/drawing/2014/main" id="{2275BA31-DF9B-6871-40A3-57FFE1E21E87}"/>
                </a:ext>
              </a:extLst>
            </p:cNvPr>
            <p:cNvGrpSpPr/>
            <p:nvPr/>
          </p:nvGrpSpPr>
          <p:grpSpPr>
            <a:xfrm>
              <a:off x="5621078" y="1644632"/>
              <a:ext cx="1825255" cy="503145"/>
              <a:chOff x="5621078" y="1644632"/>
              <a:chExt cx="1825255" cy="503145"/>
            </a:xfrm>
          </p:grpSpPr>
          <p:cxnSp>
            <p:nvCxnSpPr>
              <p:cNvPr id="12" name="Straight Arrow Connector 11">
                <a:extLst>
                  <a:ext uri="{FF2B5EF4-FFF2-40B4-BE49-F238E27FC236}">
                    <a16:creationId xmlns:a16="http://schemas.microsoft.com/office/drawing/2014/main" id="{50DA5BA1-F282-ECCC-7D48-A873AD4F2E1A}"/>
                  </a:ext>
                </a:extLst>
              </p:cNvPr>
              <p:cNvCxnSpPr>
                <a:cxnSpLocks/>
              </p:cNvCxnSpPr>
              <p:nvPr/>
            </p:nvCxnSpPr>
            <p:spPr>
              <a:xfrm flipV="1">
                <a:off x="6533705" y="1644632"/>
                <a:ext cx="0" cy="248093"/>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CDE394F-6081-6766-0AE4-29619B92F77F}"/>
                  </a:ext>
                </a:extLst>
              </p:cNvPr>
              <p:cNvCxnSpPr>
                <a:cxnSpLocks/>
              </p:cNvCxnSpPr>
              <p:nvPr/>
            </p:nvCxnSpPr>
            <p:spPr>
              <a:xfrm>
                <a:off x="5621078" y="1892725"/>
                <a:ext cx="1825255"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753F9CE-D3CB-1527-86F6-2E688DEEE730}"/>
                  </a:ext>
                </a:extLst>
              </p:cNvPr>
              <p:cNvCxnSpPr/>
              <p:nvPr/>
            </p:nvCxnSpPr>
            <p:spPr>
              <a:xfrm>
                <a:off x="5628166" y="1885637"/>
                <a:ext cx="0" cy="26214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3C449B-D8D4-AC7D-411E-DFC952EC871C}"/>
                  </a:ext>
                </a:extLst>
              </p:cNvPr>
              <p:cNvCxnSpPr/>
              <p:nvPr/>
            </p:nvCxnSpPr>
            <p:spPr>
              <a:xfrm>
                <a:off x="7446333" y="1885637"/>
                <a:ext cx="0" cy="26214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88F547D9-428A-787A-B287-A20E3846F11D}"/>
                </a:ext>
              </a:extLst>
            </p:cNvPr>
            <p:cNvGrpSpPr/>
            <p:nvPr/>
          </p:nvGrpSpPr>
          <p:grpSpPr>
            <a:xfrm>
              <a:off x="6576238" y="2568086"/>
              <a:ext cx="1825255" cy="503145"/>
              <a:chOff x="6576238" y="2610614"/>
              <a:chExt cx="1825255" cy="503145"/>
            </a:xfrm>
          </p:grpSpPr>
          <p:cxnSp>
            <p:nvCxnSpPr>
              <p:cNvPr id="16" name="Straight Arrow Connector 15">
                <a:extLst>
                  <a:ext uri="{FF2B5EF4-FFF2-40B4-BE49-F238E27FC236}">
                    <a16:creationId xmlns:a16="http://schemas.microsoft.com/office/drawing/2014/main" id="{CC9EF18D-3271-52D9-86A3-2C81DF1BF0E5}"/>
                  </a:ext>
                </a:extLst>
              </p:cNvPr>
              <p:cNvCxnSpPr>
                <a:cxnSpLocks/>
              </p:cNvCxnSpPr>
              <p:nvPr/>
            </p:nvCxnSpPr>
            <p:spPr>
              <a:xfrm flipV="1">
                <a:off x="7481779" y="2610614"/>
                <a:ext cx="0" cy="248093"/>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AB34D4-A6AC-9F7F-DEC3-A2540E53EDCC}"/>
                  </a:ext>
                </a:extLst>
              </p:cNvPr>
              <p:cNvCxnSpPr>
                <a:cxnSpLocks/>
              </p:cNvCxnSpPr>
              <p:nvPr/>
            </p:nvCxnSpPr>
            <p:spPr>
              <a:xfrm>
                <a:off x="6576238" y="2858707"/>
                <a:ext cx="1825255"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8D3D03-C6A2-D1FE-1234-33B5609B6993}"/>
                  </a:ext>
                </a:extLst>
              </p:cNvPr>
              <p:cNvCxnSpPr/>
              <p:nvPr/>
            </p:nvCxnSpPr>
            <p:spPr>
              <a:xfrm>
                <a:off x="6583326" y="2851619"/>
                <a:ext cx="0" cy="26214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ACAF8C-AECE-C6CA-FEE4-B93D255C2290}"/>
                  </a:ext>
                </a:extLst>
              </p:cNvPr>
              <p:cNvCxnSpPr/>
              <p:nvPr/>
            </p:nvCxnSpPr>
            <p:spPr>
              <a:xfrm>
                <a:off x="8401493" y="2851619"/>
                <a:ext cx="0" cy="26214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82772" y="2041411"/>
            <a:ext cx="8091377" cy="1366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400" b="1" dirty="0"/>
              <a:t>Thank you!</a:t>
            </a:r>
          </a:p>
        </p:txBody>
      </p:sp>
    </p:spTree>
    <p:extLst>
      <p:ext uri="{BB962C8B-B14F-4D97-AF65-F5344CB8AC3E}">
        <p14:creationId xmlns:p14="http://schemas.microsoft.com/office/powerpoint/2010/main" val="188237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38925" y="617834"/>
            <a:ext cx="2564018" cy="414676"/>
          </a:xfrm>
        </p:spPr>
        <p:txBody>
          <a:bodyPr>
            <a:normAutofit/>
          </a:bodyPr>
          <a:lstStyle/>
          <a:p>
            <a:r>
              <a:rPr lang="en-IN" sz="1600" b="1" dirty="0">
                <a:solidFill>
                  <a:srgbClr val="213163"/>
                </a:solidFill>
                <a:latin typeface="Arial"/>
                <a:cs typeface="Arial"/>
              </a:rPr>
              <a:t>Java Exceptions</a:t>
            </a:r>
          </a:p>
        </p:txBody>
      </p:sp>
      <p:sp>
        <p:nvSpPr>
          <p:cNvPr id="7" name="TextBox 6">
            <a:extLst>
              <a:ext uri="{FF2B5EF4-FFF2-40B4-BE49-F238E27FC236}">
                <a16:creationId xmlns:a16="http://schemas.microsoft.com/office/drawing/2014/main" id="{B69F3C81-F081-4476-B384-074D1CA46D2C}"/>
              </a:ext>
            </a:extLst>
          </p:cNvPr>
          <p:cNvSpPr txBox="1"/>
          <p:nvPr/>
        </p:nvSpPr>
        <p:spPr>
          <a:xfrm>
            <a:off x="154165" y="1103818"/>
            <a:ext cx="4417834" cy="1146468"/>
          </a:xfrm>
          <a:prstGeom prst="rect">
            <a:avLst/>
          </a:prstGeom>
          <a:noFill/>
        </p:spPr>
        <p:txBody>
          <a:bodyPr wrap="square" lIns="68580" tIns="34290" rIns="68580" bIns="34290" rtlCol="0" anchor="t">
            <a:spAutoFit/>
          </a:bodyPr>
          <a:lstStyle/>
          <a:p>
            <a:pPr marL="182880" indent="-182880">
              <a:buClr>
                <a:srgbClr val="213163"/>
              </a:buClr>
              <a:buFont typeface="Arial" panose="020B0604020202020204" pitchFamily="34" charset="0"/>
              <a:buChar char="•"/>
            </a:pPr>
            <a:r>
              <a:rPr lang="en-IN" dirty="0">
                <a:ea typeface="+mn-lt"/>
              </a:rPr>
              <a:t>An exception is an unexpected event that occurs during program execution. </a:t>
            </a:r>
          </a:p>
          <a:p>
            <a:pPr marL="182880" indent="-182880">
              <a:buClr>
                <a:srgbClr val="213163"/>
              </a:buClr>
              <a:buFont typeface="Arial" panose="020B0604020202020204" pitchFamily="34" charset="0"/>
              <a:buChar char="•"/>
            </a:pPr>
            <a:endParaRPr lang="en-IN" dirty="0">
              <a:ea typeface="+mn-lt"/>
            </a:endParaRPr>
          </a:p>
          <a:p>
            <a:pPr marL="182880" indent="-182880">
              <a:buClr>
                <a:srgbClr val="213163"/>
              </a:buClr>
              <a:buFont typeface="Arial" panose="020B0604020202020204" pitchFamily="34" charset="0"/>
              <a:buChar char="•"/>
            </a:pPr>
            <a:r>
              <a:rPr lang="en-US" dirty="0">
                <a:latin typeface="Arial" pitchFamily="34" charset="0"/>
                <a:ea typeface="+mn-lt"/>
                <a:cs typeface="Arial" pitchFamily="34" charset="0"/>
              </a:rPr>
              <a:t>An exception is an event that disrupts the normal flow of the program</a:t>
            </a:r>
            <a:endParaRPr lang="en-IN" dirty="0">
              <a:latin typeface="Arial" pitchFamily="34" charset="0"/>
              <a:ea typeface="+mn-lt"/>
              <a:cs typeface="Arial" pitchFamily="34" charset="0"/>
            </a:endParaRPr>
          </a:p>
        </p:txBody>
      </p:sp>
      <p:sp>
        <p:nvSpPr>
          <p:cNvPr id="4" name="TextBox 3">
            <a:extLst>
              <a:ext uri="{FF2B5EF4-FFF2-40B4-BE49-F238E27FC236}">
                <a16:creationId xmlns:a16="http://schemas.microsoft.com/office/drawing/2014/main" id="{8C2EE962-7958-7CCC-3E4D-DD8AB23114E1}"/>
              </a:ext>
            </a:extLst>
          </p:cNvPr>
          <p:cNvSpPr txBox="1"/>
          <p:nvPr/>
        </p:nvSpPr>
        <p:spPr>
          <a:xfrm>
            <a:off x="5933325" y="3571104"/>
            <a:ext cx="2007602" cy="263598"/>
          </a:xfrm>
          <a:prstGeom prst="rect">
            <a:avLst/>
          </a:prstGeom>
          <a:noFill/>
        </p:spPr>
        <p:txBody>
          <a:bodyPr wrap="none" lIns="68580" tIns="34290" rIns="68580" bIns="34290" rtlCol="0" anchor="t">
            <a:spAutoFit/>
          </a:bodyPr>
          <a:lstStyle/>
          <a:p>
            <a:pPr algn="ctr">
              <a:lnSpc>
                <a:spcPct val="114999"/>
              </a:lnSpc>
            </a:pPr>
            <a:r>
              <a:rPr lang="en-US" sz="1200" b="1" dirty="0">
                <a:latin typeface="Arial" panose="020B0604020202020204" pitchFamily="34" charset="0"/>
                <a:ea typeface="+mn-lt"/>
                <a:cs typeface="Arial" panose="020B0604020202020204" pitchFamily="34" charset="0"/>
              </a:rPr>
              <a:t>Java Exception Hierarchy</a:t>
            </a:r>
          </a:p>
        </p:txBody>
      </p:sp>
      <p:sp>
        <p:nvSpPr>
          <p:cNvPr id="5" name="Rectangle: Rounded Corners 4">
            <a:hlinkClick r:id="rId3"/>
            <a:extLst>
              <a:ext uri="{FF2B5EF4-FFF2-40B4-BE49-F238E27FC236}">
                <a16:creationId xmlns:a16="http://schemas.microsoft.com/office/drawing/2014/main" id="{644A9EF4-35C5-D8EB-95D6-82A82D50B1C9}"/>
              </a:ext>
            </a:extLst>
          </p:cNvPr>
          <p:cNvSpPr/>
          <p:nvPr/>
        </p:nvSpPr>
        <p:spPr>
          <a:xfrm>
            <a:off x="7698595" y="4448963"/>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ahyp="http://schemas.microsoft.com/office/drawing/2018/hyperlinkcolor" val="tx"/>
                    </a:ext>
                  </a:extLst>
                </a:hlinkClick>
              </a:rPr>
              <a:t>Reference link</a:t>
            </a:r>
            <a:endParaRPr lang="en-IN" sz="1200" dirty="0">
              <a:solidFill>
                <a:schemeClr val="bg1"/>
              </a:solidFill>
            </a:endParaRPr>
          </a:p>
        </p:txBody>
      </p:sp>
      <p:sp>
        <p:nvSpPr>
          <p:cNvPr id="8" name="TextBox 7">
            <a:extLst>
              <a:ext uri="{FF2B5EF4-FFF2-40B4-BE49-F238E27FC236}">
                <a16:creationId xmlns:a16="http://schemas.microsoft.com/office/drawing/2014/main" id="{DB98F38B-53AD-5D97-496F-D507575D7B6C}"/>
              </a:ext>
            </a:extLst>
          </p:cNvPr>
          <p:cNvSpPr txBox="1"/>
          <p:nvPr/>
        </p:nvSpPr>
        <p:spPr>
          <a:xfrm>
            <a:off x="7924949" y="4207805"/>
            <a:ext cx="791481" cy="230832"/>
          </a:xfrm>
          <a:prstGeom prst="rect">
            <a:avLst/>
          </a:prstGeom>
          <a:noFill/>
        </p:spPr>
        <p:txBody>
          <a:bodyPr wrap="square" rtlCol="0">
            <a:spAutoFit/>
          </a:bodyPr>
          <a:lstStyle/>
          <a:p>
            <a:r>
              <a:rPr lang="en-IN" sz="900" b="1" dirty="0">
                <a:solidFill>
                  <a:srgbClr val="002060"/>
                </a:solidFill>
              </a:rPr>
              <a:t>Click here</a:t>
            </a:r>
          </a:p>
        </p:txBody>
      </p:sp>
      <p:grpSp>
        <p:nvGrpSpPr>
          <p:cNvPr id="6" name="Group 5">
            <a:extLst>
              <a:ext uri="{FF2B5EF4-FFF2-40B4-BE49-F238E27FC236}">
                <a16:creationId xmlns:a16="http://schemas.microsoft.com/office/drawing/2014/main" id="{27B75BEE-BCD2-51F4-BCAD-F2E089428151}"/>
              </a:ext>
            </a:extLst>
          </p:cNvPr>
          <p:cNvGrpSpPr/>
          <p:nvPr/>
        </p:nvGrpSpPr>
        <p:grpSpPr>
          <a:xfrm>
            <a:off x="4959426" y="1334367"/>
            <a:ext cx="3757004" cy="2080479"/>
            <a:chOff x="4975870" y="1244522"/>
            <a:chExt cx="4054884" cy="2245433"/>
          </a:xfrm>
        </p:grpSpPr>
        <p:sp>
          <p:nvSpPr>
            <p:cNvPr id="9" name="Rectangle 8">
              <a:extLst>
                <a:ext uri="{FF2B5EF4-FFF2-40B4-BE49-F238E27FC236}">
                  <a16:creationId xmlns:a16="http://schemas.microsoft.com/office/drawing/2014/main" id="{39835D11-5D8E-9598-EBAD-3BA43F4F1598}"/>
                </a:ext>
              </a:extLst>
            </p:cNvPr>
            <p:cNvSpPr/>
            <p:nvPr/>
          </p:nvSpPr>
          <p:spPr>
            <a:xfrm>
              <a:off x="5900899" y="1244522"/>
              <a:ext cx="1275907" cy="400110"/>
            </a:xfrm>
            <a:prstGeom prst="rect">
              <a:avLst/>
            </a:prstGeom>
            <a:solidFill>
              <a:srgbClr val="6BB5FF"/>
            </a:solidFill>
            <a:ln w="9525">
              <a:solidFill>
                <a:srgbClr val="007F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Throwable</a:t>
              </a:r>
            </a:p>
          </p:txBody>
        </p:sp>
        <p:sp>
          <p:nvSpPr>
            <p:cNvPr id="10" name="Rectangle 9">
              <a:extLst>
                <a:ext uri="{FF2B5EF4-FFF2-40B4-BE49-F238E27FC236}">
                  <a16:creationId xmlns:a16="http://schemas.microsoft.com/office/drawing/2014/main" id="{FBAF2DBA-7F94-B541-78A3-575D39816290}"/>
                </a:ext>
              </a:extLst>
            </p:cNvPr>
            <p:cNvSpPr/>
            <p:nvPr/>
          </p:nvSpPr>
          <p:spPr>
            <a:xfrm>
              <a:off x="4975870" y="2175064"/>
              <a:ext cx="1275907" cy="400110"/>
            </a:xfrm>
            <a:prstGeom prst="rect">
              <a:avLst/>
            </a:prstGeom>
            <a:solidFill>
              <a:srgbClr val="6BB5FF"/>
            </a:solidFill>
            <a:ln w="9525">
              <a:solidFill>
                <a:srgbClr val="007F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Error</a:t>
              </a:r>
            </a:p>
          </p:txBody>
        </p:sp>
        <p:sp>
          <p:nvSpPr>
            <p:cNvPr id="11" name="Rectangle 10">
              <a:extLst>
                <a:ext uri="{FF2B5EF4-FFF2-40B4-BE49-F238E27FC236}">
                  <a16:creationId xmlns:a16="http://schemas.microsoft.com/office/drawing/2014/main" id="{3D1F9A14-D4BF-B7F4-0D3B-351AE4A50844}"/>
                </a:ext>
              </a:extLst>
            </p:cNvPr>
            <p:cNvSpPr/>
            <p:nvPr/>
          </p:nvSpPr>
          <p:spPr>
            <a:xfrm>
              <a:off x="6801126" y="2175064"/>
              <a:ext cx="1275907" cy="400110"/>
            </a:xfrm>
            <a:prstGeom prst="rect">
              <a:avLst/>
            </a:prstGeom>
            <a:solidFill>
              <a:srgbClr val="6BB5FF"/>
            </a:solidFill>
            <a:ln w="9525">
              <a:solidFill>
                <a:srgbClr val="007F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Exception</a:t>
              </a:r>
            </a:p>
          </p:txBody>
        </p:sp>
        <p:sp>
          <p:nvSpPr>
            <p:cNvPr id="12" name="Rectangle 11">
              <a:extLst>
                <a:ext uri="{FF2B5EF4-FFF2-40B4-BE49-F238E27FC236}">
                  <a16:creationId xmlns:a16="http://schemas.microsoft.com/office/drawing/2014/main" id="{B85E9534-97D9-BF5F-1C69-5D836AD94FCE}"/>
                </a:ext>
              </a:extLst>
            </p:cNvPr>
            <p:cNvSpPr/>
            <p:nvPr/>
          </p:nvSpPr>
          <p:spPr>
            <a:xfrm>
              <a:off x="5959548" y="3089845"/>
              <a:ext cx="1275907" cy="400110"/>
            </a:xfrm>
            <a:prstGeom prst="rect">
              <a:avLst/>
            </a:prstGeom>
            <a:solidFill>
              <a:srgbClr val="6BB5FF"/>
            </a:solidFill>
            <a:ln w="9525">
              <a:solidFill>
                <a:srgbClr val="007F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Runtime Exception</a:t>
              </a:r>
            </a:p>
          </p:txBody>
        </p:sp>
        <p:sp>
          <p:nvSpPr>
            <p:cNvPr id="13" name="Rectangle 12">
              <a:extLst>
                <a:ext uri="{FF2B5EF4-FFF2-40B4-BE49-F238E27FC236}">
                  <a16:creationId xmlns:a16="http://schemas.microsoft.com/office/drawing/2014/main" id="{109C0219-0A9A-FC94-5152-9B884B129DD6}"/>
                </a:ext>
              </a:extLst>
            </p:cNvPr>
            <p:cNvSpPr/>
            <p:nvPr/>
          </p:nvSpPr>
          <p:spPr>
            <a:xfrm>
              <a:off x="7754847" y="3089845"/>
              <a:ext cx="1275907" cy="400110"/>
            </a:xfrm>
            <a:prstGeom prst="rect">
              <a:avLst/>
            </a:prstGeom>
            <a:solidFill>
              <a:srgbClr val="6BB5FF"/>
            </a:solidFill>
            <a:ln w="9525">
              <a:solidFill>
                <a:srgbClr val="007F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t>IOException</a:t>
              </a:r>
              <a:endParaRPr lang="en-US" sz="1200" dirty="0"/>
            </a:p>
          </p:txBody>
        </p:sp>
        <p:grpSp>
          <p:nvGrpSpPr>
            <p:cNvPr id="14" name="Group 13">
              <a:extLst>
                <a:ext uri="{FF2B5EF4-FFF2-40B4-BE49-F238E27FC236}">
                  <a16:creationId xmlns:a16="http://schemas.microsoft.com/office/drawing/2014/main" id="{B7C574FA-68DF-54C6-5D4E-04611CBBEFC4}"/>
                </a:ext>
              </a:extLst>
            </p:cNvPr>
            <p:cNvGrpSpPr/>
            <p:nvPr/>
          </p:nvGrpSpPr>
          <p:grpSpPr>
            <a:xfrm>
              <a:off x="5621078" y="1644632"/>
              <a:ext cx="1825255" cy="503145"/>
              <a:chOff x="5621078" y="1644632"/>
              <a:chExt cx="1825255" cy="503145"/>
            </a:xfrm>
          </p:grpSpPr>
          <p:cxnSp>
            <p:nvCxnSpPr>
              <p:cNvPr id="20" name="Straight Arrow Connector 19">
                <a:extLst>
                  <a:ext uri="{FF2B5EF4-FFF2-40B4-BE49-F238E27FC236}">
                    <a16:creationId xmlns:a16="http://schemas.microsoft.com/office/drawing/2014/main" id="{B6DE4AF3-1AAF-E737-AAC4-F95723D0F6D2}"/>
                  </a:ext>
                </a:extLst>
              </p:cNvPr>
              <p:cNvCxnSpPr>
                <a:cxnSpLocks/>
              </p:cNvCxnSpPr>
              <p:nvPr/>
            </p:nvCxnSpPr>
            <p:spPr>
              <a:xfrm flipV="1">
                <a:off x="6533705" y="1644632"/>
                <a:ext cx="0" cy="248093"/>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E14F97-6009-875A-97CE-406C14247E85}"/>
                  </a:ext>
                </a:extLst>
              </p:cNvPr>
              <p:cNvCxnSpPr>
                <a:cxnSpLocks/>
              </p:cNvCxnSpPr>
              <p:nvPr/>
            </p:nvCxnSpPr>
            <p:spPr>
              <a:xfrm>
                <a:off x="5621078" y="1892725"/>
                <a:ext cx="1825255"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A88A7A8-2F48-99F5-6934-C1EA24CC7FF9}"/>
                  </a:ext>
                </a:extLst>
              </p:cNvPr>
              <p:cNvCxnSpPr/>
              <p:nvPr/>
            </p:nvCxnSpPr>
            <p:spPr>
              <a:xfrm>
                <a:off x="5628166" y="1885637"/>
                <a:ext cx="0" cy="26214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DADFD7-C655-834B-1860-D1D8051686E5}"/>
                  </a:ext>
                </a:extLst>
              </p:cNvPr>
              <p:cNvCxnSpPr/>
              <p:nvPr/>
            </p:nvCxnSpPr>
            <p:spPr>
              <a:xfrm>
                <a:off x="7446333" y="1885637"/>
                <a:ext cx="0" cy="26214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02FED8FF-CB62-0BB3-93C0-243CD4A68B40}"/>
                </a:ext>
              </a:extLst>
            </p:cNvPr>
            <p:cNvGrpSpPr/>
            <p:nvPr/>
          </p:nvGrpSpPr>
          <p:grpSpPr>
            <a:xfrm>
              <a:off x="6576238" y="2568086"/>
              <a:ext cx="1825255" cy="503145"/>
              <a:chOff x="6576238" y="2610614"/>
              <a:chExt cx="1825255" cy="503145"/>
            </a:xfrm>
          </p:grpSpPr>
          <p:cxnSp>
            <p:nvCxnSpPr>
              <p:cNvPr id="16" name="Straight Arrow Connector 15">
                <a:extLst>
                  <a:ext uri="{FF2B5EF4-FFF2-40B4-BE49-F238E27FC236}">
                    <a16:creationId xmlns:a16="http://schemas.microsoft.com/office/drawing/2014/main" id="{CDA64BE5-E635-6763-C39E-A47DD694FC63}"/>
                  </a:ext>
                </a:extLst>
              </p:cNvPr>
              <p:cNvCxnSpPr>
                <a:cxnSpLocks/>
              </p:cNvCxnSpPr>
              <p:nvPr/>
            </p:nvCxnSpPr>
            <p:spPr>
              <a:xfrm flipV="1">
                <a:off x="7481779" y="2610614"/>
                <a:ext cx="0" cy="248093"/>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EBA0A0-1702-ACAE-962B-D09EDDDF52D8}"/>
                  </a:ext>
                </a:extLst>
              </p:cNvPr>
              <p:cNvCxnSpPr>
                <a:cxnSpLocks/>
              </p:cNvCxnSpPr>
              <p:nvPr/>
            </p:nvCxnSpPr>
            <p:spPr>
              <a:xfrm>
                <a:off x="6576238" y="2858707"/>
                <a:ext cx="1825255"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587F35B-2A83-D64F-254A-DB13568ACEB9}"/>
                  </a:ext>
                </a:extLst>
              </p:cNvPr>
              <p:cNvCxnSpPr/>
              <p:nvPr/>
            </p:nvCxnSpPr>
            <p:spPr>
              <a:xfrm>
                <a:off x="6583326" y="2851619"/>
                <a:ext cx="0" cy="26214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D9583EB-7290-6DD1-E60D-845441827EBF}"/>
                  </a:ext>
                </a:extLst>
              </p:cNvPr>
              <p:cNvCxnSpPr/>
              <p:nvPr/>
            </p:nvCxnSpPr>
            <p:spPr>
              <a:xfrm>
                <a:off x="8401493" y="2851619"/>
                <a:ext cx="0" cy="26214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2746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25842" y="617834"/>
            <a:ext cx="3745118" cy="414676"/>
          </a:xfrm>
        </p:spPr>
        <p:txBody>
          <a:bodyPr>
            <a:normAutofit/>
          </a:bodyPr>
          <a:lstStyle/>
          <a:p>
            <a:r>
              <a:rPr lang="en-IN" sz="1600" b="1" dirty="0">
                <a:solidFill>
                  <a:srgbClr val="213163"/>
                </a:solidFill>
                <a:latin typeface="Arial"/>
                <a:cs typeface="Arial"/>
              </a:rPr>
              <a:t>Types of Java Exceptions</a:t>
            </a:r>
          </a:p>
        </p:txBody>
      </p:sp>
      <p:sp>
        <p:nvSpPr>
          <p:cNvPr id="7" name="TextBox 6">
            <a:extLst>
              <a:ext uri="{FF2B5EF4-FFF2-40B4-BE49-F238E27FC236}">
                <a16:creationId xmlns:a16="http://schemas.microsoft.com/office/drawing/2014/main" id="{B69F3C81-F081-4476-B384-074D1CA46D2C}"/>
              </a:ext>
            </a:extLst>
          </p:cNvPr>
          <p:cNvSpPr txBox="1"/>
          <p:nvPr/>
        </p:nvSpPr>
        <p:spPr>
          <a:xfrm>
            <a:off x="160020" y="1178118"/>
            <a:ext cx="4411980" cy="2008242"/>
          </a:xfrm>
          <a:prstGeom prst="rect">
            <a:avLst/>
          </a:prstGeom>
          <a:noFill/>
        </p:spPr>
        <p:txBody>
          <a:bodyPr wrap="square" lIns="68580" tIns="34290" rIns="68580" bIns="34290" rtlCol="0" anchor="t">
            <a:spAutoFit/>
          </a:bodyPr>
          <a:lstStyle/>
          <a:p>
            <a:pPr marL="214313" indent="-214313">
              <a:buClr>
                <a:srgbClr val="213163"/>
              </a:buClr>
              <a:buFont typeface="Arial" panose="020B0604020202020204" pitchFamily="34" charset="0"/>
              <a:buChar char="•"/>
            </a:pPr>
            <a:r>
              <a:rPr lang="en-US" dirty="0">
                <a:ea typeface="+mn-lt"/>
              </a:rPr>
              <a:t>Errors</a:t>
            </a:r>
          </a:p>
          <a:p>
            <a:r>
              <a:rPr lang="en-US" dirty="0">
                <a:ea typeface="+mn-lt"/>
              </a:rPr>
              <a:t>	Errors represent irrecoverable conditions</a:t>
            </a:r>
          </a:p>
          <a:p>
            <a:pPr lvl="1"/>
            <a:r>
              <a:rPr lang="en-US" dirty="0">
                <a:ea typeface="+mn-lt"/>
              </a:rPr>
              <a:t>	Errors are usually beyond the control of the programmer, and we should not try to handle errors.</a:t>
            </a:r>
          </a:p>
          <a:p>
            <a:endParaRPr lang="en-US" dirty="0">
              <a:ea typeface="+mn-lt"/>
            </a:endParaRPr>
          </a:p>
          <a:p>
            <a:pPr marL="214313" indent="-214313">
              <a:buClr>
                <a:srgbClr val="213163"/>
              </a:buClr>
              <a:buFont typeface="Arial" panose="020B0604020202020204" pitchFamily="34" charset="0"/>
              <a:buChar char="•"/>
            </a:pPr>
            <a:r>
              <a:rPr lang="en-US" dirty="0">
                <a:ea typeface="+mn-lt"/>
              </a:rPr>
              <a:t>Exceptions</a:t>
            </a:r>
          </a:p>
          <a:p>
            <a:r>
              <a:rPr lang="en-US" dirty="0">
                <a:ea typeface="+mn-lt"/>
              </a:rPr>
              <a:t>	Exceptions can be caught and handled by the program.</a:t>
            </a:r>
          </a:p>
        </p:txBody>
      </p:sp>
      <p:sp>
        <p:nvSpPr>
          <p:cNvPr id="6" name="TextBox 5">
            <a:extLst>
              <a:ext uri="{FF2B5EF4-FFF2-40B4-BE49-F238E27FC236}">
                <a16:creationId xmlns:a16="http://schemas.microsoft.com/office/drawing/2014/main" id="{8CF19C54-B7F5-422F-A75D-8E41CD79F2BA}"/>
              </a:ext>
            </a:extLst>
          </p:cNvPr>
          <p:cNvSpPr txBox="1"/>
          <p:nvPr/>
        </p:nvSpPr>
        <p:spPr>
          <a:xfrm>
            <a:off x="5948444" y="3508918"/>
            <a:ext cx="1877757" cy="263598"/>
          </a:xfrm>
          <a:prstGeom prst="rect">
            <a:avLst/>
          </a:prstGeom>
          <a:noFill/>
        </p:spPr>
        <p:txBody>
          <a:bodyPr wrap="none" lIns="68580" tIns="34290" rIns="68580" bIns="34290" rtlCol="0" anchor="t">
            <a:spAutoFit/>
          </a:bodyPr>
          <a:lstStyle/>
          <a:p>
            <a:pPr algn="ctr">
              <a:lnSpc>
                <a:spcPct val="114999"/>
              </a:lnSpc>
            </a:pPr>
            <a:r>
              <a:rPr lang="en-US" sz="1200" dirty="0">
                <a:latin typeface="Arial" panose="020B0604020202020204" pitchFamily="34" charset="0"/>
                <a:ea typeface="+mn-lt"/>
                <a:cs typeface="Arial" panose="020B0604020202020204" pitchFamily="34" charset="0"/>
              </a:rPr>
              <a:t>Java Exception Hierarchy</a:t>
            </a:r>
          </a:p>
        </p:txBody>
      </p:sp>
      <p:sp>
        <p:nvSpPr>
          <p:cNvPr id="5" name="Rectangle: Rounded Corners 4">
            <a:hlinkClick r:id="rId3"/>
            <a:extLst>
              <a:ext uri="{FF2B5EF4-FFF2-40B4-BE49-F238E27FC236}">
                <a16:creationId xmlns:a16="http://schemas.microsoft.com/office/drawing/2014/main" id="{909BF045-8B48-2C9F-6877-F4C783986AE5}"/>
              </a:ext>
            </a:extLst>
          </p:cNvPr>
          <p:cNvSpPr/>
          <p:nvPr/>
        </p:nvSpPr>
        <p:spPr>
          <a:xfrm>
            <a:off x="7698595" y="4448963"/>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ahyp="http://schemas.microsoft.com/office/drawing/2018/hyperlinkcolor" val="tx"/>
                    </a:ext>
                  </a:extLst>
                </a:hlinkClick>
              </a:rPr>
              <a:t>Reference link</a:t>
            </a:r>
            <a:endParaRPr lang="en-IN" sz="1200" dirty="0">
              <a:solidFill>
                <a:schemeClr val="bg1"/>
              </a:solidFill>
            </a:endParaRPr>
          </a:p>
        </p:txBody>
      </p:sp>
      <p:sp>
        <p:nvSpPr>
          <p:cNvPr id="8" name="TextBox 7">
            <a:extLst>
              <a:ext uri="{FF2B5EF4-FFF2-40B4-BE49-F238E27FC236}">
                <a16:creationId xmlns:a16="http://schemas.microsoft.com/office/drawing/2014/main" id="{14F4525A-5E37-2C8E-5EF0-48F0C756DE33}"/>
              </a:ext>
            </a:extLst>
          </p:cNvPr>
          <p:cNvSpPr txBox="1"/>
          <p:nvPr/>
        </p:nvSpPr>
        <p:spPr>
          <a:xfrm>
            <a:off x="7924949" y="4207805"/>
            <a:ext cx="791481" cy="230832"/>
          </a:xfrm>
          <a:prstGeom prst="rect">
            <a:avLst/>
          </a:prstGeom>
          <a:noFill/>
        </p:spPr>
        <p:txBody>
          <a:bodyPr wrap="square" rtlCol="0">
            <a:spAutoFit/>
          </a:bodyPr>
          <a:lstStyle/>
          <a:p>
            <a:r>
              <a:rPr lang="en-IN" sz="900" b="1" dirty="0">
                <a:solidFill>
                  <a:srgbClr val="002060"/>
                </a:solidFill>
              </a:rPr>
              <a:t>Click here</a:t>
            </a:r>
          </a:p>
        </p:txBody>
      </p:sp>
      <p:grpSp>
        <p:nvGrpSpPr>
          <p:cNvPr id="4" name="Group 3">
            <a:extLst>
              <a:ext uri="{FF2B5EF4-FFF2-40B4-BE49-F238E27FC236}">
                <a16:creationId xmlns:a16="http://schemas.microsoft.com/office/drawing/2014/main" id="{BDD5CA84-6EEF-420C-5B5A-58596D36812F}"/>
              </a:ext>
            </a:extLst>
          </p:cNvPr>
          <p:cNvGrpSpPr/>
          <p:nvPr/>
        </p:nvGrpSpPr>
        <p:grpSpPr>
          <a:xfrm>
            <a:off x="4959426" y="1334367"/>
            <a:ext cx="3757004" cy="2080479"/>
            <a:chOff x="4975870" y="1244522"/>
            <a:chExt cx="4054884" cy="2245433"/>
          </a:xfrm>
        </p:grpSpPr>
        <p:sp>
          <p:nvSpPr>
            <p:cNvPr id="9" name="Rectangle 8">
              <a:extLst>
                <a:ext uri="{FF2B5EF4-FFF2-40B4-BE49-F238E27FC236}">
                  <a16:creationId xmlns:a16="http://schemas.microsoft.com/office/drawing/2014/main" id="{A3BC5C78-9548-0714-4B21-3051B095FF3C}"/>
                </a:ext>
              </a:extLst>
            </p:cNvPr>
            <p:cNvSpPr/>
            <p:nvPr/>
          </p:nvSpPr>
          <p:spPr>
            <a:xfrm>
              <a:off x="5900899" y="1244522"/>
              <a:ext cx="1275907" cy="400110"/>
            </a:xfrm>
            <a:prstGeom prst="rect">
              <a:avLst/>
            </a:prstGeom>
            <a:solidFill>
              <a:srgbClr val="6BB5FF"/>
            </a:solidFill>
            <a:ln w="9525">
              <a:solidFill>
                <a:srgbClr val="007F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Throwable</a:t>
              </a:r>
            </a:p>
          </p:txBody>
        </p:sp>
        <p:sp>
          <p:nvSpPr>
            <p:cNvPr id="10" name="Rectangle 9">
              <a:extLst>
                <a:ext uri="{FF2B5EF4-FFF2-40B4-BE49-F238E27FC236}">
                  <a16:creationId xmlns:a16="http://schemas.microsoft.com/office/drawing/2014/main" id="{E23B3477-D301-D5F7-896F-CE3C9555C00E}"/>
                </a:ext>
              </a:extLst>
            </p:cNvPr>
            <p:cNvSpPr/>
            <p:nvPr/>
          </p:nvSpPr>
          <p:spPr>
            <a:xfrm>
              <a:off x="4975870" y="2175064"/>
              <a:ext cx="1275907" cy="400110"/>
            </a:xfrm>
            <a:prstGeom prst="rect">
              <a:avLst/>
            </a:prstGeom>
            <a:solidFill>
              <a:srgbClr val="6BB5FF"/>
            </a:solidFill>
            <a:ln w="9525">
              <a:solidFill>
                <a:srgbClr val="007F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Error</a:t>
              </a:r>
            </a:p>
          </p:txBody>
        </p:sp>
        <p:sp>
          <p:nvSpPr>
            <p:cNvPr id="11" name="Rectangle 10">
              <a:extLst>
                <a:ext uri="{FF2B5EF4-FFF2-40B4-BE49-F238E27FC236}">
                  <a16:creationId xmlns:a16="http://schemas.microsoft.com/office/drawing/2014/main" id="{2BBC3CF2-D198-392B-A89D-B00468BD9EF0}"/>
                </a:ext>
              </a:extLst>
            </p:cNvPr>
            <p:cNvSpPr/>
            <p:nvPr/>
          </p:nvSpPr>
          <p:spPr>
            <a:xfrm>
              <a:off x="6801126" y="2175064"/>
              <a:ext cx="1275907" cy="400110"/>
            </a:xfrm>
            <a:prstGeom prst="rect">
              <a:avLst/>
            </a:prstGeom>
            <a:solidFill>
              <a:srgbClr val="6BB5FF"/>
            </a:solidFill>
            <a:ln w="9525">
              <a:solidFill>
                <a:srgbClr val="007F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Exception</a:t>
              </a:r>
            </a:p>
          </p:txBody>
        </p:sp>
        <p:sp>
          <p:nvSpPr>
            <p:cNvPr id="12" name="Rectangle 11">
              <a:extLst>
                <a:ext uri="{FF2B5EF4-FFF2-40B4-BE49-F238E27FC236}">
                  <a16:creationId xmlns:a16="http://schemas.microsoft.com/office/drawing/2014/main" id="{96620B09-C7B0-83F7-E1B5-E8756EF22D21}"/>
                </a:ext>
              </a:extLst>
            </p:cNvPr>
            <p:cNvSpPr/>
            <p:nvPr/>
          </p:nvSpPr>
          <p:spPr>
            <a:xfrm>
              <a:off x="5959548" y="3089845"/>
              <a:ext cx="1275907" cy="400110"/>
            </a:xfrm>
            <a:prstGeom prst="rect">
              <a:avLst/>
            </a:prstGeom>
            <a:solidFill>
              <a:srgbClr val="6BB5FF"/>
            </a:solidFill>
            <a:ln w="9525">
              <a:solidFill>
                <a:srgbClr val="007F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Runtime Exception</a:t>
              </a:r>
            </a:p>
          </p:txBody>
        </p:sp>
        <p:sp>
          <p:nvSpPr>
            <p:cNvPr id="13" name="Rectangle 12">
              <a:extLst>
                <a:ext uri="{FF2B5EF4-FFF2-40B4-BE49-F238E27FC236}">
                  <a16:creationId xmlns:a16="http://schemas.microsoft.com/office/drawing/2014/main" id="{B1E60684-38E7-D151-7B4E-269319A4FDAD}"/>
                </a:ext>
              </a:extLst>
            </p:cNvPr>
            <p:cNvSpPr/>
            <p:nvPr/>
          </p:nvSpPr>
          <p:spPr>
            <a:xfrm>
              <a:off x="7754847" y="3089845"/>
              <a:ext cx="1275907" cy="400110"/>
            </a:xfrm>
            <a:prstGeom prst="rect">
              <a:avLst/>
            </a:prstGeom>
            <a:solidFill>
              <a:srgbClr val="6BB5FF"/>
            </a:solidFill>
            <a:ln w="9525">
              <a:solidFill>
                <a:srgbClr val="007F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t>IOException</a:t>
              </a:r>
              <a:endParaRPr lang="en-US" sz="1200" dirty="0"/>
            </a:p>
          </p:txBody>
        </p:sp>
        <p:grpSp>
          <p:nvGrpSpPr>
            <p:cNvPr id="14" name="Group 13">
              <a:extLst>
                <a:ext uri="{FF2B5EF4-FFF2-40B4-BE49-F238E27FC236}">
                  <a16:creationId xmlns:a16="http://schemas.microsoft.com/office/drawing/2014/main" id="{77C2B24D-2CBE-13E8-B226-C0FE29F9E1C8}"/>
                </a:ext>
              </a:extLst>
            </p:cNvPr>
            <p:cNvGrpSpPr/>
            <p:nvPr/>
          </p:nvGrpSpPr>
          <p:grpSpPr>
            <a:xfrm>
              <a:off x="5621078" y="1644632"/>
              <a:ext cx="1825255" cy="503145"/>
              <a:chOff x="5621078" y="1644632"/>
              <a:chExt cx="1825255" cy="503145"/>
            </a:xfrm>
          </p:grpSpPr>
          <p:cxnSp>
            <p:nvCxnSpPr>
              <p:cNvPr id="20" name="Straight Arrow Connector 19">
                <a:extLst>
                  <a:ext uri="{FF2B5EF4-FFF2-40B4-BE49-F238E27FC236}">
                    <a16:creationId xmlns:a16="http://schemas.microsoft.com/office/drawing/2014/main" id="{8CB180CA-50DC-DF6B-EDCB-9312B89FEAAF}"/>
                  </a:ext>
                </a:extLst>
              </p:cNvPr>
              <p:cNvCxnSpPr>
                <a:cxnSpLocks/>
              </p:cNvCxnSpPr>
              <p:nvPr/>
            </p:nvCxnSpPr>
            <p:spPr>
              <a:xfrm flipV="1">
                <a:off x="6533705" y="1644632"/>
                <a:ext cx="0" cy="248093"/>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B633A9-6F27-FB3B-7BC8-F63E5268C03B}"/>
                  </a:ext>
                </a:extLst>
              </p:cNvPr>
              <p:cNvCxnSpPr>
                <a:cxnSpLocks/>
              </p:cNvCxnSpPr>
              <p:nvPr/>
            </p:nvCxnSpPr>
            <p:spPr>
              <a:xfrm>
                <a:off x="5621078" y="1892725"/>
                <a:ext cx="1825255"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00CFB5A-D7B3-AAF0-894E-F551205449D8}"/>
                  </a:ext>
                </a:extLst>
              </p:cNvPr>
              <p:cNvCxnSpPr/>
              <p:nvPr/>
            </p:nvCxnSpPr>
            <p:spPr>
              <a:xfrm>
                <a:off x="5628166" y="1885637"/>
                <a:ext cx="0" cy="26214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33B8C2-5E47-3363-2BD6-082B4B6DFCAD}"/>
                  </a:ext>
                </a:extLst>
              </p:cNvPr>
              <p:cNvCxnSpPr/>
              <p:nvPr/>
            </p:nvCxnSpPr>
            <p:spPr>
              <a:xfrm>
                <a:off x="7446333" y="1885637"/>
                <a:ext cx="0" cy="26214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94AB5BF9-1C37-017A-666A-ECFC616C85C5}"/>
                </a:ext>
              </a:extLst>
            </p:cNvPr>
            <p:cNvGrpSpPr/>
            <p:nvPr/>
          </p:nvGrpSpPr>
          <p:grpSpPr>
            <a:xfrm>
              <a:off x="6576238" y="2568086"/>
              <a:ext cx="1825255" cy="503145"/>
              <a:chOff x="6576238" y="2610614"/>
              <a:chExt cx="1825255" cy="503145"/>
            </a:xfrm>
          </p:grpSpPr>
          <p:cxnSp>
            <p:nvCxnSpPr>
              <p:cNvPr id="16" name="Straight Arrow Connector 15">
                <a:extLst>
                  <a:ext uri="{FF2B5EF4-FFF2-40B4-BE49-F238E27FC236}">
                    <a16:creationId xmlns:a16="http://schemas.microsoft.com/office/drawing/2014/main" id="{4D4D7F20-E4FE-D963-9063-45DC6EF4937C}"/>
                  </a:ext>
                </a:extLst>
              </p:cNvPr>
              <p:cNvCxnSpPr>
                <a:cxnSpLocks/>
              </p:cNvCxnSpPr>
              <p:nvPr/>
            </p:nvCxnSpPr>
            <p:spPr>
              <a:xfrm flipV="1">
                <a:off x="7481779" y="2610614"/>
                <a:ext cx="0" cy="248093"/>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A2B533-34C4-FB2E-AD3F-E30B5363E8C2}"/>
                  </a:ext>
                </a:extLst>
              </p:cNvPr>
              <p:cNvCxnSpPr>
                <a:cxnSpLocks/>
              </p:cNvCxnSpPr>
              <p:nvPr/>
            </p:nvCxnSpPr>
            <p:spPr>
              <a:xfrm>
                <a:off x="6576238" y="2858707"/>
                <a:ext cx="1825255"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E54246F-9E4E-1F6D-606F-73C1EA1AAF5A}"/>
                  </a:ext>
                </a:extLst>
              </p:cNvPr>
              <p:cNvCxnSpPr/>
              <p:nvPr/>
            </p:nvCxnSpPr>
            <p:spPr>
              <a:xfrm>
                <a:off x="6583326" y="2851619"/>
                <a:ext cx="0" cy="26214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3A874C-AE0E-5171-7FDA-BC8ED2A756F3}"/>
                  </a:ext>
                </a:extLst>
              </p:cNvPr>
              <p:cNvCxnSpPr/>
              <p:nvPr/>
            </p:nvCxnSpPr>
            <p:spPr>
              <a:xfrm>
                <a:off x="8401493" y="2851619"/>
                <a:ext cx="0" cy="26214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10002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32724" y="619996"/>
            <a:ext cx="3036458" cy="770654"/>
          </a:xfrm>
        </p:spPr>
        <p:txBody>
          <a:bodyPr>
            <a:normAutofit/>
          </a:bodyPr>
          <a:lstStyle/>
          <a:p>
            <a:r>
              <a:rPr lang="en-IN" sz="1600" b="1" dirty="0">
                <a:solidFill>
                  <a:srgbClr val="213163"/>
                </a:solidFill>
                <a:latin typeface="Arial"/>
                <a:cs typeface="Arial"/>
              </a:rPr>
              <a:t>Exception Handling</a:t>
            </a:r>
          </a:p>
        </p:txBody>
      </p:sp>
      <p:sp>
        <p:nvSpPr>
          <p:cNvPr id="5" name="TextBox 4">
            <a:extLst>
              <a:ext uri="{FF2B5EF4-FFF2-40B4-BE49-F238E27FC236}">
                <a16:creationId xmlns:a16="http://schemas.microsoft.com/office/drawing/2014/main" id="{46FBD6C9-7197-DFD7-3FAB-911A655D2AD0}"/>
              </a:ext>
            </a:extLst>
          </p:cNvPr>
          <p:cNvSpPr txBox="1"/>
          <p:nvPr/>
        </p:nvSpPr>
        <p:spPr>
          <a:xfrm>
            <a:off x="132724" y="1079708"/>
            <a:ext cx="5702709" cy="1600438"/>
          </a:xfrm>
          <a:prstGeom prst="rect">
            <a:avLst/>
          </a:prstGeom>
          <a:noFill/>
        </p:spPr>
        <p:txBody>
          <a:bodyPr wrap="square">
            <a:spAutoFit/>
          </a:bodyPr>
          <a:lstStyle/>
          <a:p>
            <a:r>
              <a:rPr lang="en-US" dirty="0"/>
              <a:t>Exception handling is a programming technique that allows for the detection, handling, and recovery of exceptional conditions or errors that may occur during the execution of a program.</a:t>
            </a:r>
          </a:p>
          <a:p>
            <a:endParaRPr lang="en-US" dirty="0"/>
          </a:p>
          <a:p>
            <a:r>
              <a:rPr lang="en-US" dirty="0"/>
              <a:t>It involves using </a:t>
            </a:r>
            <a:r>
              <a:rPr lang="en-US" b="1" dirty="0"/>
              <a:t>try-catch</a:t>
            </a:r>
            <a:r>
              <a:rPr lang="en-US" dirty="0"/>
              <a:t> blocks to catch and handle exceptions, ensuring the program continues to run smoothly and preventing unexpected crashes.</a:t>
            </a:r>
            <a:endParaRPr lang="en-IN" dirty="0"/>
          </a:p>
        </p:txBody>
      </p:sp>
      <p:pic>
        <p:nvPicPr>
          <p:cNvPr id="10" name="Picture 9">
            <a:extLst>
              <a:ext uri="{FF2B5EF4-FFF2-40B4-BE49-F238E27FC236}">
                <a16:creationId xmlns:a16="http://schemas.microsoft.com/office/drawing/2014/main" id="{9129714E-4D34-93F8-7884-09BE2F02C170}"/>
              </a:ext>
            </a:extLst>
          </p:cNvPr>
          <p:cNvPicPr>
            <a:picLocks noChangeAspect="1"/>
          </p:cNvPicPr>
          <p:nvPr/>
        </p:nvPicPr>
        <p:blipFill>
          <a:blip r:embed="rId3"/>
          <a:stretch>
            <a:fillRect/>
          </a:stretch>
        </p:blipFill>
        <p:spPr>
          <a:xfrm>
            <a:off x="6393180" y="857250"/>
            <a:ext cx="1791919" cy="3210196"/>
          </a:xfrm>
          <a:prstGeom prst="rect">
            <a:avLst/>
          </a:prstGeom>
        </p:spPr>
      </p:pic>
      <p:sp>
        <p:nvSpPr>
          <p:cNvPr id="3" name="Rectangle: Rounded Corners 2">
            <a:hlinkClick r:id="rId4"/>
            <a:extLst>
              <a:ext uri="{FF2B5EF4-FFF2-40B4-BE49-F238E27FC236}">
                <a16:creationId xmlns:a16="http://schemas.microsoft.com/office/drawing/2014/main" id="{5DFE87E7-6109-0F0B-D577-5CD9E74BDAD0}"/>
              </a:ext>
            </a:extLst>
          </p:cNvPr>
          <p:cNvSpPr/>
          <p:nvPr/>
        </p:nvSpPr>
        <p:spPr>
          <a:xfrm>
            <a:off x="7698595" y="4448963"/>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4">
                  <a:extLst>
                    <a:ext uri="{A12FA001-AC4F-418D-AE19-62706E023703}">
                      <ahyp:hlinkClr xmlns:ahyp="http://schemas.microsoft.com/office/drawing/2018/hyperlinkcolor" val="tx"/>
                    </a:ext>
                  </a:extLst>
                </a:hlinkClick>
              </a:rPr>
              <a:t>Reference link</a:t>
            </a:r>
            <a:endParaRPr lang="en-IN" sz="1200" dirty="0">
              <a:solidFill>
                <a:schemeClr val="bg1"/>
              </a:solidFill>
            </a:endParaRPr>
          </a:p>
        </p:txBody>
      </p:sp>
      <p:sp>
        <p:nvSpPr>
          <p:cNvPr id="4" name="TextBox 3">
            <a:extLst>
              <a:ext uri="{FF2B5EF4-FFF2-40B4-BE49-F238E27FC236}">
                <a16:creationId xmlns:a16="http://schemas.microsoft.com/office/drawing/2014/main" id="{90673A9D-2C09-369C-3BAD-21C9920753B1}"/>
              </a:ext>
            </a:extLst>
          </p:cNvPr>
          <p:cNvSpPr txBox="1"/>
          <p:nvPr/>
        </p:nvSpPr>
        <p:spPr>
          <a:xfrm>
            <a:off x="7924949" y="4207805"/>
            <a:ext cx="791481" cy="230832"/>
          </a:xfrm>
          <a:prstGeom prst="rect">
            <a:avLst/>
          </a:prstGeom>
          <a:noFill/>
        </p:spPr>
        <p:txBody>
          <a:bodyPr wrap="square" rtlCol="0">
            <a:spAutoFit/>
          </a:bodyPr>
          <a:lstStyle/>
          <a:p>
            <a:r>
              <a:rPr lang="en-IN" sz="900" b="1" dirty="0">
                <a:solidFill>
                  <a:srgbClr val="002060"/>
                </a:solidFill>
              </a:rPr>
              <a:t>Click here</a:t>
            </a:r>
          </a:p>
        </p:txBody>
      </p:sp>
    </p:spTree>
    <p:extLst>
      <p:ext uri="{BB962C8B-B14F-4D97-AF65-F5344CB8AC3E}">
        <p14:creationId xmlns:p14="http://schemas.microsoft.com/office/powerpoint/2010/main" val="231914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38598" y="619670"/>
            <a:ext cx="3679022" cy="411555"/>
          </a:xfrm>
        </p:spPr>
        <p:txBody>
          <a:bodyPr>
            <a:normAutofit/>
          </a:bodyPr>
          <a:lstStyle/>
          <a:p>
            <a:r>
              <a:rPr lang="en-IN" sz="1600" b="1" dirty="0">
                <a:solidFill>
                  <a:srgbClr val="213163"/>
                </a:solidFill>
                <a:latin typeface="Arial"/>
                <a:cs typeface="Arial"/>
              </a:rPr>
              <a:t>Java try...catch</a:t>
            </a:r>
          </a:p>
        </p:txBody>
      </p:sp>
      <p:sp>
        <p:nvSpPr>
          <p:cNvPr id="7" name="TextBox 6">
            <a:extLst>
              <a:ext uri="{FF2B5EF4-FFF2-40B4-BE49-F238E27FC236}">
                <a16:creationId xmlns:a16="http://schemas.microsoft.com/office/drawing/2014/main" id="{B69F3C81-F081-4476-B384-074D1CA46D2C}"/>
              </a:ext>
            </a:extLst>
          </p:cNvPr>
          <p:cNvSpPr txBox="1"/>
          <p:nvPr/>
        </p:nvSpPr>
        <p:spPr>
          <a:xfrm>
            <a:off x="161458" y="1123707"/>
            <a:ext cx="4899518" cy="2439129"/>
          </a:xfrm>
          <a:prstGeom prst="rect">
            <a:avLst/>
          </a:prstGeom>
          <a:noFill/>
        </p:spPr>
        <p:txBody>
          <a:bodyPr wrap="square" lIns="68580" tIns="34290" rIns="68580" bIns="34290" rtlCol="0" anchor="t">
            <a:spAutoFit/>
          </a:bodyPr>
          <a:lstStyle/>
          <a:p>
            <a:pPr marL="182880" indent="-182880">
              <a:buClr>
                <a:srgbClr val="213163"/>
              </a:buClr>
              <a:buFont typeface="Arial" panose="020B0604020202020204" pitchFamily="34" charset="0"/>
              <a:buChar char="•"/>
            </a:pPr>
            <a:r>
              <a:rPr lang="en-IN" dirty="0">
                <a:ea typeface="+mn-lt"/>
              </a:rPr>
              <a:t>The try...catch block in Java is used to handle exceptions and prevent the abnormal termination of the program.</a:t>
            </a:r>
          </a:p>
          <a:p>
            <a:pPr marL="182880" indent="-182880">
              <a:buClr>
                <a:srgbClr val="213163"/>
              </a:buClr>
              <a:buFont typeface="Arial" panose="020B0604020202020204" pitchFamily="34" charset="0"/>
              <a:buChar char="•"/>
            </a:pPr>
            <a:endParaRPr lang="en-IN" dirty="0">
              <a:latin typeface="Arial" pitchFamily="34" charset="0"/>
              <a:ea typeface="+mn-lt"/>
              <a:cs typeface="Arial" pitchFamily="34" charset="0"/>
            </a:endParaRPr>
          </a:p>
          <a:p>
            <a:pPr marL="182880" indent="-182880">
              <a:buClr>
                <a:srgbClr val="213163"/>
              </a:buClr>
              <a:buFont typeface="Arial" panose="020B0604020202020204" pitchFamily="34" charset="0"/>
              <a:buChar char="•"/>
            </a:pPr>
            <a:r>
              <a:rPr lang="en-IN" dirty="0">
                <a:ea typeface="+mn-lt"/>
              </a:rPr>
              <a:t>The try block includes the code that might generate an exception.</a:t>
            </a:r>
          </a:p>
          <a:p>
            <a:pPr marL="182880" indent="-182880">
              <a:buClr>
                <a:srgbClr val="213163"/>
              </a:buClr>
              <a:buFont typeface="Arial" panose="020B0604020202020204" pitchFamily="34" charset="0"/>
              <a:buChar char="•"/>
            </a:pPr>
            <a:endParaRPr lang="en-IN" dirty="0">
              <a:latin typeface="Arial" pitchFamily="34" charset="0"/>
              <a:ea typeface="+mn-lt"/>
              <a:cs typeface="Arial" pitchFamily="34" charset="0"/>
            </a:endParaRPr>
          </a:p>
          <a:p>
            <a:pPr marL="182880" indent="-182880">
              <a:buClr>
                <a:srgbClr val="213163"/>
              </a:buClr>
              <a:buFont typeface="Arial" panose="020B0604020202020204" pitchFamily="34" charset="0"/>
              <a:buChar char="•"/>
            </a:pPr>
            <a:r>
              <a:rPr lang="en-IN" dirty="0">
                <a:ea typeface="+mn-lt"/>
              </a:rPr>
              <a:t>The catch block includes the code that is executed when there occurs an exception inside the try block.</a:t>
            </a:r>
          </a:p>
          <a:p>
            <a:pPr marL="182880" indent="-182880">
              <a:buClr>
                <a:srgbClr val="213163"/>
              </a:buClr>
              <a:buFont typeface="Arial" panose="020B0604020202020204" pitchFamily="34" charset="0"/>
              <a:buChar char="•"/>
            </a:pPr>
            <a:endParaRPr lang="en-IN" dirty="0">
              <a:latin typeface="Arial" pitchFamily="34" charset="0"/>
              <a:ea typeface="+mn-lt"/>
              <a:cs typeface="Arial" pitchFamily="34" charset="0"/>
            </a:endParaRPr>
          </a:p>
          <a:p>
            <a:pPr marL="182880" indent="-182880">
              <a:buClr>
                <a:srgbClr val="213163"/>
              </a:buClr>
              <a:buFont typeface="Arial" panose="020B0604020202020204" pitchFamily="34" charset="0"/>
              <a:buChar char="•"/>
            </a:pPr>
            <a:r>
              <a:rPr lang="en-IN" dirty="0">
                <a:ea typeface="+mn-lt"/>
              </a:rPr>
              <a:t>In Java, we can use a try block without a catch block. However, we cannot use a catch block without a try block.</a:t>
            </a:r>
          </a:p>
        </p:txBody>
      </p:sp>
      <p:sp>
        <p:nvSpPr>
          <p:cNvPr id="5" name="Rectangle: Rounded Corners 4">
            <a:hlinkClick r:id="rId3"/>
            <a:extLst>
              <a:ext uri="{FF2B5EF4-FFF2-40B4-BE49-F238E27FC236}">
                <a16:creationId xmlns:a16="http://schemas.microsoft.com/office/drawing/2014/main" id="{6D9FDB87-9E40-5A4A-C099-93F8EE1F13A6}"/>
              </a:ext>
            </a:extLst>
          </p:cNvPr>
          <p:cNvSpPr/>
          <p:nvPr/>
        </p:nvSpPr>
        <p:spPr>
          <a:xfrm>
            <a:off x="7698595" y="4448963"/>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ahyp="http://schemas.microsoft.com/office/drawing/2018/hyperlinkcolor" val="tx"/>
                    </a:ext>
                  </a:extLst>
                </a:hlinkClick>
              </a:rPr>
              <a:t>Reference link</a:t>
            </a:r>
            <a:endParaRPr lang="en-IN" sz="1200" dirty="0">
              <a:solidFill>
                <a:schemeClr val="bg1"/>
              </a:solidFill>
            </a:endParaRPr>
          </a:p>
        </p:txBody>
      </p:sp>
      <p:sp>
        <p:nvSpPr>
          <p:cNvPr id="6" name="TextBox 5">
            <a:extLst>
              <a:ext uri="{FF2B5EF4-FFF2-40B4-BE49-F238E27FC236}">
                <a16:creationId xmlns:a16="http://schemas.microsoft.com/office/drawing/2014/main" id="{4CA6C2A3-77C3-A67E-867D-53818E796EC2}"/>
              </a:ext>
            </a:extLst>
          </p:cNvPr>
          <p:cNvSpPr txBox="1"/>
          <p:nvPr/>
        </p:nvSpPr>
        <p:spPr>
          <a:xfrm>
            <a:off x="7924949" y="4207805"/>
            <a:ext cx="791481" cy="230832"/>
          </a:xfrm>
          <a:prstGeom prst="rect">
            <a:avLst/>
          </a:prstGeom>
          <a:noFill/>
        </p:spPr>
        <p:txBody>
          <a:bodyPr wrap="square" rtlCol="0">
            <a:spAutoFit/>
          </a:bodyPr>
          <a:lstStyle/>
          <a:p>
            <a:r>
              <a:rPr lang="en-IN" sz="900" b="1" dirty="0">
                <a:solidFill>
                  <a:srgbClr val="002060"/>
                </a:solidFill>
              </a:rPr>
              <a:t>Click here</a:t>
            </a:r>
          </a:p>
        </p:txBody>
      </p:sp>
      <p:grpSp>
        <p:nvGrpSpPr>
          <p:cNvPr id="10" name="Group 9">
            <a:extLst>
              <a:ext uri="{FF2B5EF4-FFF2-40B4-BE49-F238E27FC236}">
                <a16:creationId xmlns:a16="http://schemas.microsoft.com/office/drawing/2014/main" id="{9FBC5C3C-9BFC-7D5C-05A2-0C555EC57809}"/>
              </a:ext>
            </a:extLst>
          </p:cNvPr>
          <p:cNvGrpSpPr/>
          <p:nvPr/>
        </p:nvGrpSpPr>
        <p:grpSpPr>
          <a:xfrm>
            <a:off x="5190638" y="1308861"/>
            <a:ext cx="3600450" cy="2571750"/>
            <a:chOff x="5190638" y="1308861"/>
            <a:chExt cx="3600450" cy="2571750"/>
          </a:xfrm>
        </p:grpSpPr>
        <p:pic>
          <p:nvPicPr>
            <p:cNvPr id="4" name="Picture 3">
              <a:extLst>
                <a:ext uri="{FF2B5EF4-FFF2-40B4-BE49-F238E27FC236}">
                  <a16:creationId xmlns:a16="http://schemas.microsoft.com/office/drawing/2014/main" id="{6A19FD9D-D5DD-AEE3-E1CF-1E51F766FE2F}"/>
                </a:ext>
              </a:extLst>
            </p:cNvPr>
            <p:cNvPicPr>
              <a:picLocks noChangeAspect="1"/>
            </p:cNvPicPr>
            <p:nvPr/>
          </p:nvPicPr>
          <p:blipFill>
            <a:blip r:embed="rId4"/>
            <a:stretch>
              <a:fillRect/>
            </a:stretch>
          </p:blipFill>
          <p:spPr>
            <a:xfrm>
              <a:off x="5190638" y="1308861"/>
              <a:ext cx="3600450" cy="2571750"/>
            </a:xfrm>
            <a:prstGeom prst="rect">
              <a:avLst/>
            </a:prstGeom>
          </p:spPr>
        </p:pic>
        <p:cxnSp>
          <p:nvCxnSpPr>
            <p:cNvPr id="9" name="Straight Connector 8">
              <a:extLst>
                <a:ext uri="{FF2B5EF4-FFF2-40B4-BE49-F238E27FC236}">
                  <a16:creationId xmlns:a16="http://schemas.microsoft.com/office/drawing/2014/main" id="{20A322E8-4BBC-9726-D759-9DFC6C631A3D}"/>
                </a:ext>
              </a:extLst>
            </p:cNvPr>
            <p:cNvCxnSpPr/>
            <p:nvPr/>
          </p:nvCxnSpPr>
          <p:spPr>
            <a:xfrm>
              <a:off x="8782493" y="1424763"/>
              <a:ext cx="0" cy="238169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606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32272" y="615809"/>
            <a:ext cx="3408513" cy="382411"/>
          </a:xfrm>
        </p:spPr>
        <p:txBody>
          <a:bodyPr>
            <a:normAutofit/>
          </a:bodyPr>
          <a:lstStyle/>
          <a:p>
            <a:r>
              <a:rPr lang="en-IN" sz="1600" b="1" dirty="0">
                <a:solidFill>
                  <a:srgbClr val="213163"/>
                </a:solidFill>
                <a:latin typeface="Arial"/>
                <a:cs typeface="Arial"/>
              </a:rPr>
              <a:t>Multiple Catch Blocks</a:t>
            </a:r>
          </a:p>
        </p:txBody>
      </p:sp>
      <p:sp>
        <p:nvSpPr>
          <p:cNvPr id="7" name="TextBox 6">
            <a:extLst>
              <a:ext uri="{FF2B5EF4-FFF2-40B4-BE49-F238E27FC236}">
                <a16:creationId xmlns:a16="http://schemas.microsoft.com/office/drawing/2014/main" id="{B69F3C81-F081-4476-B384-074D1CA46D2C}"/>
              </a:ext>
            </a:extLst>
          </p:cNvPr>
          <p:cNvSpPr txBox="1"/>
          <p:nvPr/>
        </p:nvSpPr>
        <p:spPr>
          <a:xfrm>
            <a:off x="147512" y="1136098"/>
            <a:ext cx="4843588" cy="1792798"/>
          </a:xfrm>
          <a:prstGeom prst="rect">
            <a:avLst/>
          </a:prstGeom>
          <a:noFill/>
        </p:spPr>
        <p:txBody>
          <a:bodyPr wrap="square" lIns="68580" tIns="34290" rIns="68580" bIns="34290" rtlCol="0" anchor="t">
            <a:spAutoFit/>
          </a:bodyPr>
          <a:lstStyle/>
          <a:p>
            <a:pPr marL="214313" indent="-214313">
              <a:buClr>
                <a:srgbClr val="213163"/>
              </a:buClr>
              <a:buFont typeface="Arial" panose="020B0604020202020204" pitchFamily="34" charset="0"/>
              <a:buChar char="•"/>
            </a:pPr>
            <a:r>
              <a:rPr lang="en-IN" dirty="0">
                <a:ea typeface="+mn-lt"/>
              </a:rPr>
              <a:t>For each try block, there can be zero or more catch blocks. </a:t>
            </a:r>
            <a:endParaRPr lang="en-IN" dirty="0">
              <a:latin typeface="Arial" pitchFamily="34" charset="0"/>
              <a:ea typeface="+mn-lt"/>
              <a:cs typeface="Arial" pitchFamily="34" charset="0"/>
            </a:endParaRPr>
          </a:p>
          <a:p>
            <a:pPr marL="214313" indent="-214313">
              <a:buClr>
                <a:srgbClr val="213163"/>
              </a:buClr>
              <a:buFont typeface="Arial" panose="020B0604020202020204" pitchFamily="34" charset="0"/>
              <a:buChar char="•"/>
            </a:pPr>
            <a:endParaRPr lang="en-IN" dirty="0">
              <a:latin typeface="Arial" pitchFamily="34" charset="0"/>
              <a:ea typeface="+mn-lt"/>
              <a:cs typeface="Arial" pitchFamily="34" charset="0"/>
            </a:endParaRPr>
          </a:p>
          <a:p>
            <a:pPr marL="214313" indent="-214313">
              <a:buClr>
                <a:srgbClr val="213163"/>
              </a:buClr>
              <a:buFont typeface="Arial" panose="020B0604020202020204" pitchFamily="34" charset="0"/>
              <a:buChar char="•"/>
            </a:pPr>
            <a:r>
              <a:rPr lang="en-IN" dirty="0">
                <a:ea typeface="+mn-lt"/>
              </a:rPr>
              <a:t>Multiple catch blocks allow us to handle each exception differently.</a:t>
            </a:r>
          </a:p>
          <a:p>
            <a:pPr marL="214313" indent="-214313">
              <a:buClr>
                <a:srgbClr val="213163"/>
              </a:buClr>
              <a:buFont typeface="Arial" panose="020B0604020202020204" pitchFamily="34" charset="0"/>
              <a:buChar char="•"/>
            </a:pPr>
            <a:endParaRPr lang="en-IN" dirty="0">
              <a:latin typeface="Arial" pitchFamily="34" charset="0"/>
              <a:ea typeface="+mn-lt"/>
              <a:cs typeface="Arial" pitchFamily="34" charset="0"/>
            </a:endParaRPr>
          </a:p>
          <a:p>
            <a:pPr marL="214313" indent="-214313">
              <a:buClr>
                <a:srgbClr val="213163"/>
              </a:buClr>
              <a:buFont typeface="Arial" panose="020B0604020202020204" pitchFamily="34" charset="0"/>
              <a:buChar char="•"/>
            </a:pPr>
            <a:r>
              <a:rPr lang="en-IN" dirty="0">
                <a:ea typeface="+mn-lt"/>
              </a:rPr>
              <a:t>The argument type of each catch block indicates the type of exception that can be handled by it.</a:t>
            </a:r>
          </a:p>
        </p:txBody>
      </p:sp>
      <p:pic>
        <p:nvPicPr>
          <p:cNvPr id="4" name="Picture 3">
            <a:extLst>
              <a:ext uri="{FF2B5EF4-FFF2-40B4-BE49-F238E27FC236}">
                <a16:creationId xmlns:a16="http://schemas.microsoft.com/office/drawing/2014/main" id="{BC15BC1F-0C11-6A07-ED15-06FB9C761B09}"/>
              </a:ext>
            </a:extLst>
          </p:cNvPr>
          <p:cNvPicPr>
            <a:picLocks noChangeAspect="1"/>
          </p:cNvPicPr>
          <p:nvPr/>
        </p:nvPicPr>
        <p:blipFill>
          <a:blip r:embed="rId3"/>
          <a:stretch>
            <a:fillRect/>
          </a:stretch>
        </p:blipFill>
        <p:spPr>
          <a:xfrm>
            <a:off x="5450816" y="1181818"/>
            <a:ext cx="3114675" cy="3125511"/>
          </a:xfrm>
          <a:prstGeom prst="rect">
            <a:avLst/>
          </a:prstGeom>
        </p:spPr>
      </p:pic>
    </p:spTree>
    <p:extLst>
      <p:ext uri="{BB962C8B-B14F-4D97-AF65-F5344CB8AC3E}">
        <p14:creationId xmlns:p14="http://schemas.microsoft.com/office/powerpoint/2010/main" val="589142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32448" y="623429"/>
            <a:ext cx="4134558" cy="430170"/>
          </a:xfrm>
        </p:spPr>
        <p:txBody>
          <a:bodyPr>
            <a:normAutofit/>
          </a:bodyPr>
          <a:lstStyle/>
          <a:p>
            <a:r>
              <a:rPr lang="en-IN" sz="1600" b="1" dirty="0">
                <a:solidFill>
                  <a:srgbClr val="213163"/>
                </a:solidFill>
              </a:rPr>
              <a:t>F</a:t>
            </a:r>
            <a:r>
              <a:rPr lang="en-IN" sz="1600" b="1" dirty="0">
                <a:solidFill>
                  <a:srgbClr val="213163"/>
                </a:solidFill>
                <a:latin typeface="Arial"/>
                <a:cs typeface="Arial"/>
              </a:rPr>
              <a:t>inally Block</a:t>
            </a:r>
          </a:p>
        </p:txBody>
      </p:sp>
      <p:sp>
        <p:nvSpPr>
          <p:cNvPr id="7" name="TextBox 6">
            <a:extLst>
              <a:ext uri="{FF2B5EF4-FFF2-40B4-BE49-F238E27FC236}">
                <a16:creationId xmlns:a16="http://schemas.microsoft.com/office/drawing/2014/main" id="{B69F3C81-F081-4476-B384-074D1CA46D2C}"/>
              </a:ext>
            </a:extLst>
          </p:cNvPr>
          <p:cNvSpPr txBox="1"/>
          <p:nvPr/>
        </p:nvSpPr>
        <p:spPr>
          <a:xfrm>
            <a:off x="155308" y="1068839"/>
            <a:ext cx="4500512" cy="2008242"/>
          </a:xfrm>
          <a:prstGeom prst="rect">
            <a:avLst/>
          </a:prstGeom>
          <a:noFill/>
        </p:spPr>
        <p:txBody>
          <a:bodyPr wrap="square" lIns="68580" tIns="34290" rIns="68580" bIns="34290" rtlCol="0" anchor="t">
            <a:spAutoFit/>
          </a:bodyPr>
          <a:lstStyle/>
          <a:p>
            <a:pPr marL="214313" indent="-214313">
              <a:buClr>
                <a:srgbClr val="213163"/>
              </a:buClr>
              <a:buFont typeface="Arial" panose="020B0604020202020204" pitchFamily="34" charset="0"/>
              <a:buChar char="•"/>
            </a:pPr>
            <a:r>
              <a:rPr lang="en-IN" dirty="0">
                <a:ea typeface="+mn-lt"/>
              </a:rPr>
              <a:t>The finally block is always executed whether there is an exception inside the try block or not.</a:t>
            </a:r>
          </a:p>
          <a:p>
            <a:pPr marL="214313" indent="-214313">
              <a:buClr>
                <a:srgbClr val="213163"/>
              </a:buClr>
              <a:buFont typeface="Arial" panose="020B0604020202020204" pitchFamily="34" charset="0"/>
              <a:buChar char="•"/>
            </a:pPr>
            <a:endParaRPr lang="en-IN" dirty="0">
              <a:latin typeface="Arial" pitchFamily="34" charset="0"/>
              <a:ea typeface="+mn-lt"/>
              <a:cs typeface="Arial" pitchFamily="34" charset="0"/>
            </a:endParaRPr>
          </a:p>
          <a:p>
            <a:pPr marL="214313" indent="-214313">
              <a:buClr>
                <a:srgbClr val="213163"/>
              </a:buClr>
              <a:buFont typeface="Arial" panose="020B0604020202020204" pitchFamily="34" charset="0"/>
              <a:buChar char="•"/>
            </a:pPr>
            <a:r>
              <a:rPr lang="en-IN" dirty="0">
                <a:ea typeface="+mn-lt"/>
              </a:rPr>
              <a:t>The code inside the finally block is executed irrespective of the exception.</a:t>
            </a:r>
          </a:p>
          <a:p>
            <a:pPr marL="214313" indent="-214313">
              <a:buClr>
                <a:srgbClr val="213163"/>
              </a:buClr>
              <a:buFont typeface="Arial" panose="020B0604020202020204" pitchFamily="34" charset="0"/>
              <a:buChar char="•"/>
            </a:pPr>
            <a:endParaRPr lang="en-IN" dirty="0">
              <a:latin typeface="Arial" pitchFamily="34" charset="0"/>
              <a:ea typeface="+mn-lt"/>
              <a:cs typeface="Arial" pitchFamily="34" charset="0"/>
            </a:endParaRPr>
          </a:p>
          <a:p>
            <a:pPr marL="214313" indent="-214313">
              <a:buClr>
                <a:srgbClr val="213163"/>
              </a:buClr>
              <a:buFont typeface="Arial" panose="020B0604020202020204" pitchFamily="34" charset="0"/>
              <a:buChar char="•"/>
            </a:pPr>
            <a:r>
              <a:rPr lang="en-IN" dirty="0">
                <a:ea typeface="+mn-lt"/>
              </a:rPr>
              <a:t>It is a good practice to use finally block to include important cleanup code like closing a file or connection.</a:t>
            </a:r>
          </a:p>
        </p:txBody>
      </p:sp>
      <p:pic>
        <p:nvPicPr>
          <p:cNvPr id="3" name="Picture 2">
            <a:extLst>
              <a:ext uri="{FF2B5EF4-FFF2-40B4-BE49-F238E27FC236}">
                <a16:creationId xmlns:a16="http://schemas.microsoft.com/office/drawing/2014/main" id="{37584123-3156-2F6C-DF66-B35D1292E3D9}"/>
              </a:ext>
            </a:extLst>
          </p:cNvPr>
          <p:cNvPicPr>
            <a:picLocks noChangeAspect="1"/>
          </p:cNvPicPr>
          <p:nvPr/>
        </p:nvPicPr>
        <p:blipFill>
          <a:blip r:embed="rId3"/>
          <a:stretch>
            <a:fillRect/>
          </a:stretch>
        </p:blipFill>
        <p:spPr>
          <a:xfrm>
            <a:off x="5114003" y="1295483"/>
            <a:ext cx="3413388" cy="2992855"/>
          </a:xfrm>
          <a:prstGeom prst="rect">
            <a:avLst/>
          </a:prstGeom>
        </p:spPr>
      </p:pic>
    </p:spTree>
    <p:extLst>
      <p:ext uri="{BB962C8B-B14F-4D97-AF65-F5344CB8AC3E}">
        <p14:creationId xmlns:p14="http://schemas.microsoft.com/office/powerpoint/2010/main" val="1351607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116</TotalTime>
  <Words>3413</Words>
  <Application>Microsoft Office PowerPoint</Application>
  <PresentationFormat>On-screen Show (16:9)</PresentationFormat>
  <Paragraphs>533</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Simple Light</vt:lpstr>
      <vt:lpstr>PowerPoint Presentation</vt:lpstr>
      <vt:lpstr>Learning Objectives</vt:lpstr>
      <vt:lpstr>Introduction</vt:lpstr>
      <vt:lpstr>Java Exceptions</vt:lpstr>
      <vt:lpstr>Types of Java Exceptions</vt:lpstr>
      <vt:lpstr>Exception Handling</vt:lpstr>
      <vt:lpstr>Java try...catch</vt:lpstr>
      <vt:lpstr>Multiple Catch Blocks</vt:lpstr>
      <vt:lpstr>Finally Block</vt:lpstr>
      <vt:lpstr>Java Throw and Throws</vt:lpstr>
      <vt:lpstr>PowerPoint Presentation</vt:lpstr>
      <vt:lpstr>Threading</vt:lpstr>
      <vt:lpstr>PowerPoint Presentation</vt:lpstr>
      <vt:lpstr>Java Lambda Expressions</vt:lpstr>
      <vt:lpstr>Java Lambda Expressions</vt:lpstr>
      <vt:lpstr>PowerPoint Presentation</vt:lpstr>
      <vt:lpstr>Collections in Java</vt:lpstr>
      <vt:lpstr>Collection Framework</vt:lpstr>
      <vt:lpstr>Hierarchy of Collection Framework</vt:lpstr>
      <vt:lpstr>Java Annotations</vt:lpstr>
      <vt:lpstr>Java Annotations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Vidhi Pandya</cp:lastModifiedBy>
  <cp:revision>61</cp:revision>
  <dcterms:modified xsi:type="dcterms:W3CDTF">2023-10-18T08:11:00Z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