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9"/>
  </p:notesMasterIdLst>
  <p:sldIdLst>
    <p:sldId id="259" r:id="rId3"/>
    <p:sldId id="261" r:id="rId4"/>
    <p:sldId id="357" r:id="rId5"/>
    <p:sldId id="355" r:id="rId6"/>
    <p:sldId id="384" r:id="rId7"/>
    <p:sldId id="387" r:id="rId8"/>
    <p:sldId id="386" r:id="rId9"/>
    <p:sldId id="389" r:id="rId10"/>
    <p:sldId id="388" r:id="rId11"/>
    <p:sldId id="390" r:id="rId12"/>
    <p:sldId id="391" r:id="rId13"/>
    <p:sldId id="392" r:id="rId14"/>
    <p:sldId id="393" r:id="rId15"/>
    <p:sldId id="385" r:id="rId16"/>
    <p:sldId id="394" r:id="rId17"/>
    <p:sldId id="32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2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FF1B6-4ACB-4492-A7BD-CA4205365E64}" type="datetimeFigureOut">
              <a:rPr lang="en-IN" smtClean="0"/>
              <a:t>13-06-2020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76262-99F4-42C0-8E11-D356547E92BF}" type="slidenum">
              <a:rPr lang="en-IN" smtClean="0"/>
              <a:t>‹#›</a:t>
            </a:fld>
            <a:endParaRPr lang="en-IN"/>
          </a:p>
        </p:txBody>
      </p:sp>
    </p:spTree>
    <p:extLst>
      <p:ext uri="{BB962C8B-B14F-4D97-AF65-F5344CB8AC3E}">
        <p14:creationId xmlns:p14="http://schemas.microsoft.com/office/powerpoint/2010/main" val="1613161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4D907D-F2A6-4DF7-A0FA-12BD5F092D6B}"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194883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4D907D-F2A6-4DF7-A0FA-12BD5F092D6B}"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405007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4D907D-F2A6-4DF7-A0FA-12BD5F092D6B}"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230956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4D907D-F2A6-4DF7-A0FA-12BD5F092D6B}"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168966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4D907D-F2A6-4DF7-A0FA-12BD5F092D6B}" type="datetimeFigureOut">
              <a:rPr lang="en-US" smtClean="0"/>
              <a:t>6/13/2020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2679856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4D907D-F2A6-4DF7-A0FA-12BD5F092D6B}"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102927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4D907D-F2A6-4DF7-A0FA-12BD5F092D6B}" type="datetimeFigureOut">
              <a:rPr lang="en-US" smtClean="0"/>
              <a:t>6/13/2020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155765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4D907D-F2A6-4DF7-A0FA-12BD5F092D6B}" type="datetimeFigureOut">
              <a:rPr lang="en-US" smtClean="0"/>
              <a:t>6/13/2020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65491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D907D-F2A6-4DF7-A0FA-12BD5F092D6B}" type="datetimeFigureOut">
              <a:rPr lang="en-US" smtClean="0"/>
              <a:t>6/13/2020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163C5C-879A-4C9B-B23A-E4C9F12C4DDF}" type="slidenum">
              <a:rPr lang="en-US" smtClean="0"/>
              <a:t>‹#›</a:t>
            </a:fld>
            <a:endParaRPr lang="en-US"/>
          </a:p>
        </p:txBody>
      </p:sp>
      <p:sp>
        <p:nvSpPr>
          <p:cNvPr id="5" name="Rectangle 4"/>
          <p:cNvSpPr/>
          <p:nvPr userDrawn="1"/>
        </p:nvSpPr>
        <p:spPr>
          <a:xfrm>
            <a:off x="12401958" y="10886"/>
            <a:ext cx="1853340"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600" dirty="0">
                <a:solidFill>
                  <a:prstClr val="white">
                    <a:lumMod val="50000"/>
                  </a:prstClr>
                </a:solidFill>
                <a:latin typeface="Calibri Light" panose="020F0302020204030204" pitchFamily="34" charset="0"/>
                <a:cs typeface="Calibri" panose="020F0502020204030204" pitchFamily="34" charset="0"/>
              </a:rPr>
              <a:t>Edit the text with your own short phrases. </a:t>
            </a:r>
          </a:p>
          <a:p>
            <a:pPr>
              <a:spcBef>
                <a:spcPts val="600"/>
              </a:spcBef>
            </a:pPr>
            <a:r>
              <a:rPr lang="en-US" sz="1600" dirty="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p:txBody>
      </p:sp>
    </p:spTree>
    <p:extLst>
      <p:ext uri="{BB962C8B-B14F-4D97-AF65-F5344CB8AC3E}">
        <p14:creationId xmlns:p14="http://schemas.microsoft.com/office/powerpoint/2010/main" val="175105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4D907D-F2A6-4DF7-A0FA-12BD5F092D6B}"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289645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4D907D-F2A6-4DF7-A0FA-12BD5F092D6B}" type="datetimeFigureOut">
              <a:rPr lang="en-US" smtClean="0"/>
              <a:t>6/13/2020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163C5C-879A-4C9B-B23A-E4C9F12C4DDF}" type="slidenum">
              <a:rPr lang="en-US" smtClean="0"/>
              <a:t>‹#›</a:t>
            </a:fld>
            <a:endParaRPr lang="en-US"/>
          </a:p>
        </p:txBody>
      </p:sp>
    </p:spTree>
    <p:extLst>
      <p:ext uri="{BB962C8B-B14F-4D97-AF65-F5344CB8AC3E}">
        <p14:creationId xmlns:p14="http://schemas.microsoft.com/office/powerpoint/2010/main" val="391108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D907D-F2A6-4DF7-A0FA-12BD5F092D6B}" type="datetimeFigureOut">
              <a:rPr lang="en-US" smtClean="0"/>
              <a:t>6/13/2020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163C5C-879A-4C9B-B23A-E4C9F12C4DDF}" type="slidenum">
              <a:rPr lang="en-US" smtClean="0"/>
              <a:t>‹#›</a:t>
            </a:fld>
            <a:endParaRPr lang="en-US"/>
          </a:p>
        </p:txBody>
      </p:sp>
    </p:spTree>
    <p:extLst>
      <p:ext uri="{BB962C8B-B14F-4D97-AF65-F5344CB8AC3E}">
        <p14:creationId xmlns:p14="http://schemas.microsoft.com/office/powerpoint/2010/main" val="49787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bing.com/images/search?q=Satellite&amp;view=detailv2&amp;&amp;id=B81A44D1C947719AE07034298B7DD28284C6D47A&amp;selectedIndex=7&amp;ccid=PwkOS+Q3&amp;simid=608037541918868011&amp;thid=OIP.M3f090e4be4376195218c2505be4670f6H0" TargetMode="Externa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s://www.bing.com/images/search?q=Satellite&amp;view=detailv2&amp;&amp;id=E9A0CD4F3F28200E6FAB23860BE5262CFD50F71F&amp;selectedIndex=6&amp;ccid=iRYNAi7C&amp;simid=608013541632443643&amp;thid=OIP.M89160d022ec20e5754024e52b216de82H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www.igs.org/net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70" name="Picture 10" descr="Second International Conference on Electrical and Computer ...">
            <a:extLst>
              <a:ext uri="{FF2B5EF4-FFF2-40B4-BE49-F238E27FC236}">
                <a16:creationId xmlns:a16="http://schemas.microsoft.com/office/drawing/2014/main" id="{C5C0C0EF-5C83-414F-B8B9-B4F9AD1EE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2473" y="5920965"/>
            <a:ext cx="3029527" cy="835243"/>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Second International Conference on Electrical and Computer ...">
            <a:extLst>
              <a:ext uri="{FF2B5EF4-FFF2-40B4-BE49-F238E27FC236}">
                <a16:creationId xmlns:a16="http://schemas.microsoft.com/office/drawing/2014/main" id="{61255E8B-4BD0-44A5-B947-313B115443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00" t="7096" r="20874" b="7777"/>
          <a:stretch/>
        </p:blipFill>
        <p:spPr bwMode="auto">
          <a:xfrm>
            <a:off x="0" y="4627597"/>
            <a:ext cx="2503056" cy="21243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CB151220-F32B-4A3D-B7D9-736655042B95}"/>
              </a:ext>
            </a:extLst>
          </p:cNvPr>
          <p:cNvSpPr/>
          <p:nvPr/>
        </p:nvSpPr>
        <p:spPr>
          <a:xfrm>
            <a:off x="480812" y="1453490"/>
            <a:ext cx="11283885" cy="954107"/>
          </a:xfrm>
          <a:prstGeom prst="rect">
            <a:avLst/>
          </a:prstGeom>
        </p:spPr>
        <p:txBody>
          <a:bodyPr wrap="square">
            <a:spAutoFit/>
          </a:bodyPr>
          <a:lstStyle/>
          <a:p>
            <a:pPr algn="ctr"/>
            <a:r>
              <a:rPr lang="en-US" sz="2800" b="1" dirty="0">
                <a:solidFill>
                  <a:srgbClr val="0000CC"/>
                </a:solidFill>
                <a:latin typeface="Times New Roman" panose="02020603050405020304" pitchFamily="18" charset="0"/>
                <a:cs typeface="Times New Roman" panose="02020603050405020304" pitchFamily="18" charset="0"/>
              </a:rPr>
              <a:t>Retrieve, processing and analysis of global positioning system derived</a:t>
            </a:r>
          </a:p>
          <a:p>
            <a:pPr algn="ctr"/>
            <a:r>
              <a:rPr lang="en-US" sz="2800" b="1" dirty="0">
                <a:solidFill>
                  <a:srgbClr val="0000CC"/>
                </a:solidFill>
                <a:latin typeface="Times New Roman" panose="02020603050405020304" pitchFamily="18" charset="0"/>
                <a:cs typeface="Times New Roman" panose="02020603050405020304" pitchFamily="18" charset="0"/>
              </a:rPr>
              <a:t>Ionospheric total electron content using IGS products</a:t>
            </a:r>
          </a:p>
        </p:txBody>
      </p:sp>
      <p:sp>
        <p:nvSpPr>
          <p:cNvPr id="3" name="Rectangle 2">
            <a:extLst>
              <a:ext uri="{FF2B5EF4-FFF2-40B4-BE49-F238E27FC236}">
                <a16:creationId xmlns:a16="http://schemas.microsoft.com/office/drawing/2014/main" id="{A65E7B50-2581-44C7-882D-FA40A5B581AC}"/>
              </a:ext>
            </a:extLst>
          </p:cNvPr>
          <p:cNvSpPr/>
          <p:nvPr/>
        </p:nvSpPr>
        <p:spPr>
          <a:xfrm>
            <a:off x="1103292" y="3219942"/>
            <a:ext cx="9672472" cy="2308324"/>
          </a:xfrm>
          <a:prstGeom prst="rect">
            <a:avLst/>
          </a:prstGeom>
        </p:spPr>
        <p:txBody>
          <a:bodyPr wrap="square">
            <a:spAutoFit/>
          </a:bodyPr>
          <a:lstStyle/>
          <a:p>
            <a:pPr algn="ctr"/>
            <a:r>
              <a:rPr lang="en-US" sz="2400" b="1" i="1" dirty="0">
                <a:latin typeface="Times New Roman" panose="02020603050405020304" pitchFamily="18" charset="0"/>
                <a:cs typeface="Times New Roman" panose="02020603050405020304" pitchFamily="18" charset="0"/>
              </a:rPr>
              <a:t>Authors:</a:t>
            </a:r>
          </a:p>
          <a:p>
            <a:pPr algn="ctr"/>
            <a:r>
              <a:rPr lang="en-US" sz="2400" b="1" dirty="0" err="1">
                <a:latin typeface="Times New Roman" panose="02020603050405020304" pitchFamily="18" charset="0"/>
                <a:cs typeface="Times New Roman" panose="02020603050405020304" pitchFamily="18" charset="0"/>
              </a:rPr>
              <a:t>Kowshik</a:t>
            </a:r>
            <a:r>
              <a:rPr lang="en-US" sz="2400" b="1" dirty="0">
                <a:latin typeface="Times New Roman" panose="02020603050405020304" pitchFamily="18" charset="0"/>
                <a:cs typeface="Times New Roman" panose="02020603050405020304" pitchFamily="18" charset="0"/>
              </a:rPr>
              <a:t> Chandu, Y Sai Koushik Reddy and A V Prabu</a:t>
            </a:r>
          </a:p>
          <a:p>
            <a:pPr algn="ctr"/>
            <a:endParaRPr lang="en-IN" sz="2400" b="1" dirty="0">
              <a:latin typeface="Times New Roman" panose="02020603050405020304" pitchFamily="18" charset="0"/>
              <a:cs typeface="Times New Roman" panose="02020603050405020304" pitchFamily="18" charset="0"/>
            </a:endParaRPr>
          </a:p>
          <a:p>
            <a:pPr algn="ctr"/>
            <a:r>
              <a:rPr lang="en-US" sz="2400" b="1" dirty="0">
                <a:solidFill>
                  <a:srgbClr val="00B050"/>
                </a:solidFill>
                <a:latin typeface="Times New Roman" pitchFamily="18" charset="0"/>
                <a:cs typeface="Times New Roman" pitchFamily="18" charset="0"/>
              </a:rPr>
              <a:t>Dept., of ECM, KL Deemed to be University, </a:t>
            </a:r>
          </a:p>
          <a:p>
            <a:pPr algn="ctr"/>
            <a:r>
              <a:rPr lang="en-US" sz="2400" b="1" dirty="0">
                <a:solidFill>
                  <a:srgbClr val="00B050"/>
                </a:solidFill>
                <a:latin typeface="Times New Roman" pitchFamily="18" charset="0"/>
                <a:cs typeface="Times New Roman" pitchFamily="18" charset="0"/>
              </a:rPr>
              <a:t>Andhra Pradesh, India.</a:t>
            </a:r>
            <a:endParaRPr lang="en-IN" sz="2400" b="1" dirty="0">
              <a:solidFill>
                <a:srgbClr val="00B050"/>
              </a:solidFill>
              <a:latin typeface="Times New Roman" pitchFamily="18" charset="0"/>
              <a:cs typeface="Times New Roman" pitchFamily="18" charset="0"/>
            </a:endParaRPr>
          </a:p>
          <a:p>
            <a:pPr algn="ctr">
              <a:spcAft>
                <a:spcPts val="0"/>
              </a:spcAft>
            </a:pPr>
            <a:endParaRPr lang="en-IN" sz="24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C26F3FF-58A1-4FC2-AEB1-CB2D99BCF0E3}"/>
              </a:ext>
            </a:extLst>
          </p:cNvPr>
          <p:cNvSpPr/>
          <p:nvPr/>
        </p:nvSpPr>
        <p:spPr>
          <a:xfrm>
            <a:off x="831274" y="5241396"/>
            <a:ext cx="10392906" cy="830997"/>
          </a:xfrm>
          <a:prstGeom prst="rect">
            <a:avLst/>
          </a:prstGeom>
        </p:spPr>
        <p:txBody>
          <a:bodyPr wrap="square">
            <a:spAutoFit/>
          </a:bodyPr>
          <a:lstStyle/>
          <a:p>
            <a:pPr algn="ctr"/>
            <a:r>
              <a:rPr lang="en-US" sz="2400" b="1" dirty="0">
                <a:solidFill>
                  <a:srgbClr val="002060"/>
                </a:solidFill>
                <a:latin typeface="Times New Roman" panose="02020603050405020304" pitchFamily="18" charset="0"/>
                <a:cs typeface="Times New Roman" panose="02020603050405020304" pitchFamily="18" charset="0"/>
              </a:rPr>
              <a:t>Second International Conference on Advances in Electrical and Computer Technologies, June 2020 (ICAECT 2020) </a:t>
            </a: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491502" y="664283"/>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9" name="Rectangle 8">
            <a:extLst>
              <a:ext uri="{FF2B5EF4-FFF2-40B4-BE49-F238E27FC236}">
                <a16:creationId xmlns:a16="http://schemas.microsoft.com/office/drawing/2014/main" id="{C7DA5752-B05C-4BCD-9BA6-C2BFEC02232F}"/>
              </a:ext>
            </a:extLst>
          </p:cNvPr>
          <p:cNvSpPr/>
          <p:nvPr/>
        </p:nvSpPr>
        <p:spPr>
          <a:xfrm>
            <a:off x="4286867" y="2351912"/>
            <a:ext cx="3671774" cy="830997"/>
          </a:xfrm>
          <a:prstGeom prst="rect">
            <a:avLst/>
          </a:prstGeom>
        </p:spPr>
        <p:txBody>
          <a:bodyPr wrap="none">
            <a:spAutoFit/>
          </a:bodyPr>
          <a:lstStyle/>
          <a:p>
            <a:pPr algn="ctr"/>
            <a:r>
              <a:rPr lang="en-US" sz="2400" b="1" i="1" dirty="0">
                <a:latin typeface="Times New Roman" panose="02020603050405020304" pitchFamily="18" charset="0"/>
                <a:cs typeface="Times New Roman" panose="02020603050405020304" pitchFamily="18" charset="0"/>
              </a:rPr>
              <a:t>Presented by:</a:t>
            </a:r>
          </a:p>
          <a:p>
            <a:r>
              <a:rPr lang="en-US" sz="2400" b="1" dirty="0">
                <a:latin typeface="Times New Roman" panose="02020603050405020304" pitchFamily="18" charset="0"/>
                <a:cs typeface="Times New Roman" panose="02020603050405020304" pitchFamily="18" charset="0"/>
              </a:rPr>
              <a:t>J R K Kumar. </a:t>
            </a:r>
            <a:r>
              <a:rPr lang="en-US" sz="2400" b="1" dirty="0" err="1">
                <a:latin typeface="Times New Roman" panose="02020603050405020304" pitchFamily="18" charset="0"/>
                <a:cs typeface="Times New Roman" panose="02020603050405020304" pitchFamily="18" charset="0"/>
              </a:rPr>
              <a:t>Dabbakuti</a:t>
            </a:r>
            <a:r>
              <a:rPr lang="en-US" sz="2400" b="1" dirty="0">
                <a:latin typeface="Times New Roman" panose="02020603050405020304" pitchFamily="18" charset="0"/>
                <a:cs typeface="Times New Roman" panose="02020603050405020304" pitchFamily="18" charset="0"/>
              </a:rPr>
              <a:t>, </a:t>
            </a:r>
            <a:endParaRPr lang="en-US" sz="2400" dirty="0"/>
          </a:p>
        </p:txBody>
      </p:sp>
    </p:spTree>
    <p:extLst>
      <p:ext uri="{BB962C8B-B14F-4D97-AF65-F5344CB8AC3E}">
        <p14:creationId xmlns:p14="http://schemas.microsoft.com/office/powerpoint/2010/main" val="183165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13" name="Text Placeholder 4">
            <a:extLst>
              <a:ext uri="{FF2B5EF4-FFF2-40B4-BE49-F238E27FC236}">
                <a16:creationId xmlns:a16="http://schemas.microsoft.com/office/drawing/2014/main" id="{0039E52B-2618-42E0-BFD3-B39677F8BBAD}"/>
              </a:ext>
            </a:extLst>
          </p:cNvPr>
          <p:cNvSpPr txBox="1">
            <a:spLocks/>
          </p:cNvSpPr>
          <p:nvPr/>
        </p:nvSpPr>
        <p:spPr>
          <a:xfrm>
            <a:off x="2943114" y="1659215"/>
            <a:ext cx="3765771" cy="50423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a:latin typeface="Times New Roman" panose="02020603050405020304" pitchFamily="18" charset="0"/>
                <a:cs typeface="Times New Roman" panose="02020603050405020304" pitchFamily="18" charset="0"/>
              </a:rPr>
              <a:t>clc</a:t>
            </a:r>
            <a:r>
              <a:rPr lang="en-US" sz="1600" dirty="0">
                <a:latin typeface="Times New Roman" panose="02020603050405020304" pitchFamily="18" charset="0"/>
                <a:cs typeface="Times New Roman" panose="02020603050405020304" pitchFamily="18" charset="0"/>
              </a:rPr>
              <a:t>; clear all;</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FileList</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dir</a:t>
            </a:r>
            <a:r>
              <a:rPr lang="en-US" sz="1600" dirty="0">
                <a:latin typeface="Times New Roman" panose="02020603050405020304" pitchFamily="18" charset="0"/>
                <a:cs typeface="Times New Roman" panose="02020603050405020304" pitchFamily="18" charset="0"/>
              </a:rPr>
              <a:t>('*.std/*.</a:t>
            </a:r>
            <a:r>
              <a:rPr lang="en-US" sz="1600" dirty="0" err="1">
                <a:latin typeface="Times New Roman" panose="02020603050405020304" pitchFamily="18" charset="0"/>
                <a:cs typeface="Times New Roman" panose="02020603050405020304" pitchFamily="18" charset="0"/>
              </a:rPr>
              <a:t>cnm</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N = size(FileList,1);</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for k = 1:N</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filename1{k}= </a:t>
            </a:r>
            <a:r>
              <a:rPr lang="en-US" sz="1600" dirty="0" err="1">
                <a:latin typeface="Times New Roman" panose="02020603050405020304" pitchFamily="18" charset="0"/>
                <a:cs typeface="Times New Roman" panose="02020603050405020304" pitchFamily="18" charset="0"/>
              </a:rPr>
              <a:t>FileList</a:t>
            </a:r>
            <a:r>
              <a:rPr lang="en-US" sz="1600" dirty="0">
                <a:latin typeface="Times New Roman" panose="02020603050405020304" pitchFamily="18" charset="0"/>
                <a:cs typeface="Times New Roman" panose="02020603050405020304" pitchFamily="18" charset="0"/>
              </a:rPr>
              <a:t>(k).name;</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disp</a:t>
            </a:r>
            <a:r>
              <a:rPr lang="en-US" sz="1600" dirty="0">
                <a:latin typeface="Times New Roman" panose="02020603050405020304" pitchFamily="18" charset="0"/>
                <a:cs typeface="Times New Roman" panose="02020603050405020304" pitchFamily="18" charset="0"/>
              </a:rPr>
              <a:t>(filename1);</a:t>
            </a:r>
          </a:p>
          <a:p>
            <a:pPr marL="0" indent="0">
              <a:buNone/>
            </a:pPr>
            <a:r>
              <a:rPr lang="en-US" sz="1600" dirty="0">
                <a:latin typeface="Times New Roman" panose="02020603050405020304" pitchFamily="18" charset="0"/>
                <a:cs typeface="Times New Roman" panose="02020603050405020304" pitchFamily="18" charset="0"/>
              </a:rPr>
              <a:t>end</a:t>
            </a:r>
          </a:p>
          <a:p>
            <a:pPr marL="0" indent="0">
              <a:buNone/>
            </a:pPr>
            <a:r>
              <a:rPr lang="en-US" sz="1600" dirty="0">
                <a:latin typeface="Times New Roman" panose="02020603050405020304" pitchFamily="18" charset="0"/>
                <a:cs typeface="Times New Roman" panose="02020603050405020304" pitchFamily="18" charset="0"/>
              </a:rPr>
              <a:t>for k=1:N</a:t>
            </a:r>
          </a:p>
          <a:p>
            <a:pPr marL="457200" lvl="1" indent="0">
              <a:buNone/>
            </a:pPr>
            <a:r>
              <a:rPr lang="en-US" sz="1600" dirty="0">
                <a:latin typeface="Times New Roman" panose="02020603050405020304" pitchFamily="18" charset="0"/>
                <a:cs typeface="Times New Roman" panose="02020603050405020304" pitchFamily="18" charset="0"/>
              </a:rPr>
              <a:t>filename=</a:t>
            </a:r>
            <a:r>
              <a:rPr lang="en-US" sz="1600" dirty="0" err="1">
                <a:latin typeface="Times New Roman" panose="02020603050405020304" pitchFamily="18" charset="0"/>
                <a:cs typeface="Times New Roman" panose="02020603050405020304" pitchFamily="18" charset="0"/>
              </a:rPr>
              <a:t>fopen</a:t>
            </a:r>
            <a:r>
              <a:rPr lang="en-US" sz="1600" dirty="0">
                <a:latin typeface="Times New Roman" panose="02020603050405020304" pitchFamily="18" charset="0"/>
                <a:cs typeface="Times New Roman" panose="02020603050405020304" pitchFamily="18" charset="0"/>
              </a:rPr>
              <a:t>(filename1{k});</a:t>
            </a:r>
            <a:endParaRPr lang="en-IN" sz="1600" dirty="0">
              <a:latin typeface="Times New Roman" panose="02020603050405020304" pitchFamily="18" charset="0"/>
              <a:cs typeface="Times New Roman" panose="02020603050405020304" pitchFamily="18" charset="0"/>
            </a:endParaRPr>
          </a:p>
          <a:p>
            <a:pPr marL="457200" lvl="1" indent="0">
              <a:buNone/>
            </a:pPr>
            <a:r>
              <a:rPr lang="en-US" sz="1600" dirty="0" err="1">
                <a:latin typeface="Times New Roman" panose="02020603050405020304" pitchFamily="18" charset="0"/>
                <a:cs typeface="Times New Roman" panose="02020603050405020304" pitchFamily="18" charset="0"/>
              </a:rPr>
              <a:t>mydata</a:t>
            </a:r>
            <a:r>
              <a:rPr lang="en-US" sz="1600" dirty="0">
                <a:latin typeface="Times New Roman" panose="02020603050405020304" pitchFamily="18" charset="0"/>
                <a:cs typeface="Times New Roman" panose="02020603050405020304" pitchFamily="18" charset="0"/>
              </a:rPr>
              <a:t>{k}=</a:t>
            </a:r>
            <a:r>
              <a:rPr lang="en-US" sz="1600" dirty="0" err="1">
                <a:latin typeface="Times New Roman" panose="02020603050405020304" pitchFamily="18" charset="0"/>
                <a:cs typeface="Times New Roman" panose="02020603050405020304" pitchFamily="18" charset="0"/>
              </a:rPr>
              <a:t>textscan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filename,'%s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end</a:t>
            </a:r>
          </a:p>
          <a:p>
            <a:pPr marL="0" indent="0">
              <a:buNone/>
            </a:pPr>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=1:length(</a:t>
            </a:r>
            <a:r>
              <a:rPr lang="en-US" sz="1600" dirty="0" err="1">
                <a:latin typeface="Times New Roman" panose="02020603050405020304" pitchFamily="18" charset="0"/>
                <a:cs typeface="Times New Roman" panose="02020603050405020304" pitchFamily="18" charset="0"/>
              </a:rPr>
              <a:t>mydata</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for j=1:4</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mydata1{</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}(:,j)=</a:t>
            </a:r>
            <a:r>
              <a:rPr lang="en-US" sz="1600" dirty="0" err="1">
                <a:latin typeface="Times New Roman" panose="02020603050405020304" pitchFamily="18" charset="0"/>
                <a:cs typeface="Times New Roman" panose="02020603050405020304" pitchFamily="18" charset="0"/>
              </a:rPr>
              <a:t>mydata</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}{j};</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end</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end</a:t>
            </a: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76F334D6-9CCE-4089-B316-939701198E93}"/>
              </a:ext>
            </a:extLst>
          </p:cNvPr>
          <p:cNvSpPr txBox="1">
            <a:spLocks/>
          </p:cNvSpPr>
          <p:nvPr/>
        </p:nvSpPr>
        <p:spPr>
          <a:xfrm>
            <a:off x="7145304" y="1626753"/>
            <a:ext cx="4207163" cy="52310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AA=[]</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mydata2=[]</a:t>
            </a:r>
          </a:p>
          <a:p>
            <a:pPr marL="0" indent="0">
              <a:buNone/>
            </a:pPr>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=1:length(mydata1)</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mydata2=[mydata2; mydata1{</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if length(mydata2)==1440</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mydata2=mydata2;</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else</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B=zeros(1440-length(mydata1{</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vertcat</a:t>
            </a:r>
            <a:r>
              <a:rPr lang="en-US" sz="1600" dirty="0">
                <a:latin typeface="Times New Roman" panose="02020603050405020304" pitchFamily="18" charset="0"/>
                <a:cs typeface="Times New Roman" panose="02020603050405020304" pitchFamily="18" charset="0"/>
              </a:rPr>
              <a:t>(mydata1{</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mydata2=[A;num2cell(B)];</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end</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AA=[AA mydata2'];</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end</a:t>
            </a:r>
            <a:endParaRPr lang="en-IN"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save ('IGSDATA,'AA')</a:t>
            </a:r>
            <a:endParaRPr lang="en-IN"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05689B3A-5810-4A6C-BCC3-462569D70781}"/>
              </a:ext>
            </a:extLst>
          </p:cNvPr>
          <p:cNvSpPr/>
          <p:nvPr/>
        </p:nvSpPr>
        <p:spPr>
          <a:xfrm>
            <a:off x="0" y="1259105"/>
            <a:ext cx="5403272" cy="400110"/>
          </a:xfrm>
          <a:prstGeom prst="rect">
            <a:avLst/>
          </a:prstGeom>
        </p:spPr>
        <p:txBody>
          <a:bodyPr wrap="square">
            <a:spAutoFit/>
          </a:bodyPr>
          <a:lstStyle/>
          <a:p>
            <a:r>
              <a:rPr lang="en-US" sz="2000" b="1" i="1" dirty="0">
                <a:solidFill>
                  <a:srgbClr val="FF0000"/>
                </a:solidFill>
                <a:latin typeface="Times New Roman" panose="02020603050405020304" pitchFamily="18" charset="0"/>
                <a:cs typeface="Times New Roman" panose="02020603050405020304" pitchFamily="18" charset="0"/>
              </a:rPr>
              <a:t>Analysis of GPS-TEC  algorithm using MATLAB</a:t>
            </a:r>
            <a:endParaRPr lang="en-US" sz="20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2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7" name="Rectangle 6">
            <a:extLst>
              <a:ext uri="{FF2B5EF4-FFF2-40B4-BE49-F238E27FC236}">
                <a16:creationId xmlns:a16="http://schemas.microsoft.com/office/drawing/2014/main" id="{31CF465D-77E4-4D10-B7BE-B73C69959B27}"/>
              </a:ext>
            </a:extLst>
          </p:cNvPr>
          <p:cNvSpPr/>
          <p:nvPr/>
        </p:nvSpPr>
        <p:spPr>
          <a:xfrm>
            <a:off x="2299853" y="6230483"/>
            <a:ext cx="7850911" cy="400110"/>
          </a:xfrm>
          <a:prstGeom prst="rect">
            <a:avLst/>
          </a:prstGeom>
        </p:spPr>
        <p:txBody>
          <a:bodyPr wrap="square">
            <a:spAutoFit/>
          </a:bodyPr>
          <a:lstStyle/>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Fig. 5. </a:t>
            </a:r>
            <a:r>
              <a:rPr lang="en-US" sz="2000" dirty="0">
                <a:latin typeface="Times New Roman" panose="02020603050405020304" pitchFamily="18" charset="0"/>
                <a:cs typeface="Times New Roman" panose="02020603050405020304" pitchFamily="18" charset="0"/>
              </a:rPr>
              <a:t>GPS-</a:t>
            </a:r>
            <a:r>
              <a:rPr lang="en-US" sz="2000" dirty="0" err="1">
                <a:latin typeface="Times New Roman" panose="02020603050405020304" pitchFamily="18" charset="0"/>
                <a:cs typeface="Times New Roman" panose="02020603050405020304" pitchFamily="18" charset="0"/>
              </a:rPr>
              <a:t>vTEC</a:t>
            </a:r>
            <a:r>
              <a:rPr lang="en-US" sz="2000" dirty="0">
                <a:latin typeface="Times New Roman" panose="02020603050405020304" pitchFamily="18" charset="0"/>
                <a:cs typeface="Times New Roman" panose="02020603050405020304" pitchFamily="18" charset="0"/>
              </a:rPr>
              <a:t> variation at Hyderabad GNSS Station for the year 2018</a:t>
            </a:r>
          </a:p>
        </p:txBody>
      </p:sp>
      <p:pic>
        <p:nvPicPr>
          <p:cNvPr id="23556" name="Picture 4">
            <a:extLst>
              <a:ext uri="{FF2B5EF4-FFF2-40B4-BE49-F238E27FC236}">
                <a16:creationId xmlns:a16="http://schemas.microsoft.com/office/drawing/2014/main" id="{F5533A81-2E87-4E0F-B82A-30F150134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6154" b="2975"/>
          <a:stretch>
            <a:fillRect/>
          </a:stretch>
        </p:blipFill>
        <p:spPr bwMode="auto">
          <a:xfrm>
            <a:off x="2671690" y="1147696"/>
            <a:ext cx="6848619" cy="49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115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2" name="Rectangle 1">
            <a:extLst>
              <a:ext uri="{FF2B5EF4-FFF2-40B4-BE49-F238E27FC236}">
                <a16:creationId xmlns:a16="http://schemas.microsoft.com/office/drawing/2014/main" id="{B693F83F-F0E4-4BE2-B0E7-CC8C73BB5E38}"/>
              </a:ext>
            </a:extLst>
          </p:cNvPr>
          <p:cNvSpPr/>
          <p:nvPr/>
        </p:nvSpPr>
        <p:spPr>
          <a:xfrm>
            <a:off x="396084" y="1525161"/>
            <a:ext cx="1776448" cy="461665"/>
          </a:xfrm>
          <a:prstGeom prst="rect">
            <a:avLst/>
          </a:prstGeom>
        </p:spPr>
        <p:txBody>
          <a:bodyPr wrap="none">
            <a:spAutoFit/>
          </a:bodyPr>
          <a:lstStyle/>
          <a:p>
            <a:r>
              <a:rPr lang="en-US" sz="2400" b="1" dirty="0">
                <a:solidFill>
                  <a:srgbClr val="FF0000"/>
                </a:solidFill>
                <a:latin typeface="Times New Roman" panose="02020603050405020304" pitchFamily="18" charset="0"/>
                <a:cs typeface="Times New Roman" panose="02020603050405020304" pitchFamily="18" charset="0"/>
              </a:rPr>
              <a:t>Conclusions</a:t>
            </a:r>
          </a:p>
        </p:txBody>
      </p:sp>
      <p:sp>
        <p:nvSpPr>
          <p:cNvPr id="4" name="Rectangle 3">
            <a:extLst>
              <a:ext uri="{FF2B5EF4-FFF2-40B4-BE49-F238E27FC236}">
                <a16:creationId xmlns:a16="http://schemas.microsoft.com/office/drawing/2014/main" id="{08D8191F-60D9-4304-A7A5-5B724BCD58BE}"/>
              </a:ext>
            </a:extLst>
          </p:cNvPr>
          <p:cNvSpPr/>
          <p:nvPr/>
        </p:nvSpPr>
        <p:spPr>
          <a:xfrm>
            <a:off x="507999" y="2081013"/>
            <a:ext cx="10686473" cy="4191981"/>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this paper, we presented methods for retrieval, processing and analysis of GPS-TEC data using different techniques. </a:t>
            </a:r>
          </a:p>
          <a:p>
            <a:pPr marL="342900" indent="-342900" algn="just">
              <a:lnSpc>
                <a:spcPct val="150000"/>
              </a:lnSpc>
              <a:buFont typeface="Wingdings" panose="05000000000000000000" pitchFamily="2" charset="2"/>
              <a:buChar char="q"/>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Three scenarios are used to obtain GPS-TEC data from the IGS network. First, raw observation in RINEX format retrieves data from the anonymous FTP site CDDIS using the Unix shell written in Bash language and can be executed by command-line interface approach. </a:t>
            </a:r>
          </a:p>
          <a:p>
            <a:pPr marL="342900" indent="-342900" algn="just">
              <a:lnSpc>
                <a:spcPct val="150000"/>
              </a:lnSpc>
              <a:buFont typeface="Wingdings" panose="05000000000000000000" pitchFamily="2" charset="2"/>
              <a:buChar char="q"/>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Secondly, the strategy of processing RINEX observation files by Gopi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Seemala</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TEC software implemented at Boston College. </a:t>
            </a:r>
          </a:p>
          <a:p>
            <a:pPr marL="342900" indent="-342900" algn="just">
              <a:lnSpc>
                <a:spcPct val="150000"/>
              </a:lnSpc>
              <a:buFont typeface="Wingdings" panose="05000000000000000000" pitchFamily="2" charset="2"/>
              <a:buChar char="q"/>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Third, ASCII files from the GPS-TEC software are processed with the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Matlab</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script to obtain the observed GPS-TEC data.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78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2" name="Rectangle 1">
            <a:extLst>
              <a:ext uri="{FF2B5EF4-FFF2-40B4-BE49-F238E27FC236}">
                <a16:creationId xmlns:a16="http://schemas.microsoft.com/office/drawing/2014/main" id="{B693F83F-F0E4-4BE2-B0E7-CC8C73BB5E38}"/>
              </a:ext>
            </a:extLst>
          </p:cNvPr>
          <p:cNvSpPr/>
          <p:nvPr/>
        </p:nvSpPr>
        <p:spPr>
          <a:xfrm>
            <a:off x="396084" y="1525161"/>
            <a:ext cx="1920719" cy="461665"/>
          </a:xfrm>
          <a:prstGeom prst="rect">
            <a:avLst/>
          </a:prstGeom>
        </p:spPr>
        <p:txBody>
          <a:bodyPr wrap="none">
            <a:spAutoFit/>
          </a:bodyPr>
          <a:lstStyle/>
          <a:p>
            <a:r>
              <a:rPr lang="en-US" sz="2400" b="1" dirty="0">
                <a:solidFill>
                  <a:srgbClr val="FF0000"/>
                </a:solidFill>
                <a:latin typeface="Times New Roman" panose="02020603050405020304" pitchFamily="18" charset="0"/>
                <a:cs typeface="Times New Roman" panose="02020603050405020304" pitchFamily="18" charset="0"/>
              </a:rPr>
              <a:t>Applications </a:t>
            </a:r>
          </a:p>
        </p:txBody>
      </p:sp>
      <p:sp>
        <p:nvSpPr>
          <p:cNvPr id="4" name="Rectangle 3">
            <a:extLst>
              <a:ext uri="{FF2B5EF4-FFF2-40B4-BE49-F238E27FC236}">
                <a16:creationId xmlns:a16="http://schemas.microsoft.com/office/drawing/2014/main" id="{08D8191F-60D9-4304-A7A5-5B724BCD58BE}"/>
              </a:ext>
            </a:extLst>
          </p:cNvPr>
          <p:cNvSpPr/>
          <p:nvPr/>
        </p:nvSpPr>
        <p:spPr>
          <a:xfrm>
            <a:off x="507999" y="2081013"/>
            <a:ext cx="10686473" cy="4307398"/>
          </a:xfrm>
          <a:prstGeom prst="rect">
            <a:avLst/>
          </a:prstGeom>
        </p:spPr>
        <p:txBody>
          <a:bodyPr wrap="square">
            <a:spAutoFit/>
          </a:bodyPr>
          <a:lstStyle/>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Since the establishment of the IGS tracking infrastructure, GNSS became a well established tool for ionospheric sounding as these systems offer an unprecedented combination of accuracy, temporal and spatial resolution and availability. </a:t>
            </a:r>
          </a:p>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This led to important progress in fields such as ionospheric modelling [6], forecasting [7], IoT based monitoring and forecasting applications [8-9].</a:t>
            </a:r>
          </a:p>
          <a:p>
            <a:pPr marL="342900" indent="-342900" algn="just">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With the regionally enormous increase in highly precise GNSS data, the demands on (near) real-time ionosphere products, necessary in many applications such as navigation, are growing </a:t>
            </a:r>
            <a:r>
              <a:rPr lang="en-US" sz="2000">
                <a:latin typeface="Times New Roman" panose="02020603050405020304" pitchFamily="18" charset="0"/>
                <a:cs typeface="Times New Roman" panose="02020603050405020304" pitchFamily="18" charset="0"/>
              </a:rPr>
              <a:t>very fast.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35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2" name="Rectangle 1">
            <a:extLst>
              <a:ext uri="{FF2B5EF4-FFF2-40B4-BE49-F238E27FC236}">
                <a16:creationId xmlns:a16="http://schemas.microsoft.com/office/drawing/2014/main" id="{B693F83F-F0E4-4BE2-B0E7-CC8C73BB5E38}"/>
              </a:ext>
            </a:extLst>
          </p:cNvPr>
          <p:cNvSpPr/>
          <p:nvPr/>
        </p:nvSpPr>
        <p:spPr>
          <a:xfrm>
            <a:off x="396084" y="1525161"/>
            <a:ext cx="1613775" cy="461665"/>
          </a:xfrm>
          <a:prstGeom prst="rect">
            <a:avLst/>
          </a:prstGeom>
        </p:spPr>
        <p:txBody>
          <a:bodyPr wrap="none">
            <a:spAutoFit/>
          </a:bodyPr>
          <a:lstStyle/>
          <a:p>
            <a:r>
              <a:rPr lang="en-US" sz="2400" b="1" dirty="0">
                <a:solidFill>
                  <a:srgbClr val="FF0000"/>
                </a:solidFill>
                <a:latin typeface="Times New Roman" panose="02020603050405020304" pitchFamily="18" charset="0"/>
                <a:cs typeface="Times New Roman" panose="02020603050405020304" pitchFamily="18" charset="0"/>
              </a:rPr>
              <a:t>References</a:t>
            </a:r>
          </a:p>
        </p:txBody>
      </p:sp>
      <p:sp>
        <p:nvSpPr>
          <p:cNvPr id="3" name="Rectangle 2">
            <a:extLst>
              <a:ext uri="{FF2B5EF4-FFF2-40B4-BE49-F238E27FC236}">
                <a16:creationId xmlns:a16="http://schemas.microsoft.com/office/drawing/2014/main" id="{4E174DAB-F431-47E6-B314-1E5CF1391789}"/>
              </a:ext>
            </a:extLst>
          </p:cNvPr>
          <p:cNvSpPr/>
          <p:nvPr/>
        </p:nvSpPr>
        <p:spPr>
          <a:xfrm>
            <a:off x="396084" y="1986826"/>
            <a:ext cx="11509589" cy="4653646"/>
          </a:xfrm>
          <a:prstGeom prst="rect">
            <a:avLst/>
          </a:prstGeom>
        </p:spPr>
        <p:txBody>
          <a:bodyPr wrap="square">
            <a:spAutoFit/>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Gao ZG, Zhang LQ (2006) Multi-seasonal spectral characteristics analysis of coastal salt marsh vegetation in Shanghai, China. </a:t>
            </a:r>
            <a:r>
              <a:rPr lang="en-US" sz="2000" dirty="0" err="1">
                <a:latin typeface="Times New Roman" panose="02020603050405020304" pitchFamily="18" charset="0"/>
                <a:cs typeface="Times New Roman" panose="02020603050405020304" pitchFamily="18" charset="0"/>
              </a:rPr>
              <a:t>Estuar</a:t>
            </a:r>
            <a:r>
              <a:rPr lang="en-US" sz="2000" dirty="0">
                <a:latin typeface="Times New Roman" panose="02020603050405020304" pitchFamily="18" charset="0"/>
                <a:cs typeface="Times New Roman" panose="02020603050405020304" pitchFamily="18" charset="0"/>
              </a:rPr>
              <a:t> Coast Shelf Sci 69(1–2):217–224</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Le A, Tiberius C, van der </a:t>
            </a:r>
            <a:r>
              <a:rPr lang="en-US" sz="2000" dirty="0" err="1">
                <a:latin typeface="Times New Roman" panose="02020603050405020304" pitchFamily="18" charset="0"/>
                <a:cs typeface="Times New Roman" panose="02020603050405020304" pitchFamily="18" charset="0"/>
              </a:rPr>
              <a:t>Marel</a:t>
            </a:r>
            <a:r>
              <a:rPr lang="en-US" sz="2000" dirty="0">
                <a:latin typeface="Times New Roman" panose="02020603050405020304" pitchFamily="18" charset="0"/>
                <a:cs typeface="Times New Roman" panose="02020603050405020304" pitchFamily="18" charset="0"/>
              </a:rPr>
              <a:t> H, </a:t>
            </a:r>
            <a:r>
              <a:rPr lang="en-US" sz="2000" dirty="0" err="1">
                <a:latin typeface="Times New Roman" panose="02020603050405020304" pitchFamily="18" charset="0"/>
                <a:cs typeface="Times New Roman" panose="02020603050405020304" pitchFamily="18" charset="0"/>
              </a:rPr>
              <a:t>Jakowski</a:t>
            </a:r>
            <a:r>
              <a:rPr lang="en-US" sz="2000" dirty="0">
                <a:latin typeface="Times New Roman" panose="02020603050405020304" pitchFamily="18" charset="0"/>
                <a:cs typeface="Times New Roman" panose="02020603050405020304" pitchFamily="18" charset="0"/>
              </a:rPr>
              <a:t> N (2009) Use of global and regional ionosphere maps for single-frequency precise point positioning. In: Sideris MG (ed) Observing our changing earth. International Association of Geodesy Symposia, vol 133. Springer, Berlin, Heidelberg, pp 759–769</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Meehan J, Fisher G, Murtagh W (2010) Understanding space weather customers in GPS-reliant industries. Space Weather 8(6):1–3 7. </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Board, Space Studies and National Research Council and others (2009) Severe space weather events: understanding societal and economic impacts: a workshop report. National Academies Press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Gopi, S.: </a:t>
            </a:r>
            <a:r>
              <a:rPr lang="en-US" sz="2000" dirty="0" err="1">
                <a:latin typeface="Times New Roman" panose="02020603050405020304" pitchFamily="18" charset="0"/>
                <a:cs typeface="Times New Roman" panose="02020603050405020304" pitchFamily="18" charset="0"/>
              </a:rPr>
              <a:t>Rinex</a:t>
            </a:r>
            <a:r>
              <a:rPr lang="en-US" sz="2000" dirty="0">
                <a:latin typeface="Times New Roman" panose="02020603050405020304" pitchFamily="18" charset="0"/>
                <a:cs typeface="Times New Roman" panose="02020603050405020304" pitchFamily="18" charset="0"/>
              </a:rPr>
              <a:t> GPS-TEC program, version 1.45. Boston College (2010)</a:t>
            </a:r>
          </a:p>
        </p:txBody>
      </p:sp>
    </p:spTree>
    <p:extLst>
      <p:ext uri="{BB962C8B-B14F-4D97-AF65-F5344CB8AC3E}">
        <p14:creationId xmlns:p14="http://schemas.microsoft.com/office/powerpoint/2010/main" val="17893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2" name="Rectangle 1">
            <a:extLst>
              <a:ext uri="{FF2B5EF4-FFF2-40B4-BE49-F238E27FC236}">
                <a16:creationId xmlns:a16="http://schemas.microsoft.com/office/drawing/2014/main" id="{B693F83F-F0E4-4BE2-B0E7-CC8C73BB5E38}"/>
              </a:ext>
            </a:extLst>
          </p:cNvPr>
          <p:cNvSpPr/>
          <p:nvPr/>
        </p:nvSpPr>
        <p:spPr>
          <a:xfrm>
            <a:off x="396084" y="1360858"/>
            <a:ext cx="1613775" cy="461665"/>
          </a:xfrm>
          <a:prstGeom prst="rect">
            <a:avLst/>
          </a:prstGeom>
        </p:spPr>
        <p:txBody>
          <a:bodyPr wrap="none">
            <a:spAutoFit/>
          </a:bodyPr>
          <a:lstStyle/>
          <a:p>
            <a:r>
              <a:rPr lang="en-US" sz="2400" b="1" dirty="0">
                <a:solidFill>
                  <a:srgbClr val="FF0000"/>
                </a:solidFill>
                <a:latin typeface="Times New Roman" panose="02020603050405020304" pitchFamily="18" charset="0"/>
                <a:cs typeface="Times New Roman" panose="02020603050405020304" pitchFamily="18" charset="0"/>
              </a:rPr>
              <a:t>References</a:t>
            </a:r>
          </a:p>
        </p:txBody>
      </p:sp>
      <p:sp>
        <p:nvSpPr>
          <p:cNvPr id="3" name="Rectangle 2">
            <a:extLst>
              <a:ext uri="{FF2B5EF4-FFF2-40B4-BE49-F238E27FC236}">
                <a16:creationId xmlns:a16="http://schemas.microsoft.com/office/drawing/2014/main" id="{4E174DAB-F431-47E6-B314-1E5CF1391789}"/>
              </a:ext>
            </a:extLst>
          </p:cNvPr>
          <p:cNvSpPr/>
          <p:nvPr/>
        </p:nvSpPr>
        <p:spPr>
          <a:xfrm>
            <a:off x="396084" y="1986826"/>
            <a:ext cx="11509589" cy="498663"/>
          </a:xfrm>
          <a:prstGeom prst="rect">
            <a:avLst/>
          </a:prstGeom>
        </p:spPr>
        <p:txBody>
          <a:bodyPr wrap="square">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EFC8568-1D14-42A9-B894-AEB273D86AC6}"/>
              </a:ext>
            </a:extLst>
          </p:cNvPr>
          <p:cNvSpPr/>
          <p:nvPr/>
        </p:nvSpPr>
        <p:spPr>
          <a:xfrm>
            <a:off x="396084" y="1850958"/>
            <a:ext cx="11717452" cy="5478423"/>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6. Ratnam, D.V., </a:t>
            </a:r>
            <a:r>
              <a:rPr lang="en-US" sz="2000" dirty="0" err="1">
                <a:latin typeface="Times New Roman" panose="02020603050405020304" pitchFamily="18" charset="0"/>
                <a:cs typeface="Times New Roman" panose="02020603050405020304" pitchFamily="18" charset="0"/>
              </a:rPr>
              <a:t>Dabbakuti</a:t>
            </a:r>
            <a:r>
              <a:rPr lang="en-US" sz="2000" dirty="0">
                <a:latin typeface="Times New Roman" panose="02020603050405020304" pitchFamily="18" charset="0"/>
                <a:cs typeface="Times New Roman" panose="02020603050405020304" pitchFamily="18" charset="0"/>
              </a:rPr>
              <a:t>, J.K., Lakshmi, N.S.: Improvement of Indian-Regional Klobuchar Ionospheric Model Parameters for Single-Frequency GNSS Users. IEEE Geoscience and Remote Sensing Letters 15, 971-975 (2018)</a:t>
            </a:r>
          </a:p>
          <a:p>
            <a:pPr algn="just">
              <a:lnSpc>
                <a:spcPct val="150000"/>
              </a:lnSpc>
            </a:pPr>
            <a:r>
              <a:rPr lang="en-US"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Dabbakuti</a:t>
            </a:r>
            <a:r>
              <a:rPr lang="en-US" sz="2000" dirty="0">
                <a:latin typeface="Times New Roman" panose="02020603050405020304" pitchFamily="18" charset="0"/>
                <a:cs typeface="Times New Roman" panose="02020603050405020304" pitchFamily="18" charset="0"/>
              </a:rPr>
              <a:t>, J.R.K.K., Jacob, A., </a:t>
            </a:r>
            <a:r>
              <a:rPr lang="en-US" sz="2000" dirty="0" err="1">
                <a:latin typeface="Times New Roman" panose="02020603050405020304" pitchFamily="18" charset="0"/>
                <a:cs typeface="Times New Roman" panose="02020603050405020304" pitchFamily="18" charset="0"/>
              </a:rPr>
              <a:t>Veeravalli</a:t>
            </a:r>
            <a:r>
              <a:rPr lang="en-US" sz="2000" dirty="0">
                <a:latin typeface="Times New Roman" panose="02020603050405020304" pitchFamily="18" charset="0"/>
                <a:cs typeface="Times New Roman" panose="02020603050405020304" pitchFamily="18" charset="0"/>
              </a:rPr>
              <a:t>, V.R., </a:t>
            </a:r>
            <a:r>
              <a:rPr lang="en-US" sz="2000" dirty="0" err="1">
                <a:latin typeface="Times New Roman" panose="02020603050405020304" pitchFamily="18" charset="0"/>
                <a:cs typeface="Times New Roman" panose="02020603050405020304" pitchFamily="18" charset="0"/>
              </a:rPr>
              <a:t>Kallakunta</a:t>
            </a:r>
            <a:r>
              <a:rPr lang="en-US" sz="2000" dirty="0">
                <a:latin typeface="Times New Roman" panose="02020603050405020304" pitchFamily="18" charset="0"/>
                <a:cs typeface="Times New Roman" panose="02020603050405020304" pitchFamily="18" charset="0"/>
              </a:rPr>
              <a:t>, R.K.: Implementation of IoT analytics ionospheric forecasting system based on machine learning and ThingSpeak. IET Radar, Sonar &amp; Navigation 14, 341-347 (2019)</a:t>
            </a:r>
          </a:p>
          <a:p>
            <a:pPr algn="just">
              <a:lnSpc>
                <a:spcPct val="150000"/>
              </a:lnSpc>
            </a:pPr>
            <a:r>
              <a:rPr lang="en-US" sz="2000" dirty="0">
                <a:latin typeface="Times New Roman" panose="02020603050405020304" pitchFamily="18" charset="0"/>
                <a:cs typeface="Times New Roman" panose="02020603050405020304" pitchFamily="18" charset="0"/>
              </a:rPr>
              <a:t>8. </a:t>
            </a:r>
            <a:r>
              <a:rPr lang="en-US" sz="2000" dirty="0" err="1">
                <a:latin typeface="Times New Roman" panose="02020603050405020304" pitchFamily="18" charset="0"/>
                <a:cs typeface="Times New Roman" panose="02020603050405020304" pitchFamily="18" charset="0"/>
              </a:rPr>
              <a:t>Dabbakuti</a:t>
            </a:r>
            <a:r>
              <a:rPr lang="en-US" sz="2000" dirty="0">
                <a:latin typeface="Times New Roman" panose="02020603050405020304" pitchFamily="18" charset="0"/>
                <a:cs typeface="Times New Roman" panose="02020603050405020304" pitchFamily="18" charset="0"/>
              </a:rPr>
              <a:t>, J.K., Ch, B.: ‘Ionospheric monitoring system based on the internet of things with </a:t>
            </a:r>
            <a:r>
              <a:rPr lang="en-US" sz="2000" dirty="0" err="1">
                <a:latin typeface="Times New Roman" panose="02020603050405020304" pitchFamily="18" charset="0"/>
                <a:cs typeface="Times New Roman" panose="02020603050405020304" pitchFamily="18" charset="0"/>
              </a:rPr>
              <a:t>thingspeak</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Astrophys</a:t>
            </a:r>
            <a:r>
              <a:rPr lang="en-US" sz="2000" i="1" dirty="0">
                <a:latin typeface="Times New Roman" panose="02020603050405020304" pitchFamily="18" charset="0"/>
                <a:cs typeface="Times New Roman" panose="02020603050405020304" pitchFamily="18" charset="0"/>
              </a:rPr>
              <a:t>. Space Sci.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364</a:t>
            </a:r>
            <a:r>
              <a:rPr lang="en-US" sz="2000" dirty="0">
                <a:latin typeface="Times New Roman" panose="02020603050405020304" pitchFamily="18" charset="0"/>
                <a:cs typeface="Times New Roman" panose="02020603050405020304" pitchFamily="18" charset="0"/>
              </a:rPr>
              <a:t>, (8), p. 137, (2019)</a:t>
            </a:r>
          </a:p>
          <a:p>
            <a:pPr algn="just">
              <a:lnSpc>
                <a:spcPct val="150000"/>
              </a:lnSpc>
            </a:pPr>
            <a:r>
              <a:rPr lang="en-US" sz="2000" dirty="0">
                <a:latin typeface="Times New Roman" panose="02020603050405020304" pitchFamily="18" charset="0"/>
                <a:cs typeface="Times New Roman" panose="02020603050405020304" pitchFamily="18" charset="0"/>
              </a:rPr>
              <a:t>9.Dabbakuti, J.R.K.K., G, B.L.: Application of Singular Spectrum Analysis Using Artificial Neural Networks in TEC Predictions for Ionospheric Space Weather. IEEE Journal of Selected Topics in Applied Earth Observations and Remote Sensing 12, 5101-5107 (2019)</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07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8B26D5-D093-4449-836B-7A2641779B71}" type="datetime1">
              <a:rPr lang="en-US" smtClean="0"/>
              <a:pPr/>
              <a:t>6/13/2020</a:t>
            </a:fld>
            <a:endParaRPr lang="en-US"/>
          </a:p>
        </p:txBody>
      </p:sp>
      <p:sp>
        <p:nvSpPr>
          <p:cNvPr id="5" name="Slide Number Placeholder 4"/>
          <p:cNvSpPr>
            <a:spLocks noGrp="1"/>
          </p:cNvSpPr>
          <p:nvPr>
            <p:ph type="sldNum" sz="quarter" idx="12"/>
          </p:nvPr>
        </p:nvSpPr>
        <p:spPr/>
        <p:txBody>
          <a:bodyPr/>
          <a:lstStyle/>
          <a:p>
            <a:fld id="{FEFC8754-A36D-4099-A746-F342C6A76C7F}" type="slidenum">
              <a:rPr lang="en-US" smtClean="0"/>
              <a:pPr/>
              <a:t>16</a:t>
            </a:fld>
            <a:endParaRPr lang="en-US"/>
          </a:p>
        </p:txBody>
      </p:sp>
      <p:sp>
        <p:nvSpPr>
          <p:cNvPr id="6" name="Rectangle 5"/>
          <p:cNvSpPr/>
          <p:nvPr/>
        </p:nvSpPr>
        <p:spPr>
          <a:xfrm>
            <a:off x="2356104" y="2757498"/>
            <a:ext cx="6324600" cy="1323439"/>
          </a:xfrm>
          <a:prstGeom prst="rect">
            <a:avLst/>
          </a:prstGeom>
          <a:noFill/>
        </p:spPr>
        <p:txBody>
          <a:bodyPr wrap="square" lIns="91440" tIns="45720" rIns="91440" bIns="45720">
            <a:spAutoFit/>
          </a:bodyPr>
          <a:lstStyle/>
          <a:p>
            <a:pPr algn="ctr"/>
            <a:endParaRPr lang="en-US" sz="8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BEB19C9C-11ED-44F8-B917-909790059C18}"/>
              </a:ext>
            </a:extLst>
          </p:cNvPr>
          <p:cNvSpPr/>
          <p:nvPr/>
        </p:nvSpPr>
        <p:spPr>
          <a:xfrm>
            <a:off x="3048" y="740481"/>
            <a:ext cx="1218895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a:extLst>
              <a:ext uri="{FF2B5EF4-FFF2-40B4-BE49-F238E27FC236}">
                <a16:creationId xmlns:a16="http://schemas.microsoft.com/office/drawing/2014/main" id="{C797ABAC-4B4F-4214-9D58-85EF77A7D11D}"/>
              </a:ext>
            </a:extLst>
          </p:cNvPr>
          <p:cNvSpPr/>
          <p:nvPr/>
        </p:nvSpPr>
        <p:spPr>
          <a:xfrm>
            <a:off x="0" y="6534868"/>
            <a:ext cx="8078771"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Picture 2" descr="https://tse1.mm.bing.net/th?&amp;id=OIP.M3f090e4be4376195218c2505be4670f6H0&amp;w=300&amp;h=225&amp;c=0&amp;pid=1.9&amp;rs=0&amp;p=0&amp;r=0">
            <a:hlinkClick r:id="rId2"/>
            <a:extLst>
              <a:ext uri="{FF2B5EF4-FFF2-40B4-BE49-F238E27FC236}">
                <a16:creationId xmlns:a16="http://schemas.microsoft.com/office/drawing/2014/main" id="{4D060FA1-C23D-429F-8697-7CAEAE62F779}"/>
              </a:ext>
            </a:extLst>
          </p:cNvPr>
          <p:cNvPicPr>
            <a:picLocks noChangeAspect="1" noChangeArrowheads="1"/>
          </p:cNvPicPr>
          <p:nvPr/>
        </p:nvPicPr>
        <p:blipFill>
          <a:blip r:embed="rId3" cstate="print"/>
          <a:srcRect/>
          <a:stretch>
            <a:fillRect/>
          </a:stretch>
        </p:blipFill>
        <p:spPr bwMode="auto">
          <a:xfrm>
            <a:off x="8680704" y="876971"/>
            <a:ext cx="3238860" cy="2429145"/>
          </a:xfrm>
          <a:prstGeom prst="rect">
            <a:avLst/>
          </a:prstGeom>
          <a:noFill/>
        </p:spPr>
      </p:pic>
      <p:pic>
        <p:nvPicPr>
          <p:cNvPr id="10" name="Picture 4" descr="https://tse1.mm.bing.net/th?&amp;id=OIP.M89160d022ec20e5754024e52b216de82H0&amp;w=300&amp;h=199&amp;c=0&amp;pid=1.9&amp;rs=0&amp;p=0&amp;r=0">
            <a:hlinkClick r:id="rId4"/>
            <a:extLst>
              <a:ext uri="{FF2B5EF4-FFF2-40B4-BE49-F238E27FC236}">
                <a16:creationId xmlns:a16="http://schemas.microsoft.com/office/drawing/2014/main" id="{A0571E7D-38B5-41D1-9753-F723DAF89F6C}"/>
              </a:ext>
            </a:extLst>
          </p:cNvPr>
          <p:cNvPicPr>
            <a:picLocks noChangeAspect="1" noChangeArrowheads="1"/>
          </p:cNvPicPr>
          <p:nvPr/>
        </p:nvPicPr>
        <p:blipFill>
          <a:blip r:embed="rId5" cstate="print"/>
          <a:srcRect/>
          <a:stretch>
            <a:fillRect/>
          </a:stretch>
        </p:blipFill>
        <p:spPr bwMode="auto">
          <a:xfrm>
            <a:off x="501190" y="4178853"/>
            <a:ext cx="3339387" cy="2215128"/>
          </a:xfrm>
          <a:prstGeom prst="rect">
            <a:avLst/>
          </a:prstGeom>
          <a:noFill/>
        </p:spPr>
      </p:pic>
      <p:sp>
        <p:nvSpPr>
          <p:cNvPr id="11" name="Rectangle 10">
            <a:extLst>
              <a:ext uri="{FF2B5EF4-FFF2-40B4-BE49-F238E27FC236}">
                <a16:creationId xmlns:a16="http://schemas.microsoft.com/office/drawing/2014/main" id="{2A6AFCF6-414F-4B0D-9946-CE27D2281F8F}"/>
              </a:ext>
            </a:extLst>
          </p:cNvPr>
          <p:cNvSpPr/>
          <p:nvPr/>
        </p:nvSpPr>
        <p:spPr>
          <a:xfrm>
            <a:off x="1247481" y="3110588"/>
            <a:ext cx="7966246" cy="1200329"/>
          </a:xfrm>
          <a:prstGeom prst="rect">
            <a:avLst/>
          </a:prstGeom>
        </p:spPr>
        <p:txBody>
          <a:bodyPr wrap="square">
            <a:spAutoFit/>
          </a:bodyPr>
          <a:lstStyle/>
          <a:p>
            <a:pPr algn="ctr"/>
            <a:r>
              <a:rPr lang="en-US" sz="3600" b="1" dirty="0">
                <a:solidFill>
                  <a:srgbClr val="0000CC"/>
                </a:solidFill>
                <a:latin typeface="Times New Roman" pitchFamily="18" charset="0"/>
                <a:cs typeface="Times New Roman" pitchFamily="18" charset="0"/>
              </a:rPr>
              <a:t>Thank you for your attention</a:t>
            </a:r>
          </a:p>
          <a:p>
            <a:pPr algn="r"/>
            <a:r>
              <a:rPr lang="en-US" sz="3600" b="1" dirty="0">
                <a:solidFill>
                  <a:srgbClr val="0000CC"/>
                </a:solidFill>
                <a:latin typeface="Times New Roman" pitchFamily="18" charset="0"/>
                <a:cs typeface="Times New Roman" pitchFamily="18" charset="0"/>
              </a:rPr>
              <a:t>               ……J R K Kumar </a:t>
            </a:r>
            <a:r>
              <a:rPr lang="en-US" sz="3600" b="1" dirty="0" err="1">
                <a:solidFill>
                  <a:srgbClr val="0000CC"/>
                </a:solidFill>
                <a:latin typeface="Times New Roman" pitchFamily="18" charset="0"/>
                <a:cs typeface="Times New Roman" pitchFamily="18" charset="0"/>
              </a:rPr>
              <a:t>Dabbakuti</a:t>
            </a:r>
            <a:endParaRPr lang="en-US" sz="3600" b="1" dirty="0">
              <a:solidFill>
                <a:srgbClr val="0000CC"/>
              </a:solidFill>
              <a:latin typeface="Times New Roman" pitchFamily="18" charset="0"/>
              <a:cs typeface="Times New Roman" pitchFamily="18" charset="0"/>
            </a:endParaRPr>
          </a:p>
        </p:txBody>
      </p:sp>
    </p:spTree>
    <p:extLst>
      <p:ext uri="{BB962C8B-B14F-4D97-AF65-F5344CB8AC3E}">
        <p14:creationId xmlns:p14="http://schemas.microsoft.com/office/powerpoint/2010/main" val="174583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 y="740481"/>
            <a:ext cx="1218895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a:extLst>
              <a:ext uri="{FF2B5EF4-FFF2-40B4-BE49-F238E27FC236}">
                <a16:creationId xmlns:a16="http://schemas.microsoft.com/office/drawing/2014/main" id="{B06A68B8-2034-4381-BE0D-FF4A39637003}"/>
              </a:ext>
            </a:extLst>
          </p:cNvPr>
          <p:cNvSpPr/>
          <p:nvPr/>
        </p:nvSpPr>
        <p:spPr>
          <a:xfrm>
            <a:off x="0" y="6534868"/>
            <a:ext cx="8078771"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a:extLst>
              <a:ext uri="{FF2B5EF4-FFF2-40B4-BE49-F238E27FC236}">
                <a16:creationId xmlns:a16="http://schemas.microsoft.com/office/drawing/2014/main" id="{0778EC2D-E48C-4275-8B79-39F7F12AC733}"/>
              </a:ext>
            </a:extLst>
          </p:cNvPr>
          <p:cNvSpPr/>
          <p:nvPr/>
        </p:nvSpPr>
        <p:spPr>
          <a:xfrm>
            <a:off x="121920" y="826950"/>
            <a:ext cx="11948160" cy="5021055"/>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IN" sz="2400" dirty="0">
                <a:solidFill>
                  <a:srgbClr val="000099"/>
                </a:solidFill>
                <a:latin typeface="Times New Roman" pitchFamily="18" charset="0"/>
                <a:cs typeface="Times New Roman" pitchFamily="18" charset="0"/>
              </a:rPr>
              <a:t>Global Navigation Satellite System (GNSS)</a:t>
            </a:r>
            <a:r>
              <a:rPr lang="en-US" sz="2400" dirty="0">
                <a:latin typeface="Times New Roman" pitchFamily="18" charset="0"/>
                <a:cs typeface="Times New Roman" pitchFamily="18" charset="0"/>
              </a:rPr>
              <a:t> comprise several constellations such as </a:t>
            </a:r>
            <a:endParaRPr lang="en-IN" sz="2400" dirty="0">
              <a:latin typeface="Times New Roman" pitchFamily="18" charset="0"/>
              <a:cs typeface="Times New Roman" pitchFamily="18" charset="0"/>
            </a:endParaRPr>
          </a:p>
          <a:p>
            <a:pPr lvl="1" algn="just">
              <a:lnSpc>
                <a:spcPct val="150000"/>
              </a:lnSpc>
            </a:pPr>
            <a:r>
              <a:rPr lang="en-IN" sz="2400" dirty="0">
                <a:solidFill>
                  <a:srgbClr val="FF0000"/>
                </a:solidFill>
                <a:latin typeface="Times New Roman" pitchFamily="18" charset="0"/>
                <a:cs typeface="Times New Roman" pitchFamily="18" charset="0"/>
              </a:rPr>
              <a:t>GPS                   (United States)</a:t>
            </a:r>
          </a:p>
          <a:p>
            <a:pPr lvl="1" algn="just">
              <a:lnSpc>
                <a:spcPct val="150000"/>
              </a:lnSpc>
            </a:pPr>
            <a:r>
              <a:rPr lang="en-IN" sz="2400" dirty="0">
                <a:solidFill>
                  <a:srgbClr val="000099"/>
                </a:solidFill>
                <a:latin typeface="Times New Roman" pitchFamily="18" charset="0"/>
                <a:cs typeface="Times New Roman" pitchFamily="18" charset="0"/>
              </a:rPr>
              <a:t>GLONASS        (Russia)</a:t>
            </a:r>
          </a:p>
          <a:p>
            <a:pPr lvl="1" algn="just">
              <a:lnSpc>
                <a:spcPct val="150000"/>
              </a:lnSpc>
            </a:pPr>
            <a:r>
              <a:rPr lang="en-IN" sz="2400" dirty="0">
                <a:solidFill>
                  <a:srgbClr val="C00000"/>
                </a:solidFill>
                <a:latin typeface="Times New Roman" pitchFamily="18" charset="0"/>
                <a:cs typeface="Times New Roman" pitchFamily="18" charset="0"/>
              </a:rPr>
              <a:t>GALILEO         (Europe)</a:t>
            </a:r>
          </a:p>
          <a:p>
            <a:pPr lvl="1" algn="just">
              <a:lnSpc>
                <a:spcPct val="150000"/>
              </a:lnSpc>
            </a:pPr>
            <a:r>
              <a:rPr lang="en-IN" sz="2400" dirty="0">
                <a:solidFill>
                  <a:srgbClr val="7030A0"/>
                </a:solidFill>
                <a:latin typeface="Times New Roman" pitchFamily="18" charset="0"/>
                <a:cs typeface="Times New Roman" pitchFamily="18" charset="0"/>
              </a:rPr>
              <a:t>COMPASS         (China)</a:t>
            </a:r>
          </a:p>
          <a:p>
            <a:pPr lvl="1" algn="just">
              <a:lnSpc>
                <a:spcPct val="150000"/>
              </a:lnSpc>
            </a:pPr>
            <a:r>
              <a:rPr lang="en-IN" sz="2400" dirty="0">
                <a:solidFill>
                  <a:srgbClr val="FFC000"/>
                </a:solidFill>
                <a:latin typeface="Times New Roman" pitchFamily="18" charset="0"/>
                <a:cs typeface="Times New Roman" pitchFamily="18" charset="0"/>
              </a:rPr>
              <a:t>IRNSS                 (India)</a:t>
            </a:r>
          </a:p>
          <a:p>
            <a:pPr marL="342900" indent="-342900" algn="just">
              <a:lnSpc>
                <a:spcPct val="150000"/>
              </a:lnSpc>
              <a:buFont typeface="Wingdings" panose="05000000000000000000" pitchFamily="2" charset="2"/>
              <a:buChar char="§"/>
            </a:pPr>
            <a:r>
              <a:rPr lang="en-IN" sz="2400" dirty="0">
                <a:solidFill>
                  <a:srgbClr val="000099"/>
                </a:solidFill>
                <a:latin typeface="Times New Roman" pitchFamily="18" charset="0"/>
                <a:cs typeface="Times New Roman" pitchFamily="18" charset="0"/>
              </a:rPr>
              <a:t>GNSS </a:t>
            </a:r>
            <a:r>
              <a:rPr lang="en-US" sz="2400" dirty="0">
                <a:latin typeface="Times New Roman" pitchFamily="18" charset="0"/>
                <a:cs typeface="Times New Roman" pitchFamily="18" charset="0"/>
              </a:rPr>
              <a:t>is designed to provide the instantaneous </a:t>
            </a:r>
            <a:r>
              <a:rPr lang="en-US" sz="2400" dirty="0">
                <a:solidFill>
                  <a:srgbClr val="FF0000"/>
                </a:solidFill>
                <a:latin typeface="Times New Roman" pitchFamily="18" charset="0"/>
                <a:cs typeface="Times New Roman" pitchFamily="18" charset="0"/>
              </a:rPr>
              <a:t>positioning, timing and navigation (PTN) information </a:t>
            </a:r>
            <a:r>
              <a:rPr lang="en-US" sz="2400" dirty="0">
                <a:latin typeface="Times New Roman" pitchFamily="18" charset="0"/>
                <a:cs typeface="Times New Roman" pitchFamily="18" charset="0"/>
              </a:rPr>
              <a:t>any where in the world </a:t>
            </a:r>
            <a:r>
              <a:rPr lang="en-US" sz="2400" dirty="0">
                <a:solidFill>
                  <a:srgbClr val="000099"/>
                </a:solidFill>
                <a:latin typeface="Times New Roman" pitchFamily="18" charset="0"/>
                <a:cs typeface="Times New Roman" pitchFamily="18" charset="0"/>
              </a:rPr>
              <a:t>.</a:t>
            </a:r>
            <a:endParaRPr lang="en-IN" sz="2400" dirty="0">
              <a:solidFill>
                <a:srgbClr val="000099"/>
              </a:solidFill>
              <a:latin typeface="Times New Roman" pitchFamily="18" charset="0"/>
              <a:cs typeface="Times New Roman" pitchFamily="18" charset="0"/>
            </a:endParaRPr>
          </a:p>
          <a:p>
            <a:pPr lvl="1" algn="just">
              <a:lnSpc>
                <a:spcPct val="150000"/>
              </a:lnSpc>
            </a:pPr>
            <a:endParaRPr lang="en-IN" sz="2400" dirty="0">
              <a:solidFill>
                <a:srgbClr val="7030A0"/>
              </a:solidFill>
            </a:endParaRPr>
          </a:p>
        </p:txBody>
      </p:sp>
      <p:sp>
        <p:nvSpPr>
          <p:cNvPr id="5" name="Rectangle 4">
            <a:extLst>
              <a:ext uri="{FF2B5EF4-FFF2-40B4-BE49-F238E27FC236}">
                <a16:creationId xmlns:a16="http://schemas.microsoft.com/office/drawing/2014/main" id="{4FBFAF50-7AAB-4B8E-8250-BD3221F7670A}"/>
              </a:ext>
            </a:extLst>
          </p:cNvPr>
          <p:cNvSpPr/>
          <p:nvPr/>
        </p:nvSpPr>
        <p:spPr>
          <a:xfrm>
            <a:off x="300618" y="180619"/>
            <a:ext cx="4010713" cy="646331"/>
          </a:xfrm>
          <a:prstGeom prst="rect">
            <a:avLst/>
          </a:prstGeom>
        </p:spPr>
        <p:txBody>
          <a:bodyPr wrap="none">
            <a:spAutoFit/>
          </a:bodyPr>
          <a:lstStyle/>
          <a:p>
            <a:r>
              <a:rPr lang="en-US" sz="3600" b="1" dirty="0">
                <a:solidFill>
                  <a:srgbClr val="FF0000"/>
                </a:solidFill>
                <a:latin typeface="Times New Roman" pitchFamily="18" charset="0"/>
                <a:cs typeface="Times New Roman" pitchFamily="18" charset="0"/>
              </a:rPr>
              <a:t>Introduction GNSS</a:t>
            </a:r>
            <a:endParaRPr lang="en-IN" sz="3600" dirty="0"/>
          </a:p>
        </p:txBody>
      </p:sp>
    </p:spTree>
    <p:extLst>
      <p:ext uri="{BB962C8B-B14F-4D97-AF65-F5344CB8AC3E}">
        <p14:creationId xmlns:p14="http://schemas.microsoft.com/office/powerpoint/2010/main" val="349259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1000"/>
                                        <p:tgtEl>
                                          <p:spTgt spid="4">
                                            <p:txEl>
                                              <p:pRg st="2" end="2"/>
                                            </p:txEl>
                                          </p:spTgt>
                                        </p:tgtEl>
                                      </p:cBhvr>
                                    </p:animEffect>
                                    <p:anim calcmode="lin" valueType="num">
                                      <p:cBhvr>
                                        <p:cTn id="1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circle(in)">
                                      <p:cBhvr>
                                        <p:cTn id="20" dur="20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 y="740481"/>
            <a:ext cx="1218895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a:extLst>
              <a:ext uri="{FF2B5EF4-FFF2-40B4-BE49-F238E27FC236}">
                <a16:creationId xmlns:a16="http://schemas.microsoft.com/office/drawing/2014/main" id="{B06A68B8-2034-4381-BE0D-FF4A39637003}"/>
              </a:ext>
            </a:extLst>
          </p:cNvPr>
          <p:cNvSpPr/>
          <p:nvPr/>
        </p:nvSpPr>
        <p:spPr>
          <a:xfrm>
            <a:off x="0" y="6534868"/>
            <a:ext cx="8078771"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4FBFAF50-7AAB-4B8E-8250-BD3221F7670A}"/>
              </a:ext>
            </a:extLst>
          </p:cNvPr>
          <p:cNvSpPr/>
          <p:nvPr/>
        </p:nvSpPr>
        <p:spPr>
          <a:xfrm>
            <a:off x="300618" y="180619"/>
            <a:ext cx="4810291" cy="646331"/>
          </a:xfrm>
          <a:prstGeom prst="rect">
            <a:avLst/>
          </a:prstGeom>
        </p:spPr>
        <p:txBody>
          <a:bodyPr wrap="none">
            <a:spAutoFit/>
          </a:bodyPr>
          <a:lstStyle/>
          <a:p>
            <a:r>
              <a:rPr lang="en-US" sz="3600" b="1" dirty="0">
                <a:solidFill>
                  <a:srgbClr val="FF0000"/>
                </a:solidFill>
                <a:latin typeface="Times New Roman" pitchFamily="18" charset="0"/>
                <a:cs typeface="Times New Roman" pitchFamily="18" charset="0"/>
              </a:rPr>
              <a:t>Sources of GNSS error</a:t>
            </a:r>
            <a:endParaRPr lang="en-IN" sz="3600" dirty="0"/>
          </a:p>
        </p:txBody>
      </p:sp>
      <p:pic>
        <p:nvPicPr>
          <p:cNvPr id="6" name="Picture 5">
            <a:extLst>
              <a:ext uri="{FF2B5EF4-FFF2-40B4-BE49-F238E27FC236}">
                <a16:creationId xmlns:a16="http://schemas.microsoft.com/office/drawing/2014/main" id="{EBADABB4-10DD-41A8-8E2D-97A9F3B535B7}"/>
              </a:ext>
            </a:extLst>
          </p:cNvPr>
          <p:cNvPicPr/>
          <p:nvPr/>
        </p:nvPicPr>
        <p:blipFill>
          <a:blip r:embed="rId2" cstate="print"/>
          <a:srcRect/>
          <a:stretch>
            <a:fillRect/>
          </a:stretch>
        </p:blipFill>
        <p:spPr bwMode="auto">
          <a:xfrm>
            <a:off x="294640" y="913419"/>
            <a:ext cx="5801360" cy="5163350"/>
          </a:xfrm>
          <a:prstGeom prst="rect">
            <a:avLst/>
          </a:prstGeom>
          <a:noFill/>
          <a:ln w="9525">
            <a:noFill/>
            <a:miter lim="800000"/>
            <a:headEnd/>
            <a:tailEnd/>
          </a:ln>
        </p:spPr>
      </p:pic>
      <p:sp>
        <p:nvSpPr>
          <p:cNvPr id="2" name="Rectangle 1">
            <a:extLst>
              <a:ext uri="{FF2B5EF4-FFF2-40B4-BE49-F238E27FC236}">
                <a16:creationId xmlns:a16="http://schemas.microsoft.com/office/drawing/2014/main" id="{0A261EE9-2339-4EE1-8873-7BA44F73CFE5}"/>
              </a:ext>
            </a:extLst>
          </p:cNvPr>
          <p:cNvSpPr/>
          <p:nvPr/>
        </p:nvSpPr>
        <p:spPr>
          <a:xfrm>
            <a:off x="1181661" y="5986287"/>
            <a:ext cx="3692036" cy="507831"/>
          </a:xfrm>
          <a:prstGeom prst="rect">
            <a:avLst/>
          </a:prstGeom>
        </p:spPr>
        <p:txBody>
          <a:bodyPr wrap="none">
            <a:spAutoFit/>
          </a:bodyPr>
          <a:lstStyle/>
          <a:p>
            <a:pPr indent="457200" algn="ctr">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Mangal" panose="02040503050203030202" pitchFamily="18" charset="0"/>
              </a:rPr>
              <a:t> Sources of error in GPS signal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3" name="Table 2">
            <a:extLst>
              <a:ext uri="{FF2B5EF4-FFF2-40B4-BE49-F238E27FC236}">
                <a16:creationId xmlns:a16="http://schemas.microsoft.com/office/drawing/2014/main" id="{7E2F880D-BDF9-4CEC-9B9A-8103BF2C4229}"/>
              </a:ext>
            </a:extLst>
          </p:cNvPr>
          <p:cNvGraphicFramePr>
            <a:graphicFrameLocks noGrp="1"/>
          </p:cNvGraphicFramePr>
          <p:nvPr/>
        </p:nvGraphicFramePr>
        <p:xfrm>
          <a:off x="6391372" y="1459209"/>
          <a:ext cx="5343427" cy="3414803"/>
        </p:xfrm>
        <a:graphic>
          <a:graphicData uri="http://schemas.openxmlformats.org/drawingml/2006/table">
            <a:tbl>
              <a:tblPr>
                <a:tableStyleId>{5C22544A-7EE6-4342-B048-85BDC9FD1C3A}</a:tableStyleId>
              </a:tblPr>
              <a:tblGrid>
                <a:gridCol w="3410127">
                  <a:extLst>
                    <a:ext uri="{9D8B030D-6E8A-4147-A177-3AD203B41FA5}">
                      <a16:colId xmlns:a16="http://schemas.microsoft.com/office/drawing/2014/main" val="3663195522"/>
                    </a:ext>
                  </a:extLst>
                </a:gridCol>
                <a:gridCol w="1933300">
                  <a:extLst>
                    <a:ext uri="{9D8B030D-6E8A-4147-A177-3AD203B41FA5}">
                      <a16:colId xmlns:a16="http://schemas.microsoft.com/office/drawing/2014/main" val="1792398935"/>
                    </a:ext>
                  </a:extLst>
                </a:gridCol>
              </a:tblGrid>
              <a:tr h="871865">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Error Source</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gradFill>
                      <a:gsLst>
                        <a:gs pos="0">
                          <a:schemeClr val="accent1">
                            <a:lumMod val="45000"/>
                            <a:lumOff val="55000"/>
                          </a:schemeClr>
                        </a:gs>
                        <a:gs pos="100000">
                          <a:schemeClr val="accent1">
                            <a:lumMod val="30000"/>
                            <a:lumOff val="70000"/>
                          </a:schemeClr>
                        </a:gs>
                      </a:gsLst>
                      <a:lin ang="5400000" scaled="1"/>
                    </a:gradFill>
                  </a:tcPr>
                </a:tc>
                <a:tc>
                  <a:txBody>
                    <a:bodyPr/>
                    <a:lstStyle/>
                    <a:p>
                      <a:pPr algn="ctr" fontAlgn="ctr"/>
                      <a:r>
                        <a:rPr lang="en-IN" sz="2400" u="none" strike="noStrike" dirty="0">
                          <a:effectLst/>
                          <a:latin typeface="Times New Roman" panose="02020603050405020304" pitchFamily="18" charset="0"/>
                          <a:cs typeface="Times New Roman" panose="02020603050405020304" pitchFamily="18" charset="0"/>
                        </a:rPr>
                        <a:t>Error (meters)</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gradFill>
                      <a:gsLst>
                        <a:gs pos="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216606965"/>
                  </a:ext>
                </a:extLst>
              </a:tr>
              <a:tr h="423823">
                <a:tc>
                  <a:txBody>
                    <a:bodyPr/>
                    <a:lstStyle/>
                    <a:p>
                      <a:pPr algn="l" rtl="0" fontAlgn="t">
                        <a:buClr>
                          <a:schemeClr val="accent1"/>
                        </a:buClr>
                        <a:buSzPts val="1400"/>
                        <a:buFont typeface="Wingdings 2" panose="05020102010507070707" pitchFamily="18" charset="2"/>
                        <a:buNone/>
                      </a:pPr>
                      <a:r>
                        <a:rPr lang="en-IN" sz="2400" u="none" strike="noStrike" dirty="0">
                          <a:solidFill>
                            <a:srgbClr val="00B050"/>
                          </a:solidFill>
                          <a:effectLst/>
                          <a:latin typeface="Times New Roman" panose="02020603050405020304" pitchFamily="18" charset="0"/>
                          <a:cs typeface="Times New Roman" panose="02020603050405020304" pitchFamily="18" charset="0"/>
                        </a:rPr>
                        <a:t>Satellite Clocks</a:t>
                      </a:r>
                      <a:endParaRPr lang="en-IN" sz="2400" b="0" i="0" u="none" strike="noStrike" dirty="0">
                        <a:solidFill>
                          <a:srgbClr val="00B050"/>
                        </a:solidFill>
                        <a:effectLst/>
                        <a:latin typeface="Times New Roman" panose="02020603050405020304" pitchFamily="18" charset="0"/>
                        <a:cs typeface="Times New Roman" panose="02020603050405020304" pitchFamily="18" charset="0"/>
                      </a:endParaRPr>
                    </a:p>
                  </a:txBody>
                  <a:tcPr marL="6350" marR="6350" marT="6350" marB="0">
                    <a:solidFill>
                      <a:schemeClr val="bg1"/>
                    </a:solidFill>
                  </a:tcPr>
                </a:tc>
                <a:tc>
                  <a:txBody>
                    <a:bodyPr/>
                    <a:lstStyle/>
                    <a:p>
                      <a:pPr algn="ctr" rtl="0" fontAlgn="ctr"/>
                      <a:r>
                        <a:rPr lang="en-IN" sz="2400" u="none" strike="noStrike">
                          <a:solidFill>
                            <a:srgbClr val="00B050"/>
                          </a:solidFill>
                          <a:effectLst/>
                          <a:latin typeface="Times New Roman" panose="02020603050405020304" pitchFamily="18" charset="0"/>
                          <a:cs typeface="Times New Roman" panose="02020603050405020304" pitchFamily="18" charset="0"/>
                        </a:rPr>
                        <a:t>1.5</a:t>
                      </a:r>
                      <a:endParaRPr lang="en-IN" sz="2400" b="1" i="0" u="none" strike="noStrike">
                        <a:solidFill>
                          <a:srgbClr val="00B05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solidFill>
                  </a:tcPr>
                </a:tc>
                <a:extLst>
                  <a:ext uri="{0D108BD9-81ED-4DB2-BD59-A6C34878D82A}">
                    <a16:rowId xmlns:a16="http://schemas.microsoft.com/office/drawing/2014/main" val="2305653453"/>
                  </a:ext>
                </a:extLst>
              </a:tr>
              <a:tr h="423823">
                <a:tc>
                  <a:txBody>
                    <a:bodyPr/>
                    <a:lstStyle/>
                    <a:p>
                      <a:pPr algn="l" rtl="0" fontAlgn="t">
                        <a:buClr>
                          <a:schemeClr val="accent1"/>
                        </a:buClr>
                        <a:buSzPts val="1400"/>
                        <a:buFont typeface="Wingdings 2" panose="05020102010507070707" pitchFamily="18" charset="2"/>
                        <a:buNone/>
                      </a:pPr>
                      <a:r>
                        <a:rPr lang="en-IN" sz="2400" u="none" strike="noStrike" dirty="0">
                          <a:solidFill>
                            <a:srgbClr val="00B050"/>
                          </a:solidFill>
                          <a:effectLst/>
                          <a:latin typeface="Times New Roman" panose="02020603050405020304" pitchFamily="18" charset="0"/>
                          <a:cs typeface="Times New Roman" panose="02020603050405020304" pitchFamily="18" charset="0"/>
                        </a:rPr>
                        <a:t>Orbit Errors</a:t>
                      </a:r>
                      <a:endParaRPr lang="en-IN" sz="2400" b="0" i="0" u="none" strike="noStrike" dirty="0">
                        <a:solidFill>
                          <a:srgbClr val="00B050"/>
                        </a:solidFill>
                        <a:effectLst/>
                        <a:latin typeface="Times New Roman" panose="02020603050405020304" pitchFamily="18" charset="0"/>
                        <a:cs typeface="Times New Roman" panose="02020603050405020304" pitchFamily="18" charset="0"/>
                      </a:endParaRPr>
                    </a:p>
                  </a:txBody>
                  <a:tcPr marL="6350" marR="6350" marT="6350" marB="0">
                    <a:solidFill>
                      <a:schemeClr val="bg1"/>
                    </a:solidFill>
                  </a:tcPr>
                </a:tc>
                <a:tc>
                  <a:txBody>
                    <a:bodyPr/>
                    <a:lstStyle/>
                    <a:p>
                      <a:pPr algn="ctr" rtl="0" fontAlgn="ctr"/>
                      <a:r>
                        <a:rPr lang="en-IN" sz="2400" u="none" strike="noStrike" dirty="0">
                          <a:solidFill>
                            <a:srgbClr val="00B050"/>
                          </a:solidFill>
                          <a:effectLst/>
                          <a:latin typeface="Times New Roman" panose="02020603050405020304" pitchFamily="18" charset="0"/>
                          <a:cs typeface="Times New Roman" panose="02020603050405020304" pitchFamily="18" charset="0"/>
                        </a:rPr>
                        <a:t>2.5</a:t>
                      </a:r>
                      <a:endParaRPr lang="en-IN"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solidFill>
                  </a:tcPr>
                </a:tc>
                <a:extLst>
                  <a:ext uri="{0D108BD9-81ED-4DB2-BD59-A6C34878D82A}">
                    <a16:rowId xmlns:a16="http://schemas.microsoft.com/office/drawing/2014/main" val="336049902"/>
                  </a:ext>
                </a:extLst>
              </a:tr>
              <a:tr h="423823">
                <a:tc>
                  <a:txBody>
                    <a:bodyPr/>
                    <a:lstStyle/>
                    <a:p>
                      <a:pPr algn="l" rtl="0" fontAlgn="t">
                        <a:buClr>
                          <a:schemeClr val="accent1"/>
                        </a:buClr>
                        <a:buSzPts val="1400"/>
                        <a:buFont typeface="Wingdings 2" panose="05020102010507070707" pitchFamily="18" charset="2"/>
                        <a:buNone/>
                      </a:pPr>
                      <a:r>
                        <a:rPr lang="en-IN" sz="2400" b="1" u="none" strike="noStrike" dirty="0">
                          <a:solidFill>
                            <a:srgbClr val="FF0000"/>
                          </a:solidFill>
                          <a:effectLst/>
                          <a:latin typeface="Times New Roman" panose="02020603050405020304" pitchFamily="18" charset="0"/>
                          <a:cs typeface="Times New Roman" panose="02020603050405020304" pitchFamily="18" charset="0"/>
                        </a:rPr>
                        <a:t>Ionosphere</a:t>
                      </a:r>
                      <a:endParaRPr lang="en-IN"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gradFill>
                      <a:gsLst>
                        <a:gs pos="0">
                          <a:schemeClr val="accent1">
                            <a:lumMod val="45000"/>
                            <a:lumOff val="55000"/>
                          </a:schemeClr>
                        </a:gs>
                        <a:gs pos="100000">
                          <a:schemeClr val="accent1">
                            <a:lumMod val="30000"/>
                            <a:lumOff val="70000"/>
                          </a:schemeClr>
                        </a:gs>
                      </a:gsLst>
                      <a:lin ang="5400000" scaled="1"/>
                    </a:gradFill>
                  </a:tcPr>
                </a:tc>
                <a:tc>
                  <a:txBody>
                    <a:bodyPr/>
                    <a:lstStyle/>
                    <a:p>
                      <a:pPr algn="ctr" rtl="0" fontAlgn="ctr"/>
                      <a:r>
                        <a:rPr lang="en-IN" sz="2400" b="1" u="none" strike="noStrike" dirty="0">
                          <a:solidFill>
                            <a:srgbClr val="FF0000"/>
                          </a:solidFill>
                          <a:effectLst/>
                          <a:latin typeface="Times New Roman" panose="02020603050405020304" pitchFamily="18" charset="0"/>
                          <a:cs typeface="Times New Roman" panose="02020603050405020304" pitchFamily="18" charset="0"/>
                        </a:rPr>
                        <a:t>5.0</a:t>
                      </a:r>
                      <a:endParaRPr lang="en-IN"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gradFill>
                      <a:gsLst>
                        <a:gs pos="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66495473"/>
                  </a:ext>
                </a:extLst>
              </a:tr>
              <a:tr h="423823">
                <a:tc>
                  <a:txBody>
                    <a:bodyPr/>
                    <a:lstStyle/>
                    <a:p>
                      <a:pPr algn="l" rtl="0" fontAlgn="t">
                        <a:buClr>
                          <a:schemeClr val="accent1"/>
                        </a:buClr>
                        <a:buSzPts val="1400"/>
                        <a:buFont typeface="Wingdings 2" panose="05020102010507070707" pitchFamily="18" charset="2"/>
                        <a:buNone/>
                      </a:pPr>
                      <a:r>
                        <a:rPr lang="en-IN" sz="2400" u="none" strike="noStrike" dirty="0">
                          <a:solidFill>
                            <a:srgbClr val="FF0000"/>
                          </a:solidFill>
                          <a:effectLst/>
                          <a:latin typeface="Times New Roman" panose="02020603050405020304" pitchFamily="18" charset="0"/>
                          <a:cs typeface="Times New Roman" panose="02020603050405020304" pitchFamily="18" charset="0"/>
                        </a:rPr>
                        <a:t>Troposphere</a:t>
                      </a:r>
                      <a:endParaRPr lang="en-IN" sz="24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oFill/>
                  </a:tcPr>
                </a:tc>
                <a:tc>
                  <a:txBody>
                    <a:bodyPr/>
                    <a:lstStyle/>
                    <a:p>
                      <a:pPr algn="ctr" rtl="0" fontAlgn="ctr"/>
                      <a:r>
                        <a:rPr lang="en-IN" sz="2400" u="none" strike="noStrike" dirty="0">
                          <a:solidFill>
                            <a:srgbClr val="FF0000"/>
                          </a:solidFill>
                          <a:effectLst/>
                          <a:latin typeface="Times New Roman" panose="02020603050405020304" pitchFamily="18" charset="0"/>
                          <a:cs typeface="Times New Roman" panose="02020603050405020304" pitchFamily="18" charset="0"/>
                        </a:rPr>
                        <a:t>0.5</a:t>
                      </a:r>
                      <a:endParaRPr lang="en-IN" sz="2400" b="1"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ctr">
                    <a:noFill/>
                  </a:tcPr>
                </a:tc>
                <a:extLst>
                  <a:ext uri="{0D108BD9-81ED-4DB2-BD59-A6C34878D82A}">
                    <a16:rowId xmlns:a16="http://schemas.microsoft.com/office/drawing/2014/main" val="625305837"/>
                  </a:ext>
                </a:extLst>
              </a:tr>
              <a:tr h="423823">
                <a:tc>
                  <a:txBody>
                    <a:bodyPr/>
                    <a:lstStyle/>
                    <a:p>
                      <a:pPr algn="l" rtl="0" fontAlgn="t">
                        <a:buClr>
                          <a:schemeClr val="accent1"/>
                        </a:buClr>
                        <a:buSzPts val="1400"/>
                        <a:buFont typeface="Wingdings 2" panose="05020102010507070707" pitchFamily="18" charset="2"/>
                        <a:buNone/>
                      </a:pPr>
                      <a:r>
                        <a:rPr lang="en-IN" sz="2400" u="none" strike="noStrike" dirty="0">
                          <a:solidFill>
                            <a:srgbClr val="000099"/>
                          </a:solidFill>
                          <a:effectLst/>
                          <a:latin typeface="Times New Roman" panose="02020603050405020304" pitchFamily="18" charset="0"/>
                          <a:cs typeface="Times New Roman" panose="02020603050405020304" pitchFamily="18" charset="0"/>
                        </a:rPr>
                        <a:t>Receiver Noise</a:t>
                      </a:r>
                      <a:endParaRPr lang="en-IN" sz="2400" b="0" i="0" u="none" strike="noStrike" dirty="0">
                        <a:solidFill>
                          <a:srgbClr val="000099"/>
                        </a:solidFill>
                        <a:effectLst/>
                        <a:latin typeface="Times New Roman" panose="02020603050405020304" pitchFamily="18" charset="0"/>
                        <a:cs typeface="Times New Roman" panose="02020603050405020304" pitchFamily="18" charset="0"/>
                      </a:endParaRPr>
                    </a:p>
                  </a:txBody>
                  <a:tcPr marL="6350" marR="6350" marT="6350" marB="0">
                    <a:noFill/>
                  </a:tcPr>
                </a:tc>
                <a:tc>
                  <a:txBody>
                    <a:bodyPr/>
                    <a:lstStyle/>
                    <a:p>
                      <a:pPr algn="ctr" rtl="0" fontAlgn="ctr"/>
                      <a:r>
                        <a:rPr lang="en-IN" sz="2400" u="none" strike="noStrike">
                          <a:solidFill>
                            <a:srgbClr val="000099"/>
                          </a:solidFill>
                          <a:effectLst/>
                          <a:latin typeface="Times New Roman" panose="02020603050405020304" pitchFamily="18" charset="0"/>
                          <a:cs typeface="Times New Roman" panose="02020603050405020304" pitchFamily="18" charset="0"/>
                        </a:rPr>
                        <a:t>0.3</a:t>
                      </a:r>
                      <a:endParaRPr lang="en-IN" sz="2400" b="1" i="0" u="none" strike="noStrike">
                        <a:solidFill>
                          <a:srgbClr val="000099"/>
                        </a:solidFill>
                        <a:effectLst/>
                        <a:latin typeface="Times New Roman" panose="02020603050405020304" pitchFamily="18" charset="0"/>
                        <a:cs typeface="Times New Roman" panose="02020603050405020304" pitchFamily="18" charset="0"/>
                      </a:endParaRPr>
                    </a:p>
                  </a:txBody>
                  <a:tcPr marL="6350" marR="6350" marT="6350" marB="0" anchor="ctr">
                    <a:noFill/>
                  </a:tcPr>
                </a:tc>
                <a:extLst>
                  <a:ext uri="{0D108BD9-81ED-4DB2-BD59-A6C34878D82A}">
                    <a16:rowId xmlns:a16="http://schemas.microsoft.com/office/drawing/2014/main" val="3424150279"/>
                  </a:ext>
                </a:extLst>
              </a:tr>
              <a:tr h="423823">
                <a:tc>
                  <a:txBody>
                    <a:bodyPr/>
                    <a:lstStyle/>
                    <a:p>
                      <a:pPr algn="l" rtl="0" fontAlgn="t">
                        <a:buClr>
                          <a:schemeClr val="accent1"/>
                        </a:buClr>
                        <a:buSzPts val="1400"/>
                        <a:buFont typeface="Wingdings 2" panose="05020102010507070707" pitchFamily="18" charset="2"/>
                        <a:buNone/>
                      </a:pPr>
                      <a:r>
                        <a:rPr lang="en-IN" sz="2400" u="none" strike="noStrike" dirty="0">
                          <a:solidFill>
                            <a:srgbClr val="000099"/>
                          </a:solidFill>
                          <a:effectLst/>
                          <a:latin typeface="Times New Roman" panose="02020603050405020304" pitchFamily="18" charset="0"/>
                          <a:cs typeface="Times New Roman" panose="02020603050405020304" pitchFamily="18" charset="0"/>
                        </a:rPr>
                        <a:t>Multipath</a:t>
                      </a:r>
                      <a:endParaRPr lang="en-IN" sz="2400" b="0" i="0" u="none" strike="noStrike" dirty="0">
                        <a:solidFill>
                          <a:srgbClr val="000099"/>
                        </a:solidFill>
                        <a:effectLst/>
                        <a:latin typeface="Times New Roman" panose="02020603050405020304" pitchFamily="18" charset="0"/>
                        <a:cs typeface="Times New Roman" panose="02020603050405020304" pitchFamily="18" charset="0"/>
                      </a:endParaRPr>
                    </a:p>
                  </a:txBody>
                  <a:tcPr marL="6350" marR="6350" marT="6350" marB="0">
                    <a:noFill/>
                  </a:tcPr>
                </a:tc>
                <a:tc>
                  <a:txBody>
                    <a:bodyPr/>
                    <a:lstStyle/>
                    <a:p>
                      <a:pPr algn="ctr" rtl="0" fontAlgn="ctr"/>
                      <a:r>
                        <a:rPr lang="en-IN" sz="2400" u="none" strike="noStrike" dirty="0">
                          <a:solidFill>
                            <a:srgbClr val="000099"/>
                          </a:solidFill>
                          <a:effectLst/>
                          <a:latin typeface="Times New Roman" panose="02020603050405020304" pitchFamily="18" charset="0"/>
                          <a:cs typeface="Times New Roman" panose="02020603050405020304" pitchFamily="18" charset="0"/>
                        </a:rPr>
                        <a:t>0.6</a:t>
                      </a:r>
                      <a:endParaRPr lang="en-IN" sz="2400" b="1" i="0" u="none" strike="noStrike" dirty="0">
                        <a:solidFill>
                          <a:srgbClr val="000099"/>
                        </a:solidFill>
                        <a:effectLst/>
                        <a:latin typeface="Times New Roman" panose="02020603050405020304" pitchFamily="18" charset="0"/>
                        <a:cs typeface="Times New Roman" panose="02020603050405020304" pitchFamily="18" charset="0"/>
                      </a:endParaRPr>
                    </a:p>
                  </a:txBody>
                  <a:tcPr marL="6350" marR="6350" marT="6350" marB="0" anchor="ctr">
                    <a:noFill/>
                  </a:tcPr>
                </a:tc>
                <a:extLst>
                  <a:ext uri="{0D108BD9-81ED-4DB2-BD59-A6C34878D82A}">
                    <a16:rowId xmlns:a16="http://schemas.microsoft.com/office/drawing/2014/main" val="4227255433"/>
                  </a:ext>
                </a:extLst>
              </a:tr>
            </a:tbl>
          </a:graphicData>
        </a:graphic>
      </p:graphicFrame>
      <p:sp>
        <p:nvSpPr>
          <p:cNvPr id="7" name="Rectangle 6">
            <a:extLst>
              <a:ext uri="{FF2B5EF4-FFF2-40B4-BE49-F238E27FC236}">
                <a16:creationId xmlns:a16="http://schemas.microsoft.com/office/drawing/2014/main" id="{7E09134B-458F-46AB-AD39-A6EDD54BE2E4}"/>
              </a:ext>
            </a:extLst>
          </p:cNvPr>
          <p:cNvSpPr/>
          <p:nvPr/>
        </p:nvSpPr>
        <p:spPr>
          <a:xfrm>
            <a:off x="7326853" y="951378"/>
            <a:ext cx="2873865" cy="507831"/>
          </a:xfrm>
          <a:prstGeom prst="rect">
            <a:avLst/>
          </a:prstGeom>
        </p:spPr>
        <p:txBody>
          <a:bodyPr wrap="none">
            <a:spAutoFit/>
          </a:bodyPr>
          <a:lstStyle/>
          <a:p>
            <a:pPr algn="ctr">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Mangal" panose="02040503050203030202" pitchFamily="18" charset="0"/>
              </a:rPr>
              <a:t>Table 1: GPS Error Budget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Rectangle 10">
            <a:extLst>
              <a:ext uri="{FF2B5EF4-FFF2-40B4-BE49-F238E27FC236}">
                <a16:creationId xmlns:a16="http://schemas.microsoft.com/office/drawing/2014/main" id="{84EF5C66-5BEC-4217-BB6F-EB06EA93B93A}"/>
              </a:ext>
            </a:extLst>
          </p:cNvPr>
          <p:cNvSpPr/>
          <p:nvPr/>
        </p:nvSpPr>
        <p:spPr>
          <a:xfrm>
            <a:off x="6096000" y="5223855"/>
            <a:ext cx="6096000" cy="830997"/>
          </a:xfrm>
          <a:prstGeom prst="rect">
            <a:avLst/>
          </a:prstGeom>
        </p:spPr>
        <p:txBody>
          <a:bodyPr>
            <a:spAutoFit/>
          </a:bodyPr>
          <a:lstStyle/>
          <a:p>
            <a:pPr marL="285750" indent="-285750">
              <a:buFont typeface="Wingdings" panose="05000000000000000000" pitchFamily="2" charset="2"/>
              <a:buChar char="§"/>
            </a:pPr>
            <a:r>
              <a:rPr lang="en-US" sz="2400" dirty="0">
                <a:latin typeface="Times New Roman" pitchFamily="18" charset="0"/>
                <a:cs typeface="Times New Roman" pitchFamily="18" charset="0"/>
              </a:rPr>
              <a:t>Among all the errors, </a:t>
            </a:r>
            <a:r>
              <a:rPr lang="en-US" sz="2400" b="1" dirty="0">
                <a:solidFill>
                  <a:srgbClr val="FF0000"/>
                </a:solidFill>
                <a:latin typeface="Times New Roman" pitchFamily="18" charset="0"/>
                <a:cs typeface="Times New Roman" pitchFamily="18" charset="0"/>
              </a:rPr>
              <a:t>ionospheric error </a:t>
            </a:r>
            <a:r>
              <a:rPr lang="en-US" sz="2400" dirty="0">
                <a:latin typeface="Times New Roman" pitchFamily="18" charset="0"/>
                <a:cs typeface="Times New Roman" pitchFamily="18" charset="0"/>
              </a:rPr>
              <a:t>is found to be the most dominant</a:t>
            </a:r>
            <a:endParaRPr lang="en-IN" sz="2400" dirty="0"/>
          </a:p>
        </p:txBody>
      </p:sp>
    </p:spTree>
    <p:extLst>
      <p:ext uri="{BB962C8B-B14F-4D97-AF65-F5344CB8AC3E}">
        <p14:creationId xmlns:p14="http://schemas.microsoft.com/office/powerpoint/2010/main" val="64582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FE3FD16C-89F3-4677-8A86-8E2B6EC7D997}"/>
              </a:ext>
            </a:extLst>
          </p:cNvPr>
          <p:cNvGrpSpPr/>
          <p:nvPr/>
        </p:nvGrpSpPr>
        <p:grpSpPr>
          <a:xfrm>
            <a:off x="120793" y="0"/>
            <a:ext cx="12188952" cy="591850"/>
            <a:chOff x="-183765" y="-267767"/>
            <a:chExt cx="12188952" cy="591850"/>
          </a:xfrm>
        </p:grpSpPr>
        <p:sp>
          <p:nvSpPr>
            <p:cNvPr id="8" name="Rectangle 7"/>
            <p:cNvSpPr/>
            <p:nvPr/>
          </p:nvSpPr>
          <p:spPr>
            <a:xfrm>
              <a:off x="-183765" y="278364"/>
              <a:ext cx="1218895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4FBFAF50-7AAB-4B8E-8250-BD3221F7670A}"/>
                </a:ext>
              </a:extLst>
            </p:cNvPr>
            <p:cNvSpPr/>
            <p:nvPr/>
          </p:nvSpPr>
          <p:spPr>
            <a:xfrm>
              <a:off x="3558968" y="-267767"/>
              <a:ext cx="3398494" cy="461665"/>
            </a:xfrm>
            <a:prstGeom prst="rect">
              <a:avLst/>
            </a:prstGeom>
          </p:spPr>
          <p:txBody>
            <a:bodyPr wrap="none">
              <a:spAutoFit/>
            </a:bodyPr>
            <a:lstStyle/>
            <a:p>
              <a:r>
                <a:rPr lang="en-US" sz="2400" b="1" dirty="0">
                  <a:solidFill>
                    <a:srgbClr val="FF0000"/>
                  </a:solidFill>
                  <a:latin typeface="Times New Roman" pitchFamily="18" charset="0"/>
                  <a:cs typeface="Times New Roman" pitchFamily="18" charset="0"/>
                </a:rPr>
                <a:t>(Total Electron Content)</a:t>
              </a:r>
              <a:endParaRPr lang="en-IN" sz="2400" dirty="0"/>
            </a:p>
          </p:txBody>
        </p:sp>
      </p:grpSp>
      <p:sp>
        <p:nvSpPr>
          <p:cNvPr id="2" name="Rectangle 1">
            <a:extLst>
              <a:ext uri="{FF2B5EF4-FFF2-40B4-BE49-F238E27FC236}">
                <a16:creationId xmlns:a16="http://schemas.microsoft.com/office/drawing/2014/main" id="{0365610B-245A-4A50-A397-25485C11A2AF}"/>
              </a:ext>
            </a:extLst>
          </p:cNvPr>
          <p:cNvSpPr/>
          <p:nvPr/>
        </p:nvSpPr>
        <p:spPr>
          <a:xfrm>
            <a:off x="0" y="430802"/>
            <a:ext cx="12192001" cy="5632311"/>
          </a:xfrm>
          <a:prstGeom prst="rect">
            <a:avLst/>
          </a:prstGeom>
        </p:spPr>
        <p:txBody>
          <a:bodyPr wrap="square">
            <a:spAutoFit/>
          </a:bodyPr>
          <a:lstStyle/>
          <a:p>
            <a:pPr marL="285750" indent="-285750">
              <a:lnSpc>
                <a:spcPct val="200000"/>
              </a:lnSpc>
              <a:buFont typeface="Wingdings" panose="05000000000000000000" pitchFamily="2" charset="2"/>
              <a:buChar char="q"/>
            </a:pPr>
            <a:r>
              <a:rPr lang="fr-FR" b="1" dirty="0"/>
              <a:t>TEC </a:t>
            </a:r>
            <a:r>
              <a:rPr lang="fr-FR" b="1" dirty="0" err="1"/>
              <a:t>is</a:t>
            </a:r>
            <a:r>
              <a:rPr lang="fr-FR" b="1" dirty="0"/>
              <a:t> </a:t>
            </a:r>
            <a:r>
              <a:rPr lang="fr-FR" sz="2000" dirty="0">
                <a:latin typeface="Times New Roman" panose="02020603050405020304" pitchFamily="18" charset="0"/>
                <a:cs typeface="Times New Roman" panose="02020603050405020304" pitchFamily="18" charset="0"/>
              </a:rPr>
              <a:t>an important descriptive </a:t>
            </a:r>
            <a:r>
              <a:rPr lang="fr-FR" sz="2000" dirty="0" err="1">
                <a:latin typeface="Times New Roman" panose="02020603050405020304" pitchFamily="18" charset="0"/>
                <a:cs typeface="Times New Roman" panose="02020603050405020304" pitchFamily="18" charset="0"/>
              </a:rPr>
              <a:t>quantity</a:t>
            </a:r>
            <a:r>
              <a:rPr lang="fr-FR" sz="2000" dirty="0">
                <a:latin typeface="Times New Roman" panose="02020603050405020304" pitchFamily="18" charset="0"/>
                <a:cs typeface="Times New Roman" panose="02020603050405020304" pitchFamily="18" charset="0"/>
              </a:rPr>
              <a:t> for </a:t>
            </a:r>
            <a:r>
              <a:rPr lang="en-US" sz="2000" dirty="0">
                <a:latin typeface="Times New Roman" panose="02020603050405020304" pitchFamily="18" charset="0"/>
                <a:cs typeface="Times New Roman" panose="02020603050405020304" pitchFamily="18" charset="0"/>
              </a:rPr>
              <a:t>the ionosphere</a:t>
            </a:r>
          </a:p>
          <a:p>
            <a:pPr marL="342900" indent="-342900">
              <a:lnSpc>
                <a:spcPct val="20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key parameter for the correction of ionospheric effects which degrade GNSS positioning accuracy </a:t>
            </a:r>
            <a:r>
              <a:rPr lang="en-US" sz="200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1</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2</a:t>
            </a:r>
            <a:r>
              <a:rPr lang="en-US" sz="2000" dirty="0">
                <a:solidFill>
                  <a:srgbClr val="000000"/>
                </a:solidFill>
                <a:latin typeface="Times New Roman" panose="02020603050405020304" pitchFamily="18" charset="0"/>
                <a:cs typeface="Times New Roman" panose="02020603050405020304" pitchFamily="18" charset="0"/>
              </a:rPr>
              <a:t>] and the monitoring of space weather events. </a:t>
            </a:r>
          </a:p>
          <a:p>
            <a:pPr marL="342900" indent="-342900" algn="just">
              <a:lnSpc>
                <a:spcPct val="200000"/>
              </a:lnSpc>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Each satellite broadcasts two L-band signals at 1575.42 MHz (</a:t>
            </a:r>
            <a:r>
              <a:rPr lang="en-US" sz="2000" i="1" dirty="0">
                <a:solidFill>
                  <a:srgbClr val="000000"/>
                </a:solidFill>
                <a:latin typeface="Times New Roman" panose="02020603050405020304" pitchFamily="18" charset="0"/>
                <a:cs typeface="Times New Roman" panose="02020603050405020304" pitchFamily="18" charset="0"/>
              </a:rPr>
              <a:t>f1</a:t>
            </a:r>
            <a:r>
              <a:rPr lang="en-US" sz="2000" dirty="0">
                <a:solidFill>
                  <a:srgbClr val="000000"/>
                </a:solidFill>
                <a:latin typeface="Times New Roman" panose="02020603050405020304" pitchFamily="18" charset="0"/>
                <a:cs typeface="Times New Roman" panose="02020603050405020304" pitchFamily="18" charset="0"/>
              </a:rPr>
              <a:t>) and 1227.60 MHz (</a:t>
            </a:r>
            <a:r>
              <a:rPr lang="en-US" sz="2000" i="1" dirty="0">
                <a:solidFill>
                  <a:srgbClr val="000000"/>
                </a:solidFill>
                <a:latin typeface="Times New Roman" panose="02020603050405020304" pitchFamily="18" charset="0"/>
                <a:cs typeface="Times New Roman" panose="02020603050405020304" pitchFamily="18" charset="0"/>
              </a:rPr>
              <a:t>f2</a:t>
            </a:r>
            <a:r>
              <a:rPr lang="en-US" sz="2000" dirty="0">
                <a:solidFill>
                  <a:srgbClr val="000000"/>
                </a:solidFill>
                <a:latin typeface="Times New Roman" panose="02020603050405020304" pitchFamily="18" charset="0"/>
                <a:cs typeface="Times New Roman" panose="02020603050405020304" pitchFamily="18" charset="0"/>
              </a:rPr>
              <a:t>) frequencies. </a:t>
            </a:r>
          </a:p>
          <a:p>
            <a:pPr marL="342900" indent="-342900" algn="just">
              <a:lnSpc>
                <a:spcPct val="200000"/>
              </a:lnSpc>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Time delay measurements of L1 and L2 frequencies can therefore be converted to TEC along the ray path from the receiver to the satellite.</a:t>
            </a:r>
          </a:p>
          <a:p>
            <a:pPr marL="342900" indent="-342900" algn="just">
              <a:lnSpc>
                <a:spcPct val="150000"/>
              </a:lnSpc>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146690A4-2FCA-40B9-A738-38ACC8840A49}"/>
              </a:ext>
            </a:extLst>
          </p:cNvPr>
          <p:cNvPicPr>
            <a:picLocks noChangeAspect="1"/>
          </p:cNvPicPr>
          <p:nvPr/>
        </p:nvPicPr>
        <p:blipFill>
          <a:blip r:embed="rId2"/>
          <a:stretch>
            <a:fillRect/>
          </a:stretch>
        </p:blipFill>
        <p:spPr>
          <a:xfrm>
            <a:off x="990140" y="4279869"/>
            <a:ext cx="5343525" cy="1524000"/>
          </a:xfrm>
          <a:prstGeom prst="rect">
            <a:avLst/>
          </a:prstGeom>
        </p:spPr>
      </p:pic>
    </p:spTree>
    <p:extLst>
      <p:ext uri="{BB962C8B-B14F-4D97-AF65-F5344CB8AC3E}">
        <p14:creationId xmlns:p14="http://schemas.microsoft.com/office/powerpoint/2010/main" val="1924443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7" name="Rectangle 6">
            <a:extLst>
              <a:ext uri="{FF2B5EF4-FFF2-40B4-BE49-F238E27FC236}">
                <a16:creationId xmlns:a16="http://schemas.microsoft.com/office/drawing/2014/main" id="{D2250759-96DD-45B7-8FF6-8647519817F9}"/>
              </a:ext>
            </a:extLst>
          </p:cNvPr>
          <p:cNvSpPr/>
          <p:nvPr/>
        </p:nvSpPr>
        <p:spPr>
          <a:xfrm>
            <a:off x="387927" y="1925271"/>
            <a:ext cx="11222182" cy="1845185"/>
          </a:xfrm>
          <a:prstGeom prst="rect">
            <a:avLst/>
          </a:prstGeom>
        </p:spPr>
        <p:txBody>
          <a:bodyPr wrap="square">
            <a:spAutoFit/>
          </a:bodyPr>
          <a:lstStyle/>
          <a:p>
            <a:pPr marL="342900" indent="-342900" algn="just">
              <a:lnSpc>
                <a:spcPct val="200000"/>
              </a:lnSpc>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Hence, TEC is an important parameter to detect ionospheric disturbances which could affect aircraft and spacecraft crew and equipment, wired and wireless communication, electric power distribution grids, surveying and navigation, all with a social and economical severe impact [</a:t>
            </a:r>
            <a:r>
              <a:rPr lang="en-US" sz="2000" dirty="0">
                <a:solidFill>
                  <a:srgbClr val="0000FF"/>
                </a:solidFill>
                <a:latin typeface="Times New Roman" panose="02020603050405020304" pitchFamily="18" charset="0"/>
                <a:cs typeface="Times New Roman" panose="02020603050405020304" pitchFamily="18" charset="0"/>
              </a:rPr>
              <a:t>3</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FF"/>
                </a:solidFill>
                <a:latin typeface="Times New Roman" panose="02020603050405020304" pitchFamily="18" charset="0"/>
                <a:cs typeface="Times New Roman" panose="02020603050405020304" pitchFamily="18" charset="0"/>
              </a:rPr>
              <a:t>4</a:t>
            </a:r>
            <a:r>
              <a:rPr lang="en-US" sz="200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A8E909E-D9D3-45B9-8AB4-BD9198536808}"/>
              </a:ext>
            </a:extLst>
          </p:cNvPr>
          <p:cNvSpPr/>
          <p:nvPr/>
        </p:nvSpPr>
        <p:spPr>
          <a:xfrm>
            <a:off x="1493453" y="4184889"/>
            <a:ext cx="10002982" cy="458074"/>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IN" b="1" dirty="0">
                <a:solidFill>
                  <a:srgbClr val="FF0000"/>
                </a:solidFill>
                <a:latin typeface="Times New Roman" panose="02020603050405020304" pitchFamily="18" charset="0"/>
                <a:cs typeface="Times New Roman" panose="02020603050405020304" pitchFamily="18" charset="0"/>
              </a:rPr>
              <a:t>How to </a:t>
            </a:r>
            <a:r>
              <a:rPr lang="en-US" b="1" dirty="0">
                <a:solidFill>
                  <a:srgbClr val="FF0000"/>
                </a:solidFill>
                <a:latin typeface="Times New Roman" panose="02020603050405020304" pitchFamily="18" charset="0"/>
                <a:cs typeface="Times New Roman" panose="02020603050405020304" pitchFamily="18" charset="0"/>
              </a:rPr>
              <a:t>Retrieve, processing and analysis GPS derived Ionospheric TEC</a:t>
            </a:r>
            <a:r>
              <a:rPr lang="en-IN"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241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3" name="Rectangle 2">
            <a:extLst>
              <a:ext uri="{FF2B5EF4-FFF2-40B4-BE49-F238E27FC236}">
                <a16:creationId xmlns:a16="http://schemas.microsoft.com/office/drawing/2014/main" id="{8FAAEC1F-B40C-4B21-BA6B-A53CB343252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9457" name="Picture 1">
            <a:extLst>
              <a:ext uri="{FF2B5EF4-FFF2-40B4-BE49-F238E27FC236}">
                <a16:creationId xmlns:a16="http://schemas.microsoft.com/office/drawing/2014/main" id="{3F30D7D3-0CAD-4829-8D34-7E1466C98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320" y="1665703"/>
            <a:ext cx="6127224" cy="39562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926A681-C21A-42D2-8A87-3F0EF1450F1C}"/>
              </a:ext>
            </a:extLst>
          </p:cNvPr>
          <p:cNvSpPr/>
          <p:nvPr/>
        </p:nvSpPr>
        <p:spPr>
          <a:xfrm>
            <a:off x="2253673" y="5805765"/>
            <a:ext cx="7148945" cy="400110"/>
          </a:xfrm>
          <a:prstGeom prst="rect">
            <a:avLst/>
          </a:prstGeom>
        </p:spPr>
        <p:txBody>
          <a:bodyPr wrap="square">
            <a:spAutoFit/>
          </a:bodyPr>
          <a:lstStyle/>
          <a:p>
            <a:pPr algn="ctr"/>
            <a:r>
              <a:rPr lang="en-US" altLang="en-US" sz="2000" b="1" dirty="0">
                <a:latin typeface="Times" panose="02020603050405020304" pitchFamily="18" charset="0"/>
                <a:ea typeface="Times New Roman" panose="02020603050405020304" pitchFamily="18" charset="0"/>
                <a:cs typeface="Times" panose="02020603050405020304" pitchFamily="18" charset="0"/>
              </a:rPr>
              <a:t>Fig. 1. F</a:t>
            </a:r>
            <a:r>
              <a:rPr lang="en-US" altLang="en-US" sz="2000" dirty="0">
                <a:latin typeface="Times" panose="02020603050405020304" pitchFamily="18" charset="0"/>
                <a:ea typeface="Times New Roman" panose="02020603050405020304" pitchFamily="18" charset="0"/>
                <a:cs typeface="Times" panose="02020603050405020304" pitchFamily="18" charset="0"/>
              </a:rPr>
              <a:t>lowchart for Retrieve, processing and analysis of GPS-TEC </a:t>
            </a:r>
            <a:endParaRPr lang="en-US" sz="2000" dirty="0"/>
          </a:p>
        </p:txBody>
      </p:sp>
    </p:spTree>
    <p:extLst>
      <p:ext uri="{BB962C8B-B14F-4D97-AF65-F5344CB8AC3E}">
        <p14:creationId xmlns:p14="http://schemas.microsoft.com/office/powerpoint/2010/main" val="159153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2" name="Rectangle 1">
            <a:extLst>
              <a:ext uri="{FF2B5EF4-FFF2-40B4-BE49-F238E27FC236}">
                <a16:creationId xmlns:a16="http://schemas.microsoft.com/office/drawing/2014/main" id="{89119360-F1E7-4E9B-B28F-2CA4299D7B76}"/>
              </a:ext>
            </a:extLst>
          </p:cNvPr>
          <p:cNvSpPr/>
          <p:nvPr/>
        </p:nvSpPr>
        <p:spPr>
          <a:xfrm>
            <a:off x="0" y="1397224"/>
            <a:ext cx="11640150" cy="1754326"/>
          </a:xfrm>
          <a:prstGeom prst="rect">
            <a:avLst/>
          </a:prstGeom>
        </p:spPr>
        <p:txBody>
          <a:bodyPr wrap="square">
            <a:spAutoFit/>
          </a:bodyPr>
          <a:lstStyle/>
          <a:p>
            <a:pPr marL="285750" indent="-28575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Thanks to International GNSS service (IGS) Global Navigation Satellite Systems (GNSS) tracking infrastructure implemented by the International Association of Geodesy (IAG) for provide TEC measurements worldwide coverage (Fig.1 ).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3D85CC02-FAFE-4BF1-AC52-12B857CE7FED}"/>
              </a:ext>
            </a:extLst>
          </p:cNvPr>
          <p:cNvPicPr>
            <a:picLocks noChangeAspect="1"/>
          </p:cNvPicPr>
          <p:nvPr/>
        </p:nvPicPr>
        <p:blipFill>
          <a:blip r:embed="rId3"/>
          <a:stretch>
            <a:fillRect/>
          </a:stretch>
        </p:blipFill>
        <p:spPr>
          <a:xfrm>
            <a:off x="4765963" y="2406408"/>
            <a:ext cx="7257352" cy="4082260"/>
          </a:xfrm>
          <a:prstGeom prst="rect">
            <a:avLst/>
          </a:prstGeom>
        </p:spPr>
      </p:pic>
      <p:sp>
        <p:nvSpPr>
          <p:cNvPr id="10" name="Rectangle 9">
            <a:extLst>
              <a:ext uri="{FF2B5EF4-FFF2-40B4-BE49-F238E27FC236}">
                <a16:creationId xmlns:a16="http://schemas.microsoft.com/office/drawing/2014/main" id="{B0764F5D-14E3-478D-BB98-8BFCAF945B54}"/>
              </a:ext>
            </a:extLst>
          </p:cNvPr>
          <p:cNvSpPr/>
          <p:nvPr/>
        </p:nvSpPr>
        <p:spPr>
          <a:xfrm>
            <a:off x="7872870" y="6462931"/>
            <a:ext cx="2856295" cy="369332"/>
          </a:xfrm>
          <a:prstGeom prst="rect">
            <a:avLst/>
          </a:prstGeom>
        </p:spPr>
        <p:txBody>
          <a:bodyPr wrap="none">
            <a:spAutoFit/>
          </a:bodyPr>
          <a:lstStyle/>
          <a:p>
            <a:r>
              <a:rPr lang="en-US" dirty="0">
                <a:hlinkClick r:id="rId4"/>
              </a:rPr>
              <a:t>http://www.igs.org/network</a:t>
            </a:r>
            <a:endParaRPr lang="en-US" dirty="0"/>
          </a:p>
        </p:txBody>
      </p:sp>
      <p:sp>
        <p:nvSpPr>
          <p:cNvPr id="11" name="Rectangle 10">
            <a:extLst>
              <a:ext uri="{FF2B5EF4-FFF2-40B4-BE49-F238E27FC236}">
                <a16:creationId xmlns:a16="http://schemas.microsoft.com/office/drawing/2014/main" id="{69DDAEAE-31CD-4888-B44A-EFE8908FA5A5}"/>
              </a:ext>
            </a:extLst>
          </p:cNvPr>
          <p:cNvSpPr/>
          <p:nvPr/>
        </p:nvSpPr>
        <p:spPr>
          <a:xfrm>
            <a:off x="5103980" y="6488668"/>
            <a:ext cx="2909771"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Fig.2 IGS Network coverage.</a:t>
            </a:r>
            <a:endParaRPr lang="en-US" dirty="0"/>
          </a:p>
        </p:txBody>
      </p:sp>
      <p:sp>
        <p:nvSpPr>
          <p:cNvPr id="13" name="Rectangle 12">
            <a:extLst>
              <a:ext uri="{FF2B5EF4-FFF2-40B4-BE49-F238E27FC236}">
                <a16:creationId xmlns:a16="http://schemas.microsoft.com/office/drawing/2014/main" id="{FBB39836-6D59-441F-9A47-A7EEF61CC884}"/>
              </a:ext>
            </a:extLst>
          </p:cNvPr>
          <p:cNvSpPr/>
          <p:nvPr/>
        </p:nvSpPr>
        <p:spPr>
          <a:xfrm>
            <a:off x="105241" y="2407594"/>
            <a:ext cx="4628304" cy="1015663"/>
          </a:xfrm>
          <a:prstGeom prst="rect">
            <a:avLst/>
          </a:prstGeom>
        </p:spPr>
        <p:txBody>
          <a:bodyPr wrap="square">
            <a:spAutoFit/>
          </a:bodyPr>
          <a:lstStyle/>
          <a:p>
            <a:pPr marL="285750" indent="-285750" algn="just">
              <a:buFont typeface="Wingdings" panose="05000000000000000000" pitchFamily="2" charset="2"/>
              <a:buChar char="q"/>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RINEX data can be obtained from (ftp://cddis.gsfc.nasa.gov/pub/gps/data/daily). </a:t>
            </a:r>
            <a:endParaRPr lang="en-US" sz="2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0A0D6AFA-6B89-4581-BFCC-9439C2110800}"/>
              </a:ext>
            </a:extLst>
          </p:cNvPr>
          <p:cNvSpPr/>
          <p:nvPr/>
        </p:nvSpPr>
        <p:spPr>
          <a:xfrm>
            <a:off x="205682" y="6462931"/>
            <a:ext cx="4495444" cy="369332"/>
          </a:xfrm>
          <a:prstGeom prst="rect">
            <a:avLst/>
          </a:prstGeom>
        </p:spPr>
        <p:txBody>
          <a:bodyPr wrap="square">
            <a:spAutoFit/>
          </a:bodyPr>
          <a:lstStyle/>
          <a:p>
            <a:r>
              <a:rPr lang="en-US" b="1" dirty="0"/>
              <a:t>Retrieve program code for IGS RINEX data</a:t>
            </a:r>
            <a:endParaRPr lang="en-US" dirty="0"/>
          </a:p>
        </p:txBody>
      </p:sp>
      <p:graphicFrame>
        <p:nvGraphicFramePr>
          <p:cNvPr id="17" name="Table 17">
            <a:extLst>
              <a:ext uri="{FF2B5EF4-FFF2-40B4-BE49-F238E27FC236}">
                <a16:creationId xmlns:a16="http://schemas.microsoft.com/office/drawing/2014/main" id="{C02DEFAB-DBD4-4B02-B313-5AC3E41E56EA}"/>
              </a:ext>
            </a:extLst>
          </p:cNvPr>
          <p:cNvGraphicFramePr>
            <a:graphicFrameLocks noGrp="1"/>
          </p:cNvGraphicFramePr>
          <p:nvPr>
            <p:extLst>
              <p:ext uri="{D42A27DB-BD31-4B8C-83A1-F6EECF244321}">
                <p14:modId xmlns:p14="http://schemas.microsoft.com/office/powerpoint/2010/main" val="1389067951"/>
              </p:ext>
            </p:extLst>
          </p:nvPr>
        </p:nvGraphicFramePr>
        <p:xfrm>
          <a:off x="140844" y="3458057"/>
          <a:ext cx="4495444" cy="3108960"/>
        </p:xfrm>
        <a:graphic>
          <a:graphicData uri="http://schemas.openxmlformats.org/drawingml/2006/table">
            <a:tbl>
              <a:tblPr firstRow="1" bandRow="1">
                <a:tableStyleId>{5C22544A-7EE6-4342-B048-85BDC9FD1C3A}</a:tableStyleId>
              </a:tblPr>
              <a:tblGrid>
                <a:gridCol w="4495444">
                  <a:extLst>
                    <a:ext uri="{9D8B030D-6E8A-4147-A177-3AD203B41FA5}">
                      <a16:colId xmlns:a16="http://schemas.microsoft.com/office/drawing/2014/main" val="1041299539"/>
                    </a:ext>
                  </a:extLst>
                </a:gridCol>
              </a:tblGrid>
              <a:tr h="2534582">
                <a:tc>
                  <a:txBody>
                    <a:bodyPr/>
                    <a:lstStyle/>
                    <a:p>
                      <a:r>
                        <a:rPr lang="en-US" dirty="0">
                          <a:solidFill>
                            <a:schemeClr val="tx1"/>
                          </a:solidFill>
                        </a:rPr>
                        <a:t>#!bash</a:t>
                      </a:r>
                      <a:endParaRPr lang="en-IN" dirty="0">
                        <a:solidFill>
                          <a:schemeClr val="tx1"/>
                        </a:solidFill>
                      </a:endParaRPr>
                    </a:p>
                    <a:p>
                      <a:r>
                        <a:rPr lang="en-US" dirty="0">
                          <a:solidFill>
                            <a:schemeClr val="tx1"/>
                          </a:solidFill>
                        </a:rPr>
                        <a:t>for </a:t>
                      </a:r>
                      <a:r>
                        <a:rPr lang="en-US" dirty="0" err="1">
                          <a:solidFill>
                            <a:schemeClr val="tx1"/>
                          </a:solidFill>
                        </a:rPr>
                        <a:t>i</a:t>
                      </a:r>
                      <a:r>
                        <a:rPr lang="en-US" dirty="0">
                          <a:solidFill>
                            <a:schemeClr val="tx1"/>
                          </a:solidFill>
                        </a:rPr>
                        <a:t> in {001..365}</a:t>
                      </a:r>
                      <a:endParaRPr lang="en-IN" dirty="0">
                        <a:solidFill>
                          <a:schemeClr val="tx1"/>
                        </a:solidFill>
                      </a:endParaRPr>
                    </a:p>
                    <a:p>
                      <a:r>
                        <a:rPr lang="en-US" dirty="0">
                          <a:solidFill>
                            <a:schemeClr val="tx1"/>
                          </a:solidFill>
                        </a:rPr>
                        <a:t>do</a:t>
                      </a:r>
                      <a:endParaRPr lang="en-IN" dirty="0">
                        <a:solidFill>
                          <a:schemeClr val="tx1"/>
                        </a:solidFill>
                      </a:endParaRPr>
                    </a:p>
                    <a:p>
                      <a:r>
                        <a:rPr lang="en-US" dirty="0">
                          <a:solidFill>
                            <a:schemeClr val="tx1"/>
                          </a:solidFill>
                        </a:rPr>
                        <a:t>     for j in IGS station ID</a:t>
                      </a:r>
                      <a:endParaRPr lang="en-IN" dirty="0">
                        <a:solidFill>
                          <a:schemeClr val="tx1"/>
                        </a:solidFill>
                      </a:endParaRPr>
                    </a:p>
                    <a:p>
                      <a:r>
                        <a:rPr lang="en-US" dirty="0">
                          <a:solidFill>
                            <a:schemeClr val="tx1"/>
                          </a:solidFill>
                        </a:rPr>
                        <a:t>   do</a:t>
                      </a:r>
                      <a:endParaRPr lang="en-IN" dirty="0">
                        <a:solidFill>
                          <a:schemeClr val="tx1"/>
                        </a:solidFill>
                      </a:endParaRPr>
                    </a:p>
                    <a:p>
                      <a:pPr lvl="1"/>
                      <a:r>
                        <a:rPr lang="en-US" dirty="0" err="1">
                          <a:solidFill>
                            <a:schemeClr val="tx1"/>
                          </a:solidFill>
                        </a:rPr>
                        <a:t>wget</a:t>
                      </a:r>
                      <a:r>
                        <a:rPr lang="en-US" dirty="0">
                          <a:solidFill>
                            <a:schemeClr val="tx1"/>
                          </a:solidFill>
                        </a:rPr>
                        <a:t> -c ftp://cddis.gsfc.nasa.gov/pub/gps/data/daily/Year/"i"/Yo/j"i"0.Yo.Z</a:t>
                      </a:r>
                      <a:endParaRPr lang="en-IN" dirty="0">
                        <a:solidFill>
                          <a:schemeClr val="tx1"/>
                        </a:solidFill>
                      </a:endParaRPr>
                    </a:p>
                    <a:p>
                      <a:r>
                        <a:rPr lang="en-US" dirty="0">
                          <a:solidFill>
                            <a:schemeClr val="tx1"/>
                          </a:solidFill>
                        </a:rPr>
                        <a:t>   done</a:t>
                      </a:r>
                    </a:p>
                    <a:p>
                      <a:r>
                        <a:rPr lang="en-US" dirty="0">
                          <a:solidFill>
                            <a:schemeClr val="tx1"/>
                          </a:solidFill>
                        </a:rPr>
                        <a:t>done</a:t>
                      </a:r>
                      <a:endParaRPr lang="en-IN" dirty="0">
                        <a:solidFill>
                          <a:schemeClr val="tx1"/>
                        </a:solidFill>
                      </a:endParaRPr>
                    </a:p>
                    <a:p>
                      <a:endParaRPr lang="en-US" dirty="0"/>
                    </a:p>
                  </a:txBody>
                  <a:tcPr>
                    <a:solidFill>
                      <a:schemeClr val="accent6"/>
                    </a:solidFill>
                  </a:tcPr>
                </a:tc>
                <a:extLst>
                  <a:ext uri="{0D108BD9-81ED-4DB2-BD59-A6C34878D82A}">
                    <a16:rowId xmlns:a16="http://schemas.microsoft.com/office/drawing/2014/main" val="2718235873"/>
                  </a:ext>
                </a:extLst>
              </a:tr>
            </a:tbl>
          </a:graphicData>
        </a:graphic>
      </p:graphicFrame>
    </p:spTree>
    <p:extLst>
      <p:ext uri="{BB962C8B-B14F-4D97-AF65-F5344CB8AC3E}">
        <p14:creationId xmlns:p14="http://schemas.microsoft.com/office/powerpoint/2010/main" val="250221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pic>
        <p:nvPicPr>
          <p:cNvPr id="20484" name="Picture 3">
            <a:extLst>
              <a:ext uri="{FF2B5EF4-FFF2-40B4-BE49-F238E27FC236}">
                <a16:creationId xmlns:a16="http://schemas.microsoft.com/office/drawing/2014/main" id="{EB8B9305-29AD-4D87-BD87-0D0F0BF00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473" y="1258941"/>
            <a:ext cx="4502727" cy="5368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1CF465D-77E4-4D10-B7BE-B73C69959B27}"/>
              </a:ext>
            </a:extLst>
          </p:cNvPr>
          <p:cNvSpPr/>
          <p:nvPr/>
        </p:nvSpPr>
        <p:spPr>
          <a:xfrm>
            <a:off x="2124362" y="6511490"/>
            <a:ext cx="9005455"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Fig. 3. </a:t>
            </a:r>
            <a:r>
              <a:rPr lang="en-US" dirty="0">
                <a:latin typeface="Times New Roman" panose="02020603050405020304" pitchFamily="18" charset="0"/>
                <a:ea typeface="Times New Roman" panose="02020603050405020304" pitchFamily="18" charset="0"/>
              </a:rPr>
              <a:t>The flowchart illustrating the processing of IGS RINEX data into ASCII output format</a:t>
            </a:r>
            <a:endParaRPr lang="en-US" dirty="0"/>
          </a:p>
        </p:txBody>
      </p:sp>
      <p:sp>
        <p:nvSpPr>
          <p:cNvPr id="2" name="Rectangle 1">
            <a:extLst>
              <a:ext uri="{FF2B5EF4-FFF2-40B4-BE49-F238E27FC236}">
                <a16:creationId xmlns:a16="http://schemas.microsoft.com/office/drawing/2014/main" id="{EBABE43A-468D-4795-B84D-3FF9930999D8}"/>
              </a:ext>
            </a:extLst>
          </p:cNvPr>
          <p:cNvSpPr/>
          <p:nvPr/>
        </p:nvSpPr>
        <p:spPr>
          <a:xfrm>
            <a:off x="0" y="1525161"/>
            <a:ext cx="4387274" cy="1323439"/>
          </a:xfrm>
          <a:prstGeom prst="rect">
            <a:avLst/>
          </a:prstGeom>
        </p:spPr>
        <p:txBody>
          <a:bodyPr wrap="square">
            <a:spAutoFit/>
          </a:bodyPr>
          <a:lstStyle/>
          <a:p>
            <a:pPr marL="342900" indent="-342900" algn="just">
              <a:buFont typeface="Wingdings" panose="05000000000000000000" pitchFamily="2" charset="2"/>
              <a:buChar char="q"/>
            </a:pPr>
            <a:r>
              <a:rPr lang="en-US" sz="2000" dirty="0">
                <a:solidFill>
                  <a:srgbClr val="000000"/>
                </a:solidFill>
                <a:latin typeface="Times" panose="02020603050405020304" pitchFamily="18" charset="0"/>
                <a:ea typeface="Times New Roman" panose="02020603050405020304" pitchFamily="18" charset="0"/>
              </a:rPr>
              <a:t>GPS-RINEX observations were processed using GPS-TEC analysis software developed by Gopi </a:t>
            </a:r>
            <a:r>
              <a:rPr lang="en-US" sz="2000" dirty="0" err="1">
                <a:solidFill>
                  <a:srgbClr val="000000"/>
                </a:solidFill>
                <a:latin typeface="Times" panose="02020603050405020304" pitchFamily="18" charset="0"/>
                <a:ea typeface="Times New Roman" panose="02020603050405020304" pitchFamily="18" charset="0"/>
              </a:rPr>
              <a:t>Seemala</a:t>
            </a:r>
            <a:r>
              <a:rPr lang="en-US" sz="2000" dirty="0">
                <a:solidFill>
                  <a:srgbClr val="000000"/>
                </a:solidFill>
                <a:latin typeface="Times" panose="02020603050405020304" pitchFamily="18" charset="0"/>
                <a:ea typeface="Times New Roman" panose="02020603050405020304" pitchFamily="18" charset="0"/>
              </a:rPr>
              <a:t> at Boston College [5] .</a:t>
            </a:r>
            <a:endParaRPr lang="en-US" sz="2000" dirty="0"/>
          </a:p>
        </p:txBody>
      </p:sp>
    </p:spTree>
    <p:extLst>
      <p:ext uri="{BB962C8B-B14F-4D97-AF65-F5344CB8AC3E}">
        <p14:creationId xmlns:p14="http://schemas.microsoft.com/office/powerpoint/2010/main" val="208465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1974" y="1236082"/>
            <a:ext cx="11981562" cy="45719"/>
          </a:xfrm>
          <a:prstGeom prst="rect">
            <a:avLst/>
          </a:prstGeom>
          <a:solidFill>
            <a:srgbClr val="5C9BD5"/>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2" name="Picture 11" descr="Image result for klu logo">
            <a:extLst>
              <a:ext uri="{FF2B5EF4-FFF2-40B4-BE49-F238E27FC236}">
                <a16:creationId xmlns:a16="http://schemas.microsoft.com/office/drawing/2014/main" id="{F3DC72DC-2CF8-4426-B627-A1F9F6048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974" y="63285"/>
            <a:ext cx="2961322" cy="12691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A873B3C-C0E9-41F3-AAA6-BC1450394050}"/>
              </a:ext>
            </a:extLst>
          </p:cNvPr>
          <p:cNvSpPr/>
          <p:nvPr/>
        </p:nvSpPr>
        <p:spPr>
          <a:xfrm>
            <a:off x="9196173" y="592612"/>
            <a:ext cx="2568524" cy="400110"/>
          </a:xfrm>
          <a:prstGeom prst="rect">
            <a:avLst/>
          </a:prstGeom>
        </p:spPr>
        <p:txBody>
          <a:bodyPr wrap="none">
            <a:spAutoFit/>
          </a:bodyPr>
          <a:lstStyle/>
          <a:p>
            <a:r>
              <a:rPr lang="en-US" sz="2000" b="1" i="1" dirty="0">
                <a:latin typeface="Times New Roman" panose="02020603050405020304" pitchFamily="18" charset="0"/>
                <a:cs typeface="Times New Roman" panose="02020603050405020304" pitchFamily="18" charset="0"/>
              </a:rPr>
              <a:t>Paper ID: SPEC 2063</a:t>
            </a:r>
          </a:p>
        </p:txBody>
      </p:sp>
      <p:sp>
        <p:nvSpPr>
          <p:cNvPr id="7" name="Rectangle 6">
            <a:extLst>
              <a:ext uri="{FF2B5EF4-FFF2-40B4-BE49-F238E27FC236}">
                <a16:creationId xmlns:a16="http://schemas.microsoft.com/office/drawing/2014/main" id="{31CF465D-77E4-4D10-B7BE-B73C69959B27}"/>
              </a:ext>
            </a:extLst>
          </p:cNvPr>
          <p:cNvSpPr/>
          <p:nvPr/>
        </p:nvSpPr>
        <p:spPr>
          <a:xfrm>
            <a:off x="2299854" y="6230482"/>
            <a:ext cx="6308438" cy="369332"/>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Fig. 4. </a:t>
            </a:r>
            <a:r>
              <a:rPr lang="en-US" dirty="0">
                <a:latin typeface="Times New Roman" panose="02020603050405020304" pitchFamily="18" charset="0"/>
                <a:ea typeface="Times New Roman" panose="02020603050405020304" pitchFamily="18" charset="0"/>
              </a:rPr>
              <a:t>GPS-TEC variations from GPS–TEC analysis software [5]</a:t>
            </a:r>
            <a:endParaRPr lang="en-US" dirty="0"/>
          </a:p>
        </p:txBody>
      </p:sp>
      <p:pic>
        <p:nvPicPr>
          <p:cNvPr id="20485" name="Picture 8">
            <a:extLst>
              <a:ext uri="{FF2B5EF4-FFF2-40B4-BE49-F238E27FC236}">
                <a16:creationId xmlns:a16="http://schemas.microsoft.com/office/drawing/2014/main" id="{7DCF6AE7-DEE8-470B-AB41-C34960138C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38" b="36481"/>
          <a:stretch/>
        </p:blipFill>
        <p:spPr bwMode="auto">
          <a:xfrm>
            <a:off x="136735" y="1570879"/>
            <a:ext cx="11993927" cy="4555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980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vingTabText_16x9.potx" id="{7AB124CA-59E0-4E4D-A0DF-7C8849CFA91D}" vid="{C43559BE-BEE8-4213-9160-F8D0574DA9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99CADCB-0627-4DFE-9427-0571582701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Animation slide Tab slides to 5 positions (widescreen)</Template>
  <TotalTime>0</TotalTime>
  <Words>1368</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Times</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2018-03-16T17:35:09Z</dcterms:created>
  <dcterms:modified xsi:type="dcterms:W3CDTF">2020-06-13T06:19:14Z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TC040144429991</vt:lpwstr>
  </property>
</Properties>
</file>