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Narrow-regular.fntdata"/><Relationship Id="rId25" Type="http://schemas.openxmlformats.org/officeDocument/2006/relationships/font" Target="fonts/Lato-boldItalic.fntdata"/><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082900" y="630225"/>
            <a:ext cx="6549600" cy="1542000"/>
          </a:xfrm>
          <a:prstGeom prst="rect">
            <a:avLst/>
          </a:prstGeom>
        </p:spPr>
        <p:txBody>
          <a:bodyPr anchorCtr="0" anchor="t" bIns="91425" lIns="91425" rIns="91425" wrap="square" tIns="91425">
            <a:noAutofit/>
          </a:bodyPr>
          <a:lstStyle/>
          <a:p>
            <a:pPr lvl="0">
              <a:spcBef>
                <a:spcPts val="0"/>
              </a:spcBef>
              <a:buNone/>
            </a:pPr>
            <a:r>
              <a:rPr lang="en"/>
              <a:t>Project Presentation :</a:t>
            </a:r>
            <a:br>
              <a:rPr lang="en"/>
            </a:br>
            <a:r>
              <a:rPr lang="en" sz="4200">
                <a:solidFill>
                  <a:srgbClr val="695D46"/>
                </a:solidFill>
                <a:latin typeface="PT Sans Narrow"/>
                <a:ea typeface="PT Sans Narrow"/>
                <a:cs typeface="PT Sans Narrow"/>
                <a:sym typeface="PT Sans Narrow"/>
              </a:rPr>
              <a:t>Factoid Question Answer Generation from Wikipedia</a:t>
            </a:r>
          </a:p>
          <a:p>
            <a:pPr lvl="0">
              <a:spcBef>
                <a:spcPts val="0"/>
              </a:spcBef>
              <a:buNone/>
            </a:pPr>
            <a:r>
              <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rIns="91425" wrap="square" tIns="91425">
            <a:noAutofit/>
          </a:bodyPr>
          <a:lstStyle/>
          <a:p>
            <a:pPr lvl="0" rtl="0">
              <a:lnSpc>
                <a:spcPct val="120000"/>
              </a:lnSpc>
              <a:spcBef>
                <a:spcPts val="0"/>
              </a:spcBef>
              <a:buClr>
                <a:schemeClr val="dk2"/>
              </a:buClr>
              <a:buSzPct val="44000"/>
              <a:buFont typeface="Arial"/>
              <a:buNone/>
            </a:pPr>
            <a:r>
              <a:rPr lang="en" sz="2500">
                <a:solidFill>
                  <a:srgbClr val="FFFFFF"/>
                </a:solidFill>
                <a:latin typeface="PT Sans Narrow"/>
                <a:ea typeface="PT Sans Narrow"/>
                <a:cs typeface="PT Sans Narrow"/>
                <a:sym typeface="PT Sans Narrow"/>
              </a:rPr>
              <a:t>Team 28</a:t>
            </a:r>
            <a:br>
              <a:rPr lang="en" sz="2500">
                <a:solidFill>
                  <a:srgbClr val="FFFFFF"/>
                </a:solidFill>
                <a:latin typeface="PT Sans Narrow"/>
                <a:ea typeface="PT Sans Narrow"/>
                <a:cs typeface="PT Sans Narrow"/>
                <a:sym typeface="PT Sans Narrow"/>
              </a:rPr>
            </a:br>
            <a:r>
              <a:rPr lang="en" sz="2500">
                <a:solidFill>
                  <a:srgbClr val="FFFFFF"/>
                </a:solidFill>
                <a:latin typeface="PT Sans Narrow"/>
                <a:ea typeface="PT Sans Narrow"/>
                <a:cs typeface="PT Sans Narrow"/>
                <a:sym typeface="PT Sans Narrow"/>
              </a:rPr>
              <a:t> Vikrant Goyal, Eavanshi Arora, Nikita Agarwal</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152400" y="2175"/>
            <a:ext cx="88735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rtl="0">
              <a:spcBef>
                <a:spcPts val="0"/>
              </a:spcBef>
              <a:buNone/>
            </a:pPr>
            <a:r>
              <a:rPr lang="en"/>
              <a:t>Milestones</a:t>
            </a:r>
            <a:br>
              <a:rPr lang="en"/>
            </a:br>
            <a:r>
              <a:rPr lang="en"/>
              <a:t>Achieved</a:t>
            </a:r>
          </a:p>
        </p:txBody>
      </p:sp>
      <p:sp>
        <p:nvSpPr>
          <p:cNvPr id="134" name="Shape 134"/>
          <p:cNvSpPr txBox="1"/>
          <p:nvPr>
            <p:ph idx="2" type="body"/>
          </p:nvPr>
        </p:nvSpPr>
        <p:spPr>
          <a:xfrm>
            <a:off x="4673325" y="85500"/>
            <a:ext cx="4368300" cy="4219800"/>
          </a:xfrm>
          <a:prstGeom prst="rect">
            <a:avLst/>
          </a:prstGeom>
        </p:spPr>
        <p:txBody>
          <a:bodyPr anchorCtr="0" anchor="ctr" bIns="91425" lIns="91425" rIns="91425" wrap="square" tIns="91425">
            <a:noAutofit/>
          </a:bodyPr>
          <a:lstStyle/>
          <a:p>
            <a:pPr lvl="0" rtl="0">
              <a:lnSpc>
                <a:spcPct val="100000"/>
              </a:lnSpc>
              <a:spcBef>
                <a:spcPts val="1600"/>
              </a:spcBef>
              <a:spcAft>
                <a:spcPts val="0"/>
              </a:spcAft>
              <a:buNone/>
            </a:pPr>
            <a:br>
              <a:rPr b="1" lang="en" sz="2900">
                <a:solidFill>
                  <a:srgbClr val="FFFFFF"/>
                </a:solidFill>
                <a:latin typeface="PT Sans Narrow"/>
                <a:ea typeface="PT Sans Narrow"/>
                <a:cs typeface="PT Sans Narrow"/>
                <a:sym typeface="PT Sans Narrow"/>
              </a:rPr>
            </a:br>
            <a:r>
              <a:rPr b="1" lang="en" sz="2900">
                <a:solidFill>
                  <a:srgbClr val="FFFFFF"/>
                </a:solidFill>
                <a:latin typeface="PT Sans Narrow"/>
                <a:ea typeface="PT Sans Narrow"/>
                <a:cs typeface="PT Sans Narrow"/>
                <a:sym typeface="PT Sans Narrow"/>
              </a:rPr>
              <a:t>2.  </a:t>
            </a:r>
            <a:r>
              <a:rPr b="1" lang="en" sz="2300">
                <a:solidFill>
                  <a:srgbClr val="FFFFFF"/>
                </a:solidFill>
                <a:latin typeface="PT Sans Narrow"/>
                <a:ea typeface="PT Sans Narrow"/>
                <a:cs typeface="PT Sans Narrow"/>
                <a:sym typeface="PT Sans Narrow"/>
              </a:rPr>
              <a:t>Normal QA system for simple questions</a:t>
            </a:r>
          </a:p>
          <a:p>
            <a:pPr indent="-69850" lvl="0" marL="0" rtl="0">
              <a:lnSpc>
                <a:spcPct val="120000"/>
              </a:lnSpc>
              <a:spcBef>
                <a:spcPts val="600"/>
              </a:spcBef>
              <a:spcAft>
                <a:spcPts val="0"/>
              </a:spcAft>
              <a:buClr>
                <a:schemeClr val="dk2"/>
              </a:buClr>
              <a:buSzPct val="57894"/>
              <a:buFont typeface="Arial"/>
              <a:buNone/>
            </a:pPr>
            <a:r>
              <a:rPr lang="en" sz="1900">
                <a:solidFill>
                  <a:srgbClr val="FFFFFF"/>
                </a:solidFill>
                <a:latin typeface="Open Sans"/>
                <a:ea typeface="Open Sans"/>
                <a:cs typeface="Open Sans"/>
                <a:sym typeface="Open Sans"/>
              </a:rPr>
              <a:t>We have also made a system which can give out the normal type of questions and would be better only on the simple sentences. It can’t handle the case of complex sentences as it would require quite good parsing techniques and extraction of certain clauses from a sentence.</a:t>
            </a:r>
          </a:p>
          <a:p>
            <a:pPr indent="0" lvl="0" marL="457200" rtl="0">
              <a:lnSpc>
                <a:spcPct val="120000"/>
              </a:lnSpc>
              <a:spcBef>
                <a:spcPts val="600"/>
              </a:spcBef>
              <a:spcAft>
                <a:spcPts val="0"/>
              </a:spcAft>
              <a:buNone/>
            </a:pPr>
            <a:r>
              <a:t/>
            </a:r>
            <a:endParaRPr sz="2600">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376113" y="585400"/>
            <a:ext cx="8391775" cy="39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Further Research</a:t>
            </a:r>
          </a:p>
        </p:txBody>
      </p:sp>
      <p:sp>
        <p:nvSpPr>
          <p:cNvPr id="145" name="Shape 145"/>
          <p:cNvSpPr txBox="1"/>
          <p:nvPr>
            <p:ph idx="1" type="body"/>
          </p:nvPr>
        </p:nvSpPr>
        <p:spPr>
          <a:xfrm>
            <a:off x="2410112" y="1595776"/>
            <a:ext cx="6321600" cy="3002400"/>
          </a:xfrm>
          <a:prstGeom prst="rect">
            <a:avLst/>
          </a:prstGeom>
        </p:spPr>
        <p:txBody>
          <a:bodyPr anchorCtr="0" anchor="t" bIns="91425" lIns="91425" rIns="91425" wrap="square" tIns="91425">
            <a:noAutofit/>
          </a:bodyPr>
          <a:lstStyle/>
          <a:p>
            <a:pPr lvl="0">
              <a:spcBef>
                <a:spcPts val="0"/>
              </a:spcBef>
              <a:spcAft>
                <a:spcPts val="1200"/>
              </a:spcAft>
              <a:buNone/>
            </a:pPr>
            <a:r>
              <a:rPr lang="en" sz="1600"/>
              <a:t>Major improvement that can be done is to generate question for Complex sentences, which requires appropriate shallow parsing of text so that we can extract simple sentences or clauses from the sentences for which our system can generate questions easily.  Some kind of discourse parsing might also help.</a:t>
            </a:r>
          </a:p>
          <a:p>
            <a:pPr lvl="0">
              <a:spcBef>
                <a:spcPts val="0"/>
              </a:spcBef>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a:spcBef>
                <a:spcPts val="0"/>
              </a:spcBef>
              <a:buNone/>
            </a:pPr>
            <a:r>
              <a:rPr lang="en"/>
              <a:t>Problem Statement</a:t>
            </a:r>
          </a:p>
        </p:txBody>
      </p:sp>
      <p:sp>
        <p:nvSpPr>
          <p:cNvPr id="79" name="Shape 79"/>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rtl="0">
              <a:lnSpc>
                <a:spcPct val="120000"/>
              </a:lnSpc>
              <a:spcBef>
                <a:spcPts val="600"/>
              </a:spcBef>
              <a:spcAft>
                <a:spcPts val="0"/>
              </a:spcAft>
              <a:buNone/>
            </a:pPr>
            <a:r>
              <a:rPr lang="en" sz="1900">
                <a:solidFill>
                  <a:srgbClr val="FFFFFF"/>
                </a:solidFill>
                <a:latin typeface="Open Sans"/>
                <a:ea typeface="Open Sans"/>
                <a:cs typeface="Open Sans"/>
                <a:sym typeface="Open Sans"/>
              </a:rPr>
              <a:t>In this project, we consider an automatic Sentence-to-Question-Answer generation task, where given a sentence, the Question Generation (QG) system generates a set of question answer pairs for which the sentence contains or needs answers.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Goals</a:t>
            </a:r>
          </a:p>
        </p:txBody>
      </p:sp>
      <p:sp>
        <p:nvSpPr>
          <p:cNvPr id="85" name="Shape 85"/>
          <p:cNvSpPr txBox="1"/>
          <p:nvPr>
            <p:ph idx="1" type="body"/>
          </p:nvPr>
        </p:nvSpPr>
        <p:spPr>
          <a:xfrm>
            <a:off x="2400303" y="1602675"/>
            <a:ext cx="3071400" cy="3002400"/>
          </a:xfrm>
          <a:prstGeom prst="rect">
            <a:avLst/>
          </a:prstGeom>
        </p:spPr>
        <p:txBody>
          <a:bodyPr anchorCtr="0" anchor="t" bIns="91425" lIns="91425" rIns="91425" wrap="square" tIns="91425">
            <a:noAutofit/>
          </a:bodyPr>
          <a:lstStyle/>
          <a:p>
            <a:pPr lvl="0">
              <a:spcBef>
                <a:spcPts val="0"/>
              </a:spcBef>
              <a:buNone/>
            </a:pPr>
            <a:r>
              <a:rPr b="1" lang="en" sz="2100">
                <a:solidFill>
                  <a:schemeClr val="dk1"/>
                </a:solidFill>
              </a:rPr>
              <a:t>Goal</a:t>
            </a:r>
            <a:r>
              <a:rPr b="1" lang="en" sz="2100">
                <a:solidFill>
                  <a:schemeClr val="dk1"/>
                </a:solidFill>
              </a:rPr>
              <a:t> 1</a:t>
            </a:r>
          </a:p>
          <a:p>
            <a:pPr lvl="0" rtl="0">
              <a:lnSpc>
                <a:spcPct val="120000"/>
              </a:lnSpc>
              <a:spcBef>
                <a:spcPts val="600"/>
              </a:spcBef>
              <a:spcAft>
                <a:spcPts val="0"/>
              </a:spcAft>
              <a:buNone/>
            </a:pPr>
            <a:r>
              <a:rPr lang="en" sz="1600">
                <a:solidFill>
                  <a:srgbClr val="695D46"/>
                </a:solidFill>
                <a:latin typeface="Open Sans"/>
                <a:ea typeface="Open Sans"/>
                <a:cs typeface="Open Sans"/>
                <a:sym typeface="Open Sans"/>
              </a:rPr>
              <a:t>Our QA generation system should only ask factoid questions i.e questions whose answer is a single entity rather than generating a opinion based question or a description based question.</a:t>
            </a:r>
          </a:p>
        </p:txBody>
      </p:sp>
      <p:sp>
        <p:nvSpPr>
          <p:cNvPr id="86" name="Shape 86"/>
          <p:cNvSpPr txBox="1"/>
          <p:nvPr>
            <p:ph idx="2" type="body"/>
          </p:nvPr>
        </p:nvSpPr>
        <p:spPr>
          <a:xfrm>
            <a:off x="5650572" y="1602675"/>
            <a:ext cx="3071400" cy="3002400"/>
          </a:xfrm>
          <a:prstGeom prst="rect">
            <a:avLst/>
          </a:prstGeom>
        </p:spPr>
        <p:txBody>
          <a:bodyPr anchorCtr="0" anchor="t" bIns="91425" lIns="91425" rIns="91425" wrap="square" tIns="91425">
            <a:noAutofit/>
          </a:bodyPr>
          <a:lstStyle/>
          <a:p>
            <a:pPr lvl="0" rtl="0">
              <a:spcBef>
                <a:spcPts val="0"/>
              </a:spcBef>
              <a:buClr>
                <a:schemeClr val="dk2"/>
              </a:buClr>
              <a:buSzPct val="52380"/>
              <a:buNone/>
            </a:pPr>
            <a:r>
              <a:rPr b="1" lang="en" sz="2100">
                <a:solidFill>
                  <a:schemeClr val="dk1"/>
                </a:solidFill>
              </a:rPr>
              <a:t>Goal </a:t>
            </a:r>
            <a:r>
              <a:rPr b="1" lang="en" sz="2100">
                <a:solidFill>
                  <a:schemeClr val="dk1"/>
                </a:solidFill>
              </a:rPr>
              <a:t>2</a:t>
            </a:r>
            <a:br>
              <a:rPr b="1" lang="en" sz="2100">
                <a:solidFill>
                  <a:schemeClr val="dk1"/>
                </a:solidFill>
              </a:rPr>
            </a:br>
            <a:br>
              <a:rPr b="1" lang="en" sz="2100">
                <a:solidFill>
                  <a:schemeClr val="dk1"/>
                </a:solidFill>
              </a:rPr>
            </a:br>
            <a:r>
              <a:rPr lang="en" sz="1700">
                <a:solidFill>
                  <a:srgbClr val="695D46"/>
                </a:solidFill>
                <a:latin typeface="Open Sans"/>
                <a:ea typeface="Open Sans"/>
                <a:cs typeface="Open Sans"/>
                <a:sym typeface="Open Sans"/>
              </a:rPr>
              <a:t>It should be able to handle the cases of complex sentences too.</a:t>
            </a:r>
          </a:p>
          <a:p>
            <a:pPr lvl="0">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Tools Used</a:t>
            </a:r>
          </a:p>
        </p:txBody>
      </p:sp>
      <p:sp>
        <p:nvSpPr>
          <p:cNvPr id="92" name="Shape 92"/>
          <p:cNvSpPr txBox="1"/>
          <p:nvPr>
            <p:ph idx="1" type="body"/>
          </p:nvPr>
        </p:nvSpPr>
        <p:spPr>
          <a:xfrm>
            <a:off x="2400297" y="1602675"/>
            <a:ext cx="6321600" cy="3002400"/>
          </a:xfrm>
          <a:prstGeom prst="rect">
            <a:avLst/>
          </a:prstGeom>
        </p:spPr>
        <p:txBody>
          <a:bodyPr anchorCtr="0" anchor="t" bIns="91425" lIns="91425" rIns="91425" wrap="square" tIns="91425">
            <a:noAutofit/>
          </a:bodyPr>
          <a:lstStyle/>
          <a:p>
            <a:pPr indent="-342900" lvl="0" marL="457200">
              <a:spcBef>
                <a:spcPts val="0"/>
              </a:spcBef>
              <a:spcAft>
                <a:spcPts val="1200"/>
              </a:spcAft>
              <a:buSzPct val="100000"/>
              <a:buNone/>
            </a:pPr>
            <a:r>
              <a:rPr lang="en" sz="1800"/>
              <a:t>TextBlob</a:t>
            </a:r>
          </a:p>
          <a:p>
            <a:pPr indent="-342900" lvl="0" marL="457200" rtl="0">
              <a:spcBef>
                <a:spcPts val="0"/>
              </a:spcBef>
              <a:spcAft>
                <a:spcPts val="1200"/>
              </a:spcAft>
              <a:buSzPct val="100000"/>
            </a:pPr>
            <a:r>
              <a:rPr lang="en" sz="1800"/>
              <a:t>N</a:t>
            </a:r>
            <a:r>
              <a:rPr lang="en" sz="1800"/>
              <a:t>ltk</a:t>
            </a:r>
          </a:p>
          <a:p>
            <a:pPr indent="-342900" lvl="0" marL="457200" rtl="0">
              <a:spcBef>
                <a:spcPts val="0"/>
              </a:spcBef>
              <a:spcAft>
                <a:spcPts val="1200"/>
              </a:spcAft>
              <a:buSzPct val="100000"/>
            </a:pPr>
            <a:r>
              <a:rPr lang="en" sz="1800"/>
              <a:t>Python wikipedia library (wikipedia)</a:t>
            </a:r>
          </a:p>
          <a:p>
            <a:pPr indent="-342900" lvl="0" marL="457200">
              <a:spcBef>
                <a:spcPts val="0"/>
              </a:spcBef>
              <a:spcAft>
                <a:spcPts val="1200"/>
              </a:spcAft>
              <a:buSzPct val="100000"/>
              <a:buNone/>
            </a:pPr>
            <a:r>
              <a:rPr lang="en" sz="1800"/>
              <a:t>Regex (re)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Types of Questions</a:t>
            </a:r>
          </a:p>
          <a:p>
            <a:pPr lvl="0">
              <a:spcBef>
                <a:spcPts val="0"/>
              </a:spcBef>
              <a:buClr>
                <a:schemeClr val="dk2"/>
              </a:buClr>
              <a:buSzPct val="36666"/>
              <a:buFont typeface="Arial"/>
              <a:buNone/>
            </a:pPr>
            <a:r>
              <a:t/>
            </a:r>
            <a:endParaRPr/>
          </a:p>
          <a:p>
            <a:pPr lvl="0" rtl="0">
              <a:spcBef>
                <a:spcPts val="0"/>
              </a:spcBef>
              <a:buNone/>
            </a:pPr>
            <a:r>
              <a:t/>
            </a:r>
            <a:endParaRPr/>
          </a:p>
        </p:txBody>
      </p:sp>
      <p:sp>
        <p:nvSpPr>
          <p:cNvPr id="98" name="Shape 98"/>
          <p:cNvSpPr txBox="1"/>
          <p:nvPr>
            <p:ph idx="1" type="body"/>
          </p:nvPr>
        </p:nvSpPr>
        <p:spPr>
          <a:xfrm>
            <a:off x="2400297" y="1602675"/>
            <a:ext cx="6321600" cy="3002400"/>
          </a:xfrm>
          <a:prstGeom prst="rect">
            <a:avLst/>
          </a:prstGeom>
        </p:spPr>
        <p:txBody>
          <a:bodyPr anchorCtr="0" anchor="t" bIns="91425" lIns="91425" rIns="91425" wrap="square" tIns="91425">
            <a:noAutofit/>
          </a:bodyPr>
          <a:lstStyle/>
          <a:p>
            <a:pPr indent="-330200" lvl="0" marL="457200" rtl="0">
              <a:lnSpc>
                <a:spcPct val="120000"/>
              </a:lnSpc>
              <a:spcBef>
                <a:spcPts val="60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Purpose - the correction of knowledge deficits , the monitoring of common ground</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Type of Information - concept completion questions, “shallow” factual questions</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Source of Information - aims to generate questions for which the source of answer is the literal information in the text</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 Length of the Expected Answer - short, usually a single word or short phrase</a:t>
            </a:r>
          </a:p>
          <a:p>
            <a:pPr lvl="0" rtl="0">
              <a:lnSpc>
                <a:spcPct val="120000"/>
              </a:lnSpc>
              <a:spcBef>
                <a:spcPts val="600"/>
              </a:spcBef>
              <a:spcAft>
                <a:spcPts val="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spcBef>
                <a:spcPts val="0"/>
              </a:spcBef>
              <a:buNone/>
            </a:pPr>
            <a:r>
              <a:rPr lang="en"/>
              <a:t>Process Followed</a:t>
            </a:r>
          </a:p>
        </p:txBody>
      </p:sp>
      <p:sp>
        <p:nvSpPr>
          <p:cNvPr id="104" name="Shape 104"/>
          <p:cNvSpPr txBox="1"/>
          <p:nvPr>
            <p:ph idx="1" type="body"/>
          </p:nvPr>
        </p:nvSpPr>
        <p:spPr>
          <a:xfrm>
            <a:off x="2400297" y="1602675"/>
            <a:ext cx="6321600" cy="3002400"/>
          </a:xfrm>
          <a:prstGeom prst="rect">
            <a:avLst/>
          </a:prstGeom>
        </p:spPr>
        <p:txBody>
          <a:bodyPr anchorCtr="0" anchor="t" bIns="91425" lIns="91425" rIns="91425" wrap="square" tIns="91425">
            <a:noAutofit/>
          </a:bodyPr>
          <a:lstStyle/>
          <a:p>
            <a:pPr indent="-330200" lvl="0" marL="457200" rtl="0">
              <a:lnSpc>
                <a:spcPct val="120000"/>
              </a:lnSpc>
              <a:spcBef>
                <a:spcPts val="60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Extracting wikipedia articles from the wikipedia library in python and then running a tokenizer on it.</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We have taken only the summary of the articles because it’s the only content that is quite useful and would generate good questions.</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Used inbuilt POS tagger for tagging the corpus.</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Now we need to extract the named entities and classify them too. But the inbuilt NER tagger is quite bad as we have experimented on it.</a:t>
            </a:r>
          </a:p>
          <a:p>
            <a:pPr lvl="0" rtl="0">
              <a:lnSpc>
                <a:spcPct val="120000"/>
              </a:lnSpc>
              <a:spcBef>
                <a:spcPts val="600"/>
              </a:spcBef>
              <a:spcAft>
                <a:spcPts val="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spcBef>
                <a:spcPts val="0"/>
              </a:spcBef>
              <a:buNone/>
            </a:pPr>
            <a:r>
              <a:rPr lang="en"/>
              <a:t>Process Followed</a:t>
            </a:r>
          </a:p>
        </p:txBody>
      </p:sp>
      <p:sp>
        <p:nvSpPr>
          <p:cNvPr id="110" name="Shape 110"/>
          <p:cNvSpPr txBox="1"/>
          <p:nvPr>
            <p:ph idx="1" type="body"/>
          </p:nvPr>
        </p:nvSpPr>
        <p:spPr>
          <a:xfrm>
            <a:off x="2400297" y="1602675"/>
            <a:ext cx="6321600" cy="3002400"/>
          </a:xfrm>
          <a:prstGeom prst="rect">
            <a:avLst/>
          </a:prstGeom>
        </p:spPr>
        <p:txBody>
          <a:bodyPr anchorCtr="0" anchor="t" bIns="91425" lIns="91425" rIns="91425" wrap="square" tIns="91425">
            <a:noAutofit/>
          </a:bodyPr>
          <a:lstStyle/>
          <a:p>
            <a:pPr indent="-330200" lvl="0" marL="457200" rtl="0">
              <a:lnSpc>
                <a:spcPct val="120000"/>
              </a:lnSpc>
              <a:spcBef>
                <a:spcPts val="60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 So we wrote our own grammar for the nltk chunker and parsed each sentence.</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Now extract the essential named entities from each sentence and classify them as location, proper noun and some kind of number or date.</a:t>
            </a:r>
          </a:p>
          <a:p>
            <a:pPr indent="-330200" lvl="0" marL="457200" rtl="0">
              <a:lnSpc>
                <a:spcPct val="120000"/>
              </a:lnSpc>
              <a:spcBef>
                <a:spcPts val="0"/>
              </a:spcBef>
              <a:spcAft>
                <a:spcPts val="0"/>
              </a:spcAft>
              <a:buClr>
                <a:srgbClr val="695D46"/>
              </a:buClr>
              <a:buSzPct val="100000"/>
              <a:buFont typeface="Open Sans"/>
            </a:pPr>
            <a:r>
              <a:rPr lang="en" sz="1600">
                <a:solidFill>
                  <a:srgbClr val="695D46"/>
                </a:solidFill>
                <a:latin typeface="Open Sans"/>
                <a:ea typeface="Open Sans"/>
                <a:cs typeface="Open Sans"/>
                <a:sym typeface="Open Sans"/>
              </a:rPr>
              <a:t>Based on the above classification we can get the type of question namely where, who, which etc.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Problems Faced</a:t>
            </a:r>
          </a:p>
        </p:txBody>
      </p:sp>
      <p:sp>
        <p:nvSpPr>
          <p:cNvPr id="116" name="Shape 116"/>
          <p:cNvSpPr txBox="1"/>
          <p:nvPr>
            <p:ph idx="1" type="body"/>
          </p:nvPr>
        </p:nvSpPr>
        <p:spPr>
          <a:xfrm>
            <a:off x="2400303" y="1602675"/>
            <a:ext cx="3071400" cy="3002400"/>
          </a:xfrm>
          <a:prstGeom prst="rect">
            <a:avLst/>
          </a:prstGeom>
        </p:spPr>
        <p:txBody>
          <a:bodyPr anchorCtr="0" anchor="t" bIns="91425" lIns="91425" rIns="91425" wrap="square" tIns="91425">
            <a:noAutofit/>
          </a:bodyPr>
          <a:lstStyle/>
          <a:p>
            <a:pPr lvl="0">
              <a:spcBef>
                <a:spcPts val="0"/>
              </a:spcBef>
              <a:buNone/>
            </a:pPr>
            <a:r>
              <a:rPr b="1" lang="en" sz="2200">
                <a:solidFill>
                  <a:schemeClr val="dk1"/>
                </a:solidFill>
              </a:rPr>
              <a:t>Challenge </a:t>
            </a:r>
            <a:r>
              <a:rPr b="1" lang="en" sz="2200">
                <a:solidFill>
                  <a:schemeClr val="dk1"/>
                </a:solidFill>
              </a:rPr>
              <a:t> 1</a:t>
            </a:r>
          </a:p>
          <a:p>
            <a:pPr lvl="0">
              <a:spcBef>
                <a:spcPts val="0"/>
              </a:spcBef>
              <a:spcAft>
                <a:spcPts val="1200"/>
              </a:spcAft>
              <a:buNone/>
            </a:pPr>
            <a:r>
              <a:rPr lang="en" sz="1900"/>
              <a:t>Semantics of the answer to a question affects the question’s form. Mapping answers to “Wh” words and phrases such as who or which is difficult.</a:t>
            </a:r>
          </a:p>
        </p:txBody>
      </p:sp>
      <p:sp>
        <p:nvSpPr>
          <p:cNvPr id="117" name="Shape 117"/>
          <p:cNvSpPr txBox="1"/>
          <p:nvPr>
            <p:ph idx="2" type="body"/>
          </p:nvPr>
        </p:nvSpPr>
        <p:spPr>
          <a:xfrm>
            <a:off x="5650447" y="1602675"/>
            <a:ext cx="3071400" cy="3002400"/>
          </a:xfrm>
          <a:prstGeom prst="rect">
            <a:avLst/>
          </a:prstGeom>
        </p:spPr>
        <p:txBody>
          <a:bodyPr anchorCtr="0" anchor="t" bIns="91425" lIns="91425" rIns="91425" wrap="square" tIns="91425">
            <a:noAutofit/>
          </a:bodyPr>
          <a:lstStyle/>
          <a:p>
            <a:pPr lvl="0">
              <a:spcBef>
                <a:spcPts val="0"/>
              </a:spcBef>
              <a:buNone/>
            </a:pPr>
            <a:r>
              <a:rPr b="1" lang="en" sz="2200">
                <a:solidFill>
                  <a:schemeClr val="dk1"/>
                </a:solidFill>
              </a:rPr>
              <a:t>Challenge</a:t>
            </a:r>
            <a:r>
              <a:rPr b="1" lang="en" sz="2200">
                <a:solidFill>
                  <a:schemeClr val="dk1"/>
                </a:solidFill>
              </a:rPr>
              <a:t> 2</a:t>
            </a:r>
          </a:p>
          <a:p>
            <a:pPr lvl="0">
              <a:spcBef>
                <a:spcPts val="0"/>
              </a:spcBef>
              <a:spcAft>
                <a:spcPts val="1200"/>
              </a:spcAft>
              <a:buNone/>
            </a:pPr>
            <a:r>
              <a:rPr lang="en" sz="1900"/>
              <a:t>Non-compositionality : A phrase is not just a simple aggregation of the meaning of it’s component words. So it can be misleading.</a:t>
            </a:r>
            <a:br>
              <a:rPr lang="en" sz="1900"/>
            </a:br>
            <a:r>
              <a:rPr lang="en" sz="1900"/>
              <a:t>Example : burned to the ground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a:spcBef>
                <a:spcPts val="0"/>
              </a:spcBef>
              <a:buNone/>
            </a:pPr>
            <a:r>
              <a:rPr lang="en"/>
              <a:t>Milestones</a:t>
            </a:r>
            <a:br>
              <a:rPr lang="en"/>
            </a:br>
            <a:r>
              <a:rPr lang="en"/>
              <a:t>Achieved</a:t>
            </a:r>
          </a:p>
        </p:txBody>
      </p:sp>
      <p:sp>
        <p:nvSpPr>
          <p:cNvPr id="123" name="Shape 123"/>
          <p:cNvSpPr txBox="1"/>
          <p:nvPr>
            <p:ph idx="2" type="body"/>
          </p:nvPr>
        </p:nvSpPr>
        <p:spPr>
          <a:xfrm>
            <a:off x="4673325" y="85500"/>
            <a:ext cx="4368300" cy="4219800"/>
          </a:xfrm>
          <a:prstGeom prst="rect">
            <a:avLst/>
          </a:prstGeom>
        </p:spPr>
        <p:txBody>
          <a:bodyPr anchorCtr="0" anchor="ctr" bIns="91425" lIns="91425" rIns="91425" wrap="square" tIns="91425">
            <a:noAutofit/>
          </a:bodyPr>
          <a:lstStyle/>
          <a:p>
            <a:pPr indent="-368300" lvl="0" marL="457200" rtl="0">
              <a:lnSpc>
                <a:spcPct val="100000"/>
              </a:lnSpc>
              <a:spcBef>
                <a:spcPts val="1600"/>
              </a:spcBef>
              <a:spcAft>
                <a:spcPts val="0"/>
              </a:spcAft>
              <a:buClr>
                <a:srgbClr val="FFFFFF"/>
              </a:buClr>
              <a:buSzPct val="100000"/>
              <a:buFont typeface="PT Sans Narrow"/>
              <a:buAutoNum type="arabicPeriod"/>
            </a:pPr>
            <a:r>
              <a:rPr b="1" lang="en" sz="2200">
                <a:solidFill>
                  <a:srgbClr val="FFFFFF"/>
                </a:solidFill>
                <a:latin typeface="PT Sans Narrow"/>
                <a:ea typeface="PT Sans Narrow"/>
                <a:cs typeface="PT Sans Narrow"/>
                <a:sym typeface="PT Sans Narrow"/>
              </a:rPr>
              <a:t>Questions of the form - Fill In The Blanks.</a:t>
            </a:r>
          </a:p>
          <a:p>
            <a:pPr indent="0" lvl="0" marL="0" rtl="0">
              <a:lnSpc>
                <a:spcPct val="120000"/>
              </a:lnSpc>
              <a:spcBef>
                <a:spcPts val="600"/>
              </a:spcBef>
              <a:spcAft>
                <a:spcPts val="0"/>
              </a:spcAft>
              <a:buNone/>
            </a:pPr>
            <a:r>
              <a:rPr lang="en" sz="1900">
                <a:solidFill>
                  <a:srgbClr val="FFFFFF"/>
                </a:solidFill>
                <a:latin typeface="Open Sans"/>
                <a:ea typeface="Open Sans"/>
                <a:cs typeface="Open Sans"/>
                <a:sym typeface="Open Sans"/>
              </a:rPr>
              <a:t>Fill in the blanks type of questions are also quite important and have its applications in the education assessment.  We have successfully generated questions of the above mentioned format which are very accurate and can easily deal complex sentences. </a:t>
            </a: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