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6" r:id="rId5"/>
    <p:sldId id="267" r:id="rId6"/>
    <p:sldId id="275" r:id="rId7"/>
    <p:sldId id="259" r:id="rId8"/>
    <p:sldId id="260" r:id="rId9"/>
    <p:sldId id="261" r:id="rId10"/>
    <p:sldId id="262" r:id="rId11"/>
    <p:sldId id="263" r:id="rId12"/>
    <p:sldId id="264" r:id="rId13"/>
    <p:sldId id="265"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Montserrat" charset="0"/>
      <p:regular r:id="rId23"/>
      <p:bold r:id="rId24"/>
      <p:italic r:id="rId25"/>
      <p:boldItalic r:id="rId26"/>
    </p:embeddedFont>
    <p:embeddedFont>
      <p:font typeface="Lato"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tUfABBhMUYxcmCZCRsiPeoXz1s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8f4fe4f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8f4fe4f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f4fe4f5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8f4fe4f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8f4fe4f5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8f4fe4f5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8f4fe4f5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8f4fe4f5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8f4fe4f5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8f4fe4f5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9257ee3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9257ee3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9257ee35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9257ee35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9257ee35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9257ee35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9257ee35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9257ee35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8f4fe4f5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8f4fe4f5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9257ee3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9257ee3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9257ee35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9257ee35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8f4fe4f5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8f4fe4f5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f4fe4f5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f4fe4f5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9257ee35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9257ee3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9257ee3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9257ee3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9257ee35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9257ee35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9257ee35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9257ee35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grpSp>
        <p:nvGrpSpPr>
          <p:cNvPr id="102" name="Google Shape;102;p29"/>
          <p:cNvGrpSpPr/>
          <p:nvPr/>
        </p:nvGrpSpPr>
        <p:grpSpPr>
          <a:xfrm>
            <a:off x="0" y="4128572"/>
            <a:ext cx="698925" cy="684657"/>
            <a:chOff x="0" y="3785672"/>
            <a:chExt cx="698925" cy="684657"/>
          </a:xfrm>
        </p:grpSpPr>
        <p:sp>
          <p:nvSpPr>
            <p:cNvPr id="103" name="Google Shape;103;p29"/>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9"/>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6" name="Google Shape;106;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grpSp>
        <p:nvGrpSpPr>
          <p:cNvPr id="108" name="Google Shape;108;p30"/>
          <p:cNvGrpSpPr/>
          <p:nvPr/>
        </p:nvGrpSpPr>
        <p:grpSpPr>
          <a:xfrm>
            <a:off x="4406400" y="0"/>
            <a:ext cx="4737600" cy="5143065"/>
            <a:chOff x="4406400" y="0"/>
            <a:chExt cx="4737600" cy="5143065"/>
          </a:xfrm>
        </p:grpSpPr>
        <p:sp>
          <p:nvSpPr>
            <p:cNvPr id="109" name="Google Shape;109;p30"/>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0"/>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0"/>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0"/>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0"/>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0"/>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0"/>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0"/>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0"/>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0"/>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0"/>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0"/>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0"/>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7" name="Google Shape;127;p30"/>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30"/>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9" name="Google Shape;12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grpSp>
        <p:nvGrpSpPr>
          <p:cNvPr id="12" name="Google Shape;12;p21"/>
          <p:cNvGrpSpPr/>
          <p:nvPr/>
        </p:nvGrpSpPr>
        <p:grpSpPr>
          <a:xfrm>
            <a:off x="0" y="381001"/>
            <a:ext cx="1037850" cy="1016288"/>
            <a:chOff x="0" y="381001"/>
            <a:chExt cx="1037850" cy="1016288"/>
          </a:xfrm>
        </p:grpSpPr>
        <p:sp>
          <p:nvSpPr>
            <p:cNvPr id="13" name="Google Shape;13;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 name="Google Shape;16;p2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grpSp>
        <p:nvGrpSpPr>
          <p:cNvPr id="19" name="Google Shape;19;p22"/>
          <p:cNvGrpSpPr/>
          <p:nvPr/>
        </p:nvGrpSpPr>
        <p:grpSpPr>
          <a:xfrm>
            <a:off x="0" y="381001"/>
            <a:ext cx="1037850" cy="1016288"/>
            <a:chOff x="0" y="381001"/>
            <a:chExt cx="1037850" cy="1016288"/>
          </a:xfrm>
        </p:grpSpPr>
        <p:sp>
          <p:nvSpPr>
            <p:cNvPr id="20" name="Google Shape;20;p2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3"/>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23"/>
          <p:cNvGrpSpPr/>
          <p:nvPr/>
        </p:nvGrpSpPr>
        <p:grpSpPr>
          <a:xfrm>
            <a:off x="0" y="490"/>
            <a:ext cx="5153705" cy="5134399"/>
            <a:chOff x="0" y="75"/>
            <a:chExt cx="5153705" cy="5152950"/>
          </a:xfrm>
        </p:grpSpPr>
        <p:sp>
          <p:nvSpPr>
            <p:cNvPr id="27" name="Google Shape;27;p23"/>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3"/>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3"/>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23"/>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32" name="Google Shape;32;p23"/>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33" name="Google Shape;3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grpSp>
        <p:nvGrpSpPr>
          <p:cNvPr id="35" name="Google Shape;35;p24"/>
          <p:cNvGrpSpPr/>
          <p:nvPr/>
        </p:nvGrpSpPr>
        <p:grpSpPr>
          <a:xfrm>
            <a:off x="4406400" y="0"/>
            <a:ext cx="4737600" cy="5143065"/>
            <a:chOff x="4406400" y="0"/>
            <a:chExt cx="4737600" cy="5143065"/>
          </a:xfrm>
        </p:grpSpPr>
        <p:sp>
          <p:nvSpPr>
            <p:cNvPr id="36" name="Google Shape;36;p2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2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grpSp>
        <p:nvGrpSpPr>
          <p:cNvPr id="57" name="Google Shape;57;p25"/>
          <p:cNvGrpSpPr/>
          <p:nvPr/>
        </p:nvGrpSpPr>
        <p:grpSpPr>
          <a:xfrm>
            <a:off x="0" y="381001"/>
            <a:ext cx="1037850" cy="1016288"/>
            <a:chOff x="0" y="381001"/>
            <a:chExt cx="1037850" cy="1016288"/>
          </a:xfrm>
        </p:grpSpPr>
        <p:sp>
          <p:nvSpPr>
            <p:cNvPr id="58" name="Google Shape;58;p2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2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2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grpSp>
        <p:nvGrpSpPr>
          <p:cNvPr id="65" name="Google Shape;65;p26"/>
          <p:cNvGrpSpPr/>
          <p:nvPr/>
        </p:nvGrpSpPr>
        <p:grpSpPr>
          <a:xfrm>
            <a:off x="0" y="381001"/>
            <a:ext cx="1037850" cy="1016288"/>
            <a:chOff x="0" y="381001"/>
            <a:chExt cx="1037850" cy="1016288"/>
          </a:xfrm>
        </p:grpSpPr>
        <p:sp>
          <p:nvSpPr>
            <p:cNvPr id="66" name="Google Shape;66;p2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26"/>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26"/>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0" name="Google Shape;7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grpSp>
        <p:nvGrpSpPr>
          <p:cNvPr id="72" name="Google Shape;72;p27"/>
          <p:cNvGrpSpPr/>
          <p:nvPr/>
        </p:nvGrpSpPr>
        <p:grpSpPr>
          <a:xfrm>
            <a:off x="4406400" y="0"/>
            <a:ext cx="4737600" cy="5143500"/>
            <a:chOff x="4406400" y="0"/>
            <a:chExt cx="4737600" cy="5143500"/>
          </a:xfrm>
        </p:grpSpPr>
        <p:sp>
          <p:nvSpPr>
            <p:cNvPr id="73" name="Google Shape;73;p27"/>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7"/>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7"/>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7"/>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7"/>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7"/>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7"/>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7"/>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7"/>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7"/>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7"/>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7"/>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7"/>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27"/>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 name="Google Shape;9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grpSp>
        <p:nvGrpSpPr>
          <p:cNvPr id="94" name="Google Shape;94;p28"/>
          <p:cNvGrpSpPr/>
          <p:nvPr/>
        </p:nvGrpSpPr>
        <p:grpSpPr>
          <a:xfrm>
            <a:off x="0" y="381001"/>
            <a:ext cx="1037850" cy="1016288"/>
            <a:chOff x="0" y="381001"/>
            <a:chExt cx="1037850" cy="1016288"/>
          </a:xfrm>
        </p:grpSpPr>
        <p:sp>
          <p:nvSpPr>
            <p:cNvPr id="95" name="Google Shape;95;p2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28"/>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8" name="Google Shape;98;p28"/>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9" name="Google Shape;99;p28"/>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0" name="Google Shape;10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p:nvPr>
        </p:nvSpPr>
        <p:spPr>
          <a:xfrm>
            <a:off x="1235525" y="219087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Inceptez Property Interaction Estimation</a:t>
            </a:r>
            <a:endParaRPr/>
          </a:p>
        </p:txBody>
      </p:sp>
      <p:sp>
        <p:nvSpPr>
          <p:cNvPr id="135" name="Google Shape;135;p2"/>
          <p:cNvSpPr txBox="1"/>
          <p:nvPr/>
        </p:nvSpPr>
        <p:spPr>
          <a:xfrm>
            <a:off x="6324600" y="3867150"/>
            <a:ext cx="2586675"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smtClean="0">
                <a:solidFill>
                  <a:schemeClr val="lt1"/>
                </a:solidFill>
                <a:latin typeface="Montserrat"/>
                <a:ea typeface="Montserrat"/>
                <a:cs typeface="Montserrat"/>
                <a:sym typeface="Montserrat"/>
              </a:rPr>
              <a:t>Presented By</a:t>
            </a:r>
            <a:endParaRPr lang="en" sz="2400" dirty="0" smtClean="0">
              <a:solidFill>
                <a:schemeClr val="lt1"/>
              </a:solidFill>
              <a:latin typeface="Montserrat"/>
              <a:ea typeface="Montserrat"/>
              <a:cs typeface="Montserrat"/>
              <a:sym typeface="Montserrat"/>
            </a:endParaRPr>
          </a:p>
          <a:p>
            <a:pPr marL="0" lvl="0" indent="0" algn="l" rtl="0">
              <a:spcBef>
                <a:spcPts val="0"/>
              </a:spcBef>
              <a:spcAft>
                <a:spcPts val="0"/>
              </a:spcAft>
              <a:buNone/>
            </a:pPr>
            <a:r>
              <a:rPr lang="en" sz="1800" dirty="0" smtClean="0">
                <a:solidFill>
                  <a:schemeClr val="lt1"/>
                </a:solidFill>
                <a:latin typeface="Montserrat"/>
                <a:ea typeface="Montserrat"/>
                <a:cs typeface="Montserrat"/>
                <a:sym typeface="Montserrat"/>
              </a:rPr>
              <a:t>     Aswin </a:t>
            </a:r>
            <a:r>
              <a:rPr lang="en" sz="1800" dirty="0">
                <a:solidFill>
                  <a:schemeClr val="lt1"/>
                </a:solidFill>
                <a:latin typeface="Montserrat"/>
                <a:ea typeface="Montserrat"/>
                <a:cs typeface="Montserrat"/>
                <a:sym typeface="Montserrat"/>
              </a:rPr>
              <a:t>Raam</a:t>
            </a:r>
            <a:endParaRPr sz="18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19257ee35e_0_35"/>
          <p:cNvSpPr txBox="1">
            <a:spLocks noGrp="1"/>
          </p:cNvSpPr>
          <p:nvPr>
            <p:ph type="title"/>
          </p:nvPr>
        </p:nvSpPr>
        <p:spPr>
          <a:xfrm>
            <a:off x="1210725" y="4201550"/>
            <a:ext cx="7038900" cy="8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enquiries were made for houses having rent ranging between 1000 - 20000</a:t>
            </a:r>
            <a:endParaRPr/>
          </a:p>
        </p:txBody>
      </p:sp>
      <p:pic>
        <p:nvPicPr>
          <p:cNvPr id="169" name="Google Shape;169;g119257ee35e_0_35"/>
          <p:cNvPicPr preferRelativeResize="0"/>
          <p:nvPr/>
        </p:nvPicPr>
        <p:blipFill>
          <a:blip r:embed="rId3">
            <a:alphaModFix/>
          </a:blip>
          <a:stretch>
            <a:fillRect/>
          </a:stretch>
        </p:blipFill>
        <p:spPr>
          <a:xfrm>
            <a:off x="1122675" y="143675"/>
            <a:ext cx="7215012" cy="389674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8f4fe4f50_0_0"/>
          <p:cNvSpPr txBox="1">
            <a:spLocks noGrp="1"/>
          </p:cNvSpPr>
          <p:nvPr>
            <p:ph type="title"/>
          </p:nvPr>
        </p:nvSpPr>
        <p:spPr>
          <a:xfrm>
            <a:off x="1384250" y="4523800"/>
            <a:ext cx="7038900" cy="3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          Semifurnished houses are enquired more comparitively</a:t>
            </a:r>
            <a:endParaRPr sz="1500"/>
          </a:p>
        </p:txBody>
      </p:sp>
      <p:pic>
        <p:nvPicPr>
          <p:cNvPr id="175" name="Google Shape;175;g118f4fe4f50_0_0"/>
          <p:cNvPicPr preferRelativeResize="0"/>
          <p:nvPr/>
        </p:nvPicPr>
        <p:blipFill>
          <a:blip r:embed="rId3">
            <a:alphaModFix/>
          </a:blip>
          <a:stretch>
            <a:fillRect/>
          </a:stretch>
        </p:blipFill>
        <p:spPr>
          <a:xfrm>
            <a:off x="1384250" y="177200"/>
            <a:ext cx="6692502" cy="42226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8f4fe4f50_0_6"/>
          <p:cNvSpPr txBox="1">
            <a:spLocks noGrp="1"/>
          </p:cNvSpPr>
          <p:nvPr>
            <p:ph type="title"/>
          </p:nvPr>
        </p:nvSpPr>
        <p:spPr>
          <a:xfrm>
            <a:off x="1285100" y="4325500"/>
            <a:ext cx="7038900" cy="5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Individual flats are highly enquired about.</a:t>
            </a:r>
            <a:endParaRPr/>
          </a:p>
        </p:txBody>
      </p:sp>
      <p:pic>
        <p:nvPicPr>
          <p:cNvPr id="181" name="Google Shape;181;g118f4fe4f50_0_6"/>
          <p:cNvPicPr preferRelativeResize="0"/>
          <p:nvPr/>
        </p:nvPicPr>
        <p:blipFill>
          <a:blip r:embed="rId3">
            <a:alphaModFix/>
          </a:blip>
          <a:stretch>
            <a:fillRect/>
          </a:stretch>
        </p:blipFill>
        <p:spPr>
          <a:xfrm>
            <a:off x="1233676" y="102800"/>
            <a:ext cx="7155600" cy="40739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18f4fe4f50_0_15"/>
          <p:cNvSpPr txBox="1">
            <a:spLocks noGrp="1"/>
          </p:cNvSpPr>
          <p:nvPr>
            <p:ph type="title"/>
          </p:nvPr>
        </p:nvSpPr>
        <p:spPr>
          <a:xfrm>
            <a:off x="1223150" y="4647750"/>
            <a:ext cx="7038900" cy="3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Properties which lease to Bachelors are highly enquired</a:t>
            </a:r>
            <a:endParaRPr sz="1500"/>
          </a:p>
        </p:txBody>
      </p:sp>
      <p:pic>
        <p:nvPicPr>
          <p:cNvPr id="187" name="Google Shape;187;g118f4fe4f50_0_15"/>
          <p:cNvPicPr preferRelativeResize="0"/>
          <p:nvPr/>
        </p:nvPicPr>
        <p:blipFill>
          <a:blip r:embed="rId3">
            <a:alphaModFix/>
          </a:blip>
          <a:stretch>
            <a:fillRect/>
          </a:stretch>
        </p:blipFill>
        <p:spPr>
          <a:xfrm>
            <a:off x="1309900" y="245625"/>
            <a:ext cx="6200850" cy="42720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8f4fe4f50_0_22"/>
          <p:cNvSpPr txBox="1">
            <a:spLocks noGrp="1"/>
          </p:cNvSpPr>
          <p:nvPr>
            <p:ph type="title"/>
          </p:nvPr>
        </p:nvSpPr>
        <p:spPr>
          <a:xfrm>
            <a:off x="1297500" y="111550"/>
            <a:ext cx="7601400" cy="1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 </a:t>
            </a:r>
            <a:r>
              <a:rPr lang="en" dirty="0" smtClean="0"/>
              <a:t> for a property </a:t>
            </a:r>
            <a:r>
              <a:rPr lang="en" dirty="0"/>
              <a:t>to achieve a good Interaction Score</a:t>
            </a:r>
            <a:endParaRPr/>
          </a:p>
        </p:txBody>
      </p:sp>
      <p:sp>
        <p:nvSpPr>
          <p:cNvPr id="203" name="Google Shape;203;g118f4fe4f50_0_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Rent could be ranging from 1000 - 20000</a:t>
            </a:r>
            <a:endParaRPr sz="2000"/>
          </a:p>
          <a:p>
            <a:pPr marL="457200" lvl="0" indent="-355600" algn="l" rtl="0">
              <a:spcBef>
                <a:spcPts val="0"/>
              </a:spcBef>
              <a:spcAft>
                <a:spcPts val="0"/>
              </a:spcAft>
              <a:buSzPts val="2000"/>
              <a:buChar char="●"/>
            </a:pPr>
            <a:r>
              <a:rPr lang="en" sz="2000"/>
              <a:t>The property could be atleast semi-furnished</a:t>
            </a:r>
            <a:endParaRPr sz="2000"/>
          </a:p>
          <a:p>
            <a:pPr marL="457200" lvl="0" indent="-355600" algn="l" rtl="0">
              <a:spcBef>
                <a:spcPts val="0"/>
              </a:spcBef>
              <a:spcAft>
                <a:spcPts val="0"/>
              </a:spcAft>
              <a:buSzPts val="2000"/>
              <a:buChar char="●"/>
            </a:pPr>
            <a:r>
              <a:rPr lang="en" sz="2000"/>
              <a:t>The property could be leased to Bachelors or anyone and not specific</a:t>
            </a:r>
            <a:endParaRPr sz="2000"/>
          </a:p>
          <a:p>
            <a:pPr marL="457200" lvl="0" indent="-355600" algn="l" rtl="0">
              <a:spcBef>
                <a:spcPts val="0"/>
              </a:spcBef>
              <a:spcAft>
                <a:spcPts val="0"/>
              </a:spcAft>
              <a:buSzPts val="2000"/>
              <a:buChar char="●"/>
            </a:pPr>
            <a:r>
              <a:rPr lang="en" sz="2000"/>
              <a:t>The property could be an individual flat</a:t>
            </a:r>
            <a:endParaRPr sz="2000"/>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18f4fe4f50_0_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Things a property should </a:t>
            </a:r>
            <a:r>
              <a:rPr lang="en" dirty="0"/>
              <a:t>avoid getting a poor </a:t>
            </a:r>
            <a:r>
              <a:rPr lang="en" dirty="0" smtClean="0"/>
              <a:t>interaction score</a:t>
            </a:r>
            <a:endParaRPr/>
          </a:p>
        </p:txBody>
      </p:sp>
      <p:sp>
        <p:nvSpPr>
          <p:cNvPr id="209" name="Google Shape;209;g118f4fe4f50_0_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The property cannot have a high rent</a:t>
            </a:r>
            <a:endParaRPr sz="1900"/>
          </a:p>
          <a:p>
            <a:pPr marL="457200" lvl="0" indent="-349250" algn="l" rtl="0">
              <a:spcBef>
                <a:spcPts val="0"/>
              </a:spcBef>
              <a:spcAft>
                <a:spcPts val="0"/>
              </a:spcAft>
              <a:buSzPts val="1900"/>
              <a:buChar char="●"/>
            </a:pPr>
            <a:r>
              <a:rPr lang="en" sz="1900"/>
              <a:t>The property cannot have specific lease type and be open to all</a:t>
            </a:r>
            <a:endParaRPr sz="1900"/>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9257ee35e_0_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the Target Variable</a:t>
            </a:r>
            <a:endParaRPr/>
          </a:p>
        </p:txBody>
      </p:sp>
      <p:sp>
        <p:nvSpPr>
          <p:cNvPr id="215" name="Google Shape;215;g119257ee35e_0_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Montserrat"/>
                <a:ea typeface="Montserrat"/>
                <a:cs typeface="Montserrat"/>
                <a:sym typeface="Montserrat"/>
              </a:rPr>
              <a:t>Since the target variable was not given, the total number of enquiries made for a property is calculated and taken as the ‘Request_count’ for a particular property which can be  considered as the target variable.</a:t>
            </a:r>
            <a:endParaRPr sz="24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19257ee35e_0_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Insights</a:t>
            </a:r>
            <a:endParaRPr/>
          </a:p>
        </p:txBody>
      </p:sp>
      <p:sp>
        <p:nvSpPr>
          <p:cNvPr id="221" name="Google Shape;221;g119257ee35e_0_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None of the columns had more than 30% missing values</a:t>
            </a:r>
            <a:endParaRPr sz="1800"/>
          </a:p>
          <a:p>
            <a:pPr marL="457200" lvl="0" indent="-342900" algn="l" rtl="0">
              <a:spcBef>
                <a:spcPts val="0"/>
              </a:spcBef>
              <a:spcAft>
                <a:spcPts val="0"/>
              </a:spcAft>
              <a:buSzPts val="1800"/>
              <a:buChar char="●"/>
            </a:pPr>
            <a:r>
              <a:rPr lang="en" sz="1800" dirty="0"/>
              <a:t>So, no columns having null value were dropped. Instead, they have been filled with mode and mean values accordingly</a:t>
            </a:r>
            <a:endParaRPr sz="1800"/>
          </a:p>
          <a:p>
            <a:pPr marL="457200" lvl="0" indent="-342900" algn="l" rtl="0">
              <a:spcBef>
                <a:spcPts val="0"/>
              </a:spcBef>
              <a:spcAft>
                <a:spcPts val="0"/>
              </a:spcAft>
              <a:buSzPts val="1800"/>
              <a:buChar char="●"/>
            </a:pPr>
            <a:r>
              <a:rPr lang="en" sz="1800" dirty="0"/>
              <a:t>The column ‘ Bathroom’ had been dropped since it gave a VIF score of 14 which is greater than the cutoff</a:t>
            </a:r>
            <a:endParaRPr sz="1800"/>
          </a:p>
          <a:p>
            <a:pPr marL="457200" lvl="0" indent="-342900" algn="l" rtl="0">
              <a:spcBef>
                <a:spcPts val="0"/>
              </a:spcBef>
              <a:spcAft>
                <a:spcPts val="0"/>
              </a:spcAft>
              <a:buSzPts val="1800"/>
              <a:buChar char="●"/>
            </a:pPr>
            <a:r>
              <a:rPr lang="en" sz="1800" dirty="0"/>
              <a:t>The columns ‘Latitude’,’Longitude’ and ‘Locality’ were dropped due to high </a:t>
            </a:r>
            <a:r>
              <a:rPr lang="en" sz="1800" dirty="0" smtClean="0"/>
              <a:t>cardinality</a:t>
            </a:r>
            <a:endParaRPr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19257ee35e_0_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Algorithms Used</a:t>
            </a:r>
            <a:endParaRPr/>
          </a:p>
        </p:txBody>
      </p:sp>
      <p:sp>
        <p:nvSpPr>
          <p:cNvPr id="227" name="Google Shape;227;g119257ee35e_0_4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Linear Regression </a:t>
            </a:r>
            <a:endParaRPr sz="1900"/>
          </a:p>
          <a:p>
            <a:pPr marL="457200" lvl="0" indent="-349250" algn="l" rtl="0">
              <a:spcBef>
                <a:spcPts val="0"/>
              </a:spcBef>
              <a:spcAft>
                <a:spcPts val="0"/>
              </a:spcAft>
              <a:buSzPts val="1900"/>
              <a:buChar char="●"/>
            </a:pPr>
            <a:r>
              <a:rPr lang="en" sz="1900"/>
              <a:t>Logistic Regression </a:t>
            </a:r>
            <a:endParaRPr sz="1900"/>
          </a:p>
          <a:p>
            <a:pPr marL="457200" lvl="0" indent="-349250" algn="l" rtl="0">
              <a:spcBef>
                <a:spcPts val="0"/>
              </a:spcBef>
              <a:spcAft>
                <a:spcPts val="0"/>
              </a:spcAft>
              <a:buSzPts val="1900"/>
              <a:buChar char="●"/>
            </a:pPr>
            <a:r>
              <a:rPr lang="en" sz="1900"/>
              <a:t>RandomForestClassifier </a:t>
            </a:r>
            <a:endParaRPr sz="1900"/>
          </a:p>
          <a:p>
            <a:pPr marL="457200" lvl="0" indent="-349250" algn="l" rtl="0">
              <a:spcBef>
                <a:spcPts val="0"/>
              </a:spcBef>
              <a:spcAft>
                <a:spcPts val="0"/>
              </a:spcAft>
              <a:buSzPts val="1900"/>
              <a:buChar char="●"/>
            </a:pPr>
            <a:r>
              <a:rPr lang="en" sz="1900"/>
              <a:t>KNearestNeighbour  </a:t>
            </a:r>
            <a:endParaRPr sz="1900"/>
          </a:p>
          <a:p>
            <a:pPr marL="457200" lvl="0" indent="-349250" algn="l" rtl="0">
              <a:spcBef>
                <a:spcPts val="0"/>
              </a:spcBef>
              <a:spcAft>
                <a:spcPts val="0"/>
              </a:spcAft>
              <a:buSzPts val="1900"/>
              <a:buChar char="●"/>
            </a:pPr>
            <a:r>
              <a:rPr lang="en" sz="1900"/>
              <a:t>XGBoost  </a:t>
            </a:r>
            <a:endParaRPr sz="1900"/>
          </a:p>
          <a:p>
            <a:pPr marL="45720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19257ee35e_0_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Improving Score</a:t>
            </a:r>
            <a:endParaRPr/>
          </a:p>
        </p:txBody>
      </p:sp>
      <p:sp>
        <p:nvSpPr>
          <p:cNvPr id="233" name="Google Shape;233;g119257ee35e_0_7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Inspite of using multiple algorithms &amp; feature scaling, the score seems to be pretty less. Though the data cleaning has been done,  the low score clearly indicates that feature engineering has to be done in an extensive manner</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The photos are yet to be made to a valid json string and then count the number of jpg images uploaded for a property. This column may help in increasing the score.</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Ensembling techniques like Bagging or Boosting can be used to improve the scores.</a:t>
            </a:r>
            <a:endParaRPr sz="15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19257ee35e_0_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Inceptez Property Interaction Estimation</a:t>
            </a:r>
            <a:endParaRPr/>
          </a:p>
        </p:txBody>
      </p:sp>
      <p:sp>
        <p:nvSpPr>
          <p:cNvPr id="141" name="Google Shape;141;g119257ee35e_0_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smtClean="0">
                <a:latin typeface="Montserrat"/>
                <a:ea typeface="Montserrat"/>
                <a:cs typeface="Montserrat"/>
                <a:sym typeface="Montserrat"/>
              </a:rPr>
              <a:t>My Understanding of the Requirement</a:t>
            </a:r>
            <a:endParaRPr sz="2300" b="1">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0" lvl="0" indent="0" algn="l" rtl="0">
              <a:spcBef>
                <a:spcPts val="0"/>
              </a:spcBef>
              <a:spcAft>
                <a:spcPts val="0"/>
              </a:spcAft>
              <a:buNone/>
            </a:pPr>
            <a:r>
              <a:rPr lang="en" sz="1800" dirty="0">
                <a:latin typeface="Montserrat"/>
                <a:ea typeface="Montserrat"/>
                <a:cs typeface="Montserrat"/>
                <a:sym typeface="Montserrat"/>
              </a:rPr>
              <a:t>Here, we are given a dataset of details of various real estate properties being listed and the enquiries which have been made on them over a period of time. </a:t>
            </a:r>
            <a:endParaRPr sz="1800">
              <a:latin typeface="Montserrat"/>
              <a:ea typeface="Montserrat"/>
              <a:cs typeface="Montserrat"/>
              <a:sym typeface="Montserrat"/>
            </a:endParaRPr>
          </a:p>
          <a:p>
            <a:pPr marL="0" lvl="0" indent="0" algn="l" rtl="0">
              <a:spcBef>
                <a:spcPts val="0"/>
              </a:spcBef>
              <a:spcAft>
                <a:spcPts val="0"/>
              </a:spcAft>
              <a:buNone/>
            </a:pPr>
            <a:endParaRPr sz="1800">
              <a:latin typeface="Montserrat"/>
              <a:ea typeface="Montserrat"/>
              <a:cs typeface="Montserrat"/>
              <a:sym typeface="Montserrat"/>
            </a:endParaRPr>
          </a:p>
          <a:p>
            <a:pPr marL="0" lvl="0" indent="0" algn="l" rtl="0">
              <a:spcBef>
                <a:spcPts val="0"/>
              </a:spcBef>
              <a:spcAft>
                <a:spcPts val="0"/>
              </a:spcAft>
              <a:buNone/>
            </a:pPr>
            <a:r>
              <a:rPr lang="en" sz="1800" dirty="0">
                <a:latin typeface="Montserrat"/>
                <a:ea typeface="Montserrat"/>
                <a:cs typeface="Montserrat"/>
                <a:sym typeface="Montserrat"/>
              </a:rPr>
              <a:t>Now, we are expected to predict the frequency in which a property would be enquired right from the day it is listed.</a:t>
            </a:r>
            <a:endParaRPr sz="18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8f4fe4f50_0_43"/>
          <p:cNvSpPr txBox="1">
            <a:spLocks noGrp="1"/>
          </p:cNvSpPr>
          <p:nvPr>
            <p:ph type="title"/>
          </p:nvPr>
        </p:nvSpPr>
        <p:spPr>
          <a:xfrm>
            <a:off x="1168200" y="2017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Its my first Hackathon - So, thanks for still listening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19257ee35e_0_24"/>
          <p:cNvSpPr txBox="1">
            <a:spLocks noGrp="1"/>
          </p:cNvSpPr>
          <p:nvPr>
            <p:ph type="title"/>
          </p:nvPr>
        </p:nvSpPr>
        <p:spPr>
          <a:xfrm>
            <a:off x="1433850" y="2203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INSIGHTS</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8f4fe4f50_0_38"/>
          <p:cNvSpPr txBox="1">
            <a:spLocks noGrp="1"/>
          </p:cNvSpPr>
          <p:nvPr>
            <p:ph type="title"/>
          </p:nvPr>
        </p:nvSpPr>
        <p:spPr>
          <a:xfrm>
            <a:off x="1139450" y="19454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Univariate </a:t>
            </a:r>
            <a:r>
              <a:rPr lang="en" dirty="0" smtClean="0"/>
              <a:t>Analysis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118f4fe4f50_0_32"/>
          <p:cNvPicPr preferRelativeResize="0"/>
          <p:nvPr/>
        </p:nvPicPr>
        <p:blipFill>
          <a:blip r:embed="rId3">
            <a:alphaModFix/>
          </a:blip>
          <a:stretch>
            <a:fillRect/>
          </a:stretch>
        </p:blipFill>
        <p:spPr>
          <a:xfrm>
            <a:off x="152400" y="201150"/>
            <a:ext cx="8839198" cy="47699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Insights</a:t>
            </a:r>
            <a:endParaRPr lang="en-US" dirty="0"/>
          </a:p>
        </p:txBody>
      </p:sp>
      <p:sp>
        <p:nvSpPr>
          <p:cNvPr id="3" name="Text Placeholder 2"/>
          <p:cNvSpPr>
            <a:spLocks noGrp="1"/>
          </p:cNvSpPr>
          <p:nvPr>
            <p:ph type="body" idx="1"/>
          </p:nvPr>
        </p:nvSpPr>
        <p:spPr/>
        <p:txBody>
          <a:bodyPr/>
          <a:lstStyle/>
          <a:p>
            <a:r>
              <a:rPr lang="en-US" sz="1800" dirty="0" smtClean="0"/>
              <a:t>Individual Flats are listed more</a:t>
            </a:r>
          </a:p>
          <a:p>
            <a:r>
              <a:rPr lang="en-US" sz="1800" dirty="0" smtClean="0"/>
              <a:t>Properties are leased more to family</a:t>
            </a:r>
          </a:p>
          <a:p>
            <a:r>
              <a:rPr lang="en-US" sz="1800" dirty="0" smtClean="0"/>
              <a:t>2BHK Properties are listed more</a:t>
            </a:r>
          </a:p>
          <a:p>
            <a:r>
              <a:rPr lang="en-US" sz="1800" dirty="0" smtClean="0"/>
              <a:t>Most of the properties listed do not have amenities like </a:t>
            </a:r>
            <a:r>
              <a:rPr lang="en-US" sz="1800" dirty="0" err="1" smtClean="0"/>
              <a:t>gym,lift,pool</a:t>
            </a:r>
            <a:endParaRPr lang="en-US" sz="1800" dirty="0" smtClean="0"/>
          </a:p>
          <a:p>
            <a:r>
              <a:rPr lang="en-US" sz="1800" dirty="0" smtClean="0"/>
              <a:t>Semi furnished properties are highly listed</a:t>
            </a:r>
          </a:p>
          <a:p>
            <a:r>
              <a:rPr lang="en-US" sz="1800" dirty="0" smtClean="0"/>
              <a:t>Properties having both 2wheeler and 4-wheeler parking facilities are highly listed</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g119257ee35e_0_5"/>
          <p:cNvPicPr preferRelativeResize="0"/>
          <p:nvPr/>
        </p:nvPicPr>
        <p:blipFill>
          <a:blip r:embed="rId3">
            <a:alphaModFix/>
          </a:blip>
          <a:stretch>
            <a:fillRect/>
          </a:stretch>
        </p:blipFill>
        <p:spPr>
          <a:xfrm>
            <a:off x="1593550" y="208525"/>
            <a:ext cx="6214650" cy="3952025"/>
          </a:xfrm>
          <a:prstGeom prst="rect">
            <a:avLst/>
          </a:prstGeom>
          <a:noFill/>
          <a:ln>
            <a:noFill/>
          </a:ln>
        </p:spPr>
      </p:pic>
      <p:sp>
        <p:nvSpPr>
          <p:cNvPr id="152" name="Google Shape;152;g119257ee35e_0_5"/>
          <p:cNvSpPr txBox="1"/>
          <p:nvPr/>
        </p:nvSpPr>
        <p:spPr>
          <a:xfrm>
            <a:off x="2131750" y="4350275"/>
            <a:ext cx="63705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lt1"/>
                </a:solidFill>
                <a:latin typeface="Montserrat"/>
                <a:ea typeface="Montserrat"/>
                <a:cs typeface="Montserrat"/>
                <a:sym typeface="Montserrat"/>
              </a:rPr>
              <a:t>The inference taken from this scatterplot is that 3BHK and 4BHK properties have high rents which is quite obvious</a:t>
            </a:r>
            <a:endParaRPr sz="15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119257ee35e_0_10"/>
          <p:cNvPicPr preferRelativeResize="0"/>
          <p:nvPr/>
        </p:nvPicPr>
        <p:blipFill>
          <a:blip r:embed="rId3">
            <a:alphaModFix/>
          </a:blip>
          <a:stretch>
            <a:fillRect/>
          </a:stretch>
        </p:blipFill>
        <p:spPr>
          <a:xfrm>
            <a:off x="1131500" y="69300"/>
            <a:ext cx="7869601" cy="49626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9257ee35e_0_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Heatmap Insights</a:t>
            </a:r>
            <a:endParaRPr/>
          </a:p>
        </p:txBody>
      </p:sp>
      <p:sp>
        <p:nvSpPr>
          <p:cNvPr id="163" name="Google Shape;163;g119257ee35e_0_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0" lvl="0" indent="-374650" algn="l" rtl="0">
              <a:lnSpc>
                <a:spcPct val="100000"/>
              </a:lnSpc>
              <a:spcBef>
                <a:spcPts val="0"/>
              </a:spcBef>
              <a:spcAft>
                <a:spcPts val="0"/>
              </a:spcAft>
              <a:buSzPts val="2300"/>
              <a:buFont typeface="Montserrat"/>
              <a:buChar char="●"/>
            </a:pPr>
            <a:r>
              <a:rPr lang="en" sz="1800"/>
              <a:t>Bathroom and rent are highly +ve correlated</a:t>
            </a:r>
            <a:endParaRPr sz="1800"/>
          </a:p>
          <a:p>
            <a:pPr marL="457200" marR="0" lvl="0" indent="-374650" algn="l" rtl="0">
              <a:lnSpc>
                <a:spcPct val="100000"/>
              </a:lnSpc>
              <a:spcBef>
                <a:spcPts val="0"/>
              </a:spcBef>
              <a:spcAft>
                <a:spcPts val="0"/>
              </a:spcAft>
              <a:buSzPts val="2300"/>
              <a:buFont typeface="Montserrat"/>
              <a:buChar char="●"/>
            </a:pPr>
            <a:r>
              <a:rPr lang="en" sz="1800"/>
              <a:t>Property size and rent are highly +ve correlated</a:t>
            </a:r>
            <a:endParaRPr sz="1800"/>
          </a:p>
          <a:p>
            <a:pPr marL="457200" marR="0" lvl="0" indent="-374650" algn="l" rtl="0">
              <a:lnSpc>
                <a:spcPct val="100000"/>
              </a:lnSpc>
              <a:spcBef>
                <a:spcPts val="0"/>
              </a:spcBef>
              <a:spcAft>
                <a:spcPts val="0"/>
              </a:spcAft>
              <a:buSzPts val="2300"/>
              <a:buFont typeface="Montserrat"/>
              <a:buChar char="●"/>
            </a:pPr>
            <a:r>
              <a:rPr lang="en" sz="1800"/>
              <a:t>Gym,lift,swimming pool,floor are highly +ve correlated to total floor</a:t>
            </a:r>
            <a:endParaRPr sz="1800"/>
          </a:p>
          <a:p>
            <a:pPr marL="457200" marR="0" lvl="0" indent="-374650" algn="l" rtl="0">
              <a:lnSpc>
                <a:spcPct val="100000"/>
              </a:lnSpc>
              <a:spcBef>
                <a:spcPts val="0"/>
              </a:spcBef>
              <a:spcAft>
                <a:spcPts val="0"/>
              </a:spcAft>
              <a:buSzPts val="2300"/>
              <a:buFont typeface="Montserrat"/>
              <a:buChar char="●"/>
            </a:pPr>
            <a:r>
              <a:rPr lang="en" sz="1800"/>
              <a:t>Rent and deposit are highly +ve correlated</a:t>
            </a:r>
            <a:endParaRPr sz="1800"/>
          </a:p>
          <a:p>
            <a:pPr marL="457200" marR="0" lvl="0" indent="-374650" algn="l" rtl="0">
              <a:lnSpc>
                <a:spcPct val="100000"/>
              </a:lnSpc>
              <a:spcBef>
                <a:spcPts val="0"/>
              </a:spcBef>
              <a:spcAft>
                <a:spcPts val="0"/>
              </a:spcAft>
              <a:buSzPts val="2300"/>
              <a:buFont typeface="Montserrat"/>
              <a:buChar char="●"/>
            </a:pPr>
            <a:r>
              <a:rPr lang="en" sz="1800"/>
              <a:t>Gym and swimming pool are highly +ve correlated</a:t>
            </a:r>
            <a:endParaRPr sz="23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528</Words>
  <PresentationFormat>On-screen Show (16:9)</PresentationFormat>
  <Paragraphs>61</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Montserrat</vt:lpstr>
      <vt:lpstr>Lato</vt:lpstr>
      <vt:lpstr>Focus</vt:lpstr>
      <vt:lpstr>Inceptez Property Interaction Estimation</vt:lpstr>
      <vt:lpstr>Inceptez Property Interaction Estimation</vt:lpstr>
      <vt:lpstr>EDA INSIGHTS</vt:lpstr>
      <vt:lpstr>Univariate Analysis</vt:lpstr>
      <vt:lpstr>Slide 5</vt:lpstr>
      <vt:lpstr>Univariate analysis Insights</vt:lpstr>
      <vt:lpstr>Slide 7</vt:lpstr>
      <vt:lpstr>Slide 8</vt:lpstr>
      <vt:lpstr>Heatmap Insights</vt:lpstr>
      <vt:lpstr>More enquiries were made for houses having rent ranging between 1000 - 20000</vt:lpstr>
      <vt:lpstr>          Semifurnished houses are enquired more comparitively</vt:lpstr>
      <vt:lpstr>Individual flats are highly enquired about.</vt:lpstr>
      <vt:lpstr>Properties which lease to Bachelors are highly enquired</vt:lpstr>
      <vt:lpstr>Recommendations  for a property to achieve a good Interaction Score</vt:lpstr>
      <vt:lpstr>Things a property should avoid getting a poor interaction score</vt:lpstr>
      <vt:lpstr>Defining the Target Variable</vt:lpstr>
      <vt:lpstr>Data Insights</vt:lpstr>
      <vt:lpstr>Algorithms Used</vt:lpstr>
      <vt:lpstr>Improving Score</vt:lpstr>
      <vt:lpstr>Thank You! Its my first Hackathon - So, thanks for still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Inceptez Property Interaction Estimation</dc:title>
  <cp:lastModifiedBy>aswin</cp:lastModifiedBy>
  <cp:revision>17</cp:revision>
  <dcterms:modified xsi:type="dcterms:W3CDTF">2022-03-13T13:27:15Z</dcterms:modified>
</cp:coreProperties>
</file>