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45" r:id="rId5"/>
    <p:sldId id="446" r:id="rId6"/>
    <p:sldId id="447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5F6FF"/>
    <a:srgbClr val="FF733C"/>
    <a:srgbClr val="0070FF"/>
    <a:srgbClr val="0094FF"/>
    <a:srgbClr val="37A8F8"/>
    <a:srgbClr val="EB3D00"/>
    <a:srgbClr val="055475"/>
    <a:srgbClr val="C43600"/>
    <a:srgbClr val="1A232F"/>
    <a:srgbClr val="2DCB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71" autoAdjust="0"/>
    <p:restoredTop sz="94660" autoAdjust="0"/>
  </p:normalViewPr>
  <p:slideViewPr>
    <p:cSldViewPr>
      <p:cViewPr>
        <p:scale>
          <a:sx n="73" d="100"/>
          <a:sy n="73" d="100"/>
        </p:scale>
        <p:origin x="-612" y="-102"/>
      </p:cViewPr>
      <p:guideLst>
        <p:guide orient="horz" pos="217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27B1CC3-AD68-4374-9AB7-00521824A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43C2014-813F-41A3-B86A-D7885FA1C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D9735-379C-404B-ABF7-4FFFA25CB2E4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E2F2E8-2F97-4758-AADD-3622367F72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13BD62-039B-4A90-9488-D847DC8FCB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20C9A-8755-4E9F-B476-6109714D56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5845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717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717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71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5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612" y="0"/>
            <a:ext cx="8534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Python </a:t>
            </a:r>
            <a:r>
              <a:rPr lang="en-US" sz="3200" dirty="0" err="1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Cheatsheet</a:t>
            </a:r>
            <a:endParaRPr lang="en-US" sz="3200" dirty="0">
              <a:solidFill>
                <a:srgbClr val="A3A3A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" name="Group 37" descr="Color Box group."/>
          <p:cNvGrpSpPr/>
          <p:nvPr/>
        </p:nvGrpSpPr>
        <p:grpSpPr>
          <a:xfrm>
            <a:off x="6170612" y="609600"/>
            <a:ext cx="2774631" cy="6248400"/>
            <a:chOff x="6161396" y="508000"/>
            <a:chExt cx="2775354" cy="6248400"/>
          </a:xfrm>
        </p:grpSpPr>
        <p:sp>
          <p:nvSpPr>
            <p:cNvPr id="22" name="Rounded Rectangle 21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6161396" y="508000"/>
              <a:ext cx="2775354" cy="6248400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96730" y="526331"/>
              <a:ext cx="2617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9143513" y="609599"/>
            <a:ext cx="2742100" cy="6248401"/>
          </a:xfrm>
          <a:prstGeom prst="roundRect">
            <a:avLst>
              <a:gd name="adj" fmla="val 3166"/>
            </a:avLst>
          </a:prstGeom>
          <a:solidFill>
            <a:srgbClr val="FFFFFF"/>
          </a:solidFill>
          <a:ln w="28575" cap="flat" cmpd="sng" algn="ctr">
            <a:solidFill>
              <a:srgbClr val="BEBE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print(</a:t>
            </a:r>
            <a:r>
              <a:rPr lang="en-US" sz="1200" dirty="0" err="1" smtClean="0"/>
              <a:t>functools.reduce</a:t>
            </a:r>
            <a:r>
              <a:rPr lang="en-US" sz="1200" dirty="0" smtClean="0"/>
              <a:t>(lambda a, b: a if a &gt; b else b, </a:t>
            </a:r>
            <a:r>
              <a:rPr lang="en-US" sz="1200" dirty="0" err="1" smtClean="0"/>
              <a:t>lis</a:t>
            </a:r>
            <a:r>
              <a:rPr lang="en-US" sz="1200" dirty="0" smtClean="0"/>
              <a:t>))</a:t>
            </a:r>
          </a:p>
        </p:txBody>
      </p:sp>
      <p:grpSp>
        <p:nvGrpSpPr>
          <p:cNvPr id="6" name="Group 5" descr="Scale box group."/>
          <p:cNvGrpSpPr/>
          <p:nvPr/>
        </p:nvGrpSpPr>
        <p:grpSpPr>
          <a:xfrm>
            <a:off x="3200199" y="609601"/>
            <a:ext cx="2774631" cy="6248400"/>
            <a:chOff x="3200199" y="627931"/>
            <a:chExt cx="2774631" cy="6001469"/>
          </a:xfrm>
        </p:grpSpPr>
        <p:sp>
          <p:nvSpPr>
            <p:cNvPr id="14" name="Rounded Rectangle 13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3200199" y="662823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9276" y="627931"/>
              <a:ext cx="2616919" cy="45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endParaRPr lang="en-IN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pPr>
                <a:spcBef>
                  <a:spcPts val="300"/>
                </a:spcBef>
              </a:pPr>
              <a:endParaRPr lang="en-US" sz="10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60958" y="627931"/>
            <a:ext cx="2757185" cy="630942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>
              <a:spcBef>
                <a:spcPts val="300"/>
              </a:spcBef>
            </a:pPr>
            <a:endParaRPr lang="en-IN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endParaRPr lang="en-IN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endParaRPr lang="en-US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 descr="Group box group."/>
          <p:cNvGrpSpPr/>
          <p:nvPr/>
        </p:nvGrpSpPr>
        <p:grpSpPr>
          <a:xfrm>
            <a:off x="150812" y="609601"/>
            <a:ext cx="2809521" cy="11361846"/>
            <a:chOff x="143531" y="622125"/>
            <a:chExt cx="2774631" cy="13486639"/>
          </a:xfrm>
        </p:grpSpPr>
        <p:sp>
          <p:nvSpPr>
            <p:cNvPr id="9" name="Rounded Rectangle 8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143531" y="622125"/>
              <a:ext cx="2774631" cy="7416921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987" y="627931"/>
              <a:ext cx="2657630" cy="1348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Advantages of Python</a:t>
              </a:r>
            </a:p>
            <a:p>
              <a:pPr lvl="0"/>
              <a:r>
                <a:rPr lang="en-US" sz="1200" dirty="0" smtClean="0"/>
                <a:t>Developer friendly</a:t>
              </a:r>
            </a:p>
            <a:p>
              <a:pPr lvl="0"/>
              <a:r>
                <a:rPr lang="en-US" sz="1200" dirty="0" smtClean="0"/>
                <a:t>Huge open source library</a:t>
              </a:r>
            </a:p>
            <a:p>
              <a:pPr lvl="0"/>
              <a:endParaRPr lang="en-US" sz="1200" dirty="0" smtClean="0"/>
            </a:p>
            <a:p>
              <a:r>
                <a:rPr lang="en-US" sz="1200" b="1" dirty="0" smtClean="0"/>
                <a:t>Data Types in Python </a:t>
              </a:r>
            </a:p>
            <a:p>
              <a:pPr lvl="0"/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pPr lvl="0"/>
              <a:r>
                <a:rPr lang="en-US" sz="1200" dirty="0" smtClean="0"/>
                <a:t>float</a:t>
              </a:r>
            </a:p>
            <a:p>
              <a:pPr lvl="0"/>
              <a:r>
                <a:rPr lang="en-US" sz="1200" dirty="0" smtClean="0"/>
                <a:t>string</a:t>
              </a:r>
            </a:p>
            <a:p>
              <a:pPr lvl="0"/>
              <a:r>
                <a:rPr lang="en-US" sz="1200" dirty="0" err="1" smtClean="0"/>
                <a:t>tuple</a:t>
              </a:r>
              <a:r>
                <a:rPr lang="en-US" sz="1200" dirty="0" smtClean="0"/>
                <a:t> </a:t>
              </a:r>
            </a:p>
            <a:p>
              <a:pPr lvl="0"/>
              <a:r>
                <a:rPr lang="en-US" sz="1200" dirty="0" smtClean="0"/>
                <a:t>Set</a:t>
              </a:r>
            </a:p>
            <a:p>
              <a:pPr lvl="0"/>
              <a:endParaRPr lang="en-US" sz="1200" dirty="0" smtClean="0"/>
            </a:p>
            <a:p>
              <a:r>
                <a:rPr lang="en-US" sz="1200" b="1" dirty="0" smtClean="0"/>
                <a:t>List</a:t>
              </a:r>
            </a:p>
            <a:p>
              <a:pPr lvl="0"/>
              <a:r>
                <a:rPr lang="en-US" sz="1200" dirty="0" smtClean="0"/>
                <a:t>Ordered mutable list of elements</a:t>
              </a:r>
            </a:p>
            <a:p>
              <a:pPr lvl="0"/>
              <a:r>
                <a:rPr lang="en-US" sz="1200" dirty="0" smtClean="0"/>
                <a:t>List has its own data type called ‘list’</a:t>
              </a:r>
            </a:p>
            <a:p>
              <a:pPr lvl="0"/>
              <a:r>
                <a:rPr lang="en-US" sz="1200" dirty="0" smtClean="0"/>
                <a:t>append() – appends the value to the last of the list</a:t>
              </a:r>
            </a:p>
            <a:p>
              <a:pPr lvl="0"/>
              <a:r>
                <a:rPr lang="en-US" sz="1200" dirty="0" smtClean="0"/>
                <a:t>pop() – removes the last element from the list</a:t>
              </a:r>
            </a:p>
            <a:p>
              <a:pPr lvl="0"/>
              <a:r>
                <a:rPr lang="en-US" sz="1200" dirty="0" smtClean="0"/>
                <a:t>Example : [1,2,3,4,5]</a:t>
              </a:r>
            </a:p>
            <a:p>
              <a:pPr lvl="0"/>
              <a:r>
                <a:rPr lang="en-US" sz="1200" dirty="0" smtClean="0"/>
                <a:t>Nested list - [ x**2 for x in [x**2 for x in range(11)]]</a:t>
              </a:r>
            </a:p>
            <a:p>
              <a:pPr lvl="0"/>
              <a:endParaRPr lang="en-US" sz="1200" dirty="0" smtClean="0"/>
            </a:p>
            <a:p>
              <a:r>
                <a:rPr lang="en-US" sz="1200" b="1" dirty="0" smtClean="0"/>
                <a:t>Dictionary</a:t>
              </a:r>
            </a:p>
            <a:p>
              <a:pPr lvl="0"/>
              <a:r>
                <a:rPr lang="en-US" sz="1200" dirty="0" smtClean="0"/>
                <a:t>Unordered list of elements</a:t>
              </a:r>
            </a:p>
            <a:p>
              <a:pPr lvl="0"/>
              <a:r>
                <a:rPr lang="en-US" sz="1200" dirty="0" smtClean="0"/>
                <a:t>Key value pairs</a:t>
              </a:r>
            </a:p>
            <a:p>
              <a:pPr lvl="0"/>
              <a:r>
                <a:rPr lang="en-US" sz="1200" dirty="0" err="1" smtClean="0"/>
                <a:t>E.g</a:t>
              </a:r>
              <a:r>
                <a:rPr lang="en-US" sz="1200" dirty="0" smtClean="0"/>
                <a:t>: d={‘key 1’: [1,2,3] , ‘key 2’ : {‘a’:100,’b’:200}}</a:t>
              </a:r>
            </a:p>
            <a:p>
              <a:r>
                <a:rPr lang="en-US" sz="1200" dirty="0" err="1" smtClean="0"/>
                <a:t>Tuple</a:t>
              </a:r>
              <a:endParaRPr lang="en-US" sz="1200" dirty="0" smtClean="0"/>
            </a:p>
            <a:p>
              <a:pPr lvl="0"/>
              <a:r>
                <a:rPr lang="en-US" sz="1200" dirty="0" smtClean="0"/>
                <a:t>Ordered immutable(can’t change/update)  list of elements</a:t>
              </a:r>
            </a:p>
            <a:p>
              <a:pPr lvl="0"/>
              <a:r>
                <a:rPr lang="en-US" sz="1200" dirty="0" smtClean="0"/>
                <a:t>Count(), index()</a:t>
              </a:r>
            </a:p>
            <a:p>
              <a:pPr lvl="0"/>
              <a:r>
                <a:rPr lang="en-US" sz="1200" dirty="0" err="1" smtClean="0"/>
                <a:t>E.g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mytuple</a:t>
              </a:r>
              <a:r>
                <a:rPr lang="en-US" sz="1200" dirty="0" smtClean="0"/>
                <a:t> = ("apple", "banana", "cherry")</a:t>
              </a:r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22612" y="609600"/>
            <a:ext cx="28940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</a:t>
            </a:r>
          </a:p>
          <a:p>
            <a:pPr lvl="0"/>
            <a:r>
              <a:rPr lang="en-US" sz="1200" dirty="0" smtClean="0"/>
              <a:t>Unordered, unchangeable</a:t>
            </a:r>
          </a:p>
          <a:p>
            <a:pPr lvl="0"/>
            <a:r>
              <a:rPr lang="en-US" sz="1200" dirty="0" smtClean="0"/>
              <a:t>Does not allow duplicate values</a:t>
            </a:r>
          </a:p>
          <a:p>
            <a:pPr lvl="0"/>
            <a:r>
              <a:rPr lang="en-US" sz="1200" dirty="0" err="1" smtClean="0"/>
              <a:t>E.g</a:t>
            </a:r>
            <a:r>
              <a:rPr lang="en-US" sz="1200" dirty="0" smtClean="0"/>
              <a:t>: </a:t>
            </a:r>
            <a:r>
              <a:rPr lang="en-US" sz="1200" dirty="0" err="1" smtClean="0"/>
              <a:t>thisset</a:t>
            </a:r>
            <a:r>
              <a:rPr lang="en-US" sz="1200" dirty="0" smtClean="0"/>
              <a:t> = {"apple", "banana", "cherry"}</a:t>
            </a:r>
          </a:p>
          <a:p>
            <a:pPr lvl="0"/>
            <a:endParaRPr lang="en-US" sz="1200" dirty="0" smtClean="0"/>
          </a:p>
          <a:p>
            <a:r>
              <a:rPr lang="en-US" sz="1200" dirty="0" smtClean="0"/>
              <a:t>Comparison Operators : ==, &lt;=,&gt;=,!= </a:t>
            </a:r>
          </a:p>
          <a:p>
            <a:endParaRPr lang="en-US" sz="1200" dirty="0" smtClean="0"/>
          </a:p>
          <a:p>
            <a:r>
              <a:rPr lang="en-US" sz="1200" dirty="0" smtClean="0"/>
              <a:t>Logical Operators : AND, OR, NOT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Tuple</a:t>
            </a:r>
            <a:r>
              <a:rPr lang="en-US" sz="1200" dirty="0" smtClean="0"/>
              <a:t> Unpacking  - We need identical pairs for </a:t>
            </a:r>
            <a:r>
              <a:rPr lang="en-US" sz="1200" dirty="0" err="1" smtClean="0"/>
              <a:t>tuple</a:t>
            </a:r>
            <a:r>
              <a:rPr lang="en-US" sz="1200" dirty="0" smtClean="0"/>
              <a:t> unpacking</a:t>
            </a:r>
          </a:p>
          <a:p>
            <a:r>
              <a:rPr lang="en-US" sz="1200" dirty="0" err="1" smtClean="0"/>
              <a:t>E.g</a:t>
            </a:r>
            <a:r>
              <a:rPr lang="en-US" sz="1200" dirty="0" smtClean="0"/>
              <a:t> : </a:t>
            </a:r>
            <a:r>
              <a:rPr lang="en-US" sz="1200" dirty="0" err="1" smtClean="0"/>
              <a:t>new_list</a:t>
            </a:r>
            <a:r>
              <a:rPr lang="en-US" sz="1200" dirty="0" smtClean="0"/>
              <a:t> = [(‘a’,100),(‘b’,300)]</a:t>
            </a:r>
          </a:p>
          <a:p>
            <a:r>
              <a:rPr lang="en-US" sz="1200" dirty="0" smtClean="0"/>
              <a:t>For </a:t>
            </a:r>
            <a:r>
              <a:rPr lang="en-US" sz="1200" dirty="0" err="1" smtClean="0"/>
              <a:t>a,b</a:t>
            </a:r>
            <a:r>
              <a:rPr lang="en-US" sz="1200" dirty="0" smtClean="0"/>
              <a:t> in </a:t>
            </a:r>
            <a:r>
              <a:rPr lang="en-US" sz="1200" dirty="0" err="1" smtClean="0"/>
              <a:t>new_list</a:t>
            </a:r>
            <a:endParaRPr lang="en-US" sz="1200" dirty="0" smtClean="0"/>
          </a:p>
          <a:p>
            <a:r>
              <a:rPr lang="en-US" sz="1200" dirty="0" smtClean="0"/>
              <a:t>Print(a), Print(b)</a:t>
            </a:r>
          </a:p>
          <a:p>
            <a:endParaRPr lang="en-US" sz="1200" dirty="0" smtClean="0"/>
          </a:p>
          <a:p>
            <a:r>
              <a:rPr lang="en-US" sz="1200" dirty="0" smtClean="0"/>
              <a:t>Useful commands while using for/while loop</a:t>
            </a:r>
          </a:p>
          <a:p>
            <a:pPr lvl="0"/>
            <a:r>
              <a:rPr lang="en-US" sz="1200" dirty="0" smtClean="0"/>
              <a:t>Pass : skips</a:t>
            </a:r>
          </a:p>
          <a:p>
            <a:pPr lvl="0"/>
            <a:r>
              <a:rPr lang="en-US" sz="1200" dirty="0" smtClean="0"/>
              <a:t>Continue :  skips and continues</a:t>
            </a:r>
          </a:p>
          <a:p>
            <a:pPr lvl="0"/>
            <a:r>
              <a:rPr lang="en-US" sz="1200" dirty="0" smtClean="0"/>
              <a:t>Break : stops loop</a:t>
            </a:r>
          </a:p>
          <a:p>
            <a:pPr lvl="0"/>
            <a:r>
              <a:rPr lang="en-US" sz="1200" dirty="0" smtClean="0"/>
              <a:t>Enumerate-indexing data</a:t>
            </a:r>
          </a:p>
          <a:p>
            <a:pPr lvl="0"/>
            <a:endParaRPr lang="en-US" sz="1200" dirty="0" smtClean="0"/>
          </a:p>
          <a:p>
            <a:r>
              <a:rPr lang="en-US" sz="1200" dirty="0" smtClean="0"/>
              <a:t>*</a:t>
            </a:r>
            <a:r>
              <a:rPr lang="en-US" sz="1200" dirty="0" err="1" smtClean="0"/>
              <a:t>Args</a:t>
            </a:r>
            <a:r>
              <a:rPr lang="en-US" sz="1200" dirty="0" smtClean="0"/>
              <a:t>  </a:t>
            </a:r>
          </a:p>
          <a:p>
            <a:pPr lvl="0"/>
            <a:r>
              <a:rPr lang="en-US" sz="1200" dirty="0" smtClean="0"/>
              <a:t>*</a:t>
            </a:r>
            <a:r>
              <a:rPr lang="en-US" sz="1200" dirty="0" err="1" smtClean="0"/>
              <a:t>Args</a:t>
            </a:r>
            <a:r>
              <a:rPr lang="en-US" sz="1200" dirty="0" smtClean="0"/>
              <a:t> – used to pass n number of arguments</a:t>
            </a:r>
          </a:p>
          <a:p>
            <a:pPr lvl="0"/>
            <a:r>
              <a:rPr lang="en-US" sz="1200" dirty="0" err="1" smtClean="0"/>
              <a:t>E.g</a:t>
            </a:r>
            <a:r>
              <a:rPr lang="en-US" sz="1200" dirty="0" smtClean="0"/>
              <a:t>: </a:t>
            </a:r>
          </a:p>
          <a:p>
            <a:pPr lvl="0"/>
            <a:r>
              <a:rPr lang="en-US" sz="1200" dirty="0" smtClean="0"/>
              <a:t>def </a:t>
            </a:r>
            <a:r>
              <a:rPr lang="en-US" sz="1200" dirty="0" err="1" smtClean="0"/>
              <a:t>myfunc</a:t>
            </a:r>
            <a:r>
              <a:rPr lang="en-US" sz="1200" dirty="0" smtClean="0"/>
              <a:t>(*integers):</a:t>
            </a:r>
          </a:p>
          <a:p>
            <a:r>
              <a:rPr lang="en-US" sz="1200" dirty="0" smtClean="0"/>
              <a:t>return sum(integers)</a:t>
            </a:r>
          </a:p>
          <a:p>
            <a:r>
              <a:rPr lang="en-US" sz="1200" dirty="0" err="1" smtClean="0"/>
              <a:t>myfunc</a:t>
            </a:r>
            <a:r>
              <a:rPr lang="en-US" sz="1200" dirty="0" smtClean="0"/>
              <a:t>(1,2,3,4)</a:t>
            </a:r>
          </a:p>
          <a:p>
            <a:r>
              <a:rPr lang="en-US" sz="1200" b="1" dirty="0" smtClean="0"/>
              <a:t>Output</a:t>
            </a:r>
            <a:r>
              <a:rPr lang="en-US" sz="1200" dirty="0" smtClean="0"/>
              <a:t> :10</a:t>
            </a:r>
          </a:p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6812" y="685800"/>
            <a:ext cx="25908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*</a:t>
            </a:r>
            <a:r>
              <a:rPr lang="en-US" sz="1200" dirty="0" err="1" smtClean="0"/>
              <a:t>Kwargs</a:t>
            </a: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dirty="0" smtClean="0"/>
              <a:t>*</a:t>
            </a:r>
            <a:r>
              <a:rPr lang="en-US" sz="1200" dirty="0" err="1" smtClean="0"/>
              <a:t>kwargs</a:t>
            </a:r>
            <a:r>
              <a:rPr lang="en-US" sz="1200" dirty="0" smtClean="0"/>
              <a:t> – used to pass n number of </a:t>
            </a:r>
            <a:r>
              <a:rPr lang="en-US" sz="1200" dirty="0" err="1" smtClean="0"/>
              <a:t>keyworded</a:t>
            </a:r>
            <a:r>
              <a:rPr lang="en-US" sz="1200" dirty="0" smtClean="0"/>
              <a:t> 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dirty="0" err="1" smtClean="0"/>
              <a:t>E.g</a:t>
            </a:r>
            <a:r>
              <a:rPr lang="en-US" sz="1200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 def marks(**</a:t>
            </a:r>
            <a:r>
              <a:rPr lang="en-US" sz="1200" dirty="0" err="1" smtClean="0"/>
              <a:t>passandfail</a:t>
            </a:r>
            <a:r>
              <a:rPr lang="en-US" sz="1200" dirty="0" smtClean="0"/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Return </a:t>
            </a:r>
            <a:r>
              <a:rPr lang="en-US" sz="1200" dirty="0" err="1" smtClean="0"/>
              <a:t>passandfail</a:t>
            </a: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marks(pass=’40’,fail=’30’)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Output: {‘pass’:’40’,’fail’:’30’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/>
          </a:p>
          <a:p>
            <a:r>
              <a:rPr lang="en-US" sz="1200" dirty="0" smtClean="0"/>
              <a:t>Lambda</a:t>
            </a:r>
          </a:p>
          <a:p>
            <a:pPr lvl="0"/>
            <a:r>
              <a:rPr lang="en-US" sz="1200" dirty="0" smtClean="0"/>
              <a:t>Simplified function</a:t>
            </a:r>
          </a:p>
          <a:p>
            <a:pPr lvl="0"/>
            <a:r>
              <a:rPr lang="en-US" sz="1200" dirty="0" err="1" smtClean="0"/>
              <a:t>E.g</a:t>
            </a:r>
            <a:r>
              <a:rPr lang="en-US" sz="1200" dirty="0" smtClean="0"/>
              <a:t> :</a:t>
            </a:r>
          </a:p>
          <a:p>
            <a:r>
              <a:rPr lang="en-US" sz="1200" dirty="0" smtClean="0"/>
              <a:t> x = lambda a : a + 10</a:t>
            </a:r>
            <a:br>
              <a:rPr lang="en-US" sz="1200" dirty="0" smtClean="0"/>
            </a:br>
            <a:r>
              <a:rPr lang="en-US" sz="1200" dirty="0" smtClean="0"/>
              <a:t>         print(x(5))</a:t>
            </a:r>
          </a:p>
          <a:p>
            <a:r>
              <a:rPr lang="en-US" sz="1200" b="1" dirty="0" smtClean="0"/>
              <a:t>Output</a:t>
            </a:r>
            <a:r>
              <a:rPr lang="en-US" sz="1200" dirty="0" smtClean="0"/>
              <a:t> :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/>
          </a:p>
          <a:p>
            <a:r>
              <a:rPr lang="en-US" sz="1200" dirty="0" smtClean="0"/>
              <a:t>Filter</a:t>
            </a:r>
          </a:p>
          <a:p>
            <a:pPr lvl="0"/>
            <a:r>
              <a:rPr lang="en-US" sz="1200" dirty="0" smtClean="0"/>
              <a:t>Filters items out of a sequence</a:t>
            </a:r>
          </a:p>
          <a:p>
            <a:pPr lvl="0"/>
            <a:r>
              <a:rPr lang="en-US" sz="1200" dirty="0" err="1" smtClean="0"/>
              <a:t>E.g</a:t>
            </a:r>
            <a:r>
              <a:rPr lang="en-US" sz="1200" dirty="0" smtClean="0"/>
              <a:t>: list(filter(lambda x:x&gt;2,n) – shows values only greater than 2</a:t>
            </a:r>
          </a:p>
          <a:p>
            <a:r>
              <a:rPr lang="en-US" sz="1200" dirty="0" smtClean="0"/>
              <a:t>Reduce</a:t>
            </a:r>
          </a:p>
          <a:p>
            <a:pPr lvl="0"/>
            <a:r>
              <a:rPr lang="en-US" sz="1200" dirty="0" smtClean="0"/>
              <a:t>Applies same operations to items of a sequence</a:t>
            </a:r>
          </a:p>
          <a:p>
            <a:pPr lvl="0"/>
            <a:r>
              <a:rPr lang="en-US" sz="1200" dirty="0" smtClean="0"/>
              <a:t>Uses result of operation as </a:t>
            </a:r>
            <a:r>
              <a:rPr lang="en-US" sz="1200" dirty="0" err="1" smtClean="0"/>
              <a:t>param</a:t>
            </a:r>
            <a:r>
              <a:rPr lang="en-US" sz="1200" dirty="0" smtClean="0"/>
              <a:t> of next operation</a:t>
            </a:r>
          </a:p>
          <a:p>
            <a:pPr lvl="0"/>
            <a:r>
              <a:rPr lang="en-US" sz="1200" dirty="0" err="1" smtClean="0"/>
              <a:t>E.g</a:t>
            </a:r>
            <a:r>
              <a:rPr lang="en-US" sz="1200" dirty="0" smtClean="0"/>
              <a:t> : </a:t>
            </a:r>
            <a:r>
              <a:rPr lang="en-US" sz="1200" dirty="0" err="1" smtClean="0"/>
              <a:t>lis</a:t>
            </a:r>
            <a:r>
              <a:rPr lang="en-US" sz="1200" dirty="0" smtClean="0"/>
              <a:t> = [1, 3, 5, 6, 2, ]</a:t>
            </a:r>
          </a:p>
          <a:p>
            <a:r>
              <a:rPr lang="en-US" sz="1100" dirty="0" smtClean="0"/>
              <a:t>print("The sum of the list elements is : ", end="")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functools.reduce</a:t>
            </a:r>
            <a:r>
              <a:rPr lang="en-US" sz="1200" dirty="0" smtClean="0"/>
              <a:t>(lambda a, b: </a:t>
            </a:r>
            <a:r>
              <a:rPr lang="en-US" sz="1200" dirty="0" err="1" smtClean="0"/>
              <a:t>a+b</a:t>
            </a:r>
            <a:r>
              <a:rPr lang="en-US" sz="1200" dirty="0" smtClean="0"/>
              <a:t>, </a:t>
            </a:r>
            <a:r>
              <a:rPr lang="en-US" sz="1200" dirty="0" err="1" smtClean="0"/>
              <a:t>lis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print("The maximum element of the list is : ", end="")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8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5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612" y="0"/>
            <a:ext cx="8534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NumPy+Pandas</a:t>
            </a:r>
            <a:r>
              <a:rPr lang="en-US" sz="3200" dirty="0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Cheatsheet</a:t>
            </a:r>
            <a:endParaRPr lang="en-US" sz="3200" dirty="0">
              <a:solidFill>
                <a:srgbClr val="A3A3A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37" descr="Color Box group."/>
          <p:cNvGrpSpPr/>
          <p:nvPr/>
        </p:nvGrpSpPr>
        <p:grpSpPr>
          <a:xfrm>
            <a:off x="6094412" y="609600"/>
            <a:ext cx="5867400" cy="6248400"/>
            <a:chOff x="6161396" y="508000"/>
            <a:chExt cx="2775354" cy="6248400"/>
          </a:xfrm>
        </p:grpSpPr>
        <p:sp>
          <p:nvSpPr>
            <p:cNvPr id="22" name="Rounded Rectangle 21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6161396" y="508000"/>
              <a:ext cx="2775354" cy="6248400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96730" y="526331"/>
              <a:ext cx="2617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5" descr="Scale box group."/>
          <p:cNvGrpSpPr/>
          <p:nvPr/>
        </p:nvGrpSpPr>
        <p:grpSpPr>
          <a:xfrm>
            <a:off x="150813" y="609601"/>
            <a:ext cx="5791199" cy="6248400"/>
            <a:chOff x="3200199" y="627931"/>
            <a:chExt cx="2774631" cy="6001469"/>
          </a:xfrm>
        </p:grpSpPr>
        <p:sp>
          <p:nvSpPr>
            <p:cNvPr id="14" name="Rounded Rectangle 13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3200199" y="662823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9276" y="627931"/>
              <a:ext cx="2616919" cy="45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endParaRPr lang="en-IN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pPr>
                <a:spcBef>
                  <a:spcPts val="300"/>
                </a:spcBef>
              </a:pPr>
              <a:endParaRPr lang="en-US" sz="10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60958" y="627931"/>
            <a:ext cx="2757185" cy="630942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>
              <a:spcBef>
                <a:spcPts val="300"/>
              </a:spcBef>
            </a:pPr>
            <a:endParaRPr lang="en-IN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endParaRPr lang="en-IN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endParaRPr lang="en-US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012" y="762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5612" y="761995"/>
          <a:ext cx="5334000" cy="5943604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</a:tblGrid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Command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Use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Np.array()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Creates an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Np.arange()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Returns evenly spaced values within the specified interval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Np.ones() , Np.zeroes()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Generate arrays of ones &amp; zeroes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Np.random.rand()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random samples from a uniform distribution over [0, 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Np.random.randn()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Return a sample (or samples) from the "standard normal" distribution. Unlike rand which is uniform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Np.append()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Appends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Np.insert()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Inserts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Np.delete()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Deletes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Np.concatenate()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Concatenates multiple data into 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Np.split()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Splits one data into multiple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Np.add(),np.asubtract(),np.multiply(),np.divide()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Arithmetic Operations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Np.sqrt(),np.abs(),np.log()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Square root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Np.nan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Populates null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Np.linspace()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Return evenly spaced numbers over a specified interval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Np.eye()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Creates an identity matrix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7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Np.max(),np.min()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Retrieves the maximum &amp; minimum value of an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Np.reshape()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Same data transforms to a new shape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323012" y="762000"/>
          <a:ext cx="5410200" cy="5867405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</a:tblGrid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Commands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Use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Pd.Series()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Creates one-dimensional labeled array</a:t>
                      </a:r>
                      <a:r>
                        <a:rPr lang="en-US" sz="1250">
                          <a:solidFill>
                            <a:srgbClr val="05192D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Pd.dataframe()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Creates two-dimensional labeled data structure with columns of different data types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Df.loc()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retrieve the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Df.iloc()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retrieve the index location of a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Df.drop()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drop a column/row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Df.reset_index()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To change the index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Df.fillna()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fill null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Df.groupby()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group columns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pd.concat()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concatenate multiple column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Pd.get_dummies()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populate dummy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Pd.merge()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merge values of different columns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Pd.read_csv()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To read csv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Df.shape()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Retrieves row and column 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Df.describe()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Summary of data statistics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8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noFill/>
              </a:rPr>
              <a:t>Slide 5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612" y="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Visualization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using Python </a:t>
            </a:r>
            <a:r>
              <a:rPr lang="en-US" sz="3200" dirty="0" err="1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Matplotlib</a:t>
            </a:r>
            <a:r>
              <a:rPr lang="en-US" sz="3200" dirty="0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3200" dirty="0" err="1" smtClean="0">
                <a:solidFill>
                  <a:srgbClr val="A3A3A3"/>
                </a:solidFill>
                <a:latin typeface="Arial" charset="0"/>
                <a:ea typeface="Arial" charset="0"/>
                <a:cs typeface="Arial" charset="0"/>
              </a:rPr>
              <a:t>Seaborn</a:t>
            </a:r>
            <a:endParaRPr lang="en-US" sz="3200" dirty="0" smtClean="0">
              <a:solidFill>
                <a:srgbClr val="A3A3A3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3200" dirty="0">
              <a:solidFill>
                <a:srgbClr val="A3A3A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37" descr="Color Box group."/>
          <p:cNvGrpSpPr/>
          <p:nvPr/>
        </p:nvGrpSpPr>
        <p:grpSpPr>
          <a:xfrm>
            <a:off x="6170612" y="609600"/>
            <a:ext cx="2774631" cy="6248400"/>
            <a:chOff x="6161396" y="508000"/>
            <a:chExt cx="2775354" cy="6248400"/>
          </a:xfrm>
        </p:grpSpPr>
        <p:sp>
          <p:nvSpPr>
            <p:cNvPr id="22" name="Rounded Rectangle 21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6161396" y="508000"/>
              <a:ext cx="2775354" cy="6248400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96730" y="526331"/>
              <a:ext cx="2617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rgbClr val="535353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9" name="Rounded Rectangle 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auto">
          <a:xfrm>
            <a:off x="9143513" y="609599"/>
            <a:ext cx="2742100" cy="6248401"/>
          </a:xfrm>
          <a:prstGeom prst="roundRect">
            <a:avLst>
              <a:gd name="adj" fmla="val 3166"/>
            </a:avLst>
          </a:prstGeom>
          <a:solidFill>
            <a:srgbClr val="FFFFFF"/>
          </a:solidFill>
          <a:ln w="28575" cap="flat" cmpd="sng" algn="ctr">
            <a:solidFill>
              <a:srgbClr val="BEBE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</p:txBody>
      </p:sp>
      <p:grpSp>
        <p:nvGrpSpPr>
          <p:cNvPr id="5" name="Group 5" descr="Scale box group."/>
          <p:cNvGrpSpPr/>
          <p:nvPr/>
        </p:nvGrpSpPr>
        <p:grpSpPr>
          <a:xfrm>
            <a:off x="3200199" y="609601"/>
            <a:ext cx="2774631" cy="6248400"/>
            <a:chOff x="3200199" y="627931"/>
            <a:chExt cx="2774631" cy="6001469"/>
          </a:xfrm>
        </p:grpSpPr>
        <p:sp>
          <p:nvSpPr>
            <p:cNvPr id="14" name="Rounded Rectangle 13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3200199" y="662823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9276" y="627931"/>
              <a:ext cx="2616919" cy="45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endParaRPr lang="en-IN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pPr>
                <a:spcBef>
                  <a:spcPts val="300"/>
                </a:spcBef>
              </a:pPr>
              <a:endParaRPr lang="en-US" sz="10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60958" y="627931"/>
            <a:ext cx="2757185" cy="630942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>
              <a:spcBef>
                <a:spcPts val="300"/>
              </a:spcBef>
            </a:pPr>
            <a:endParaRPr lang="en-IN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endParaRPr lang="en-IN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"/>
              </a:spcBef>
            </a:pPr>
            <a:endParaRPr lang="en-US" sz="1000" b="1" dirty="0">
              <a:solidFill>
                <a:srgbClr val="535353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4" descr="Group box group."/>
          <p:cNvGrpSpPr/>
          <p:nvPr/>
        </p:nvGrpSpPr>
        <p:grpSpPr>
          <a:xfrm>
            <a:off x="150812" y="609601"/>
            <a:ext cx="2809521" cy="6248400"/>
            <a:chOff x="143531" y="622125"/>
            <a:chExt cx="2774631" cy="7416921"/>
          </a:xfrm>
        </p:grpSpPr>
        <p:sp>
          <p:nvSpPr>
            <p:cNvPr id="9" name="Rounded Rectangle 8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 bwMode="auto">
            <a:xfrm>
              <a:off x="143531" y="622125"/>
              <a:ext cx="2774631" cy="7416921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987" y="627931"/>
              <a:ext cx="2657630" cy="712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Matplotlib.pyplot</a:t>
              </a:r>
              <a:r>
                <a:rPr lang="en-US" sz="1200" b="1" dirty="0" smtClean="0"/>
                <a:t> as </a:t>
              </a:r>
              <a:r>
                <a:rPr lang="en-US" sz="1200" b="1" dirty="0" err="1" smtClean="0"/>
                <a:t>plt</a:t>
              </a:r>
              <a:endParaRPr lang="en-US" sz="1200" b="1" dirty="0" smtClean="0"/>
            </a:p>
            <a:p>
              <a:endParaRPr lang="en-US" sz="1200" dirty="0" smtClean="0"/>
            </a:p>
            <a:p>
              <a:pPr lvl="0"/>
              <a:r>
                <a:rPr lang="en-US" sz="1200" dirty="0" err="1" smtClean="0"/>
                <a:t>plt.plot</a:t>
              </a:r>
              <a:r>
                <a:rPr lang="en-US" sz="1200" dirty="0" smtClean="0"/>
                <a:t>(), </a:t>
              </a:r>
              <a:r>
                <a:rPr lang="en-US" sz="1200" dirty="0" err="1" smtClean="0"/>
                <a:t>plt.subplot</a:t>
              </a:r>
              <a:r>
                <a:rPr lang="en-US" sz="1200" dirty="0" smtClean="0"/>
                <a:t>() </a:t>
              </a:r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  <a:p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22612" y="609600"/>
            <a:ext cx="2894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200" dirty="0" smtClean="0"/>
          </a:p>
          <a:p>
            <a:pPr lvl="0"/>
            <a:endParaRPr lang="en-US" sz="12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6812" y="6858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/>
              <a:t>Sns.jointplot</a:t>
            </a:r>
            <a:r>
              <a:rPr lang="en-US" sz="1200" dirty="0" smtClean="0"/>
              <a:t>() </a:t>
            </a:r>
          </a:p>
        </p:txBody>
      </p:sp>
      <p:pic>
        <p:nvPicPr>
          <p:cNvPr id="19" name="Picture 18" descr="Matplotlib Plotti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2" y="12192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Matplotlib Subplot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012" y="2438400"/>
            <a:ext cx="1600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27012" y="3733800"/>
            <a:ext cx="152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plt.scatter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(x, y)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Python Machine Learning Scatter Plot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012" y="3962400"/>
            <a:ext cx="175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03212" y="5486400"/>
            <a:ext cx="152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plt.bar(x, y)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 descr="Matplotlib - Bar Plot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212" y="5715000"/>
            <a:ext cx="1918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3275012" y="762000"/>
            <a:ext cx="152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plt.pie(x, y)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 descr="Matplotlib Pie Charts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1212" y="990600"/>
            <a:ext cx="144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3351212" y="2209800"/>
            <a:ext cx="152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plt.hist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 descr="Python Histogram Plotting: NumPy, Matplotlib, Pandas &amp;amp; Seaborn – Real Python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012" y="25146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198813" y="3962400"/>
            <a:ext cx="2438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Seaborn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as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sns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Sns.boxplot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34" descr="seaborn.boxplot — seaborn 0.11.2 documentation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5012" y="4868014"/>
            <a:ext cx="2583473" cy="198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seaborn.jointplot — seaborn 0.11.2 documentation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3012" y="990600"/>
            <a:ext cx="175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6246812" y="26670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/>
              <a:t>Sns.violinplot</a:t>
            </a:r>
            <a:r>
              <a:rPr lang="en-US" sz="1200" dirty="0" smtClean="0"/>
              <a:t>() </a:t>
            </a:r>
          </a:p>
        </p:txBody>
      </p:sp>
      <p:pic>
        <p:nvPicPr>
          <p:cNvPr id="38" name="Picture 37" descr="seaborn.violinplot — seaborn 0.11.2 documentation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75412" y="3048000"/>
            <a:ext cx="137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6323012" y="44196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/>
              <a:t>Sns.swarmplot</a:t>
            </a:r>
            <a:r>
              <a:rPr lang="en-US" sz="1200" dirty="0" smtClean="0"/>
              <a:t>() </a:t>
            </a:r>
          </a:p>
        </p:txBody>
      </p:sp>
      <p:pic>
        <p:nvPicPr>
          <p:cNvPr id="41" name="Picture 40" descr="seaborn.swarmplot — seaborn 0.11.2 documentation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23012" y="4800600"/>
            <a:ext cx="1828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9218612" y="6858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/>
              <a:t>Sns.stripplot</a:t>
            </a:r>
            <a:r>
              <a:rPr lang="en-US" sz="1200" dirty="0" smtClean="0"/>
              <a:t>() </a:t>
            </a:r>
          </a:p>
        </p:txBody>
      </p:sp>
      <p:pic>
        <p:nvPicPr>
          <p:cNvPr id="43" name="Picture 42" descr="seaborn.stripplot — seaborn 0.11.2 documentation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371012" y="1066800"/>
            <a:ext cx="175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218612" y="25908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/>
              <a:t>Sns.histplot</a:t>
            </a:r>
            <a:r>
              <a:rPr lang="en-US" sz="1200" dirty="0" smtClean="0"/>
              <a:t>() </a:t>
            </a:r>
          </a:p>
        </p:txBody>
      </p:sp>
      <p:pic>
        <p:nvPicPr>
          <p:cNvPr id="45" name="Picture 44" descr="seaborn.histplot — seaborn 0.11.2 documentation"/>
          <p:cNvPicPr/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294812" y="2895600"/>
            <a:ext cx="213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9218612" y="4648200"/>
            <a:ext cx="2590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/>
              <a:t>Sns.heatmap</a:t>
            </a:r>
            <a:r>
              <a:rPr lang="en-US" sz="1200" dirty="0" smtClean="0"/>
              <a:t>() </a:t>
            </a:r>
          </a:p>
        </p:txBody>
      </p:sp>
      <p:pic>
        <p:nvPicPr>
          <p:cNvPr id="47" name="Picture 46" descr="seaborn.heatmap — seaborn 0.11.2 documentation"/>
          <p:cNvPicPr/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371012" y="5029200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58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16401680_Animated descriptions infographics sampler_RVA_v3.potx" id="{A89F14AA-A776-48FC-A046-048C55000D5E}" vid="{453D2D71-9E4B-42F6-8EDB-D4F0BCB8B8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728BF5-54D2-4400-8159-2F4BEDB86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367D49-3B32-44B6-A5D3-B0F7089A174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FF6A1C-E1A5-4D5F-9CBD-C75F6B665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descriptions infographics sampler</Template>
  <TotalTime>0</TotalTime>
  <Words>508</Words>
  <Application>Microsoft Office PowerPoint</Application>
  <PresentationFormat>Custom</PresentationFormat>
  <Paragraphs>225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5</vt:lpstr>
      <vt:lpstr>Slide 5</vt:lpstr>
      <vt:lpstr>Slide 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2022-02-19T04:47:27Z</dcterms:created>
  <dcterms:modified xsi:type="dcterms:W3CDTF">2022-02-26T02:52:24Z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