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9"/>
  </p:notesMasterIdLst>
  <p:sldIdLst>
    <p:sldId id="256" r:id="rId2"/>
    <p:sldId id="275" r:id="rId3"/>
    <p:sldId id="276" r:id="rId4"/>
    <p:sldId id="284" r:id="rId5"/>
    <p:sldId id="288" r:id="rId6"/>
    <p:sldId id="280" r:id="rId7"/>
    <p:sldId id="277" r:id="rId8"/>
    <p:sldId id="278" r:id="rId9"/>
    <p:sldId id="279" r:id="rId10"/>
    <p:sldId id="257" r:id="rId11"/>
    <p:sldId id="258" r:id="rId12"/>
    <p:sldId id="281" r:id="rId13"/>
    <p:sldId id="260" r:id="rId14"/>
    <p:sldId id="261" r:id="rId15"/>
    <p:sldId id="289" r:id="rId16"/>
    <p:sldId id="263" r:id="rId17"/>
    <p:sldId id="283" r:id="rId18"/>
    <p:sldId id="265" r:id="rId19"/>
    <p:sldId id="287" r:id="rId20"/>
    <p:sldId id="262" r:id="rId21"/>
    <p:sldId id="282" r:id="rId22"/>
    <p:sldId id="290" r:id="rId23"/>
    <p:sldId id="269" r:id="rId24"/>
    <p:sldId id="285" r:id="rId25"/>
    <p:sldId id="272" r:id="rId26"/>
    <p:sldId id="286" r:id="rId27"/>
    <p:sldId id="274" r:id="rId2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gGnPgZ4y+5VWOzikBP0b9C+y16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2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2e7dadf846_0_4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2e7dadf846_0_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g22e7dadf846_0_4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2e7dadf846_0_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2e7dadf846_0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22e7dadf846_0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2e7dadf846_0_6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2e7dadf846_0_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22e7dadf846_0_6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2e7dadf846_0_7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2e7dadf846_0_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g22e7dadf846_0_7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2e7dadf846_0_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2e7dadf846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22e7dadf846_0_3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3"/>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2"/>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2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3"/>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3"/>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2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0" name="Google Shape;30;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6"/>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16"/>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7"/>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7"/>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17"/>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17"/>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17"/>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0"/>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20"/>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2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1"/>
          <p:cNvSpPr>
            <a:spLocks noGrp="1"/>
          </p:cNvSpPr>
          <p:nvPr>
            <p:ph type="pic" idx="2"/>
          </p:nvPr>
        </p:nvSpPr>
        <p:spPr>
          <a:xfrm>
            <a:off x="3887391" y="987426"/>
            <a:ext cx="4629150" cy="4873625"/>
          </a:xfrm>
          <a:prstGeom prst="rect">
            <a:avLst/>
          </a:prstGeom>
          <a:noFill/>
          <a:ln>
            <a:noFill/>
          </a:ln>
        </p:spPr>
      </p:sp>
      <p:sp>
        <p:nvSpPr>
          <p:cNvPr id="68" name="Google Shape;68;p21"/>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2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unb.c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jpeg"/></Relationships>
</file>

<file path=ppt/slides/_rels/slide2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3390/electronics10070781" TargetMode="External"/><Relationship Id="rId2" Type="http://schemas.openxmlformats.org/officeDocument/2006/relationships/hyperlink" Target="https://doi.org/10.1007/s10257-023-00626-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srn.com/abstract=3949786" TargetMode="External"/><Relationship Id="rId2" Type="http://schemas.openxmlformats.org/officeDocument/2006/relationships/hyperlink" Target="https://doi.org/10.3390/electronics1104055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p:nvPr/>
        </p:nvSpPr>
        <p:spPr>
          <a:xfrm>
            <a:off x="341826" y="2007021"/>
            <a:ext cx="8752366" cy="1421979"/>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A50021"/>
              </a:buClr>
              <a:buSzPts val="3600"/>
              <a:buFont typeface="Arial"/>
              <a:buNone/>
            </a:pPr>
            <a:r>
              <a:rPr lang="en-US" sz="4400" b="1" i="0" u="none" strike="noStrike" cap="none" dirty="0">
                <a:solidFill>
                  <a:schemeClr val="bg2"/>
                </a:solidFill>
                <a:latin typeface="Times New Roman" panose="02020603050405020304" pitchFamily="18" charset="0"/>
                <a:cs typeface="Times New Roman" panose="02020603050405020304" pitchFamily="18" charset="0"/>
                <a:sym typeface="Arial"/>
              </a:rPr>
              <a:t>Darknet traffic analysis using Machine Learning</a:t>
            </a:r>
            <a:endParaRPr sz="4400" b="0" i="0" u="none" strike="noStrike" cap="none" dirty="0">
              <a:solidFill>
                <a:schemeClr val="bg2"/>
              </a:solidFill>
              <a:latin typeface="Arial"/>
              <a:ea typeface="Arial"/>
              <a:cs typeface="Arial"/>
              <a:sym typeface="Arial"/>
            </a:endParaRPr>
          </a:p>
        </p:txBody>
      </p:sp>
      <p:sp>
        <p:nvSpPr>
          <p:cNvPr id="89" name="Google Shape;89;p1"/>
          <p:cNvSpPr txBox="1"/>
          <p:nvPr/>
        </p:nvSpPr>
        <p:spPr>
          <a:xfrm>
            <a:off x="341826" y="4842989"/>
            <a:ext cx="3333900"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dirty="0">
                <a:solidFill>
                  <a:schemeClr val="tx1"/>
                </a:solidFill>
                <a:latin typeface="Times New Roman" panose="02020603050405020304" pitchFamily="18" charset="0"/>
                <a:cs typeface="Times New Roman" panose="02020603050405020304" pitchFamily="18" charset="0"/>
              </a:rPr>
              <a:t>Name: </a:t>
            </a:r>
            <a:r>
              <a:rPr lang="en-US" sz="1800" b="1"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dirty="0">
                <a:solidFill>
                  <a:schemeClr val="tx1"/>
                </a:solidFill>
                <a:latin typeface="Times New Roman" panose="02020603050405020304" pitchFamily="18" charset="0"/>
                <a:cs typeface="Times New Roman" panose="02020603050405020304" pitchFamily="18" charset="0"/>
              </a:rPr>
              <a:t>Aswin Raj B V</a:t>
            </a: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tx1"/>
                </a:solidFill>
                <a:latin typeface="Times New Roman" panose="02020603050405020304" pitchFamily="18" charset="0"/>
                <a:cs typeface="Times New Roman" panose="02020603050405020304" pitchFamily="18" charset="0"/>
              </a:rPr>
              <a:t>March 2023 – April 2023</a:t>
            </a:r>
            <a:endParaRPr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10</a:t>
            </a:fld>
            <a:endParaRPr/>
          </a:p>
        </p:txBody>
      </p:sp>
      <p:sp>
        <p:nvSpPr>
          <p:cNvPr id="100" name="Google Shape;100;p2"/>
          <p:cNvSpPr txBox="1"/>
          <p:nvPr/>
        </p:nvSpPr>
        <p:spPr>
          <a:xfrm>
            <a:off x="161688" y="693194"/>
            <a:ext cx="8982312" cy="3439373"/>
          </a:xfrm>
          <a:prstGeom prst="rect">
            <a:avLst/>
          </a:prstGeom>
          <a:noFill/>
          <a:ln>
            <a:noFill/>
          </a:ln>
        </p:spPr>
        <p:txBody>
          <a:bodyPr spcFirstLastPara="1" wrap="square" lIns="91425" tIns="91425" rIns="91425" bIns="91425" anchor="t" anchorCtr="0">
            <a:spAutoFit/>
          </a:bodyPr>
          <a:lstStyle/>
          <a:p>
            <a:pPr marL="0" marR="0">
              <a:spcBef>
                <a:spcPts val="0"/>
              </a:spcBef>
              <a:spcAft>
                <a:spcPts val="2250"/>
              </a:spcAft>
            </a:pPr>
            <a:r>
              <a:rPr lang="en-IN" b="1" dirty="0">
                <a:solidFill>
                  <a:srgbClr val="000000"/>
                </a:solidFill>
                <a:effectLst/>
                <a:latin typeface="Times New Roman" panose="02020603050405020304" pitchFamily="18" charset="0"/>
                <a:ea typeface="Times New Roman" panose="02020603050405020304" pitchFamily="18" charset="0"/>
              </a:rPr>
              <a:t>Dataset Name: </a:t>
            </a:r>
            <a:r>
              <a:rPr lang="en-IN" dirty="0">
                <a:solidFill>
                  <a:srgbClr val="2D2D2D"/>
                </a:solidFill>
                <a:effectLst/>
                <a:latin typeface="Times New Roman" panose="02020603050405020304" pitchFamily="18" charset="0"/>
                <a:ea typeface="Times New Roman" panose="02020603050405020304" pitchFamily="18" charset="0"/>
              </a:rPr>
              <a:t>CICDarknet2020 dataset</a:t>
            </a:r>
            <a:endParaRPr lang="en-IN" dirty="0">
              <a:effectLst/>
              <a:latin typeface="Times New Roman" panose="02020603050405020304" pitchFamily="18" charset="0"/>
              <a:ea typeface="Times New Roman" panose="02020603050405020304" pitchFamily="18" charset="0"/>
            </a:endParaRPr>
          </a:p>
          <a:p>
            <a:pPr marL="0" marR="0">
              <a:spcBef>
                <a:spcPts val="0"/>
              </a:spcBef>
              <a:spcAft>
                <a:spcPts val="2250"/>
              </a:spcAft>
            </a:pPr>
            <a:r>
              <a:rPr lang="en-IN" b="1" dirty="0">
                <a:solidFill>
                  <a:srgbClr val="2D2D2D"/>
                </a:solidFill>
                <a:effectLst/>
                <a:latin typeface="Times New Roman" panose="02020603050405020304" pitchFamily="18" charset="0"/>
                <a:ea typeface="Times New Roman" panose="02020603050405020304" pitchFamily="18" charset="0"/>
              </a:rPr>
              <a:t>Origin:</a:t>
            </a:r>
            <a:r>
              <a:rPr lang="en-IN" dirty="0">
                <a:solidFill>
                  <a:srgbClr val="000000"/>
                </a:solidFill>
                <a:effectLst/>
                <a:latin typeface="Times New Roman" panose="02020603050405020304" pitchFamily="18" charset="0"/>
                <a:ea typeface="Times New Roman" panose="02020603050405020304" pitchFamily="18" charset="0"/>
              </a:rPr>
              <a:t> </a:t>
            </a:r>
            <a:r>
              <a:rPr lang="en-IN" u="sng" dirty="0">
                <a:solidFill>
                  <a:srgbClr val="000000"/>
                </a:solidFill>
                <a:effectLst/>
                <a:latin typeface="Times New Roman" panose="02020603050405020304" pitchFamily="18" charset="0"/>
                <a:ea typeface="Times New Roman" panose="02020603050405020304" pitchFamily="18" charset="0"/>
                <a:hlinkClick r:id="rId3"/>
              </a:rPr>
              <a:t>www.unb.ca</a:t>
            </a:r>
            <a:endParaRPr lang="en-IN" u="sng" dirty="0">
              <a:solidFill>
                <a:srgbClr val="000000"/>
              </a:solidFill>
              <a:effectLst/>
              <a:latin typeface="Times New Roman" panose="02020603050405020304" pitchFamily="18" charset="0"/>
              <a:ea typeface="Times New Roman" panose="02020603050405020304" pitchFamily="18" charset="0"/>
            </a:endParaRPr>
          </a:p>
          <a:p>
            <a:pPr>
              <a:spcAft>
                <a:spcPts val="2250"/>
              </a:spcAft>
            </a:pPr>
            <a:r>
              <a:rPr lang="en-IN" dirty="0">
                <a:solidFill>
                  <a:srgbClr val="2D2D2D"/>
                </a:solidFill>
                <a:effectLst/>
                <a:latin typeface="Times New Roman" panose="02020603050405020304" pitchFamily="18" charset="0"/>
                <a:ea typeface="Times New Roman" panose="02020603050405020304" pitchFamily="18" charset="0"/>
              </a:rPr>
              <a:t>In CICDarknet2020 dataset, a two-layered approach is used to generate benign and darknet traffic at the first layer. The darknet traffic constitutes Audio-Stream, Browsing, Chat, Email, P2P, Transfer, Video-Stream and VOIP (Voice Over IP) which is generated at the second layer. </a:t>
            </a:r>
            <a:r>
              <a:rPr lang="en-US" dirty="0">
                <a:latin typeface="Times New Roman" panose="02020603050405020304" pitchFamily="18" charset="0"/>
                <a:ea typeface="Calibri"/>
                <a:cs typeface="Times New Roman" panose="02020603050405020304" pitchFamily="18" charset="0"/>
                <a:sym typeface="Calibri"/>
              </a:rPr>
              <a:t>It is a publicly available network traffic dataset that captures various types of network traffic in a darknet environment. A darknet is an isolated network that is not intended to be directly accessible from the public internet, and is often used to monitor and detect malicious activity such as botnet command and control traffic, malware distribution, and other types of cyber attacks. It consists of 50 capture PCAPs of different types of attacks, such as DDoS, botnet, and brute force. The dataset contains 12.6 million packets and can be used to evaluate the effectiveness of machine learning algorithms.</a:t>
            </a:r>
            <a:endParaRPr dirty="0">
              <a:latin typeface="Times New Roman" panose="02020603050405020304" pitchFamily="18" charset="0"/>
              <a:ea typeface="Calibri"/>
              <a:cs typeface="Times New Roman" panose="02020603050405020304" pitchFamily="18" charset="0"/>
              <a:sym typeface="Calibri"/>
            </a:endParaRPr>
          </a:p>
          <a:p>
            <a:pPr marL="0" lvl="0" indent="0" algn="just" rtl="0">
              <a:spcBef>
                <a:spcPts val="0"/>
              </a:spcBef>
              <a:spcAft>
                <a:spcPts val="0"/>
              </a:spcAft>
              <a:buNone/>
            </a:pPr>
            <a:endParaRPr dirty="0">
              <a:latin typeface="Times New Roman" panose="02020603050405020304" pitchFamily="18" charset="0"/>
              <a:ea typeface="Calibri"/>
              <a:cs typeface="Times New Roman" panose="02020603050405020304" pitchFamily="18" charset="0"/>
              <a:sym typeface="Calibri"/>
            </a:endParaRPr>
          </a:p>
        </p:txBody>
      </p:sp>
      <p:sp>
        <p:nvSpPr>
          <p:cNvPr id="6" name="TextBox 5">
            <a:extLst>
              <a:ext uri="{FF2B5EF4-FFF2-40B4-BE49-F238E27FC236}">
                <a16:creationId xmlns:a16="http://schemas.microsoft.com/office/drawing/2014/main" id="{0F6194EA-1559-C744-83C8-BF1CDB70AD2B}"/>
              </a:ext>
            </a:extLst>
          </p:cNvPr>
          <p:cNvSpPr txBox="1"/>
          <p:nvPr/>
        </p:nvSpPr>
        <p:spPr>
          <a:xfrm>
            <a:off x="161687" y="277696"/>
            <a:ext cx="2389238" cy="830997"/>
          </a:xfrm>
          <a:prstGeom prst="rect">
            <a:avLst/>
          </a:prstGeom>
          <a:noFill/>
        </p:spPr>
        <p:txBody>
          <a:bodyPr wrap="square" rtlCol="0">
            <a:spAutoFit/>
          </a:bodyPr>
          <a:lstStyle/>
          <a:p>
            <a:r>
              <a:rPr lang="en-US" sz="2400" b="1" dirty="0">
                <a:solidFill>
                  <a:srgbClr val="C00000"/>
                </a:solidFill>
                <a:latin typeface="Times New Roman" panose="02020603050405020304" pitchFamily="18" charset="0"/>
                <a:ea typeface="Calibri"/>
                <a:cs typeface="Times New Roman" panose="02020603050405020304" pitchFamily="18" charset="0"/>
                <a:sym typeface="Calibri"/>
              </a:rPr>
              <a:t>About Dataset:</a:t>
            </a:r>
          </a:p>
          <a:p>
            <a:endParaRPr lang="en-IN" sz="2400" dirty="0">
              <a:solidFill>
                <a:srgbClr val="C00000"/>
              </a:solidFill>
            </a:endParaRPr>
          </a:p>
        </p:txBody>
      </p:sp>
      <p:pic>
        <p:nvPicPr>
          <p:cNvPr id="3" name="Picture 2">
            <a:extLst>
              <a:ext uri="{FF2B5EF4-FFF2-40B4-BE49-F238E27FC236}">
                <a16:creationId xmlns:a16="http://schemas.microsoft.com/office/drawing/2014/main" id="{E0B27FC6-7E64-4C25-8307-86DB8F98A71F}"/>
              </a:ext>
            </a:extLst>
          </p:cNvPr>
          <p:cNvPicPr>
            <a:picLocks noChangeAspect="1"/>
          </p:cNvPicPr>
          <p:nvPr/>
        </p:nvPicPr>
        <p:blipFill>
          <a:blip r:embed="rId4"/>
          <a:stretch>
            <a:fillRect/>
          </a:stretch>
        </p:blipFill>
        <p:spPr>
          <a:xfrm>
            <a:off x="7244331" y="277696"/>
            <a:ext cx="1271019" cy="1271019"/>
          </a:xfrm>
          <a:prstGeom prst="rect">
            <a:avLst/>
          </a:prstGeom>
        </p:spPr>
      </p:pic>
      <p:pic>
        <p:nvPicPr>
          <p:cNvPr id="4" name="Picture 3">
            <a:extLst>
              <a:ext uri="{FF2B5EF4-FFF2-40B4-BE49-F238E27FC236}">
                <a16:creationId xmlns:a16="http://schemas.microsoft.com/office/drawing/2014/main" id="{752B0311-15E8-3E88-1037-F90D5D1F8060}"/>
              </a:ext>
            </a:extLst>
          </p:cNvPr>
          <p:cNvPicPr>
            <a:picLocks noChangeAspect="1"/>
          </p:cNvPicPr>
          <p:nvPr/>
        </p:nvPicPr>
        <p:blipFill>
          <a:blip r:embed="rId5"/>
          <a:stretch>
            <a:fillRect/>
          </a:stretch>
        </p:blipFill>
        <p:spPr>
          <a:xfrm>
            <a:off x="311353" y="3882303"/>
            <a:ext cx="8669866" cy="2839173"/>
          </a:xfrm>
          <a:prstGeom prst="rect">
            <a:avLst/>
          </a:prstGeom>
        </p:spPr>
      </p:pic>
      <p:sp>
        <p:nvSpPr>
          <p:cNvPr id="5" name="TextBox 4">
            <a:extLst>
              <a:ext uri="{FF2B5EF4-FFF2-40B4-BE49-F238E27FC236}">
                <a16:creationId xmlns:a16="http://schemas.microsoft.com/office/drawing/2014/main" id="{46393D1B-5713-B54F-9687-B794380E6D29}"/>
              </a:ext>
            </a:extLst>
          </p:cNvPr>
          <p:cNvSpPr txBox="1"/>
          <p:nvPr/>
        </p:nvSpPr>
        <p:spPr>
          <a:xfrm>
            <a:off x="161687" y="3495607"/>
            <a:ext cx="1498327" cy="52322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Columns:</a:t>
            </a:r>
            <a:r>
              <a:rPr lang="en-US" dirty="0">
                <a:latin typeface="Times New Roman" panose="02020603050405020304" pitchFamily="18" charset="0"/>
                <a:cs typeface="Times New Roman" panose="02020603050405020304" pitchFamily="18" charset="0"/>
              </a:rPr>
              <a:t> 85</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Rows: </a:t>
            </a:r>
            <a:r>
              <a:rPr lang="en-US" dirty="0">
                <a:latin typeface="Times New Roman" panose="02020603050405020304" pitchFamily="18" charset="0"/>
                <a:cs typeface="Times New Roman" panose="02020603050405020304" pitchFamily="18" charset="0"/>
              </a:rPr>
              <a:t>141530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11</a:t>
            </a:fld>
            <a:endParaRPr/>
          </a:p>
        </p:txBody>
      </p:sp>
      <p:sp>
        <p:nvSpPr>
          <p:cNvPr id="107" name="Google Shape;107;p3"/>
          <p:cNvSpPr txBox="1">
            <a:spLocks noGrp="1"/>
          </p:cNvSpPr>
          <p:nvPr>
            <p:ph type="title"/>
          </p:nvPr>
        </p:nvSpPr>
        <p:spPr>
          <a:xfrm>
            <a:off x="661947" y="176123"/>
            <a:ext cx="6083163" cy="578031"/>
          </a:xfrm>
          <a:prstGeom prst="rect">
            <a:avLst/>
          </a:prstGeom>
          <a:noFill/>
          <a:ln>
            <a:noFill/>
          </a:ln>
        </p:spPr>
        <p:txBody>
          <a:bodyPr spcFirstLastPara="1" wrap="square" lIns="91425" tIns="45700" rIns="91425" bIns="45700" anchor="ctr" anchorCtr="0">
            <a:noAutofit/>
          </a:bodyPr>
          <a:lstStyle/>
          <a:p>
            <a:pPr marL="0" lvl="0" indent="0" algn="l" rtl="0">
              <a:lnSpc>
                <a:spcPct val="107000"/>
              </a:lnSpc>
              <a:spcBef>
                <a:spcPts val="0"/>
              </a:spcBef>
              <a:spcAft>
                <a:spcPts val="0"/>
              </a:spcAft>
              <a:buClr>
                <a:srgbClr val="A50021"/>
              </a:buClr>
              <a:buSzPts val="2800"/>
              <a:buFont typeface="Times New Roman"/>
              <a:buNone/>
            </a:pPr>
            <a:r>
              <a:rPr lang="en-US" sz="2800" b="1" dirty="0">
                <a:solidFill>
                  <a:srgbClr val="A50021"/>
                </a:solidFill>
                <a:latin typeface="Times New Roman"/>
                <a:ea typeface="Times New Roman"/>
                <a:cs typeface="Times New Roman"/>
                <a:sym typeface="Times New Roman"/>
              </a:rPr>
              <a:t>PROBLEM STATEMENT </a:t>
            </a:r>
            <a:endParaRPr dirty="0"/>
          </a:p>
        </p:txBody>
      </p:sp>
      <p:sp>
        <p:nvSpPr>
          <p:cNvPr id="108" name="Google Shape;108;p3"/>
          <p:cNvSpPr txBox="1"/>
          <p:nvPr/>
        </p:nvSpPr>
        <p:spPr>
          <a:xfrm>
            <a:off x="3451725" y="1390325"/>
            <a:ext cx="5292300" cy="2277516"/>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700" dirty="0">
                <a:latin typeface="Times New Roman" panose="02020603050405020304" pitchFamily="18" charset="0"/>
                <a:cs typeface="Times New Roman" panose="02020603050405020304" pitchFamily="18" charset="0"/>
              </a:rPr>
              <a:t>The goal of this project is to develop and evaluate machine learning algorithms that can effectively detect and classify various types of network attacks in darknet environments using the CIC-Darknet2022 dataset. Specifically, the project aims to improve the accuracy, scalability, and efficiency of intrusion detection systems in detecting and mitigating network attacks, thereby improving the overall security of networked systems.</a:t>
            </a:r>
            <a:endParaRPr sz="1700" dirty="0">
              <a:latin typeface="Times New Roman" panose="02020603050405020304" pitchFamily="18" charset="0"/>
              <a:cs typeface="Times New Roman" panose="02020603050405020304" pitchFamily="18" charset="0"/>
            </a:endParaRPr>
          </a:p>
        </p:txBody>
      </p:sp>
      <p:pic>
        <p:nvPicPr>
          <p:cNvPr id="109" name="Google Shape;109;p3"/>
          <p:cNvPicPr preferRelativeResize="0"/>
          <p:nvPr/>
        </p:nvPicPr>
        <p:blipFill>
          <a:blip r:embed="rId3">
            <a:alphaModFix/>
          </a:blip>
          <a:stretch>
            <a:fillRect/>
          </a:stretch>
        </p:blipFill>
        <p:spPr>
          <a:xfrm>
            <a:off x="353625" y="1444025"/>
            <a:ext cx="2717100" cy="2717100"/>
          </a:xfrm>
          <a:prstGeom prst="rect">
            <a:avLst/>
          </a:prstGeom>
          <a:noFill/>
          <a:ln>
            <a:noFill/>
          </a:ln>
        </p:spPr>
      </p:pic>
      <p:sp>
        <p:nvSpPr>
          <p:cNvPr id="110" name="Google Shape;110;p3"/>
          <p:cNvSpPr txBox="1"/>
          <p:nvPr/>
        </p:nvSpPr>
        <p:spPr>
          <a:xfrm>
            <a:off x="482450" y="4488650"/>
            <a:ext cx="8247300" cy="1662300"/>
          </a:xfrm>
          <a:prstGeom prst="rect">
            <a:avLst/>
          </a:prstGeom>
          <a:noFill/>
          <a:ln>
            <a:noFill/>
          </a:ln>
        </p:spPr>
        <p:txBody>
          <a:bodyPr spcFirstLastPara="1" wrap="square" lIns="91425" tIns="91425" rIns="91425" bIns="91425" anchor="t" anchorCtr="0">
            <a:spAutoFit/>
          </a:bodyPr>
          <a:lstStyle/>
          <a:p>
            <a:pPr marL="457200" lvl="0" indent="-330200" algn="just" rtl="0">
              <a:spcBef>
                <a:spcPts val="0"/>
              </a:spcBef>
              <a:spcAft>
                <a:spcPts val="0"/>
              </a:spcAft>
              <a:buSzPts val="1600"/>
              <a:buFont typeface="Calibri"/>
              <a:buChar char="●"/>
            </a:pPr>
            <a:r>
              <a:rPr lang="en-US" sz="1600" dirty="0">
                <a:latin typeface="Times New Roman" panose="02020603050405020304" pitchFamily="18" charset="0"/>
                <a:ea typeface="Calibri"/>
                <a:cs typeface="Times New Roman" panose="02020603050405020304" pitchFamily="18" charset="0"/>
                <a:sym typeface="Calibri"/>
              </a:rPr>
              <a:t>Investigating the characteristics and patterns of different types of cyber attacks and malware in the dataset to gain insights into their behavior and improve detection and response strategies.</a:t>
            </a:r>
            <a:endParaRPr sz="1600" dirty="0">
              <a:latin typeface="Times New Roman" panose="02020603050405020304" pitchFamily="18" charset="0"/>
              <a:ea typeface="Calibri"/>
              <a:cs typeface="Times New Roman" panose="02020603050405020304" pitchFamily="18" charset="0"/>
              <a:sym typeface="Calibri"/>
            </a:endParaRPr>
          </a:p>
          <a:p>
            <a:pPr marL="457200" lvl="0" indent="0" algn="just" rtl="0">
              <a:spcBef>
                <a:spcPts val="0"/>
              </a:spcBef>
              <a:spcAft>
                <a:spcPts val="0"/>
              </a:spcAft>
              <a:buNone/>
            </a:pPr>
            <a:endParaRPr sz="1600" dirty="0">
              <a:latin typeface="Times New Roman" panose="02020603050405020304" pitchFamily="18" charset="0"/>
              <a:ea typeface="Calibri"/>
              <a:cs typeface="Times New Roman" panose="02020603050405020304" pitchFamily="18" charset="0"/>
              <a:sym typeface="Calibri"/>
            </a:endParaRPr>
          </a:p>
          <a:p>
            <a:pPr marL="457200" lvl="0" indent="-330200" algn="just" rtl="0">
              <a:spcBef>
                <a:spcPts val="0"/>
              </a:spcBef>
              <a:spcAft>
                <a:spcPts val="0"/>
              </a:spcAft>
              <a:buSzPts val="1600"/>
              <a:buFont typeface="Calibri"/>
              <a:buChar char="●"/>
            </a:pPr>
            <a:r>
              <a:rPr lang="en-US" sz="1600" dirty="0">
                <a:latin typeface="Times New Roman" panose="02020603050405020304" pitchFamily="18" charset="0"/>
                <a:ea typeface="Calibri"/>
                <a:cs typeface="Times New Roman" panose="02020603050405020304" pitchFamily="18" charset="0"/>
                <a:sym typeface="Calibri"/>
              </a:rPr>
              <a:t>Developing and testing new approaches for feature engineering and feature selection that can improve the accuracy and efficiency of machine learning models.</a:t>
            </a:r>
            <a:endParaRPr sz="1600" dirty="0">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1E24C1-F69A-6794-BEF6-4C24D93DCA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27" name="Freeform: Shape 11">
            <a:extLst>
              <a:ext uri="{FF2B5EF4-FFF2-40B4-BE49-F238E27FC236}">
                <a16:creationId xmlns:a16="http://schemas.microsoft.com/office/drawing/2014/main" id="{420A2677-20E1-9A87-0E8B-CE24002E9DD7}"/>
              </a:ext>
            </a:extLst>
          </p:cNvPr>
          <p:cNvSpPr/>
          <p:nvPr/>
        </p:nvSpPr>
        <p:spPr>
          <a:xfrm>
            <a:off x="371224" y="1712047"/>
            <a:ext cx="2009593" cy="1771367"/>
          </a:xfrm>
          <a:custGeom>
            <a:avLst/>
            <a:gdLst/>
            <a:ahLst/>
            <a:cxnLst>
              <a:cxn ang="0">
                <a:pos x="wd2" y="hd2"/>
              </a:cxn>
              <a:cxn ang="5400000">
                <a:pos x="wd2" y="hd2"/>
              </a:cxn>
              <a:cxn ang="10800000">
                <a:pos x="wd2" y="hd2"/>
              </a:cxn>
              <a:cxn ang="16200000">
                <a:pos x="wd2" y="hd2"/>
              </a:cxn>
            </a:cxnLst>
            <a:rect l="0" t="0" r="r" b="b"/>
            <a:pathLst>
              <a:path w="20305" h="20532" extrusionOk="0">
                <a:moveTo>
                  <a:pt x="11148" y="0"/>
                </a:moveTo>
                <a:cubicBezTo>
                  <a:pt x="11759" y="-1"/>
                  <a:pt x="12367" y="122"/>
                  <a:pt x="12933" y="358"/>
                </a:cubicBezTo>
                <a:cubicBezTo>
                  <a:pt x="14105" y="846"/>
                  <a:pt x="15089" y="1819"/>
                  <a:pt x="15514" y="3175"/>
                </a:cubicBezTo>
                <a:cubicBezTo>
                  <a:pt x="15794" y="4065"/>
                  <a:pt x="16323" y="4702"/>
                  <a:pt x="17048" y="5121"/>
                </a:cubicBezTo>
                <a:lnTo>
                  <a:pt x="18041" y="5695"/>
                </a:lnTo>
                <a:cubicBezTo>
                  <a:pt x="20763" y="7267"/>
                  <a:pt x="21126" y="11065"/>
                  <a:pt x="18607" y="12953"/>
                </a:cubicBezTo>
                <a:lnTo>
                  <a:pt x="17988" y="13416"/>
                </a:lnTo>
                <a:cubicBezTo>
                  <a:pt x="17386" y="13867"/>
                  <a:pt x="16977" y="14521"/>
                  <a:pt x="16835" y="15257"/>
                </a:cubicBezTo>
                <a:lnTo>
                  <a:pt x="16484" y="17074"/>
                </a:lnTo>
                <a:cubicBezTo>
                  <a:pt x="15882" y="20199"/>
                  <a:pt x="12141" y="21599"/>
                  <a:pt x="9492" y="19609"/>
                </a:cubicBezTo>
                <a:lnTo>
                  <a:pt x="6772" y="17567"/>
                </a:lnTo>
                <a:cubicBezTo>
                  <a:pt x="6211" y="17145"/>
                  <a:pt x="5517" y="16905"/>
                  <a:pt x="4820" y="16891"/>
                </a:cubicBezTo>
                <a:lnTo>
                  <a:pt x="4586" y="16886"/>
                </a:lnTo>
                <a:cubicBezTo>
                  <a:pt x="1846" y="16830"/>
                  <a:pt x="-227" y="14375"/>
                  <a:pt x="184" y="11749"/>
                </a:cubicBezTo>
                <a:lnTo>
                  <a:pt x="484" y="9832"/>
                </a:lnTo>
                <a:cubicBezTo>
                  <a:pt x="541" y="9463"/>
                  <a:pt x="531" y="9089"/>
                  <a:pt x="453" y="8719"/>
                </a:cubicBezTo>
                <a:lnTo>
                  <a:pt x="95" y="7018"/>
                </a:lnTo>
                <a:cubicBezTo>
                  <a:pt x="-474" y="4318"/>
                  <a:pt x="1585" y="1831"/>
                  <a:pt x="4376" y="1861"/>
                </a:cubicBezTo>
                <a:lnTo>
                  <a:pt x="6127" y="1879"/>
                </a:lnTo>
                <a:cubicBezTo>
                  <a:pt x="6925" y="1888"/>
                  <a:pt x="7685" y="1609"/>
                  <a:pt x="8266" y="1093"/>
                </a:cubicBezTo>
                <a:cubicBezTo>
                  <a:pt x="9104" y="349"/>
                  <a:pt x="10129" y="2"/>
                  <a:pt x="11148" y="0"/>
                </a:cubicBezTo>
                <a:close/>
              </a:path>
            </a:pathLst>
          </a:custGeom>
          <a:solidFill>
            <a:schemeClr val="accent3">
              <a:hueOff val="-13733333"/>
              <a:satOff val="-62790"/>
              <a:lumOff val="8431"/>
            </a:schemeClr>
          </a:solidFill>
          <a:ln w="12700">
            <a:miter lim="400000"/>
          </a:ln>
          <a:effectLst>
            <a:outerShdw blurRad="952500" dist="38100" dir="3000000" rotWithShape="0">
              <a:srgbClr val="000000">
                <a:alpha val="10000"/>
              </a:srgbClr>
            </a:outerShdw>
          </a:effectLst>
        </p:spPr>
        <p:txBody>
          <a:bodyPr lIns="22860" rIns="22860" anchor="ctr"/>
          <a:lstStyle/>
          <a:p>
            <a:pPr algn="ctr">
              <a:defRPr>
                <a:solidFill>
                  <a:schemeClr val="accent3">
                    <a:hueOff val="-13733333"/>
                    <a:satOff val="-62790"/>
                    <a:lumOff val="8431"/>
                  </a:schemeClr>
                </a:solidFill>
              </a:defRPr>
            </a:pPr>
            <a:endParaRPr sz="900">
              <a:latin typeface="Times New Roman" panose="02020603050405020304" pitchFamily="18" charset="0"/>
              <a:cs typeface="Times New Roman" panose="02020603050405020304" pitchFamily="18" charset="0"/>
            </a:endParaRPr>
          </a:p>
        </p:txBody>
      </p:sp>
      <p:sp>
        <p:nvSpPr>
          <p:cNvPr id="28" name="Freeform: Shape 34">
            <a:extLst>
              <a:ext uri="{FF2B5EF4-FFF2-40B4-BE49-F238E27FC236}">
                <a16:creationId xmlns:a16="http://schemas.microsoft.com/office/drawing/2014/main" id="{5A512D8E-8DEA-0AFE-E44E-DAFED9ADB397}"/>
              </a:ext>
            </a:extLst>
          </p:cNvPr>
          <p:cNvSpPr/>
          <p:nvPr/>
        </p:nvSpPr>
        <p:spPr>
          <a:xfrm>
            <a:off x="6263362" y="1799303"/>
            <a:ext cx="1877398" cy="1569598"/>
          </a:xfrm>
          <a:custGeom>
            <a:avLst/>
            <a:gdLst/>
            <a:ahLst/>
            <a:cxnLst>
              <a:cxn ang="0">
                <a:pos x="wd2" y="hd2"/>
              </a:cxn>
              <a:cxn ang="5400000">
                <a:pos x="wd2" y="hd2"/>
              </a:cxn>
              <a:cxn ang="10800000">
                <a:pos x="wd2" y="hd2"/>
              </a:cxn>
              <a:cxn ang="16200000">
                <a:pos x="wd2" y="hd2"/>
              </a:cxn>
            </a:cxnLst>
            <a:rect l="0" t="0" r="r" b="b"/>
            <a:pathLst>
              <a:path w="20305" h="20532" extrusionOk="0">
                <a:moveTo>
                  <a:pt x="11148" y="0"/>
                </a:moveTo>
                <a:cubicBezTo>
                  <a:pt x="11759" y="-1"/>
                  <a:pt x="12367" y="122"/>
                  <a:pt x="12933" y="358"/>
                </a:cubicBezTo>
                <a:cubicBezTo>
                  <a:pt x="14105" y="846"/>
                  <a:pt x="15089" y="1819"/>
                  <a:pt x="15514" y="3175"/>
                </a:cubicBezTo>
                <a:cubicBezTo>
                  <a:pt x="15794" y="4065"/>
                  <a:pt x="16323" y="4702"/>
                  <a:pt x="17048" y="5121"/>
                </a:cubicBezTo>
                <a:lnTo>
                  <a:pt x="18041" y="5695"/>
                </a:lnTo>
                <a:cubicBezTo>
                  <a:pt x="20763" y="7267"/>
                  <a:pt x="21126" y="11065"/>
                  <a:pt x="18607" y="12953"/>
                </a:cubicBezTo>
                <a:lnTo>
                  <a:pt x="17988" y="13416"/>
                </a:lnTo>
                <a:cubicBezTo>
                  <a:pt x="17386" y="13867"/>
                  <a:pt x="16977" y="14521"/>
                  <a:pt x="16835" y="15257"/>
                </a:cubicBezTo>
                <a:lnTo>
                  <a:pt x="16484" y="17074"/>
                </a:lnTo>
                <a:cubicBezTo>
                  <a:pt x="15882" y="20199"/>
                  <a:pt x="12141" y="21599"/>
                  <a:pt x="9492" y="19609"/>
                </a:cubicBezTo>
                <a:lnTo>
                  <a:pt x="6772" y="17567"/>
                </a:lnTo>
                <a:cubicBezTo>
                  <a:pt x="6211" y="17145"/>
                  <a:pt x="5517" y="16905"/>
                  <a:pt x="4820" y="16891"/>
                </a:cubicBezTo>
                <a:lnTo>
                  <a:pt x="4586" y="16886"/>
                </a:lnTo>
                <a:cubicBezTo>
                  <a:pt x="1846" y="16830"/>
                  <a:pt x="-227" y="14375"/>
                  <a:pt x="184" y="11749"/>
                </a:cubicBezTo>
                <a:lnTo>
                  <a:pt x="484" y="9832"/>
                </a:lnTo>
                <a:cubicBezTo>
                  <a:pt x="541" y="9463"/>
                  <a:pt x="531" y="9089"/>
                  <a:pt x="453" y="8719"/>
                </a:cubicBezTo>
                <a:lnTo>
                  <a:pt x="95" y="7018"/>
                </a:lnTo>
                <a:cubicBezTo>
                  <a:pt x="-474" y="4318"/>
                  <a:pt x="1585" y="1831"/>
                  <a:pt x="4376" y="1861"/>
                </a:cubicBezTo>
                <a:lnTo>
                  <a:pt x="6127" y="1879"/>
                </a:lnTo>
                <a:cubicBezTo>
                  <a:pt x="6925" y="1888"/>
                  <a:pt x="7685" y="1609"/>
                  <a:pt x="8266" y="1093"/>
                </a:cubicBezTo>
                <a:cubicBezTo>
                  <a:pt x="9104" y="349"/>
                  <a:pt x="10129" y="2"/>
                  <a:pt x="11148" y="0"/>
                </a:cubicBezTo>
                <a:close/>
              </a:path>
            </a:pathLst>
          </a:custGeom>
          <a:solidFill>
            <a:schemeClr val="accent3">
              <a:hueOff val="-13733333"/>
              <a:satOff val="-62790"/>
              <a:lumOff val="8431"/>
            </a:schemeClr>
          </a:solidFill>
          <a:ln w="12700">
            <a:miter lim="400000"/>
          </a:ln>
          <a:effectLst>
            <a:outerShdw blurRad="787400" dist="38100" dir="2700000" rotWithShape="0">
              <a:srgbClr val="000000">
                <a:alpha val="15000"/>
              </a:srgbClr>
            </a:outerShdw>
          </a:effectLst>
        </p:spPr>
        <p:txBody>
          <a:bodyPr lIns="22860" rIns="22860" anchor="ctr"/>
          <a:lstStyle/>
          <a:p>
            <a:pPr algn="ctr">
              <a:defRPr>
                <a:solidFill>
                  <a:schemeClr val="accent3">
                    <a:hueOff val="-13733333"/>
                    <a:satOff val="-62790"/>
                    <a:lumOff val="8431"/>
                  </a:schemeClr>
                </a:solidFill>
              </a:defRPr>
            </a:pPr>
            <a:endParaRPr sz="900">
              <a:latin typeface="Times New Roman" panose="02020603050405020304" pitchFamily="18" charset="0"/>
              <a:cs typeface="Times New Roman" panose="02020603050405020304" pitchFamily="18" charset="0"/>
            </a:endParaRPr>
          </a:p>
        </p:txBody>
      </p:sp>
      <p:sp>
        <p:nvSpPr>
          <p:cNvPr id="30" name="Freeform: Shape 52">
            <a:extLst>
              <a:ext uri="{FF2B5EF4-FFF2-40B4-BE49-F238E27FC236}">
                <a16:creationId xmlns:a16="http://schemas.microsoft.com/office/drawing/2014/main" id="{65B45301-AC45-72C9-BF7C-BBE7AC09F96D}"/>
              </a:ext>
            </a:extLst>
          </p:cNvPr>
          <p:cNvSpPr/>
          <p:nvPr/>
        </p:nvSpPr>
        <p:spPr>
          <a:xfrm>
            <a:off x="3245818" y="1723141"/>
            <a:ext cx="1820183" cy="1656854"/>
          </a:xfrm>
          <a:custGeom>
            <a:avLst/>
            <a:gdLst/>
            <a:ahLst/>
            <a:cxnLst>
              <a:cxn ang="0">
                <a:pos x="wd2" y="hd2"/>
              </a:cxn>
              <a:cxn ang="5400000">
                <a:pos x="wd2" y="hd2"/>
              </a:cxn>
              <a:cxn ang="10800000">
                <a:pos x="wd2" y="hd2"/>
              </a:cxn>
              <a:cxn ang="16200000">
                <a:pos x="wd2" y="hd2"/>
              </a:cxn>
            </a:cxnLst>
            <a:rect l="0" t="0" r="r" b="b"/>
            <a:pathLst>
              <a:path w="20305" h="20532" extrusionOk="0">
                <a:moveTo>
                  <a:pt x="11148" y="0"/>
                </a:moveTo>
                <a:cubicBezTo>
                  <a:pt x="11759" y="-1"/>
                  <a:pt x="12367" y="122"/>
                  <a:pt x="12933" y="358"/>
                </a:cubicBezTo>
                <a:cubicBezTo>
                  <a:pt x="14105" y="846"/>
                  <a:pt x="15089" y="1819"/>
                  <a:pt x="15514" y="3175"/>
                </a:cubicBezTo>
                <a:cubicBezTo>
                  <a:pt x="15794" y="4065"/>
                  <a:pt x="16323" y="4702"/>
                  <a:pt x="17048" y="5121"/>
                </a:cubicBezTo>
                <a:lnTo>
                  <a:pt x="18041" y="5695"/>
                </a:lnTo>
                <a:cubicBezTo>
                  <a:pt x="20763" y="7267"/>
                  <a:pt x="21126" y="11065"/>
                  <a:pt x="18607" y="12953"/>
                </a:cubicBezTo>
                <a:lnTo>
                  <a:pt x="17988" y="13416"/>
                </a:lnTo>
                <a:cubicBezTo>
                  <a:pt x="17386" y="13867"/>
                  <a:pt x="16977" y="14521"/>
                  <a:pt x="16835" y="15257"/>
                </a:cubicBezTo>
                <a:lnTo>
                  <a:pt x="16484" y="17074"/>
                </a:lnTo>
                <a:cubicBezTo>
                  <a:pt x="15882" y="20199"/>
                  <a:pt x="12141" y="21599"/>
                  <a:pt x="9492" y="19609"/>
                </a:cubicBezTo>
                <a:lnTo>
                  <a:pt x="6772" y="17567"/>
                </a:lnTo>
                <a:cubicBezTo>
                  <a:pt x="6211" y="17145"/>
                  <a:pt x="5517" y="16905"/>
                  <a:pt x="4820" y="16891"/>
                </a:cubicBezTo>
                <a:lnTo>
                  <a:pt x="4586" y="16886"/>
                </a:lnTo>
                <a:cubicBezTo>
                  <a:pt x="1846" y="16830"/>
                  <a:pt x="-227" y="14375"/>
                  <a:pt x="184" y="11749"/>
                </a:cubicBezTo>
                <a:lnTo>
                  <a:pt x="484" y="9832"/>
                </a:lnTo>
                <a:cubicBezTo>
                  <a:pt x="541" y="9463"/>
                  <a:pt x="531" y="9089"/>
                  <a:pt x="453" y="8719"/>
                </a:cubicBezTo>
                <a:lnTo>
                  <a:pt x="95" y="7018"/>
                </a:lnTo>
                <a:cubicBezTo>
                  <a:pt x="-474" y="4318"/>
                  <a:pt x="1585" y="1831"/>
                  <a:pt x="4376" y="1861"/>
                </a:cubicBezTo>
                <a:lnTo>
                  <a:pt x="6127" y="1879"/>
                </a:lnTo>
                <a:cubicBezTo>
                  <a:pt x="6925" y="1888"/>
                  <a:pt x="7685" y="1609"/>
                  <a:pt x="8266" y="1093"/>
                </a:cubicBezTo>
                <a:cubicBezTo>
                  <a:pt x="9104" y="349"/>
                  <a:pt x="10129" y="2"/>
                  <a:pt x="11148" y="0"/>
                </a:cubicBezTo>
                <a:close/>
              </a:path>
            </a:pathLst>
          </a:custGeom>
          <a:solidFill>
            <a:schemeClr val="accent1"/>
          </a:solidFill>
          <a:ln w="12700">
            <a:miter lim="400000"/>
          </a:ln>
          <a:effectLst>
            <a:outerShdw blurRad="787400" dist="38100" dir="2700000" rotWithShape="0">
              <a:schemeClr val="accent1">
                <a:alpha val="15000"/>
              </a:schemeClr>
            </a:outerShdw>
          </a:effectLst>
        </p:spPr>
        <p:txBody>
          <a:bodyPr lIns="22860" rIns="22860" anchor="ctr"/>
          <a:lstStyle/>
          <a:p>
            <a:pPr defTabSz="228600" hangingPunct="0"/>
            <a:endParaRPr lang="en-IN" sz="900" dirty="0">
              <a:solidFill>
                <a:srgbClr val="000000"/>
              </a:solidFill>
              <a:latin typeface="Times New Roman" panose="02020603050405020304" pitchFamily="18" charset="0"/>
              <a:cs typeface="Times New Roman" panose="02020603050405020304" pitchFamily="18" charset="0"/>
              <a:sym typeface="Arial"/>
            </a:endParaRPr>
          </a:p>
        </p:txBody>
      </p:sp>
      <p:sp>
        <p:nvSpPr>
          <p:cNvPr id="33" name="TextBox 66">
            <a:extLst>
              <a:ext uri="{FF2B5EF4-FFF2-40B4-BE49-F238E27FC236}">
                <a16:creationId xmlns:a16="http://schemas.microsoft.com/office/drawing/2014/main" id="{2A50CF24-23FB-0198-4D10-85DE6223A2FE}"/>
              </a:ext>
            </a:extLst>
          </p:cNvPr>
          <p:cNvSpPr txBox="1"/>
          <p:nvPr/>
        </p:nvSpPr>
        <p:spPr>
          <a:xfrm>
            <a:off x="9249840" y="2534769"/>
            <a:ext cx="255662"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860" rIns="22860">
            <a:spAutoFit/>
          </a:bodyPr>
          <a:lstStyle>
            <a:lvl1pPr>
              <a:defRPr sz="2800">
                <a:solidFill>
                  <a:schemeClr val="accent1"/>
                </a:solidFill>
                <a:latin typeface="Lato Bold"/>
                <a:ea typeface="Lato Bold"/>
                <a:cs typeface="Lato Bold"/>
                <a:sym typeface="Lato Bold"/>
              </a:defRPr>
            </a:lvl1pPr>
          </a:lstStyle>
          <a:p>
            <a:endParaRPr sz="1400" dirty="0">
              <a:latin typeface="Times New Roman" panose="02020603050405020304" pitchFamily="18" charset="0"/>
              <a:cs typeface="Times New Roman" panose="02020603050405020304" pitchFamily="18" charset="0"/>
            </a:endParaRPr>
          </a:p>
        </p:txBody>
      </p:sp>
      <p:sp>
        <p:nvSpPr>
          <p:cNvPr id="35" name="Freeform: Shape 52">
            <a:extLst>
              <a:ext uri="{FF2B5EF4-FFF2-40B4-BE49-F238E27FC236}">
                <a16:creationId xmlns:a16="http://schemas.microsoft.com/office/drawing/2014/main" id="{3BEF75D4-3A19-A8AA-0FA5-D90050ACDD63}"/>
              </a:ext>
            </a:extLst>
          </p:cNvPr>
          <p:cNvSpPr/>
          <p:nvPr/>
        </p:nvSpPr>
        <p:spPr>
          <a:xfrm>
            <a:off x="6307773" y="4317526"/>
            <a:ext cx="1832986" cy="1656854"/>
          </a:xfrm>
          <a:custGeom>
            <a:avLst/>
            <a:gdLst/>
            <a:ahLst/>
            <a:cxnLst>
              <a:cxn ang="0">
                <a:pos x="wd2" y="hd2"/>
              </a:cxn>
              <a:cxn ang="5400000">
                <a:pos x="wd2" y="hd2"/>
              </a:cxn>
              <a:cxn ang="10800000">
                <a:pos x="wd2" y="hd2"/>
              </a:cxn>
              <a:cxn ang="16200000">
                <a:pos x="wd2" y="hd2"/>
              </a:cxn>
            </a:cxnLst>
            <a:rect l="0" t="0" r="r" b="b"/>
            <a:pathLst>
              <a:path w="20305" h="20532" extrusionOk="0">
                <a:moveTo>
                  <a:pt x="11148" y="0"/>
                </a:moveTo>
                <a:cubicBezTo>
                  <a:pt x="11759" y="-1"/>
                  <a:pt x="12367" y="122"/>
                  <a:pt x="12933" y="358"/>
                </a:cubicBezTo>
                <a:cubicBezTo>
                  <a:pt x="14105" y="846"/>
                  <a:pt x="15089" y="1819"/>
                  <a:pt x="15514" y="3175"/>
                </a:cubicBezTo>
                <a:cubicBezTo>
                  <a:pt x="15794" y="4065"/>
                  <a:pt x="16323" y="4702"/>
                  <a:pt x="17048" y="5121"/>
                </a:cubicBezTo>
                <a:lnTo>
                  <a:pt x="18041" y="5695"/>
                </a:lnTo>
                <a:cubicBezTo>
                  <a:pt x="20763" y="7267"/>
                  <a:pt x="21126" y="11065"/>
                  <a:pt x="18607" y="12953"/>
                </a:cubicBezTo>
                <a:lnTo>
                  <a:pt x="17988" y="13416"/>
                </a:lnTo>
                <a:cubicBezTo>
                  <a:pt x="17386" y="13867"/>
                  <a:pt x="16977" y="14521"/>
                  <a:pt x="16835" y="15257"/>
                </a:cubicBezTo>
                <a:lnTo>
                  <a:pt x="16484" y="17074"/>
                </a:lnTo>
                <a:cubicBezTo>
                  <a:pt x="15882" y="20199"/>
                  <a:pt x="12141" y="21599"/>
                  <a:pt x="9492" y="19609"/>
                </a:cubicBezTo>
                <a:lnTo>
                  <a:pt x="6772" y="17567"/>
                </a:lnTo>
                <a:cubicBezTo>
                  <a:pt x="6211" y="17145"/>
                  <a:pt x="5517" y="16905"/>
                  <a:pt x="4820" y="16891"/>
                </a:cubicBezTo>
                <a:lnTo>
                  <a:pt x="4586" y="16886"/>
                </a:lnTo>
                <a:cubicBezTo>
                  <a:pt x="1846" y="16830"/>
                  <a:pt x="-227" y="14375"/>
                  <a:pt x="184" y="11749"/>
                </a:cubicBezTo>
                <a:lnTo>
                  <a:pt x="484" y="9832"/>
                </a:lnTo>
                <a:cubicBezTo>
                  <a:pt x="541" y="9463"/>
                  <a:pt x="531" y="9089"/>
                  <a:pt x="453" y="8719"/>
                </a:cubicBezTo>
                <a:lnTo>
                  <a:pt x="95" y="7018"/>
                </a:lnTo>
                <a:cubicBezTo>
                  <a:pt x="-474" y="4318"/>
                  <a:pt x="1585" y="1831"/>
                  <a:pt x="4376" y="1861"/>
                </a:cubicBezTo>
                <a:lnTo>
                  <a:pt x="6127" y="1879"/>
                </a:lnTo>
                <a:cubicBezTo>
                  <a:pt x="6925" y="1888"/>
                  <a:pt x="7685" y="1609"/>
                  <a:pt x="8266" y="1093"/>
                </a:cubicBezTo>
                <a:cubicBezTo>
                  <a:pt x="9104" y="349"/>
                  <a:pt x="10129" y="2"/>
                  <a:pt x="11148" y="0"/>
                </a:cubicBezTo>
                <a:close/>
              </a:path>
            </a:pathLst>
          </a:custGeom>
          <a:solidFill>
            <a:schemeClr val="accent1"/>
          </a:solidFill>
          <a:ln w="12700">
            <a:miter lim="400000"/>
          </a:ln>
          <a:effectLst>
            <a:outerShdw blurRad="787400" dist="38100" dir="2700000" rotWithShape="0">
              <a:schemeClr val="accent1">
                <a:alpha val="15000"/>
              </a:schemeClr>
            </a:outerShdw>
          </a:effectLst>
        </p:spPr>
        <p:txBody>
          <a:bodyPr lIns="22860" rIns="22860" anchor="ctr"/>
          <a:lstStyle/>
          <a:p>
            <a:pPr algn="ctr">
              <a:defRPr>
                <a:solidFill>
                  <a:schemeClr val="accent3">
                    <a:hueOff val="-13733333"/>
                    <a:satOff val="-62790"/>
                    <a:lumOff val="8431"/>
                  </a:schemeClr>
                </a:solidFill>
              </a:defRPr>
            </a:pPr>
            <a:endParaRPr sz="90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AEA517E6-7F38-9B95-CB2D-2FED788EBC99}"/>
              </a:ext>
            </a:extLst>
          </p:cNvPr>
          <p:cNvSpPr txBox="1"/>
          <p:nvPr/>
        </p:nvSpPr>
        <p:spPr>
          <a:xfrm>
            <a:off x="552699" y="2015845"/>
            <a:ext cx="1534497" cy="10378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60" tIns="22860" rIns="22860" bIns="22860" numCol="1" spcCol="38100" rtlCol="0" anchor="t">
            <a:spAutoFit/>
          </a:bodyPr>
          <a:lstStyle/>
          <a:p>
            <a:pPr marL="0" marR="0" algn="ctr">
              <a:lnSpc>
                <a:spcPct val="107000"/>
              </a:lnSpc>
              <a:spcBef>
                <a:spcPts val="0"/>
              </a:spcBef>
              <a:spcAft>
                <a:spcPts val="800"/>
              </a:spcAft>
            </a:pPr>
            <a:r>
              <a:rPr lang="en-IN" sz="1800" b="1" dirty="0">
                <a:solidFill>
                  <a:srgbClr val="404040"/>
                </a:solidFill>
                <a:effectLst/>
                <a:latin typeface="Times New Roman" panose="02020603050405020304" pitchFamily="18" charset="0"/>
                <a:ea typeface="Calibri" panose="020F0502020204030204" pitchFamily="34" charset="0"/>
                <a:cs typeface="Latha" panose="020B0604020202020204" pitchFamily="34" charset="0"/>
              </a:rPr>
              <a:t>Data Collection &amp; Pre-processing</a:t>
            </a:r>
            <a:endParaRPr lang="en-IN" sz="1800" b="1" dirty="0">
              <a:effectLst/>
              <a:latin typeface="Calibri" panose="020F0502020204030204" pitchFamily="34" charset="0"/>
              <a:ea typeface="Calibri" panose="020F0502020204030204" pitchFamily="34" charset="0"/>
              <a:cs typeface="Latha" panose="020B0604020202020204" pitchFamily="34" charset="0"/>
            </a:endParaRPr>
          </a:p>
        </p:txBody>
      </p:sp>
      <p:sp>
        <p:nvSpPr>
          <p:cNvPr id="43" name="TextBox 42">
            <a:extLst>
              <a:ext uri="{FF2B5EF4-FFF2-40B4-BE49-F238E27FC236}">
                <a16:creationId xmlns:a16="http://schemas.microsoft.com/office/drawing/2014/main" id="{F4E79ED1-E144-F69D-9D7E-6AB0A3F198A1}"/>
              </a:ext>
            </a:extLst>
          </p:cNvPr>
          <p:cNvSpPr txBox="1"/>
          <p:nvPr/>
        </p:nvSpPr>
        <p:spPr>
          <a:xfrm>
            <a:off x="6418554" y="1992345"/>
            <a:ext cx="1532635" cy="10341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60" tIns="22860" rIns="22860" bIns="22860" numCol="1" spcCol="38100" rtlCol="0" anchor="t">
            <a:spAutoFit/>
          </a:bodyPr>
          <a:lstStyle/>
          <a:p>
            <a:pPr marL="0" marR="0" algn="ctr">
              <a:lnSpc>
                <a:spcPct val="107000"/>
              </a:lnSpc>
              <a:spcBef>
                <a:spcPts val="0"/>
              </a:spcBef>
              <a:spcAft>
                <a:spcPts val="0"/>
              </a:spcAft>
            </a:pPr>
            <a:r>
              <a:rPr lang="en-US" sz="2000" b="1" kern="12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Model Selection &amp; Evaluation</a:t>
            </a:r>
            <a:endParaRPr lang="en-IN" sz="2000" b="1" dirty="0">
              <a:effectLst/>
              <a:latin typeface="Calibri" panose="020F0502020204030204" pitchFamily="34" charset="0"/>
              <a:ea typeface="Calibri" panose="020F0502020204030204" pitchFamily="34" charset="0"/>
              <a:cs typeface="Latha" panose="020B0604020202020204" pitchFamily="34" charset="0"/>
            </a:endParaRPr>
          </a:p>
        </p:txBody>
      </p:sp>
      <p:sp>
        <p:nvSpPr>
          <p:cNvPr id="44" name="TextBox 43">
            <a:extLst>
              <a:ext uri="{FF2B5EF4-FFF2-40B4-BE49-F238E27FC236}">
                <a16:creationId xmlns:a16="http://schemas.microsoft.com/office/drawing/2014/main" id="{0D613BBA-27E5-3710-807A-C594C3EF1F63}"/>
              </a:ext>
            </a:extLst>
          </p:cNvPr>
          <p:cNvSpPr txBox="1"/>
          <p:nvPr/>
        </p:nvSpPr>
        <p:spPr>
          <a:xfrm>
            <a:off x="3445485" y="2219073"/>
            <a:ext cx="1371478" cy="8074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60" tIns="22860" rIns="22860" bIns="22860" numCol="1" spcCol="38100" rtlCol="0" anchor="t">
            <a:spAutoFit/>
          </a:bodyPr>
          <a:lstStyle/>
          <a:p>
            <a:pPr marL="0" marR="0" algn="ctr">
              <a:lnSpc>
                <a:spcPct val="107000"/>
              </a:lnSpc>
              <a:spcBef>
                <a:spcPts val="0"/>
              </a:spcBef>
              <a:spcAft>
                <a:spcPts val="800"/>
              </a:spcAft>
            </a:pPr>
            <a:r>
              <a:rPr lang="en-US" sz="2000" b="1" kern="1200" dirty="0">
                <a:solidFill>
                  <a:srgbClr val="FFFFFF"/>
                </a:solidFill>
                <a:effectLst/>
                <a:latin typeface="Times New Roman" panose="02020603050405020304" pitchFamily="18" charset="0"/>
                <a:ea typeface="Calibri" panose="020F0502020204030204" pitchFamily="34" charset="0"/>
                <a:cs typeface="Latha" panose="020B0604020202020204" pitchFamily="34" charset="0"/>
              </a:rPr>
              <a:t>Train, Test split</a:t>
            </a:r>
            <a:endParaRPr lang="en-IN" sz="2000" b="1" dirty="0">
              <a:effectLst/>
              <a:latin typeface="Calibri" panose="020F0502020204030204" pitchFamily="34" charset="0"/>
              <a:ea typeface="Calibri" panose="020F0502020204030204" pitchFamily="34" charset="0"/>
              <a:cs typeface="Latha" panose="020B0604020202020204" pitchFamily="34" charset="0"/>
            </a:endParaRPr>
          </a:p>
        </p:txBody>
      </p:sp>
      <p:sp>
        <p:nvSpPr>
          <p:cNvPr id="46" name="TextBox 45">
            <a:extLst>
              <a:ext uri="{FF2B5EF4-FFF2-40B4-BE49-F238E27FC236}">
                <a16:creationId xmlns:a16="http://schemas.microsoft.com/office/drawing/2014/main" id="{135103D3-BE11-A28C-73AE-DD187CA23AAA}"/>
              </a:ext>
            </a:extLst>
          </p:cNvPr>
          <p:cNvSpPr txBox="1"/>
          <p:nvPr/>
        </p:nvSpPr>
        <p:spPr>
          <a:xfrm>
            <a:off x="6363163" y="4948732"/>
            <a:ext cx="1722205" cy="4780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60" tIns="22860" rIns="22860" bIns="22860" numCol="1" spcCol="38100" rtlCol="0" anchor="t">
            <a:spAutoFit/>
          </a:bodyPr>
          <a:lstStyle/>
          <a:p>
            <a:pPr marL="0" marR="0" algn="ctr">
              <a:lnSpc>
                <a:spcPct val="107000"/>
              </a:lnSpc>
              <a:spcBef>
                <a:spcPts val="0"/>
              </a:spcBef>
              <a:spcAft>
                <a:spcPts val="800"/>
              </a:spcAft>
            </a:pPr>
            <a:r>
              <a:rPr lang="en-US" sz="2000" b="1" kern="1200" dirty="0">
                <a:solidFill>
                  <a:srgbClr val="FFFFFF"/>
                </a:solidFill>
                <a:effectLst/>
                <a:latin typeface="Times New Roman" panose="02020603050405020304" pitchFamily="18" charset="0"/>
                <a:ea typeface="Calibri" panose="020F0502020204030204" pitchFamily="34" charset="0"/>
                <a:cs typeface="Latha" panose="020B0604020202020204" pitchFamily="34" charset="0"/>
              </a:rPr>
              <a:t>Model Tuning</a:t>
            </a:r>
            <a:endParaRPr lang="en-IN" sz="2000" b="1" dirty="0">
              <a:effectLst/>
              <a:latin typeface="Calibri" panose="020F0502020204030204" pitchFamily="34" charset="0"/>
              <a:ea typeface="Calibri" panose="020F0502020204030204" pitchFamily="34" charset="0"/>
              <a:cs typeface="Latha" panose="020B0604020202020204" pitchFamily="34" charset="0"/>
            </a:endParaRPr>
          </a:p>
        </p:txBody>
      </p:sp>
      <p:sp>
        <p:nvSpPr>
          <p:cNvPr id="50" name="Freeform: Shape 11">
            <a:extLst>
              <a:ext uri="{FF2B5EF4-FFF2-40B4-BE49-F238E27FC236}">
                <a16:creationId xmlns:a16="http://schemas.microsoft.com/office/drawing/2014/main" id="{CCC3CB31-F8FC-62FB-7707-D72975E29CE7}"/>
              </a:ext>
            </a:extLst>
          </p:cNvPr>
          <p:cNvSpPr/>
          <p:nvPr/>
        </p:nvSpPr>
        <p:spPr>
          <a:xfrm>
            <a:off x="2792731" y="4359345"/>
            <a:ext cx="1820183" cy="1656854"/>
          </a:xfrm>
          <a:custGeom>
            <a:avLst/>
            <a:gdLst/>
            <a:ahLst/>
            <a:cxnLst>
              <a:cxn ang="0">
                <a:pos x="wd2" y="hd2"/>
              </a:cxn>
              <a:cxn ang="5400000">
                <a:pos x="wd2" y="hd2"/>
              </a:cxn>
              <a:cxn ang="10800000">
                <a:pos x="wd2" y="hd2"/>
              </a:cxn>
              <a:cxn ang="16200000">
                <a:pos x="wd2" y="hd2"/>
              </a:cxn>
            </a:cxnLst>
            <a:rect l="0" t="0" r="r" b="b"/>
            <a:pathLst>
              <a:path w="20305" h="20532" extrusionOk="0">
                <a:moveTo>
                  <a:pt x="11148" y="0"/>
                </a:moveTo>
                <a:cubicBezTo>
                  <a:pt x="11759" y="-1"/>
                  <a:pt x="12367" y="122"/>
                  <a:pt x="12933" y="358"/>
                </a:cubicBezTo>
                <a:cubicBezTo>
                  <a:pt x="14105" y="846"/>
                  <a:pt x="15089" y="1819"/>
                  <a:pt x="15514" y="3175"/>
                </a:cubicBezTo>
                <a:cubicBezTo>
                  <a:pt x="15794" y="4065"/>
                  <a:pt x="16323" y="4702"/>
                  <a:pt x="17048" y="5121"/>
                </a:cubicBezTo>
                <a:lnTo>
                  <a:pt x="18041" y="5695"/>
                </a:lnTo>
                <a:cubicBezTo>
                  <a:pt x="20763" y="7267"/>
                  <a:pt x="21126" y="11065"/>
                  <a:pt x="18607" y="12953"/>
                </a:cubicBezTo>
                <a:lnTo>
                  <a:pt x="17988" y="13416"/>
                </a:lnTo>
                <a:cubicBezTo>
                  <a:pt x="17386" y="13867"/>
                  <a:pt x="16977" y="14521"/>
                  <a:pt x="16835" y="15257"/>
                </a:cubicBezTo>
                <a:lnTo>
                  <a:pt x="16484" y="17074"/>
                </a:lnTo>
                <a:cubicBezTo>
                  <a:pt x="15882" y="20199"/>
                  <a:pt x="12141" y="21599"/>
                  <a:pt x="9492" y="19609"/>
                </a:cubicBezTo>
                <a:lnTo>
                  <a:pt x="6772" y="17567"/>
                </a:lnTo>
                <a:cubicBezTo>
                  <a:pt x="6211" y="17145"/>
                  <a:pt x="5517" y="16905"/>
                  <a:pt x="4820" y="16891"/>
                </a:cubicBezTo>
                <a:lnTo>
                  <a:pt x="4586" y="16886"/>
                </a:lnTo>
                <a:cubicBezTo>
                  <a:pt x="1846" y="16830"/>
                  <a:pt x="-227" y="14375"/>
                  <a:pt x="184" y="11749"/>
                </a:cubicBezTo>
                <a:lnTo>
                  <a:pt x="484" y="9832"/>
                </a:lnTo>
                <a:cubicBezTo>
                  <a:pt x="541" y="9463"/>
                  <a:pt x="531" y="9089"/>
                  <a:pt x="453" y="8719"/>
                </a:cubicBezTo>
                <a:lnTo>
                  <a:pt x="95" y="7018"/>
                </a:lnTo>
                <a:cubicBezTo>
                  <a:pt x="-474" y="4318"/>
                  <a:pt x="1585" y="1831"/>
                  <a:pt x="4376" y="1861"/>
                </a:cubicBezTo>
                <a:lnTo>
                  <a:pt x="6127" y="1879"/>
                </a:lnTo>
                <a:cubicBezTo>
                  <a:pt x="6925" y="1888"/>
                  <a:pt x="7685" y="1609"/>
                  <a:pt x="8266" y="1093"/>
                </a:cubicBezTo>
                <a:cubicBezTo>
                  <a:pt x="9104" y="349"/>
                  <a:pt x="10129" y="2"/>
                  <a:pt x="11148" y="0"/>
                </a:cubicBezTo>
                <a:close/>
              </a:path>
            </a:pathLst>
          </a:custGeom>
          <a:solidFill>
            <a:schemeClr val="accent3">
              <a:hueOff val="-13733333"/>
              <a:satOff val="-62790"/>
              <a:lumOff val="8431"/>
            </a:schemeClr>
          </a:solidFill>
          <a:ln w="12700">
            <a:miter lim="400000"/>
          </a:ln>
          <a:effectLst>
            <a:outerShdw blurRad="952500" dist="38100" dir="3000000" rotWithShape="0">
              <a:srgbClr val="000000">
                <a:alpha val="10000"/>
              </a:srgbClr>
            </a:outerShdw>
          </a:effectLst>
        </p:spPr>
        <p:txBody>
          <a:bodyPr lIns="22860" rIns="22860" anchor="ctr"/>
          <a:lstStyle/>
          <a:p>
            <a:pPr marL="0" marR="0" algn="ctr">
              <a:lnSpc>
                <a:spcPct val="107000"/>
              </a:lnSpc>
              <a:spcBef>
                <a:spcPts val="0"/>
              </a:spcBef>
              <a:spcAft>
                <a:spcPts val="0"/>
              </a:spcAft>
            </a:pPr>
            <a:endParaRPr lang="en-IN" dirty="0">
              <a:effectLst/>
              <a:latin typeface="Calibri" panose="020F0502020204030204" pitchFamily="34" charset="0"/>
              <a:ea typeface="Calibri" panose="020F0502020204030204" pitchFamily="34" charset="0"/>
              <a:cs typeface="Latha" panose="020B0604020202020204" pitchFamily="34" charset="0"/>
            </a:endParaRPr>
          </a:p>
        </p:txBody>
      </p:sp>
      <p:sp>
        <p:nvSpPr>
          <p:cNvPr id="51" name="TextBox 50">
            <a:extLst>
              <a:ext uri="{FF2B5EF4-FFF2-40B4-BE49-F238E27FC236}">
                <a16:creationId xmlns:a16="http://schemas.microsoft.com/office/drawing/2014/main" id="{BD4DB0FC-00A3-5188-13C7-5981D42AD8D8}"/>
              </a:ext>
            </a:extLst>
          </p:cNvPr>
          <p:cNvSpPr txBox="1"/>
          <p:nvPr/>
        </p:nvSpPr>
        <p:spPr>
          <a:xfrm>
            <a:off x="2977180" y="4781986"/>
            <a:ext cx="1451284" cy="923330"/>
          </a:xfrm>
          <a:prstGeom prst="rect">
            <a:avLst/>
          </a:prstGeom>
          <a:noFill/>
        </p:spPr>
        <p:txBody>
          <a:bodyPr wrap="square" rtlCol="0">
            <a:spAutoFit/>
          </a:bodyPr>
          <a:lstStyle/>
          <a:p>
            <a:r>
              <a:rPr lang="en-US" sz="1800" b="1" kern="12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Model Deployment</a:t>
            </a:r>
            <a:endParaRPr lang="en-IN" sz="1200" b="1" dirty="0">
              <a:effectLst/>
              <a:latin typeface="Calibri" panose="020F0502020204030204" pitchFamily="34" charset="0"/>
              <a:ea typeface="Calibri" panose="020F0502020204030204" pitchFamily="34" charset="0"/>
              <a:cs typeface="Latha" panose="020B0604020202020204" pitchFamily="34" charset="0"/>
            </a:endParaRPr>
          </a:p>
          <a:p>
            <a:endParaRPr lang="en-IN" sz="1800" b="1" dirty="0"/>
          </a:p>
        </p:txBody>
      </p:sp>
      <p:sp>
        <p:nvSpPr>
          <p:cNvPr id="52" name="Arrow: Right 51">
            <a:extLst>
              <a:ext uri="{FF2B5EF4-FFF2-40B4-BE49-F238E27FC236}">
                <a16:creationId xmlns:a16="http://schemas.microsoft.com/office/drawing/2014/main" id="{FAE1101C-6680-6340-6BCA-167B2EB6257D}"/>
              </a:ext>
            </a:extLst>
          </p:cNvPr>
          <p:cNvSpPr/>
          <p:nvPr/>
        </p:nvSpPr>
        <p:spPr>
          <a:xfrm>
            <a:off x="2482483" y="2509409"/>
            <a:ext cx="669381" cy="1846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Arrow: Right 52">
            <a:extLst>
              <a:ext uri="{FF2B5EF4-FFF2-40B4-BE49-F238E27FC236}">
                <a16:creationId xmlns:a16="http://schemas.microsoft.com/office/drawing/2014/main" id="{2F86101F-556A-5258-7850-4846B4B57EE0}"/>
              </a:ext>
            </a:extLst>
          </p:cNvPr>
          <p:cNvSpPr/>
          <p:nvPr/>
        </p:nvSpPr>
        <p:spPr>
          <a:xfrm>
            <a:off x="5161951" y="2504027"/>
            <a:ext cx="968718" cy="190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Arrow: Right 53">
            <a:extLst>
              <a:ext uri="{FF2B5EF4-FFF2-40B4-BE49-F238E27FC236}">
                <a16:creationId xmlns:a16="http://schemas.microsoft.com/office/drawing/2014/main" id="{D1901E64-CB7E-78C8-4DD2-28AA362FBA11}"/>
              </a:ext>
            </a:extLst>
          </p:cNvPr>
          <p:cNvSpPr/>
          <p:nvPr/>
        </p:nvSpPr>
        <p:spPr>
          <a:xfrm rot="5400000">
            <a:off x="6942495" y="3725790"/>
            <a:ext cx="669381" cy="1846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Arrow: Right 54">
            <a:extLst>
              <a:ext uri="{FF2B5EF4-FFF2-40B4-BE49-F238E27FC236}">
                <a16:creationId xmlns:a16="http://schemas.microsoft.com/office/drawing/2014/main" id="{B7711013-E1D5-A3D7-AA66-937D8CEC2076}"/>
              </a:ext>
            </a:extLst>
          </p:cNvPr>
          <p:cNvSpPr/>
          <p:nvPr/>
        </p:nvSpPr>
        <p:spPr>
          <a:xfrm rot="10800000">
            <a:off x="5005297" y="5053638"/>
            <a:ext cx="968717" cy="190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TextBox 55">
            <a:extLst>
              <a:ext uri="{FF2B5EF4-FFF2-40B4-BE49-F238E27FC236}">
                <a16:creationId xmlns:a16="http://schemas.microsoft.com/office/drawing/2014/main" id="{03CFB0E7-043E-A7EE-9B31-E9504795EF1B}"/>
              </a:ext>
            </a:extLst>
          </p:cNvPr>
          <p:cNvSpPr txBox="1"/>
          <p:nvPr/>
        </p:nvSpPr>
        <p:spPr>
          <a:xfrm>
            <a:off x="3148901" y="540969"/>
            <a:ext cx="2340754" cy="461665"/>
          </a:xfrm>
          <a:prstGeom prst="rect">
            <a:avLst/>
          </a:prstGeom>
          <a:noFill/>
        </p:spPr>
        <p:txBody>
          <a:bodyPr wrap="square" rtlCol="0">
            <a:spAutoFit/>
          </a:bodyPr>
          <a:lstStyle/>
          <a:p>
            <a:r>
              <a:rPr lang="en-US" sz="2400" b="1" dirty="0">
                <a:solidFill>
                  <a:srgbClr val="C00000"/>
                </a:solidFill>
                <a:latin typeface="Times New Roman" panose="02020603050405020304" pitchFamily="18" charset="0"/>
                <a:cs typeface="Times New Roman" panose="02020603050405020304" pitchFamily="18" charset="0"/>
              </a:rPr>
              <a:t>FLOWCHART</a:t>
            </a:r>
            <a:endParaRPr lang="en-IN" sz="2400" b="1" dirty="0">
              <a:solidFill>
                <a:srgbClr val="C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A6905C7-F9D7-0279-655D-ADC8375F18E8}"/>
              </a:ext>
            </a:extLst>
          </p:cNvPr>
          <p:cNvPicPr>
            <a:picLocks noChangeAspect="1"/>
          </p:cNvPicPr>
          <p:nvPr/>
        </p:nvPicPr>
        <p:blipFill>
          <a:blip r:embed="rId2"/>
          <a:stretch>
            <a:fillRect/>
          </a:stretch>
        </p:blipFill>
        <p:spPr>
          <a:xfrm>
            <a:off x="7833313" y="233731"/>
            <a:ext cx="1045216" cy="1045216"/>
          </a:xfrm>
          <a:prstGeom prst="rect">
            <a:avLst/>
          </a:prstGeom>
        </p:spPr>
      </p:pic>
    </p:spTree>
    <p:extLst>
      <p:ext uri="{BB962C8B-B14F-4D97-AF65-F5344CB8AC3E}">
        <p14:creationId xmlns:p14="http://schemas.microsoft.com/office/powerpoint/2010/main" val="3170963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22e7dadf846_0_46"/>
          <p:cNvSpPr txBox="1">
            <a:spLocks noGrp="1"/>
          </p:cNvSpPr>
          <p:nvPr>
            <p:ph type="body" idx="1"/>
          </p:nvPr>
        </p:nvSpPr>
        <p:spPr>
          <a:xfrm>
            <a:off x="336138" y="2328360"/>
            <a:ext cx="8611092" cy="4393091"/>
          </a:xfrm>
          <a:prstGeom prst="rect">
            <a:avLst/>
          </a:prstGeom>
        </p:spPr>
        <p:txBody>
          <a:bodyPr spcFirstLastPara="1" wrap="square" lIns="91425" tIns="45700" rIns="91425" bIns="45700" anchor="t" anchorCtr="0">
            <a:noAutofit/>
          </a:bodyPr>
          <a:lstStyle/>
          <a:p>
            <a:pPr marL="285750" indent="-285750" algn="just">
              <a:lnSpc>
                <a:spcPct val="100000"/>
              </a:lnSpc>
              <a:buSzPts val="688"/>
            </a:pPr>
            <a:r>
              <a:rPr lang="en-US" sz="1800" b="1" dirty="0">
                <a:latin typeface="Times New Roman" panose="02020603050405020304" pitchFamily="18" charset="0"/>
                <a:cs typeface="Times New Roman" panose="02020603050405020304" pitchFamily="18" charset="0"/>
              </a:rPr>
              <a:t>Data Collection: </a:t>
            </a:r>
            <a:r>
              <a:rPr lang="en-US" sz="1800" dirty="0">
                <a:latin typeface="Times New Roman" panose="02020603050405020304" pitchFamily="18" charset="0"/>
                <a:cs typeface="Times New Roman" panose="02020603050405020304" pitchFamily="18" charset="0"/>
              </a:rPr>
              <a:t>Collect relevant and representative data for your problem.</a:t>
            </a:r>
            <a:endParaRPr sz="1800" dirty="0">
              <a:latin typeface="Times New Roman" panose="02020603050405020304" pitchFamily="18" charset="0"/>
              <a:cs typeface="Times New Roman" panose="02020603050405020304" pitchFamily="18" charset="0"/>
            </a:endParaRPr>
          </a:p>
          <a:p>
            <a:pPr marL="285750" indent="-285750" algn="just">
              <a:lnSpc>
                <a:spcPct val="100000"/>
              </a:lnSpc>
              <a:buSzPts val="688"/>
            </a:pPr>
            <a:r>
              <a:rPr lang="en-US" sz="1800" b="1" dirty="0">
                <a:latin typeface="Times New Roman" panose="02020603050405020304" pitchFamily="18" charset="0"/>
                <a:cs typeface="Times New Roman" panose="02020603050405020304" pitchFamily="18" charset="0"/>
              </a:rPr>
              <a:t>Data Preparation and Cleaning</a:t>
            </a:r>
            <a:r>
              <a:rPr lang="en-US" sz="1800" dirty="0">
                <a:latin typeface="Times New Roman" panose="02020603050405020304" pitchFamily="18" charset="0"/>
                <a:cs typeface="Times New Roman" panose="02020603050405020304" pitchFamily="18" charset="0"/>
              </a:rPr>
              <a:t>: Clean, transform, and format your data for use by machine learning algorithms.</a:t>
            </a:r>
            <a:endParaRPr sz="1800" dirty="0">
              <a:latin typeface="Times New Roman" panose="02020603050405020304" pitchFamily="18" charset="0"/>
              <a:cs typeface="Times New Roman" panose="02020603050405020304" pitchFamily="18" charset="0"/>
            </a:endParaRPr>
          </a:p>
          <a:p>
            <a:pPr marL="285750" indent="-285750" algn="just">
              <a:lnSpc>
                <a:spcPct val="100000"/>
              </a:lnSpc>
              <a:buSzPts val="688"/>
            </a:pPr>
            <a:r>
              <a:rPr lang="en-US" sz="1800" b="1" dirty="0">
                <a:latin typeface="Times New Roman" panose="02020603050405020304" pitchFamily="18" charset="0"/>
                <a:cs typeface="Times New Roman" panose="02020603050405020304" pitchFamily="18" charset="0"/>
              </a:rPr>
              <a:t>Data Splitting</a:t>
            </a:r>
            <a:r>
              <a:rPr lang="en-US" sz="1800" dirty="0">
                <a:latin typeface="Times New Roman" panose="02020603050405020304" pitchFamily="18" charset="0"/>
                <a:cs typeface="Times New Roman" panose="02020603050405020304" pitchFamily="18" charset="0"/>
              </a:rPr>
              <a:t>: Split your data into training, validation, and testing sets.</a:t>
            </a:r>
            <a:endParaRPr sz="1800" dirty="0">
              <a:latin typeface="Times New Roman" panose="02020603050405020304" pitchFamily="18" charset="0"/>
              <a:cs typeface="Times New Roman" panose="02020603050405020304" pitchFamily="18" charset="0"/>
            </a:endParaRPr>
          </a:p>
          <a:p>
            <a:pPr marL="285750" indent="-285750" algn="just">
              <a:lnSpc>
                <a:spcPct val="100000"/>
              </a:lnSpc>
              <a:buSzPts val="688"/>
            </a:pPr>
            <a:r>
              <a:rPr lang="en-US" sz="1800" b="1" dirty="0">
                <a:latin typeface="Times New Roman" panose="02020603050405020304" pitchFamily="18" charset="0"/>
                <a:cs typeface="Times New Roman" panose="02020603050405020304" pitchFamily="18" charset="0"/>
              </a:rPr>
              <a:t>Feature Engineering</a:t>
            </a:r>
            <a:r>
              <a:rPr lang="en-US" sz="1800" dirty="0">
                <a:latin typeface="Times New Roman" panose="02020603050405020304" pitchFamily="18" charset="0"/>
                <a:cs typeface="Times New Roman" panose="02020603050405020304" pitchFamily="18" charset="0"/>
              </a:rPr>
              <a:t>: Select and transform the features (or variables) that will be used to train your model.</a:t>
            </a:r>
            <a:endParaRPr sz="1800" dirty="0">
              <a:latin typeface="Times New Roman" panose="02020603050405020304" pitchFamily="18" charset="0"/>
              <a:cs typeface="Times New Roman" panose="02020603050405020304" pitchFamily="18" charset="0"/>
            </a:endParaRPr>
          </a:p>
          <a:p>
            <a:pPr marL="285750" indent="-285750" algn="just">
              <a:lnSpc>
                <a:spcPct val="100000"/>
              </a:lnSpc>
              <a:buSzPts val="688"/>
            </a:pPr>
            <a:r>
              <a:rPr lang="en-US" sz="1800" b="1" dirty="0">
                <a:latin typeface="Times New Roman" panose="02020603050405020304" pitchFamily="18" charset="0"/>
                <a:cs typeface="Times New Roman" panose="02020603050405020304" pitchFamily="18" charset="0"/>
              </a:rPr>
              <a:t>Model Selection</a:t>
            </a:r>
            <a:r>
              <a:rPr lang="en-US" sz="1800" dirty="0">
                <a:latin typeface="Times New Roman" panose="02020603050405020304" pitchFamily="18" charset="0"/>
                <a:cs typeface="Times New Roman" panose="02020603050405020304" pitchFamily="18" charset="0"/>
              </a:rPr>
              <a:t>: Choose the appropriate machine learning algorithm for your problem.</a:t>
            </a:r>
            <a:endParaRPr sz="1800" dirty="0">
              <a:latin typeface="Times New Roman" panose="02020603050405020304" pitchFamily="18" charset="0"/>
              <a:cs typeface="Times New Roman" panose="02020603050405020304" pitchFamily="18" charset="0"/>
            </a:endParaRPr>
          </a:p>
          <a:p>
            <a:pPr marL="285750" indent="-285750" algn="just">
              <a:lnSpc>
                <a:spcPct val="100000"/>
              </a:lnSpc>
              <a:buSzPts val="688"/>
            </a:pPr>
            <a:r>
              <a:rPr lang="en-US" sz="1800" b="1" dirty="0">
                <a:latin typeface="Times New Roman" panose="02020603050405020304" pitchFamily="18" charset="0"/>
                <a:cs typeface="Times New Roman" panose="02020603050405020304" pitchFamily="18" charset="0"/>
              </a:rPr>
              <a:t>Model Training</a:t>
            </a:r>
            <a:r>
              <a:rPr lang="en-US" sz="1800" dirty="0">
                <a:latin typeface="Times New Roman" panose="02020603050405020304" pitchFamily="18" charset="0"/>
                <a:cs typeface="Times New Roman" panose="02020603050405020304" pitchFamily="18" charset="0"/>
              </a:rPr>
              <a:t>: Train your selected model using the training data.</a:t>
            </a:r>
            <a:endParaRPr sz="1800" dirty="0">
              <a:latin typeface="Times New Roman" panose="02020603050405020304" pitchFamily="18" charset="0"/>
              <a:cs typeface="Times New Roman" panose="02020603050405020304" pitchFamily="18" charset="0"/>
            </a:endParaRPr>
          </a:p>
          <a:p>
            <a:pPr marL="285750" indent="-285750" algn="just">
              <a:lnSpc>
                <a:spcPct val="100000"/>
              </a:lnSpc>
              <a:buSzPts val="688"/>
            </a:pPr>
            <a:r>
              <a:rPr lang="en-US" sz="1800" b="1" dirty="0">
                <a:latin typeface="Times New Roman" panose="02020603050405020304" pitchFamily="18" charset="0"/>
                <a:cs typeface="Times New Roman" panose="02020603050405020304" pitchFamily="18" charset="0"/>
              </a:rPr>
              <a:t>Model Evaluation</a:t>
            </a:r>
            <a:r>
              <a:rPr lang="en-US" sz="1800" dirty="0">
                <a:latin typeface="Times New Roman" panose="02020603050405020304" pitchFamily="18" charset="0"/>
                <a:cs typeface="Times New Roman" panose="02020603050405020304" pitchFamily="18" charset="0"/>
              </a:rPr>
              <a:t>: Evaluate your model's performance on the validation set.</a:t>
            </a:r>
            <a:endParaRPr sz="1800" dirty="0">
              <a:latin typeface="Times New Roman" panose="02020603050405020304" pitchFamily="18" charset="0"/>
              <a:cs typeface="Times New Roman" panose="02020603050405020304" pitchFamily="18" charset="0"/>
            </a:endParaRPr>
          </a:p>
          <a:p>
            <a:pPr marL="285750" indent="-285750" algn="just">
              <a:lnSpc>
                <a:spcPct val="100000"/>
              </a:lnSpc>
              <a:buSzPts val="688"/>
            </a:pPr>
            <a:r>
              <a:rPr lang="en-US" sz="1800" b="1" dirty="0">
                <a:latin typeface="Times New Roman" panose="02020603050405020304" pitchFamily="18" charset="0"/>
                <a:cs typeface="Times New Roman" panose="02020603050405020304" pitchFamily="18" charset="0"/>
              </a:rPr>
              <a:t>Hyperparameter Tuning</a:t>
            </a:r>
            <a:r>
              <a:rPr lang="en-US" sz="1800" dirty="0">
                <a:latin typeface="Times New Roman" panose="02020603050405020304" pitchFamily="18" charset="0"/>
                <a:cs typeface="Times New Roman" panose="02020603050405020304" pitchFamily="18" charset="0"/>
              </a:rPr>
              <a:t>: If necessary, adjust the hyperparameters of your model to improve its performance.</a:t>
            </a:r>
            <a:endParaRPr sz="1800" dirty="0">
              <a:latin typeface="Times New Roman" panose="02020603050405020304" pitchFamily="18" charset="0"/>
              <a:cs typeface="Times New Roman" panose="02020603050405020304" pitchFamily="18" charset="0"/>
            </a:endParaRPr>
          </a:p>
          <a:p>
            <a:pPr marL="285750" indent="-285750" algn="just">
              <a:lnSpc>
                <a:spcPct val="100000"/>
              </a:lnSpc>
              <a:buSzPts val="688"/>
            </a:pPr>
            <a:r>
              <a:rPr lang="en-US" sz="1800" b="1" dirty="0">
                <a:latin typeface="Times New Roman" panose="02020603050405020304" pitchFamily="18" charset="0"/>
                <a:cs typeface="Times New Roman" panose="02020603050405020304" pitchFamily="18" charset="0"/>
              </a:rPr>
              <a:t>Final Model Evaluation</a:t>
            </a:r>
            <a:r>
              <a:rPr lang="en-US" sz="1800" dirty="0">
                <a:latin typeface="Times New Roman" panose="02020603050405020304" pitchFamily="18" charset="0"/>
                <a:cs typeface="Times New Roman" panose="02020603050405020304" pitchFamily="18" charset="0"/>
              </a:rPr>
              <a:t>: Evaluate your model's performance on the testing set.</a:t>
            </a:r>
            <a:endParaRPr sz="1800" dirty="0">
              <a:latin typeface="Times New Roman" panose="02020603050405020304" pitchFamily="18" charset="0"/>
              <a:cs typeface="Times New Roman" panose="02020603050405020304" pitchFamily="18" charset="0"/>
            </a:endParaRPr>
          </a:p>
          <a:p>
            <a:pPr marL="285750" indent="-285750" algn="just">
              <a:lnSpc>
                <a:spcPct val="100000"/>
              </a:lnSpc>
              <a:buSzPts val="688"/>
            </a:pPr>
            <a:endParaRPr sz="1800" dirty="0"/>
          </a:p>
        </p:txBody>
      </p:sp>
      <p:sp>
        <p:nvSpPr>
          <p:cNvPr id="126" name="Google Shape;126;g22e7dadf846_0_46"/>
          <p:cNvSpPr txBox="1">
            <a:spLocks noGrp="1"/>
          </p:cNvSpPr>
          <p:nvPr>
            <p:ph type="sldNum" idx="12"/>
          </p:nvPr>
        </p:nvSpPr>
        <p:spPr>
          <a:xfrm>
            <a:off x="6457950" y="6356351"/>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US"/>
              <a:t>13</a:t>
            </a:fld>
            <a:endParaRPr/>
          </a:p>
        </p:txBody>
      </p:sp>
      <p:pic>
        <p:nvPicPr>
          <p:cNvPr id="127" name="Google Shape;127;g22e7dadf846_0_46"/>
          <p:cNvPicPr preferRelativeResize="0"/>
          <p:nvPr/>
        </p:nvPicPr>
        <p:blipFill>
          <a:blip r:embed="rId3">
            <a:alphaModFix/>
          </a:blip>
          <a:stretch>
            <a:fillRect/>
          </a:stretch>
        </p:blipFill>
        <p:spPr>
          <a:xfrm>
            <a:off x="867739" y="242571"/>
            <a:ext cx="7408522" cy="20857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22e7dadf846_0_29"/>
          <p:cNvSpPr txBox="1">
            <a:spLocks noGrp="1"/>
          </p:cNvSpPr>
          <p:nvPr>
            <p:ph type="title"/>
          </p:nvPr>
        </p:nvSpPr>
        <p:spPr>
          <a:xfrm>
            <a:off x="156700" y="158648"/>
            <a:ext cx="4788925" cy="1080217"/>
          </a:xfrm>
          <a:prstGeom prst="rect">
            <a:avLst/>
          </a:prstGeom>
        </p:spPr>
        <p:txBody>
          <a:bodyPr spcFirstLastPara="1" wrap="square" lIns="91425" tIns="45700" rIns="91425" bIns="45700" anchor="ctr" anchorCtr="0">
            <a:normAutofit/>
          </a:bodyPr>
          <a:lstStyle/>
          <a:p>
            <a:pPr marL="0" lvl="0" indent="0" algn="l" rtl="0">
              <a:lnSpc>
                <a:spcPct val="107000"/>
              </a:lnSpc>
              <a:spcBef>
                <a:spcPts val="0"/>
              </a:spcBef>
              <a:spcAft>
                <a:spcPts val="0"/>
              </a:spcAft>
              <a:buNone/>
            </a:pPr>
            <a:r>
              <a:rPr lang="en-US" sz="2800" b="1" dirty="0">
                <a:solidFill>
                  <a:srgbClr val="A50021"/>
                </a:solidFill>
                <a:latin typeface="Times New Roman"/>
                <a:ea typeface="Times New Roman"/>
                <a:cs typeface="Times New Roman"/>
                <a:sym typeface="Times New Roman"/>
              </a:rPr>
              <a:t>Data </a:t>
            </a:r>
            <a:r>
              <a:rPr kumimoji="0" lang="en-US" altLang="en-US" sz="2800" b="1" i="0" u="none" strike="noStrike" cap="none" normalizeH="0" baseline="0" dirty="0">
                <a:ln>
                  <a:noFill/>
                </a:ln>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Pre-Processing </a:t>
            </a:r>
            <a:r>
              <a:rPr lang="en-US" sz="2800" b="1" dirty="0">
                <a:solidFill>
                  <a:srgbClr val="C00000"/>
                </a:solidFill>
                <a:latin typeface="Times New Roman"/>
                <a:ea typeface="Times New Roman"/>
                <a:cs typeface="Times New Roman"/>
                <a:sym typeface="Times New Roman"/>
              </a:rPr>
              <a:t>:</a:t>
            </a:r>
            <a:endParaRPr dirty="0">
              <a:solidFill>
                <a:srgbClr val="C00000"/>
              </a:solidFill>
            </a:endParaRPr>
          </a:p>
        </p:txBody>
      </p:sp>
      <p:sp>
        <p:nvSpPr>
          <p:cNvPr id="135" name="Google Shape;135;g22e7dadf846_0_29"/>
          <p:cNvSpPr txBox="1">
            <a:spLocks noGrp="1"/>
          </p:cNvSpPr>
          <p:nvPr>
            <p:ph type="sldNum" idx="12"/>
          </p:nvPr>
        </p:nvSpPr>
        <p:spPr>
          <a:xfrm>
            <a:off x="6457950" y="6356351"/>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US"/>
              <a:t>14</a:t>
            </a:fld>
            <a:endParaRPr/>
          </a:p>
        </p:txBody>
      </p:sp>
      <p:pic>
        <p:nvPicPr>
          <p:cNvPr id="136" name="Google Shape;136;g22e7dadf846_0_29"/>
          <p:cNvPicPr preferRelativeResize="0"/>
          <p:nvPr/>
        </p:nvPicPr>
        <p:blipFill>
          <a:blip r:embed="rId3">
            <a:alphaModFix/>
          </a:blip>
          <a:stretch>
            <a:fillRect/>
          </a:stretch>
        </p:blipFill>
        <p:spPr>
          <a:xfrm>
            <a:off x="6066217" y="119319"/>
            <a:ext cx="2840866" cy="1679984"/>
          </a:xfrm>
          <a:prstGeom prst="rect">
            <a:avLst/>
          </a:prstGeom>
          <a:noFill/>
          <a:ln>
            <a:noFill/>
          </a:ln>
        </p:spPr>
      </p:pic>
      <p:sp>
        <p:nvSpPr>
          <p:cNvPr id="6" name="Rectangle 5">
            <a:extLst>
              <a:ext uri="{FF2B5EF4-FFF2-40B4-BE49-F238E27FC236}">
                <a16:creationId xmlns:a16="http://schemas.microsoft.com/office/drawing/2014/main" id="{423FA0DB-8318-31EB-4ADD-934FD14DA172}"/>
              </a:ext>
            </a:extLst>
          </p:cNvPr>
          <p:cNvSpPr>
            <a:spLocks noChangeArrowheads="1"/>
          </p:cNvSpPr>
          <p:nvPr/>
        </p:nvSpPr>
        <p:spPr bwMode="auto">
          <a:xfrm>
            <a:off x="156700" y="1207857"/>
            <a:ext cx="5762975"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Segoe UI" panose="020B0502040204020203" pitchFamily="34" charset="0"/>
                <a:cs typeface="Times New Roman" panose="02020603050405020304" pitchFamily="18" charset="0"/>
              </a:rPr>
              <a:t>Dropping unwanted columns that does not impact the dataset.</a:t>
            </a:r>
            <a:endParaRPr kumimoji="0" lang="en-US" altLang="en-US" sz="9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Segoe UI" panose="020B0502040204020203" pitchFamily="34" charset="0"/>
                <a:cs typeface="Times New Roman" panose="02020603050405020304" pitchFamily="18" charset="0"/>
              </a:rPr>
              <a:t>Removing the null values.</a:t>
            </a:r>
            <a:endParaRPr kumimoji="0" lang="en-US" altLang="en-US" sz="9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Segoe UI" panose="020B0502040204020203" pitchFamily="34" charset="0"/>
                <a:cs typeface="Times New Roman" panose="02020603050405020304" pitchFamily="18" charset="0"/>
              </a:rPr>
              <a:t>Typecasting str to int &amp; Float, converting int32 &amp; float32 to int64 &amp; float64.</a:t>
            </a:r>
          </a:p>
          <a:p>
            <a:pPr marL="342900" indent="-342900">
              <a:buClrTx/>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imes New Roman" panose="02020603050405020304" pitchFamily="18" charset="0"/>
                <a:ea typeface="Segoe UI" panose="020B0502040204020203" pitchFamily="34" charset="0"/>
                <a:cs typeface="Times New Roman" panose="02020603050405020304" pitchFamily="18" charset="0"/>
              </a:rPr>
              <a:t>Standardization &amp; Normalization.</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6" name="Picture 3">
            <a:extLst>
              <a:ext uri="{FF2B5EF4-FFF2-40B4-BE49-F238E27FC236}">
                <a16:creationId xmlns:a16="http://schemas.microsoft.com/office/drawing/2014/main" id="{91C472A5-DD5C-A592-A986-733E60A807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698" y="3036942"/>
            <a:ext cx="7994243" cy="37503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3C1D0AF-F157-E472-ADE7-0A4A671901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5" name="Google Shape;136;g22e7dadf846_0_29">
            <a:extLst>
              <a:ext uri="{FF2B5EF4-FFF2-40B4-BE49-F238E27FC236}">
                <a16:creationId xmlns:a16="http://schemas.microsoft.com/office/drawing/2014/main" id="{3D2048BE-24F6-6A6A-5BAC-5DAB6A081FDE}"/>
              </a:ext>
            </a:extLst>
          </p:cNvPr>
          <p:cNvPicPr preferRelativeResize="0"/>
          <p:nvPr/>
        </p:nvPicPr>
        <p:blipFill>
          <a:blip r:embed="rId2">
            <a:alphaModFix/>
          </a:blip>
          <a:stretch>
            <a:fillRect/>
          </a:stretch>
        </p:blipFill>
        <p:spPr>
          <a:xfrm>
            <a:off x="6213700" y="0"/>
            <a:ext cx="2840866" cy="1679984"/>
          </a:xfrm>
          <a:prstGeom prst="rect">
            <a:avLst/>
          </a:prstGeom>
          <a:noFill/>
          <a:ln>
            <a:noFill/>
          </a:ln>
        </p:spPr>
      </p:pic>
      <p:pic>
        <p:nvPicPr>
          <p:cNvPr id="7" name="Picture 6">
            <a:extLst>
              <a:ext uri="{FF2B5EF4-FFF2-40B4-BE49-F238E27FC236}">
                <a16:creationId xmlns:a16="http://schemas.microsoft.com/office/drawing/2014/main" id="{EF5FC206-8D06-79AB-13ED-CC07E94E8089}"/>
              </a:ext>
            </a:extLst>
          </p:cNvPr>
          <p:cNvPicPr>
            <a:picLocks noChangeAspect="1"/>
          </p:cNvPicPr>
          <p:nvPr/>
        </p:nvPicPr>
        <p:blipFill>
          <a:blip r:embed="rId3"/>
          <a:stretch>
            <a:fillRect/>
          </a:stretch>
        </p:blipFill>
        <p:spPr>
          <a:xfrm>
            <a:off x="471332" y="2264396"/>
            <a:ext cx="7168331" cy="1341442"/>
          </a:xfrm>
          <a:prstGeom prst="rect">
            <a:avLst/>
          </a:prstGeom>
        </p:spPr>
      </p:pic>
      <p:pic>
        <p:nvPicPr>
          <p:cNvPr id="9" name="Picture 8">
            <a:extLst>
              <a:ext uri="{FF2B5EF4-FFF2-40B4-BE49-F238E27FC236}">
                <a16:creationId xmlns:a16="http://schemas.microsoft.com/office/drawing/2014/main" id="{8908C973-2104-B967-268D-7B5467829181}"/>
              </a:ext>
            </a:extLst>
          </p:cNvPr>
          <p:cNvPicPr>
            <a:picLocks noChangeAspect="1"/>
          </p:cNvPicPr>
          <p:nvPr/>
        </p:nvPicPr>
        <p:blipFill>
          <a:blip r:embed="rId4"/>
          <a:stretch>
            <a:fillRect/>
          </a:stretch>
        </p:blipFill>
        <p:spPr>
          <a:xfrm>
            <a:off x="471332" y="5104694"/>
            <a:ext cx="4769261" cy="961545"/>
          </a:xfrm>
          <a:prstGeom prst="rect">
            <a:avLst/>
          </a:prstGeom>
        </p:spPr>
      </p:pic>
      <p:pic>
        <p:nvPicPr>
          <p:cNvPr id="11" name="Picture 10">
            <a:extLst>
              <a:ext uri="{FF2B5EF4-FFF2-40B4-BE49-F238E27FC236}">
                <a16:creationId xmlns:a16="http://schemas.microsoft.com/office/drawing/2014/main" id="{4F4B2D46-47B8-D8D1-A376-F4BD1FF09530}"/>
              </a:ext>
            </a:extLst>
          </p:cNvPr>
          <p:cNvPicPr>
            <a:picLocks noChangeAspect="1"/>
          </p:cNvPicPr>
          <p:nvPr/>
        </p:nvPicPr>
        <p:blipFill rotWithShape="1">
          <a:blip r:embed="rId5"/>
          <a:srcRect t="24420"/>
          <a:stretch/>
        </p:blipFill>
        <p:spPr>
          <a:xfrm>
            <a:off x="795798" y="6129597"/>
            <a:ext cx="977425" cy="365125"/>
          </a:xfrm>
          <a:prstGeom prst="rect">
            <a:avLst/>
          </a:prstGeom>
        </p:spPr>
      </p:pic>
      <p:sp>
        <p:nvSpPr>
          <p:cNvPr id="12" name="TextBox 11">
            <a:extLst>
              <a:ext uri="{FF2B5EF4-FFF2-40B4-BE49-F238E27FC236}">
                <a16:creationId xmlns:a16="http://schemas.microsoft.com/office/drawing/2014/main" id="{0AD1AA60-2A64-D126-212A-AFB787ABFB64}"/>
              </a:ext>
            </a:extLst>
          </p:cNvPr>
          <p:cNvSpPr txBox="1"/>
          <p:nvPr/>
        </p:nvSpPr>
        <p:spPr>
          <a:xfrm>
            <a:off x="471332" y="872706"/>
            <a:ext cx="5526345" cy="132343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Changing the label names from Non-Tor &amp; Non-VPN to Benign and TOR &amp; VPN to Darknet.</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Non-Tor &amp; Non VPN : </a:t>
            </a:r>
            <a:r>
              <a:rPr lang="en-US" sz="1600" dirty="0">
                <a:latin typeface="Times New Roman" panose="02020603050405020304" pitchFamily="18" charset="0"/>
                <a:cs typeface="Times New Roman" panose="02020603050405020304" pitchFamily="18" charset="0"/>
              </a:rPr>
              <a:t>Benign</a:t>
            </a:r>
          </a:p>
          <a:p>
            <a:r>
              <a:rPr lang="en-US" sz="1600" b="1" dirty="0">
                <a:latin typeface="Times New Roman" panose="02020603050405020304" pitchFamily="18" charset="0"/>
                <a:cs typeface="Times New Roman" panose="02020603050405020304" pitchFamily="18" charset="0"/>
              </a:rPr>
              <a:t>Tor &amp; VPN: </a:t>
            </a:r>
            <a:r>
              <a:rPr lang="en-US" sz="1600" dirty="0">
                <a:latin typeface="Times New Roman" panose="02020603050405020304" pitchFamily="18" charset="0"/>
                <a:cs typeface="Times New Roman" panose="02020603050405020304" pitchFamily="18" charset="0"/>
              </a:rPr>
              <a:t>Darknet</a:t>
            </a:r>
            <a:endParaRPr lang="en-IN" sz="1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9CD261C4-EE64-F570-AF27-D20BAE27E673}"/>
              </a:ext>
            </a:extLst>
          </p:cNvPr>
          <p:cNvSpPr txBox="1"/>
          <p:nvPr/>
        </p:nvSpPr>
        <p:spPr>
          <a:xfrm>
            <a:off x="471332" y="3677265"/>
            <a:ext cx="4631610" cy="1754326"/>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Changing the label names from Benign to ‘0’ and Darknet to ‘1’.</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Benign :</a:t>
            </a:r>
            <a:r>
              <a:rPr lang="en-US" sz="1800" dirty="0">
                <a:latin typeface="Times New Roman" panose="02020603050405020304" pitchFamily="18" charset="0"/>
                <a:cs typeface="Times New Roman" panose="02020603050405020304" pitchFamily="18" charset="0"/>
              </a:rPr>
              <a:t> 0</a:t>
            </a:r>
          </a:p>
          <a:p>
            <a:r>
              <a:rPr lang="en-US" sz="1800" b="1" dirty="0">
                <a:latin typeface="Times New Roman" panose="02020603050405020304" pitchFamily="18" charset="0"/>
                <a:cs typeface="Times New Roman" panose="02020603050405020304" pitchFamily="18" charset="0"/>
              </a:rPr>
              <a:t>Darknet:</a:t>
            </a:r>
            <a:r>
              <a:rPr lang="en-US" sz="1800" dirty="0">
                <a:latin typeface="Times New Roman" panose="02020603050405020304" pitchFamily="18" charset="0"/>
                <a:cs typeface="Times New Roman" panose="02020603050405020304" pitchFamily="18" charset="0"/>
              </a:rPr>
              <a:t> 1</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460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22e7dadf846_0_63"/>
          <p:cNvSpPr txBox="1">
            <a:spLocks noGrp="1"/>
          </p:cNvSpPr>
          <p:nvPr>
            <p:ph type="title"/>
          </p:nvPr>
        </p:nvSpPr>
        <p:spPr>
          <a:xfrm>
            <a:off x="628650" y="136549"/>
            <a:ext cx="7886700" cy="839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2800" b="1" dirty="0">
                <a:solidFill>
                  <a:srgbClr val="C00000"/>
                </a:solidFill>
                <a:latin typeface="Times New Roman" panose="02020603050405020304" pitchFamily="18" charset="0"/>
                <a:cs typeface="Times New Roman" panose="02020603050405020304" pitchFamily="18" charset="0"/>
              </a:rPr>
              <a:t>Visual Analysis :</a:t>
            </a:r>
            <a:endParaRPr sz="2800" b="1" dirty="0">
              <a:solidFill>
                <a:srgbClr val="C00000"/>
              </a:solidFill>
              <a:latin typeface="Times New Roman" panose="02020603050405020304" pitchFamily="18" charset="0"/>
              <a:cs typeface="Times New Roman" panose="02020603050405020304" pitchFamily="18" charset="0"/>
            </a:endParaRPr>
          </a:p>
        </p:txBody>
      </p:sp>
      <p:sp>
        <p:nvSpPr>
          <p:cNvPr id="152" name="Google Shape;152;g22e7dadf846_0_63"/>
          <p:cNvSpPr txBox="1">
            <a:spLocks noGrp="1"/>
          </p:cNvSpPr>
          <p:nvPr>
            <p:ph type="body" idx="1"/>
          </p:nvPr>
        </p:nvSpPr>
        <p:spPr>
          <a:xfrm>
            <a:off x="1956004" y="5831423"/>
            <a:ext cx="3845027" cy="345402"/>
          </a:xfrm>
          <a:prstGeom prst="rect">
            <a:avLst/>
          </a:prstGeom>
        </p:spPr>
        <p:txBody>
          <a:bodyPr spcFirstLastPara="1" wrap="square" lIns="91425" tIns="45700" rIns="91425" bIns="45700" anchor="t" anchorCtr="0">
            <a:normAutofit fontScale="62500" lnSpcReduction="20000"/>
          </a:bodyPr>
          <a:lstStyle/>
          <a:p>
            <a:pPr marL="0" lvl="0" indent="0" algn="l" rtl="0">
              <a:spcBef>
                <a:spcPts val="750"/>
              </a:spcBef>
              <a:spcAft>
                <a:spcPts val="0"/>
              </a:spcAft>
              <a:buNone/>
            </a:pPr>
            <a:r>
              <a:rPr lang="en-US" dirty="0"/>
              <a:t> </a:t>
            </a:r>
            <a:endParaRPr dirty="0"/>
          </a:p>
        </p:txBody>
      </p:sp>
      <p:sp>
        <p:nvSpPr>
          <p:cNvPr id="153" name="Google Shape;153;g22e7dadf846_0_63"/>
          <p:cNvSpPr txBox="1">
            <a:spLocks noGrp="1"/>
          </p:cNvSpPr>
          <p:nvPr>
            <p:ph type="sldNum" idx="12"/>
          </p:nvPr>
        </p:nvSpPr>
        <p:spPr>
          <a:xfrm>
            <a:off x="6457950" y="6356351"/>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US"/>
              <a:t>16</a:t>
            </a:fld>
            <a:endParaRPr/>
          </a:p>
        </p:txBody>
      </p:sp>
      <p:pic>
        <p:nvPicPr>
          <p:cNvPr id="3" name="Picture 2">
            <a:extLst>
              <a:ext uri="{FF2B5EF4-FFF2-40B4-BE49-F238E27FC236}">
                <a16:creationId xmlns:a16="http://schemas.microsoft.com/office/drawing/2014/main" id="{E21A140D-02A1-5731-856D-F39C77680A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811" y="1002429"/>
            <a:ext cx="6682175" cy="4802813"/>
          </a:xfrm>
          <a:prstGeom prst="rect">
            <a:avLst/>
          </a:prstGeom>
        </p:spPr>
      </p:pic>
      <p:sp>
        <p:nvSpPr>
          <p:cNvPr id="5" name="TextBox 4">
            <a:extLst>
              <a:ext uri="{FF2B5EF4-FFF2-40B4-BE49-F238E27FC236}">
                <a16:creationId xmlns:a16="http://schemas.microsoft.com/office/drawing/2014/main" id="{49AC9187-F37E-BEB5-4882-D81EBFD45C3C}"/>
              </a:ext>
            </a:extLst>
          </p:cNvPr>
          <p:cNvSpPr txBox="1"/>
          <p:nvPr/>
        </p:nvSpPr>
        <p:spPr>
          <a:xfrm>
            <a:off x="2439972" y="6125298"/>
            <a:ext cx="4110498" cy="405367"/>
          </a:xfrm>
          <a:prstGeom prst="rect">
            <a:avLst/>
          </a:prstGeom>
          <a:noFill/>
        </p:spPr>
        <p:txBody>
          <a:bodyPr wrap="square">
            <a:spAutoFit/>
          </a:bodyPr>
          <a:lstStyle/>
          <a:p>
            <a:pPr marL="0" marR="0">
              <a:lnSpc>
                <a:spcPct val="107000"/>
              </a:lnSpc>
              <a:spcBef>
                <a:spcPts val="0"/>
              </a:spcBef>
              <a:spcAft>
                <a:spcPts val="800"/>
              </a:spcAft>
            </a:pPr>
            <a:r>
              <a:rPr lang="en-IN" sz="2000" dirty="0">
                <a:solidFill>
                  <a:srgbClr val="252423"/>
                </a:solidFill>
                <a:effectLst/>
                <a:latin typeface="Times New Roman" panose="02020603050405020304" pitchFamily="18" charset="0"/>
                <a:ea typeface="Calibri" panose="020F0502020204030204" pitchFamily="34" charset="0"/>
                <a:cs typeface="Latha" panose="020B0604020202020204" pitchFamily="34" charset="0"/>
              </a:rPr>
              <a:t>P2P accounted for 34.28% of Traffic.</a:t>
            </a:r>
            <a:endParaRPr lang="en-IN" sz="1600" dirty="0">
              <a:effectLst/>
              <a:latin typeface="Calibri" panose="020F0502020204030204" pitchFamily="34" charset="0"/>
              <a:ea typeface="Calibri" panose="020F0502020204030204" pitchFamily="34" charset="0"/>
              <a:cs typeface="Latha"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BF416C8-B04D-1DF5-2002-771D5548E9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5" name="Picture 4">
            <a:extLst>
              <a:ext uri="{FF2B5EF4-FFF2-40B4-BE49-F238E27FC236}">
                <a16:creationId xmlns:a16="http://schemas.microsoft.com/office/drawing/2014/main" id="{C3C1ED8D-A320-90CB-6F5F-8E758A3589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42" y="719571"/>
            <a:ext cx="8833915" cy="4601767"/>
          </a:xfrm>
          <a:prstGeom prst="rect">
            <a:avLst/>
          </a:prstGeom>
        </p:spPr>
      </p:pic>
      <p:sp>
        <p:nvSpPr>
          <p:cNvPr id="7" name="TextBox 6">
            <a:extLst>
              <a:ext uri="{FF2B5EF4-FFF2-40B4-BE49-F238E27FC236}">
                <a16:creationId xmlns:a16="http://schemas.microsoft.com/office/drawing/2014/main" id="{B78F5981-B745-B6CE-D1AC-CA97C8E3F387}"/>
              </a:ext>
            </a:extLst>
          </p:cNvPr>
          <p:cNvSpPr txBox="1"/>
          <p:nvPr/>
        </p:nvSpPr>
        <p:spPr>
          <a:xfrm>
            <a:off x="1656735" y="5541650"/>
            <a:ext cx="6130413" cy="374077"/>
          </a:xfrm>
          <a:prstGeom prst="rect">
            <a:avLst/>
          </a:prstGeom>
          <a:noFill/>
        </p:spPr>
        <p:txBody>
          <a:bodyPr wrap="square">
            <a:spAutoFit/>
          </a:bodyPr>
          <a:lstStyle/>
          <a:p>
            <a:pPr marL="0" marR="0">
              <a:lnSpc>
                <a:spcPct val="107000"/>
              </a:lnSpc>
              <a:spcBef>
                <a:spcPts val="0"/>
              </a:spcBef>
              <a:spcAft>
                <a:spcPts val="800"/>
              </a:spcAft>
            </a:pPr>
            <a:r>
              <a:rPr lang="en-IN" sz="1800" dirty="0">
                <a:solidFill>
                  <a:srgbClr val="252423"/>
                </a:solidFill>
                <a:effectLst/>
                <a:latin typeface="Times New Roman" panose="02020603050405020304" pitchFamily="18" charset="0"/>
                <a:ea typeface="Calibri" panose="020F0502020204030204" pitchFamily="34" charset="0"/>
                <a:cs typeface="Latha" panose="020B0604020202020204" pitchFamily="34" charset="0"/>
              </a:rPr>
              <a:t>Non-Tor connection is made up 34.13% of Count of Traffic.</a:t>
            </a:r>
            <a:endParaRPr lang="en-IN"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398190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22e7dadf846_0_74"/>
          <p:cNvSpPr txBox="1">
            <a:spLocks noGrp="1"/>
          </p:cNvSpPr>
          <p:nvPr>
            <p:ph type="body" idx="1"/>
          </p:nvPr>
        </p:nvSpPr>
        <p:spPr>
          <a:xfrm>
            <a:off x="210030" y="791946"/>
            <a:ext cx="8305320" cy="5929505"/>
          </a:xfrm>
          <a:prstGeom prst="rect">
            <a:avLst/>
          </a:prstGeom>
        </p:spPr>
        <p:txBody>
          <a:bodyPr spcFirstLastPara="1" wrap="square" lIns="91425" tIns="45700" rIns="91425" bIns="45700" anchor="t" anchorCtr="0">
            <a:noAutofit/>
          </a:bodyPr>
          <a:lstStyle/>
          <a:p>
            <a:pPr marL="457200" lvl="0" indent="-336232" algn="just" rtl="0">
              <a:lnSpc>
                <a:spcPct val="70000"/>
              </a:lnSpc>
              <a:spcBef>
                <a:spcPts val="750"/>
              </a:spcBef>
              <a:spcAft>
                <a:spcPts val="0"/>
              </a:spcAft>
              <a:buSzPts val="1695"/>
              <a:buChar char="•"/>
            </a:pPr>
            <a:r>
              <a:rPr lang="en-US" sz="1927" b="1" dirty="0">
                <a:latin typeface="Times New Roman" panose="02020603050405020304" pitchFamily="18" charset="0"/>
                <a:cs typeface="Times New Roman" panose="02020603050405020304" pitchFamily="18" charset="0"/>
              </a:rPr>
              <a:t>Support Vector Machines (SVM): </a:t>
            </a:r>
            <a:r>
              <a:rPr lang="en-US" sz="1927" dirty="0">
                <a:latin typeface="Times New Roman" panose="02020603050405020304" pitchFamily="18" charset="0"/>
                <a:cs typeface="Times New Roman" panose="02020603050405020304" pitchFamily="18" charset="0"/>
              </a:rPr>
              <a:t>SVMs are a popular choice for intrusion detection systems (IDS) due to their ability to effectively separate normal and malicious network traffic. They work by mapping data points to a high-dimensional space and identifying the optimal hyperplane that maximizes the margin between the classes.</a:t>
            </a:r>
          </a:p>
          <a:p>
            <a:pPr marL="457200" lvl="0" indent="-336232" algn="just" rtl="0">
              <a:lnSpc>
                <a:spcPct val="70000"/>
              </a:lnSpc>
              <a:spcBef>
                <a:spcPts val="750"/>
              </a:spcBef>
              <a:spcAft>
                <a:spcPts val="0"/>
              </a:spcAft>
              <a:buSzPts val="1695"/>
              <a:buChar char="•"/>
            </a:pPr>
            <a:endParaRPr lang="en-US" sz="1927" dirty="0">
              <a:latin typeface="Times New Roman" panose="02020603050405020304" pitchFamily="18" charset="0"/>
              <a:cs typeface="Times New Roman" panose="02020603050405020304" pitchFamily="18" charset="0"/>
            </a:endParaRPr>
          </a:p>
          <a:p>
            <a:pPr marL="457200" lvl="0" indent="-336232" algn="just" rtl="0">
              <a:lnSpc>
                <a:spcPct val="70000"/>
              </a:lnSpc>
              <a:spcBef>
                <a:spcPts val="750"/>
              </a:spcBef>
              <a:spcAft>
                <a:spcPts val="0"/>
              </a:spcAft>
              <a:buSzPts val="1695"/>
              <a:buChar char="•"/>
            </a:pPr>
            <a:endParaRPr sz="1927" dirty="0">
              <a:latin typeface="Times New Roman" panose="02020603050405020304" pitchFamily="18" charset="0"/>
              <a:cs typeface="Times New Roman" panose="02020603050405020304" pitchFamily="18" charset="0"/>
            </a:endParaRPr>
          </a:p>
          <a:p>
            <a:pPr marL="0" lvl="0" indent="0" algn="just" rtl="0">
              <a:lnSpc>
                <a:spcPct val="70000"/>
              </a:lnSpc>
              <a:spcBef>
                <a:spcPts val="750"/>
              </a:spcBef>
              <a:spcAft>
                <a:spcPts val="0"/>
              </a:spcAft>
              <a:buNone/>
            </a:pPr>
            <a:endParaRPr lang="en-US" sz="1927" dirty="0">
              <a:latin typeface="Times New Roman" panose="02020603050405020304" pitchFamily="18" charset="0"/>
              <a:cs typeface="Times New Roman" panose="02020603050405020304" pitchFamily="18" charset="0"/>
            </a:endParaRPr>
          </a:p>
          <a:p>
            <a:pPr marL="0" lvl="0" indent="0" algn="just" rtl="0">
              <a:lnSpc>
                <a:spcPct val="70000"/>
              </a:lnSpc>
              <a:spcBef>
                <a:spcPts val="750"/>
              </a:spcBef>
              <a:spcAft>
                <a:spcPts val="0"/>
              </a:spcAft>
              <a:buNone/>
            </a:pPr>
            <a:endParaRPr lang="en-US" sz="1927" dirty="0">
              <a:latin typeface="Times New Roman" panose="02020603050405020304" pitchFamily="18" charset="0"/>
              <a:cs typeface="Times New Roman" panose="02020603050405020304" pitchFamily="18" charset="0"/>
            </a:endParaRPr>
          </a:p>
          <a:p>
            <a:pPr marL="0" lvl="0" indent="0" algn="just" rtl="0">
              <a:lnSpc>
                <a:spcPct val="70000"/>
              </a:lnSpc>
              <a:spcBef>
                <a:spcPts val="750"/>
              </a:spcBef>
              <a:spcAft>
                <a:spcPts val="0"/>
              </a:spcAft>
              <a:buNone/>
            </a:pPr>
            <a:endParaRPr lang="en-US" sz="1927" dirty="0">
              <a:latin typeface="Times New Roman" panose="02020603050405020304" pitchFamily="18" charset="0"/>
              <a:cs typeface="Times New Roman" panose="02020603050405020304" pitchFamily="18" charset="0"/>
            </a:endParaRPr>
          </a:p>
          <a:p>
            <a:pPr marL="0" lvl="0" indent="0" algn="just" rtl="0">
              <a:lnSpc>
                <a:spcPct val="70000"/>
              </a:lnSpc>
              <a:spcBef>
                <a:spcPts val="750"/>
              </a:spcBef>
              <a:spcAft>
                <a:spcPts val="0"/>
              </a:spcAft>
              <a:buNone/>
            </a:pPr>
            <a:endParaRPr sz="1927" dirty="0">
              <a:latin typeface="Times New Roman" panose="02020603050405020304" pitchFamily="18" charset="0"/>
              <a:cs typeface="Times New Roman" panose="02020603050405020304" pitchFamily="18" charset="0"/>
            </a:endParaRPr>
          </a:p>
          <a:p>
            <a:pPr marL="457200" lvl="0" indent="-336232" algn="just" rtl="0">
              <a:lnSpc>
                <a:spcPct val="70000"/>
              </a:lnSpc>
              <a:spcBef>
                <a:spcPts val="750"/>
              </a:spcBef>
              <a:spcAft>
                <a:spcPts val="0"/>
              </a:spcAft>
              <a:buSzPts val="1695"/>
              <a:buChar char="•"/>
            </a:pPr>
            <a:r>
              <a:rPr lang="en-US" sz="1927" b="1" dirty="0">
                <a:latin typeface="Times New Roman" panose="02020603050405020304" pitchFamily="18" charset="0"/>
                <a:cs typeface="Times New Roman" panose="02020603050405020304" pitchFamily="18" charset="0"/>
              </a:rPr>
              <a:t>Random Forest: </a:t>
            </a:r>
            <a:r>
              <a:rPr lang="en-US" sz="1927" dirty="0">
                <a:latin typeface="Times New Roman" panose="02020603050405020304" pitchFamily="18" charset="0"/>
                <a:cs typeface="Times New Roman" panose="02020603050405020304" pitchFamily="18" charset="0"/>
              </a:rPr>
              <a:t>Random Forest is a popular ensemble learning algorithm that combines multiple decision trees to improve accuracy and reduce overfitting. It has been used for network intrusion detection and has shown promising results in detecting various types of network attacks.</a:t>
            </a:r>
            <a:endParaRPr sz="1927" dirty="0">
              <a:latin typeface="Times New Roman" panose="02020603050405020304" pitchFamily="18" charset="0"/>
              <a:cs typeface="Times New Roman" panose="02020603050405020304" pitchFamily="18" charset="0"/>
            </a:endParaRPr>
          </a:p>
          <a:p>
            <a:pPr marL="0" lvl="0" indent="0" algn="just" rtl="0">
              <a:lnSpc>
                <a:spcPct val="70000"/>
              </a:lnSpc>
              <a:spcBef>
                <a:spcPts val="750"/>
              </a:spcBef>
              <a:spcAft>
                <a:spcPts val="0"/>
              </a:spcAft>
              <a:buNone/>
            </a:pPr>
            <a:endParaRPr sz="1927" dirty="0">
              <a:latin typeface="Times New Roman" panose="02020603050405020304" pitchFamily="18" charset="0"/>
              <a:cs typeface="Times New Roman" panose="02020603050405020304" pitchFamily="18" charset="0"/>
            </a:endParaRPr>
          </a:p>
        </p:txBody>
      </p:sp>
      <p:sp>
        <p:nvSpPr>
          <p:cNvPr id="171" name="Google Shape;171;g22e7dadf846_0_74"/>
          <p:cNvSpPr txBox="1">
            <a:spLocks noGrp="1"/>
          </p:cNvSpPr>
          <p:nvPr>
            <p:ph type="sldNum" idx="12"/>
          </p:nvPr>
        </p:nvSpPr>
        <p:spPr>
          <a:xfrm>
            <a:off x="6457950" y="6356351"/>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US"/>
              <a:t>18</a:t>
            </a:fld>
            <a:endParaRPr/>
          </a:p>
        </p:txBody>
      </p:sp>
      <p:sp>
        <p:nvSpPr>
          <p:cNvPr id="2" name="TextBox 1">
            <a:extLst>
              <a:ext uri="{FF2B5EF4-FFF2-40B4-BE49-F238E27FC236}">
                <a16:creationId xmlns:a16="http://schemas.microsoft.com/office/drawing/2014/main" id="{AA48F0BB-C114-1F68-88EF-B7BB5A52C236}"/>
              </a:ext>
            </a:extLst>
          </p:cNvPr>
          <p:cNvSpPr txBox="1"/>
          <p:nvPr/>
        </p:nvSpPr>
        <p:spPr>
          <a:xfrm>
            <a:off x="609600" y="324465"/>
            <a:ext cx="2939845" cy="461665"/>
          </a:xfrm>
          <a:prstGeom prst="rect">
            <a:avLst/>
          </a:prstGeom>
          <a:noFill/>
        </p:spPr>
        <p:txBody>
          <a:bodyPr wrap="square" rtlCol="0">
            <a:spAutoFit/>
          </a:bodyPr>
          <a:lstStyle/>
          <a:p>
            <a:r>
              <a:rPr lang="en-US" sz="2400" b="1" dirty="0">
                <a:solidFill>
                  <a:srgbClr val="C00000"/>
                </a:solidFill>
                <a:latin typeface="Times New Roman" panose="02020603050405020304" pitchFamily="18" charset="0"/>
                <a:cs typeface="Times New Roman" panose="02020603050405020304" pitchFamily="18" charset="0"/>
              </a:rPr>
              <a:t>Models Used:</a:t>
            </a:r>
            <a:endParaRPr lang="en-IN" sz="2400" b="1" dirty="0">
              <a:solidFill>
                <a:srgbClr val="C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D2FAE07-3BAB-4061-43F2-09A6DAF69C48}"/>
              </a:ext>
            </a:extLst>
          </p:cNvPr>
          <p:cNvPicPr>
            <a:picLocks noChangeAspect="1"/>
          </p:cNvPicPr>
          <p:nvPr/>
        </p:nvPicPr>
        <p:blipFill>
          <a:blip r:embed="rId3"/>
          <a:stretch>
            <a:fillRect/>
          </a:stretch>
        </p:blipFill>
        <p:spPr>
          <a:xfrm>
            <a:off x="2182041" y="1995763"/>
            <a:ext cx="4586749" cy="1819877"/>
          </a:xfrm>
          <a:prstGeom prst="rect">
            <a:avLst/>
          </a:prstGeom>
        </p:spPr>
      </p:pic>
      <p:pic>
        <p:nvPicPr>
          <p:cNvPr id="6" name="Picture 5">
            <a:extLst>
              <a:ext uri="{FF2B5EF4-FFF2-40B4-BE49-F238E27FC236}">
                <a16:creationId xmlns:a16="http://schemas.microsoft.com/office/drawing/2014/main" id="{4FC84469-90C9-76CD-4EFA-782F6686C8CE}"/>
              </a:ext>
            </a:extLst>
          </p:cNvPr>
          <p:cNvPicPr>
            <a:picLocks noChangeAspect="1"/>
          </p:cNvPicPr>
          <p:nvPr/>
        </p:nvPicPr>
        <p:blipFill>
          <a:blip r:embed="rId4"/>
          <a:stretch>
            <a:fillRect/>
          </a:stretch>
        </p:blipFill>
        <p:spPr>
          <a:xfrm>
            <a:off x="2202556" y="4869958"/>
            <a:ext cx="4738888" cy="181987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99975AA-8A48-1440-449A-A31A814153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6" name="TextBox 5">
            <a:extLst>
              <a:ext uri="{FF2B5EF4-FFF2-40B4-BE49-F238E27FC236}">
                <a16:creationId xmlns:a16="http://schemas.microsoft.com/office/drawing/2014/main" id="{DA52D0C8-0329-E91A-8AFC-A6233B8A2420}"/>
              </a:ext>
            </a:extLst>
          </p:cNvPr>
          <p:cNvSpPr txBox="1"/>
          <p:nvPr/>
        </p:nvSpPr>
        <p:spPr>
          <a:xfrm>
            <a:off x="0" y="114321"/>
            <a:ext cx="9144000" cy="6652590"/>
          </a:xfrm>
          <a:prstGeom prst="rect">
            <a:avLst/>
          </a:prstGeom>
          <a:noFill/>
        </p:spPr>
        <p:txBody>
          <a:bodyPr wrap="square">
            <a:spAutoFit/>
          </a:bodyPr>
          <a:lstStyle/>
          <a:p>
            <a:pPr marL="457200" lvl="0" indent="-336232" algn="just" rtl="0">
              <a:lnSpc>
                <a:spcPct val="70000"/>
              </a:lnSpc>
              <a:spcBef>
                <a:spcPts val="750"/>
              </a:spcBef>
              <a:spcAft>
                <a:spcPts val="0"/>
              </a:spcAft>
              <a:buSzPts val="1695"/>
              <a:buChar char="•"/>
            </a:pPr>
            <a:r>
              <a:rPr lang="en-US" sz="1800" b="1" dirty="0">
                <a:latin typeface="Times New Roman" panose="02020603050405020304" pitchFamily="18" charset="0"/>
                <a:cs typeface="Times New Roman" panose="02020603050405020304" pitchFamily="18" charset="0"/>
              </a:rPr>
              <a:t>K-Nearest Neighbors (KNN): </a:t>
            </a:r>
            <a:r>
              <a:rPr lang="en-US" sz="1800" dirty="0">
                <a:latin typeface="Times New Roman" panose="02020603050405020304" pitchFamily="18" charset="0"/>
                <a:cs typeface="Times New Roman" panose="02020603050405020304" pitchFamily="18" charset="0"/>
              </a:rPr>
              <a:t>KNN is a non-parametric algorithm that is often used for classification tasks. It works by identifying the k-nearest neighbors of a data point and classifying it based on the majority class of its neighbors.</a:t>
            </a:r>
          </a:p>
          <a:p>
            <a:pPr marL="0" lvl="0" indent="0" algn="just" rtl="0">
              <a:lnSpc>
                <a:spcPct val="70000"/>
              </a:lnSpc>
              <a:spcBef>
                <a:spcPts val="750"/>
              </a:spcBef>
              <a:spcAft>
                <a:spcPts val="0"/>
              </a:spcAft>
              <a:buNone/>
            </a:pPr>
            <a:endParaRPr lang="en-US" sz="1800" dirty="0">
              <a:latin typeface="Times New Roman" panose="02020603050405020304" pitchFamily="18" charset="0"/>
              <a:cs typeface="Times New Roman" panose="02020603050405020304" pitchFamily="18" charset="0"/>
            </a:endParaRPr>
          </a:p>
          <a:p>
            <a:pPr marL="0" lvl="0" indent="0" algn="just" rtl="0">
              <a:lnSpc>
                <a:spcPct val="70000"/>
              </a:lnSpc>
              <a:spcBef>
                <a:spcPts val="750"/>
              </a:spcBef>
              <a:spcAft>
                <a:spcPts val="0"/>
              </a:spcAft>
              <a:buNone/>
            </a:pPr>
            <a:endParaRPr lang="en-US" dirty="0">
              <a:latin typeface="Times New Roman" panose="02020603050405020304" pitchFamily="18" charset="0"/>
              <a:cs typeface="Times New Roman" panose="02020603050405020304" pitchFamily="18" charset="0"/>
            </a:endParaRPr>
          </a:p>
          <a:p>
            <a:pPr marL="0" lvl="0" indent="0" algn="just" rtl="0">
              <a:lnSpc>
                <a:spcPct val="70000"/>
              </a:lnSpc>
              <a:spcBef>
                <a:spcPts val="750"/>
              </a:spcBef>
              <a:spcAft>
                <a:spcPts val="0"/>
              </a:spcAft>
              <a:buNone/>
            </a:pPr>
            <a:endParaRPr lang="en-US" sz="1400" dirty="0">
              <a:latin typeface="Times New Roman" panose="02020603050405020304" pitchFamily="18" charset="0"/>
              <a:cs typeface="Times New Roman" panose="02020603050405020304" pitchFamily="18" charset="0"/>
            </a:endParaRPr>
          </a:p>
          <a:p>
            <a:pPr marL="0" lvl="0" indent="0" algn="just" rtl="0">
              <a:lnSpc>
                <a:spcPct val="70000"/>
              </a:lnSpc>
              <a:spcBef>
                <a:spcPts val="750"/>
              </a:spcBef>
              <a:spcAft>
                <a:spcPts val="0"/>
              </a:spcAft>
              <a:buNone/>
            </a:pPr>
            <a:endParaRPr lang="en-US" dirty="0">
              <a:latin typeface="Times New Roman" panose="02020603050405020304" pitchFamily="18" charset="0"/>
              <a:cs typeface="Times New Roman" panose="02020603050405020304" pitchFamily="18" charset="0"/>
            </a:endParaRPr>
          </a:p>
          <a:p>
            <a:pPr marL="0" lvl="0" indent="0" algn="just" rtl="0">
              <a:lnSpc>
                <a:spcPct val="70000"/>
              </a:lnSpc>
              <a:spcBef>
                <a:spcPts val="750"/>
              </a:spcBef>
              <a:spcAft>
                <a:spcPts val="0"/>
              </a:spcAft>
              <a:buNone/>
            </a:pPr>
            <a:endParaRPr lang="en-US" sz="1400" dirty="0">
              <a:latin typeface="Times New Roman" panose="02020603050405020304" pitchFamily="18" charset="0"/>
              <a:cs typeface="Times New Roman" panose="02020603050405020304" pitchFamily="18" charset="0"/>
            </a:endParaRPr>
          </a:p>
          <a:p>
            <a:pPr marL="0" lvl="0" indent="0" algn="just" rtl="0">
              <a:lnSpc>
                <a:spcPct val="70000"/>
              </a:lnSpc>
              <a:spcBef>
                <a:spcPts val="750"/>
              </a:spcBef>
              <a:spcAft>
                <a:spcPts val="0"/>
              </a:spcAft>
              <a:buNone/>
            </a:pPr>
            <a:endParaRPr lang="en-US" dirty="0">
              <a:latin typeface="Times New Roman" panose="02020603050405020304" pitchFamily="18" charset="0"/>
              <a:cs typeface="Times New Roman" panose="02020603050405020304" pitchFamily="18" charset="0"/>
            </a:endParaRPr>
          </a:p>
          <a:p>
            <a:pPr marL="0" lvl="0" indent="0" algn="just" rtl="0">
              <a:lnSpc>
                <a:spcPct val="70000"/>
              </a:lnSpc>
              <a:spcBef>
                <a:spcPts val="750"/>
              </a:spcBef>
              <a:spcAft>
                <a:spcPts val="0"/>
              </a:spcAft>
              <a:buNone/>
            </a:pPr>
            <a:endParaRPr lang="en-US" sz="1400" dirty="0">
              <a:latin typeface="Times New Roman" panose="02020603050405020304" pitchFamily="18" charset="0"/>
              <a:cs typeface="Times New Roman" panose="02020603050405020304" pitchFamily="18" charset="0"/>
            </a:endParaRPr>
          </a:p>
          <a:p>
            <a:pPr marL="0" lvl="0" indent="0" algn="just" rtl="0">
              <a:lnSpc>
                <a:spcPct val="70000"/>
              </a:lnSpc>
              <a:spcBef>
                <a:spcPts val="750"/>
              </a:spcBef>
              <a:spcAft>
                <a:spcPts val="0"/>
              </a:spcAft>
              <a:buNone/>
            </a:pPr>
            <a:endParaRPr lang="en-US" dirty="0">
              <a:latin typeface="Times New Roman" panose="02020603050405020304" pitchFamily="18" charset="0"/>
              <a:cs typeface="Times New Roman" panose="02020603050405020304" pitchFamily="18" charset="0"/>
            </a:endParaRPr>
          </a:p>
          <a:p>
            <a:pPr marL="0" lvl="0" indent="0" algn="just" rtl="0">
              <a:lnSpc>
                <a:spcPct val="70000"/>
              </a:lnSpc>
              <a:spcBef>
                <a:spcPts val="750"/>
              </a:spcBef>
              <a:spcAft>
                <a:spcPts val="0"/>
              </a:spcAft>
              <a:buNone/>
            </a:pPr>
            <a:endParaRPr lang="en-US" sz="1400" dirty="0">
              <a:latin typeface="Times New Roman" panose="02020603050405020304" pitchFamily="18" charset="0"/>
              <a:cs typeface="Times New Roman" panose="02020603050405020304" pitchFamily="18" charset="0"/>
            </a:endParaRPr>
          </a:p>
          <a:p>
            <a:pPr marL="457200" lvl="0" indent="-336232" algn="just" rtl="0">
              <a:lnSpc>
                <a:spcPct val="70000"/>
              </a:lnSpc>
              <a:spcBef>
                <a:spcPts val="750"/>
              </a:spcBef>
              <a:spcAft>
                <a:spcPts val="0"/>
              </a:spcAft>
              <a:buSzPts val="1695"/>
              <a:buChar char="•"/>
            </a:pPr>
            <a:r>
              <a:rPr lang="en-US" sz="1800" b="1" dirty="0">
                <a:latin typeface="Times New Roman" panose="02020603050405020304" pitchFamily="18" charset="0"/>
                <a:cs typeface="Times New Roman" panose="02020603050405020304" pitchFamily="18" charset="0"/>
              </a:rPr>
              <a:t>Decision Trees:</a:t>
            </a:r>
            <a:r>
              <a:rPr lang="en-US" sz="1800" dirty="0">
                <a:latin typeface="Times New Roman" panose="02020603050405020304" pitchFamily="18" charset="0"/>
                <a:cs typeface="Times New Roman" panose="02020603050405020304" pitchFamily="18" charset="0"/>
              </a:rPr>
              <a:t> Decision trees are a simple and interpretable machine learning model that can be used for classification tasks. They work by recursively splitting the data into subsets based on the most informative feature.</a:t>
            </a:r>
          </a:p>
          <a:p>
            <a:pPr marL="457200" lvl="0" indent="-336232" algn="just" rtl="0">
              <a:lnSpc>
                <a:spcPct val="70000"/>
              </a:lnSpc>
              <a:spcBef>
                <a:spcPts val="750"/>
              </a:spcBef>
              <a:spcAft>
                <a:spcPts val="0"/>
              </a:spcAft>
              <a:buSzPts val="1695"/>
              <a:buChar char="•"/>
            </a:pPr>
            <a:endParaRPr lang="en-US" dirty="0">
              <a:latin typeface="Times New Roman" panose="02020603050405020304" pitchFamily="18" charset="0"/>
              <a:cs typeface="Times New Roman" panose="02020603050405020304" pitchFamily="18" charset="0"/>
            </a:endParaRPr>
          </a:p>
          <a:p>
            <a:pPr marL="457200" lvl="0" indent="-336232" algn="just" rtl="0">
              <a:lnSpc>
                <a:spcPct val="70000"/>
              </a:lnSpc>
              <a:spcBef>
                <a:spcPts val="750"/>
              </a:spcBef>
              <a:spcAft>
                <a:spcPts val="0"/>
              </a:spcAft>
              <a:buSzPts val="1695"/>
              <a:buChar char="•"/>
            </a:pPr>
            <a:endParaRPr lang="en-US" sz="1400" dirty="0">
              <a:latin typeface="Times New Roman" panose="02020603050405020304" pitchFamily="18" charset="0"/>
              <a:cs typeface="Times New Roman" panose="02020603050405020304" pitchFamily="18" charset="0"/>
            </a:endParaRPr>
          </a:p>
          <a:p>
            <a:pPr marL="457200" lvl="0" indent="-336232" algn="just" rtl="0">
              <a:lnSpc>
                <a:spcPct val="70000"/>
              </a:lnSpc>
              <a:spcBef>
                <a:spcPts val="750"/>
              </a:spcBef>
              <a:spcAft>
                <a:spcPts val="0"/>
              </a:spcAft>
              <a:buSzPts val="1695"/>
              <a:buChar char="•"/>
            </a:pPr>
            <a:endParaRPr lang="en-US" dirty="0">
              <a:latin typeface="Times New Roman" panose="02020603050405020304" pitchFamily="18" charset="0"/>
              <a:cs typeface="Times New Roman" panose="02020603050405020304" pitchFamily="18" charset="0"/>
            </a:endParaRPr>
          </a:p>
          <a:p>
            <a:pPr marL="457200" lvl="0" indent="-336232" algn="just" rtl="0">
              <a:lnSpc>
                <a:spcPct val="70000"/>
              </a:lnSpc>
              <a:spcBef>
                <a:spcPts val="750"/>
              </a:spcBef>
              <a:spcAft>
                <a:spcPts val="0"/>
              </a:spcAft>
              <a:buSzPts val="1695"/>
              <a:buChar char="•"/>
            </a:pPr>
            <a:endParaRPr lang="en-US" sz="1400" dirty="0">
              <a:latin typeface="Times New Roman" panose="02020603050405020304" pitchFamily="18" charset="0"/>
              <a:cs typeface="Times New Roman" panose="02020603050405020304" pitchFamily="18" charset="0"/>
            </a:endParaRPr>
          </a:p>
          <a:p>
            <a:pPr marL="120968" lvl="0" algn="just" rtl="0">
              <a:lnSpc>
                <a:spcPct val="70000"/>
              </a:lnSpc>
              <a:spcBef>
                <a:spcPts val="750"/>
              </a:spcBef>
              <a:spcAft>
                <a:spcPts val="0"/>
              </a:spcAft>
              <a:buSzPts val="1695"/>
            </a:pPr>
            <a:endParaRPr lang="en-US" dirty="0">
              <a:latin typeface="Times New Roman" panose="02020603050405020304" pitchFamily="18" charset="0"/>
              <a:cs typeface="Times New Roman" panose="02020603050405020304" pitchFamily="18" charset="0"/>
            </a:endParaRPr>
          </a:p>
          <a:p>
            <a:pPr marL="120968" lvl="0" algn="just" rtl="0">
              <a:lnSpc>
                <a:spcPct val="70000"/>
              </a:lnSpc>
              <a:spcBef>
                <a:spcPts val="750"/>
              </a:spcBef>
              <a:spcAft>
                <a:spcPts val="0"/>
              </a:spcAft>
              <a:buSzPts val="1695"/>
            </a:pPr>
            <a:endParaRPr lang="en-US" sz="1400" dirty="0">
              <a:latin typeface="Times New Roman" panose="02020603050405020304" pitchFamily="18" charset="0"/>
              <a:cs typeface="Times New Roman" panose="02020603050405020304" pitchFamily="18" charset="0"/>
            </a:endParaRPr>
          </a:p>
          <a:p>
            <a:pPr marL="120968" lvl="0" algn="just" rtl="0">
              <a:lnSpc>
                <a:spcPct val="70000"/>
              </a:lnSpc>
              <a:spcBef>
                <a:spcPts val="750"/>
              </a:spcBef>
              <a:spcAft>
                <a:spcPts val="0"/>
              </a:spcAft>
              <a:buSzPts val="1695"/>
            </a:pPr>
            <a:endParaRPr lang="en-US" dirty="0">
              <a:latin typeface="Times New Roman" panose="02020603050405020304" pitchFamily="18" charset="0"/>
              <a:cs typeface="Times New Roman" panose="02020603050405020304" pitchFamily="18" charset="0"/>
            </a:endParaRPr>
          </a:p>
          <a:p>
            <a:pPr marL="120968" lvl="0" algn="just" rtl="0">
              <a:lnSpc>
                <a:spcPct val="70000"/>
              </a:lnSpc>
              <a:spcBef>
                <a:spcPts val="750"/>
              </a:spcBef>
              <a:spcAft>
                <a:spcPts val="0"/>
              </a:spcAft>
              <a:buSzPts val="1695"/>
            </a:pPr>
            <a:endParaRPr lang="en-US" sz="1400" dirty="0">
              <a:latin typeface="Times New Roman" panose="02020603050405020304" pitchFamily="18" charset="0"/>
              <a:cs typeface="Times New Roman" panose="02020603050405020304" pitchFamily="18" charset="0"/>
            </a:endParaRPr>
          </a:p>
          <a:p>
            <a:pPr marL="120968" lvl="0" algn="just" rtl="0">
              <a:lnSpc>
                <a:spcPct val="70000"/>
              </a:lnSpc>
              <a:spcBef>
                <a:spcPts val="750"/>
              </a:spcBef>
              <a:spcAft>
                <a:spcPts val="0"/>
              </a:spcAft>
              <a:buSzPts val="1695"/>
            </a:pPr>
            <a:endParaRPr lang="en-US" sz="1400" dirty="0">
              <a:latin typeface="Times New Roman" panose="02020603050405020304" pitchFamily="18" charset="0"/>
              <a:cs typeface="Times New Roman" panose="02020603050405020304" pitchFamily="18" charset="0"/>
            </a:endParaRPr>
          </a:p>
          <a:p>
            <a:pPr marL="457200" lvl="0" indent="-336232" algn="just" rtl="0">
              <a:lnSpc>
                <a:spcPct val="70000"/>
              </a:lnSpc>
              <a:spcBef>
                <a:spcPts val="750"/>
              </a:spcBef>
              <a:spcAft>
                <a:spcPts val="0"/>
              </a:spcAft>
              <a:buSzPts val="1695"/>
              <a:buChar char="•"/>
            </a:pPr>
            <a:r>
              <a:rPr lang="en-US" sz="1800" b="1" dirty="0">
                <a:latin typeface="Times New Roman" panose="02020603050405020304" pitchFamily="18" charset="0"/>
                <a:cs typeface="Times New Roman" panose="02020603050405020304" pitchFamily="18" charset="0"/>
              </a:rPr>
              <a:t>Logistic regression: </a:t>
            </a:r>
            <a:r>
              <a:rPr lang="en-US" sz="1800" dirty="0">
                <a:latin typeface="Times New Roman" panose="02020603050405020304" pitchFamily="18" charset="0"/>
                <a:cs typeface="Times New Roman" panose="02020603050405020304" pitchFamily="18" charset="0"/>
              </a:rPr>
              <a:t>It is a commonly used statistical technique in machine learning for binary classification tasks. It can be used for analyzing darknet traffic by predicting whether a given network packet belongs to a legitimate or malicious traffic.</a:t>
            </a:r>
          </a:p>
        </p:txBody>
      </p:sp>
      <p:pic>
        <p:nvPicPr>
          <p:cNvPr id="8" name="Picture 7">
            <a:extLst>
              <a:ext uri="{FF2B5EF4-FFF2-40B4-BE49-F238E27FC236}">
                <a16:creationId xmlns:a16="http://schemas.microsoft.com/office/drawing/2014/main" id="{57E938F1-31B7-2087-3239-3245FCC7D766}"/>
              </a:ext>
            </a:extLst>
          </p:cNvPr>
          <p:cNvPicPr>
            <a:picLocks noChangeAspect="1"/>
          </p:cNvPicPr>
          <p:nvPr/>
        </p:nvPicPr>
        <p:blipFill>
          <a:blip r:embed="rId2"/>
          <a:stretch>
            <a:fillRect/>
          </a:stretch>
        </p:blipFill>
        <p:spPr>
          <a:xfrm>
            <a:off x="1862228" y="868908"/>
            <a:ext cx="4818343" cy="1825130"/>
          </a:xfrm>
          <a:prstGeom prst="rect">
            <a:avLst/>
          </a:prstGeom>
        </p:spPr>
      </p:pic>
      <p:pic>
        <p:nvPicPr>
          <p:cNvPr id="10" name="Picture 9">
            <a:extLst>
              <a:ext uri="{FF2B5EF4-FFF2-40B4-BE49-F238E27FC236}">
                <a16:creationId xmlns:a16="http://schemas.microsoft.com/office/drawing/2014/main" id="{B318C4D9-79D6-4206-24A4-52C6D922EB49}"/>
              </a:ext>
            </a:extLst>
          </p:cNvPr>
          <p:cNvPicPr>
            <a:picLocks noChangeAspect="1"/>
          </p:cNvPicPr>
          <p:nvPr/>
        </p:nvPicPr>
        <p:blipFill>
          <a:blip r:embed="rId3"/>
          <a:stretch>
            <a:fillRect/>
          </a:stretch>
        </p:blipFill>
        <p:spPr>
          <a:xfrm>
            <a:off x="217559" y="3903704"/>
            <a:ext cx="4053840" cy="1653540"/>
          </a:xfrm>
          <a:prstGeom prst="rect">
            <a:avLst/>
          </a:prstGeom>
        </p:spPr>
      </p:pic>
      <p:pic>
        <p:nvPicPr>
          <p:cNvPr id="12" name="Picture 11">
            <a:extLst>
              <a:ext uri="{FF2B5EF4-FFF2-40B4-BE49-F238E27FC236}">
                <a16:creationId xmlns:a16="http://schemas.microsoft.com/office/drawing/2014/main" id="{F3E64E06-4B4D-1224-0724-26287668FEEA}"/>
              </a:ext>
            </a:extLst>
          </p:cNvPr>
          <p:cNvPicPr>
            <a:picLocks noChangeAspect="1"/>
          </p:cNvPicPr>
          <p:nvPr/>
        </p:nvPicPr>
        <p:blipFill>
          <a:blip r:embed="rId4"/>
          <a:stretch>
            <a:fillRect/>
          </a:stretch>
        </p:blipFill>
        <p:spPr>
          <a:xfrm>
            <a:off x="4691751" y="4039294"/>
            <a:ext cx="3977640" cy="1539240"/>
          </a:xfrm>
          <a:prstGeom prst="rect">
            <a:avLst/>
          </a:prstGeom>
        </p:spPr>
      </p:pic>
    </p:spTree>
    <p:extLst>
      <p:ext uri="{BB962C8B-B14F-4D97-AF65-F5344CB8AC3E}">
        <p14:creationId xmlns:p14="http://schemas.microsoft.com/office/powerpoint/2010/main" val="2533691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3628F-C824-56B8-1ACF-A1F6BC864AAB}"/>
              </a:ext>
            </a:extLst>
          </p:cNvPr>
          <p:cNvSpPr>
            <a:spLocks noGrp="1"/>
          </p:cNvSpPr>
          <p:nvPr>
            <p:ph type="title"/>
          </p:nvPr>
        </p:nvSpPr>
        <p:spPr>
          <a:xfrm>
            <a:off x="805630" y="818585"/>
            <a:ext cx="2429182" cy="724516"/>
          </a:xfrm>
        </p:spPr>
        <p:txBody>
          <a:bodyPr>
            <a:normAutofit/>
          </a:bodyPr>
          <a:lstStyle/>
          <a:p>
            <a:r>
              <a:rPr lang="en-US" sz="2800" b="1" dirty="0">
                <a:solidFill>
                  <a:srgbClr val="C00000"/>
                </a:solidFill>
                <a:latin typeface="Times New Roman" panose="02020603050405020304" pitchFamily="18" charset="0"/>
                <a:cs typeface="Times New Roman" panose="02020603050405020304" pitchFamily="18" charset="0"/>
              </a:rPr>
              <a:t>ABSTRACT :</a:t>
            </a: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CD93E8E-728F-50F6-84C9-174894A7ECBA}"/>
              </a:ext>
            </a:extLst>
          </p:cNvPr>
          <p:cNvSpPr>
            <a:spLocks noGrp="1"/>
          </p:cNvSpPr>
          <p:nvPr>
            <p:ph type="body" idx="1"/>
          </p:nvPr>
        </p:nvSpPr>
        <p:spPr>
          <a:xfrm>
            <a:off x="628650" y="1540489"/>
            <a:ext cx="7886700" cy="4351338"/>
          </a:xfrm>
        </p:spPr>
        <p:txBody>
          <a:bodyPr>
            <a:normAutofit lnSpcReduction="10000"/>
          </a:bodyPr>
          <a:lstStyle/>
          <a:p>
            <a:pPr algn="just"/>
            <a:r>
              <a:rPr lang="en-IN" sz="1800" dirty="0">
                <a:effectLst/>
                <a:latin typeface="Times New Roman" panose="02020603050405020304" pitchFamily="18" charset="0"/>
                <a:ea typeface="Calibri" panose="020F0502020204030204" pitchFamily="34" charset="0"/>
                <a:cs typeface="Mangal" panose="02040503050203030202" pitchFamily="18" charset="0"/>
              </a:rPr>
              <a:t>Dark web also called as sinkholes, blackholes, network telescopes, and darknet is the environment and the most favourable platform for illegal activities due to hidden IP address and therefore counted as unused address space, which is not available for normal user, and the anonymous behaviour acts as catalyst for criminal or unauthorized behaviour conduction.</a:t>
            </a:r>
          </a:p>
          <a:p>
            <a:pPr algn="just"/>
            <a:r>
              <a:rPr lang="en-IN" sz="1800" dirty="0">
                <a:effectLst/>
                <a:latin typeface="Times New Roman" panose="02020603050405020304" pitchFamily="18" charset="0"/>
                <a:ea typeface="Calibri" panose="020F0502020204030204" pitchFamily="34" charset="0"/>
                <a:cs typeface="Mangal" panose="02040503050203030202" pitchFamily="18" charset="0"/>
              </a:rPr>
              <a:t> It is very difficult to suddenly trace the location of malicious activity origin but by traffic analysis and understanding the patterns, suspicious activities including email communication, audio–video streaming, chatting P2P, browsing data, chatting, and voice over Internet protocol constitute the hidden world web traffic. </a:t>
            </a:r>
          </a:p>
          <a:p>
            <a:pPr algn="just"/>
            <a:r>
              <a:rPr lang="en-IN" sz="1800" dirty="0">
                <a:effectLst/>
                <a:latin typeface="Times New Roman" panose="02020603050405020304" pitchFamily="18" charset="0"/>
                <a:ea typeface="Calibri" panose="020F0502020204030204" pitchFamily="34" charset="0"/>
                <a:cs typeface="Mangal" panose="02040503050203030202" pitchFamily="18" charset="0"/>
              </a:rPr>
              <a:t>Several methods have been deployed to analysis and classify dark web network traffic. </a:t>
            </a:r>
          </a:p>
          <a:p>
            <a:pPr algn="just"/>
            <a:r>
              <a:rPr lang="en-IN" sz="1800" dirty="0">
                <a:effectLst/>
                <a:latin typeface="Times New Roman" panose="02020603050405020304" pitchFamily="18" charset="0"/>
                <a:ea typeface="Calibri" panose="020F0502020204030204" pitchFamily="34" charset="0"/>
                <a:cs typeface="Mangal" panose="02040503050203030202" pitchFamily="18" charset="0"/>
              </a:rPr>
              <a:t>The goal is to build a machine learning model that can accurately classify network traffic flows as either normal or malicious, based on the features extracted from the network traffic data. </a:t>
            </a:r>
          </a:p>
          <a:p>
            <a:pPr algn="just"/>
            <a:r>
              <a:rPr lang="en-IN" sz="1800" dirty="0">
                <a:effectLst/>
                <a:latin typeface="Times New Roman" panose="02020603050405020304" pitchFamily="18" charset="0"/>
                <a:ea typeface="Calibri" panose="020F0502020204030204" pitchFamily="34" charset="0"/>
                <a:cs typeface="Mangal" panose="02040503050203030202" pitchFamily="18" charset="0"/>
              </a:rPr>
              <a:t>This model can then be used in real-world network security applications to detect and prevent malicious activities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endParaRPr lang="en-IN" dirty="0"/>
          </a:p>
        </p:txBody>
      </p:sp>
      <p:sp>
        <p:nvSpPr>
          <p:cNvPr id="4" name="Slide Number Placeholder 3">
            <a:extLst>
              <a:ext uri="{FF2B5EF4-FFF2-40B4-BE49-F238E27FC236}">
                <a16:creationId xmlns:a16="http://schemas.microsoft.com/office/drawing/2014/main" id="{862B44FB-8F4E-843A-5B79-A1F22D30A0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3449002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4" name="Google Shape;144;g22e7dadf846_0_38"/>
          <p:cNvSpPr txBox="1">
            <a:spLocks noGrp="1"/>
          </p:cNvSpPr>
          <p:nvPr>
            <p:ph type="sldNum" idx="12"/>
          </p:nvPr>
        </p:nvSpPr>
        <p:spPr>
          <a:xfrm>
            <a:off x="6457950" y="6356351"/>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US"/>
              <a:t>20</a:t>
            </a:fld>
            <a:endParaRPr/>
          </a:p>
        </p:txBody>
      </p:sp>
      <p:pic>
        <p:nvPicPr>
          <p:cNvPr id="145" name="Google Shape;145;g22e7dadf846_0_38"/>
          <p:cNvPicPr preferRelativeResize="0"/>
          <p:nvPr/>
        </p:nvPicPr>
        <p:blipFill>
          <a:blip r:embed="rId3">
            <a:alphaModFix/>
          </a:blip>
          <a:stretch>
            <a:fillRect/>
          </a:stretch>
        </p:blipFill>
        <p:spPr>
          <a:xfrm>
            <a:off x="6113487" y="136549"/>
            <a:ext cx="2981774" cy="1223825"/>
          </a:xfrm>
          <a:prstGeom prst="rect">
            <a:avLst/>
          </a:prstGeom>
          <a:noFill/>
          <a:ln>
            <a:noFill/>
          </a:ln>
        </p:spPr>
      </p:pic>
      <p:sp>
        <p:nvSpPr>
          <p:cNvPr id="6" name="TextBox 5">
            <a:extLst>
              <a:ext uri="{FF2B5EF4-FFF2-40B4-BE49-F238E27FC236}">
                <a16:creationId xmlns:a16="http://schemas.microsoft.com/office/drawing/2014/main" id="{52C04D3B-C6E8-2431-8CD4-CD671A5326F4}"/>
              </a:ext>
            </a:extLst>
          </p:cNvPr>
          <p:cNvSpPr txBox="1"/>
          <p:nvPr/>
        </p:nvSpPr>
        <p:spPr>
          <a:xfrm>
            <a:off x="141583" y="332962"/>
            <a:ext cx="5093109" cy="830997"/>
          </a:xfrm>
          <a:prstGeom prst="rect">
            <a:avLst/>
          </a:prstGeom>
          <a:noFill/>
        </p:spPr>
        <p:txBody>
          <a:bodyPr wrap="square" rtlCol="0">
            <a:spAutoFit/>
          </a:bodyPr>
          <a:lstStyle/>
          <a:p>
            <a:r>
              <a:rPr lang="en-IN" sz="2400" b="1" spc="10" dirty="0">
                <a:solidFill>
                  <a:srgbClr val="C00000"/>
                </a:solidFill>
                <a:effectLst/>
                <a:latin typeface="Times New Roman" panose="02020603050405020304" pitchFamily="18" charset="0"/>
                <a:ea typeface="Segoe UI" panose="020B0502040204020203" pitchFamily="34" charset="0"/>
                <a:cs typeface="Latha" panose="020B0604020202020204" pitchFamily="34" charset="0"/>
              </a:rPr>
              <a:t>Splitting the data &amp; Model Selection</a:t>
            </a:r>
            <a:endParaRPr lang="en-IN" sz="1800" b="1" spc="10" dirty="0">
              <a:solidFill>
                <a:srgbClr val="C00000"/>
              </a:solidFill>
              <a:latin typeface="Calibri" panose="020F0502020204030204" pitchFamily="34" charset="0"/>
              <a:ea typeface="Segoe UI" panose="020B0502040204020203" pitchFamily="34" charset="0"/>
              <a:cs typeface="Latha" panose="020B0604020202020204" pitchFamily="34" charset="0"/>
            </a:endParaRPr>
          </a:p>
          <a:p>
            <a:endParaRPr lang="en-IN" sz="2400" dirty="0">
              <a:solidFill>
                <a:srgbClr val="C00000"/>
              </a:solidFill>
            </a:endParaRPr>
          </a:p>
        </p:txBody>
      </p:sp>
      <p:sp>
        <p:nvSpPr>
          <p:cNvPr id="7" name="Rectangle 2">
            <a:extLst>
              <a:ext uri="{FF2B5EF4-FFF2-40B4-BE49-F238E27FC236}">
                <a16:creationId xmlns:a16="http://schemas.microsoft.com/office/drawing/2014/main" id="{3B0BDB96-8087-65BD-4034-664AA17B48E1}"/>
              </a:ext>
            </a:extLst>
          </p:cNvPr>
          <p:cNvSpPr>
            <a:spLocks noChangeArrowheads="1"/>
          </p:cNvSpPr>
          <p:nvPr/>
        </p:nvSpPr>
        <p:spPr bwMode="auto">
          <a:xfrm>
            <a:off x="103839" y="915367"/>
            <a:ext cx="8953678"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Segoe UI" panose="020B0502040204020203" pitchFamily="34" charset="0"/>
                <a:cs typeface="Times New Roman" panose="02020603050405020304" pitchFamily="18" charset="0"/>
              </a:rPr>
              <a:t> 80% of the data is took for training &amp; 20% for testing.</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Segoe UI" panose="020B0502040204020203" pitchFamily="34" charset="0"/>
                <a:cs typeface="Times New Roman" panose="02020603050405020304" pitchFamily="18" charset="0"/>
              </a:rPr>
              <a:t> Fitting the models.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Times New Roman" panose="02020603050405020304" pitchFamily="18" charset="0"/>
                <a:ea typeface="Segoe UI" panose="020B0502040204020203" pitchFamily="34" charset="0"/>
                <a:cs typeface="Times New Roman" panose="02020603050405020304" pitchFamily="18" charset="0"/>
              </a:rPr>
              <a:t>RandomForestClassifier</a:t>
            </a:r>
            <a:r>
              <a:rPr kumimoji="0" lang="en-US" altLang="en-US" sz="2000" b="0" i="0" u="none" strike="noStrike" cap="none" normalizeH="0" baseline="0" dirty="0">
                <a:ln>
                  <a:noFill/>
                </a:ln>
                <a:solidFill>
                  <a:schemeClr val="tx1"/>
                </a:solidFill>
                <a:effectLst/>
                <a:latin typeface="Times New Roman" panose="02020603050405020304" pitchFamily="18" charset="0"/>
                <a:ea typeface="Segoe UI" panose="020B0502040204020203" pitchFamily="34" charset="0"/>
                <a:cs typeface="Times New Roman" panose="02020603050405020304" pitchFamily="18" charset="0"/>
              </a:rPr>
              <a:t>() gives the best accuracy of 97% compared to other models without any hyperparameter tuning.</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4097" name="Picture 4">
            <a:extLst>
              <a:ext uri="{FF2B5EF4-FFF2-40B4-BE49-F238E27FC236}">
                <a16:creationId xmlns:a16="http://schemas.microsoft.com/office/drawing/2014/main" id="{BF29C542-9C8A-9031-C1BC-9E21F6808C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333" y="2268351"/>
            <a:ext cx="4775041" cy="187968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17524069-32E0-2D73-C29C-A3E9A63A0E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839" y="4256083"/>
            <a:ext cx="3763869" cy="2601917"/>
          </a:xfrm>
          <a:prstGeom prst="rect">
            <a:avLst/>
          </a:prstGeom>
        </p:spPr>
      </p:pic>
      <p:sp>
        <p:nvSpPr>
          <p:cNvPr id="3" name="TextBox 2">
            <a:extLst>
              <a:ext uri="{FF2B5EF4-FFF2-40B4-BE49-F238E27FC236}">
                <a16:creationId xmlns:a16="http://schemas.microsoft.com/office/drawing/2014/main" id="{F5520DFA-912E-9202-BFA7-6AC64BD52218}"/>
              </a:ext>
            </a:extLst>
          </p:cNvPr>
          <p:cNvSpPr txBox="1"/>
          <p:nvPr/>
        </p:nvSpPr>
        <p:spPr>
          <a:xfrm>
            <a:off x="103839" y="3917529"/>
            <a:ext cx="2232538"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Confusion Matrix:</a:t>
            </a:r>
            <a:endParaRPr lang="en-IN" sz="1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C8DFE15-8269-B711-F22C-2572E0D435FC}"/>
              </a:ext>
            </a:extLst>
          </p:cNvPr>
          <p:cNvSpPr txBox="1"/>
          <p:nvPr/>
        </p:nvSpPr>
        <p:spPr>
          <a:xfrm>
            <a:off x="4186698" y="4377634"/>
            <a:ext cx="4542503" cy="2246769"/>
          </a:xfrm>
          <a:prstGeom prst="rect">
            <a:avLst/>
          </a:prstGeom>
          <a:noFill/>
        </p:spPr>
        <p:txBody>
          <a:bodyPr wrap="square" rtlCol="0">
            <a:spAutoFit/>
          </a:bodyPr>
          <a:lstStyle/>
          <a:p>
            <a:pPr algn="just"/>
            <a:r>
              <a:rPr lang="en-IN" sz="1800" i="0" dirty="0">
                <a:solidFill>
                  <a:srgbClr val="404040"/>
                </a:solidFill>
                <a:effectLst/>
                <a:latin typeface="Times New Roman" panose="02020603050405020304" pitchFamily="18" charset="0"/>
                <a:ea typeface="Calibri" panose="020F0502020204030204" pitchFamily="34" charset="0"/>
                <a:cs typeface="Latha" panose="020B0604020202020204" pitchFamily="34" charset="0"/>
              </a:rPr>
              <a:t>The </a:t>
            </a:r>
            <a:r>
              <a:rPr lang="en-IN" sz="1800" b="1" i="0" dirty="0">
                <a:solidFill>
                  <a:srgbClr val="404040"/>
                </a:solidFill>
                <a:effectLst/>
                <a:latin typeface="Times New Roman" panose="02020603050405020304" pitchFamily="18" charset="0"/>
                <a:ea typeface="Calibri" panose="020F0502020204030204" pitchFamily="34" charset="0"/>
                <a:cs typeface="Latha" panose="020B0604020202020204" pitchFamily="34" charset="0"/>
              </a:rPr>
              <a:t>confusion matrix </a:t>
            </a:r>
            <a:r>
              <a:rPr lang="en-IN" sz="1800" i="0" dirty="0">
                <a:solidFill>
                  <a:srgbClr val="404040"/>
                </a:solidFill>
                <a:effectLst/>
                <a:latin typeface="Times New Roman" panose="02020603050405020304" pitchFamily="18" charset="0"/>
                <a:ea typeface="Calibri" panose="020F0502020204030204" pitchFamily="34" charset="0"/>
                <a:cs typeface="Latha" panose="020B0604020202020204" pitchFamily="34" charset="0"/>
              </a:rPr>
              <a:t>shows that the model made 16718 true positive predictions, 364 false positive predictions, 444 false negative predictions, and 3097 true negative predictions. In this case, the model has high precision and recall for the positive class, but low precision and recall for the negative class.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gn="just"/>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16B88-EBA5-D9DF-C721-85B45F3706B8}"/>
              </a:ext>
            </a:extLst>
          </p:cNvPr>
          <p:cNvSpPr>
            <a:spLocks noGrp="1"/>
          </p:cNvSpPr>
          <p:nvPr>
            <p:ph type="title"/>
          </p:nvPr>
        </p:nvSpPr>
        <p:spPr>
          <a:xfrm>
            <a:off x="738649" y="695360"/>
            <a:ext cx="2527505" cy="807600"/>
          </a:xfrm>
        </p:spPr>
        <p:txBody>
          <a:bodyPr>
            <a:normAutofit fontScale="90000"/>
          </a:bodyPr>
          <a:lstStyle/>
          <a:p>
            <a:r>
              <a:rPr lang="en-IN" sz="2800" b="1" dirty="0">
                <a:solidFill>
                  <a:srgbClr val="C00000"/>
                </a:solidFill>
                <a:effectLst/>
                <a:latin typeface="Times New Roman" panose="02020603050405020304" pitchFamily="18" charset="0"/>
                <a:ea typeface="Calibri" panose="020F0502020204030204" pitchFamily="34" charset="0"/>
                <a:cs typeface="Latha" panose="020B0604020202020204" pitchFamily="34" charset="0"/>
              </a:rPr>
              <a:t>Model Tuning </a:t>
            </a:r>
            <a:br>
              <a:rPr lang="en-IN" sz="2000" dirty="0">
                <a:solidFill>
                  <a:srgbClr val="C00000"/>
                </a:solidFill>
                <a:effectLst/>
                <a:latin typeface="Calibri" panose="020F0502020204030204" pitchFamily="34" charset="0"/>
                <a:ea typeface="Calibri" panose="020F0502020204030204" pitchFamily="34" charset="0"/>
                <a:cs typeface="Latha" panose="020B0604020202020204" pitchFamily="34" charset="0"/>
              </a:rPr>
            </a:br>
            <a:endParaRPr lang="en-IN" sz="2800" dirty="0">
              <a:solidFill>
                <a:srgbClr val="C00000"/>
              </a:solidFill>
            </a:endParaRPr>
          </a:p>
        </p:txBody>
      </p:sp>
      <p:sp>
        <p:nvSpPr>
          <p:cNvPr id="6" name="TextBox 5">
            <a:extLst>
              <a:ext uri="{FF2B5EF4-FFF2-40B4-BE49-F238E27FC236}">
                <a16:creationId xmlns:a16="http://schemas.microsoft.com/office/drawing/2014/main" id="{20EA47B7-F585-B064-4E87-A99B49683A4B}"/>
              </a:ext>
            </a:extLst>
          </p:cNvPr>
          <p:cNvSpPr txBox="1"/>
          <p:nvPr/>
        </p:nvSpPr>
        <p:spPr>
          <a:xfrm>
            <a:off x="274995" y="1981080"/>
            <a:ext cx="8594009" cy="405367"/>
          </a:xfrm>
          <a:prstGeom prst="rect">
            <a:avLst/>
          </a:prstGeom>
          <a:noFill/>
        </p:spPr>
        <p:txBody>
          <a:bodyPr wrap="square">
            <a:spAutoFit/>
          </a:bodyPr>
          <a:lstStyle/>
          <a:p>
            <a:pPr marL="0" marR="0">
              <a:lnSpc>
                <a:spcPct val="107000"/>
              </a:lnSpc>
              <a:spcBef>
                <a:spcPts val="0"/>
              </a:spcBef>
              <a:spcAft>
                <a:spcPts val="800"/>
              </a:spcAft>
            </a:pPr>
            <a:r>
              <a:rPr lang="en-IN" sz="2000" dirty="0">
                <a:effectLst/>
                <a:latin typeface="Times New Roman" panose="02020603050405020304" pitchFamily="18" charset="0"/>
                <a:ea typeface="Calibri" panose="020F0502020204030204" pitchFamily="34" charset="0"/>
                <a:cs typeface="Latha" panose="020B0604020202020204" pitchFamily="34" charset="0"/>
              </a:rPr>
              <a:t> Using hyperparameters for the models to find which models </a:t>
            </a:r>
            <a:r>
              <a:rPr lang="en-IN" sz="2000" dirty="0">
                <a:latin typeface="Times New Roman" panose="02020603050405020304" pitchFamily="18" charset="0"/>
                <a:ea typeface="Calibri" panose="020F0502020204030204" pitchFamily="34" charset="0"/>
                <a:cs typeface="Latha" panose="020B0604020202020204" pitchFamily="34" charset="0"/>
              </a:rPr>
              <a:t>give best accuracy.</a:t>
            </a: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4" name="Picture 3">
            <a:extLst>
              <a:ext uri="{FF2B5EF4-FFF2-40B4-BE49-F238E27FC236}">
                <a16:creationId xmlns:a16="http://schemas.microsoft.com/office/drawing/2014/main" id="{83E456D7-5790-CC0E-CFB1-8EF70BD38527}"/>
              </a:ext>
            </a:extLst>
          </p:cNvPr>
          <p:cNvPicPr>
            <a:picLocks noChangeAspect="1"/>
          </p:cNvPicPr>
          <p:nvPr/>
        </p:nvPicPr>
        <p:blipFill>
          <a:blip r:embed="rId2"/>
          <a:stretch>
            <a:fillRect/>
          </a:stretch>
        </p:blipFill>
        <p:spPr>
          <a:xfrm>
            <a:off x="130041" y="3143470"/>
            <a:ext cx="3782582" cy="3526136"/>
          </a:xfrm>
          <a:prstGeom prst="rect">
            <a:avLst/>
          </a:prstGeom>
        </p:spPr>
      </p:pic>
      <p:pic>
        <p:nvPicPr>
          <p:cNvPr id="8" name="Picture 7">
            <a:extLst>
              <a:ext uri="{FF2B5EF4-FFF2-40B4-BE49-F238E27FC236}">
                <a16:creationId xmlns:a16="http://schemas.microsoft.com/office/drawing/2014/main" id="{D6EE6284-5502-C362-4AF1-32DD305B362C}"/>
              </a:ext>
            </a:extLst>
          </p:cNvPr>
          <p:cNvPicPr>
            <a:picLocks noChangeAspect="1"/>
          </p:cNvPicPr>
          <p:nvPr/>
        </p:nvPicPr>
        <p:blipFill>
          <a:blip r:embed="rId3"/>
          <a:stretch>
            <a:fillRect/>
          </a:stretch>
        </p:blipFill>
        <p:spPr>
          <a:xfrm>
            <a:off x="4243480" y="2386447"/>
            <a:ext cx="3573166" cy="4280394"/>
          </a:xfrm>
          <a:prstGeom prst="rect">
            <a:avLst/>
          </a:prstGeom>
        </p:spPr>
      </p:pic>
      <p:pic>
        <p:nvPicPr>
          <p:cNvPr id="1026" name="Picture 2" descr="Hyperparameter tuning for ML models | Ubuntu">
            <a:extLst>
              <a:ext uri="{FF2B5EF4-FFF2-40B4-BE49-F238E27FC236}">
                <a16:creationId xmlns:a16="http://schemas.microsoft.com/office/drawing/2014/main" id="{7F284CE7-04CF-27D3-8DB2-34F4F83531A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264" t="12781" r="7993" b="9352"/>
          <a:stretch/>
        </p:blipFill>
        <p:spPr bwMode="auto">
          <a:xfrm>
            <a:off x="5113696" y="283973"/>
            <a:ext cx="3755308" cy="1601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100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A6EA92-1FF3-295F-6A5D-BAD12E2728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pic>
        <p:nvPicPr>
          <p:cNvPr id="5" name="Picture 4">
            <a:extLst>
              <a:ext uri="{FF2B5EF4-FFF2-40B4-BE49-F238E27FC236}">
                <a16:creationId xmlns:a16="http://schemas.microsoft.com/office/drawing/2014/main" id="{5EBBA269-CA29-5C47-756B-C578518A0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679" y="3784671"/>
            <a:ext cx="6356864" cy="2807525"/>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E15AEC0B-BC13-D94D-1C2B-A3D76B81D64D}"/>
              </a:ext>
            </a:extLst>
          </p:cNvPr>
          <p:cNvSpPr txBox="1"/>
          <p:nvPr/>
        </p:nvSpPr>
        <p:spPr>
          <a:xfrm>
            <a:off x="457198" y="1525623"/>
            <a:ext cx="7959827" cy="2148602"/>
          </a:xfrm>
          <a:prstGeom prst="rect">
            <a:avLst/>
          </a:prstGeom>
          <a:noFill/>
        </p:spPr>
        <p:txBody>
          <a:bodyPr wrap="square">
            <a:spAutoFit/>
          </a:bodyPr>
          <a:lstStyle/>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Latha" panose="020B0604020202020204" pitchFamily="34" charset="0"/>
              </a:rPr>
              <a:t>After using hyperparameter tuning for all models </a:t>
            </a:r>
            <a:r>
              <a:rPr lang="en-IN" sz="2000" spc="10" dirty="0" err="1">
                <a:effectLst/>
                <a:latin typeface="Times New Roman" panose="02020603050405020304" pitchFamily="18" charset="0"/>
                <a:ea typeface="Segoe UI" panose="020B0502040204020203" pitchFamily="34" charset="0"/>
                <a:cs typeface="Latha" panose="020B0604020202020204" pitchFamily="34" charset="0"/>
              </a:rPr>
              <a:t>RandomForestClassifier</a:t>
            </a:r>
            <a:r>
              <a:rPr lang="en-IN" sz="2000" spc="10" dirty="0">
                <a:effectLst/>
                <a:latin typeface="Times New Roman" panose="02020603050405020304" pitchFamily="18" charset="0"/>
                <a:ea typeface="Segoe UI" panose="020B0502040204020203" pitchFamily="34" charset="0"/>
                <a:cs typeface="Latha" panose="020B0604020202020204" pitchFamily="34" charset="0"/>
              </a:rPr>
              <a:t>() gives the best accuracy of 96%.</a:t>
            </a:r>
          </a:p>
          <a:p>
            <a:pPr>
              <a:lnSpc>
                <a:spcPct val="107000"/>
              </a:lnSpc>
              <a:spcAft>
                <a:spcPts val="800"/>
              </a:spcAft>
            </a:pPr>
            <a:r>
              <a:rPr lang="en-US" sz="2000" dirty="0">
                <a:latin typeface="Times New Roman" panose="02020603050405020304" pitchFamily="18" charset="0"/>
                <a:cs typeface="Times New Roman" panose="02020603050405020304" pitchFamily="18" charset="0"/>
              </a:rPr>
              <a:t>Random Forest machine learning model has shown promising results in detecting various types of network attacks with an accuracy of 96%. This high accuracy rate makes Random Forest a strong candidate for network intrusion detection and network security applications.</a:t>
            </a:r>
          </a:p>
        </p:txBody>
      </p:sp>
      <p:pic>
        <p:nvPicPr>
          <p:cNvPr id="8" name="Picture 2" descr="Hyperparameter tuning for ML models | Ubuntu">
            <a:extLst>
              <a:ext uri="{FF2B5EF4-FFF2-40B4-BE49-F238E27FC236}">
                <a16:creationId xmlns:a16="http://schemas.microsoft.com/office/drawing/2014/main" id="{E2C17286-94E7-E35E-95FA-C83819EEC6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64" t="12781" r="7993" b="9352"/>
          <a:stretch/>
        </p:blipFill>
        <p:spPr bwMode="auto">
          <a:xfrm>
            <a:off x="5584723" y="136524"/>
            <a:ext cx="3280846" cy="139918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AF49DB0-DC40-6066-7490-4987E8DD4C94}"/>
              </a:ext>
            </a:extLst>
          </p:cNvPr>
          <p:cNvSpPr txBox="1"/>
          <p:nvPr/>
        </p:nvSpPr>
        <p:spPr>
          <a:xfrm>
            <a:off x="540774" y="953512"/>
            <a:ext cx="2369575" cy="461665"/>
          </a:xfrm>
          <a:prstGeom prst="rect">
            <a:avLst/>
          </a:prstGeom>
          <a:noFill/>
        </p:spPr>
        <p:txBody>
          <a:bodyPr wrap="square" rtlCol="0">
            <a:spAutoFit/>
          </a:bodyPr>
          <a:lstStyle/>
          <a:p>
            <a:r>
              <a:rPr lang="en-IN" sz="2400" b="1" dirty="0">
                <a:solidFill>
                  <a:srgbClr val="C00000"/>
                </a:solidFill>
                <a:latin typeface="Times New Roman" panose="02020603050405020304" pitchFamily="18" charset="0"/>
                <a:cs typeface="Times New Roman" panose="02020603050405020304" pitchFamily="18" charset="0"/>
              </a:rPr>
              <a:t>Best Model:</a:t>
            </a:r>
          </a:p>
        </p:txBody>
      </p:sp>
    </p:spTree>
    <p:extLst>
      <p:ext uri="{BB962C8B-B14F-4D97-AF65-F5344CB8AC3E}">
        <p14:creationId xmlns:p14="http://schemas.microsoft.com/office/powerpoint/2010/main" val="3829887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23</a:t>
            </a:fld>
            <a:endParaRPr/>
          </a:p>
        </p:txBody>
      </p:sp>
      <p:sp>
        <p:nvSpPr>
          <p:cNvPr id="198" name="Google Shape;198;p6"/>
          <p:cNvSpPr txBox="1">
            <a:spLocks noGrp="1"/>
          </p:cNvSpPr>
          <p:nvPr>
            <p:ph type="title"/>
          </p:nvPr>
        </p:nvSpPr>
        <p:spPr>
          <a:xfrm>
            <a:off x="652115" y="622455"/>
            <a:ext cx="6083163" cy="578031"/>
          </a:xfrm>
          <a:prstGeom prst="rect">
            <a:avLst/>
          </a:prstGeom>
          <a:noFill/>
          <a:ln>
            <a:noFill/>
          </a:ln>
        </p:spPr>
        <p:txBody>
          <a:bodyPr spcFirstLastPara="1" wrap="square" lIns="91425" tIns="45700" rIns="91425" bIns="45700" anchor="ctr" anchorCtr="0">
            <a:noAutofit/>
          </a:bodyPr>
          <a:lstStyle/>
          <a:p>
            <a:pPr marL="0" lvl="0" indent="0" algn="l" rtl="0">
              <a:lnSpc>
                <a:spcPct val="107000"/>
              </a:lnSpc>
              <a:spcBef>
                <a:spcPts val="0"/>
              </a:spcBef>
              <a:spcAft>
                <a:spcPts val="0"/>
              </a:spcAft>
              <a:buClr>
                <a:srgbClr val="A50021"/>
              </a:buClr>
              <a:buSzPts val="2800"/>
              <a:buFont typeface="Times New Roman"/>
              <a:buNone/>
            </a:pPr>
            <a:r>
              <a:rPr lang="en-US" sz="2800" b="1" dirty="0">
                <a:solidFill>
                  <a:srgbClr val="A50021"/>
                </a:solidFill>
                <a:latin typeface="Times New Roman"/>
                <a:ea typeface="Times New Roman"/>
                <a:cs typeface="Times New Roman"/>
                <a:sym typeface="Times New Roman"/>
              </a:rPr>
              <a:t>Results and Discussion</a:t>
            </a:r>
            <a:endParaRPr dirty="0"/>
          </a:p>
        </p:txBody>
      </p:sp>
      <p:sp>
        <p:nvSpPr>
          <p:cNvPr id="3" name="TextBox 2">
            <a:extLst>
              <a:ext uri="{FF2B5EF4-FFF2-40B4-BE49-F238E27FC236}">
                <a16:creationId xmlns:a16="http://schemas.microsoft.com/office/drawing/2014/main" id="{692E41ED-9B6C-0F68-1F00-C33E8EEF7ABD}"/>
              </a:ext>
            </a:extLst>
          </p:cNvPr>
          <p:cNvSpPr txBox="1"/>
          <p:nvPr/>
        </p:nvSpPr>
        <p:spPr>
          <a:xfrm>
            <a:off x="652115" y="1475184"/>
            <a:ext cx="8236246"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Random Forest machine learning model has shown promising results in detecting various types of network attacks with an accuracy of 96%.</a:t>
            </a:r>
          </a:p>
          <a:p>
            <a:pPr marL="342900" indent="-342900" algn="just">
              <a:buFont typeface="Arial" panose="020B0604020202020204" pitchFamily="34" charset="0"/>
              <a:buChar char="•"/>
            </a:pPr>
            <a:r>
              <a:rPr lang="en-IN" sz="2000" spc="10" dirty="0">
                <a:latin typeface="Times New Roman" panose="02020603050405020304" pitchFamily="18" charset="0"/>
                <a:ea typeface="Segoe UI" panose="020B0502040204020203" pitchFamily="34" charset="0"/>
                <a:cs typeface="Latha" panose="020B0604020202020204" pitchFamily="34" charset="0"/>
              </a:rPr>
              <a:t>I</a:t>
            </a:r>
            <a:r>
              <a:rPr lang="en-IN" sz="2000" spc="10" dirty="0">
                <a:effectLst/>
                <a:latin typeface="Times New Roman" panose="02020603050405020304" pitchFamily="18" charset="0"/>
                <a:ea typeface="Segoe UI" panose="020B0502040204020203" pitchFamily="34" charset="0"/>
                <a:cs typeface="Latha" panose="020B0604020202020204" pitchFamily="34" charset="0"/>
              </a:rPr>
              <a:t>t has been found been found that P2P has the most traffic in a benign network; Chat, File Transfer, Video Streaming has the most traffic in malicious sites.</a:t>
            </a:r>
            <a:endParaRPr lang="en-IN" sz="2000" dirty="0">
              <a:effectLst/>
              <a:latin typeface="Calibri" panose="020F0502020204030204" pitchFamily="34" charset="0"/>
              <a:ea typeface="Calibri" panose="020F0502020204030204" pitchFamily="34" charset="0"/>
              <a:cs typeface="Latha" panose="020B0604020202020204" pitchFamily="34" charset="0"/>
            </a:endParaRPr>
          </a:p>
          <a:p>
            <a:endParaRPr lang="en-IN" sz="2000" dirty="0"/>
          </a:p>
        </p:txBody>
      </p:sp>
      <p:pic>
        <p:nvPicPr>
          <p:cNvPr id="4" name="Picture 3">
            <a:extLst>
              <a:ext uri="{FF2B5EF4-FFF2-40B4-BE49-F238E27FC236}">
                <a16:creationId xmlns:a16="http://schemas.microsoft.com/office/drawing/2014/main" id="{B269C4CF-C9A3-26CD-C030-AED40D9A2D12}"/>
              </a:ext>
            </a:extLst>
          </p:cNvPr>
          <p:cNvPicPr>
            <a:picLocks noChangeAspect="1"/>
          </p:cNvPicPr>
          <p:nvPr/>
        </p:nvPicPr>
        <p:blipFill>
          <a:blip r:embed="rId3"/>
          <a:stretch>
            <a:fillRect/>
          </a:stretch>
        </p:blipFill>
        <p:spPr>
          <a:xfrm>
            <a:off x="7834925" y="186072"/>
            <a:ext cx="1151762" cy="1151762"/>
          </a:xfrm>
          <a:prstGeom prst="rect">
            <a:avLst/>
          </a:prstGeom>
        </p:spPr>
      </p:pic>
      <p:graphicFrame>
        <p:nvGraphicFramePr>
          <p:cNvPr id="2" name="Table 1">
            <a:extLst>
              <a:ext uri="{FF2B5EF4-FFF2-40B4-BE49-F238E27FC236}">
                <a16:creationId xmlns:a16="http://schemas.microsoft.com/office/drawing/2014/main" id="{69DBE6F9-E58A-1017-7BCB-D8BCFF8F5BF4}"/>
              </a:ext>
            </a:extLst>
          </p:cNvPr>
          <p:cNvGraphicFramePr>
            <a:graphicFrameLocks noGrp="1"/>
          </p:cNvGraphicFramePr>
          <p:nvPr>
            <p:extLst>
              <p:ext uri="{D42A27DB-BD31-4B8C-83A1-F6EECF244321}">
                <p14:modId xmlns:p14="http://schemas.microsoft.com/office/powerpoint/2010/main" val="797288915"/>
              </p:ext>
            </p:extLst>
          </p:nvPr>
        </p:nvGraphicFramePr>
        <p:xfrm>
          <a:off x="948800" y="3845921"/>
          <a:ext cx="7821573" cy="1938992"/>
        </p:xfrm>
        <a:graphic>
          <a:graphicData uri="http://schemas.openxmlformats.org/drawingml/2006/table">
            <a:tbl>
              <a:tblPr firstRow="1" firstCol="1" bandRow="1">
                <a:tableStyleId>{5C22544A-7EE6-4342-B048-85BDC9FD1C3A}</a:tableStyleId>
              </a:tblPr>
              <a:tblGrid>
                <a:gridCol w="2606701">
                  <a:extLst>
                    <a:ext uri="{9D8B030D-6E8A-4147-A177-3AD203B41FA5}">
                      <a16:colId xmlns:a16="http://schemas.microsoft.com/office/drawing/2014/main" val="772883388"/>
                    </a:ext>
                  </a:extLst>
                </a:gridCol>
                <a:gridCol w="2607436">
                  <a:extLst>
                    <a:ext uri="{9D8B030D-6E8A-4147-A177-3AD203B41FA5}">
                      <a16:colId xmlns:a16="http://schemas.microsoft.com/office/drawing/2014/main" val="3044530550"/>
                    </a:ext>
                  </a:extLst>
                </a:gridCol>
                <a:gridCol w="2607436">
                  <a:extLst>
                    <a:ext uri="{9D8B030D-6E8A-4147-A177-3AD203B41FA5}">
                      <a16:colId xmlns:a16="http://schemas.microsoft.com/office/drawing/2014/main" val="3011733731"/>
                    </a:ext>
                  </a:extLst>
                </a:gridCol>
              </a:tblGrid>
              <a:tr h="327177">
                <a:tc>
                  <a:txBody>
                    <a:bodyPr/>
                    <a:lstStyle/>
                    <a:p>
                      <a:pPr marL="0" marR="0" algn="ctr">
                        <a:lnSpc>
                          <a:spcPct val="107000"/>
                        </a:lnSpc>
                        <a:spcBef>
                          <a:spcPts val="0"/>
                        </a:spcBef>
                        <a:spcAft>
                          <a:spcPts val="0"/>
                        </a:spcAft>
                      </a:pPr>
                      <a:r>
                        <a:rPr lang="en-IN" sz="1400" spc="10">
                          <a:effectLst/>
                        </a:rPr>
                        <a:t>Model</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400" spc="10">
                          <a:effectLst/>
                        </a:rPr>
                        <a:t>Accuracy Before Tuning</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400" spc="10">
                          <a:effectLst/>
                        </a:rPr>
                        <a:t>Accuracy After Tuning</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4149623911"/>
                  </a:ext>
                </a:extLst>
              </a:tr>
              <a:tr h="315142">
                <a:tc>
                  <a:txBody>
                    <a:bodyPr/>
                    <a:lstStyle/>
                    <a:p>
                      <a:pPr marL="0" marR="0" algn="ctr">
                        <a:lnSpc>
                          <a:spcPct val="107000"/>
                        </a:lnSpc>
                        <a:spcBef>
                          <a:spcPts val="0"/>
                        </a:spcBef>
                        <a:spcAft>
                          <a:spcPts val="0"/>
                        </a:spcAft>
                      </a:pPr>
                      <a:r>
                        <a:rPr lang="en-IN" sz="1400" spc="10">
                          <a:effectLst/>
                        </a:rPr>
                        <a:t>Random Forest</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400" spc="10" dirty="0">
                          <a:effectLst/>
                        </a:rPr>
                        <a:t>97%</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400" spc="10">
                          <a:effectLst/>
                        </a:rPr>
                        <a:t>96%</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304103502"/>
                  </a:ext>
                </a:extLst>
              </a:tr>
              <a:tr h="327177">
                <a:tc>
                  <a:txBody>
                    <a:bodyPr/>
                    <a:lstStyle/>
                    <a:p>
                      <a:pPr marL="0" marR="0" algn="ctr">
                        <a:lnSpc>
                          <a:spcPct val="107000"/>
                        </a:lnSpc>
                        <a:spcBef>
                          <a:spcPts val="0"/>
                        </a:spcBef>
                        <a:spcAft>
                          <a:spcPts val="0"/>
                        </a:spcAft>
                      </a:pPr>
                      <a:r>
                        <a:rPr lang="en-IN" sz="1400" spc="10">
                          <a:effectLst/>
                        </a:rPr>
                        <a:t>SVM</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400" spc="10">
                          <a:effectLst/>
                        </a:rPr>
                        <a:t>93%</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400" spc="10">
                          <a:effectLst/>
                        </a:rPr>
                        <a:t>94%</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707184851"/>
                  </a:ext>
                </a:extLst>
              </a:tr>
              <a:tr h="327177">
                <a:tc>
                  <a:txBody>
                    <a:bodyPr/>
                    <a:lstStyle/>
                    <a:p>
                      <a:pPr marL="0" marR="0" algn="ctr">
                        <a:lnSpc>
                          <a:spcPct val="107000"/>
                        </a:lnSpc>
                        <a:spcBef>
                          <a:spcPts val="0"/>
                        </a:spcBef>
                        <a:spcAft>
                          <a:spcPts val="0"/>
                        </a:spcAft>
                      </a:pPr>
                      <a:r>
                        <a:rPr lang="en-IN" sz="1400" spc="10">
                          <a:effectLst/>
                        </a:rPr>
                        <a:t>KNN</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400" spc="10">
                          <a:effectLst/>
                        </a:rPr>
                        <a:t>95%</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400" spc="10">
                          <a:effectLst/>
                        </a:rPr>
                        <a:t>95%</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2964493890"/>
                  </a:ext>
                </a:extLst>
              </a:tr>
              <a:tr h="315142">
                <a:tc>
                  <a:txBody>
                    <a:bodyPr/>
                    <a:lstStyle/>
                    <a:p>
                      <a:pPr marL="0" marR="0" algn="ctr">
                        <a:lnSpc>
                          <a:spcPct val="107000"/>
                        </a:lnSpc>
                        <a:spcBef>
                          <a:spcPts val="0"/>
                        </a:spcBef>
                        <a:spcAft>
                          <a:spcPts val="0"/>
                        </a:spcAft>
                      </a:pPr>
                      <a:r>
                        <a:rPr lang="en-IN" sz="1400" spc="10">
                          <a:effectLst/>
                        </a:rPr>
                        <a:t>Decision Tree</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400" spc="10">
                          <a:effectLst/>
                        </a:rPr>
                        <a:t>95%</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400" spc="10">
                          <a:effectLst/>
                        </a:rPr>
                        <a:t>95%</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2867054353"/>
                  </a:ext>
                </a:extLst>
              </a:tr>
              <a:tr h="327177">
                <a:tc>
                  <a:txBody>
                    <a:bodyPr/>
                    <a:lstStyle/>
                    <a:p>
                      <a:pPr marL="0" marR="0" algn="ctr">
                        <a:lnSpc>
                          <a:spcPct val="107000"/>
                        </a:lnSpc>
                        <a:spcBef>
                          <a:spcPts val="0"/>
                        </a:spcBef>
                        <a:spcAft>
                          <a:spcPts val="0"/>
                        </a:spcAft>
                      </a:pPr>
                      <a:r>
                        <a:rPr lang="en-IN" sz="1400" spc="10">
                          <a:effectLst/>
                        </a:rPr>
                        <a:t>Logistic Regression</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400" spc="10">
                          <a:effectLst/>
                        </a:rPr>
                        <a:t>91%</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400" spc="10" dirty="0">
                          <a:effectLst/>
                        </a:rPr>
                        <a:t>90%</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631639726"/>
                  </a:ext>
                </a:extLst>
              </a:tr>
            </a:tbl>
          </a:graphicData>
        </a:graphic>
      </p:graphicFrame>
      <p:sp>
        <p:nvSpPr>
          <p:cNvPr id="5" name="Rectangle 2">
            <a:extLst>
              <a:ext uri="{FF2B5EF4-FFF2-40B4-BE49-F238E27FC236}">
                <a16:creationId xmlns:a16="http://schemas.microsoft.com/office/drawing/2014/main" id="{1D4B7109-573C-9F07-04F7-A5AC6B612438}"/>
              </a:ext>
            </a:extLst>
          </p:cNvPr>
          <p:cNvSpPr>
            <a:spLocks noChangeArrowheads="1"/>
          </p:cNvSpPr>
          <p:nvPr/>
        </p:nvSpPr>
        <p:spPr bwMode="auto">
          <a:xfrm>
            <a:off x="879341" y="3303094"/>
            <a:ext cx="181972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sng" strike="noStrike" cap="none" normalizeH="0" baseline="0" dirty="0">
                <a:ln>
                  <a:noFill/>
                </a:ln>
                <a:solidFill>
                  <a:schemeClr val="tx1"/>
                </a:solidFill>
                <a:effectLst/>
                <a:latin typeface="Times New Roman" panose="02020603050405020304" pitchFamily="18" charset="0"/>
                <a:ea typeface="Segoe UI" panose="020B0502040204020203" pitchFamily="34" charset="0"/>
                <a:cs typeface="Times New Roman" panose="02020603050405020304" pitchFamily="18" charset="0"/>
              </a:rPr>
              <a:t>Accuracy Table: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6573E658-5975-5CD0-9396-9DD11466EEC9}"/>
              </a:ext>
            </a:extLst>
          </p:cNvPr>
          <p:cNvSpPr>
            <a:spLocks noChangeArrowheads="1"/>
          </p:cNvSpPr>
          <p:nvPr/>
        </p:nvSpPr>
        <p:spPr bwMode="auto">
          <a:xfrm>
            <a:off x="948800" y="5121038"/>
            <a:ext cx="7694387"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latin typeface="Arial" panose="020B0604020202020204" pitchFamily="34" charset="0"/>
              </a:rPr>
            </a:b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Segoe UI" panose="020B0502040204020203" pitchFamily="34" charset="0"/>
                <a:cs typeface="Times New Roman" panose="02020603050405020304" pitchFamily="18" charset="0"/>
              </a:rPr>
              <a:t>Random Forest Classifier</a:t>
            </a:r>
            <a:r>
              <a:rPr kumimoji="0" lang="en-US" altLang="en-US" sz="1800" b="0" i="0" u="none" strike="noStrike" cap="none" normalizeH="0" baseline="0" dirty="0">
                <a:ln>
                  <a:noFill/>
                </a:ln>
                <a:solidFill>
                  <a:schemeClr val="tx1"/>
                </a:solidFill>
                <a:effectLst/>
                <a:latin typeface="Times New Roman" panose="02020603050405020304" pitchFamily="18" charset="0"/>
                <a:ea typeface="Segoe UI" panose="020B0502040204020203" pitchFamily="34" charset="0"/>
                <a:cs typeface="Times New Roman" panose="02020603050405020304" pitchFamily="18" charset="0"/>
              </a:rPr>
              <a:t> has performed the best for unknown test data.</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09C6-A4FE-5896-171E-1C3483760243}"/>
              </a:ext>
            </a:extLst>
          </p:cNvPr>
          <p:cNvSpPr>
            <a:spLocks noGrp="1"/>
          </p:cNvSpPr>
          <p:nvPr>
            <p:ph type="title"/>
          </p:nvPr>
        </p:nvSpPr>
        <p:spPr>
          <a:xfrm>
            <a:off x="628651" y="1161539"/>
            <a:ext cx="2724149" cy="677093"/>
          </a:xfrm>
        </p:spPr>
        <p:txBody>
          <a:bodyPr/>
          <a:lstStyle/>
          <a:p>
            <a:r>
              <a:rPr lang="en-US" b="1" dirty="0">
                <a:solidFill>
                  <a:srgbClr val="C00000"/>
                </a:solidFill>
                <a:latin typeface="Times New Roman" panose="02020603050405020304" pitchFamily="18" charset="0"/>
                <a:cs typeface="Times New Roman" panose="02020603050405020304" pitchFamily="18" charset="0"/>
              </a:rPr>
              <a:t>Future Work:</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7CC0376-898C-8519-7D85-35E360B76ACA}"/>
              </a:ext>
            </a:extLst>
          </p:cNvPr>
          <p:cNvSpPr>
            <a:spLocks noGrp="1"/>
          </p:cNvSpPr>
          <p:nvPr>
            <p:ph type="body" idx="1"/>
          </p:nvPr>
        </p:nvSpPr>
        <p:spPr>
          <a:xfrm>
            <a:off x="628650" y="2335365"/>
            <a:ext cx="8318705" cy="1892301"/>
          </a:xfrm>
        </p:spPr>
        <p:txBody>
          <a:bodyPr>
            <a:normAutofit fontScale="92500"/>
          </a:bodyPr>
          <a:lstStyle/>
          <a:p>
            <a:r>
              <a:rPr lang="en-US" sz="2400" dirty="0">
                <a:latin typeface="Times New Roman" panose="02020603050405020304" pitchFamily="18" charset="0"/>
                <a:cs typeface="Times New Roman" panose="02020603050405020304" pitchFamily="18" charset="0"/>
              </a:rPr>
              <a:t>The project has been developed to accurately classify traffic into different categories.</a:t>
            </a:r>
          </a:p>
          <a:p>
            <a:r>
              <a:rPr lang="en-US" sz="2400" dirty="0">
                <a:latin typeface="Times New Roman" panose="02020603050405020304" pitchFamily="18" charset="0"/>
                <a:cs typeface="Times New Roman" panose="02020603050405020304" pitchFamily="18" charset="0"/>
              </a:rPr>
              <a:t>Further analysis and experimentation will be done to determine the model's performance on different datasets and under different conditions, and to optimize its hyperparameters for better accuracy.</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8D27324-A751-6B87-3E84-6E4C30C23F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pic>
        <p:nvPicPr>
          <p:cNvPr id="6" name="Picture 5">
            <a:extLst>
              <a:ext uri="{FF2B5EF4-FFF2-40B4-BE49-F238E27FC236}">
                <a16:creationId xmlns:a16="http://schemas.microsoft.com/office/drawing/2014/main" id="{FEC92B34-4C57-42B3-341D-B97F97FE8C53}"/>
              </a:ext>
            </a:extLst>
          </p:cNvPr>
          <p:cNvPicPr>
            <a:picLocks noChangeAspect="1"/>
          </p:cNvPicPr>
          <p:nvPr/>
        </p:nvPicPr>
        <p:blipFill>
          <a:blip r:embed="rId2"/>
          <a:stretch>
            <a:fillRect/>
          </a:stretch>
        </p:blipFill>
        <p:spPr>
          <a:xfrm>
            <a:off x="7040815" y="386323"/>
            <a:ext cx="1700676" cy="1700676"/>
          </a:xfrm>
          <a:prstGeom prst="rect">
            <a:avLst/>
          </a:prstGeom>
        </p:spPr>
      </p:pic>
    </p:spTree>
    <p:extLst>
      <p:ext uri="{BB962C8B-B14F-4D97-AF65-F5344CB8AC3E}">
        <p14:creationId xmlns:p14="http://schemas.microsoft.com/office/powerpoint/2010/main" val="450011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25</a:t>
            </a:fld>
            <a:endParaRPr/>
          </a:p>
        </p:txBody>
      </p:sp>
      <p:sp>
        <p:nvSpPr>
          <p:cNvPr id="216" name="Google Shape;216;p9"/>
          <p:cNvSpPr txBox="1">
            <a:spLocks noGrp="1"/>
          </p:cNvSpPr>
          <p:nvPr>
            <p:ph type="title"/>
          </p:nvPr>
        </p:nvSpPr>
        <p:spPr>
          <a:xfrm>
            <a:off x="661947" y="176123"/>
            <a:ext cx="6083163" cy="578031"/>
          </a:xfrm>
          <a:prstGeom prst="rect">
            <a:avLst/>
          </a:prstGeom>
          <a:noFill/>
          <a:ln>
            <a:noFill/>
          </a:ln>
        </p:spPr>
        <p:txBody>
          <a:bodyPr spcFirstLastPara="1" wrap="square" lIns="91425" tIns="45700" rIns="91425" bIns="45700" anchor="ctr" anchorCtr="0">
            <a:noAutofit/>
          </a:bodyPr>
          <a:lstStyle/>
          <a:p>
            <a:pPr marL="0" lvl="0" indent="0" algn="l" rtl="0">
              <a:lnSpc>
                <a:spcPct val="107000"/>
              </a:lnSpc>
              <a:spcBef>
                <a:spcPts val="0"/>
              </a:spcBef>
              <a:spcAft>
                <a:spcPts val="0"/>
              </a:spcAft>
              <a:buClr>
                <a:srgbClr val="A50021"/>
              </a:buClr>
              <a:buSzPts val="2800"/>
              <a:buFont typeface="Times New Roman"/>
              <a:buNone/>
            </a:pPr>
            <a:r>
              <a:rPr lang="en-US" sz="2800" b="1">
                <a:solidFill>
                  <a:srgbClr val="A50021"/>
                </a:solidFill>
                <a:latin typeface="Times New Roman"/>
                <a:ea typeface="Times New Roman"/>
                <a:cs typeface="Times New Roman"/>
                <a:sym typeface="Times New Roman"/>
              </a:rPr>
              <a:t>References</a:t>
            </a:r>
            <a:endParaRPr/>
          </a:p>
        </p:txBody>
      </p:sp>
      <p:sp>
        <p:nvSpPr>
          <p:cNvPr id="2" name="TextBox 1">
            <a:extLst>
              <a:ext uri="{FF2B5EF4-FFF2-40B4-BE49-F238E27FC236}">
                <a16:creationId xmlns:a16="http://schemas.microsoft.com/office/drawing/2014/main" id="{FD86147B-1686-7856-5FC8-CBB21086AD4D}"/>
              </a:ext>
            </a:extLst>
          </p:cNvPr>
          <p:cNvSpPr txBox="1"/>
          <p:nvPr/>
        </p:nvSpPr>
        <p:spPr>
          <a:xfrm>
            <a:off x="661947" y="1245767"/>
            <a:ext cx="8181053" cy="4917372"/>
          </a:xfrm>
          <a:prstGeom prst="rect">
            <a:avLst/>
          </a:prstGeom>
          <a:noFill/>
        </p:spPr>
        <p:txBody>
          <a:bodyPr wrap="square" rtlCol="0">
            <a:spAutoFit/>
          </a:bodyPr>
          <a:lstStyle/>
          <a:p>
            <a:pPr marL="342900" marR="0" lvl="0" indent="-342900">
              <a:lnSpc>
                <a:spcPct val="107000"/>
              </a:lnSpc>
              <a:spcBef>
                <a:spcPts val="0"/>
              </a:spcBef>
              <a:spcAft>
                <a:spcPts val="0"/>
              </a:spcAft>
              <a:buFont typeface="+mj-lt"/>
              <a:buAutoNum type="arabicPeriod"/>
            </a:pPr>
            <a:r>
              <a:rPr lang="en-IN" sz="1800" dirty="0">
                <a:effectLst/>
                <a:latin typeface="Times New Roman" panose="02020603050405020304" pitchFamily="18" charset="0"/>
                <a:ea typeface="Calibri" panose="020F0502020204030204" pitchFamily="34" charset="0"/>
                <a:cs typeface="Mangal" panose="02040503050203030202" pitchFamily="18" charset="0"/>
              </a:rPr>
              <a:t>Lombardi, M.; Pascale, F.;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Santaniello</a:t>
            </a:r>
            <a:r>
              <a:rPr lang="en-IN" sz="1800" dirty="0">
                <a:effectLst/>
                <a:latin typeface="Times New Roman" panose="02020603050405020304" pitchFamily="18" charset="0"/>
                <a:ea typeface="Calibri" panose="020F0502020204030204" pitchFamily="34" charset="0"/>
                <a:cs typeface="Mangal" panose="02040503050203030202" pitchFamily="18" charset="0"/>
              </a:rPr>
              <a:t>, D. Internet of Things: A General Overview between Architectures, Protocols and Applications. Information 2021, 12, 87.</a:t>
            </a:r>
            <a:r>
              <a:rPr lang="en-IN" sz="1800" dirty="0">
                <a:effectLst/>
                <a:latin typeface="Calibri" panose="020F0502020204030204" pitchFamily="34" charset="0"/>
                <a:ea typeface="Calibri" panose="020F0502020204030204" pitchFamily="34" charset="0"/>
                <a:cs typeface="Mangal" panose="02040503050203030202" pitchFamily="18" charset="0"/>
              </a:rPr>
              <a:t> </a:t>
            </a:r>
          </a:p>
          <a:p>
            <a:pPr marL="342900" marR="0" lvl="0" indent="-342900">
              <a:lnSpc>
                <a:spcPct val="107000"/>
              </a:lnSpc>
              <a:spcBef>
                <a:spcPts val="0"/>
              </a:spcBef>
              <a:spcAft>
                <a:spcPts val="0"/>
              </a:spcAft>
              <a:buFont typeface="+mj-lt"/>
              <a:buAutoNum type="arabicPeriod"/>
            </a:pPr>
            <a:r>
              <a:rPr lang="en-IN" sz="1800" dirty="0">
                <a:effectLst/>
                <a:latin typeface="Times New Roman" panose="02020603050405020304" pitchFamily="18" charset="0"/>
                <a:ea typeface="Calibri" panose="020F0502020204030204" pitchFamily="34" charset="0"/>
                <a:cs typeface="Mangal" panose="02040503050203030202" pitchFamily="18" charset="0"/>
              </a:rPr>
              <a:t>D. Singh, A. Shukla, and M.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Sajwan</a:t>
            </a:r>
            <a:r>
              <a:rPr lang="en-IN" sz="1800" dirty="0">
                <a:effectLst/>
                <a:latin typeface="Times New Roman" panose="02020603050405020304" pitchFamily="18" charset="0"/>
                <a:ea typeface="Calibri" panose="020F0502020204030204" pitchFamily="34" charset="0"/>
                <a:cs typeface="Mangal" panose="02040503050203030202" pitchFamily="18" charset="0"/>
              </a:rPr>
              <a:t>, “Deep transfer learning framework for the identification of malicious activities to combat cyberattack,” Future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Gener</a:t>
            </a:r>
            <a:r>
              <a:rPr lang="en-IN" sz="1800" dirty="0">
                <a:effectLst/>
                <a:latin typeface="Times New Roman" panose="02020603050405020304" pitchFamily="18" charset="0"/>
                <a:ea typeface="Calibri" panose="020F0502020204030204" pitchFamily="34" charset="0"/>
                <a:cs typeface="Mangal" panose="02040503050203030202" pitchFamily="18" charset="0"/>
              </a:rPr>
              <a:t>.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Comput</a:t>
            </a:r>
            <a:r>
              <a:rPr lang="en-IN" sz="1800" dirty="0">
                <a:effectLst/>
                <a:latin typeface="Times New Roman" panose="02020603050405020304" pitchFamily="18" charset="0"/>
                <a:ea typeface="Calibri" panose="020F0502020204030204" pitchFamily="34" charset="0"/>
                <a:cs typeface="Mangal" panose="02040503050203030202" pitchFamily="18" charset="0"/>
              </a:rPr>
              <a:t>. Syst., vol. 125, pp. 687–697, Dec. 2021, doi:10.1016/j.future.2021.07.015.</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mj-lt"/>
              <a:buAutoNum type="arabicPeriod"/>
            </a:pPr>
            <a:r>
              <a:rPr lang="en-IN" sz="1800" dirty="0">
                <a:effectLst/>
                <a:latin typeface="Times New Roman" panose="02020603050405020304" pitchFamily="18" charset="0"/>
                <a:ea typeface="Calibri" panose="020F0502020204030204" pitchFamily="34" charset="0"/>
                <a:cs typeface="Mangal" panose="02040503050203030202" pitchFamily="18" charset="0"/>
              </a:rPr>
              <a:t>L. A.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Iliadis</a:t>
            </a:r>
            <a:r>
              <a:rPr lang="en-IN" sz="1800" dirty="0">
                <a:effectLst/>
                <a:latin typeface="Times New Roman" panose="02020603050405020304" pitchFamily="18" charset="0"/>
                <a:ea typeface="Calibri" panose="020F0502020204030204" pitchFamily="34" charset="0"/>
                <a:cs typeface="Mangal" panose="02040503050203030202" pitchFamily="18" charset="0"/>
              </a:rPr>
              <a:t> and T.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Kaifas</a:t>
            </a:r>
            <a:r>
              <a:rPr lang="en-IN" sz="1800" dirty="0">
                <a:effectLst/>
                <a:latin typeface="Times New Roman" panose="02020603050405020304" pitchFamily="18" charset="0"/>
                <a:ea typeface="Calibri" panose="020F0502020204030204" pitchFamily="34" charset="0"/>
                <a:cs typeface="Mangal" panose="02040503050203030202" pitchFamily="18" charset="0"/>
              </a:rPr>
              <a:t>, “Darknet Traffic Classification using Machine Learning Techniques,” in 2021 10th International Conference on Modern Circuits and Systems Technologies (MOCAST), Jul. 2021, pp. 1–4.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doi</a:t>
            </a:r>
            <a:r>
              <a:rPr lang="en-IN" sz="1800" dirty="0">
                <a:effectLst/>
                <a:latin typeface="Times New Roman" panose="02020603050405020304" pitchFamily="18" charset="0"/>
                <a:ea typeface="Calibri" panose="020F0502020204030204" pitchFamily="34" charset="0"/>
                <a:cs typeface="Mangal" panose="02040503050203030202" pitchFamily="18" charset="0"/>
              </a:rPr>
              <a:t>: 10.1109/MOCAST52088.2021.9493386.</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mj-lt"/>
              <a:buAutoNum type="arabicPeriod"/>
            </a:pPr>
            <a:r>
              <a:rPr lang="en-IN" sz="1800" dirty="0">
                <a:effectLst/>
                <a:latin typeface="Times New Roman" panose="02020603050405020304" pitchFamily="18" charset="0"/>
                <a:ea typeface="Calibri" panose="020F0502020204030204" pitchFamily="34" charset="0"/>
                <a:cs typeface="Mangal" panose="02040503050203030202" pitchFamily="18" charset="0"/>
              </a:rPr>
              <a:t>H.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Thorat</a:t>
            </a:r>
            <a:r>
              <a:rPr lang="en-IN" sz="1800" dirty="0">
                <a:effectLst/>
                <a:latin typeface="Times New Roman" panose="02020603050405020304" pitchFamily="18" charset="0"/>
                <a:ea typeface="Calibri" panose="020F0502020204030204" pitchFamily="34" charset="0"/>
                <a:cs typeface="Mangal" panose="02040503050203030202" pitchFamily="18" charset="0"/>
              </a:rPr>
              <a:t>, S. Thakur, and A. Yadav, “Categorization of Illegal Activities on Dark Web using Classification,” vol. 07, no. 05, p. 6, 2020</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cs typeface="Mangal" panose="02040503050203030202" pitchFamily="18" charset="0"/>
              </a:rPr>
              <a:t>P. Friedrich, “CIC-Darknet2020 Internet Traffic,” Sep. 24, 2020. https://www.kaggle.com/peterfriedrich1/cicdarknet2020-internet-traffic (accessed Aug. 20, 2021)</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sz="1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40442-F7EC-50C8-13C6-5B963E230721}"/>
              </a:ext>
            </a:extLst>
          </p:cNvPr>
          <p:cNvSpPr>
            <a:spLocks noGrp="1"/>
          </p:cNvSpPr>
          <p:nvPr>
            <p:ph type="title"/>
          </p:nvPr>
        </p:nvSpPr>
        <p:spPr>
          <a:xfrm>
            <a:off x="628650" y="365126"/>
            <a:ext cx="2458679" cy="441119"/>
          </a:xfrm>
        </p:spPr>
        <p:txBody>
          <a:bodyPr>
            <a:normAutofit fontScale="90000"/>
          </a:bodyPr>
          <a:lstStyle/>
          <a:p>
            <a:r>
              <a:rPr lang="en-US" b="1" dirty="0">
                <a:solidFill>
                  <a:srgbClr val="C00000"/>
                </a:solidFill>
                <a:latin typeface="Times New Roman" panose="02020603050405020304" pitchFamily="18" charset="0"/>
                <a:cs typeface="Times New Roman" panose="02020603050405020304" pitchFamily="18" charset="0"/>
              </a:rPr>
              <a:t>Work Log:</a:t>
            </a:r>
            <a:endParaRPr lang="en-IN" b="1" dirty="0">
              <a:solidFill>
                <a:srgbClr val="C00000"/>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9EF2BF94-162B-EE75-29D6-CD8AFFD50FD2}"/>
              </a:ext>
            </a:extLst>
          </p:cNvPr>
          <p:cNvGraphicFramePr>
            <a:graphicFrameLocks noGrp="1"/>
          </p:cNvGraphicFramePr>
          <p:nvPr>
            <p:extLst>
              <p:ext uri="{D42A27DB-BD31-4B8C-83A1-F6EECF244321}">
                <p14:modId xmlns:p14="http://schemas.microsoft.com/office/powerpoint/2010/main" val="1709130633"/>
              </p:ext>
            </p:extLst>
          </p:nvPr>
        </p:nvGraphicFramePr>
        <p:xfrm>
          <a:off x="176980" y="1002889"/>
          <a:ext cx="8790039" cy="5489985"/>
        </p:xfrm>
        <a:graphic>
          <a:graphicData uri="http://schemas.openxmlformats.org/drawingml/2006/table">
            <a:tbl>
              <a:tblPr firstRow="1" firstCol="1" bandRow="1">
                <a:tableStyleId>{5C22544A-7EE6-4342-B048-85BDC9FD1C3A}</a:tableStyleId>
              </a:tblPr>
              <a:tblGrid>
                <a:gridCol w="1208788">
                  <a:extLst>
                    <a:ext uri="{9D8B030D-6E8A-4147-A177-3AD203B41FA5}">
                      <a16:colId xmlns:a16="http://schemas.microsoft.com/office/drawing/2014/main" val="1942599769"/>
                    </a:ext>
                  </a:extLst>
                </a:gridCol>
                <a:gridCol w="903011">
                  <a:extLst>
                    <a:ext uri="{9D8B030D-6E8A-4147-A177-3AD203B41FA5}">
                      <a16:colId xmlns:a16="http://schemas.microsoft.com/office/drawing/2014/main" val="1870602850"/>
                    </a:ext>
                  </a:extLst>
                </a:gridCol>
                <a:gridCol w="1386527">
                  <a:extLst>
                    <a:ext uri="{9D8B030D-6E8A-4147-A177-3AD203B41FA5}">
                      <a16:colId xmlns:a16="http://schemas.microsoft.com/office/drawing/2014/main" val="851498726"/>
                    </a:ext>
                  </a:extLst>
                </a:gridCol>
                <a:gridCol w="1047055">
                  <a:extLst>
                    <a:ext uri="{9D8B030D-6E8A-4147-A177-3AD203B41FA5}">
                      <a16:colId xmlns:a16="http://schemas.microsoft.com/office/drawing/2014/main" val="1062492605"/>
                    </a:ext>
                  </a:extLst>
                </a:gridCol>
                <a:gridCol w="1416853">
                  <a:extLst>
                    <a:ext uri="{9D8B030D-6E8A-4147-A177-3AD203B41FA5}">
                      <a16:colId xmlns:a16="http://schemas.microsoft.com/office/drawing/2014/main" val="3928837970"/>
                    </a:ext>
                  </a:extLst>
                </a:gridCol>
                <a:gridCol w="1164985">
                  <a:extLst>
                    <a:ext uri="{9D8B030D-6E8A-4147-A177-3AD203B41FA5}">
                      <a16:colId xmlns:a16="http://schemas.microsoft.com/office/drawing/2014/main" val="3840392827"/>
                    </a:ext>
                  </a:extLst>
                </a:gridCol>
                <a:gridCol w="1662820">
                  <a:extLst>
                    <a:ext uri="{9D8B030D-6E8A-4147-A177-3AD203B41FA5}">
                      <a16:colId xmlns:a16="http://schemas.microsoft.com/office/drawing/2014/main" val="1455799838"/>
                    </a:ext>
                  </a:extLst>
                </a:gridCol>
              </a:tblGrid>
              <a:tr h="373103">
                <a:tc>
                  <a:txBody>
                    <a:bodyPr/>
                    <a:lstStyle/>
                    <a:p>
                      <a:pPr marL="0" marR="0" algn="l">
                        <a:lnSpc>
                          <a:spcPct val="107000"/>
                        </a:lnSpc>
                        <a:spcBef>
                          <a:spcPts val="0"/>
                        </a:spcBef>
                        <a:spcAft>
                          <a:spcPts val="0"/>
                        </a:spcAft>
                      </a:pPr>
                      <a:r>
                        <a:rPr lang="en-IN" sz="1100" dirty="0">
                          <a:effectLst/>
                          <a:latin typeface="Times New Roman" panose="02020603050405020304" pitchFamily="18" charset="0"/>
                          <a:cs typeface="Times New Roman" panose="02020603050405020304" pitchFamily="18" charset="0"/>
                        </a:rPr>
                        <a:t>Date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Duration in Hrs.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Task Planned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Task Completed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Description of the Task</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Scope of the task</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Skills Acquired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extLst>
                  <a:ext uri="{0D108BD9-81ED-4DB2-BD59-A6C34878D82A}">
                    <a16:rowId xmlns:a16="http://schemas.microsoft.com/office/drawing/2014/main" val="3648868935"/>
                  </a:ext>
                </a:extLst>
              </a:tr>
              <a:tr h="568997">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01.03.2023 - 02.03.2023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dirty="0">
                          <a:effectLst/>
                          <a:latin typeface="Times New Roman" panose="02020603050405020304" pitchFamily="18" charset="0"/>
                          <a:cs typeface="Times New Roman" panose="02020603050405020304" pitchFamily="18" charset="0"/>
                        </a:rPr>
                        <a:t>12 hours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Abstract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Completed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Referring to the concept about the given dataset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abstract done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understanding the dataset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extLst>
                  <a:ext uri="{0D108BD9-81ED-4DB2-BD59-A6C34878D82A}">
                    <a16:rowId xmlns:a16="http://schemas.microsoft.com/office/drawing/2014/main" val="1060805485"/>
                  </a:ext>
                </a:extLst>
              </a:tr>
              <a:tr h="484296">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04.03.2023 - 09.03.2023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30 hours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dirty="0">
                          <a:effectLst/>
                          <a:latin typeface="Times New Roman" panose="02020603050405020304" pitchFamily="18" charset="0"/>
                          <a:cs typeface="Times New Roman" panose="02020603050405020304" pitchFamily="18" charset="0"/>
                        </a:rPr>
                        <a:t>Exploring the dataset</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Completed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Exploring the dataset in different platforms.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Dataset Found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analysing the Dataset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extLst>
                  <a:ext uri="{0D108BD9-81ED-4DB2-BD59-A6C34878D82A}">
                    <a16:rowId xmlns:a16="http://schemas.microsoft.com/office/drawing/2014/main" val="1399306134"/>
                  </a:ext>
                </a:extLst>
              </a:tr>
              <a:tr h="667883">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11.03.2023 - 15.03.2023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36 hours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Learning about Dark Net Traffic</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dirty="0">
                          <a:effectLst/>
                          <a:latin typeface="Times New Roman" panose="02020603050405020304" pitchFamily="18" charset="0"/>
                          <a:cs typeface="Times New Roman" panose="02020603050405020304" pitchFamily="18" charset="0"/>
                        </a:rPr>
                        <a:t>Completed</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Studying about Dark Net traffic Categories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Got some knowledge about Darknet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Learning about Darknet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extLst>
                  <a:ext uri="{0D108BD9-81ED-4DB2-BD59-A6C34878D82A}">
                    <a16:rowId xmlns:a16="http://schemas.microsoft.com/office/drawing/2014/main" val="1922912540"/>
                  </a:ext>
                </a:extLst>
              </a:tr>
              <a:tr h="622897">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27.03.2023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6 hours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PPT - 1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Completed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dirty="0">
                          <a:effectLst/>
                          <a:latin typeface="Times New Roman" panose="02020603050405020304" pitchFamily="18" charset="0"/>
                          <a:cs typeface="Times New Roman" panose="02020603050405020304" pitchFamily="18" charset="0"/>
                        </a:rPr>
                        <a:t>Creating a ppt based on the completed task Literature review</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Finalizing a better ppt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Power Point Tools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extLst>
                  <a:ext uri="{0D108BD9-81ED-4DB2-BD59-A6C34878D82A}">
                    <a16:rowId xmlns:a16="http://schemas.microsoft.com/office/drawing/2014/main" val="1104395689"/>
                  </a:ext>
                </a:extLst>
              </a:tr>
              <a:tr h="606687">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28.03.2022 - 30.03.2023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28 hours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dirty="0">
                          <a:effectLst/>
                          <a:latin typeface="Times New Roman" panose="02020603050405020304" pitchFamily="18" charset="0"/>
                          <a:cs typeface="Times New Roman" panose="02020603050405020304" pitchFamily="18" charset="0"/>
                        </a:rPr>
                        <a:t>Data Preparation</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Completed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dirty="0">
                          <a:effectLst/>
                          <a:latin typeface="Times New Roman" panose="02020603050405020304" pitchFamily="18" charset="0"/>
                          <a:cs typeface="Times New Roman" panose="02020603050405020304" pitchFamily="18" charset="0"/>
                        </a:rPr>
                        <a:t>Collection of dataset for the model</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Properly oragnised the Dataset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Using Pre-processing techniques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extLst>
                  <a:ext uri="{0D108BD9-81ED-4DB2-BD59-A6C34878D82A}">
                    <a16:rowId xmlns:a16="http://schemas.microsoft.com/office/drawing/2014/main" val="4144629675"/>
                  </a:ext>
                </a:extLst>
              </a:tr>
              <a:tr h="467681">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04.04.2023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6 hours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Model Selection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Completed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dirty="0">
                          <a:effectLst/>
                          <a:latin typeface="Times New Roman" panose="02020603050405020304" pitchFamily="18" charset="0"/>
                          <a:cs typeface="Times New Roman" panose="02020603050405020304" pitchFamily="18" charset="0"/>
                        </a:rPr>
                        <a:t>Selecting Random Forest model</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dirty="0">
                          <a:effectLst/>
                          <a:latin typeface="Times New Roman" panose="02020603050405020304" pitchFamily="18" charset="0"/>
                          <a:cs typeface="Times New Roman" panose="02020603050405020304" pitchFamily="18" charset="0"/>
                        </a:rPr>
                        <a:t>Selecting Random Forest model</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Machine Learning Python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extLst>
                  <a:ext uri="{0D108BD9-81ED-4DB2-BD59-A6C34878D82A}">
                    <a16:rowId xmlns:a16="http://schemas.microsoft.com/office/drawing/2014/main" val="4228385970"/>
                  </a:ext>
                </a:extLst>
              </a:tr>
              <a:tr h="566147">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06.04.2023 - 08.04.2023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18  hours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Model Training</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Completed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Training the selected Model</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dirty="0">
                          <a:effectLst/>
                          <a:latin typeface="Times New Roman" panose="02020603050405020304" pitchFamily="18" charset="0"/>
                          <a:cs typeface="Times New Roman" panose="02020603050405020304" pitchFamily="18" charset="0"/>
                        </a:rPr>
                        <a:t>To </a:t>
                      </a:r>
                      <a:r>
                        <a:rPr lang="en-IN" sz="1100" dirty="0" err="1">
                          <a:effectLst/>
                          <a:latin typeface="Times New Roman" panose="02020603050405020304" pitchFamily="18" charset="0"/>
                          <a:cs typeface="Times New Roman" panose="02020603050405020304" pitchFamily="18" charset="0"/>
                        </a:rPr>
                        <a:t>Analyze</a:t>
                      </a:r>
                      <a:r>
                        <a:rPr lang="en-IN" sz="1100" dirty="0">
                          <a:effectLst/>
                          <a:latin typeface="Times New Roman" panose="02020603050405020304" pitchFamily="18" charset="0"/>
                          <a:cs typeface="Times New Roman" panose="02020603050405020304" pitchFamily="18" charset="0"/>
                        </a:rPr>
                        <a:t> the Model</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Model Training python machine learning architecture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extLst>
                  <a:ext uri="{0D108BD9-81ED-4DB2-BD59-A6C34878D82A}">
                    <a16:rowId xmlns:a16="http://schemas.microsoft.com/office/drawing/2014/main" val="1845219357"/>
                  </a:ext>
                </a:extLst>
              </a:tr>
              <a:tr h="566147">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10.04.2023 - 13.04.2023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14 hours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Hyperparameter tuning</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Completed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optimizing the hyperparameters of the model</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To improve Model performance.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dirty="0">
                          <a:effectLst/>
                          <a:latin typeface="Times New Roman" panose="02020603050405020304" pitchFamily="18" charset="0"/>
                          <a:cs typeface="Times New Roman" panose="02020603050405020304" pitchFamily="18" charset="0"/>
                        </a:rPr>
                        <a:t>Optimization Techniques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extLst>
                  <a:ext uri="{0D108BD9-81ED-4DB2-BD59-A6C34878D82A}">
                    <a16:rowId xmlns:a16="http://schemas.microsoft.com/office/drawing/2014/main" val="941793203"/>
                  </a:ext>
                </a:extLst>
              </a:tr>
              <a:tr h="566147">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17.04.2023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6 hours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PPT - 2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ongoing</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Creating a ppt based on the completed task interim review</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a:effectLst/>
                          <a:latin typeface="Times New Roman" panose="02020603050405020304" pitchFamily="18" charset="0"/>
                          <a:cs typeface="Times New Roman" panose="02020603050405020304" pitchFamily="18" charset="0"/>
                        </a:rPr>
                        <a:t>Finalizing a better ppt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tc>
                  <a:txBody>
                    <a:bodyPr/>
                    <a:lstStyle/>
                    <a:p>
                      <a:pPr marL="0" marR="0" algn="l">
                        <a:lnSpc>
                          <a:spcPct val="107000"/>
                        </a:lnSpc>
                        <a:spcBef>
                          <a:spcPts val="0"/>
                        </a:spcBef>
                        <a:spcAft>
                          <a:spcPts val="0"/>
                        </a:spcAft>
                      </a:pPr>
                      <a:r>
                        <a:rPr lang="en-IN" sz="1100" dirty="0">
                          <a:effectLst/>
                          <a:latin typeface="Times New Roman" panose="02020603050405020304" pitchFamily="18" charset="0"/>
                          <a:cs typeface="Times New Roman" panose="02020603050405020304" pitchFamily="18" charset="0"/>
                        </a:rPr>
                        <a:t>Power Point Tools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104" marR="38104" marT="0" marB="0" anchor="b"/>
                </a:tc>
                <a:extLst>
                  <a:ext uri="{0D108BD9-81ED-4DB2-BD59-A6C34878D82A}">
                    <a16:rowId xmlns:a16="http://schemas.microsoft.com/office/drawing/2014/main" val="1212098037"/>
                  </a:ext>
                </a:extLst>
              </a:tr>
            </a:tbl>
          </a:graphicData>
        </a:graphic>
      </p:graphicFrame>
    </p:spTree>
    <p:extLst>
      <p:ext uri="{BB962C8B-B14F-4D97-AF65-F5344CB8AC3E}">
        <p14:creationId xmlns:p14="http://schemas.microsoft.com/office/powerpoint/2010/main" val="2168368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1"/>
          <p:cNvSpPr txBox="1">
            <a:spLocks noGrp="1"/>
          </p:cNvSpPr>
          <p:nvPr>
            <p:ph type="title"/>
          </p:nvPr>
        </p:nvSpPr>
        <p:spPr>
          <a:xfrm>
            <a:off x="2905892" y="2196144"/>
            <a:ext cx="3069771" cy="145626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1F3864"/>
              </a:buClr>
              <a:buSzPts val="3600"/>
              <a:buFont typeface="Times New Roman"/>
              <a:buNone/>
            </a:pPr>
            <a:r>
              <a:rPr lang="en-US" sz="3600" b="1" dirty="0">
                <a:solidFill>
                  <a:srgbClr val="1F3864"/>
                </a:solidFill>
                <a:latin typeface="Times New Roman"/>
                <a:ea typeface="Times New Roman"/>
                <a:cs typeface="Times New Roman"/>
                <a:sym typeface="Times New Roman"/>
              </a:rPr>
              <a:t>Thank you </a:t>
            </a:r>
            <a:endParaRPr dirty="0"/>
          </a:p>
        </p:txBody>
      </p:sp>
      <p:sp>
        <p:nvSpPr>
          <p:cNvPr id="228" name="Google Shape;228;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27</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55595-9F3A-3951-9AE6-F8F4F3F079FB}"/>
              </a:ext>
            </a:extLst>
          </p:cNvPr>
          <p:cNvSpPr>
            <a:spLocks noGrp="1"/>
          </p:cNvSpPr>
          <p:nvPr>
            <p:ph type="title"/>
          </p:nvPr>
        </p:nvSpPr>
        <p:spPr>
          <a:xfrm>
            <a:off x="54077" y="98324"/>
            <a:ext cx="3933272" cy="462116"/>
          </a:xfrm>
        </p:spPr>
        <p:txBody>
          <a:bodyPr>
            <a:normAutofit/>
          </a:bodyPr>
          <a:lstStyle/>
          <a:p>
            <a:r>
              <a:rPr lang="en-US" sz="2400" b="1" dirty="0">
                <a:solidFill>
                  <a:srgbClr val="C00000"/>
                </a:solidFill>
                <a:latin typeface="Times New Roman" panose="02020603050405020304" pitchFamily="18" charset="0"/>
                <a:cs typeface="Times New Roman" panose="02020603050405020304" pitchFamily="18" charset="0"/>
              </a:rPr>
              <a:t>LITERATURE REVIEW :</a:t>
            </a:r>
            <a:endParaRPr lang="en-IN" sz="2400" b="1" dirty="0">
              <a:solidFill>
                <a:srgbClr val="C0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D5C75B7-6FEF-01FC-8A85-98CA4B8D9E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graphicFrame>
        <p:nvGraphicFramePr>
          <p:cNvPr id="5" name="Table 4">
            <a:extLst>
              <a:ext uri="{FF2B5EF4-FFF2-40B4-BE49-F238E27FC236}">
                <a16:creationId xmlns:a16="http://schemas.microsoft.com/office/drawing/2014/main" id="{F2B92640-0C28-D112-B0A7-E71780A9E555}"/>
              </a:ext>
            </a:extLst>
          </p:cNvPr>
          <p:cNvGraphicFramePr>
            <a:graphicFrameLocks noGrp="1"/>
          </p:cNvGraphicFramePr>
          <p:nvPr>
            <p:extLst>
              <p:ext uri="{D42A27DB-BD31-4B8C-83A1-F6EECF244321}">
                <p14:modId xmlns:p14="http://schemas.microsoft.com/office/powerpoint/2010/main" val="2132264514"/>
              </p:ext>
            </p:extLst>
          </p:nvPr>
        </p:nvGraphicFramePr>
        <p:xfrm>
          <a:off x="54077" y="560440"/>
          <a:ext cx="9035845" cy="6271940"/>
        </p:xfrm>
        <a:graphic>
          <a:graphicData uri="http://schemas.openxmlformats.org/drawingml/2006/table">
            <a:tbl>
              <a:tblPr firstRow="1" bandRow="1">
                <a:tableStyleId>{5C22544A-7EE6-4342-B048-85BDC9FD1C3A}</a:tableStyleId>
              </a:tblPr>
              <a:tblGrid>
                <a:gridCol w="2411640">
                  <a:extLst>
                    <a:ext uri="{9D8B030D-6E8A-4147-A177-3AD203B41FA5}">
                      <a16:colId xmlns:a16="http://schemas.microsoft.com/office/drawing/2014/main" val="2163189467"/>
                    </a:ext>
                  </a:extLst>
                </a:gridCol>
                <a:gridCol w="2142112">
                  <a:extLst>
                    <a:ext uri="{9D8B030D-6E8A-4147-A177-3AD203B41FA5}">
                      <a16:colId xmlns:a16="http://schemas.microsoft.com/office/drawing/2014/main" val="3119489759"/>
                    </a:ext>
                  </a:extLst>
                </a:gridCol>
                <a:gridCol w="1757590">
                  <a:extLst>
                    <a:ext uri="{9D8B030D-6E8A-4147-A177-3AD203B41FA5}">
                      <a16:colId xmlns:a16="http://schemas.microsoft.com/office/drawing/2014/main" val="3682623525"/>
                    </a:ext>
                  </a:extLst>
                </a:gridCol>
                <a:gridCol w="2724503">
                  <a:extLst>
                    <a:ext uri="{9D8B030D-6E8A-4147-A177-3AD203B41FA5}">
                      <a16:colId xmlns:a16="http://schemas.microsoft.com/office/drawing/2014/main" val="872993553"/>
                    </a:ext>
                  </a:extLst>
                </a:gridCol>
              </a:tblGrid>
              <a:tr h="446744">
                <a:tc>
                  <a:txBody>
                    <a:bodyPr/>
                    <a:lstStyle/>
                    <a:p>
                      <a:pPr marL="0" marR="0" algn="ctr">
                        <a:lnSpc>
                          <a:spcPct val="107000"/>
                        </a:lnSpc>
                        <a:spcBef>
                          <a:spcPts val="0"/>
                        </a:spcBef>
                        <a:spcAft>
                          <a:spcPts val="800"/>
                        </a:spcAft>
                      </a:pPr>
                      <a:r>
                        <a:rPr lang="en-US" sz="1500" kern="100" dirty="0">
                          <a:effectLst/>
                          <a:latin typeface="Times New Roman" panose="02020603050405020304" pitchFamily="18" charset="0"/>
                          <a:cs typeface="Times New Roman" panose="02020603050405020304" pitchFamily="18" charset="0"/>
                        </a:rPr>
                        <a:t>AUTHOR</a:t>
                      </a:r>
                      <a:endParaRPr lang="en-IN" sz="1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6954" marR="16954" marT="8477" marB="8477"/>
                </a:tc>
                <a:tc>
                  <a:txBody>
                    <a:bodyPr/>
                    <a:lstStyle/>
                    <a:p>
                      <a:pPr marL="0" marR="0" algn="ctr">
                        <a:lnSpc>
                          <a:spcPct val="107000"/>
                        </a:lnSpc>
                        <a:spcBef>
                          <a:spcPts val="0"/>
                        </a:spcBef>
                        <a:spcAft>
                          <a:spcPts val="800"/>
                        </a:spcAft>
                      </a:pPr>
                      <a:r>
                        <a:rPr lang="en-US" sz="1500" kern="100" dirty="0">
                          <a:effectLst/>
                          <a:latin typeface="Times New Roman" panose="02020603050405020304" pitchFamily="18" charset="0"/>
                          <a:cs typeface="Times New Roman" panose="02020603050405020304" pitchFamily="18" charset="0"/>
                        </a:rPr>
                        <a:t>TITLE</a:t>
                      </a:r>
                      <a:endParaRPr lang="en-IN" sz="1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6954" marR="16954" marT="8477" marB="8477"/>
                </a:tc>
                <a:tc>
                  <a:txBody>
                    <a:bodyPr/>
                    <a:lstStyle/>
                    <a:p>
                      <a:pPr marL="0" marR="0" algn="ctr">
                        <a:lnSpc>
                          <a:spcPct val="107000"/>
                        </a:lnSpc>
                        <a:spcBef>
                          <a:spcPts val="0"/>
                        </a:spcBef>
                        <a:spcAft>
                          <a:spcPts val="800"/>
                        </a:spcAft>
                      </a:pPr>
                      <a:r>
                        <a:rPr lang="en-US" sz="1500" kern="100" dirty="0">
                          <a:effectLst/>
                          <a:latin typeface="Times New Roman" panose="02020603050405020304" pitchFamily="18" charset="0"/>
                          <a:cs typeface="Times New Roman" panose="02020603050405020304" pitchFamily="18" charset="0"/>
                        </a:rPr>
                        <a:t>TOOLS &amp; ALGORITHMS</a:t>
                      </a:r>
                      <a:endParaRPr lang="en-IN" sz="1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6954" marR="16954" marT="8477" marB="8477"/>
                </a:tc>
                <a:tc>
                  <a:txBody>
                    <a:bodyPr/>
                    <a:lstStyle/>
                    <a:p>
                      <a:pPr marL="0" marR="0" algn="ctr">
                        <a:lnSpc>
                          <a:spcPct val="107000"/>
                        </a:lnSpc>
                        <a:spcBef>
                          <a:spcPts val="0"/>
                        </a:spcBef>
                        <a:spcAft>
                          <a:spcPts val="800"/>
                        </a:spcAft>
                      </a:pPr>
                      <a:r>
                        <a:rPr lang="en-US" sz="1500" kern="100" dirty="0">
                          <a:effectLst/>
                          <a:latin typeface="Times New Roman" panose="02020603050405020304" pitchFamily="18" charset="0"/>
                          <a:cs typeface="Times New Roman" panose="02020603050405020304" pitchFamily="18" charset="0"/>
                        </a:rPr>
                        <a:t>RESULTS</a:t>
                      </a:r>
                      <a:endParaRPr lang="en-IN" sz="1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6954" marR="16954" marT="8477" marB="8477"/>
                </a:tc>
                <a:extLst>
                  <a:ext uri="{0D108BD9-81ED-4DB2-BD59-A6C34878D82A}">
                    <a16:rowId xmlns:a16="http://schemas.microsoft.com/office/drawing/2014/main" val="453884475"/>
                  </a:ext>
                </a:extLst>
              </a:tr>
              <a:tr h="2917426">
                <a:tc>
                  <a:txBody>
                    <a:bodyPr/>
                    <a:lstStyle/>
                    <a:p>
                      <a:pPr marL="0" marR="0" algn="l">
                        <a:lnSpc>
                          <a:spcPct val="107000"/>
                        </a:lnSpc>
                        <a:spcBef>
                          <a:spcPts val="0"/>
                        </a:spcBef>
                        <a:spcAft>
                          <a:spcPts val="800"/>
                        </a:spcAft>
                      </a:pPr>
                      <a:r>
                        <a:rPr lang="en-IN" sz="1400" b="1" kern="100" dirty="0">
                          <a:effectLst/>
                          <a:latin typeface="Times New Roman" panose="02020603050405020304" pitchFamily="18" charset="0"/>
                          <a:cs typeface="Times New Roman" panose="02020603050405020304" pitchFamily="18" charset="0"/>
                        </a:rPr>
                        <a:t>PAPER 1:    </a:t>
                      </a:r>
                      <a:r>
                        <a:rPr lang="en-IN" sz="1200" u="sng" kern="100" dirty="0">
                          <a:effectLst/>
                          <a:latin typeface="Times New Roman" panose="02020603050405020304" pitchFamily="18" charset="0"/>
                          <a:cs typeface="Times New Roman" panose="02020603050405020304" pitchFamily="18" charset="0"/>
                          <a:hlinkClick r:id="rId2"/>
                        </a:rPr>
                        <a:t>https://doi.org/10.1007/s10257-023-00626-2</a:t>
                      </a:r>
                      <a:endParaRPr lang="en-IN" sz="1200" kern="100" dirty="0">
                        <a:effectLst/>
                        <a:latin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IN" sz="1400" kern="100" dirty="0">
                          <a:effectLst/>
                          <a:latin typeface="Times New Roman" panose="02020603050405020304" pitchFamily="18" charset="0"/>
                          <a:cs typeface="Times New Roman" panose="02020603050405020304" pitchFamily="18" charset="0"/>
                        </a:rPr>
                        <a:t>Ammar </a:t>
                      </a:r>
                      <a:r>
                        <a:rPr lang="en-IN" sz="1400" kern="100" dirty="0" err="1">
                          <a:effectLst/>
                          <a:latin typeface="Times New Roman" panose="02020603050405020304" pitchFamily="18" charset="0"/>
                          <a:cs typeface="Times New Roman" panose="02020603050405020304" pitchFamily="18" charset="0"/>
                        </a:rPr>
                        <a:t>Almomani</a:t>
                      </a:r>
                      <a:r>
                        <a:rPr lang="en-IN" sz="1400" kern="100" baseline="-25000" dirty="0">
                          <a:effectLst/>
                          <a:latin typeface="Times New Roman" panose="02020603050405020304" pitchFamily="18" charset="0"/>
                          <a:cs typeface="Times New Roman" panose="02020603050405020304" pitchFamily="18" charset="0"/>
                        </a:rPr>
                        <a:t>   </a:t>
                      </a:r>
                      <a:endParaRPr lang="en-IN" sz="1400" kern="100" dirty="0">
                        <a:effectLst/>
                        <a:latin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r>
                        <a:rPr lang="en-IN" sz="1400" kern="1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800"/>
                        </a:spcAft>
                      </a:pPr>
                      <a:r>
                        <a:rPr lang="en-IN" sz="1400" kern="100" baseline="-25000" dirty="0">
                          <a:effectLst/>
                          <a:latin typeface="Times New Roman" panose="02020603050405020304" pitchFamily="18" charset="0"/>
                          <a:cs typeface="Times New Roman" panose="02020603050405020304" pitchFamily="18" charset="0"/>
                        </a:rPr>
                        <a:t> </a:t>
                      </a:r>
                      <a:r>
                        <a:rPr lang="en-IN" sz="1400" b="1" kern="100" dirty="0">
                          <a:effectLst/>
                          <a:latin typeface="Times New Roman" panose="02020603050405020304" pitchFamily="18" charset="0"/>
                          <a:cs typeface="Times New Roman" panose="02020603050405020304" pitchFamily="18" charset="0"/>
                        </a:rPr>
                        <a:t>Published:</a:t>
                      </a:r>
                      <a:r>
                        <a:rPr lang="en-IN" sz="1400" b="1" kern="100" baseline="-25000" dirty="0">
                          <a:effectLst/>
                          <a:latin typeface="Times New Roman" panose="02020603050405020304" pitchFamily="18" charset="0"/>
                          <a:cs typeface="Times New Roman" panose="02020603050405020304" pitchFamily="18" charset="0"/>
                        </a:rPr>
                        <a:t> </a:t>
                      </a:r>
                      <a:r>
                        <a:rPr lang="en-IN" sz="1400" kern="100" dirty="0">
                          <a:effectLst/>
                          <a:latin typeface="Times New Roman" panose="02020603050405020304" pitchFamily="18" charset="0"/>
                          <a:cs typeface="Times New Roman" panose="02020603050405020304" pitchFamily="18" charset="0"/>
                        </a:rPr>
                        <a:t>28 Feb 2023</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6954" marR="16954" marT="8477" marB="8477"/>
                </a:tc>
                <a:tc>
                  <a:txBody>
                    <a:bodyPr/>
                    <a:lstStyle/>
                    <a:p>
                      <a:pPr marL="0" marR="0" algn="l">
                        <a:lnSpc>
                          <a:spcPct val="107000"/>
                        </a:lnSpc>
                        <a:spcBef>
                          <a:spcPts val="0"/>
                        </a:spcBef>
                        <a:spcAft>
                          <a:spcPts val="800"/>
                        </a:spcAft>
                      </a:pPr>
                      <a:r>
                        <a:rPr lang="en-IN" sz="1400" kern="100" dirty="0">
                          <a:effectLst/>
                          <a:latin typeface="Times New Roman" panose="02020603050405020304" pitchFamily="18" charset="0"/>
                          <a:cs typeface="Times New Roman" panose="02020603050405020304" pitchFamily="18" charset="0"/>
                        </a:rPr>
                        <a:t>Darknet traffic analysis, and classification system based on modified stacking ensemble learning algorithms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6954" marR="16954" marT="8477" marB="8477"/>
                </a:tc>
                <a:tc>
                  <a:txBody>
                    <a:bodyPr/>
                    <a:lstStyle/>
                    <a:p>
                      <a:pPr marL="342900" marR="0" lvl="0" indent="-342900" algn="l">
                        <a:lnSpc>
                          <a:spcPct val="107000"/>
                        </a:lnSpc>
                        <a:spcBef>
                          <a:spcPts val="0"/>
                        </a:spcBef>
                        <a:spcAft>
                          <a:spcPts val="800"/>
                        </a:spcAft>
                        <a:buFont typeface="Arial" panose="020B0604020202020204" pitchFamily="34" charset="0"/>
                        <a:buChar char="•"/>
                        <a:tabLst>
                          <a:tab pos="457200" algn="l"/>
                        </a:tabLst>
                      </a:pPr>
                      <a:r>
                        <a:rPr lang="en-IN" sz="1400" kern="100" dirty="0">
                          <a:effectLst/>
                          <a:latin typeface="Times New Roman" panose="02020603050405020304" pitchFamily="18" charset="0"/>
                          <a:cs typeface="Times New Roman" panose="02020603050405020304" pitchFamily="18" charset="0"/>
                        </a:rPr>
                        <a:t>Logistic Regression</a:t>
                      </a:r>
                    </a:p>
                    <a:p>
                      <a:pPr marL="342900" marR="0" lvl="0" indent="-342900" algn="l">
                        <a:lnSpc>
                          <a:spcPct val="107000"/>
                        </a:lnSpc>
                        <a:spcBef>
                          <a:spcPts val="0"/>
                        </a:spcBef>
                        <a:spcAft>
                          <a:spcPts val="800"/>
                        </a:spcAft>
                        <a:buFont typeface="Arial" panose="020B0604020202020204" pitchFamily="34" charset="0"/>
                        <a:buChar char="•"/>
                        <a:tabLst>
                          <a:tab pos="457200" algn="l"/>
                        </a:tabLst>
                      </a:pPr>
                      <a:r>
                        <a:rPr lang="en-IN" sz="1400" kern="100" dirty="0">
                          <a:effectLst/>
                          <a:latin typeface="Times New Roman" panose="02020603050405020304" pitchFamily="18" charset="0"/>
                          <a:cs typeface="Times New Roman" panose="02020603050405020304" pitchFamily="18" charset="0"/>
                        </a:rPr>
                        <a:t>KNN</a:t>
                      </a:r>
                    </a:p>
                    <a:p>
                      <a:pPr marL="342900" marR="0" lvl="0" indent="-342900" algn="l">
                        <a:lnSpc>
                          <a:spcPct val="107000"/>
                        </a:lnSpc>
                        <a:spcBef>
                          <a:spcPts val="0"/>
                        </a:spcBef>
                        <a:spcAft>
                          <a:spcPts val="800"/>
                        </a:spcAft>
                        <a:buFont typeface="Arial" panose="020B0604020202020204" pitchFamily="34" charset="0"/>
                        <a:buChar char="•"/>
                        <a:tabLst>
                          <a:tab pos="457200" algn="l"/>
                        </a:tabLst>
                      </a:pPr>
                      <a:r>
                        <a:rPr lang="en-IN" sz="1400" kern="100" dirty="0">
                          <a:effectLst/>
                          <a:latin typeface="Times New Roman" panose="02020603050405020304" pitchFamily="18" charset="0"/>
                          <a:cs typeface="Times New Roman" panose="02020603050405020304" pitchFamily="18" charset="0"/>
                        </a:rPr>
                        <a:t>SVM</a:t>
                      </a:r>
                    </a:p>
                    <a:p>
                      <a:pPr marL="342900" marR="0" lvl="0" indent="-342900" algn="l">
                        <a:lnSpc>
                          <a:spcPct val="107000"/>
                        </a:lnSpc>
                        <a:spcBef>
                          <a:spcPts val="0"/>
                        </a:spcBef>
                        <a:spcAft>
                          <a:spcPts val="800"/>
                        </a:spcAft>
                        <a:buFont typeface="Arial" panose="020B0604020202020204" pitchFamily="34" charset="0"/>
                        <a:buChar char="•"/>
                        <a:tabLst>
                          <a:tab pos="457200" algn="l"/>
                        </a:tabLst>
                      </a:pPr>
                      <a:r>
                        <a:rPr lang="en-IN" sz="1400" kern="100" dirty="0">
                          <a:effectLst/>
                          <a:latin typeface="Times New Roman" panose="02020603050405020304" pitchFamily="18" charset="0"/>
                          <a:cs typeface="Times New Roman" panose="02020603050405020304" pitchFamily="18" charset="0"/>
                        </a:rPr>
                        <a:t>Random Forest</a:t>
                      </a:r>
                    </a:p>
                    <a:p>
                      <a:pPr marL="342900" marR="0" lvl="0" indent="-342900" algn="l">
                        <a:lnSpc>
                          <a:spcPct val="107000"/>
                        </a:lnSpc>
                        <a:spcBef>
                          <a:spcPts val="0"/>
                        </a:spcBef>
                        <a:spcAft>
                          <a:spcPts val="800"/>
                        </a:spcAft>
                        <a:buFont typeface="Arial" panose="020B0604020202020204" pitchFamily="34" charset="0"/>
                        <a:buChar char="•"/>
                        <a:tabLst>
                          <a:tab pos="457200" algn="l"/>
                        </a:tabLst>
                      </a:pPr>
                      <a:r>
                        <a:rPr lang="en-IN" sz="1400" kern="100" dirty="0">
                          <a:effectLst/>
                          <a:latin typeface="Times New Roman" panose="02020603050405020304" pitchFamily="18" charset="0"/>
                          <a:cs typeface="Times New Roman" panose="02020603050405020304" pitchFamily="18" charset="0"/>
                        </a:rPr>
                        <a:t>ANN</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6954" marR="16954" marT="8477" marB="8477"/>
                </a:tc>
                <a:tc>
                  <a:txBody>
                    <a:bodyPr/>
                    <a:lstStyle/>
                    <a:p>
                      <a:pPr marL="0" marR="0" algn="l">
                        <a:lnSpc>
                          <a:spcPct val="107000"/>
                        </a:lnSpc>
                        <a:spcBef>
                          <a:spcPts val="0"/>
                        </a:spcBef>
                        <a:spcAft>
                          <a:spcPts val="800"/>
                        </a:spcAft>
                      </a:pPr>
                      <a:r>
                        <a:rPr lang="en-IN" sz="1300" kern="100" dirty="0">
                          <a:effectLst/>
                          <a:latin typeface="Times New Roman" panose="02020603050405020304" pitchFamily="18" charset="0"/>
                          <a:cs typeface="Times New Roman" panose="02020603050405020304" pitchFamily="18" charset="0"/>
                        </a:rPr>
                        <a:t>The system was tested on a dataset comprising more than 141,000 records analysed from CIC Darknet 2020. The experiment results demonstrated the study’s classifiers’ ability to distinguish between the malignant traffic and benign traffic easily. The classifiers can effectively detect known and unknown threats with high precision and accuracy greater than 99% in the training and 97% in the testing phases, with increments ranging from 4 to 64% by current algorithms.</a:t>
                      </a:r>
                      <a:endParaRPr lang="en-IN"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6954" marR="16954" marT="8477" marB="8477"/>
                </a:tc>
                <a:extLst>
                  <a:ext uri="{0D108BD9-81ED-4DB2-BD59-A6C34878D82A}">
                    <a16:rowId xmlns:a16="http://schemas.microsoft.com/office/drawing/2014/main" val="3704679270"/>
                  </a:ext>
                </a:extLst>
              </a:tr>
              <a:tr h="2613842">
                <a:tc>
                  <a:txBody>
                    <a:bodyPr/>
                    <a:lstStyle/>
                    <a:p>
                      <a:pPr marL="0" marR="0" algn="l">
                        <a:lnSpc>
                          <a:spcPct val="150000"/>
                        </a:lnSpc>
                        <a:spcBef>
                          <a:spcPts val="0"/>
                        </a:spcBef>
                        <a:spcAft>
                          <a:spcPts val="800"/>
                        </a:spcAft>
                      </a:pPr>
                      <a:r>
                        <a:rPr lang="en-IN" sz="1400" b="1" kern="100" dirty="0">
                          <a:effectLst/>
                          <a:latin typeface="Times New Roman" panose="02020603050405020304" pitchFamily="18" charset="0"/>
                          <a:cs typeface="Times New Roman" panose="02020603050405020304" pitchFamily="18" charset="0"/>
                        </a:rPr>
                        <a:t>PAPER 2: </a:t>
                      </a:r>
                      <a:r>
                        <a:rPr lang="en-IN" sz="1600" b="1" kern="100" dirty="0">
                          <a:effectLst/>
                          <a:latin typeface="Times New Roman" panose="02020603050405020304" pitchFamily="18" charset="0"/>
                          <a:cs typeface="Times New Roman" panose="02020603050405020304" pitchFamily="18" charset="0"/>
                        </a:rPr>
                        <a:t> </a:t>
                      </a:r>
                      <a:r>
                        <a:rPr lang="en-IN" sz="1200" u="sng" kern="100" dirty="0">
                          <a:effectLst/>
                          <a:latin typeface="Times New Roman" panose="02020603050405020304" pitchFamily="18" charset="0"/>
                          <a:cs typeface="Times New Roman" panose="02020603050405020304" pitchFamily="18" charset="0"/>
                          <a:hlinkClick r:id="rId3"/>
                        </a:rPr>
                        <a:t>https://doi.org/10.3390/electronics10070781</a:t>
                      </a:r>
                      <a:endParaRPr lang="en-IN" sz="1200" kern="100" dirty="0">
                        <a:effectLst/>
                        <a:latin typeface="Times New Roman" panose="02020603050405020304" pitchFamily="18" charset="0"/>
                        <a:cs typeface="Times New Roman" panose="02020603050405020304" pitchFamily="18" charset="0"/>
                      </a:endParaRPr>
                    </a:p>
                    <a:p>
                      <a:pPr marL="342900" marR="0" lvl="0" indent="-342900" algn="l">
                        <a:lnSpc>
                          <a:spcPct val="107000"/>
                        </a:lnSpc>
                        <a:spcBef>
                          <a:spcPts val="0"/>
                        </a:spcBef>
                        <a:spcAft>
                          <a:spcPts val="800"/>
                        </a:spcAft>
                        <a:buFont typeface="Arial" panose="020B0604020202020204" pitchFamily="34" charset="0"/>
                        <a:buChar char="•"/>
                        <a:tabLst>
                          <a:tab pos="457200" algn="l"/>
                        </a:tabLst>
                      </a:pPr>
                      <a:r>
                        <a:rPr lang="en-IN" sz="1400" kern="100" dirty="0">
                          <a:effectLst/>
                          <a:latin typeface="Times New Roman" panose="02020603050405020304" pitchFamily="18" charset="0"/>
                          <a:cs typeface="Times New Roman" panose="02020603050405020304" pitchFamily="18" charset="0"/>
                        </a:rPr>
                        <a:t>Konstantinos </a:t>
                      </a:r>
                      <a:r>
                        <a:rPr lang="en-IN" sz="1400" kern="100" dirty="0" err="1">
                          <a:effectLst/>
                          <a:latin typeface="Times New Roman" panose="02020603050405020304" pitchFamily="18" charset="0"/>
                          <a:cs typeface="Times New Roman" panose="02020603050405020304" pitchFamily="18" charset="0"/>
                        </a:rPr>
                        <a:t>Demertzis</a:t>
                      </a:r>
                      <a:endParaRPr lang="en-IN" sz="1400" kern="100" dirty="0">
                        <a:effectLst/>
                        <a:latin typeface="Times New Roman" panose="02020603050405020304" pitchFamily="18" charset="0"/>
                        <a:cs typeface="Times New Roman" panose="02020603050405020304" pitchFamily="18" charset="0"/>
                      </a:endParaRPr>
                    </a:p>
                    <a:p>
                      <a:pPr marL="342900" marR="0" lvl="0" indent="-342900" algn="l">
                        <a:lnSpc>
                          <a:spcPct val="107000"/>
                        </a:lnSpc>
                        <a:spcBef>
                          <a:spcPts val="0"/>
                        </a:spcBef>
                        <a:spcAft>
                          <a:spcPts val="800"/>
                        </a:spcAft>
                        <a:buFont typeface="Arial" panose="020B0604020202020204" pitchFamily="34" charset="0"/>
                        <a:buChar char="•"/>
                        <a:tabLst>
                          <a:tab pos="457200" algn="l"/>
                        </a:tabLst>
                      </a:pPr>
                      <a:r>
                        <a:rPr lang="en-IN" sz="1400" kern="100" dirty="0">
                          <a:effectLst/>
                          <a:latin typeface="Times New Roman" panose="02020603050405020304" pitchFamily="18" charset="0"/>
                          <a:cs typeface="Times New Roman" panose="02020603050405020304" pitchFamily="18" charset="0"/>
                        </a:rPr>
                        <a:t>Konstantinos </a:t>
                      </a:r>
                      <a:r>
                        <a:rPr lang="en-IN" sz="1400" kern="100" dirty="0" err="1">
                          <a:effectLst/>
                          <a:latin typeface="Times New Roman" panose="02020603050405020304" pitchFamily="18" charset="0"/>
                          <a:cs typeface="Times New Roman" panose="02020603050405020304" pitchFamily="18" charset="0"/>
                        </a:rPr>
                        <a:t>Tsiknas</a:t>
                      </a:r>
                      <a:endParaRPr lang="en-IN" sz="1400" kern="100" dirty="0">
                        <a:effectLst/>
                        <a:latin typeface="Times New Roman" panose="02020603050405020304" pitchFamily="18" charset="0"/>
                        <a:cs typeface="Times New Roman" panose="02020603050405020304" pitchFamily="18" charset="0"/>
                      </a:endParaRPr>
                    </a:p>
                    <a:p>
                      <a:pPr marL="342900" marR="0" lvl="0" indent="-342900" algn="l">
                        <a:lnSpc>
                          <a:spcPct val="107000"/>
                        </a:lnSpc>
                        <a:spcBef>
                          <a:spcPts val="0"/>
                        </a:spcBef>
                        <a:spcAft>
                          <a:spcPts val="800"/>
                        </a:spcAft>
                        <a:buFont typeface="Arial" panose="020B0604020202020204" pitchFamily="34" charset="0"/>
                        <a:buChar char="•"/>
                        <a:tabLst>
                          <a:tab pos="457200" algn="l"/>
                        </a:tabLst>
                      </a:pPr>
                      <a:r>
                        <a:rPr lang="en-IN" sz="1400" kern="100" dirty="0" err="1">
                          <a:effectLst/>
                          <a:latin typeface="Times New Roman" panose="02020603050405020304" pitchFamily="18" charset="0"/>
                          <a:cs typeface="Times New Roman" panose="02020603050405020304" pitchFamily="18" charset="0"/>
                        </a:rPr>
                        <a:t>Dimitrios</a:t>
                      </a:r>
                      <a:r>
                        <a:rPr lang="en-IN" sz="1400" kern="100" dirty="0">
                          <a:effectLst/>
                          <a:latin typeface="Times New Roman" panose="02020603050405020304" pitchFamily="18" charset="0"/>
                          <a:cs typeface="Times New Roman" panose="02020603050405020304" pitchFamily="18" charset="0"/>
                        </a:rPr>
                        <a:t> </a:t>
                      </a:r>
                      <a:r>
                        <a:rPr lang="en-IN" sz="1400" kern="100" dirty="0" err="1">
                          <a:effectLst/>
                          <a:latin typeface="Times New Roman" panose="02020603050405020304" pitchFamily="18" charset="0"/>
                          <a:cs typeface="Times New Roman" panose="02020603050405020304" pitchFamily="18" charset="0"/>
                        </a:rPr>
                        <a:t>Takezis</a:t>
                      </a:r>
                      <a:endParaRPr lang="en-IN" sz="1400" kern="100" dirty="0">
                        <a:effectLst/>
                        <a:latin typeface="Times New Roman" panose="02020603050405020304" pitchFamily="18" charset="0"/>
                        <a:cs typeface="Times New Roman" panose="02020603050405020304" pitchFamily="18" charset="0"/>
                      </a:endParaRPr>
                    </a:p>
                    <a:p>
                      <a:pPr marL="342900" marR="0" lvl="0" indent="-342900" algn="l">
                        <a:lnSpc>
                          <a:spcPct val="107000"/>
                        </a:lnSpc>
                        <a:spcBef>
                          <a:spcPts val="0"/>
                        </a:spcBef>
                        <a:spcAft>
                          <a:spcPts val="800"/>
                        </a:spcAft>
                        <a:buFont typeface="Arial" panose="020B0604020202020204" pitchFamily="34" charset="0"/>
                        <a:buChar char="•"/>
                        <a:tabLst>
                          <a:tab pos="457200" algn="l"/>
                        </a:tabLst>
                      </a:pPr>
                      <a:r>
                        <a:rPr lang="en-IN" sz="1400" kern="100" dirty="0" err="1">
                          <a:effectLst/>
                          <a:latin typeface="Times New Roman" panose="02020603050405020304" pitchFamily="18" charset="0"/>
                          <a:cs typeface="Times New Roman" panose="02020603050405020304" pitchFamily="18" charset="0"/>
                        </a:rPr>
                        <a:t>Charalabos</a:t>
                      </a:r>
                      <a:r>
                        <a:rPr lang="en-IN" sz="1400" kern="100" dirty="0">
                          <a:effectLst/>
                          <a:latin typeface="Times New Roman" panose="02020603050405020304" pitchFamily="18" charset="0"/>
                          <a:cs typeface="Times New Roman" panose="02020603050405020304" pitchFamily="18" charset="0"/>
                        </a:rPr>
                        <a:t> </a:t>
                      </a:r>
                      <a:r>
                        <a:rPr lang="en-IN" sz="1400" kern="100" dirty="0" err="1">
                          <a:effectLst/>
                          <a:latin typeface="Times New Roman" panose="02020603050405020304" pitchFamily="18" charset="0"/>
                          <a:cs typeface="Times New Roman" panose="02020603050405020304" pitchFamily="18" charset="0"/>
                        </a:rPr>
                        <a:t>Skianis</a:t>
                      </a:r>
                      <a:endParaRPr lang="en-IN" sz="1400" kern="100" dirty="0">
                        <a:effectLst/>
                        <a:latin typeface="Times New Roman" panose="02020603050405020304" pitchFamily="18" charset="0"/>
                        <a:cs typeface="Times New Roman" panose="02020603050405020304" pitchFamily="18" charset="0"/>
                      </a:endParaRPr>
                    </a:p>
                    <a:p>
                      <a:pPr marL="342900" marR="0" lvl="0" indent="-342900" algn="l">
                        <a:lnSpc>
                          <a:spcPct val="107000"/>
                        </a:lnSpc>
                        <a:spcBef>
                          <a:spcPts val="0"/>
                        </a:spcBef>
                        <a:spcAft>
                          <a:spcPts val="800"/>
                        </a:spcAft>
                        <a:buFont typeface="Arial" panose="020B0604020202020204" pitchFamily="34" charset="0"/>
                        <a:buChar char="•"/>
                        <a:tabLst>
                          <a:tab pos="457200" algn="l"/>
                        </a:tabLst>
                      </a:pPr>
                      <a:r>
                        <a:rPr lang="en-IN" sz="1400" kern="100" dirty="0" err="1">
                          <a:effectLst/>
                          <a:latin typeface="Times New Roman" panose="02020603050405020304" pitchFamily="18" charset="0"/>
                          <a:cs typeface="Times New Roman" panose="02020603050405020304" pitchFamily="18" charset="0"/>
                        </a:rPr>
                        <a:t>Lazaros</a:t>
                      </a:r>
                      <a:r>
                        <a:rPr lang="en-IN" sz="1400" kern="100" dirty="0">
                          <a:effectLst/>
                          <a:latin typeface="Times New Roman" panose="02020603050405020304" pitchFamily="18" charset="0"/>
                          <a:cs typeface="Times New Roman" panose="02020603050405020304" pitchFamily="18" charset="0"/>
                        </a:rPr>
                        <a:t> </a:t>
                      </a:r>
                      <a:r>
                        <a:rPr lang="en-IN" sz="1400" kern="100" dirty="0" err="1">
                          <a:effectLst/>
                          <a:latin typeface="Times New Roman" panose="02020603050405020304" pitchFamily="18" charset="0"/>
                          <a:cs typeface="Times New Roman" panose="02020603050405020304" pitchFamily="18" charset="0"/>
                        </a:rPr>
                        <a:t>Iliadis</a:t>
                      </a:r>
                      <a:endParaRPr lang="en-IN" sz="1400" kern="100" dirty="0">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IN" sz="1200" b="1" kern="100" dirty="0">
                          <a:effectLst/>
                          <a:latin typeface="Times New Roman" panose="02020603050405020304" pitchFamily="18" charset="0"/>
                          <a:cs typeface="Times New Roman" panose="02020603050405020304" pitchFamily="18" charset="0"/>
                        </a:rPr>
                        <a:t>PUBLISHED:  </a:t>
                      </a:r>
                      <a:r>
                        <a:rPr lang="en-IN" sz="1200" kern="100" dirty="0">
                          <a:effectLst/>
                          <a:latin typeface="Times New Roman" panose="02020603050405020304" pitchFamily="18" charset="0"/>
                          <a:cs typeface="Times New Roman" panose="02020603050405020304" pitchFamily="18" charset="0"/>
                        </a:rPr>
                        <a:t>25 March 2021</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6954" marR="16954" marT="8477" marB="8477"/>
                </a:tc>
                <a:tc>
                  <a:txBody>
                    <a:bodyPr/>
                    <a:lstStyle/>
                    <a:p>
                      <a:pPr marL="0" marR="0" algn="l">
                        <a:lnSpc>
                          <a:spcPct val="107000"/>
                        </a:lnSpc>
                        <a:spcBef>
                          <a:spcPts val="0"/>
                        </a:spcBef>
                        <a:spcAft>
                          <a:spcPts val="800"/>
                        </a:spcAft>
                      </a:pPr>
                      <a:r>
                        <a:rPr lang="en-IN" sz="1400" kern="100" dirty="0">
                          <a:effectLst/>
                          <a:latin typeface="Times New Roman" panose="02020603050405020304" pitchFamily="18" charset="0"/>
                          <a:cs typeface="Times New Roman" panose="02020603050405020304" pitchFamily="18" charset="0"/>
                        </a:rPr>
                        <a:t>Darknet Traffic Big-Data Analysis and Network Management for Real-Time Automating of the Malicious Intent Detection Process by a Weight Agnostic Neural Networks Framework</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6954" marR="16954" marT="8477" marB="8477"/>
                </a:tc>
                <a:tc>
                  <a:txBody>
                    <a:bodyPr/>
                    <a:lstStyle/>
                    <a:p>
                      <a:pPr marL="342900" marR="0" lvl="0" indent="-342900" algn="l">
                        <a:lnSpc>
                          <a:spcPct val="107000"/>
                        </a:lnSpc>
                        <a:spcBef>
                          <a:spcPts val="0"/>
                        </a:spcBef>
                        <a:spcAft>
                          <a:spcPts val="800"/>
                        </a:spcAft>
                        <a:buFont typeface="Arial" panose="020B0604020202020204" pitchFamily="34" charset="0"/>
                        <a:buChar char="•"/>
                        <a:tabLst>
                          <a:tab pos="457200" algn="l"/>
                        </a:tabLst>
                      </a:pPr>
                      <a:r>
                        <a:rPr lang="en-IN" sz="1400" kern="100" dirty="0">
                          <a:effectLst/>
                          <a:latin typeface="Times New Roman" panose="02020603050405020304" pitchFamily="18" charset="0"/>
                          <a:cs typeface="Times New Roman" panose="02020603050405020304" pitchFamily="18" charset="0"/>
                        </a:rPr>
                        <a:t>Extreme Gradient Boosting (XGB)</a:t>
                      </a:r>
                    </a:p>
                    <a:p>
                      <a:pPr marL="342900" marR="0" lvl="0" indent="-342900" algn="l">
                        <a:lnSpc>
                          <a:spcPct val="107000"/>
                        </a:lnSpc>
                        <a:spcBef>
                          <a:spcPts val="0"/>
                        </a:spcBef>
                        <a:spcAft>
                          <a:spcPts val="800"/>
                        </a:spcAft>
                        <a:buFont typeface="Arial" panose="020B0604020202020204" pitchFamily="34" charset="0"/>
                        <a:buChar char="•"/>
                        <a:tabLst>
                          <a:tab pos="457200" algn="l"/>
                        </a:tabLst>
                      </a:pPr>
                      <a:r>
                        <a:rPr lang="en-IN" sz="1400" kern="100" dirty="0">
                          <a:effectLst/>
                          <a:latin typeface="Times New Roman" panose="02020603050405020304" pitchFamily="18" charset="0"/>
                          <a:cs typeface="Times New Roman" panose="02020603050405020304" pitchFamily="18" charset="0"/>
                        </a:rPr>
                        <a:t>Linear Discriminant Analysis</a:t>
                      </a:r>
                    </a:p>
                    <a:p>
                      <a:pPr marL="342900" marR="0" lvl="0" indent="-342900" algn="l">
                        <a:lnSpc>
                          <a:spcPct val="107000"/>
                        </a:lnSpc>
                        <a:spcBef>
                          <a:spcPts val="0"/>
                        </a:spcBef>
                        <a:spcAft>
                          <a:spcPts val="800"/>
                        </a:spcAft>
                        <a:buFont typeface="Arial" panose="020B0604020202020204" pitchFamily="34" charset="0"/>
                        <a:buChar char="•"/>
                        <a:tabLst>
                          <a:tab pos="457200" algn="l"/>
                        </a:tabLst>
                      </a:pPr>
                      <a:r>
                        <a:rPr lang="en-IN" sz="1400" kern="100" dirty="0">
                          <a:effectLst/>
                          <a:latin typeface="Times New Roman" panose="02020603050405020304" pitchFamily="18" charset="0"/>
                          <a:cs typeface="Times New Roman" panose="02020603050405020304" pitchFamily="18" charset="0"/>
                        </a:rPr>
                        <a:t>Linear Discriminant Analysis</a:t>
                      </a:r>
                    </a:p>
                    <a:p>
                      <a:pPr marL="342900" marR="0" lvl="0" indent="-342900" algn="l">
                        <a:lnSpc>
                          <a:spcPct val="107000"/>
                        </a:lnSpc>
                        <a:spcBef>
                          <a:spcPts val="0"/>
                        </a:spcBef>
                        <a:spcAft>
                          <a:spcPts val="800"/>
                        </a:spcAft>
                        <a:buFont typeface="Arial" panose="020B0604020202020204" pitchFamily="34" charset="0"/>
                        <a:buChar char="•"/>
                        <a:tabLst>
                          <a:tab pos="457200" algn="l"/>
                        </a:tabLst>
                      </a:pPr>
                      <a:r>
                        <a:rPr lang="en-IN" sz="1400" kern="100" dirty="0">
                          <a:effectLst/>
                          <a:latin typeface="Times New Roman" panose="02020603050405020304" pitchFamily="18" charset="0"/>
                          <a:cs typeface="Times New Roman" panose="02020603050405020304" pitchFamily="18" charset="0"/>
                        </a:rPr>
                        <a:t>Ridge Classifier</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6954" marR="16954" marT="8477" marB="8477"/>
                </a:tc>
                <a:tc>
                  <a:txBody>
                    <a:bodyPr/>
                    <a:lstStyle/>
                    <a:p>
                      <a:pPr marL="0" marR="0" algn="l">
                        <a:lnSpc>
                          <a:spcPct val="107000"/>
                        </a:lnSpc>
                        <a:spcBef>
                          <a:spcPts val="0"/>
                        </a:spcBef>
                        <a:spcAft>
                          <a:spcPts val="800"/>
                        </a:spcAft>
                      </a:pPr>
                      <a:r>
                        <a:rPr lang="en-IN" sz="1300" kern="100" dirty="0">
                          <a:effectLst/>
                          <a:latin typeface="Times New Roman" panose="02020603050405020304" pitchFamily="18" charset="0"/>
                          <a:cs typeface="Times New Roman" panose="02020603050405020304" pitchFamily="18" charset="0"/>
                        </a:rPr>
                        <a:t>The Reservoir model (11-17-09) that gave the highest results surpassed the algorithms Light Gradient Boosting Machine, Ridge Classifier, Linear Discriminant Analysis, Quadratic Discriminant Analysis, Logistic Regression, Naïve Bayes, SVM—Linear Kernel, and Ada Boost.</a:t>
                      </a:r>
                      <a:endParaRPr lang="en-IN"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6954" marR="16954" marT="8477" marB="8477"/>
                </a:tc>
                <a:extLst>
                  <a:ext uri="{0D108BD9-81ED-4DB2-BD59-A6C34878D82A}">
                    <a16:rowId xmlns:a16="http://schemas.microsoft.com/office/drawing/2014/main" val="1494738662"/>
                  </a:ext>
                </a:extLst>
              </a:tr>
            </a:tbl>
          </a:graphicData>
        </a:graphic>
      </p:graphicFrame>
    </p:spTree>
    <p:extLst>
      <p:ext uri="{BB962C8B-B14F-4D97-AF65-F5344CB8AC3E}">
        <p14:creationId xmlns:p14="http://schemas.microsoft.com/office/powerpoint/2010/main" val="3381860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932586-F36B-FBE3-35CC-6A8D5C2FCB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graphicFrame>
        <p:nvGraphicFramePr>
          <p:cNvPr id="5" name="Table 4">
            <a:extLst>
              <a:ext uri="{FF2B5EF4-FFF2-40B4-BE49-F238E27FC236}">
                <a16:creationId xmlns:a16="http://schemas.microsoft.com/office/drawing/2014/main" id="{D1DFFE72-8607-4005-6083-886C6FBF6C96}"/>
              </a:ext>
            </a:extLst>
          </p:cNvPr>
          <p:cNvGraphicFramePr>
            <a:graphicFrameLocks noGrp="1"/>
          </p:cNvGraphicFramePr>
          <p:nvPr>
            <p:extLst>
              <p:ext uri="{D42A27DB-BD31-4B8C-83A1-F6EECF244321}">
                <p14:modId xmlns:p14="http://schemas.microsoft.com/office/powerpoint/2010/main" val="537048484"/>
              </p:ext>
            </p:extLst>
          </p:nvPr>
        </p:nvGraphicFramePr>
        <p:xfrm>
          <a:off x="34413" y="136524"/>
          <a:ext cx="9075174" cy="6715688"/>
        </p:xfrm>
        <a:graphic>
          <a:graphicData uri="http://schemas.openxmlformats.org/drawingml/2006/table">
            <a:tbl>
              <a:tblPr firstRow="1" bandRow="1">
                <a:tableStyleId>{5C22544A-7EE6-4342-B048-85BDC9FD1C3A}</a:tableStyleId>
              </a:tblPr>
              <a:tblGrid>
                <a:gridCol w="2327115">
                  <a:extLst>
                    <a:ext uri="{9D8B030D-6E8A-4147-A177-3AD203B41FA5}">
                      <a16:colId xmlns:a16="http://schemas.microsoft.com/office/drawing/2014/main" val="3614533320"/>
                    </a:ext>
                  </a:extLst>
                </a:gridCol>
                <a:gridCol w="1908517">
                  <a:extLst>
                    <a:ext uri="{9D8B030D-6E8A-4147-A177-3AD203B41FA5}">
                      <a16:colId xmlns:a16="http://schemas.microsoft.com/office/drawing/2014/main" val="3753157508"/>
                    </a:ext>
                  </a:extLst>
                </a:gridCol>
                <a:gridCol w="1751335">
                  <a:extLst>
                    <a:ext uri="{9D8B030D-6E8A-4147-A177-3AD203B41FA5}">
                      <a16:colId xmlns:a16="http://schemas.microsoft.com/office/drawing/2014/main" val="377757793"/>
                    </a:ext>
                  </a:extLst>
                </a:gridCol>
                <a:gridCol w="3088207">
                  <a:extLst>
                    <a:ext uri="{9D8B030D-6E8A-4147-A177-3AD203B41FA5}">
                      <a16:colId xmlns:a16="http://schemas.microsoft.com/office/drawing/2014/main" val="4004673462"/>
                    </a:ext>
                  </a:extLst>
                </a:gridCol>
              </a:tblGrid>
              <a:tr h="3833597">
                <a:tc>
                  <a:txBody>
                    <a:bodyPr/>
                    <a:lstStyle/>
                    <a:p>
                      <a:pPr marL="0" marR="0" algn="l">
                        <a:lnSpc>
                          <a:spcPct val="107000"/>
                        </a:lnSpc>
                        <a:spcBef>
                          <a:spcPts val="0"/>
                        </a:spcBef>
                        <a:spcAft>
                          <a:spcPts val="800"/>
                        </a:spcAft>
                      </a:pPr>
                      <a:r>
                        <a:rPr lang="en-IN" sz="1200" b="1" dirty="0">
                          <a:effectLst/>
                          <a:latin typeface="Times New Roman" panose="02020603050405020304" pitchFamily="18" charset="0"/>
                          <a:cs typeface="Times New Roman" panose="02020603050405020304" pitchFamily="18" charset="0"/>
                        </a:rPr>
                        <a:t>PAPER 3:</a:t>
                      </a:r>
                      <a:r>
                        <a:rPr lang="en-IN" sz="1200" dirty="0">
                          <a:effectLst/>
                          <a:latin typeface="Times New Roman" panose="02020603050405020304" pitchFamily="18" charset="0"/>
                          <a:cs typeface="Times New Roman" panose="02020603050405020304" pitchFamily="18" charset="0"/>
                        </a:rPr>
                        <a:t>  </a:t>
                      </a:r>
                      <a:r>
                        <a:rPr lang="en-IN" sz="1200" b="0" u="sng" dirty="0">
                          <a:solidFill>
                            <a:schemeClr val="bg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https://doi.org/10.3390/electronics11040556</a:t>
                      </a:r>
                      <a:endParaRPr lang="en-IN" sz="1200" b="0" dirty="0">
                        <a:solidFill>
                          <a:schemeClr val="bg1"/>
                        </a:solidFill>
                        <a:effectLst/>
                        <a:latin typeface="Times New Roman" panose="02020603050405020304" pitchFamily="18" charset="0"/>
                        <a:cs typeface="Times New Roman" panose="02020603050405020304" pitchFamily="18" charset="0"/>
                      </a:endParaRPr>
                    </a:p>
                    <a:p>
                      <a:pPr marL="342900" marR="0" lvl="0" indent="-342900" algn="l">
                        <a:lnSpc>
                          <a:spcPct val="107000"/>
                        </a:lnSpc>
                        <a:spcBef>
                          <a:spcPts val="0"/>
                        </a:spcBef>
                        <a:spcAft>
                          <a:spcPts val="0"/>
                        </a:spcAft>
                        <a:buFont typeface="Symbol" panose="05050102010706020507" pitchFamily="18" charset="2"/>
                        <a:buChar char=""/>
                      </a:pPr>
                      <a:r>
                        <a:rPr lang="en-IN" sz="1400" b="0" dirty="0" err="1">
                          <a:effectLst/>
                          <a:latin typeface="Times New Roman" panose="02020603050405020304" pitchFamily="18" charset="0"/>
                          <a:cs typeface="Times New Roman" panose="02020603050405020304" pitchFamily="18" charset="0"/>
                        </a:rPr>
                        <a:t>Qasem</a:t>
                      </a:r>
                      <a:r>
                        <a:rPr lang="en-IN" sz="1400" b="0" dirty="0">
                          <a:effectLst/>
                          <a:latin typeface="Times New Roman" panose="02020603050405020304" pitchFamily="18" charset="0"/>
                          <a:cs typeface="Times New Roman" panose="02020603050405020304" pitchFamily="18" charset="0"/>
                        </a:rPr>
                        <a:t> Abu Al-</a:t>
                      </a:r>
                      <a:r>
                        <a:rPr lang="en-IN" sz="1400" b="0" dirty="0" err="1">
                          <a:effectLst/>
                          <a:latin typeface="Times New Roman" panose="02020603050405020304" pitchFamily="18" charset="0"/>
                          <a:cs typeface="Times New Roman" panose="02020603050405020304" pitchFamily="18" charset="0"/>
                        </a:rPr>
                        <a:t>Haija</a:t>
                      </a:r>
                      <a:endParaRPr lang="en-IN" sz="1200" b="0" dirty="0">
                        <a:effectLst/>
                        <a:latin typeface="Times New Roman" panose="02020603050405020304" pitchFamily="18" charset="0"/>
                        <a:cs typeface="Times New Roman" panose="02020603050405020304" pitchFamily="18" charset="0"/>
                      </a:endParaRPr>
                    </a:p>
                    <a:p>
                      <a:pPr marL="342900" marR="0" lvl="0" indent="-342900" algn="l">
                        <a:lnSpc>
                          <a:spcPct val="107000"/>
                        </a:lnSpc>
                        <a:spcBef>
                          <a:spcPts val="0"/>
                        </a:spcBef>
                        <a:spcAft>
                          <a:spcPts val="0"/>
                        </a:spcAft>
                        <a:buFont typeface="Symbol" panose="05050102010706020507" pitchFamily="18" charset="2"/>
                        <a:buChar char=""/>
                      </a:pPr>
                      <a:r>
                        <a:rPr lang="en-IN" sz="1400" b="0" dirty="0">
                          <a:effectLst/>
                          <a:latin typeface="Times New Roman" panose="02020603050405020304" pitchFamily="18" charset="0"/>
                          <a:cs typeface="Times New Roman" panose="02020603050405020304" pitchFamily="18" charset="0"/>
                        </a:rPr>
                        <a:t>Moez </a:t>
                      </a:r>
                      <a:r>
                        <a:rPr lang="en-IN" sz="1400" b="0" dirty="0" err="1">
                          <a:effectLst/>
                          <a:latin typeface="Times New Roman" panose="02020603050405020304" pitchFamily="18" charset="0"/>
                          <a:cs typeface="Times New Roman" panose="02020603050405020304" pitchFamily="18" charset="0"/>
                        </a:rPr>
                        <a:t>Krichen</a:t>
                      </a:r>
                      <a:r>
                        <a:rPr lang="en-IN" sz="1400" b="0" dirty="0">
                          <a:effectLst/>
                          <a:latin typeface="Times New Roman" panose="02020603050405020304" pitchFamily="18" charset="0"/>
                          <a:cs typeface="Times New Roman" panose="02020603050405020304" pitchFamily="18" charset="0"/>
                        </a:rPr>
                        <a:t> </a:t>
                      </a:r>
                      <a:endParaRPr lang="en-IN" sz="1200" b="0" dirty="0">
                        <a:effectLst/>
                        <a:latin typeface="Times New Roman" panose="02020603050405020304" pitchFamily="18" charset="0"/>
                        <a:cs typeface="Times New Roman" panose="02020603050405020304" pitchFamily="18" charset="0"/>
                      </a:endParaRPr>
                    </a:p>
                    <a:p>
                      <a:pPr marL="342900" marR="0" lvl="0" indent="-342900" algn="l">
                        <a:lnSpc>
                          <a:spcPct val="107000"/>
                        </a:lnSpc>
                        <a:spcBef>
                          <a:spcPts val="0"/>
                        </a:spcBef>
                        <a:spcAft>
                          <a:spcPts val="800"/>
                        </a:spcAft>
                        <a:buFont typeface="Symbol" panose="05050102010706020507" pitchFamily="18" charset="2"/>
                        <a:buChar char=""/>
                      </a:pPr>
                      <a:r>
                        <a:rPr lang="en-IN" sz="1400" b="0" dirty="0" err="1">
                          <a:effectLst/>
                          <a:latin typeface="Times New Roman" panose="02020603050405020304" pitchFamily="18" charset="0"/>
                          <a:cs typeface="Times New Roman" panose="02020603050405020304" pitchFamily="18" charset="0"/>
                        </a:rPr>
                        <a:t>Wejdan</a:t>
                      </a:r>
                      <a:r>
                        <a:rPr lang="en-IN" sz="1400" b="0" dirty="0">
                          <a:effectLst/>
                          <a:latin typeface="Times New Roman" panose="02020603050405020304" pitchFamily="18" charset="0"/>
                          <a:cs typeface="Times New Roman" panose="02020603050405020304" pitchFamily="18" charset="0"/>
                        </a:rPr>
                        <a:t> Abu </a:t>
                      </a:r>
                      <a:r>
                        <a:rPr lang="en-IN" sz="1400" b="0" dirty="0" err="1">
                          <a:effectLst/>
                          <a:latin typeface="Times New Roman" panose="02020603050405020304" pitchFamily="18" charset="0"/>
                          <a:cs typeface="Times New Roman" panose="02020603050405020304" pitchFamily="18" charset="0"/>
                        </a:rPr>
                        <a:t>Elhaija</a:t>
                      </a:r>
                      <a:r>
                        <a:rPr lang="en-US" sz="1600" b="0" dirty="0">
                          <a:effectLst/>
                          <a:latin typeface="Times New Roman" panose="02020603050405020304" pitchFamily="18" charset="0"/>
                          <a:cs typeface="Times New Roman" panose="02020603050405020304" pitchFamily="18" charset="0"/>
                        </a:rPr>
                        <a:t>   </a:t>
                      </a:r>
                      <a:endParaRPr lang="en-IN" sz="1200" b="0" dirty="0">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IN" sz="1100" dirty="0">
                          <a:effectLst/>
                          <a:latin typeface="Times New Roman" panose="02020603050405020304" pitchFamily="18" charset="0"/>
                          <a:cs typeface="Times New Roman" panose="02020603050405020304" pitchFamily="18" charset="0"/>
                        </a:rPr>
                        <a:t>PUBLISHED: </a:t>
                      </a:r>
                      <a:r>
                        <a:rPr lang="en-IN" sz="1200" dirty="0">
                          <a:effectLst/>
                          <a:latin typeface="Times New Roman" panose="02020603050405020304" pitchFamily="18" charset="0"/>
                          <a:cs typeface="Times New Roman" panose="02020603050405020304" pitchFamily="18" charset="0"/>
                        </a:rPr>
                        <a:t> </a:t>
                      </a:r>
                      <a:r>
                        <a:rPr lang="en-IN" sz="1200" b="0" dirty="0">
                          <a:effectLst/>
                          <a:latin typeface="Times New Roman" panose="02020603050405020304" pitchFamily="18" charset="0"/>
                          <a:cs typeface="Times New Roman" panose="02020603050405020304" pitchFamily="18" charset="0"/>
                        </a:rPr>
                        <a:t>12 Feb 2022</a:t>
                      </a:r>
                      <a:endParaRPr lang="en-IN"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544" marR="29544" marT="14772" marB="14772"/>
                </a:tc>
                <a:tc>
                  <a:txBody>
                    <a:bodyPr/>
                    <a:lstStyle/>
                    <a:p>
                      <a:pPr marL="0" marR="0" algn="l">
                        <a:lnSpc>
                          <a:spcPct val="107000"/>
                        </a:lnSpc>
                        <a:spcBef>
                          <a:spcPts val="0"/>
                        </a:spcBef>
                        <a:spcAft>
                          <a:spcPts val="800"/>
                        </a:spcAft>
                      </a:pPr>
                      <a:r>
                        <a:rPr lang="en-IN" sz="1400" b="0" dirty="0">
                          <a:effectLst/>
                          <a:latin typeface="Times New Roman" panose="02020603050405020304" pitchFamily="18" charset="0"/>
                          <a:cs typeface="Times New Roman" panose="02020603050405020304" pitchFamily="18" charset="0"/>
                        </a:rPr>
                        <a:t>Machine-Learning-Based Darknet Traffic Detection System for IoT Applications</a:t>
                      </a:r>
                      <a:endParaRPr lang="en-IN"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544" marR="29544" marT="14772" marB="14772"/>
                </a:tc>
                <a:tc>
                  <a:txBody>
                    <a:bodyPr/>
                    <a:lstStyle/>
                    <a:p>
                      <a:pPr marL="342900" marR="0" lvl="0" indent="-342900" algn="l">
                        <a:lnSpc>
                          <a:spcPct val="107000"/>
                        </a:lnSpc>
                        <a:spcBef>
                          <a:spcPts val="0"/>
                        </a:spcBef>
                        <a:spcAft>
                          <a:spcPts val="800"/>
                        </a:spcAft>
                        <a:buFont typeface="Arial" panose="020B0604020202020204" pitchFamily="34" charset="0"/>
                        <a:buChar char="•"/>
                        <a:tabLst>
                          <a:tab pos="457200" algn="l"/>
                        </a:tabLst>
                      </a:pPr>
                      <a:r>
                        <a:rPr lang="en-IN" sz="1400" b="0" dirty="0">
                          <a:effectLst/>
                          <a:latin typeface="Times New Roman" panose="02020603050405020304" pitchFamily="18" charset="0"/>
                          <a:cs typeface="Times New Roman" panose="02020603050405020304" pitchFamily="18" charset="0"/>
                        </a:rPr>
                        <a:t>Bagging Decision Tree Ensembles</a:t>
                      </a:r>
                      <a:endParaRPr lang="en-IN" sz="1200" b="0" dirty="0">
                        <a:effectLst/>
                        <a:latin typeface="Times New Roman" panose="02020603050405020304" pitchFamily="18" charset="0"/>
                        <a:cs typeface="Times New Roman" panose="02020603050405020304" pitchFamily="18" charset="0"/>
                      </a:endParaRPr>
                    </a:p>
                    <a:p>
                      <a:pPr marL="342900" marR="0" lvl="0" indent="-342900" algn="l">
                        <a:lnSpc>
                          <a:spcPct val="107000"/>
                        </a:lnSpc>
                        <a:spcBef>
                          <a:spcPts val="0"/>
                        </a:spcBef>
                        <a:spcAft>
                          <a:spcPts val="800"/>
                        </a:spcAft>
                        <a:buFont typeface="Arial" panose="020B0604020202020204" pitchFamily="34" charset="0"/>
                        <a:buChar char="•"/>
                        <a:tabLst>
                          <a:tab pos="457200" algn="l"/>
                        </a:tabLst>
                      </a:pPr>
                      <a:r>
                        <a:rPr lang="en-IN" sz="1400" b="0" dirty="0">
                          <a:effectLst/>
                          <a:latin typeface="Times New Roman" panose="02020603050405020304" pitchFamily="18" charset="0"/>
                          <a:cs typeface="Times New Roman" panose="02020603050405020304" pitchFamily="18" charset="0"/>
                        </a:rPr>
                        <a:t>AdaBoost decision tree ensembles (ADA-DT)</a:t>
                      </a:r>
                      <a:endParaRPr lang="en-IN" sz="1200" b="0" dirty="0">
                        <a:effectLst/>
                        <a:latin typeface="Times New Roman" panose="02020603050405020304" pitchFamily="18" charset="0"/>
                        <a:cs typeface="Times New Roman" panose="02020603050405020304" pitchFamily="18" charset="0"/>
                      </a:endParaRPr>
                    </a:p>
                    <a:p>
                      <a:pPr marL="342900" marR="0" lvl="0" indent="-342900" algn="l">
                        <a:lnSpc>
                          <a:spcPct val="107000"/>
                        </a:lnSpc>
                        <a:spcBef>
                          <a:spcPts val="0"/>
                        </a:spcBef>
                        <a:spcAft>
                          <a:spcPts val="800"/>
                        </a:spcAft>
                        <a:buFont typeface="Arial" panose="020B0604020202020204" pitchFamily="34" charset="0"/>
                        <a:buChar char="•"/>
                        <a:tabLst>
                          <a:tab pos="457200" algn="l"/>
                        </a:tabLst>
                      </a:pPr>
                      <a:r>
                        <a:rPr lang="en-IN" sz="1400" b="0" dirty="0">
                          <a:effectLst/>
                          <a:latin typeface="Times New Roman" panose="02020603050405020304" pitchFamily="18" charset="0"/>
                          <a:cs typeface="Times New Roman" panose="02020603050405020304" pitchFamily="18" charset="0"/>
                        </a:rPr>
                        <a:t>RUS Boosted decision tree ensembles (RUS-DT)</a:t>
                      </a:r>
                      <a:endParaRPr lang="en-IN"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544" marR="29544" marT="14772" marB="14772"/>
                </a:tc>
                <a:tc>
                  <a:txBody>
                    <a:bodyPr/>
                    <a:lstStyle/>
                    <a:p>
                      <a:pPr marL="0" marR="0" algn="l">
                        <a:lnSpc>
                          <a:spcPct val="107000"/>
                        </a:lnSpc>
                        <a:spcBef>
                          <a:spcPts val="0"/>
                        </a:spcBef>
                        <a:spcAft>
                          <a:spcPts val="800"/>
                        </a:spcAft>
                      </a:pPr>
                      <a:r>
                        <a:rPr lang="en-IN" sz="1600" b="0" dirty="0">
                          <a:effectLst/>
                          <a:latin typeface="Times New Roman" panose="02020603050405020304" pitchFamily="18" charset="0"/>
                          <a:cs typeface="Times New Roman" panose="02020603050405020304" pitchFamily="18" charset="0"/>
                        </a:rPr>
                        <a:t>Performance analysis demonstrates that bagging ensemble techniques (BAG-DT) offer better accuracy and lower error rates than other implemented supervised learning techniques, scoring a 99.50% of classification accuracy with a low inferencing overhead of 9.09 µ second.</a:t>
                      </a:r>
                      <a:endParaRPr lang="en-IN"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544" marR="29544" marT="14772" marB="14772"/>
                </a:tc>
                <a:extLst>
                  <a:ext uri="{0D108BD9-81ED-4DB2-BD59-A6C34878D82A}">
                    <a16:rowId xmlns:a16="http://schemas.microsoft.com/office/drawing/2014/main" val="3619903040"/>
                  </a:ext>
                </a:extLst>
              </a:tr>
              <a:tr h="2470008">
                <a:tc>
                  <a:txBody>
                    <a:bodyPr/>
                    <a:lstStyle/>
                    <a:p>
                      <a:pPr marL="0" marR="0" algn="l">
                        <a:lnSpc>
                          <a:spcPct val="107000"/>
                        </a:lnSpc>
                        <a:spcBef>
                          <a:spcPts val="0"/>
                        </a:spcBef>
                        <a:spcAft>
                          <a:spcPts val="800"/>
                        </a:spcAft>
                      </a:pPr>
                      <a:r>
                        <a:rPr lang="en-IN" sz="1200" b="1" dirty="0">
                          <a:effectLst/>
                          <a:latin typeface="Times New Roman" panose="02020603050405020304" pitchFamily="18" charset="0"/>
                          <a:cs typeface="Times New Roman" panose="02020603050405020304" pitchFamily="18" charset="0"/>
                        </a:rPr>
                        <a:t>PAPER 4:   </a:t>
                      </a:r>
                      <a:r>
                        <a:rPr lang="en-IN" sz="1200" u="sng" dirty="0">
                          <a:effectLst/>
                          <a:latin typeface="Times New Roman" panose="02020603050405020304" pitchFamily="18" charset="0"/>
                          <a:cs typeface="Times New Roman" panose="02020603050405020304" pitchFamily="18" charset="0"/>
                          <a:hlinkClick r:id="rId3"/>
                        </a:rPr>
                        <a:t>https://ssrn.com/abstract=3949786</a:t>
                      </a:r>
                      <a:endParaRPr lang="en-IN" sz="1200" dirty="0">
                        <a:effectLst/>
                        <a:latin typeface="Times New Roman" panose="02020603050405020304" pitchFamily="18" charset="0"/>
                        <a:cs typeface="Times New Roman" panose="02020603050405020304" pitchFamily="18" charset="0"/>
                      </a:endParaRPr>
                    </a:p>
                    <a:p>
                      <a:pPr marL="342900" marR="0" lvl="0" indent="-342900" algn="l">
                        <a:lnSpc>
                          <a:spcPct val="107000"/>
                        </a:lnSpc>
                        <a:spcBef>
                          <a:spcPts val="0"/>
                        </a:spcBef>
                        <a:spcAft>
                          <a:spcPts val="0"/>
                        </a:spcAft>
                        <a:buFont typeface="Symbol" panose="05050102010706020507" pitchFamily="18" charset="2"/>
                        <a:buChar char=""/>
                      </a:pPr>
                      <a:r>
                        <a:rPr lang="en-IN" sz="1400" dirty="0">
                          <a:effectLst/>
                          <a:latin typeface="Times New Roman" panose="02020603050405020304" pitchFamily="18" charset="0"/>
                          <a:cs typeface="Times New Roman" panose="02020603050405020304" pitchFamily="18" charset="0"/>
                        </a:rPr>
                        <a:t>Andrew </a:t>
                      </a:r>
                      <a:r>
                        <a:rPr lang="en-IN" sz="1400" dirty="0" err="1">
                          <a:effectLst/>
                          <a:latin typeface="Times New Roman" panose="02020603050405020304" pitchFamily="18" charset="0"/>
                          <a:cs typeface="Times New Roman" panose="02020603050405020304" pitchFamily="18" charset="0"/>
                        </a:rPr>
                        <a:t>Allhusen</a:t>
                      </a:r>
                      <a:r>
                        <a:rPr lang="en-IN" sz="1400" dirty="0">
                          <a:effectLst/>
                          <a:latin typeface="Times New Roman" panose="02020603050405020304" pitchFamily="18" charset="0"/>
                          <a:cs typeface="Times New Roman" panose="02020603050405020304" pitchFamily="18" charset="0"/>
                        </a:rPr>
                        <a:t> Moez </a:t>
                      </a:r>
                      <a:endParaRPr lang="en-IN" sz="1200" dirty="0">
                        <a:effectLst/>
                        <a:latin typeface="Times New Roman" panose="02020603050405020304" pitchFamily="18" charset="0"/>
                        <a:cs typeface="Times New Roman" panose="02020603050405020304" pitchFamily="18" charset="0"/>
                      </a:endParaRPr>
                    </a:p>
                    <a:p>
                      <a:pPr marL="342900" marR="0" lvl="0" indent="-342900" algn="l">
                        <a:lnSpc>
                          <a:spcPct val="107000"/>
                        </a:lnSpc>
                        <a:spcBef>
                          <a:spcPts val="0"/>
                        </a:spcBef>
                        <a:spcAft>
                          <a:spcPts val="0"/>
                        </a:spcAft>
                        <a:buFont typeface="Symbol" panose="05050102010706020507" pitchFamily="18" charset="2"/>
                        <a:buChar char=""/>
                      </a:pPr>
                      <a:r>
                        <a:rPr lang="en-IN" sz="1400" dirty="0">
                          <a:effectLst/>
                          <a:latin typeface="Times New Roman" panose="02020603050405020304" pitchFamily="18" charset="0"/>
                          <a:cs typeface="Times New Roman" panose="02020603050405020304" pitchFamily="18" charset="0"/>
                        </a:rPr>
                        <a:t>Izzat </a:t>
                      </a:r>
                      <a:r>
                        <a:rPr lang="en-IN" sz="1400" dirty="0" err="1">
                          <a:effectLst/>
                          <a:latin typeface="Times New Roman" panose="02020603050405020304" pitchFamily="18" charset="0"/>
                          <a:cs typeface="Times New Roman" panose="02020603050405020304" pitchFamily="18" charset="0"/>
                        </a:rPr>
                        <a:t>Alsmadi</a:t>
                      </a:r>
                      <a:endParaRPr lang="en-IN" sz="1200" dirty="0">
                        <a:effectLst/>
                        <a:latin typeface="Times New Roman" panose="02020603050405020304" pitchFamily="18" charset="0"/>
                        <a:cs typeface="Times New Roman" panose="02020603050405020304" pitchFamily="18" charset="0"/>
                      </a:endParaRPr>
                    </a:p>
                    <a:p>
                      <a:pPr marL="342900" marR="0" lvl="0" indent="-342900" algn="l">
                        <a:lnSpc>
                          <a:spcPct val="107000"/>
                        </a:lnSpc>
                        <a:spcBef>
                          <a:spcPts val="0"/>
                        </a:spcBef>
                        <a:spcAft>
                          <a:spcPts val="0"/>
                        </a:spcAft>
                        <a:buFont typeface="Symbol" panose="05050102010706020507" pitchFamily="18" charset="2"/>
                        <a:buChar char=""/>
                      </a:pPr>
                      <a:r>
                        <a:rPr lang="en-IN" sz="1400" dirty="0">
                          <a:effectLst/>
                          <a:latin typeface="Times New Roman" panose="02020603050405020304" pitchFamily="18" charset="0"/>
                          <a:cs typeface="Times New Roman" panose="02020603050405020304" pitchFamily="18" charset="0"/>
                        </a:rPr>
                        <a:t>Abdullah </a:t>
                      </a:r>
                      <a:r>
                        <a:rPr lang="en-IN" sz="1400" dirty="0" err="1">
                          <a:effectLst/>
                          <a:latin typeface="Times New Roman" panose="02020603050405020304" pitchFamily="18" charset="0"/>
                          <a:cs typeface="Times New Roman" panose="02020603050405020304" pitchFamily="18" charset="0"/>
                        </a:rPr>
                        <a:t>Wahbeh</a:t>
                      </a:r>
                      <a:endParaRPr lang="en-IN" sz="1200" dirty="0">
                        <a:effectLst/>
                        <a:latin typeface="Times New Roman" panose="02020603050405020304" pitchFamily="18" charset="0"/>
                        <a:cs typeface="Times New Roman" panose="02020603050405020304" pitchFamily="18" charset="0"/>
                      </a:endParaRPr>
                    </a:p>
                    <a:p>
                      <a:pPr marL="342900" marR="0" lvl="0" indent="-342900" algn="l">
                        <a:lnSpc>
                          <a:spcPct val="107000"/>
                        </a:lnSpc>
                        <a:spcBef>
                          <a:spcPts val="0"/>
                        </a:spcBef>
                        <a:spcAft>
                          <a:spcPts val="0"/>
                        </a:spcAft>
                        <a:buFont typeface="Symbol" panose="05050102010706020507" pitchFamily="18" charset="2"/>
                        <a:buChar char=""/>
                      </a:pPr>
                      <a:r>
                        <a:rPr lang="en-IN" sz="1400" dirty="0">
                          <a:effectLst/>
                          <a:latin typeface="Times New Roman" panose="02020603050405020304" pitchFamily="18" charset="0"/>
                          <a:cs typeface="Times New Roman" panose="02020603050405020304" pitchFamily="18" charset="0"/>
                        </a:rPr>
                        <a:t>Mohammad Al-</a:t>
                      </a:r>
                      <a:r>
                        <a:rPr lang="en-IN" sz="1400" dirty="0" err="1">
                          <a:effectLst/>
                          <a:latin typeface="Times New Roman" panose="02020603050405020304" pitchFamily="18" charset="0"/>
                          <a:cs typeface="Times New Roman" panose="02020603050405020304" pitchFamily="18" charset="0"/>
                        </a:rPr>
                        <a:t>Ramahi</a:t>
                      </a:r>
                      <a:endParaRPr lang="en-IN" sz="1200" dirty="0">
                        <a:effectLst/>
                        <a:latin typeface="Times New Roman" panose="02020603050405020304" pitchFamily="18" charset="0"/>
                        <a:cs typeface="Times New Roman" panose="02020603050405020304" pitchFamily="18" charset="0"/>
                      </a:endParaRPr>
                    </a:p>
                    <a:p>
                      <a:pPr marL="342900" marR="0" lvl="0" indent="-342900" algn="l">
                        <a:lnSpc>
                          <a:spcPct val="107000"/>
                        </a:lnSpc>
                        <a:spcBef>
                          <a:spcPts val="0"/>
                        </a:spcBef>
                        <a:spcAft>
                          <a:spcPts val="800"/>
                        </a:spcAft>
                        <a:buFont typeface="Symbol" panose="05050102010706020507" pitchFamily="18" charset="2"/>
                        <a:buChar char=""/>
                      </a:pPr>
                      <a:r>
                        <a:rPr lang="en-IN" sz="1400" dirty="0">
                          <a:effectLst/>
                          <a:latin typeface="Times New Roman" panose="02020603050405020304" pitchFamily="18" charset="0"/>
                          <a:cs typeface="Times New Roman" panose="02020603050405020304" pitchFamily="18" charset="0"/>
                        </a:rPr>
                        <a:t>Ahmad Al-Omari</a:t>
                      </a:r>
                      <a:endParaRPr lang="en-IN" sz="1200" dirty="0">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IN" sz="1100" b="1" dirty="0">
                          <a:effectLst/>
                          <a:latin typeface="Times New Roman" panose="02020603050405020304" pitchFamily="18" charset="0"/>
                          <a:cs typeface="Times New Roman" panose="02020603050405020304" pitchFamily="18" charset="0"/>
                        </a:rPr>
                        <a:t>PUBLISHED: </a:t>
                      </a:r>
                      <a:r>
                        <a:rPr lang="en-IN" sz="1200" b="1" dirty="0">
                          <a:effectLst/>
                          <a:latin typeface="Times New Roman" panose="02020603050405020304" pitchFamily="18" charset="0"/>
                          <a:cs typeface="Times New Roman" panose="02020603050405020304" pitchFamily="18" charset="0"/>
                        </a:rPr>
                        <a:t>  </a:t>
                      </a:r>
                      <a:r>
                        <a:rPr lang="en-IN" sz="1200" dirty="0">
                          <a:effectLst/>
                          <a:latin typeface="Times New Roman" panose="02020603050405020304" pitchFamily="18" charset="0"/>
                          <a:cs typeface="Times New Roman" panose="02020603050405020304" pitchFamily="18" charset="0"/>
                        </a:rPr>
                        <a:t>October 25, 2021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544" marR="29544" marT="14772" marB="14772"/>
                </a:tc>
                <a:tc>
                  <a:txBody>
                    <a:bodyPr/>
                    <a:lstStyle/>
                    <a:p>
                      <a:pPr marL="0" marR="0" algn="l">
                        <a:lnSpc>
                          <a:spcPct val="107000"/>
                        </a:lnSpc>
                        <a:spcBef>
                          <a:spcPts val="0"/>
                        </a:spcBef>
                        <a:spcAft>
                          <a:spcPts val="800"/>
                        </a:spcAft>
                      </a:pPr>
                      <a:r>
                        <a:rPr lang="en-IN" sz="1400" dirty="0">
                          <a:effectLst/>
                          <a:latin typeface="Times New Roman" panose="02020603050405020304" pitchFamily="18" charset="0"/>
                          <a:cs typeface="Times New Roman" panose="02020603050405020304" pitchFamily="18" charset="0"/>
                        </a:rPr>
                        <a:t>Dark Web Analytics: A Comparative Study of Feature Selection and Prediction Algorithms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544" marR="29544" marT="14772" marB="14772"/>
                </a:tc>
                <a:tc>
                  <a:txBody>
                    <a:bodyPr/>
                    <a:lstStyle/>
                    <a:p>
                      <a:pPr marL="342900" marR="0" lvl="0" indent="-342900" algn="l">
                        <a:lnSpc>
                          <a:spcPct val="107000"/>
                        </a:lnSpc>
                        <a:spcBef>
                          <a:spcPts val="0"/>
                        </a:spcBef>
                        <a:spcAft>
                          <a:spcPts val="800"/>
                        </a:spcAft>
                        <a:buFont typeface="Arial" panose="020B0604020202020204" pitchFamily="34" charset="0"/>
                        <a:buChar char="•"/>
                        <a:tabLst>
                          <a:tab pos="457200" algn="l"/>
                        </a:tabLst>
                      </a:pPr>
                      <a:r>
                        <a:rPr lang="en-IN" sz="1400">
                          <a:effectLst/>
                          <a:latin typeface="Times New Roman" panose="02020603050405020304" pitchFamily="18" charset="0"/>
                          <a:cs typeface="Times New Roman" panose="02020603050405020304" pitchFamily="18" charset="0"/>
                        </a:rPr>
                        <a:t>Random Forest</a:t>
                      </a:r>
                      <a:endParaRPr lang="en-IN" sz="1200">
                        <a:effectLst/>
                        <a:latin typeface="Times New Roman" panose="02020603050405020304" pitchFamily="18" charset="0"/>
                        <a:cs typeface="Times New Roman" panose="02020603050405020304" pitchFamily="18" charset="0"/>
                      </a:endParaRPr>
                    </a:p>
                    <a:p>
                      <a:pPr marL="342900" marR="0" lvl="0" indent="-342900" algn="l">
                        <a:lnSpc>
                          <a:spcPct val="107000"/>
                        </a:lnSpc>
                        <a:spcBef>
                          <a:spcPts val="0"/>
                        </a:spcBef>
                        <a:spcAft>
                          <a:spcPts val="800"/>
                        </a:spcAft>
                        <a:buFont typeface="Arial" panose="020B0604020202020204" pitchFamily="34" charset="0"/>
                        <a:buChar char="•"/>
                        <a:tabLst>
                          <a:tab pos="457200" algn="l"/>
                        </a:tabLst>
                      </a:pPr>
                      <a:r>
                        <a:rPr lang="en-IN" sz="1400">
                          <a:effectLst/>
                          <a:latin typeface="Times New Roman" panose="02020603050405020304" pitchFamily="18" charset="0"/>
                          <a:cs typeface="Times New Roman" panose="02020603050405020304" pitchFamily="18" charset="0"/>
                        </a:rPr>
                        <a:t>K-Neighbour’s</a:t>
                      </a:r>
                      <a:endParaRPr lang="en-IN" sz="1200">
                        <a:effectLst/>
                        <a:latin typeface="Times New Roman" panose="02020603050405020304" pitchFamily="18" charset="0"/>
                        <a:cs typeface="Times New Roman" panose="02020603050405020304" pitchFamily="18" charset="0"/>
                      </a:endParaRPr>
                    </a:p>
                    <a:p>
                      <a:pPr marL="342900" marR="0" lvl="0" indent="-342900" algn="l">
                        <a:lnSpc>
                          <a:spcPct val="107000"/>
                        </a:lnSpc>
                        <a:spcBef>
                          <a:spcPts val="0"/>
                        </a:spcBef>
                        <a:spcAft>
                          <a:spcPts val="800"/>
                        </a:spcAft>
                        <a:buFont typeface="Arial" panose="020B0604020202020204" pitchFamily="34" charset="0"/>
                        <a:buChar char="•"/>
                        <a:tabLst>
                          <a:tab pos="457200" algn="l"/>
                        </a:tabLst>
                      </a:pPr>
                      <a:r>
                        <a:rPr lang="en-IN" sz="1400">
                          <a:effectLst/>
                          <a:latin typeface="Times New Roman" panose="02020603050405020304" pitchFamily="18" charset="0"/>
                          <a:cs typeface="Times New Roman" panose="02020603050405020304" pitchFamily="18" charset="0"/>
                        </a:rPr>
                        <a:t>Gaussian</a:t>
                      </a:r>
                      <a:endParaRPr lang="en-IN" sz="1200">
                        <a:effectLst/>
                        <a:latin typeface="Times New Roman" panose="02020603050405020304" pitchFamily="18" charset="0"/>
                        <a:cs typeface="Times New Roman" panose="02020603050405020304" pitchFamily="18" charset="0"/>
                      </a:endParaRPr>
                    </a:p>
                    <a:p>
                      <a:pPr marL="342900" marR="0" lvl="0" indent="-342900" algn="l">
                        <a:lnSpc>
                          <a:spcPct val="107000"/>
                        </a:lnSpc>
                        <a:spcBef>
                          <a:spcPts val="0"/>
                        </a:spcBef>
                        <a:spcAft>
                          <a:spcPts val="800"/>
                        </a:spcAft>
                        <a:buFont typeface="Arial" panose="020B0604020202020204" pitchFamily="34" charset="0"/>
                        <a:buChar char="•"/>
                        <a:tabLst>
                          <a:tab pos="457200" algn="l"/>
                        </a:tabLst>
                      </a:pPr>
                      <a:r>
                        <a:rPr lang="en-IN" sz="1400">
                          <a:effectLst/>
                          <a:latin typeface="Times New Roman" panose="02020603050405020304" pitchFamily="18" charset="0"/>
                          <a:cs typeface="Times New Roman" panose="02020603050405020304" pitchFamily="18" charset="0"/>
                        </a:rPr>
                        <a:t>Multi-layer Perceptron (MLP)</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9544" marR="29544" marT="14772" marB="14772"/>
                </a:tc>
                <a:tc>
                  <a:txBody>
                    <a:bodyPr/>
                    <a:lstStyle/>
                    <a:p>
                      <a:pPr marL="0" marR="0" algn="l">
                        <a:lnSpc>
                          <a:spcPct val="107000"/>
                        </a:lnSpc>
                        <a:spcBef>
                          <a:spcPts val="0"/>
                        </a:spcBef>
                        <a:spcAft>
                          <a:spcPts val="800"/>
                        </a:spcAft>
                      </a:pPr>
                      <a:r>
                        <a:rPr lang="en-IN" sz="1600" dirty="0">
                          <a:effectLst/>
                          <a:latin typeface="Times New Roman" panose="02020603050405020304" pitchFamily="18" charset="0"/>
                          <a:cs typeface="Times New Roman" panose="02020603050405020304" pitchFamily="18" charset="0"/>
                        </a:rPr>
                        <a:t>This research focus on evaluating best prediction models while analysing traffic level data coming from the dark web. The Protocol feature was never selected as a feature, regardless of whether </a:t>
                      </a:r>
                      <a:r>
                        <a:rPr lang="en-IN" sz="1600" dirty="0" err="1">
                          <a:effectLst/>
                          <a:latin typeface="Times New Roman" panose="02020603050405020304" pitchFamily="18" charset="0"/>
                          <a:cs typeface="Times New Roman" panose="02020603050405020304" pitchFamily="18" charset="0"/>
                        </a:rPr>
                        <a:t>Src</a:t>
                      </a:r>
                      <a:r>
                        <a:rPr lang="en-IN" sz="1600" dirty="0">
                          <a:effectLst/>
                          <a:latin typeface="Times New Roman" panose="02020603050405020304" pitchFamily="18" charset="0"/>
                          <a:cs typeface="Times New Roman" panose="02020603050405020304" pitchFamily="18" charset="0"/>
                        </a:rPr>
                        <a:t> Port and </a:t>
                      </a:r>
                      <a:r>
                        <a:rPr lang="en-IN" sz="1600" dirty="0" err="1">
                          <a:effectLst/>
                          <a:latin typeface="Times New Roman" panose="02020603050405020304" pitchFamily="18" charset="0"/>
                          <a:cs typeface="Times New Roman" panose="02020603050405020304" pitchFamily="18" charset="0"/>
                        </a:rPr>
                        <a:t>Dst</a:t>
                      </a:r>
                      <a:r>
                        <a:rPr lang="en-IN" sz="1600" dirty="0">
                          <a:effectLst/>
                          <a:latin typeface="Times New Roman" panose="02020603050405020304" pitchFamily="18" charset="0"/>
                          <a:cs typeface="Times New Roman" panose="02020603050405020304" pitchFamily="18" charset="0"/>
                        </a:rPr>
                        <a:t> Port were available. The authors achieved an average prediction accuracy of 98% using Random Forest algorithm for both classification tasks.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544" marR="29544" marT="14772" marB="14772"/>
                </a:tc>
                <a:extLst>
                  <a:ext uri="{0D108BD9-81ED-4DB2-BD59-A6C34878D82A}">
                    <a16:rowId xmlns:a16="http://schemas.microsoft.com/office/drawing/2014/main" val="2160166227"/>
                  </a:ext>
                </a:extLst>
              </a:tr>
            </a:tbl>
          </a:graphicData>
        </a:graphic>
      </p:graphicFrame>
    </p:spTree>
    <p:extLst>
      <p:ext uri="{BB962C8B-B14F-4D97-AF65-F5344CB8AC3E}">
        <p14:creationId xmlns:p14="http://schemas.microsoft.com/office/powerpoint/2010/main" val="1791707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FAE34-2A32-565E-270D-94739896B23A}"/>
              </a:ext>
            </a:extLst>
          </p:cNvPr>
          <p:cNvSpPr>
            <a:spLocks noGrp="1"/>
          </p:cNvSpPr>
          <p:nvPr>
            <p:ph type="title"/>
          </p:nvPr>
        </p:nvSpPr>
        <p:spPr>
          <a:xfrm>
            <a:off x="628650" y="365126"/>
            <a:ext cx="2026060" cy="509945"/>
          </a:xfrm>
        </p:spPr>
        <p:txBody>
          <a:bodyPr>
            <a:normAutofit fontScale="90000"/>
          </a:bodyPr>
          <a:lstStyle/>
          <a:p>
            <a:r>
              <a:rPr lang="en-US" dirty="0">
                <a:latin typeface="Times New Roman" panose="02020603050405020304" pitchFamily="18" charset="0"/>
                <a:cs typeface="Times New Roman" panose="02020603050405020304" pitchFamily="18" charset="0"/>
              </a:rPr>
              <a:t>Outcome:</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C9AA81D-799F-9512-209C-68E5A1C88A93}"/>
              </a:ext>
            </a:extLst>
          </p:cNvPr>
          <p:cNvSpPr>
            <a:spLocks noGrp="1"/>
          </p:cNvSpPr>
          <p:nvPr>
            <p:ph type="body" idx="1"/>
          </p:nvPr>
        </p:nvSpPr>
        <p:spPr>
          <a:xfrm>
            <a:off x="628650" y="1404169"/>
            <a:ext cx="7886700" cy="4742324"/>
          </a:xfrm>
        </p:spPr>
        <p:txBody>
          <a:bodyPr>
            <a:normAutofit/>
          </a:bodyPr>
          <a:lstStyle/>
          <a:p>
            <a:pPr marL="342900" marR="0" lvl="0" indent="-342900" algn="just">
              <a:lnSpc>
                <a:spcPct val="107000"/>
              </a:lnSpc>
              <a:spcBef>
                <a:spcPts val="0"/>
              </a:spcBef>
              <a:spcAft>
                <a:spcPts val="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Latha" panose="020B0604020202020204" pitchFamily="34" charset="0"/>
              </a:rPr>
              <a:t>An extensive literature survey has been carried out in these papers which covers various Deep Learning techniques to classify traffic categories and got good accuracy used for the data.</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Latha" panose="020B0604020202020204" pitchFamily="34" charset="0"/>
              </a:rPr>
              <a:t>Since Machine Learning is convenient to develop extremely difficult or expensive systems, I have used some of the models to find out which model performs well to classify the traffic categories.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Latha" panose="020B0604020202020204" pitchFamily="34" charset="0"/>
              </a:rPr>
              <a:t>Some important and mostly used machine learning method in this project are:</a:t>
            </a:r>
            <a:endParaRPr lang="en-IN" sz="1800" dirty="0">
              <a:latin typeface="Calibri" panose="020F0502020204030204" pitchFamily="34" charset="0"/>
              <a:ea typeface="Calibri" panose="020F0502020204030204" pitchFamily="34" charset="0"/>
              <a:cs typeface="Latha" panose="020B0604020202020204" pitchFamily="34" charset="0"/>
            </a:endParaRPr>
          </a:p>
          <a:p>
            <a:pPr marL="0" marR="0" lvl="0" indent="0" algn="just">
              <a:lnSpc>
                <a:spcPct val="107000"/>
              </a:lnSpc>
              <a:spcBef>
                <a:spcPts val="0"/>
              </a:spcBef>
              <a:spcAft>
                <a:spcPts val="0"/>
              </a:spcAft>
              <a:buNone/>
            </a:pPr>
            <a:r>
              <a:rPr lang="en-IN" sz="1800" dirty="0">
                <a:effectLst/>
                <a:latin typeface="Calibri" panose="020F0502020204030204" pitchFamily="34" charset="0"/>
                <a:ea typeface="Calibri" panose="020F0502020204030204" pitchFamily="34" charset="0"/>
                <a:cs typeface="Latha" panose="020B0604020202020204" pitchFamily="34" charset="0"/>
              </a:rPr>
              <a:t>       </a:t>
            </a:r>
            <a:r>
              <a:rPr lang="en-US" sz="1800" dirty="0">
                <a:effectLst/>
                <a:latin typeface="Times New Roman" panose="02020603050405020304" pitchFamily="18" charset="0"/>
                <a:ea typeface="Calibri" panose="020F0502020204030204" pitchFamily="34" charset="0"/>
                <a:cs typeface="Latha" panose="020B0604020202020204" pitchFamily="34" charset="0"/>
              </a:rPr>
              <a:t>Logistic Regression, Decision Tree Classifier, Random Forest Classifier, SVC, </a:t>
            </a:r>
            <a:r>
              <a:rPr lang="en-IN" sz="1800" dirty="0">
                <a:latin typeface="Calibri" panose="020F0502020204030204" pitchFamily="34" charset="0"/>
                <a:ea typeface="Calibri" panose="020F0502020204030204" pitchFamily="34" charset="0"/>
                <a:cs typeface="Latha" panose="020B0604020202020204" pitchFamily="34" charset="0"/>
              </a:rPr>
              <a:t>       </a:t>
            </a:r>
          </a:p>
          <a:p>
            <a:pPr marL="0" marR="0" lvl="0" indent="0" algn="just">
              <a:lnSpc>
                <a:spcPct val="107000"/>
              </a:lnSpc>
              <a:spcBef>
                <a:spcPts val="0"/>
              </a:spcBef>
              <a:spcAft>
                <a:spcPts val="0"/>
              </a:spcAft>
              <a:buNone/>
            </a:pPr>
            <a:r>
              <a:rPr lang="en-IN" sz="1800" dirty="0">
                <a:latin typeface="Calibri" panose="020F0502020204030204" pitchFamily="34" charset="0"/>
                <a:ea typeface="Calibri" panose="020F0502020204030204" pitchFamily="34" charset="0"/>
                <a:cs typeface="Latha" panose="020B0604020202020204" pitchFamily="34" charset="0"/>
              </a:rPr>
              <a:t>       </a:t>
            </a:r>
            <a:r>
              <a:rPr lang="en-US" sz="1800" dirty="0">
                <a:effectLst/>
                <a:latin typeface="Times New Roman" panose="02020603050405020304" pitchFamily="18" charset="0"/>
                <a:ea typeface="Calibri" panose="020F0502020204030204" pitchFamily="34" charset="0"/>
                <a:cs typeface="Latha" panose="020B0604020202020204" pitchFamily="34" charset="0"/>
              </a:rPr>
              <a:t>K Neighbors Classifier.</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gn="just">
              <a:lnSpc>
                <a:spcPct val="107000"/>
              </a:lnSpc>
              <a:spcBef>
                <a:spcPts val="0"/>
              </a:spcBef>
              <a:spcAft>
                <a:spcPts val="800"/>
              </a:spcAft>
              <a:buFont typeface="Arial" panose="020B0604020202020204" pitchFamily="34" charset="0"/>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accurately classify traffic into different categories using machine learning models and determine the model's performance on different datasets and under different conditions, and to optimize its hyperparameters for better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19DC0E59-DEE1-F5E5-EA98-46610AFF47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2546418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1FB9821-7C46-1CE1-48E6-33DC468BA1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5" name="Picture 4">
            <a:extLst>
              <a:ext uri="{FF2B5EF4-FFF2-40B4-BE49-F238E27FC236}">
                <a16:creationId xmlns:a16="http://schemas.microsoft.com/office/drawing/2014/main" id="{0DAEB086-0D2B-F4D1-0F91-42205D4C4D82}"/>
              </a:ext>
            </a:extLst>
          </p:cNvPr>
          <p:cNvPicPr>
            <a:picLocks noChangeAspect="1"/>
          </p:cNvPicPr>
          <p:nvPr/>
        </p:nvPicPr>
        <p:blipFill rotWithShape="1">
          <a:blip r:embed="rId2"/>
          <a:srcRect l="2866" r="3509" b="4895"/>
          <a:stretch/>
        </p:blipFill>
        <p:spPr>
          <a:xfrm>
            <a:off x="1177916" y="673823"/>
            <a:ext cx="5753826" cy="3899576"/>
          </a:xfrm>
          <a:prstGeom prst="rect">
            <a:avLst/>
          </a:prstGeom>
        </p:spPr>
      </p:pic>
      <p:sp>
        <p:nvSpPr>
          <p:cNvPr id="3" name="TextBox 2">
            <a:extLst>
              <a:ext uri="{FF2B5EF4-FFF2-40B4-BE49-F238E27FC236}">
                <a16:creationId xmlns:a16="http://schemas.microsoft.com/office/drawing/2014/main" id="{C875AE77-071D-6456-FB75-FB8DB78093A9}"/>
              </a:ext>
            </a:extLst>
          </p:cNvPr>
          <p:cNvSpPr txBox="1"/>
          <p:nvPr/>
        </p:nvSpPr>
        <p:spPr>
          <a:xfrm>
            <a:off x="452788" y="189770"/>
            <a:ext cx="2885767" cy="461665"/>
          </a:xfrm>
          <a:prstGeom prst="rect">
            <a:avLst/>
          </a:prstGeom>
          <a:noFill/>
        </p:spPr>
        <p:txBody>
          <a:bodyPr wrap="square">
            <a:spAutoFit/>
          </a:bodyPr>
          <a:lstStyle/>
          <a:p>
            <a:r>
              <a:rPr lang="en-US" sz="2400" b="1" dirty="0">
                <a:solidFill>
                  <a:srgbClr val="A50021"/>
                </a:solidFill>
                <a:latin typeface="Times New Roman"/>
                <a:ea typeface="Times New Roman"/>
                <a:cs typeface="Times New Roman"/>
                <a:sym typeface="Times New Roman"/>
              </a:rPr>
              <a:t>INTRODUCTION</a:t>
            </a:r>
            <a:r>
              <a:rPr lang="en-US" sz="2400" b="1" dirty="0">
                <a:solidFill>
                  <a:srgbClr val="C00000"/>
                </a:solidFill>
                <a:latin typeface="Times New Roman" panose="02020603050405020304" pitchFamily="18" charset="0"/>
                <a:cs typeface="Times New Roman" panose="02020603050405020304" pitchFamily="18" charset="0"/>
              </a:rPr>
              <a:t>:</a:t>
            </a:r>
            <a:endParaRPr lang="en-IN" sz="2400" dirty="0"/>
          </a:p>
        </p:txBody>
      </p:sp>
      <p:sp>
        <p:nvSpPr>
          <p:cNvPr id="7" name="TextBox 6">
            <a:extLst>
              <a:ext uri="{FF2B5EF4-FFF2-40B4-BE49-F238E27FC236}">
                <a16:creationId xmlns:a16="http://schemas.microsoft.com/office/drawing/2014/main" id="{893C4876-1E50-50CC-99D7-079A05272533}"/>
              </a:ext>
            </a:extLst>
          </p:cNvPr>
          <p:cNvSpPr txBox="1"/>
          <p:nvPr/>
        </p:nvSpPr>
        <p:spPr>
          <a:xfrm>
            <a:off x="223684" y="4626645"/>
            <a:ext cx="8696632" cy="2041585"/>
          </a:xfrm>
          <a:prstGeom prst="rect">
            <a:avLst/>
          </a:prstGeom>
          <a:noFill/>
        </p:spPr>
        <p:txBody>
          <a:bodyPr wrap="square">
            <a:spAutoFit/>
          </a:bodyPr>
          <a:lstStyle/>
          <a:p>
            <a:pPr algn="just">
              <a:spcBef>
                <a:spcPts val="1200"/>
              </a:spcBef>
              <a:spcAft>
                <a:spcPts val="800"/>
              </a:spcAft>
            </a:pPr>
            <a:r>
              <a:rPr lang="en-IN" sz="2000" b="1"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Darknet</a:t>
            </a:r>
            <a:r>
              <a:rPr lang="en-IN" sz="2000" b="1"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a:t>
            </a:r>
            <a:endParaRPr lang="en-IN" sz="2000" dirty="0">
              <a:solidFill>
                <a:srgbClr val="202124"/>
              </a:solidFill>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1200"/>
              </a:spcBef>
              <a:spcAft>
                <a:spcPts val="800"/>
              </a:spcAft>
              <a:buNone/>
            </a:pPr>
            <a:r>
              <a:rPr lang="en-IN" sz="1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The Dark Net is </a:t>
            </a:r>
            <a:r>
              <a:rPr lang="en-IN" sz="1800" dirty="0">
                <a:solidFill>
                  <a:srgbClr val="040C28"/>
                </a:solidFill>
                <a:effectLst/>
                <a:latin typeface="Times New Roman" panose="02020603050405020304" pitchFamily="18" charset="0"/>
                <a:ea typeface="Calibri" panose="020F0502020204030204" pitchFamily="34" charset="0"/>
                <a:cs typeface="Times New Roman" panose="02020603050405020304" pitchFamily="18" charset="0"/>
              </a:rPr>
              <a:t>a network that is deliberately hidden and inaccessible through the internet</a:t>
            </a:r>
            <a:r>
              <a:rPr lang="en-IN" sz="1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with which we are all familiar (the “surface net”). It is accessed with the help of specially designed software which anonymises users' identity and encrypts information sent over the network. </a:t>
            </a:r>
            <a:r>
              <a:rPr lang="en-IN" sz="1800" dirty="0">
                <a:solidFill>
                  <a:srgbClr val="4D5156"/>
                </a:solidFill>
                <a:effectLst/>
                <a:latin typeface="Times New Roman" panose="02020603050405020304" pitchFamily="18" charset="0"/>
                <a:ea typeface="Calibri" panose="020F0502020204030204" pitchFamily="34" charset="0"/>
                <a:cs typeface="Times New Roman" panose="02020603050405020304" pitchFamily="18" charset="0"/>
              </a:rPr>
              <a:t>It is </a:t>
            </a:r>
            <a:r>
              <a:rPr lang="en-IN" sz="1800" dirty="0">
                <a:solidFill>
                  <a:srgbClr val="040C28"/>
                </a:solidFill>
                <a:effectLst/>
                <a:latin typeface="Times New Roman" panose="02020603050405020304" pitchFamily="18" charset="0"/>
                <a:ea typeface="Calibri" panose="020F0502020204030204" pitchFamily="34" charset="0"/>
                <a:cs typeface="Times New Roman" panose="02020603050405020304" pitchFamily="18" charset="0"/>
              </a:rPr>
              <a:t>an encrypted portion of the internet that is not indexed by search engines and requires specific configuration or authorization to access</a:t>
            </a:r>
            <a:r>
              <a:rPr lang="en-IN" sz="1800" dirty="0">
                <a:solidFill>
                  <a:srgbClr val="4D5156"/>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787389F0-8D99-866D-26E8-37F53DFFED7D}"/>
              </a:ext>
            </a:extLst>
          </p:cNvPr>
          <p:cNvPicPr>
            <a:picLocks noChangeAspect="1"/>
          </p:cNvPicPr>
          <p:nvPr/>
        </p:nvPicPr>
        <p:blipFill rotWithShape="1">
          <a:blip r:embed="rId3"/>
          <a:srcRect l="15968" t="21269" r="13387" b="20183"/>
          <a:stretch/>
        </p:blipFill>
        <p:spPr>
          <a:xfrm>
            <a:off x="7286318" y="177186"/>
            <a:ext cx="1465006" cy="1214149"/>
          </a:xfrm>
          <a:prstGeom prst="rect">
            <a:avLst/>
          </a:prstGeom>
        </p:spPr>
      </p:pic>
    </p:spTree>
    <p:extLst>
      <p:ext uri="{BB962C8B-B14F-4D97-AF65-F5344CB8AC3E}">
        <p14:creationId xmlns:p14="http://schemas.microsoft.com/office/powerpoint/2010/main" val="2026833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ECDC50E-8733-3E90-9BF1-154882C090C0}"/>
              </a:ext>
            </a:extLst>
          </p:cNvPr>
          <p:cNvSpPr>
            <a:spLocks noGrp="1"/>
          </p:cNvSpPr>
          <p:nvPr>
            <p:ph type="body" idx="1"/>
          </p:nvPr>
        </p:nvSpPr>
        <p:spPr>
          <a:xfrm>
            <a:off x="201406" y="2841523"/>
            <a:ext cx="8741187" cy="4016477"/>
          </a:xfrm>
        </p:spPr>
        <p:txBody>
          <a:bodyPr>
            <a:normAutofit fontScale="25000" lnSpcReduction="20000"/>
          </a:bodyPr>
          <a:lstStyle/>
          <a:p>
            <a:pPr marL="342900" marR="0" lvl="0" indent="-342900" algn="just">
              <a:lnSpc>
                <a:spcPct val="107000"/>
              </a:lnSpc>
              <a:spcBef>
                <a:spcPts val="1200"/>
              </a:spcBef>
              <a:spcAft>
                <a:spcPts val="800"/>
              </a:spcAft>
              <a:buFont typeface="Symbol" panose="05050102010706020507" pitchFamily="18" charset="2"/>
              <a:buChar char=""/>
            </a:pPr>
            <a:r>
              <a:rPr lang="en-IN" sz="6800" b="1"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TOR</a:t>
            </a:r>
          </a:p>
          <a:p>
            <a:pPr marL="0" marR="0" lvl="0" indent="0" algn="just">
              <a:lnSpc>
                <a:spcPct val="107000"/>
              </a:lnSpc>
              <a:spcBef>
                <a:spcPts val="1200"/>
              </a:spcBef>
              <a:spcAft>
                <a:spcPts val="800"/>
              </a:spcAft>
              <a:buNone/>
            </a:pPr>
            <a:r>
              <a:rPr lang="en-IN" sz="6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The </a:t>
            </a:r>
            <a:r>
              <a:rPr lang="en-IN" sz="6800" b="1"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'Dark Web'</a:t>
            </a:r>
            <a:r>
              <a:rPr lang="en-IN" sz="6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uses complex systems that anonymise a user's true IP address, making it very difficult to work out which websites a device has visited. It is generally accessed using dedicated software, the best known is called Tor (The Onion Router). Searches or messages sent via the Tor browser do not go directly to their intended destination. Instead, they are relayed through “nodes,” which are other computers operated by Tor users.  At each node, a layer of encryption is taken off and the message is then sent on to the next. Each node knows the identity of the previous node and the one that comes next, but does not know the others in the chain.</a:t>
            </a:r>
          </a:p>
          <a:p>
            <a:pPr marL="285750" indent="-285750" algn="just">
              <a:lnSpc>
                <a:spcPct val="107000"/>
              </a:lnSpc>
              <a:spcBef>
                <a:spcPts val="1200"/>
              </a:spcBef>
              <a:spcAft>
                <a:spcPts val="800"/>
              </a:spcAft>
            </a:pPr>
            <a:r>
              <a:rPr lang="en-IN" sz="6800" b="1"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VPN</a:t>
            </a:r>
          </a:p>
          <a:p>
            <a:pPr marL="0" marR="0" lvl="0" indent="0" algn="just" fontAlgn="base">
              <a:lnSpc>
                <a:spcPct val="120000"/>
              </a:lnSpc>
              <a:spcBef>
                <a:spcPts val="0"/>
              </a:spcBef>
              <a:spcAft>
                <a:spcPts val="1200"/>
              </a:spcAft>
              <a:buNone/>
            </a:pPr>
            <a:r>
              <a:rPr lang="en-IN" sz="6800" dirty="0">
                <a:solidFill>
                  <a:srgbClr val="040C28"/>
                </a:solidFill>
                <a:effectLst/>
                <a:latin typeface="Times New Roman" panose="02020603050405020304" pitchFamily="18" charset="0"/>
                <a:ea typeface="Times New Roman" panose="02020603050405020304" pitchFamily="18" charset="0"/>
                <a:cs typeface="Times New Roman" panose="02020603050405020304" pitchFamily="18" charset="0"/>
              </a:rPr>
              <a:t>          Virtual Private Network</a:t>
            </a:r>
            <a:r>
              <a:rPr lang="en-IN" sz="6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 VPN encrypts all device's internet traffic and routes it through a middleman server in a location of your choosing. The VPN hides Tor traffic inside the encrypted tunnel, so only you and the VPN provider can see you are using Tor. </a:t>
            </a:r>
            <a:r>
              <a:rPr lang="en-IN" sz="6800" dirty="0">
                <a:solidFill>
                  <a:srgbClr val="040C28"/>
                </a:solidFill>
                <a:effectLst/>
                <a:latin typeface="Times New Roman" panose="02020603050405020304" pitchFamily="18" charset="0"/>
                <a:ea typeface="Times New Roman" panose="02020603050405020304" pitchFamily="18" charset="0"/>
                <a:cs typeface="Times New Roman" panose="02020603050405020304" pitchFamily="18" charset="0"/>
              </a:rPr>
              <a:t>A VPN not only increases your security but also ensures your privacy</a:t>
            </a:r>
            <a:r>
              <a:rPr lang="en-IN" sz="6800" dirty="0">
                <a:solidFill>
                  <a:srgbClr val="4D5156"/>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6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a:lnSpc>
                <a:spcPct val="107000"/>
              </a:lnSpc>
              <a:spcBef>
                <a:spcPts val="1200"/>
              </a:spcBef>
              <a:spcAft>
                <a:spcPts val="800"/>
              </a:spcAft>
              <a:buNone/>
            </a:pPr>
            <a:endParaRPr lang="en-IN" sz="2000" dirty="0">
              <a:solidFill>
                <a:srgbClr val="212121"/>
              </a:solidFill>
              <a:effectLst/>
              <a:latin typeface="Calibri" panose="020F0502020204030204" pitchFamily="34" charset="0"/>
              <a:ea typeface="Calibri" panose="020F0502020204030204" pitchFamily="34" charset="0"/>
              <a:cs typeface="Latha" panose="020B0604020202020204" pitchFamily="34" charset="0"/>
            </a:endParaRPr>
          </a:p>
          <a:p>
            <a:pPr marL="0" marR="0" lvl="0" indent="0" algn="just">
              <a:lnSpc>
                <a:spcPct val="107000"/>
              </a:lnSpc>
              <a:spcBef>
                <a:spcPts val="1200"/>
              </a:spcBef>
              <a:spcAft>
                <a:spcPts val="800"/>
              </a:spcAft>
              <a:buNone/>
            </a:pPr>
            <a:endParaRPr lang="en-IN" sz="2800" dirty="0"/>
          </a:p>
        </p:txBody>
      </p:sp>
      <p:sp>
        <p:nvSpPr>
          <p:cNvPr id="4" name="Slide Number Placeholder 3">
            <a:extLst>
              <a:ext uri="{FF2B5EF4-FFF2-40B4-BE49-F238E27FC236}">
                <a16:creationId xmlns:a16="http://schemas.microsoft.com/office/drawing/2014/main" id="{F47CC30E-0AB0-5015-60DF-C16F073364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5" name="Picture 4">
            <a:extLst>
              <a:ext uri="{FF2B5EF4-FFF2-40B4-BE49-F238E27FC236}">
                <a16:creationId xmlns:a16="http://schemas.microsoft.com/office/drawing/2014/main" id="{5EE03C1D-8A3C-1765-F5CA-D0532D8CDBEE}"/>
              </a:ext>
            </a:extLst>
          </p:cNvPr>
          <p:cNvPicPr>
            <a:picLocks noChangeAspect="1"/>
          </p:cNvPicPr>
          <p:nvPr/>
        </p:nvPicPr>
        <p:blipFill rotWithShape="1">
          <a:blip r:embed="rId2"/>
          <a:srcRect l="15968" t="21269" r="13387" b="20183"/>
          <a:stretch/>
        </p:blipFill>
        <p:spPr>
          <a:xfrm>
            <a:off x="8028808" y="285341"/>
            <a:ext cx="913785" cy="757315"/>
          </a:xfrm>
          <a:prstGeom prst="rect">
            <a:avLst/>
          </a:prstGeom>
        </p:spPr>
      </p:pic>
      <p:pic>
        <p:nvPicPr>
          <p:cNvPr id="6" name="Picture 5">
            <a:extLst>
              <a:ext uri="{FF2B5EF4-FFF2-40B4-BE49-F238E27FC236}">
                <a16:creationId xmlns:a16="http://schemas.microsoft.com/office/drawing/2014/main" id="{33F77484-0080-B2C0-9642-F02CB8CA2A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5759" y="177186"/>
            <a:ext cx="5692353" cy="2880646"/>
          </a:xfrm>
          <a:prstGeom prst="rect">
            <a:avLst/>
          </a:prstGeom>
        </p:spPr>
      </p:pic>
    </p:spTree>
    <p:extLst>
      <p:ext uri="{BB962C8B-B14F-4D97-AF65-F5344CB8AC3E}">
        <p14:creationId xmlns:p14="http://schemas.microsoft.com/office/powerpoint/2010/main" val="2673622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80D53D-4413-581A-F9F8-26DC05A5D3F6}"/>
              </a:ext>
            </a:extLst>
          </p:cNvPr>
          <p:cNvSpPr>
            <a:spLocks noGrp="1"/>
          </p:cNvSpPr>
          <p:nvPr>
            <p:ph type="body" idx="1"/>
          </p:nvPr>
        </p:nvSpPr>
        <p:spPr>
          <a:xfrm>
            <a:off x="208782" y="1195288"/>
            <a:ext cx="8726436" cy="5526188"/>
          </a:xfrm>
        </p:spPr>
        <p:txBody>
          <a:bodyPr>
            <a:normAutofit fontScale="25000" lnSpcReduction="20000"/>
          </a:bodyPr>
          <a:lstStyle/>
          <a:p>
            <a:pPr marL="0" marR="0" indent="0" algn="just">
              <a:lnSpc>
                <a:spcPct val="107000"/>
              </a:lnSpc>
              <a:spcBef>
                <a:spcPts val="0"/>
              </a:spcBef>
              <a:spcAft>
                <a:spcPts val="800"/>
              </a:spcAft>
              <a:buNone/>
            </a:pPr>
            <a:r>
              <a:rPr lang="en-IN" sz="7200" dirty="0">
                <a:effectLst/>
                <a:latin typeface="Times New Roman" panose="02020603050405020304" pitchFamily="18" charset="0"/>
                <a:ea typeface="Calibri" panose="020F0502020204030204" pitchFamily="34" charset="0"/>
                <a:cs typeface="Latha" panose="020B0604020202020204" pitchFamily="34" charset="0"/>
              </a:rPr>
              <a:t>Darknet traffic refers to the data and communication that occurs over a portion of the internet that is not accessible through traditional search engines or web browsers. This portion of the internet is known as the "darknet" and is only accessible using specialized software or configurations that allow users to maintain anonymity. Darknet traffic may be encrypted or hidden, making it difficult to monitor and track by law enforcement agencies.</a:t>
            </a:r>
            <a:endParaRPr lang="en-IN" sz="7200" dirty="0">
              <a:effectLst/>
              <a:latin typeface="Calibri" panose="020F0502020204030204" pitchFamily="34" charset="0"/>
              <a:ea typeface="Calibri" panose="020F0502020204030204" pitchFamily="34" charset="0"/>
              <a:cs typeface="Latha" panose="020B0604020202020204" pitchFamily="34" charset="0"/>
            </a:endParaRPr>
          </a:p>
          <a:p>
            <a:pPr marL="0" marR="0" indent="0" algn="just">
              <a:lnSpc>
                <a:spcPct val="107000"/>
              </a:lnSpc>
              <a:spcBef>
                <a:spcPts val="0"/>
              </a:spcBef>
              <a:spcAft>
                <a:spcPts val="800"/>
              </a:spcAft>
              <a:buNone/>
            </a:pPr>
            <a:r>
              <a:rPr lang="en-IN" sz="7200" b="1" dirty="0">
                <a:effectLst/>
                <a:latin typeface="Times New Roman" panose="02020603050405020304" pitchFamily="18" charset="0"/>
                <a:ea typeface="Calibri" panose="020F0502020204030204" pitchFamily="34" charset="0"/>
                <a:cs typeface="Latha" panose="020B0604020202020204" pitchFamily="34" charset="0"/>
              </a:rPr>
              <a:t>Some common types of darknet traffic include:</a:t>
            </a:r>
            <a:endParaRPr lang="en-IN" sz="7200" dirty="0">
              <a:effectLst/>
              <a:latin typeface="Calibri" panose="020F0502020204030204" pitchFamily="34" charset="0"/>
              <a:ea typeface="Calibri" panose="020F0502020204030204" pitchFamily="34" charset="0"/>
              <a:cs typeface="Latha" panose="020B0604020202020204" pitchFamily="34" charset="0"/>
            </a:endParaRPr>
          </a:p>
          <a:p>
            <a:pPr marL="0" marR="0" algn="just">
              <a:lnSpc>
                <a:spcPct val="107000"/>
              </a:lnSpc>
              <a:spcBef>
                <a:spcPts val="0"/>
              </a:spcBef>
              <a:spcAft>
                <a:spcPts val="800"/>
              </a:spcAft>
            </a:pPr>
            <a:r>
              <a:rPr lang="en-IN" sz="7200" b="1" dirty="0">
                <a:effectLst/>
                <a:latin typeface="Times New Roman" panose="02020603050405020304" pitchFamily="18" charset="0"/>
                <a:ea typeface="Calibri" panose="020F0502020204030204" pitchFamily="34" charset="0"/>
                <a:cs typeface="Latha" panose="020B0604020202020204" pitchFamily="34" charset="0"/>
              </a:rPr>
              <a:t>File-sharing traffic:</a:t>
            </a:r>
            <a:r>
              <a:rPr lang="en-IN" sz="7200" dirty="0">
                <a:effectLst/>
                <a:latin typeface="Times New Roman" panose="02020603050405020304" pitchFamily="18" charset="0"/>
                <a:ea typeface="Calibri" panose="020F0502020204030204" pitchFamily="34" charset="0"/>
                <a:cs typeface="Latha" panose="020B0604020202020204" pitchFamily="34" charset="0"/>
              </a:rPr>
              <a:t> This type of traffic involves the sharing of files such as movies, music, and software. It is often associated with illegal activities such as copyright infringement.</a:t>
            </a:r>
            <a:endParaRPr lang="en-IN" sz="7200" dirty="0">
              <a:effectLst/>
              <a:latin typeface="Calibri" panose="020F0502020204030204" pitchFamily="34" charset="0"/>
              <a:ea typeface="Calibri" panose="020F0502020204030204" pitchFamily="34" charset="0"/>
              <a:cs typeface="Latha" panose="020B0604020202020204" pitchFamily="34" charset="0"/>
            </a:endParaRPr>
          </a:p>
          <a:p>
            <a:pPr marL="0" marR="0" algn="just">
              <a:lnSpc>
                <a:spcPct val="107000"/>
              </a:lnSpc>
              <a:spcBef>
                <a:spcPts val="0"/>
              </a:spcBef>
              <a:spcAft>
                <a:spcPts val="800"/>
              </a:spcAft>
            </a:pPr>
            <a:r>
              <a:rPr lang="en-IN" sz="7200" b="1" dirty="0">
                <a:effectLst/>
                <a:latin typeface="Times New Roman" panose="02020603050405020304" pitchFamily="18" charset="0"/>
                <a:ea typeface="Calibri" panose="020F0502020204030204" pitchFamily="34" charset="0"/>
                <a:cs typeface="Latha" panose="020B0604020202020204" pitchFamily="34" charset="0"/>
              </a:rPr>
              <a:t>Illicit marketplace traffic:</a:t>
            </a:r>
            <a:r>
              <a:rPr lang="en-IN" sz="7200" dirty="0">
                <a:effectLst/>
                <a:latin typeface="Times New Roman" panose="02020603050405020304" pitchFamily="18" charset="0"/>
                <a:ea typeface="Calibri" panose="020F0502020204030204" pitchFamily="34" charset="0"/>
                <a:cs typeface="Latha" panose="020B0604020202020204" pitchFamily="34" charset="0"/>
              </a:rPr>
              <a:t> This type of traffic involves the buying and selling of illegal goods and services, such as drugs, weapons, and stolen data.</a:t>
            </a:r>
            <a:endParaRPr lang="en-IN" sz="7200" dirty="0">
              <a:effectLst/>
              <a:latin typeface="Calibri" panose="020F0502020204030204" pitchFamily="34" charset="0"/>
              <a:ea typeface="Calibri" panose="020F0502020204030204" pitchFamily="34" charset="0"/>
              <a:cs typeface="Latha" panose="020B0604020202020204" pitchFamily="34" charset="0"/>
            </a:endParaRPr>
          </a:p>
          <a:p>
            <a:pPr marL="0" marR="0" algn="just">
              <a:lnSpc>
                <a:spcPct val="107000"/>
              </a:lnSpc>
              <a:spcBef>
                <a:spcPts val="0"/>
              </a:spcBef>
              <a:spcAft>
                <a:spcPts val="800"/>
              </a:spcAft>
            </a:pPr>
            <a:r>
              <a:rPr lang="en-IN" sz="7200" b="1" dirty="0">
                <a:effectLst/>
                <a:latin typeface="Times New Roman" panose="02020603050405020304" pitchFamily="18" charset="0"/>
                <a:ea typeface="Calibri" panose="020F0502020204030204" pitchFamily="34" charset="0"/>
                <a:cs typeface="Latha" panose="020B0604020202020204" pitchFamily="34" charset="0"/>
              </a:rPr>
              <a:t>Darknet forum traffic: </a:t>
            </a:r>
            <a:r>
              <a:rPr lang="en-IN" sz="7200" dirty="0">
                <a:effectLst/>
                <a:latin typeface="Times New Roman" panose="02020603050405020304" pitchFamily="18" charset="0"/>
                <a:ea typeface="Calibri" panose="020F0502020204030204" pitchFamily="34" charset="0"/>
                <a:cs typeface="Latha" panose="020B0604020202020204" pitchFamily="34" charset="0"/>
              </a:rPr>
              <a:t>This type of traffic involves discussions and interactions on darknet forums, which can cover a wide range of topics, including hacking, politics, and illegal activities.</a:t>
            </a:r>
            <a:endParaRPr lang="en-IN" sz="7200" dirty="0">
              <a:effectLst/>
              <a:latin typeface="Calibri" panose="020F0502020204030204" pitchFamily="34" charset="0"/>
              <a:ea typeface="Calibri" panose="020F0502020204030204" pitchFamily="34" charset="0"/>
              <a:cs typeface="Latha" panose="020B0604020202020204" pitchFamily="34" charset="0"/>
            </a:endParaRPr>
          </a:p>
          <a:p>
            <a:pPr marL="0" marR="0" algn="just">
              <a:lnSpc>
                <a:spcPct val="107000"/>
              </a:lnSpc>
              <a:spcBef>
                <a:spcPts val="0"/>
              </a:spcBef>
              <a:spcAft>
                <a:spcPts val="800"/>
              </a:spcAft>
            </a:pPr>
            <a:r>
              <a:rPr lang="en-IN" sz="7200" b="1" dirty="0">
                <a:effectLst/>
                <a:latin typeface="Times New Roman" panose="02020603050405020304" pitchFamily="18" charset="0"/>
                <a:ea typeface="Calibri" panose="020F0502020204030204" pitchFamily="34" charset="0"/>
                <a:cs typeface="Latha" panose="020B0604020202020204" pitchFamily="34" charset="0"/>
              </a:rPr>
              <a:t>Anonymity-seeking traffic:</a:t>
            </a:r>
            <a:r>
              <a:rPr lang="en-IN" sz="7200" dirty="0">
                <a:effectLst/>
                <a:latin typeface="Times New Roman" panose="02020603050405020304" pitchFamily="18" charset="0"/>
                <a:ea typeface="Calibri" panose="020F0502020204030204" pitchFamily="34" charset="0"/>
                <a:cs typeface="Latha" panose="020B0604020202020204" pitchFamily="34" charset="0"/>
              </a:rPr>
              <a:t> This type of traffic involves individuals who are using the darknet to remain anonymous and avoid detection by law enforcement or other entities.</a:t>
            </a:r>
            <a:endParaRPr lang="en-IN" sz="7200" dirty="0">
              <a:effectLst/>
              <a:latin typeface="Calibri" panose="020F0502020204030204" pitchFamily="34" charset="0"/>
              <a:ea typeface="Calibri" panose="020F0502020204030204" pitchFamily="34" charset="0"/>
              <a:cs typeface="Latha" panose="020B0604020202020204" pitchFamily="34" charset="0"/>
            </a:endParaRPr>
          </a:p>
          <a:p>
            <a:pPr marL="0" marR="0" algn="just">
              <a:lnSpc>
                <a:spcPct val="107000"/>
              </a:lnSpc>
              <a:spcBef>
                <a:spcPts val="0"/>
              </a:spcBef>
              <a:spcAft>
                <a:spcPts val="800"/>
              </a:spcAft>
            </a:pPr>
            <a:r>
              <a:rPr lang="en-IN" sz="7200" b="1" dirty="0">
                <a:effectLst/>
                <a:latin typeface="Times New Roman" panose="02020603050405020304" pitchFamily="18" charset="0"/>
                <a:ea typeface="Calibri" panose="020F0502020204030204" pitchFamily="34" charset="0"/>
                <a:cs typeface="Latha" panose="020B0604020202020204" pitchFamily="34" charset="0"/>
              </a:rPr>
              <a:t>Cryptocurrency-related traffic:</a:t>
            </a:r>
            <a:r>
              <a:rPr lang="en-IN" sz="7200" dirty="0">
                <a:effectLst/>
                <a:latin typeface="Times New Roman" panose="02020603050405020304" pitchFamily="18" charset="0"/>
                <a:ea typeface="Calibri" panose="020F0502020204030204" pitchFamily="34" charset="0"/>
                <a:cs typeface="Latha" panose="020B0604020202020204" pitchFamily="34" charset="0"/>
              </a:rPr>
              <a:t> This type of traffic involves the use of cryptocurrencies, such as Bitcoin, for transactions on the darknet.</a:t>
            </a:r>
            <a:endParaRPr lang="en-IN" sz="72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
        <p:nvSpPr>
          <p:cNvPr id="4" name="Slide Number Placeholder 3">
            <a:extLst>
              <a:ext uri="{FF2B5EF4-FFF2-40B4-BE49-F238E27FC236}">
                <a16:creationId xmlns:a16="http://schemas.microsoft.com/office/drawing/2014/main" id="{3BA93B82-4B6C-6701-E091-12A88ADFE8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5" name="TextBox 4">
            <a:extLst>
              <a:ext uri="{FF2B5EF4-FFF2-40B4-BE49-F238E27FC236}">
                <a16:creationId xmlns:a16="http://schemas.microsoft.com/office/drawing/2014/main" id="{016BD2B6-AB15-BEB3-FCD0-10095FDCD3E2}"/>
              </a:ext>
            </a:extLst>
          </p:cNvPr>
          <p:cNvSpPr txBox="1"/>
          <p:nvPr/>
        </p:nvSpPr>
        <p:spPr>
          <a:xfrm>
            <a:off x="304799" y="482278"/>
            <a:ext cx="3500284" cy="830997"/>
          </a:xfrm>
          <a:prstGeom prst="rect">
            <a:avLst/>
          </a:prstGeom>
          <a:noFill/>
        </p:spPr>
        <p:txBody>
          <a:bodyPr wrap="square" rtlCol="0">
            <a:spAutoFit/>
          </a:bodyPr>
          <a:lstStyle/>
          <a:p>
            <a:r>
              <a:rPr lang="en-IN" sz="2400" b="1" dirty="0">
                <a:solidFill>
                  <a:srgbClr val="C00000"/>
                </a:solidFill>
                <a:effectLst/>
                <a:latin typeface="Times New Roman" panose="02020603050405020304" pitchFamily="18" charset="0"/>
                <a:ea typeface="Times New Roman" panose="02020603050405020304" pitchFamily="18" charset="0"/>
              </a:rPr>
              <a:t>Dark Net Traffic:</a:t>
            </a:r>
            <a:endParaRPr lang="en-IN" sz="2400" dirty="0">
              <a:solidFill>
                <a:srgbClr val="C00000"/>
              </a:solidFill>
              <a:effectLst/>
              <a:latin typeface="Times New Roman" panose="02020603050405020304" pitchFamily="18" charset="0"/>
              <a:ea typeface="Calibri" panose="020F0502020204030204" pitchFamily="34" charset="0"/>
              <a:cs typeface="Latha" panose="020B0604020202020204" pitchFamily="34" charset="0"/>
            </a:endParaRPr>
          </a:p>
          <a:p>
            <a:endParaRPr lang="en-IN" sz="2400" dirty="0"/>
          </a:p>
        </p:txBody>
      </p:sp>
      <p:pic>
        <p:nvPicPr>
          <p:cNvPr id="6" name="Picture 5">
            <a:extLst>
              <a:ext uri="{FF2B5EF4-FFF2-40B4-BE49-F238E27FC236}">
                <a16:creationId xmlns:a16="http://schemas.microsoft.com/office/drawing/2014/main" id="{3A49E6D0-9F18-81C8-3941-DB031886A33F}"/>
              </a:ext>
            </a:extLst>
          </p:cNvPr>
          <p:cNvPicPr>
            <a:picLocks noChangeAspect="1"/>
          </p:cNvPicPr>
          <p:nvPr/>
        </p:nvPicPr>
        <p:blipFill rotWithShape="1">
          <a:blip r:embed="rId2"/>
          <a:srcRect l="15968" t="21269" r="13387" b="20183"/>
          <a:stretch/>
        </p:blipFill>
        <p:spPr>
          <a:xfrm>
            <a:off x="8028808" y="285341"/>
            <a:ext cx="913785" cy="757315"/>
          </a:xfrm>
          <a:prstGeom prst="rect">
            <a:avLst/>
          </a:prstGeom>
        </p:spPr>
      </p:pic>
    </p:spTree>
    <p:extLst>
      <p:ext uri="{BB962C8B-B14F-4D97-AF65-F5344CB8AC3E}">
        <p14:creationId xmlns:p14="http://schemas.microsoft.com/office/powerpoint/2010/main" val="2465326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42509DA-8C98-8892-6B16-62AB92DBDE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graphicFrame>
        <p:nvGraphicFramePr>
          <p:cNvPr id="7" name="Table 6">
            <a:extLst>
              <a:ext uri="{FF2B5EF4-FFF2-40B4-BE49-F238E27FC236}">
                <a16:creationId xmlns:a16="http://schemas.microsoft.com/office/drawing/2014/main" id="{6BFFCEF8-AFE7-217C-833D-D336C12E0999}"/>
              </a:ext>
            </a:extLst>
          </p:cNvPr>
          <p:cNvGraphicFramePr>
            <a:graphicFrameLocks noGrp="1"/>
          </p:cNvGraphicFramePr>
          <p:nvPr>
            <p:extLst>
              <p:ext uri="{D42A27DB-BD31-4B8C-83A1-F6EECF244321}">
                <p14:modId xmlns:p14="http://schemas.microsoft.com/office/powerpoint/2010/main" val="244030821"/>
              </p:ext>
            </p:extLst>
          </p:nvPr>
        </p:nvGraphicFramePr>
        <p:xfrm>
          <a:off x="372616" y="1042656"/>
          <a:ext cx="8398767" cy="5356241"/>
        </p:xfrm>
        <a:graphic>
          <a:graphicData uri="http://schemas.openxmlformats.org/drawingml/2006/table">
            <a:tbl>
              <a:tblPr firstRow="1" firstCol="1" bandRow="1">
                <a:tableStyleId>{5C22544A-7EE6-4342-B048-85BDC9FD1C3A}</a:tableStyleId>
              </a:tblPr>
              <a:tblGrid>
                <a:gridCol w="1673782">
                  <a:extLst>
                    <a:ext uri="{9D8B030D-6E8A-4147-A177-3AD203B41FA5}">
                      <a16:colId xmlns:a16="http://schemas.microsoft.com/office/drawing/2014/main" val="538104383"/>
                    </a:ext>
                  </a:extLst>
                </a:gridCol>
                <a:gridCol w="6724985">
                  <a:extLst>
                    <a:ext uri="{9D8B030D-6E8A-4147-A177-3AD203B41FA5}">
                      <a16:colId xmlns:a16="http://schemas.microsoft.com/office/drawing/2014/main" val="407970899"/>
                    </a:ext>
                  </a:extLst>
                </a:gridCol>
              </a:tblGrid>
              <a:tr h="642429">
                <a:tc>
                  <a:txBody>
                    <a:bodyPr/>
                    <a:lstStyle/>
                    <a:p>
                      <a:pPr marL="0" marR="0">
                        <a:lnSpc>
                          <a:spcPct val="107000"/>
                        </a:lnSpc>
                        <a:spcBef>
                          <a:spcPts val="0"/>
                        </a:spcBef>
                        <a:spcAft>
                          <a:spcPts val="1500"/>
                        </a:spcAft>
                      </a:pPr>
                      <a:r>
                        <a:rPr lang="en-IN" sz="1800" dirty="0">
                          <a:effectLst/>
                          <a:latin typeface="Times New Roman" panose="02020603050405020304" pitchFamily="18" charset="0"/>
                          <a:cs typeface="Times New Roman" panose="02020603050405020304" pitchFamily="18" charset="0"/>
                        </a:rPr>
                        <a:t>Traffic Category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IN" sz="1800" dirty="0">
                          <a:effectLst/>
                          <a:latin typeface="Times New Roman" panose="02020603050405020304" pitchFamily="18" charset="0"/>
                          <a:cs typeface="Times New Roman" panose="02020603050405020304" pitchFamily="18" charset="0"/>
                        </a:rPr>
                        <a:t>Applications used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981758545"/>
                  </a:ext>
                </a:extLst>
              </a:tr>
              <a:tr h="541187">
                <a:tc>
                  <a:txBody>
                    <a:bodyPr/>
                    <a:lstStyle/>
                    <a:p>
                      <a:pPr marL="0" marR="0">
                        <a:lnSpc>
                          <a:spcPct val="107000"/>
                        </a:lnSpc>
                        <a:spcBef>
                          <a:spcPts val="0"/>
                        </a:spcBef>
                        <a:spcAft>
                          <a:spcPts val="1500"/>
                        </a:spcAft>
                      </a:pPr>
                      <a:r>
                        <a:rPr lang="en-IN" sz="1800">
                          <a:effectLst/>
                          <a:latin typeface="Times New Roman" panose="02020603050405020304" pitchFamily="18" charset="0"/>
                          <a:cs typeface="Times New Roman" panose="02020603050405020304" pitchFamily="18" charset="0"/>
                        </a:rPr>
                        <a:t>Audio-Stream</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IN" sz="1800" dirty="0">
                          <a:effectLst/>
                          <a:latin typeface="Times New Roman" panose="02020603050405020304" pitchFamily="18" charset="0"/>
                          <a:cs typeface="Times New Roman" panose="02020603050405020304" pitchFamily="18" charset="0"/>
                        </a:rPr>
                        <a:t>Vimeo and YouTube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769808055"/>
                  </a:ext>
                </a:extLst>
              </a:tr>
              <a:tr h="541187">
                <a:tc>
                  <a:txBody>
                    <a:bodyPr/>
                    <a:lstStyle/>
                    <a:p>
                      <a:pPr marL="0" marR="0">
                        <a:lnSpc>
                          <a:spcPct val="107000"/>
                        </a:lnSpc>
                        <a:spcBef>
                          <a:spcPts val="0"/>
                        </a:spcBef>
                        <a:spcAft>
                          <a:spcPts val="1500"/>
                        </a:spcAft>
                      </a:pPr>
                      <a:r>
                        <a:rPr lang="en-IN" sz="1800">
                          <a:effectLst/>
                          <a:latin typeface="Times New Roman" panose="02020603050405020304" pitchFamily="18" charset="0"/>
                          <a:cs typeface="Times New Roman" panose="02020603050405020304" pitchFamily="18" charset="0"/>
                        </a:rPr>
                        <a:t>Browsing</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IN" sz="1800" dirty="0">
                          <a:effectLst/>
                          <a:latin typeface="Times New Roman" panose="02020603050405020304" pitchFamily="18" charset="0"/>
                          <a:cs typeface="Times New Roman" panose="02020603050405020304" pitchFamily="18" charset="0"/>
                        </a:rPr>
                        <a:t>Firefox and Chrome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478800051"/>
                  </a:ext>
                </a:extLst>
              </a:tr>
              <a:tr h="541187">
                <a:tc>
                  <a:txBody>
                    <a:bodyPr/>
                    <a:lstStyle/>
                    <a:p>
                      <a:pPr marL="0" marR="0">
                        <a:lnSpc>
                          <a:spcPct val="107000"/>
                        </a:lnSpc>
                        <a:spcBef>
                          <a:spcPts val="0"/>
                        </a:spcBef>
                        <a:spcAft>
                          <a:spcPts val="1500"/>
                        </a:spcAft>
                      </a:pPr>
                      <a:r>
                        <a:rPr lang="en-IN" sz="1800">
                          <a:effectLst/>
                          <a:latin typeface="Times New Roman" panose="02020603050405020304" pitchFamily="18" charset="0"/>
                          <a:cs typeface="Times New Roman" panose="02020603050405020304" pitchFamily="18" charset="0"/>
                        </a:rPr>
                        <a:t>Chat</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IN" sz="1800" dirty="0">
                          <a:effectLst/>
                          <a:latin typeface="Times New Roman" panose="02020603050405020304" pitchFamily="18" charset="0"/>
                          <a:cs typeface="Times New Roman" panose="02020603050405020304" pitchFamily="18" charset="0"/>
                        </a:rPr>
                        <a:t>ICQ, AIM, Skype, Facebook, and Hangouts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426450028"/>
                  </a:ext>
                </a:extLst>
              </a:tr>
              <a:tr h="541187">
                <a:tc>
                  <a:txBody>
                    <a:bodyPr/>
                    <a:lstStyle/>
                    <a:p>
                      <a:pPr marL="0" marR="0">
                        <a:lnSpc>
                          <a:spcPct val="107000"/>
                        </a:lnSpc>
                        <a:spcBef>
                          <a:spcPts val="0"/>
                        </a:spcBef>
                        <a:spcAft>
                          <a:spcPts val="1500"/>
                        </a:spcAft>
                      </a:pPr>
                      <a:r>
                        <a:rPr lang="en-IN" sz="1800">
                          <a:effectLst/>
                          <a:latin typeface="Times New Roman" panose="02020603050405020304" pitchFamily="18" charset="0"/>
                          <a:cs typeface="Times New Roman" panose="02020603050405020304" pitchFamily="18" charset="0"/>
                        </a:rPr>
                        <a:t>Email</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IN" sz="1800" dirty="0">
                          <a:effectLst/>
                          <a:latin typeface="Times New Roman" panose="02020603050405020304" pitchFamily="18" charset="0"/>
                          <a:cs typeface="Times New Roman" panose="02020603050405020304" pitchFamily="18" charset="0"/>
                        </a:rPr>
                        <a:t>SMTPS, POP3S and IMAPS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783171505"/>
                  </a:ext>
                </a:extLst>
              </a:tr>
              <a:tr h="541187">
                <a:tc>
                  <a:txBody>
                    <a:bodyPr/>
                    <a:lstStyle/>
                    <a:p>
                      <a:pPr marL="0" marR="0">
                        <a:lnSpc>
                          <a:spcPct val="107000"/>
                        </a:lnSpc>
                        <a:spcBef>
                          <a:spcPts val="0"/>
                        </a:spcBef>
                        <a:spcAft>
                          <a:spcPts val="1500"/>
                        </a:spcAft>
                      </a:pPr>
                      <a:r>
                        <a:rPr lang="en-IN" sz="1800">
                          <a:effectLst/>
                          <a:latin typeface="Times New Roman" panose="02020603050405020304" pitchFamily="18" charset="0"/>
                          <a:cs typeface="Times New Roman" panose="02020603050405020304" pitchFamily="18" charset="0"/>
                        </a:rPr>
                        <a:t>P2P</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IN" sz="1800" dirty="0">
                          <a:effectLst/>
                          <a:latin typeface="Times New Roman" panose="02020603050405020304" pitchFamily="18" charset="0"/>
                          <a:cs typeface="Times New Roman" panose="02020603050405020304" pitchFamily="18" charset="0"/>
                        </a:rPr>
                        <a:t>uTorrent and Transmission (BitTorrent)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738060587"/>
                  </a:ext>
                </a:extLst>
              </a:tr>
              <a:tr h="848286">
                <a:tc>
                  <a:txBody>
                    <a:bodyPr/>
                    <a:lstStyle/>
                    <a:p>
                      <a:pPr marL="0" marR="0">
                        <a:lnSpc>
                          <a:spcPct val="107000"/>
                        </a:lnSpc>
                        <a:spcBef>
                          <a:spcPts val="0"/>
                        </a:spcBef>
                        <a:spcAft>
                          <a:spcPts val="1500"/>
                        </a:spcAft>
                      </a:pPr>
                      <a:r>
                        <a:rPr lang="en-IN" sz="1800">
                          <a:effectLst/>
                          <a:latin typeface="Times New Roman" panose="02020603050405020304" pitchFamily="18" charset="0"/>
                          <a:cs typeface="Times New Roman" panose="02020603050405020304" pitchFamily="18" charset="0"/>
                        </a:rPr>
                        <a:t>Transfer</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IN" sz="1800" dirty="0">
                          <a:effectLst/>
                          <a:latin typeface="Times New Roman" panose="02020603050405020304" pitchFamily="18" charset="0"/>
                          <a:cs typeface="Times New Roman" panose="02020603050405020304" pitchFamily="18" charset="0"/>
                        </a:rPr>
                        <a:t>Skype, FTP over SSH (SFTP) and FTP over SSL (FTPS) using FileZilla and an external service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831169763"/>
                  </a:ext>
                </a:extLst>
              </a:tr>
              <a:tr h="541187">
                <a:tc>
                  <a:txBody>
                    <a:bodyPr/>
                    <a:lstStyle/>
                    <a:p>
                      <a:pPr marL="0" marR="0">
                        <a:lnSpc>
                          <a:spcPct val="107000"/>
                        </a:lnSpc>
                        <a:spcBef>
                          <a:spcPts val="0"/>
                        </a:spcBef>
                        <a:spcAft>
                          <a:spcPts val="1500"/>
                        </a:spcAft>
                      </a:pPr>
                      <a:r>
                        <a:rPr lang="en-IN" sz="1800">
                          <a:effectLst/>
                          <a:latin typeface="Times New Roman" panose="02020603050405020304" pitchFamily="18" charset="0"/>
                          <a:cs typeface="Times New Roman" panose="02020603050405020304" pitchFamily="18" charset="0"/>
                        </a:rPr>
                        <a:t>Video-Stream</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IN" sz="1800" dirty="0">
                          <a:effectLst/>
                          <a:latin typeface="Times New Roman" panose="02020603050405020304" pitchFamily="18" charset="0"/>
                          <a:cs typeface="Times New Roman" panose="02020603050405020304" pitchFamily="18" charset="0"/>
                        </a:rPr>
                        <a:t>Vimeo and YouTube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4201825126"/>
                  </a:ext>
                </a:extLst>
              </a:tr>
              <a:tr h="541187">
                <a:tc>
                  <a:txBody>
                    <a:bodyPr/>
                    <a:lstStyle/>
                    <a:p>
                      <a:pPr marL="0" marR="0">
                        <a:lnSpc>
                          <a:spcPct val="107000"/>
                        </a:lnSpc>
                        <a:spcBef>
                          <a:spcPts val="0"/>
                        </a:spcBef>
                        <a:spcAft>
                          <a:spcPts val="1500"/>
                        </a:spcAft>
                      </a:pPr>
                      <a:r>
                        <a:rPr lang="en-IN" sz="1800">
                          <a:effectLst/>
                          <a:latin typeface="Times New Roman" panose="02020603050405020304" pitchFamily="18" charset="0"/>
                          <a:cs typeface="Times New Roman" panose="02020603050405020304" pitchFamily="18" charset="0"/>
                        </a:rPr>
                        <a:t>VOIP</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IN" sz="1800" dirty="0">
                          <a:effectLst/>
                          <a:latin typeface="Times New Roman" panose="02020603050405020304" pitchFamily="18" charset="0"/>
                          <a:cs typeface="Times New Roman" panose="02020603050405020304" pitchFamily="18" charset="0"/>
                        </a:rPr>
                        <a:t>Facebook, Skype, and Hangouts voice calls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669033192"/>
                  </a:ext>
                </a:extLst>
              </a:tr>
            </a:tbl>
          </a:graphicData>
        </a:graphic>
      </p:graphicFrame>
      <p:pic>
        <p:nvPicPr>
          <p:cNvPr id="2" name="Picture 1">
            <a:extLst>
              <a:ext uri="{FF2B5EF4-FFF2-40B4-BE49-F238E27FC236}">
                <a16:creationId xmlns:a16="http://schemas.microsoft.com/office/drawing/2014/main" id="{03697AE7-695E-8512-58FC-017C38A4D64C}"/>
              </a:ext>
            </a:extLst>
          </p:cNvPr>
          <p:cNvPicPr>
            <a:picLocks noChangeAspect="1"/>
          </p:cNvPicPr>
          <p:nvPr/>
        </p:nvPicPr>
        <p:blipFill rotWithShape="1">
          <a:blip r:embed="rId2"/>
          <a:srcRect l="15968" t="21269" r="13387" b="20183"/>
          <a:stretch/>
        </p:blipFill>
        <p:spPr>
          <a:xfrm>
            <a:off x="7857598" y="136524"/>
            <a:ext cx="913785" cy="757315"/>
          </a:xfrm>
          <a:prstGeom prst="rect">
            <a:avLst/>
          </a:prstGeom>
        </p:spPr>
      </p:pic>
      <p:sp>
        <p:nvSpPr>
          <p:cNvPr id="3" name="TextBox 2">
            <a:extLst>
              <a:ext uri="{FF2B5EF4-FFF2-40B4-BE49-F238E27FC236}">
                <a16:creationId xmlns:a16="http://schemas.microsoft.com/office/drawing/2014/main" id="{D8CB8166-4EF1-CB4B-DD07-5619B48C9791}"/>
              </a:ext>
            </a:extLst>
          </p:cNvPr>
          <p:cNvSpPr txBox="1"/>
          <p:nvPr/>
        </p:nvSpPr>
        <p:spPr>
          <a:xfrm>
            <a:off x="372616" y="304560"/>
            <a:ext cx="2576052" cy="461665"/>
          </a:xfrm>
          <a:prstGeom prst="rect">
            <a:avLst/>
          </a:prstGeom>
          <a:noFill/>
        </p:spPr>
        <p:txBody>
          <a:bodyPr wrap="square" rtlCol="0">
            <a:spAutoFit/>
          </a:bodyPr>
          <a:lstStyle/>
          <a:p>
            <a:r>
              <a:rPr lang="en-US" sz="2400" b="1" dirty="0">
                <a:solidFill>
                  <a:srgbClr val="C00000"/>
                </a:solidFill>
                <a:latin typeface="Times New Roman" panose="02020603050405020304" pitchFamily="18" charset="0"/>
                <a:cs typeface="Times New Roman" panose="02020603050405020304" pitchFamily="18" charset="0"/>
              </a:rPr>
              <a:t>Traffic Categories</a:t>
            </a:r>
            <a:endParaRPr lang="en-IN" sz="24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399695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TM03457503[[fn=Quotable]]</Template>
  <TotalTime>1452</TotalTime>
  <Words>2926</Words>
  <Application>Microsoft Office PowerPoint</Application>
  <PresentationFormat>On-screen Show (4:3)</PresentationFormat>
  <Paragraphs>322</Paragraphs>
  <Slides>27</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Symbol</vt:lpstr>
      <vt:lpstr>Times New Roman</vt:lpstr>
      <vt:lpstr>Office Theme</vt:lpstr>
      <vt:lpstr>PowerPoint Presentation</vt:lpstr>
      <vt:lpstr>ABSTRACT :</vt:lpstr>
      <vt:lpstr>LITERATURE REVIEW :</vt:lpstr>
      <vt:lpstr>PowerPoint Presentation</vt:lpstr>
      <vt:lpstr>Outcome:</vt:lpstr>
      <vt:lpstr>PowerPoint Presentation</vt:lpstr>
      <vt:lpstr>PowerPoint Presentation</vt:lpstr>
      <vt:lpstr>PowerPoint Presentation</vt:lpstr>
      <vt:lpstr>PowerPoint Presentation</vt:lpstr>
      <vt:lpstr>PowerPoint Presentation</vt:lpstr>
      <vt:lpstr>PROBLEM STATEMENT </vt:lpstr>
      <vt:lpstr>PowerPoint Presentation</vt:lpstr>
      <vt:lpstr>PowerPoint Presentation</vt:lpstr>
      <vt:lpstr>Data Pre-Processing :</vt:lpstr>
      <vt:lpstr>PowerPoint Presentation</vt:lpstr>
      <vt:lpstr>Visual Analysis :</vt:lpstr>
      <vt:lpstr>PowerPoint Presentation</vt:lpstr>
      <vt:lpstr>PowerPoint Presentation</vt:lpstr>
      <vt:lpstr>PowerPoint Presentation</vt:lpstr>
      <vt:lpstr>PowerPoint Presentation</vt:lpstr>
      <vt:lpstr>Model Tuning  </vt:lpstr>
      <vt:lpstr>PowerPoint Presentation</vt:lpstr>
      <vt:lpstr>Results and Discussion</vt:lpstr>
      <vt:lpstr>Future Work:</vt:lpstr>
      <vt:lpstr>References</vt:lpstr>
      <vt:lpstr>Work Log:</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Aswin Venkatesan</cp:lastModifiedBy>
  <cp:revision>77</cp:revision>
  <dcterms:created xsi:type="dcterms:W3CDTF">2017-09-15T13:20:00Z</dcterms:created>
  <dcterms:modified xsi:type="dcterms:W3CDTF">2023-07-11T13:22:47Z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244016532F3749E082D20DC8793A736B</vt:lpwstr>
  </property>
  <property fmtid="{D5CDD505-2E9C-101B-9397-08002B2CF9AE}" pid="3" name="KSOProductBuildVer">
    <vt:lpwstr>1033-11.2.0.11486</vt:lpwstr>
  </property>
</Properties>
</file>