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2" r:id="rId3"/>
    <p:sldId id="258" r:id="rId4"/>
    <p:sldId id="260" r:id="rId5"/>
    <p:sldId id="271" r:id="rId6"/>
    <p:sldId id="272" r:id="rId7"/>
    <p:sldId id="265" r:id="rId8"/>
    <p:sldId id="274" r:id="rId9"/>
    <p:sldId id="275" r:id="rId10"/>
    <p:sldId id="268" r:id="rId11"/>
    <p:sldId id="276" r:id="rId12"/>
    <p:sldId id="278" r:id="rId13"/>
    <p:sldId id="279" r:id="rId14"/>
    <p:sldId id="281" r:id="rId15"/>
    <p:sldId id="277"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83" d="100"/>
          <a:sy n="83" d="100"/>
        </p:scale>
        <p:origin x="3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6T05:53:14.750"/>
    </inkml:context>
    <inkml:brush xml:id="br0">
      <inkml:brushProperty name="width" value="0.35" units="cm"/>
      <inkml:brushProperty name="height" value="0.35" units="cm"/>
      <inkml:brushProperty name="color" value="#F8F8F8"/>
    </inkml:brush>
  </inkml:definitions>
  <inkml:trace contextRef="#ctx0" brushRef="#br0">1297 238 24575,'-2'1'0,"1"0"0,-1-1 0,0 1 0,1 0 0,-1 0 0,0 0 0,1 0 0,-1 1 0,1-1 0,0 0 0,-1 1 0,1-1 0,0 0 0,0 1 0,-1 2 0,-18 26 0,19-28 0,-7 12 0,0-1 0,-1 0 0,0 0 0,-14 14 0,18-23 0,1 0 0,0-1 0,-1 1 0,0-1 0,0 0 0,0 0 0,0-1 0,0 1 0,-1-1 0,1 0 0,0-1 0,-1 1 0,0-1 0,1 0 0,-7 0 0,-227-1 0,100-3 0,112 4 0,0-1 0,0-2 0,0 0 0,0-2 0,0-1 0,-30-10 0,-123-40 0,147 47 0,-1 2 0,-1 1 0,-48 0 0,79 5 0,0 1 0,1-1 0,-1-1 0,0 1 0,0 0 0,1-1 0,-1 0 0,0 0 0,1 0 0,-1 0 0,1 0 0,-1-1 0,1 0 0,0 1 0,0-1 0,0-1 0,0 1 0,0 0 0,0-1 0,0 1 0,1-1 0,-1 0 0,-1-3 0,-2-1 0,2 2 0,0 0 0,0 0 0,-1 0 0,0 0 0,0 1 0,0 0 0,-6-4 0,10 8 0,1 0 0,-1 0 0,1 0 0,-1 0 0,1 0 0,0 0 0,-1 1 0,1-1 0,-1 0 0,1 0 0,0 1 0,-1-1 0,1 0 0,-1 0 0,1 1 0,0-1 0,0 0 0,-1 1 0,1-1 0,0 1 0,-1-1 0,1 0 0,0 1 0,0-1 0,0 1 0,0-1 0,-1 1 0,1-1 0,0 0 0,0 1 0,0-1 0,0 1 0,0-1 0,0 1 0,0-1 0,0 1 0,0-1 0,0 1 0,-1 23 0,1-22 0,-1 32 0,0-20 0,0 0 0,1 0 0,0-1 0,1 1 0,1 0 0,5 18 0,-7-31 0,1 1 0,-1-1 0,1 0 0,0 0 0,-1 0 0,1 0 0,0 0 0,0 0 0,0 0 0,0 0 0,0-1 0,0 1 0,0 0 0,0 0 0,0-1 0,1 1 0,-1-1 0,0 1 0,0-1 0,0 1 0,1-1 0,-1 0 0,0 0 0,1 0 0,-1 0 0,0 1 0,1-2 0,-1 1 0,0 0 0,0 0 0,3-1 0,6-1 0,1-1 0,-1 0 0,13-6 0,9-3 0,-11 9 0,0 1 0,37 2 0,-42 0 0,1 0 0,-1 0 0,1-2 0,-1 0 0,29-7 0,-12-2 0,68-27 0,-88 32 0,-1 0 0,0-2 0,0 1 0,0-1 0,17-17 0,60-47 0,-38 33 0,-43 33 0,0 0 0,1 1 0,0 0 0,0 1 0,0 0 0,0 0 0,1 1 0,-1 0 0,1 1 0,0 0 0,13-1 0,14 1 0,66 5 0,-24 0 0,261-3 0,-974 0 0,622-1 0,0 0 0,0-1 0,1-1 0,-1 0 0,1-1 0,0 0 0,-20-10 0,19 8 0,1 1 0,-2 0 0,1 1 0,0 1 0,-1-1 0,-21-1 0,-9 5 0,33 0 0,-1 1 0,0-2 0,0 1 0,1-1 0,-1-1 0,0 0 0,1 0 0,-17-7 0,12 3 0,0 0 0,-1 2 0,0-1 0,0 2 0,0 0 0,-30 0 0,0 2 0,-52 7 0,95-6 0,1 0 0,0 1 0,0-1 0,-1 1 0,1 0 0,0 0 0,0 0 0,0 0 0,0 0 0,0 0 0,0 0 0,0 1 0,0-1 0,0 1 0,1-1 0,-1 1 0,1 0 0,-1 0 0,1 0 0,-1 0 0,1 0 0,0 0 0,0 0 0,0 0 0,0 0 0,1 0 0,-1 1 0,0-1 0,1 0 0,-1 5 0,0 7 0,0 1 0,1 0 0,3 28 0,-1-15 0,-1-19 0,-1 1 0,1-1 0,1 0 0,0 0 0,0 0 0,1 0 0,0 0 0,0 0 0,1-1 0,1 0 0,-1 1 0,1-1 0,0-1 0,1 1 0,0-1 0,0 0 0,1-1 0,-1 1 0,1-1 0,1 0 0,-1-1 0,10 5 0,-1 0 0,0-1 0,0-1 0,1-1 0,0 0 0,35 8 0,3-5 0,1-4 0,0-1 0,107-7 0,-52 0 0,351 2 0,-455 0 0,-1-1 0,1 0 0,0 0 0,-1 0 0,1-1 0,-1 0 0,0 0 0,1-1 0,10-6 0,2-3 0,30-24 0,-35 24 0,2 0 0,27-15 0,-39 25 0,0 0 0,0 0 0,-1 0 0,0 0 0,1 0 0,-1-1 0,0 0 0,0 1 0,0-1 0,0 0 0,-1-1 0,1 1 0,-1 0 0,0-1 0,0 1 0,0-1 0,0 0 0,-1 1 0,1-1 0,-1 0 0,0 0 0,0 0 0,-1 0 0,1 0 0,-1-7 0,2 2-105,1 0 0,0 0 0,0 1 0,1-1 0,0 1 0,1 0 0,0 0 0,0 0 0,0 1 0,1 0 0,0 0 0,12-10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AA8D-6F04-7AA9-2EDA-0B71980EF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9DCA91-CE75-0E9D-C9FF-264AB671F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2F94E-FC13-ABA3-6268-2B0B00E507FC}"/>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23A806D3-EF5D-6AF7-F586-383466559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EE75D-F452-5EBC-B962-53B103A9079F}"/>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5898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79B-C1A4-B7BE-F1AC-1639327E55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CAD9EC-9C0F-2FFC-57EC-5BF8D757E1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8175FB-D1BF-DB32-0235-7479124E8012}"/>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DADE02C2-07E9-FA45-E8E4-A33D98B46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2411C-9F98-85ED-D3F2-6E6BEC605320}"/>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210204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E51F6-1C94-F395-14CA-B27D342E9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CAB56E-B795-4DCB-650F-8E15C0F11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670AD-7CF1-0FCD-86A6-5CAFCA393987}"/>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BCA0E493-06EA-87B2-51E6-16AF0B13FF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C349B-36C7-D6E0-3BDB-C61321465877}"/>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26474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E4D9-1E50-7E6C-4EBC-969D134C8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1C991-E75F-1A1D-8589-9CD97608A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7DAF4-4B1E-7B6C-DF08-AEC90EC3EF49}"/>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E343EA9F-7FDF-7E9D-71D1-6CA831AED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5D331-405F-CAD6-12C3-55FD684F544C}"/>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17425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4C23-932D-4547-81C3-2F9A41A35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5E1D3-B9F1-BC9E-1B3B-BB770E2E1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F6DE7-097C-DBC4-EE53-2BAC59CE231E}"/>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79843388-27D5-5A16-E494-50D005203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C6E08-B826-8ED1-4D99-A53E273C7F01}"/>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316359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BA5D-5CC2-06F0-6346-56353CC52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8970A2-8081-2E24-D401-1598BD5CC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B4FB91-BEBB-93B8-3584-951C56FB8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2EC839-A08C-E130-B235-D4D4C23A30D6}"/>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6" name="Footer Placeholder 5">
            <a:extLst>
              <a:ext uri="{FF2B5EF4-FFF2-40B4-BE49-F238E27FC236}">
                <a16:creationId xmlns:a16="http://schemas.microsoft.com/office/drawing/2014/main" id="{61995A14-049C-323F-9E6D-85EC754C1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4B8543-813C-A659-569C-D19973095DA2}"/>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390492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E542-A8F7-1EED-E516-7CC9C787FD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177D9C-A895-76F2-86CC-AAF43FDB1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339C81-1719-ADC9-76BB-EE4A1D088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DE60D-7E00-6836-EC1E-E6E94DF6F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25940-3B16-2946-C5EA-B5B6FD19A5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1ECA8C-3BCD-60FF-2794-2E3441B8B4E0}"/>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8" name="Footer Placeholder 7">
            <a:extLst>
              <a:ext uri="{FF2B5EF4-FFF2-40B4-BE49-F238E27FC236}">
                <a16:creationId xmlns:a16="http://schemas.microsoft.com/office/drawing/2014/main" id="{DDC15EF6-44F0-2D25-7E72-0A9E189683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6889E1-A372-3B66-339C-00ECA61CC0F8}"/>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27342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309B-54D6-0448-3001-C60BAE26C3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4F88C9-178D-FC24-AB05-CEC892BF74CC}"/>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4" name="Footer Placeholder 3">
            <a:extLst>
              <a:ext uri="{FF2B5EF4-FFF2-40B4-BE49-F238E27FC236}">
                <a16:creationId xmlns:a16="http://schemas.microsoft.com/office/drawing/2014/main" id="{CCBF6F03-1322-9985-0032-A897F82635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C536A3-D858-F304-0097-916701A8C58E}"/>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55096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422DA-E71F-99E5-DF34-11AAA6474561}"/>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3" name="Footer Placeholder 2">
            <a:extLst>
              <a:ext uri="{FF2B5EF4-FFF2-40B4-BE49-F238E27FC236}">
                <a16:creationId xmlns:a16="http://schemas.microsoft.com/office/drawing/2014/main" id="{D158AE7E-1653-9E49-B35E-64DA25F140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6B1210-BB3A-9FDF-10AC-12F9E8F4DFE7}"/>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176172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B416-8D90-8289-1CA7-61528C54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03B366-97DB-01C9-2F6A-0D3132819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9218C-F1C1-2576-F18A-3A6F8ED16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55473-2BCD-8E24-AFBD-DA54D59374C3}"/>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6" name="Footer Placeholder 5">
            <a:extLst>
              <a:ext uri="{FF2B5EF4-FFF2-40B4-BE49-F238E27FC236}">
                <a16:creationId xmlns:a16="http://schemas.microsoft.com/office/drawing/2014/main" id="{B36B89C2-92E4-A9A9-B6C8-55C6D7B6E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60892-9470-4ACC-0CFC-D9389AF6C6D3}"/>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452930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13ED-963A-6D94-76DA-770F042F9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31C473-ADB3-046A-C5C3-5BF15CFBC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05A5A7-30EA-2AF3-EFBA-7DAC0A5E5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708CD-0B0A-2454-B1C4-0212FB4B30E9}"/>
              </a:ext>
            </a:extLst>
          </p:cNvPr>
          <p:cNvSpPr>
            <a:spLocks noGrp="1"/>
          </p:cNvSpPr>
          <p:nvPr>
            <p:ph type="dt" sz="half" idx="10"/>
          </p:nvPr>
        </p:nvSpPr>
        <p:spPr/>
        <p:txBody>
          <a:bodyPr/>
          <a:lstStyle/>
          <a:p>
            <a:fld id="{186A73F6-2F1F-413D-9076-DF5173547DA3}" type="datetimeFigureOut">
              <a:rPr lang="en-IN" smtClean="0"/>
              <a:t>11-07-2023</a:t>
            </a:fld>
            <a:endParaRPr lang="en-IN"/>
          </a:p>
        </p:txBody>
      </p:sp>
      <p:sp>
        <p:nvSpPr>
          <p:cNvPr id="6" name="Footer Placeholder 5">
            <a:extLst>
              <a:ext uri="{FF2B5EF4-FFF2-40B4-BE49-F238E27FC236}">
                <a16:creationId xmlns:a16="http://schemas.microsoft.com/office/drawing/2014/main" id="{90032406-4244-658A-5FC2-DC11C63F15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B6C30-4273-E8F1-0C06-73E5F49F8D88}"/>
              </a:ext>
            </a:extLst>
          </p:cNvPr>
          <p:cNvSpPr>
            <a:spLocks noGrp="1"/>
          </p:cNvSpPr>
          <p:nvPr>
            <p:ph type="sldNum" sz="quarter" idx="12"/>
          </p:nvPr>
        </p:nvSpPr>
        <p:spPr/>
        <p:txBody>
          <a:bodyPr/>
          <a:lstStyle/>
          <a:p>
            <a:fld id="{A390C708-69A2-489B-A1BA-6B4AFA227AF1}" type="slidenum">
              <a:rPr lang="en-IN" smtClean="0"/>
              <a:t>‹#›</a:t>
            </a:fld>
            <a:endParaRPr lang="en-IN"/>
          </a:p>
        </p:txBody>
      </p:sp>
    </p:spTree>
    <p:extLst>
      <p:ext uri="{BB962C8B-B14F-4D97-AF65-F5344CB8AC3E}">
        <p14:creationId xmlns:p14="http://schemas.microsoft.com/office/powerpoint/2010/main" val="127210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55D98-24B4-CF1D-771D-BB2A27722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E39C6-21F1-C51C-4A7E-EC19897A1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2C79C8-2C0B-ED81-0A00-1634392EE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A73F6-2F1F-413D-9076-DF5173547DA3}" type="datetimeFigureOut">
              <a:rPr lang="en-IN" smtClean="0"/>
              <a:t>11-07-2023</a:t>
            </a:fld>
            <a:endParaRPr lang="en-IN"/>
          </a:p>
        </p:txBody>
      </p:sp>
      <p:sp>
        <p:nvSpPr>
          <p:cNvPr id="5" name="Footer Placeholder 4">
            <a:extLst>
              <a:ext uri="{FF2B5EF4-FFF2-40B4-BE49-F238E27FC236}">
                <a16:creationId xmlns:a16="http://schemas.microsoft.com/office/drawing/2014/main" id="{99B1D882-7C5F-C1A6-48C3-1C771A63B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D86D2-4818-CA17-0E0B-50697D3C9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0C708-69A2-489B-A1BA-6B4AFA227AF1}" type="slidenum">
              <a:rPr lang="en-IN" smtClean="0"/>
              <a:t>‹#›</a:t>
            </a:fld>
            <a:endParaRPr lang="en-IN"/>
          </a:p>
        </p:txBody>
      </p:sp>
    </p:spTree>
    <p:extLst>
      <p:ext uri="{BB962C8B-B14F-4D97-AF65-F5344CB8AC3E}">
        <p14:creationId xmlns:p14="http://schemas.microsoft.com/office/powerpoint/2010/main" val="326268048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315B-7996-45D1-7E8E-AC0ECE63AC45}"/>
              </a:ext>
            </a:extLst>
          </p:cNvPr>
          <p:cNvSpPr>
            <a:spLocks noGrp="1"/>
          </p:cNvSpPr>
          <p:nvPr>
            <p:ph type="ctrTitle"/>
          </p:nvPr>
        </p:nvSpPr>
        <p:spPr>
          <a:xfrm>
            <a:off x="2048770" y="1799226"/>
            <a:ext cx="8324988" cy="1296895"/>
          </a:xfrm>
        </p:spPr>
        <p:txBody>
          <a:bodyPr>
            <a:normAutofit/>
          </a:bodyPr>
          <a:lstStyle/>
          <a:p>
            <a:pPr>
              <a:lnSpc>
                <a:spcPct val="150000"/>
              </a:lnSpc>
            </a:pPr>
            <a:r>
              <a:rPr lang="en-US" sz="2800" b="1" dirty="0">
                <a:latin typeface="Times New Roman" panose="02020603050405020304" pitchFamily="18" charset="0"/>
                <a:cs typeface="Times New Roman" panose="02020603050405020304" pitchFamily="18" charset="0"/>
              </a:rPr>
              <a:t>SOLAR POWER TRACKING &amp; PREDICTION SYSTEM USING IOT</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4FD004-EA5D-F611-7D38-9610C59A819C}"/>
              </a:ext>
            </a:extLst>
          </p:cNvPr>
          <p:cNvSpPr txBox="1"/>
          <p:nvPr/>
        </p:nvSpPr>
        <p:spPr>
          <a:xfrm>
            <a:off x="699084" y="4976974"/>
            <a:ext cx="2358151" cy="64633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tx1"/>
                </a:solidFill>
                <a:latin typeface="Times New Roman" panose="02020603050405020304" pitchFamily="18" charset="0"/>
                <a:cs typeface="Times New Roman" panose="02020603050405020304" pitchFamily="18" charset="0"/>
                <a:sym typeface="Arial"/>
              </a:rPr>
              <a:t>Name: </a:t>
            </a:r>
            <a:r>
              <a:rPr lang="en-US" sz="1800" i="0" u="none" strike="noStrike" cap="none" dirty="0">
                <a:solidFill>
                  <a:schemeClr val="tx1"/>
                </a:solidFill>
                <a:latin typeface="Times New Roman" panose="02020603050405020304" pitchFamily="18" charset="0"/>
                <a:cs typeface="Times New Roman" panose="02020603050405020304" pitchFamily="18" charset="0"/>
                <a:sym typeface="Arial"/>
              </a:rPr>
              <a:t>Aswin Raj B.V</a:t>
            </a:r>
          </a:p>
          <a:p>
            <a:pPr marL="0" marR="0" lvl="0" indent="0" algn="l" rtl="0">
              <a:lnSpc>
                <a:spcPct val="100000"/>
              </a:lnSpc>
              <a:spcBef>
                <a:spcPts val="0"/>
              </a:spcBef>
              <a:spcAft>
                <a:spcPts val="0"/>
              </a:spcAft>
              <a:buClr>
                <a:srgbClr val="000000"/>
              </a:buClr>
              <a:buSzPts val="1800"/>
              <a:buFont typeface="Arial"/>
              <a:buNone/>
            </a:pPr>
            <a:r>
              <a:rPr lang="en-US" dirty="0">
                <a:latin typeface="Times New Roman" panose="02020603050405020304" pitchFamily="18" charset="0"/>
                <a:cs typeface="Times New Roman" panose="02020603050405020304" pitchFamily="18" charset="0"/>
                <a:sym typeface="Arial"/>
              </a:rPr>
              <a:t>June 2023 – July 2023</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08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BD83-C358-99C6-5928-8D6E0478EB33}"/>
              </a:ext>
            </a:extLst>
          </p:cNvPr>
          <p:cNvSpPr>
            <a:spLocks noGrp="1"/>
          </p:cNvSpPr>
          <p:nvPr>
            <p:ph type="title"/>
          </p:nvPr>
        </p:nvSpPr>
        <p:spPr>
          <a:xfrm>
            <a:off x="2971539" y="544368"/>
            <a:ext cx="6672196" cy="883256"/>
          </a:xfrm>
        </p:spPr>
        <p:txBody>
          <a:bodyPr>
            <a:normAutofit/>
          </a:bodyPr>
          <a:lstStyle/>
          <a:p>
            <a:pPr algn="ctr"/>
            <a:r>
              <a:rPr lang="en-US" sz="3600" b="1" dirty="0">
                <a:latin typeface="Times New Roman" panose="02020603050405020304" pitchFamily="18" charset="0"/>
                <a:cs typeface="Times New Roman" panose="02020603050405020304" pitchFamily="18" charset="0"/>
              </a:rPr>
              <a:t>PROPOSED METHODOLOGY</a:t>
            </a:r>
            <a:endParaRPr lang="en-IN"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77B14F1-B456-FF3F-0C6B-423D7ADFC016}"/>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1026" name="Picture 2" descr="Methodology Icons &amp; Symbols">
            <a:extLst>
              <a:ext uri="{FF2B5EF4-FFF2-40B4-BE49-F238E27FC236}">
                <a16:creationId xmlns:a16="http://schemas.microsoft.com/office/drawing/2014/main" id="{785443A7-4FA5-ECB7-FE98-F625DD03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572" y="398491"/>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B2C46EF-2E8F-7C45-9138-DEC7F344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27" y="2071965"/>
            <a:ext cx="7456055" cy="4241667"/>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5FCD4D3-1DBD-30A5-1C28-E11B6321274A}"/>
                  </a:ext>
                </a:extLst>
              </p14:cNvPr>
              <p14:cNvContentPartPr/>
              <p14:nvPr/>
            </p14:nvContentPartPr>
            <p14:xfrm>
              <a:off x="5567820" y="4661340"/>
              <a:ext cx="561600" cy="156240"/>
            </p14:xfrm>
          </p:contentPart>
        </mc:Choice>
        <mc:Fallback xmlns="">
          <p:pic>
            <p:nvPicPr>
              <p:cNvPr id="4" name="Ink 3">
                <a:extLst>
                  <a:ext uri="{FF2B5EF4-FFF2-40B4-BE49-F238E27FC236}">
                    <a16:creationId xmlns:a16="http://schemas.microsoft.com/office/drawing/2014/main" id="{F5FCD4D3-1DBD-30A5-1C28-E11B6321274A}"/>
                  </a:ext>
                </a:extLst>
              </p:cNvPr>
              <p:cNvPicPr/>
              <p:nvPr/>
            </p:nvPicPr>
            <p:blipFill>
              <a:blip r:embed="rId5"/>
              <a:stretch>
                <a:fillRect/>
              </a:stretch>
            </p:blipFill>
            <p:spPr>
              <a:xfrm>
                <a:off x="5505180" y="4598340"/>
                <a:ext cx="687240" cy="281880"/>
              </a:xfrm>
              <a:prstGeom prst="rect">
                <a:avLst/>
              </a:prstGeom>
            </p:spPr>
          </p:pic>
        </mc:Fallback>
      </mc:AlternateContent>
      <p:sp>
        <p:nvSpPr>
          <p:cNvPr id="5" name="TextBox 4">
            <a:extLst>
              <a:ext uri="{FF2B5EF4-FFF2-40B4-BE49-F238E27FC236}">
                <a16:creationId xmlns:a16="http://schemas.microsoft.com/office/drawing/2014/main" id="{C2EFE726-30C5-F8A9-D056-826D445933E6}"/>
              </a:ext>
            </a:extLst>
          </p:cNvPr>
          <p:cNvSpPr txBox="1"/>
          <p:nvPr/>
        </p:nvSpPr>
        <p:spPr>
          <a:xfrm>
            <a:off x="5412557" y="4632914"/>
            <a:ext cx="895080" cy="369332"/>
          </a:xfrm>
          <a:prstGeom prst="rect">
            <a:avLst/>
          </a:prstGeom>
          <a:noFill/>
        </p:spPr>
        <p:txBody>
          <a:bodyPr wrap="square" rtlCol="0">
            <a:spAutoFit/>
          </a:bodyPr>
          <a:lstStyle/>
          <a:p>
            <a:r>
              <a:rPr lang="en-US" dirty="0"/>
              <a:t>Sensor</a:t>
            </a:r>
            <a:endParaRPr lang="en-IN" dirty="0"/>
          </a:p>
        </p:txBody>
      </p:sp>
    </p:spTree>
    <p:extLst>
      <p:ext uri="{BB962C8B-B14F-4D97-AF65-F5344CB8AC3E}">
        <p14:creationId xmlns:p14="http://schemas.microsoft.com/office/powerpoint/2010/main" val="350467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DCDF-58A3-3B7D-764B-869C40832FEE}"/>
              </a:ext>
            </a:extLst>
          </p:cNvPr>
          <p:cNvSpPr>
            <a:spLocks noGrp="1"/>
          </p:cNvSpPr>
          <p:nvPr>
            <p:ph type="title"/>
          </p:nvPr>
        </p:nvSpPr>
        <p:spPr>
          <a:xfrm>
            <a:off x="416604" y="1463369"/>
            <a:ext cx="3159973" cy="903610"/>
          </a:xfrm>
        </p:spPr>
        <p:txBody>
          <a:bodyPr>
            <a:normAutofit/>
          </a:bodyPr>
          <a:lstStyle/>
          <a:p>
            <a:r>
              <a:rPr lang="en-US" sz="2800" b="1" dirty="0">
                <a:latin typeface="Times New Roman" panose="02020603050405020304" pitchFamily="18" charset="0"/>
                <a:cs typeface="Times New Roman" panose="02020603050405020304" pitchFamily="18" charset="0"/>
              </a:rPr>
              <a:t>Components Used: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3077BD-1BF2-F3B1-663B-117E9286ACE3}"/>
              </a:ext>
            </a:extLst>
          </p:cNvPr>
          <p:cNvSpPr>
            <a:spLocks noGrp="1"/>
          </p:cNvSpPr>
          <p:nvPr>
            <p:ph idx="1"/>
          </p:nvPr>
        </p:nvSpPr>
        <p:spPr>
          <a:xfrm>
            <a:off x="416604" y="2443001"/>
            <a:ext cx="3965294" cy="2673008"/>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Arduino UNO</a:t>
            </a:r>
          </a:p>
          <a:p>
            <a:r>
              <a:rPr lang="en-US" sz="2400" dirty="0">
                <a:latin typeface="Times New Roman" panose="02020603050405020304" pitchFamily="18" charset="0"/>
                <a:cs typeface="Times New Roman" panose="02020603050405020304" pitchFamily="18" charset="0"/>
              </a:rPr>
              <a:t>LDR Sensor</a:t>
            </a:r>
          </a:p>
          <a:p>
            <a:r>
              <a:rPr lang="en-US" sz="2400" dirty="0">
                <a:latin typeface="Times New Roman" panose="02020603050405020304" pitchFamily="18" charset="0"/>
                <a:cs typeface="Times New Roman" panose="02020603050405020304" pitchFamily="18" charset="0"/>
              </a:rPr>
              <a:t>Servo Motor</a:t>
            </a:r>
          </a:p>
          <a:p>
            <a:r>
              <a:rPr lang="en-US" sz="2400" dirty="0">
                <a:latin typeface="Times New Roman" panose="02020603050405020304" pitchFamily="18" charset="0"/>
                <a:cs typeface="Times New Roman" panose="02020603050405020304" pitchFamily="18" charset="0"/>
              </a:rPr>
              <a:t>Voltage Sensor</a:t>
            </a:r>
          </a:p>
          <a:p>
            <a:r>
              <a:rPr lang="en-US" sz="2400" dirty="0">
                <a:latin typeface="Times New Roman" panose="02020603050405020304" pitchFamily="18" charset="0"/>
                <a:cs typeface="Times New Roman" panose="02020603050405020304" pitchFamily="18" charset="0"/>
              </a:rPr>
              <a:t>Current Sensor</a:t>
            </a:r>
          </a:p>
          <a:p>
            <a:r>
              <a:rPr lang="en-US" sz="2400" dirty="0">
                <a:latin typeface="Times New Roman" panose="02020603050405020304" pitchFamily="18" charset="0"/>
                <a:cs typeface="Times New Roman" panose="02020603050405020304" pitchFamily="18" charset="0"/>
              </a:rPr>
              <a:t>Solar Panel</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2AF4D5-0519-C193-DCE4-5117FE73CFA3}"/>
              </a:ext>
            </a:extLst>
          </p:cNvPr>
          <p:cNvSpPr txBox="1"/>
          <p:nvPr/>
        </p:nvSpPr>
        <p:spPr>
          <a:xfrm>
            <a:off x="6767825" y="1463369"/>
            <a:ext cx="271184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Circuit Diagram</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E692E7-6ABC-68BC-CBBB-F1C3E7BC133E}"/>
              </a:ext>
            </a:extLst>
          </p:cNvPr>
          <p:cNvSpPr txBox="1"/>
          <p:nvPr/>
        </p:nvSpPr>
        <p:spPr>
          <a:xfrm>
            <a:off x="3184618" y="322293"/>
            <a:ext cx="661082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 Requirements &amp; Connection</a:t>
            </a:r>
            <a:endParaRPr lang="en-IN"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952B712-4DFE-41DB-6A07-4BC0D7221234}"/>
              </a:ext>
            </a:extLst>
          </p:cNvPr>
          <p:cNvSpPr/>
          <p:nvPr/>
        </p:nvSpPr>
        <p:spPr>
          <a:xfrm>
            <a:off x="701691" y="243598"/>
            <a:ext cx="10996399" cy="903610"/>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17DC9236-DA42-E277-86F0-F12F0A7DD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88" y="2178830"/>
            <a:ext cx="8008967" cy="4533894"/>
          </a:xfrm>
          <a:prstGeom prst="rect">
            <a:avLst/>
          </a:prstGeom>
        </p:spPr>
      </p:pic>
      <p:sp>
        <p:nvSpPr>
          <p:cNvPr id="12" name="TextBox 11">
            <a:extLst>
              <a:ext uri="{FF2B5EF4-FFF2-40B4-BE49-F238E27FC236}">
                <a16:creationId xmlns:a16="http://schemas.microsoft.com/office/drawing/2014/main" id="{4AB4455D-D052-543C-AE06-E07165DF7C0C}"/>
              </a:ext>
            </a:extLst>
          </p:cNvPr>
          <p:cNvSpPr txBox="1"/>
          <p:nvPr/>
        </p:nvSpPr>
        <p:spPr>
          <a:xfrm>
            <a:off x="10486638" y="2454042"/>
            <a:ext cx="1246910" cy="276999"/>
          </a:xfrm>
          <a:prstGeom prst="rect">
            <a:avLst/>
          </a:prstGeom>
          <a:noFill/>
        </p:spPr>
        <p:txBody>
          <a:bodyPr wrap="square" rtlCol="0">
            <a:spAutoFit/>
          </a:bodyPr>
          <a:lstStyle/>
          <a:p>
            <a:r>
              <a:rPr lang="en-US" sz="1200" b="1" dirty="0"/>
              <a:t>Voltage Sensor</a:t>
            </a:r>
            <a:endParaRPr lang="en-IN" sz="1200" b="1" dirty="0"/>
          </a:p>
        </p:txBody>
      </p:sp>
      <p:sp>
        <p:nvSpPr>
          <p:cNvPr id="13" name="TextBox 12">
            <a:extLst>
              <a:ext uri="{FF2B5EF4-FFF2-40B4-BE49-F238E27FC236}">
                <a16:creationId xmlns:a16="http://schemas.microsoft.com/office/drawing/2014/main" id="{813EED08-113E-E2E2-F0B5-C02CCB391295}"/>
              </a:ext>
            </a:extLst>
          </p:cNvPr>
          <p:cNvSpPr txBox="1"/>
          <p:nvPr/>
        </p:nvSpPr>
        <p:spPr>
          <a:xfrm>
            <a:off x="8147316" y="3984112"/>
            <a:ext cx="1648130" cy="461665"/>
          </a:xfrm>
          <a:prstGeom prst="rect">
            <a:avLst/>
          </a:prstGeom>
          <a:noFill/>
        </p:spPr>
        <p:txBody>
          <a:bodyPr wrap="square" rtlCol="0">
            <a:spAutoFit/>
          </a:bodyPr>
          <a:lstStyle/>
          <a:p>
            <a:r>
              <a:rPr lang="en-US" sz="2400" b="1" dirty="0">
                <a:solidFill>
                  <a:schemeClr val="bg1"/>
                </a:solidFill>
              </a:rPr>
              <a:t>Solar Panel</a:t>
            </a:r>
            <a:endParaRPr lang="en-IN" sz="2400" b="1" dirty="0">
              <a:solidFill>
                <a:schemeClr val="bg1"/>
              </a:solidFill>
            </a:endParaRPr>
          </a:p>
        </p:txBody>
      </p:sp>
      <p:sp>
        <p:nvSpPr>
          <p:cNvPr id="14" name="TextBox 13">
            <a:extLst>
              <a:ext uri="{FF2B5EF4-FFF2-40B4-BE49-F238E27FC236}">
                <a16:creationId xmlns:a16="http://schemas.microsoft.com/office/drawing/2014/main" id="{F80F38EF-2D4B-E2A0-3ABB-57C9FCED8F29}"/>
              </a:ext>
            </a:extLst>
          </p:cNvPr>
          <p:cNvSpPr txBox="1"/>
          <p:nvPr/>
        </p:nvSpPr>
        <p:spPr>
          <a:xfrm>
            <a:off x="10710920" y="3429000"/>
            <a:ext cx="1240935" cy="307777"/>
          </a:xfrm>
          <a:prstGeom prst="rect">
            <a:avLst/>
          </a:prstGeom>
          <a:noFill/>
        </p:spPr>
        <p:txBody>
          <a:bodyPr wrap="square" rtlCol="0">
            <a:spAutoFit/>
          </a:bodyPr>
          <a:lstStyle/>
          <a:p>
            <a:r>
              <a:rPr lang="en-US" sz="1400" b="1" dirty="0"/>
              <a:t>Servo Motor</a:t>
            </a:r>
            <a:endParaRPr lang="en-IN" sz="1400" b="1" dirty="0"/>
          </a:p>
        </p:txBody>
      </p:sp>
      <p:sp>
        <p:nvSpPr>
          <p:cNvPr id="15" name="Rectangle 14">
            <a:extLst>
              <a:ext uri="{FF2B5EF4-FFF2-40B4-BE49-F238E27FC236}">
                <a16:creationId xmlns:a16="http://schemas.microsoft.com/office/drawing/2014/main" id="{EFE7A016-277A-EE33-55AF-840117EFA2E0}"/>
              </a:ext>
            </a:extLst>
          </p:cNvPr>
          <p:cNvSpPr/>
          <p:nvPr/>
        </p:nvSpPr>
        <p:spPr>
          <a:xfrm>
            <a:off x="10631054" y="3428998"/>
            <a:ext cx="1246910" cy="3486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8C28D2AB-2899-F395-006D-E4363C959C80}"/>
              </a:ext>
            </a:extLst>
          </p:cNvPr>
          <p:cNvCxnSpPr/>
          <p:nvPr/>
        </p:nvCxnSpPr>
        <p:spPr>
          <a:xfrm flipH="1">
            <a:off x="10261600" y="3777672"/>
            <a:ext cx="369454" cy="4372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CA5246-0CA0-F1E2-4C1B-B66FE3921FBF}"/>
              </a:ext>
            </a:extLst>
          </p:cNvPr>
          <p:cNvSpPr/>
          <p:nvPr/>
        </p:nvSpPr>
        <p:spPr>
          <a:xfrm>
            <a:off x="9493238" y="6209844"/>
            <a:ext cx="1246910" cy="3486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1A3B975-FF23-E355-A189-B79613BF9BD2}"/>
              </a:ext>
            </a:extLst>
          </p:cNvPr>
          <p:cNvSpPr/>
          <p:nvPr/>
        </p:nvSpPr>
        <p:spPr>
          <a:xfrm>
            <a:off x="5031948" y="2902457"/>
            <a:ext cx="1296562" cy="5817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BDD7BE-6440-2CF4-53E7-C1131D1325BF}"/>
              </a:ext>
            </a:extLst>
          </p:cNvPr>
          <p:cNvSpPr/>
          <p:nvPr/>
        </p:nvSpPr>
        <p:spPr>
          <a:xfrm>
            <a:off x="6187358" y="2366979"/>
            <a:ext cx="1246910" cy="3486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16AFAA8-2755-C91A-DA4F-F609BFC3DB4F}"/>
              </a:ext>
            </a:extLst>
          </p:cNvPr>
          <p:cNvSpPr/>
          <p:nvPr/>
        </p:nvSpPr>
        <p:spPr>
          <a:xfrm>
            <a:off x="10486639" y="2440239"/>
            <a:ext cx="1246910" cy="34867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BBC100B-8B0A-E2D3-C981-17373938D2EE}"/>
              </a:ext>
            </a:extLst>
          </p:cNvPr>
          <p:cNvSpPr txBox="1"/>
          <p:nvPr/>
        </p:nvSpPr>
        <p:spPr>
          <a:xfrm flipH="1">
            <a:off x="9502757" y="6192193"/>
            <a:ext cx="1260482" cy="369332"/>
          </a:xfrm>
          <a:prstGeom prst="rect">
            <a:avLst/>
          </a:prstGeom>
          <a:noFill/>
        </p:spPr>
        <p:txBody>
          <a:bodyPr wrap="square" rtlCol="0">
            <a:spAutoFit/>
          </a:bodyPr>
          <a:lstStyle/>
          <a:p>
            <a:r>
              <a:rPr lang="en-US" dirty="0"/>
              <a:t>LDR Sensor</a:t>
            </a:r>
            <a:endParaRPr lang="en-IN" dirty="0"/>
          </a:p>
        </p:txBody>
      </p:sp>
      <p:sp>
        <p:nvSpPr>
          <p:cNvPr id="23" name="TextBox 22">
            <a:extLst>
              <a:ext uri="{FF2B5EF4-FFF2-40B4-BE49-F238E27FC236}">
                <a16:creationId xmlns:a16="http://schemas.microsoft.com/office/drawing/2014/main" id="{3D1A6273-CEAF-80B2-F9C0-4EFB8AF557CD}"/>
              </a:ext>
            </a:extLst>
          </p:cNvPr>
          <p:cNvSpPr txBox="1"/>
          <p:nvPr/>
        </p:nvSpPr>
        <p:spPr>
          <a:xfrm flipH="1">
            <a:off x="5034662" y="2902457"/>
            <a:ext cx="1385454" cy="646331"/>
          </a:xfrm>
          <a:prstGeom prst="rect">
            <a:avLst/>
          </a:prstGeom>
          <a:noFill/>
        </p:spPr>
        <p:txBody>
          <a:bodyPr wrap="square" rtlCol="0">
            <a:spAutoFit/>
          </a:bodyPr>
          <a:lstStyle/>
          <a:p>
            <a:r>
              <a:rPr lang="en-US" dirty="0"/>
              <a:t>Temperature Sensor</a:t>
            </a:r>
            <a:endParaRPr lang="en-IN" dirty="0"/>
          </a:p>
        </p:txBody>
      </p:sp>
      <p:sp>
        <p:nvSpPr>
          <p:cNvPr id="24" name="TextBox 23">
            <a:extLst>
              <a:ext uri="{FF2B5EF4-FFF2-40B4-BE49-F238E27FC236}">
                <a16:creationId xmlns:a16="http://schemas.microsoft.com/office/drawing/2014/main" id="{4B87BB02-210D-1477-1B20-0CC07F8FB24F}"/>
              </a:ext>
            </a:extLst>
          </p:cNvPr>
          <p:cNvSpPr txBox="1"/>
          <p:nvPr/>
        </p:nvSpPr>
        <p:spPr>
          <a:xfrm>
            <a:off x="6187357" y="2387292"/>
            <a:ext cx="1246910" cy="276999"/>
          </a:xfrm>
          <a:prstGeom prst="rect">
            <a:avLst/>
          </a:prstGeom>
          <a:noFill/>
        </p:spPr>
        <p:txBody>
          <a:bodyPr wrap="square" rtlCol="0">
            <a:spAutoFit/>
          </a:bodyPr>
          <a:lstStyle/>
          <a:p>
            <a:r>
              <a:rPr lang="en-US" sz="1200" b="1" dirty="0"/>
              <a:t>Current Sensor</a:t>
            </a:r>
            <a:endParaRPr lang="en-IN" sz="1200" b="1" dirty="0"/>
          </a:p>
        </p:txBody>
      </p:sp>
      <p:cxnSp>
        <p:nvCxnSpPr>
          <p:cNvPr id="25" name="Straight Arrow Connector 24">
            <a:extLst>
              <a:ext uri="{FF2B5EF4-FFF2-40B4-BE49-F238E27FC236}">
                <a16:creationId xmlns:a16="http://schemas.microsoft.com/office/drawing/2014/main" id="{02851A5B-DA9F-9D5F-6161-7D65157B919E}"/>
              </a:ext>
            </a:extLst>
          </p:cNvPr>
          <p:cNvCxnSpPr>
            <a:cxnSpLocks/>
          </p:cNvCxnSpPr>
          <p:nvPr/>
        </p:nvCxnSpPr>
        <p:spPr>
          <a:xfrm flipH="1" flipV="1">
            <a:off x="10074257" y="2607042"/>
            <a:ext cx="372070" cy="7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EF63EF-2FFB-62B7-DBB6-DCC7AA4453FD}"/>
              </a:ext>
            </a:extLst>
          </p:cNvPr>
          <p:cNvCxnSpPr>
            <a:cxnSpLocks/>
          </p:cNvCxnSpPr>
          <p:nvPr/>
        </p:nvCxnSpPr>
        <p:spPr>
          <a:xfrm>
            <a:off x="7434267" y="2592541"/>
            <a:ext cx="37046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643CDC2-BDFA-FB1E-E132-F89AB2BFB962}"/>
              </a:ext>
            </a:extLst>
          </p:cNvPr>
          <p:cNvCxnSpPr>
            <a:cxnSpLocks/>
          </p:cNvCxnSpPr>
          <p:nvPr/>
        </p:nvCxnSpPr>
        <p:spPr>
          <a:xfrm flipH="1" flipV="1">
            <a:off x="8971381" y="5200660"/>
            <a:ext cx="615964" cy="9885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1721A5B-18F5-6AB4-FFBF-F65B1E595B88}"/>
              </a:ext>
            </a:extLst>
          </p:cNvPr>
          <p:cNvCxnSpPr>
            <a:cxnSpLocks/>
          </p:cNvCxnSpPr>
          <p:nvPr/>
        </p:nvCxnSpPr>
        <p:spPr>
          <a:xfrm>
            <a:off x="6328510" y="3387918"/>
            <a:ext cx="1411913" cy="805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7F7F7741-69E5-FFA8-F01F-81CDFDD25B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14524" y1="18919" x2="22381" y2="16723"/>
                      </a14:backgroundRemoval>
                    </a14:imgEffect>
                  </a14:imgLayer>
                </a14:imgProps>
              </a:ext>
              <a:ext uri="{28A0092B-C50C-407E-A947-70E740481C1C}">
                <a14:useLocalDpi xmlns:a14="http://schemas.microsoft.com/office/drawing/2010/main" val="0"/>
              </a:ext>
            </a:extLst>
          </a:blip>
          <a:stretch>
            <a:fillRect/>
          </a:stretch>
        </p:blipFill>
        <p:spPr>
          <a:xfrm>
            <a:off x="10069264" y="201581"/>
            <a:ext cx="1341768" cy="945627"/>
          </a:xfrm>
          <a:prstGeom prst="rect">
            <a:avLst/>
          </a:prstGeom>
        </p:spPr>
      </p:pic>
    </p:spTree>
    <p:extLst>
      <p:ext uri="{BB962C8B-B14F-4D97-AF65-F5344CB8AC3E}">
        <p14:creationId xmlns:p14="http://schemas.microsoft.com/office/powerpoint/2010/main" val="2821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442EE-4BF7-A856-7176-D54952E3D9A3}"/>
              </a:ext>
            </a:extLst>
          </p:cNvPr>
          <p:cNvSpPr/>
          <p:nvPr/>
        </p:nvSpPr>
        <p:spPr>
          <a:xfrm>
            <a:off x="597799" y="250541"/>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52C5255-1678-2DC7-ACCB-C4F599A30D0E}"/>
              </a:ext>
            </a:extLst>
          </p:cNvPr>
          <p:cNvSpPr txBox="1"/>
          <p:nvPr/>
        </p:nvSpPr>
        <p:spPr>
          <a:xfrm>
            <a:off x="4291572" y="600364"/>
            <a:ext cx="40891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Extracting Raw Data</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52ABD4A-0E82-6EA5-75AD-5F9AF490F119}"/>
              </a:ext>
            </a:extLst>
          </p:cNvPr>
          <p:cNvSpPr txBox="1"/>
          <p:nvPr/>
        </p:nvSpPr>
        <p:spPr>
          <a:xfrm>
            <a:off x="7222836" y="2288535"/>
            <a:ext cx="4599710" cy="2951064"/>
          </a:xfrm>
          <a:prstGeom prst="rect">
            <a:avLst/>
          </a:prstGeom>
          <a:noFill/>
        </p:spPr>
        <p:txBody>
          <a:bodyPr wrap="square" rtlCol="0">
            <a:spAutoFit/>
          </a:bodyPr>
          <a:lstStyle/>
          <a:p>
            <a:pPr marL="0" marR="301625" algn="just">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The data of LDR reading, Angle of Servo motor, Voltage sensor reading, Current Sensor Reading, Power generated in Kilowatts(</a:t>
            </a:r>
            <a:r>
              <a:rPr lang="en-IN" sz="1800" dirty="0" err="1">
                <a:effectLst/>
                <a:latin typeface="Times New Roman" panose="02020603050405020304" pitchFamily="18" charset="0"/>
                <a:ea typeface="Times New Roman" panose="02020603050405020304" pitchFamily="18" charset="0"/>
              </a:rPr>
              <a:t>Kwh</a:t>
            </a:r>
            <a:r>
              <a:rPr lang="en-IN" sz="1800" dirty="0">
                <a:effectLst/>
                <a:latin typeface="Times New Roman" panose="02020603050405020304" pitchFamily="18" charset="0"/>
                <a:ea typeface="Times New Roman" panose="02020603050405020304" pitchFamily="18" charset="0"/>
              </a:rPr>
              <a:t>) were captured using Arduino serial monitor and Imported to Excel Using </a:t>
            </a:r>
            <a:r>
              <a:rPr lang="en-IN" sz="1800" b="1" dirty="0">
                <a:effectLst/>
                <a:latin typeface="Times New Roman" panose="02020603050405020304" pitchFamily="18" charset="0"/>
                <a:ea typeface="Times New Roman" panose="02020603050405020304" pitchFamily="18" charset="0"/>
              </a:rPr>
              <a:t>Tera Term software</a:t>
            </a:r>
            <a:r>
              <a:rPr lang="en-IN" sz="1800" dirty="0">
                <a:effectLst/>
                <a:latin typeface="Times New Roman" panose="02020603050405020304" pitchFamily="18" charset="0"/>
                <a:ea typeface="Times New Roman" panose="02020603050405020304" pitchFamily="18" charset="0"/>
              </a:rPr>
              <a:t>, for further analysis.</a:t>
            </a:r>
          </a:p>
        </p:txBody>
      </p:sp>
      <p:pic>
        <p:nvPicPr>
          <p:cNvPr id="1028" name="Picture 4" descr="Data extraction, data search, keyword search, keywork tracking, meta data,  organize data icon - Download on Iconfinder">
            <a:extLst>
              <a:ext uri="{FF2B5EF4-FFF2-40B4-BE49-F238E27FC236}">
                <a16:creationId xmlns:a16="http://schemas.microsoft.com/office/drawing/2014/main" id="{877C9A24-61BC-4E84-9685-B0C888221D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601" y="381867"/>
            <a:ext cx="1170421" cy="117042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4.png">
            <a:extLst>
              <a:ext uri="{FF2B5EF4-FFF2-40B4-BE49-F238E27FC236}">
                <a16:creationId xmlns:a16="http://schemas.microsoft.com/office/drawing/2014/main" id="{24FB2C9A-2F43-5827-7530-F1BB56B289EF}"/>
              </a:ext>
            </a:extLst>
          </p:cNvPr>
          <p:cNvPicPr/>
          <p:nvPr/>
        </p:nvPicPr>
        <p:blipFill>
          <a:blip r:embed="rId3"/>
          <a:srcRect l="-994" t="-1064" r="994" b="26458"/>
          <a:stretch>
            <a:fillRect/>
          </a:stretch>
        </p:blipFill>
        <p:spPr>
          <a:xfrm>
            <a:off x="369454" y="1904682"/>
            <a:ext cx="6539346" cy="4702777"/>
          </a:xfrm>
          <a:prstGeom prst="rect">
            <a:avLst/>
          </a:prstGeom>
          <a:ln/>
        </p:spPr>
      </p:pic>
    </p:spTree>
    <p:extLst>
      <p:ext uri="{BB962C8B-B14F-4D97-AF65-F5344CB8AC3E}">
        <p14:creationId xmlns:p14="http://schemas.microsoft.com/office/powerpoint/2010/main" val="287495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87BF7-D50A-3E97-C819-840FE4795EC3}"/>
              </a:ext>
            </a:extLst>
          </p:cNvPr>
          <p:cNvSpPr/>
          <p:nvPr/>
        </p:nvSpPr>
        <p:spPr>
          <a:xfrm>
            <a:off x="597800" y="263845"/>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BA22E04-B75D-6E10-1AB0-E74862A6758C}"/>
              </a:ext>
            </a:extLst>
          </p:cNvPr>
          <p:cNvSpPr txBox="1"/>
          <p:nvPr/>
        </p:nvSpPr>
        <p:spPr>
          <a:xfrm>
            <a:off x="4676165" y="637309"/>
            <a:ext cx="29807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Analysis</a:t>
            </a:r>
            <a:endParaRPr lang="en-IN" sz="3200" b="1" dirty="0">
              <a:latin typeface="Times New Roman" panose="02020603050405020304" pitchFamily="18" charset="0"/>
              <a:cs typeface="Times New Roman" panose="02020603050405020304" pitchFamily="18" charset="0"/>
            </a:endParaRPr>
          </a:p>
        </p:txBody>
      </p:sp>
      <p:pic>
        <p:nvPicPr>
          <p:cNvPr id="2050" name="Picture 2" descr="Data Analysis Icon - Data Analysis - Free Transparent PNG Clipart Images  Download">
            <a:extLst>
              <a:ext uri="{FF2B5EF4-FFF2-40B4-BE49-F238E27FC236}">
                <a16:creationId xmlns:a16="http://schemas.microsoft.com/office/drawing/2014/main" id="{3A93F34A-FD20-B543-43A4-39EA8F4A9A2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6" b="92905" l="10000" r="90000">
                        <a14:foregroundMark x1="61429" y1="23480" x2="41786" y2="17568"/>
                        <a14:foregroundMark x1="41786" y1="17568" x2="35238" y2="19764"/>
                        <a14:foregroundMark x1="35238" y1="19764" x2="59881" y2="24324"/>
                        <a14:foregroundMark x1="59881" y1="24324" x2="36786" y2="18919"/>
                        <a14:foregroundMark x1="49405" y1="13514" x2="33929" y2="8615"/>
                        <a14:foregroundMark x1="33929" y1="8615" x2="27500" y2="24662"/>
                        <a14:foregroundMark x1="27500" y1="24662" x2="28929" y2="16385"/>
                        <a14:foregroundMark x1="28929" y1="16385" x2="27738" y2="48311"/>
                        <a14:foregroundMark x1="27738" y1="48311" x2="32143" y2="36486"/>
                        <a14:foregroundMark x1="32143" y1="36486" x2="54881" y2="45270"/>
                        <a14:foregroundMark x1="54881" y1="45270" x2="54405" y2="57939"/>
                        <a14:foregroundMark x1="54405" y1="57939" x2="66190" y2="80405"/>
                        <a14:foregroundMark x1="66190" y1="80405" x2="65595" y2="71453"/>
                        <a14:foregroundMark x1="65595" y1="71453" x2="52738" y2="66723"/>
                        <a14:foregroundMark x1="52738" y1="66723" x2="49881" y2="58615"/>
                        <a14:foregroundMark x1="49881" y1="58615" x2="50238" y2="48818"/>
                        <a14:foregroundMark x1="50238" y1="48818" x2="41786" y2="45946"/>
                        <a14:foregroundMark x1="41786" y1="45946" x2="41429" y2="56757"/>
                        <a14:foregroundMark x1="41429" y1="56757" x2="48095" y2="45101"/>
                        <a14:foregroundMark x1="48095" y1="45101" x2="50357" y2="35473"/>
                        <a14:foregroundMark x1="50357" y1="35473" x2="49167" y2="44932"/>
                        <a14:foregroundMark x1="49167" y1="44932" x2="54881" y2="49155"/>
                        <a14:foregroundMark x1="67712" y1="45492" x2="75000" y2="43412"/>
                        <a14:foregroundMark x1="54881" y1="49155" x2="67386" y2="45586"/>
                        <a14:foregroundMark x1="75000" y1="43412" x2="76548" y2="52027"/>
                        <a14:foregroundMark x1="76548" y1="52027" x2="74762" y2="42568"/>
                        <a14:foregroundMark x1="74762" y1="42568" x2="53929" y2="11655"/>
                        <a14:foregroundMark x1="53929" y1="11655" x2="64405" y2="16723"/>
                        <a14:foregroundMark x1="64405" y1="16723" x2="53333" y2="15203"/>
                        <a14:foregroundMark x1="53333" y1="15203" x2="42500" y2="65541"/>
                        <a14:foregroundMark x1="42500" y1="65541" x2="55238" y2="79054"/>
                        <a14:foregroundMark x1="55238" y1="79054" x2="54524" y2="92905"/>
                        <a14:foregroundMark x1="54524" y1="92905" x2="52143" y2="78041"/>
                        <a14:foregroundMark x1="52143" y1="78041" x2="45000" y2="69764"/>
                        <a14:foregroundMark x1="45000" y1="69764" x2="52024" y2="50000"/>
                        <a14:foregroundMark x1="52024" y1="50000" x2="44286" y2="47635"/>
                        <a14:foregroundMark x1="44286" y1="47635" x2="34405" y2="53547"/>
                        <a14:foregroundMark x1="34405" y1="53547" x2="24881" y2="46959"/>
                        <a14:foregroundMark x1="24881" y1="46959" x2="29286" y2="53209"/>
                        <a14:foregroundMark x1="29286" y1="53209" x2="28095" y2="63007"/>
                        <a14:foregroundMark x1="28095" y1="63007" x2="35238" y2="61486"/>
                        <a14:foregroundMark x1="35238" y1="61486" x2="29167" y2="68750"/>
                        <a14:foregroundMark x1="29167" y1="68750" x2="25595" y2="78885"/>
                        <a14:foregroundMark x1="25595" y1="78885" x2="27024" y2="59966"/>
                        <a14:foregroundMark x1="27024" y1="59966" x2="23571" y2="30912"/>
                        <a14:foregroundMark x1="23571" y1="30912" x2="54643" y2="39527"/>
                        <a14:foregroundMark x1="54643" y1="39527" x2="61071" y2="48480"/>
                        <a14:foregroundMark x1="61071" y1="48480" x2="66548" y2="52872"/>
                        <a14:foregroundMark x1="66548" y1="52872" x2="71497" y2="78181"/>
                        <a14:foregroundMark x1="68133" y1="86075" x2="66071" y2="86486"/>
                        <a14:foregroundMark x1="66071" y1="86486" x2="59643" y2="59628"/>
                        <a14:foregroundMark x1="59643" y1="59628" x2="60833" y2="42568"/>
                        <a14:foregroundMark x1="60833" y1="42568" x2="65119" y2="34291"/>
                        <a14:foregroundMark x1="65119" y1="34291" x2="64167" y2="24324"/>
                        <a14:foregroundMark x1="64167" y1="24324" x2="58690" y2="15541"/>
                        <a14:foregroundMark x1="58690" y1="15541" x2="47738" y2="10473"/>
                        <a14:foregroundMark x1="46786" y1="30405" x2="34643" y2="27534"/>
                        <a14:foregroundMark x1="34643" y1="27534" x2="33452" y2="19088"/>
                        <a14:foregroundMark x1="33452" y1="19088" x2="32143" y2="27534"/>
                        <a14:foregroundMark x1="32143" y1="27534" x2="40714" y2="27872"/>
                        <a14:foregroundMark x1="40714" y1="27872" x2="39643" y2="28041"/>
                        <a14:foregroundMark x1="36905" y1="73818" x2="45238" y2="79392"/>
                        <a14:foregroundMark x1="45238" y1="79392" x2="31190" y2="68750"/>
                        <a14:foregroundMark x1="31190" y1="68750" x2="43095" y2="74662"/>
                        <a14:foregroundMark x1="43095" y1="74662" x2="31867" y2="85738"/>
                        <a14:foregroundMark x1="42500" y1="87500" x2="33929" y2="86486"/>
                        <a14:foregroundMark x1="33929" y1="86486" x2="44048" y2="84628"/>
                        <a14:foregroundMark x1="44048" y1="84628" x2="45952" y2="87162"/>
                        <a14:foregroundMark x1="32143" y1="78378" x2="30833" y2="79392"/>
                        <a14:foregroundMark x1="30833" y1="79392" x2="27857" y2="82601"/>
                        <a14:foregroundMark x1="44405" y1="90372" x2="41148" y2="89590"/>
                        <a14:foregroundMark x1="28835" y1="85590" x2="28571" y2="82601"/>
                        <a14:foregroundMark x1="54048" y1="77196" x2="60833" y2="74662"/>
                        <a14:foregroundMark x1="60833" y1="74662" x2="57976" y2="86655"/>
                        <a14:foregroundMark x1="57976" y1="86655" x2="65238" y2="84459"/>
                        <a14:foregroundMark x1="65833" y1="20946" x2="66310" y2="16047"/>
                        <a14:foregroundMark x1="69286" y1="20439" x2="70709" y2="18640"/>
                        <a14:foregroundMark x1="64405" y1="19595" x2="69927" y2="16898"/>
                        <a14:foregroundMark x1="64524" y1="17399" x2="67500" y2="15034"/>
                        <a14:foregroundMark x1="29762" y1="15541" x2="31310" y2="16047"/>
                        <a14:foregroundMark x1="29762" y1="16047" x2="30476" y2="14696"/>
                        <a14:foregroundMark x1="28571" y1="14696" x2="34881" y2="14696"/>
                        <a14:foregroundMark x1="64057" y1="88701" x2="63214" y2="89865"/>
                        <a14:foregroundMark x1="67619" y1="83784" x2="64302" y2="88364"/>
                        <a14:foregroundMark x1="68383" y1="84478" x2="66523" y2="87997"/>
                        <a14:foregroundMark x1="69643" y1="82095" x2="68677" y2="83922"/>
                        <a14:foregroundMark x1="64300" y1="88364" x2="66071" y2="86993"/>
                        <a14:foregroundMark x1="63452" y1="89020" x2="64005" y2="88592"/>
                        <a14:backgroundMark x1="26310" y1="91723" x2="41190" y2="93243"/>
                        <a14:backgroundMark x1="26548" y1="92568" x2="24881" y2="93412"/>
                        <a14:backgroundMark x1="28333" y1="86149" x2="30833" y2="89696"/>
                        <a14:backgroundMark x1="29762" y1="88345" x2="42381" y2="93581"/>
                        <a14:backgroundMark x1="82857" y1="82601" x2="70476" y2="91216"/>
                        <a14:backgroundMark x1="70476" y1="91216" x2="72024" y2="90878"/>
                        <a14:backgroundMark x1="73571" y1="84459" x2="72500" y2="80912"/>
                        <a14:backgroundMark x1="72262" y1="80912" x2="71786" y2="85980"/>
                        <a14:backgroundMark x1="72976" y1="81419" x2="72024" y2="81081"/>
                        <a14:backgroundMark x1="70952" y1="84628" x2="70476" y2="87669"/>
                        <a14:backgroundMark x1="70476" y1="90541" x2="65357" y2="91385"/>
                        <a14:backgroundMark x1="78214" y1="14527" x2="71905" y2="14527"/>
                        <a14:backgroundMark x1="71905" y1="14527" x2="67857" y2="12669"/>
                        <a14:backgroundMark x1="74167" y1="17061" x2="70000" y2="17061"/>
                        <a14:backgroundMark x1="68571" y1="47973" x2="68095" y2="47635"/>
                      </a14:backgroundRemoval>
                    </a14:imgEffect>
                  </a14:imgLayer>
                </a14:imgProps>
              </a:ext>
              <a:ext uri="{28A0092B-C50C-407E-A947-70E740481C1C}">
                <a14:useLocalDpi xmlns:a14="http://schemas.microsoft.com/office/drawing/2010/main" val="0"/>
              </a:ext>
            </a:extLst>
          </a:blip>
          <a:srcRect/>
          <a:stretch>
            <a:fillRect/>
          </a:stretch>
        </p:blipFill>
        <p:spPr bwMode="auto">
          <a:xfrm>
            <a:off x="9382991" y="340764"/>
            <a:ext cx="1815132" cy="12792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81415ED-FDB6-9279-A8B3-3230CF032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872" y="1882627"/>
            <a:ext cx="4462252" cy="3574031"/>
          </a:xfrm>
          <a:prstGeom prst="rect">
            <a:avLst/>
          </a:prstGeom>
        </p:spPr>
      </p:pic>
      <p:sp>
        <p:nvSpPr>
          <p:cNvPr id="7" name="TextBox 6">
            <a:extLst>
              <a:ext uri="{FF2B5EF4-FFF2-40B4-BE49-F238E27FC236}">
                <a16:creationId xmlns:a16="http://schemas.microsoft.com/office/drawing/2014/main" id="{AD699337-5E0A-1C9A-20F4-CC01A02292CF}"/>
              </a:ext>
            </a:extLst>
          </p:cNvPr>
          <p:cNvSpPr txBox="1"/>
          <p:nvPr/>
        </p:nvSpPr>
        <p:spPr>
          <a:xfrm>
            <a:off x="597800" y="1882627"/>
            <a:ext cx="4858327" cy="355481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Data Preprocessing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Separating Date &amp; Time into different columns &amp; converting into Datetime format.</a:t>
            </a:r>
          </a:p>
          <a:p>
            <a:endParaRPr lang="en-US"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1800" b="1" dirty="0">
                <a:latin typeface="Times New Roman" panose="02020603050405020304" pitchFamily="18" charset="0"/>
                <a:cs typeface="Times New Roman" panose="02020603050405020304" pitchFamily="18" charset="0"/>
              </a:rPr>
              <a:t>Model Building:</a:t>
            </a:r>
            <a:endParaRPr lang="en-US"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80% of the data is taken for training and the remaining 20% is for testing. </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Linear Regression algorithm is used for model fitting. </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88B86AE-B6F9-6BD9-992C-90CA62578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800" y="5507458"/>
            <a:ext cx="6259392" cy="1229143"/>
          </a:xfrm>
          <a:prstGeom prst="rect">
            <a:avLst/>
          </a:prstGeom>
        </p:spPr>
      </p:pic>
    </p:spTree>
    <p:extLst>
      <p:ext uri="{BB962C8B-B14F-4D97-AF65-F5344CB8AC3E}">
        <p14:creationId xmlns:p14="http://schemas.microsoft.com/office/powerpoint/2010/main" val="139667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87BF7-D50A-3E97-C819-840FE4795EC3}"/>
              </a:ext>
            </a:extLst>
          </p:cNvPr>
          <p:cNvSpPr/>
          <p:nvPr/>
        </p:nvSpPr>
        <p:spPr>
          <a:xfrm>
            <a:off x="597800" y="263845"/>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BA22E04-B75D-6E10-1AB0-E74862A6758C}"/>
              </a:ext>
            </a:extLst>
          </p:cNvPr>
          <p:cNvSpPr txBox="1"/>
          <p:nvPr/>
        </p:nvSpPr>
        <p:spPr>
          <a:xfrm>
            <a:off x="4676165" y="637309"/>
            <a:ext cx="29807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Analysis</a:t>
            </a:r>
            <a:endParaRPr lang="en-IN" sz="3200" b="1" dirty="0">
              <a:latin typeface="Times New Roman" panose="02020603050405020304" pitchFamily="18" charset="0"/>
              <a:cs typeface="Times New Roman" panose="02020603050405020304" pitchFamily="18" charset="0"/>
            </a:endParaRPr>
          </a:p>
        </p:txBody>
      </p:sp>
      <p:pic>
        <p:nvPicPr>
          <p:cNvPr id="2050" name="Picture 2" descr="Data Analysis Icon - Data Analysis - Free Transparent PNG Clipart Images  Download">
            <a:extLst>
              <a:ext uri="{FF2B5EF4-FFF2-40B4-BE49-F238E27FC236}">
                <a16:creationId xmlns:a16="http://schemas.microsoft.com/office/drawing/2014/main" id="{3A93F34A-FD20-B543-43A4-39EA8F4A9A2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6" b="92905" l="10000" r="90000">
                        <a14:foregroundMark x1="61429" y1="23480" x2="41786" y2="17568"/>
                        <a14:foregroundMark x1="41786" y1="17568" x2="35238" y2="19764"/>
                        <a14:foregroundMark x1="35238" y1="19764" x2="59881" y2="24324"/>
                        <a14:foregroundMark x1="59881" y1="24324" x2="36786" y2="18919"/>
                        <a14:foregroundMark x1="49405" y1="13514" x2="33929" y2="8615"/>
                        <a14:foregroundMark x1="33929" y1="8615" x2="27500" y2="24662"/>
                        <a14:foregroundMark x1="27500" y1="24662" x2="28929" y2="16385"/>
                        <a14:foregroundMark x1="28929" y1="16385" x2="27738" y2="48311"/>
                        <a14:foregroundMark x1="27738" y1="48311" x2="32143" y2="36486"/>
                        <a14:foregroundMark x1="32143" y1="36486" x2="54881" y2="45270"/>
                        <a14:foregroundMark x1="54881" y1="45270" x2="54405" y2="57939"/>
                        <a14:foregroundMark x1="54405" y1="57939" x2="66190" y2="80405"/>
                        <a14:foregroundMark x1="66190" y1="80405" x2="65595" y2="71453"/>
                        <a14:foregroundMark x1="65595" y1="71453" x2="52738" y2="66723"/>
                        <a14:foregroundMark x1="52738" y1="66723" x2="49881" y2="58615"/>
                        <a14:foregroundMark x1="49881" y1="58615" x2="50238" y2="48818"/>
                        <a14:foregroundMark x1="50238" y1="48818" x2="41786" y2="45946"/>
                        <a14:foregroundMark x1="41786" y1="45946" x2="41429" y2="56757"/>
                        <a14:foregroundMark x1="41429" y1="56757" x2="48095" y2="45101"/>
                        <a14:foregroundMark x1="48095" y1="45101" x2="50357" y2="35473"/>
                        <a14:foregroundMark x1="50357" y1="35473" x2="49167" y2="44932"/>
                        <a14:foregroundMark x1="49167" y1="44932" x2="54881" y2="49155"/>
                        <a14:foregroundMark x1="67712" y1="45492" x2="75000" y2="43412"/>
                        <a14:foregroundMark x1="54881" y1="49155" x2="67386" y2="45586"/>
                        <a14:foregroundMark x1="75000" y1="43412" x2="76548" y2="52027"/>
                        <a14:foregroundMark x1="76548" y1="52027" x2="74762" y2="42568"/>
                        <a14:foregroundMark x1="74762" y1="42568" x2="53929" y2="11655"/>
                        <a14:foregroundMark x1="53929" y1="11655" x2="64405" y2="16723"/>
                        <a14:foregroundMark x1="64405" y1="16723" x2="53333" y2="15203"/>
                        <a14:foregroundMark x1="53333" y1="15203" x2="42500" y2="65541"/>
                        <a14:foregroundMark x1="42500" y1="65541" x2="55238" y2="79054"/>
                        <a14:foregroundMark x1="55238" y1="79054" x2="54524" y2="92905"/>
                        <a14:foregroundMark x1="54524" y1="92905" x2="52143" y2="78041"/>
                        <a14:foregroundMark x1="52143" y1="78041" x2="45000" y2="69764"/>
                        <a14:foregroundMark x1="45000" y1="69764" x2="52024" y2="50000"/>
                        <a14:foregroundMark x1="52024" y1="50000" x2="44286" y2="47635"/>
                        <a14:foregroundMark x1="44286" y1="47635" x2="34405" y2="53547"/>
                        <a14:foregroundMark x1="34405" y1="53547" x2="24881" y2="46959"/>
                        <a14:foregroundMark x1="24881" y1="46959" x2="29286" y2="53209"/>
                        <a14:foregroundMark x1="29286" y1="53209" x2="28095" y2="63007"/>
                        <a14:foregroundMark x1="28095" y1="63007" x2="35238" y2="61486"/>
                        <a14:foregroundMark x1="35238" y1="61486" x2="29167" y2="68750"/>
                        <a14:foregroundMark x1="29167" y1="68750" x2="25595" y2="78885"/>
                        <a14:foregroundMark x1="25595" y1="78885" x2="27024" y2="59966"/>
                        <a14:foregroundMark x1="27024" y1="59966" x2="23571" y2="30912"/>
                        <a14:foregroundMark x1="23571" y1="30912" x2="54643" y2="39527"/>
                        <a14:foregroundMark x1="54643" y1="39527" x2="61071" y2="48480"/>
                        <a14:foregroundMark x1="61071" y1="48480" x2="66548" y2="52872"/>
                        <a14:foregroundMark x1="66548" y1="52872" x2="71497" y2="78181"/>
                        <a14:foregroundMark x1="68133" y1="86075" x2="66071" y2="86486"/>
                        <a14:foregroundMark x1="66071" y1="86486" x2="59643" y2="59628"/>
                        <a14:foregroundMark x1="59643" y1="59628" x2="60833" y2="42568"/>
                        <a14:foregroundMark x1="60833" y1="42568" x2="65119" y2="34291"/>
                        <a14:foregroundMark x1="65119" y1="34291" x2="64167" y2="24324"/>
                        <a14:foregroundMark x1="64167" y1="24324" x2="58690" y2="15541"/>
                        <a14:foregroundMark x1="58690" y1="15541" x2="47738" y2="10473"/>
                        <a14:foregroundMark x1="46786" y1="30405" x2="34643" y2="27534"/>
                        <a14:foregroundMark x1="34643" y1="27534" x2="33452" y2="19088"/>
                        <a14:foregroundMark x1="33452" y1="19088" x2="32143" y2="27534"/>
                        <a14:foregroundMark x1="32143" y1="27534" x2="40714" y2="27872"/>
                        <a14:foregroundMark x1="40714" y1="27872" x2="39643" y2="28041"/>
                        <a14:foregroundMark x1="36905" y1="73818" x2="45238" y2="79392"/>
                        <a14:foregroundMark x1="45238" y1="79392" x2="31190" y2="68750"/>
                        <a14:foregroundMark x1="31190" y1="68750" x2="43095" y2="74662"/>
                        <a14:foregroundMark x1="43095" y1="74662" x2="31867" y2="85738"/>
                        <a14:foregroundMark x1="42500" y1="87500" x2="33929" y2="86486"/>
                        <a14:foregroundMark x1="33929" y1="86486" x2="44048" y2="84628"/>
                        <a14:foregroundMark x1="44048" y1="84628" x2="45952" y2="87162"/>
                        <a14:foregroundMark x1="32143" y1="78378" x2="30833" y2="79392"/>
                        <a14:foregroundMark x1="30833" y1="79392" x2="27857" y2="82601"/>
                        <a14:foregroundMark x1="44405" y1="90372" x2="41148" y2="89590"/>
                        <a14:foregroundMark x1="28835" y1="85590" x2="28571" y2="82601"/>
                        <a14:foregroundMark x1="54048" y1="77196" x2="60833" y2="74662"/>
                        <a14:foregroundMark x1="60833" y1="74662" x2="57976" y2="86655"/>
                        <a14:foregroundMark x1="57976" y1="86655" x2="65238" y2="84459"/>
                        <a14:foregroundMark x1="65833" y1="20946" x2="66310" y2="16047"/>
                        <a14:foregroundMark x1="69286" y1="20439" x2="70709" y2="18640"/>
                        <a14:foregroundMark x1="64405" y1="19595" x2="69927" y2="16898"/>
                        <a14:foregroundMark x1="64524" y1="17399" x2="67500" y2="15034"/>
                        <a14:foregroundMark x1="29762" y1="15541" x2="31310" y2="16047"/>
                        <a14:foregroundMark x1="29762" y1="16047" x2="30476" y2="14696"/>
                        <a14:foregroundMark x1="28571" y1="14696" x2="34881" y2="14696"/>
                        <a14:foregroundMark x1="64057" y1="88701" x2="63214" y2="89865"/>
                        <a14:foregroundMark x1="67619" y1="83784" x2="64302" y2="88364"/>
                        <a14:foregroundMark x1="68383" y1="84478" x2="66523" y2="87997"/>
                        <a14:foregroundMark x1="69643" y1="82095" x2="68677" y2="83922"/>
                        <a14:foregroundMark x1="64300" y1="88364" x2="66071" y2="86993"/>
                        <a14:foregroundMark x1="63452" y1="89020" x2="64005" y2="88592"/>
                        <a14:backgroundMark x1="26310" y1="91723" x2="41190" y2="93243"/>
                        <a14:backgroundMark x1="26548" y1="92568" x2="24881" y2="93412"/>
                        <a14:backgroundMark x1="28333" y1="86149" x2="30833" y2="89696"/>
                        <a14:backgroundMark x1="29762" y1="88345" x2="42381" y2="93581"/>
                        <a14:backgroundMark x1="82857" y1="82601" x2="70476" y2="91216"/>
                        <a14:backgroundMark x1="70476" y1="91216" x2="72024" y2="90878"/>
                        <a14:backgroundMark x1="73571" y1="84459" x2="72500" y2="80912"/>
                        <a14:backgroundMark x1="72262" y1="80912" x2="71786" y2="85980"/>
                        <a14:backgroundMark x1="72976" y1="81419" x2="72024" y2="81081"/>
                        <a14:backgroundMark x1="70952" y1="84628" x2="70476" y2="87669"/>
                        <a14:backgroundMark x1="70476" y1="90541" x2="65357" y2="91385"/>
                        <a14:backgroundMark x1="78214" y1="14527" x2="71905" y2="14527"/>
                        <a14:backgroundMark x1="71905" y1="14527" x2="67857" y2="12669"/>
                        <a14:backgroundMark x1="74167" y1="17061" x2="70000" y2="17061"/>
                        <a14:backgroundMark x1="68571" y1="47973" x2="68095" y2="47635"/>
                      </a14:backgroundRemoval>
                    </a14:imgEffect>
                  </a14:imgLayer>
                </a14:imgProps>
              </a:ext>
              <a:ext uri="{28A0092B-C50C-407E-A947-70E740481C1C}">
                <a14:useLocalDpi xmlns:a14="http://schemas.microsoft.com/office/drawing/2010/main" val="0"/>
              </a:ext>
            </a:extLst>
          </a:blip>
          <a:srcRect/>
          <a:stretch>
            <a:fillRect/>
          </a:stretch>
        </p:blipFill>
        <p:spPr bwMode="auto">
          <a:xfrm>
            <a:off x="9382991" y="340764"/>
            <a:ext cx="1815132" cy="12792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D699337-5E0A-1C9A-20F4-CC01A02292CF}"/>
              </a:ext>
            </a:extLst>
          </p:cNvPr>
          <p:cNvSpPr txBox="1"/>
          <p:nvPr/>
        </p:nvSpPr>
        <p:spPr>
          <a:xfrm>
            <a:off x="5551055" y="2091967"/>
            <a:ext cx="6502400" cy="3228063"/>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Model Evaluation</a:t>
            </a:r>
            <a:endParaRPr lang="en-US"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An R-squared (R2) value of 0.98 can be considered a very good performance and R2 value of 0.98 suggests a strong fit of the regression model to the data, indicating that the model is able to explain a large portion of the variance in the power generation data.</a:t>
            </a:r>
            <a:endParaRPr lang="en-US" dirty="0">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b="1" dirty="0">
                <a:latin typeface="Times New Roman" panose="02020603050405020304" pitchFamily="18" charset="0"/>
                <a:cs typeface="Times New Roman" panose="02020603050405020304" pitchFamily="18" charset="0"/>
              </a:rPr>
              <a:t>Prediction </a:t>
            </a:r>
            <a:r>
              <a:rPr lang="en-US" sz="1800"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predicted power to be generated for the next day is  2 </a:t>
            </a:r>
            <a:r>
              <a:rPr lang="en-IN" sz="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Kwh</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dirty="0">
              <a:effectLst/>
              <a:latin typeface="Times New Roman" panose="02020603050405020304" pitchFamily="18" charset="0"/>
              <a:ea typeface="Times New Roman" panose="02020603050405020304" pitchFamily="18" charset="0"/>
              <a:cs typeface="Mangal" panose="02040503050203030202" pitchFamily="18" charset="0"/>
            </a:endParaRPr>
          </a:p>
        </p:txBody>
      </p:sp>
      <p:pic>
        <p:nvPicPr>
          <p:cNvPr id="2" name="image3.jpg">
            <a:extLst>
              <a:ext uri="{FF2B5EF4-FFF2-40B4-BE49-F238E27FC236}">
                <a16:creationId xmlns:a16="http://schemas.microsoft.com/office/drawing/2014/main" id="{F5773503-694C-BAE8-BA2A-183D76145A8E}"/>
              </a:ext>
            </a:extLst>
          </p:cNvPr>
          <p:cNvPicPr/>
          <p:nvPr/>
        </p:nvPicPr>
        <p:blipFill>
          <a:blip r:embed="rId4"/>
          <a:srcRect/>
          <a:stretch>
            <a:fillRect/>
          </a:stretch>
        </p:blipFill>
        <p:spPr>
          <a:xfrm>
            <a:off x="329854" y="2307579"/>
            <a:ext cx="3999346" cy="891378"/>
          </a:xfrm>
          <a:prstGeom prst="rect">
            <a:avLst/>
          </a:prstGeom>
          <a:ln/>
        </p:spPr>
      </p:pic>
      <p:pic>
        <p:nvPicPr>
          <p:cNvPr id="6" name="image9.jpg">
            <a:extLst>
              <a:ext uri="{FF2B5EF4-FFF2-40B4-BE49-F238E27FC236}">
                <a16:creationId xmlns:a16="http://schemas.microsoft.com/office/drawing/2014/main" id="{FBB36025-5F83-629D-C3BA-6ABDFCE2A555}"/>
              </a:ext>
            </a:extLst>
          </p:cNvPr>
          <p:cNvPicPr/>
          <p:nvPr/>
        </p:nvPicPr>
        <p:blipFill>
          <a:blip r:embed="rId5"/>
          <a:srcRect/>
          <a:stretch>
            <a:fillRect/>
          </a:stretch>
        </p:blipFill>
        <p:spPr>
          <a:xfrm>
            <a:off x="329854" y="3809617"/>
            <a:ext cx="5147309" cy="2480348"/>
          </a:xfrm>
          <a:prstGeom prst="rect">
            <a:avLst/>
          </a:prstGeom>
          <a:ln/>
        </p:spPr>
      </p:pic>
    </p:spTree>
    <p:extLst>
      <p:ext uri="{BB962C8B-B14F-4D97-AF65-F5344CB8AC3E}">
        <p14:creationId xmlns:p14="http://schemas.microsoft.com/office/powerpoint/2010/main" val="163653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CD8C-5C28-90BD-BC07-544A60DC221B}"/>
              </a:ext>
            </a:extLst>
          </p:cNvPr>
          <p:cNvSpPr>
            <a:spLocks noGrp="1"/>
          </p:cNvSpPr>
          <p:nvPr>
            <p:ph type="title"/>
          </p:nvPr>
        </p:nvSpPr>
        <p:spPr>
          <a:xfrm>
            <a:off x="4014967" y="515596"/>
            <a:ext cx="4162063" cy="984632"/>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1E680F-C352-40E0-FD81-3377D5EA4D4D}"/>
              </a:ext>
            </a:extLst>
          </p:cNvPr>
          <p:cNvSpPr>
            <a:spLocks noGrp="1"/>
          </p:cNvSpPr>
          <p:nvPr>
            <p:ph idx="1"/>
          </p:nvPr>
        </p:nvSpPr>
        <p:spPr>
          <a:xfrm>
            <a:off x="838200" y="2169246"/>
            <a:ext cx="10515600" cy="4351338"/>
          </a:xfrm>
        </p:spPr>
        <p:txBody>
          <a:bodyPr>
            <a:normAutofit fontScale="85000" lnSpcReduction="20000"/>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Divya, V &amp; </a:t>
            </a:r>
            <a:r>
              <a:rPr lang="en-IN" dirty="0" err="1">
                <a:latin typeface="Times New Roman" panose="02020603050405020304" pitchFamily="18" charset="0"/>
                <a:cs typeface="Times New Roman" panose="02020603050405020304" pitchFamily="18" charset="0"/>
              </a:rPr>
              <a:t>Sashanka</a:t>
            </a:r>
            <a:r>
              <a:rPr lang="en-IN" dirty="0">
                <a:latin typeface="Times New Roman" panose="02020603050405020304" pitchFamily="18" charset="0"/>
                <a:cs typeface="Times New Roman" panose="02020603050405020304" pitchFamily="18" charset="0"/>
              </a:rPr>
              <a:t>, P. -Renewable Energy. Retrieved June 5, 2012, from http://www.yuvaengineers.coml?p=495 47</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H. </a:t>
            </a:r>
            <a:r>
              <a:rPr lang="en-IN" dirty="0" err="1">
                <a:latin typeface="Times New Roman" panose="02020603050405020304" pitchFamily="18" charset="0"/>
                <a:cs typeface="Times New Roman" panose="02020603050405020304" pitchFamily="18" charset="0"/>
              </a:rPr>
              <a:t>Fayaza</a:t>
            </a:r>
            <a:r>
              <a:rPr lang="en-IN" dirty="0">
                <a:latin typeface="Times New Roman" panose="02020603050405020304" pitchFamily="18" charset="0"/>
                <a:cs typeface="Times New Roman" panose="02020603050405020304" pitchFamily="18" charset="0"/>
              </a:rPr>
              <a:t>, N.A. </a:t>
            </a:r>
            <a:r>
              <a:rPr lang="en-IN" dirty="0" err="1">
                <a:latin typeface="Times New Roman" panose="02020603050405020304" pitchFamily="18" charset="0"/>
                <a:cs typeface="Times New Roman" panose="02020603050405020304" pitchFamily="18" charset="0"/>
              </a:rPr>
              <a:t>Rahimb</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Saidura</a:t>
            </a:r>
            <a:r>
              <a:rPr lang="en-IN" dirty="0">
                <a:latin typeface="Times New Roman" panose="02020603050405020304" pitchFamily="18" charset="0"/>
                <a:cs typeface="Times New Roman" panose="02020603050405020304" pitchFamily="18" charset="0"/>
              </a:rPr>
              <a:t>, K. H. </a:t>
            </a:r>
            <a:r>
              <a:rPr lang="en-IN" dirty="0" err="1">
                <a:latin typeface="Times New Roman" panose="02020603050405020304" pitchFamily="18" charset="0"/>
                <a:cs typeface="Times New Roman" panose="02020603050405020304" pitchFamily="18" charset="0"/>
              </a:rPr>
              <a:t>Solangi</a:t>
            </a:r>
            <a:r>
              <a:rPr lang="en-IN" dirty="0">
                <a:latin typeface="Times New Roman" panose="02020603050405020304" pitchFamily="18" charset="0"/>
                <a:cs typeface="Times New Roman" panose="02020603050405020304" pitchFamily="18" charset="0"/>
              </a:rPr>
              <a:t>, H. Niaz &amp; M.S. </a:t>
            </a:r>
            <a:r>
              <a:rPr lang="en-IN" dirty="0" err="1">
                <a:latin typeface="Times New Roman" panose="02020603050405020304" pitchFamily="18" charset="0"/>
                <a:cs typeface="Times New Roman" panose="02020603050405020304" pitchFamily="18" charset="0"/>
              </a:rPr>
              <a:t>Hossaina</a:t>
            </a:r>
            <a:r>
              <a:rPr lang="en-IN" dirty="0">
                <a:latin typeface="Times New Roman" panose="02020603050405020304" pitchFamily="18" charset="0"/>
                <a:cs typeface="Times New Roman" panose="02020603050405020304" pitchFamily="18" charset="0"/>
              </a:rPr>
              <a:t>, "Solar energy policy: Malaysia vs developed countries," 2011 IEEE First Conference on Clean Energy and Technology (CET), pp.374-378,27-29 </a:t>
            </a:r>
          </a:p>
          <a:p>
            <a:pPr marL="514350" indent="-514350" algn="just">
              <a:buFont typeface="+mj-lt"/>
              <a:buAutoNum type="arabicPeriod"/>
            </a:pPr>
            <a:r>
              <a:rPr lang="en-IN" dirty="0" err="1">
                <a:latin typeface="Times New Roman" panose="02020603050405020304" pitchFamily="18" charset="0"/>
                <a:cs typeface="Times New Roman" panose="02020603050405020304" pitchFamily="18" charset="0"/>
              </a:rPr>
              <a:t>Musse</a:t>
            </a:r>
            <a:r>
              <a:rPr lang="en-IN" dirty="0">
                <a:latin typeface="Times New Roman" panose="02020603050405020304" pitchFamily="18" charset="0"/>
                <a:cs typeface="Times New Roman" panose="02020603050405020304" pitchFamily="18" charset="0"/>
              </a:rPr>
              <a:t> Mohamud Ahmed &amp; </a:t>
            </a:r>
            <a:r>
              <a:rPr lang="en-IN" dirty="0" err="1">
                <a:latin typeface="Times New Roman" panose="02020603050405020304" pitchFamily="18" charset="0"/>
                <a:cs typeface="Times New Roman" panose="02020603050405020304" pitchFamily="18" charset="0"/>
              </a:rPr>
              <a:t>Marizan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Sulaiman</a:t>
            </a:r>
            <a:r>
              <a:rPr lang="en-IN" dirty="0">
                <a:latin typeface="Times New Roman" panose="02020603050405020304" pitchFamily="18" charset="0"/>
                <a:cs typeface="Times New Roman" panose="02020603050405020304" pitchFamily="18" charset="0"/>
              </a:rPr>
              <a:t>, -Design and Proper Sizing of Solar Energy Schemes for Electricity Production in Malaysia Power Engineering Conference, 2003. </a:t>
            </a:r>
            <a:r>
              <a:rPr lang="en-IN" dirty="0" err="1">
                <a:latin typeface="Times New Roman" panose="02020603050405020304" pitchFamily="18" charset="0"/>
                <a:cs typeface="Times New Roman" panose="02020603050405020304" pitchFamily="18" charset="0"/>
              </a:rPr>
              <a:t>PECon</a:t>
            </a:r>
            <a:r>
              <a:rPr lang="en-IN" dirty="0">
                <a:latin typeface="Times New Roman" panose="02020603050405020304" pitchFamily="18" charset="0"/>
                <a:cs typeface="Times New Roman" panose="02020603050405020304" pitchFamily="18" charset="0"/>
              </a:rPr>
              <a:t> 2003. Proceedings National , pp. 268- 271,15-16 Dec. 2003</a:t>
            </a:r>
          </a:p>
          <a:p>
            <a:pPr marL="514350" indent="-514350" algn="just">
              <a:buFont typeface="+mj-lt"/>
              <a:buAutoNum type="arabicPeriod"/>
            </a:pPr>
            <a:r>
              <a:rPr lang="en-IN" dirty="0" err="1">
                <a:latin typeface="Times New Roman" panose="02020603050405020304" pitchFamily="18" charset="0"/>
                <a:cs typeface="Times New Roman" panose="02020603050405020304" pitchFamily="18" charset="0"/>
              </a:rPr>
              <a:t>O.C.Vilela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N.Fraidenraich</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C.Tiba</a:t>
            </a:r>
            <a:r>
              <a:rPr lang="en-IN" dirty="0">
                <a:latin typeface="Times New Roman" panose="02020603050405020304" pitchFamily="18" charset="0"/>
                <a:cs typeface="Times New Roman" panose="02020603050405020304" pitchFamily="18" charset="0"/>
              </a:rPr>
              <a:t>, (2003) -Photovoltaic pumping systems driven by tracking collectors. Experiments and simulation (2003) Solar Energy, 74 (I), pp. 45-52 </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AK. Saxena &amp; V. Dutta, -A versatile microprocessor- based controller for solar tracking, IEEE Proc., 1990, pp. 1105 - 1109</a:t>
            </a:r>
          </a:p>
        </p:txBody>
      </p:sp>
      <p:sp>
        <p:nvSpPr>
          <p:cNvPr id="6" name="Rectangle 5">
            <a:extLst>
              <a:ext uri="{FF2B5EF4-FFF2-40B4-BE49-F238E27FC236}">
                <a16:creationId xmlns:a16="http://schemas.microsoft.com/office/drawing/2014/main" id="{22F43DFA-C64F-E6F6-1F47-AB3E00C96CB0}"/>
              </a:ext>
            </a:extLst>
          </p:cNvPr>
          <p:cNvSpPr/>
          <p:nvPr/>
        </p:nvSpPr>
        <p:spPr>
          <a:xfrm>
            <a:off x="699398" y="291375"/>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376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C732B6-3D22-7E02-0394-C5E13B2AEEAC}"/>
              </a:ext>
            </a:extLst>
          </p:cNvPr>
          <p:cNvSpPr txBox="1"/>
          <p:nvPr/>
        </p:nvSpPr>
        <p:spPr>
          <a:xfrm>
            <a:off x="4941453" y="2854974"/>
            <a:ext cx="262312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1384521-791C-7339-FD3B-587F538AC7B8}"/>
              </a:ext>
            </a:extLst>
          </p:cNvPr>
          <p:cNvSpPr/>
          <p:nvPr/>
        </p:nvSpPr>
        <p:spPr>
          <a:xfrm>
            <a:off x="4318000" y="2492380"/>
            <a:ext cx="3870035"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5976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BD83-C358-99C6-5928-8D6E0478EB33}"/>
              </a:ext>
            </a:extLst>
          </p:cNvPr>
          <p:cNvSpPr>
            <a:spLocks noGrp="1"/>
          </p:cNvSpPr>
          <p:nvPr>
            <p:ph type="title"/>
          </p:nvPr>
        </p:nvSpPr>
        <p:spPr>
          <a:xfrm>
            <a:off x="4266944" y="575134"/>
            <a:ext cx="3372348" cy="865914"/>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802D32-C7C0-A37F-684D-A373BFE3FDF8}"/>
              </a:ext>
            </a:extLst>
          </p:cNvPr>
          <p:cNvSpPr txBox="1"/>
          <p:nvPr/>
        </p:nvSpPr>
        <p:spPr>
          <a:xfrm>
            <a:off x="520731" y="2151793"/>
            <a:ext cx="11150536" cy="4457952"/>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This abstract explores solar power tracking &amp; prediction in IoT, which optimizes solar panel positioning using real-time data, and predicting the power generated for next day using machine learning algorithms. By integrating IoT sensors and advanced analytics, solar tracking systems can dynamically adjust panel orientation for maximum energy generation. Machine learning algorithms enhance prediction accuracy, while IoT enables remote monitoring and proactive maintenance. This approach improves efficiency, reduces shading effects, and extends panel lifespan, contributing to a sustainable energy future.</a:t>
            </a:r>
          </a:p>
        </p:txBody>
      </p:sp>
      <p:sp>
        <p:nvSpPr>
          <p:cNvPr id="5" name="Rectangle 4">
            <a:extLst>
              <a:ext uri="{FF2B5EF4-FFF2-40B4-BE49-F238E27FC236}">
                <a16:creationId xmlns:a16="http://schemas.microsoft.com/office/drawing/2014/main" id="{4775CAC5-11A1-19A9-BBB4-5ABC223956B3}"/>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7170" name="Picture 2" descr="Mandate Icon Stock Illustrations – 916 Mandate Icon Stock Illustrations,  Vectors &amp; Clipart - Dreamstime">
            <a:extLst>
              <a:ext uri="{FF2B5EF4-FFF2-40B4-BE49-F238E27FC236}">
                <a16:creationId xmlns:a16="http://schemas.microsoft.com/office/drawing/2014/main" id="{0CE43EE0-2592-5076-0B3A-A0547D891B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45" t="16764" r="23778" b="16693"/>
          <a:stretch/>
        </p:blipFill>
        <p:spPr bwMode="auto">
          <a:xfrm>
            <a:off x="10220097" y="418326"/>
            <a:ext cx="931966" cy="1179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E18A-9110-2A70-45EC-99A3931A948F}"/>
              </a:ext>
            </a:extLst>
          </p:cNvPr>
          <p:cNvSpPr>
            <a:spLocks noGrp="1"/>
          </p:cNvSpPr>
          <p:nvPr>
            <p:ph type="title"/>
          </p:nvPr>
        </p:nvSpPr>
        <p:spPr>
          <a:xfrm>
            <a:off x="491971" y="2344985"/>
            <a:ext cx="6684669" cy="854808"/>
          </a:xfrm>
        </p:spPr>
        <p:txBody>
          <a:bodyPr>
            <a:normAutofit/>
          </a:bodyPr>
          <a:lstStyle/>
          <a:p>
            <a:pPr algn="ctr"/>
            <a:r>
              <a:rPr lang="en-US" sz="2800" dirty="0">
                <a:latin typeface="Times New Roman" panose="02020603050405020304" pitchFamily="18" charset="0"/>
                <a:cs typeface="Times New Roman" panose="02020603050405020304" pitchFamily="18" charset="0"/>
              </a:rPr>
              <a:t>WHAT IS INTERNET OF THINGS (IOT) </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F1F99C-A3F3-532E-86A9-C1987D232334}"/>
              </a:ext>
            </a:extLst>
          </p:cNvPr>
          <p:cNvSpPr>
            <a:spLocks noGrp="1"/>
          </p:cNvSpPr>
          <p:nvPr>
            <p:ph idx="1"/>
          </p:nvPr>
        </p:nvSpPr>
        <p:spPr>
          <a:xfrm>
            <a:off x="491971" y="3259077"/>
            <a:ext cx="7000782" cy="3129887"/>
          </a:xfrm>
        </p:spPr>
        <p:txBody>
          <a:bodyPr>
            <a:normAutofit/>
          </a:bodyPr>
          <a:lstStyle/>
          <a:p>
            <a:pPr marL="0" indent="0" algn="just">
              <a:lnSpc>
                <a:spcPct val="150000"/>
              </a:lnSpc>
              <a:buNone/>
            </a:pPr>
            <a:r>
              <a:rPr lang="en-US" sz="2400" b="0" i="0" dirty="0">
                <a:solidFill>
                  <a:srgbClr val="374151"/>
                </a:solidFill>
                <a:effectLst/>
                <a:latin typeface="Times New Roman" panose="02020603050405020304" pitchFamily="18" charset="0"/>
                <a:cs typeface="Times New Roman" panose="02020603050405020304" pitchFamily="18" charset="0"/>
              </a:rPr>
              <a:t>IoT stands for the Internet of Things. It refers to a network of physical objects or "things" that are embedded with sensors, software, and connectivity capabilities, allowing them to collect and exchange data over the internet. </a:t>
            </a:r>
          </a:p>
        </p:txBody>
      </p:sp>
      <p:pic>
        <p:nvPicPr>
          <p:cNvPr id="1026" name="Picture 2">
            <a:extLst>
              <a:ext uri="{FF2B5EF4-FFF2-40B4-BE49-F238E27FC236}">
                <a16:creationId xmlns:a16="http://schemas.microsoft.com/office/drawing/2014/main" id="{D11A6A35-E874-383B-9B8D-452D9F315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535" y="2220822"/>
            <a:ext cx="3683494" cy="273432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a:extLst>
              <a:ext uri="{FF2B5EF4-FFF2-40B4-BE49-F238E27FC236}">
                <a16:creationId xmlns:a16="http://schemas.microsoft.com/office/drawing/2014/main" id="{782DFEC1-C312-DDE2-ABF9-4A8A6F16B2FC}"/>
              </a:ext>
            </a:extLst>
          </p:cNvPr>
          <p:cNvSpPr txBox="1"/>
          <p:nvPr/>
        </p:nvSpPr>
        <p:spPr>
          <a:xfrm>
            <a:off x="4338937" y="653165"/>
            <a:ext cx="3514125"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p>
        </p:txBody>
      </p:sp>
      <p:sp>
        <p:nvSpPr>
          <p:cNvPr id="7" name="Rectangle 6">
            <a:extLst>
              <a:ext uri="{FF2B5EF4-FFF2-40B4-BE49-F238E27FC236}">
                <a16:creationId xmlns:a16="http://schemas.microsoft.com/office/drawing/2014/main" id="{D1A008D2-7135-54C9-1DF0-AC14147356B7}"/>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9152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2456-E993-E214-571B-4A1DA021CF8E}"/>
              </a:ext>
            </a:extLst>
          </p:cNvPr>
          <p:cNvSpPr>
            <a:spLocks noGrp="1"/>
          </p:cNvSpPr>
          <p:nvPr>
            <p:ph type="title"/>
          </p:nvPr>
        </p:nvSpPr>
        <p:spPr>
          <a:xfrm>
            <a:off x="3563306" y="596267"/>
            <a:ext cx="5245030" cy="1024190"/>
          </a:xfrm>
        </p:spPr>
        <p:txBody>
          <a:bodyPr>
            <a:normAutofit/>
          </a:bodyPr>
          <a:lstStyle/>
          <a:p>
            <a:pPr algn="ctr"/>
            <a:r>
              <a:rPr lang="en-US" sz="3200" b="1" dirty="0">
                <a:latin typeface="Times New Roman" panose="02020603050405020304" pitchFamily="18" charset="0"/>
                <a:cs typeface="Times New Roman" panose="02020603050405020304" pitchFamily="18" charset="0"/>
              </a:rPr>
              <a:t>SOLAR ENERGY SYSTEM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6669C6-CC94-EF35-6F3E-61156FECC09C}"/>
              </a:ext>
            </a:extLst>
          </p:cNvPr>
          <p:cNvSpPr>
            <a:spLocks noGrp="1"/>
          </p:cNvSpPr>
          <p:nvPr>
            <p:ph idx="1"/>
          </p:nvPr>
        </p:nvSpPr>
        <p:spPr>
          <a:xfrm>
            <a:off x="315439" y="2181471"/>
            <a:ext cx="6924582" cy="423629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solar energy system, also known as a solar power system or photovoltaic (PV) system, is a technology that harnesses the energy from sunlight and converts it into electricity.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Solar power systems typically consist of several components, including solar panels, inverters, mounting structures, and electrical wiring.</a:t>
            </a:r>
          </a:p>
        </p:txBody>
      </p:sp>
      <p:pic>
        <p:nvPicPr>
          <p:cNvPr id="1028" name="Picture 4">
            <a:extLst>
              <a:ext uri="{FF2B5EF4-FFF2-40B4-BE49-F238E27FC236}">
                <a16:creationId xmlns:a16="http://schemas.microsoft.com/office/drawing/2014/main" id="{82F63CF3-66C6-31C4-6F8D-5738531EA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601" y="2292012"/>
            <a:ext cx="3613211" cy="30716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C58EB904-E873-54C7-E8D8-D345644CF217}"/>
              </a:ext>
            </a:extLst>
          </p:cNvPr>
          <p:cNvSpPr/>
          <p:nvPr/>
        </p:nvSpPr>
        <p:spPr>
          <a:xfrm>
            <a:off x="597800" y="391825"/>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4390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738D9-1771-5B76-01E5-F121C0037517}"/>
              </a:ext>
            </a:extLst>
          </p:cNvPr>
          <p:cNvSpPr>
            <a:spLocks noGrp="1"/>
          </p:cNvSpPr>
          <p:nvPr>
            <p:ph idx="1"/>
          </p:nvPr>
        </p:nvSpPr>
        <p:spPr>
          <a:xfrm>
            <a:off x="6285898" y="1911984"/>
            <a:ext cx="5706320" cy="4754521"/>
          </a:xfrm>
        </p:spPr>
        <p:txBody>
          <a:bodyPr>
            <a:noAutofit/>
          </a:bodyPr>
          <a:lstStyle/>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Remote Monitoring and Control </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Data Analytics and Predictive Maintenance</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 Integration with Weather Data </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Energy Management and Optimization </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Integration with Smart Grids </a:t>
            </a:r>
          </a:p>
          <a:p>
            <a:pPr algn="just">
              <a:lnSpc>
                <a:spcPct val="150000"/>
              </a:lnSpc>
            </a:pPr>
            <a:r>
              <a:rPr lang="en-US" sz="2000" b="0" i="0" dirty="0">
                <a:solidFill>
                  <a:srgbClr val="202124"/>
                </a:solidFill>
                <a:effectLst/>
                <a:latin typeface="Times New Roman" panose="02020603050405020304" pitchFamily="18" charset="0"/>
                <a:cs typeface="Times New Roman" panose="02020603050405020304" pitchFamily="18" charset="0"/>
              </a:rPr>
              <a:t>Energy Monitoring and Reporting</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754BDE4-5FA7-45C2-A8C7-B764BE9ACECF}"/>
              </a:ext>
            </a:extLst>
          </p:cNvPr>
          <p:cNvSpPr txBox="1"/>
          <p:nvPr/>
        </p:nvSpPr>
        <p:spPr>
          <a:xfrm>
            <a:off x="818733" y="645651"/>
            <a:ext cx="109343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APPLICATION OF IOT IN SOLAR TRACKING SYSTEM</a:t>
            </a:r>
            <a:endParaRPr lang="en-IN" sz="3200" b="1"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2324CC6A-499A-AEC1-2779-DC7FFA6D4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79" y="2684745"/>
            <a:ext cx="4482013" cy="29582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1F90836-E23A-3AF6-2CA8-9C8F5C5F48F3}"/>
              </a:ext>
            </a:extLst>
          </p:cNvPr>
          <p:cNvSpPr/>
          <p:nvPr/>
        </p:nvSpPr>
        <p:spPr>
          <a:xfrm>
            <a:off x="597800" y="221501"/>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05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9039-61E2-1BBF-EC9D-9D13CF09841B}"/>
              </a:ext>
            </a:extLst>
          </p:cNvPr>
          <p:cNvSpPr>
            <a:spLocks noGrp="1"/>
          </p:cNvSpPr>
          <p:nvPr>
            <p:ph type="title"/>
          </p:nvPr>
        </p:nvSpPr>
        <p:spPr>
          <a:xfrm>
            <a:off x="3054269" y="469767"/>
            <a:ext cx="6083461" cy="1092815"/>
          </a:xfrm>
        </p:spPr>
        <p:txBody>
          <a:bodyPr>
            <a:normAutofit/>
          </a:bodyPr>
          <a:lstStyle/>
          <a:p>
            <a:pPr algn="ct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7C2336-3E03-3A00-54BF-2BE57086FB8F}"/>
              </a:ext>
            </a:extLst>
          </p:cNvPr>
          <p:cNvSpPr>
            <a:spLocks noGrp="1"/>
          </p:cNvSpPr>
          <p:nvPr>
            <p:ph idx="1"/>
          </p:nvPr>
        </p:nvSpPr>
        <p:spPr>
          <a:xfrm>
            <a:off x="256070" y="2057330"/>
            <a:ext cx="11679858" cy="4609688"/>
          </a:xfrm>
        </p:spPr>
        <p:txBody>
          <a:bodyPr>
            <a:noAutofit/>
          </a:bodyPr>
          <a:lstStyle/>
          <a:p>
            <a:pPr algn="just">
              <a:lnSpc>
                <a:spcPct val="150000"/>
              </a:lnSpc>
            </a:pPr>
            <a:r>
              <a:rPr lang="en-US" sz="2400" b="0" i="0" dirty="0">
                <a:solidFill>
                  <a:srgbClr val="374151"/>
                </a:solidFill>
                <a:effectLst/>
                <a:latin typeface="Times New Roman" panose="02020603050405020304" pitchFamily="18" charset="0"/>
                <a:cs typeface="Times New Roman" panose="02020603050405020304" pitchFamily="18" charset="0"/>
              </a:rPr>
              <a:t>The problem is that existing solar panel systems lack the ability to autonomously track the sun's movement, resulting in suboptimal energy generation. Additionally, without accurate solar irradiance predictions, it is challenging to optimize the position of the solar panels in real-time.</a:t>
            </a:r>
          </a:p>
          <a:p>
            <a:pPr algn="just">
              <a:lnSpc>
                <a:spcPct val="150000"/>
              </a:lnSpc>
            </a:pPr>
            <a:r>
              <a:rPr lang="en-US" sz="2400" b="0" i="0" dirty="0">
                <a:solidFill>
                  <a:srgbClr val="374151"/>
                </a:solidFill>
                <a:effectLst/>
                <a:latin typeface="Times New Roman" panose="02020603050405020304" pitchFamily="18" charset="0"/>
                <a:cs typeface="Times New Roman" panose="02020603050405020304" pitchFamily="18" charset="0"/>
              </a:rPr>
              <a:t>By developing a solar tracking system that can autonomously adjust the position of the solar panels, and integrating it with machine learning algorithms for solar irradiance prediction, the project aims to optimize energy generation and increase the efficiency of solar panel systems.</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63FE76D-6DF0-1673-C93F-734CE2069795}"/>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5" name="Google Shape;109;p3">
            <a:extLst>
              <a:ext uri="{FF2B5EF4-FFF2-40B4-BE49-F238E27FC236}">
                <a16:creationId xmlns:a16="http://schemas.microsoft.com/office/drawing/2014/main" id="{120681A7-694C-0DD2-65A3-9A02C2474DAF}"/>
              </a:ext>
            </a:extLst>
          </p:cNvPr>
          <p:cNvPicPr preferRelativeResize="0"/>
          <p:nvPr/>
        </p:nvPicPr>
        <p:blipFill>
          <a:blip r:embed="rId2">
            <a:alphaModFix/>
          </a:blip>
          <a:stretch>
            <a:fillRect/>
          </a:stretch>
        </p:blipFill>
        <p:spPr>
          <a:xfrm>
            <a:off x="9819359" y="461683"/>
            <a:ext cx="1315486" cy="1092815"/>
          </a:xfrm>
          <a:prstGeom prst="rect">
            <a:avLst/>
          </a:prstGeom>
          <a:noFill/>
          <a:ln>
            <a:noFill/>
          </a:ln>
        </p:spPr>
      </p:pic>
    </p:spTree>
    <p:extLst>
      <p:ext uri="{BB962C8B-B14F-4D97-AF65-F5344CB8AC3E}">
        <p14:creationId xmlns:p14="http://schemas.microsoft.com/office/powerpoint/2010/main" val="127772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BD83-C358-99C6-5928-8D6E0478EB33}"/>
              </a:ext>
            </a:extLst>
          </p:cNvPr>
          <p:cNvSpPr>
            <a:spLocks noGrp="1"/>
          </p:cNvSpPr>
          <p:nvPr>
            <p:ph type="title"/>
          </p:nvPr>
        </p:nvSpPr>
        <p:spPr>
          <a:xfrm>
            <a:off x="714608" y="381965"/>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REVIEW</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FB941E-161E-AB1D-CE6A-50B4AA2C68D5}"/>
              </a:ext>
            </a:extLst>
          </p:cNvPr>
          <p:cNvSpPr txBox="1"/>
          <p:nvPr/>
        </p:nvSpPr>
        <p:spPr>
          <a:xfrm>
            <a:off x="597800" y="3347585"/>
            <a:ext cx="11251879" cy="2241960"/>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Solar tracking systems are designed to maximize the efficiency and energy generation capabilities of solar photovoltaic systems by dynamically adjusting the orientation of solar panels to align with the sun’s position. This Literature review examines solar tracking systems and evaluates their advantages, disadvantages, and performance characteristics.</a:t>
            </a:r>
          </a:p>
        </p:txBody>
      </p:sp>
      <p:sp>
        <p:nvSpPr>
          <p:cNvPr id="5" name="TextBox 4">
            <a:extLst>
              <a:ext uri="{FF2B5EF4-FFF2-40B4-BE49-F238E27FC236}">
                <a16:creationId xmlns:a16="http://schemas.microsoft.com/office/drawing/2014/main" id="{4102301C-C496-E12B-0AA9-6F8AC39E19AE}"/>
              </a:ext>
            </a:extLst>
          </p:cNvPr>
          <p:cNvSpPr txBox="1"/>
          <p:nvPr/>
        </p:nvSpPr>
        <p:spPr>
          <a:xfrm>
            <a:off x="714608" y="2523281"/>
            <a:ext cx="273464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A759BC8-D2AC-8B0D-915B-3F5FAE24D344}"/>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5124" name="Picture 4" descr="Literature review - Free education icons">
            <a:extLst>
              <a:ext uri="{FF2B5EF4-FFF2-40B4-BE49-F238E27FC236}">
                <a16:creationId xmlns:a16="http://schemas.microsoft.com/office/drawing/2014/main" id="{848E86FD-81D1-CA09-F41E-FE66A7173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4234" y="291554"/>
            <a:ext cx="1415974" cy="141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87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3">
            <a:extLst>
              <a:ext uri="{FF2B5EF4-FFF2-40B4-BE49-F238E27FC236}">
                <a16:creationId xmlns:a16="http://schemas.microsoft.com/office/drawing/2014/main" id="{1293A78C-1276-B7F9-1D27-2D28A916AB25}"/>
              </a:ext>
            </a:extLst>
          </p:cNvPr>
          <p:cNvGraphicFramePr>
            <a:graphicFrameLocks noGrp="1"/>
          </p:cNvGraphicFramePr>
          <p:nvPr>
            <p:extLst>
              <p:ext uri="{D42A27DB-BD31-4B8C-83A1-F6EECF244321}">
                <p14:modId xmlns:p14="http://schemas.microsoft.com/office/powerpoint/2010/main" val="1074245846"/>
              </p:ext>
            </p:extLst>
          </p:nvPr>
        </p:nvGraphicFramePr>
        <p:xfrm>
          <a:off x="135038" y="145841"/>
          <a:ext cx="11921924" cy="6566318"/>
        </p:xfrm>
        <a:graphic>
          <a:graphicData uri="http://schemas.openxmlformats.org/drawingml/2006/table">
            <a:tbl>
              <a:tblPr firstRow="1" bandRow="1">
                <a:tableStyleId>{BDBED569-4797-4DF1-A0F4-6AAB3CD982D8}</a:tableStyleId>
              </a:tblPr>
              <a:tblGrid>
                <a:gridCol w="2399818">
                  <a:extLst>
                    <a:ext uri="{9D8B030D-6E8A-4147-A177-3AD203B41FA5}">
                      <a16:colId xmlns:a16="http://schemas.microsoft.com/office/drawing/2014/main" val="255973642"/>
                    </a:ext>
                  </a:extLst>
                </a:gridCol>
                <a:gridCol w="3229336">
                  <a:extLst>
                    <a:ext uri="{9D8B030D-6E8A-4147-A177-3AD203B41FA5}">
                      <a16:colId xmlns:a16="http://schemas.microsoft.com/office/drawing/2014/main" val="2036811207"/>
                    </a:ext>
                  </a:extLst>
                </a:gridCol>
                <a:gridCol w="2435322">
                  <a:extLst>
                    <a:ext uri="{9D8B030D-6E8A-4147-A177-3AD203B41FA5}">
                      <a16:colId xmlns:a16="http://schemas.microsoft.com/office/drawing/2014/main" val="623352628"/>
                    </a:ext>
                  </a:extLst>
                </a:gridCol>
                <a:gridCol w="3857448">
                  <a:extLst>
                    <a:ext uri="{9D8B030D-6E8A-4147-A177-3AD203B41FA5}">
                      <a16:colId xmlns:a16="http://schemas.microsoft.com/office/drawing/2014/main" val="1007154168"/>
                    </a:ext>
                  </a:extLst>
                </a:gridCol>
              </a:tblGrid>
              <a:tr h="57997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AUTHOR NAME</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txBody>
                  <a:tcPr marL="45720" marR="45720" marT="22860" marB="228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txBody>
                  <a:tcPr marL="45720" marR="45720" marT="22860" marB="22860"/>
                </a:tc>
                <a:tc>
                  <a:txBody>
                    <a:bodyPr/>
                    <a:lstStyle/>
                    <a:p>
                      <a:r>
                        <a:rPr lang="en-US" sz="1800" dirty="0">
                          <a:solidFill>
                            <a:schemeClr val="tx1"/>
                          </a:solidFill>
                          <a:latin typeface="Times New Roman" panose="02020603050405020304" pitchFamily="18" charset="0"/>
                          <a:cs typeface="Times New Roman" panose="02020603050405020304" pitchFamily="18" charset="0"/>
                        </a:rPr>
                        <a:t>COMPONENTS USED </a:t>
                      </a:r>
                      <a:endParaRPr lang="en-IN" sz="1800" dirty="0">
                        <a:solidFill>
                          <a:schemeClr val="tx1"/>
                        </a:solidFill>
                        <a:latin typeface="Times New Roman" panose="02020603050405020304" pitchFamily="18" charset="0"/>
                        <a:cs typeface="Times New Roman" panose="02020603050405020304" pitchFamily="18" charset="0"/>
                      </a:endParaRPr>
                    </a:p>
                  </a:txBody>
                  <a:tcPr marL="45720" marR="45720" marT="22860" marB="2286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RESULT</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txBody>
                  <a:tcPr marL="45720" marR="45720" marT="22860" marB="22860"/>
                </a:tc>
                <a:extLst>
                  <a:ext uri="{0D108BD9-81ED-4DB2-BD59-A6C34878D82A}">
                    <a16:rowId xmlns:a16="http://schemas.microsoft.com/office/drawing/2014/main" val="708412041"/>
                  </a:ext>
                </a:extLst>
              </a:tr>
              <a:tr h="1491398">
                <a:tc>
                  <a:txBody>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Adel Mohamed Taha </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El-</a:t>
                      </a:r>
                      <a:r>
                        <a:rPr lang="en-IN" sz="1800" dirty="0" err="1">
                          <a:latin typeface="Times New Roman" panose="02020603050405020304" pitchFamily="18" charset="0"/>
                          <a:cs typeface="Times New Roman" panose="02020603050405020304" pitchFamily="18" charset="0"/>
                        </a:rPr>
                        <a:t>monem</a:t>
                      </a:r>
                      <a:r>
                        <a:rPr lang="en-IN" sz="1800" dirty="0">
                          <a:latin typeface="Times New Roman" panose="02020603050405020304" pitchFamily="18" charset="0"/>
                          <a:cs typeface="Times New Roman" panose="02020603050405020304" pitchFamily="18" charset="0"/>
                        </a:rPr>
                        <a:t> Salama</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1800" b="1" dirty="0">
                          <a:latin typeface="Times New Roman" panose="02020603050405020304" pitchFamily="18" charset="0"/>
                          <a:cs typeface="Times New Roman" panose="02020603050405020304" pitchFamily="18" charset="0"/>
                        </a:rPr>
                        <a:t>Published</a:t>
                      </a:r>
                      <a:r>
                        <a:rPr lang="en-IN" sz="1800" dirty="0">
                          <a:latin typeface="Times New Roman" panose="02020603050405020304" pitchFamily="18" charset="0"/>
                          <a:cs typeface="Times New Roman" panose="02020603050405020304" pitchFamily="18" charset="0"/>
                        </a:rPr>
                        <a:t> : 2018</a:t>
                      </a:r>
                    </a:p>
                  </a:txBody>
                  <a:tcPr marL="45720" marR="45720" marT="22860" marB="22860"/>
                </a:tc>
                <a:tc>
                  <a:txBody>
                    <a:bodyPr/>
                    <a:lstStyle/>
                    <a:p>
                      <a:r>
                        <a:rPr lang="en-US" sz="1800" dirty="0">
                          <a:latin typeface="Times New Roman" panose="02020603050405020304" pitchFamily="18" charset="0"/>
                          <a:cs typeface="Times New Roman" panose="02020603050405020304" pitchFamily="18" charset="0"/>
                        </a:rPr>
                        <a:t>Practical Implementation of Dual Axis Solar Power Tracking System </a:t>
                      </a:r>
                      <a:endParaRPr lang="en-IN" sz="18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Uno Arduino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LDR sensors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Relay module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WS-MPPT30</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Solar panel</a:t>
                      </a:r>
                    </a:p>
                  </a:txBody>
                  <a:tcPr marL="45720" marR="45720" marT="22860" marB="228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MPPT dual axis technique is an efficient and it would be advanced in future work to utilize the maximum power based on the type of solar panel material, its size and tracking speed.</a:t>
                      </a:r>
                      <a:endParaRPr lang="en-IN" sz="1800" dirty="0">
                        <a:latin typeface="Times New Roman" panose="02020603050405020304" pitchFamily="18" charset="0"/>
                        <a:cs typeface="Times New Roman" panose="02020603050405020304" pitchFamily="18" charset="0"/>
                      </a:endParaRPr>
                    </a:p>
                  </a:txBody>
                  <a:tcPr marL="45720" marR="45720" marT="22860" marB="22860"/>
                </a:tc>
                <a:extLst>
                  <a:ext uri="{0D108BD9-81ED-4DB2-BD59-A6C34878D82A}">
                    <a16:rowId xmlns:a16="http://schemas.microsoft.com/office/drawing/2014/main" val="2621156235"/>
                  </a:ext>
                </a:extLst>
              </a:tr>
              <a:tr h="2186062">
                <a:tc>
                  <a:txBody>
                    <a:bodyPr/>
                    <a:lstStyle/>
                    <a:p>
                      <a:pPr marL="285750" indent="-28575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Zolkapli</a:t>
                      </a:r>
                      <a:r>
                        <a:rPr lang="en-IN" sz="1800" dirty="0">
                          <a:latin typeface="Times New Roman" panose="02020603050405020304" pitchFamily="18" charset="0"/>
                          <a:cs typeface="Times New Roman" panose="02020603050405020304" pitchFamily="18" charset="0"/>
                        </a:rPr>
                        <a:t>, M</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AI-</a:t>
                      </a:r>
                      <a:r>
                        <a:rPr lang="en-IN" sz="1800" dirty="0" err="1">
                          <a:latin typeface="Times New Roman" panose="02020603050405020304" pitchFamily="18" charset="0"/>
                          <a:cs typeface="Times New Roman" panose="02020603050405020304" pitchFamily="18" charset="0"/>
                        </a:rPr>
                        <a:t>Junid</a:t>
                      </a:r>
                      <a:r>
                        <a:rPr lang="en-IN" sz="1800" dirty="0">
                          <a:latin typeface="Times New Roman" panose="02020603050405020304" pitchFamily="18" charset="0"/>
                          <a:cs typeface="Times New Roman" panose="02020603050405020304" pitchFamily="18" charset="0"/>
                        </a:rPr>
                        <a:t> S</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Othman Z</a:t>
                      </a:r>
                    </a:p>
                    <a:p>
                      <a:pPr marL="285750" indent="-285750">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Manut</a:t>
                      </a:r>
                      <a:r>
                        <a:rPr lang="en-IN" sz="1800" dirty="0">
                          <a:latin typeface="Times New Roman" panose="02020603050405020304" pitchFamily="18" charset="0"/>
                          <a:cs typeface="Times New Roman" panose="02020603050405020304" pitchFamily="18" charset="0"/>
                        </a:rPr>
                        <a:t>, A</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Mohd </a:t>
                      </a:r>
                      <a:r>
                        <a:rPr lang="en-IN" sz="1800" dirty="0" err="1">
                          <a:latin typeface="Times New Roman" panose="02020603050405020304" pitchFamily="18" charset="0"/>
                          <a:cs typeface="Times New Roman" panose="02020603050405020304" pitchFamily="18" charset="0"/>
                        </a:rPr>
                        <a:t>Zulkifli</a:t>
                      </a:r>
                      <a:r>
                        <a:rPr lang="en-IN" sz="1800" dirty="0">
                          <a:latin typeface="Times New Roman" panose="02020603050405020304" pitchFamily="18" charset="0"/>
                          <a:cs typeface="Times New Roman" panose="02020603050405020304" pitchFamily="18" charset="0"/>
                        </a:rPr>
                        <a:t> 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latin typeface="Times New Roman" panose="02020603050405020304" pitchFamily="18" charset="0"/>
                          <a:cs typeface="Times New Roman" panose="02020603050405020304" pitchFamily="18" charset="0"/>
                        </a:rPr>
                        <a:t>Published</a:t>
                      </a:r>
                      <a:r>
                        <a:rPr lang="en-IN" sz="1800" dirty="0">
                          <a:latin typeface="Times New Roman" panose="02020603050405020304" pitchFamily="18" charset="0"/>
                          <a:cs typeface="Times New Roman" panose="02020603050405020304" pitchFamily="18" charset="0"/>
                        </a:rPr>
                        <a:t> : 2013</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algn="l"/>
                      <a:r>
                        <a:rPr lang="en-US" sz="1800" dirty="0">
                          <a:latin typeface="Times New Roman" panose="02020603050405020304" pitchFamily="18" charset="0"/>
                          <a:cs typeface="Times New Roman" panose="02020603050405020304" pitchFamily="18" charset="0"/>
                        </a:rPr>
                        <a:t>High-Efficiency Dual-Axis Solar Tracking </a:t>
                      </a:r>
                      <a:r>
                        <a:rPr lang="en-US" sz="1800" dirty="0" err="1">
                          <a:latin typeface="Times New Roman" panose="02020603050405020304" pitchFamily="18" charset="0"/>
                          <a:cs typeface="Times New Roman" panose="02020603050405020304" pitchFamily="18" charset="0"/>
                        </a:rPr>
                        <a:t>Developement</a:t>
                      </a:r>
                      <a:r>
                        <a:rPr lang="en-US" sz="1800" dirty="0">
                          <a:latin typeface="Times New Roman" panose="02020603050405020304" pitchFamily="18" charset="0"/>
                          <a:cs typeface="Times New Roman" panose="02020603050405020304" pitchFamily="18" charset="0"/>
                        </a:rPr>
                        <a:t> using Arduino</a:t>
                      </a:r>
                      <a:endParaRPr lang="en-IN" sz="18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Uno Arduino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LDR sensors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Servo motor</a:t>
                      </a:r>
                    </a:p>
                    <a:p>
                      <a:pPr marL="285750" indent="-28575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Solar panel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marL="45720" marR="45720" marT="22860" marB="22860"/>
                </a:tc>
                <a:tc>
                  <a:txBody>
                    <a:bodyPr/>
                    <a:lstStyle/>
                    <a:p>
                      <a:r>
                        <a:rPr lang="en-US" sz="1800" dirty="0">
                          <a:latin typeface="Times New Roman" panose="02020603050405020304" pitchFamily="18" charset="0"/>
                          <a:cs typeface="Times New Roman" panose="02020603050405020304" pitchFamily="18" charset="0"/>
                        </a:rPr>
                        <a:t>System has been proven to work to absorb maximum sunlight source for high efficiency solar harvesting applications. The economically and environmentally solar tracking system development will be a technique to use in renewable-energy more widely and wisely.</a:t>
                      </a:r>
                      <a:endParaRPr lang="en-IN" sz="1800" dirty="0">
                        <a:latin typeface="Times New Roman" panose="02020603050405020304" pitchFamily="18" charset="0"/>
                        <a:cs typeface="Times New Roman" panose="02020603050405020304" pitchFamily="18" charset="0"/>
                      </a:endParaRPr>
                    </a:p>
                  </a:txBody>
                  <a:tcPr marL="45720" marR="45720" marT="22860" marB="22860"/>
                </a:tc>
                <a:extLst>
                  <a:ext uri="{0D108BD9-81ED-4DB2-BD59-A6C34878D82A}">
                    <a16:rowId xmlns:a16="http://schemas.microsoft.com/office/drawing/2014/main" val="3282340791"/>
                  </a:ext>
                </a:extLst>
              </a:tr>
              <a:tr h="2186062">
                <a:tc>
                  <a:txBody>
                    <a:bodyPr/>
                    <a:lstStyle/>
                    <a:p>
                      <a:pPr marL="342900" indent="-34290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Falah I. Mustafa</a:t>
                      </a:r>
                    </a:p>
                    <a:p>
                      <a:pPr marL="342900" indent="-342900" algn="l">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A.Salam</a:t>
                      </a:r>
                      <a:r>
                        <a:rPr lang="en-IN" sz="1800" dirty="0">
                          <a:latin typeface="Times New Roman" panose="02020603050405020304" pitchFamily="18" charset="0"/>
                          <a:cs typeface="Times New Roman" panose="02020603050405020304" pitchFamily="18" charset="0"/>
                        </a:rPr>
                        <a:t> Al-</a:t>
                      </a:r>
                      <a:r>
                        <a:rPr lang="en-IN" sz="1800" dirty="0" err="1">
                          <a:latin typeface="Times New Roman" panose="02020603050405020304" pitchFamily="18" charset="0"/>
                          <a:cs typeface="Times New Roman" panose="02020603050405020304" pitchFamily="18" charset="0"/>
                        </a:rPr>
                        <a:t>Ammri</a:t>
                      </a:r>
                      <a:endParaRPr lang="en-IN" sz="1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Farouk F. Ahmad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latin typeface="Times New Roman" panose="02020603050405020304" pitchFamily="18" charset="0"/>
                          <a:cs typeface="Times New Roman" panose="02020603050405020304" pitchFamily="18" charset="0"/>
                        </a:rPr>
                        <a:t>Published</a:t>
                      </a:r>
                      <a:r>
                        <a:rPr lang="en-IN" sz="1800" dirty="0">
                          <a:latin typeface="Times New Roman" panose="02020603050405020304" pitchFamily="18" charset="0"/>
                          <a:cs typeface="Times New Roman" panose="02020603050405020304" pitchFamily="18" charset="0"/>
                        </a:rPr>
                        <a:t> : 2017</a:t>
                      </a:r>
                    </a:p>
                    <a:p>
                      <a:pPr marL="0" indent="0" algn="l">
                        <a:buFont typeface="Arial" panose="020B0604020202020204" pitchFamily="34" charset="0"/>
                        <a:buNone/>
                      </a:pPr>
                      <a:endParaRPr lang="en-US" sz="1800" dirty="0">
                        <a:solidFill>
                          <a:schemeClr val="tx1"/>
                        </a:solidFill>
                        <a:latin typeface="Times New Roman" panose="02020603050405020304" pitchFamily="18" charset="0"/>
                        <a:cs typeface="Times New Roman" panose="02020603050405020304" pitchFamily="18" charset="0"/>
                      </a:endParaRPr>
                    </a:p>
                  </a:txBody>
                  <a:tcPr marL="45720" marR="45720" marT="22860" marB="22860"/>
                </a:tc>
                <a:tc>
                  <a:txBody>
                    <a:bodyPr/>
                    <a:lstStyle/>
                    <a:p>
                      <a:pPr algn="l"/>
                      <a:r>
                        <a:rPr lang="en-US" sz="1800" dirty="0">
                          <a:latin typeface="Times New Roman" panose="02020603050405020304" pitchFamily="18" charset="0"/>
                          <a:cs typeface="Times New Roman" panose="02020603050405020304" pitchFamily="18" charset="0"/>
                        </a:rPr>
                        <a:t>Direct and Indirect Sensing two-axis Solar Tracking System </a:t>
                      </a:r>
                      <a:endParaRPr lang="en-IN" sz="18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Uno Arduino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LDR sensors</a:t>
                      </a:r>
                    </a:p>
                    <a:p>
                      <a:pPr marL="285750" indent="-28575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DC motor</a:t>
                      </a:r>
                    </a:p>
                    <a:p>
                      <a:pPr marL="285750" indent="-28575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Solar panel</a:t>
                      </a:r>
                    </a:p>
                    <a:p>
                      <a:pPr marL="285750" indent="-285750"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Bluetooth module</a:t>
                      </a:r>
                    </a:p>
                  </a:txBody>
                  <a:tcPr marL="45720" marR="45720" marT="22860" marB="228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Standalone working and wireless communication is achieved with computer which makes the system reliable and observable. The use of LDR sensors and high precision angle sensors guarantees a more accurate and efficient tracking system.</a:t>
                      </a:r>
                      <a:endParaRPr lang="en-IN"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marL="45720" marR="45720" marT="22860" marB="22860"/>
                </a:tc>
                <a:extLst>
                  <a:ext uri="{0D108BD9-81ED-4DB2-BD59-A6C34878D82A}">
                    <a16:rowId xmlns:a16="http://schemas.microsoft.com/office/drawing/2014/main" val="997102221"/>
                  </a:ext>
                </a:extLst>
              </a:tr>
            </a:tbl>
          </a:graphicData>
        </a:graphic>
      </p:graphicFrame>
    </p:spTree>
    <p:extLst>
      <p:ext uri="{BB962C8B-B14F-4D97-AF65-F5344CB8AC3E}">
        <p14:creationId xmlns:p14="http://schemas.microsoft.com/office/powerpoint/2010/main" val="37944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A184A-6CED-4CE1-FD61-7A4A8285C6EC}"/>
              </a:ext>
            </a:extLst>
          </p:cNvPr>
          <p:cNvSpPr>
            <a:spLocks noGrp="1"/>
          </p:cNvSpPr>
          <p:nvPr>
            <p:ph idx="1"/>
          </p:nvPr>
        </p:nvSpPr>
        <p:spPr>
          <a:xfrm>
            <a:off x="247408" y="2215108"/>
            <a:ext cx="11346791" cy="435133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Solar tracking prediction optimizes solar panel positioning using real-time data, and machine learning. By accurately forecasting solar irradiance, it enables dynamic adjustments for maximum energy generation efficiency. </a:t>
            </a:r>
          </a:p>
          <a:p>
            <a:pPr algn="just">
              <a:lnSpc>
                <a:spcPct val="150000"/>
              </a:lnSpc>
            </a:pPr>
            <a:r>
              <a:rPr lang="en-US" sz="2200" dirty="0">
                <a:latin typeface="Times New Roman" panose="02020603050405020304" pitchFamily="18" charset="0"/>
                <a:cs typeface="Times New Roman" panose="02020603050405020304" pitchFamily="18" charset="0"/>
              </a:rPr>
              <a:t>This approach reduces shading effects, lowers maintenance costs, and extends panel lifespan. Integration of IoT enables remote monitoring and control, facilitating real-time adjustments and proactive maintenance. </a:t>
            </a:r>
          </a:p>
          <a:p>
            <a:pPr algn="just">
              <a:lnSpc>
                <a:spcPct val="150000"/>
              </a:lnSpc>
            </a:pPr>
            <a:r>
              <a:rPr lang="en-US" sz="2200" dirty="0">
                <a:latin typeface="Times New Roman" panose="02020603050405020304" pitchFamily="18" charset="0"/>
                <a:cs typeface="Times New Roman" panose="02020603050405020304" pitchFamily="18" charset="0"/>
              </a:rPr>
              <a:t>Solar tracking prediction enhances performance and contributes to a sustainable energy future.</a:t>
            </a: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DF5E3B-DA49-14A0-AD26-6F05C2794899}"/>
              </a:ext>
            </a:extLst>
          </p:cNvPr>
          <p:cNvSpPr txBox="1"/>
          <p:nvPr/>
        </p:nvSpPr>
        <p:spPr>
          <a:xfrm>
            <a:off x="4725364" y="697747"/>
            <a:ext cx="2694007"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OUTCOME</a:t>
            </a:r>
            <a:endParaRPr lang="en-IN" sz="3600" b="1" dirty="0"/>
          </a:p>
        </p:txBody>
      </p:sp>
      <p:sp>
        <p:nvSpPr>
          <p:cNvPr id="6" name="Rectangle 5">
            <a:extLst>
              <a:ext uri="{FF2B5EF4-FFF2-40B4-BE49-F238E27FC236}">
                <a16:creationId xmlns:a16="http://schemas.microsoft.com/office/drawing/2014/main" id="{D07E116B-DCDA-7914-210A-AC45A2B35D08}"/>
              </a:ext>
            </a:extLst>
          </p:cNvPr>
          <p:cNvSpPr/>
          <p:nvPr/>
        </p:nvSpPr>
        <p:spPr>
          <a:xfrm>
            <a:off x="597800" y="291554"/>
            <a:ext cx="10996399" cy="1433074"/>
          </a:xfrm>
          <a:prstGeom prst="rect">
            <a:avLst/>
          </a:prstGeom>
          <a:solidFill>
            <a:schemeClr val="accent5">
              <a:alpha val="3000"/>
            </a:schemeClr>
          </a:solidFill>
          <a:ln>
            <a:noFill/>
          </a:ln>
          <a:effectLst>
            <a:glow rad="215900">
              <a:schemeClr val="accent1">
                <a:alpha val="25000"/>
              </a:schemeClr>
            </a:glow>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9452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TotalTime>
  <Words>1089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SOLAR POWER TRACKING &amp; PREDICTION SYSTEM USING IOT</vt:lpstr>
      <vt:lpstr>ABSTRACT</vt:lpstr>
      <vt:lpstr>WHAT IS INTERNET OF THINGS (IOT) ?</vt:lpstr>
      <vt:lpstr>SOLAR ENERGY SYSTEM </vt:lpstr>
      <vt:lpstr>PowerPoint Presentation</vt:lpstr>
      <vt:lpstr>PROBLEM STATEMENT</vt:lpstr>
      <vt:lpstr>LITERATURE REVIEW</vt:lpstr>
      <vt:lpstr>PowerPoint Presentation</vt:lpstr>
      <vt:lpstr>PowerPoint Presentation</vt:lpstr>
      <vt:lpstr>PROPOSED METHODOLOGY</vt:lpstr>
      <vt:lpstr>Components Used:</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DILEEP KUMAR</dc:creator>
  <cp:lastModifiedBy>Aswin Venkatesan</cp:lastModifiedBy>
  <cp:revision>43</cp:revision>
  <dcterms:created xsi:type="dcterms:W3CDTF">2023-06-04T06:27:35Z</dcterms:created>
  <dcterms:modified xsi:type="dcterms:W3CDTF">2023-07-11T13:35:37Z</dcterms:modified>
</cp:coreProperties>
</file>