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59701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1404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500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00111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874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400203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85790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3337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35666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277951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1903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F0095-BC56-4D5F-AC5E-E18E98DEABF7}"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85835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F0095-BC56-4D5F-AC5E-E18E98DEABF7}"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91231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F0095-BC56-4D5F-AC5E-E18E98DEABF7}"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69970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8423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Tree>
    <p:extLst>
      <p:ext uri="{BB962C8B-B14F-4D97-AF65-F5344CB8AC3E}">
        <p14:creationId xmlns:p14="http://schemas.microsoft.com/office/powerpoint/2010/main" val="24200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F0095-BC56-4D5F-AC5E-E18E98DEABF7}"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7FD3C2-2A22-4951-AD9C-40A2AE10B692}" type="slidenum">
              <a:rPr lang="en-US" smtClean="0"/>
              <a:t>‹#›</a:t>
            </a:fld>
            <a:endParaRPr lang="en-US"/>
          </a:p>
        </p:txBody>
      </p:sp>
    </p:spTree>
    <p:extLst>
      <p:ext uri="{BB962C8B-B14F-4D97-AF65-F5344CB8AC3E}">
        <p14:creationId xmlns:p14="http://schemas.microsoft.com/office/powerpoint/2010/main" val="10194566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138115/fwd__bubble_hand_drawn-by-rejon-177666"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edpix.com/photo/1240224/bulb-idea-bright-lamp-light-yellow-innovation-energy-electr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s/personas-multitud-individuos-grupo-304353/"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eedpix.com/photo/1362646/crayon-pencil-coloring-coloringcrayon-brown-clipart-art-illustration-isolate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375D-764D-FAFE-EBCB-02759475EFC4}"/>
              </a:ext>
            </a:extLst>
          </p:cNvPr>
          <p:cNvSpPr>
            <a:spLocks noGrp="1"/>
          </p:cNvSpPr>
          <p:nvPr>
            <p:ph type="ctrTitle"/>
          </p:nvPr>
        </p:nvSpPr>
        <p:spPr>
          <a:xfrm>
            <a:off x="1491296" y="980662"/>
            <a:ext cx="7766936" cy="914400"/>
          </a:xfrm>
        </p:spPr>
        <p:txBody>
          <a:bodyPr/>
          <a:lstStyle/>
          <a:p>
            <a:r>
              <a:rPr lang="en-US" sz="4000" dirty="0">
                <a:solidFill>
                  <a:schemeClr val="tx1"/>
                </a:solidFill>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1365D1A4-84D8-785A-8DA5-15C14DB494DA}"/>
              </a:ext>
            </a:extLst>
          </p:cNvPr>
          <p:cNvSpPr>
            <a:spLocks noGrp="1"/>
          </p:cNvSpPr>
          <p:nvPr>
            <p:ph type="subTitle" idx="1"/>
          </p:nvPr>
        </p:nvSpPr>
        <p:spPr>
          <a:xfrm>
            <a:off x="1491296" y="3750365"/>
            <a:ext cx="7766936" cy="2690192"/>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Name      :    ASWIN SUBANYA A S</a:t>
            </a:r>
          </a:p>
          <a:p>
            <a:pPr algn="l"/>
            <a:r>
              <a:rPr lang="en-US" sz="2000" dirty="0">
                <a:solidFill>
                  <a:schemeClr val="tx1"/>
                </a:solidFill>
                <a:latin typeface="Times New Roman" panose="02020603050405020304" pitchFamily="18" charset="0"/>
                <a:cs typeface="Times New Roman" panose="02020603050405020304" pitchFamily="18" charset="0"/>
              </a:rPr>
              <a:t>College   :    Rohini college of Engineering and Technology</a:t>
            </a:r>
          </a:p>
          <a:p>
            <a:pPr algn="l"/>
            <a:r>
              <a:rPr lang="en-US" sz="2000" dirty="0">
                <a:solidFill>
                  <a:schemeClr val="tx1"/>
                </a:solidFill>
                <a:latin typeface="Times New Roman" panose="02020603050405020304" pitchFamily="18" charset="0"/>
                <a:cs typeface="Times New Roman" panose="02020603050405020304" pitchFamily="18" charset="0"/>
              </a:rPr>
              <a:t>Stream    :    Computer Science and Engineering</a:t>
            </a:r>
          </a:p>
          <a:p>
            <a:pPr algn="l"/>
            <a:r>
              <a:rPr lang="en-US" sz="2000" dirty="0">
                <a:solidFill>
                  <a:schemeClr val="tx1"/>
                </a:solidFill>
                <a:latin typeface="Times New Roman" panose="02020603050405020304" pitchFamily="18" charset="0"/>
                <a:cs typeface="Times New Roman" panose="02020603050405020304" pitchFamily="18" charset="0"/>
              </a:rPr>
              <a:t>Degree    :    BE</a:t>
            </a:r>
          </a:p>
          <a:p>
            <a:pPr algn="l"/>
            <a:r>
              <a:rPr lang="en-US" sz="2000" dirty="0">
                <a:solidFill>
                  <a:schemeClr val="tx1"/>
                </a:solidFill>
                <a:latin typeface="Times New Roman" panose="02020603050405020304" pitchFamily="18" charset="0"/>
                <a:cs typeface="Times New Roman" panose="02020603050405020304" pitchFamily="18" charset="0"/>
              </a:rPr>
              <a:t>Email ID :    subanyashalom1391@gmail.com</a:t>
            </a:r>
          </a:p>
          <a:p>
            <a:pPr algn="l"/>
            <a:r>
              <a:rPr lang="en-US" sz="2000" dirty="0">
                <a:solidFill>
                  <a:schemeClr val="tx1"/>
                </a:solidFill>
                <a:latin typeface="Times New Roman" panose="02020603050405020304" pitchFamily="18" charset="0"/>
                <a:cs typeface="Times New Roman" panose="02020603050405020304" pitchFamily="18" charset="0"/>
              </a:rPr>
              <a:t>NM ID    </a:t>
            </a:r>
            <a:r>
              <a:rPr lang="en-US" sz="2000">
                <a:solidFill>
                  <a:schemeClr val="tx1"/>
                </a:solidFill>
                <a:latin typeface="Times New Roman" panose="02020603050405020304" pitchFamily="18" charset="0"/>
                <a:cs typeface="Times New Roman" panose="02020603050405020304" pitchFamily="18" charset="0"/>
              </a:rPr>
              <a:t>:    au963321104012</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18EE9091-ABBE-6DA6-F51D-24E44747C218}"/>
              </a:ext>
            </a:extLst>
          </p:cNvPr>
          <p:cNvSpPr/>
          <p:nvPr/>
        </p:nvSpPr>
        <p:spPr>
          <a:xfrm>
            <a:off x="2186609" y="1828800"/>
            <a:ext cx="1060704" cy="914400"/>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E2A2792D-54C8-D5A3-DF24-222FE28378DE}"/>
              </a:ext>
            </a:extLst>
          </p:cNvPr>
          <p:cNvSpPr/>
          <p:nvPr/>
        </p:nvSpPr>
        <p:spPr>
          <a:xfrm>
            <a:off x="3141295" y="1577009"/>
            <a:ext cx="490331" cy="407503"/>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902AB847-33C9-C724-3A6C-CCD16E5FC2C3}"/>
              </a:ext>
            </a:extLst>
          </p:cNvPr>
          <p:cNvSpPr/>
          <p:nvPr/>
        </p:nvSpPr>
        <p:spPr>
          <a:xfrm>
            <a:off x="3386460" y="2286000"/>
            <a:ext cx="1593626" cy="1318591"/>
          </a:xfrm>
          <a:prstGeom prst="hexag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63ED6A99-ECF5-5C9B-1F22-037256E11303}"/>
              </a:ext>
            </a:extLst>
          </p:cNvPr>
          <p:cNvSpPr/>
          <p:nvPr/>
        </p:nvSpPr>
        <p:spPr>
          <a:xfrm>
            <a:off x="8269783" y="4830417"/>
            <a:ext cx="596348" cy="53008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87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4124-393F-BF49-A4D5-AC024EF66A28}"/>
              </a:ext>
            </a:extLst>
          </p:cNvPr>
          <p:cNvSpPr>
            <a:spLocks noGrp="1"/>
          </p:cNvSpPr>
          <p:nvPr>
            <p:ph type="title"/>
          </p:nvPr>
        </p:nvSpPr>
        <p:spPr>
          <a:xfrm>
            <a:off x="764622" y="573386"/>
            <a:ext cx="8596668" cy="675861"/>
          </a:xfrm>
        </p:spPr>
        <p:txBody>
          <a:bodyPr>
            <a:normAutofit fontScale="90000"/>
          </a:bodyPr>
          <a:lstStyle/>
          <a:p>
            <a:r>
              <a:rPr lang="en-US" sz="3200" b="1" dirty="0"/>
              <a:t>RESULTS</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r>
              <a:rPr lang="en-US" sz="1300" b="1" dirty="0">
                <a:latin typeface="Times New Roman" panose="02020603050405020304" pitchFamily="18" charset="0"/>
                <a:cs typeface="Times New Roman" panose="02020603050405020304" pitchFamily="18" charset="0"/>
              </a:rPr>
              <a:t>Demo link :  https://colab.research.google.com/drive/1epCLxYgfcETOxYzpgZYeqTy3nGhPmkNH#scrollTo=-EWd2NuXxKeF</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endParaRPr lang="en-US" sz="3200" b="1" dirty="0"/>
          </a:p>
        </p:txBody>
      </p:sp>
      <p:pic>
        <p:nvPicPr>
          <p:cNvPr id="5" name="Content Placeholder 4">
            <a:extLst>
              <a:ext uri="{FF2B5EF4-FFF2-40B4-BE49-F238E27FC236}">
                <a16:creationId xmlns:a16="http://schemas.microsoft.com/office/drawing/2014/main" id="{3571E7E0-EE48-08F8-EBA7-91C161B92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299" y="1699821"/>
            <a:ext cx="4597657" cy="4117883"/>
          </a:xfrm>
        </p:spPr>
      </p:pic>
      <p:pic>
        <p:nvPicPr>
          <p:cNvPr id="7" name="Picture 6">
            <a:extLst>
              <a:ext uri="{FF2B5EF4-FFF2-40B4-BE49-F238E27FC236}">
                <a16:creationId xmlns:a16="http://schemas.microsoft.com/office/drawing/2014/main" id="{3A4CD660-E4A7-3F0F-FCAD-9821A10AC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260" y="1699821"/>
            <a:ext cx="5058826" cy="3908932"/>
          </a:xfrm>
          <a:prstGeom prst="rect">
            <a:avLst/>
          </a:prstGeom>
        </p:spPr>
      </p:pic>
    </p:spTree>
    <p:extLst>
      <p:ext uri="{BB962C8B-B14F-4D97-AF65-F5344CB8AC3E}">
        <p14:creationId xmlns:p14="http://schemas.microsoft.com/office/powerpoint/2010/main" val="384997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58-358F-F938-691D-1A5C1C06B7C4}"/>
              </a:ext>
            </a:extLst>
          </p:cNvPr>
          <p:cNvSpPr>
            <a:spLocks noGrp="1"/>
          </p:cNvSpPr>
          <p:nvPr>
            <p:ph type="ctrTitle"/>
          </p:nvPr>
        </p:nvSpPr>
        <p:spPr>
          <a:xfrm>
            <a:off x="1507067" y="622852"/>
            <a:ext cx="7766936" cy="1096899"/>
          </a:xfrm>
        </p:spPr>
        <p:txBody>
          <a:bodyPr/>
          <a:lstStyle/>
          <a:p>
            <a:pPr algn="l"/>
            <a:r>
              <a:rPr lang="en-US" sz="4000" b="1" dirty="0">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F6564D6F-F35A-3D21-E702-1681B2F4C3FC}"/>
              </a:ext>
            </a:extLst>
          </p:cNvPr>
          <p:cNvSpPr>
            <a:spLocks noGrp="1"/>
          </p:cNvSpPr>
          <p:nvPr>
            <p:ph type="subTitle" idx="1"/>
          </p:nvPr>
        </p:nvSpPr>
        <p:spPr>
          <a:xfrm>
            <a:off x="940904" y="3087757"/>
            <a:ext cx="8333099" cy="2059976"/>
          </a:xfrm>
        </p:spPr>
        <p:txBody>
          <a:bodyPr>
            <a:normAutofit/>
          </a:bodyPr>
          <a:lstStyle/>
          <a:p>
            <a:pPr algn="ctr"/>
            <a:r>
              <a:rPr lang="en-US" sz="3600" b="1" dirty="0">
                <a:solidFill>
                  <a:schemeClr val="tx1"/>
                </a:solidFill>
              </a:rPr>
              <a:t>CREDIT SCORE CLASSIFICATION USING LOGISTIC REGRESSION IN NEURAL NETWORK</a:t>
            </a:r>
          </a:p>
        </p:txBody>
      </p:sp>
      <p:sp>
        <p:nvSpPr>
          <p:cNvPr id="4" name="Rectangle 3">
            <a:extLst>
              <a:ext uri="{FF2B5EF4-FFF2-40B4-BE49-F238E27FC236}">
                <a16:creationId xmlns:a16="http://schemas.microsoft.com/office/drawing/2014/main" id="{9A820ACD-6087-E600-EF1E-D1E78A5ECF8F}"/>
              </a:ext>
            </a:extLst>
          </p:cNvPr>
          <p:cNvSpPr/>
          <p:nvPr/>
        </p:nvSpPr>
        <p:spPr>
          <a:xfrm>
            <a:off x="7487478" y="954157"/>
            <a:ext cx="384313" cy="37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A9E6409-B07A-FFF7-3AE1-3767BB0B4EF7}"/>
              </a:ext>
            </a:extLst>
          </p:cNvPr>
          <p:cNvSpPr/>
          <p:nvPr/>
        </p:nvSpPr>
        <p:spPr>
          <a:xfrm>
            <a:off x="9475304" y="5147732"/>
            <a:ext cx="397566" cy="35191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A2F8BC-D3F0-78BB-6B71-EA46BE3D6859}"/>
              </a:ext>
            </a:extLst>
          </p:cNvPr>
          <p:cNvSpPr/>
          <p:nvPr/>
        </p:nvSpPr>
        <p:spPr>
          <a:xfrm>
            <a:off x="9475304" y="5624811"/>
            <a:ext cx="198783" cy="17227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71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7B1-010A-F86E-154D-887D18C35707}"/>
              </a:ext>
            </a:extLst>
          </p:cNvPr>
          <p:cNvSpPr>
            <a:spLocks noGrp="1"/>
          </p:cNvSpPr>
          <p:nvPr>
            <p:ph type="title"/>
          </p:nvPr>
        </p:nvSpPr>
        <p:spPr>
          <a:xfrm>
            <a:off x="677334" y="609600"/>
            <a:ext cx="8596668" cy="675861"/>
          </a:xfrm>
        </p:spPr>
        <p:txBody>
          <a:bodyPr>
            <a:normAutofit/>
          </a:bodyPr>
          <a:lstStyle/>
          <a:p>
            <a:r>
              <a:rPr lang="en-US" sz="3200" b="1" dirty="0"/>
              <a:t>AGENDA</a:t>
            </a:r>
          </a:p>
        </p:txBody>
      </p:sp>
      <p:sp>
        <p:nvSpPr>
          <p:cNvPr id="3" name="Content Placeholder 2">
            <a:extLst>
              <a:ext uri="{FF2B5EF4-FFF2-40B4-BE49-F238E27FC236}">
                <a16:creationId xmlns:a16="http://schemas.microsoft.com/office/drawing/2014/main" id="{13EA153D-2F18-BB21-FDE8-3E463F78CE1F}"/>
              </a:ext>
            </a:extLst>
          </p:cNvPr>
          <p:cNvSpPr>
            <a:spLocks noGrp="1"/>
          </p:cNvSpPr>
          <p:nvPr>
            <p:ph idx="1"/>
          </p:nvPr>
        </p:nvSpPr>
        <p:spPr>
          <a:xfrm>
            <a:off x="677334" y="1285461"/>
            <a:ext cx="8596668" cy="4755901"/>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credit score classification project aims to develop a predictive model to assess individuals' creditworthiness based on their financial history and demographic information. Beginning with data collection and exploration, here delve into understanding the nuances of the dataset, followed by preprocessing steps like handling missing values and feature engineering. Then select and train various classification algorithms, evaluating their performance rigorously. The deployment phase involves interpreting model predictions and ensuring fairness. Documentation and reporting encapsulate the journey, highlighting key insights and presenting results in a concise and informative manner. </a:t>
            </a:r>
          </a:p>
        </p:txBody>
      </p:sp>
      <p:pic>
        <p:nvPicPr>
          <p:cNvPr id="5" name="Picture 4">
            <a:extLst>
              <a:ext uri="{FF2B5EF4-FFF2-40B4-BE49-F238E27FC236}">
                <a16:creationId xmlns:a16="http://schemas.microsoft.com/office/drawing/2014/main" id="{74AB8938-51FC-CFA6-3269-B3C8DEDAC4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01724" y="5128591"/>
            <a:ext cx="1679125" cy="1283831"/>
          </a:xfrm>
          <a:prstGeom prst="rect">
            <a:avLst/>
          </a:prstGeom>
        </p:spPr>
      </p:pic>
      <p:sp>
        <p:nvSpPr>
          <p:cNvPr id="6" name="Oval 5">
            <a:extLst>
              <a:ext uri="{FF2B5EF4-FFF2-40B4-BE49-F238E27FC236}">
                <a16:creationId xmlns:a16="http://schemas.microsoft.com/office/drawing/2014/main" id="{95011261-4BC0-7BDE-2BAF-F666C48897A0}"/>
              </a:ext>
            </a:extLst>
          </p:cNvPr>
          <p:cNvSpPr/>
          <p:nvPr/>
        </p:nvSpPr>
        <p:spPr>
          <a:xfrm>
            <a:off x="9846365" y="5512904"/>
            <a:ext cx="477078" cy="424070"/>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E70021E-48D7-209C-96A7-B4016BAC2975}"/>
              </a:ext>
            </a:extLst>
          </p:cNvPr>
          <p:cNvSpPr/>
          <p:nvPr/>
        </p:nvSpPr>
        <p:spPr>
          <a:xfrm>
            <a:off x="9660835" y="5936974"/>
            <a:ext cx="185530" cy="19878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2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3199-D565-BCD9-CCD8-AA4F618DF478}"/>
              </a:ext>
            </a:extLst>
          </p:cNvPr>
          <p:cNvSpPr>
            <a:spLocks noGrp="1"/>
          </p:cNvSpPr>
          <p:nvPr>
            <p:ph type="title"/>
          </p:nvPr>
        </p:nvSpPr>
        <p:spPr>
          <a:xfrm>
            <a:off x="677334" y="609600"/>
            <a:ext cx="8596668" cy="848139"/>
          </a:xfrm>
        </p:spPr>
        <p:txBody>
          <a:bodyPr>
            <a:normAutofit/>
          </a:bodyPr>
          <a:lstStyle/>
          <a:p>
            <a:r>
              <a:rPr lang="en-US" sz="3200" b="1" dirty="0"/>
              <a:t>PROBLEM STATEMENT</a:t>
            </a:r>
          </a:p>
        </p:txBody>
      </p:sp>
      <p:sp>
        <p:nvSpPr>
          <p:cNvPr id="3" name="Content Placeholder 2">
            <a:extLst>
              <a:ext uri="{FF2B5EF4-FFF2-40B4-BE49-F238E27FC236}">
                <a16:creationId xmlns:a16="http://schemas.microsoft.com/office/drawing/2014/main" id="{C279C12B-7229-41FD-9D22-AB1CE4E9808A}"/>
              </a:ext>
            </a:extLst>
          </p:cNvPr>
          <p:cNvSpPr>
            <a:spLocks noGrp="1"/>
          </p:cNvSpPr>
          <p:nvPr>
            <p:ph idx="1"/>
          </p:nvPr>
        </p:nvSpPr>
        <p:spPr>
          <a:xfrm>
            <a:off x="677334" y="1630017"/>
            <a:ext cx="8596668" cy="441134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problem statement revolves around developing a robust credit score classification model to assess individual’s creditworthiness accurately. Leveraging historical financial data and demographic information, the objective is to predict credit risk effectively, aiding financial institutions in making informed lending decisions. This project addresses the critical need for reliable credit assessment tools, ensuring fair and equitable access to financial services while mitigating the risk of default.</a:t>
            </a:r>
          </a:p>
        </p:txBody>
      </p:sp>
      <p:sp>
        <p:nvSpPr>
          <p:cNvPr id="4" name="Rectangle 3">
            <a:extLst>
              <a:ext uri="{FF2B5EF4-FFF2-40B4-BE49-F238E27FC236}">
                <a16:creationId xmlns:a16="http://schemas.microsoft.com/office/drawing/2014/main" id="{7C4E4161-6296-F944-DBE9-1BC403B85F5A}"/>
              </a:ext>
            </a:extLst>
          </p:cNvPr>
          <p:cNvSpPr/>
          <p:nvPr/>
        </p:nvSpPr>
        <p:spPr>
          <a:xfrm>
            <a:off x="5870713" y="1457739"/>
            <a:ext cx="344557" cy="2650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4A6FEB-506F-0E95-B55F-B0B7865EA7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49461" y="4100975"/>
            <a:ext cx="3374886" cy="2531165"/>
          </a:xfrm>
          <a:prstGeom prst="rect">
            <a:avLst/>
          </a:prstGeom>
        </p:spPr>
      </p:pic>
    </p:spTree>
    <p:extLst>
      <p:ext uri="{BB962C8B-B14F-4D97-AF65-F5344CB8AC3E}">
        <p14:creationId xmlns:p14="http://schemas.microsoft.com/office/powerpoint/2010/main" val="122341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AC3-8587-987D-51C3-8F6396B2E9A8}"/>
              </a:ext>
            </a:extLst>
          </p:cNvPr>
          <p:cNvSpPr>
            <a:spLocks noGrp="1"/>
          </p:cNvSpPr>
          <p:nvPr>
            <p:ph type="title"/>
          </p:nvPr>
        </p:nvSpPr>
        <p:spPr>
          <a:xfrm>
            <a:off x="677334" y="609600"/>
            <a:ext cx="8596668" cy="675861"/>
          </a:xfrm>
        </p:spPr>
        <p:txBody>
          <a:bodyPr>
            <a:normAutofit/>
          </a:bodyPr>
          <a:lstStyle/>
          <a:p>
            <a:r>
              <a:rPr lang="en-US" sz="3200" b="1" dirty="0"/>
              <a:t>PROJECT OVERVIEW</a:t>
            </a:r>
          </a:p>
        </p:txBody>
      </p:sp>
      <p:sp>
        <p:nvSpPr>
          <p:cNvPr id="3" name="Content Placeholder 2">
            <a:extLst>
              <a:ext uri="{FF2B5EF4-FFF2-40B4-BE49-F238E27FC236}">
                <a16:creationId xmlns:a16="http://schemas.microsoft.com/office/drawing/2014/main" id="{14CE0E74-E155-6FE6-13D6-D3E80C4D5855}"/>
              </a:ext>
            </a:extLst>
          </p:cNvPr>
          <p:cNvSpPr>
            <a:spLocks noGrp="1"/>
          </p:cNvSpPr>
          <p:nvPr>
            <p:ph idx="1"/>
          </p:nvPr>
        </p:nvSpPr>
        <p:spPr>
          <a:xfrm>
            <a:off x="677334" y="1457740"/>
            <a:ext cx="8596668" cy="4790660"/>
          </a:xfrm>
        </p:spPr>
        <p:txBody>
          <a:bodyPr>
            <a:normAutofit fontScale="62500" lnSpcReduction="20000"/>
          </a:bodyPr>
          <a:lstStyle/>
          <a:p>
            <a:pPr algn="just">
              <a:lnSpc>
                <a:spcPct val="170000"/>
              </a:lnSpc>
            </a:pPr>
            <a:r>
              <a:rPr lang="en-GB" sz="2900" dirty="0">
                <a:latin typeface="Times New Roman" panose="02020603050405020304" pitchFamily="18" charset="0"/>
                <a:cs typeface="Times New Roman" panose="02020603050405020304" pitchFamily="18" charset="0"/>
              </a:rPr>
              <a:t>Credit scoring is a statistical method which is used to predict the probability that a loan applicant, existing borrower, or counterparty will default or become delinquent. </a:t>
            </a:r>
          </a:p>
          <a:p>
            <a:pPr algn="just">
              <a:lnSpc>
                <a:spcPct val="170000"/>
              </a:lnSpc>
            </a:pPr>
            <a:r>
              <a:rPr lang="en-GB" sz="2900" dirty="0">
                <a:latin typeface="Times New Roman" panose="02020603050405020304" pitchFamily="18" charset="0"/>
                <a:cs typeface="Times New Roman" panose="02020603050405020304" pitchFamily="18" charset="0"/>
              </a:rPr>
              <a:t>It provides an estimate of the probability of default or delinquency, which is widely used for consumer lending, credit cards, and mortgage lending. </a:t>
            </a:r>
          </a:p>
          <a:p>
            <a:pPr algn="just">
              <a:lnSpc>
                <a:spcPct val="170000"/>
              </a:lnSpc>
            </a:pPr>
            <a:r>
              <a:rPr lang="en-GB" sz="2900" dirty="0">
                <a:latin typeface="Times New Roman" panose="02020603050405020304" pitchFamily="18" charset="0"/>
                <a:cs typeface="Times New Roman" panose="02020603050405020304" pitchFamily="18" charset="0"/>
              </a:rPr>
              <a:t>Credit scoring is used by lenders to decide whether to grant credit or not to borrowers who apply to them. </a:t>
            </a:r>
          </a:p>
          <a:p>
            <a:pPr algn="just">
              <a:lnSpc>
                <a:spcPct val="170000"/>
              </a:lnSpc>
            </a:pPr>
            <a:r>
              <a:rPr lang="en-GB" sz="2900" dirty="0">
                <a:latin typeface="Times New Roman" panose="02020603050405020304" pitchFamily="18" charset="0"/>
                <a:cs typeface="Times New Roman" panose="02020603050405020304" pitchFamily="18" charset="0"/>
              </a:rPr>
              <a:t>The goal of any credit scoring process is to be able to summarise all the borrower’s available information into a score. </a:t>
            </a:r>
          </a:p>
          <a:p>
            <a:pPr algn="just">
              <a:lnSpc>
                <a:spcPct val="170000"/>
              </a:lnSpc>
            </a:pPr>
            <a:r>
              <a:rPr lang="en-GB" sz="2900" dirty="0">
                <a:latin typeface="Times New Roman" panose="02020603050405020304" pitchFamily="18" charset="0"/>
                <a:cs typeface="Times New Roman" panose="02020603050405020304" pitchFamily="18" charset="0"/>
              </a:rPr>
              <a:t>If a borrower’s score is found to be above a predetermined threshold credit is granted, otherwise it is denied.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DFCB695-1F40-382C-99DC-FBBB74DCF4CE}"/>
              </a:ext>
            </a:extLst>
          </p:cNvPr>
          <p:cNvSpPr/>
          <p:nvPr/>
        </p:nvSpPr>
        <p:spPr>
          <a:xfrm>
            <a:off x="6400800" y="609600"/>
            <a:ext cx="357809" cy="344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47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3581-240B-F779-B2C2-3E1AC38F4601}"/>
              </a:ext>
            </a:extLst>
          </p:cNvPr>
          <p:cNvSpPr>
            <a:spLocks noGrp="1"/>
          </p:cNvSpPr>
          <p:nvPr>
            <p:ph type="title"/>
          </p:nvPr>
        </p:nvSpPr>
        <p:spPr/>
        <p:txBody>
          <a:bodyPr/>
          <a:lstStyle/>
          <a:p>
            <a:r>
              <a:rPr lang="en-US" b="1" dirty="0"/>
              <a:t>WHO ARE THE END USERS?</a:t>
            </a:r>
          </a:p>
        </p:txBody>
      </p:sp>
      <p:sp>
        <p:nvSpPr>
          <p:cNvPr id="3" name="Content Placeholder 2">
            <a:extLst>
              <a:ext uri="{FF2B5EF4-FFF2-40B4-BE49-F238E27FC236}">
                <a16:creationId xmlns:a16="http://schemas.microsoft.com/office/drawing/2014/main" id="{CD0EF76F-58B5-EE33-9A99-500DAD49B10F}"/>
              </a:ext>
            </a:extLst>
          </p:cNvPr>
          <p:cNvSpPr>
            <a:spLocks noGrp="1"/>
          </p:cNvSpPr>
          <p:nvPr>
            <p:ph idx="1"/>
          </p:nvPr>
        </p:nvSpPr>
        <p:spPr>
          <a:xfrm>
            <a:off x="677334" y="1457739"/>
            <a:ext cx="8596668" cy="458362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end users of the credit score classification model include financial institutions such as banks, credit unions, and lending companies. These entities utilize the model to evaluate the creditworthiness of loan applicants and determine the terms and conditions of lending, including interest rates and loan amounts. Additionally, individuals seeking loans or credit may indirectly benefit from the model as it helps ensure fair and consistent assessment of their credit risk.</a:t>
            </a:r>
          </a:p>
        </p:txBody>
      </p:sp>
      <p:pic>
        <p:nvPicPr>
          <p:cNvPr id="5" name="Picture 4">
            <a:extLst>
              <a:ext uri="{FF2B5EF4-FFF2-40B4-BE49-F238E27FC236}">
                <a16:creationId xmlns:a16="http://schemas.microsoft.com/office/drawing/2014/main" id="{C3775CEE-933E-E27A-4370-8802053F00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4939" y="4024279"/>
            <a:ext cx="1996981" cy="1806644"/>
          </a:xfrm>
          <a:prstGeom prst="rect">
            <a:avLst/>
          </a:prstGeom>
        </p:spPr>
      </p:pic>
    </p:spTree>
    <p:extLst>
      <p:ext uri="{BB962C8B-B14F-4D97-AF65-F5344CB8AC3E}">
        <p14:creationId xmlns:p14="http://schemas.microsoft.com/office/powerpoint/2010/main" val="7130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64CA-D88F-4613-B9E1-61DF5CA8BEBF}"/>
              </a:ext>
            </a:extLst>
          </p:cNvPr>
          <p:cNvSpPr>
            <a:spLocks noGrp="1"/>
          </p:cNvSpPr>
          <p:nvPr>
            <p:ph type="title"/>
          </p:nvPr>
        </p:nvSpPr>
        <p:spPr>
          <a:xfrm>
            <a:off x="677334" y="609600"/>
            <a:ext cx="8596668" cy="598462"/>
          </a:xfrm>
        </p:spPr>
        <p:txBody>
          <a:bodyPr>
            <a:normAutofit/>
          </a:bodyPr>
          <a:lstStyle/>
          <a:p>
            <a:r>
              <a:rPr lang="en-US" sz="2800" b="1" dirty="0"/>
              <a:t>YOUR SOLUTION AND ITS VALUE PROPOSITION</a:t>
            </a:r>
          </a:p>
        </p:txBody>
      </p:sp>
      <p:sp>
        <p:nvSpPr>
          <p:cNvPr id="3" name="Content Placeholder 2">
            <a:extLst>
              <a:ext uri="{FF2B5EF4-FFF2-40B4-BE49-F238E27FC236}">
                <a16:creationId xmlns:a16="http://schemas.microsoft.com/office/drawing/2014/main" id="{FE55233A-8F4E-FB49-3C1F-736BD6F38B1D}"/>
              </a:ext>
            </a:extLst>
          </p:cNvPr>
          <p:cNvSpPr>
            <a:spLocks noGrp="1"/>
          </p:cNvSpPr>
          <p:nvPr>
            <p:ph idx="1"/>
          </p:nvPr>
        </p:nvSpPr>
        <p:spPr>
          <a:xfrm>
            <a:off x="677334" y="1208063"/>
            <a:ext cx="8596668" cy="4833300"/>
          </a:xfrm>
        </p:spPr>
        <p:txBody>
          <a:bodyPr>
            <a:normAutofit fontScale="92500" lnSpcReduction="20000"/>
          </a:bodyPr>
          <a:lstStyle/>
          <a:p>
            <a:pPr>
              <a:lnSpc>
                <a:spcPct val="150000"/>
              </a:lnSpc>
            </a:pPr>
            <a:r>
              <a:rPr lang="en-GB" sz="2000" b="1" dirty="0">
                <a:latin typeface="Times New Roman" panose="02020603050405020304" pitchFamily="18" charset="0"/>
                <a:cs typeface="Times New Roman" panose="02020603050405020304" pitchFamily="18" charset="0"/>
              </a:rPr>
              <a:t>Solution:</a:t>
            </a:r>
            <a:r>
              <a:rPr lang="en-GB" dirty="0">
                <a:latin typeface="Times New Roman" panose="02020603050405020304" pitchFamily="18" charset="0"/>
                <a:cs typeface="Times New Roman" panose="02020603050405020304" pitchFamily="18" charset="0"/>
              </a:rPr>
              <a:t>
- Utilizing Machine Learning Algorithms to Predict Credit Scores.
- Incorporating Data from Credit Bureaus and Lending Institutions.
- Employing Advanced Classification Techniques for Accurate Assessment.
</a:t>
            </a:r>
            <a:r>
              <a:rPr lang="en-GB" sz="2000" b="1" dirty="0">
                <a:latin typeface="Times New Roman" panose="02020603050405020304" pitchFamily="18" charset="0"/>
                <a:cs typeface="Times New Roman" panose="02020603050405020304" pitchFamily="18" charset="0"/>
              </a:rPr>
              <a:t>Value Proposition:</a:t>
            </a:r>
            <a:r>
              <a:rPr lang="en-GB" dirty="0">
                <a:latin typeface="Times New Roman" panose="02020603050405020304" pitchFamily="18" charset="0"/>
                <a:cs typeface="Times New Roman" panose="02020603050405020304" pitchFamily="18" charset="0"/>
              </a:rPr>
              <a:t>
- Streamlined Credit Risk Assessment Process.
- Improved Decision Making in Lending and Financial Industries.
- Enhanced Efficiency and Accuracy in Evaluating Creditworthiness.
- Reduction in Default Rates and Financial Losses.
- Empowering Individuals and Businesses with Access to Better Financial Opportunities.</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E1C6ED2-E3EB-5E5A-767B-F6BC78A164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63313" y="3655322"/>
            <a:ext cx="1610689" cy="1433513"/>
          </a:xfrm>
          <a:prstGeom prst="rect">
            <a:avLst/>
          </a:prstGeom>
        </p:spPr>
      </p:pic>
    </p:spTree>
    <p:extLst>
      <p:ext uri="{BB962C8B-B14F-4D97-AF65-F5344CB8AC3E}">
        <p14:creationId xmlns:p14="http://schemas.microsoft.com/office/powerpoint/2010/main" val="85763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040-5934-B9AD-BDA0-772F5B832722}"/>
              </a:ext>
            </a:extLst>
          </p:cNvPr>
          <p:cNvSpPr>
            <a:spLocks noGrp="1"/>
          </p:cNvSpPr>
          <p:nvPr>
            <p:ph type="title"/>
          </p:nvPr>
        </p:nvSpPr>
        <p:spPr/>
        <p:txBody>
          <a:bodyPr>
            <a:normAutofit/>
          </a:bodyPr>
          <a:lstStyle/>
          <a:p>
            <a:r>
              <a:rPr lang="en-US" sz="3200" b="1" dirty="0"/>
              <a:t>THE WOW IN YOUR SOLUTION</a:t>
            </a:r>
          </a:p>
        </p:txBody>
      </p:sp>
      <p:sp>
        <p:nvSpPr>
          <p:cNvPr id="3" name="Content Placeholder 2">
            <a:extLst>
              <a:ext uri="{FF2B5EF4-FFF2-40B4-BE49-F238E27FC236}">
                <a16:creationId xmlns:a16="http://schemas.microsoft.com/office/drawing/2014/main" id="{44502551-2192-FB00-F75D-6B2EA37CAD56}"/>
              </a:ext>
            </a:extLst>
          </p:cNvPr>
          <p:cNvSpPr>
            <a:spLocks noGrp="1"/>
          </p:cNvSpPr>
          <p:nvPr>
            <p:ph idx="1"/>
          </p:nvPr>
        </p:nvSpPr>
        <p:spPr>
          <a:xfrm>
            <a:off x="677334" y="1378227"/>
            <a:ext cx="8596668" cy="4663136"/>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"wow" factor in the solution lies in its ability to accurately predict creditworthiness using advanced machine learning techniques. By leveraging sophisticated algorithms and comprehensive data analysis, the model can effectively identify patterns and signals indicative of credit risk, enabling financial institutions to make more informed lending decisions. This not only enhances the efficiency of the lending process but also contributes to minimizing the risk of default and optimizing loan portfolios. Additionally, the model's interpretability and fairness measures ensure transparency and equity in credit assessment, fostering trust and confidence among both lenders and borrowers. Ultimately, the solution offers a transformative approach to credit scoring, aligning with industry best practices and regulatory standards while driving positive outcomes for all stakeholders involved.</a:t>
            </a:r>
          </a:p>
        </p:txBody>
      </p:sp>
    </p:spTree>
    <p:extLst>
      <p:ext uri="{BB962C8B-B14F-4D97-AF65-F5344CB8AC3E}">
        <p14:creationId xmlns:p14="http://schemas.microsoft.com/office/powerpoint/2010/main" val="253075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6893-A31B-7DA4-4420-856FA691047F}"/>
              </a:ext>
            </a:extLst>
          </p:cNvPr>
          <p:cNvSpPr>
            <a:spLocks noGrp="1"/>
          </p:cNvSpPr>
          <p:nvPr>
            <p:ph type="title"/>
          </p:nvPr>
        </p:nvSpPr>
        <p:spPr>
          <a:xfrm>
            <a:off x="677334" y="609600"/>
            <a:ext cx="8596668" cy="649357"/>
          </a:xfrm>
        </p:spPr>
        <p:txBody>
          <a:bodyPr>
            <a:normAutofit/>
          </a:bodyPr>
          <a:lstStyle/>
          <a:p>
            <a:r>
              <a:rPr lang="en-US" sz="3200" b="1" dirty="0"/>
              <a:t>MODELLING</a:t>
            </a:r>
          </a:p>
        </p:txBody>
      </p:sp>
      <p:sp>
        <p:nvSpPr>
          <p:cNvPr id="3" name="Content Placeholder 2">
            <a:extLst>
              <a:ext uri="{FF2B5EF4-FFF2-40B4-BE49-F238E27FC236}">
                <a16:creationId xmlns:a16="http://schemas.microsoft.com/office/drawing/2014/main" id="{9E5A3837-0196-FA39-0B0E-7593FBD1716D}"/>
              </a:ext>
            </a:extLst>
          </p:cNvPr>
          <p:cNvSpPr>
            <a:spLocks noGrp="1"/>
          </p:cNvSpPr>
          <p:nvPr>
            <p:ph idx="1"/>
          </p:nvPr>
        </p:nvSpPr>
        <p:spPr>
          <a:xfrm>
            <a:off x="677334" y="1378226"/>
            <a:ext cx="8596668" cy="538038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credit score is an important metric that determines an individual's creditworthiness and ability to obtain loans. Using Logistic Regression model original data, does very well at predicting 'healthy loans' with accuracy, precision and recall close to 100%. It still does well, but performs noticeably worse at identifying high-risk loans where it has a precision of 85% and a recall of 91%. This suggests that this model is less able to classify high risk loans than healthy loans. This is likely related to the skew in the data that was provided, with only about 3 percent of the sample being in the high risk loans category.</a:t>
            </a:r>
          </a:p>
        </p:txBody>
      </p:sp>
      <p:pic>
        <p:nvPicPr>
          <p:cNvPr id="4" name="Picture 3">
            <a:extLst>
              <a:ext uri="{FF2B5EF4-FFF2-40B4-BE49-F238E27FC236}">
                <a16:creationId xmlns:a16="http://schemas.microsoft.com/office/drawing/2014/main" id="{3DD66ACE-BD08-2FB1-7265-3B754F1EECF2}"/>
              </a:ext>
            </a:extLst>
          </p:cNvPr>
          <p:cNvPicPr>
            <a:picLocks/>
          </p:cNvPicPr>
          <p:nvPr/>
        </p:nvPicPr>
        <p:blipFill>
          <a:blip r:embed="rId2"/>
          <a:stretch>
            <a:fillRect/>
          </a:stretch>
        </p:blipFill>
        <p:spPr>
          <a:xfrm>
            <a:off x="2433895" y="4068417"/>
            <a:ext cx="4828297" cy="2458278"/>
          </a:xfrm>
          <a:prstGeom prst="rect">
            <a:avLst/>
          </a:prstGeom>
        </p:spPr>
      </p:pic>
    </p:spTree>
    <p:extLst>
      <p:ext uri="{BB962C8B-B14F-4D97-AF65-F5344CB8AC3E}">
        <p14:creationId xmlns:p14="http://schemas.microsoft.com/office/powerpoint/2010/main" val="1032698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133</TotalTime>
  <Words>822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FINAL PROJECT</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            Demo link :  https://colab.research.google.com/drive/1epCLxYgfcETOxYzpgZYeqTy3nGhPmkNH#scrollTo=-EWd2NuXxKeF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ASWINI A J</dc:title>
  <dc:creator>user</dc:creator>
  <cp:lastModifiedBy>user</cp:lastModifiedBy>
  <cp:revision>13</cp:revision>
  <dcterms:created xsi:type="dcterms:W3CDTF">2024-03-31T20:47:29Z</dcterms:created>
  <dcterms:modified xsi:type="dcterms:W3CDTF">2024-04-05T20:56:01Z</dcterms:modified>
</cp:coreProperties>
</file>