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701\Desktop\Employee%20Data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42"/>
  <c:chart>
    <c:autoTitleDeleted val="0"/>
    <c:plotArea>
      <c:layout/>
      <c:pieChart>
        <c:varyColors val="1"/>
        <c:ser>
          <c:idx val="0"/>
          <c:order val="0"/>
          <c:explosion val="25"/>
          <c:dPt>
            <c:idx val="1"/>
            <c:explosion val="24"/>
          </c:dPt>
          <c:dLbls>
            <c:dLblPos val="ctr"/>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Sheet2!$E$1:$F$1</c:f>
              <c:strCache>
                <c:ptCount val="2"/>
                <c:pt idx="0">
                  <c:v>MALE </c:v>
                </c:pt>
                <c:pt idx="1">
                  <c:v>FEMALE</c:v>
                </c:pt>
              </c:strCache>
            </c:strRef>
          </c:cat>
          <c:val>
            <c:numRef>
              <c:f>Sheet2!$E$2:$F$2</c:f>
              <c:numCache>
                <c:formatCode>General</c:formatCode>
                <c:ptCount val="2"/>
                <c:pt idx="0">
                  <c:v>100.0</c:v>
                </c:pt>
                <c:pt idx="1">
                  <c:v>96.0</c:v>
                </c:pt>
              </c:numCache>
            </c:numRef>
          </c:val>
        </c:ser>
        <c:dLbls>
          <c:showLegendKey val="0"/>
          <c:showVal val="1"/>
          <c:showCatName val="0"/>
          <c:showSerName val="0"/>
          <c:showPercent val="0"/>
          <c:showBubbleSize val="0"/>
          <c:showLeaderLines val="0"/>
        </c:dLbls>
        <c:firstSliceAng val="0"/>
      </c:pieChart>
    </c:plotArea>
    <c:legend>
      <c:legendPos val="r"/>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71551" y="19665"/>
            <a:ext cx="10853765" cy="1001556"/>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Employee Gender Analysis </a:t>
            </a:r>
            <a:r>
              <a:rPr b="1" dirty="0" lang="en-US">
                <a:solidFill>
                  <a:srgbClr val="0F0F0F"/>
                </a:solidFill>
                <a:latin typeface="Times New Roman" panose="02020603050405020304" pitchFamily="18" charset="0"/>
                <a:cs typeface="Times New Roman" panose="02020603050405020304" pitchFamily="18" charset="0"/>
              </a:rPr>
              <a:t>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b="1" dirty="0" sz="2400" lang="en-US"/>
              <a:t>STUDENT NAME</a:t>
            </a:r>
            <a:r>
              <a:rPr b="1" dirty="0" sz="2400" lang="en-US" smtClean="0"/>
              <a:t>: </a:t>
            </a:r>
            <a:r>
              <a:rPr b="1" dirty="0" sz="2400" lang="en-US" smtClean="0"/>
              <a:t>A</a:t>
            </a:r>
            <a:r>
              <a:rPr b="1" dirty="0" sz="2400" lang="en-US" smtClean="0"/>
              <a:t>S</a:t>
            </a:r>
            <a:r>
              <a:rPr b="1" dirty="0" sz="2400" lang="en-US" smtClean="0"/>
              <a:t>W</a:t>
            </a:r>
            <a:r>
              <a:rPr b="1" dirty="0" sz="2400" lang="en-US" smtClean="0"/>
              <a:t>I</a:t>
            </a:r>
            <a:r>
              <a:rPr b="1" dirty="0" sz="2400" lang="en-US" smtClean="0"/>
              <a:t>NI </a:t>
            </a:r>
            <a:r>
              <a:rPr b="1" dirty="0" sz="2400" lang="en-US" smtClean="0"/>
              <a:t>U</a:t>
            </a:r>
            <a:endParaRPr dirty="0" sz="2000" lang="en-US"/>
          </a:p>
          <a:p>
            <a:r>
              <a:rPr b="1" dirty="0" sz="2400" lang="en-US"/>
              <a:t>REGISTER NO</a:t>
            </a:r>
            <a:r>
              <a:rPr b="1" dirty="0" sz="2400" lang="en-US" smtClean="0"/>
              <a:t>: </a:t>
            </a:r>
            <a:r>
              <a:rPr dirty="0" sz="2400" lang="en-US" smtClean="0"/>
              <a:t>3122</a:t>
            </a:r>
            <a:r>
              <a:rPr dirty="0" sz="2400" lang="en-US" smtClean="0"/>
              <a:t>1</a:t>
            </a:r>
            <a:r>
              <a:rPr dirty="0" sz="2400" lang="en-US" smtClean="0"/>
              <a:t>8</a:t>
            </a:r>
            <a:r>
              <a:rPr dirty="0" sz="2400" lang="en-US" smtClean="0"/>
              <a:t>9</a:t>
            </a:r>
            <a:r>
              <a:rPr dirty="0" sz="2400" lang="en-US" smtClean="0"/>
              <a:t>7</a:t>
            </a:r>
            <a:r>
              <a:rPr dirty="0" sz="2400" lang="en-US" smtClean="0"/>
              <a:t>8</a:t>
            </a:r>
            <a:r>
              <a:rPr dirty="0" sz="2400" lang="en-US" smtClean="0"/>
              <a:t> </a:t>
            </a:r>
            <a:r>
              <a:rPr sz="2400" lang="en-US" smtClean="0"/>
              <a:t>(</a:t>
            </a:r>
            <a:r>
              <a:rPr sz="2400" lang="en-US" smtClean="0"/>
              <a:t>asunm1</a:t>
            </a:r>
            <a:r>
              <a:rPr sz="2400" lang="en-US" smtClean="0"/>
              <a:t>7</a:t>
            </a:r>
            <a:r>
              <a:rPr sz="2400" lang="en-US" smtClean="0"/>
              <a:t>0</a:t>
            </a:r>
            <a:r>
              <a:rPr sz="2400" lang="en-US" smtClean="0"/>
              <a:t>1</a:t>
            </a:r>
            <a:r>
              <a:rPr sz="2400" lang="en-US" smtClean="0"/>
              <a:t>3</a:t>
            </a:r>
            <a:r>
              <a:rPr sz="2400" lang="en-US" smtClean="0"/>
              <a:t>1</a:t>
            </a:r>
            <a:r>
              <a:rPr sz="2400" lang="en-US" smtClean="0"/>
              <a:t>2</a:t>
            </a:r>
            <a:r>
              <a:rPr sz="2400" lang="en-US" smtClean="0"/>
              <a:t>2</a:t>
            </a:r>
            <a:r>
              <a:rPr sz="2400" lang="en-US" smtClean="0"/>
              <a:t>1</a:t>
            </a:r>
            <a:r>
              <a:rPr sz="2400" lang="en-US" smtClean="0"/>
              <a:t>8</a:t>
            </a:r>
            <a:r>
              <a:rPr sz="2400" lang="en-US" smtClean="0"/>
              <a:t>9</a:t>
            </a:r>
            <a:r>
              <a:rPr sz="2400" lang="en-US" smtClean="0"/>
              <a:t>7</a:t>
            </a:r>
            <a:r>
              <a:rPr sz="2400" lang="en-US" smtClean="0"/>
              <a:t>8</a:t>
            </a:r>
            <a:r>
              <a:rPr dirty="0" sz="2400" lang="en-US" smtClean="0"/>
              <a:t>)</a:t>
            </a:r>
            <a:endParaRPr b="1" dirty="0" sz="2400" lang="en-US"/>
          </a:p>
          <a:p>
            <a:r>
              <a:rPr b="1" dirty="0" sz="2400" lang="en-US"/>
              <a:t>DEPARTMENT</a:t>
            </a:r>
            <a:r>
              <a:rPr b="1" dirty="0" sz="2400" lang="en-US" smtClean="0"/>
              <a:t>:  </a:t>
            </a:r>
            <a:r>
              <a:rPr dirty="0" sz="2400" lang="en-US" smtClean="0"/>
              <a:t>B. Com. (General) – 3</a:t>
            </a:r>
            <a:r>
              <a:rPr baseline="30000" dirty="0" sz="2400" lang="en-US" smtClean="0"/>
              <a:t>rd</a:t>
            </a:r>
            <a:r>
              <a:rPr dirty="0" sz="2400" lang="en-US" smtClean="0"/>
              <a:t> Year</a:t>
            </a:r>
            <a:endParaRPr b="1" dirty="0" sz="2400" lang="en-US"/>
          </a:p>
          <a:p>
            <a:r>
              <a:rPr b="1" dirty="0" sz="2400" lang="en-US" smtClean="0"/>
              <a:t>COLLEGE: </a:t>
            </a:r>
            <a:r>
              <a:rPr dirty="0" sz="2400" lang="en-US" smtClean="0"/>
              <a:t>APOLLO ARTS AND SCIENVE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Algerian" pitchFamily="82" charset="0"/>
                <a:cs typeface="Trebuchet MS"/>
              </a:rPr>
              <a:t>M</a:t>
            </a:r>
            <a:r>
              <a:rPr b="1" dirty="0" sz="4800">
                <a:latin typeface="Algerian" pitchFamily="82" charset="0"/>
                <a:cs typeface="Trebuchet MS"/>
              </a:rPr>
              <a:t>O</a:t>
            </a:r>
            <a:r>
              <a:rPr b="1" dirty="0" sz="4800" spc="-15">
                <a:latin typeface="Algerian" pitchFamily="82" charset="0"/>
                <a:cs typeface="Trebuchet MS"/>
              </a:rPr>
              <a:t>D</a:t>
            </a:r>
            <a:r>
              <a:rPr b="1" dirty="0" sz="4800" spc="-35">
                <a:latin typeface="Algerian" pitchFamily="82" charset="0"/>
                <a:cs typeface="Trebuchet MS"/>
              </a:rPr>
              <a:t>E</a:t>
            </a:r>
            <a:r>
              <a:rPr b="1" dirty="0" sz="4800" spc="-30">
                <a:latin typeface="Algerian" pitchFamily="82" charset="0"/>
                <a:cs typeface="Trebuchet MS"/>
              </a:rPr>
              <a:t>LL</a:t>
            </a:r>
            <a:r>
              <a:rPr b="1" dirty="0" sz="4800" spc="-5">
                <a:latin typeface="Algerian" pitchFamily="82" charset="0"/>
                <a:cs typeface="Trebuchet MS"/>
              </a:rPr>
              <a:t>I</a:t>
            </a:r>
            <a:r>
              <a:rPr b="1" dirty="0" sz="4800" spc="30">
                <a:latin typeface="Algerian" pitchFamily="82" charset="0"/>
                <a:cs typeface="Trebuchet MS"/>
              </a:rPr>
              <a:t>N</a:t>
            </a:r>
            <a:r>
              <a:rPr b="1" dirty="0" sz="4800" spc="5">
                <a:latin typeface="Algerian" pitchFamily="82" charset="0"/>
                <a:cs typeface="Trebuchet MS"/>
              </a:rPr>
              <a:t>G</a:t>
            </a:r>
            <a:endParaRPr dirty="0" sz="4800">
              <a:latin typeface="Algerian" pitchFamily="82" charset="0"/>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6"/>
          <p:cNvSpPr txBox="1"/>
          <p:nvPr/>
        </p:nvSpPr>
        <p:spPr>
          <a:xfrm>
            <a:off x="881026" y="1571612"/>
            <a:ext cx="7500990" cy="4154984"/>
          </a:xfrm>
          <a:prstGeom prst="rect"/>
          <a:noFill/>
        </p:spPr>
        <p:txBody>
          <a:bodyPr rtlCol="0" wrap="square">
            <a:spAutoFit/>
          </a:bodyPr>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Data Preparation:</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Clean and organize data, ensuring accuracy and consistency.</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Trend Analysis:</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Apply charts and graphs (e.g., line charts, bar graphs) to visualize trends over time, such as employee performance or turnover rates.</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Pivot Tables: </a:t>
            </a:r>
            <a:r>
              <a:rPr dirty="0" sz="2400" i="1" lang="en-US" smtClean="0">
                <a:latin typeface="Arial Unicode MS" pitchFamily="34" charset="-128"/>
                <a:ea typeface="Arial Unicode MS" pitchFamily="34" charset="-128"/>
                <a:cs typeface="Arial Unicode MS" pitchFamily="34" charset="-128"/>
              </a:rPr>
              <a:t>Create pivot tables to aggregate and analyze data across different dimensions, such as department, tenure, or job role.</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Regression Analysis: </a:t>
            </a:r>
            <a:r>
              <a:rPr dirty="0" sz="2400" i="1" lang="en-US" smtClean="0">
                <a:latin typeface="Arial Unicode MS" pitchFamily="34" charset="-128"/>
                <a:ea typeface="Arial Unicode MS" pitchFamily="34" charset="-128"/>
                <a:cs typeface="Arial Unicode MS" pitchFamily="34" charset="-128"/>
              </a:rPr>
              <a:t>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54652" cy="752129"/>
          </a:xfrm>
          <a:prstGeom prst="rect"/>
        </p:spPr>
        <p:txBody>
          <a:bodyPr bIns="0" lIns="0" rIns="0" rtlCol="0" tIns="13335" vert="horz" wrap="square">
            <a:spAutoFit/>
          </a:bodyPr>
          <a:p>
            <a:pPr marL="12700">
              <a:lnSpc>
                <a:spcPct val="100000"/>
              </a:lnSpc>
              <a:spcBef>
                <a:spcPts val="105"/>
              </a:spcBef>
            </a:pPr>
            <a:r>
              <a:rPr dirty="0">
                <a:latin typeface="Algerian" pitchFamily="82" charset="0"/>
              </a:rPr>
              <a:t>R</a:t>
            </a:r>
            <a:r>
              <a:rPr dirty="0" spc="-40">
                <a:latin typeface="Algerian" pitchFamily="82" charset="0"/>
              </a:rPr>
              <a:t>E</a:t>
            </a:r>
            <a:r>
              <a:rPr dirty="0" spc="15">
                <a:latin typeface="Algerian" pitchFamily="82" charset="0"/>
              </a:rPr>
              <a:t>S</a:t>
            </a:r>
            <a:r>
              <a:rPr dirty="0" spc="-30">
                <a:latin typeface="Algerian" pitchFamily="82" charset="0"/>
              </a:rPr>
              <a:t>U</a:t>
            </a:r>
            <a:r>
              <a:rPr dirty="0" spc="-405">
                <a:latin typeface="Algerian" pitchFamily="82" charset="0"/>
              </a:rPr>
              <a:t>L</a:t>
            </a:r>
            <a:r>
              <a:rPr dirty="0">
                <a:latin typeface="Algerian" pitchFamily="82" charset="0"/>
              </a:rPr>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2738414" y="1357298"/>
          <a:ext cx="6572296" cy="4229120"/>
        </p:xfrm>
        <a:graphic>
          <a:graphicData uri="http://schemas.openxmlformats.org/drawingml/2006/chart">
            <c:chart xmlns:c="http://schemas.openxmlformats.org/drawingml/2006/chart" xmlns:r="http://schemas.openxmlformats.org/officeDocument/2006/relationships" r:id="rId1"/>
          </a:graphicData>
        </a:graphic>
      </p:graphicFrame>
      <p:sp>
        <p:nvSpPr>
          <p:cNvPr id="1048688" name="TextBox 9"/>
          <p:cNvSpPr txBox="1"/>
          <p:nvPr/>
        </p:nvSpPr>
        <p:spPr>
          <a:xfrm>
            <a:off x="452398" y="1643050"/>
            <a:ext cx="1714512" cy="3785652"/>
          </a:xfrm>
          <a:prstGeom prst="rect"/>
          <a:noFill/>
        </p:spPr>
        <p:txBody>
          <a:bodyPr rtlCol="0" wrap="square">
            <a:spAutoFit/>
          </a:bodyPr>
          <a:p>
            <a:r>
              <a:rPr dirty="0" sz="2400" lang="en-US" smtClean="0">
                <a:latin typeface="Bahnschrift Light SemiCondensed" pitchFamily="34" charset="0"/>
                <a:ea typeface="Arial Unicode MS" pitchFamily="34" charset="-128"/>
                <a:cs typeface="Arial Unicode MS" pitchFamily="34" charset="-128"/>
              </a:rPr>
              <a:t>The Pie Chart helps us to analyze the number of male and female employees in the ABC Ltd.</a:t>
            </a:r>
            <a:endParaRPr dirty="0" sz="2400" lang="en-US">
              <a:latin typeface="Bahnschrift Light SemiCondensed" pitchFamily="34"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38664"/>
          </a:xfrm>
        </p:spPr>
        <p:txBody>
          <a:bodyPr/>
          <a:p>
            <a:r>
              <a:rPr dirty="0" lang="en-US" smtClean="0">
                <a:latin typeface="Algerian" pitchFamily="82" charset="0"/>
                <a:cs typeface="Times New Roman" panose="02020603050405020304" pitchFamily="18" charset="0"/>
              </a:rPr>
              <a:t>CONCLUSION</a:t>
            </a:r>
            <a:endParaRPr dirty="0" lang="en-IN">
              <a:latin typeface="Algerian" pitchFamily="82" charset="0"/>
              <a:cs typeface="Times New Roman" panose="02020603050405020304" pitchFamily="18" charset="0"/>
            </a:endParaRPr>
          </a:p>
        </p:txBody>
      </p:sp>
      <p:sp>
        <p:nvSpPr>
          <p:cNvPr id="1048690" name="TextBox 2"/>
          <p:cNvSpPr txBox="1"/>
          <p:nvPr/>
        </p:nvSpPr>
        <p:spPr>
          <a:xfrm>
            <a:off x="809588" y="1428736"/>
            <a:ext cx="8215370" cy="4524315"/>
          </a:xfrm>
          <a:prstGeom prst="rect"/>
          <a:noFill/>
        </p:spPr>
        <p:txBody>
          <a:bodyPr rtlCol="0" wrap="square">
            <a:spAutoFit/>
          </a:bodyPr>
          <a:p>
            <a:pPr algn="just"/>
            <a:r>
              <a:rPr dirty="0" sz="2400" lang="en-US" smtClean="0">
                <a:latin typeface="Arial Unicode MS" pitchFamily="34" charset="-128"/>
                <a:ea typeface="Arial Unicode MS" pitchFamily="34" charset="-128"/>
                <a:cs typeface="Arial Unicode MS" pitchFamily="34" charset="-128"/>
              </a:rPr>
              <a:t>The conclusion </a:t>
            </a:r>
            <a:r>
              <a:rPr sz="2400" lang="en-US" smtClean="0">
                <a:latin typeface="Arial Unicode MS" pitchFamily="34" charset="-128"/>
                <a:ea typeface="Arial Unicode MS" pitchFamily="34" charset="-128"/>
                <a:cs typeface="Arial Unicode MS" pitchFamily="34" charset="-128"/>
              </a:rPr>
              <a:t>the Employee Gender </a:t>
            </a:r>
            <a:r>
              <a:rPr dirty="0" sz="2400" lang="en-US" smtClean="0">
                <a:latin typeface="Arial Unicode MS" pitchFamily="34" charset="-128"/>
                <a:ea typeface="Arial Unicode MS" pitchFamily="34" charset="-128"/>
                <a:cs typeface="Arial Unicode MS" pitchFamily="34" charset="-128"/>
              </a:rPr>
              <a:t>analysis reveals key insights into the workforce trends, performance, and areas for improvement. By analyzing metrics such as employees and their gender,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dirty="0" sz="24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571480"/>
            <a:ext cx="6070605" cy="994410"/>
          </a:xfrm>
          <a:prstGeom prst="rect"/>
        </p:spPr>
        <p:txBody>
          <a:bodyPr bIns="0" lIns="0" rIns="0" rtlCol="0" tIns="16510" vert="horz" wrap="square">
            <a:spAutoFit/>
          </a:bodyPr>
          <a:p>
            <a:pPr marL="12700">
              <a:lnSpc>
                <a:spcPct val="100000"/>
              </a:lnSpc>
              <a:spcBef>
                <a:spcPts val="130"/>
              </a:spcBef>
            </a:pPr>
            <a:r>
              <a:rPr dirty="0" sz="6600" spc="5">
                <a:latin typeface="Algerian" pitchFamily="82" charset="0"/>
              </a:rPr>
              <a:t>PROJECT</a:t>
            </a:r>
            <a:r>
              <a:rPr dirty="0" sz="6600" spc="-85">
                <a:latin typeface="Algerian" pitchFamily="82" charset="0"/>
              </a:rPr>
              <a:t> </a:t>
            </a:r>
            <a:r>
              <a:rPr dirty="0" sz="6600" spc="25">
                <a:latin typeface="Algerian" pitchFamily="82" charset="0"/>
              </a:rPr>
              <a:t>TITLE</a:t>
            </a:r>
            <a:endParaRPr sz="6600">
              <a:latin typeface="Algerian" pitchFamily="82"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595274" y="2714620"/>
            <a:ext cx="9215502" cy="1412240"/>
          </a:xfrm>
          <a:prstGeom prst="rect"/>
          <a:noFill/>
        </p:spPr>
        <p:txBody>
          <a:bodyPr rtlCol="0" wrap="square">
            <a:spAutoFit/>
          </a:bodyPr>
          <a:p>
            <a:r>
              <a:rPr b="1" dirty="0" sz="4400" lang="en-US">
                <a:solidFill>
                  <a:srgbClr val="0F0F0F"/>
                </a:solidFill>
                <a:latin typeface="Stencil" pitchFamily="82" charset="0"/>
                <a:cs typeface="Times New Roman" panose="02020603050405020304" pitchFamily="18" charset="0"/>
              </a:rPr>
              <a:t>Employee </a:t>
            </a:r>
            <a:r>
              <a:rPr b="1" dirty="0" sz="4400" lang="en-US" smtClean="0">
                <a:solidFill>
                  <a:srgbClr val="0F0F0F"/>
                </a:solidFill>
                <a:latin typeface="Stencil" pitchFamily="82" charset="0"/>
                <a:cs typeface="Times New Roman" panose="02020603050405020304" pitchFamily="18" charset="0"/>
              </a:rPr>
              <a:t>gender </a:t>
            </a:r>
            <a:r>
              <a:rPr b="1" dirty="0" sz="4400" lang="en-US">
                <a:solidFill>
                  <a:srgbClr val="0F0F0F"/>
                </a:solidFill>
                <a:latin typeface="Stencil" pitchFamily="82" charset="0"/>
                <a:cs typeface="Times New Roman" panose="02020603050405020304" pitchFamily="18" charset="0"/>
              </a:rPr>
              <a:t>Analysis using Excel</a:t>
            </a:r>
            <a:endParaRPr dirty="0" sz="2800" lang="en-IN">
              <a:solidFill>
                <a:srgbClr val="7030A0"/>
              </a:solidFill>
              <a:latin typeface="Stencil"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784457" cy="813435"/>
          </a:xfrm>
          <a:prstGeom prst="rect"/>
        </p:spPr>
        <p:txBody>
          <a:bodyPr bIns="0" lIns="0" rIns="0" rtlCol="0" tIns="13335" vert="horz" wrap="square">
            <a:spAutoFit/>
          </a:bodyPr>
          <a:p>
            <a:pPr marL="12700">
              <a:lnSpc>
                <a:spcPct val="100000"/>
              </a:lnSpc>
              <a:spcBef>
                <a:spcPts val="105"/>
              </a:spcBef>
            </a:pPr>
            <a:r>
              <a:rPr dirty="0" sz="5400" spc="25">
                <a:latin typeface="Algerian" pitchFamily="82" charset="0"/>
              </a:rPr>
              <a:t>A</a:t>
            </a:r>
            <a:r>
              <a:rPr dirty="0" sz="5400" spc="-5">
                <a:latin typeface="Algerian" pitchFamily="82" charset="0"/>
              </a:rPr>
              <a:t>G</a:t>
            </a:r>
            <a:r>
              <a:rPr dirty="0" sz="5400" spc="-35">
                <a:latin typeface="Algerian" pitchFamily="82" charset="0"/>
              </a:rPr>
              <a:t>E</a:t>
            </a:r>
            <a:r>
              <a:rPr dirty="0" sz="5400" spc="15">
                <a:latin typeface="Algerian" pitchFamily="82" charset="0"/>
              </a:rPr>
              <a:t>N</a:t>
            </a:r>
            <a:r>
              <a:rPr dirty="0" sz="5400">
                <a:latin typeface="Algerian" pitchFamily="82"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119316"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latin typeface="Algerian" pitchFamily="82" charset="0"/>
              </a:rPr>
              <a:t>P</a:t>
            </a:r>
            <a:r>
              <a:rPr dirty="0" sz="4400" spc="15">
                <a:latin typeface="Algerian" pitchFamily="82" charset="0"/>
              </a:rPr>
              <a:t>ROB</a:t>
            </a:r>
            <a:r>
              <a:rPr dirty="0" sz="4400" spc="55">
                <a:latin typeface="Algerian" pitchFamily="82" charset="0"/>
              </a:rPr>
              <a:t>L</a:t>
            </a:r>
            <a:r>
              <a:rPr dirty="0" sz="4400" spc="-20">
                <a:latin typeface="Algerian" pitchFamily="82" charset="0"/>
              </a:rPr>
              <a:t>E</a:t>
            </a:r>
            <a:r>
              <a:rPr dirty="0" sz="4400" spc="20">
                <a:latin typeface="Algerian" pitchFamily="82" charset="0"/>
              </a:rPr>
              <a:t>M</a:t>
            </a:r>
            <a:r>
              <a:rPr sz="4400">
                <a:latin typeface="Algerian" pitchFamily="82" charset="0"/>
              </a:rPr>
              <a:t>	</a:t>
            </a:r>
            <a:r>
              <a:rPr sz="4400" spc="10" smtClean="0">
                <a:latin typeface="Algerian" pitchFamily="82" charset="0"/>
              </a:rPr>
              <a:t>S</a:t>
            </a:r>
            <a:r>
              <a:rPr sz="4400" spc="-370" smtClean="0">
                <a:latin typeface="Algerian" pitchFamily="82" charset="0"/>
              </a:rPr>
              <a:t>T</a:t>
            </a:r>
            <a:r>
              <a:rPr sz="4400" spc="-375" smtClean="0">
                <a:latin typeface="Algerian" pitchFamily="82" charset="0"/>
              </a:rPr>
              <a:t>A</a:t>
            </a:r>
            <a:r>
              <a:rPr sz="4400" spc="15" smtClean="0">
                <a:latin typeface="Algerian" pitchFamily="82" charset="0"/>
              </a:rPr>
              <a:t>T</a:t>
            </a:r>
            <a:r>
              <a:rPr sz="4400" spc="-10" smtClean="0">
                <a:latin typeface="Algerian" pitchFamily="82" charset="0"/>
              </a:rPr>
              <a:t>E</a:t>
            </a:r>
            <a:r>
              <a:rPr sz="4400" spc="-20" smtClean="0">
                <a:latin typeface="Algerian" pitchFamily="82" charset="0"/>
              </a:rPr>
              <a:t>ME</a:t>
            </a:r>
            <a:r>
              <a:rPr dirty="0" sz="4400" lang="en-US" spc="10" smtClean="0">
                <a:latin typeface="Algerian" pitchFamily="82" charset="0"/>
              </a:rPr>
              <a:t>N</a:t>
            </a:r>
            <a:r>
              <a:rPr sz="4400" spc="10" smtClean="0">
                <a:latin typeface="Algerian" pitchFamily="82" charset="0"/>
              </a:rPr>
              <a:t>T</a:t>
            </a:r>
            <a:endParaRPr sz="4400">
              <a:latin typeface="Algerian" pitchFamily="82"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666712" y="2259165"/>
            <a:ext cx="7143800" cy="3266440"/>
          </a:xfrm>
          <a:prstGeom prst="rect"/>
          <a:noFill/>
        </p:spPr>
        <p:txBody>
          <a:bodyPr rtlCol="0" wrap="square">
            <a:spAutoFit/>
          </a:bodyPr>
          <a:p>
            <a:pPr algn="just"/>
            <a:r>
              <a:rPr dirty="0" sz="2200" lang="en-US" smtClean="0">
                <a:latin typeface="Arial Unicode MS" pitchFamily="34" charset="-128"/>
                <a:ea typeface="Arial Unicode MS" pitchFamily="34" charset="-128"/>
                <a:cs typeface="Arial Unicode MS" pitchFamily="34" charset="-128"/>
              </a:rPr>
              <a:t>Employee performance is a critical factor influencing organizational success, requiring effective assessment</a:t>
            </a:r>
          </a:p>
          <a:p>
            <a:pPr algn="just"/>
            <a:r>
              <a:rPr dirty="0" sz="2200" lang="en-US" smtClean="0">
                <a:latin typeface="Arial Unicode MS" pitchFamily="34" charset="-128"/>
                <a:ea typeface="Arial Unicode MS" pitchFamily="34" charset="-128"/>
                <a:cs typeface="Arial Unicode MS" pitchFamily="34" charset="-128"/>
              </a:rPr>
              <a:t>and management strategies. Addressing performance</a:t>
            </a:r>
          </a:p>
          <a:p>
            <a:pPr algn="just"/>
            <a:r>
              <a:rPr dirty="0" sz="2200" lang="en-US" smtClean="0">
                <a:latin typeface="Arial Unicode MS" pitchFamily="34" charset="-128"/>
                <a:ea typeface="Arial Unicode MS" pitchFamily="34" charset="-128"/>
                <a:cs typeface="Arial Unicode MS" pitchFamily="34" charset="-128"/>
              </a:rPr>
              <a:t>issues promptly can enhance productivity and employee</a:t>
            </a:r>
          </a:p>
          <a:p>
            <a:pPr algn="just"/>
            <a:r>
              <a:rPr dirty="0" sz="2200" lang="en-US" smtClean="0">
                <a:latin typeface="Arial Unicode MS" pitchFamily="34" charset="-128"/>
                <a:ea typeface="Arial Unicode MS" pitchFamily="34" charset="-128"/>
                <a:cs typeface="Arial Unicode MS" pitchFamily="34" charset="-128"/>
              </a:rPr>
              <a:t>satisfaction.</a:t>
            </a:r>
          </a:p>
          <a:p>
            <a:pPr algn="just"/>
            <a:r>
              <a:rPr dirty="0" sz="2200" lang="en-US" smtClean="0">
                <a:latin typeface="Arial Unicode MS" pitchFamily="34" charset="-128"/>
                <a:ea typeface="Arial Unicode MS" pitchFamily="34" charset="-128"/>
                <a:cs typeface="Arial Unicode MS" pitchFamily="34" charset="-128"/>
              </a:rPr>
              <a:t>An employee dataset overview provides essential</a:t>
            </a:r>
          </a:p>
          <a:p>
            <a:pPr algn="just"/>
            <a:r>
              <a:rPr dirty="0" sz="2200" lang="en-US" smtClean="0">
                <a:latin typeface="Arial Unicode MS" pitchFamily="34" charset="-128"/>
                <a:ea typeface="Arial Unicode MS" pitchFamily="34" charset="-128"/>
                <a:cs typeface="Arial Unicode MS" pitchFamily="34" charset="-128"/>
              </a:rPr>
              <a:t>insights into workforce demographics, performance</a:t>
            </a:r>
          </a:p>
          <a:p>
            <a:pPr algn="just"/>
            <a:r>
              <a:rPr dirty="0" sz="2200" lang="en-US" smtClean="0">
                <a:latin typeface="Arial Unicode MS" pitchFamily="34" charset="-128"/>
                <a:ea typeface="Arial Unicode MS" pitchFamily="34" charset="-128"/>
                <a:cs typeface="Arial Unicode MS" pitchFamily="34" charset="-128"/>
              </a:rPr>
              <a:t>metrics, and engagement levels, crucial for optimizing</a:t>
            </a:r>
          </a:p>
          <a:p>
            <a:pPr algn="just"/>
            <a:r>
              <a:rPr dirty="0" sz="2200" lang="en-US" smtClean="0">
                <a:latin typeface="Arial Unicode MS" pitchFamily="34" charset="-128"/>
                <a:ea typeface="Arial Unicode MS" pitchFamily="34" charset="-128"/>
                <a:cs typeface="Arial Unicode MS" pitchFamily="34" charset="-128"/>
              </a:rPr>
              <a:t>human resource strategies. Proper analysis can reveal</a:t>
            </a:r>
          </a:p>
          <a:p>
            <a:pPr algn="just"/>
            <a:r>
              <a:rPr dirty="0" sz="2200" lang="en-US" smtClean="0">
                <a:latin typeface="Arial Unicode MS" pitchFamily="34" charset="-128"/>
                <a:ea typeface="Arial Unicode MS" pitchFamily="34" charset="-128"/>
                <a:cs typeface="Arial Unicode MS" pitchFamily="34" charset="-128"/>
              </a:rPr>
              <a:t>trends and gaps, aiding in targeted improvements.</a:t>
            </a:r>
            <a:endParaRPr dirty="0" sz="22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142043" cy="693780"/>
          </a:xfrm>
          <a:prstGeom prst="rect"/>
        </p:spPr>
        <p:txBody>
          <a:bodyPr bIns="0" lIns="0" rIns="0" rtlCol="0" tIns="16510" vert="horz" wrap="square">
            <a:spAutoFit/>
          </a:bodyPr>
          <a:p>
            <a:pPr marL="12700">
              <a:lnSpc>
                <a:spcPct val="100000"/>
              </a:lnSpc>
              <a:spcBef>
                <a:spcPts val="130"/>
              </a:spcBef>
              <a:tabLst>
                <a:tab algn="l" pos="2642870"/>
              </a:tabLst>
            </a:pPr>
            <a:r>
              <a:rPr dirty="0" sz="4400" spc="5">
                <a:latin typeface="Algerian" pitchFamily="82" charset="0"/>
              </a:rPr>
              <a:t>PROJECT	</a:t>
            </a:r>
            <a:r>
              <a:rPr dirty="0" sz="4400" spc="-20">
                <a:latin typeface="Algerian" pitchFamily="82" charset="0"/>
              </a:rPr>
              <a:t>OVERVIEW</a:t>
            </a:r>
            <a:endParaRPr sz="4400">
              <a:latin typeface="Algerian" pitchFamily="82"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444240"/>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 making for HR strategies.</a:t>
            </a:r>
            <a:endParaRPr dirty="0" sz="2800" lang="en-IN">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6396680" cy="570669"/>
          </a:xfrm>
          <a:prstGeom prst="rect"/>
        </p:spPr>
        <p:txBody>
          <a:bodyPr bIns="0" lIns="0" rIns="0" rtlCol="0" tIns="16510" vert="horz" wrap="square">
            <a:spAutoFit/>
          </a:bodyPr>
          <a:p>
            <a:pPr marL="12700">
              <a:lnSpc>
                <a:spcPct val="100000"/>
              </a:lnSpc>
              <a:spcBef>
                <a:spcPts val="130"/>
              </a:spcBef>
            </a:pPr>
            <a:r>
              <a:rPr dirty="0" sz="3600" spc="25">
                <a:latin typeface="Algerian" pitchFamily="82" charset="0"/>
              </a:rPr>
              <a:t>W</a:t>
            </a:r>
            <a:r>
              <a:rPr dirty="0" sz="3600" spc="-20">
                <a:latin typeface="Algerian" pitchFamily="82" charset="0"/>
              </a:rPr>
              <a:t>H</a:t>
            </a:r>
            <a:r>
              <a:rPr dirty="0" sz="3600" spc="20">
                <a:latin typeface="Algerian" pitchFamily="82" charset="0"/>
              </a:rPr>
              <a:t>O</a:t>
            </a:r>
            <a:r>
              <a:rPr dirty="0" sz="3600" spc="-235">
                <a:latin typeface="Algerian" pitchFamily="82" charset="0"/>
              </a:rPr>
              <a:t> </a:t>
            </a:r>
            <a:r>
              <a:rPr dirty="0" sz="3600" spc="-10">
                <a:latin typeface="Algerian" pitchFamily="82" charset="0"/>
              </a:rPr>
              <a:t>AR</a:t>
            </a:r>
            <a:r>
              <a:rPr dirty="0" sz="3600" spc="15">
                <a:latin typeface="Algerian" pitchFamily="82" charset="0"/>
              </a:rPr>
              <a:t>E</a:t>
            </a:r>
            <a:r>
              <a:rPr dirty="0" sz="3600" spc="-35">
                <a:latin typeface="Algerian" pitchFamily="82" charset="0"/>
              </a:rPr>
              <a:t> </a:t>
            </a:r>
            <a:r>
              <a:rPr dirty="0" sz="3600" spc="-10">
                <a:latin typeface="Algerian" pitchFamily="82" charset="0"/>
              </a:rPr>
              <a:t>T</a:t>
            </a:r>
            <a:r>
              <a:rPr dirty="0" sz="3600" spc="-15">
                <a:latin typeface="Algerian" pitchFamily="82" charset="0"/>
              </a:rPr>
              <a:t>H</a:t>
            </a:r>
            <a:r>
              <a:rPr dirty="0" sz="3600" spc="15">
                <a:latin typeface="Algerian" pitchFamily="82" charset="0"/>
              </a:rPr>
              <a:t>E</a:t>
            </a:r>
            <a:r>
              <a:rPr dirty="0" sz="3600" spc="-35">
                <a:latin typeface="Algerian" pitchFamily="82" charset="0"/>
              </a:rPr>
              <a:t> </a:t>
            </a:r>
            <a:r>
              <a:rPr dirty="0" sz="3600" spc="-20">
                <a:latin typeface="Algerian" pitchFamily="82" charset="0"/>
              </a:rPr>
              <a:t>E</a:t>
            </a:r>
            <a:r>
              <a:rPr dirty="0" sz="3600" spc="30">
                <a:latin typeface="Algerian" pitchFamily="82" charset="0"/>
              </a:rPr>
              <a:t>N</a:t>
            </a:r>
            <a:r>
              <a:rPr dirty="0" sz="3600" spc="15">
                <a:latin typeface="Algerian" pitchFamily="82" charset="0"/>
              </a:rPr>
              <a:t>D</a:t>
            </a:r>
            <a:r>
              <a:rPr dirty="0" sz="3600" spc="-45">
                <a:latin typeface="Algerian" pitchFamily="82" charset="0"/>
              </a:rPr>
              <a:t> </a:t>
            </a:r>
            <a:r>
              <a:rPr dirty="0" sz="3600">
                <a:latin typeface="Algerian" pitchFamily="82" charset="0"/>
              </a:rPr>
              <a:t>U</a:t>
            </a:r>
            <a:r>
              <a:rPr dirty="0" sz="3600" spc="10">
                <a:latin typeface="Algerian" pitchFamily="82" charset="0"/>
              </a:rPr>
              <a:t>S</a:t>
            </a:r>
            <a:r>
              <a:rPr dirty="0" sz="3600" spc="-25">
                <a:latin typeface="Algerian" pitchFamily="82" charset="0"/>
              </a:rPr>
              <a:t>E</a:t>
            </a:r>
            <a:r>
              <a:rPr dirty="0" sz="3600" spc="-10">
                <a:latin typeface="Algerian" pitchFamily="82" charset="0"/>
              </a:rPr>
              <a:t>R</a:t>
            </a:r>
            <a:r>
              <a:rPr dirty="0" sz="3600" spc="5">
                <a:latin typeface="Algerian" pitchFamily="82" charset="0"/>
              </a:rPr>
              <a:t>S?</a:t>
            </a:r>
            <a:endParaRPr sz="3600">
              <a:latin typeface="Algerian" pitchFamily="82"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8"/>
          <p:cNvSpPr txBox="1"/>
          <p:nvPr/>
        </p:nvSpPr>
        <p:spPr>
          <a:xfrm>
            <a:off x="1023902" y="2147067"/>
            <a:ext cx="7929618" cy="3583941"/>
          </a:xfrm>
          <a:prstGeom prst="rect"/>
          <a:noFill/>
        </p:spPr>
        <p:txBody>
          <a:bodyPr rtlCol="0" wrap="square">
            <a:spAutoFit/>
          </a:bodyPr>
          <a:p>
            <a:r>
              <a:rPr dirty="0" sz="2200" lang="en-US" smtClean="0">
                <a:latin typeface="Arial Unicode MS" pitchFamily="34" charset="-128"/>
                <a:ea typeface="Arial Unicode MS" pitchFamily="34" charset="-128"/>
                <a:cs typeface="Arial Unicode MS" pitchFamily="34" charset="-128"/>
              </a:rPr>
              <a:t>The end users in employee performance analysis typically include:</a:t>
            </a:r>
          </a:p>
          <a:p>
            <a:r>
              <a:rPr dirty="0" sz="2200" lang="en-US" smtClean="0">
                <a:latin typeface="Arial Unicode MS" pitchFamily="34" charset="-128"/>
                <a:ea typeface="Arial Unicode MS" pitchFamily="34" charset="-128"/>
                <a:cs typeface="Arial Unicode MS" pitchFamily="34" charset="-128"/>
              </a:rPr>
              <a:t>1. </a:t>
            </a:r>
            <a:r>
              <a:rPr b="1" dirty="0" sz="2200" lang="en-US" smtClean="0">
                <a:latin typeface="Arial Unicode MS" pitchFamily="34" charset="-128"/>
                <a:ea typeface="Arial Unicode MS" pitchFamily="34" charset="-128"/>
                <a:cs typeface="Arial Unicode MS" pitchFamily="34" charset="-128"/>
              </a:rPr>
              <a:t>Human Resources (HR) Managers: </a:t>
            </a:r>
            <a:r>
              <a:rPr dirty="0" sz="2200" i="1" lang="en-US" smtClean="0">
                <a:latin typeface="Arial Unicode MS" pitchFamily="34" charset="-128"/>
                <a:ea typeface="Arial Unicode MS" pitchFamily="34" charset="-128"/>
                <a:cs typeface="Arial Unicode MS" pitchFamily="34" charset="-128"/>
              </a:rPr>
              <a:t>They use the insights to</a:t>
            </a:r>
          </a:p>
          <a:p>
            <a:r>
              <a:rPr dirty="0" sz="2200" i="1" lang="en-US" smtClean="0">
                <a:latin typeface="Arial Unicode MS" pitchFamily="34" charset="-128"/>
                <a:ea typeface="Arial Unicode MS" pitchFamily="34" charset="-128"/>
                <a:cs typeface="Arial Unicode MS" pitchFamily="34" charset="-128"/>
              </a:rPr>
              <a:t>make informed decisions about promotions, training, and development.</a:t>
            </a:r>
          </a:p>
          <a:p>
            <a:r>
              <a:rPr dirty="0" sz="2200" lang="en-US" smtClean="0">
                <a:latin typeface="Arial Unicode MS" pitchFamily="34" charset="-128"/>
                <a:ea typeface="Arial Unicode MS" pitchFamily="34" charset="-128"/>
                <a:cs typeface="Arial Unicode MS" pitchFamily="34" charset="-128"/>
              </a:rPr>
              <a:t>2. </a:t>
            </a:r>
            <a:r>
              <a:rPr b="1" dirty="0" sz="2200" lang="en-US" smtClean="0">
                <a:latin typeface="Arial Unicode MS" pitchFamily="34" charset="-128"/>
                <a:ea typeface="Arial Unicode MS" pitchFamily="34" charset="-128"/>
                <a:cs typeface="Arial Unicode MS" pitchFamily="34" charset="-128"/>
              </a:rPr>
              <a:t>Team Leaders and Supervisors: </a:t>
            </a:r>
            <a:r>
              <a:rPr dirty="0" sz="2200" i="1" lang="en-US" smtClean="0">
                <a:latin typeface="Arial Unicode MS" pitchFamily="34" charset="-128"/>
                <a:ea typeface="Arial Unicode MS" pitchFamily="34" charset="-128"/>
                <a:cs typeface="Arial Unicode MS" pitchFamily="34" charset="-128"/>
              </a:rPr>
              <a:t>They apply performance data</a:t>
            </a:r>
          </a:p>
          <a:p>
            <a:r>
              <a:rPr dirty="0" sz="2200" i="1" lang="en-US" smtClean="0">
                <a:latin typeface="Arial Unicode MS" pitchFamily="34" charset="-128"/>
                <a:ea typeface="Arial Unicode MS" pitchFamily="34" charset="-128"/>
                <a:cs typeface="Arial Unicode MS" pitchFamily="34" charset="-128"/>
              </a:rPr>
              <a:t>to provide feedback, set goals, and manage team performance.</a:t>
            </a:r>
          </a:p>
          <a:p>
            <a:r>
              <a:rPr dirty="0" sz="2200" lang="en-US" smtClean="0">
                <a:latin typeface="Arial Unicode MS" pitchFamily="34" charset="-128"/>
                <a:ea typeface="Arial Unicode MS" pitchFamily="34" charset="-128"/>
                <a:cs typeface="Arial Unicode MS" pitchFamily="34" charset="-128"/>
              </a:rPr>
              <a:t>3. </a:t>
            </a:r>
            <a:r>
              <a:rPr b="1" dirty="0" sz="2200" lang="en-US" smtClean="0">
                <a:latin typeface="Arial Unicode MS" pitchFamily="34" charset="-128"/>
                <a:ea typeface="Arial Unicode MS" pitchFamily="34" charset="-128"/>
                <a:cs typeface="Arial Unicode MS" pitchFamily="34" charset="-128"/>
              </a:rPr>
              <a:t>Employees:</a:t>
            </a:r>
            <a:r>
              <a:rPr dirty="0" sz="2200" lang="en-US" smtClean="0">
                <a:latin typeface="Arial Unicode MS" pitchFamily="34" charset="-128"/>
                <a:ea typeface="Arial Unicode MS" pitchFamily="34" charset="-128"/>
                <a:cs typeface="Arial Unicode MS" pitchFamily="34" charset="-128"/>
              </a:rPr>
              <a:t> </a:t>
            </a:r>
            <a:r>
              <a:rPr dirty="0" sz="2200" i="1" lang="en-US" smtClean="0">
                <a:latin typeface="Arial Unicode MS" pitchFamily="34" charset="-128"/>
                <a:ea typeface="Arial Unicode MS" pitchFamily="34" charset="-128"/>
                <a:cs typeface="Arial Unicode MS" pitchFamily="34" charset="-128"/>
              </a:rPr>
              <a:t>They benefit from feedback and performance</a:t>
            </a:r>
          </a:p>
          <a:p>
            <a:r>
              <a:rPr dirty="0" sz="2200" i="1" lang="en-US" smtClean="0">
                <a:latin typeface="Arial Unicode MS" pitchFamily="34" charset="-128"/>
                <a:ea typeface="Arial Unicode MS" pitchFamily="34" charset="-128"/>
                <a:cs typeface="Arial Unicode MS" pitchFamily="34" charset="-128"/>
              </a:rPr>
              <a:t>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latin typeface="Algerian" pitchFamily="82" charset="0"/>
              </a:rPr>
              <a:t>O</a:t>
            </a:r>
            <a:r>
              <a:rPr dirty="0" sz="3600" spc="25">
                <a:latin typeface="Algerian" pitchFamily="82" charset="0"/>
              </a:rPr>
              <a:t>U</a:t>
            </a:r>
            <a:r>
              <a:rPr dirty="0" sz="3600">
                <a:latin typeface="Algerian" pitchFamily="82" charset="0"/>
              </a:rPr>
              <a:t>R</a:t>
            </a:r>
            <a:r>
              <a:rPr dirty="0" sz="3600" spc="5">
                <a:latin typeface="Algerian" pitchFamily="82" charset="0"/>
              </a:rPr>
              <a:t> </a:t>
            </a:r>
            <a:r>
              <a:rPr dirty="0" sz="3600" spc="25">
                <a:latin typeface="Algerian" pitchFamily="82" charset="0"/>
              </a:rPr>
              <a:t>S</a:t>
            </a:r>
            <a:r>
              <a:rPr dirty="0" sz="3600" spc="10">
                <a:latin typeface="Algerian" pitchFamily="82" charset="0"/>
              </a:rPr>
              <a:t>O</a:t>
            </a:r>
            <a:r>
              <a:rPr dirty="0" sz="3600" spc="25">
                <a:latin typeface="Algerian" pitchFamily="82" charset="0"/>
              </a:rPr>
              <a:t>LU</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r>
              <a:rPr dirty="0" sz="3600" spc="-345">
                <a:latin typeface="Algerian" pitchFamily="82" charset="0"/>
              </a:rPr>
              <a:t> </a:t>
            </a:r>
            <a:r>
              <a:rPr dirty="0" sz="3600" spc="-35">
                <a:latin typeface="Algerian" pitchFamily="82" charset="0"/>
              </a:rPr>
              <a:t>A</a:t>
            </a:r>
            <a:r>
              <a:rPr dirty="0" sz="3600" spc="-5">
                <a:latin typeface="Algerian" pitchFamily="82" charset="0"/>
              </a:rPr>
              <a:t>N</a:t>
            </a:r>
            <a:r>
              <a:rPr dirty="0" sz="3600">
                <a:latin typeface="Algerian" pitchFamily="82" charset="0"/>
              </a:rPr>
              <a:t>D</a:t>
            </a:r>
            <a:r>
              <a:rPr dirty="0" sz="3600" spc="35">
                <a:latin typeface="Algerian" pitchFamily="82" charset="0"/>
              </a:rPr>
              <a:t> </a:t>
            </a:r>
            <a:r>
              <a:rPr dirty="0" sz="3600" spc="-30">
                <a:latin typeface="Algerian" pitchFamily="82" charset="0"/>
              </a:rPr>
              <a:t>I</a:t>
            </a:r>
            <a:r>
              <a:rPr dirty="0" sz="3600" spc="-35">
                <a:latin typeface="Algerian" pitchFamily="82" charset="0"/>
              </a:rPr>
              <a:t>T</a:t>
            </a:r>
            <a:r>
              <a:rPr dirty="0" sz="3600">
                <a:latin typeface="Algerian" pitchFamily="82" charset="0"/>
              </a:rPr>
              <a:t>S</a:t>
            </a:r>
            <a:r>
              <a:rPr dirty="0" sz="3600" spc="60">
                <a:latin typeface="Algerian" pitchFamily="82" charset="0"/>
              </a:rPr>
              <a:t> </a:t>
            </a:r>
            <a:r>
              <a:rPr dirty="0" sz="3600" spc="-295">
                <a:latin typeface="Algerian" pitchFamily="82" charset="0"/>
              </a:rPr>
              <a:t>V</a:t>
            </a:r>
            <a:r>
              <a:rPr dirty="0" sz="3600" spc="-35">
                <a:latin typeface="Algerian" pitchFamily="82" charset="0"/>
              </a:rPr>
              <a:t>A</a:t>
            </a:r>
            <a:r>
              <a:rPr dirty="0" sz="3600" spc="25">
                <a:latin typeface="Algerian" pitchFamily="82" charset="0"/>
              </a:rPr>
              <a:t>LU</a:t>
            </a:r>
            <a:r>
              <a:rPr dirty="0" sz="3600">
                <a:latin typeface="Algerian" pitchFamily="82" charset="0"/>
              </a:rPr>
              <a:t>E</a:t>
            </a:r>
            <a:r>
              <a:rPr dirty="0" sz="3600" spc="-65">
                <a:latin typeface="Algerian" pitchFamily="82" charset="0"/>
              </a:rPr>
              <a:t> </a:t>
            </a:r>
            <a:r>
              <a:rPr dirty="0" sz="3600" spc="-15">
                <a:latin typeface="Algerian" pitchFamily="82" charset="0"/>
              </a:rPr>
              <a:t>P</a:t>
            </a:r>
            <a:r>
              <a:rPr dirty="0" sz="3600" spc="-30">
                <a:latin typeface="Algerian" pitchFamily="82" charset="0"/>
              </a:rPr>
              <a:t>R</a:t>
            </a:r>
            <a:r>
              <a:rPr dirty="0" sz="3600" spc="10">
                <a:latin typeface="Algerian" pitchFamily="82" charset="0"/>
              </a:rPr>
              <a:t>O</a:t>
            </a:r>
            <a:r>
              <a:rPr dirty="0" sz="3600" spc="-15">
                <a:latin typeface="Algerian" pitchFamily="82" charset="0"/>
              </a:rPr>
              <a:t>P</a:t>
            </a:r>
            <a:r>
              <a:rPr dirty="0" sz="3600" spc="10">
                <a:latin typeface="Algerian" pitchFamily="82" charset="0"/>
              </a:rPr>
              <a:t>O</a:t>
            </a:r>
            <a:r>
              <a:rPr dirty="0" sz="3600" spc="25">
                <a:latin typeface="Algerian" pitchFamily="82" charset="0"/>
              </a:rPr>
              <a:t>S</a:t>
            </a:r>
            <a:r>
              <a:rPr dirty="0" sz="3600" spc="-30">
                <a:latin typeface="Algerian" pitchFamily="82" charset="0"/>
              </a:rPr>
              <a:t>I</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9"/>
          <p:cNvSpPr txBox="1"/>
          <p:nvPr/>
        </p:nvSpPr>
        <p:spPr>
          <a:xfrm>
            <a:off x="3024166" y="2930910"/>
            <a:ext cx="6858048" cy="2062103"/>
          </a:xfrm>
          <a:prstGeom prst="rect"/>
          <a:noFill/>
        </p:spPr>
        <p:txBody>
          <a:bodyPr rtlCol="0" wrap="square">
            <a:spAutoFit/>
          </a:bodyPr>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Filtering</a:t>
            </a:r>
            <a:r>
              <a:rPr dirty="0" sz="3200" lang="en-US" smtClean="0">
                <a:latin typeface="Arial Unicode MS" pitchFamily="34" charset="-128"/>
                <a:ea typeface="Arial Unicode MS" pitchFamily="34" charset="-128"/>
                <a:cs typeface="Arial Unicode MS" pitchFamily="34" charset="-128"/>
              </a:rPr>
              <a:t> - </a:t>
            </a:r>
            <a:r>
              <a:rPr dirty="0" sz="3200" i="1" lang="en-US" smtClean="0">
                <a:latin typeface="Arial Unicode MS" pitchFamily="34" charset="-128"/>
                <a:ea typeface="Arial Unicode MS" pitchFamily="34" charset="-128"/>
                <a:cs typeface="Arial Unicode MS" pitchFamily="34" charset="-128"/>
              </a:rPr>
              <a:t>To fill the missing values.</a:t>
            </a:r>
          </a:p>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Conditional formatting </a:t>
            </a: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Blank values.</a:t>
            </a:r>
          </a:p>
          <a:p>
            <a:pPr>
              <a:buFont typeface="Arial" pitchFamily="34" charset="0"/>
              <a:buChar char="•"/>
            </a:pP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Using Pivot table &amp; Chart.</a:t>
            </a:r>
            <a:endParaRPr dirty="0" sz="3200" i="1"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latin typeface="Algerian" pitchFamily="82" charset="0"/>
              </a:rPr>
              <a:t>Dataset Description</a:t>
            </a:r>
          </a:p>
        </p:txBody>
      </p:sp>
      <p:sp>
        <p:nvSpPr>
          <p:cNvPr id="1048669" name="TextBox 2"/>
          <p:cNvSpPr txBox="1"/>
          <p:nvPr/>
        </p:nvSpPr>
        <p:spPr>
          <a:xfrm>
            <a:off x="952464" y="1500174"/>
            <a:ext cx="6643734" cy="2831544"/>
          </a:xfrm>
          <a:prstGeom prst="rect"/>
          <a:noFill/>
        </p:spPr>
        <p:txBody>
          <a:bodyPr rtlCol="0" wrap="square">
            <a:spAutoFit/>
          </a:bodyPr>
          <a:p>
            <a:r>
              <a:rPr dirty="0" sz="3200" lang="en-US" smtClean="0">
                <a:latin typeface="Arial Rounded MT Bold" pitchFamily="34" charset="0"/>
              </a:rPr>
              <a:t>Employee Dataset of ABC Ltd.</a:t>
            </a:r>
          </a:p>
          <a:p>
            <a:endParaRPr dirty="0" lang="en-US" smtClean="0"/>
          </a:p>
          <a:p>
            <a:r>
              <a:rPr dirty="0" sz="3200" lang="en-US" smtClean="0"/>
              <a:t>There are 3 Features:</a:t>
            </a:r>
          </a:p>
          <a:p>
            <a:pPr>
              <a:buFont typeface="Arial" pitchFamily="34" charset="0"/>
              <a:buChar char="•"/>
            </a:pPr>
            <a:r>
              <a:rPr dirty="0" sz="3200" lang="en-US" smtClean="0"/>
              <a:t> Employment ID</a:t>
            </a:r>
          </a:p>
          <a:p>
            <a:pPr>
              <a:buFont typeface="Arial" pitchFamily="34" charset="0"/>
              <a:buChar char="•"/>
            </a:pPr>
            <a:r>
              <a:rPr dirty="0" sz="3200" lang="en-US" smtClean="0"/>
              <a:t> Name of the Employees</a:t>
            </a:r>
          </a:p>
          <a:p>
            <a:pPr>
              <a:buFont typeface="Arial" pitchFamily="34" charset="0"/>
              <a:buChar char="•"/>
            </a:pPr>
            <a:r>
              <a:rPr dirty="0" sz="3200" lang="en-US" smtClean="0"/>
              <a:t> Gender</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847668"/>
          </a:xfrm>
          <a:prstGeom prst="rect"/>
        </p:spPr>
        <p:txBody>
          <a:bodyPr bIns="0" lIns="0" rIns="0" rtlCol="0" tIns="16510" vert="horz" wrap="square">
            <a:spAutoFit/>
          </a:bodyPr>
          <a:p>
            <a:pPr marL="12700">
              <a:lnSpc>
                <a:spcPct val="100000"/>
              </a:lnSpc>
              <a:spcBef>
                <a:spcPts val="130"/>
              </a:spcBef>
            </a:pPr>
            <a:r>
              <a:rPr dirty="0" sz="4400" spc="15">
                <a:latin typeface="Algerian" pitchFamily="82" charset="0"/>
              </a:rPr>
              <a:t>THE</a:t>
            </a:r>
            <a:r>
              <a:rPr dirty="0" sz="4400" spc="20">
                <a:latin typeface="Algerian" pitchFamily="82" charset="0"/>
              </a:rPr>
              <a:t> </a:t>
            </a:r>
            <a:r>
              <a:rPr dirty="0" sz="4400" lang="en-US" spc="20">
                <a:latin typeface="Algerian" pitchFamily="82" charset="0"/>
              </a:rPr>
              <a:t>"</a:t>
            </a:r>
            <a:r>
              <a:rPr dirty="0" sz="5400" spc="10">
                <a:latin typeface="Algerian" pitchFamily="82" charset="0"/>
              </a:rPr>
              <a:t>WOW</a:t>
            </a:r>
            <a:r>
              <a:rPr dirty="0" sz="4400" lang="en-US" spc="10">
                <a:latin typeface="Algerian" pitchFamily="82" charset="0"/>
              </a:rPr>
              <a:t>"</a:t>
            </a:r>
            <a:r>
              <a:rPr dirty="0" sz="4400" spc="85">
                <a:latin typeface="Algerian" pitchFamily="82" charset="0"/>
              </a:rPr>
              <a:t> </a:t>
            </a:r>
            <a:r>
              <a:rPr dirty="0" sz="4400" spc="10">
                <a:latin typeface="Algerian" pitchFamily="82" charset="0"/>
              </a:rPr>
              <a:t>IN</a:t>
            </a:r>
            <a:r>
              <a:rPr dirty="0" sz="4400" spc="-5">
                <a:latin typeface="Algerian" pitchFamily="82" charset="0"/>
              </a:rPr>
              <a:t> </a:t>
            </a:r>
            <a:r>
              <a:rPr dirty="0" sz="4400" spc="15">
                <a:latin typeface="Algerian" pitchFamily="82" charset="0"/>
              </a:rPr>
              <a:t>OUR</a:t>
            </a:r>
            <a:r>
              <a:rPr dirty="0" sz="4400" spc="-10">
                <a:latin typeface="Algerian" pitchFamily="82" charset="0"/>
              </a:rPr>
              <a:t> </a:t>
            </a:r>
            <a:r>
              <a:rPr dirty="0" sz="4400" spc="20">
                <a:latin typeface="Algerian" pitchFamily="82" charset="0"/>
              </a:rPr>
              <a:t>SOLUTION</a:t>
            </a:r>
            <a:endParaRPr dirty="0" sz="4400">
              <a:latin typeface="Algerian" pitchFamily="82" charset="0"/>
            </a:endParaRPr>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52662" y="2357430"/>
            <a:ext cx="7572428" cy="2246769"/>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Gender Analysis of the ABC Ltd.</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Female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Using Pivot table and charts to analyze the Gender level and its attributes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91701</cp:lastModifiedBy>
  <dcterms:created xsi:type="dcterms:W3CDTF">2024-03-29T04:07:22Z</dcterms:created>
  <dcterms:modified xsi:type="dcterms:W3CDTF">2024-10-01T07:59:07Z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fb36f5617e524864a24f5ab65330f70f</vt:lpwstr>
  </property>
</Properties>
</file>