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9" r:id="rId3"/>
    <p:sldId id="257" r:id="rId4"/>
    <p:sldId id="274" r:id="rId5"/>
    <p:sldId id="275" r:id="rId6"/>
    <p:sldId id="273" r:id="rId7"/>
    <p:sldId id="272" r:id="rId8"/>
    <p:sldId id="276" r:id="rId9"/>
    <p:sldId id="268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rshithahaa/AI-driven-Crop-Disease-Prediction-and-Management-System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AI-Driven Crop Disease Prediction and Management System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GB" sz="18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ISE_23</a:t>
            </a:r>
            <a:endParaRPr sz="18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124957" y="2398404"/>
            <a:ext cx="5888509" cy="1938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</a:t>
            </a:r>
            <a:r>
              <a:rPr lang="en-GB" sz="17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Murali Parameswaran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</a:t>
            </a:r>
            <a:r>
              <a:rPr lang="en-GB" sz="17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</a:t>
            </a:r>
            <a:r>
              <a:rPr lang="en-GB" sz="17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or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School of Computer Science and Engineering</a:t>
            </a: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dirty="0">
                <a:solidFill>
                  <a:schemeClr val="bg2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Presidency University</a:t>
            </a:r>
            <a:endParaRPr sz="2000" b="1" i="0" u="none" strike="noStrike" cap="none" dirty="0">
              <a:solidFill>
                <a:schemeClr val="bg2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461410393"/>
              </p:ext>
            </p:extLst>
          </p:nvPr>
        </p:nvGraphicFramePr>
        <p:xfrm>
          <a:off x="757237" y="2523495"/>
          <a:ext cx="5194319" cy="216414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1998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5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007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7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20221ISE0077</a:t>
                      </a:r>
                      <a:endParaRPr sz="1700" b="1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 dirty="0">
                          <a:latin typeface="Sitka Text" pitchFamily="2" charset="0"/>
                          <a:ea typeface="Cambria" panose="02040503050406030204" pitchFamily="18" charset="0"/>
                        </a:rPr>
                        <a:t>HARSHITHA </a:t>
                      </a:r>
                      <a:r>
                        <a:rPr lang="en-US" sz="1800" b="1" u="none" strike="noStrike" cap="none" baseline="0" dirty="0">
                          <a:latin typeface="Sitka Text" pitchFamily="2" charset="0"/>
                          <a:ea typeface="Cambria" panose="02040503050406030204" pitchFamily="18" charset="0"/>
                        </a:rPr>
                        <a:t>V</a:t>
                      </a:r>
                      <a:endParaRPr sz="1800" b="1" u="none" strike="noStrike" cap="none" dirty="0">
                        <a:latin typeface="Sitka Text" pitchFamily="2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72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20221ISE0085</a:t>
                      </a:r>
                      <a:endParaRPr sz="1700" b="1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>
                          <a:latin typeface="Sitka Text" pitchFamily="2" charset="0"/>
                          <a:ea typeface="Cambria" panose="02040503050406030204" pitchFamily="18" charset="0"/>
                        </a:rPr>
                        <a:t>TAANYA SUBBAIAH B</a:t>
                      </a:r>
                      <a:endParaRPr sz="1700" b="1" u="none" strike="noStrike" cap="none" dirty="0">
                        <a:latin typeface="Sitka Text" pitchFamily="2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24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20221ISE0065</a:t>
                      </a:r>
                      <a:endParaRPr sz="1700" b="1" u="none" strike="noStrike" cap="none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 b="1" u="none" strike="noStrike" cap="none" dirty="0">
                          <a:latin typeface="Sitka Text" pitchFamily="2" charset="0"/>
                          <a:ea typeface="Cambria" panose="02040503050406030204" pitchFamily="18" charset="0"/>
                        </a:rPr>
                        <a:t>M ASWIN</a:t>
                      </a:r>
                      <a:endParaRPr sz="1700" b="1" u="none" strike="noStrike" cap="none" dirty="0">
                        <a:latin typeface="Sitka Text" pitchFamily="2" charset="0"/>
                        <a:ea typeface="Cambria" panose="020405030504060302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43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Information Science and Engineering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pt-BR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Zafar Ali Khan N</a:t>
            </a:r>
            <a:endParaRPr lang="en-US" sz="1800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</a:t>
            </a: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Ms. Suma N 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2886697" y="2895073"/>
            <a:ext cx="7058581" cy="1251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572632-9833-D016-AFF0-D27B7EF91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2" y="1083896"/>
            <a:ext cx="10872238" cy="487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683967" y="1227843"/>
            <a:ext cx="10925665" cy="4767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[1]. S. Mohanty, D. Hughes, and M. Salathé, “Using deep learning for image-based plant     disease detection,” Frontiers in Plant Science, vol. 7, p. 1419, Sep. 2016.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[2]. A. Too, L. Yujian, S. Njuki, and L. Yingchun, “A comparative study of fine-tuning deep learning models for plant disease identification,” Computers and Electronics in Agriculture, vol. 161, pp. 272–279, Jun. 2019.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800">
                <a:latin typeface="Cambria" panose="02040503050406030204" pitchFamily="18" charset="0"/>
                <a:ea typeface="Cambria" panose="02040503050406030204" pitchFamily="18" charset="0"/>
              </a:rPr>
              <a:t>[3].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P. Ferentinos, “Deep learning models for plant disease detection and diagnosis,” Computers and Electronics in Agriculture, vol. 145, pp. 311–318, Feb. 2018.</a:t>
            </a:r>
          </a:p>
          <a:p>
            <a:pPr marL="609600" lvl="1" indent="0">
              <a:spcBef>
                <a:spcPts val="0"/>
              </a:spcBef>
              <a:buNone/>
            </a:pPr>
            <a:endParaRPr lang="en-US" sz="1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900" dirty="0">
                <a:latin typeface="Cambria" panose="02040503050406030204" pitchFamily="18" charset="0"/>
                <a:ea typeface="Cambria" panose="02040503050406030204" pitchFamily="18" charset="0"/>
              </a:rPr>
              <a:t>        </a:t>
            </a: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PSCS_282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03315" y="1143001"/>
            <a:ext cx="11199044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Agriculture, FoodTech and Rural Development</a:t>
            </a:r>
          </a:p>
          <a:p>
            <a:pPr marL="342900" lvl="0" indent="-190500">
              <a:spcBef>
                <a:spcPts val="0"/>
              </a:spcBef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</a:t>
            </a:r>
            <a:r>
              <a:rPr lang="en-US" b="1" dirty="0">
                <a:latin typeface="Times New Roman" panose="02020603050405020304" charset="0"/>
                <a:ea typeface="Cambria" panose="02040503050406030204" pitchFamily="18" charset="0"/>
                <a:cs typeface="Times New Roman" panose="02020603050405020304" charset="0"/>
              </a:rPr>
              <a:t>(Hardware / Software / Both)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pPr marL="342900" indent="-190500">
              <a:lnSpc>
                <a:spcPct val="150000"/>
              </a:lnSpc>
              <a:spcBef>
                <a:spcPts val="0"/>
              </a:spcBef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Crop diseases cause major losses to farmers because they are hard to identify early and often require expert knowledge. Existing methods are slow and inaccurate, so we need an AI-based system that can quickly detect diseases from crop images and give farmers instant management advice.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085850"/>
            <a:ext cx="10668000" cy="5100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Git-hub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4200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&amp; Objectives: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41495" y="937636"/>
            <a:ext cx="10668000" cy="563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Problem Statement: </a:t>
            </a:r>
            <a:r>
              <a:rPr lang="en-US" sz="2200" dirty="0">
                <a:latin typeface="Cambria" pitchFamily="18" charset="0"/>
                <a:ea typeface="Cambria" pitchFamily="18" charset="0"/>
              </a:rPr>
              <a:t>Crop diseases reduce yield and cause financial loss. Farmers rely on slow and inaccurate manual inspection, and existing tools only detect diseases without giving proper solutions. A simple AI-based system is needed to quickly detect diseases and guide farmers with management advice.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Objectives:</a:t>
            </a:r>
          </a:p>
          <a:p>
            <a:r>
              <a:rPr lang="en-US" sz="2200" dirty="0">
                <a:latin typeface="Cambria" pitchFamily="18" charset="0"/>
                <a:ea typeface="Cambria" pitchFamily="18" charset="0"/>
              </a:rPr>
              <a:t>Detect crop diseases from images using AI.</a:t>
            </a:r>
          </a:p>
          <a:p>
            <a:r>
              <a:rPr lang="en-US" sz="2200" dirty="0">
                <a:latin typeface="Cambria" pitchFamily="18" charset="0"/>
                <a:ea typeface="Cambria" pitchFamily="18" charset="0"/>
              </a:rPr>
              <a:t>Provide instant diagnosis and details.</a:t>
            </a:r>
          </a:p>
          <a:p>
            <a:r>
              <a:rPr lang="en-US" sz="2200" dirty="0">
                <a:latin typeface="Cambria" pitchFamily="18" charset="0"/>
                <a:ea typeface="Cambria" pitchFamily="18" charset="0"/>
              </a:rPr>
              <a:t>Suggest treatment and preventive measures.</a:t>
            </a:r>
          </a:p>
          <a:p>
            <a:r>
              <a:rPr lang="en-US" sz="2200" dirty="0">
                <a:latin typeface="Cambria" pitchFamily="18" charset="0"/>
                <a:ea typeface="Cambria" pitchFamily="18" charset="0"/>
              </a:rPr>
              <a:t>Develop a simple and farmer-friendly app.</a:t>
            </a:r>
          </a:p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4" y="274637"/>
            <a:ext cx="10652125" cy="625475"/>
          </a:xfrm>
        </p:spPr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work: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mbria" pitchFamily="18" charset="0"/>
                <a:ea typeface="Cambria" pitchFamily="18" charset="0"/>
              </a:rPr>
              <a:t>Farmers usually identify diseases by visual/manual inspection, which is often inaccurate.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Research datasets have enabled AI training for crop disease detection.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CNN-based models like ResNet, MobileNet and EfficientNet have shown high accuracy in experiments.</a:t>
            </a:r>
          </a:p>
          <a:p>
            <a:r>
              <a:rPr lang="en-US" dirty="0">
                <a:latin typeface="Cambria" pitchFamily="18" charset="0"/>
                <a:ea typeface="Cambria" pitchFamily="18" charset="0"/>
              </a:rPr>
              <a:t>Existing apps/tools mostly focus only on detection without offering management support.</a:t>
            </a:r>
          </a:p>
        </p:txBody>
      </p:sp>
    </p:spTree>
    <p:extLst>
      <p:ext uri="{BB962C8B-B14F-4D97-AF65-F5344CB8AC3E}">
        <p14:creationId xmlns:p14="http://schemas.microsoft.com/office/powerpoint/2010/main" val="2591625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Statement: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639118" y="869622"/>
            <a:ext cx="10841681" cy="5713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en-IN" dirty="0">
                <a:latin typeface="Cambria" pitchFamily="18" charset="0"/>
                <a:ea typeface="Cambria" pitchFamily="18" charset="0"/>
              </a:rPr>
              <a:t>Agriculture is vital for food security and economy.</a:t>
            </a:r>
          </a:p>
          <a:p>
            <a:pPr lvl="0"/>
            <a:r>
              <a:rPr lang="en-IN" dirty="0">
                <a:latin typeface="Cambria" pitchFamily="18" charset="0"/>
                <a:ea typeface="Cambria" pitchFamily="18" charset="0"/>
              </a:rPr>
              <a:t>Crop losses impact farmer livelihood and productivity.</a:t>
            </a:r>
          </a:p>
          <a:p>
            <a:pPr lvl="0"/>
            <a:r>
              <a:rPr lang="en-IN" dirty="0">
                <a:latin typeface="Cambria" pitchFamily="18" charset="0"/>
                <a:ea typeface="Cambria" pitchFamily="18" charset="0"/>
              </a:rPr>
              <a:t>Misidentification delays treatment and reduces yield.</a:t>
            </a:r>
          </a:p>
          <a:p>
            <a:pPr lvl="0"/>
            <a:r>
              <a:rPr lang="en-IN" dirty="0">
                <a:latin typeface="Cambria" pitchFamily="18" charset="0"/>
                <a:ea typeface="Cambria" pitchFamily="18" charset="0"/>
              </a:rPr>
              <a:t>Farmers face knowledge and technology limitations.</a:t>
            </a:r>
          </a:p>
          <a:p>
            <a:pPr lvl="0"/>
            <a:r>
              <a:rPr lang="en-IN" dirty="0">
                <a:latin typeface="Cambria" pitchFamily="18" charset="0"/>
                <a:ea typeface="Cambria" pitchFamily="18" charset="0"/>
              </a:rPr>
              <a:t>AI can provide low-cost, reliable disease support.</a:t>
            </a:r>
          </a:p>
          <a:p>
            <a:pPr lvl="0"/>
            <a:r>
              <a:rPr lang="en-IN" dirty="0">
                <a:latin typeface="Cambria" pitchFamily="18" charset="0"/>
                <a:ea typeface="Cambria" pitchFamily="18" charset="0"/>
              </a:rPr>
              <a:t>A complete solution must cover both detection &amp; management.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altLang="en-US" dirty="0">
              <a:latin typeface="Cambria" pitchFamily="18" charset="0"/>
              <a:ea typeface="Cambria" pitchFamily="18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altLang="en-US" dirty="0">
                <a:latin typeface="Cambria" pitchFamily="18" charset="0"/>
                <a:ea typeface="Cambria" pitchFamily="18" charset="0"/>
              </a:rPr>
              <a:t> </a:t>
            </a:r>
            <a:r>
              <a:rPr lang="en-US" altLang="en-US" sz="2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Inputs</a:t>
            </a:r>
            <a:r>
              <a:rPr lang="en-US" altLang="en-US" sz="2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Leaf images, environmental data (humidity, temperature, rainfall).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Outputs</a:t>
            </a:r>
            <a:r>
              <a:rPr lang="en-US" altLang="en-US" sz="2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Disease classification, severity prediction, and treatment recommendations.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1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Challenges</a:t>
            </a:r>
            <a:r>
              <a:rPr lang="en-US" altLang="en-US" sz="2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Variability in leaf images (light, angle, background).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Need for lightweight models for mobile deployment.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1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Providing accurate management suggestions, not just detection.</a:t>
            </a:r>
            <a:endParaRPr lang="en-IN" sz="2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latin typeface="Cambria" pitchFamily="18" charset="0"/>
              <a:ea typeface="Cambria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latin typeface="Cambria" pitchFamily="18" charset="0"/>
              <a:ea typeface="Cambria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DC244-09DE-B811-4C9C-4263F1832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754" y="160933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and Requirements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</a:p>
          <a:p>
            <a:r>
              <a:rPr lang="en-IN" sz="2200" b="1" dirty="0">
                <a:latin typeface="Cambria" pitchFamily="18" charset="0"/>
                <a:ea typeface="Cambria" pitchFamily="18" charset="0"/>
              </a:rPr>
              <a:t>Programming Language:</a:t>
            </a:r>
            <a:r>
              <a:rPr lang="en-IN" sz="2200" dirty="0">
                <a:latin typeface="Cambria" pitchFamily="18" charset="0"/>
                <a:ea typeface="Cambria" pitchFamily="18" charset="0"/>
              </a:rPr>
              <a:t> Python (model)</a:t>
            </a:r>
          </a:p>
          <a:p>
            <a:r>
              <a:rPr lang="en-IN" sz="2200" b="1" dirty="0">
                <a:latin typeface="Cambria" pitchFamily="18" charset="0"/>
                <a:ea typeface="Cambria" pitchFamily="18" charset="0"/>
              </a:rPr>
              <a:t>Frameworks:</a:t>
            </a:r>
            <a:r>
              <a:rPr lang="en-IN" sz="2200" dirty="0">
                <a:latin typeface="Cambria" pitchFamily="18" charset="0"/>
                <a:ea typeface="Cambria" pitchFamily="18" charset="0"/>
              </a:rPr>
              <a:t> TensorFlow / PyTorch</a:t>
            </a:r>
          </a:p>
          <a:p>
            <a:r>
              <a:rPr lang="en-IN" sz="2200" b="1" dirty="0">
                <a:latin typeface="Cambria" pitchFamily="18" charset="0"/>
                <a:ea typeface="Cambria" pitchFamily="18" charset="0"/>
              </a:rPr>
              <a:t>Libraries:</a:t>
            </a:r>
            <a:r>
              <a:rPr lang="en-IN" sz="2200" dirty="0">
                <a:latin typeface="Cambria" pitchFamily="18" charset="0"/>
                <a:ea typeface="Cambria" pitchFamily="18" charset="0"/>
              </a:rPr>
              <a:t> OpenCV, NumPy, Pandas, Matplotlib, Scikit-learn</a:t>
            </a:r>
          </a:p>
          <a:p>
            <a:r>
              <a:rPr lang="en-IN" sz="2200" b="1" dirty="0">
                <a:latin typeface="Cambria" pitchFamily="18" charset="0"/>
                <a:ea typeface="Cambria" pitchFamily="18" charset="0"/>
              </a:rPr>
              <a:t>Version Control:</a:t>
            </a:r>
            <a:r>
              <a:rPr lang="en-IN" sz="2200" dirty="0">
                <a:latin typeface="Cambria" pitchFamily="18" charset="0"/>
                <a:ea typeface="Cambria" pitchFamily="18" charset="0"/>
              </a:rPr>
              <a:t> GitHub</a:t>
            </a:r>
          </a:p>
          <a:p>
            <a:pPr marL="76200" indent="0">
              <a:lnSpc>
                <a:spcPct val="150000"/>
              </a:lnSpc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Hardware Requirements: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Min 8GB RAM, GPU for training.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Smartphones with camera for farmer use.</a:t>
            </a:r>
          </a:p>
          <a:p>
            <a:r>
              <a:rPr 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Internet connectivity for cloud access.</a:t>
            </a:r>
            <a:endParaRPr lang="en-US" sz="22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238" y="417513"/>
            <a:ext cx="10780712" cy="811212"/>
          </a:xfrm>
        </p:spPr>
        <p:txBody>
          <a:bodyPr/>
          <a:lstStyle/>
          <a:p>
            <a:pPr lvl="0"/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Contributions:</a:t>
            </a:r>
            <a:b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7225" y="1128713"/>
            <a:ext cx="10852150" cy="5224463"/>
          </a:xfrm>
        </p:spPr>
        <p:txBody>
          <a:bodyPr/>
          <a:lstStyle/>
          <a:p>
            <a:pPr lvl="0">
              <a:lnSpc>
                <a:spcPct val="150000"/>
              </a:lnSpc>
            </a:pPr>
            <a:r>
              <a:rPr lang="en-IN" dirty="0">
                <a:latin typeface="Cambria" pitchFamily="18" charset="0"/>
                <a:ea typeface="Cambria" pitchFamily="18" charset="0"/>
              </a:rPr>
              <a:t>Combines disease detection and management advice.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Cambria" pitchFamily="18" charset="0"/>
                <a:ea typeface="Cambria" pitchFamily="18" charset="0"/>
              </a:rPr>
              <a:t>Uses deep learning like CNN/transfer learning for accuracy.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Cambria" pitchFamily="18" charset="0"/>
                <a:ea typeface="Cambria" pitchFamily="18" charset="0"/>
              </a:rPr>
              <a:t>Optimized lightweight models for mobile usage.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Cambria" pitchFamily="18" charset="0"/>
                <a:ea typeface="Cambria" pitchFamily="18" charset="0"/>
              </a:rPr>
              <a:t>Provides preventive measures, not just cures.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Cambria" pitchFamily="18" charset="0"/>
                <a:ea typeface="Cambria" pitchFamily="18" charset="0"/>
              </a:rPr>
              <a:t>User-friendly interface for non-technical farmers.</a:t>
            </a:r>
          </a:p>
          <a:p>
            <a:pPr lvl="0">
              <a:lnSpc>
                <a:spcPct val="150000"/>
              </a:lnSpc>
            </a:pPr>
            <a:r>
              <a:rPr lang="en-IN" dirty="0">
                <a:latin typeface="Cambria" pitchFamily="18" charset="0"/>
                <a:ea typeface="Cambria" pitchFamily="18" charset="0"/>
              </a:rPr>
              <a:t>Open-source design for scalability and upgrades.</a:t>
            </a:r>
          </a:p>
          <a:p>
            <a:pPr>
              <a:lnSpc>
                <a:spcPct val="150000"/>
              </a:lnSpc>
            </a:pPr>
            <a:endParaRPr lang="en-IN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80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Link: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is provided with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AI-driven-Crop-Disease-Prediction-and-Management-System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737</Words>
  <Application>Microsoft Office PowerPoint</Application>
  <PresentationFormat>Widescreen</PresentationFormat>
  <Paragraphs>114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</vt:lpstr>
      <vt:lpstr>Sitka Text</vt:lpstr>
      <vt:lpstr>Times New Roman</vt:lpstr>
      <vt:lpstr>Verdana</vt:lpstr>
      <vt:lpstr>Wingdings</vt:lpstr>
      <vt:lpstr>Bioinformatics</vt:lpstr>
      <vt:lpstr>AI-Driven Crop Disease Prediction and Management System</vt:lpstr>
      <vt:lpstr>Problem Statement Number: PSCS_282 </vt:lpstr>
      <vt:lpstr>Content:</vt:lpstr>
      <vt:lpstr>Problem Statement &amp; Objectives:</vt:lpstr>
      <vt:lpstr>Background and Related work:</vt:lpstr>
      <vt:lpstr>Analysis of Problem Statement:</vt:lpstr>
      <vt:lpstr>Technology Stack and Requirements</vt:lpstr>
      <vt:lpstr>Innovation or Novel Contributions: </vt:lpstr>
      <vt:lpstr>GitHub Link: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HARSHITHA V</cp:lastModifiedBy>
  <cp:revision>52</cp:revision>
  <dcterms:modified xsi:type="dcterms:W3CDTF">2025-08-20T09:28:38Z</dcterms:modified>
</cp:coreProperties>
</file>