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5" r:id="rId6"/>
    <p:sldId id="266" r:id="rId7"/>
    <p:sldId id="267" r:id="rId8"/>
    <p:sldId id="268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3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68EFC-FB74-4319-8D1F-D02D2C28B946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F61B3-35BA-438D-80DB-A5F2A7D8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4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2A2BF9E-8407-43DE-ABAC-ACE615160556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E29382A-4984-4947-8823-6E51BB47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1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BF9E-8407-43DE-ABAC-ACE615160556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382A-4984-4947-8823-6E51BB47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A2BF9E-8407-43DE-ABAC-ACE615160556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29382A-4984-4947-8823-6E51BB47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28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A2BF9E-8407-43DE-ABAC-ACE615160556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29382A-4984-4947-8823-6E51BB47E2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280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A2BF9E-8407-43DE-ABAC-ACE615160556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29382A-4984-4947-8823-6E51BB47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12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BF9E-8407-43DE-ABAC-ACE615160556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382A-4984-4947-8823-6E51BB47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98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BF9E-8407-43DE-ABAC-ACE615160556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382A-4984-4947-8823-6E51BB47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05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BF9E-8407-43DE-ABAC-ACE615160556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382A-4984-4947-8823-6E51BB47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89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A2BF9E-8407-43DE-ABAC-ACE615160556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29382A-4984-4947-8823-6E51BB47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8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BF9E-8407-43DE-ABAC-ACE615160556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382A-4984-4947-8823-6E51BB47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3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A2BF9E-8407-43DE-ABAC-ACE615160556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E29382A-4984-4947-8823-6E51BB47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BF9E-8407-43DE-ABAC-ACE615160556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382A-4984-4947-8823-6E51BB47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BF9E-8407-43DE-ABAC-ACE615160556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382A-4984-4947-8823-6E51BB47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1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BF9E-8407-43DE-ABAC-ACE615160556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382A-4984-4947-8823-6E51BB47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0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BF9E-8407-43DE-ABAC-ACE615160556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382A-4984-4947-8823-6E51BB47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9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BF9E-8407-43DE-ABAC-ACE615160556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382A-4984-4947-8823-6E51BB47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7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BF9E-8407-43DE-ABAC-ACE615160556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382A-4984-4947-8823-6E51BB47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7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2BF9E-8407-43DE-ABAC-ACE615160556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9382A-4984-4947-8823-6E51BB47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1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5C6B-39D4-FCD8-D4A4-179F3CE1A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facial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A769B-0A14-867D-C4AC-9CA08AAC7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28501"/>
            <a:ext cx="9448800" cy="6858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SUBMITTED BY : ASWIN EDAKKODE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2671C9-865A-EC43-E73B-45E19F527F46}"/>
              </a:ext>
            </a:extLst>
          </p:cNvPr>
          <p:cNvSpPr txBox="1">
            <a:spLocks/>
          </p:cNvSpPr>
          <p:nvPr/>
        </p:nvSpPr>
        <p:spPr>
          <a:xfrm>
            <a:off x="1329265" y="1757370"/>
            <a:ext cx="9448800" cy="1825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facial RECOGNITION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4F71149-429E-756E-1626-1E366429695C}"/>
              </a:ext>
            </a:extLst>
          </p:cNvPr>
          <p:cNvSpPr txBox="1">
            <a:spLocks/>
          </p:cNvSpPr>
          <p:nvPr/>
        </p:nvSpPr>
        <p:spPr>
          <a:xfrm>
            <a:off x="1354666" y="3611571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3903F"/>
              </a:solidFill>
            </a:endParaRPr>
          </a:p>
          <a:p>
            <a:r>
              <a:rPr lang="en-US" dirty="0">
                <a:solidFill>
                  <a:srgbClr val="F390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SUBMITTED BY : ASWIN EDAKKODE</a:t>
            </a:r>
          </a:p>
        </p:txBody>
      </p:sp>
    </p:spTree>
    <p:extLst>
      <p:ext uri="{BB962C8B-B14F-4D97-AF65-F5344CB8AC3E}">
        <p14:creationId xmlns:p14="http://schemas.microsoft.com/office/powerpoint/2010/main" val="325204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C7B5-1430-E304-282B-EA9B34BB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466" y="679703"/>
            <a:ext cx="8576733" cy="1293028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cs typeface="Mongolian Baiti" panose="03000500000000000000" pitchFamily="66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EF80A-0715-FD5D-3D79-D1E97BB46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69067"/>
            <a:ext cx="10820400" cy="394309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Facial recognition is one of the challenging concepts to implement in computer vision.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The Objective of this project is to make a Convolutional Neural Network that accurately predicts the faces across a wide range of scenarios such as dim lighting, facing from a non-frontal angle, etc.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E52667-96F3-F778-2284-DD055AAB2D0F}"/>
              </a:ext>
            </a:extLst>
          </p:cNvPr>
          <p:cNvSpPr txBox="1">
            <a:spLocks/>
          </p:cNvSpPr>
          <p:nvPr/>
        </p:nvSpPr>
        <p:spPr>
          <a:xfrm>
            <a:off x="2870199" y="64583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>
                <a:solidFill>
                  <a:srgbClr val="F390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cs typeface="Mongolian Baiti" panose="03000500000000000000" pitchFamily="66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26580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C7B5-1430-E304-282B-EA9B34BB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466" y="679703"/>
            <a:ext cx="8576733" cy="1293028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cs typeface="Mongolian Baiti" panose="03000500000000000000" pitchFamily="66" charset="0"/>
              </a:rPr>
              <a:t>How is this helpful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cs typeface="Mongolian Baiti" panose="03000500000000000000" pitchFamily="66" charset="0"/>
              </a:rPr>
              <a:t>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3B70CC3-2320-0241-AAB2-71CB09B57E71}"/>
              </a:ext>
            </a:extLst>
          </p:cNvPr>
          <p:cNvSpPr txBox="1">
            <a:spLocks/>
          </p:cNvSpPr>
          <p:nvPr/>
        </p:nvSpPr>
        <p:spPr>
          <a:xfrm>
            <a:off x="2904065" y="654302"/>
            <a:ext cx="8576733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>
                <a:solidFill>
                  <a:srgbClr val="F390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cs typeface="Mongolian Baiti" panose="03000500000000000000" pitchFamily="66" charset="0"/>
              </a:rPr>
              <a:t>How is this helpful</a:t>
            </a:r>
            <a:r>
              <a:rPr lang="en-US" dirty="0">
                <a:solidFill>
                  <a:srgbClr val="F390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cs typeface="Mongolian Baiti" panose="03000500000000000000" pitchFamily="66" charset="0"/>
              </a:rPr>
              <a:t>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B73CA9-8735-3B97-A7B2-63EE37812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70545"/>
            <a:ext cx="10820400" cy="38818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b="1" u="sng" dirty="0"/>
              <a:t>Access Control</a:t>
            </a:r>
            <a:r>
              <a:rPr lang="en-US" sz="2000" b="1" dirty="0"/>
              <a:t> </a:t>
            </a:r>
            <a:r>
              <a:rPr lang="en-US" sz="2000" dirty="0"/>
              <a:t>: Facial recognition can be used for identity verification and authorization for accessing buildings, rooms, devices, machines or other secured areas.</a:t>
            </a:r>
            <a:endParaRPr lang="en-US" sz="2000" i="0" u="sng" dirty="0">
              <a:effectLst/>
              <a:latin typeface="+mj-lt"/>
            </a:endParaRP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b="1" u="sng" dirty="0">
                <a:latin typeface="+mj-lt"/>
              </a:rPr>
              <a:t>Time &amp; Attendance</a:t>
            </a:r>
            <a:r>
              <a:rPr lang="en-US" sz="2000" dirty="0">
                <a:latin typeface="+mj-lt"/>
              </a:rPr>
              <a:t> : Facial Recognition can be used for tracking employee attendance, productivity, overtime and breaks.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b="1" u="sng" dirty="0">
                <a:latin typeface="+mj-lt"/>
              </a:rPr>
              <a:t>Personalized Customer Experiences</a:t>
            </a:r>
            <a:r>
              <a:rPr lang="en-US" sz="2000" dirty="0">
                <a:latin typeface="+mj-lt"/>
              </a:rPr>
              <a:t>: Used for analyzing customer demographics, preference, emotions and behaviors as well as providing personalized recommendations, offers according to each customer.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b="1" u="sng" dirty="0">
                <a:latin typeface="+mj-lt"/>
              </a:rPr>
              <a:t>Security &amp; Surveillance</a:t>
            </a:r>
            <a:r>
              <a:rPr lang="en-US" sz="2000" dirty="0">
                <a:latin typeface="+mj-lt"/>
              </a:rPr>
              <a:t> </a:t>
            </a:r>
            <a:r>
              <a:rPr lang="en-US" sz="2000" b="1" dirty="0">
                <a:latin typeface="+mj-lt"/>
              </a:rPr>
              <a:t>:</a:t>
            </a:r>
            <a:r>
              <a:rPr lang="en-US" sz="2000" dirty="0">
                <a:latin typeface="+mj-lt"/>
              </a:rPr>
              <a:t> Used for detecting and preventing crimes, identifying suspects or missing persons, monitoring public places or events.</a:t>
            </a:r>
            <a:endParaRPr lang="en-US" sz="20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C76C9-8884-6C4E-D4C5-72DCE333E2C7}"/>
              </a:ext>
            </a:extLst>
          </p:cNvPr>
          <p:cNvSpPr txBox="1"/>
          <p:nvPr/>
        </p:nvSpPr>
        <p:spPr>
          <a:xfrm>
            <a:off x="651933" y="1771528"/>
            <a:ext cx="10667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technology has a wide range of potential applications </a:t>
            </a:r>
          </a:p>
          <a:p>
            <a:r>
              <a:rPr lang="en-US" sz="2400" b="1" dirty="0"/>
              <a:t>in business :</a:t>
            </a:r>
          </a:p>
        </p:txBody>
      </p:sp>
    </p:spTree>
    <p:extLst>
      <p:ext uri="{BB962C8B-B14F-4D97-AF65-F5344CB8AC3E}">
        <p14:creationId xmlns:p14="http://schemas.microsoft.com/office/powerpoint/2010/main" val="168116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C7B5-1430-E304-282B-EA9B34BB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79703"/>
            <a:ext cx="8610600" cy="1293028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cs typeface="Mongolian Baiti" panose="03000500000000000000" pitchFamily="66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EF80A-0715-FD5D-3D79-D1E97BB46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7268"/>
            <a:ext cx="10820400" cy="438141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b="1" i="0" u="sng" dirty="0">
                <a:effectLst/>
              </a:rPr>
              <a:t>Data Collection</a:t>
            </a:r>
            <a:r>
              <a:rPr lang="en-US" sz="2000" b="0" i="0" dirty="0">
                <a:effectLst/>
              </a:rPr>
              <a:t>: A dataset of facial images of 40 different persons that includes different lighting conditions, poses, expressions are collected and saved in 2 folders train and test appropriately.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i="0" u="sng" dirty="0">
                <a:effectLst/>
              </a:rPr>
              <a:t>Data Preprocessing</a:t>
            </a:r>
            <a:r>
              <a:rPr lang="en-US" sz="2000" b="0" i="0" dirty="0">
                <a:effectLst/>
              </a:rPr>
              <a:t>: </a:t>
            </a:r>
            <a:r>
              <a:rPr lang="en-US" sz="2000" dirty="0"/>
              <a:t>T</a:t>
            </a:r>
            <a:r>
              <a:rPr lang="en-US" sz="2000" b="0" i="0" dirty="0">
                <a:effectLst/>
              </a:rPr>
              <a:t>echniques such as normalization, resizing, cropping, and augmentation are applied to the images.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i="0" u="sng" dirty="0">
                <a:effectLst/>
              </a:rPr>
              <a:t>Model Design </a:t>
            </a:r>
            <a:r>
              <a:rPr lang="en-US" sz="2000" b="0" i="0" dirty="0">
                <a:effectLst/>
              </a:rPr>
              <a:t>: Design a </a:t>
            </a:r>
            <a:r>
              <a:rPr lang="en-US" sz="2000" dirty="0"/>
              <a:t>C</a:t>
            </a:r>
            <a:r>
              <a:rPr lang="en-US" sz="2000" b="0" i="0" dirty="0">
                <a:effectLst/>
              </a:rPr>
              <a:t>onvolutional </a:t>
            </a:r>
            <a:r>
              <a:rPr lang="en-US" sz="2000" dirty="0"/>
              <a:t>N</a:t>
            </a:r>
            <a:r>
              <a:rPr lang="en-US" sz="2000" b="0" i="0" dirty="0">
                <a:effectLst/>
              </a:rPr>
              <a:t>eural Network (CNN) for a base model first while  </a:t>
            </a:r>
            <a:r>
              <a:rPr lang="en-US" sz="2000" dirty="0"/>
              <a:t>c</a:t>
            </a:r>
            <a:r>
              <a:rPr lang="en-US" sz="2000" b="0" i="0" dirty="0">
                <a:effectLst/>
              </a:rPr>
              <a:t>onsidering factors such as the number of layers, neurons, epochs, activation functions and regularization techniques.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i="0" u="sng" dirty="0">
                <a:effectLst/>
              </a:rPr>
              <a:t>Model Compiling</a:t>
            </a:r>
            <a:r>
              <a:rPr lang="en-US" sz="2000" b="0" i="0" dirty="0">
                <a:effectLst/>
              </a:rPr>
              <a:t> : Compile the CNN model on the dataset using appropriate hyper- parameters.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i="0" u="sng" dirty="0">
                <a:effectLst/>
              </a:rPr>
              <a:t>Model Evaluation</a:t>
            </a:r>
            <a:r>
              <a:rPr lang="en-US" sz="2000" b="0" i="0" dirty="0">
                <a:effectLst/>
              </a:rPr>
              <a:t>: </a:t>
            </a:r>
            <a:r>
              <a:rPr lang="en-US" sz="2000" dirty="0"/>
              <a:t>Performance of the model is evaluated by plotting accuracy and loss.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0" i="0" dirty="0">
                <a:effectLst/>
              </a:rPr>
              <a:t>The base model is improved by adjusting the number of layers, neurons and epochs.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E52667-96F3-F778-2284-DD055AAB2D0F}"/>
              </a:ext>
            </a:extLst>
          </p:cNvPr>
          <p:cNvSpPr txBox="1">
            <a:spLocks/>
          </p:cNvSpPr>
          <p:nvPr/>
        </p:nvSpPr>
        <p:spPr>
          <a:xfrm>
            <a:off x="2870199" y="64583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u="sng" dirty="0">
              <a:solidFill>
                <a:srgbClr val="F390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  <a:cs typeface="Mongolian Baiti" panose="03000500000000000000" pitchFamily="66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AFA006-D566-FF6B-659F-AE4CFFF719F6}"/>
              </a:ext>
            </a:extLst>
          </p:cNvPr>
          <p:cNvSpPr txBox="1">
            <a:spLocks/>
          </p:cNvSpPr>
          <p:nvPr/>
        </p:nvSpPr>
        <p:spPr>
          <a:xfrm>
            <a:off x="2865966" y="654302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>
                <a:solidFill>
                  <a:srgbClr val="F390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cs typeface="Mongolian Baiti" panose="03000500000000000000" pitchFamily="66" charset="0"/>
              </a:rPr>
              <a:t>methodology</a:t>
            </a:r>
            <a:endParaRPr lang="en-US" u="sng" dirty="0">
              <a:solidFill>
                <a:srgbClr val="F390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9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C7B5-1430-E304-282B-EA9B34BB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468" y="357975"/>
            <a:ext cx="8610600" cy="1293028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cs typeface="Mongolian Baiti" panose="03000500000000000000" pitchFamily="66" charset="0"/>
              </a:rPr>
              <a:t>Base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46FCA4-3C28-4122-BAC4-9EEF4236E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778" y="1408005"/>
            <a:ext cx="11346444" cy="2169837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F8E6A89-5873-8166-90B8-6E83717FE67E}"/>
              </a:ext>
            </a:extLst>
          </p:cNvPr>
          <p:cNvSpPr txBox="1">
            <a:spLocks/>
          </p:cNvSpPr>
          <p:nvPr/>
        </p:nvSpPr>
        <p:spPr>
          <a:xfrm>
            <a:off x="2895600" y="32173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>
                <a:solidFill>
                  <a:srgbClr val="F390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cs typeface="Mongolian Baiti" panose="03000500000000000000" pitchFamily="66" charset="0"/>
              </a:rPr>
              <a:t>Base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1133D6-3D95-BC03-9F01-08F5F758E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78" y="3723485"/>
            <a:ext cx="11346444" cy="4953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6251B8-181D-FA1C-75F3-D78D7E461581}"/>
              </a:ext>
            </a:extLst>
          </p:cNvPr>
          <p:cNvSpPr txBox="1"/>
          <p:nvPr/>
        </p:nvSpPr>
        <p:spPr>
          <a:xfrm>
            <a:off x="537633" y="4664112"/>
            <a:ext cx="11116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 Data augmentation was used in Base Model.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3 Convolutional Layers and 3 Max-pooling layers were used.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20 epochs were used for the base model.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1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C7B5-1430-E304-282B-EA9B34BB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9" y="482604"/>
            <a:ext cx="9076267" cy="1354664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cs typeface="Mongolian Baiti" panose="03000500000000000000" pitchFamily="66" charset="0"/>
              </a:rPr>
              <a:t>evaluation of the base model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E52667-96F3-F778-2284-DD055AAB2D0F}"/>
              </a:ext>
            </a:extLst>
          </p:cNvPr>
          <p:cNvSpPr txBox="1">
            <a:spLocks/>
          </p:cNvSpPr>
          <p:nvPr/>
        </p:nvSpPr>
        <p:spPr>
          <a:xfrm>
            <a:off x="2870199" y="64583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u="sng" dirty="0">
              <a:solidFill>
                <a:srgbClr val="F390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  <a:cs typeface="Mongolian Baiti" panose="03000500000000000000" pitchFamily="66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AFA006-D566-FF6B-659F-AE4CFFF719F6}"/>
              </a:ext>
            </a:extLst>
          </p:cNvPr>
          <p:cNvSpPr txBox="1">
            <a:spLocks/>
          </p:cNvSpPr>
          <p:nvPr/>
        </p:nvSpPr>
        <p:spPr>
          <a:xfrm>
            <a:off x="2865966" y="654302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u="sng" dirty="0">
              <a:solidFill>
                <a:srgbClr val="F390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  <a:cs typeface="Mongolian Baiti" panose="03000500000000000000" pitchFamily="66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2B3BB1-948C-F2FF-91B7-86666FDF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87" y="1983565"/>
            <a:ext cx="4677428" cy="32580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34E5E3-CA3C-ACE9-41D5-D5351AA19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87" y="1935710"/>
            <a:ext cx="4827913" cy="330586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45CD1AF-9E0D-0EC9-DDFF-10442B80E5E6}"/>
              </a:ext>
            </a:extLst>
          </p:cNvPr>
          <p:cNvSpPr txBox="1">
            <a:spLocks/>
          </p:cNvSpPr>
          <p:nvPr/>
        </p:nvSpPr>
        <p:spPr>
          <a:xfrm>
            <a:off x="2857499" y="454840"/>
            <a:ext cx="9076267" cy="135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>
                <a:solidFill>
                  <a:srgbClr val="F390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cs typeface="Mongolian Baiti" panose="03000500000000000000" pitchFamily="66" charset="0"/>
              </a:rPr>
              <a:t>evaluation of the base model</a:t>
            </a:r>
            <a:endParaRPr lang="en-US" u="sng" dirty="0">
              <a:solidFill>
                <a:srgbClr val="F390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  <a:cs typeface="Mongolian Baiti" panose="03000500000000000000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221F51-9914-6AFC-7A56-50F1A94FAA5F}"/>
              </a:ext>
            </a:extLst>
          </p:cNvPr>
          <p:cNvSpPr txBox="1"/>
          <p:nvPr/>
        </p:nvSpPr>
        <p:spPr>
          <a:xfrm>
            <a:off x="1168400" y="5241570"/>
            <a:ext cx="1018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model is not that great.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683395-0198-5936-6028-537F3DA3F172}"/>
              </a:ext>
            </a:extLst>
          </p:cNvPr>
          <p:cNvSpPr txBox="1"/>
          <p:nvPr/>
        </p:nvSpPr>
        <p:spPr>
          <a:xfrm>
            <a:off x="9482667" y="5851300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improve…</a:t>
            </a:r>
          </a:p>
        </p:txBody>
      </p:sp>
    </p:spTree>
    <p:extLst>
      <p:ext uri="{BB962C8B-B14F-4D97-AF65-F5344CB8AC3E}">
        <p14:creationId xmlns:p14="http://schemas.microsoft.com/office/powerpoint/2010/main" val="100592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C7B5-1430-E304-282B-EA9B34BB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468" y="357975"/>
            <a:ext cx="8610600" cy="1293028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cs typeface="Mongolian Baiti" panose="03000500000000000000" pitchFamily="66" charset="0"/>
              </a:rPr>
              <a:t>Model 2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F8E6A89-5873-8166-90B8-6E83717FE67E}"/>
              </a:ext>
            </a:extLst>
          </p:cNvPr>
          <p:cNvSpPr txBox="1">
            <a:spLocks/>
          </p:cNvSpPr>
          <p:nvPr/>
        </p:nvSpPr>
        <p:spPr>
          <a:xfrm>
            <a:off x="2895600" y="32173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u="sng" dirty="0">
              <a:solidFill>
                <a:srgbClr val="F390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  <a:cs typeface="Mongolian Baiti" panose="03000500000000000000" pitchFamily="66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FA6D989-BA8B-94C3-4ADA-12FE13952450}"/>
              </a:ext>
            </a:extLst>
          </p:cNvPr>
          <p:cNvSpPr txBox="1">
            <a:spLocks/>
          </p:cNvSpPr>
          <p:nvPr/>
        </p:nvSpPr>
        <p:spPr>
          <a:xfrm>
            <a:off x="2895600" y="33985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>
                <a:solidFill>
                  <a:srgbClr val="F390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cs typeface="Mongolian Baiti" panose="03000500000000000000" pitchFamily="66" charset="0"/>
              </a:rPr>
              <a:t>Model 2 </a:t>
            </a:r>
            <a:endParaRPr lang="en-US" u="sng" dirty="0">
              <a:solidFill>
                <a:srgbClr val="F390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  <a:cs typeface="Mongolian Baiti" panose="03000500000000000000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81D1E1-7D00-960E-7A33-C9105F21A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17938"/>
            <a:ext cx="10955868" cy="24595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CBD820-E7E3-22A6-13FD-EA7D242C9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3877452"/>
            <a:ext cx="10922001" cy="5334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1B3F7C-C928-829F-839B-B573F14E9700}"/>
              </a:ext>
            </a:extLst>
          </p:cNvPr>
          <p:cNvSpPr txBox="1"/>
          <p:nvPr/>
        </p:nvSpPr>
        <p:spPr>
          <a:xfrm>
            <a:off x="668866" y="4622800"/>
            <a:ext cx="105240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augmentation is used here.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Added one more convolutional and max-pool layer.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150 epochs were used.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0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C7B5-1430-E304-282B-EA9B34BB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9" y="482604"/>
            <a:ext cx="9076267" cy="1354664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cs typeface="Mongolian Baiti" panose="03000500000000000000" pitchFamily="66" charset="0"/>
              </a:rPr>
              <a:t>evaluation of the 2</a:t>
            </a:r>
            <a:r>
              <a:rPr lang="en-US" u="sng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cs typeface="Mongolian Baiti" panose="03000500000000000000" pitchFamily="66" charset="0"/>
              </a:rPr>
              <a:t>nd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cs typeface="Mongolian Baiti" panose="03000500000000000000" pitchFamily="66" charset="0"/>
              </a:rPr>
              <a:t> model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E52667-96F3-F778-2284-DD055AAB2D0F}"/>
              </a:ext>
            </a:extLst>
          </p:cNvPr>
          <p:cNvSpPr txBox="1">
            <a:spLocks/>
          </p:cNvSpPr>
          <p:nvPr/>
        </p:nvSpPr>
        <p:spPr>
          <a:xfrm>
            <a:off x="2870199" y="64583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u="sng" dirty="0">
              <a:solidFill>
                <a:srgbClr val="F390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  <a:cs typeface="Mongolian Baiti" panose="03000500000000000000" pitchFamily="66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AFA006-D566-FF6B-659F-AE4CFFF719F6}"/>
              </a:ext>
            </a:extLst>
          </p:cNvPr>
          <p:cNvSpPr txBox="1">
            <a:spLocks/>
          </p:cNvSpPr>
          <p:nvPr/>
        </p:nvSpPr>
        <p:spPr>
          <a:xfrm>
            <a:off x="2865966" y="654302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u="sng" dirty="0">
              <a:solidFill>
                <a:srgbClr val="F390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  <a:cs typeface="Mongolian Baiti" panose="03000500000000000000" pitchFamily="66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45CD1AF-9E0D-0EC9-DDFF-10442B80E5E6}"/>
              </a:ext>
            </a:extLst>
          </p:cNvPr>
          <p:cNvSpPr txBox="1">
            <a:spLocks/>
          </p:cNvSpPr>
          <p:nvPr/>
        </p:nvSpPr>
        <p:spPr>
          <a:xfrm>
            <a:off x="2857499" y="454840"/>
            <a:ext cx="9076267" cy="135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u="sng" dirty="0">
              <a:solidFill>
                <a:srgbClr val="F390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  <a:cs typeface="Mongolian Baiti" panose="03000500000000000000" pitchFamily="66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D2A192-8966-C192-D9E6-F3D13F400783}"/>
              </a:ext>
            </a:extLst>
          </p:cNvPr>
          <p:cNvSpPr txBox="1">
            <a:spLocks/>
          </p:cNvSpPr>
          <p:nvPr/>
        </p:nvSpPr>
        <p:spPr>
          <a:xfrm>
            <a:off x="2849032" y="457203"/>
            <a:ext cx="9076267" cy="135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>
                <a:solidFill>
                  <a:srgbClr val="F390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cs typeface="Mongolian Baiti" panose="03000500000000000000" pitchFamily="66" charset="0"/>
              </a:rPr>
              <a:t>evaluation of the 2</a:t>
            </a:r>
            <a:r>
              <a:rPr lang="en-US" u="sng" baseline="30000">
                <a:solidFill>
                  <a:srgbClr val="F390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cs typeface="Mongolian Baiti" panose="03000500000000000000" pitchFamily="66" charset="0"/>
              </a:rPr>
              <a:t>nd</a:t>
            </a:r>
            <a:r>
              <a:rPr lang="en-US" u="sng">
                <a:solidFill>
                  <a:srgbClr val="F390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cs typeface="Mongolian Baiti" panose="03000500000000000000" pitchFamily="66" charset="0"/>
              </a:rPr>
              <a:t> model</a:t>
            </a:r>
            <a:endParaRPr lang="en-US" u="sng" dirty="0">
              <a:solidFill>
                <a:srgbClr val="F390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  <a:cs typeface="Mongolian Baiti" panose="03000500000000000000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EF3DE-70FC-9965-08EC-408485A06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15" y="1809504"/>
            <a:ext cx="4667901" cy="3210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173158-7E08-1DBF-C663-3DFF23030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436" y="1749303"/>
            <a:ext cx="4648849" cy="32484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DA1C2A-7675-B0C6-ABD6-41267E0F9D90}"/>
              </a:ext>
            </a:extLst>
          </p:cNvPr>
          <p:cNvSpPr txBox="1"/>
          <p:nvPr/>
        </p:nvSpPr>
        <p:spPr>
          <a:xfrm>
            <a:off x="1320800" y="5232400"/>
            <a:ext cx="963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model has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60845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C7B5-1430-E304-282B-EA9B34BB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45835"/>
            <a:ext cx="8610600" cy="1293028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cs typeface="Mongolian Baiti" panose="03000500000000000000" pitchFamily="66" charset="0"/>
              </a:rPr>
              <a:t>conclusion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E52667-96F3-F778-2284-DD055AAB2D0F}"/>
              </a:ext>
            </a:extLst>
          </p:cNvPr>
          <p:cNvSpPr txBox="1">
            <a:spLocks/>
          </p:cNvSpPr>
          <p:nvPr/>
        </p:nvSpPr>
        <p:spPr>
          <a:xfrm>
            <a:off x="2870199" y="64583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u="sng" dirty="0">
              <a:solidFill>
                <a:srgbClr val="F390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  <a:cs typeface="Mongolian Baiti" panose="03000500000000000000" pitchFamily="66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F1BC9B3-C45B-E941-3340-3E933C7D5186}"/>
              </a:ext>
            </a:extLst>
          </p:cNvPr>
          <p:cNvSpPr txBox="1">
            <a:spLocks/>
          </p:cNvSpPr>
          <p:nvPr/>
        </p:nvSpPr>
        <p:spPr>
          <a:xfrm>
            <a:off x="2878666" y="613914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>
                <a:solidFill>
                  <a:srgbClr val="F390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  <a:cs typeface="Mongolian Baiti" panose="03000500000000000000" pitchFamily="66" charset="0"/>
              </a:rPr>
              <a:t>conclusion</a:t>
            </a:r>
            <a:endParaRPr lang="en-US" u="sng" dirty="0">
              <a:solidFill>
                <a:srgbClr val="F390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  <a:cs typeface="Mongolian Baiti" panose="03000500000000000000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ACFEDB-EAA9-98F4-8061-8DE2F26C4A7B}"/>
              </a:ext>
            </a:extLst>
          </p:cNvPr>
          <p:cNvSpPr txBox="1"/>
          <p:nvPr/>
        </p:nvSpPr>
        <p:spPr>
          <a:xfrm>
            <a:off x="838200" y="2218267"/>
            <a:ext cx="1064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model does better.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9DCBDB-59D4-AFFE-B6F6-950913E8A971}"/>
              </a:ext>
            </a:extLst>
          </p:cNvPr>
          <p:cNvSpPr txBox="1"/>
          <p:nvPr/>
        </p:nvSpPr>
        <p:spPr>
          <a:xfrm>
            <a:off x="5715004" y="6358468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briola" panose="04040605051002020D02" pitchFamily="82" charset="0"/>
              </a:rPr>
              <a:t>~THE END~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B17C92-CD8F-5EAF-E7C5-392BAEBA1291}"/>
              </a:ext>
            </a:extLst>
          </p:cNvPr>
          <p:cNvSpPr txBox="1"/>
          <p:nvPr/>
        </p:nvSpPr>
        <p:spPr>
          <a:xfrm>
            <a:off x="5698070" y="6350001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3903F"/>
                </a:solidFill>
                <a:latin typeface="Gabriola" panose="04040605051002020D02" pitchFamily="82" charset="0"/>
              </a:rPr>
              <a:t>~THE END~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FBBE22-A623-3274-0B9E-B46785B27E61}"/>
              </a:ext>
            </a:extLst>
          </p:cNvPr>
          <p:cNvSpPr txBox="1"/>
          <p:nvPr/>
        </p:nvSpPr>
        <p:spPr>
          <a:xfrm>
            <a:off x="838200" y="2807736"/>
            <a:ext cx="95885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111111"/>
                </a:solidFill>
                <a:effectLst/>
                <a:latin typeface="+mj-lt"/>
              </a:rPr>
              <a:t>The main contributions of this project are: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b="0" i="0" dirty="0">
              <a:solidFill>
                <a:srgbClr val="111111"/>
              </a:solidFill>
              <a:effectLst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111111"/>
                </a:solidFill>
                <a:effectLst/>
              </a:rPr>
              <a:t>We have demonstrated the effectiveness of CNN for face recognition tasks, as it can learn the features and patterns from the images automatically.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b="0" i="0" dirty="0">
              <a:solidFill>
                <a:srgbClr val="111111"/>
              </a:solidFill>
              <a:effectLst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111111"/>
                </a:solidFill>
                <a:effectLst/>
              </a:rPr>
              <a:t>We have shown that factors like data augmentation, epochs and number of layers can improve the performance </a:t>
            </a:r>
            <a:r>
              <a:rPr lang="en-US" dirty="0">
                <a:solidFill>
                  <a:srgbClr val="111111"/>
                </a:solidFill>
              </a:rPr>
              <a:t>of the model.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b="0" i="0" dirty="0">
              <a:solidFill>
                <a:srgbClr val="111111"/>
              </a:solidFill>
              <a:effectLst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111111"/>
                </a:solidFill>
                <a:effectLst/>
              </a:rPr>
              <a:t>Although this has good accuracy, there is always room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324754559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491</TotalTime>
  <Words>500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Eras Demi ITC</vt:lpstr>
      <vt:lpstr>Gabriola</vt:lpstr>
      <vt:lpstr>Wingdings</vt:lpstr>
      <vt:lpstr>Vapor Trail</vt:lpstr>
      <vt:lpstr>facial RECOGNITION</vt:lpstr>
      <vt:lpstr>Problem statement</vt:lpstr>
      <vt:lpstr>How is this helpful?</vt:lpstr>
      <vt:lpstr>methodology</vt:lpstr>
      <vt:lpstr>Base model</vt:lpstr>
      <vt:lpstr>evaluation of the base model</vt:lpstr>
      <vt:lpstr>Model 2 </vt:lpstr>
      <vt:lpstr>evaluation of the 2nd model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</dc:title>
  <dc:creator>Aswin E</dc:creator>
  <cp:lastModifiedBy>Aswin E</cp:lastModifiedBy>
  <cp:revision>1</cp:revision>
  <dcterms:created xsi:type="dcterms:W3CDTF">2023-04-03T05:27:00Z</dcterms:created>
  <dcterms:modified xsi:type="dcterms:W3CDTF">2023-04-03T13:38:51Z</dcterms:modified>
</cp:coreProperties>
</file>