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72" r:id="rId3"/>
    <p:sldId id="264" r:id="rId4"/>
    <p:sldId id="263" r:id="rId5"/>
    <p:sldId id="258" r:id="rId6"/>
    <p:sldId id="260" r:id="rId7"/>
    <p:sldId id="265" r:id="rId8"/>
    <p:sldId id="266" r:id="rId9"/>
    <p:sldId id="267" r:id="rId10"/>
    <p:sldId id="261" r:id="rId11"/>
    <p:sldId id="268" r:id="rId12"/>
    <p:sldId id="269" r:id="rId13"/>
    <p:sldId id="270" r:id="rId14"/>
    <p:sldId id="276" r:id="rId15"/>
    <p:sldId id="274" r:id="rId16"/>
    <p:sldId id="275" r:id="rId17"/>
    <p:sldId id="277"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win E" userId="b7d7154a0e76ffcc" providerId="LiveId" clId="{A30134D1-BCC5-4C13-AB29-3DC071950A43}"/>
    <pc:docChg chg="modSld">
      <pc:chgData name="Aswin E" userId="b7d7154a0e76ffcc" providerId="LiveId" clId="{A30134D1-BCC5-4C13-AB29-3DC071950A43}" dt="2023-04-03T02:44:42.891" v="0" actId="207"/>
      <pc:docMkLst>
        <pc:docMk/>
      </pc:docMkLst>
      <pc:sldChg chg="modSp mod">
        <pc:chgData name="Aswin E" userId="b7d7154a0e76ffcc" providerId="LiveId" clId="{A30134D1-BCC5-4C13-AB29-3DC071950A43}" dt="2023-04-03T02:44:42.891" v="0" actId="207"/>
        <pc:sldMkLst>
          <pc:docMk/>
          <pc:sldMk cId="2916676891" sldId="278"/>
        </pc:sldMkLst>
        <pc:spChg chg="mod">
          <ac:chgData name="Aswin E" userId="b7d7154a0e76ffcc" providerId="LiveId" clId="{A30134D1-BCC5-4C13-AB29-3DC071950A43}" dt="2023-04-03T02:44:42.891" v="0" actId="207"/>
          <ac:spMkLst>
            <pc:docMk/>
            <pc:sldMk cId="2916676891" sldId="278"/>
            <ac:spMk id="6" creationId="{EC2D6953-A2D2-B4C9-E216-C7B3B1CF177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93D729D-B8B0-4FFC-A473-0B285650513B}" type="datetimeFigureOut">
              <a:rPr lang="en-US" smtClean="0"/>
              <a:t>02-Apr-23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F4D8356-F8D3-4C70-89B0-EA42D10BE4F5}" type="slidenum">
              <a:rPr lang="en-US" smtClean="0"/>
              <a:t>‹#›</a:t>
            </a:fld>
            <a:endParaRPr lang="en-US"/>
          </a:p>
        </p:txBody>
      </p:sp>
    </p:spTree>
    <p:extLst>
      <p:ext uri="{BB962C8B-B14F-4D97-AF65-F5344CB8AC3E}">
        <p14:creationId xmlns:p14="http://schemas.microsoft.com/office/powerpoint/2010/main" val="458613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3D729D-B8B0-4FFC-A473-0B285650513B}" type="datetimeFigureOut">
              <a:rPr lang="en-US" smtClean="0"/>
              <a:t>02-Apr-23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D8356-F8D3-4C70-89B0-EA42D10BE4F5}" type="slidenum">
              <a:rPr lang="en-US" smtClean="0"/>
              <a:t>‹#›</a:t>
            </a:fld>
            <a:endParaRPr lang="en-US"/>
          </a:p>
        </p:txBody>
      </p:sp>
    </p:spTree>
    <p:extLst>
      <p:ext uri="{BB962C8B-B14F-4D97-AF65-F5344CB8AC3E}">
        <p14:creationId xmlns:p14="http://schemas.microsoft.com/office/powerpoint/2010/main" val="3524272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3D729D-B8B0-4FFC-A473-0B285650513B}" type="datetimeFigureOut">
              <a:rPr lang="en-US" smtClean="0"/>
              <a:t>02-Apr-23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D8356-F8D3-4C70-89B0-EA42D10BE4F5}" type="slidenum">
              <a:rPr lang="en-US" smtClean="0"/>
              <a:t>‹#›</a:t>
            </a:fld>
            <a:endParaRPr lang="en-US"/>
          </a:p>
        </p:txBody>
      </p:sp>
    </p:spTree>
    <p:extLst>
      <p:ext uri="{BB962C8B-B14F-4D97-AF65-F5344CB8AC3E}">
        <p14:creationId xmlns:p14="http://schemas.microsoft.com/office/powerpoint/2010/main" val="3655906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3D729D-B8B0-4FFC-A473-0B285650513B}" type="datetimeFigureOut">
              <a:rPr lang="en-US" smtClean="0"/>
              <a:t>02-Apr-23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D8356-F8D3-4C70-89B0-EA42D10BE4F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3834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3D729D-B8B0-4FFC-A473-0B285650513B}" type="datetimeFigureOut">
              <a:rPr lang="en-US" smtClean="0"/>
              <a:t>02-Apr-23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D8356-F8D3-4C70-89B0-EA42D10BE4F5}" type="slidenum">
              <a:rPr lang="en-US" smtClean="0"/>
              <a:t>‹#›</a:t>
            </a:fld>
            <a:endParaRPr lang="en-US"/>
          </a:p>
        </p:txBody>
      </p:sp>
    </p:spTree>
    <p:extLst>
      <p:ext uri="{BB962C8B-B14F-4D97-AF65-F5344CB8AC3E}">
        <p14:creationId xmlns:p14="http://schemas.microsoft.com/office/powerpoint/2010/main" val="1962293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3D729D-B8B0-4FFC-A473-0B285650513B}" type="datetimeFigureOut">
              <a:rPr lang="en-US" smtClean="0"/>
              <a:t>02-Apr-23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4D8356-F8D3-4C70-89B0-EA42D10BE4F5}" type="slidenum">
              <a:rPr lang="en-US" smtClean="0"/>
              <a:t>‹#›</a:t>
            </a:fld>
            <a:endParaRPr lang="en-US"/>
          </a:p>
        </p:txBody>
      </p:sp>
    </p:spTree>
    <p:extLst>
      <p:ext uri="{BB962C8B-B14F-4D97-AF65-F5344CB8AC3E}">
        <p14:creationId xmlns:p14="http://schemas.microsoft.com/office/powerpoint/2010/main" val="3002511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3D729D-B8B0-4FFC-A473-0B285650513B}" type="datetimeFigureOut">
              <a:rPr lang="en-US" smtClean="0"/>
              <a:t>02-Apr-23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4D8356-F8D3-4C70-89B0-EA42D10BE4F5}" type="slidenum">
              <a:rPr lang="en-US" smtClean="0"/>
              <a:t>‹#›</a:t>
            </a:fld>
            <a:endParaRPr lang="en-US"/>
          </a:p>
        </p:txBody>
      </p:sp>
    </p:spTree>
    <p:extLst>
      <p:ext uri="{BB962C8B-B14F-4D97-AF65-F5344CB8AC3E}">
        <p14:creationId xmlns:p14="http://schemas.microsoft.com/office/powerpoint/2010/main" val="1623304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3D729D-B8B0-4FFC-A473-0B285650513B}" type="datetimeFigureOut">
              <a:rPr lang="en-US" smtClean="0"/>
              <a:t>02-Apr-23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D8356-F8D3-4C70-89B0-EA42D10BE4F5}" type="slidenum">
              <a:rPr lang="en-US" smtClean="0"/>
              <a:t>‹#›</a:t>
            </a:fld>
            <a:endParaRPr lang="en-US"/>
          </a:p>
        </p:txBody>
      </p:sp>
    </p:spTree>
    <p:extLst>
      <p:ext uri="{BB962C8B-B14F-4D97-AF65-F5344CB8AC3E}">
        <p14:creationId xmlns:p14="http://schemas.microsoft.com/office/powerpoint/2010/main" val="846116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3D729D-B8B0-4FFC-A473-0B285650513B}" type="datetimeFigureOut">
              <a:rPr lang="en-US" smtClean="0"/>
              <a:t>02-Apr-23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D8356-F8D3-4C70-89B0-EA42D10BE4F5}" type="slidenum">
              <a:rPr lang="en-US" smtClean="0"/>
              <a:t>‹#›</a:t>
            </a:fld>
            <a:endParaRPr lang="en-US"/>
          </a:p>
        </p:txBody>
      </p:sp>
    </p:spTree>
    <p:extLst>
      <p:ext uri="{BB962C8B-B14F-4D97-AF65-F5344CB8AC3E}">
        <p14:creationId xmlns:p14="http://schemas.microsoft.com/office/powerpoint/2010/main" val="963222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3D729D-B8B0-4FFC-A473-0B285650513B}" type="datetimeFigureOut">
              <a:rPr lang="en-US" smtClean="0"/>
              <a:t>02-Apr-23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D8356-F8D3-4C70-89B0-EA42D10BE4F5}" type="slidenum">
              <a:rPr lang="en-US" smtClean="0"/>
              <a:t>‹#›</a:t>
            </a:fld>
            <a:endParaRPr lang="en-US"/>
          </a:p>
        </p:txBody>
      </p:sp>
    </p:spTree>
    <p:extLst>
      <p:ext uri="{BB962C8B-B14F-4D97-AF65-F5344CB8AC3E}">
        <p14:creationId xmlns:p14="http://schemas.microsoft.com/office/powerpoint/2010/main" val="150345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D729D-B8B0-4FFC-A473-0B285650513B}" type="datetimeFigureOut">
              <a:rPr lang="en-US" smtClean="0"/>
              <a:t>02-Apr-23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D8356-F8D3-4C70-89B0-EA42D10BE4F5}" type="slidenum">
              <a:rPr lang="en-US" smtClean="0"/>
              <a:t>‹#›</a:t>
            </a:fld>
            <a:endParaRPr lang="en-US"/>
          </a:p>
        </p:txBody>
      </p:sp>
    </p:spTree>
    <p:extLst>
      <p:ext uri="{BB962C8B-B14F-4D97-AF65-F5344CB8AC3E}">
        <p14:creationId xmlns:p14="http://schemas.microsoft.com/office/powerpoint/2010/main" val="549622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3D729D-B8B0-4FFC-A473-0B285650513B}" type="datetimeFigureOut">
              <a:rPr lang="en-US" smtClean="0"/>
              <a:t>02-Apr-23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D8356-F8D3-4C70-89B0-EA42D10BE4F5}" type="slidenum">
              <a:rPr lang="en-US" smtClean="0"/>
              <a:t>‹#›</a:t>
            </a:fld>
            <a:endParaRPr lang="en-US"/>
          </a:p>
        </p:txBody>
      </p:sp>
    </p:spTree>
    <p:extLst>
      <p:ext uri="{BB962C8B-B14F-4D97-AF65-F5344CB8AC3E}">
        <p14:creationId xmlns:p14="http://schemas.microsoft.com/office/powerpoint/2010/main" val="1847335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3D729D-B8B0-4FFC-A473-0B285650513B}" type="datetimeFigureOut">
              <a:rPr lang="en-US" smtClean="0"/>
              <a:t>02-Apr-23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4D8356-F8D3-4C70-89B0-EA42D10BE4F5}" type="slidenum">
              <a:rPr lang="en-US" smtClean="0"/>
              <a:t>‹#›</a:t>
            </a:fld>
            <a:endParaRPr lang="en-US"/>
          </a:p>
        </p:txBody>
      </p:sp>
    </p:spTree>
    <p:extLst>
      <p:ext uri="{BB962C8B-B14F-4D97-AF65-F5344CB8AC3E}">
        <p14:creationId xmlns:p14="http://schemas.microsoft.com/office/powerpoint/2010/main" val="1791049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3D729D-B8B0-4FFC-A473-0B285650513B}" type="datetimeFigureOut">
              <a:rPr lang="en-US" smtClean="0"/>
              <a:t>02-Apr-23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4D8356-F8D3-4C70-89B0-EA42D10BE4F5}" type="slidenum">
              <a:rPr lang="en-US" smtClean="0"/>
              <a:t>‹#›</a:t>
            </a:fld>
            <a:endParaRPr lang="en-US"/>
          </a:p>
        </p:txBody>
      </p:sp>
    </p:spTree>
    <p:extLst>
      <p:ext uri="{BB962C8B-B14F-4D97-AF65-F5344CB8AC3E}">
        <p14:creationId xmlns:p14="http://schemas.microsoft.com/office/powerpoint/2010/main" val="1855240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D729D-B8B0-4FFC-A473-0B285650513B}" type="datetimeFigureOut">
              <a:rPr lang="en-US" smtClean="0"/>
              <a:t>02-Apr-23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4D8356-F8D3-4C70-89B0-EA42D10BE4F5}" type="slidenum">
              <a:rPr lang="en-US" smtClean="0"/>
              <a:t>‹#›</a:t>
            </a:fld>
            <a:endParaRPr lang="en-US"/>
          </a:p>
        </p:txBody>
      </p:sp>
    </p:spTree>
    <p:extLst>
      <p:ext uri="{BB962C8B-B14F-4D97-AF65-F5344CB8AC3E}">
        <p14:creationId xmlns:p14="http://schemas.microsoft.com/office/powerpoint/2010/main" val="298812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3D729D-B8B0-4FFC-A473-0B285650513B}" type="datetimeFigureOut">
              <a:rPr lang="en-US" smtClean="0"/>
              <a:t>02-Apr-23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D8356-F8D3-4C70-89B0-EA42D10BE4F5}" type="slidenum">
              <a:rPr lang="en-US" smtClean="0"/>
              <a:t>‹#›</a:t>
            </a:fld>
            <a:endParaRPr lang="en-US"/>
          </a:p>
        </p:txBody>
      </p:sp>
    </p:spTree>
    <p:extLst>
      <p:ext uri="{BB962C8B-B14F-4D97-AF65-F5344CB8AC3E}">
        <p14:creationId xmlns:p14="http://schemas.microsoft.com/office/powerpoint/2010/main" val="301094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3D729D-B8B0-4FFC-A473-0B285650513B}" type="datetimeFigureOut">
              <a:rPr lang="en-US" smtClean="0"/>
              <a:t>02-Apr-23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D8356-F8D3-4C70-89B0-EA42D10BE4F5}" type="slidenum">
              <a:rPr lang="en-US" smtClean="0"/>
              <a:t>‹#›</a:t>
            </a:fld>
            <a:endParaRPr lang="en-US"/>
          </a:p>
        </p:txBody>
      </p:sp>
    </p:spTree>
    <p:extLst>
      <p:ext uri="{BB962C8B-B14F-4D97-AF65-F5344CB8AC3E}">
        <p14:creationId xmlns:p14="http://schemas.microsoft.com/office/powerpoint/2010/main" val="187401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93D729D-B8B0-4FFC-A473-0B285650513B}" type="datetimeFigureOut">
              <a:rPr lang="en-US" smtClean="0"/>
              <a:t>02-Apr-23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4D8356-F8D3-4C70-89B0-EA42D10BE4F5}" type="slidenum">
              <a:rPr lang="en-US" smtClean="0"/>
              <a:t>‹#›</a:t>
            </a:fld>
            <a:endParaRPr lang="en-US"/>
          </a:p>
        </p:txBody>
      </p:sp>
    </p:spTree>
    <p:extLst>
      <p:ext uri="{BB962C8B-B14F-4D97-AF65-F5344CB8AC3E}">
        <p14:creationId xmlns:p14="http://schemas.microsoft.com/office/powerpoint/2010/main" val="1794326202"/>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14775-9530-6143-166A-DBBB7745CCC0}"/>
              </a:ext>
            </a:extLst>
          </p:cNvPr>
          <p:cNvSpPr>
            <a:spLocks noGrp="1"/>
          </p:cNvSpPr>
          <p:nvPr>
            <p:ph type="ctrTitle"/>
          </p:nvPr>
        </p:nvSpPr>
        <p:spPr>
          <a:xfrm>
            <a:off x="1767946" y="1117600"/>
            <a:ext cx="8791575" cy="2387600"/>
          </a:xfrm>
          <a:effectLst>
            <a:reflection stA="32000" endPos="65000" dist="50800" dir="5400000" sy="-100000" algn="bl" rotWithShape="0"/>
            <a:softEdge rad="0"/>
          </a:effectLst>
        </p:spPr>
        <p:txBody>
          <a:bodyPr>
            <a:normAutofit/>
          </a:bodyPr>
          <a:lstStyle/>
          <a:p>
            <a:r>
              <a:rPr lang="en-US" sz="8800" b="1" u="sng" dirty="0">
                <a:solidFill>
                  <a:schemeClr val="accent2"/>
                </a:solidFill>
                <a:effectLst>
                  <a:outerShdw blurRad="38100" dist="38100" dir="2700000" algn="tl">
                    <a:srgbClr val="000000">
                      <a:alpha val="43137"/>
                    </a:srgbClr>
                  </a:outerShdw>
                </a:effectLst>
              </a:rPr>
              <a:t>Fetal health</a:t>
            </a:r>
          </a:p>
        </p:txBody>
      </p:sp>
      <p:sp>
        <p:nvSpPr>
          <p:cNvPr id="3" name="Subtitle 2">
            <a:extLst>
              <a:ext uri="{FF2B5EF4-FFF2-40B4-BE49-F238E27FC236}">
                <a16:creationId xmlns:a16="http://schemas.microsoft.com/office/drawing/2014/main" id="{81516285-B718-9491-BBAB-DC808F76AD58}"/>
              </a:ext>
            </a:extLst>
          </p:cNvPr>
          <p:cNvSpPr>
            <a:spLocks noGrp="1"/>
          </p:cNvSpPr>
          <p:nvPr>
            <p:ph type="subTitle" idx="1"/>
          </p:nvPr>
        </p:nvSpPr>
        <p:spPr>
          <a:xfrm>
            <a:off x="2384424" y="5024438"/>
            <a:ext cx="8791575" cy="1655762"/>
          </a:xfrm>
          <a:effectLst>
            <a:reflection blurRad="431800" stA="45000" endPos="65000" dist="50800" dir="5400000" sy="-100000" algn="bl" rotWithShape="0"/>
          </a:effectLst>
        </p:spPr>
        <p:txBody>
          <a:bodyPr/>
          <a:lstStyle/>
          <a:p>
            <a:r>
              <a:rPr lang="en-US" i="1" dirty="0">
                <a:solidFill>
                  <a:schemeClr val="accent2">
                    <a:lumMod val="75000"/>
                  </a:schemeClr>
                </a:solidFill>
                <a:effectLst>
                  <a:outerShdw blurRad="38100" dist="38100" dir="2700000" algn="tl">
                    <a:srgbClr val="000000">
                      <a:alpha val="43137"/>
                    </a:srgbClr>
                  </a:outerShdw>
                  <a:reflection endPos="0" dist="50800" dir="5400000" sy="-100000" algn="bl" rotWithShape="0"/>
                </a:effectLst>
                <a:latin typeface="Candara" panose="020E0502030303020204" pitchFamily="34" charset="0"/>
              </a:rPr>
              <a:t>Presented by</a:t>
            </a:r>
            <a:r>
              <a:rPr lang="en-US" i="1" dirty="0">
                <a:solidFill>
                  <a:schemeClr val="accent2">
                    <a:lumMod val="75000"/>
                  </a:schemeClr>
                </a:solidFill>
                <a:effectLst>
                  <a:outerShdw blurRad="38100" dist="38100" dir="2700000" algn="tl">
                    <a:srgbClr val="000000">
                      <a:alpha val="43137"/>
                    </a:srgbClr>
                  </a:outerShdw>
                  <a:reflection stA="0" endPos="65000" dist="50800" dir="5400000" sy="-100000" algn="bl" rotWithShape="0"/>
                </a:effectLst>
                <a:latin typeface="Candara" panose="020E0502030303020204" pitchFamily="34" charset="0"/>
              </a:rPr>
              <a:t> : </a:t>
            </a:r>
            <a:r>
              <a:rPr lang="en-US" i="1" dirty="0">
                <a:solidFill>
                  <a:schemeClr val="tx1">
                    <a:lumMod val="95000"/>
                  </a:schemeClr>
                </a:solidFill>
                <a:effectLst>
                  <a:outerShdw blurRad="38100" dist="38100" dir="2700000" algn="tl">
                    <a:srgbClr val="000000">
                      <a:alpha val="43137"/>
                    </a:srgbClr>
                  </a:outerShdw>
                </a:effectLst>
                <a:latin typeface="Candara" panose="020E0502030303020204" pitchFamily="34" charset="0"/>
              </a:rPr>
              <a:t>ASWIN EDAKKODE</a:t>
            </a:r>
          </a:p>
          <a:p>
            <a:r>
              <a:rPr lang="en-US" i="1" dirty="0">
                <a:solidFill>
                  <a:schemeClr val="accent2">
                    <a:lumMod val="75000"/>
                  </a:schemeClr>
                </a:solidFill>
                <a:effectLst>
                  <a:outerShdw blurRad="38100" dist="38100" dir="2700000" algn="tl">
                    <a:srgbClr val="000000">
                      <a:alpha val="43137"/>
                    </a:srgbClr>
                  </a:outerShdw>
                </a:effectLst>
                <a:latin typeface="Candara" panose="020E0502030303020204" pitchFamily="34" charset="0"/>
              </a:rPr>
              <a:t>LAST UPDATED : </a:t>
            </a:r>
            <a:r>
              <a:rPr lang="en-US" i="1" dirty="0">
                <a:solidFill>
                  <a:schemeClr val="tx1"/>
                </a:solidFill>
                <a:effectLst>
                  <a:outerShdw blurRad="38100" dist="38100" dir="2700000" algn="tl">
                    <a:srgbClr val="000000">
                      <a:alpha val="43137"/>
                    </a:srgbClr>
                  </a:outerShdw>
                </a:effectLst>
                <a:latin typeface="Candara" panose="020E0502030303020204" pitchFamily="34" charset="0"/>
              </a:rPr>
              <a:t>23 – 02 – 2023 </a:t>
            </a:r>
          </a:p>
        </p:txBody>
      </p:sp>
      <p:sp>
        <p:nvSpPr>
          <p:cNvPr id="4" name="Title 1">
            <a:extLst>
              <a:ext uri="{FF2B5EF4-FFF2-40B4-BE49-F238E27FC236}">
                <a16:creationId xmlns:a16="http://schemas.microsoft.com/office/drawing/2014/main" id="{81B6F02E-612A-2A5E-B7D5-FFA167698AB7}"/>
              </a:ext>
            </a:extLst>
          </p:cNvPr>
          <p:cNvSpPr txBox="1">
            <a:spLocks/>
          </p:cNvSpPr>
          <p:nvPr/>
        </p:nvSpPr>
        <p:spPr>
          <a:xfrm>
            <a:off x="1725612" y="1083729"/>
            <a:ext cx="8791575" cy="2387600"/>
          </a:xfrm>
          <a:prstGeom prst="rect">
            <a:avLst/>
          </a:prstGeom>
          <a:effectLst>
            <a:reflection stA="32000" endPos="65000" dist="50800" dir="5400000" sy="-100000" algn="bl" rotWithShape="0"/>
            <a:softEdge rad="0"/>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8800" b="1" u="sng" dirty="0">
                <a:effectLst>
                  <a:outerShdw blurRad="38100" dist="38100" dir="2700000" algn="tl">
                    <a:srgbClr val="000000">
                      <a:alpha val="43137"/>
                    </a:srgbClr>
                  </a:outerShdw>
                </a:effectLst>
              </a:rPr>
              <a:t>Fetal health</a:t>
            </a:r>
          </a:p>
        </p:txBody>
      </p:sp>
      <p:sp>
        <p:nvSpPr>
          <p:cNvPr id="5" name="Title 1">
            <a:extLst>
              <a:ext uri="{FF2B5EF4-FFF2-40B4-BE49-F238E27FC236}">
                <a16:creationId xmlns:a16="http://schemas.microsoft.com/office/drawing/2014/main" id="{269C0006-3A3E-DEA9-F0CE-DBAF8319E8C6}"/>
              </a:ext>
            </a:extLst>
          </p:cNvPr>
          <p:cNvSpPr txBox="1">
            <a:spLocks/>
          </p:cNvSpPr>
          <p:nvPr/>
        </p:nvSpPr>
        <p:spPr>
          <a:xfrm>
            <a:off x="1691745" y="1058328"/>
            <a:ext cx="8791575" cy="2387600"/>
          </a:xfrm>
          <a:prstGeom prst="rect">
            <a:avLst/>
          </a:prstGeom>
          <a:effectLst>
            <a:reflection stA="32000" endPos="65000" dist="50800" dir="5400000" sy="-100000" algn="bl" rotWithShape="0"/>
            <a:softEdge rad="0"/>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8800" b="1" u="sng" dirty="0">
                <a:effectLst>
                  <a:outerShdw blurRad="38100" dist="38100" dir="2700000" algn="tl">
                    <a:srgbClr val="000000">
                      <a:alpha val="43137"/>
                    </a:srgbClr>
                  </a:outerShdw>
                </a:effectLst>
              </a:rPr>
              <a:t>Fetal health</a:t>
            </a:r>
          </a:p>
        </p:txBody>
      </p:sp>
    </p:spTree>
    <p:extLst>
      <p:ext uri="{BB962C8B-B14F-4D97-AF65-F5344CB8AC3E}">
        <p14:creationId xmlns:p14="http://schemas.microsoft.com/office/powerpoint/2010/main" val="20089275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81C3-A84E-471A-BAA0-F22AE15AA166}"/>
              </a:ext>
            </a:extLst>
          </p:cNvPr>
          <p:cNvSpPr>
            <a:spLocks noGrp="1"/>
          </p:cNvSpPr>
          <p:nvPr>
            <p:ph type="title"/>
          </p:nvPr>
        </p:nvSpPr>
        <p:spPr>
          <a:xfrm>
            <a:off x="1666347" y="165580"/>
            <a:ext cx="9905998" cy="1478570"/>
          </a:xfrm>
        </p:spPr>
        <p:txBody>
          <a:bodyPr/>
          <a:lstStyle/>
          <a:p>
            <a:r>
              <a:rPr lang="en-US" b="1" u="sng" dirty="0">
                <a:solidFill>
                  <a:srgbClr val="FF0000"/>
                </a:solidFill>
                <a:effectLst>
                  <a:outerShdw blurRad="38100" dist="38100" dir="2700000" algn="tl">
                    <a:srgbClr val="000000">
                      <a:alpha val="43137"/>
                    </a:srgbClr>
                  </a:outerShdw>
                </a:effectLst>
              </a:rPr>
              <a:t>Baseline</a:t>
            </a:r>
          </a:p>
        </p:txBody>
      </p:sp>
      <p:pic>
        <p:nvPicPr>
          <p:cNvPr id="5" name="Picture 4">
            <a:extLst>
              <a:ext uri="{FF2B5EF4-FFF2-40B4-BE49-F238E27FC236}">
                <a16:creationId xmlns:a16="http://schemas.microsoft.com/office/drawing/2014/main" id="{90E62AAE-E66E-1033-CFE8-D3714408B7E1}"/>
              </a:ext>
            </a:extLst>
          </p:cNvPr>
          <p:cNvPicPr>
            <a:picLocks noChangeAspect="1"/>
          </p:cNvPicPr>
          <p:nvPr/>
        </p:nvPicPr>
        <p:blipFill>
          <a:blip r:embed="rId2"/>
          <a:stretch>
            <a:fillRect/>
          </a:stretch>
        </p:blipFill>
        <p:spPr>
          <a:xfrm>
            <a:off x="852976" y="2032000"/>
            <a:ext cx="5766370" cy="3826482"/>
          </a:xfrm>
          <a:prstGeom prst="rect">
            <a:avLst/>
          </a:prstGeom>
        </p:spPr>
      </p:pic>
      <p:pic>
        <p:nvPicPr>
          <p:cNvPr id="7" name="Picture 6">
            <a:extLst>
              <a:ext uri="{FF2B5EF4-FFF2-40B4-BE49-F238E27FC236}">
                <a16:creationId xmlns:a16="http://schemas.microsoft.com/office/drawing/2014/main" id="{BC33DD9F-DD4C-6066-FA3A-A29771416C97}"/>
              </a:ext>
            </a:extLst>
          </p:cNvPr>
          <p:cNvPicPr>
            <a:picLocks noChangeAspect="1"/>
          </p:cNvPicPr>
          <p:nvPr/>
        </p:nvPicPr>
        <p:blipFill>
          <a:blip r:embed="rId3"/>
          <a:stretch>
            <a:fillRect/>
          </a:stretch>
        </p:blipFill>
        <p:spPr>
          <a:xfrm>
            <a:off x="7511892" y="3682775"/>
            <a:ext cx="3498783" cy="2667538"/>
          </a:xfrm>
          <a:prstGeom prst="rect">
            <a:avLst/>
          </a:prstGeom>
        </p:spPr>
      </p:pic>
      <p:pic>
        <p:nvPicPr>
          <p:cNvPr id="4" name="Picture 3">
            <a:extLst>
              <a:ext uri="{FF2B5EF4-FFF2-40B4-BE49-F238E27FC236}">
                <a16:creationId xmlns:a16="http://schemas.microsoft.com/office/drawing/2014/main" id="{5182E434-B361-F56F-FA42-C6B168222718}"/>
              </a:ext>
            </a:extLst>
          </p:cNvPr>
          <p:cNvPicPr>
            <a:picLocks noChangeAspect="1"/>
          </p:cNvPicPr>
          <p:nvPr/>
        </p:nvPicPr>
        <p:blipFill>
          <a:blip r:embed="rId4"/>
          <a:stretch>
            <a:fillRect/>
          </a:stretch>
        </p:blipFill>
        <p:spPr>
          <a:xfrm>
            <a:off x="8465834" y="672832"/>
            <a:ext cx="1590897" cy="2857899"/>
          </a:xfrm>
          <a:prstGeom prst="rect">
            <a:avLst/>
          </a:prstGeom>
        </p:spPr>
      </p:pic>
      <p:sp>
        <p:nvSpPr>
          <p:cNvPr id="8" name="TextBox 7">
            <a:extLst>
              <a:ext uri="{FF2B5EF4-FFF2-40B4-BE49-F238E27FC236}">
                <a16:creationId xmlns:a16="http://schemas.microsoft.com/office/drawing/2014/main" id="{D17C27DC-EC23-4C84-E405-D6F17AC6DF9C}"/>
              </a:ext>
            </a:extLst>
          </p:cNvPr>
          <p:cNvSpPr txBox="1"/>
          <p:nvPr/>
        </p:nvSpPr>
        <p:spPr>
          <a:xfrm>
            <a:off x="1666347" y="1316343"/>
            <a:ext cx="6104466" cy="369332"/>
          </a:xfrm>
          <a:prstGeom prst="rect">
            <a:avLst/>
          </a:prstGeom>
          <a:noFill/>
        </p:spPr>
        <p:txBody>
          <a:bodyPr wrap="square">
            <a:spAutoFit/>
          </a:bodyPr>
          <a:lstStyle/>
          <a:p>
            <a:pPr marL="285750" indent="-285750">
              <a:buFont typeface="Wingdings" panose="05000000000000000000" pitchFamily="2" charset="2"/>
              <a:buChar char="Ø"/>
            </a:pPr>
            <a:r>
              <a:rPr lang="en-US" i="0" dirty="0">
                <a:effectLst>
                  <a:outerShdw blurRad="38100" dist="38100" dir="2700000" algn="tl">
                    <a:srgbClr val="000000">
                      <a:alpha val="43137"/>
                    </a:srgbClr>
                  </a:outerShdw>
                </a:effectLst>
                <a:latin typeface="Bahnschrift Light SemiCondensed" panose="020B0502040204020203" pitchFamily="34" charset="0"/>
                <a:ea typeface="Cascadia Mono ExtraLight" panose="020B0609020000020004" pitchFamily="49" charset="0"/>
                <a:cs typeface="Cascadia Mono ExtraLight" panose="020B0609020000020004" pitchFamily="49" charset="0"/>
              </a:rPr>
              <a:t>Fetal Heart Rate </a:t>
            </a:r>
            <a:r>
              <a:rPr lang="en-US" dirty="0">
                <a:effectLst>
                  <a:outerShdw blurRad="38100" dist="38100" dir="2700000" algn="tl">
                    <a:srgbClr val="000000">
                      <a:alpha val="43137"/>
                    </a:srgbClr>
                  </a:outerShdw>
                </a:effectLst>
                <a:latin typeface="Bahnschrift Light SemiCondensed" panose="020B0502040204020203" pitchFamily="34" charset="0"/>
                <a:ea typeface="Cascadia Mono ExtraLight" panose="020B0609020000020004" pitchFamily="49" charset="0"/>
                <a:cs typeface="Cascadia Mono ExtraLight" panose="020B0609020000020004" pitchFamily="49" charset="0"/>
              </a:rPr>
              <a:t>B</a:t>
            </a:r>
            <a:r>
              <a:rPr lang="en-US" i="0" dirty="0">
                <a:effectLst>
                  <a:outerShdw blurRad="38100" dist="38100" dir="2700000" algn="tl">
                    <a:srgbClr val="000000">
                      <a:alpha val="43137"/>
                    </a:srgbClr>
                  </a:outerShdw>
                </a:effectLst>
                <a:latin typeface="Bahnschrift Light SemiCondensed" panose="020B0502040204020203" pitchFamily="34" charset="0"/>
                <a:ea typeface="Cascadia Mono ExtraLight" panose="020B0609020000020004" pitchFamily="49" charset="0"/>
                <a:cs typeface="Cascadia Mono ExtraLight" panose="020B0609020000020004" pitchFamily="49" charset="0"/>
              </a:rPr>
              <a:t>aseline (beats per minute)</a:t>
            </a:r>
            <a:endParaRPr lang="en-US" dirty="0">
              <a:effectLst>
                <a:outerShdw blurRad="38100" dist="38100" dir="2700000" algn="tl">
                  <a:srgbClr val="000000">
                    <a:alpha val="43137"/>
                  </a:srgbClr>
                </a:outerShdw>
              </a:effectLst>
              <a:latin typeface="Bahnschrift Light SemiCondensed" panose="020B0502040204020203" pitchFamily="34" charset="0"/>
              <a:ea typeface="Cascadia Mono ExtraLight" panose="020B0609020000020004" pitchFamily="49" charset="0"/>
              <a:cs typeface="Cascadia Mono ExtraLight" panose="020B0609020000020004" pitchFamily="49" charset="0"/>
            </a:endParaRPr>
          </a:p>
        </p:txBody>
      </p:sp>
      <p:sp>
        <p:nvSpPr>
          <p:cNvPr id="9" name="Title 1">
            <a:extLst>
              <a:ext uri="{FF2B5EF4-FFF2-40B4-BE49-F238E27FC236}">
                <a16:creationId xmlns:a16="http://schemas.microsoft.com/office/drawing/2014/main" id="{6A3DBC2A-9DEB-A8AE-94C9-DF51D907554D}"/>
              </a:ext>
            </a:extLst>
          </p:cNvPr>
          <p:cNvSpPr txBox="1">
            <a:spLocks/>
          </p:cNvSpPr>
          <p:nvPr/>
        </p:nvSpPr>
        <p:spPr>
          <a:xfrm>
            <a:off x="1615545" y="156303"/>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u="sng">
                <a:effectLst>
                  <a:outerShdw blurRad="38100" dist="38100" dir="2700000" algn="tl">
                    <a:srgbClr val="000000">
                      <a:alpha val="43137"/>
                    </a:srgbClr>
                  </a:outerShdw>
                </a:effectLst>
              </a:rPr>
              <a:t>Baseline</a:t>
            </a:r>
            <a:endParaRPr lang="en-US"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04685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F4FB-DC81-6D47-A4F3-BA3E82DAA382}"/>
              </a:ext>
            </a:extLst>
          </p:cNvPr>
          <p:cNvSpPr>
            <a:spLocks noGrp="1"/>
          </p:cNvSpPr>
          <p:nvPr>
            <p:ph type="title"/>
          </p:nvPr>
        </p:nvSpPr>
        <p:spPr>
          <a:xfrm>
            <a:off x="1310746" y="627040"/>
            <a:ext cx="9905998" cy="1478570"/>
          </a:xfrm>
        </p:spPr>
        <p:txBody>
          <a:bodyPr/>
          <a:lstStyle/>
          <a:p>
            <a:r>
              <a:rPr lang="en-US" b="1" u="sng" dirty="0">
                <a:solidFill>
                  <a:srgbClr val="FF0000"/>
                </a:solidFill>
                <a:effectLst>
                  <a:outerShdw blurRad="38100" dist="38100" dir="2700000" algn="tl">
                    <a:srgbClr val="000000">
                      <a:alpha val="43137"/>
                    </a:srgbClr>
                  </a:outerShdw>
                </a:effectLst>
              </a:rPr>
              <a:t>Accelerations</a:t>
            </a:r>
          </a:p>
        </p:txBody>
      </p:sp>
      <p:pic>
        <p:nvPicPr>
          <p:cNvPr id="5" name="Picture 4">
            <a:extLst>
              <a:ext uri="{FF2B5EF4-FFF2-40B4-BE49-F238E27FC236}">
                <a16:creationId xmlns:a16="http://schemas.microsoft.com/office/drawing/2014/main" id="{7FC96267-2D08-1063-BC27-6CD9178C9A79}"/>
              </a:ext>
            </a:extLst>
          </p:cNvPr>
          <p:cNvPicPr>
            <a:picLocks noChangeAspect="1"/>
          </p:cNvPicPr>
          <p:nvPr/>
        </p:nvPicPr>
        <p:blipFill>
          <a:blip r:embed="rId2"/>
          <a:stretch>
            <a:fillRect/>
          </a:stretch>
        </p:blipFill>
        <p:spPr>
          <a:xfrm>
            <a:off x="6472881" y="1319968"/>
            <a:ext cx="4188577" cy="2766336"/>
          </a:xfrm>
          <a:prstGeom prst="rect">
            <a:avLst/>
          </a:prstGeom>
        </p:spPr>
      </p:pic>
      <p:pic>
        <p:nvPicPr>
          <p:cNvPr id="7" name="Picture 6">
            <a:extLst>
              <a:ext uri="{FF2B5EF4-FFF2-40B4-BE49-F238E27FC236}">
                <a16:creationId xmlns:a16="http://schemas.microsoft.com/office/drawing/2014/main" id="{49E37D1D-7CBF-6A3D-B0F7-45564D5680C3}"/>
              </a:ext>
            </a:extLst>
          </p:cNvPr>
          <p:cNvPicPr>
            <a:picLocks noChangeAspect="1"/>
          </p:cNvPicPr>
          <p:nvPr/>
        </p:nvPicPr>
        <p:blipFill>
          <a:blip r:embed="rId3"/>
          <a:stretch>
            <a:fillRect/>
          </a:stretch>
        </p:blipFill>
        <p:spPr>
          <a:xfrm>
            <a:off x="1141413" y="2336397"/>
            <a:ext cx="4401164" cy="3486637"/>
          </a:xfrm>
          <a:prstGeom prst="rect">
            <a:avLst/>
          </a:prstGeom>
        </p:spPr>
      </p:pic>
      <p:pic>
        <p:nvPicPr>
          <p:cNvPr id="9" name="Picture 8">
            <a:extLst>
              <a:ext uri="{FF2B5EF4-FFF2-40B4-BE49-F238E27FC236}">
                <a16:creationId xmlns:a16="http://schemas.microsoft.com/office/drawing/2014/main" id="{3735317A-486B-BF5D-4B5A-137E74856227}"/>
              </a:ext>
            </a:extLst>
          </p:cNvPr>
          <p:cNvPicPr>
            <a:picLocks noChangeAspect="1"/>
          </p:cNvPicPr>
          <p:nvPr/>
        </p:nvPicPr>
        <p:blipFill>
          <a:blip r:embed="rId4"/>
          <a:stretch>
            <a:fillRect/>
          </a:stretch>
        </p:blipFill>
        <p:spPr>
          <a:xfrm>
            <a:off x="7879318" y="4317091"/>
            <a:ext cx="1375704" cy="2366211"/>
          </a:xfrm>
          <a:prstGeom prst="rect">
            <a:avLst/>
          </a:prstGeom>
        </p:spPr>
      </p:pic>
      <p:sp>
        <p:nvSpPr>
          <p:cNvPr id="8" name="TextBox 7">
            <a:extLst>
              <a:ext uri="{FF2B5EF4-FFF2-40B4-BE49-F238E27FC236}">
                <a16:creationId xmlns:a16="http://schemas.microsoft.com/office/drawing/2014/main" id="{0211CF9F-C63F-4359-F6CD-82A32B479102}"/>
              </a:ext>
            </a:extLst>
          </p:cNvPr>
          <p:cNvSpPr txBox="1"/>
          <p:nvPr/>
        </p:nvSpPr>
        <p:spPr>
          <a:xfrm>
            <a:off x="1300355" y="1736278"/>
            <a:ext cx="6104466" cy="369332"/>
          </a:xfrm>
          <a:prstGeom prst="rect">
            <a:avLst/>
          </a:prstGeom>
          <a:noFill/>
        </p:spPr>
        <p:txBody>
          <a:bodyPr wrap="square">
            <a:spAutoFit/>
          </a:bodyPr>
          <a:lstStyle/>
          <a:p>
            <a:pPr marL="285750" indent="-285750">
              <a:buFont typeface="Wingdings" panose="05000000000000000000" pitchFamily="2" charset="2"/>
              <a:buChar char="Ø"/>
            </a:pPr>
            <a:r>
              <a:rPr lang="en-US" b="0" i="0" dirty="0">
                <a:effectLst>
                  <a:outerShdw blurRad="38100" dist="38100" dir="2700000" algn="tl">
                    <a:srgbClr val="000000">
                      <a:alpha val="43137"/>
                    </a:srgbClr>
                  </a:outerShdw>
                </a:effectLst>
                <a:latin typeface="Bahnschrift Light SemiCondensed" panose="020B0502040204020203" pitchFamily="34" charset="0"/>
              </a:rPr>
              <a:t>Number of accelerations per second</a:t>
            </a:r>
            <a:endParaRPr lang="en-US" dirty="0">
              <a:effectLst>
                <a:outerShdw blurRad="38100" dist="38100" dir="2700000" algn="tl">
                  <a:srgbClr val="000000">
                    <a:alpha val="43137"/>
                  </a:srgbClr>
                </a:outerShdw>
              </a:effectLst>
              <a:latin typeface="Bahnschrift Light SemiCondensed" panose="020B0502040204020203" pitchFamily="34" charset="0"/>
            </a:endParaRPr>
          </a:p>
        </p:txBody>
      </p:sp>
      <p:sp>
        <p:nvSpPr>
          <p:cNvPr id="10" name="Title 1">
            <a:extLst>
              <a:ext uri="{FF2B5EF4-FFF2-40B4-BE49-F238E27FC236}">
                <a16:creationId xmlns:a16="http://schemas.microsoft.com/office/drawing/2014/main" id="{1F3E1FF7-E958-5D8F-9D6B-2D6432601F7D}"/>
              </a:ext>
            </a:extLst>
          </p:cNvPr>
          <p:cNvSpPr txBox="1">
            <a:spLocks/>
          </p:cNvSpPr>
          <p:nvPr/>
        </p:nvSpPr>
        <p:spPr>
          <a:xfrm>
            <a:off x="1273367" y="610106"/>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u="sng" dirty="0">
                <a:effectLst>
                  <a:outerShdw blurRad="38100" dist="38100" dir="2700000" algn="tl">
                    <a:srgbClr val="000000">
                      <a:alpha val="43137"/>
                    </a:srgbClr>
                  </a:outerShdw>
                </a:effectLst>
              </a:rPr>
              <a:t>Accelerations</a:t>
            </a:r>
          </a:p>
        </p:txBody>
      </p:sp>
    </p:spTree>
    <p:extLst>
      <p:ext uri="{BB962C8B-B14F-4D97-AF65-F5344CB8AC3E}">
        <p14:creationId xmlns:p14="http://schemas.microsoft.com/office/powerpoint/2010/main" val="2918276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FB72C-133F-7494-452C-289B975D7AF1}"/>
              </a:ext>
            </a:extLst>
          </p:cNvPr>
          <p:cNvSpPr>
            <a:spLocks noGrp="1"/>
          </p:cNvSpPr>
          <p:nvPr>
            <p:ph type="title"/>
          </p:nvPr>
        </p:nvSpPr>
        <p:spPr>
          <a:xfrm>
            <a:off x="1143001" y="-78794"/>
            <a:ext cx="9905998" cy="1125687"/>
          </a:xfrm>
        </p:spPr>
        <p:txBody>
          <a:bodyPr/>
          <a:lstStyle/>
          <a:p>
            <a:r>
              <a:rPr lang="en-US" b="1" u="sng" dirty="0">
                <a:solidFill>
                  <a:srgbClr val="FF0000"/>
                </a:solidFill>
                <a:effectLst>
                  <a:outerShdw blurRad="38100" dist="38100" dir="2700000" algn="tl">
                    <a:srgbClr val="000000">
                      <a:alpha val="43137"/>
                    </a:srgbClr>
                  </a:outerShdw>
                </a:effectLst>
              </a:rPr>
              <a:t>Histogram tendency</a:t>
            </a:r>
          </a:p>
        </p:txBody>
      </p:sp>
      <p:pic>
        <p:nvPicPr>
          <p:cNvPr id="4" name="Picture 3">
            <a:extLst>
              <a:ext uri="{FF2B5EF4-FFF2-40B4-BE49-F238E27FC236}">
                <a16:creationId xmlns:a16="http://schemas.microsoft.com/office/drawing/2014/main" id="{01BA1183-57D1-DA66-9134-E4201A0E1F9A}"/>
              </a:ext>
            </a:extLst>
          </p:cNvPr>
          <p:cNvPicPr>
            <a:picLocks noChangeAspect="1"/>
          </p:cNvPicPr>
          <p:nvPr/>
        </p:nvPicPr>
        <p:blipFill>
          <a:blip r:embed="rId2"/>
          <a:stretch>
            <a:fillRect/>
          </a:stretch>
        </p:blipFill>
        <p:spPr>
          <a:xfrm>
            <a:off x="2182972" y="4801148"/>
            <a:ext cx="2285161" cy="1248975"/>
          </a:xfrm>
          <a:prstGeom prst="rect">
            <a:avLst/>
          </a:prstGeom>
        </p:spPr>
      </p:pic>
      <p:pic>
        <p:nvPicPr>
          <p:cNvPr id="8" name="Picture 7">
            <a:extLst>
              <a:ext uri="{FF2B5EF4-FFF2-40B4-BE49-F238E27FC236}">
                <a16:creationId xmlns:a16="http://schemas.microsoft.com/office/drawing/2014/main" id="{DA146987-6875-F028-91A3-B7CAABE3E142}"/>
              </a:ext>
            </a:extLst>
          </p:cNvPr>
          <p:cNvPicPr>
            <a:picLocks noChangeAspect="1"/>
          </p:cNvPicPr>
          <p:nvPr/>
        </p:nvPicPr>
        <p:blipFill>
          <a:blip r:embed="rId3"/>
          <a:stretch>
            <a:fillRect/>
          </a:stretch>
        </p:blipFill>
        <p:spPr>
          <a:xfrm>
            <a:off x="902242" y="1044158"/>
            <a:ext cx="4846623" cy="3292392"/>
          </a:xfrm>
          <a:prstGeom prst="rect">
            <a:avLst/>
          </a:prstGeom>
        </p:spPr>
      </p:pic>
      <p:pic>
        <p:nvPicPr>
          <p:cNvPr id="11" name="Picture 10">
            <a:extLst>
              <a:ext uri="{FF2B5EF4-FFF2-40B4-BE49-F238E27FC236}">
                <a16:creationId xmlns:a16="http://schemas.microsoft.com/office/drawing/2014/main" id="{A3CB9DE5-DBC1-A3C3-49B7-A6346EB53C4C}"/>
              </a:ext>
            </a:extLst>
          </p:cNvPr>
          <p:cNvPicPr>
            <a:picLocks noChangeAspect="1"/>
          </p:cNvPicPr>
          <p:nvPr/>
        </p:nvPicPr>
        <p:blipFill>
          <a:blip r:embed="rId4"/>
          <a:stretch>
            <a:fillRect/>
          </a:stretch>
        </p:blipFill>
        <p:spPr>
          <a:xfrm>
            <a:off x="8034866" y="367363"/>
            <a:ext cx="2309569" cy="2328500"/>
          </a:xfrm>
          <a:prstGeom prst="rect">
            <a:avLst/>
          </a:prstGeom>
        </p:spPr>
      </p:pic>
      <p:pic>
        <p:nvPicPr>
          <p:cNvPr id="14" name="Picture 13">
            <a:extLst>
              <a:ext uri="{FF2B5EF4-FFF2-40B4-BE49-F238E27FC236}">
                <a16:creationId xmlns:a16="http://schemas.microsoft.com/office/drawing/2014/main" id="{E08C76B0-B3E0-AE65-258E-5ADAC5564084}"/>
              </a:ext>
            </a:extLst>
          </p:cNvPr>
          <p:cNvPicPr>
            <a:picLocks noChangeAspect="1"/>
          </p:cNvPicPr>
          <p:nvPr/>
        </p:nvPicPr>
        <p:blipFill>
          <a:blip r:embed="rId5"/>
          <a:stretch>
            <a:fillRect/>
          </a:stretch>
        </p:blipFill>
        <p:spPr>
          <a:xfrm>
            <a:off x="6519335" y="2911633"/>
            <a:ext cx="5490090" cy="3779030"/>
          </a:xfrm>
          <a:prstGeom prst="rect">
            <a:avLst/>
          </a:prstGeom>
        </p:spPr>
      </p:pic>
      <p:sp>
        <p:nvSpPr>
          <p:cNvPr id="15" name="Title 1">
            <a:extLst>
              <a:ext uri="{FF2B5EF4-FFF2-40B4-BE49-F238E27FC236}">
                <a16:creationId xmlns:a16="http://schemas.microsoft.com/office/drawing/2014/main" id="{085430F2-5C11-DD33-CC51-A69890BF307B}"/>
              </a:ext>
            </a:extLst>
          </p:cNvPr>
          <p:cNvSpPr txBox="1">
            <a:spLocks/>
          </p:cNvSpPr>
          <p:nvPr/>
        </p:nvSpPr>
        <p:spPr>
          <a:xfrm>
            <a:off x="1100666" y="-98463"/>
            <a:ext cx="9905998" cy="11256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u="sng">
                <a:effectLst>
                  <a:outerShdw blurRad="38100" dist="38100" dir="2700000" algn="tl">
                    <a:srgbClr val="000000">
                      <a:alpha val="43137"/>
                    </a:srgbClr>
                  </a:outerShdw>
                </a:effectLst>
              </a:rPr>
              <a:t>Histogram tendency</a:t>
            </a:r>
            <a:endParaRPr lang="en-US"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08269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0AE1F-C235-41B8-342B-2F1CA5ED4E37}"/>
              </a:ext>
            </a:extLst>
          </p:cNvPr>
          <p:cNvSpPr>
            <a:spLocks noGrp="1"/>
          </p:cNvSpPr>
          <p:nvPr>
            <p:ph type="title"/>
          </p:nvPr>
        </p:nvSpPr>
        <p:spPr>
          <a:xfrm>
            <a:off x="1016015" y="169332"/>
            <a:ext cx="9906000" cy="953030"/>
          </a:xfrm>
        </p:spPr>
        <p:txBody>
          <a:bodyPr/>
          <a:lstStyle/>
          <a:p>
            <a:r>
              <a:rPr lang="en-US" b="1" u="sng" dirty="0">
                <a:solidFill>
                  <a:srgbClr val="FF0000"/>
                </a:solidFill>
                <a:effectLst>
                  <a:outerShdw blurRad="38100" dist="38100" dir="2700000" algn="tl">
                    <a:srgbClr val="000000">
                      <a:alpha val="43137"/>
                    </a:srgbClr>
                  </a:outerShdw>
                </a:effectLst>
              </a:rPr>
              <a:t>Models AND EVALUATIONS </a:t>
            </a:r>
          </a:p>
        </p:txBody>
      </p:sp>
      <p:sp>
        <p:nvSpPr>
          <p:cNvPr id="3" name="Text Placeholder 2">
            <a:extLst>
              <a:ext uri="{FF2B5EF4-FFF2-40B4-BE49-F238E27FC236}">
                <a16:creationId xmlns:a16="http://schemas.microsoft.com/office/drawing/2014/main" id="{44C61B32-7262-37AD-FBEA-AE368B814E82}"/>
              </a:ext>
            </a:extLst>
          </p:cNvPr>
          <p:cNvSpPr>
            <a:spLocks noGrp="1"/>
          </p:cNvSpPr>
          <p:nvPr>
            <p:ph type="body" idx="1"/>
          </p:nvPr>
        </p:nvSpPr>
        <p:spPr>
          <a:xfrm>
            <a:off x="5249353" y="1362471"/>
            <a:ext cx="4411135" cy="5147733"/>
          </a:xfrm>
        </p:spPr>
        <p:txBody>
          <a:bodyPr>
            <a:normAutofit/>
          </a:bodyPr>
          <a:lstStyle/>
          <a:p>
            <a:pPr marL="285750" indent="-285750">
              <a:buSzPct val="100000"/>
              <a:buFont typeface="Wingdings" panose="05000000000000000000" pitchFamily="2" charset="2"/>
              <a:buChar char="q"/>
            </a:pPr>
            <a:r>
              <a:rPr lang="en-US" sz="2000" dirty="0">
                <a:effectLst>
                  <a:outerShdw blurRad="38100" dist="38100" dir="2700000" algn="tl">
                    <a:srgbClr val="000000">
                      <a:alpha val="43137"/>
                    </a:srgbClr>
                  </a:outerShdw>
                </a:effectLst>
              </a:rPr>
              <a:t>SUPPORT VECTOR MACHINES </a:t>
            </a:r>
          </a:p>
          <a:p>
            <a:pPr marL="285750" indent="-285750">
              <a:buSzPct val="100000"/>
              <a:buFont typeface="Wingdings" panose="05000000000000000000" pitchFamily="2" charset="2"/>
              <a:buChar char="q"/>
            </a:pPr>
            <a:r>
              <a:rPr lang="en-US" sz="2000" dirty="0">
                <a:effectLst>
                  <a:outerShdw blurRad="38100" dist="38100" dir="2700000" algn="tl">
                    <a:srgbClr val="000000">
                      <a:alpha val="43137"/>
                    </a:srgbClr>
                  </a:outerShdw>
                </a:effectLst>
              </a:rPr>
              <a:t>NAÏVE BAYES</a:t>
            </a:r>
          </a:p>
          <a:p>
            <a:pPr marL="285750" indent="-285750">
              <a:buSzPct val="100000"/>
              <a:buFont typeface="Wingdings" panose="05000000000000000000" pitchFamily="2" charset="2"/>
              <a:buChar char="q"/>
            </a:pPr>
            <a:r>
              <a:rPr lang="en-US" sz="2000" dirty="0">
                <a:effectLst>
                  <a:outerShdw blurRad="38100" dist="38100" dir="2700000" algn="tl">
                    <a:srgbClr val="000000">
                      <a:alpha val="43137"/>
                    </a:srgbClr>
                  </a:outerShdw>
                </a:effectLst>
              </a:rPr>
              <a:t>K NEAREST NEIGHBORS</a:t>
            </a:r>
          </a:p>
          <a:p>
            <a:pPr marL="285750" indent="-285750">
              <a:buSzPct val="100000"/>
              <a:buFont typeface="Wingdings" panose="05000000000000000000" pitchFamily="2" charset="2"/>
              <a:buChar char="q"/>
            </a:pPr>
            <a:r>
              <a:rPr lang="en-US" sz="2000" dirty="0">
                <a:effectLst>
                  <a:outerShdw blurRad="38100" dist="38100" dir="2700000" algn="tl">
                    <a:srgbClr val="000000">
                      <a:alpha val="43137"/>
                    </a:srgbClr>
                  </a:outerShdw>
                </a:effectLst>
              </a:rPr>
              <a:t>XG BOOST CLASSIFICATION</a:t>
            </a:r>
          </a:p>
          <a:p>
            <a:pPr>
              <a:buSzPct val="100000"/>
            </a:pPr>
            <a:endParaRPr lang="en-US" sz="2000" dirty="0"/>
          </a:p>
        </p:txBody>
      </p:sp>
      <p:sp>
        <p:nvSpPr>
          <p:cNvPr id="5" name="Text Placeholder 2">
            <a:extLst>
              <a:ext uri="{FF2B5EF4-FFF2-40B4-BE49-F238E27FC236}">
                <a16:creationId xmlns:a16="http://schemas.microsoft.com/office/drawing/2014/main" id="{227105B6-7398-DFB1-7746-F9C13C164032}"/>
              </a:ext>
            </a:extLst>
          </p:cNvPr>
          <p:cNvSpPr txBox="1">
            <a:spLocks/>
          </p:cNvSpPr>
          <p:nvPr/>
        </p:nvSpPr>
        <p:spPr>
          <a:xfrm>
            <a:off x="1219202" y="1120268"/>
            <a:ext cx="5139267" cy="5283199"/>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cap="all" baseline="0">
                <a:solidFill>
                  <a:schemeClr val="tx1">
                    <a:tint val="75000"/>
                  </a:schemeClr>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SzPct val="100000"/>
              <a:buFont typeface="Wingdings" panose="05000000000000000000" pitchFamily="2" charset="2"/>
              <a:buChar char="q"/>
            </a:pPr>
            <a:r>
              <a:rPr lang="en-US" sz="2000" dirty="0">
                <a:effectLst>
                  <a:outerShdw blurRad="38100" dist="38100" dir="2700000" algn="tl">
                    <a:srgbClr val="000000">
                      <a:alpha val="43137"/>
                    </a:srgbClr>
                  </a:outerShdw>
                </a:effectLst>
              </a:rPr>
              <a:t>LOGISTIC REGRESSION</a:t>
            </a:r>
          </a:p>
          <a:p>
            <a:pPr marL="285750" indent="-285750">
              <a:buSzPct val="100000"/>
              <a:buFont typeface="Wingdings" panose="05000000000000000000" pitchFamily="2" charset="2"/>
              <a:buChar char="q"/>
            </a:pPr>
            <a:r>
              <a:rPr lang="en-US" sz="2000" dirty="0">
                <a:effectLst>
                  <a:outerShdw blurRad="38100" dist="38100" dir="2700000" algn="tl">
                    <a:srgbClr val="000000">
                      <a:alpha val="43137"/>
                    </a:srgbClr>
                  </a:outerShdw>
                </a:effectLst>
              </a:rPr>
              <a:t>DECISION TREE</a:t>
            </a:r>
          </a:p>
          <a:p>
            <a:pPr marL="285750" indent="-285750">
              <a:buSzPct val="100000"/>
              <a:buFont typeface="Wingdings" panose="05000000000000000000" pitchFamily="2" charset="2"/>
              <a:buChar char="q"/>
            </a:pPr>
            <a:r>
              <a:rPr lang="en-US" sz="2000" dirty="0">
                <a:effectLst>
                  <a:outerShdw blurRad="38100" dist="38100" dir="2700000" algn="tl">
                    <a:srgbClr val="000000">
                      <a:alpha val="43137"/>
                    </a:srgbClr>
                  </a:outerShdw>
                </a:effectLst>
              </a:rPr>
              <a:t>RANDOM FOREST</a:t>
            </a:r>
          </a:p>
          <a:p>
            <a:pPr marL="285750" indent="-285750">
              <a:buSzPct val="100000"/>
              <a:buFont typeface="Wingdings" panose="05000000000000000000" pitchFamily="2" charset="2"/>
              <a:buChar char="q"/>
            </a:pPr>
            <a:r>
              <a:rPr lang="en-US" sz="2000" dirty="0">
                <a:effectLst>
                  <a:outerShdw blurRad="38100" dist="38100" dir="2700000" algn="tl">
                    <a:srgbClr val="000000">
                      <a:alpha val="43137"/>
                    </a:srgbClr>
                  </a:outerShdw>
                </a:effectLst>
              </a:rPr>
              <a:t>ADA BOOST CLASSIFICATION</a:t>
            </a:r>
          </a:p>
          <a:p>
            <a:pPr marL="285750" indent="-285750">
              <a:buSzPct val="100000"/>
              <a:buFont typeface="Wingdings" panose="05000000000000000000" pitchFamily="2" charset="2"/>
              <a:buChar char="q"/>
            </a:pPr>
            <a:r>
              <a:rPr lang="en-US" sz="2000" dirty="0">
                <a:effectLst>
                  <a:outerShdw blurRad="38100" dist="38100" dir="2700000" algn="tl">
                    <a:srgbClr val="000000">
                      <a:alpha val="43137"/>
                    </a:srgbClr>
                  </a:outerShdw>
                </a:effectLst>
              </a:rPr>
              <a:t>GRAD BOOST CLASSIFICATION</a:t>
            </a:r>
          </a:p>
          <a:p>
            <a:pPr>
              <a:buSzPct val="100000"/>
            </a:pPr>
            <a:endParaRPr lang="en-US" sz="2000" dirty="0"/>
          </a:p>
        </p:txBody>
      </p:sp>
      <p:sp>
        <p:nvSpPr>
          <p:cNvPr id="8" name="TextBox 7">
            <a:extLst>
              <a:ext uri="{FF2B5EF4-FFF2-40B4-BE49-F238E27FC236}">
                <a16:creationId xmlns:a16="http://schemas.microsoft.com/office/drawing/2014/main" id="{893A747E-D8B4-D54A-0E78-1E96AB77771F}"/>
              </a:ext>
            </a:extLst>
          </p:cNvPr>
          <p:cNvSpPr txBox="1"/>
          <p:nvPr/>
        </p:nvSpPr>
        <p:spPr>
          <a:xfrm>
            <a:off x="5291387" y="3761867"/>
            <a:ext cx="5427119" cy="3139321"/>
          </a:xfrm>
          <a:prstGeom prst="rect">
            <a:avLst/>
          </a:prstGeom>
          <a:noFill/>
        </p:spPr>
        <p:txBody>
          <a:bodyPr wrap="square" rtlCol="0">
            <a:spAutoFit/>
          </a:bodyPr>
          <a:lstStyle/>
          <a:p>
            <a:pPr marL="285750" indent="-285750">
              <a:buFont typeface="Wingdings" panose="05000000000000000000" pitchFamily="2" charset="2"/>
              <a:buChar char="v"/>
            </a:pPr>
            <a:r>
              <a:rPr lang="en-US" dirty="0">
                <a:effectLst>
                  <a:outerShdw blurRad="38100" dist="38100" dir="2700000" algn="tl">
                    <a:srgbClr val="000000">
                      <a:alpha val="43137"/>
                    </a:srgbClr>
                  </a:outerShdw>
                </a:effectLst>
                <a:latin typeface="Bahnschrift Light SemiCondensed" panose="020B0502040204020203" pitchFamily="34" charset="0"/>
              </a:rPr>
              <a:t>All Models were build on both balanced and unbalanced data.</a:t>
            </a:r>
          </a:p>
          <a:p>
            <a:pPr marL="285750" indent="-285750">
              <a:buFont typeface="Wingdings" panose="05000000000000000000" pitchFamily="2" charset="2"/>
              <a:buChar char="v"/>
            </a:pPr>
            <a:r>
              <a:rPr lang="en-US" dirty="0">
                <a:effectLst>
                  <a:outerShdw blurRad="38100" dist="38100" dir="2700000" algn="tl">
                    <a:srgbClr val="000000">
                      <a:alpha val="43137"/>
                    </a:srgbClr>
                  </a:outerShdw>
                </a:effectLst>
                <a:latin typeface="Bahnschrift Light SemiCondensed" panose="020B0502040204020203" pitchFamily="34" charset="0"/>
              </a:rPr>
              <a:t>After all evaluation, models gave better results on balanced data.</a:t>
            </a:r>
          </a:p>
          <a:p>
            <a:pPr marL="285750" indent="-285750">
              <a:buFont typeface="Wingdings" panose="05000000000000000000" pitchFamily="2" charset="2"/>
              <a:buChar char="v"/>
            </a:pPr>
            <a:r>
              <a:rPr lang="en-US" dirty="0">
                <a:effectLst>
                  <a:outerShdw blurRad="38100" dist="38100" dir="2700000" algn="tl">
                    <a:srgbClr val="000000">
                      <a:alpha val="43137"/>
                    </a:srgbClr>
                  </a:outerShdw>
                </a:effectLst>
                <a:latin typeface="Bahnschrift Light SemiCondensed" panose="020B0502040204020203" pitchFamily="34" charset="0"/>
              </a:rPr>
              <a:t>Gradient Boost gives the best accuracy with </a:t>
            </a:r>
            <a:r>
              <a:rPr lang="en-US" b="1" dirty="0">
                <a:effectLst>
                  <a:outerShdw blurRad="38100" dist="38100" dir="2700000" algn="tl">
                    <a:srgbClr val="000000">
                      <a:alpha val="43137"/>
                    </a:srgbClr>
                  </a:outerShdw>
                </a:effectLst>
                <a:latin typeface="Bahnschrift Light SemiCondensed" panose="020B0502040204020203" pitchFamily="34" charset="0"/>
              </a:rPr>
              <a:t>99.3%</a:t>
            </a:r>
          </a:p>
          <a:p>
            <a:pPr marL="285750" indent="-285750">
              <a:buFont typeface="Wingdings" panose="05000000000000000000" pitchFamily="2" charset="2"/>
              <a:buChar char="v"/>
            </a:pPr>
            <a:r>
              <a:rPr lang="en-US" dirty="0">
                <a:effectLst>
                  <a:outerShdw blurRad="38100" dist="38100" dir="2700000" algn="tl">
                    <a:srgbClr val="000000">
                      <a:alpha val="43137"/>
                    </a:srgbClr>
                  </a:outerShdw>
                </a:effectLst>
                <a:latin typeface="Bahnschrift Light SemiCondensed" panose="020B0502040204020203" pitchFamily="34" charset="0"/>
              </a:rPr>
              <a:t>Random forest, before dropping features using statistical tests, gives the next best accuracy – </a:t>
            </a:r>
            <a:r>
              <a:rPr lang="en-US" b="1" dirty="0">
                <a:effectLst>
                  <a:outerShdw blurRad="38100" dist="38100" dir="2700000" algn="tl">
                    <a:srgbClr val="000000">
                      <a:alpha val="43137"/>
                    </a:srgbClr>
                  </a:outerShdw>
                </a:effectLst>
                <a:latin typeface="Bahnschrift Light SemiCondensed" panose="020B0502040204020203" pitchFamily="34" charset="0"/>
              </a:rPr>
              <a:t>99.2%</a:t>
            </a:r>
          </a:p>
          <a:p>
            <a:pPr marL="285750" indent="-285750">
              <a:buFont typeface="Wingdings" panose="05000000000000000000" pitchFamily="2" charset="2"/>
              <a:buChar char="v"/>
            </a:pPr>
            <a:r>
              <a:rPr lang="en-US" dirty="0">
                <a:effectLst>
                  <a:outerShdw blurRad="38100" dist="38100" dir="2700000" algn="tl">
                    <a:srgbClr val="000000">
                      <a:alpha val="43137"/>
                    </a:srgbClr>
                  </a:outerShdw>
                </a:effectLst>
                <a:latin typeface="Bahnschrift Light SemiCondensed" panose="020B0502040204020203" pitchFamily="34" charset="0"/>
              </a:rPr>
              <a:t>XG Boost – </a:t>
            </a:r>
            <a:r>
              <a:rPr lang="en-US" b="1" dirty="0">
                <a:effectLst>
                  <a:outerShdw blurRad="38100" dist="38100" dir="2700000" algn="tl">
                    <a:srgbClr val="000000">
                      <a:alpha val="43137"/>
                    </a:srgbClr>
                  </a:outerShdw>
                </a:effectLst>
                <a:latin typeface="Bahnschrift Light SemiCondensed" panose="020B0502040204020203" pitchFamily="34" charset="0"/>
              </a:rPr>
              <a:t>99%</a:t>
            </a:r>
          </a:p>
          <a:p>
            <a:pPr marL="285750" indent="-285750">
              <a:buFont typeface="Wingdings" panose="05000000000000000000" pitchFamily="2" charset="2"/>
              <a:buChar char="v"/>
            </a:pPr>
            <a:r>
              <a:rPr lang="en-US" dirty="0">
                <a:effectLst>
                  <a:outerShdw blurRad="38100" dist="38100" dir="2700000" algn="tl">
                    <a:srgbClr val="000000">
                      <a:alpha val="43137"/>
                    </a:srgbClr>
                  </a:outerShdw>
                </a:effectLst>
                <a:latin typeface="Bahnschrift Light SemiCondensed" panose="020B0502040204020203" pitchFamily="34" charset="0"/>
              </a:rPr>
              <a:t>Random Forest, after statistical tests – </a:t>
            </a:r>
            <a:r>
              <a:rPr lang="en-US" b="1" dirty="0">
                <a:effectLst>
                  <a:outerShdw blurRad="38100" dist="38100" dir="2700000" algn="tl">
                    <a:srgbClr val="000000">
                      <a:alpha val="43137"/>
                    </a:srgbClr>
                  </a:outerShdw>
                </a:effectLst>
                <a:latin typeface="Bahnschrift Light SemiCondensed" panose="020B0502040204020203" pitchFamily="34" charset="0"/>
              </a:rPr>
              <a:t>98.6%</a:t>
            </a:r>
          </a:p>
          <a:p>
            <a:pPr marL="285750" indent="-285750">
              <a:buFont typeface="Wingdings" panose="05000000000000000000" pitchFamily="2" charset="2"/>
              <a:buChar char="v"/>
            </a:pPr>
            <a:endParaRPr lang="en-US" b="1" dirty="0">
              <a:effectLst>
                <a:outerShdw blurRad="38100" dist="38100" dir="2700000" algn="tl">
                  <a:srgbClr val="000000">
                    <a:alpha val="43137"/>
                  </a:srgbClr>
                </a:outerShdw>
              </a:effectLst>
            </a:endParaRPr>
          </a:p>
          <a:p>
            <a:endParaRPr lang="en-US" dirty="0"/>
          </a:p>
        </p:txBody>
      </p:sp>
      <p:sp>
        <p:nvSpPr>
          <p:cNvPr id="9" name="Title 1">
            <a:extLst>
              <a:ext uri="{FF2B5EF4-FFF2-40B4-BE49-F238E27FC236}">
                <a16:creationId xmlns:a16="http://schemas.microsoft.com/office/drawing/2014/main" id="{17B041D0-4894-83EE-9C3D-A7DBAD198EEE}"/>
              </a:ext>
            </a:extLst>
          </p:cNvPr>
          <p:cNvSpPr txBox="1">
            <a:spLocks/>
          </p:cNvSpPr>
          <p:nvPr/>
        </p:nvSpPr>
        <p:spPr>
          <a:xfrm>
            <a:off x="973680" y="165904"/>
            <a:ext cx="9906000" cy="9530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u="sng" dirty="0">
                <a:effectLst>
                  <a:outerShdw blurRad="38100" dist="38100" dir="2700000" algn="tl">
                    <a:srgbClr val="000000">
                      <a:alpha val="43137"/>
                    </a:srgbClr>
                  </a:outerShdw>
                </a:effectLst>
              </a:rPr>
              <a:t>Models AND EVALUATIONS </a:t>
            </a:r>
          </a:p>
        </p:txBody>
      </p:sp>
      <p:pic>
        <p:nvPicPr>
          <p:cNvPr id="11" name="Picture 10">
            <a:extLst>
              <a:ext uri="{FF2B5EF4-FFF2-40B4-BE49-F238E27FC236}">
                <a16:creationId xmlns:a16="http://schemas.microsoft.com/office/drawing/2014/main" id="{30FBA718-5E55-089D-2339-941749D6E739}"/>
              </a:ext>
            </a:extLst>
          </p:cNvPr>
          <p:cNvPicPr>
            <a:picLocks noChangeAspect="1"/>
          </p:cNvPicPr>
          <p:nvPr/>
        </p:nvPicPr>
        <p:blipFill>
          <a:blip r:embed="rId2"/>
          <a:stretch>
            <a:fillRect/>
          </a:stretch>
        </p:blipFill>
        <p:spPr>
          <a:xfrm>
            <a:off x="1676384" y="3818789"/>
            <a:ext cx="2641616" cy="2451500"/>
          </a:xfrm>
          <a:prstGeom prst="rect">
            <a:avLst/>
          </a:prstGeom>
        </p:spPr>
      </p:pic>
    </p:spTree>
    <p:extLst>
      <p:ext uri="{BB962C8B-B14F-4D97-AF65-F5344CB8AC3E}">
        <p14:creationId xmlns:p14="http://schemas.microsoft.com/office/powerpoint/2010/main" val="3906633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3C91-DF6F-A42A-F8D0-FCF9E0BE1228}"/>
              </a:ext>
            </a:extLst>
          </p:cNvPr>
          <p:cNvSpPr>
            <a:spLocks noGrp="1"/>
          </p:cNvSpPr>
          <p:nvPr>
            <p:ph type="title"/>
          </p:nvPr>
        </p:nvSpPr>
        <p:spPr>
          <a:xfrm>
            <a:off x="1422401" y="118985"/>
            <a:ext cx="9905998" cy="1478570"/>
          </a:xfrm>
        </p:spPr>
        <p:txBody>
          <a:bodyPr/>
          <a:lstStyle/>
          <a:p>
            <a:r>
              <a:rPr lang="en-US" b="1" dirty="0">
                <a:effectLst>
                  <a:outerShdw blurRad="38100" dist="38100" dir="2700000" algn="tl">
                    <a:srgbClr val="000000">
                      <a:alpha val="43137"/>
                    </a:srgbClr>
                  </a:outerShdw>
                </a:effectLst>
              </a:rPr>
              <a:t>1)</a:t>
            </a:r>
            <a:r>
              <a:rPr lang="en-US" b="1" u="sng" dirty="0">
                <a:effectLst>
                  <a:outerShdw blurRad="38100" dist="38100" dir="2700000" algn="tl">
                    <a:srgbClr val="000000">
                      <a:alpha val="43137"/>
                    </a:srgbClr>
                  </a:outerShdw>
                </a:effectLst>
              </a:rPr>
              <a:t>GRADIENT BOOST</a:t>
            </a:r>
          </a:p>
        </p:txBody>
      </p:sp>
      <p:sp>
        <p:nvSpPr>
          <p:cNvPr id="9" name="TextBox 8">
            <a:extLst>
              <a:ext uri="{FF2B5EF4-FFF2-40B4-BE49-F238E27FC236}">
                <a16:creationId xmlns:a16="http://schemas.microsoft.com/office/drawing/2014/main" id="{DFF95307-960B-79CD-0BAE-545B52B2355E}"/>
              </a:ext>
            </a:extLst>
          </p:cNvPr>
          <p:cNvSpPr txBox="1"/>
          <p:nvPr/>
        </p:nvSpPr>
        <p:spPr>
          <a:xfrm>
            <a:off x="1185332" y="1264751"/>
            <a:ext cx="2099735"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effectLst>
                  <a:outerShdw blurRad="38100" dist="38100" dir="2700000" algn="tl">
                    <a:srgbClr val="000000">
                      <a:alpha val="43137"/>
                    </a:srgbClr>
                  </a:outerShdw>
                </a:effectLst>
              </a:rPr>
              <a:t>ACCURACY</a:t>
            </a:r>
          </a:p>
        </p:txBody>
      </p:sp>
      <p:sp>
        <p:nvSpPr>
          <p:cNvPr id="10" name="TextBox 9">
            <a:extLst>
              <a:ext uri="{FF2B5EF4-FFF2-40B4-BE49-F238E27FC236}">
                <a16:creationId xmlns:a16="http://schemas.microsoft.com/office/drawing/2014/main" id="{78422D88-65D2-7BDB-6369-D9BC8454C897}"/>
              </a:ext>
            </a:extLst>
          </p:cNvPr>
          <p:cNvSpPr txBox="1"/>
          <p:nvPr/>
        </p:nvSpPr>
        <p:spPr>
          <a:xfrm>
            <a:off x="1185332" y="2240208"/>
            <a:ext cx="2810935"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effectLst>
                  <a:outerShdw blurRad="38100" dist="38100" dir="2700000" algn="tl">
                    <a:srgbClr val="000000">
                      <a:alpha val="43137"/>
                    </a:srgbClr>
                  </a:outerShdw>
                </a:effectLst>
              </a:rPr>
              <a:t>CONFUSION MATRIX</a:t>
            </a:r>
          </a:p>
        </p:txBody>
      </p:sp>
      <p:sp>
        <p:nvSpPr>
          <p:cNvPr id="11" name="TextBox 10">
            <a:extLst>
              <a:ext uri="{FF2B5EF4-FFF2-40B4-BE49-F238E27FC236}">
                <a16:creationId xmlns:a16="http://schemas.microsoft.com/office/drawing/2014/main" id="{3EFCC7DF-DAA5-4EA5-465B-03C173B08EBB}"/>
              </a:ext>
            </a:extLst>
          </p:cNvPr>
          <p:cNvSpPr txBox="1"/>
          <p:nvPr/>
        </p:nvSpPr>
        <p:spPr>
          <a:xfrm>
            <a:off x="1210733" y="4240408"/>
            <a:ext cx="2810935"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effectLst>
                  <a:outerShdw blurRad="38100" dist="38100" dir="2700000" algn="tl">
                    <a:srgbClr val="000000">
                      <a:alpha val="43137"/>
                    </a:srgbClr>
                  </a:outerShdw>
                </a:effectLst>
              </a:rPr>
              <a:t>CLASSIFICATION REPORT</a:t>
            </a:r>
          </a:p>
        </p:txBody>
      </p:sp>
      <p:pic>
        <p:nvPicPr>
          <p:cNvPr id="12" name="Picture 11">
            <a:extLst>
              <a:ext uri="{FF2B5EF4-FFF2-40B4-BE49-F238E27FC236}">
                <a16:creationId xmlns:a16="http://schemas.microsoft.com/office/drawing/2014/main" id="{516F5AE3-EC2D-EDD7-382E-8364C21E878F}"/>
              </a:ext>
            </a:extLst>
          </p:cNvPr>
          <p:cNvPicPr>
            <a:picLocks noChangeAspect="1"/>
          </p:cNvPicPr>
          <p:nvPr/>
        </p:nvPicPr>
        <p:blipFill>
          <a:blip r:embed="rId2"/>
          <a:stretch>
            <a:fillRect/>
          </a:stretch>
        </p:blipFill>
        <p:spPr>
          <a:xfrm>
            <a:off x="1580956" y="1737881"/>
            <a:ext cx="2743583" cy="362001"/>
          </a:xfrm>
          <a:prstGeom prst="rect">
            <a:avLst/>
          </a:prstGeom>
        </p:spPr>
      </p:pic>
      <p:pic>
        <p:nvPicPr>
          <p:cNvPr id="13" name="Picture 12">
            <a:extLst>
              <a:ext uri="{FF2B5EF4-FFF2-40B4-BE49-F238E27FC236}">
                <a16:creationId xmlns:a16="http://schemas.microsoft.com/office/drawing/2014/main" id="{9C41708F-949E-A746-8CFB-F512A1F5BE93}"/>
              </a:ext>
            </a:extLst>
          </p:cNvPr>
          <p:cNvPicPr>
            <a:picLocks noChangeAspect="1"/>
          </p:cNvPicPr>
          <p:nvPr/>
        </p:nvPicPr>
        <p:blipFill>
          <a:blip r:embed="rId3"/>
          <a:stretch>
            <a:fillRect/>
          </a:stretch>
        </p:blipFill>
        <p:spPr>
          <a:xfrm>
            <a:off x="1818012" y="2706007"/>
            <a:ext cx="1467055" cy="1371791"/>
          </a:xfrm>
          <a:prstGeom prst="rect">
            <a:avLst/>
          </a:prstGeom>
        </p:spPr>
      </p:pic>
      <p:pic>
        <p:nvPicPr>
          <p:cNvPr id="14" name="Picture 13">
            <a:extLst>
              <a:ext uri="{FF2B5EF4-FFF2-40B4-BE49-F238E27FC236}">
                <a16:creationId xmlns:a16="http://schemas.microsoft.com/office/drawing/2014/main" id="{E1422804-2285-5FC9-B6D8-7AF64BD45CB0}"/>
              </a:ext>
            </a:extLst>
          </p:cNvPr>
          <p:cNvPicPr>
            <a:picLocks noChangeAspect="1"/>
          </p:cNvPicPr>
          <p:nvPr/>
        </p:nvPicPr>
        <p:blipFill>
          <a:blip r:embed="rId4"/>
          <a:stretch>
            <a:fillRect/>
          </a:stretch>
        </p:blipFill>
        <p:spPr>
          <a:xfrm>
            <a:off x="1681333" y="4746487"/>
            <a:ext cx="4820083" cy="1849045"/>
          </a:xfrm>
          <a:prstGeom prst="rect">
            <a:avLst/>
          </a:prstGeom>
        </p:spPr>
      </p:pic>
      <p:sp>
        <p:nvSpPr>
          <p:cNvPr id="3" name="TextBox 2">
            <a:extLst>
              <a:ext uri="{FF2B5EF4-FFF2-40B4-BE49-F238E27FC236}">
                <a16:creationId xmlns:a16="http://schemas.microsoft.com/office/drawing/2014/main" id="{69DF9EA5-5627-0987-561D-519FB805875D}"/>
              </a:ext>
            </a:extLst>
          </p:cNvPr>
          <p:cNvSpPr txBox="1"/>
          <p:nvPr/>
        </p:nvSpPr>
        <p:spPr>
          <a:xfrm>
            <a:off x="6747934" y="1907088"/>
            <a:ext cx="4902200" cy="2492990"/>
          </a:xfrm>
          <a:prstGeom prst="rect">
            <a:avLst/>
          </a:prstGeom>
          <a:noFill/>
        </p:spPr>
        <p:txBody>
          <a:bodyPr wrap="square" rtlCol="0">
            <a:spAutoFit/>
          </a:bodyPr>
          <a:lstStyle/>
          <a:p>
            <a:pPr marL="285750" indent="-285750">
              <a:buFont typeface="Wingdings" panose="05000000000000000000" pitchFamily="2" charset="2"/>
              <a:buChar char="v"/>
            </a:pPr>
            <a:r>
              <a:rPr lang="en-US" sz="2000" dirty="0">
                <a:latin typeface="Bahnschrift Light SemiCondensed" panose="020B0502040204020203" pitchFamily="34" charset="0"/>
              </a:rPr>
              <a:t>This is the best model with least misclassification.</a:t>
            </a:r>
          </a:p>
          <a:p>
            <a:pPr marL="285750" indent="-285750">
              <a:buFont typeface="Wingdings" panose="05000000000000000000" pitchFamily="2" charset="2"/>
              <a:buChar char="v"/>
            </a:pPr>
            <a:r>
              <a:rPr lang="en-US" sz="2000" dirty="0">
                <a:latin typeface="Bahnschrift Light SemiCondensed" panose="020B0502040204020203" pitchFamily="34" charset="0"/>
              </a:rPr>
              <a:t>All Actual Pathological cases were predicted correctly.</a:t>
            </a:r>
          </a:p>
          <a:p>
            <a:pPr marL="285750" indent="-285750">
              <a:buFont typeface="Wingdings" panose="05000000000000000000" pitchFamily="2" charset="2"/>
              <a:buChar char="v"/>
            </a:pPr>
            <a:r>
              <a:rPr lang="en-US" sz="2000" dirty="0">
                <a:latin typeface="Bahnschrift Light SemiCondensed" panose="020B0502040204020203" pitchFamily="34" charset="0"/>
              </a:rPr>
              <a:t>F1 – score of Pathological class is 1.</a:t>
            </a:r>
          </a:p>
          <a:p>
            <a:endParaRPr lang="en-US" sz="2000" dirty="0">
              <a:latin typeface="Bahnschrift Light SemiCondensed" panose="020B0502040204020203" pitchFamily="34" charset="0"/>
            </a:endParaRPr>
          </a:p>
          <a:p>
            <a:pPr marL="285750" indent="-285750">
              <a:buFont typeface="Wingdings" panose="05000000000000000000" pitchFamily="2" charset="2"/>
              <a:buChar char="v"/>
            </a:pPr>
            <a:endParaRPr lang="en-US" dirty="0">
              <a:latin typeface="Bahnschrift Light SemiCondensed" panose="020B0502040204020203" pitchFamily="34" charset="0"/>
            </a:endParaRPr>
          </a:p>
          <a:p>
            <a:endParaRPr lang="en-US" dirty="0"/>
          </a:p>
        </p:txBody>
      </p:sp>
    </p:spTree>
    <p:extLst>
      <p:ext uri="{BB962C8B-B14F-4D97-AF65-F5344CB8AC3E}">
        <p14:creationId xmlns:p14="http://schemas.microsoft.com/office/powerpoint/2010/main" val="1868752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3C91-DF6F-A42A-F8D0-FCF9E0BE1228}"/>
              </a:ext>
            </a:extLst>
          </p:cNvPr>
          <p:cNvSpPr>
            <a:spLocks noGrp="1"/>
          </p:cNvSpPr>
          <p:nvPr>
            <p:ph type="title"/>
          </p:nvPr>
        </p:nvSpPr>
        <p:spPr>
          <a:xfrm>
            <a:off x="1422401" y="118985"/>
            <a:ext cx="9905998" cy="1478570"/>
          </a:xfrm>
        </p:spPr>
        <p:txBody>
          <a:bodyPr/>
          <a:lstStyle/>
          <a:p>
            <a:r>
              <a:rPr lang="en-US" b="1" dirty="0">
                <a:effectLst>
                  <a:outerShdw blurRad="38100" dist="38100" dir="2700000" algn="tl">
                    <a:srgbClr val="000000">
                      <a:alpha val="43137"/>
                    </a:srgbClr>
                  </a:outerShdw>
                </a:effectLst>
              </a:rPr>
              <a:t>2)</a:t>
            </a:r>
            <a:r>
              <a:rPr lang="en-US" b="1" u="sng" dirty="0">
                <a:effectLst>
                  <a:outerShdw blurRad="38100" dist="38100" dir="2700000" algn="tl">
                    <a:srgbClr val="000000">
                      <a:alpha val="43137"/>
                    </a:srgbClr>
                  </a:outerShdw>
                </a:effectLst>
              </a:rPr>
              <a:t>Random forest</a:t>
            </a:r>
          </a:p>
        </p:txBody>
      </p:sp>
      <p:sp>
        <p:nvSpPr>
          <p:cNvPr id="4" name="TextBox 3">
            <a:extLst>
              <a:ext uri="{FF2B5EF4-FFF2-40B4-BE49-F238E27FC236}">
                <a16:creationId xmlns:a16="http://schemas.microsoft.com/office/drawing/2014/main" id="{5C8D608C-0CBF-A92B-2E51-33309DD17706}"/>
              </a:ext>
            </a:extLst>
          </p:cNvPr>
          <p:cNvSpPr txBox="1"/>
          <p:nvPr/>
        </p:nvSpPr>
        <p:spPr>
          <a:xfrm>
            <a:off x="1185332" y="1228223"/>
            <a:ext cx="6841067"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Random Forest </a:t>
            </a:r>
            <a:r>
              <a:rPr lang="en-US" u="sng" dirty="0">
                <a:effectLst>
                  <a:outerShdw blurRad="38100" dist="38100" dir="2700000" algn="tl">
                    <a:srgbClr val="000000">
                      <a:alpha val="43137"/>
                    </a:srgbClr>
                  </a:outerShdw>
                </a:effectLst>
              </a:rPr>
              <a:t>Before</a:t>
            </a:r>
            <a:r>
              <a:rPr lang="en-US" dirty="0">
                <a:effectLst>
                  <a:outerShdw blurRad="38100" dist="38100" dir="2700000" algn="tl">
                    <a:srgbClr val="000000">
                      <a:alpha val="43137"/>
                    </a:srgbClr>
                  </a:outerShdw>
                </a:effectLst>
              </a:rPr>
              <a:t> dropping features using statistical tests</a:t>
            </a:r>
            <a:r>
              <a:rPr lang="en-US" dirty="0"/>
              <a:t>.</a:t>
            </a:r>
          </a:p>
        </p:txBody>
      </p:sp>
      <p:pic>
        <p:nvPicPr>
          <p:cNvPr id="8" name="Picture 7">
            <a:extLst>
              <a:ext uri="{FF2B5EF4-FFF2-40B4-BE49-F238E27FC236}">
                <a16:creationId xmlns:a16="http://schemas.microsoft.com/office/drawing/2014/main" id="{C80FD651-B4FB-126D-E8BC-196B12B599C3}"/>
              </a:ext>
            </a:extLst>
          </p:cNvPr>
          <p:cNvPicPr>
            <a:picLocks noChangeAspect="1"/>
          </p:cNvPicPr>
          <p:nvPr/>
        </p:nvPicPr>
        <p:blipFill rotWithShape="1">
          <a:blip r:embed="rId2"/>
          <a:srcRect t="25956" r="7493"/>
          <a:stretch/>
        </p:blipFill>
        <p:spPr>
          <a:xfrm>
            <a:off x="1780054" y="2958163"/>
            <a:ext cx="1621490" cy="1460108"/>
          </a:xfrm>
          <a:prstGeom prst="rect">
            <a:avLst/>
          </a:prstGeom>
        </p:spPr>
      </p:pic>
      <p:sp>
        <p:nvSpPr>
          <p:cNvPr id="9" name="TextBox 8">
            <a:extLst>
              <a:ext uri="{FF2B5EF4-FFF2-40B4-BE49-F238E27FC236}">
                <a16:creationId xmlns:a16="http://schemas.microsoft.com/office/drawing/2014/main" id="{DFF95307-960B-79CD-0BAE-545B52B2355E}"/>
              </a:ext>
            </a:extLst>
          </p:cNvPr>
          <p:cNvSpPr txBox="1"/>
          <p:nvPr/>
        </p:nvSpPr>
        <p:spPr>
          <a:xfrm>
            <a:off x="1185332" y="1577410"/>
            <a:ext cx="2099735"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effectLst>
                  <a:outerShdw blurRad="38100" dist="38100" dir="2700000" algn="tl">
                    <a:srgbClr val="000000">
                      <a:alpha val="43137"/>
                    </a:srgbClr>
                  </a:outerShdw>
                </a:effectLst>
              </a:rPr>
              <a:t>ACCURACY</a:t>
            </a:r>
          </a:p>
        </p:txBody>
      </p:sp>
      <p:sp>
        <p:nvSpPr>
          <p:cNvPr id="10" name="TextBox 9">
            <a:extLst>
              <a:ext uri="{FF2B5EF4-FFF2-40B4-BE49-F238E27FC236}">
                <a16:creationId xmlns:a16="http://schemas.microsoft.com/office/drawing/2014/main" id="{78422D88-65D2-7BDB-6369-D9BC8454C897}"/>
              </a:ext>
            </a:extLst>
          </p:cNvPr>
          <p:cNvSpPr txBox="1"/>
          <p:nvPr/>
        </p:nvSpPr>
        <p:spPr>
          <a:xfrm>
            <a:off x="1185332" y="2465076"/>
            <a:ext cx="2810935"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effectLst>
                  <a:outerShdw blurRad="38100" dist="38100" dir="2700000" algn="tl">
                    <a:srgbClr val="000000">
                      <a:alpha val="43137"/>
                    </a:srgbClr>
                  </a:outerShdw>
                </a:effectLst>
              </a:rPr>
              <a:t>CONFUSION MATRIX</a:t>
            </a:r>
          </a:p>
        </p:txBody>
      </p:sp>
      <p:sp>
        <p:nvSpPr>
          <p:cNvPr id="11" name="TextBox 10">
            <a:extLst>
              <a:ext uri="{FF2B5EF4-FFF2-40B4-BE49-F238E27FC236}">
                <a16:creationId xmlns:a16="http://schemas.microsoft.com/office/drawing/2014/main" id="{3EFCC7DF-DAA5-4EA5-465B-03C173B08EBB}"/>
              </a:ext>
            </a:extLst>
          </p:cNvPr>
          <p:cNvSpPr txBox="1"/>
          <p:nvPr/>
        </p:nvSpPr>
        <p:spPr>
          <a:xfrm>
            <a:off x="1210733" y="4536746"/>
            <a:ext cx="2810935"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effectLst>
                  <a:outerShdw blurRad="38100" dist="38100" dir="2700000" algn="tl">
                    <a:srgbClr val="000000">
                      <a:alpha val="43137"/>
                    </a:srgbClr>
                  </a:outerShdw>
                </a:effectLst>
              </a:rPr>
              <a:t>CLASSIFICATION REPORT</a:t>
            </a:r>
          </a:p>
        </p:txBody>
      </p:sp>
      <p:pic>
        <p:nvPicPr>
          <p:cNvPr id="13" name="Picture 12">
            <a:extLst>
              <a:ext uri="{FF2B5EF4-FFF2-40B4-BE49-F238E27FC236}">
                <a16:creationId xmlns:a16="http://schemas.microsoft.com/office/drawing/2014/main" id="{FE061C69-3778-C45E-75CB-76F930BF316C}"/>
              </a:ext>
            </a:extLst>
          </p:cNvPr>
          <p:cNvPicPr>
            <a:picLocks noChangeAspect="1"/>
          </p:cNvPicPr>
          <p:nvPr/>
        </p:nvPicPr>
        <p:blipFill>
          <a:blip r:embed="rId3"/>
          <a:stretch>
            <a:fillRect/>
          </a:stretch>
        </p:blipFill>
        <p:spPr>
          <a:xfrm>
            <a:off x="1669873" y="4906078"/>
            <a:ext cx="4857928" cy="1773668"/>
          </a:xfrm>
          <a:prstGeom prst="rect">
            <a:avLst/>
          </a:prstGeom>
        </p:spPr>
      </p:pic>
      <p:pic>
        <p:nvPicPr>
          <p:cNvPr id="12" name="Picture 11">
            <a:extLst>
              <a:ext uri="{FF2B5EF4-FFF2-40B4-BE49-F238E27FC236}">
                <a16:creationId xmlns:a16="http://schemas.microsoft.com/office/drawing/2014/main" id="{46C2D128-8D7E-AF46-1081-CEB821413690}"/>
              </a:ext>
            </a:extLst>
          </p:cNvPr>
          <p:cNvPicPr>
            <a:picLocks noChangeAspect="1"/>
          </p:cNvPicPr>
          <p:nvPr/>
        </p:nvPicPr>
        <p:blipFill>
          <a:blip r:embed="rId4"/>
          <a:stretch>
            <a:fillRect/>
          </a:stretch>
        </p:blipFill>
        <p:spPr>
          <a:xfrm>
            <a:off x="1543910" y="2022164"/>
            <a:ext cx="2838846" cy="362001"/>
          </a:xfrm>
          <a:prstGeom prst="rect">
            <a:avLst/>
          </a:prstGeom>
        </p:spPr>
      </p:pic>
      <p:sp>
        <p:nvSpPr>
          <p:cNvPr id="14" name="TextBox 13">
            <a:extLst>
              <a:ext uri="{FF2B5EF4-FFF2-40B4-BE49-F238E27FC236}">
                <a16:creationId xmlns:a16="http://schemas.microsoft.com/office/drawing/2014/main" id="{958E1C4B-8ED9-B65F-77FA-690B940864A2}"/>
              </a:ext>
            </a:extLst>
          </p:cNvPr>
          <p:cNvSpPr txBox="1"/>
          <p:nvPr/>
        </p:nvSpPr>
        <p:spPr>
          <a:xfrm>
            <a:off x="6595535" y="2019519"/>
            <a:ext cx="4902200" cy="3416320"/>
          </a:xfrm>
          <a:prstGeom prst="rect">
            <a:avLst/>
          </a:prstGeom>
          <a:noFill/>
        </p:spPr>
        <p:txBody>
          <a:bodyPr wrap="square" rtlCol="0">
            <a:spAutoFit/>
          </a:bodyPr>
          <a:lstStyle/>
          <a:p>
            <a:pPr marL="285750" indent="-285750">
              <a:buFont typeface="Wingdings" panose="05000000000000000000" pitchFamily="2" charset="2"/>
              <a:buChar char="v"/>
            </a:pPr>
            <a:r>
              <a:rPr lang="en-US" sz="2000" dirty="0"/>
              <a:t>All Actual Pathological and Suspicious cases were predicted correctly.</a:t>
            </a:r>
          </a:p>
          <a:p>
            <a:pPr marL="285750" indent="-285750">
              <a:buFont typeface="Wingdings" panose="05000000000000000000" pitchFamily="2" charset="2"/>
              <a:buChar char="v"/>
            </a:pPr>
            <a:r>
              <a:rPr lang="en-US" sz="2000" dirty="0"/>
              <a:t>Precision, Recall, F1 – score of Pathological class is 1.</a:t>
            </a:r>
          </a:p>
          <a:p>
            <a:pPr marL="285750" indent="-285750">
              <a:buFont typeface="Wingdings" panose="05000000000000000000" pitchFamily="2" charset="2"/>
              <a:buChar char="v"/>
            </a:pPr>
            <a:r>
              <a:rPr lang="en-US" sz="2000" dirty="0"/>
              <a:t>Since there is no misclassification cases as Pathological this could be considered as the best model to allocate resources efficiently.</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1160072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3C91-DF6F-A42A-F8D0-FCF9E0BE1228}"/>
              </a:ext>
            </a:extLst>
          </p:cNvPr>
          <p:cNvSpPr>
            <a:spLocks noGrp="1"/>
          </p:cNvSpPr>
          <p:nvPr>
            <p:ph type="title"/>
          </p:nvPr>
        </p:nvSpPr>
        <p:spPr>
          <a:xfrm>
            <a:off x="1422401" y="118985"/>
            <a:ext cx="9905998" cy="1478570"/>
          </a:xfrm>
        </p:spPr>
        <p:txBody>
          <a:bodyPr/>
          <a:lstStyle/>
          <a:p>
            <a:r>
              <a:rPr lang="en-US" b="1" dirty="0">
                <a:effectLst>
                  <a:outerShdw blurRad="38100" dist="38100" dir="2700000" algn="tl">
                    <a:srgbClr val="000000">
                      <a:alpha val="43137"/>
                    </a:srgbClr>
                  </a:outerShdw>
                </a:effectLst>
              </a:rPr>
              <a:t>3)</a:t>
            </a:r>
            <a:r>
              <a:rPr lang="en-US" b="1" u="sng" dirty="0">
                <a:effectLst>
                  <a:outerShdw blurRad="38100" dist="38100" dir="2700000" algn="tl">
                    <a:srgbClr val="000000">
                      <a:alpha val="43137"/>
                    </a:srgbClr>
                  </a:outerShdw>
                </a:effectLst>
              </a:rPr>
              <a:t>XG BOOST</a:t>
            </a:r>
          </a:p>
        </p:txBody>
      </p:sp>
      <p:sp>
        <p:nvSpPr>
          <p:cNvPr id="9" name="TextBox 8">
            <a:extLst>
              <a:ext uri="{FF2B5EF4-FFF2-40B4-BE49-F238E27FC236}">
                <a16:creationId xmlns:a16="http://schemas.microsoft.com/office/drawing/2014/main" id="{DFF95307-960B-79CD-0BAE-545B52B2355E}"/>
              </a:ext>
            </a:extLst>
          </p:cNvPr>
          <p:cNvSpPr txBox="1"/>
          <p:nvPr/>
        </p:nvSpPr>
        <p:spPr>
          <a:xfrm>
            <a:off x="1185332" y="1264751"/>
            <a:ext cx="2099735"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effectLst>
                  <a:outerShdw blurRad="38100" dist="38100" dir="2700000" algn="tl">
                    <a:srgbClr val="000000">
                      <a:alpha val="43137"/>
                    </a:srgbClr>
                  </a:outerShdw>
                </a:effectLst>
              </a:rPr>
              <a:t>ACCURACY</a:t>
            </a:r>
          </a:p>
        </p:txBody>
      </p:sp>
      <p:sp>
        <p:nvSpPr>
          <p:cNvPr id="10" name="TextBox 9">
            <a:extLst>
              <a:ext uri="{FF2B5EF4-FFF2-40B4-BE49-F238E27FC236}">
                <a16:creationId xmlns:a16="http://schemas.microsoft.com/office/drawing/2014/main" id="{78422D88-65D2-7BDB-6369-D9BC8454C897}"/>
              </a:ext>
            </a:extLst>
          </p:cNvPr>
          <p:cNvSpPr txBox="1"/>
          <p:nvPr/>
        </p:nvSpPr>
        <p:spPr>
          <a:xfrm>
            <a:off x="1185332" y="2240208"/>
            <a:ext cx="2810935"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effectLst>
                  <a:outerShdw blurRad="38100" dist="38100" dir="2700000" algn="tl">
                    <a:srgbClr val="000000">
                      <a:alpha val="43137"/>
                    </a:srgbClr>
                  </a:outerShdw>
                </a:effectLst>
              </a:rPr>
              <a:t>CONFUSION MATRIX</a:t>
            </a:r>
          </a:p>
        </p:txBody>
      </p:sp>
      <p:sp>
        <p:nvSpPr>
          <p:cNvPr id="11" name="TextBox 10">
            <a:extLst>
              <a:ext uri="{FF2B5EF4-FFF2-40B4-BE49-F238E27FC236}">
                <a16:creationId xmlns:a16="http://schemas.microsoft.com/office/drawing/2014/main" id="{3EFCC7DF-DAA5-4EA5-465B-03C173B08EBB}"/>
              </a:ext>
            </a:extLst>
          </p:cNvPr>
          <p:cNvSpPr txBox="1"/>
          <p:nvPr/>
        </p:nvSpPr>
        <p:spPr>
          <a:xfrm>
            <a:off x="1210733" y="4240408"/>
            <a:ext cx="2810935"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effectLst>
                  <a:outerShdw blurRad="38100" dist="38100" dir="2700000" algn="tl">
                    <a:srgbClr val="000000">
                      <a:alpha val="43137"/>
                    </a:srgbClr>
                  </a:outerShdw>
                </a:effectLst>
              </a:rPr>
              <a:t>CLASSIFICATION REPORT</a:t>
            </a:r>
          </a:p>
        </p:txBody>
      </p:sp>
      <p:pic>
        <p:nvPicPr>
          <p:cNvPr id="4" name="Picture 3">
            <a:extLst>
              <a:ext uri="{FF2B5EF4-FFF2-40B4-BE49-F238E27FC236}">
                <a16:creationId xmlns:a16="http://schemas.microsoft.com/office/drawing/2014/main" id="{390858DD-245B-F147-FD03-F1A6FF1085EB}"/>
              </a:ext>
            </a:extLst>
          </p:cNvPr>
          <p:cNvPicPr>
            <a:picLocks noChangeAspect="1"/>
          </p:cNvPicPr>
          <p:nvPr/>
        </p:nvPicPr>
        <p:blipFill>
          <a:blip r:embed="rId2"/>
          <a:stretch>
            <a:fillRect/>
          </a:stretch>
        </p:blipFill>
        <p:spPr>
          <a:xfrm>
            <a:off x="1580956" y="1762101"/>
            <a:ext cx="2781688" cy="371527"/>
          </a:xfrm>
          <a:prstGeom prst="rect">
            <a:avLst/>
          </a:prstGeom>
        </p:spPr>
      </p:pic>
      <p:pic>
        <p:nvPicPr>
          <p:cNvPr id="6" name="Picture 5">
            <a:extLst>
              <a:ext uri="{FF2B5EF4-FFF2-40B4-BE49-F238E27FC236}">
                <a16:creationId xmlns:a16="http://schemas.microsoft.com/office/drawing/2014/main" id="{C9ADCEC9-5270-21E8-7D49-57BB015DDC7B}"/>
              </a:ext>
            </a:extLst>
          </p:cNvPr>
          <p:cNvPicPr>
            <a:picLocks noChangeAspect="1"/>
          </p:cNvPicPr>
          <p:nvPr/>
        </p:nvPicPr>
        <p:blipFill>
          <a:blip r:embed="rId3"/>
          <a:stretch>
            <a:fillRect/>
          </a:stretch>
        </p:blipFill>
        <p:spPr>
          <a:xfrm>
            <a:off x="1901725" y="2739753"/>
            <a:ext cx="1428949" cy="1305107"/>
          </a:xfrm>
          <a:prstGeom prst="rect">
            <a:avLst/>
          </a:prstGeom>
        </p:spPr>
      </p:pic>
      <p:pic>
        <p:nvPicPr>
          <p:cNvPr id="8" name="Picture 7">
            <a:extLst>
              <a:ext uri="{FF2B5EF4-FFF2-40B4-BE49-F238E27FC236}">
                <a16:creationId xmlns:a16="http://schemas.microsoft.com/office/drawing/2014/main" id="{45956366-7298-56E1-BF3F-293364C62835}"/>
              </a:ext>
            </a:extLst>
          </p:cNvPr>
          <p:cNvPicPr>
            <a:picLocks noChangeAspect="1"/>
          </p:cNvPicPr>
          <p:nvPr/>
        </p:nvPicPr>
        <p:blipFill>
          <a:blip r:embed="rId4"/>
          <a:stretch>
            <a:fillRect/>
          </a:stretch>
        </p:blipFill>
        <p:spPr>
          <a:xfrm>
            <a:off x="1580956" y="4685498"/>
            <a:ext cx="4667444" cy="1837913"/>
          </a:xfrm>
          <a:prstGeom prst="rect">
            <a:avLst/>
          </a:prstGeom>
        </p:spPr>
      </p:pic>
      <p:sp>
        <p:nvSpPr>
          <p:cNvPr id="15" name="TextBox 14">
            <a:extLst>
              <a:ext uri="{FF2B5EF4-FFF2-40B4-BE49-F238E27FC236}">
                <a16:creationId xmlns:a16="http://schemas.microsoft.com/office/drawing/2014/main" id="{88ADFCBF-05EC-002E-D9BB-1574BE0AA500}"/>
              </a:ext>
            </a:extLst>
          </p:cNvPr>
          <p:cNvSpPr txBox="1"/>
          <p:nvPr/>
        </p:nvSpPr>
        <p:spPr>
          <a:xfrm>
            <a:off x="6604001" y="1907801"/>
            <a:ext cx="4902200" cy="2185214"/>
          </a:xfrm>
          <a:prstGeom prst="rect">
            <a:avLst/>
          </a:prstGeom>
          <a:noFill/>
        </p:spPr>
        <p:txBody>
          <a:bodyPr wrap="square" rtlCol="0">
            <a:spAutoFit/>
          </a:bodyPr>
          <a:lstStyle/>
          <a:p>
            <a:pPr marL="285750" indent="-285750">
              <a:buFont typeface="Wingdings" panose="05000000000000000000" pitchFamily="2" charset="2"/>
              <a:buChar char="v"/>
            </a:pPr>
            <a:r>
              <a:rPr lang="en-US" sz="2000" dirty="0">
                <a:latin typeface="Bahnschrift Light SemiCondensed" panose="020B0502040204020203" pitchFamily="34" charset="0"/>
              </a:rPr>
              <a:t>All Actual Pathological and Suspicious cases were predicted correctly.</a:t>
            </a:r>
          </a:p>
          <a:p>
            <a:pPr marL="285750" indent="-285750">
              <a:buFont typeface="Wingdings" panose="05000000000000000000" pitchFamily="2" charset="2"/>
              <a:buChar char="v"/>
            </a:pPr>
            <a:r>
              <a:rPr lang="en-US" sz="2000" dirty="0">
                <a:latin typeface="Bahnschrift Light SemiCondensed" panose="020B0502040204020203" pitchFamily="34" charset="0"/>
              </a:rPr>
              <a:t>F1 – score of Pathological class is 1.</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2733935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3C91-DF6F-A42A-F8D0-FCF9E0BE1228}"/>
              </a:ext>
            </a:extLst>
          </p:cNvPr>
          <p:cNvSpPr>
            <a:spLocks noGrp="1"/>
          </p:cNvSpPr>
          <p:nvPr>
            <p:ph type="title"/>
          </p:nvPr>
        </p:nvSpPr>
        <p:spPr>
          <a:xfrm>
            <a:off x="1422401" y="118985"/>
            <a:ext cx="9905998" cy="1478570"/>
          </a:xfrm>
        </p:spPr>
        <p:txBody>
          <a:bodyPr/>
          <a:lstStyle/>
          <a:p>
            <a:r>
              <a:rPr lang="en-US" b="1" dirty="0">
                <a:effectLst>
                  <a:outerShdw blurRad="38100" dist="38100" dir="2700000" algn="tl">
                    <a:srgbClr val="000000">
                      <a:alpha val="43137"/>
                    </a:srgbClr>
                  </a:outerShdw>
                </a:effectLst>
              </a:rPr>
              <a:t>4)</a:t>
            </a:r>
            <a:r>
              <a:rPr lang="en-US" b="1" u="sng" dirty="0">
                <a:effectLst>
                  <a:outerShdw blurRad="38100" dist="38100" dir="2700000" algn="tl">
                    <a:srgbClr val="000000">
                      <a:alpha val="43137"/>
                    </a:srgbClr>
                  </a:outerShdw>
                </a:effectLst>
              </a:rPr>
              <a:t>Random forest</a:t>
            </a:r>
          </a:p>
        </p:txBody>
      </p:sp>
      <p:sp>
        <p:nvSpPr>
          <p:cNvPr id="4" name="TextBox 3">
            <a:extLst>
              <a:ext uri="{FF2B5EF4-FFF2-40B4-BE49-F238E27FC236}">
                <a16:creationId xmlns:a16="http://schemas.microsoft.com/office/drawing/2014/main" id="{5C8D608C-0CBF-A92B-2E51-33309DD17706}"/>
              </a:ext>
            </a:extLst>
          </p:cNvPr>
          <p:cNvSpPr txBox="1"/>
          <p:nvPr/>
        </p:nvSpPr>
        <p:spPr>
          <a:xfrm>
            <a:off x="1185332" y="1228223"/>
            <a:ext cx="6841067"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Random Forest </a:t>
            </a:r>
            <a:r>
              <a:rPr lang="en-US" u="sng" dirty="0">
                <a:effectLst>
                  <a:outerShdw blurRad="38100" dist="38100" dir="2700000" algn="tl">
                    <a:srgbClr val="000000">
                      <a:alpha val="43137"/>
                    </a:srgbClr>
                  </a:outerShdw>
                </a:effectLst>
              </a:rPr>
              <a:t>After</a:t>
            </a:r>
            <a:r>
              <a:rPr lang="en-US" dirty="0">
                <a:effectLst>
                  <a:outerShdw blurRad="38100" dist="38100" dir="2700000" algn="tl">
                    <a:srgbClr val="000000">
                      <a:alpha val="43137"/>
                    </a:srgbClr>
                  </a:outerShdw>
                </a:effectLst>
              </a:rPr>
              <a:t> dropping features using statistical tests</a:t>
            </a:r>
            <a:r>
              <a:rPr lang="en-US" dirty="0"/>
              <a:t>.</a:t>
            </a:r>
          </a:p>
        </p:txBody>
      </p:sp>
      <p:sp>
        <p:nvSpPr>
          <p:cNvPr id="9" name="TextBox 8">
            <a:extLst>
              <a:ext uri="{FF2B5EF4-FFF2-40B4-BE49-F238E27FC236}">
                <a16:creationId xmlns:a16="http://schemas.microsoft.com/office/drawing/2014/main" id="{DFF95307-960B-79CD-0BAE-545B52B2355E}"/>
              </a:ext>
            </a:extLst>
          </p:cNvPr>
          <p:cNvSpPr txBox="1"/>
          <p:nvPr/>
        </p:nvSpPr>
        <p:spPr>
          <a:xfrm>
            <a:off x="1185332" y="1577410"/>
            <a:ext cx="2099735"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effectLst>
                  <a:outerShdw blurRad="38100" dist="38100" dir="2700000" algn="tl">
                    <a:srgbClr val="000000">
                      <a:alpha val="43137"/>
                    </a:srgbClr>
                  </a:outerShdw>
                </a:effectLst>
              </a:rPr>
              <a:t>ACCURACY</a:t>
            </a:r>
          </a:p>
        </p:txBody>
      </p:sp>
      <p:sp>
        <p:nvSpPr>
          <p:cNvPr id="10" name="TextBox 9">
            <a:extLst>
              <a:ext uri="{FF2B5EF4-FFF2-40B4-BE49-F238E27FC236}">
                <a16:creationId xmlns:a16="http://schemas.microsoft.com/office/drawing/2014/main" id="{78422D88-65D2-7BDB-6369-D9BC8454C897}"/>
              </a:ext>
            </a:extLst>
          </p:cNvPr>
          <p:cNvSpPr txBox="1"/>
          <p:nvPr/>
        </p:nvSpPr>
        <p:spPr>
          <a:xfrm>
            <a:off x="1185332" y="2465076"/>
            <a:ext cx="2810935"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effectLst>
                  <a:outerShdw blurRad="38100" dist="38100" dir="2700000" algn="tl">
                    <a:srgbClr val="000000">
                      <a:alpha val="43137"/>
                    </a:srgbClr>
                  </a:outerShdw>
                </a:effectLst>
              </a:rPr>
              <a:t>CONFUSION MATRIX</a:t>
            </a:r>
          </a:p>
        </p:txBody>
      </p:sp>
      <p:sp>
        <p:nvSpPr>
          <p:cNvPr id="11" name="TextBox 10">
            <a:extLst>
              <a:ext uri="{FF2B5EF4-FFF2-40B4-BE49-F238E27FC236}">
                <a16:creationId xmlns:a16="http://schemas.microsoft.com/office/drawing/2014/main" id="{3EFCC7DF-DAA5-4EA5-465B-03C173B08EBB}"/>
              </a:ext>
            </a:extLst>
          </p:cNvPr>
          <p:cNvSpPr txBox="1"/>
          <p:nvPr/>
        </p:nvSpPr>
        <p:spPr>
          <a:xfrm>
            <a:off x="1210733" y="4536746"/>
            <a:ext cx="2810935"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effectLst>
                  <a:outerShdw blurRad="38100" dist="38100" dir="2700000" algn="tl">
                    <a:srgbClr val="000000">
                      <a:alpha val="43137"/>
                    </a:srgbClr>
                  </a:outerShdw>
                </a:effectLst>
              </a:rPr>
              <a:t>CLASSIFICATION REPORT</a:t>
            </a:r>
          </a:p>
        </p:txBody>
      </p:sp>
      <p:pic>
        <p:nvPicPr>
          <p:cNvPr id="5" name="Picture 4">
            <a:extLst>
              <a:ext uri="{FF2B5EF4-FFF2-40B4-BE49-F238E27FC236}">
                <a16:creationId xmlns:a16="http://schemas.microsoft.com/office/drawing/2014/main" id="{DE242E08-0412-0302-4B90-3166EAC600B6}"/>
              </a:ext>
            </a:extLst>
          </p:cNvPr>
          <p:cNvPicPr>
            <a:picLocks noChangeAspect="1"/>
          </p:cNvPicPr>
          <p:nvPr/>
        </p:nvPicPr>
        <p:blipFill>
          <a:blip r:embed="rId2"/>
          <a:stretch>
            <a:fillRect/>
          </a:stretch>
        </p:blipFill>
        <p:spPr>
          <a:xfrm>
            <a:off x="1553971" y="2029672"/>
            <a:ext cx="2734057" cy="352474"/>
          </a:xfrm>
          <a:prstGeom prst="rect">
            <a:avLst/>
          </a:prstGeom>
        </p:spPr>
      </p:pic>
      <p:pic>
        <p:nvPicPr>
          <p:cNvPr id="7" name="Picture 6">
            <a:extLst>
              <a:ext uri="{FF2B5EF4-FFF2-40B4-BE49-F238E27FC236}">
                <a16:creationId xmlns:a16="http://schemas.microsoft.com/office/drawing/2014/main" id="{5F556895-595F-81F7-1C59-9E0BBD3AB540}"/>
              </a:ext>
            </a:extLst>
          </p:cNvPr>
          <p:cNvPicPr>
            <a:picLocks noChangeAspect="1"/>
          </p:cNvPicPr>
          <p:nvPr/>
        </p:nvPicPr>
        <p:blipFill>
          <a:blip r:embed="rId3"/>
          <a:stretch>
            <a:fillRect/>
          </a:stretch>
        </p:blipFill>
        <p:spPr>
          <a:xfrm>
            <a:off x="1778428" y="2991763"/>
            <a:ext cx="1438476" cy="1314633"/>
          </a:xfrm>
          <a:prstGeom prst="rect">
            <a:avLst/>
          </a:prstGeom>
        </p:spPr>
      </p:pic>
      <p:pic>
        <p:nvPicPr>
          <p:cNvPr id="15" name="Picture 14">
            <a:extLst>
              <a:ext uri="{FF2B5EF4-FFF2-40B4-BE49-F238E27FC236}">
                <a16:creationId xmlns:a16="http://schemas.microsoft.com/office/drawing/2014/main" id="{70EAA38B-6A36-C973-A6FC-1194A4636441}"/>
              </a:ext>
            </a:extLst>
          </p:cNvPr>
          <p:cNvPicPr>
            <a:picLocks noChangeAspect="1"/>
          </p:cNvPicPr>
          <p:nvPr/>
        </p:nvPicPr>
        <p:blipFill>
          <a:blip r:embed="rId4"/>
          <a:stretch>
            <a:fillRect/>
          </a:stretch>
        </p:blipFill>
        <p:spPr>
          <a:xfrm>
            <a:off x="1553971" y="4989008"/>
            <a:ext cx="4123266" cy="1655381"/>
          </a:xfrm>
          <a:prstGeom prst="rect">
            <a:avLst/>
          </a:prstGeom>
        </p:spPr>
      </p:pic>
      <p:sp>
        <p:nvSpPr>
          <p:cNvPr id="16" name="TextBox 15">
            <a:extLst>
              <a:ext uri="{FF2B5EF4-FFF2-40B4-BE49-F238E27FC236}">
                <a16:creationId xmlns:a16="http://schemas.microsoft.com/office/drawing/2014/main" id="{1A0CC761-C33D-FB3B-99EB-D8F61F26AE23}"/>
              </a:ext>
            </a:extLst>
          </p:cNvPr>
          <p:cNvSpPr txBox="1"/>
          <p:nvPr/>
        </p:nvSpPr>
        <p:spPr>
          <a:xfrm>
            <a:off x="6426199" y="1899156"/>
            <a:ext cx="4902200" cy="2185214"/>
          </a:xfrm>
          <a:prstGeom prst="rect">
            <a:avLst/>
          </a:prstGeom>
          <a:noFill/>
        </p:spPr>
        <p:txBody>
          <a:bodyPr wrap="square" rtlCol="0">
            <a:spAutoFit/>
          </a:bodyPr>
          <a:lstStyle/>
          <a:p>
            <a:pPr marL="285750" indent="-285750">
              <a:buFont typeface="Wingdings" panose="05000000000000000000" pitchFamily="2" charset="2"/>
              <a:buChar char="v"/>
            </a:pPr>
            <a:r>
              <a:rPr lang="en-US" sz="2000" dirty="0"/>
              <a:t>All Actual Pathological and Suspicious cases were predicted correctly.</a:t>
            </a:r>
          </a:p>
          <a:p>
            <a:pPr marL="285750" indent="-285750">
              <a:buFont typeface="Wingdings" panose="05000000000000000000" pitchFamily="2" charset="2"/>
              <a:buChar char="v"/>
            </a:pPr>
            <a:r>
              <a:rPr lang="en-US" sz="2000" dirty="0"/>
              <a:t>F1 – score of Pathological class is 1.</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2462915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DF05E-0156-D1EF-0498-4D21FD7DC654}"/>
              </a:ext>
            </a:extLst>
          </p:cNvPr>
          <p:cNvSpPr>
            <a:spLocks noGrp="1"/>
          </p:cNvSpPr>
          <p:nvPr>
            <p:ph type="title"/>
          </p:nvPr>
        </p:nvSpPr>
        <p:spPr/>
        <p:txBody>
          <a:bodyPr/>
          <a:lstStyle/>
          <a:p>
            <a:r>
              <a:rPr lang="en-US" b="1" u="sng" dirty="0">
                <a:solidFill>
                  <a:srgbClr val="FF0000"/>
                </a:solidFill>
                <a:effectLst>
                  <a:outerShdw blurRad="38100" dist="38100" dir="2700000" algn="tl">
                    <a:srgbClr val="000000">
                      <a:alpha val="43137"/>
                    </a:srgbClr>
                  </a:outerShdw>
                </a:effectLst>
              </a:rPr>
              <a:t>conclusion</a:t>
            </a:r>
          </a:p>
        </p:txBody>
      </p:sp>
      <p:sp>
        <p:nvSpPr>
          <p:cNvPr id="3" name="Title 1">
            <a:extLst>
              <a:ext uri="{FF2B5EF4-FFF2-40B4-BE49-F238E27FC236}">
                <a16:creationId xmlns:a16="http://schemas.microsoft.com/office/drawing/2014/main" id="{8AF02F4F-93B6-B708-3D32-A9FFFB242382}"/>
              </a:ext>
            </a:extLst>
          </p:cNvPr>
          <p:cNvSpPr txBox="1">
            <a:spLocks/>
          </p:cNvSpPr>
          <p:nvPr/>
        </p:nvSpPr>
        <p:spPr>
          <a:xfrm>
            <a:off x="1099078" y="60158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u="sng" dirty="0">
                <a:effectLst>
                  <a:outerShdw blurRad="38100" dist="38100" dir="2700000" algn="tl">
                    <a:srgbClr val="000000">
                      <a:alpha val="43137"/>
                    </a:srgbClr>
                  </a:outerShdw>
                </a:effectLst>
              </a:rPr>
              <a:t>conclusion</a:t>
            </a:r>
          </a:p>
        </p:txBody>
      </p:sp>
      <p:sp>
        <p:nvSpPr>
          <p:cNvPr id="4" name="TextBox 3">
            <a:extLst>
              <a:ext uri="{FF2B5EF4-FFF2-40B4-BE49-F238E27FC236}">
                <a16:creationId xmlns:a16="http://schemas.microsoft.com/office/drawing/2014/main" id="{C9AD0CDB-5AB0-55C3-8DEF-A4D31B706863}"/>
              </a:ext>
            </a:extLst>
          </p:cNvPr>
          <p:cNvSpPr txBox="1"/>
          <p:nvPr/>
        </p:nvSpPr>
        <p:spPr>
          <a:xfrm>
            <a:off x="1186924" y="2080154"/>
            <a:ext cx="10100733" cy="2308324"/>
          </a:xfrm>
          <a:prstGeom prst="rect">
            <a:avLst/>
          </a:prstGeom>
          <a:noFill/>
        </p:spPr>
        <p:txBody>
          <a:bodyPr wrap="square" rtlCol="0">
            <a:spAutoFit/>
          </a:bodyPr>
          <a:lstStyle/>
          <a:p>
            <a:pPr marL="285750" indent="-285750">
              <a:buFont typeface="Wingdings" panose="05000000000000000000" pitchFamily="2" charset="2"/>
              <a:buChar char="v"/>
            </a:pPr>
            <a:r>
              <a:rPr lang="en-US" sz="2400" dirty="0">
                <a:latin typeface="Bahnschrift Light SemiCondensed" panose="020B0502040204020203" pitchFamily="34" charset="0"/>
              </a:rPr>
              <a:t>Gradient Boost Algorithm and Random Forest Algorithm gives the best model.</a:t>
            </a:r>
          </a:p>
          <a:p>
            <a:endParaRPr lang="en-US" sz="2400" dirty="0">
              <a:latin typeface="Bahnschrift Light SemiCondensed" panose="020B0502040204020203" pitchFamily="34" charset="0"/>
            </a:endParaRPr>
          </a:p>
          <a:p>
            <a:pPr marL="285750" indent="-285750">
              <a:buFont typeface="Wingdings" panose="05000000000000000000" pitchFamily="2" charset="2"/>
              <a:buChar char="v"/>
            </a:pPr>
            <a:r>
              <a:rPr lang="en-US" sz="2400" dirty="0">
                <a:latin typeface="Bahnschrift Light SemiCondensed" panose="020B0502040204020203" pitchFamily="34" charset="0"/>
              </a:rPr>
              <a:t> It depends upon whether resources are being allocated/how much resource are being allocated to the Suspicious class and the scale to which the algorithm will be used.</a:t>
            </a:r>
          </a:p>
          <a:p>
            <a:endParaRPr lang="en-US" sz="2400" dirty="0">
              <a:latin typeface="Bahnschrift Light SemiCondensed" panose="020B0502040204020203" pitchFamily="34" charset="0"/>
            </a:endParaRPr>
          </a:p>
        </p:txBody>
      </p:sp>
      <p:sp>
        <p:nvSpPr>
          <p:cNvPr id="5" name="TextBox 4">
            <a:extLst>
              <a:ext uri="{FF2B5EF4-FFF2-40B4-BE49-F238E27FC236}">
                <a16:creationId xmlns:a16="http://schemas.microsoft.com/office/drawing/2014/main" id="{3E1E6387-7341-2024-6E74-68D0D42E782B}"/>
              </a:ext>
            </a:extLst>
          </p:cNvPr>
          <p:cNvSpPr txBox="1"/>
          <p:nvPr/>
        </p:nvSpPr>
        <p:spPr>
          <a:xfrm>
            <a:off x="4797956" y="6004467"/>
            <a:ext cx="2878667" cy="369332"/>
          </a:xfrm>
          <a:prstGeom prst="rect">
            <a:avLst/>
          </a:prstGeom>
          <a:noFill/>
        </p:spPr>
        <p:txBody>
          <a:bodyPr wrap="square" rtlCol="0">
            <a:spAutoFit/>
          </a:bodyPr>
          <a:lstStyle/>
          <a:p>
            <a:r>
              <a:rPr lang="en-US" dirty="0">
                <a:solidFill>
                  <a:schemeClr val="accent2"/>
                </a:solidFill>
                <a:latin typeface="Copperplate Gothic Bold" panose="020E0705020206020404" pitchFamily="34" charset="0"/>
              </a:rPr>
              <a:t>~ THE END ~</a:t>
            </a:r>
          </a:p>
        </p:txBody>
      </p:sp>
      <p:sp>
        <p:nvSpPr>
          <p:cNvPr id="6" name="TextBox 5">
            <a:extLst>
              <a:ext uri="{FF2B5EF4-FFF2-40B4-BE49-F238E27FC236}">
                <a16:creationId xmlns:a16="http://schemas.microsoft.com/office/drawing/2014/main" id="{EC2D6953-A2D2-B4C9-E216-C7B3B1CF177D}"/>
              </a:ext>
            </a:extLst>
          </p:cNvPr>
          <p:cNvSpPr txBox="1"/>
          <p:nvPr/>
        </p:nvSpPr>
        <p:spPr>
          <a:xfrm>
            <a:off x="4772552" y="6002865"/>
            <a:ext cx="2878667" cy="369332"/>
          </a:xfrm>
          <a:prstGeom prst="rect">
            <a:avLst/>
          </a:prstGeom>
          <a:noFill/>
        </p:spPr>
        <p:txBody>
          <a:bodyPr wrap="square" rtlCol="0">
            <a:spAutoFit/>
          </a:bodyPr>
          <a:lstStyle/>
          <a:p>
            <a:r>
              <a:rPr lang="en-US" dirty="0">
                <a:latin typeface="Copperplate Gothic Bold" panose="020E0705020206020404" pitchFamily="34" charset="0"/>
              </a:rPr>
              <a:t>~ THE END ~</a:t>
            </a:r>
          </a:p>
        </p:txBody>
      </p:sp>
    </p:spTree>
    <p:extLst>
      <p:ext uri="{BB962C8B-B14F-4D97-AF65-F5344CB8AC3E}">
        <p14:creationId xmlns:p14="http://schemas.microsoft.com/office/powerpoint/2010/main" val="2916676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BFD1-CD85-F7A5-D97B-707CCBB241CE}"/>
              </a:ext>
            </a:extLst>
          </p:cNvPr>
          <p:cNvSpPr>
            <a:spLocks noGrp="1"/>
          </p:cNvSpPr>
          <p:nvPr>
            <p:ph type="title"/>
          </p:nvPr>
        </p:nvSpPr>
        <p:spPr>
          <a:xfrm>
            <a:off x="899583" y="270933"/>
            <a:ext cx="9905998" cy="1089103"/>
          </a:xfrm>
        </p:spPr>
        <p:txBody>
          <a:bodyPr/>
          <a:lstStyle/>
          <a:p>
            <a:r>
              <a:rPr lang="en-US" b="1" u="sng" dirty="0">
                <a:solidFill>
                  <a:srgbClr val="FF0000"/>
                </a:solidFill>
                <a:effectLst>
                  <a:outerShdw blurRad="38100" dist="38100" dir="2700000" algn="tl">
                    <a:srgbClr val="000000">
                      <a:alpha val="43137"/>
                    </a:srgbClr>
                  </a:outerShdw>
                </a:effectLst>
              </a:rPr>
              <a:t>Problem statement</a:t>
            </a:r>
          </a:p>
        </p:txBody>
      </p:sp>
      <p:sp>
        <p:nvSpPr>
          <p:cNvPr id="3" name="Content Placeholder 2">
            <a:extLst>
              <a:ext uri="{FF2B5EF4-FFF2-40B4-BE49-F238E27FC236}">
                <a16:creationId xmlns:a16="http://schemas.microsoft.com/office/drawing/2014/main" id="{8B0A32A5-80DB-A0D3-1BF0-FA5CB40635CE}"/>
              </a:ext>
            </a:extLst>
          </p:cNvPr>
          <p:cNvSpPr>
            <a:spLocks noGrp="1"/>
          </p:cNvSpPr>
          <p:nvPr>
            <p:ph idx="1"/>
          </p:nvPr>
        </p:nvSpPr>
        <p:spPr>
          <a:xfrm>
            <a:off x="876300" y="1478570"/>
            <a:ext cx="10706100" cy="4702096"/>
          </a:xfrm>
        </p:spPr>
        <p:txBody>
          <a:bodyPr>
            <a:normAutofit/>
          </a:bodyPr>
          <a:lstStyle/>
          <a:p>
            <a:pPr algn="just"/>
            <a:r>
              <a:rPr lang="en-US" i="0" dirty="0">
                <a:effectLst>
                  <a:outerShdw blurRad="38100" dist="38100" dir="2700000" algn="tl">
                    <a:srgbClr val="000000">
                      <a:alpha val="43137"/>
                    </a:srgbClr>
                  </a:outerShdw>
                </a:effectLst>
                <a:latin typeface="Bahnschrift Light SemiCondensed" panose="020B0502040204020203" pitchFamily="34" charset="0"/>
              </a:rPr>
              <a:t>Child Mortality remains as one of the critical global health issue.</a:t>
            </a:r>
          </a:p>
          <a:p>
            <a:pPr algn="just"/>
            <a:r>
              <a:rPr lang="en-US" i="0" dirty="0">
                <a:effectLst>
                  <a:outerShdw blurRad="38100" dist="38100" dir="2700000" algn="tl">
                    <a:srgbClr val="000000">
                      <a:alpha val="43137"/>
                    </a:srgbClr>
                  </a:outerShdw>
                </a:effectLst>
                <a:latin typeface="Bahnschrift Light SemiCondensed" panose="020B0502040204020203" pitchFamily="34" charset="0"/>
              </a:rPr>
              <a:t>This not only devastates families and communities but also undermines progress towards achieving sustainable development goals. </a:t>
            </a:r>
          </a:p>
          <a:p>
            <a:pPr algn="just"/>
            <a:r>
              <a:rPr lang="en-US" dirty="0">
                <a:effectLst>
                  <a:outerShdw blurRad="38100" dist="38100" dir="2700000" algn="tl">
                    <a:srgbClr val="000000">
                      <a:alpha val="43137"/>
                    </a:srgbClr>
                  </a:outerShdw>
                </a:effectLst>
                <a:latin typeface="Bahnschrift Light SemiCondensed" panose="020B0502040204020203" pitchFamily="34" charset="0"/>
              </a:rPr>
              <a:t>Final Goal : R</a:t>
            </a:r>
            <a:r>
              <a:rPr lang="en-US" i="0" dirty="0">
                <a:effectLst>
                  <a:outerShdw blurRad="38100" dist="38100" dir="2700000" algn="tl">
                    <a:srgbClr val="000000">
                      <a:alpha val="43137"/>
                    </a:srgbClr>
                  </a:outerShdw>
                </a:effectLst>
                <a:latin typeface="Bahnschrift Light SemiCondensed" panose="020B0502040204020203" pitchFamily="34" charset="0"/>
              </a:rPr>
              <a:t>educe under‑5 mortality to at least as low as 25 per 1,000 live births.</a:t>
            </a:r>
          </a:p>
          <a:p>
            <a:pPr marL="0" indent="0">
              <a:buNone/>
            </a:pPr>
            <a:endParaRPr lang="en-US" b="1" i="0" u="sng" dirty="0">
              <a:effectLst>
                <a:outerShdw blurRad="38100" dist="38100" dir="2700000" algn="tl">
                  <a:srgbClr val="000000">
                    <a:alpha val="43137"/>
                  </a:srgbClr>
                </a:outerShdw>
              </a:effectLst>
              <a:latin typeface="Bahnschrift Light SemiCondensed" panose="020B0502040204020203" pitchFamily="34" charset="0"/>
            </a:endParaRPr>
          </a:p>
        </p:txBody>
      </p:sp>
      <p:sp>
        <p:nvSpPr>
          <p:cNvPr id="4" name="Title 1">
            <a:extLst>
              <a:ext uri="{FF2B5EF4-FFF2-40B4-BE49-F238E27FC236}">
                <a16:creationId xmlns:a16="http://schemas.microsoft.com/office/drawing/2014/main" id="{D90BD3CB-3F24-F253-A9C9-509D632DC7AB}"/>
              </a:ext>
            </a:extLst>
          </p:cNvPr>
          <p:cNvSpPr txBox="1">
            <a:spLocks/>
          </p:cNvSpPr>
          <p:nvPr/>
        </p:nvSpPr>
        <p:spPr>
          <a:xfrm>
            <a:off x="867833" y="245531"/>
            <a:ext cx="9905998" cy="1089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u="sng" dirty="0">
                <a:effectLst>
                  <a:outerShdw blurRad="38100" dist="38100" dir="2700000" algn="tl">
                    <a:srgbClr val="000000">
                      <a:alpha val="43137"/>
                    </a:srgbClr>
                  </a:outerShdw>
                </a:effectLst>
              </a:rPr>
              <a:t>Problem statement</a:t>
            </a:r>
          </a:p>
        </p:txBody>
      </p:sp>
    </p:spTree>
    <p:extLst>
      <p:ext uri="{BB962C8B-B14F-4D97-AF65-F5344CB8AC3E}">
        <p14:creationId xmlns:p14="http://schemas.microsoft.com/office/powerpoint/2010/main" val="15901327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4052F-82AA-C9AC-F95E-C7A5D9B14230}"/>
              </a:ext>
            </a:extLst>
          </p:cNvPr>
          <p:cNvSpPr>
            <a:spLocks noGrp="1"/>
          </p:cNvSpPr>
          <p:nvPr>
            <p:ph type="title"/>
          </p:nvPr>
        </p:nvSpPr>
        <p:spPr>
          <a:xfrm>
            <a:off x="1141413" y="397934"/>
            <a:ext cx="9905998" cy="948266"/>
          </a:xfrm>
        </p:spPr>
        <p:txBody>
          <a:bodyPr/>
          <a:lstStyle/>
          <a:p>
            <a:r>
              <a:rPr lang="en-US" b="1" u="sng" dirty="0">
                <a:solidFill>
                  <a:srgbClr val="FF0000"/>
                </a:solidFill>
                <a:effectLst>
                  <a:outerShdw blurRad="38100" dist="38100" dir="2700000" algn="tl">
                    <a:srgbClr val="000000">
                      <a:alpha val="43137"/>
                    </a:srgbClr>
                  </a:outerShdw>
                </a:effectLst>
              </a:rPr>
              <a:t>Objective of this project</a:t>
            </a:r>
          </a:p>
        </p:txBody>
      </p:sp>
      <p:sp>
        <p:nvSpPr>
          <p:cNvPr id="3" name="Content Placeholder 2">
            <a:extLst>
              <a:ext uri="{FF2B5EF4-FFF2-40B4-BE49-F238E27FC236}">
                <a16:creationId xmlns:a16="http://schemas.microsoft.com/office/drawing/2014/main" id="{AF883D9A-3503-BAAC-4A70-C85F01063575}"/>
              </a:ext>
            </a:extLst>
          </p:cNvPr>
          <p:cNvSpPr>
            <a:spLocks noGrp="1"/>
          </p:cNvSpPr>
          <p:nvPr>
            <p:ph idx="1"/>
          </p:nvPr>
        </p:nvSpPr>
        <p:spPr>
          <a:xfrm>
            <a:off x="1066800" y="1346200"/>
            <a:ext cx="9980611" cy="4639734"/>
          </a:xfrm>
        </p:spPr>
        <p:txBody>
          <a:bodyPr>
            <a:normAutofit/>
          </a:bodyPr>
          <a:lstStyle/>
          <a:p>
            <a:r>
              <a:rPr lang="en-US" b="0" i="0" dirty="0">
                <a:effectLst>
                  <a:outerShdw blurRad="38100" dist="38100" dir="2700000" algn="tl">
                    <a:srgbClr val="000000">
                      <a:alpha val="43137"/>
                    </a:srgbClr>
                  </a:outerShdw>
                </a:effectLst>
                <a:latin typeface="Bahnschrift SemiLight Condensed" panose="020B0502040204020203" pitchFamily="34" charset="0"/>
              </a:rPr>
              <a:t>Parallel to notion of child mortality is </a:t>
            </a:r>
            <a:r>
              <a:rPr lang="en-US" b="1" u="sng" dirty="0">
                <a:effectLst>
                  <a:outerShdw blurRad="38100" dist="38100" dir="2700000" algn="tl">
                    <a:srgbClr val="000000">
                      <a:alpha val="43137"/>
                    </a:srgbClr>
                  </a:outerShdw>
                </a:effectLst>
                <a:latin typeface="Bahnschrift SemiLight Condensed" panose="020B0502040204020203" pitchFamily="34" charset="0"/>
              </a:rPr>
              <a:t>M</a:t>
            </a:r>
            <a:r>
              <a:rPr lang="en-US" b="1" i="0" u="sng" dirty="0">
                <a:effectLst>
                  <a:outerShdw blurRad="38100" dist="38100" dir="2700000" algn="tl">
                    <a:srgbClr val="000000">
                      <a:alpha val="43137"/>
                    </a:srgbClr>
                  </a:outerShdw>
                </a:effectLst>
                <a:latin typeface="Bahnschrift SemiLight Condensed" panose="020B0502040204020203" pitchFamily="34" charset="0"/>
              </a:rPr>
              <a:t>aternal Mortality.</a:t>
            </a:r>
          </a:p>
          <a:p>
            <a:r>
              <a:rPr lang="en-US" dirty="0">
                <a:effectLst>
                  <a:outerShdw blurRad="38100" dist="38100" dir="2700000" algn="tl">
                    <a:srgbClr val="000000">
                      <a:alpha val="43137"/>
                    </a:srgbClr>
                  </a:outerShdw>
                </a:effectLst>
                <a:latin typeface="Bahnschrift SemiLight Condensed" panose="020B0502040204020203" pitchFamily="34" charset="0"/>
              </a:rPr>
              <a:t>The vast majority of the deaths that occur during and following pregnancy is due to low resource.</a:t>
            </a:r>
          </a:p>
          <a:p>
            <a:pPr algn="l"/>
            <a:r>
              <a:rPr lang="en-US" u="sng" dirty="0">
                <a:effectLst>
                  <a:outerShdw blurRad="38100" dist="38100" dir="2700000" algn="tl">
                    <a:srgbClr val="000000">
                      <a:alpha val="43137"/>
                    </a:srgbClr>
                  </a:outerShdw>
                </a:effectLst>
                <a:latin typeface="Bahnschrift SemiLight Condensed" panose="020B0502040204020203" pitchFamily="34" charset="0"/>
              </a:rPr>
              <a:t>OBJECTIVES</a:t>
            </a:r>
            <a:r>
              <a:rPr lang="en-US" dirty="0">
                <a:effectLst>
                  <a:outerShdw blurRad="38100" dist="38100" dir="2700000" algn="tl">
                    <a:srgbClr val="000000">
                      <a:alpha val="43137"/>
                    </a:srgbClr>
                  </a:outerShdw>
                </a:effectLst>
                <a:latin typeface="Bahnschrift SemiLight Condensed" panose="020B0502040204020203" pitchFamily="34" charset="0"/>
              </a:rPr>
              <a:t>: H</a:t>
            </a:r>
            <a:r>
              <a:rPr lang="en-US" b="0" i="0" dirty="0">
                <a:effectLst>
                  <a:outerShdw blurRad="38100" dist="38100" dir="2700000" algn="tl">
                    <a:srgbClr val="000000">
                      <a:alpha val="43137"/>
                    </a:srgbClr>
                  </a:outerShdw>
                </a:effectLst>
                <a:latin typeface="Bahnschrift SemiLight Condensed" panose="020B0502040204020203" pitchFamily="34" charset="0"/>
              </a:rPr>
              <a:t>elp healthcare professionals identify high-risk pregnancies accurately and assist in allocating limited resources.</a:t>
            </a:r>
          </a:p>
          <a:p>
            <a:r>
              <a:rPr lang="en-US" b="0" i="0" dirty="0">
                <a:effectLst>
                  <a:outerShdw blurRad="38100" dist="38100" dir="2700000" algn="tl">
                    <a:srgbClr val="000000">
                      <a:alpha val="43137"/>
                    </a:srgbClr>
                  </a:outerShdw>
                </a:effectLst>
                <a:latin typeface="Bahnschrift SemiLight Condensed" panose="020B0502040204020203" pitchFamily="34" charset="0"/>
              </a:rPr>
              <a:t>Build an accurate machine learning model that categorizes fetal health into three levels: normal, suspicious, and pathological. </a:t>
            </a:r>
          </a:p>
        </p:txBody>
      </p:sp>
      <p:sp>
        <p:nvSpPr>
          <p:cNvPr id="4" name="Title 1">
            <a:extLst>
              <a:ext uri="{FF2B5EF4-FFF2-40B4-BE49-F238E27FC236}">
                <a16:creationId xmlns:a16="http://schemas.microsoft.com/office/drawing/2014/main" id="{6011931B-C099-1DD6-3579-29B771A10A6E}"/>
              </a:ext>
            </a:extLst>
          </p:cNvPr>
          <p:cNvSpPr txBox="1">
            <a:spLocks/>
          </p:cNvSpPr>
          <p:nvPr/>
        </p:nvSpPr>
        <p:spPr>
          <a:xfrm>
            <a:off x="1107545" y="380999"/>
            <a:ext cx="9905998" cy="948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u="sng">
                <a:effectLst>
                  <a:outerShdw blurRad="38100" dist="38100" dir="2700000" algn="tl">
                    <a:srgbClr val="000000">
                      <a:alpha val="43137"/>
                    </a:srgbClr>
                  </a:outerShdw>
                </a:effectLst>
              </a:rPr>
              <a:t>Objective of this project</a:t>
            </a:r>
            <a:endParaRPr lang="en-US"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69852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15586-1EBF-6691-A715-E620108F8E53}"/>
              </a:ext>
            </a:extLst>
          </p:cNvPr>
          <p:cNvSpPr>
            <a:spLocks noGrp="1"/>
          </p:cNvSpPr>
          <p:nvPr>
            <p:ph type="title"/>
          </p:nvPr>
        </p:nvSpPr>
        <p:spPr>
          <a:xfrm>
            <a:off x="963613" y="198280"/>
            <a:ext cx="9905998" cy="1196486"/>
          </a:xfrm>
        </p:spPr>
        <p:txBody>
          <a:bodyPr/>
          <a:lstStyle/>
          <a:p>
            <a:r>
              <a:rPr lang="en-US" b="1" u="sng" dirty="0">
                <a:solidFill>
                  <a:srgbClr val="FF0000"/>
                </a:solidFill>
                <a:effectLst>
                  <a:outerShdw blurRad="38100" dist="38100" dir="2700000" algn="tl">
                    <a:srgbClr val="000000">
                      <a:alpha val="43137"/>
                    </a:srgbClr>
                  </a:outerShdw>
                </a:effectLst>
              </a:rPr>
              <a:t>methodology</a:t>
            </a:r>
          </a:p>
        </p:txBody>
      </p:sp>
      <p:sp>
        <p:nvSpPr>
          <p:cNvPr id="3" name="Content Placeholder 2">
            <a:extLst>
              <a:ext uri="{FF2B5EF4-FFF2-40B4-BE49-F238E27FC236}">
                <a16:creationId xmlns:a16="http://schemas.microsoft.com/office/drawing/2014/main" id="{1263C8ED-7F5C-00EB-60A3-F81AA95DC734}"/>
              </a:ext>
            </a:extLst>
          </p:cNvPr>
          <p:cNvSpPr>
            <a:spLocks noGrp="1"/>
          </p:cNvSpPr>
          <p:nvPr>
            <p:ph idx="1"/>
          </p:nvPr>
        </p:nvSpPr>
        <p:spPr>
          <a:xfrm>
            <a:off x="1224227" y="2484966"/>
            <a:ext cx="9905999" cy="4373034"/>
          </a:xfrm>
        </p:spPr>
        <p:txBody>
          <a:bodyPr/>
          <a:lstStyle/>
          <a:p>
            <a:pPr marL="457200" indent="-457200">
              <a:buFont typeface="+mj-lt"/>
              <a:buAutoNum type="arabicParenR"/>
            </a:pPr>
            <a:r>
              <a:rPr lang="en-US" b="1" u="sng" dirty="0">
                <a:effectLst>
                  <a:outerShdw blurRad="38100" dist="38100" dir="2700000" algn="tl">
                    <a:srgbClr val="000000">
                      <a:alpha val="43137"/>
                    </a:srgbClr>
                  </a:outerShdw>
                </a:effectLst>
                <a:latin typeface="Bahnschrift" panose="020B0502040204020203" pitchFamily="34" charset="0"/>
              </a:rPr>
              <a:t>DATA PROCESSING</a:t>
            </a:r>
            <a:r>
              <a:rPr lang="en-US" b="1" dirty="0">
                <a:effectLst>
                  <a:outerShdw blurRad="38100" dist="38100" dir="2700000" algn="tl">
                    <a:srgbClr val="000000">
                      <a:alpha val="43137"/>
                    </a:srgbClr>
                  </a:outerShdw>
                </a:effectLst>
                <a:latin typeface="Bahnschrift Light Condensed" panose="020B0502040204020203" pitchFamily="34" charset="0"/>
              </a:rPr>
              <a:t>: </a:t>
            </a:r>
            <a:r>
              <a:rPr lang="en-US" dirty="0">
                <a:effectLst>
                  <a:outerShdw blurRad="38100" dist="38100" dir="2700000" algn="tl">
                    <a:srgbClr val="000000">
                      <a:alpha val="43137"/>
                    </a:srgbClr>
                  </a:outerShdw>
                </a:effectLst>
                <a:latin typeface="Bahnschrift Light Condensed" panose="020B0502040204020203" pitchFamily="34" charset="0"/>
              </a:rPr>
              <a:t>Check and handle missing values and outliers. </a:t>
            </a:r>
          </a:p>
          <a:p>
            <a:pPr marL="457200" indent="-457200">
              <a:buFont typeface="+mj-lt"/>
              <a:buAutoNum type="arabicParenR"/>
            </a:pPr>
            <a:r>
              <a:rPr lang="en-US" b="1" u="sng" dirty="0">
                <a:effectLst>
                  <a:outerShdw blurRad="38100" dist="38100" dir="2700000" algn="tl">
                    <a:srgbClr val="000000">
                      <a:alpha val="43137"/>
                    </a:srgbClr>
                  </a:outerShdw>
                </a:effectLst>
                <a:latin typeface="Bahnschrift" panose="020B0502040204020203" pitchFamily="34" charset="0"/>
              </a:rPr>
              <a:t>EDA</a:t>
            </a:r>
            <a:r>
              <a:rPr lang="en-US" b="1" dirty="0">
                <a:effectLst>
                  <a:outerShdw blurRad="38100" dist="38100" dir="2700000" algn="tl">
                    <a:srgbClr val="000000">
                      <a:alpha val="43137"/>
                    </a:srgbClr>
                  </a:outerShdw>
                </a:effectLst>
                <a:latin typeface="Bahnschrift Light Condensed" panose="020B0502040204020203" pitchFamily="34" charset="0"/>
              </a:rPr>
              <a:t> : </a:t>
            </a:r>
            <a:r>
              <a:rPr lang="en-US" dirty="0">
                <a:effectLst>
                  <a:outerShdw blurRad="38100" dist="38100" dir="2700000" algn="tl">
                    <a:srgbClr val="000000">
                      <a:alpha val="43137"/>
                    </a:srgbClr>
                  </a:outerShdw>
                </a:effectLst>
                <a:latin typeface="Bahnschrift Light Condensed" panose="020B0502040204020203" pitchFamily="34" charset="0"/>
              </a:rPr>
              <a:t>Visualize columns using histogram, boxplot and barplot.</a:t>
            </a:r>
          </a:p>
          <a:p>
            <a:pPr marL="457200" indent="-457200">
              <a:buFont typeface="+mj-lt"/>
              <a:buAutoNum type="arabicParenR"/>
            </a:pPr>
            <a:r>
              <a:rPr lang="en-US" b="1" u="sng" dirty="0">
                <a:effectLst>
                  <a:outerShdw blurRad="38100" dist="38100" dir="2700000" algn="tl">
                    <a:srgbClr val="000000">
                      <a:alpha val="43137"/>
                    </a:srgbClr>
                  </a:outerShdw>
                </a:effectLst>
                <a:latin typeface="Bahnschrift" panose="020B0502040204020203" pitchFamily="34" charset="0"/>
              </a:rPr>
              <a:t>FEATURE SELECTION </a:t>
            </a:r>
            <a:r>
              <a:rPr lang="en-US" dirty="0">
                <a:effectLst>
                  <a:outerShdw blurRad="38100" dist="38100" dir="2700000" algn="tl">
                    <a:srgbClr val="000000">
                      <a:alpha val="43137"/>
                    </a:srgbClr>
                  </a:outerShdw>
                </a:effectLst>
                <a:latin typeface="Bahnschrift Light Condensed" panose="020B0502040204020203" pitchFamily="34" charset="0"/>
              </a:rPr>
              <a:t>: Using statistical tests features are selected.</a:t>
            </a:r>
          </a:p>
          <a:p>
            <a:pPr marL="457200" indent="-457200">
              <a:buFont typeface="+mj-lt"/>
              <a:buAutoNum type="arabicParenR"/>
            </a:pPr>
            <a:r>
              <a:rPr lang="en-US" b="1" u="sng" dirty="0">
                <a:effectLst>
                  <a:outerShdw blurRad="38100" dist="38100" dir="2700000" algn="tl">
                    <a:srgbClr val="000000">
                      <a:alpha val="43137"/>
                    </a:srgbClr>
                  </a:outerShdw>
                </a:effectLst>
                <a:latin typeface="Bahnschrift" panose="020B0502040204020203" pitchFamily="34" charset="0"/>
              </a:rPr>
              <a:t>MODELS</a:t>
            </a:r>
            <a:r>
              <a:rPr lang="en-US" b="1" dirty="0">
                <a:effectLst>
                  <a:outerShdw blurRad="38100" dist="38100" dir="2700000" algn="tl">
                    <a:srgbClr val="000000">
                      <a:alpha val="43137"/>
                    </a:srgbClr>
                  </a:outerShdw>
                </a:effectLst>
                <a:latin typeface="Bahnschrift Light Condensed" panose="020B0502040204020203" pitchFamily="34" charset="0"/>
              </a:rPr>
              <a:t> : </a:t>
            </a:r>
          </a:p>
          <a:p>
            <a:pPr lvl="1"/>
            <a:r>
              <a:rPr lang="en-US" dirty="0">
                <a:effectLst>
                  <a:outerShdw blurRad="38100" dist="38100" dir="2700000" algn="tl">
                    <a:srgbClr val="000000">
                      <a:alpha val="43137"/>
                    </a:srgbClr>
                  </a:outerShdw>
                </a:effectLst>
                <a:latin typeface="Bahnschrift Light SemiCondensed" panose="020B0502040204020203" pitchFamily="34" charset="0"/>
              </a:rPr>
              <a:t>Models like Logistic Regression, Decision Tree, Random Forest </a:t>
            </a:r>
            <a:r>
              <a:rPr lang="en-US" dirty="0" err="1">
                <a:effectLst>
                  <a:outerShdw blurRad="38100" dist="38100" dir="2700000" algn="tl">
                    <a:srgbClr val="000000">
                      <a:alpha val="43137"/>
                    </a:srgbClr>
                  </a:outerShdw>
                </a:effectLst>
                <a:latin typeface="Bahnschrift Light SemiCondensed" panose="020B0502040204020203" pitchFamily="34" charset="0"/>
              </a:rPr>
              <a:t>etc</a:t>
            </a:r>
            <a:r>
              <a:rPr lang="en-US" dirty="0">
                <a:effectLst>
                  <a:outerShdw blurRad="38100" dist="38100" dir="2700000" algn="tl">
                    <a:srgbClr val="000000">
                      <a:alpha val="43137"/>
                    </a:srgbClr>
                  </a:outerShdw>
                </a:effectLst>
                <a:latin typeface="Bahnschrift Light SemiCondensed" panose="020B0502040204020203" pitchFamily="34" charset="0"/>
              </a:rPr>
              <a:t> . . are trained, tested and tuned using different hyperparameters.</a:t>
            </a:r>
          </a:p>
          <a:p>
            <a:pPr lvl="1"/>
            <a:r>
              <a:rPr lang="en-US" dirty="0">
                <a:effectLst>
                  <a:outerShdw blurRad="38100" dist="38100" dir="2700000" algn="tl">
                    <a:srgbClr val="000000">
                      <a:alpha val="43137"/>
                    </a:srgbClr>
                  </a:outerShdw>
                </a:effectLst>
                <a:latin typeface="Bahnschrift Light SemiCondensed" panose="020B0502040204020203" pitchFamily="34" charset="0"/>
              </a:rPr>
              <a:t>The Models are evaluated on the basis of accuracy score, classification report, confusion matrix etc.</a:t>
            </a:r>
          </a:p>
          <a:p>
            <a:pPr lvl="1"/>
            <a:r>
              <a:rPr lang="en-US" dirty="0">
                <a:effectLst>
                  <a:outerShdw blurRad="38100" dist="38100" dir="2700000" algn="tl">
                    <a:srgbClr val="000000">
                      <a:alpha val="43137"/>
                    </a:srgbClr>
                  </a:outerShdw>
                </a:effectLst>
                <a:latin typeface="Bahnschrift Light SemiCondensed" panose="020B0502040204020203" pitchFamily="34" charset="0"/>
              </a:rPr>
              <a:t>The models are compared and the best one is selected</a:t>
            </a:r>
            <a:r>
              <a:rPr lang="en-US" b="1" dirty="0">
                <a:effectLst>
                  <a:outerShdw blurRad="38100" dist="38100" dir="2700000" algn="tl">
                    <a:srgbClr val="000000">
                      <a:alpha val="43137"/>
                    </a:srgbClr>
                  </a:outerShdw>
                </a:effectLst>
                <a:latin typeface="Bahnschrift Condensed" panose="020B0502040204020203" pitchFamily="34" charset="0"/>
              </a:rPr>
              <a:t>.</a:t>
            </a:r>
          </a:p>
          <a:p>
            <a:endParaRPr lang="en-US" dirty="0">
              <a:latin typeface="Bahnschrift Light Condensed" panose="020B0502040204020203" pitchFamily="34" charset="0"/>
            </a:endParaRPr>
          </a:p>
          <a:p>
            <a:endParaRPr lang="en-US" u="sng"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B52893FB-2B3D-4B23-5C47-55211293A745}"/>
              </a:ext>
            </a:extLst>
          </p:cNvPr>
          <p:cNvSpPr txBox="1"/>
          <p:nvPr/>
        </p:nvSpPr>
        <p:spPr>
          <a:xfrm>
            <a:off x="1126067" y="1075266"/>
            <a:ext cx="10102320" cy="1600438"/>
          </a:xfrm>
          <a:prstGeom prst="rect">
            <a:avLst/>
          </a:prstGeom>
          <a:noFill/>
        </p:spPr>
        <p:txBody>
          <a:bodyPr wrap="square" rtlCol="0">
            <a:spAutoFit/>
          </a:bodyPr>
          <a:lstStyle/>
          <a:p>
            <a:r>
              <a:rPr lang="en-US" sz="2000" b="0" i="0" dirty="0">
                <a:effectLst>
                  <a:outerShdw blurRad="38100" dist="38100" dir="2700000" algn="tl">
                    <a:srgbClr val="000000">
                      <a:alpha val="43137"/>
                    </a:srgbClr>
                  </a:outerShdw>
                </a:effectLst>
                <a:latin typeface="Bahnschrift Light SemiCondensed" panose="020B0502040204020203" pitchFamily="34" charset="0"/>
              </a:rPr>
              <a:t>The data set I am working with contains various features, such as baseline value, accelerations, fetal movement, uterine contractions, and many more, all of which are extracted from Cardiotocograms (CTGs). Analyzing these features effectively is crucial for identifying fetal health issues and improving the outcomes of mothers and babies.</a:t>
            </a:r>
          </a:p>
          <a:p>
            <a:endParaRPr lang="en-US" dirty="0"/>
          </a:p>
        </p:txBody>
      </p:sp>
      <p:sp>
        <p:nvSpPr>
          <p:cNvPr id="6" name="Title 1">
            <a:extLst>
              <a:ext uri="{FF2B5EF4-FFF2-40B4-BE49-F238E27FC236}">
                <a16:creationId xmlns:a16="http://schemas.microsoft.com/office/drawing/2014/main" id="{94FF6013-538E-1BAD-821C-0259878E0B31}"/>
              </a:ext>
            </a:extLst>
          </p:cNvPr>
          <p:cNvSpPr txBox="1">
            <a:spLocks/>
          </p:cNvSpPr>
          <p:nvPr/>
        </p:nvSpPr>
        <p:spPr>
          <a:xfrm>
            <a:off x="929745" y="172770"/>
            <a:ext cx="9905998" cy="11964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u="sng" dirty="0">
                <a:effectLst>
                  <a:outerShdw blurRad="38100" dist="38100" dir="2700000" algn="tl">
                    <a:srgbClr val="000000">
                      <a:alpha val="43137"/>
                    </a:srgbClr>
                  </a:outerShdw>
                </a:effectLst>
              </a:rPr>
              <a:t>methodology</a:t>
            </a:r>
          </a:p>
        </p:txBody>
      </p:sp>
    </p:spTree>
    <p:extLst>
      <p:ext uri="{BB962C8B-B14F-4D97-AF65-F5344CB8AC3E}">
        <p14:creationId xmlns:p14="http://schemas.microsoft.com/office/powerpoint/2010/main" val="2103645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6B8CF-BC71-7ED9-BD9B-070F8A23257D}"/>
              </a:ext>
            </a:extLst>
          </p:cNvPr>
          <p:cNvSpPr>
            <a:spLocks noGrp="1"/>
          </p:cNvSpPr>
          <p:nvPr>
            <p:ph type="title"/>
          </p:nvPr>
        </p:nvSpPr>
        <p:spPr>
          <a:xfrm>
            <a:off x="1143001" y="156633"/>
            <a:ext cx="9905998" cy="1303968"/>
          </a:xfrm>
        </p:spPr>
        <p:txBody>
          <a:bodyPr/>
          <a:lstStyle/>
          <a:p>
            <a:r>
              <a:rPr lang="en-US" b="1" u="sng" dirty="0">
                <a:solidFill>
                  <a:srgbClr val="FF0000"/>
                </a:solidFill>
                <a:effectLst>
                  <a:outerShdw blurRad="38100" dist="38100" dir="2700000" algn="tl">
                    <a:srgbClr val="000000">
                      <a:alpha val="43137"/>
                    </a:srgbClr>
                  </a:outerShdw>
                </a:effectLst>
              </a:rPr>
              <a:t>Information of the dataset</a:t>
            </a:r>
          </a:p>
        </p:txBody>
      </p:sp>
      <p:pic>
        <p:nvPicPr>
          <p:cNvPr id="4" name="Picture 3">
            <a:extLst>
              <a:ext uri="{FF2B5EF4-FFF2-40B4-BE49-F238E27FC236}">
                <a16:creationId xmlns:a16="http://schemas.microsoft.com/office/drawing/2014/main" id="{58B1A1D8-E355-4D2A-E1D8-90424D19D6F1}"/>
              </a:ext>
            </a:extLst>
          </p:cNvPr>
          <p:cNvPicPr>
            <a:picLocks noChangeAspect="1"/>
          </p:cNvPicPr>
          <p:nvPr/>
        </p:nvPicPr>
        <p:blipFill>
          <a:blip r:embed="rId2"/>
          <a:stretch>
            <a:fillRect/>
          </a:stretch>
        </p:blipFill>
        <p:spPr>
          <a:xfrm>
            <a:off x="2366052" y="1276494"/>
            <a:ext cx="5119385" cy="5255539"/>
          </a:xfrm>
          <a:prstGeom prst="rect">
            <a:avLst/>
          </a:prstGeom>
        </p:spPr>
      </p:pic>
      <p:sp>
        <p:nvSpPr>
          <p:cNvPr id="6" name="Title 1">
            <a:extLst>
              <a:ext uri="{FF2B5EF4-FFF2-40B4-BE49-F238E27FC236}">
                <a16:creationId xmlns:a16="http://schemas.microsoft.com/office/drawing/2014/main" id="{8B72327D-5C02-C2FA-D14F-99A11DD61D9E}"/>
              </a:ext>
            </a:extLst>
          </p:cNvPr>
          <p:cNvSpPr txBox="1">
            <a:spLocks/>
          </p:cNvSpPr>
          <p:nvPr/>
        </p:nvSpPr>
        <p:spPr>
          <a:xfrm>
            <a:off x="1109133" y="131232"/>
            <a:ext cx="9905998" cy="13039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u="sng" dirty="0">
                <a:effectLst>
                  <a:outerShdw blurRad="38100" dist="38100" dir="2700000" algn="tl">
                    <a:srgbClr val="000000">
                      <a:alpha val="43137"/>
                    </a:srgbClr>
                  </a:outerShdw>
                </a:effectLst>
              </a:rPr>
              <a:t>Information of the dataset</a:t>
            </a:r>
          </a:p>
        </p:txBody>
      </p:sp>
    </p:spTree>
    <p:extLst>
      <p:ext uri="{BB962C8B-B14F-4D97-AF65-F5344CB8AC3E}">
        <p14:creationId xmlns:p14="http://schemas.microsoft.com/office/powerpoint/2010/main" val="2997953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03F5-2B73-51AA-03D2-A4ED61635903}"/>
              </a:ext>
            </a:extLst>
          </p:cNvPr>
          <p:cNvSpPr>
            <a:spLocks noGrp="1"/>
          </p:cNvSpPr>
          <p:nvPr>
            <p:ph type="title"/>
          </p:nvPr>
        </p:nvSpPr>
        <p:spPr>
          <a:xfrm>
            <a:off x="893299" y="145030"/>
            <a:ext cx="9905998" cy="1478570"/>
          </a:xfrm>
          <a:noFill/>
          <a:ln>
            <a:noFill/>
          </a:ln>
        </p:spPr>
        <p:txBody>
          <a:bodyPr/>
          <a:lstStyle/>
          <a:p>
            <a:r>
              <a:rPr lang="en-US" b="1" u="sng" dirty="0">
                <a:solidFill>
                  <a:srgbClr val="FF0000"/>
                </a:solidFill>
                <a:effectLst>
                  <a:outerShdw blurRad="38100" dist="38100" dir="2700000" algn="tl">
                    <a:srgbClr val="000000">
                      <a:alpha val="43137"/>
                    </a:srgbClr>
                  </a:outerShdw>
                </a:effectLst>
              </a:rPr>
              <a:t>Target variable – fetal health</a:t>
            </a:r>
          </a:p>
        </p:txBody>
      </p:sp>
      <p:pic>
        <p:nvPicPr>
          <p:cNvPr id="8" name="Picture 7">
            <a:extLst>
              <a:ext uri="{FF2B5EF4-FFF2-40B4-BE49-F238E27FC236}">
                <a16:creationId xmlns:a16="http://schemas.microsoft.com/office/drawing/2014/main" id="{A621BB0B-19F0-D253-FF09-B3115FC205E9}"/>
              </a:ext>
            </a:extLst>
          </p:cNvPr>
          <p:cNvPicPr>
            <a:picLocks noChangeAspect="1"/>
          </p:cNvPicPr>
          <p:nvPr/>
        </p:nvPicPr>
        <p:blipFill>
          <a:blip r:embed="rId2"/>
          <a:stretch>
            <a:fillRect/>
          </a:stretch>
        </p:blipFill>
        <p:spPr>
          <a:xfrm>
            <a:off x="1126198" y="1466966"/>
            <a:ext cx="6654668" cy="4436446"/>
          </a:xfrm>
          <a:prstGeom prst="rect">
            <a:avLst/>
          </a:prstGeom>
        </p:spPr>
      </p:pic>
      <p:pic>
        <p:nvPicPr>
          <p:cNvPr id="10" name="Picture 9">
            <a:extLst>
              <a:ext uri="{FF2B5EF4-FFF2-40B4-BE49-F238E27FC236}">
                <a16:creationId xmlns:a16="http://schemas.microsoft.com/office/drawing/2014/main" id="{6A5A80E9-138B-920A-EB62-F32920FB438A}"/>
              </a:ext>
            </a:extLst>
          </p:cNvPr>
          <p:cNvPicPr>
            <a:picLocks noChangeAspect="1"/>
          </p:cNvPicPr>
          <p:nvPr/>
        </p:nvPicPr>
        <p:blipFill>
          <a:blip r:embed="rId3"/>
          <a:stretch>
            <a:fillRect/>
          </a:stretch>
        </p:blipFill>
        <p:spPr>
          <a:xfrm>
            <a:off x="8551249" y="3056451"/>
            <a:ext cx="2133898" cy="1257475"/>
          </a:xfrm>
          <a:prstGeom prst="rect">
            <a:avLst/>
          </a:prstGeom>
        </p:spPr>
      </p:pic>
      <p:sp>
        <p:nvSpPr>
          <p:cNvPr id="11" name="TextBox 10">
            <a:extLst>
              <a:ext uri="{FF2B5EF4-FFF2-40B4-BE49-F238E27FC236}">
                <a16:creationId xmlns:a16="http://schemas.microsoft.com/office/drawing/2014/main" id="{4E049F25-38F2-0E09-6454-1DBD997820E2}"/>
              </a:ext>
            </a:extLst>
          </p:cNvPr>
          <p:cNvSpPr txBox="1"/>
          <p:nvPr/>
        </p:nvSpPr>
        <p:spPr>
          <a:xfrm>
            <a:off x="8013765" y="5280879"/>
            <a:ext cx="3208867" cy="923330"/>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Bahnschrift Light SemiCondensed" panose="020B0502040204020203" pitchFamily="34" charset="0"/>
              </a:rPr>
              <a:t>The data for normal is far more than that of suspect and pathological.</a:t>
            </a:r>
          </a:p>
        </p:txBody>
      </p:sp>
      <p:sp>
        <p:nvSpPr>
          <p:cNvPr id="12" name="Title 1">
            <a:extLst>
              <a:ext uri="{FF2B5EF4-FFF2-40B4-BE49-F238E27FC236}">
                <a16:creationId xmlns:a16="http://schemas.microsoft.com/office/drawing/2014/main" id="{1160877B-D78B-907C-97E3-8A74DC418FD7}"/>
              </a:ext>
            </a:extLst>
          </p:cNvPr>
          <p:cNvSpPr txBox="1">
            <a:spLocks/>
          </p:cNvSpPr>
          <p:nvPr/>
        </p:nvSpPr>
        <p:spPr>
          <a:xfrm>
            <a:off x="855264" y="128096"/>
            <a:ext cx="9905998" cy="1478570"/>
          </a:xfrm>
          <a:prstGeom prst="rect">
            <a:avLst/>
          </a:prstGeom>
          <a:no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u="sng" dirty="0">
                <a:effectLst>
                  <a:outerShdw blurRad="38100" dist="38100" dir="2700000" algn="tl">
                    <a:srgbClr val="000000">
                      <a:alpha val="43137"/>
                    </a:srgbClr>
                  </a:outerShdw>
                </a:effectLst>
              </a:rPr>
              <a:t>Target variable – fetal health</a:t>
            </a:r>
          </a:p>
        </p:txBody>
      </p:sp>
    </p:spTree>
    <p:extLst>
      <p:ext uri="{BB962C8B-B14F-4D97-AF65-F5344CB8AC3E}">
        <p14:creationId xmlns:p14="http://schemas.microsoft.com/office/powerpoint/2010/main" val="3244805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2FF6-D402-2A04-52FA-B0E483A8D4F6}"/>
              </a:ext>
            </a:extLst>
          </p:cNvPr>
          <p:cNvSpPr>
            <a:spLocks noGrp="1"/>
          </p:cNvSpPr>
          <p:nvPr>
            <p:ph type="title"/>
          </p:nvPr>
        </p:nvSpPr>
        <p:spPr>
          <a:xfrm>
            <a:off x="1143001" y="0"/>
            <a:ext cx="9905998" cy="1478570"/>
          </a:xfrm>
        </p:spPr>
        <p:txBody>
          <a:bodyPr/>
          <a:lstStyle/>
          <a:p>
            <a:r>
              <a:rPr lang="en-US" b="1" u="sng" dirty="0">
                <a:solidFill>
                  <a:srgbClr val="FF0000"/>
                </a:solidFill>
                <a:effectLst>
                  <a:outerShdw blurRad="38100" dist="38100" dir="2700000" algn="tl">
                    <a:srgbClr val="000000">
                      <a:alpha val="43137"/>
                    </a:srgbClr>
                  </a:outerShdw>
                </a:effectLst>
              </a:rPr>
              <a:t>Feature importance</a:t>
            </a:r>
          </a:p>
        </p:txBody>
      </p:sp>
      <p:pic>
        <p:nvPicPr>
          <p:cNvPr id="5" name="Picture 4">
            <a:extLst>
              <a:ext uri="{FF2B5EF4-FFF2-40B4-BE49-F238E27FC236}">
                <a16:creationId xmlns:a16="http://schemas.microsoft.com/office/drawing/2014/main" id="{329AFBE0-B6E9-DD2F-D4DA-30D62E8BED67}"/>
              </a:ext>
            </a:extLst>
          </p:cNvPr>
          <p:cNvPicPr>
            <a:picLocks noChangeAspect="1"/>
          </p:cNvPicPr>
          <p:nvPr/>
        </p:nvPicPr>
        <p:blipFill>
          <a:blip r:embed="rId2"/>
          <a:stretch>
            <a:fillRect/>
          </a:stretch>
        </p:blipFill>
        <p:spPr>
          <a:xfrm>
            <a:off x="6096000" y="2467176"/>
            <a:ext cx="4820323" cy="3985771"/>
          </a:xfrm>
          <a:prstGeom prst="rect">
            <a:avLst/>
          </a:prstGeom>
        </p:spPr>
      </p:pic>
      <p:pic>
        <p:nvPicPr>
          <p:cNvPr id="14" name="Picture 13">
            <a:extLst>
              <a:ext uri="{FF2B5EF4-FFF2-40B4-BE49-F238E27FC236}">
                <a16:creationId xmlns:a16="http://schemas.microsoft.com/office/drawing/2014/main" id="{AE2DF394-A34A-9FB0-7BCE-43C214DC4701}"/>
              </a:ext>
            </a:extLst>
          </p:cNvPr>
          <p:cNvPicPr>
            <a:picLocks noChangeAspect="1"/>
          </p:cNvPicPr>
          <p:nvPr/>
        </p:nvPicPr>
        <p:blipFill>
          <a:blip r:embed="rId3"/>
          <a:stretch>
            <a:fillRect/>
          </a:stretch>
        </p:blipFill>
        <p:spPr>
          <a:xfrm>
            <a:off x="2020046" y="1094229"/>
            <a:ext cx="3057952" cy="5553850"/>
          </a:xfrm>
          <a:prstGeom prst="rect">
            <a:avLst/>
          </a:prstGeom>
        </p:spPr>
      </p:pic>
      <p:sp>
        <p:nvSpPr>
          <p:cNvPr id="15" name="TextBox 14">
            <a:extLst>
              <a:ext uri="{FF2B5EF4-FFF2-40B4-BE49-F238E27FC236}">
                <a16:creationId xmlns:a16="http://schemas.microsoft.com/office/drawing/2014/main" id="{65E8DEC1-32E4-5046-6195-E8D26D024F1D}"/>
              </a:ext>
            </a:extLst>
          </p:cNvPr>
          <p:cNvSpPr txBox="1"/>
          <p:nvPr/>
        </p:nvSpPr>
        <p:spPr>
          <a:xfrm>
            <a:off x="5655733" y="982134"/>
            <a:ext cx="5393266" cy="1323439"/>
          </a:xfrm>
          <a:prstGeom prst="rect">
            <a:avLst/>
          </a:prstGeom>
          <a:noFill/>
        </p:spPr>
        <p:txBody>
          <a:bodyPr wrap="square" rtlCol="0">
            <a:spAutoFit/>
          </a:bodyPr>
          <a:lstStyle/>
          <a:p>
            <a:pPr marL="342900" indent="-342900" algn="just">
              <a:buFont typeface="Wingdings" panose="05000000000000000000" pitchFamily="2" charset="2"/>
              <a:buChar char="v"/>
            </a:pPr>
            <a:r>
              <a:rPr lang="en-US" sz="2000" dirty="0">
                <a:effectLst>
                  <a:outerShdw blurRad="38100" dist="38100" dir="2700000" algn="tl">
                    <a:srgbClr val="000000">
                      <a:alpha val="43137"/>
                    </a:srgbClr>
                  </a:outerShdw>
                </a:effectLst>
                <a:latin typeface="Bahnschrift Light SemiCondensed" panose="020B0502040204020203" pitchFamily="34" charset="0"/>
              </a:rPr>
              <a:t>Abnormal short-term variability, Abnormal long-term variability and histogram mean are the most important features to classify the fetal health.</a:t>
            </a:r>
          </a:p>
        </p:txBody>
      </p:sp>
      <p:sp>
        <p:nvSpPr>
          <p:cNvPr id="16" name="Title 1">
            <a:extLst>
              <a:ext uri="{FF2B5EF4-FFF2-40B4-BE49-F238E27FC236}">
                <a16:creationId xmlns:a16="http://schemas.microsoft.com/office/drawing/2014/main" id="{D644890B-0B19-3691-BD1D-0D934D2AB6C0}"/>
              </a:ext>
            </a:extLst>
          </p:cNvPr>
          <p:cNvSpPr txBox="1">
            <a:spLocks/>
          </p:cNvSpPr>
          <p:nvPr/>
        </p:nvSpPr>
        <p:spPr>
          <a:xfrm>
            <a:off x="1100666" y="-8468"/>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u="sng" dirty="0">
                <a:effectLst>
                  <a:outerShdw blurRad="38100" dist="38100" dir="2700000" algn="tl">
                    <a:srgbClr val="000000">
                      <a:alpha val="43137"/>
                    </a:srgbClr>
                  </a:outerShdw>
                </a:effectLst>
              </a:rPr>
              <a:t>Feature importance</a:t>
            </a:r>
          </a:p>
        </p:txBody>
      </p:sp>
    </p:spTree>
    <p:extLst>
      <p:ext uri="{BB962C8B-B14F-4D97-AF65-F5344CB8AC3E}">
        <p14:creationId xmlns:p14="http://schemas.microsoft.com/office/powerpoint/2010/main" val="3232877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ABA1-87F8-C7EC-8672-AEE053FDFDD8}"/>
              </a:ext>
            </a:extLst>
          </p:cNvPr>
          <p:cNvSpPr>
            <a:spLocks noGrp="1"/>
          </p:cNvSpPr>
          <p:nvPr>
            <p:ph type="title"/>
          </p:nvPr>
        </p:nvSpPr>
        <p:spPr>
          <a:xfrm>
            <a:off x="1151468" y="82433"/>
            <a:ext cx="9905998" cy="1047867"/>
          </a:xfrm>
        </p:spPr>
        <p:txBody>
          <a:bodyPr/>
          <a:lstStyle/>
          <a:p>
            <a:r>
              <a:rPr lang="en-US" b="1" u="sng" dirty="0">
                <a:solidFill>
                  <a:srgbClr val="FF0000"/>
                </a:solidFill>
                <a:effectLst>
                  <a:outerShdw blurRad="38100" dist="38100" dir="2700000" algn="tl">
                    <a:srgbClr val="000000">
                      <a:alpha val="43137"/>
                    </a:srgbClr>
                  </a:outerShdw>
                </a:effectLst>
              </a:rPr>
              <a:t>multicollinearity</a:t>
            </a:r>
          </a:p>
        </p:txBody>
      </p:sp>
      <p:pic>
        <p:nvPicPr>
          <p:cNvPr id="4" name="Picture 3">
            <a:extLst>
              <a:ext uri="{FF2B5EF4-FFF2-40B4-BE49-F238E27FC236}">
                <a16:creationId xmlns:a16="http://schemas.microsoft.com/office/drawing/2014/main" id="{0A936193-9B15-317B-4A8F-0D016BEAB211}"/>
              </a:ext>
            </a:extLst>
          </p:cNvPr>
          <p:cNvPicPr>
            <a:picLocks noChangeAspect="1"/>
          </p:cNvPicPr>
          <p:nvPr/>
        </p:nvPicPr>
        <p:blipFill>
          <a:blip r:embed="rId2"/>
          <a:stretch>
            <a:fillRect/>
          </a:stretch>
        </p:blipFill>
        <p:spPr>
          <a:xfrm>
            <a:off x="1303867" y="905934"/>
            <a:ext cx="9999133" cy="5775872"/>
          </a:xfrm>
          <a:prstGeom prst="rect">
            <a:avLst/>
          </a:prstGeom>
        </p:spPr>
      </p:pic>
      <p:sp>
        <p:nvSpPr>
          <p:cNvPr id="6" name="Title 1">
            <a:extLst>
              <a:ext uri="{FF2B5EF4-FFF2-40B4-BE49-F238E27FC236}">
                <a16:creationId xmlns:a16="http://schemas.microsoft.com/office/drawing/2014/main" id="{A6D98F68-C336-E8C0-DAEF-FDEDE3942814}"/>
              </a:ext>
            </a:extLst>
          </p:cNvPr>
          <p:cNvSpPr txBox="1">
            <a:spLocks/>
          </p:cNvSpPr>
          <p:nvPr/>
        </p:nvSpPr>
        <p:spPr>
          <a:xfrm>
            <a:off x="1109133" y="65499"/>
            <a:ext cx="9905998" cy="1047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u="sng">
                <a:effectLst>
                  <a:outerShdw blurRad="38100" dist="38100" dir="2700000" algn="tl">
                    <a:srgbClr val="000000">
                      <a:alpha val="43137"/>
                    </a:srgbClr>
                  </a:outerShdw>
                </a:effectLst>
              </a:rPr>
              <a:t>multicollinearity</a:t>
            </a:r>
            <a:endParaRPr lang="en-US"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27733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5123-4F4D-CE67-0E5A-01B13B57F909}"/>
              </a:ext>
            </a:extLst>
          </p:cNvPr>
          <p:cNvSpPr>
            <a:spLocks noGrp="1"/>
          </p:cNvSpPr>
          <p:nvPr>
            <p:ph type="title"/>
          </p:nvPr>
        </p:nvSpPr>
        <p:spPr>
          <a:xfrm>
            <a:off x="1151467" y="-8467"/>
            <a:ext cx="9905998" cy="1478570"/>
          </a:xfrm>
        </p:spPr>
        <p:txBody>
          <a:bodyPr/>
          <a:lstStyle/>
          <a:p>
            <a:r>
              <a:rPr lang="en-US" b="1" u="sng" dirty="0">
                <a:solidFill>
                  <a:srgbClr val="FF0000"/>
                </a:solidFill>
                <a:effectLst>
                  <a:outerShdw blurRad="38100" dist="38100" dir="2700000" algn="tl">
                    <a:srgbClr val="000000">
                      <a:alpha val="43137"/>
                    </a:srgbClr>
                  </a:outerShdw>
                </a:effectLst>
              </a:rPr>
              <a:t>Abnormal short term variability</a:t>
            </a:r>
          </a:p>
        </p:txBody>
      </p:sp>
      <p:pic>
        <p:nvPicPr>
          <p:cNvPr id="5" name="Picture 4">
            <a:extLst>
              <a:ext uri="{FF2B5EF4-FFF2-40B4-BE49-F238E27FC236}">
                <a16:creationId xmlns:a16="http://schemas.microsoft.com/office/drawing/2014/main" id="{AAFE93BE-C661-51CE-BBDE-D242F51F51CA}"/>
              </a:ext>
            </a:extLst>
          </p:cNvPr>
          <p:cNvPicPr>
            <a:picLocks noChangeAspect="1"/>
          </p:cNvPicPr>
          <p:nvPr/>
        </p:nvPicPr>
        <p:blipFill>
          <a:blip r:embed="rId2"/>
          <a:stretch>
            <a:fillRect/>
          </a:stretch>
        </p:blipFill>
        <p:spPr>
          <a:xfrm>
            <a:off x="8172033" y="3813568"/>
            <a:ext cx="2157683" cy="2739631"/>
          </a:xfrm>
          <a:prstGeom prst="rect">
            <a:avLst/>
          </a:prstGeom>
        </p:spPr>
      </p:pic>
      <p:pic>
        <p:nvPicPr>
          <p:cNvPr id="7" name="Picture 6">
            <a:extLst>
              <a:ext uri="{FF2B5EF4-FFF2-40B4-BE49-F238E27FC236}">
                <a16:creationId xmlns:a16="http://schemas.microsoft.com/office/drawing/2014/main" id="{975F854F-FDE7-1AF2-D1AE-CE7CCBC615ED}"/>
              </a:ext>
            </a:extLst>
          </p:cNvPr>
          <p:cNvPicPr>
            <a:picLocks noChangeAspect="1"/>
          </p:cNvPicPr>
          <p:nvPr/>
        </p:nvPicPr>
        <p:blipFill>
          <a:blip r:embed="rId3"/>
          <a:stretch>
            <a:fillRect/>
          </a:stretch>
        </p:blipFill>
        <p:spPr>
          <a:xfrm>
            <a:off x="672805" y="1574799"/>
            <a:ext cx="6166199" cy="4203699"/>
          </a:xfrm>
          <a:prstGeom prst="rect">
            <a:avLst/>
          </a:prstGeom>
        </p:spPr>
      </p:pic>
      <p:pic>
        <p:nvPicPr>
          <p:cNvPr id="9" name="Picture 8">
            <a:extLst>
              <a:ext uri="{FF2B5EF4-FFF2-40B4-BE49-F238E27FC236}">
                <a16:creationId xmlns:a16="http://schemas.microsoft.com/office/drawing/2014/main" id="{F3761489-73DC-3380-2132-B565CD9BFD9B}"/>
              </a:ext>
            </a:extLst>
          </p:cNvPr>
          <p:cNvPicPr>
            <a:picLocks noChangeAspect="1"/>
          </p:cNvPicPr>
          <p:nvPr/>
        </p:nvPicPr>
        <p:blipFill>
          <a:blip r:embed="rId4"/>
          <a:stretch>
            <a:fillRect/>
          </a:stretch>
        </p:blipFill>
        <p:spPr>
          <a:xfrm>
            <a:off x="7543239" y="1163394"/>
            <a:ext cx="3415272" cy="2513255"/>
          </a:xfrm>
          <a:prstGeom prst="rect">
            <a:avLst/>
          </a:prstGeom>
        </p:spPr>
      </p:pic>
      <p:sp>
        <p:nvSpPr>
          <p:cNvPr id="8" name="TextBox 7">
            <a:extLst>
              <a:ext uri="{FF2B5EF4-FFF2-40B4-BE49-F238E27FC236}">
                <a16:creationId xmlns:a16="http://schemas.microsoft.com/office/drawing/2014/main" id="{F77FDA47-5811-00D7-A428-479AB8D5EBC6}"/>
              </a:ext>
            </a:extLst>
          </p:cNvPr>
          <p:cNvSpPr txBox="1"/>
          <p:nvPr/>
        </p:nvSpPr>
        <p:spPr>
          <a:xfrm>
            <a:off x="1148823" y="1068548"/>
            <a:ext cx="6900332" cy="369332"/>
          </a:xfrm>
          <a:prstGeom prst="rect">
            <a:avLst/>
          </a:prstGeom>
          <a:noFill/>
        </p:spPr>
        <p:txBody>
          <a:bodyPr wrap="square">
            <a:spAutoFit/>
          </a:bodyPr>
          <a:lstStyle/>
          <a:p>
            <a:pPr marL="285750" indent="-285750">
              <a:buFont typeface="Wingdings" panose="05000000000000000000" pitchFamily="2" charset="2"/>
              <a:buChar char="Ø"/>
            </a:pPr>
            <a:r>
              <a:rPr lang="en-US" b="0" i="0" dirty="0">
                <a:effectLst>
                  <a:outerShdw blurRad="38100" dist="38100" dir="2700000" algn="tl">
                    <a:srgbClr val="000000">
                      <a:alpha val="43137"/>
                    </a:srgbClr>
                  </a:outerShdw>
                </a:effectLst>
                <a:latin typeface="Bahnschrift Light SemiCondensed" panose="020B0502040204020203" pitchFamily="34" charset="0"/>
              </a:rPr>
              <a:t>Percentage of time with abnormal short term variability</a:t>
            </a:r>
            <a:endParaRPr lang="en-US" dirty="0">
              <a:effectLst>
                <a:outerShdw blurRad="38100" dist="38100" dir="2700000" algn="tl">
                  <a:srgbClr val="000000">
                    <a:alpha val="43137"/>
                  </a:srgbClr>
                </a:outerShdw>
              </a:effectLst>
              <a:latin typeface="Bahnschrift Light SemiCondensed" panose="020B0502040204020203" pitchFamily="34" charset="0"/>
            </a:endParaRPr>
          </a:p>
        </p:txBody>
      </p:sp>
      <p:sp>
        <p:nvSpPr>
          <p:cNvPr id="10" name="Title 1">
            <a:extLst>
              <a:ext uri="{FF2B5EF4-FFF2-40B4-BE49-F238E27FC236}">
                <a16:creationId xmlns:a16="http://schemas.microsoft.com/office/drawing/2014/main" id="{7F0EEB34-0F61-AEC1-3889-0E42D2C37ED6}"/>
              </a:ext>
            </a:extLst>
          </p:cNvPr>
          <p:cNvSpPr txBox="1">
            <a:spLocks/>
          </p:cNvSpPr>
          <p:nvPr/>
        </p:nvSpPr>
        <p:spPr>
          <a:xfrm>
            <a:off x="1109133" y="-1693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u="sng" dirty="0">
                <a:effectLst>
                  <a:outerShdw blurRad="38100" dist="38100" dir="2700000" algn="tl">
                    <a:srgbClr val="000000">
                      <a:alpha val="43137"/>
                    </a:srgbClr>
                  </a:outerShdw>
                </a:effectLst>
              </a:rPr>
              <a:t>Abnormal short term variability</a:t>
            </a:r>
          </a:p>
        </p:txBody>
      </p:sp>
    </p:spTree>
    <p:extLst>
      <p:ext uri="{BB962C8B-B14F-4D97-AF65-F5344CB8AC3E}">
        <p14:creationId xmlns:p14="http://schemas.microsoft.com/office/powerpoint/2010/main" val="2229683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9304</TotalTime>
  <Words>696</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Bahnschrift</vt:lpstr>
      <vt:lpstr>Bahnschrift Condensed</vt:lpstr>
      <vt:lpstr>Bahnschrift Light Condensed</vt:lpstr>
      <vt:lpstr>Bahnschrift Light SemiCondensed</vt:lpstr>
      <vt:lpstr>Bahnschrift SemiLight Condensed</vt:lpstr>
      <vt:lpstr>Candara</vt:lpstr>
      <vt:lpstr>Copperplate Gothic Bold</vt:lpstr>
      <vt:lpstr>Tw Cen MT</vt:lpstr>
      <vt:lpstr>Wingdings</vt:lpstr>
      <vt:lpstr>Circuit</vt:lpstr>
      <vt:lpstr>Fetal health</vt:lpstr>
      <vt:lpstr>Problem statement</vt:lpstr>
      <vt:lpstr>Objective of this project</vt:lpstr>
      <vt:lpstr>methodology</vt:lpstr>
      <vt:lpstr>Information of the dataset</vt:lpstr>
      <vt:lpstr>Target variable – fetal health</vt:lpstr>
      <vt:lpstr>Feature importance</vt:lpstr>
      <vt:lpstr>multicollinearity</vt:lpstr>
      <vt:lpstr>Abnormal short term variability</vt:lpstr>
      <vt:lpstr>Baseline</vt:lpstr>
      <vt:lpstr>Accelerations</vt:lpstr>
      <vt:lpstr>Histogram tendency</vt:lpstr>
      <vt:lpstr>Models AND EVALUATIONS </vt:lpstr>
      <vt:lpstr>1)GRADIENT BOOST</vt:lpstr>
      <vt:lpstr>2)Random forest</vt:lpstr>
      <vt:lpstr>3)XG BOOST</vt:lpstr>
      <vt:lpstr>4)Random forest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Fetal health</dc:title>
  <dc:creator>Aswin E</dc:creator>
  <cp:lastModifiedBy>Aswin E</cp:lastModifiedBy>
  <cp:revision>45</cp:revision>
  <dcterms:created xsi:type="dcterms:W3CDTF">2023-02-19T02:30:03Z</dcterms:created>
  <dcterms:modified xsi:type="dcterms:W3CDTF">2023-04-03T02:44:49Z</dcterms:modified>
</cp:coreProperties>
</file>