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0" r:id="rId6"/>
    <p:sldId id="262" r:id="rId7"/>
    <p:sldId id="259"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61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GA  </a:t>
            </a:r>
            <a:r>
              <a:rPr lang="en-US" dirty="0"/>
              <a:t>using CUDA</a:t>
            </a:r>
            <a:br>
              <a:rPr lang="en-US" dirty="0"/>
            </a:br>
            <a:r>
              <a:rPr lang="en-US" dirty="0"/>
              <a:t>Leveraging-CUDA-for-Efficient-Genetic-Algorithms-in-High-Dimensional-Spaces</a:t>
            </a:r>
          </a:p>
        </p:txBody>
      </p:sp>
      <p:sp>
        <p:nvSpPr>
          <p:cNvPr id="3" name="Subtitle 2"/>
          <p:cNvSpPr>
            <a:spLocks noGrp="1"/>
          </p:cNvSpPr>
          <p:nvPr>
            <p:ph type="subTitle" idx="1"/>
          </p:nvPr>
        </p:nvSpPr>
        <p:spPr/>
        <p:txBody>
          <a:bodyPr/>
          <a:lstStyle/>
          <a:p>
            <a:r>
              <a:rPr lang="en-US" dirty="0" err="1" smtClean="0"/>
              <a:t>Aswini</a:t>
            </a:r>
            <a:r>
              <a:rPr lang="en-US" dirty="0" smtClean="0"/>
              <a:t>. J</a:t>
            </a:r>
            <a:endParaRPr lang="en-US" dirty="0"/>
          </a:p>
        </p:txBody>
      </p:sp>
    </p:spTree>
    <p:extLst>
      <p:ext uri="{BB962C8B-B14F-4D97-AF65-F5344CB8AC3E}">
        <p14:creationId xmlns:p14="http://schemas.microsoft.com/office/powerpoint/2010/main" val="1018257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Obtained</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76400"/>
            <a:ext cx="7894935" cy="30297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914400" y="4876800"/>
            <a:ext cx="2731389" cy="1200329"/>
          </a:xfrm>
          <a:prstGeom prst="rect">
            <a:avLst/>
          </a:prstGeom>
          <a:noFill/>
        </p:spPr>
        <p:txBody>
          <a:bodyPr wrap="none" rtlCol="0">
            <a:spAutoFit/>
          </a:bodyPr>
          <a:lstStyle/>
          <a:p>
            <a:r>
              <a:rPr lang="en-US" dirty="0" smtClean="0"/>
              <a:t>CUDA with shared memory</a:t>
            </a:r>
            <a:br>
              <a:rPr lang="en-US" dirty="0" smtClean="0"/>
            </a:br>
            <a:r>
              <a:rPr lang="en-US" dirty="0" smtClean="0"/>
              <a:t>Population size 1024</a:t>
            </a:r>
          </a:p>
          <a:p>
            <a:endParaRPr lang="en-US" dirty="0"/>
          </a:p>
          <a:p>
            <a:endParaRPr lang="en-US" dirty="0"/>
          </a:p>
        </p:txBody>
      </p:sp>
      <p:sp>
        <p:nvSpPr>
          <p:cNvPr id="7" name="TextBox 6"/>
          <p:cNvSpPr txBox="1"/>
          <p:nvPr/>
        </p:nvSpPr>
        <p:spPr>
          <a:xfrm>
            <a:off x="5525729" y="4969133"/>
            <a:ext cx="3051989" cy="646331"/>
          </a:xfrm>
          <a:prstGeom prst="rect">
            <a:avLst/>
          </a:prstGeom>
          <a:noFill/>
        </p:spPr>
        <p:txBody>
          <a:bodyPr wrap="none" rtlCol="0">
            <a:spAutoFit/>
          </a:bodyPr>
          <a:lstStyle/>
          <a:p>
            <a:r>
              <a:rPr lang="en-US" dirty="0" smtClean="0"/>
              <a:t>CUDA without shared memory</a:t>
            </a:r>
            <a:br>
              <a:rPr lang="en-US" dirty="0" smtClean="0"/>
            </a:br>
            <a:r>
              <a:rPr lang="en-US" dirty="0" smtClean="0"/>
              <a:t>Population size 2048</a:t>
            </a:r>
            <a:endParaRPr lang="en-US" dirty="0"/>
          </a:p>
        </p:txBody>
      </p:sp>
    </p:spTree>
    <p:extLst>
      <p:ext uri="{BB962C8B-B14F-4D97-AF65-F5344CB8AC3E}">
        <p14:creationId xmlns:p14="http://schemas.microsoft.com/office/powerpoint/2010/main" val="3232595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a:t>The comparison between original and adjusted results shows that both exhibit an overall increase in fitness values over generations, indicating improved solutions</a:t>
            </a:r>
            <a:r>
              <a:rPr lang="en-US" dirty="0" smtClean="0"/>
              <a:t>.</a:t>
            </a:r>
          </a:p>
          <a:p>
            <a:pPr algn="just"/>
            <a:r>
              <a:rPr lang="en-US" dirty="0" smtClean="0"/>
              <a:t> </a:t>
            </a:r>
            <a:r>
              <a:rPr lang="en-US" dirty="0"/>
              <a:t>However, the adjusted results demonstrate less fluctuation, suggesting smoother convergence and enhanced stability. </a:t>
            </a:r>
            <a:endParaRPr lang="en-US" dirty="0" smtClean="0"/>
          </a:p>
          <a:p>
            <a:pPr algn="just"/>
            <a:r>
              <a:rPr lang="en-US" dirty="0" smtClean="0"/>
              <a:t>While </a:t>
            </a:r>
            <a:r>
              <a:rPr lang="en-US" dirty="0"/>
              <a:t>both sets of results start near zero, the adjusted values are confined to a narrower range of higher fitness, indicating a more focused search. </a:t>
            </a:r>
            <a:endParaRPr lang="en-US" dirty="0" smtClean="0"/>
          </a:p>
          <a:p>
            <a:pPr algn="just"/>
            <a:r>
              <a:rPr lang="en-US" dirty="0" smtClean="0"/>
              <a:t>Ultimately</a:t>
            </a:r>
            <a:r>
              <a:rPr lang="en-US" dirty="0"/>
              <a:t>, the parameter tuning has positively impacted performance, though further adjustments may still be necessary to refine convergence.</a:t>
            </a:r>
          </a:p>
        </p:txBody>
      </p:sp>
    </p:spTree>
    <p:extLst>
      <p:ext uri="{BB962C8B-B14F-4D97-AF65-F5344CB8AC3E}">
        <p14:creationId xmlns:p14="http://schemas.microsoft.com/office/powerpoint/2010/main" val="3568227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Leveraging-CUDA-for-Efficient-Genetic-Algorithms-in-High-Dimensional-Spaces</a:t>
            </a:r>
          </a:p>
        </p:txBody>
      </p:sp>
      <p:sp>
        <p:nvSpPr>
          <p:cNvPr id="3" name="Content Placeholder 2"/>
          <p:cNvSpPr>
            <a:spLocks noGrp="1"/>
          </p:cNvSpPr>
          <p:nvPr>
            <p:ph idx="1"/>
          </p:nvPr>
        </p:nvSpPr>
        <p:spPr/>
        <p:txBody>
          <a:bodyPr>
            <a:noAutofit/>
          </a:bodyPr>
          <a:lstStyle/>
          <a:p>
            <a:r>
              <a:rPr lang="en-US" sz="1600" dirty="0"/>
              <a:t>Introduction</a:t>
            </a:r>
          </a:p>
          <a:p>
            <a:r>
              <a:rPr lang="en-US" sz="1600" dirty="0"/>
              <a:t>In the field of optimization, Genetic Algorithms (GAs) are a powerful class of evolutionary algorithms inspired by the principles of natural selection. They are particularly effective in solving complex problems where traditional optimization techniques may struggle. This project aims to implement a CUDA-accelerated Genetic Algorithm to optimize high-dimensional functions efficiently, leveraging the parallel processing capabilities of modern GPUs.</a:t>
            </a:r>
          </a:p>
          <a:p>
            <a:endParaRPr lang="en-US" sz="1600" dirty="0"/>
          </a:p>
        </p:txBody>
      </p:sp>
    </p:spTree>
    <p:extLst>
      <p:ext uri="{BB962C8B-B14F-4D97-AF65-F5344CB8AC3E}">
        <p14:creationId xmlns:p14="http://schemas.microsoft.com/office/powerpoint/2010/main" val="3610501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Leveraging-CUDA-for-Efficient-Genetic-Algorithms-in-High-Dimensional-Spaces</a:t>
            </a:r>
          </a:p>
        </p:txBody>
      </p:sp>
      <p:sp>
        <p:nvSpPr>
          <p:cNvPr id="3" name="Content Placeholder 2"/>
          <p:cNvSpPr>
            <a:spLocks noGrp="1"/>
          </p:cNvSpPr>
          <p:nvPr>
            <p:ph idx="1"/>
          </p:nvPr>
        </p:nvSpPr>
        <p:spPr/>
        <p:txBody>
          <a:bodyPr>
            <a:noAutofit/>
          </a:bodyPr>
          <a:lstStyle/>
          <a:p>
            <a:r>
              <a:rPr lang="en-US" sz="2400" b="1" dirty="0" smtClean="0"/>
              <a:t>The </a:t>
            </a:r>
            <a:r>
              <a:rPr lang="en-US" sz="2400" b="1" dirty="0"/>
              <a:t>workflow of this project can be summarized in the following steps:</a:t>
            </a:r>
          </a:p>
          <a:p>
            <a:endParaRPr lang="en-US" sz="2400" b="1" dirty="0"/>
          </a:p>
          <a:p>
            <a:r>
              <a:rPr lang="en-US" sz="2400" b="1" dirty="0" smtClean="0"/>
              <a:t>Initialization</a:t>
            </a:r>
            <a:endParaRPr lang="en-US" sz="2400" b="1" dirty="0"/>
          </a:p>
          <a:p>
            <a:r>
              <a:rPr lang="en-US" sz="2400" b="1" dirty="0"/>
              <a:t>Fitness </a:t>
            </a:r>
            <a:r>
              <a:rPr lang="en-US" sz="2400" b="1" dirty="0" smtClean="0"/>
              <a:t>Evaluation</a:t>
            </a:r>
            <a:endParaRPr lang="en-US" sz="2400" b="1" dirty="0"/>
          </a:p>
          <a:p>
            <a:r>
              <a:rPr lang="en-US" sz="2400" b="1" dirty="0" smtClean="0"/>
              <a:t>Selection</a:t>
            </a:r>
          </a:p>
          <a:p>
            <a:r>
              <a:rPr lang="en-US" sz="2400" b="1" dirty="0" smtClean="0"/>
              <a:t>Crossover</a:t>
            </a:r>
            <a:endParaRPr lang="en-US" sz="2400" b="1" dirty="0"/>
          </a:p>
          <a:p>
            <a:r>
              <a:rPr lang="en-US" sz="2400" b="1" dirty="0" smtClean="0"/>
              <a:t>Mutation</a:t>
            </a:r>
            <a:endParaRPr lang="en-US" sz="2400" b="1" dirty="0"/>
          </a:p>
          <a:p>
            <a:r>
              <a:rPr lang="en-US" sz="2400" b="1" dirty="0" smtClean="0"/>
              <a:t>Iteration</a:t>
            </a:r>
            <a:endParaRPr lang="en-US" sz="2400" b="1" dirty="0"/>
          </a:p>
          <a:p>
            <a:r>
              <a:rPr lang="en-US" sz="2400" b="1" dirty="0"/>
              <a:t>Results </a:t>
            </a:r>
            <a:r>
              <a:rPr lang="en-US" sz="2400" b="1" dirty="0" smtClean="0"/>
              <a:t>Analysis</a:t>
            </a:r>
            <a:endParaRPr lang="en-US" sz="2400" b="1" dirty="0"/>
          </a:p>
        </p:txBody>
      </p:sp>
    </p:spTree>
    <p:extLst>
      <p:ext uri="{BB962C8B-B14F-4D97-AF65-F5344CB8AC3E}">
        <p14:creationId xmlns:p14="http://schemas.microsoft.com/office/powerpoint/2010/main" val="2385394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Leveraging-CUDA-for-Efficient-Genetic-Algorithms-in-High-Dimensional-Spaces</a:t>
            </a:r>
          </a:p>
        </p:txBody>
      </p:sp>
      <p:sp>
        <p:nvSpPr>
          <p:cNvPr id="3" name="Content Placeholder 2"/>
          <p:cNvSpPr>
            <a:spLocks noGrp="1"/>
          </p:cNvSpPr>
          <p:nvPr>
            <p:ph idx="1"/>
          </p:nvPr>
        </p:nvSpPr>
        <p:spPr/>
        <p:txBody>
          <a:bodyPr>
            <a:noAutofit/>
          </a:bodyPr>
          <a:lstStyle/>
          <a:p>
            <a:pPr algn="just"/>
            <a:r>
              <a:rPr lang="en-US" sz="2000" dirty="0" smtClean="0"/>
              <a:t>The </a:t>
            </a:r>
            <a:r>
              <a:rPr lang="en-US" sz="2000" dirty="0"/>
              <a:t>workflow of this project can be summarized in the following steps:</a:t>
            </a:r>
          </a:p>
          <a:p>
            <a:pPr algn="just"/>
            <a:endParaRPr lang="en-US" sz="2000" dirty="0"/>
          </a:p>
          <a:p>
            <a:pPr algn="just"/>
            <a:r>
              <a:rPr lang="en-US" sz="2000" dirty="0"/>
              <a:t>Initialization: A population of candidate solutions (individuals) is generated randomly within a defined search space. Each individual represents a potential solution to the optimization problem. The size of the population and the number of dimensions for each individual can be adjusted based on the complexity of the problem.</a:t>
            </a:r>
          </a:p>
          <a:p>
            <a:pPr algn="just"/>
            <a:endParaRPr lang="en-US" sz="2000" dirty="0"/>
          </a:p>
          <a:p>
            <a:pPr algn="just"/>
            <a:r>
              <a:rPr lang="en-US" sz="2000" dirty="0"/>
              <a:t>Fitness Evaluation: The fitness of each individual in the population is evaluated using a fitness function. In this project, a high-dimensional sphere function is utilized as the optimization objective, where the goal is to minimize the function value. This evaluation process is performed in parallel using CUDA kernels, allowing for significant speedup by leveraging the GPU’s computational power.</a:t>
            </a:r>
          </a:p>
          <a:p>
            <a:pPr algn="just"/>
            <a:endParaRPr lang="en-US" sz="1600" dirty="0"/>
          </a:p>
          <a:p>
            <a:pPr algn="just"/>
            <a:r>
              <a:rPr lang="en-US" sz="1600" dirty="0" smtClean="0"/>
              <a:t>.</a:t>
            </a:r>
            <a:endParaRPr lang="en-US" sz="1600" dirty="0"/>
          </a:p>
        </p:txBody>
      </p:sp>
    </p:spTree>
    <p:extLst>
      <p:ext uri="{BB962C8B-B14F-4D97-AF65-F5344CB8AC3E}">
        <p14:creationId xmlns:p14="http://schemas.microsoft.com/office/powerpoint/2010/main" val="2403977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Leveraging-CUDA-for-Efficient-Genetic-Algorithms-in-High-Dimensional-Spaces</a:t>
            </a:r>
          </a:p>
        </p:txBody>
      </p:sp>
      <p:sp>
        <p:nvSpPr>
          <p:cNvPr id="3" name="Content Placeholder 2"/>
          <p:cNvSpPr>
            <a:spLocks noGrp="1"/>
          </p:cNvSpPr>
          <p:nvPr>
            <p:ph idx="1"/>
          </p:nvPr>
        </p:nvSpPr>
        <p:spPr/>
        <p:txBody>
          <a:bodyPr>
            <a:noAutofit/>
          </a:bodyPr>
          <a:lstStyle/>
          <a:p>
            <a:pPr algn="just"/>
            <a:r>
              <a:rPr lang="en-US" sz="2400" dirty="0" smtClean="0"/>
              <a:t>Selection</a:t>
            </a:r>
            <a:r>
              <a:rPr lang="en-US" sz="2400" dirty="0"/>
              <a:t>: Individuals are selected from the population based on their fitness values. The selection process favors better-performing individuals, ensuring that their genetic information is passed to the next generation. This mimics natural selection, where the fittest individuals are more likely to reproduce.</a:t>
            </a:r>
          </a:p>
          <a:p>
            <a:pPr algn="just"/>
            <a:endParaRPr lang="en-US" sz="2400" dirty="0"/>
          </a:p>
          <a:p>
            <a:pPr algn="just"/>
            <a:r>
              <a:rPr lang="en-US" sz="2400" dirty="0"/>
              <a:t>Crossover: The crossover operator combines pairs of selected individuals to create new offspring. This process introduces genetic diversity and allows for the exploration of new regions in the search space. The crossover rate can be adjusted to balance exploration and exploitation in the optimization process</a:t>
            </a:r>
            <a:r>
              <a:rPr lang="en-US" sz="2400" dirty="0" smtClean="0"/>
              <a:t>.</a:t>
            </a:r>
            <a:endParaRPr lang="en-US" sz="2400" dirty="0"/>
          </a:p>
        </p:txBody>
      </p:sp>
    </p:spTree>
    <p:extLst>
      <p:ext uri="{BB962C8B-B14F-4D97-AF65-F5344CB8AC3E}">
        <p14:creationId xmlns:p14="http://schemas.microsoft.com/office/powerpoint/2010/main" val="2364371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Leveraging-CUDA-for-Efficient-Genetic-Algorithms-in-High-Dimensional-Spaces</a:t>
            </a:r>
          </a:p>
        </p:txBody>
      </p:sp>
      <p:sp>
        <p:nvSpPr>
          <p:cNvPr id="3" name="Content Placeholder 2"/>
          <p:cNvSpPr>
            <a:spLocks noGrp="1"/>
          </p:cNvSpPr>
          <p:nvPr>
            <p:ph idx="1"/>
          </p:nvPr>
        </p:nvSpPr>
        <p:spPr>
          <a:xfrm>
            <a:off x="152400" y="1447800"/>
            <a:ext cx="8686800" cy="4525963"/>
          </a:xfrm>
        </p:spPr>
        <p:txBody>
          <a:bodyPr>
            <a:noAutofit/>
          </a:bodyPr>
          <a:lstStyle/>
          <a:p>
            <a:r>
              <a:rPr lang="en-US" sz="2000" dirty="0" smtClean="0"/>
              <a:t>Mutation</a:t>
            </a:r>
            <a:r>
              <a:rPr lang="en-US" sz="2000" dirty="0"/>
              <a:t>: To further enhance genetic diversity and prevent premature convergence, mutation is applied to the offspring. Random changes are introduced to some individuals, ensuring a broader search of the solution space. The mutation rate can be fine-tuned based on the problem characteristics.</a:t>
            </a:r>
          </a:p>
          <a:p>
            <a:endParaRPr lang="en-US" sz="2000" dirty="0"/>
          </a:p>
          <a:p>
            <a:r>
              <a:rPr lang="en-US" sz="2000" dirty="0"/>
              <a:t>Iteration: The process of evaluating fitness, selecting individuals, performing crossover, and mutating continues over multiple generations. Each generation aims to produce a population with better fitness values than the previous one. The best fitness values across generations are recorded for analysis.</a:t>
            </a:r>
          </a:p>
          <a:p>
            <a:endParaRPr lang="en-US" sz="2000" dirty="0"/>
          </a:p>
          <a:p>
            <a:r>
              <a:rPr lang="en-US" sz="2000" dirty="0"/>
              <a:t>Results Analysis: The performance of the Genetic Algorithm is evaluated by plotting the best fitness values over generations. Insights are drawn from the visualizations to assess convergence behavior and optimization efficiency. Parameter adjustments can be made to improve the algorithm’s performance based on these insights</a:t>
            </a:r>
            <a:r>
              <a:rPr lang="en-US" sz="2000" dirty="0" smtClean="0"/>
              <a:t>.</a:t>
            </a:r>
            <a:endParaRPr lang="en-US" sz="2000" dirty="0"/>
          </a:p>
        </p:txBody>
      </p:sp>
    </p:spTree>
    <p:extLst>
      <p:ext uri="{BB962C8B-B14F-4D97-AF65-F5344CB8AC3E}">
        <p14:creationId xmlns:p14="http://schemas.microsoft.com/office/powerpoint/2010/main" val="2508010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Leveraging-CUDA-for-Efficient-Genetic-Algorithms-in-High-Dimensional-Spaces</a:t>
            </a:r>
          </a:p>
        </p:txBody>
      </p:sp>
      <p:sp>
        <p:nvSpPr>
          <p:cNvPr id="3" name="Content Placeholder 2"/>
          <p:cNvSpPr>
            <a:spLocks noGrp="1"/>
          </p:cNvSpPr>
          <p:nvPr>
            <p:ph idx="1"/>
          </p:nvPr>
        </p:nvSpPr>
        <p:spPr/>
        <p:txBody>
          <a:bodyPr>
            <a:noAutofit/>
          </a:bodyPr>
          <a:lstStyle/>
          <a:p>
            <a:pPr algn="just"/>
            <a:endParaRPr lang="en-US" sz="2000" dirty="0"/>
          </a:p>
          <a:p>
            <a:pPr algn="just"/>
            <a:r>
              <a:rPr lang="en-US" sz="2000" dirty="0"/>
              <a:t>By utilizing CUDA for parallel processing, this project aims to enhance the speed and efficiency of the Genetic Algorithm, making it suitable for tackling high-dimensional optimization problems. This approach not only demonstrates the capabilities of GPU acceleration but also provides a foundation for further exploration into more complex optimization challenges.</a:t>
            </a:r>
          </a:p>
          <a:p>
            <a:pPr algn="just"/>
            <a:endParaRPr lang="en-US" sz="2000" dirty="0"/>
          </a:p>
        </p:txBody>
      </p:sp>
    </p:spTree>
    <p:extLst>
      <p:ext uri="{BB962C8B-B14F-4D97-AF65-F5344CB8AC3E}">
        <p14:creationId xmlns:p14="http://schemas.microsoft.com/office/powerpoint/2010/main" val="3801866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 Used Initially</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a:t>int</a:t>
            </a:r>
            <a:r>
              <a:rPr lang="en-US" dirty="0"/>
              <a:t> main() {</a:t>
            </a:r>
          </a:p>
          <a:p>
            <a:r>
              <a:rPr lang="en-US" dirty="0"/>
              <a:t> </a:t>
            </a:r>
            <a:r>
              <a:rPr lang="en-US" dirty="0" err="1"/>
              <a:t>const</a:t>
            </a:r>
            <a:r>
              <a:rPr lang="en-US" dirty="0"/>
              <a:t> </a:t>
            </a:r>
            <a:r>
              <a:rPr lang="en-US" dirty="0" err="1"/>
              <a:t>int</a:t>
            </a:r>
            <a:r>
              <a:rPr lang="en-US" dirty="0"/>
              <a:t> </a:t>
            </a:r>
            <a:r>
              <a:rPr lang="en-US" dirty="0" err="1"/>
              <a:t>population_size</a:t>
            </a:r>
            <a:r>
              <a:rPr lang="en-US" dirty="0"/>
              <a:t> = 1024;</a:t>
            </a:r>
          </a:p>
          <a:p>
            <a:r>
              <a:rPr lang="en-US" dirty="0"/>
              <a:t>    </a:t>
            </a:r>
            <a:r>
              <a:rPr lang="en-US" dirty="0" err="1"/>
              <a:t>const</a:t>
            </a:r>
            <a:r>
              <a:rPr lang="en-US" dirty="0"/>
              <a:t> </a:t>
            </a:r>
            <a:r>
              <a:rPr lang="en-US" dirty="0" err="1"/>
              <a:t>int</a:t>
            </a:r>
            <a:r>
              <a:rPr lang="en-US" dirty="0"/>
              <a:t> dimensions = 100;  // High-dimensional space</a:t>
            </a:r>
          </a:p>
          <a:p>
            <a:r>
              <a:rPr lang="en-US" dirty="0"/>
              <a:t>    </a:t>
            </a:r>
            <a:r>
              <a:rPr lang="en-US" dirty="0" err="1"/>
              <a:t>const</a:t>
            </a:r>
            <a:r>
              <a:rPr lang="en-US" dirty="0"/>
              <a:t> </a:t>
            </a:r>
            <a:r>
              <a:rPr lang="en-US" dirty="0" err="1"/>
              <a:t>int</a:t>
            </a:r>
            <a:r>
              <a:rPr lang="en-US" dirty="0"/>
              <a:t> generations = 1000;</a:t>
            </a:r>
          </a:p>
          <a:p>
            <a:r>
              <a:rPr lang="en-US" dirty="0"/>
              <a:t>    </a:t>
            </a:r>
            <a:r>
              <a:rPr lang="en-US" dirty="0" err="1"/>
              <a:t>const</a:t>
            </a:r>
            <a:r>
              <a:rPr lang="en-US" dirty="0"/>
              <a:t> float </a:t>
            </a:r>
            <a:r>
              <a:rPr lang="en-US" dirty="0" err="1"/>
              <a:t>crossover_rate</a:t>
            </a:r>
            <a:r>
              <a:rPr lang="en-US" dirty="0"/>
              <a:t> = 0.7f;</a:t>
            </a:r>
          </a:p>
          <a:p>
            <a:r>
              <a:rPr lang="en-US" dirty="0"/>
              <a:t>    </a:t>
            </a:r>
            <a:r>
              <a:rPr lang="en-US" dirty="0" err="1"/>
              <a:t>const</a:t>
            </a:r>
            <a:r>
              <a:rPr lang="en-US" dirty="0"/>
              <a:t> float </a:t>
            </a:r>
            <a:r>
              <a:rPr lang="en-US" dirty="0" err="1"/>
              <a:t>mutation_rate</a:t>
            </a:r>
            <a:r>
              <a:rPr lang="en-US" dirty="0"/>
              <a:t> = 0.01f;</a:t>
            </a:r>
          </a:p>
          <a:p>
            <a:endParaRPr lang="en-US" dirty="0"/>
          </a:p>
          <a:p>
            <a:r>
              <a:rPr lang="en-US" dirty="0"/>
              <a:t>    // Remaining code unchanged...</a:t>
            </a:r>
          </a:p>
          <a:p>
            <a:r>
              <a:rPr lang="en-US" dirty="0"/>
              <a:t>}</a:t>
            </a:r>
          </a:p>
          <a:p>
            <a:endParaRPr lang="en-US" dirty="0"/>
          </a:p>
        </p:txBody>
      </p:sp>
    </p:spTree>
    <p:extLst>
      <p:ext uri="{BB962C8B-B14F-4D97-AF65-F5344CB8AC3E}">
        <p14:creationId xmlns:p14="http://schemas.microsoft.com/office/powerpoint/2010/main" val="705670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 Adjusted</a:t>
            </a:r>
            <a:endParaRPr lang="en-US" dirty="0"/>
          </a:p>
        </p:txBody>
      </p:sp>
      <p:sp>
        <p:nvSpPr>
          <p:cNvPr id="3" name="Content Placeholder 2"/>
          <p:cNvSpPr>
            <a:spLocks noGrp="1"/>
          </p:cNvSpPr>
          <p:nvPr>
            <p:ph idx="1"/>
          </p:nvPr>
        </p:nvSpPr>
        <p:spPr/>
        <p:txBody>
          <a:bodyPr>
            <a:normAutofit fontScale="70000" lnSpcReduction="20000"/>
          </a:bodyPr>
          <a:lstStyle/>
          <a:p>
            <a:r>
              <a:rPr lang="en-US" dirty="0" err="1"/>
              <a:t>int</a:t>
            </a:r>
            <a:r>
              <a:rPr lang="en-US" dirty="0"/>
              <a:t> main() {</a:t>
            </a:r>
          </a:p>
          <a:p>
            <a:r>
              <a:rPr lang="en-US" dirty="0"/>
              <a:t>    // Adjusted parameters</a:t>
            </a:r>
          </a:p>
          <a:p>
            <a:r>
              <a:rPr lang="en-US" dirty="0"/>
              <a:t>    </a:t>
            </a:r>
            <a:r>
              <a:rPr lang="en-US" dirty="0" err="1"/>
              <a:t>const</a:t>
            </a:r>
            <a:r>
              <a:rPr lang="en-US" dirty="0"/>
              <a:t> </a:t>
            </a:r>
            <a:r>
              <a:rPr lang="en-US" dirty="0" err="1"/>
              <a:t>int</a:t>
            </a:r>
            <a:r>
              <a:rPr lang="en-US" dirty="0"/>
              <a:t> </a:t>
            </a:r>
            <a:r>
              <a:rPr lang="en-US" dirty="0" err="1"/>
              <a:t>population_size</a:t>
            </a:r>
            <a:r>
              <a:rPr lang="en-US" dirty="0"/>
              <a:t> = 2048; // Increased population size</a:t>
            </a:r>
          </a:p>
          <a:p>
            <a:r>
              <a:rPr lang="en-US" dirty="0"/>
              <a:t>    </a:t>
            </a:r>
            <a:r>
              <a:rPr lang="en-US" dirty="0" err="1"/>
              <a:t>const</a:t>
            </a:r>
            <a:r>
              <a:rPr lang="en-US" dirty="0"/>
              <a:t> </a:t>
            </a:r>
            <a:r>
              <a:rPr lang="en-US" dirty="0" err="1"/>
              <a:t>int</a:t>
            </a:r>
            <a:r>
              <a:rPr lang="en-US" dirty="0"/>
              <a:t> dimensions = 100;        // Number of dimensions (remains unchanged)</a:t>
            </a:r>
          </a:p>
          <a:p>
            <a:r>
              <a:rPr lang="en-US" dirty="0"/>
              <a:t>    </a:t>
            </a:r>
            <a:r>
              <a:rPr lang="en-US" dirty="0" err="1"/>
              <a:t>const</a:t>
            </a:r>
            <a:r>
              <a:rPr lang="en-US" dirty="0"/>
              <a:t> </a:t>
            </a:r>
            <a:r>
              <a:rPr lang="en-US" dirty="0" err="1"/>
              <a:t>int</a:t>
            </a:r>
            <a:r>
              <a:rPr lang="en-US" dirty="0"/>
              <a:t> generations = 1500;      // Increased generations for longer runtime</a:t>
            </a:r>
          </a:p>
          <a:p>
            <a:r>
              <a:rPr lang="en-US" dirty="0"/>
              <a:t>    </a:t>
            </a:r>
            <a:r>
              <a:rPr lang="en-US" dirty="0" err="1"/>
              <a:t>const</a:t>
            </a:r>
            <a:r>
              <a:rPr lang="en-US" dirty="0"/>
              <a:t> float </a:t>
            </a:r>
            <a:r>
              <a:rPr lang="en-US" dirty="0" err="1"/>
              <a:t>crossover_rate</a:t>
            </a:r>
            <a:r>
              <a:rPr lang="en-US" dirty="0"/>
              <a:t> = 0.8f; // Increased crossover rate</a:t>
            </a:r>
          </a:p>
          <a:p>
            <a:r>
              <a:rPr lang="en-US" dirty="0"/>
              <a:t>    </a:t>
            </a:r>
            <a:r>
              <a:rPr lang="en-US" dirty="0" err="1"/>
              <a:t>const</a:t>
            </a:r>
            <a:r>
              <a:rPr lang="en-US" dirty="0"/>
              <a:t> float </a:t>
            </a:r>
            <a:r>
              <a:rPr lang="en-US" dirty="0" err="1"/>
              <a:t>mutation_rate</a:t>
            </a:r>
            <a:r>
              <a:rPr lang="en-US" dirty="0"/>
              <a:t> = 0.02f; // Slightly increased mutation rate</a:t>
            </a:r>
          </a:p>
          <a:p>
            <a:endParaRPr lang="en-US" dirty="0"/>
          </a:p>
          <a:p>
            <a:r>
              <a:rPr lang="en-US" dirty="0"/>
              <a:t>    // Remaining code unchanged...</a:t>
            </a:r>
          </a:p>
          <a:p>
            <a:r>
              <a:rPr lang="en-US" dirty="0"/>
              <a:t>}</a:t>
            </a:r>
          </a:p>
          <a:p>
            <a:endParaRPr lang="en-US" dirty="0"/>
          </a:p>
        </p:txBody>
      </p:sp>
    </p:spTree>
    <p:extLst>
      <p:ext uri="{BB962C8B-B14F-4D97-AF65-F5344CB8AC3E}">
        <p14:creationId xmlns:p14="http://schemas.microsoft.com/office/powerpoint/2010/main" val="21923584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716</Words>
  <Application>Microsoft Office PowerPoint</Application>
  <PresentationFormat>On-screen Show (4:3)</PresentationFormat>
  <Paragraphs>65</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GA  using CUDA Leveraging-CUDA-for-Efficient-Genetic-Algorithms-in-High-Dimensional-Spaces</vt:lpstr>
      <vt:lpstr>Leveraging-CUDA-for-Efficient-Genetic-Algorithms-in-High-Dimensional-Spaces</vt:lpstr>
      <vt:lpstr>Leveraging-CUDA-for-Efficient-Genetic-Algorithms-in-High-Dimensional-Spaces</vt:lpstr>
      <vt:lpstr>Leveraging-CUDA-for-Efficient-Genetic-Algorithms-in-High-Dimensional-Spaces</vt:lpstr>
      <vt:lpstr>Leveraging-CUDA-for-Efficient-Genetic-Algorithms-in-High-Dimensional-Spaces</vt:lpstr>
      <vt:lpstr>Leveraging-CUDA-for-Efficient-Genetic-Algorithms-in-High-Dimensional-Spaces</vt:lpstr>
      <vt:lpstr>Leveraging-CUDA-for-Efficient-Genetic-Algorithms-in-High-Dimensional-Spaces</vt:lpstr>
      <vt:lpstr>Parameter Used Initially</vt:lpstr>
      <vt:lpstr>Parameter Adjusted</vt:lpstr>
      <vt:lpstr>Results Obtained</vt:lpstr>
      <vt:lpstr>Conclusion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  using CUDA Leveraging-CUDA-for-Efficient-Genetic-Algorithms-in-High-Dimensional-Spaces</dc:title>
  <dc:creator>Aswini.J</dc:creator>
  <cp:lastModifiedBy>user</cp:lastModifiedBy>
  <cp:revision>2</cp:revision>
  <dcterms:created xsi:type="dcterms:W3CDTF">2006-08-16T00:00:00Z</dcterms:created>
  <dcterms:modified xsi:type="dcterms:W3CDTF">2024-09-28T10:35:01Z</dcterms:modified>
</cp:coreProperties>
</file>