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jpeg" Type="http://schemas.openxmlformats.org/officeDocument/2006/relationships/image"/><Relationship Id="rId4" Target="../media/image1.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9.png" Type="http://schemas.openxmlformats.org/officeDocument/2006/relationships/image"/><Relationship Id="rId4" Target="../media/image1.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 Id="rId4" Target="https://www.kaggle.com/datasets/mlg-ulb/creditcardfraud"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143500" cy="10287000"/>
            <a:chOff x="0" y="0"/>
            <a:chExt cx="6858000" cy="13716000"/>
          </a:xfrm>
        </p:grpSpPr>
        <p:pic>
          <p:nvPicPr>
            <p:cNvPr name="Picture 3" id="3"/>
            <p:cNvPicPr>
              <a:picLocks noChangeAspect="true"/>
            </p:cNvPicPr>
            <p:nvPr/>
          </p:nvPicPr>
          <p:blipFill>
            <a:blip r:embed="rId2"/>
            <a:srcRect l="33333" t="0" r="33333" b="0"/>
            <a:stretch>
              <a:fillRect/>
            </a:stretch>
          </p:blipFill>
          <p:spPr>
            <a:xfrm flipH="false" flipV="false">
              <a:off x="0" y="0"/>
              <a:ext cx="6858000" cy="13716000"/>
            </a:xfrm>
            <a:prstGeom prst="rect">
              <a:avLst/>
            </a:prstGeom>
          </p:spPr>
        </p:pic>
      </p:grpSp>
      <p:sp>
        <p:nvSpPr>
          <p:cNvPr name="Freeform 4" id="4"/>
          <p:cNvSpPr/>
          <p:nvPr/>
        </p:nvSpPr>
        <p:spPr>
          <a:xfrm flipH="false" flipV="false" rot="0">
            <a:off x="12165376" y="-5390948"/>
            <a:ext cx="7129022" cy="6419648"/>
          </a:xfrm>
          <a:custGeom>
            <a:avLst/>
            <a:gdLst/>
            <a:ahLst/>
            <a:cxnLst/>
            <a:rect r="r" b="b" t="t" l="l"/>
            <a:pathLst>
              <a:path h="6419648" w="7129022">
                <a:moveTo>
                  <a:pt x="0" y="0"/>
                </a:moveTo>
                <a:lnTo>
                  <a:pt x="7129022" y="0"/>
                </a:lnTo>
                <a:lnTo>
                  <a:pt x="7129022" y="6419648"/>
                </a:lnTo>
                <a:lnTo>
                  <a:pt x="0" y="6419648"/>
                </a:lnTo>
                <a:lnTo>
                  <a:pt x="0" y="0"/>
                </a:lnTo>
                <a:close/>
              </a:path>
            </a:pathLst>
          </a:custGeom>
          <a:blipFill>
            <a:blip r:embed="rId2"/>
            <a:stretch>
              <a:fillRect l="-35074" t="0" r="0" b="0"/>
            </a:stretch>
          </a:blipFill>
        </p:spPr>
      </p:sp>
      <p:sp>
        <p:nvSpPr>
          <p:cNvPr name="TextBox 5" id="5"/>
          <p:cNvSpPr txBox="true"/>
          <p:nvPr/>
        </p:nvSpPr>
        <p:spPr>
          <a:xfrm rot="0">
            <a:off x="2417457" y="4282242"/>
            <a:ext cx="16777529" cy="2375131"/>
          </a:xfrm>
          <a:prstGeom prst="rect">
            <a:avLst/>
          </a:prstGeom>
        </p:spPr>
        <p:txBody>
          <a:bodyPr anchor="t" rtlCol="false" tIns="0" lIns="0" bIns="0" rIns="0">
            <a:spAutoFit/>
          </a:bodyPr>
          <a:lstStyle/>
          <a:p>
            <a:pPr algn="ctr">
              <a:lnSpc>
                <a:spcPts val="9589"/>
              </a:lnSpc>
            </a:pPr>
            <a:r>
              <a:rPr lang="en-US" sz="6849">
                <a:solidFill>
                  <a:srgbClr val="000000"/>
                </a:solidFill>
                <a:latin typeface="Canva Sans Bold"/>
              </a:rPr>
              <a:t>CREDIT CARD FRAUD</a:t>
            </a:r>
          </a:p>
          <a:p>
            <a:pPr algn="ctr">
              <a:lnSpc>
                <a:spcPts val="9589"/>
              </a:lnSpc>
            </a:pPr>
            <a:r>
              <a:rPr lang="en-US" sz="6849">
                <a:solidFill>
                  <a:srgbClr val="000000"/>
                </a:solidFill>
                <a:latin typeface="Canva Sans Bold"/>
              </a:rPr>
              <a:t>DEDUCTION </a:t>
            </a:r>
          </a:p>
        </p:txBody>
      </p:sp>
      <p:sp>
        <p:nvSpPr>
          <p:cNvPr name="TextBox 6" id="6"/>
          <p:cNvSpPr txBox="true"/>
          <p:nvPr/>
        </p:nvSpPr>
        <p:spPr>
          <a:xfrm rot="0">
            <a:off x="6482316" y="6115943"/>
            <a:ext cx="8647812" cy="968559"/>
          </a:xfrm>
          <a:prstGeom prst="rect">
            <a:avLst/>
          </a:prstGeom>
        </p:spPr>
        <p:txBody>
          <a:bodyPr anchor="t" rtlCol="false" tIns="0" lIns="0" bIns="0" rIns="0">
            <a:spAutoFit/>
          </a:bodyPr>
          <a:lstStyle/>
          <a:p>
            <a:pPr algn="ctr">
              <a:lnSpc>
                <a:spcPts val="7915"/>
              </a:lnSpc>
            </a:pPr>
            <a:r>
              <a:rPr lang="en-US" sz="5653">
                <a:solidFill>
                  <a:srgbClr val="000000"/>
                </a:solidFill>
                <a:latin typeface="Canva Sans"/>
              </a:rPr>
              <a:t>____________________________</a:t>
            </a:r>
          </a:p>
        </p:txBody>
      </p:sp>
      <p:sp>
        <p:nvSpPr>
          <p:cNvPr name="TextBox 7" id="7"/>
          <p:cNvSpPr txBox="true"/>
          <p:nvPr/>
        </p:nvSpPr>
        <p:spPr>
          <a:xfrm rot="0">
            <a:off x="6846444" y="7303994"/>
            <a:ext cx="5979058" cy="587965"/>
          </a:xfrm>
          <a:prstGeom prst="rect">
            <a:avLst/>
          </a:prstGeom>
        </p:spPr>
        <p:txBody>
          <a:bodyPr anchor="t" rtlCol="false" tIns="0" lIns="0" bIns="0" rIns="0">
            <a:spAutoFit/>
          </a:bodyPr>
          <a:lstStyle/>
          <a:p>
            <a:pPr algn="ctr">
              <a:lnSpc>
                <a:spcPts val="4830"/>
              </a:lnSpc>
            </a:pPr>
            <a:r>
              <a:rPr lang="en-US" sz="3450">
                <a:solidFill>
                  <a:srgbClr val="000000"/>
                </a:solidFill>
                <a:latin typeface="Canva Sans"/>
              </a:rPr>
              <a:t>USING MACHINE LEARNING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384248" y="628185"/>
            <a:ext cx="11875052" cy="6668100"/>
          </a:xfrm>
          <a:prstGeom prst="rect">
            <a:avLst/>
          </a:prstGeom>
        </p:spPr>
        <p:txBody>
          <a:bodyPr anchor="t" rtlCol="false" tIns="0" lIns="0" bIns="0" rIns="0">
            <a:spAutoFit/>
          </a:bodyPr>
          <a:lstStyle/>
          <a:p>
            <a:pPr algn="ctr">
              <a:lnSpc>
                <a:spcPts val="2789"/>
              </a:lnSpc>
            </a:pPr>
            <a:r>
              <a:rPr lang="en-US" sz="1992">
                <a:solidFill>
                  <a:srgbClr val="000000"/>
                </a:solidFill>
                <a:latin typeface="Canva Sans"/>
              </a:rPr>
              <a:t>3. Labeled Data: Each data point in the training set consists of both input features and their corresponding output label. For instance, if you have a dataset of 100 houses, each data point might include the features of a house (e.g., square footage, bedrooms) along with its actual sale price (the output label).</a:t>
            </a:r>
          </a:p>
          <a:p>
            <a:pPr algn="ctr">
              <a:lnSpc>
                <a:spcPts val="2789"/>
              </a:lnSpc>
            </a:pPr>
          </a:p>
          <a:p>
            <a:pPr algn="ctr">
              <a:lnSpc>
                <a:spcPts val="2789"/>
              </a:lnSpc>
            </a:pPr>
          </a:p>
          <a:p>
            <a:pPr algn="ctr">
              <a:lnSpc>
                <a:spcPts val="2789"/>
              </a:lnSpc>
            </a:pPr>
            <a:r>
              <a:rPr lang="en-US" sz="1992">
                <a:solidFill>
                  <a:srgbClr val="000000"/>
                </a:solidFill>
                <a:latin typeface="Canva Sans"/>
              </a:rPr>
              <a:t>The goal during the training process is to find a model that generalizes well from the training data to make accurate predictions on new, unseen data. This process involves adjusting the model's internal parameters iteratively until the error (the difference between predictions and actual labels) is minimized on the training set. Once trained, the model can be used to make predictions on new, unlabeled data.</a:t>
            </a:r>
          </a:p>
          <a:p>
            <a:pPr algn="ctr">
              <a:lnSpc>
                <a:spcPts val="2789"/>
              </a:lnSpc>
            </a:pPr>
          </a:p>
          <a:p>
            <a:pPr algn="ctr">
              <a:lnSpc>
                <a:spcPts val="2789"/>
              </a:lnSpc>
            </a:pPr>
          </a:p>
          <a:p>
            <a:pPr algn="ctr">
              <a:lnSpc>
                <a:spcPts val="2789"/>
              </a:lnSpc>
            </a:pPr>
            <a:r>
              <a:rPr lang="en-US" sz="1992">
                <a:solidFill>
                  <a:srgbClr val="000000"/>
                </a:solidFill>
                <a:latin typeface="Canva Sans"/>
              </a:rPr>
              <a:t>It's important to note that a good training set should be representative of the data the model will encounter in the real world and should be large enough to capture the underlying patterns in the data. Additionally, the training set is typically split into subsets for training, validation (to tune hyperparameters), and testing (to evaluate the model's performance) to ensure reliable model development.</a:t>
            </a:r>
          </a:p>
          <a:p>
            <a:pPr algn="ctr">
              <a:lnSpc>
                <a:spcPts val="2789"/>
              </a:lnSpc>
            </a:pPr>
            <a:r>
              <a:rPr lang="en-US" sz="1992">
                <a:solidFill>
                  <a:srgbClr val="000000"/>
                </a:solidFill>
                <a:latin typeface="Canva Sans"/>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grpSp>
        <p:nvGrpSpPr>
          <p:cNvPr name="Group 8" id="8"/>
          <p:cNvGrpSpPr>
            <a:grpSpLocks noChangeAspect="true"/>
          </p:cNvGrpSpPr>
          <p:nvPr/>
        </p:nvGrpSpPr>
        <p:grpSpPr>
          <a:xfrm rot="0">
            <a:off x="11286885" y="4296726"/>
            <a:ext cx="6926397" cy="4077051"/>
            <a:chOff x="0" y="0"/>
            <a:chExt cx="2299970" cy="1353820"/>
          </a:xfrm>
        </p:grpSpPr>
        <p:sp>
          <p:nvSpPr>
            <p:cNvPr name="Freeform 9" id="9"/>
            <p:cNvSpPr/>
            <p:nvPr/>
          </p:nvSpPr>
          <p:spPr>
            <a:xfrm flipH="false" flipV="false" rot="0">
              <a:off x="0" y="0"/>
              <a:ext cx="2301240" cy="1353820"/>
            </a:xfrm>
            <a:custGeom>
              <a:avLst/>
              <a:gdLst/>
              <a:ahLst/>
              <a:cxnLst/>
              <a:rect r="r" b="b" t="t" l="l"/>
              <a:pathLst>
                <a:path h="1353820" w="2301240">
                  <a:moveTo>
                    <a:pt x="0" y="1244600"/>
                  </a:moveTo>
                  <a:lnTo>
                    <a:pt x="0" y="109220"/>
                  </a:lnTo>
                  <a:cubicBezTo>
                    <a:pt x="0" y="48260"/>
                    <a:pt x="48260" y="0"/>
                    <a:pt x="109220" y="0"/>
                  </a:cubicBezTo>
                  <a:lnTo>
                    <a:pt x="2192020" y="0"/>
                  </a:lnTo>
                  <a:cubicBezTo>
                    <a:pt x="2251710" y="0"/>
                    <a:pt x="2301240" y="48260"/>
                    <a:pt x="2301240" y="109220"/>
                  </a:cubicBezTo>
                  <a:lnTo>
                    <a:pt x="2301240" y="1244600"/>
                  </a:lnTo>
                  <a:cubicBezTo>
                    <a:pt x="2301240" y="1304290"/>
                    <a:pt x="2252980" y="1353820"/>
                    <a:pt x="2192020" y="1353820"/>
                  </a:cubicBezTo>
                  <a:lnTo>
                    <a:pt x="109220" y="1353820"/>
                  </a:lnTo>
                  <a:cubicBezTo>
                    <a:pt x="48260" y="1353820"/>
                    <a:pt x="0" y="1304290"/>
                    <a:pt x="0" y="1244600"/>
                  </a:cubicBezTo>
                  <a:close/>
                </a:path>
              </a:pathLst>
            </a:custGeom>
            <a:blipFill>
              <a:blip r:embed="rId4"/>
              <a:stretch>
                <a:fillRect l="0" t="-6534" r="0" b="-6534"/>
              </a:stretch>
            </a:blipFill>
          </p:spPr>
        </p:sp>
      </p:grpSp>
      <p:grpSp>
        <p:nvGrpSpPr>
          <p:cNvPr name="Group 10" id="10"/>
          <p:cNvGrpSpPr>
            <a:grpSpLocks noChangeAspect="true"/>
          </p:cNvGrpSpPr>
          <p:nvPr/>
        </p:nvGrpSpPr>
        <p:grpSpPr>
          <a:xfrm rot="0">
            <a:off x="5714746" y="4376709"/>
            <a:ext cx="3997084" cy="3997068"/>
            <a:chOff x="0" y="0"/>
            <a:chExt cx="6350025" cy="6350000"/>
          </a:xfrm>
        </p:grpSpPr>
        <p:sp>
          <p:nvSpPr>
            <p:cNvPr name="Freeform 11" id="11"/>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5"/>
              <a:stretch>
                <a:fillRect l="0" t="-3319" r="0" b="-3319"/>
              </a:stretch>
            </a:blipFill>
          </p:spPr>
        </p:sp>
      </p:grpSp>
      <p:sp>
        <p:nvSpPr>
          <p:cNvPr name="TextBox 12" id="12"/>
          <p:cNvSpPr txBox="true"/>
          <p:nvPr/>
        </p:nvSpPr>
        <p:spPr>
          <a:xfrm rot="0">
            <a:off x="5714746" y="3107251"/>
            <a:ext cx="3687363" cy="577819"/>
          </a:xfrm>
          <a:prstGeom prst="rect">
            <a:avLst/>
          </a:prstGeom>
        </p:spPr>
        <p:txBody>
          <a:bodyPr anchor="t" rtlCol="false" tIns="0" lIns="0" bIns="0" rIns="0">
            <a:spAutoFit/>
          </a:bodyPr>
          <a:lstStyle/>
          <a:p>
            <a:pPr algn="ctr">
              <a:lnSpc>
                <a:spcPts val="4699"/>
              </a:lnSpc>
            </a:pPr>
            <a:r>
              <a:rPr lang="en-US" sz="3356">
                <a:solidFill>
                  <a:srgbClr val="000000"/>
                </a:solidFill>
                <a:latin typeface="Canva Sans Bold"/>
              </a:rPr>
              <a:t>Machine learning </a:t>
            </a:r>
          </a:p>
        </p:txBody>
      </p:sp>
      <p:sp>
        <p:nvSpPr>
          <p:cNvPr name="TextBox 13" id="13"/>
          <p:cNvSpPr txBox="true"/>
          <p:nvPr/>
        </p:nvSpPr>
        <p:spPr>
          <a:xfrm rot="0">
            <a:off x="10420820" y="3116776"/>
            <a:ext cx="7240510" cy="503199"/>
          </a:xfrm>
          <a:prstGeom prst="rect">
            <a:avLst/>
          </a:prstGeom>
        </p:spPr>
        <p:txBody>
          <a:bodyPr anchor="t" rtlCol="false" tIns="0" lIns="0" bIns="0" rIns="0">
            <a:spAutoFit/>
          </a:bodyPr>
          <a:lstStyle/>
          <a:p>
            <a:pPr algn="ctr">
              <a:lnSpc>
                <a:spcPts val="4100"/>
              </a:lnSpc>
            </a:pPr>
            <a:r>
              <a:rPr lang="en-US" sz="2929">
                <a:solidFill>
                  <a:srgbClr val="000000"/>
                </a:solidFill>
                <a:latin typeface="Canva Sans Bold"/>
              </a:rPr>
              <a:t>Deep Neural Network (DNN)</a:t>
            </a:r>
          </a:p>
        </p:txBody>
      </p:sp>
      <p:sp>
        <p:nvSpPr>
          <p:cNvPr name="TextBox 14" id="14"/>
          <p:cNvSpPr txBox="true"/>
          <p:nvPr/>
        </p:nvSpPr>
        <p:spPr>
          <a:xfrm rot="0">
            <a:off x="5608680" y="914400"/>
            <a:ext cx="8653335" cy="1002854"/>
          </a:xfrm>
          <a:prstGeom prst="rect">
            <a:avLst/>
          </a:prstGeom>
        </p:spPr>
        <p:txBody>
          <a:bodyPr anchor="t" rtlCol="false" tIns="0" lIns="0" bIns="0" rIns="0">
            <a:spAutoFit/>
          </a:bodyPr>
          <a:lstStyle/>
          <a:p>
            <a:pPr algn="ctr">
              <a:lnSpc>
                <a:spcPts val="8203"/>
              </a:lnSpc>
            </a:pPr>
            <a:r>
              <a:rPr lang="en-US" sz="5859">
                <a:solidFill>
                  <a:srgbClr val="000000"/>
                </a:solidFill>
                <a:latin typeface="Canva Sans Bold"/>
              </a:rPr>
              <a:t>Data Science Approach </a:t>
            </a:r>
          </a:p>
        </p:txBody>
      </p:sp>
      <p:sp>
        <p:nvSpPr>
          <p:cNvPr name="TextBox 15" id="15"/>
          <p:cNvSpPr txBox="true"/>
          <p:nvPr/>
        </p:nvSpPr>
        <p:spPr>
          <a:xfrm rot="0">
            <a:off x="3099464" y="1489783"/>
            <a:ext cx="14642713" cy="1074543"/>
          </a:xfrm>
          <a:prstGeom prst="rect">
            <a:avLst/>
          </a:prstGeom>
        </p:spPr>
        <p:txBody>
          <a:bodyPr anchor="t" rtlCol="false" tIns="0" lIns="0" bIns="0" rIns="0">
            <a:spAutoFit/>
          </a:bodyPr>
          <a:lstStyle/>
          <a:p>
            <a:pPr algn="ctr">
              <a:lnSpc>
                <a:spcPts val="8809"/>
              </a:lnSpc>
            </a:pPr>
            <a:r>
              <a:rPr lang="en-US" sz="6292">
                <a:solidFill>
                  <a:srgbClr val="000000"/>
                </a:solidFill>
                <a:latin typeface="Canva Sans"/>
              </a:rPr>
              <a:t>____________________________</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391090" y="3426905"/>
            <a:ext cx="12300843" cy="3376040"/>
          </a:xfrm>
          <a:prstGeom prst="rect">
            <a:avLst/>
          </a:prstGeom>
        </p:spPr>
        <p:txBody>
          <a:bodyPr anchor="t" rtlCol="false" tIns="0" lIns="0" bIns="0" rIns="0">
            <a:spAutoFit/>
          </a:bodyPr>
          <a:lstStyle/>
          <a:p>
            <a:pPr algn="ctr">
              <a:lnSpc>
                <a:spcPts val="4464"/>
              </a:lnSpc>
            </a:pPr>
            <a:r>
              <a:rPr lang="en-US" sz="3189">
                <a:solidFill>
                  <a:srgbClr val="000000"/>
                </a:solidFill>
                <a:latin typeface="Canva Sans Bold"/>
              </a:rPr>
              <a:t>Classification is a supervised machine learning method   </a:t>
            </a:r>
          </a:p>
          <a:p>
            <a:pPr algn="ctr">
              <a:lnSpc>
                <a:spcPts val="4464"/>
              </a:lnSpc>
            </a:pPr>
            <a:r>
              <a:rPr lang="en-US" sz="3189">
                <a:solidFill>
                  <a:srgbClr val="000000"/>
                </a:solidFill>
                <a:latin typeface="Canva Sans Bold"/>
              </a:rPr>
              <a:t> where the model tries to predict the</a:t>
            </a:r>
          </a:p>
          <a:p>
            <a:pPr algn="ctr">
              <a:lnSpc>
                <a:spcPts val="4464"/>
              </a:lnSpc>
            </a:pPr>
            <a:r>
              <a:rPr lang="en-US" sz="3189">
                <a:solidFill>
                  <a:srgbClr val="000000"/>
                </a:solidFill>
                <a:latin typeface="Canva Sans Bold"/>
              </a:rPr>
              <a:t> correct label of a given input data. In classification, </a:t>
            </a:r>
          </a:p>
          <a:p>
            <a:pPr algn="ctr">
              <a:lnSpc>
                <a:spcPts val="4464"/>
              </a:lnSpc>
            </a:pPr>
            <a:r>
              <a:rPr lang="en-US" sz="3189">
                <a:solidFill>
                  <a:srgbClr val="000000"/>
                </a:solidFill>
                <a:latin typeface="Canva Sans Bold"/>
              </a:rPr>
              <a:t>the model is fully trained using the training data, </a:t>
            </a:r>
          </a:p>
          <a:p>
            <a:pPr algn="ctr">
              <a:lnSpc>
                <a:spcPts val="4464"/>
              </a:lnSpc>
            </a:pPr>
            <a:r>
              <a:rPr lang="en-US" sz="3189">
                <a:solidFill>
                  <a:srgbClr val="000000"/>
                </a:solidFill>
                <a:latin typeface="Canva Sans Bold"/>
              </a:rPr>
              <a:t>and then it is evaluated on test data</a:t>
            </a:r>
          </a:p>
          <a:p>
            <a:pPr algn="ctr">
              <a:lnSpc>
                <a:spcPts val="4464"/>
              </a:lnSpc>
            </a:pPr>
            <a:r>
              <a:rPr lang="en-US" sz="3189">
                <a:solidFill>
                  <a:srgbClr val="000000"/>
                </a:solidFill>
                <a:latin typeface="Canva Sans Bold"/>
              </a:rPr>
              <a:t> before being used to perform prediction on new unseen data. </a:t>
            </a:r>
          </a:p>
        </p:txBody>
      </p:sp>
      <p:sp>
        <p:nvSpPr>
          <p:cNvPr name="TextBox 9" id="9"/>
          <p:cNvSpPr txBox="true"/>
          <p:nvPr/>
        </p:nvSpPr>
        <p:spPr>
          <a:xfrm rot="0">
            <a:off x="5391090" y="895350"/>
            <a:ext cx="7505819" cy="1212154"/>
          </a:xfrm>
          <a:prstGeom prst="rect">
            <a:avLst/>
          </a:prstGeom>
        </p:spPr>
        <p:txBody>
          <a:bodyPr anchor="t" rtlCol="false" tIns="0" lIns="0" bIns="0" rIns="0">
            <a:spAutoFit/>
          </a:bodyPr>
          <a:lstStyle/>
          <a:p>
            <a:pPr algn="ctr">
              <a:lnSpc>
                <a:spcPts val="9959"/>
              </a:lnSpc>
            </a:pPr>
            <a:r>
              <a:rPr lang="en-US" sz="7114">
                <a:solidFill>
                  <a:srgbClr val="000000"/>
                </a:solidFill>
                <a:latin typeface="Canva Sans Bold"/>
              </a:rPr>
              <a:t>CLASSIFICATION</a:t>
            </a:r>
          </a:p>
        </p:txBody>
      </p:sp>
      <p:sp>
        <p:nvSpPr>
          <p:cNvPr name="TextBox 10" id="10"/>
          <p:cNvSpPr txBox="true"/>
          <p:nvPr/>
        </p:nvSpPr>
        <p:spPr>
          <a:xfrm rot="0">
            <a:off x="5391090" y="1449128"/>
            <a:ext cx="12300843" cy="1173877"/>
          </a:xfrm>
          <a:prstGeom prst="rect">
            <a:avLst/>
          </a:prstGeom>
        </p:spPr>
        <p:txBody>
          <a:bodyPr anchor="t" rtlCol="false" tIns="0" lIns="0" bIns="0" rIns="0">
            <a:spAutoFit/>
          </a:bodyPr>
          <a:lstStyle/>
          <a:p>
            <a:pPr algn="ctr">
              <a:lnSpc>
                <a:spcPts val="9553"/>
              </a:lnSpc>
            </a:pPr>
            <a:r>
              <a:rPr lang="en-US" sz="6823">
                <a:solidFill>
                  <a:srgbClr val="000000"/>
                </a:solidFill>
                <a:latin typeface="Canva Sans"/>
              </a:rPr>
              <a:t>_________________________________</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874469" y="857250"/>
            <a:ext cx="653906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Regression </a:t>
            </a:r>
          </a:p>
        </p:txBody>
      </p:sp>
      <p:sp>
        <p:nvSpPr>
          <p:cNvPr name="TextBox 9" id="9"/>
          <p:cNvSpPr txBox="true"/>
          <p:nvPr/>
        </p:nvSpPr>
        <p:spPr>
          <a:xfrm rot="0">
            <a:off x="4362680" y="1998411"/>
            <a:ext cx="13925320" cy="755516"/>
          </a:xfrm>
          <a:prstGeom prst="rect">
            <a:avLst/>
          </a:prstGeom>
        </p:spPr>
        <p:txBody>
          <a:bodyPr anchor="t" rtlCol="false" tIns="0" lIns="0" bIns="0" rIns="0">
            <a:spAutoFit/>
          </a:bodyPr>
          <a:lstStyle/>
          <a:p>
            <a:pPr algn="ctr">
              <a:lnSpc>
                <a:spcPts val="6117"/>
              </a:lnSpc>
            </a:pPr>
            <a:r>
              <a:rPr lang="en-US" sz="4369">
                <a:solidFill>
                  <a:srgbClr val="000000"/>
                </a:solidFill>
                <a:latin typeface="Canva Sans"/>
              </a:rPr>
              <a:t>_______________________________________________</a:t>
            </a:r>
          </a:p>
        </p:txBody>
      </p:sp>
      <p:sp>
        <p:nvSpPr>
          <p:cNvPr name="TextBox 10" id="10"/>
          <p:cNvSpPr txBox="true"/>
          <p:nvPr/>
        </p:nvSpPr>
        <p:spPr>
          <a:xfrm rot="0">
            <a:off x="4910885" y="3451139"/>
            <a:ext cx="12828909" cy="4025220"/>
          </a:xfrm>
          <a:prstGeom prst="rect">
            <a:avLst/>
          </a:prstGeom>
        </p:spPr>
        <p:txBody>
          <a:bodyPr anchor="t" rtlCol="false" tIns="0" lIns="0" bIns="0" rIns="0">
            <a:spAutoFit/>
          </a:bodyPr>
          <a:lstStyle/>
          <a:p>
            <a:pPr algn="ctr">
              <a:lnSpc>
                <a:spcPts val="5312"/>
              </a:lnSpc>
            </a:pPr>
            <a:r>
              <a:rPr lang="en-US" sz="3794">
                <a:solidFill>
                  <a:srgbClr val="000000"/>
                </a:solidFill>
                <a:latin typeface="Canva Sans Bold"/>
              </a:rPr>
              <a:t>Machine Learning Regression is a technique for investigating the relationship between independent variables or features and a dependent variable or outcome. It's used as a method for predictive modelling in machine learning, in which an algorithm is used to predict continuous outcomes.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419204" y="857250"/>
            <a:ext cx="744959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CLUSTERING</a:t>
            </a:r>
          </a:p>
        </p:txBody>
      </p:sp>
      <p:sp>
        <p:nvSpPr>
          <p:cNvPr name="TextBox 9" id="9"/>
          <p:cNvSpPr txBox="true"/>
          <p:nvPr/>
        </p:nvSpPr>
        <p:spPr>
          <a:xfrm rot="0">
            <a:off x="5419204" y="2002937"/>
            <a:ext cx="11384784" cy="770280"/>
          </a:xfrm>
          <a:prstGeom prst="rect">
            <a:avLst/>
          </a:prstGeom>
        </p:spPr>
        <p:txBody>
          <a:bodyPr anchor="t" rtlCol="false" tIns="0" lIns="0" bIns="0" rIns="0">
            <a:spAutoFit/>
          </a:bodyPr>
          <a:lstStyle/>
          <a:p>
            <a:pPr algn="ctr">
              <a:lnSpc>
                <a:spcPts val="6342"/>
              </a:lnSpc>
            </a:pPr>
            <a:r>
              <a:rPr lang="en-US" sz="4530">
                <a:solidFill>
                  <a:srgbClr val="000000"/>
                </a:solidFill>
                <a:latin typeface="Canva Sans"/>
              </a:rPr>
              <a:t>______________________________________________</a:t>
            </a:r>
          </a:p>
        </p:txBody>
      </p:sp>
      <p:sp>
        <p:nvSpPr>
          <p:cNvPr name="TextBox 10" id="10"/>
          <p:cNvSpPr txBox="true"/>
          <p:nvPr/>
        </p:nvSpPr>
        <p:spPr>
          <a:xfrm rot="0">
            <a:off x="6006834" y="3537274"/>
            <a:ext cx="10209524" cy="4899820"/>
          </a:xfrm>
          <a:prstGeom prst="rect">
            <a:avLst/>
          </a:prstGeom>
        </p:spPr>
        <p:txBody>
          <a:bodyPr anchor="t" rtlCol="false" tIns="0" lIns="0" bIns="0" rIns="0">
            <a:spAutoFit/>
          </a:bodyPr>
          <a:lstStyle/>
          <a:p>
            <a:pPr algn="ctr">
              <a:lnSpc>
                <a:spcPts val="4856"/>
              </a:lnSpc>
            </a:pPr>
            <a:r>
              <a:rPr lang="en-US" sz="3468">
                <a:solidFill>
                  <a:srgbClr val="000000"/>
                </a:solidFill>
                <a:latin typeface="Canva Sans Bold"/>
              </a:rPr>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622895" y="2079063"/>
            <a:ext cx="11636405" cy="621596"/>
          </a:xfrm>
          <a:prstGeom prst="rect">
            <a:avLst/>
          </a:prstGeom>
        </p:spPr>
        <p:txBody>
          <a:bodyPr anchor="t" rtlCol="false" tIns="0" lIns="0" bIns="0" rIns="0">
            <a:spAutoFit/>
          </a:bodyPr>
          <a:lstStyle/>
          <a:p>
            <a:pPr algn="ctr">
              <a:lnSpc>
                <a:spcPts val="5141"/>
              </a:lnSpc>
            </a:pPr>
            <a:r>
              <a:rPr lang="en-US" sz="3672">
                <a:solidFill>
                  <a:srgbClr val="000000"/>
                </a:solidFill>
                <a:latin typeface="Canva Sans"/>
              </a:rPr>
              <a:t>__________________________________________________________</a:t>
            </a:r>
          </a:p>
        </p:txBody>
      </p:sp>
      <p:sp>
        <p:nvSpPr>
          <p:cNvPr name="TextBox 9" id="9"/>
          <p:cNvSpPr txBox="true"/>
          <p:nvPr/>
        </p:nvSpPr>
        <p:spPr>
          <a:xfrm rot="0">
            <a:off x="4817332" y="3800742"/>
            <a:ext cx="13401332" cy="3593848"/>
          </a:xfrm>
          <a:prstGeom prst="rect">
            <a:avLst/>
          </a:prstGeom>
        </p:spPr>
        <p:txBody>
          <a:bodyPr anchor="t" rtlCol="false" tIns="0" lIns="0" bIns="0" rIns="0">
            <a:spAutoFit/>
          </a:bodyPr>
          <a:lstStyle/>
          <a:p>
            <a:pPr algn="ctr">
              <a:lnSpc>
                <a:spcPts val="4745"/>
              </a:lnSpc>
            </a:pPr>
            <a:r>
              <a:rPr lang="en-US" sz="3389">
                <a:solidFill>
                  <a:srgbClr val="000000"/>
                </a:solidFill>
                <a:latin typeface="Canva Sans Bold"/>
              </a:rPr>
              <a:t>Anomaly Detection is the technique of identifying rare events or observations which can raise suspicions by being statistically different from the rest of the observations. Such “anomalous” behaviour typically translates to some kind of a problem like a credit card fraud, failing machine in a server, a cyber attack, etc. </a:t>
            </a:r>
          </a:p>
        </p:txBody>
      </p:sp>
      <p:sp>
        <p:nvSpPr>
          <p:cNvPr name="TextBox 10" id="10"/>
          <p:cNvSpPr txBox="true"/>
          <p:nvPr/>
        </p:nvSpPr>
        <p:spPr>
          <a:xfrm rot="0">
            <a:off x="5944046" y="856654"/>
            <a:ext cx="1131525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Anomaly Detection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6021740" y="1021083"/>
            <a:ext cx="9907780" cy="7892639"/>
            <a:chOff x="0" y="0"/>
            <a:chExt cx="13210374" cy="10523518"/>
          </a:xfrm>
        </p:grpSpPr>
        <p:pic>
          <p:nvPicPr>
            <p:cNvPr name="Picture 6" id="6"/>
            <p:cNvPicPr>
              <a:picLocks noChangeAspect="true"/>
            </p:cNvPicPr>
            <p:nvPr/>
          </p:nvPicPr>
          <p:blipFill>
            <a:blip r:embed="rId3"/>
            <a:srcRect l="447" t="0" r="447" b="0"/>
            <a:stretch>
              <a:fillRect/>
            </a:stretch>
          </p:blipFill>
          <p:spPr>
            <a:xfrm flipH="false" flipV="false">
              <a:off x="0" y="0"/>
              <a:ext cx="13210374" cy="10523518"/>
            </a:xfrm>
            <a:prstGeom prst="rect">
              <a:avLst/>
            </a:prstGeom>
          </p:spPr>
        </p:pic>
      </p:grpSp>
      <p:grpSp>
        <p:nvGrpSpPr>
          <p:cNvPr name="Group 7" id="7"/>
          <p:cNvGrpSpPr/>
          <p:nvPr/>
        </p:nvGrpSpPr>
        <p:grpSpPr>
          <a:xfrm rot="0">
            <a:off x="0" y="-724829"/>
            <a:ext cx="4817332" cy="11384463"/>
            <a:chOff x="0" y="0"/>
            <a:chExt cx="6423110" cy="15179284"/>
          </a:xfrm>
        </p:grpSpPr>
        <p:pic>
          <p:nvPicPr>
            <p:cNvPr name="Picture 8" id="8"/>
            <p:cNvPicPr>
              <a:picLocks noChangeAspect="true"/>
            </p:cNvPicPr>
            <p:nvPr/>
          </p:nvPicPr>
          <p:blipFill>
            <a:blip r:embed="rId4"/>
            <a:srcRect l="35895" t="0" r="35895" b="0"/>
            <a:stretch>
              <a:fillRect/>
            </a:stretch>
          </p:blipFill>
          <p:spPr>
            <a:xfrm flipH="false" flipV="false">
              <a:off x="0" y="0"/>
              <a:ext cx="6423110" cy="15179284"/>
            </a:xfrm>
            <a:prstGeom prst="rect">
              <a:avLst/>
            </a:prstGeom>
          </p:spPr>
        </p:pic>
      </p:grpSp>
      <p:sp>
        <p:nvSpPr>
          <p:cNvPr name="Freeform 9" id="9"/>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5544050" y="1809913"/>
            <a:ext cx="12441968" cy="6667174"/>
            <a:chOff x="0" y="0"/>
            <a:chExt cx="16589290" cy="8889566"/>
          </a:xfrm>
        </p:grpSpPr>
        <p:pic>
          <p:nvPicPr>
            <p:cNvPr name="Picture 6" id="6"/>
            <p:cNvPicPr>
              <a:picLocks noChangeAspect="true"/>
            </p:cNvPicPr>
            <p:nvPr/>
          </p:nvPicPr>
          <p:blipFill>
            <a:blip r:embed="rId3"/>
            <a:srcRect l="1018" t="0" r="1018" b="0"/>
            <a:stretch>
              <a:fillRect/>
            </a:stretch>
          </p:blipFill>
          <p:spPr>
            <a:xfrm flipH="false" flipV="false">
              <a:off x="0" y="0"/>
              <a:ext cx="16589290" cy="8889566"/>
            </a:xfrm>
            <a:prstGeom prst="rect">
              <a:avLst/>
            </a:prstGeom>
          </p:spPr>
        </p:pic>
      </p:grpSp>
      <p:grpSp>
        <p:nvGrpSpPr>
          <p:cNvPr name="Group 7" id="7"/>
          <p:cNvGrpSpPr/>
          <p:nvPr/>
        </p:nvGrpSpPr>
        <p:grpSpPr>
          <a:xfrm rot="0">
            <a:off x="0" y="-724829"/>
            <a:ext cx="4817332" cy="11384463"/>
            <a:chOff x="0" y="0"/>
            <a:chExt cx="6423110" cy="15179284"/>
          </a:xfrm>
        </p:grpSpPr>
        <p:pic>
          <p:nvPicPr>
            <p:cNvPr name="Picture 8" id="8"/>
            <p:cNvPicPr>
              <a:picLocks noChangeAspect="true"/>
            </p:cNvPicPr>
            <p:nvPr/>
          </p:nvPicPr>
          <p:blipFill>
            <a:blip r:embed="rId4"/>
            <a:srcRect l="35895" t="0" r="35895" b="0"/>
            <a:stretch>
              <a:fillRect/>
            </a:stretch>
          </p:blipFill>
          <p:spPr>
            <a:xfrm flipH="false" flipV="false">
              <a:off x="0" y="0"/>
              <a:ext cx="6423110" cy="15179284"/>
            </a:xfrm>
            <a:prstGeom prst="rect">
              <a:avLst/>
            </a:prstGeom>
          </p:spPr>
        </p:pic>
      </p:grpSp>
      <p:sp>
        <p:nvSpPr>
          <p:cNvPr name="Freeform 9" id="9"/>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964688" y="857250"/>
            <a:ext cx="794132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CONCLUSION</a:t>
            </a:r>
          </a:p>
        </p:txBody>
      </p:sp>
      <p:sp>
        <p:nvSpPr>
          <p:cNvPr name="TextBox 9" id="9"/>
          <p:cNvSpPr txBox="true"/>
          <p:nvPr/>
        </p:nvSpPr>
        <p:spPr>
          <a:xfrm rot="0">
            <a:off x="5964688" y="2009242"/>
            <a:ext cx="10937403" cy="743380"/>
          </a:xfrm>
          <a:prstGeom prst="rect">
            <a:avLst/>
          </a:prstGeom>
        </p:spPr>
        <p:txBody>
          <a:bodyPr anchor="t" rtlCol="false" tIns="0" lIns="0" bIns="0" rIns="0">
            <a:spAutoFit/>
          </a:bodyPr>
          <a:lstStyle/>
          <a:p>
            <a:pPr algn="ctr">
              <a:lnSpc>
                <a:spcPts val="6093"/>
              </a:lnSpc>
            </a:pPr>
            <a:r>
              <a:rPr lang="en-US" sz="4352">
                <a:solidFill>
                  <a:srgbClr val="000000"/>
                </a:solidFill>
                <a:latin typeface="Canva Sans"/>
              </a:rPr>
              <a:t>______________________________________________</a:t>
            </a:r>
          </a:p>
        </p:txBody>
      </p:sp>
      <p:sp>
        <p:nvSpPr>
          <p:cNvPr name="TextBox 10" id="10"/>
          <p:cNvSpPr txBox="true"/>
          <p:nvPr/>
        </p:nvSpPr>
        <p:spPr>
          <a:xfrm rot="0">
            <a:off x="4817332" y="3684981"/>
            <a:ext cx="13470668" cy="4254982"/>
          </a:xfrm>
          <a:prstGeom prst="rect">
            <a:avLst/>
          </a:prstGeom>
        </p:spPr>
        <p:txBody>
          <a:bodyPr anchor="t" rtlCol="false" tIns="0" lIns="0" bIns="0" rIns="0">
            <a:spAutoFit/>
          </a:bodyPr>
          <a:lstStyle/>
          <a:p>
            <a:pPr algn="ctr">
              <a:lnSpc>
                <a:spcPts val="3734"/>
              </a:lnSpc>
            </a:pPr>
            <a:r>
              <a:rPr lang="en-US" sz="2667">
                <a:solidFill>
                  <a:srgbClr val="000000"/>
                </a:solidFill>
                <a:latin typeface="Canva Sans Bold"/>
              </a:rPr>
              <a:t>Credit card fraud is most common problem resulting in loss of lot money for people and loss for some banks and credit card company.</a:t>
            </a:r>
          </a:p>
          <a:p>
            <a:pPr algn="ctr">
              <a:lnSpc>
                <a:spcPts val="3734"/>
              </a:lnSpc>
            </a:pPr>
            <a:r>
              <a:rPr lang="en-US" sz="2667">
                <a:solidFill>
                  <a:srgbClr val="000000"/>
                </a:solidFill>
                <a:latin typeface="Canva Sans Bold"/>
              </a:rPr>
              <a:t> This project want to help the peoples from their wealth loss and also </a:t>
            </a:r>
          </a:p>
          <a:p>
            <a:pPr algn="ctr">
              <a:lnSpc>
                <a:spcPts val="3734"/>
              </a:lnSpc>
            </a:pPr>
            <a:r>
              <a:rPr lang="en-US" sz="2667">
                <a:solidFill>
                  <a:srgbClr val="000000"/>
                </a:solidFill>
                <a:latin typeface="Canva Sans Bold"/>
              </a:rPr>
              <a:t>for the banked company and trying to develop the model </a:t>
            </a:r>
          </a:p>
          <a:p>
            <a:pPr algn="ctr">
              <a:lnSpc>
                <a:spcPts val="3734"/>
              </a:lnSpc>
            </a:pPr>
            <a:r>
              <a:rPr lang="en-US" sz="2667">
                <a:solidFill>
                  <a:srgbClr val="000000"/>
                </a:solidFill>
                <a:latin typeface="Canva Sans Bold"/>
              </a:rPr>
              <a:t>which more eciently separate the fraud and fraud less transaction </a:t>
            </a:r>
          </a:p>
          <a:p>
            <a:pPr algn="ctr">
              <a:lnSpc>
                <a:spcPts val="3734"/>
              </a:lnSpc>
            </a:pPr>
            <a:r>
              <a:rPr lang="en-US" sz="2667">
                <a:solidFill>
                  <a:srgbClr val="000000"/>
                </a:solidFill>
                <a:latin typeface="Canva Sans Bold"/>
              </a:rPr>
              <a:t>by using the time and amount feature in data set given in the Kegel. </a:t>
            </a:r>
          </a:p>
          <a:p>
            <a:pPr algn="ctr">
              <a:lnSpc>
                <a:spcPts val="3734"/>
              </a:lnSpc>
            </a:pPr>
            <a:r>
              <a:rPr lang="en-US" sz="2667">
                <a:solidFill>
                  <a:srgbClr val="000000"/>
                </a:solidFill>
                <a:latin typeface="Canva Sans Bold"/>
              </a:rPr>
              <a:t>rst we build the model using some machine learning algorithms such as logistic regression, decision tree, support vector machine, </a:t>
            </a:r>
          </a:p>
          <a:p>
            <a:pPr algn="ctr">
              <a:lnSpc>
                <a:spcPts val="3734"/>
              </a:lnSpc>
            </a:pPr>
            <a:r>
              <a:rPr lang="en-US" sz="2667">
                <a:solidFill>
                  <a:srgbClr val="000000"/>
                </a:solidFill>
                <a:latin typeface="Canva Sans Bold"/>
              </a:rPr>
              <a:t>this all are supervised machine learning algorithm in machine learning.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0" r="0" b="0"/>
            <a:stretch>
              <a:fillRect/>
            </a:stretch>
          </p:blipFill>
          <p:spPr>
            <a:xfrm flipH="false" flipV="false">
              <a:off x="0" y="0"/>
              <a:ext cx="24384000" cy="13716000"/>
            </a:xfrm>
            <a:prstGeom prst="rect">
              <a:avLst/>
            </a:prstGeom>
          </p:spPr>
        </p:pic>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0" r="0" b="0"/>
            <a:stretch>
              <a:fillRect/>
            </a:stretch>
          </p:blipFill>
          <p:spPr>
            <a:xfrm flipH="false" flipV="false">
              <a:off x="0" y="0"/>
              <a:ext cx="24384000" cy="13716000"/>
            </a:xfrm>
            <a:prstGeom prst="rect">
              <a:avLst/>
            </a:prstGeom>
          </p:spPr>
        </p:pic>
      </p:grpSp>
      <p:sp>
        <p:nvSpPr>
          <p:cNvPr name="TextBox 4" id="4"/>
          <p:cNvSpPr txBox="true"/>
          <p:nvPr/>
        </p:nvSpPr>
        <p:spPr>
          <a:xfrm rot="0">
            <a:off x="6313339" y="1629334"/>
            <a:ext cx="11411178" cy="707449"/>
          </a:xfrm>
          <a:prstGeom prst="rect">
            <a:avLst/>
          </a:prstGeom>
        </p:spPr>
        <p:txBody>
          <a:bodyPr anchor="t" rtlCol="false" tIns="0" lIns="0" bIns="0" rIns="0">
            <a:spAutoFit/>
          </a:bodyPr>
          <a:lstStyle/>
          <a:p>
            <a:pPr algn="ctr">
              <a:lnSpc>
                <a:spcPts val="5849"/>
              </a:lnSpc>
            </a:pPr>
            <a:r>
              <a:rPr lang="en-US" sz="4177">
                <a:solidFill>
                  <a:srgbClr val="000000"/>
                </a:solidFill>
                <a:latin typeface="Canva Sans"/>
              </a:rPr>
              <a:t>__________________________________________________</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6338379" y="904875"/>
            <a:ext cx="7193937" cy="1049418"/>
          </a:xfrm>
          <a:prstGeom prst="rect">
            <a:avLst/>
          </a:prstGeom>
        </p:spPr>
        <p:txBody>
          <a:bodyPr anchor="t" rtlCol="false" tIns="0" lIns="0" bIns="0" rIns="0">
            <a:spAutoFit/>
          </a:bodyPr>
          <a:lstStyle/>
          <a:p>
            <a:pPr algn="ctr">
              <a:lnSpc>
                <a:spcPts val="8509"/>
              </a:lnSpc>
            </a:pPr>
            <a:r>
              <a:rPr lang="en-US" sz="6078">
                <a:solidFill>
                  <a:srgbClr val="000000"/>
                </a:solidFill>
                <a:latin typeface="Canva Sans Bold"/>
              </a:rPr>
              <a:t>DESIGN THINKING </a:t>
            </a:r>
          </a:p>
        </p:txBody>
      </p:sp>
      <p:sp>
        <p:nvSpPr>
          <p:cNvPr name="TextBox 9" id="9"/>
          <p:cNvSpPr txBox="true"/>
          <p:nvPr/>
        </p:nvSpPr>
        <p:spPr>
          <a:xfrm rot="0">
            <a:off x="5849812" y="1443867"/>
            <a:ext cx="9786959" cy="925603"/>
          </a:xfrm>
          <a:prstGeom prst="rect">
            <a:avLst/>
          </a:prstGeom>
        </p:spPr>
        <p:txBody>
          <a:bodyPr anchor="t" rtlCol="false" tIns="0" lIns="0" bIns="0" rIns="0">
            <a:spAutoFit/>
          </a:bodyPr>
          <a:lstStyle/>
          <a:p>
            <a:pPr algn="ctr">
              <a:lnSpc>
                <a:spcPts val="7693"/>
              </a:lnSpc>
            </a:pPr>
            <a:r>
              <a:rPr lang="en-US" sz="5495">
                <a:solidFill>
                  <a:srgbClr val="000000"/>
                </a:solidFill>
                <a:latin typeface="Canva Sans"/>
              </a:rPr>
              <a:t>________________________________</a:t>
            </a:r>
          </a:p>
        </p:txBody>
      </p:sp>
      <p:sp>
        <p:nvSpPr>
          <p:cNvPr name="TextBox 10" id="10"/>
          <p:cNvSpPr txBox="true"/>
          <p:nvPr/>
        </p:nvSpPr>
        <p:spPr>
          <a:xfrm rot="0">
            <a:off x="6787753" y="3007523"/>
            <a:ext cx="471249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1. Data source </a:t>
            </a:r>
          </a:p>
        </p:txBody>
      </p:sp>
      <p:sp>
        <p:nvSpPr>
          <p:cNvPr name="TextBox 11" id="11"/>
          <p:cNvSpPr txBox="true"/>
          <p:nvPr/>
        </p:nvSpPr>
        <p:spPr>
          <a:xfrm rot="0">
            <a:off x="6787753" y="4080307"/>
            <a:ext cx="7149108"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2. Data Preprocessing </a:t>
            </a:r>
          </a:p>
        </p:txBody>
      </p:sp>
      <p:sp>
        <p:nvSpPr>
          <p:cNvPr name="TextBox 12" id="12"/>
          <p:cNvSpPr txBox="true"/>
          <p:nvPr/>
        </p:nvSpPr>
        <p:spPr>
          <a:xfrm rot="0">
            <a:off x="6193573" y="5148377"/>
            <a:ext cx="7338743" cy="908099"/>
          </a:xfrm>
          <a:prstGeom prst="rect">
            <a:avLst/>
          </a:prstGeom>
        </p:spPr>
        <p:txBody>
          <a:bodyPr anchor="t" rtlCol="false" tIns="0" lIns="0" bIns="0" rIns="0">
            <a:spAutoFit/>
          </a:bodyPr>
          <a:lstStyle/>
          <a:p>
            <a:pPr algn="ctr">
              <a:lnSpc>
                <a:spcPts val="7473"/>
              </a:lnSpc>
            </a:pPr>
            <a:r>
              <a:rPr lang="en-US" sz="5337">
                <a:solidFill>
                  <a:srgbClr val="000000"/>
                </a:solidFill>
                <a:latin typeface="Canva Sans Bold"/>
              </a:rPr>
              <a:t>3. Model selection</a:t>
            </a:r>
          </a:p>
        </p:txBody>
      </p:sp>
      <p:sp>
        <p:nvSpPr>
          <p:cNvPr name="TextBox 13" id="13"/>
          <p:cNvSpPr txBox="true"/>
          <p:nvPr/>
        </p:nvSpPr>
        <p:spPr>
          <a:xfrm rot="0">
            <a:off x="6787753" y="6237452"/>
            <a:ext cx="4300531" cy="847634"/>
          </a:xfrm>
          <a:prstGeom prst="rect">
            <a:avLst/>
          </a:prstGeom>
        </p:spPr>
        <p:txBody>
          <a:bodyPr anchor="t" rtlCol="false" tIns="0" lIns="0" bIns="0" rIns="0">
            <a:spAutoFit/>
          </a:bodyPr>
          <a:lstStyle/>
          <a:p>
            <a:pPr algn="ctr">
              <a:lnSpc>
                <a:spcPts val="6917"/>
              </a:lnSpc>
            </a:pPr>
            <a:r>
              <a:rPr lang="en-US" sz="4940">
                <a:solidFill>
                  <a:srgbClr val="000000"/>
                </a:solidFill>
                <a:latin typeface="Canva Sans Bold"/>
              </a:rPr>
              <a:t>4. Training 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6168553" y="552136"/>
            <a:ext cx="5479949" cy="1220521"/>
          </a:xfrm>
          <a:prstGeom prst="rect">
            <a:avLst/>
          </a:prstGeom>
        </p:spPr>
        <p:txBody>
          <a:bodyPr anchor="t" rtlCol="false" tIns="0" lIns="0" bIns="0" rIns="0">
            <a:spAutoFit/>
          </a:bodyPr>
          <a:lstStyle/>
          <a:p>
            <a:pPr algn="ctr">
              <a:lnSpc>
                <a:spcPts val="9907"/>
              </a:lnSpc>
            </a:pPr>
            <a:r>
              <a:rPr lang="en-US" sz="7076">
                <a:solidFill>
                  <a:srgbClr val="000000"/>
                </a:solidFill>
                <a:latin typeface="Canva Sans Bold"/>
              </a:rPr>
              <a:t>Data source </a:t>
            </a:r>
          </a:p>
        </p:txBody>
      </p:sp>
      <p:sp>
        <p:nvSpPr>
          <p:cNvPr name="TextBox 9" id="9"/>
          <p:cNvSpPr txBox="true"/>
          <p:nvPr/>
        </p:nvSpPr>
        <p:spPr>
          <a:xfrm rot="0">
            <a:off x="5406710" y="7719740"/>
            <a:ext cx="11461507" cy="1141987"/>
          </a:xfrm>
          <a:prstGeom prst="rect">
            <a:avLst/>
          </a:prstGeom>
        </p:spPr>
        <p:txBody>
          <a:bodyPr anchor="t" rtlCol="false" tIns="0" lIns="0" bIns="0" rIns="0">
            <a:spAutoFit/>
          </a:bodyPr>
          <a:lstStyle/>
          <a:p>
            <a:pPr algn="ctr">
              <a:lnSpc>
                <a:spcPts val="4562"/>
              </a:lnSpc>
            </a:pPr>
            <a:r>
              <a:rPr lang="en-US" sz="3258">
                <a:solidFill>
                  <a:srgbClr val="000000"/>
                </a:solidFill>
                <a:latin typeface="Canva Sans Bold"/>
              </a:rPr>
              <a:t>Dataset Link: </a:t>
            </a:r>
            <a:r>
              <a:rPr lang="en-US" sz="3258" u="sng">
                <a:solidFill>
                  <a:srgbClr val="000000"/>
                </a:solidFill>
                <a:latin typeface="Canva Sans Bold"/>
                <a:hlinkClick r:id="rId4" tooltip="https://www.kaggle.com/datasets/mlg-ulb/creditcardfraud"/>
              </a:rPr>
              <a:t>https://www.kaggle.com/datasets/mlg-ulb/creditcardfraud</a:t>
            </a:r>
          </a:p>
        </p:txBody>
      </p:sp>
      <p:sp>
        <p:nvSpPr>
          <p:cNvPr name="TextBox 10" id="10"/>
          <p:cNvSpPr txBox="true"/>
          <p:nvPr/>
        </p:nvSpPr>
        <p:spPr>
          <a:xfrm rot="0">
            <a:off x="5807820" y="2331464"/>
            <a:ext cx="6805481" cy="4810419"/>
          </a:xfrm>
          <a:prstGeom prst="rect">
            <a:avLst/>
          </a:prstGeom>
        </p:spPr>
        <p:txBody>
          <a:bodyPr anchor="t" rtlCol="false" tIns="0" lIns="0" bIns="0" rIns="0">
            <a:spAutoFit/>
          </a:bodyPr>
          <a:lstStyle/>
          <a:p>
            <a:pPr algn="ctr">
              <a:lnSpc>
                <a:spcPts val="6399"/>
              </a:lnSpc>
            </a:pPr>
            <a:r>
              <a:rPr lang="en-US" sz="4571">
                <a:solidFill>
                  <a:srgbClr val="000000"/>
                </a:solidFill>
                <a:latin typeface="Canva Sans"/>
              </a:rPr>
              <a:t>Data mining</a:t>
            </a:r>
          </a:p>
          <a:p>
            <a:pPr algn="ctr">
              <a:lnSpc>
                <a:spcPts val="6399"/>
              </a:lnSpc>
            </a:pPr>
            <a:r>
              <a:rPr lang="en-US" sz="4571">
                <a:solidFill>
                  <a:srgbClr val="000000"/>
                </a:solidFill>
                <a:latin typeface="Canva Sans"/>
              </a:rPr>
              <a:t>Data matching</a:t>
            </a:r>
          </a:p>
          <a:p>
            <a:pPr algn="ctr">
              <a:lnSpc>
                <a:spcPts val="6399"/>
              </a:lnSpc>
            </a:pPr>
            <a:r>
              <a:rPr lang="en-US" sz="4571">
                <a:solidFill>
                  <a:srgbClr val="000000"/>
                </a:solidFill>
                <a:latin typeface="Canva Sans"/>
              </a:rPr>
              <a:t>The sounds like function</a:t>
            </a:r>
          </a:p>
          <a:p>
            <a:pPr algn="ctr">
              <a:lnSpc>
                <a:spcPts val="6399"/>
              </a:lnSpc>
            </a:pPr>
            <a:r>
              <a:rPr lang="en-US" sz="4571">
                <a:solidFill>
                  <a:srgbClr val="000000"/>
                </a:solidFill>
                <a:latin typeface="Canva Sans"/>
              </a:rPr>
              <a:t>Regression analysis </a:t>
            </a:r>
          </a:p>
          <a:p>
            <a:pPr algn="ctr">
              <a:lnSpc>
                <a:spcPts val="6399"/>
              </a:lnSpc>
            </a:pPr>
            <a:r>
              <a:rPr lang="en-US" sz="4571">
                <a:solidFill>
                  <a:srgbClr val="000000"/>
                </a:solidFill>
                <a:latin typeface="Canva Sans"/>
              </a:rPr>
              <a:t>Clustering analysis and </a:t>
            </a:r>
          </a:p>
          <a:p>
            <a:pPr algn="ctr">
              <a:lnSpc>
                <a:spcPts val="6399"/>
              </a:lnSpc>
            </a:pPr>
            <a:r>
              <a:rPr lang="en-US" sz="4571">
                <a:solidFill>
                  <a:srgbClr val="000000"/>
                </a:solidFill>
                <a:latin typeface="Canva Sans"/>
              </a:rPr>
              <a:t>Gap  </a:t>
            </a:r>
          </a:p>
        </p:txBody>
      </p:sp>
      <p:sp>
        <p:nvSpPr>
          <p:cNvPr name="TextBox 11" id="11"/>
          <p:cNvSpPr txBox="true"/>
          <p:nvPr/>
        </p:nvSpPr>
        <p:spPr>
          <a:xfrm rot="0">
            <a:off x="5271187" y="1255343"/>
            <a:ext cx="11732553" cy="761796"/>
          </a:xfrm>
          <a:prstGeom prst="rect">
            <a:avLst/>
          </a:prstGeom>
        </p:spPr>
        <p:txBody>
          <a:bodyPr anchor="t" rtlCol="false" tIns="0" lIns="0" bIns="0" rIns="0">
            <a:spAutoFit/>
          </a:bodyPr>
          <a:lstStyle/>
          <a:p>
            <a:pPr algn="ctr">
              <a:lnSpc>
                <a:spcPts val="6264"/>
              </a:lnSpc>
            </a:pPr>
            <a:r>
              <a:rPr lang="en-US" sz="4474">
                <a:solidFill>
                  <a:srgbClr val="000000"/>
                </a:solidFill>
                <a:latin typeface="Canva Sans"/>
              </a:rPr>
              <a:t>________________________________________________</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0"/>
            <a:ext cx="18288000" cy="10287000"/>
            <a:chOff x="0" y="0"/>
            <a:chExt cx="24384000" cy="13716000"/>
          </a:xfrm>
        </p:grpSpPr>
        <p:pic>
          <p:nvPicPr>
            <p:cNvPr name="Picture 3" id="3"/>
            <p:cNvPicPr>
              <a:picLocks noChangeAspect="true"/>
            </p:cNvPicPr>
            <p:nvPr/>
          </p:nvPicPr>
          <p:blipFill>
            <a:blip r:embed="rId2"/>
            <a:srcRect l="48" t="0" r="0" b="0"/>
            <a:stretch>
              <a:fillRect/>
            </a:stretch>
          </p:blipFill>
          <p:spPr>
            <a:xfrm flipH="false" flipV="false">
              <a:off x="0" y="0"/>
              <a:ext cx="24384000" cy="13716000"/>
            </a:xfrm>
            <a:prstGeom prst="rect">
              <a:avLst/>
            </a:prstGeom>
          </p:spPr>
        </p:pic>
      </p:grpSp>
      <p:sp>
        <p:nvSpPr>
          <p:cNvPr name="TextBox 4" id="4"/>
          <p:cNvSpPr txBox="true"/>
          <p:nvPr/>
        </p:nvSpPr>
        <p:spPr>
          <a:xfrm rot="0">
            <a:off x="5460109" y="962025"/>
            <a:ext cx="1040085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________________________________________________________</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872438" y="923925"/>
            <a:ext cx="6543124" cy="911591"/>
          </a:xfrm>
          <a:prstGeom prst="rect">
            <a:avLst/>
          </a:prstGeom>
        </p:spPr>
        <p:txBody>
          <a:bodyPr anchor="t" rtlCol="false" tIns="0" lIns="0" bIns="0" rIns="0">
            <a:spAutoFit/>
          </a:bodyPr>
          <a:lstStyle/>
          <a:p>
            <a:pPr algn="ctr">
              <a:lnSpc>
                <a:spcPts val="7417"/>
              </a:lnSpc>
            </a:pPr>
            <a:r>
              <a:rPr lang="en-US" sz="5298">
                <a:solidFill>
                  <a:srgbClr val="000000"/>
                </a:solidFill>
                <a:latin typeface="Canva Sans Bold"/>
              </a:rPr>
              <a:t>MODEL SELECTION </a:t>
            </a:r>
          </a:p>
        </p:txBody>
      </p:sp>
      <p:sp>
        <p:nvSpPr>
          <p:cNvPr name="TextBox 9" id="9"/>
          <p:cNvSpPr txBox="true"/>
          <p:nvPr/>
        </p:nvSpPr>
        <p:spPr>
          <a:xfrm rot="0">
            <a:off x="5314935" y="2578474"/>
            <a:ext cx="12904518" cy="933708"/>
          </a:xfrm>
          <a:prstGeom prst="rect">
            <a:avLst/>
          </a:prstGeom>
        </p:spPr>
        <p:txBody>
          <a:bodyPr anchor="t" rtlCol="false" tIns="0" lIns="0" bIns="0" rIns="0">
            <a:spAutoFit/>
          </a:bodyPr>
          <a:lstStyle/>
          <a:p>
            <a:pPr algn="ctr">
              <a:lnSpc>
                <a:spcPts val="3746"/>
              </a:lnSpc>
            </a:pPr>
            <a:r>
              <a:rPr lang="en-US" sz="2675">
                <a:solidFill>
                  <a:srgbClr val="000000"/>
                </a:solidFill>
                <a:latin typeface="Canva Sans"/>
              </a:rPr>
              <a:t>Model selection is a critical step in the machine learning workflow where you choose the algorithm or model that best fits your data and problem </a:t>
            </a:r>
          </a:p>
        </p:txBody>
      </p:sp>
      <p:sp>
        <p:nvSpPr>
          <p:cNvPr name="TextBox 10" id="10"/>
          <p:cNvSpPr txBox="true"/>
          <p:nvPr/>
        </p:nvSpPr>
        <p:spPr>
          <a:xfrm rot="0">
            <a:off x="5314935" y="1346383"/>
            <a:ext cx="11548861" cy="795578"/>
          </a:xfrm>
          <a:prstGeom prst="rect">
            <a:avLst/>
          </a:prstGeom>
        </p:spPr>
        <p:txBody>
          <a:bodyPr anchor="t" rtlCol="false" tIns="0" lIns="0" bIns="0" rIns="0">
            <a:spAutoFit/>
          </a:bodyPr>
          <a:lstStyle/>
          <a:p>
            <a:pPr algn="ctr">
              <a:lnSpc>
                <a:spcPts val="6577"/>
              </a:lnSpc>
            </a:pPr>
            <a:r>
              <a:rPr lang="en-US" sz="4698">
                <a:solidFill>
                  <a:srgbClr val="000000"/>
                </a:solidFill>
                <a:latin typeface="Canva Sans"/>
              </a:rPr>
              <a:t>_____________________________________________</a:t>
            </a:r>
          </a:p>
        </p:txBody>
      </p:sp>
      <p:sp>
        <p:nvSpPr>
          <p:cNvPr name="TextBox 11" id="11"/>
          <p:cNvSpPr txBox="true"/>
          <p:nvPr/>
        </p:nvSpPr>
        <p:spPr>
          <a:xfrm rot="0">
            <a:off x="5428151" y="4290984"/>
            <a:ext cx="12859849" cy="1657407"/>
          </a:xfrm>
          <a:prstGeom prst="rect">
            <a:avLst/>
          </a:prstGeom>
        </p:spPr>
        <p:txBody>
          <a:bodyPr anchor="t" rtlCol="false" tIns="0" lIns="0" bIns="0" rIns="0">
            <a:spAutoFit/>
          </a:bodyPr>
          <a:lstStyle/>
          <a:p>
            <a:pPr algn="ctr">
              <a:lnSpc>
                <a:spcPts val="3311"/>
              </a:lnSpc>
            </a:pPr>
            <a:r>
              <a:rPr lang="en-US" sz="2365">
                <a:solidFill>
                  <a:srgbClr val="000000"/>
                </a:solidFill>
                <a:latin typeface="Canva Sans"/>
              </a:rPr>
              <a:t>1.Understand Your Problem : Start by understanding the nature of your problem. Is it a classification, regression, clustering, or some other type of problem? Knowing this will guide your choice of algorithms.</a:t>
            </a:r>
          </a:p>
          <a:p>
            <a:pPr algn="ctr">
              <a:lnSpc>
                <a:spcPts val="3311"/>
              </a:lnSpc>
            </a:pPr>
            <a:r>
              <a:rPr lang="en-US" sz="2365">
                <a:solidFill>
                  <a:srgbClr val="000000"/>
                </a:solidFill>
                <a:latin typeface="Canva Sans"/>
              </a:rPr>
              <a:t> </a:t>
            </a:r>
          </a:p>
        </p:txBody>
      </p:sp>
      <p:sp>
        <p:nvSpPr>
          <p:cNvPr name="TextBox 12" id="12"/>
          <p:cNvSpPr txBox="true"/>
          <p:nvPr/>
        </p:nvSpPr>
        <p:spPr>
          <a:xfrm rot="0">
            <a:off x="5133205" y="5910291"/>
            <a:ext cx="13086248" cy="1264481"/>
          </a:xfrm>
          <a:prstGeom prst="rect">
            <a:avLst/>
          </a:prstGeom>
        </p:spPr>
        <p:txBody>
          <a:bodyPr anchor="t" rtlCol="false" tIns="0" lIns="0" bIns="0" rIns="0">
            <a:spAutoFit/>
          </a:bodyPr>
          <a:lstStyle/>
          <a:p>
            <a:pPr algn="ctr">
              <a:lnSpc>
                <a:spcPts val="3406"/>
              </a:lnSpc>
            </a:pPr>
            <a:r>
              <a:rPr lang="en-US" sz="2432">
                <a:solidFill>
                  <a:srgbClr val="000000"/>
                </a:solidFill>
                <a:latin typeface="Canva Sans"/>
              </a:rPr>
              <a:t>2. Available Data: The amount and quality of your data can influence the choice of models. Some models require large datasets, while others work well with small data.</a:t>
            </a:r>
          </a:p>
          <a:p>
            <a:pPr algn="ctr">
              <a:lnSpc>
                <a:spcPts val="3406"/>
              </a:lnSpc>
            </a:pPr>
            <a:r>
              <a:rPr lang="en-US" sz="2432">
                <a:solidFill>
                  <a:srgbClr val="000000"/>
                </a:solidFill>
                <a:latin typeface="Canva Sans"/>
              </a:rPr>
              <a:t> </a:t>
            </a:r>
          </a:p>
        </p:txBody>
      </p:sp>
      <p:sp>
        <p:nvSpPr>
          <p:cNvPr name="TextBox 13" id="13"/>
          <p:cNvSpPr txBox="true"/>
          <p:nvPr/>
        </p:nvSpPr>
        <p:spPr>
          <a:xfrm rot="0">
            <a:off x="5578082" y="7136672"/>
            <a:ext cx="12559987" cy="1712958"/>
          </a:xfrm>
          <a:prstGeom prst="rect">
            <a:avLst/>
          </a:prstGeom>
        </p:spPr>
        <p:txBody>
          <a:bodyPr anchor="t" rtlCol="false" tIns="0" lIns="0" bIns="0" rIns="0">
            <a:spAutoFit/>
          </a:bodyPr>
          <a:lstStyle/>
          <a:p>
            <a:pPr algn="ctr">
              <a:lnSpc>
                <a:spcPts val="3445"/>
              </a:lnSpc>
            </a:pPr>
            <a:r>
              <a:rPr lang="en-US" sz="2460">
                <a:solidFill>
                  <a:srgbClr val="000000"/>
                </a:solidFill>
                <a:latin typeface="Canva Sans"/>
              </a:rPr>
              <a:t>3. Algorithm Types: Different algorithms have different strengths and weaknesses. For example, decision trees are interpretable, while deep neural networks can capture complex patterns.</a:t>
            </a:r>
          </a:p>
          <a:p>
            <a:pPr algn="ctr">
              <a:lnSpc>
                <a:spcPts val="3445"/>
              </a:lnSpc>
            </a:pPr>
            <a:r>
              <a:rPr lang="en-US" sz="2460">
                <a:solidFill>
                  <a:srgbClr val="000000"/>
                </a:solidFill>
                <a:latin typeface="Canva Sans"/>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724829"/>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5591153" y="252428"/>
            <a:ext cx="11668147" cy="1514445"/>
          </a:xfrm>
          <a:prstGeom prst="rect">
            <a:avLst/>
          </a:prstGeom>
        </p:spPr>
        <p:txBody>
          <a:bodyPr anchor="t" rtlCol="false" tIns="0" lIns="0" bIns="0" rIns="0">
            <a:spAutoFit/>
          </a:bodyPr>
          <a:lstStyle/>
          <a:p>
            <a:pPr algn="ctr">
              <a:lnSpc>
                <a:spcPts val="3036"/>
              </a:lnSpc>
            </a:pPr>
            <a:r>
              <a:rPr lang="en-US" sz="2169">
                <a:solidFill>
                  <a:srgbClr val="000000"/>
                </a:solidFill>
                <a:latin typeface="Canva Sans"/>
              </a:rPr>
              <a:t>4. Model Complexity: Consider the complexity of your problem. Simple models like linear regression may work well for straightforward tasks, while complex problems might require ensemble methods or deep learning.</a:t>
            </a:r>
          </a:p>
          <a:p>
            <a:pPr algn="ctr">
              <a:lnSpc>
                <a:spcPts val="3036"/>
              </a:lnSpc>
            </a:pPr>
            <a:r>
              <a:rPr lang="en-US" sz="2169">
                <a:solidFill>
                  <a:srgbClr val="000000"/>
                </a:solidFill>
                <a:latin typeface="Canva Sans"/>
              </a:rPr>
              <a:t> </a:t>
            </a:r>
          </a:p>
        </p:txBody>
      </p:sp>
      <p:sp>
        <p:nvSpPr>
          <p:cNvPr name="TextBox 9" id="9"/>
          <p:cNvSpPr txBox="true"/>
          <p:nvPr/>
        </p:nvSpPr>
        <p:spPr>
          <a:xfrm rot="0">
            <a:off x="5591153" y="2046876"/>
            <a:ext cx="11639549" cy="1510826"/>
          </a:xfrm>
          <a:prstGeom prst="rect">
            <a:avLst/>
          </a:prstGeom>
        </p:spPr>
        <p:txBody>
          <a:bodyPr anchor="t" rtlCol="false" tIns="0" lIns="0" bIns="0" rIns="0">
            <a:spAutoFit/>
          </a:bodyPr>
          <a:lstStyle/>
          <a:p>
            <a:pPr algn="ctr">
              <a:lnSpc>
                <a:spcPts val="3029"/>
              </a:lnSpc>
            </a:pPr>
            <a:r>
              <a:rPr lang="en-US" sz="2163">
                <a:solidFill>
                  <a:srgbClr val="000000"/>
                </a:solidFill>
                <a:latin typeface="Canva Sans"/>
              </a:rPr>
              <a:t>5.Overfitting and Underfitting: Be aware of overfitting (model is too complex and fits noise) and underfitting (model is too simple and can't capture the underlying patterns). Choose models that balance this trade-off.</a:t>
            </a:r>
          </a:p>
          <a:p>
            <a:pPr algn="ctr">
              <a:lnSpc>
                <a:spcPts val="3029"/>
              </a:lnSpc>
            </a:pPr>
            <a:r>
              <a:rPr lang="en-US" sz="2163">
                <a:solidFill>
                  <a:srgbClr val="000000"/>
                </a:solidFill>
                <a:latin typeface="Canva Sans"/>
              </a:rPr>
              <a:t> </a:t>
            </a:r>
          </a:p>
        </p:txBody>
      </p:sp>
      <p:sp>
        <p:nvSpPr>
          <p:cNvPr name="TextBox 10" id="10"/>
          <p:cNvSpPr txBox="true"/>
          <p:nvPr/>
        </p:nvSpPr>
        <p:spPr>
          <a:xfrm rot="0">
            <a:off x="5022055" y="3719627"/>
            <a:ext cx="12806343" cy="1247775"/>
          </a:xfrm>
          <a:prstGeom prst="rect">
            <a:avLst/>
          </a:prstGeom>
        </p:spPr>
        <p:txBody>
          <a:bodyPr anchor="t" rtlCol="false" tIns="0" lIns="0" bIns="0" rIns="0">
            <a:spAutoFit/>
          </a:bodyPr>
          <a:lstStyle/>
          <a:p>
            <a:pPr algn="ctr">
              <a:lnSpc>
                <a:spcPts val="3333"/>
              </a:lnSpc>
            </a:pPr>
            <a:r>
              <a:rPr lang="en-US" sz="2380">
                <a:solidFill>
                  <a:srgbClr val="000000"/>
                </a:solidFill>
                <a:latin typeface="Canva Sans"/>
              </a:rPr>
              <a:t>6.Cross-Validation: Use techniques like cross-validation to estimate a model's performance on unseen data. This helps prevent over-optimistic evaluations.</a:t>
            </a:r>
          </a:p>
          <a:p>
            <a:pPr algn="ctr">
              <a:lnSpc>
                <a:spcPts val="3333"/>
              </a:lnSpc>
            </a:pPr>
            <a:r>
              <a:rPr lang="en-US" sz="2380">
                <a:solidFill>
                  <a:srgbClr val="000000"/>
                </a:solidFill>
                <a:latin typeface="Canva Sans"/>
              </a:rPr>
              <a:t> </a:t>
            </a:r>
          </a:p>
        </p:txBody>
      </p:sp>
      <p:sp>
        <p:nvSpPr>
          <p:cNvPr name="TextBox 11" id="11"/>
          <p:cNvSpPr txBox="true"/>
          <p:nvPr/>
        </p:nvSpPr>
        <p:spPr>
          <a:xfrm rot="0">
            <a:off x="5383671" y="5394471"/>
            <a:ext cx="12904329" cy="1670856"/>
          </a:xfrm>
          <a:prstGeom prst="rect">
            <a:avLst/>
          </a:prstGeom>
        </p:spPr>
        <p:txBody>
          <a:bodyPr anchor="t" rtlCol="false" tIns="0" lIns="0" bIns="0" rIns="0">
            <a:spAutoFit/>
          </a:bodyPr>
          <a:lstStyle/>
          <a:p>
            <a:pPr algn="ctr">
              <a:lnSpc>
                <a:spcPts val="3358"/>
              </a:lnSpc>
            </a:pPr>
            <a:r>
              <a:rPr lang="en-US" sz="2399">
                <a:solidFill>
                  <a:srgbClr val="000000"/>
                </a:solidFill>
                <a:latin typeface="Canva Sans"/>
              </a:rPr>
              <a:t>7.Domain Knowledge: Your knowledge of the problem domain can be invaluable. It might lead you to choose specific models or feature engineering techniques that are known to work well.</a:t>
            </a:r>
          </a:p>
          <a:p>
            <a:pPr algn="ctr">
              <a:lnSpc>
                <a:spcPts val="3358"/>
              </a:lnSpc>
            </a:pPr>
          </a:p>
        </p:txBody>
      </p:sp>
      <p:sp>
        <p:nvSpPr>
          <p:cNvPr name="TextBox 12" id="12"/>
          <p:cNvSpPr txBox="true"/>
          <p:nvPr/>
        </p:nvSpPr>
        <p:spPr>
          <a:xfrm rot="0">
            <a:off x="5411471" y="7225030"/>
            <a:ext cx="12876529" cy="1220432"/>
          </a:xfrm>
          <a:prstGeom prst="rect">
            <a:avLst/>
          </a:prstGeom>
        </p:spPr>
        <p:txBody>
          <a:bodyPr anchor="t" rtlCol="false" tIns="0" lIns="0" bIns="0" rIns="0">
            <a:spAutoFit/>
          </a:bodyPr>
          <a:lstStyle/>
          <a:p>
            <a:pPr algn="ctr">
              <a:lnSpc>
                <a:spcPts val="3257"/>
              </a:lnSpc>
            </a:pPr>
            <a:r>
              <a:rPr lang="en-US" sz="2326">
                <a:solidFill>
                  <a:srgbClr val="000000"/>
                </a:solidFill>
                <a:latin typeface="Canva Sans"/>
              </a:rPr>
              <a:t>8. Resources: Consider the computational resources available. Some models, like deep neural networks, can be computationally intensive.</a:t>
            </a:r>
          </a:p>
          <a:p>
            <a:pPr algn="ctr">
              <a:lnSpc>
                <a:spcPts val="3257"/>
              </a:lnSpc>
            </a:pPr>
            <a:r>
              <a:rPr lang="en-US" sz="2326">
                <a:solidFill>
                  <a:srgbClr val="000000"/>
                </a:solidFill>
                <a:latin typeface="Canva San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0820" y="9258300"/>
            <a:ext cx="18288000" cy="10287000"/>
            <a:chOff x="0" y="0"/>
            <a:chExt cx="24384000" cy="13716000"/>
          </a:xfrm>
        </p:grpSpPr>
        <p:pic>
          <p:nvPicPr>
            <p:cNvPr name="Picture 3" id="3"/>
            <p:cNvPicPr>
              <a:picLocks noChangeAspect="true"/>
            </p:cNvPicPr>
            <p:nvPr/>
          </p:nvPicPr>
          <p:blipFill>
            <a:blip r:embed="rId2"/>
            <a:srcRect l="0" t="2331" r="0" b="2331"/>
            <a:stretch>
              <a:fillRect/>
            </a:stretch>
          </p:blipFill>
          <p:spPr>
            <a:xfrm flipH="false" flipV="false">
              <a:off x="0" y="4656667"/>
              <a:ext cx="24384000" cy="9059333"/>
            </a:xfrm>
            <a:prstGeom prst="rect">
              <a:avLst/>
            </a:prstGeom>
          </p:spPr>
        </p:pic>
        <p:pic>
          <p:nvPicPr>
            <p:cNvPr name="Picture 4" id="4"/>
            <p:cNvPicPr>
              <a:picLocks noChangeAspect="true"/>
            </p:cNvPicPr>
            <p:nvPr/>
          </p:nvPicPr>
          <p:blipFill>
            <a:blip r:embed="rId2"/>
            <a:srcRect l="0" t="26165" r="0" b="26165"/>
            <a:stretch>
              <a:fillRect/>
            </a:stretch>
          </p:blipFill>
          <p:spPr>
            <a:xfrm flipH="false" flipV="false">
              <a:off x="0" y="0"/>
              <a:ext cx="24384000" cy="4529667"/>
            </a:xfrm>
            <a:prstGeom prst="rect">
              <a:avLst/>
            </a:prstGeom>
          </p:spPr>
        </p:pic>
      </p:grpSp>
      <p:grpSp>
        <p:nvGrpSpPr>
          <p:cNvPr name="Group 5" id="5"/>
          <p:cNvGrpSpPr/>
          <p:nvPr/>
        </p:nvGrpSpPr>
        <p:grpSpPr>
          <a:xfrm rot="0">
            <a:off x="0" y="-1097463"/>
            <a:ext cx="4817332" cy="11384463"/>
            <a:chOff x="0" y="0"/>
            <a:chExt cx="6423110" cy="15179284"/>
          </a:xfrm>
        </p:grpSpPr>
        <p:pic>
          <p:nvPicPr>
            <p:cNvPr name="Picture 6" id="6"/>
            <p:cNvPicPr>
              <a:picLocks noChangeAspect="true"/>
            </p:cNvPicPr>
            <p:nvPr/>
          </p:nvPicPr>
          <p:blipFill>
            <a:blip r:embed="rId3"/>
            <a:srcRect l="35895" t="0" r="35895" b="0"/>
            <a:stretch>
              <a:fillRect/>
            </a:stretch>
          </p:blipFill>
          <p:spPr>
            <a:xfrm flipH="false" flipV="false">
              <a:off x="0" y="0"/>
              <a:ext cx="6423110" cy="15179284"/>
            </a:xfrm>
            <a:prstGeom prst="rect">
              <a:avLst/>
            </a:prstGeom>
          </p:spPr>
        </p:pic>
      </p:grpSp>
      <p:sp>
        <p:nvSpPr>
          <p:cNvPr name="Freeform 7" id="7"/>
          <p:cNvSpPr/>
          <p:nvPr/>
        </p:nvSpPr>
        <p:spPr>
          <a:xfrm flipH="false" flipV="false" rot="0">
            <a:off x="9935348" y="9258300"/>
            <a:ext cx="9629473" cy="6419648"/>
          </a:xfrm>
          <a:custGeom>
            <a:avLst/>
            <a:gdLst/>
            <a:ahLst/>
            <a:cxnLst/>
            <a:rect r="r" b="b" t="t" l="l"/>
            <a:pathLst>
              <a:path h="6419648" w="9629473">
                <a:moveTo>
                  <a:pt x="0" y="0"/>
                </a:moveTo>
                <a:lnTo>
                  <a:pt x="9629472" y="0"/>
                </a:lnTo>
                <a:lnTo>
                  <a:pt x="9629472" y="6419648"/>
                </a:lnTo>
                <a:lnTo>
                  <a:pt x="0" y="6419648"/>
                </a:lnTo>
                <a:lnTo>
                  <a:pt x="0" y="0"/>
                </a:lnTo>
                <a:close/>
              </a:path>
            </a:pathLst>
          </a:custGeom>
          <a:blipFill>
            <a:blip r:embed="rId3"/>
            <a:stretch>
              <a:fillRect l="0" t="0" r="0" b="0"/>
            </a:stretch>
          </a:blipFill>
        </p:spPr>
      </p:sp>
      <p:sp>
        <p:nvSpPr>
          <p:cNvPr name="TextBox 8" id="8"/>
          <p:cNvSpPr txBox="true"/>
          <p:nvPr/>
        </p:nvSpPr>
        <p:spPr>
          <a:xfrm rot="0">
            <a:off x="6320716" y="419445"/>
            <a:ext cx="5646567" cy="1094684"/>
          </a:xfrm>
          <a:prstGeom prst="rect">
            <a:avLst/>
          </a:prstGeom>
        </p:spPr>
        <p:txBody>
          <a:bodyPr anchor="t" rtlCol="false" tIns="0" lIns="0" bIns="0" rIns="0">
            <a:spAutoFit/>
          </a:bodyPr>
          <a:lstStyle/>
          <a:p>
            <a:pPr algn="ctr">
              <a:lnSpc>
                <a:spcPts val="8925"/>
              </a:lnSpc>
            </a:pPr>
            <a:r>
              <a:rPr lang="en-US" sz="6375">
                <a:solidFill>
                  <a:srgbClr val="000000"/>
                </a:solidFill>
                <a:latin typeface="Canva Sans Bold"/>
              </a:rPr>
              <a:t>TRAINING SET</a:t>
            </a:r>
          </a:p>
        </p:txBody>
      </p:sp>
      <p:sp>
        <p:nvSpPr>
          <p:cNvPr name="TextBox 9" id="9"/>
          <p:cNvSpPr txBox="true"/>
          <p:nvPr/>
        </p:nvSpPr>
        <p:spPr>
          <a:xfrm rot="0">
            <a:off x="6092750" y="1119949"/>
            <a:ext cx="9886820" cy="712162"/>
          </a:xfrm>
          <a:prstGeom prst="rect">
            <a:avLst/>
          </a:prstGeom>
        </p:spPr>
        <p:txBody>
          <a:bodyPr anchor="t" rtlCol="false" tIns="0" lIns="0" bIns="0" rIns="0">
            <a:spAutoFit/>
          </a:bodyPr>
          <a:lstStyle/>
          <a:p>
            <a:pPr algn="ctr">
              <a:lnSpc>
                <a:spcPts val="5892"/>
              </a:lnSpc>
            </a:pPr>
            <a:r>
              <a:rPr lang="en-US" sz="4209">
                <a:solidFill>
                  <a:srgbClr val="000000"/>
                </a:solidFill>
                <a:latin typeface="Canva Sans"/>
              </a:rPr>
              <a:t>___________________________________________</a:t>
            </a:r>
          </a:p>
        </p:txBody>
      </p:sp>
      <p:sp>
        <p:nvSpPr>
          <p:cNvPr name="TextBox 10" id="10"/>
          <p:cNvSpPr txBox="true"/>
          <p:nvPr/>
        </p:nvSpPr>
        <p:spPr>
          <a:xfrm rot="0">
            <a:off x="5351650" y="2319836"/>
            <a:ext cx="12936350" cy="2099382"/>
          </a:xfrm>
          <a:prstGeom prst="rect">
            <a:avLst/>
          </a:prstGeom>
        </p:spPr>
        <p:txBody>
          <a:bodyPr anchor="t" rtlCol="false" tIns="0" lIns="0" bIns="0" rIns="0">
            <a:spAutoFit/>
          </a:bodyPr>
          <a:lstStyle/>
          <a:p>
            <a:pPr algn="ctr">
              <a:lnSpc>
                <a:spcPts val="3367"/>
              </a:lnSpc>
            </a:pPr>
            <a:r>
              <a:rPr lang="en-US" sz="2405">
                <a:solidFill>
                  <a:srgbClr val="000000"/>
                </a:solidFill>
                <a:latin typeface="Canva Sans"/>
              </a:rPr>
              <a:t>In machine learning, the training set is a crucial component of the data used to train a model. It consists of a set of labeled examples or data points, where each data point includes both input features and the corresponding target or output label. The model learns from this training data by adjusting its parameters to minimize the error between its predictions and the actual labels in the training set.</a:t>
            </a:r>
          </a:p>
        </p:txBody>
      </p:sp>
      <p:sp>
        <p:nvSpPr>
          <p:cNvPr name="TextBox 11" id="11"/>
          <p:cNvSpPr txBox="true"/>
          <p:nvPr/>
        </p:nvSpPr>
        <p:spPr>
          <a:xfrm rot="0">
            <a:off x="4817332" y="5163001"/>
            <a:ext cx="13138837" cy="1432440"/>
          </a:xfrm>
          <a:prstGeom prst="rect">
            <a:avLst/>
          </a:prstGeom>
        </p:spPr>
        <p:txBody>
          <a:bodyPr anchor="t" rtlCol="false" tIns="0" lIns="0" bIns="0" rIns="0">
            <a:spAutoFit/>
          </a:bodyPr>
          <a:lstStyle/>
          <a:p>
            <a:pPr algn="ctr">
              <a:lnSpc>
                <a:spcPts val="2848"/>
              </a:lnSpc>
            </a:pPr>
            <a:r>
              <a:rPr lang="en-US" sz="2034">
                <a:solidFill>
                  <a:srgbClr val="000000"/>
                </a:solidFill>
                <a:latin typeface="Canva Sans"/>
              </a:rPr>
              <a:t>1.Input Features : These are the variables or attributes that the model uses to make predictions. For exmple, if you're building a model to predict housing prices, input features could include square footage, number of bedrooms, location, etc.</a:t>
            </a:r>
          </a:p>
          <a:p>
            <a:pPr algn="ctr">
              <a:lnSpc>
                <a:spcPts val="2848"/>
              </a:lnSpc>
            </a:pPr>
            <a:r>
              <a:rPr lang="en-US" sz="2034">
                <a:solidFill>
                  <a:srgbClr val="000000"/>
                </a:solidFill>
                <a:latin typeface="Canva Sans"/>
              </a:rPr>
              <a:t> </a:t>
            </a:r>
          </a:p>
        </p:txBody>
      </p:sp>
      <p:sp>
        <p:nvSpPr>
          <p:cNvPr name="TextBox 12" id="12"/>
          <p:cNvSpPr txBox="true"/>
          <p:nvPr/>
        </p:nvSpPr>
        <p:spPr>
          <a:xfrm rot="0">
            <a:off x="5060581" y="6557341"/>
            <a:ext cx="12198719" cy="1981847"/>
          </a:xfrm>
          <a:prstGeom prst="rect">
            <a:avLst/>
          </a:prstGeom>
        </p:spPr>
        <p:txBody>
          <a:bodyPr anchor="t" rtlCol="false" tIns="0" lIns="0" bIns="0" rIns="0">
            <a:spAutoFit/>
          </a:bodyPr>
          <a:lstStyle/>
          <a:p>
            <a:pPr algn="ctr">
              <a:lnSpc>
                <a:spcPts val="3175"/>
              </a:lnSpc>
            </a:pPr>
            <a:r>
              <a:rPr lang="en-US" sz="2267">
                <a:solidFill>
                  <a:srgbClr val="000000"/>
                </a:solidFill>
                <a:latin typeface="Canva Sans"/>
              </a:rPr>
              <a:t>2.Output Labels:These are the values that the model is trying to predict or classify. In regression tasks, the output label is typically a continuous value (e.g., predicting house prices), while in classification tasks, it's a category or class label (e.g., classifying emails as spam or not spam).</a:t>
            </a:r>
          </a:p>
          <a:p>
            <a:pPr algn="ctr">
              <a:lnSpc>
                <a:spcPts val="317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DAFvz2BuLIU</dc:identifier>
  <dcterms:modified xsi:type="dcterms:W3CDTF">2011-08-01T06:04:30Z</dcterms:modified>
  <cp:revision>1</cp:revision>
  <dc:title>CREDIT CARD FRAUD DEDUCTION</dc:title>
</cp:coreProperties>
</file>