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1EBC62F-731E-43CF-8B69-F08451F6278E}" type="datetimeFigureOut">
              <a:rPr lang="en-US" smtClean="0"/>
              <a:pPr/>
              <a:t>4/2/2024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3525375-2B5B-43B3-BF70-F0AF24F9DE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EBC62F-731E-43CF-8B69-F08451F6278E}"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EBC62F-731E-43CF-8B69-F08451F6278E}"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BC62F-731E-43CF-8B69-F08451F6278E}"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73525375-2B5B-43B3-BF70-F0AF24F9DE5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1EBC62F-731E-43CF-8B69-F08451F6278E}" type="datetimeFigureOut">
              <a:rPr lang="en-US" smtClean="0"/>
              <a:pPr/>
              <a:t>4/2/2024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525375-2B5B-43B3-BF70-F0AF24F9DE5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BD17F34-D3E1-4147-A141-CAADF749EA62}"/>
              </a:ext>
            </a:extLst>
          </p:cNvPr>
          <p:cNvSpPr/>
          <p:nvPr/>
        </p:nvSpPr>
        <p:spPr>
          <a:xfrm>
            <a:off x="457200" y="182880"/>
            <a:ext cx="11064240" cy="64922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79BDF633-FDF4-4521-BAE9-2E14F61FE5FE}"/>
              </a:ext>
            </a:extLst>
          </p:cNvPr>
          <p:cNvSpPr>
            <a:spLocks noGrp="1"/>
          </p:cNvSpPr>
          <p:nvPr>
            <p:ph type="ctrTitle"/>
          </p:nvPr>
        </p:nvSpPr>
        <p:spPr>
          <a:xfrm>
            <a:off x="1507067" y="182880"/>
            <a:ext cx="7766936" cy="1527388"/>
          </a:xfrm>
        </p:spPr>
        <p:txBody>
          <a:bodyPr>
            <a:noAutofit/>
          </a:bodyPr>
          <a:lstStyle/>
          <a:p>
            <a:pPr algn="ctr"/>
            <a:r>
              <a:rPr lang="en-US" sz="4800" b="1" u="sng" dirty="0">
                <a:solidFill>
                  <a:schemeClr val="tx1"/>
                </a:solidFill>
                <a:latin typeface="Times New Roman" panose="02020603050405020304" pitchFamily="18" charset="0"/>
                <a:cs typeface="Times New Roman" panose="02020603050405020304" pitchFamily="18" charset="0"/>
              </a:rPr>
              <a:t>Handwritten Digits model: GAN</a:t>
            </a:r>
            <a:endParaRPr lang="en-US" sz="4800" u="sng"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xmlns="" id="{DF84B316-34D2-462A-ACDB-D7B410F096F3}"/>
              </a:ext>
            </a:extLst>
          </p:cNvPr>
          <p:cNvSpPr>
            <a:spLocks noGrp="1"/>
          </p:cNvSpPr>
          <p:nvPr>
            <p:ph type="subTitle" idx="1"/>
          </p:nvPr>
        </p:nvSpPr>
        <p:spPr>
          <a:xfrm>
            <a:off x="1507067" y="2080261"/>
            <a:ext cx="7766936" cy="3067472"/>
          </a:xfrm>
        </p:spPr>
        <p:txBody>
          <a:bodyPr>
            <a:noAutofit/>
          </a:bodyPr>
          <a:lstStyle/>
          <a:p>
            <a:pPr algn="l"/>
            <a:r>
              <a:rPr lang="en-US" sz="2800" b="1" dirty="0">
                <a:solidFill>
                  <a:schemeClr val="tx1"/>
                </a:solidFill>
                <a:cs typeface="Times New Roman" panose="02020603050405020304" pitchFamily="18" charset="0"/>
              </a:rPr>
              <a:t>       </a:t>
            </a:r>
            <a:r>
              <a:rPr lang="en-US" sz="2800" b="1" u="sng" dirty="0">
                <a:solidFill>
                  <a:schemeClr val="tx1"/>
                </a:solidFill>
                <a:cs typeface="Times New Roman" panose="02020603050405020304" pitchFamily="18" charset="0"/>
              </a:rPr>
              <a:t>DONE BY</a:t>
            </a:r>
            <a:r>
              <a:rPr lang="en-US" sz="2800" b="1" dirty="0">
                <a:solidFill>
                  <a:schemeClr val="tx1"/>
                </a:solidFill>
                <a:cs typeface="Times New Roman" panose="02020603050405020304" pitchFamily="18" charset="0"/>
              </a:rPr>
              <a:t>:         </a:t>
            </a:r>
          </a:p>
          <a:p>
            <a:pPr algn="l"/>
            <a:r>
              <a:rPr lang="en-IN" sz="2000" i="1" dirty="0" smtClean="0">
                <a:solidFill>
                  <a:srgbClr val="292C48"/>
                </a:solidFill>
                <a:cs typeface="Times New Roman" panose="02020603050405020304" pitchFamily="18" charset="0"/>
              </a:rPr>
              <a:t>                        </a:t>
            </a:r>
            <a:r>
              <a:rPr lang="en-IN" sz="2000" i="1" dirty="0" err="1" smtClean="0">
                <a:solidFill>
                  <a:srgbClr val="292C48"/>
                </a:solidFill>
                <a:cs typeface="Times New Roman" panose="02020603050405020304" pitchFamily="18" charset="0"/>
              </a:rPr>
              <a:t>s.aswini</a:t>
            </a:r>
            <a:r>
              <a:rPr lang="en-IN" sz="2000" i="1" dirty="0" smtClean="0">
                <a:solidFill>
                  <a:srgbClr val="292C48"/>
                </a:solidFill>
                <a:cs typeface="Times New Roman" panose="02020603050405020304" pitchFamily="18" charset="0"/>
              </a:rPr>
              <a:t>(b. Tech It 3</a:t>
            </a:r>
            <a:r>
              <a:rPr lang="en-IN" sz="2000" i="1" baseline="30000" dirty="0" smtClean="0">
                <a:solidFill>
                  <a:srgbClr val="292C48"/>
                </a:solidFill>
                <a:cs typeface="Times New Roman" panose="02020603050405020304" pitchFamily="18" charset="0"/>
              </a:rPr>
              <a:t>rd</a:t>
            </a:r>
            <a:r>
              <a:rPr lang="en-IN" sz="2000" i="1" dirty="0" smtClean="0">
                <a:solidFill>
                  <a:srgbClr val="292C48"/>
                </a:solidFill>
                <a:cs typeface="Times New Roman" panose="02020603050405020304" pitchFamily="18" charset="0"/>
              </a:rPr>
              <a:t> year)</a:t>
            </a:r>
          </a:p>
          <a:p>
            <a:pPr algn="l"/>
            <a:r>
              <a:rPr lang="en-IN" sz="2000" i="1" dirty="0" smtClean="0">
                <a:solidFill>
                  <a:srgbClr val="292C48"/>
                </a:solidFill>
                <a:cs typeface="Times New Roman" panose="02020603050405020304" pitchFamily="18" charset="0"/>
              </a:rPr>
              <a:t> </a:t>
            </a:r>
            <a:r>
              <a:rPr lang="en-IN" sz="2000" i="1" dirty="0" smtClean="0">
                <a:solidFill>
                  <a:srgbClr val="292C48"/>
                </a:solidFill>
                <a:cs typeface="Times New Roman" panose="02020603050405020304" pitchFamily="18" charset="0"/>
              </a:rPr>
              <a:t>                                210921205007</a:t>
            </a:r>
            <a:endParaRPr lang="en-IN" sz="2000" i="1" dirty="0">
              <a:solidFill>
                <a:srgbClr val="292C48"/>
              </a:solidFill>
              <a:cs typeface="Times New Roman" panose="02020603050405020304" pitchFamily="18" charset="0"/>
            </a:endParaRPr>
          </a:p>
          <a:p>
            <a:pPr lvl="1"/>
            <a:r>
              <a:rPr lang="en-IN" sz="2000" i="1" dirty="0">
                <a:solidFill>
                  <a:schemeClr val="tx1"/>
                </a:solidFill>
                <a:cs typeface="Times New Roman" panose="02020603050405020304" pitchFamily="18" charset="0"/>
              </a:rPr>
              <a:t>              </a:t>
            </a:r>
            <a:r>
              <a:rPr lang="en-IN" sz="2000" i="1" dirty="0" smtClean="0">
                <a:solidFill>
                  <a:schemeClr val="tx1"/>
                </a:solidFill>
                <a:cs typeface="Times New Roman" panose="02020603050405020304" pitchFamily="18" charset="0"/>
              </a:rPr>
              <a:t>sraswini742@gmail.com</a:t>
            </a:r>
            <a:endParaRPr lang="en-IN" sz="2000" i="1" dirty="0">
              <a:solidFill>
                <a:schemeClr val="tx1"/>
              </a:solidFill>
              <a:cs typeface="Times New Roman" panose="02020603050405020304" pitchFamily="18" charset="0"/>
            </a:endParaRPr>
          </a:p>
          <a:p>
            <a:pPr lvl="1"/>
            <a:r>
              <a:rPr lang="en-IN" sz="2000" i="1" dirty="0">
                <a:solidFill>
                  <a:schemeClr val="tx1"/>
                </a:solidFill>
                <a:cs typeface="Times New Roman" panose="02020603050405020304" pitchFamily="18" charset="0"/>
              </a:rPr>
              <a:t>                          Loyola Institute Of Technology</a:t>
            </a:r>
          </a:p>
          <a:p>
            <a:pPr lvl="1"/>
            <a:r>
              <a:rPr lang="en-IN" sz="2000" i="1" dirty="0">
                <a:solidFill>
                  <a:schemeClr val="tx1"/>
                </a:solidFill>
                <a:cs typeface="Times New Roman" panose="02020603050405020304" pitchFamily="18" charset="0"/>
              </a:rPr>
              <a:t>                        </a:t>
            </a:r>
            <a:r>
              <a:rPr lang="en-IN" sz="2000" i="1" dirty="0" err="1">
                <a:solidFill>
                  <a:schemeClr val="tx1"/>
                </a:solidFill>
                <a:cs typeface="Times New Roman" panose="02020603050405020304" pitchFamily="18" charset="0"/>
              </a:rPr>
              <a:t>Palanchur</a:t>
            </a:r>
            <a:r>
              <a:rPr lang="en-IN" sz="2000" i="1" dirty="0">
                <a:solidFill>
                  <a:schemeClr val="tx1"/>
                </a:solidFill>
                <a:cs typeface="Times New Roman" panose="02020603050405020304" pitchFamily="18" charset="0"/>
              </a:rPr>
              <a:t>, Chennai-123.</a:t>
            </a:r>
            <a:endParaRPr lang="en-US" sz="2000" i="1" dirty="0">
              <a:cs typeface="Times New Roman" panose="02020603050405020304" pitchFamily="18" charset="0"/>
            </a:endParaRPr>
          </a:p>
          <a:p>
            <a:pPr algn="l"/>
            <a:endParaRPr lang="en-US" sz="2000" dirty="0"/>
          </a:p>
        </p:txBody>
      </p:sp>
    </p:spTree>
    <p:extLst>
      <p:ext uri="{BB962C8B-B14F-4D97-AF65-F5344CB8AC3E}">
        <p14:creationId xmlns:p14="http://schemas.microsoft.com/office/powerpoint/2010/main" xmlns="" val="383151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58268-F94B-4828-8796-45FC4CC17062}"/>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xmlns="" id="{1D6EEDF4-35FE-43BC-B8F6-B379D10285A4}"/>
              </a:ext>
            </a:extLst>
          </p:cNvPr>
          <p:cNvSpPr>
            <a:spLocks noGrp="1"/>
          </p:cNvSpPr>
          <p:nvPr>
            <p:ph idx="1"/>
          </p:nvPr>
        </p:nvSpPr>
        <p:spPr>
          <a:xfrm>
            <a:off x="677334" y="1930401"/>
            <a:ext cx="8596668" cy="4110962"/>
          </a:xfrm>
        </p:spPr>
        <p:txBody>
          <a:bodyPr>
            <a:noAutofit/>
          </a:bodyPr>
          <a:lstStyle/>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Load and Preprocess MNIST Dataset</a:t>
            </a:r>
            <a:r>
              <a:rPr lang="en-US" sz="2000" dirty="0">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Build and Compile Discriminator</a:t>
            </a:r>
            <a:r>
              <a:rPr lang="en-US" sz="2000" dirty="0">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Generator</a:t>
            </a:r>
            <a:r>
              <a:rPr lang="en-US" sz="2000" dirty="0">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GAN</a:t>
            </a:r>
            <a:r>
              <a:rPr lang="en-US" sz="2000" dirty="0">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Rectangle 3">
            <a:extLst>
              <a:ext uri="{FF2B5EF4-FFF2-40B4-BE49-F238E27FC236}">
                <a16:creationId xmlns:a16="http://schemas.microsoft.com/office/drawing/2014/main" xmlns="" id="{866499B0-7A93-4357-AA0C-176BD9078A95}"/>
              </a:ext>
            </a:extLst>
          </p:cNvPr>
          <p:cNvSpPr/>
          <p:nvPr/>
        </p:nvSpPr>
        <p:spPr>
          <a:xfrm>
            <a:off x="342900" y="320040"/>
            <a:ext cx="11430000" cy="59283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19090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C75D8-CECA-406D-BD75-BD8DDDC32559}"/>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xmlns="" id="{7249C9A3-78B2-45BE-B6C6-C70433E84693}"/>
              </a:ext>
            </a:extLst>
          </p:cNvPr>
          <p:cNvSpPr>
            <a:spLocks noGrp="1"/>
          </p:cNvSpPr>
          <p:nvPr>
            <p:ph idx="1"/>
          </p:nvPr>
        </p:nvSpPr>
        <p:spPr/>
        <p:txBody>
          <a:bodyPr>
            <a:noAutofit/>
          </a:bodyPr>
          <a:lstStyle/>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Training Loop</a:t>
            </a:r>
            <a:r>
              <a:rPr lang="en-US" sz="2000" dirty="0">
                <a:latin typeface="Times New Roman" panose="02020603050405020304" pitchFamily="18" charset="0"/>
                <a:cs typeface="Times New Roman" panose="02020603050405020304" pitchFamily="18" charset="0"/>
              </a:rPr>
              <a:t>: Iterate over a fixed number of epochs: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Evaluation and Visualization</a:t>
            </a:r>
            <a:r>
              <a:rPr lang="en-US" sz="2000" dirty="0">
                <a:latin typeface="Times New Roman" panose="02020603050405020304" pitchFamily="18" charset="0"/>
                <a:cs typeface="Times New Roman" panose="02020603050405020304" pitchFamily="18" charset="0"/>
              </a:rPr>
              <a:t>: Evaluate the trained GAN model and visualize generated images to assess the quality of digit generation.</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4" name="Rectangle 3">
            <a:extLst>
              <a:ext uri="{FF2B5EF4-FFF2-40B4-BE49-F238E27FC236}">
                <a16:creationId xmlns:a16="http://schemas.microsoft.com/office/drawing/2014/main" xmlns="" id="{0E593CE2-2E60-46AE-BC06-07C74ED3464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17882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08F90-3627-4171-889D-6C9C1A6BBE72}"/>
              </a:ext>
            </a:extLst>
          </p:cNvPr>
          <p:cNvSpPr>
            <a:spLocks noGrp="1"/>
          </p:cNvSpPr>
          <p:nvPr>
            <p:ph type="title"/>
          </p:nvPr>
        </p:nvSpPr>
        <p:spPr/>
        <p:txBody>
          <a:bodyPr/>
          <a:lstStyle/>
          <a:p>
            <a:r>
              <a:rPr lang="en-US" sz="3600" b="1" u="sng" dirty="0">
                <a:solidFill>
                  <a:schemeClr val="tx1"/>
                </a:solidFill>
              </a:rPr>
              <a:t>DEPLOYMENT:</a:t>
            </a:r>
            <a:endParaRPr lang="en-US" b="1" dirty="0"/>
          </a:p>
        </p:txBody>
      </p:sp>
      <p:sp>
        <p:nvSpPr>
          <p:cNvPr id="3" name="Content Placeholder 2">
            <a:extLst>
              <a:ext uri="{FF2B5EF4-FFF2-40B4-BE49-F238E27FC236}">
                <a16:creationId xmlns:a16="http://schemas.microsoft.com/office/drawing/2014/main" xmlns="" id="{7D1B7E19-2792-478C-BAF4-E359F5D845EF}"/>
              </a:ext>
            </a:extLst>
          </p:cNvPr>
          <p:cNvSpPr>
            <a:spLocks noGrp="1"/>
          </p:cNvSpPr>
          <p:nvPr>
            <p:ph idx="1"/>
          </p:nvPr>
        </p:nvSpPr>
        <p:spPr>
          <a:xfrm>
            <a:off x="677334" y="1181100"/>
            <a:ext cx="8596668" cy="48602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Model Serialization</a:t>
            </a:r>
            <a:r>
              <a:rPr lang="en-US" sz="2000" dirty="0">
                <a:latin typeface="Times New Roman" panose="02020603050405020304" pitchFamily="18" charset="0"/>
                <a:cs typeface="Times New Roman" panose="02020603050405020304" pitchFamily="18" charset="0"/>
              </a:rPr>
              <a:t>: Save the trained generator model to disk using HDF5 or </a:t>
            </a:r>
            <a:r>
              <a:rPr lang="en-US" sz="2000" dirty="0" err="1">
                <a:latin typeface="Times New Roman" panose="02020603050405020304" pitchFamily="18" charset="0"/>
                <a:cs typeface="Times New Roman" panose="02020603050405020304" pitchFamily="18" charset="0"/>
              </a:rPr>
              <a:t>SavedModel</a:t>
            </a:r>
            <a:r>
              <a:rPr lang="en-US" sz="2000" dirty="0">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Web Application Deployment</a:t>
            </a:r>
            <a:r>
              <a:rPr lang="en-US" sz="2000" dirty="0">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Cloud Deployment</a:t>
            </a:r>
            <a:r>
              <a:rPr lang="en-US" sz="2000" dirty="0">
                <a:latin typeface="Times New Roman" panose="02020603050405020304" pitchFamily="18" charset="0"/>
                <a:cs typeface="Times New Roman" panose="02020603050405020304" pitchFamily="18" charset="0"/>
              </a:rPr>
              <a:t>: Deploy the model on GCP, AWS, or Azure, expose endpoints over HTTP(S)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API Deployment: </a:t>
            </a:r>
            <a:r>
              <a:rPr lang="en-US" sz="2000" dirty="0">
                <a:latin typeface="Times New Roman" panose="02020603050405020304" pitchFamily="18" charset="0"/>
                <a:cs typeface="Times New Roman" panose="02020603050405020304" pitchFamily="18" charset="0"/>
              </a:rPr>
              <a:t>Serve the model as a RESTful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API using TensorFlow Serving or ONNX Runtime, and integrate with other systems.</a:t>
            </a: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343B0AF1-6253-4D84-929F-989E97F6A60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7974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E5E28-CBEA-440F-AF00-104B3C555408}"/>
              </a:ext>
            </a:extLst>
          </p:cNvPr>
          <p:cNvSpPr>
            <a:spLocks noGrp="1"/>
          </p:cNvSpPr>
          <p:nvPr>
            <p:ph type="title"/>
          </p:nvPr>
        </p:nvSpPr>
        <p:spPr/>
        <p:txBody>
          <a:bodyPr/>
          <a:lstStyle/>
          <a:p>
            <a:r>
              <a:rPr lang="en-US" sz="3600" b="1" u="sng" dirty="0">
                <a:solidFill>
                  <a:schemeClr val="tx1"/>
                </a:solidFill>
              </a:rPr>
              <a:t>DEPLOYMENT:</a:t>
            </a:r>
            <a:endParaRPr lang="en-US" dirty="0"/>
          </a:p>
        </p:txBody>
      </p:sp>
      <p:sp>
        <p:nvSpPr>
          <p:cNvPr id="3" name="Content Placeholder 2">
            <a:extLst>
              <a:ext uri="{FF2B5EF4-FFF2-40B4-BE49-F238E27FC236}">
                <a16:creationId xmlns:a16="http://schemas.microsoft.com/office/drawing/2014/main" xmlns="" id="{6F629094-AE0D-4D4B-A7B2-1362EBC07195}"/>
              </a:ext>
            </a:extLst>
          </p:cNvPr>
          <p:cNvSpPr>
            <a:spLocks noGrp="1"/>
          </p:cNvSpPr>
          <p:nvPr>
            <p:ph idx="1"/>
          </p:nvPr>
        </p:nvSpPr>
        <p:spPr>
          <a:xfrm>
            <a:off x="886884" y="2160589"/>
            <a:ext cx="8596668" cy="3880773"/>
          </a:xfrm>
        </p:spPr>
        <p:txBody>
          <a:bodyPr/>
          <a:lstStyle/>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Monitoring and Maintenance</a:t>
            </a:r>
            <a:r>
              <a:rPr lang="en-US" sz="2000" dirty="0">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Documentation and User Support</a:t>
            </a:r>
            <a:r>
              <a:rPr lang="en-US" sz="2000" dirty="0">
                <a:latin typeface="Times New Roman" panose="02020603050405020304" pitchFamily="18" charset="0"/>
                <a:cs typeface="Times New Roman" panose="02020603050405020304" pitchFamily="18" charset="0"/>
              </a:rPr>
              <a:t>: Provide user-friendly documentation and support channels for users.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By following these </a:t>
            </a:r>
            <a:r>
              <a:rPr lang="en-US" sz="2000" dirty="0" smtClean="0">
                <a:latin typeface="Times New Roman" panose="02020603050405020304" pitchFamily="18" charset="0"/>
                <a:cs typeface="Times New Roman" panose="02020603050405020304" pitchFamily="18" charset="0"/>
              </a:rPr>
              <a:t>steps, you can deploy your GAN model for MNIST digit generation effectively in various </a:t>
            </a:r>
            <a:r>
              <a:rPr lang="en-US" sz="2000" dirty="0" err="1" smtClean="0">
                <a:latin typeface="Times New Roman" panose="02020603050405020304" pitchFamily="18" charset="0"/>
                <a:cs typeface="Times New Roman" panose="02020603050405020304" pitchFamily="18" charset="0"/>
              </a:rPr>
              <a:t>environmets</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xmlns="" id="{28A3F698-F0DA-46F0-B031-946A1861885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77843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2782B-3943-4AD1-9E1A-FFBE4E34F7F5}"/>
              </a:ext>
            </a:extLst>
          </p:cNvPr>
          <p:cNvSpPr>
            <a:spLocks noGrp="1"/>
          </p:cNvSpPr>
          <p:nvPr>
            <p:ph type="title"/>
          </p:nvPr>
        </p:nvSpPr>
        <p:spPr/>
        <p:txBody>
          <a:bodyPr/>
          <a:lstStyle/>
          <a:p>
            <a:r>
              <a:rPr lang="en-US" sz="3600" b="1" u="sng" dirty="0">
                <a:solidFill>
                  <a:schemeClr val="tx1"/>
                </a:solidFill>
              </a:rPr>
              <a:t>RESULT:</a:t>
            </a:r>
            <a:endParaRPr lang="en-US" b="1" u="sng" dirty="0"/>
          </a:p>
        </p:txBody>
      </p:sp>
      <p:pic>
        <p:nvPicPr>
          <p:cNvPr id="4" name="Content Placeholder 9">
            <a:extLst>
              <a:ext uri="{FF2B5EF4-FFF2-40B4-BE49-F238E27FC236}">
                <a16:creationId xmlns:a16="http://schemas.microsoft.com/office/drawing/2014/main" xmlns="" id="{9B17F0FD-7C32-0908-244F-AA17348C0DAE}"/>
              </a:ext>
            </a:extLst>
          </p:cNvPr>
          <p:cNvPicPr>
            <a:picLocks noGrp="1" noChangeAspect="1"/>
          </p:cNvPicPr>
          <p:nvPr>
            <p:ph idx="1"/>
          </p:nvPr>
        </p:nvPicPr>
        <p:blipFill>
          <a:blip r:embed="rId2"/>
          <a:stretch>
            <a:fillRect/>
          </a:stretch>
        </p:blipFill>
        <p:spPr>
          <a:xfrm>
            <a:off x="1389586" y="1935163"/>
            <a:ext cx="9412827" cy="4389437"/>
          </a:xfrm>
          <a:prstGeom prst="rect">
            <a:avLst/>
          </a:prstGeom>
        </p:spPr>
      </p:pic>
      <p:sp>
        <p:nvSpPr>
          <p:cNvPr id="5" name="Rectangle 4">
            <a:extLst>
              <a:ext uri="{FF2B5EF4-FFF2-40B4-BE49-F238E27FC236}">
                <a16:creationId xmlns:a16="http://schemas.microsoft.com/office/drawing/2014/main" xmlns="" id="{9A5F555F-DE93-4F8D-9EA3-EB32056EC3AD}"/>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1770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B736C-20AF-4C0C-8FDA-90B2BBED59B8}"/>
              </a:ext>
            </a:extLst>
          </p:cNvPr>
          <p:cNvSpPr>
            <a:spLocks noGrp="1"/>
          </p:cNvSpPr>
          <p:nvPr>
            <p:ph type="title"/>
          </p:nvPr>
        </p:nvSpPr>
        <p:spPr/>
        <p:txBody>
          <a:bodyPr/>
          <a:lstStyle/>
          <a:p>
            <a:r>
              <a:rPr lang="en-US" sz="3600" b="1" u="sng" dirty="0">
                <a:solidFill>
                  <a:schemeClr val="tx1"/>
                </a:solidFill>
              </a:rPr>
              <a:t>RESULT:</a:t>
            </a:r>
            <a:endParaRPr lang="en-US" dirty="0"/>
          </a:p>
        </p:txBody>
      </p:sp>
      <p:pic>
        <p:nvPicPr>
          <p:cNvPr id="9" name="Content Placeholder 8">
            <a:extLst>
              <a:ext uri="{FF2B5EF4-FFF2-40B4-BE49-F238E27FC236}">
                <a16:creationId xmlns:a16="http://schemas.microsoft.com/office/drawing/2014/main" xmlns="" id="{34D3FB4E-E5C8-4897-84F1-89DDC0FBB5A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7334" y="1257300"/>
            <a:ext cx="9133416" cy="5143500"/>
          </a:xfrm>
        </p:spPr>
      </p:pic>
      <p:sp>
        <p:nvSpPr>
          <p:cNvPr id="10" name="Rectangle 9">
            <a:extLst>
              <a:ext uri="{FF2B5EF4-FFF2-40B4-BE49-F238E27FC236}">
                <a16:creationId xmlns:a16="http://schemas.microsoft.com/office/drawing/2014/main" xmlns="" id="{A3CFACC9-7DFA-4BFE-A227-32FEEA99DC6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97928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23F374-E923-49B0-BB4C-8D1DBCCA432D}"/>
              </a:ext>
            </a:extLst>
          </p:cNvPr>
          <p:cNvSpPr>
            <a:spLocks noGrp="1"/>
          </p:cNvSpPr>
          <p:nvPr>
            <p:ph type="title"/>
          </p:nvPr>
        </p:nvSpPr>
        <p:spPr/>
        <p:txBody>
          <a:bodyPr/>
          <a:lstStyle/>
          <a:p>
            <a:r>
              <a:rPr lang="en-US" sz="3600" b="1" u="sng" dirty="0">
                <a:solidFill>
                  <a:schemeClr val="tx1"/>
                </a:solidFill>
              </a:rPr>
              <a:t>CONCLUSION:</a:t>
            </a:r>
            <a:endParaRPr lang="en-US" b="1" dirty="0"/>
          </a:p>
        </p:txBody>
      </p:sp>
      <p:sp>
        <p:nvSpPr>
          <p:cNvPr id="3" name="Content Placeholder 2">
            <a:extLst>
              <a:ext uri="{FF2B5EF4-FFF2-40B4-BE49-F238E27FC236}">
                <a16:creationId xmlns:a16="http://schemas.microsoft.com/office/drawing/2014/main" xmlns="" id="{33A36BD7-B89A-4CF5-818A-27FD024BA8D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This project achieved successful implementation and training of a Generative Adversarial Network (GAN) for generating MNIST digit images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p>
        </p:txBody>
      </p:sp>
      <p:sp>
        <p:nvSpPr>
          <p:cNvPr id="4" name="Rectangle 3">
            <a:extLst>
              <a:ext uri="{FF2B5EF4-FFF2-40B4-BE49-F238E27FC236}">
                <a16:creationId xmlns:a16="http://schemas.microsoft.com/office/drawing/2014/main" xmlns="" id="{FE8DFB8E-EF47-4D9F-94C1-89F11AE16CF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6303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527D5-2E66-481A-BDE1-75C3E84915B2}"/>
              </a:ext>
            </a:extLst>
          </p:cNvPr>
          <p:cNvSpPr>
            <a:spLocks noGrp="1"/>
          </p:cNvSpPr>
          <p:nvPr>
            <p:ph type="title"/>
          </p:nvPr>
        </p:nvSpPr>
        <p:spPr/>
        <p:txBody>
          <a:bodyPr/>
          <a:lstStyle/>
          <a:p>
            <a:r>
              <a:rPr lang="en-US" sz="3600" b="1" u="sng" dirty="0">
                <a:solidFill>
                  <a:schemeClr val="tx1"/>
                </a:solidFill>
              </a:rPr>
              <a:t>REFERENCES:</a:t>
            </a:r>
            <a:endParaRPr lang="en-US" b="1" dirty="0"/>
          </a:p>
        </p:txBody>
      </p:sp>
      <p:sp>
        <p:nvSpPr>
          <p:cNvPr id="3" name="Content Placeholder 2">
            <a:extLst>
              <a:ext uri="{FF2B5EF4-FFF2-40B4-BE49-F238E27FC236}">
                <a16:creationId xmlns:a16="http://schemas.microsoft.com/office/drawing/2014/main" xmlns="" id="{E21BF431-3057-47BF-987A-526B53B15511}"/>
              </a:ext>
            </a:extLst>
          </p:cNvPr>
          <p:cNvSpPr>
            <a:spLocks noGrp="1"/>
          </p:cNvSpPr>
          <p:nvPr>
            <p:ph idx="1"/>
          </p:nvPr>
        </p:nvSpPr>
        <p:spPr>
          <a:xfrm>
            <a:off x="677334" y="1600201"/>
            <a:ext cx="8596668" cy="4441162"/>
          </a:xfrm>
        </p:spPr>
        <p:txBody>
          <a:bodyPr>
            <a:noAutofit/>
          </a:bodyPr>
          <a:lstStyle/>
          <a:p>
            <a:pPr algn="l">
              <a:buFont typeface="+mj-lt"/>
              <a:buAutoNum type="arabicPeriod"/>
            </a:pPr>
            <a:r>
              <a:rPr lang="en-IN" sz="2000" b="0" i="1" dirty="0">
                <a:solidFill>
                  <a:srgbClr val="0D0D0D"/>
                </a:solidFill>
                <a:effectLst/>
              </a:rPr>
              <a:t>Goodfellow et al., 2014. "Generative adversarial nets."</a:t>
            </a:r>
          </a:p>
          <a:p>
            <a:pPr algn="l">
              <a:buFont typeface="+mj-lt"/>
              <a:buAutoNum type="arabicPeriod"/>
            </a:pPr>
            <a:r>
              <a:rPr lang="en-IN" sz="2000" b="0" i="1" dirty="0">
                <a:solidFill>
                  <a:srgbClr val="0D0D0D"/>
                </a:solidFill>
                <a:effectLst/>
              </a:rPr>
              <a:t>Radford et al., 2015. "Unsupervised representation learning with deep convolutional GANs."</a:t>
            </a:r>
          </a:p>
          <a:p>
            <a:pPr algn="l">
              <a:buFont typeface="+mj-lt"/>
              <a:buAutoNum type="arabicPeriod"/>
            </a:pPr>
            <a:r>
              <a:rPr lang="en-IN" sz="2000" b="0" i="1" dirty="0" err="1">
                <a:solidFill>
                  <a:srgbClr val="0D0D0D"/>
                </a:solidFill>
                <a:effectLst/>
              </a:rPr>
              <a:t>Odena</a:t>
            </a:r>
            <a:r>
              <a:rPr lang="en-IN" sz="2000" b="0" i="1" dirty="0">
                <a:solidFill>
                  <a:srgbClr val="0D0D0D"/>
                </a:solidFill>
                <a:effectLst/>
              </a:rPr>
              <a:t> et al., 2017. "Conditional image synthesis with auxiliary classifier GANs."</a:t>
            </a:r>
          </a:p>
          <a:p>
            <a:pPr algn="l">
              <a:buFont typeface="+mj-lt"/>
              <a:buAutoNum type="arabicPeriod"/>
            </a:pPr>
            <a:r>
              <a:rPr lang="en-IN" sz="2000" b="0" i="1" dirty="0">
                <a:solidFill>
                  <a:srgbClr val="0D0D0D"/>
                </a:solidFill>
                <a:effectLst/>
              </a:rPr>
              <a:t>Zhang et al., 2018. "</a:t>
            </a:r>
            <a:r>
              <a:rPr lang="en-IN" sz="2000" b="0" i="1" dirty="0" err="1">
                <a:solidFill>
                  <a:srgbClr val="0D0D0D"/>
                </a:solidFill>
                <a:effectLst/>
              </a:rPr>
              <a:t>StackGAN</a:t>
            </a:r>
            <a:r>
              <a:rPr lang="en-IN" sz="2000" b="0" i="1" dirty="0">
                <a:solidFill>
                  <a:srgbClr val="0D0D0D"/>
                </a:solidFill>
                <a:effectLst/>
              </a:rPr>
              <a:t>++: Realistic image synthesis with stacked GANs."</a:t>
            </a:r>
          </a:p>
          <a:p>
            <a:pPr algn="l">
              <a:buFont typeface="+mj-lt"/>
              <a:buAutoNum type="arabicPeriod"/>
            </a:pPr>
            <a:r>
              <a:rPr lang="en-IN" sz="2000" b="0" i="1" dirty="0">
                <a:solidFill>
                  <a:srgbClr val="0D0D0D"/>
                </a:solidFill>
                <a:effectLst/>
              </a:rPr>
              <a:t>Isola et al., 2017. "Image-to-image translation with conditional adversarial networks."</a:t>
            </a:r>
          </a:p>
          <a:p>
            <a:pPr algn="l"/>
            <a:r>
              <a:rPr lang="en-IN" sz="2000"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sz="2000" dirty="0"/>
          </a:p>
          <a:p>
            <a:endParaRPr lang="en-US" sz="2000" dirty="0"/>
          </a:p>
        </p:txBody>
      </p:sp>
      <p:sp>
        <p:nvSpPr>
          <p:cNvPr id="6" name="Rectangle 5">
            <a:extLst>
              <a:ext uri="{FF2B5EF4-FFF2-40B4-BE49-F238E27FC236}">
                <a16:creationId xmlns:a16="http://schemas.microsoft.com/office/drawing/2014/main" xmlns="" id="{C99D4C39-446F-4E0D-8AF0-8E2EC6ECF89F}"/>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48837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2590DCF-B5FC-4381-8591-3BE75844DF1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B5EA56F0-6F80-46E1-8A2F-8844D59987FD}"/>
              </a:ext>
            </a:extLst>
          </p:cNvPr>
          <p:cNvSpPr>
            <a:spLocks noGrp="1"/>
          </p:cNvSpPr>
          <p:nvPr>
            <p:ph type="title"/>
          </p:nvPr>
        </p:nvSpPr>
        <p:spPr>
          <a:ln/>
        </p:spPr>
        <p:style>
          <a:lnRef idx="2">
            <a:schemeClr val="accent6"/>
          </a:lnRef>
          <a:fillRef idx="1">
            <a:schemeClr val="lt1"/>
          </a:fillRef>
          <a:effectRef idx="0">
            <a:schemeClr val="accent6"/>
          </a:effectRef>
          <a:fontRef idx="minor">
            <a:schemeClr val="dk1"/>
          </a:fontRef>
        </p:style>
        <p:txBody>
          <a:bodyPr/>
          <a:lstStyle/>
          <a:p>
            <a:r>
              <a:rPr lang="en-US" sz="3600" b="1" u="sng" dirty="0">
                <a:solidFill>
                  <a:schemeClr val="tx1"/>
                </a:solidFill>
                <a:latin typeface="+mn-lt"/>
                <a:cs typeface="Times New Roman" panose="02020603050405020304" pitchFamily="18" charset="0"/>
              </a:rPr>
              <a:t>OUTLINE</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8D306DA-8F9E-4D9D-ABEE-A681FC2BB66E}"/>
              </a:ext>
            </a:extLst>
          </p:cNvPr>
          <p:cNvSpPr>
            <a:spLocks noGrp="1"/>
          </p:cNvSpPr>
          <p:nvPr>
            <p:ph idx="1"/>
          </p:nvPr>
        </p:nvSpPr>
        <p:spPr>
          <a:xfrm>
            <a:off x="595274" y="1428736"/>
            <a:ext cx="10644262" cy="4786346"/>
          </a:xfrm>
          <a:ln/>
        </p:spPr>
        <p:style>
          <a:lnRef idx="2">
            <a:schemeClr val="accent6"/>
          </a:lnRef>
          <a:fillRef idx="1">
            <a:schemeClr val="lt1"/>
          </a:fillRef>
          <a:effectRef idx="0">
            <a:schemeClr val="accent6"/>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Proposed System/Solution</a:t>
            </a:r>
          </a:p>
          <a:p>
            <a:r>
              <a:rPr lang="en-US" sz="2000" dirty="0">
                <a:latin typeface="Times New Roman" panose="02020603050405020304" pitchFamily="18" charset="0"/>
                <a:cs typeface="Times New Roman" panose="02020603050405020304" pitchFamily="18" charset="0"/>
              </a:rPr>
              <a:t>System Development Approach</a:t>
            </a:r>
          </a:p>
          <a:p>
            <a:r>
              <a:rPr lang="en-US" sz="2000" dirty="0">
                <a:latin typeface="Times New Roman" panose="02020603050405020304" pitchFamily="18" charset="0"/>
                <a:cs typeface="Times New Roman" panose="02020603050405020304" pitchFamily="18" charset="0"/>
              </a:rPr>
              <a:t>Algorithm and Deployment</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xmlns="" val="27359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EC08C-8D0C-4AC1-8EEF-FBD518115548}"/>
              </a:ext>
            </a:extLst>
          </p:cNvPr>
          <p:cNvSpPr>
            <a:spLocks noGrp="1"/>
          </p:cNvSpPr>
          <p:nvPr>
            <p:ph type="title"/>
          </p:nvPr>
        </p:nvSpPr>
        <p:spPr/>
        <p:txBody>
          <a:bodyPr/>
          <a:lstStyle/>
          <a:p>
            <a:r>
              <a:rPr lang="en-US" sz="3600" b="1" u="sng" dirty="0">
                <a:solidFill>
                  <a:schemeClr val="tx1"/>
                </a:solidFill>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8063E1-ABDD-432D-8D91-CA840D2DCCAE}"/>
              </a:ext>
            </a:extLst>
          </p:cNvPr>
          <p:cNvSpPr>
            <a:spLocks noGrp="1"/>
          </p:cNvSpPr>
          <p:nvPr>
            <p:ph idx="1"/>
          </p:nvPr>
        </p:nvSpPr>
        <p:spPr>
          <a:xfrm>
            <a:off x="677334" y="1645921"/>
            <a:ext cx="8596668" cy="4395442"/>
          </a:xfrm>
        </p:spPr>
        <p:txBody>
          <a:bodyPr/>
          <a:lstStyle/>
          <a:p>
            <a:pPr marL="0" indent="0">
              <a:buNone/>
            </a:pPr>
            <a:endParaRPr lang="en-US" dirty="0"/>
          </a:p>
          <a:p>
            <a:r>
              <a:rPr lang="en-US" sz="2000" dirty="0">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sz="2000" dirty="0">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p:txBody>
      </p:sp>
      <p:sp>
        <p:nvSpPr>
          <p:cNvPr id="4" name="Rectangle 3">
            <a:extLst>
              <a:ext uri="{FF2B5EF4-FFF2-40B4-BE49-F238E27FC236}">
                <a16:creationId xmlns:a16="http://schemas.microsoft.com/office/drawing/2014/main" xmlns="" id="{B1EB8004-D1D7-49D7-9BD5-A148010B2DD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7510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6C45F-6C10-4A36-A7E6-CF2A349C1345}"/>
              </a:ext>
            </a:extLst>
          </p:cNvPr>
          <p:cNvSpPr>
            <a:spLocks noGrp="1"/>
          </p:cNvSpPr>
          <p:nvPr>
            <p:ph type="title"/>
          </p:nvPr>
        </p:nvSpPr>
        <p:spPr/>
        <p:txBody>
          <a:bodyPr/>
          <a:lstStyle/>
          <a:p>
            <a:r>
              <a:rPr lang="en-US" sz="3600" b="1" u="sng" dirty="0">
                <a:solidFill>
                  <a:schemeClr val="tx1"/>
                </a:solidFill>
                <a:latin typeface="+mn-lt"/>
                <a:cs typeface="Times New Roman" panose="02020603050405020304" pitchFamily="18" charset="0"/>
              </a:rPr>
              <a:t>PROPOSED</a:t>
            </a:r>
            <a:r>
              <a:rPr lang="en-US" sz="3600" b="1" u="sng" dirty="0">
                <a:solidFill>
                  <a:schemeClr val="tx1"/>
                </a:solidFill>
                <a:latin typeface="Times New Roman" panose="02020603050405020304" pitchFamily="18" charset="0"/>
                <a:cs typeface="Times New Roman" panose="02020603050405020304" pitchFamily="18" charset="0"/>
              </a:rPr>
              <a:t> </a:t>
            </a:r>
            <a:r>
              <a:rPr lang="en-US" sz="3600" b="1" u="sng" dirty="0">
                <a:solidFill>
                  <a:schemeClr val="tx1"/>
                </a:solidFill>
                <a:latin typeface="+mn-lt"/>
                <a:cs typeface="Times New Roman" panose="02020603050405020304" pitchFamily="18" charset="0"/>
              </a:rPr>
              <a:t>SOLUTION</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99ECFFF-DA51-4B3F-8F08-1E114A663148}"/>
              </a:ext>
            </a:extLst>
          </p:cNvPr>
          <p:cNvSpPr>
            <a:spLocks noGrp="1"/>
          </p:cNvSpPr>
          <p:nvPr>
            <p:ph idx="1"/>
          </p:nvPr>
        </p:nvSpPr>
        <p:spPr>
          <a:xfrm>
            <a:off x="677334" y="1295400"/>
            <a:ext cx="8596668" cy="47459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proposed system aims to utilize a GAN architecture to generate realistic handwritten digits similar to those found in the MNIST dataset. The system consists of the following components:</a:t>
            </a:r>
          </a:p>
          <a:p>
            <a:r>
              <a:rPr lang="en-US" sz="2000"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Generator Model: </a:t>
            </a:r>
            <a:r>
              <a:rPr lang="en-US" sz="2000" dirty="0">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Discriminator Model</a:t>
            </a:r>
            <a:r>
              <a:rPr lang="en-US" sz="2000" dirty="0">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044D9AF3-4455-46D8-8816-5A61233FD42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3844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4ADE8-8A2C-45BA-93D0-56FD421FC0D1}"/>
              </a:ext>
            </a:extLst>
          </p:cNvPr>
          <p:cNvSpPr>
            <a:spLocks noGrp="1"/>
          </p:cNvSpPr>
          <p:nvPr>
            <p:ph type="title"/>
          </p:nvPr>
        </p:nvSpPr>
        <p:spPr/>
        <p:txBody>
          <a:bodyPr/>
          <a:lstStyle/>
          <a:p>
            <a:r>
              <a:rPr lang="en-US" sz="3600" b="1" u="sng" dirty="0">
                <a:solidFill>
                  <a:schemeClr val="tx1"/>
                </a:solidFill>
              </a:rPr>
              <a:t>PROPOSED SOLUTION</a:t>
            </a:r>
            <a:endParaRPr lang="en-US" b="1" dirty="0"/>
          </a:p>
        </p:txBody>
      </p:sp>
      <p:sp>
        <p:nvSpPr>
          <p:cNvPr id="3" name="Content Placeholder 2">
            <a:extLst>
              <a:ext uri="{FF2B5EF4-FFF2-40B4-BE49-F238E27FC236}">
                <a16:creationId xmlns:a16="http://schemas.microsoft.com/office/drawing/2014/main" xmlns="" id="{D9A34943-ACD3-42C6-8D3D-E7FBBBB5128D}"/>
              </a:ext>
            </a:extLst>
          </p:cNvPr>
          <p:cNvSpPr>
            <a:spLocks noGrp="1"/>
          </p:cNvSpPr>
          <p:nvPr>
            <p:ph idx="1"/>
          </p:nvPr>
        </p:nvSpPr>
        <p:spPr/>
        <p:txBody>
          <a:bodyPr>
            <a:normAutofit fontScale="25000" lnSpcReduction="20000"/>
          </a:bodyPr>
          <a:lstStyle/>
          <a:p>
            <a:endParaRPr lang="en-US" dirty="0"/>
          </a:p>
          <a:p>
            <a:r>
              <a:rPr lang="en-US" sz="8000" dirty="0">
                <a:latin typeface="Times New Roman" panose="02020603050405020304" pitchFamily="18" charset="0"/>
                <a:cs typeface="Times New Roman" panose="02020603050405020304" pitchFamily="18" charset="0"/>
              </a:rPr>
              <a:t>3</a:t>
            </a:r>
            <a:r>
              <a:rPr lang="en-US" sz="8000" b="1" u="sng" dirty="0">
                <a:latin typeface="Times New Roman" panose="02020603050405020304" pitchFamily="18" charset="0"/>
                <a:cs typeface="Times New Roman" panose="02020603050405020304" pitchFamily="18" charset="0"/>
              </a:rPr>
              <a:t>. GAN Model</a:t>
            </a:r>
            <a:r>
              <a:rPr lang="en-US" sz="8000"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4. </a:t>
            </a:r>
            <a:r>
              <a:rPr lang="en-US" sz="8000" b="1" u="sng" dirty="0">
                <a:latin typeface="Times New Roman" panose="02020603050405020304" pitchFamily="18" charset="0"/>
                <a:cs typeface="Times New Roman" panose="02020603050405020304" pitchFamily="18" charset="0"/>
              </a:rPr>
              <a:t>Training Process</a:t>
            </a:r>
            <a:r>
              <a:rPr lang="en-US" sz="8000"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5. </a:t>
            </a:r>
            <a:r>
              <a:rPr lang="en-US" sz="8000" b="1" u="sng" dirty="0">
                <a:latin typeface="Times New Roman" panose="02020603050405020304" pitchFamily="18" charset="0"/>
                <a:cs typeface="Times New Roman" panose="02020603050405020304" pitchFamily="18" charset="0"/>
              </a:rPr>
              <a:t>Evaluation and Testing</a:t>
            </a:r>
            <a:r>
              <a:rPr lang="en-US" sz="8000"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the</a:t>
            </a:r>
            <a:endParaRPr lang="en-US" sz="2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E43D44B2-B223-48E3-B18F-5BC83B966C76}"/>
              </a:ext>
            </a:extLst>
          </p:cNvPr>
          <p:cNvSpPr/>
          <p:nvPr/>
        </p:nvSpPr>
        <p:spPr>
          <a:xfrm>
            <a:off x="342900" y="34290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6736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22E4F-6008-4633-852B-7E1221740E1D}"/>
              </a:ext>
            </a:extLst>
          </p:cNvPr>
          <p:cNvSpPr>
            <a:spLocks noGrp="1"/>
          </p:cNvSpPr>
          <p:nvPr>
            <p:ph type="title"/>
          </p:nvPr>
        </p:nvSpPr>
        <p:spPr/>
        <p:txBody>
          <a:bodyPr/>
          <a:lstStyle/>
          <a:p>
            <a:r>
              <a:rPr lang="en-US" sz="3600" b="1" u="sng" dirty="0">
                <a:solidFill>
                  <a:schemeClr val="tx1"/>
                </a:solidFill>
              </a:rPr>
              <a:t>PROPOSED SOLUTION</a:t>
            </a:r>
            <a:endParaRPr lang="en-US" dirty="0"/>
          </a:p>
        </p:txBody>
      </p:sp>
      <p:sp>
        <p:nvSpPr>
          <p:cNvPr id="3" name="Content Placeholder 2">
            <a:extLst>
              <a:ext uri="{FF2B5EF4-FFF2-40B4-BE49-F238E27FC236}">
                <a16:creationId xmlns:a16="http://schemas.microsoft.com/office/drawing/2014/main" xmlns="" id="{9F0D69D1-E579-4645-B6E0-F6A4FCC14328}"/>
              </a:ext>
            </a:extLst>
          </p:cNvPr>
          <p:cNvSpPr>
            <a:spLocks noGrp="1"/>
          </p:cNvSpPr>
          <p:nvPr>
            <p:ph idx="1"/>
          </p:nvPr>
        </p:nvSpPr>
        <p:spPr>
          <a:xfrm>
            <a:off x="677334" y="1930401"/>
            <a:ext cx="8596668" cy="4110962"/>
          </a:xfrm>
        </p:spPr>
        <p:txBody>
          <a:bodyPr/>
          <a:lstStyle/>
          <a:p>
            <a:pPr marL="0" indent="0">
              <a:buNone/>
            </a:pPr>
            <a:r>
              <a:rPr lang="en-US" sz="1800"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Overall, the proposed system leverages the power of GANs to generate synthetic digit images, offering a novel approach to data generation tasks in the context of computer vision and image processing.</a:t>
            </a:r>
          </a:p>
          <a:p>
            <a:endParaRPr lang="en-US" dirty="0"/>
          </a:p>
        </p:txBody>
      </p:sp>
      <p:sp>
        <p:nvSpPr>
          <p:cNvPr id="4" name="Rectangle 3">
            <a:extLst>
              <a:ext uri="{FF2B5EF4-FFF2-40B4-BE49-F238E27FC236}">
                <a16:creationId xmlns:a16="http://schemas.microsoft.com/office/drawing/2014/main" xmlns="" id="{0D59F803-B446-4322-87F2-1FF35621D73B}"/>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40656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DED15-58FA-405E-BD01-15615DFA69BE}"/>
              </a:ext>
            </a:extLst>
          </p:cNvPr>
          <p:cNvSpPr>
            <a:spLocks noGrp="1"/>
          </p:cNvSpPr>
          <p:nvPr>
            <p:ph type="title"/>
          </p:nvPr>
        </p:nvSpPr>
        <p:spPr/>
        <p:txBody>
          <a:bodyPr/>
          <a:lstStyle/>
          <a:p>
            <a:r>
              <a:rPr lang="en-US" sz="3600" b="1" u="sng" dirty="0">
                <a:solidFill>
                  <a:schemeClr val="tx1"/>
                </a:solidFill>
              </a:rPr>
              <a:t>SYSTEM APPROACH</a:t>
            </a:r>
            <a:endParaRPr lang="en-US" b="1" u="sng" dirty="0"/>
          </a:p>
        </p:txBody>
      </p:sp>
      <p:sp>
        <p:nvSpPr>
          <p:cNvPr id="3" name="Content Placeholder 2">
            <a:extLst>
              <a:ext uri="{FF2B5EF4-FFF2-40B4-BE49-F238E27FC236}">
                <a16:creationId xmlns:a16="http://schemas.microsoft.com/office/drawing/2014/main" xmlns="" id="{D2DE2DFB-6202-4E2C-8DAB-9BCAF98404E5}"/>
              </a:ext>
            </a:extLst>
          </p:cNvPr>
          <p:cNvSpPr>
            <a:spLocks noGrp="1"/>
          </p:cNvSpPr>
          <p:nvPr>
            <p:ph idx="1"/>
          </p:nvPr>
        </p:nvSpPr>
        <p:spPr>
          <a:xfrm>
            <a:off x="677334" y="1930401"/>
            <a:ext cx="8596668" cy="411096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HARDWARE REQUIREMENT</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Ensure PSU can handle power demands, especially for high-end GPUs.</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2840C70D-B0F0-4A7E-B0EC-4E56A5CA866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8419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9079F-72E9-4934-BE10-ECA7F889643C}"/>
              </a:ext>
            </a:extLst>
          </p:cNvPr>
          <p:cNvSpPr>
            <a:spLocks noGrp="1"/>
          </p:cNvSpPr>
          <p:nvPr>
            <p:ph type="title"/>
          </p:nvPr>
        </p:nvSpPr>
        <p:spPr/>
        <p:txBody>
          <a:bodyPr/>
          <a:lstStyle/>
          <a:p>
            <a:r>
              <a:rPr lang="en-US" sz="3600" b="1" u="sng" dirty="0">
                <a:solidFill>
                  <a:schemeClr val="tx1"/>
                </a:solidFill>
              </a:rPr>
              <a:t>SYSTEM APPROACH</a:t>
            </a:r>
            <a:endParaRPr lang="en-US" dirty="0"/>
          </a:p>
        </p:txBody>
      </p:sp>
      <p:sp>
        <p:nvSpPr>
          <p:cNvPr id="3" name="Content Placeholder 2">
            <a:extLst>
              <a:ext uri="{FF2B5EF4-FFF2-40B4-BE49-F238E27FC236}">
                <a16:creationId xmlns:a16="http://schemas.microsoft.com/office/drawing/2014/main" xmlns="" id="{7FBFA08F-5055-4605-AE74-D799744F4F8B}"/>
              </a:ext>
            </a:extLst>
          </p:cNvPr>
          <p:cNvSpPr>
            <a:spLocks noGrp="1"/>
          </p:cNvSpPr>
          <p:nvPr>
            <p:ph idx="1"/>
          </p:nvPr>
        </p:nvSpPr>
        <p:spPr>
          <a:xfrm>
            <a:off x="677334" y="1581151"/>
            <a:ext cx="8596668" cy="4460212"/>
          </a:xfrm>
        </p:spPr>
        <p:txBody>
          <a:bodyPr>
            <a:normAutofit/>
          </a:bodyPr>
          <a:lstStyle/>
          <a:p>
            <a:pPr marL="0" indent="0">
              <a:buNone/>
            </a:pPr>
            <a:r>
              <a:rPr lang="en-US" sz="2200" b="1" u="sng" dirty="0">
                <a:latin typeface="Times New Roman" panose="02020603050405020304" pitchFamily="18" charset="0"/>
                <a:cs typeface="Times New Roman" panose="02020603050405020304" pitchFamily="18" charset="0"/>
              </a:rPr>
              <a:t>SOFTWARE REQUIREMENT</a:t>
            </a:r>
            <a:r>
              <a:rPr lang="en-US"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Google Account: Required to sign in to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Python Environment: Provided by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Libraries: Commonly pre-installed libraries include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Optional GPU Access: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US" dirty="0"/>
          </a:p>
        </p:txBody>
      </p:sp>
      <p:sp>
        <p:nvSpPr>
          <p:cNvPr id="4" name="Rectangle 3">
            <a:extLst>
              <a:ext uri="{FF2B5EF4-FFF2-40B4-BE49-F238E27FC236}">
                <a16:creationId xmlns:a16="http://schemas.microsoft.com/office/drawing/2014/main" xmlns="" id="{D0034786-9775-40BC-88BE-5C290DEDE57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97376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E09405-696F-432A-98D2-0C0CD19804CC}"/>
              </a:ext>
            </a:extLst>
          </p:cNvPr>
          <p:cNvSpPr>
            <a:spLocks noGrp="1"/>
          </p:cNvSpPr>
          <p:nvPr>
            <p:ph type="title"/>
          </p:nvPr>
        </p:nvSpPr>
        <p:spPr/>
        <p:txBody>
          <a:bodyPr/>
          <a:lstStyle/>
          <a:p>
            <a:r>
              <a:rPr lang="en-US" sz="3600" b="1" u="sng" dirty="0">
                <a:solidFill>
                  <a:schemeClr val="tx1"/>
                </a:solidFill>
              </a:rPr>
              <a:t>ALGORITHM:</a:t>
            </a:r>
            <a:endParaRPr lang="en-US" b="1" dirty="0"/>
          </a:p>
        </p:txBody>
      </p:sp>
      <p:sp>
        <p:nvSpPr>
          <p:cNvPr id="3" name="Content Placeholder 2">
            <a:extLst>
              <a:ext uri="{FF2B5EF4-FFF2-40B4-BE49-F238E27FC236}">
                <a16:creationId xmlns:a16="http://schemas.microsoft.com/office/drawing/2014/main" xmlns="" id="{9FCED56A-7B25-4DC4-A133-7D8CF8D1859A}"/>
              </a:ext>
            </a:extLst>
          </p:cNvPr>
          <p:cNvSpPr>
            <a:spLocks noGrp="1"/>
          </p:cNvSpPr>
          <p:nvPr>
            <p:ph idx="1"/>
          </p:nvPr>
        </p:nvSpPr>
        <p:spPr>
          <a:xfrm>
            <a:off x="848784" y="1714501"/>
            <a:ext cx="8596668" cy="438401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Here's a high-level algorithm for a Handwritten Digits GAN: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Import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 for building and training the GAN model.</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Define Generator Model</a:t>
            </a:r>
            <a:r>
              <a:rPr lang="en-US" sz="2000" dirty="0">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Discriminator Model</a:t>
            </a:r>
            <a:r>
              <a:rPr lang="en-US" sz="2000" dirty="0">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GAN Model</a:t>
            </a:r>
            <a:r>
              <a:rPr lang="en-US" sz="2000" dirty="0">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A2FB3C2D-FD54-4326-8223-FF58A50FB23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234175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TotalTime>
  <Words>1178</Words>
  <PresentationFormat>Custom</PresentationFormat>
  <Paragraphs>99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Handwritten Digits model: GAN</vt:lpstr>
      <vt:lpstr>OUTLINE:</vt:lpstr>
      <vt:lpstr>PROBLEM STATEMENT:</vt:lpstr>
      <vt:lpstr>PROPOSED SOLUTION:</vt:lpstr>
      <vt:lpstr>PROPOSED SOLUTION</vt:lpstr>
      <vt:lpstr>PROPOSED SOLUTION</vt:lpstr>
      <vt:lpstr>SYSTEM APPROACH</vt:lpstr>
      <vt:lpstr>SYSTEM APPROACH</vt:lpstr>
      <vt:lpstr>ALGORITHM:</vt:lpstr>
      <vt:lpstr>ALGORITHM:</vt:lpstr>
      <vt:lpstr>ALGORITHM:</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Digits model: GAN</dc:title>
  <dc:creator>ADMIN</dc:creator>
  <cp:lastModifiedBy>ADMIN</cp:lastModifiedBy>
  <cp:revision>2</cp:revision>
  <dcterms:modified xsi:type="dcterms:W3CDTF">2024-04-02T08:17:03Z</dcterms:modified>
</cp:coreProperties>
</file>