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2241E3-021D-4773-A939-42EB42C20912}"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9C9E1-11F1-44A8-A9C4-A3768545617E}" type="slidenum">
              <a:rPr lang="en-IN" smtClean="0"/>
              <a:t>‹#›</a:t>
            </a:fld>
            <a:endParaRPr lang="en-IN"/>
          </a:p>
        </p:txBody>
      </p:sp>
    </p:spTree>
    <p:extLst>
      <p:ext uri="{BB962C8B-B14F-4D97-AF65-F5344CB8AC3E}">
        <p14:creationId xmlns:p14="http://schemas.microsoft.com/office/powerpoint/2010/main" val="2310171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2241E3-021D-4773-A939-42EB42C20912}"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9C9E1-11F1-44A8-A9C4-A3768545617E}" type="slidenum">
              <a:rPr lang="en-IN" smtClean="0"/>
              <a:t>‹#›</a:t>
            </a:fld>
            <a:endParaRPr lang="en-IN"/>
          </a:p>
        </p:txBody>
      </p:sp>
    </p:spTree>
    <p:extLst>
      <p:ext uri="{BB962C8B-B14F-4D97-AF65-F5344CB8AC3E}">
        <p14:creationId xmlns:p14="http://schemas.microsoft.com/office/powerpoint/2010/main" val="2968196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2241E3-021D-4773-A939-42EB42C20912}"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9C9E1-11F1-44A8-A9C4-A3768545617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01591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2241E3-021D-4773-A939-42EB42C20912}"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9C9E1-11F1-44A8-A9C4-A3768545617E}" type="slidenum">
              <a:rPr lang="en-IN" smtClean="0"/>
              <a:t>‹#›</a:t>
            </a:fld>
            <a:endParaRPr lang="en-IN"/>
          </a:p>
        </p:txBody>
      </p:sp>
    </p:spTree>
    <p:extLst>
      <p:ext uri="{BB962C8B-B14F-4D97-AF65-F5344CB8AC3E}">
        <p14:creationId xmlns:p14="http://schemas.microsoft.com/office/powerpoint/2010/main" val="2973136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2241E3-021D-4773-A939-42EB42C20912}"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9C9E1-11F1-44A8-A9C4-A3768545617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59197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2241E3-021D-4773-A939-42EB42C20912}"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9C9E1-11F1-44A8-A9C4-A3768545617E}" type="slidenum">
              <a:rPr lang="en-IN" smtClean="0"/>
              <a:t>‹#›</a:t>
            </a:fld>
            <a:endParaRPr lang="en-IN"/>
          </a:p>
        </p:txBody>
      </p:sp>
    </p:spTree>
    <p:extLst>
      <p:ext uri="{BB962C8B-B14F-4D97-AF65-F5344CB8AC3E}">
        <p14:creationId xmlns:p14="http://schemas.microsoft.com/office/powerpoint/2010/main" val="1894549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2241E3-021D-4773-A939-42EB42C20912}"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9C9E1-11F1-44A8-A9C4-A3768545617E}" type="slidenum">
              <a:rPr lang="en-IN" smtClean="0"/>
              <a:t>‹#›</a:t>
            </a:fld>
            <a:endParaRPr lang="en-IN"/>
          </a:p>
        </p:txBody>
      </p:sp>
    </p:spTree>
    <p:extLst>
      <p:ext uri="{BB962C8B-B14F-4D97-AF65-F5344CB8AC3E}">
        <p14:creationId xmlns:p14="http://schemas.microsoft.com/office/powerpoint/2010/main" val="1173583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2241E3-021D-4773-A939-42EB42C20912}"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9C9E1-11F1-44A8-A9C4-A3768545617E}" type="slidenum">
              <a:rPr lang="en-IN" smtClean="0"/>
              <a:t>‹#›</a:t>
            </a:fld>
            <a:endParaRPr lang="en-IN"/>
          </a:p>
        </p:txBody>
      </p:sp>
    </p:spTree>
    <p:extLst>
      <p:ext uri="{BB962C8B-B14F-4D97-AF65-F5344CB8AC3E}">
        <p14:creationId xmlns:p14="http://schemas.microsoft.com/office/powerpoint/2010/main" val="3141002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2241E3-021D-4773-A939-42EB42C20912}"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9C9E1-11F1-44A8-A9C4-A3768545617E}" type="slidenum">
              <a:rPr lang="en-IN" smtClean="0"/>
              <a:t>‹#›</a:t>
            </a:fld>
            <a:endParaRPr lang="en-IN"/>
          </a:p>
        </p:txBody>
      </p:sp>
    </p:spTree>
    <p:extLst>
      <p:ext uri="{BB962C8B-B14F-4D97-AF65-F5344CB8AC3E}">
        <p14:creationId xmlns:p14="http://schemas.microsoft.com/office/powerpoint/2010/main" val="345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2241E3-021D-4773-A939-42EB42C20912}"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9C9E1-11F1-44A8-A9C4-A3768545617E}" type="slidenum">
              <a:rPr lang="en-IN" smtClean="0"/>
              <a:t>‹#›</a:t>
            </a:fld>
            <a:endParaRPr lang="en-IN"/>
          </a:p>
        </p:txBody>
      </p:sp>
    </p:spTree>
    <p:extLst>
      <p:ext uri="{BB962C8B-B14F-4D97-AF65-F5344CB8AC3E}">
        <p14:creationId xmlns:p14="http://schemas.microsoft.com/office/powerpoint/2010/main" val="1088090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2241E3-021D-4773-A939-42EB42C20912}" type="datetimeFigureOut">
              <a:rPr lang="en-IN" smtClean="0"/>
              <a:t>19-11-2023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49C9E1-11F1-44A8-A9C4-A3768545617E}" type="slidenum">
              <a:rPr lang="en-IN" smtClean="0"/>
              <a:t>‹#›</a:t>
            </a:fld>
            <a:endParaRPr lang="en-IN"/>
          </a:p>
        </p:txBody>
      </p:sp>
    </p:spTree>
    <p:extLst>
      <p:ext uri="{BB962C8B-B14F-4D97-AF65-F5344CB8AC3E}">
        <p14:creationId xmlns:p14="http://schemas.microsoft.com/office/powerpoint/2010/main" val="37727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2241E3-021D-4773-A939-42EB42C20912}" type="datetimeFigureOut">
              <a:rPr lang="en-IN" smtClean="0"/>
              <a:t>19-11-2023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49C9E1-11F1-44A8-A9C4-A3768545617E}" type="slidenum">
              <a:rPr lang="en-IN" smtClean="0"/>
              <a:t>‹#›</a:t>
            </a:fld>
            <a:endParaRPr lang="en-IN"/>
          </a:p>
        </p:txBody>
      </p:sp>
    </p:spTree>
    <p:extLst>
      <p:ext uri="{BB962C8B-B14F-4D97-AF65-F5344CB8AC3E}">
        <p14:creationId xmlns:p14="http://schemas.microsoft.com/office/powerpoint/2010/main" val="2840399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2241E3-021D-4773-A939-42EB42C20912}" type="datetimeFigureOut">
              <a:rPr lang="en-IN" smtClean="0"/>
              <a:t>19-11-2023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49C9E1-11F1-44A8-A9C4-A3768545617E}" type="slidenum">
              <a:rPr lang="en-IN" smtClean="0"/>
              <a:t>‹#›</a:t>
            </a:fld>
            <a:endParaRPr lang="en-IN"/>
          </a:p>
        </p:txBody>
      </p:sp>
    </p:spTree>
    <p:extLst>
      <p:ext uri="{BB962C8B-B14F-4D97-AF65-F5344CB8AC3E}">
        <p14:creationId xmlns:p14="http://schemas.microsoft.com/office/powerpoint/2010/main" val="3048318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2241E3-021D-4773-A939-42EB42C20912}" type="datetimeFigureOut">
              <a:rPr lang="en-IN" smtClean="0"/>
              <a:t>19-11-2023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49C9E1-11F1-44A8-A9C4-A3768545617E}" type="slidenum">
              <a:rPr lang="en-IN" smtClean="0"/>
              <a:t>‹#›</a:t>
            </a:fld>
            <a:endParaRPr lang="en-IN"/>
          </a:p>
        </p:txBody>
      </p:sp>
    </p:spTree>
    <p:extLst>
      <p:ext uri="{BB962C8B-B14F-4D97-AF65-F5344CB8AC3E}">
        <p14:creationId xmlns:p14="http://schemas.microsoft.com/office/powerpoint/2010/main" val="613145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2241E3-021D-4773-A939-42EB42C20912}" type="datetimeFigureOut">
              <a:rPr lang="en-IN" smtClean="0"/>
              <a:t>19-11-2023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49C9E1-11F1-44A8-A9C4-A3768545617E}" type="slidenum">
              <a:rPr lang="en-IN" smtClean="0"/>
              <a:t>‹#›</a:t>
            </a:fld>
            <a:endParaRPr lang="en-IN"/>
          </a:p>
        </p:txBody>
      </p:sp>
    </p:spTree>
    <p:extLst>
      <p:ext uri="{BB962C8B-B14F-4D97-AF65-F5344CB8AC3E}">
        <p14:creationId xmlns:p14="http://schemas.microsoft.com/office/powerpoint/2010/main" val="1206487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2241E3-021D-4773-A939-42EB42C20912}" type="datetimeFigureOut">
              <a:rPr lang="en-IN" smtClean="0"/>
              <a:t>19-11-2023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49C9E1-11F1-44A8-A9C4-A3768545617E}" type="slidenum">
              <a:rPr lang="en-IN" smtClean="0"/>
              <a:t>‹#›</a:t>
            </a:fld>
            <a:endParaRPr lang="en-IN"/>
          </a:p>
        </p:txBody>
      </p:sp>
    </p:spTree>
    <p:extLst>
      <p:ext uri="{BB962C8B-B14F-4D97-AF65-F5344CB8AC3E}">
        <p14:creationId xmlns:p14="http://schemas.microsoft.com/office/powerpoint/2010/main" val="1539717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2241E3-021D-4773-A939-42EB42C20912}" type="datetimeFigureOut">
              <a:rPr lang="en-IN" smtClean="0"/>
              <a:t>19-11-2023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849C9E1-11F1-44A8-A9C4-A3768545617E}" type="slidenum">
              <a:rPr lang="en-IN" smtClean="0"/>
              <a:t>‹#›</a:t>
            </a:fld>
            <a:endParaRPr lang="en-IN"/>
          </a:p>
        </p:txBody>
      </p:sp>
    </p:spTree>
    <p:extLst>
      <p:ext uri="{BB962C8B-B14F-4D97-AF65-F5344CB8AC3E}">
        <p14:creationId xmlns:p14="http://schemas.microsoft.com/office/powerpoint/2010/main" val="198658774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Lead Score Case Study</a:t>
            </a:r>
            <a:endParaRPr lang="en-IN" dirty="0"/>
          </a:p>
        </p:txBody>
      </p:sp>
    </p:spTree>
    <p:extLst>
      <p:ext uri="{BB962C8B-B14F-4D97-AF65-F5344CB8AC3E}">
        <p14:creationId xmlns:p14="http://schemas.microsoft.com/office/powerpoint/2010/main" val="983145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Conversion</a:t>
            </a:r>
          </a:p>
        </p:txBody>
      </p:sp>
      <p:sp>
        <p:nvSpPr>
          <p:cNvPr id="3" name="Content Placeholder 2"/>
          <p:cNvSpPr>
            <a:spLocks noGrp="1"/>
          </p:cNvSpPr>
          <p:nvPr>
            <p:ph idx="1"/>
          </p:nvPr>
        </p:nvSpPr>
        <p:spPr/>
        <p:txBody>
          <a:bodyPr/>
          <a:lstStyle/>
          <a:p>
            <a:r>
              <a:rPr lang="en-IN" dirty="0"/>
              <a:t>Numerical Variables are </a:t>
            </a:r>
            <a:r>
              <a:rPr lang="en-IN" dirty="0" smtClean="0"/>
              <a:t>Normalised.</a:t>
            </a:r>
          </a:p>
          <a:p>
            <a:r>
              <a:rPr lang="en-IN" dirty="0" smtClean="0"/>
              <a:t>Dummy </a:t>
            </a:r>
            <a:r>
              <a:rPr lang="en-IN" dirty="0"/>
              <a:t>Variables are created for object type </a:t>
            </a:r>
            <a:r>
              <a:rPr lang="en-IN" dirty="0" smtClean="0"/>
              <a:t>variables.</a:t>
            </a:r>
          </a:p>
          <a:p>
            <a:r>
              <a:rPr lang="en-IN" dirty="0" smtClean="0"/>
              <a:t>Total </a:t>
            </a:r>
            <a:r>
              <a:rPr lang="en-IN" dirty="0"/>
              <a:t>Rows for Analysis: </a:t>
            </a:r>
            <a:r>
              <a:rPr lang="en-IN" dirty="0" smtClean="0"/>
              <a:t>8792</a:t>
            </a:r>
          </a:p>
          <a:p>
            <a:r>
              <a:rPr lang="en-IN" dirty="0" smtClean="0"/>
              <a:t>Total </a:t>
            </a:r>
            <a:r>
              <a:rPr lang="en-IN" dirty="0"/>
              <a:t>Columns for Analysis: 43</a:t>
            </a:r>
          </a:p>
        </p:txBody>
      </p:sp>
    </p:spTree>
    <p:extLst>
      <p:ext uri="{BB962C8B-B14F-4D97-AF65-F5344CB8AC3E}">
        <p14:creationId xmlns:p14="http://schemas.microsoft.com/office/powerpoint/2010/main" val="583004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Building</a:t>
            </a:r>
          </a:p>
        </p:txBody>
      </p:sp>
      <p:sp>
        <p:nvSpPr>
          <p:cNvPr id="3" name="Content Placeholder 2"/>
          <p:cNvSpPr>
            <a:spLocks noGrp="1"/>
          </p:cNvSpPr>
          <p:nvPr>
            <p:ph idx="1"/>
          </p:nvPr>
        </p:nvSpPr>
        <p:spPr/>
        <p:txBody>
          <a:bodyPr/>
          <a:lstStyle/>
          <a:p>
            <a:r>
              <a:rPr lang="en-US" dirty="0"/>
              <a:t>Splitting the Data into Training and Testing </a:t>
            </a:r>
            <a:r>
              <a:rPr lang="en-US" dirty="0" smtClean="0"/>
              <a:t>Sets.</a:t>
            </a:r>
          </a:p>
          <a:p>
            <a:r>
              <a:rPr lang="en-US" dirty="0" smtClean="0"/>
              <a:t>The </a:t>
            </a:r>
            <a:r>
              <a:rPr lang="en-US" dirty="0"/>
              <a:t>first basic step for regression is performing a train-test split, we have chosen 70:30 ratio</a:t>
            </a:r>
            <a:r>
              <a:rPr lang="en-US" dirty="0" smtClean="0"/>
              <a:t>.</a:t>
            </a:r>
          </a:p>
          <a:p>
            <a:r>
              <a:rPr lang="en-US" dirty="0" smtClean="0"/>
              <a:t>Use </a:t>
            </a:r>
            <a:r>
              <a:rPr lang="en-US" dirty="0"/>
              <a:t>RFE for Feature </a:t>
            </a:r>
            <a:r>
              <a:rPr lang="en-US" dirty="0" smtClean="0"/>
              <a:t>Selection.</a:t>
            </a:r>
          </a:p>
          <a:p>
            <a:r>
              <a:rPr lang="en-US" dirty="0" smtClean="0"/>
              <a:t>Running </a:t>
            </a:r>
            <a:r>
              <a:rPr lang="en-US" dirty="0"/>
              <a:t>RFE with 15 variables as </a:t>
            </a:r>
            <a:r>
              <a:rPr lang="en-US" dirty="0" smtClean="0"/>
              <a:t>output.</a:t>
            </a:r>
          </a:p>
          <a:p>
            <a:r>
              <a:rPr lang="en-US" dirty="0" smtClean="0"/>
              <a:t>Building </a:t>
            </a:r>
            <a:r>
              <a:rPr lang="en-US" dirty="0"/>
              <a:t>Model by removing the variable whose p- value is greater than 0.05 and </a:t>
            </a:r>
            <a:r>
              <a:rPr lang="en-US" dirty="0" err="1" smtClean="0"/>
              <a:t>Vif</a:t>
            </a:r>
            <a:r>
              <a:rPr lang="en-US" dirty="0" smtClean="0"/>
              <a:t> </a:t>
            </a:r>
            <a:r>
              <a:rPr lang="en-US" dirty="0"/>
              <a:t>value is greater than </a:t>
            </a:r>
            <a:r>
              <a:rPr lang="en-US" dirty="0" smtClean="0"/>
              <a:t>5.</a:t>
            </a:r>
          </a:p>
          <a:p>
            <a:r>
              <a:rPr lang="en-US" dirty="0" smtClean="0"/>
              <a:t>Predictions </a:t>
            </a:r>
            <a:r>
              <a:rPr lang="en-US" dirty="0"/>
              <a:t>on test data </a:t>
            </a:r>
            <a:r>
              <a:rPr lang="en-US" dirty="0" smtClean="0"/>
              <a:t>set.</a:t>
            </a:r>
          </a:p>
          <a:p>
            <a:r>
              <a:rPr lang="en-US" dirty="0" smtClean="0"/>
              <a:t>Overall </a:t>
            </a:r>
            <a:r>
              <a:rPr lang="en-US" dirty="0"/>
              <a:t>accuracy 81</a:t>
            </a:r>
            <a:r>
              <a:rPr lang="en-US" dirty="0" smtClean="0"/>
              <a:t>%.</a:t>
            </a:r>
            <a:endParaRPr lang="en-IN" dirty="0"/>
          </a:p>
        </p:txBody>
      </p:sp>
    </p:spTree>
    <p:extLst>
      <p:ext uri="{BB962C8B-B14F-4D97-AF65-F5344CB8AC3E}">
        <p14:creationId xmlns:p14="http://schemas.microsoft.com/office/powerpoint/2010/main" val="380357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ROC Curve</a:t>
            </a:r>
          </a:p>
        </p:txBody>
      </p:sp>
      <p:sp>
        <p:nvSpPr>
          <p:cNvPr id="3" name="Content Placeholder 2"/>
          <p:cNvSpPr>
            <a:spLocks noGrp="1"/>
          </p:cNvSpPr>
          <p:nvPr>
            <p:ph idx="1"/>
          </p:nvPr>
        </p:nvSpPr>
        <p:spPr>
          <a:xfrm>
            <a:off x="677334" y="4974336"/>
            <a:ext cx="8596668" cy="1643098"/>
          </a:xfrm>
        </p:spPr>
        <p:txBody>
          <a:bodyPr/>
          <a:lstStyle/>
          <a:p>
            <a:r>
              <a:rPr lang="en-US" b="1" dirty="0"/>
              <a:t>Finding Optimal Cut off </a:t>
            </a:r>
            <a:r>
              <a:rPr lang="en-US" b="1" dirty="0" smtClean="0"/>
              <a:t>Point</a:t>
            </a:r>
            <a:endParaRPr lang="en-US" dirty="0" smtClean="0"/>
          </a:p>
          <a:p>
            <a:r>
              <a:rPr lang="en-US" dirty="0" smtClean="0"/>
              <a:t>Optimal </a:t>
            </a:r>
            <a:r>
              <a:rPr lang="en-US" dirty="0"/>
              <a:t>cut off probability is </a:t>
            </a:r>
            <a:r>
              <a:rPr lang="en-US" dirty="0" smtClean="0"/>
              <a:t>that probability </a:t>
            </a:r>
            <a:r>
              <a:rPr lang="en-US" dirty="0"/>
              <a:t>where we get balanced sensitivity and specificity</a:t>
            </a:r>
            <a:r>
              <a:rPr lang="en-US" dirty="0" smtClean="0"/>
              <a:t>. From </a:t>
            </a:r>
            <a:r>
              <a:rPr lang="en-US" dirty="0"/>
              <a:t>the second graph it is visible that the optimal cut off is at 0.35.</a:t>
            </a:r>
            <a:endParaRPr lang="en-IN" dirty="0"/>
          </a:p>
        </p:txBody>
      </p:sp>
      <p:pic>
        <p:nvPicPr>
          <p:cNvPr id="4" name="Picture 3"/>
          <p:cNvPicPr>
            <a:picLocks noChangeAspect="1"/>
          </p:cNvPicPr>
          <p:nvPr/>
        </p:nvPicPr>
        <p:blipFill>
          <a:blip r:embed="rId2"/>
          <a:stretch>
            <a:fillRect/>
          </a:stretch>
        </p:blipFill>
        <p:spPr>
          <a:xfrm>
            <a:off x="677334" y="1270000"/>
            <a:ext cx="8738901" cy="3164840"/>
          </a:xfrm>
          <a:prstGeom prst="rect">
            <a:avLst/>
          </a:prstGeom>
        </p:spPr>
      </p:pic>
    </p:spTree>
    <p:extLst>
      <p:ext uri="{BB962C8B-B14F-4D97-AF65-F5344CB8AC3E}">
        <p14:creationId xmlns:p14="http://schemas.microsoft.com/office/powerpoint/2010/main" val="3173858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4696"/>
            <a:ext cx="8596668" cy="594515"/>
          </a:xfrm>
        </p:spPr>
        <p:txBody>
          <a:bodyPr>
            <a:normAutofit fontScale="90000"/>
          </a:bodyPr>
          <a:lstStyle/>
          <a:p>
            <a:r>
              <a:rPr lang="en-IN" dirty="0"/>
              <a:t>Conclusion</a:t>
            </a:r>
          </a:p>
        </p:txBody>
      </p:sp>
      <p:sp>
        <p:nvSpPr>
          <p:cNvPr id="3" name="Content Placeholder 2"/>
          <p:cNvSpPr>
            <a:spLocks noGrp="1"/>
          </p:cNvSpPr>
          <p:nvPr>
            <p:ph idx="1"/>
          </p:nvPr>
        </p:nvSpPr>
        <p:spPr>
          <a:xfrm>
            <a:off x="677334" y="1600200"/>
            <a:ext cx="8596668" cy="5029200"/>
          </a:xfrm>
        </p:spPr>
        <p:txBody>
          <a:bodyPr>
            <a:normAutofit lnSpcReduction="10000"/>
          </a:bodyPr>
          <a:lstStyle/>
          <a:p>
            <a:r>
              <a:rPr lang="en-US" dirty="0"/>
              <a:t>The total time spend on the Website</a:t>
            </a:r>
            <a:r>
              <a:rPr lang="en-US" dirty="0" smtClean="0"/>
              <a:t>.</a:t>
            </a:r>
          </a:p>
          <a:p>
            <a:r>
              <a:rPr lang="en-US" dirty="0" smtClean="0"/>
              <a:t>Total </a:t>
            </a:r>
            <a:r>
              <a:rPr lang="en-US" dirty="0"/>
              <a:t>number of visits</a:t>
            </a:r>
            <a:r>
              <a:rPr lang="en-US" dirty="0" smtClean="0"/>
              <a:t>.</a:t>
            </a:r>
          </a:p>
          <a:p>
            <a:r>
              <a:rPr lang="en-US" dirty="0" smtClean="0"/>
              <a:t>When </a:t>
            </a:r>
            <a:r>
              <a:rPr lang="en-US" dirty="0"/>
              <a:t>the lead source was</a:t>
            </a:r>
            <a:r>
              <a:rPr lang="en-US" dirty="0" smtClean="0"/>
              <a:t>:</a:t>
            </a:r>
          </a:p>
          <a:p>
            <a:pPr lvl="1"/>
            <a:r>
              <a:rPr lang="en-US" dirty="0" smtClean="0"/>
              <a:t>Google</a:t>
            </a:r>
          </a:p>
          <a:p>
            <a:pPr lvl="1"/>
            <a:r>
              <a:rPr lang="en-US" dirty="0" smtClean="0"/>
              <a:t>Direct traffic</a:t>
            </a:r>
          </a:p>
          <a:p>
            <a:pPr lvl="1"/>
            <a:r>
              <a:rPr lang="en-US" dirty="0" smtClean="0"/>
              <a:t>Organic search</a:t>
            </a:r>
          </a:p>
          <a:p>
            <a:pPr lvl="1"/>
            <a:r>
              <a:rPr lang="en-US" dirty="0" err="1" smtClean="0"/>
              <a:t>Welingak</a:t>
            </a:r>
            <a:r>
              <a:rPr lang="en-US" dirty="0" smtClean="0"/>
              <a:t> website</a:t>
            </a:r>
          </a:p>
          <a:p>
            <a:r>
              <a:rPr lang="en-US" dirty="0" smtClean="0"/>
              <a:t>When </a:t>
            </a:r>
            <a:r>
              <a:rPr lang="en-US" dirty="0"/>
              <a:t>the last activity was</a:t>
            </a:r>
            <a:r>
              <a:rPr lang="en-US" dirty="0" smtClean="0"/>
              <a:t>:</a:t>
            </a:r>
          </a:p>
          <a:p>
            <a:pPr lvl="1"/>
            <a:r>
              <a:rPr lang="en-US" dirty="0" smtClean="0"/>
              <a:t>SMS</a:t>
            </a:r>
          </a:p>
          <a:p>
            <a:pPr lvl="1"/>
            <a:r>
              <a:rPr lang="en-US" dirty="0" err="1" smtClean="0"/>
              <a:t>Olark</a:t>
            </a:r>
            <a:r>
              <a:rPr lang="en-US" dirty="0" smtClean="0"/>
              <a:t> </a:t>
            </a:r>
            <a:r>
              <a:rPr lang="en-US" dirty="0"/>
              <a:t>chat </a:t>
            </a:r>
            <a:r>
              <a:rPr lang="en-US" dirty="0" smtClean="0"/>
              <a:t>conversation</a:t>
            </a:r>
          </a:p>
          <a:p>
            <a:r>
              <a:rPr lang="en-US" dirty="0" smtClean="0"/>
              <a:t>When </a:t>
            </a:r>
            <a:r>
              <a:rPr lang="en-US" dirty="0"/>
              <a:t>the lead origin is Lead add format</a:t>
            </a:r>
            <a:r>
              <a:rPr lang="en-US" dirty="0" smtClean="0"/>
              <a:t>.</a:t>
            </a:r>
          </a:p>
          <a:p>
            <a:r>
              <a:rPr lang="en-US" dirty="0" smtClean="0"/>
              <a:t>When </a:t>
            </a:r>
            <a:r>
              <a:rPr lang="en-US" dirty="0"/>
              <a:t>their current occupation is as a working professional. Keeping these in mind the X Education can flourish as they have a very high chance to get almost all the potential buyers to change their mind and buy their courses</a:t>
            </a:r>
            <a:endParaRPr lang="en-IN" dirty="0"/>
          </a:p>
        </p:txBody>
      </p:sp>
      <p:sp>
        <p:nvSpPr>
          <p:cNvPr id="4" name="TextBox 3"/>
          <p:cNvSpPr txBox="1"/>
          <p:nvPr/>
        </p:nvSpPr>
        <p:spPr>
          <a:xfrm>
            <a:off x="677334" y="851838"/>
            <a:ext cx="8914722" cy="646331"/>
          </a:xfrm>
          <a:prstGeom prst="rect">
            <a:avLst/>
          </a:prstGeom>
          <a:noFill/>
        </p:spPr>
        <p:txBody>
          <a:bodyPr wrap="square" rtlCol="0">
            <a:spAutoFit/>
          </a:bodyPr>
          <a:lstStyle/>
          <a:p>
            <a:r>
              <a:rPr lang="en-US" b="1" dirty="0" smtClean="0"/>
              <a:t>It was found that the variables that mattered the most in the potential buyers are (In descending order) : </a:t>
            </a:r>
            <a:endParaRPr lang="en-IN" b="1" dirty="0"/>
          </a:p>
        </p:txBody>
      </p:sp>
    </p:spTree>
    <p:extLst>
      <p:ext uri="{BB962C8B-B14F-4D97-AF65-F5344CB8AC3E}">
        <p14:creationId xmlns:p14="http://schemas.microsoft.com/office/powerpoint/2010/main" val="2066486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510" y="2932176"/>
            <a:ext cx="8596668" cy="780288"/>
          </a:xfrm>
        </p:spPr>
        <p:txBody>
          <a:bodyPr/>
          <a:lstStyle/>
          <a:p>
            <a:pPr algn="ctr"/>
            <a:r>
              <a:rPr lang="en-IN" dirty="0" smtClean="0"/>
              <a:t>Thank You</a:t>
            </a:r>
            <a:endParaRPr lang="en-IN" dirty="0"/>
          </a:p>
        </p:txBody>
      </p:sp>
    </p:spTree>
    <p:extLst>
      <p:ext uri="{BB962C8B-B14F-4D97-AF65-F5344CB8AC3E}">
        <p14:creationId xmlns:p14="http://schemas.microsoft.com/office/powerpoint/2010/main" val="539604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363730"/>
            <a:ext cx="8596668" cy="1320800"/>
          </a:xfrm>
        </p:spPr>
        <p:txBody>
          <a:bodyPr/>
          <a:lstStyle/>
          <a:p>
            <a:r>
              <a:rPr lang="en-IN" dirty="0" smtClean="0"/>
              <a:t>Problem Statement</a:t>
            </a:r>
            <a:endParaRPr lang="en-IN" dirty="0"/>
          </a:p>
        </p:txBody>
      </p:sp>
      <p:sp>
        <p:nvSpPr>
          <p:cNvPr id="3" name="Content Placeholder 2"/>
          <p:cNvSpPr>
            <a:spLocks noGrp="1"/>
          </p:cNvSpPr>
          <p:nvPr>
            <p:ph idx="1"/>
          </p:nvPr>
        </p:nvSpPr>
        <p:spPr>
          <a:xfrm>
            <a:off x="548640" y="1453896"/>
            <a:ext cx="9308592" cy="2670049"/>
          </a:xfrm>
        </p:spPr>
        <p:txBody>
          <a:bodyPr>
            <a:normAutofit/>
          </a:bodyPr>
          <a:lstStyle/>
          <a:p>
            <a:r>
              <a:rPr lang="en-US" sz="1800" dirty="0" smtClean="0"/>
              <a:t>X Education sells online courses to industry professionals.</a:t>
            </a:r>
          </a:p>
          <a:p>
            <a:r>
              <a:rPr lang="en-US" sz="1800" dirty="0" smtClean="0"/>
              <a:t>X Education gets a lot of leads, its lead conversion rate is very poor. For example, if, say, they acquire 100 leads in a day, only about 30 of them are converted.</a:t>
            </a:r>
          </a:p>
          <a:p>
            <a:r>
              <a:rPr lang="en-US" sz="1800" dirty="0" smtClean="0"/>
              <a:t>To make this process more efficient, the company wishes to identify the most potential leads, also known as ‘Hot Leads’.</a:t>
            </a:r>
          </a:p>
          <a:p>
            <a:r>
              <a:rPr lang="en-US" sz="1800" dirty="0" smtClean="0"/>
              <a:t>If they successfully identify this set of leads, the lead conversion rate should go up as the sales team will now be focusing more on communicating with the potential leads rather than making calls to everyone.</a:t>
            </a:r>
          </a:p>
          <a:p>
            <a:endParaRPr lang="en-IN" sz="1800" dirty="0" smtClean="0"/>
          </a:p>
          <a:p>
            <a:endParaRPr lang="en-IN" sz="1800" dirty="0"/>
          </a:p>
        </p:txBody>
      </p:sp>
      <p:sp>
        <p:nvSpPr>
          <p:cNvPr id="4" name="Content Placeholder 2"/>
          <p:cNvSpPr txBox="1">
            <a:spLocks/>
          </p:cNvSpPr>
          <p:nvPr/>
        </p:nvSpPr>
        <p:spPr>
          <a:xfrm>
            <a:off x="548640" y="4489704"/>
            <a:ext cx="10515600" cy="19394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b="1" dirty="0" smtClean="0"/>
              <a:t>Business Objective:</a:t>
            </a:r>
            <a:endParaRPr lang="en-US" sz="1800" b="1" dirty="0" smtClean="0"/>
          </a:p>
          <a:p>
            <a:r>
              <a:rPr lang="en-US" sz="1800" dirty="0" smtClean="0"/>
              <a:t>X education wants to know most promising leads.</a:t>
            </a:r>
          </a:p>
          <a:p>
            <a:r>
              <a:rPr lang="en-US" sz="1800" dirty="0" smtClean="0"/>
              <a:t>For that they want to build a Model which identifies the hot leads.</a:t>
            </a:r>
          </a:p>
          <a:p>
            <a:r>
              <a:rPr lang="en-US" sz="1800" dirty="0" smtClean="0"/>
              <a:t>Deployment of the model for the future use.</a:t>
            </a:r>
            <a:endParaRPr lang="en-IN" sz="1800" dirty="0" smtClean="0"/>
          </a:p>
          <a:p>
            <a:endParaRPr lang="en-IN" sz="1800" dirty="0"/>
          </a:p>
        </p:txBody>
      </p:sp>
    </p:spTree>
    <p:extLst>
      <p:ext uri="{BB962C8B-B14F-4D97-AF65-F5344CB8AC3E}">
        <p14:creationId xmlns:p14="http://schemas.microsoft.com/office/powerpoint/2010/main" val="690245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82306"/>
          </a:xfrm>
        </p:spPr>
        <p:txBody>
          <a:bodyPr/>
          <a:lstStyle/>
          <a:p>
            <a:r>
              <a:rPr lang="en-IN" dirty="0"/>
              <a:t>Solution Methodology</a:t>
            </a:r>
          </a:p>
        </p:txBody>
      </p:sp>
      <p:sp>
        <p:nvSpPr>
          <p:cNvPr id="3" name="Content Placeholder 2"/>
          <p:cNvSpPr>
            <a:spLocks noGrp="1"/>
          </p:cNvSpPr>
          <p:nvPr>
            <p:ph idx="1"/>
          </p:nvPr>
        </p:nvSpPr>
        <p:spPr>
          <a:xfrm>
            <a:off x="777240" y="1417321"/>
            <a:ext cx="9272613" cy="2724912"/>
          </a:xfrm>
        </p:spPr>
        <p:txBody>
          <a:bodyPr>
            <a:normAutofit/>
          </a:bodyPr>
          <a:lstStyle/>
          <a:p>
            <a:r>
              <a:rPr lang="en-US" sz="1500" dirty="0" smtClean="0"/>
              <a:t>Data cleaning and data manipulation.</a:t>
            </a:r>
          </a:p>
          <a:p>
            <a:pPr lvl="1"/>
            <a:r>
              <a:rPr lang="en-US" sz="1500" dirty="0" smtClean="0"/>
              <a:t>Check and handle duplicate data. </a:t>
            </a:r>
          </a:p>
          <a:p>
            <a:pPr lvl="1"/>
            <a:r>
              <a:rPr lang="en-US" sz="1500" dirty="0" smtClean="0"/>
              <a:t>Check and handle NA values and missing values.</a:t>
            </a:r>
          </a:p>
          <a:p>
            <a:pPr lvl="1"/>
            <a:r>
              <a:rPr lang="en-US" sz="1500" dirty="0" smtClean="0"/>
              <a:t>Drop columns, if it contains large amount of missing values and not useful for the analysis.</a:t>
            </a:r>
          </a:p>
          <a:p>
            <a:pPr lvl="1"/>
            <a:r>
              <a:rPr lang="en-US" sz="1500" dirty="0" smtClean="0"/>
              <a:t>Imputation of the values, if necessary.</a:t>
            </a:r>
          </a:p>
          <a:p>
            <a:pPr lvl="1"/>
            <a:r>
              <a:rPr lang="en-US" sz="1500" dirty="0" smtClean="0"/>
              <a:t>Check and handle outliers in data.</a:t>
            </a:r>
            <a:endParaRPr lang="en-IN" sz="1500" dirty="0" smtClean="0"/>
          </a:p>
        </p:txBody>
      </p:sp>
      <p:sp>
        <p:nvSpPr>
          <p:cNvPr id="4" name="Content Placeholder 2"/>
          <p:cNvSpPr txBox="1">
            <a:spLocks/>
          </p:cNvSpPr>
          <p:nvPr/>
        </p:nvSpPr>
        <p:spPr>
          <a:xfrm>
            <a:off x="646111" y="3593592"/>
            <a:ext cx="9272613" cy="31607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IN" sz="1500" dirty="0" smtClean="0"/>
              <a:t>EDA</a:t>
            </a:r>
          </a:p>
          <a:p>
            <a:pPr lvl="1"/>
            <a:r>
              <a:rPr lang="en-IN" sz="1300" dirty="0" smtClean="0"/>
              <a:t>Univariate </a:t>
            </a:r>
            <a:r>
              <a:rPr lang="en-IN" sz="1300" dirty="0"/>
              <a:t>data analysis: value count, distribution of variable etc</a:t>
            </a:r>
            <a:r>
              <a:rPr lang="en-IN" sz="1300" dirty="0" smtClean="0"/>
              <a:t>.</a:t>
            </a:r>
          </a:p>
          <a:p>
            <a:pPr lvl="1"/>
            <a:r>
              <a:rPr lang="en-IN" sz="1300" dirty="0" smtClean="0"/>
              <a:t>Bivariate </a:t>
            </a:r>
            <a:r>
              <a:rPr lang="en-IN" sz="1300" dirty="0"/>
              <a:t>data analysis: correlation coefficients and pattern between the variables etc</a:t>
            </a:r>
            <a:r>
              <a:rPr lang="en-IN" sz="1300" dirty="0" smtClean="0"/>
              <a:t>.</a:t>
            </a:r>
          </a:p>
          <a:p>
            <a:r>
              <a:rPr lang="en-IN" sz="1500" dirty="0" smtClean="0"/>
              <a:t>Feature </a:t>
            </a:r>
            <a:r>
              <a:rPr lang="en-IN" sz="1500" dirty="0"/>
              <a:t>Scaling &amp; Dummy Variables and encoding of the data</a:t>
            </a:r>
            <a:r>
              <a:rPr lang="en-IN" sz="1500" dirty="0" smtClean="0"/>
              <a:t>.</a:t>
            </a:r>
          </a:p>
          <a:p>
            <a:r>
              <a:rPr lang="en-IN" sz="1500" dirty="0" smtClean="0"/>
              <a:t>Classification </a:t>
            </a:r>
            <a:r>
              <a:rPr lang="en-IN" sz="1500" dirty="0"/>
              <a:t>technique: logistic regression used for the model making and prediction</a:t>
            </a:r>
            <a:r>
              <a:rPr lang="en-IN" sz="1500" dirty="0" smtClean="0"/>
              <a:t>.</a:t>
            </a:r>
          </a:p>
          <a:p>
            <a:r>
              <a:rPr lang="en-IN" sz="1500" dirty="0" smtClean="0"/>
              <a:t>Validation </a:t>
            </a:r>
            <a:r>
              <a:rPr lang="en-IN" sz="1500" dirty="0"/>
              <a:t>of the model</a:t>
            </a:r>
            <a:r>
              <a:rPr lang="en-IN" sz="1500" dirty="0" smtClean="0"/>
              <a:t>.</a:t>
            </a:r>
          </a:p>
          <a:p>
            <a:r>
              <a:rPr lang="en-IN" sz="1500" dirty="0" smtClean="0"/>
              <a:t>Model </a:t>
            </a:r>
            <a:r>
              <a:rPr lang="en-IN" sz="1500" dirty="0"/>
              <a:t>presentation</a:t>
            </a:r>
            <a:r>
              <a:rPr lang="en-IN" sz="1500" dirty="0" smtClean="0"/>
              <a:t>.</a:t>
            </a:r>
          </a:p>
          <a:p>
            <a:r>
              <a:rPr lang="en-IN" sz="1500" dirty="0" smtClean="0"/>
              <a:t>Conclusions </a:t>
            </a:r>
            <a:r>
              <a:rPr lang="en-IN" sz="1500" dirty="0"/>
              <a:t>and recommendations.</a:t>
            </a:r>
            <a:endParaRPr lang="en-IN" sz="1500" dirty="0" smtClean="0"/>
          </a:p>
        </p:txBody>
      </p:sp>
    </p:spTree>
    <p:extLst>
      <p:ext uri="{BB962C8B-B14F-4D97-AF65-F5344CB8AC3E}">
        <p14:creationId xmlns:p14="http://schemas.microsoft.com/office/powerpoint/2010/main" val="2541184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Manipulation</a:t>
            </a:r>
          </a:p>
        </p:txBody>
      </p:sp>
      <p:sp>
        <p:nvSpPr>
          <p:cNvPr id="3" name="Content Placeholder 2"/>
          <p:cNvSpPr>
            <a:spLocks noGrp="1"/>
          </p:cNvSpPr>
          <p:nvPr>
            <p:ph idx="1"/>
          </p:nvPr>
        </p:nvSpPr>
        <p:spPr>
          <a:xfrm>
            <a:off x="646112" y="1453896"/>
            <a:ext cx="9403742" cy="4794503"/>
          </a:xfrm>
        </p:spPr>
        <p:txBody>
          <a:bodyPr>
            <a:normAutofit/>
          </a:bodyPr>
          <a:lstStyle/>
          <a:p>
            <a:r>
              <a:rPr lang="en-US" sz="1800" dirty="0"/>
              <a:t>Total Number of Rows =37, Total Number of Columns =9240</a:t>
            </a:r>
            <a:r>
              <a:rPr lang="en-US" sz="1800" dirty="0" smtClean="0"/>
              <a:t>.</a:t>
            </a:r>
          </a:p>
          <a:p>
            <a:r>
              <a:rPr lang="en-US" sz="1800" dirty="0" smtClean="0"/>
              <a:t>Single </a:t>
            </a:r>
            <a:r>
              <a:rPr lang="en-US" sz="1800" dirty="0"/>
              <a:t>value features like “Magazine”, “Receive More Updates About Our Courses”, “Update me on Supply</a:t>
            </a:r>
            <a:r>
              <a:rPr lang="en-US" sz="1800" dirty="0" smtClean="0"/>
              <a:t>”</a:t>
            </a:r>
          </a:p>
          <a:p>
            <a:r>
              <a:rPr lang="en-US" sz="1800" dirty="0" smtClean="0"/>
              <a:t>Chain </a:t>
            </a:r>
            <a:r>
              <a:rPr lang="en-US" sz="1800" dirty="0"/>
              <a:t>Content”, “Get updates on DM Content”, “I agree to pay the amount through </a:t>
            </a:r>
            <a:r>
              <a:rPr lang="en-US" sz="1800" dirty="0" err="1"/>
              <a:t>cheque</a:t>
            </a:r>
            <a:r>
              <a:rPr lang="en-US" sz="1800" dirty="0"/>
              <a:t>” etc. have been dropped</a:t>
            </a:r>
            <a:r>
              <a:rPr lang="en-US" sz="1800" dirty="0" smtClean="0"/>
              <a:t>.</a:t>
            </a:r>
          </a:p>
          <a:p>
            <a:r>
              <a:rPr lang="en-US" sz="1800" dirty="0" smtClean="0"/>
              <a:t>Removing </a:t>
            </a:r>
            <a:r>
              <a:rPr lang="en-US" sz="1800" dirty="0"/>
              <a:t>the “Prospect ID” and “Lead Number” which is not necessary for the analysis</a:t>
            </a:r>
            <a:r>
              <a:rPr lang="en-US" sz="1800" dirty="0" smtClean="0"/>
              <a:t>.</a:t>
            </a:r>
          </a:p>
          <a:p>
            <a:r>
              <a:rPr lang="en-US" sz="1800" dirty="0" smtClean="0"/>
              <a:t>After </a:t>
            </a:r>
            <a:r>
              <a:rPr lang="en-US" sz="1800" dirty="0"/>
              <a:t>checking for the value counts for some of the object type variables, we find some of the features which has no enough variance, which we have dropped, the features are: “Do Not Call”, “What matters most to you in choosing course”, “Search”, “Newspaper Article”, “X Education Forums”, “Newspaper”, “Digital Advertisement” etc</a:t>
            </a:r>
            <a:r>
              <a:rPr lang="en-US" sz="1800" dirty="0" smtClean="0"/>
              <a:t>.</a:t>
            </a:r>
          </a:p>
          <a:p>
            <a:r>
              <a:rPr lang="en-US" sz="1800" dirty="0" smtClean="0"/>
              <a:t>Dropping </a:t>
            </a:r>
            <a:r>
              <a:rPr lang="en-US" sz="1800" dirty="0"/>
              <a:t>the columns having more than 35% as missing value such as ‘How did you hear about X Education’ and ‘Lead Profile’</a:t>
            </a:r>
            <a:endParaRPr lang="en-IN" sz="1800" dirty="0"/>
          </a:p>
        </p:txBody>
      </p:sp>
    </p:spTree>
    <p:extLst>
      <p:ext uri="{BB962C8B-B14F-4D97-AF65-F5344CB8AC3E}">
        <p14:creationId xmlns:p14="http://schemas.microsoft.com/office/powerpoint/2010/main" val="2062537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EDA</a:t>
            </a:r>
          </a:p>
        </p:txBody>
      </p:sp>
      <p:pic>
        <p:nvPicPr>
          <p:cNvPr id="4" name="Picture 3"/>
          <p:cNvPicPr>
            <a:picLocks noChangeAspect="1"/>
          </p:cNvPicPr>
          <p:nvPr/>
        </p:nvPicPr>
        <p:blipFill rotWithShape="1">
          <a:blip r:embed="rId2"/>
          <a:srcRect b="618"/>
          <a:stretch/>
        </p:blipFill>
        <p:spPr>
          <a:xfrm>
            <a:off x="1002792" y="1158049"/>
            <a:ext cx="6632448" cy="5503444"/>
          </a:xfrm>
          <a:prstGeom prst="rect">
            <a:avLst/>
          </a:prstGeom>
        </p:spPr>
      </p:pic>
    </p:spTree>
    <p:extLst>
      <p:ext uri="{BB962C8B-B14F-4D97-AF65-F5344CB8AC3E}">
        <p14:creationId xmlns:p14="http://schemas.microsoft.com/office/powerpoint/2010/main" val="2805967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65760" y="219455"/>
            <a:ext cx="8586216" cy="3056953"/>
          </a:xfrm>
          <a:prstGeom prst="rect">
            <a:avLst/>
          </a:prstGeom>
        </p:spPr>
      </p:pic>
      <p:pic>
        <p:nvPicPr>
          <p:cNvPr id="5" name="Picture 4"/>
          <p:cNvPicPr>
            <a:picLocks noChangeAspect="1"/>
          </p:cNvPicPr>
          <p:nvPr/>
        </p:nvPicPr>
        <p:blipFill>
          <a:blip r:embed="rId3"/>
          <a:stretch>
            <a:fillRect/>
          </a:stretch>
        </p:blipFill>
        <p:spPr>
          <a:xfrm>
            <a:off x="2037512" y="3602737"/>
            <a:ext cx="4827918" cy="3096958"/>
          </a:xfrm>
          <a:prstGeom prst="rect">
            <a:avLst/>
          </a:prstGeom>
        </p:spPr>
      </p:pic>
    </p:spTree>
    <p:extLst>
      <p:ext uri="{BB962C8B-B14F-4D97-AF65-F5344CB8AC3E}">
        <p14:creationId xmlns:p14="http://schemas.microsoft.com/office/powerpoint/2010/main" val="1155851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Categorical Variable Relation</a:t>
            </a:r>
          </a:p>
        </p:txBody>
      </p:sp>
      <p:pic>
        <p:nvPicPr>
          <p:cNvPr id="4" name="Picture 3"/>
          <p:cNvPicPr>
            <a:picLocks noChangeAspect="1"/>
          </p:cNvPicPr>
          <p:nvPr/>
        </p:nvPicPr>
        <p:blipFill>
          <a:blip r:embed="rId2"/>
          <a:stretch>
            <a:fillRect/>
          </a:stretch>
        </p:blipFill>
        <p:spPr>
          <a:xfrm>
            <a:off x="915078" y="1270000"/>
            <a:ext cx="7506546" cy="5495061"/>
          </a:xfrm>
          <a:prstGeom prst="rect">
            <a:avLst/>
          </a:prstGeom>
        </p:spPr>
      </p:pic>
    </p:spTree>
    <p:extLst>
      <p:ext uri="{BB962C8B-B14F-4D97-AF65-F5344CB8AC3E}">
        <p14:creationId xmlns:p14="http://schemas.microsoft.com/office/powerpoint/2010/main" val="2788224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15634" y="932689"/>
            <a:ext cx="8715449" cy="4780978"/>
          </a:xfrm>
          <a:prstGeom prst="rect">
            <a:avLst/>
          </a:prstGeom>
        </p:spPr>
      </p:pic>
    </p:spTree>
    <p:extLst>
      <p:ext uri="{BB962C8B-B14F-4D97-AF65-F5344CB8AC3E}">
        <p14:creationId xmlns:p14="http://schemas.microsoft.com/office/powerpoint/2010/main" val="284258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12063" y="418147"/>
            <a:ext cx="7877559" cy="5918645"/>
          </a:xfrm>
          <a:prstGeom prst="rect">
            <a:avLst/>
          </a:prstGeom>
        </p:spPr>
      </p:pic>
    </p:spTree>
    <p:extLst>
      <p:ext uri="{BB962C8B-B14F-4D97-AF65-F5344CB8AC3E}">
        <p14:creationId xmlns:p14="http://schemas.microsoft.com/office/powerpoint/2010/main" val="4051354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TotalTime>
  <Words>703</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Lead Score Case Study</vt:lpstr>
      <vt:lpstr>Problem Statement</vt:lpstr>
      <vt:lpstr>Solution Methodology</vt:lpstr>
      <vt:lpstr>Data Manipulation</vt:lpstr>
      <vt:lpstr>EDA</vt:lpstr>
      <vt:lpstr>PowerPoint Presentation</vt:lpstr>
      <vt:lpstr>Categorical Variable Relation</vt:lpstr>
      <vt:lpstr>PowerPoint Presentation</vt:lpstr>
      <vt:lpstr>PowerPoint Presentation</vt:lpstr>
      <vt:lpstr>Data Conversion</vt:lpstr>
      <vt:lpstr>Model Building</vt:lpstr>
      <vt:lpstr>ROC Curve</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Microsoft account</dc:creator>
  <cp:lastModifiedBy>Microsoft account</cp:lastModifiedBy>
  <cp:revision>4</cp:revision>
  <dcterms:created xsi:type="dcterms:W3CDTF">2023-11-19T13:11:02Z</dcterms:created>
  <dcterms:modified xsi:type="dcterms:W3CDTF">2023-11-19T13:41:27Z</dcterms:modified>
</cp:coreProperties>
</file>