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T Sans Narrow" panose="020B0506020203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670A28-79A6-4391-AD5C-22C14CC63427}">
  <a:tblStyle styleId="{AF670A28-79A6-4391-AD5C-22C14CC634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71" autoAdjust="0"/>
  </p:normalViewPr>
  <p:slideViewPr>
    <p:cSldViewPr snapToGrid="0">
      <p:cViewPr varScale="1">
        <p:scale>
          <a:sx n="108" d="100"/>
          <a:sy n="108" d="100"/>
        </p:scale>
        <p:origin x="170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b7ed2edf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b7ed2edf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Calibri"/>
                <a:ea typeface="Calibri"/>
                <a:cs typeface="Calibri"/>
                <a:sym typeface="Calibri"/>
              </a:rPr>
              <a:t>Positive Coefficients: A positive coefficient suggests that an increase in the feature's value is associated with a higher probability of the positive outcome (RBI = 1). </a:t>
            </a:r>
            <a:endParaRPr sz="1200" dirty="0">
              <a:latin typeface="Calibri"/>
              <a:ea typeface="Calibri"/>
              <a:cs typeface="Calibri"/>
              <a:sym typeface="Calibri"/>
            </a:endParaRPr>
          </a:p>
          <a:p>
            <a:pPr marL="0" lvl="0" indent="0" algn="l" rtl="0">
              <a:spcBef>
                <a:spcPts val="0"/>
              </a:spcBef>
              <a:spcAft>
                <a:spcPts val="0"/>
              </a:spcAft>
              <a:buNone/>
            </a:pPr>
            <a:endParaRPr lang="en" sz="1200" dirty="0">
              <a:latin typeface="Calibri"/>
              <a:ea typeface="Calibri"/>
              <a:cs typeface="Calibri"/>
              <a:sym typeface="Calibri"/>
            </a:endParaRPr>
          </a:p>
          <a:p>
            <a:pPr marL="0" lvl="0" indent="0" algn="l" rtl="0">
              <a:spcBef>
                <a:spcPts val="0"/>
              </a:spcBef>
              <a:spcAft>
                <a:spcPts val="0"/>
              </a:spcAft>
              <a:buNone/>
            </a:pPr>
            <a:r>
              <a:rPr lang="en" sz="1200" dirty="0">
                <a:latin typeface="Calibri"/>
                <a:ea typeface="Calibri"/>
                <a:cs typeface="Calibri"/>
                <a:sym typeface="Calibri"/>
              </a:rPr>
              <a:t>Negative Coefficients: A negative coefficient implies that an increase in the feature's value is associated with a lower probability of the positive outcome. </a:t>
            </a:r>
            <a:endParaRPr sz="1200" dirty="0">
              <a:latin typeface="Calibri"/>
              <a:ea typeface="Calibri"/>
              <a:cs typeface="Calibri"/>
              <a:sym typeface="Calibri"/>
            </a:endParaRPr>
          </a:p>
          <a:p>
            <a:pPr marL="0" lvl="0" indent="0" algn="l" rtl="0">
              <a:spcBef>
                <a:spcPts val="0"/>
              </a:spcBef>
              <a:spcAft>
                <a:spcPts val="0"/>
              </a:spcAft>
              <a:buNone/>
            </a:pPr>
            <a:endParaRPr lang="en" sz="1200" dirty="0">
              <a:latin typeface="Calibri"/>
              <a:ea typeface="Calibri"/>
              <a:cs typeface="Calibri"/>
              <a:sym typeface="Calibri"/>
            </a:endParaRPr>
          </a:p>
          <a:p>
            <a:pPr marL="0" lvl="0" indent="0" algn="l" rtl="0">
              <a:spcBef>
                <a:spcPts val="0"/>
              </a:spcBef>
              <a:spcAft>
                <a:spcPts val="0"/>
              </a:spcAft>
              <a:buNone/>
            </a:pPr>
            <a:r>
              <a:rPr lang="en-US" sz="1200" dirty="0">
                <a:latin typeface="Calibri"/>
                <a:ea typeface="Calibri"/>
                <a:cs typeface="Calibri"/>
                <a:sym typeface="Calibri"/>
              </a:rPr>
              <a:t>The odds of a batter scoring an RBI when third base is occupied are 9.25 times higher compared to when third base is unoccupied. This makes sense coz that having a runner on third base creates more opportunities for RBIs, as even a simple sacrifice fly or ground ball can drive in the run.</a:t>
            </a:r>
          </a:p>
          <a:p>
            <a:pPr marL="0" lvl="0" indent="0" algn="l" rtl="0">
              <a:spcBef>
                <a:spcPts val="0"/>
              </a:spcBef>
              <a:spcAft>
                <a:spcPts val="0"/>
              </a:spcAft>
              <a:buNone/>
            </a:pPr>
            <a:r>
              <a:rPr lang="en-US" sz="1200" dirty="0">
                <a:latin typeface="Calibri"/>
                <a:ea typeface="Calibri"/>
                <a:cs typeface="Calibri"/>
                <a:sym typeface="Calibri"/>
              </a:rPr>
              <a:t>The odds of a left-handed batter scoring an RBI are 11.5% times lower than the odds for a right-handed batter.</a:t>
            </a:r>
          </a:p>
          <a:p>
            <a:pPr marL="0" lvl="0" indent="0" algn="l" rtl="0">
              <a:spcBef>
                <a:spcPts val="0"/>
              </a:spcBef>
              <a:spcAft>
                <a:spcPts val="0"/>
              </a:spcAft>
              <a:buNone/>
            </a:pPr>
            <a:r>
              <a:rPr lang="en-US" sz="1200" dirty="0">
                <a:latin typeface="Calibri"/>
                <a:ea typeface="Calibri"/>
                <a:cs typeface="Calibri"/>
                <a:sym typeface="Calibri"/>
              </a:rPr>
              <a:t>The odds of a batter scoring an RBI are 49% higher when the first base is occupied compared to when the first base is empty.</a:t>
            </a:r>
            <a:endParaRPr sz="1200" dirty="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b7ed2edf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b7ed2ed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b7ed2edf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b7ed2edf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rgbClr val="695D46"/>
                </a:solidFill>
                <a:latin typeface="Open Sans"/>
                <a:ea typeface="Open Sans"/>
                <a:cs typeface="Open Sans"/>
                <a:sym typeface="Open Sans"/>
              </a:rPr>
              <a:t>The precision of class 1 is 0.45. This value represents the number of correctly identified "1s" divided by the total number of times the classifier predicted "1," whether correctly or incorrectly. Therefore, this indicates that the classifier correctly identified "1s" 45% of the time it predicted a "1".</a:t>
            </a:r>
            <a:endParaRPr sz="1200" dirty="0">
              <a:solidFill>
                <a:srgbClr val="695D46"/>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200" dirty="0">
              <a:solidFill>
                <a:srgbClr val="695D46"/>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dirty="0">
                <a:solidFill>
                  <a:srgbClr val="695D46"/>
                </a:solidFill>
                <a:latin typeface="Open Sans"/>
                <a:ea typeface="Open Sans"/>
                <a:cs typeface="Open Sans"/>
                <a:sym typeface="Open Sans"/>
              </a:rPr>
              <a:t>The sensitivity as indicated by recall of class 0 is 92% and the specificity as indicated by recall of class 1 is 38% which is quite low. The specificity is quite improved compared to the other 2 models.</a:t>
            </a:r>
            <a:endParaRPr sz="1200" dirty="0">
              <a:solidFill>
                <a:srgbClr val="695D46"/>
              </a:solidFill>
              <a:latin typeface="Open Sans"/>
              <a:ea typeface="Open Sans"/>
              <a:cs typeface="Open Sans"/>
              <a:sym typeface="Open Sans"/>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b7ed2edf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b7ed2ed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can further be improved by adding more relevant variables like pitch type and pitch sequence. Also the model can be tuned by specifying the model criterion for pruning such as </a:t>
            </a:r>
            <a:r>
              <a:rPr lang="en-US" dirty="0" err="1"/>
              <a:t>gini</a:t>
            </a:r>
            <a:r>
              <a:rPr lang="en-US" dirty="0"/>
              <a:t> or entropy.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590ed7d9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590ed7d9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f3085d82c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f3085d82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bb2c4dbd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bb2c4dbd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f4a51e21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f4a51e21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f4a51e21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f4a51e21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b7ed2ed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b7ed2ed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2222"/>
                </a:solidFill>
                <a:effectLst/>
                <a:highlight>
                  <a:srgbClr val="FFFFFF"/>
                </a:highlight>
                <a:latin typeface="Arial" panose="020B0604020202020204" pitchFamily="34" charset="0"/>
              </a:rPr>
              <a:t>The game data is captured by the NCAA's </a:t>
            </a:r>
            <a:r>
              <a:rPr lang="en-US" b="0" i="0" dirty="0" err="1">
                <a:solidFill>
                  <a:srgbClr val="222222"/>
                </a:solidFill>
                <a:effectLst/>
                <a:highlight>
                  <a:srgbClr val="FFFFFF"/>
                </a:highlight>
                <a:latin typeface="Arial" panose="020B0604020202020204" pitchFamily="34" charset="0"/>
              </a:rPr>
              <a:t>Statcast</a:t>
            </a:r>
            <a:r>
              <a:rPr lang="en-US" b="0" i="0" dirty="0">
                <a:solidFill>
                  <a:srgbClr val="222222"/>
                </a:solidFill>
                <a:effectLst/>
                <a:highlight>
                  <a:srgbClr val="FFFFFF"/>
                </a:highlight>
                <a:latin typeface="Arial" panose="020B0604020202020204" pitchFamily="34" charset="0"/>
              </a:rPr>
              <a:t> software, which generates an XML file for every game played by our team.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f4a51e21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f4a51e21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main deliverables – 1 . Advanced stats 2. predictive modeling on RBI </a:t>
            </a:r>
          </a:p>
          <a:p>
            <a:pPr marL="0" lvl="0" indent="0" algn="l" rtl="0">
              <a:spcBef>
                <a:spcPts val="0"/>
              </a:spcBef>
              <a:spcAft>
                <a:spcPts val="0"/>
              </a:spcAft>
              <a:buNone/>
            </a:pPr>
            <a:r>
              <a:rPr lang="en-US" dirty="0"/>
              <a:t>First deliverable – step 1 : extract attributes from XML tag</a:t>
            </a:r>
          </a:p>
          <a:p>
            <a:pPr marL="0" lvl="0" indent="0" algn="l" rtl="0">
              <a:spcBef>
                <a:spcPts val="0"/>
              </a:spcBef>
              <a:spcAft>
                <a:spcPts val="0"/>
              </a:spcAft>
              <a:buNone/>
            </a:pPr>
            <a:r>
              <a:rPr lang="en-US" dirty="0"/>
              <a:t>Step 2 : Collecting the formulas for advanced stats and computing them using the counts in the previous step</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3085d82c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3085d82c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000000"/>
                </a:solidFill>
                <a:effectLst/>
                <a:highlight>
                  <a:srgbClr val="F7F7F7"/>
                </a:highlight>
                <a:latin typeface="Courier New" panose="02070309020205020404" pitchFamily="49" charset="0"/>
              </a:rPr>
              <a:t>2 main tags that we used for getting counts – player tag as shown here and other one is a play tag containing play by play data for every half innings.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err="1">
                <a:solidFill>
                  <a:srgbClr val="000000"/>
                </a:solidFill>
                <a:effectLst/>
                <a:highlight>
                  <a:srgbClr val="F7F7F7"/>
                </a:highlight>
                <a:latin typeface="Courier New" panose="02070309020205020404" pitchFamily="49" charset="0"/>
              </a:rPr>
              <a:t>xml.etree.ElementTree</a:t>
            </a:r>
            <a:r>
              <a:rPr lang="en-US" b="0" dirty="0">
                <a:solidFill>
                  <a:srgbClr val="000000"/>
                </a:solidFill>
                <a:effectLst/>
                <a:highlight>
                  <a:srgbClr val="F7F7F7"/>
                </a:highlight>
                <a:latin typeface="Courier New" panose="02070309020205020404" pitchFamily="49" charset="0"/>
              </a:rPr>
              <a:t> parse function came in handy to extract necessary attributes to generate the basic counting stats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3085d82c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f3085d82c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f3085d82c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f3085d82c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baseline="0" dirty="0">
                <a:solidFill>
                  <a:srgbClr val="000000"/>
                </a:solidFill>
                <a:latin typeface="Calibri" panose="020F0502020204030204" pitchFamily="34" charset="0"/>
              </a:rPr>
              <a:t>provides insights on how a player can contribute to the team’s offense by driving in runs given the situation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b7ed2edf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b7ed2edf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643charts.com/web-applic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coreyhanson.com/blog/getting-started-using-pythons-elementtree-to-navigate-xml-files/" TargetMode="External"/><Relationship Id="rId4" Type="http://schemas.openxmlformats.org/officeDocument/2006/relationships/hyperlink" Target="https://legacy.baseballprospectus.com/glossar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OU Baseball Analytics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Aswini Sivakumar</a:t>
            </a:r>
            <a:endParaRPr/>
          </a:p>
        </p:txBody>
      </p:sp>
      <p:sp>
        <p:nvSpPr>
          <p:cNvPr id="68" name="Google Shape;68;p13"/>
          <p:cNvSpPr/>
          <p:nvPr/>
        </p:nvSpPr>
        <p:spPr>
          <a:xfrm>
            <a:off x="3238950" y="3394250"/>
            <a:ext cx="2666100" cy="2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Date Presented : 15, April, 2024</a:t>
            </a:r>
            <a:endParaRPr sz="11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pic>
        <p:nvPicPr>
          <p:cNvPr id="133" name="Google Shape;133;p22"/>
          <p:cNvPicPr preferRelativeResize="0"/>
          <p:nvPr/>
        </p:nvPicPr>
        <p:blipFill>
          <a:blip r:embed="rId3">
            <a:alphaModFix/>
          </a:blip>
          <a:stretch>
            <a:fillRect/>
          </a:stretch>
        </p:blipFill>
        <p:spPr>
          <a:xfrm>
            <a:off x="56575" y="1266325"/>
            <a:ext cx="4515425" cy="31213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572000" y="799899"/>
            <a:ext cx="2199100" cy="3386582"/>
          </a:xfrm>
          <a:prstGeom prst="rect">
            <a:avLst/>
          </a:prstGeom>
          <a:noFill/>
          <a:ln>
            <a:noFill/>
          </a:ln>
        </p:spPr>
      </p:pic>
      <p:pic>
        <p:nvPicPr>
          <p:cNvPr id="135" name="Google Shape;135;p22"/>
          <p:cNvPicPr preferRelativeResize="0"/>
          <p:nvPr/>
        </p:nvPicPr>
        <p:blipFill>
          <a:blip r:embed="rId5">
            <a:alphaModFix/>
          </a:blip>
          <a:stretch>
            <a:fillRect/>
          </a:stretch>
        </p:blipFill>
        <p:spPr>
          <a:xfrm>
            <a:off x="6771100" y="802138"/>
            <a:ext cx="2199100" cy="338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Classifier</a:t>
            </a:r>
            <a:endParaRPr/>
          </a:p>
        </p:txBody>
      </p:sp>
      <p:pic>
        <p:nvPicPr>
          <p:cNvPr id="142" name="Google Shape;142;p23"/>
          <p:cNvPicPr preferRelativeResize="0"/>
          <p:nvPr/>
        </p:nvPicPr>
        <p:blipFill>
          <a:blip r:embed="rId3">
            <a:alphaModFix/>
          </a:blip>
          <a:stretch>
            <a:fillRect/>
          </a:stretch>
        </p:blipFill>
        <p:spPr>
          <a:xfrm>
            <a:off x="311700" y="1266325"/>
            <a:ext cx="4549414" cy="3302700"/>
          </a:xfrm>
          <a:prstGeom prst="rect">
            <a:avLst/>
          </a:prstGeom>
          <a:noFill/>
          <a:ln>
            <a:noFill/>
          </a:ln>
        </p:spPr>
      </p:pic>
      <p:pic>
        <p:nvPicPr>
          <p:cNvPr id="143" name="Google Shape;143;p23"/>
          <p:cNvPicPr preferRelativeResize="0"/>
          <p:nvPr/>
        </p:nvPicPr>
        <p:blipFill>
          <a:blip r:embed="rId4">
            <a:alphaModFix/>
          </a:blip>
          <a:stretch>
            <a:fillRect/>
          </a:stretch>
        </p:blipFill>
        <p:spPr>
          <a:xfrm>
            <a:off x="5568363" y="930475"/>
            <a:ext cx="1724025" cy="363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pic>
        <p:nvPicPr>
          <p:cNvPr id="150" name="Google Shape;150;p24"/>
          <p:cNvPicPr preferRelativeResize="0"/>
          <p:nvPr/>
        </p:nvPicPr>
        <p:blipFill>
          <a:blip r:embed="rId3">
            <a:alphaModFix/>
          </a:blip>
          <a:stretch>
            <a:fillRect/>
          </a:stretch>
        </p:blipFill>
        <p:spPr>
          <a:xfrm>
            <a:off x="485763" y="1854363"/>
            <a:ext cx="4086225" cy="1914525"/>
          </a:xfrm>
          <a:prstGeom prst="rect">
            <a:avLst/>
          </a:prstGeom>
          <a:noFill/>
          <a:ln>
            <a:noFill/>
          </a:ln>
        </p:spPr>
      </p:pic>
      <p:sp>
        <p:nvSpPr>
          <p:cNvPr id="151" name="Google Shape;151;p24"/>
          <p:cNvSpPr txBox="1"/>
          <p:nvPr/>
        </p:nvSpPr>
        <p:spPr>
          <a:xfrm>
            <a:off x="4848075" y="1854375"/>
            <a:ext cx="3651300" cy="2992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Precision of class 1 is </a:t>
            </a:r>
            <a:r>
              <a:rPr lang="en" b="1">
                <a:solidFill>
                  <a:schemeClr val="dk2"/>
                </a:solidFill>
                <a:latin typeface="Open Sans"/>
                <a:ea typeface="Open Sans"/>
                <a:cs typeface="Open Sans"/>
                <a:sym typeface="Open Sans"/>
              </a:rPr>
              <a:t>0.45</a:t>
            </a:r>
            <a:endParaRPr b="1">
              <a:solidFill>
                <a:schemeClr val="dk2"/>
              </a:solidFill>
              <a:latin typeface="Open Sans"/>
              <a:ea typeface="Open Sans"/>
              <a:cs typeface="Open Sans"/>
              <a:sym typeface="Open Sans"/>
            </a:endParaRPr>
          </a:p>
          <a:p>
            <a:pPr marL="457200" lvl="0" indent="-317500" algn="l" rtl="0">
              <a:lnSpc>
                <a:spcPct val="2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Sensitivity is </a:t>
            </a:r>
            <a:r>
              <a:rPr lang="en" b="1">
                <a:solidFill>
                  <a:schemeClr val="dk2"/>
                </a:solidFill>
                <a:latin typeface="Open Sans"/>
                <a:ea typeface="Open Sans"/>
                <a:cs typeface="Open Sans"/>
                <a:sym typeface="Open Sans"/>
              </a:rPr>
              <a:t>92%</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marL="457200" lvl="0" indent="-317500" algn="l" rtl="0">
              <a:lnSpc>
                <a:spcPct val="2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Specificity is </a:t>
            </a:r>
            <a:r>
              <a:rPr lang="en" b="1">
                <a:solidFill>
                  <a:schemeClr val="dk2"/>
                </a:solidFill>
                <a:latin typeface="Open Sans"/>
                <a:ea typeface="Open Sans"/>
                <a:cs typeface="Open Sans"/>
                <a:sym typeface="Open Sans"/>
              </a:rPr>
              <a:t>38%</a:t>
            </a:r>
            <a:r>
              <a:rPr lang="en">
                <a:solidFill>
                  <a:schemeClr val="dk2"/>
                </a:solidFill>
                <a:latin typeface="Open Sans"/>
                <a:ea typeface="Open Sans"/>
                <a:cs typeface="Open Sans"/>
                <a:sym typeface="Open Sans"/>
              </a:rPr>
              <a:t> which is quite low</a:t>
            </a:r>
            <a:endParaRPr>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Analysis</a:t>
            </a:r>
            <a:endParaRPr/>
          </a:p>
        </p:txBody>
      </p:sp>
      <p:pic>
        <p:nvPicPr>
          <p:cNvPr id="158" name="Google Shape;158;p25"/>
          <p:cNvPicPr preferRelativeResize="0"/>
          <p:nvPr/>
        </p:nvPicPr>
        <p:blipFill>
          <a:blip r:embed="rId3">
            <a:alphaModFix/>
          </a:blip>
          <a:stretch>
            <a:fillRect/>
          </a:stretch>
        </p:blipFill>
        <p:spPr>
          <a:xfrm>
            <a:off x="371675" y="2637925"/>
            <a:ext cx="2037200" cy="1931100"/>
          </a:xfrm>
          <a:prstGeom prst="rect">
            <a:avLst/>
          </a:prstGeom>
          <a:noFill/>
          <a:ln>
            <a:noFill/>
          </a:ln>
        </p:spPr>
      </p:pic>
      <p:pic>
        <p:nvPicPr>
          <p:cNvPr id="159" name="Google Shape;159;p25"/>
          <p:cNvPicPr preferRelativeResize="0"/>
          <p:nvPr/>
        </p:nvPicPr>
        <p:blipFill>
          <a:blip r:embed="rId4">
            <a:alphaModFix/>
          </a:blip>
          <a:stretch>
            <a:fillRect/>
          </a:stretch>
        </p:blipFill>
        <p:spPr>
          <a:xfrm>
            <a:off x="2581925" y="2584488"/>
            <a:ext cx="1942450" cy="2037976"/>
          </a:xfrm>
          <a:prstGeom prst="rect">
            <a:avLst/>
          </a:prstGeom>
          <a:noFill/>
          <a:ln>
            <a:noFill/>
          </a:ln>
        </p:spPr>
      </p:pic>
      <p:pic>
        <p:nvPicPr>
          <p:cNvPr id="160" name="Google Shape;160;p25"/>
          <p:cNvPicPr preferRelativeResize="0"/>
          <p:nvPr/>
        </p:nvPicPr>
        <p:blipFill>
          <a:blip r:embed="rId5">
            <a:alphaModFix/>
          </a:blip>
          <a:stretch>
            <a:fillRect/>
          </a:stretch>
        </p:blipFill>
        <p:spPr>
          <a:xfrm>
            <a:off x="413425" y="1326275"/>
            <a:ext cx="3722575" cy="1211125"/>
          </a:xfrm>
          <a:prstGeom prst="rect">
            <a:avLst/>
          </a:prstGeom>
          <a:noFill/>
          <a:ln>
            <a:noFill/>
          </a:ln>
        </p:spPr>
      </p:pic>
      <p:pic>
        <p:nvPicPr>
          <p:cNvPr id="161" name="Google Shape;161;p25"/>
          <p:cNvPicPr preferRelativeResize="0"/>
          <p:nvPr/>
        </p:nvPicPr>
        <p:blipFill>
          <a:blip r:embed="rId6">
            <a:alphaModFix/>
          </a:blip>
          <a:stretch>
            <a:fillRect/>
          </a:stretch>
        </p:blipFill>
        <p:spPr>
          <a:xfrm>
            <a:off x="4957950" y="1326275"/>
            <a:ext cx="3063825" cy="3215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and Future Scope</a:t>
            </a:r>
            <a:endParaRPr/>
          </a:p>
        </p:txBody>
      </p:sp>
      <p:sp>
        <p:nvSpPr>
          <p:cNvPr id="174" name="Google Shape;174;p27"/>
          <p:cNvSpPr/>
          <p:nvPr/>
        </p:nvSpPr>
        <p:spPr>
          <a:xfrm>
            <a:off x="426125" y="1314350"/>
            <a:ext cx="3685800" cy="3147300"/>
          </a:xfrm>
          <a:prstGeom prst="roundRect">
            <a:avLst>
              <a:gd name="adj" fmla="val 16667"/>
            </a:avLst>
          </a:prstGeom>
          <a:solidFill>
            <a:schemeClr val="accent3"/>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pen Sans"/>
                <a:ea typeface="Open Sans"/>
                <a:cs typeface="Open Sans"/>
                <a:sym typeface="Open Sans"/>
              </a:rPr>
              <a:t>Limitations:</a:t>
            </a:r>
            <a:endParaRPr b="1" dirty="0">
              <a:latin typeface="Open Sans"/>
              <a:ea typeface="Open Sans"/>
              <a:cs typeface="Open Sans"/>
              <a:sym typeface="Open Sans"/>
            </a:endParaRPr>
          </a:p>
          <a:p>
            <a:pPr marL="0" lvl="0" indent="0" algn="l" rtl="0">
              <a:spcBef>
                <a:spcPts val="0"/>
              </a:spcBef>
              <a:spcAft>
                <a:spcPts val="0"/>
              </a:spcAft>
              <a:buNone/>
            </a:pPr>
            <a:endParaRPr b="1"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Current solution limited to XML files, potential changes in file format may require code adjustments.</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Lack of detailed pitch data restricts model sophistication for predicting outcomes like RBI.</a:t>
            </a:r>
            <a:endParaRPr dirty="0">
              <a:latin typeface="Open Sans"/>
              <a:ea typeface="Open Sans"/>
              <a:cs typeface="Open Sans"/>
              <a:sym typeface="Open Sans"/>
            </a:endParaRPr>
          </a:p>
          <a:p>
            <a:pPr marL="457200" lvl="0" indent="0" algn="l" rtl="0">
              <a:spcBef>
                <a:spcPts val="0"/>
              </a:spcBef>
              <a:spcAft>
                <a:spcPts val="0"/>
              </a:spcAft>
              <a:buNone/>
            </a:pPr>
            <a:endParaRPr b="1" dirty="0">
              <a:latin typeface="Open Sans"/>
              <a:ea typeface="Open Sans"/>
              <a:cs typeface="Open Sans"/>
              <a:sym typeface="Open Sans"/>
            </a:endParaRPr>
          </a:p>
        </p:txBody>
      </p:sp>
      <p:sp>
        <p:nvSpPr>
          <p:cNvPr id="175" name="Google Shape;175;p27"/>
          <p:cNvSpPr/>
          <p:nvPr/>
        </p:nvSpPr>
        <p:spPr>
          <a:xfrm>
            <a:off x="4749950" y="1338200"/>
            <a:ext cx="3685800" cy="3099600"/>
          </a:xfrm>
          <a:prstGeom prst="roundRect">
            <a:avLst>
              <a:gd name="adj" fmla="val 16667"/>
            </a:avLst>
          </a:prstGeom>
          <a:solidFill>
            <a:schemeClr val="accent3"/>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 b="1">
                <a:latin typeface="Open Sans"/>
                <a:ea typeface="Open Sans"/>
                <a:cs typeface="Open Sans"/>
                <a:sym typeface="Open Sans"/>
              </a:rPr>
              <a:t>Future scope: </a:t>
            </a:r>
            <a:endParaRPr b="1">
              <a:latin typeface="Open Sans"/>
              <a:ea typeface="Open Sans"/>
              <a:cs typeface="Open Sans"/>
              <a:sym typeface="Open Sans"/>
            </a:endParaRPr>
          </a:p>
          <a:p>
            <a:pPr marL="457200" lvl="0" indent="0" algn="l" rtl="0">
              <a:spcBef>
                <a:spcPts val="0"/>
              </a:spcBef>
              <a:spcAft>
                <a:spcPts val="0"/>
              </a:spcAft>
              <a:buNone/>
            </a:pPr>
            <a:endParaRPr b="1">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Integrate pitch type data to enhance predictive models.</a:t>
            </a:r>
            <a:endParaRPr>
              <a:latin typeface="Open Sans"/>
              <a:ea typeface="Open Sans"/>
              <a:cs typeface="Open Sans"/>
              <a:sym typeface="Open Sans"/>
            </a:endParaRPr>
          </a:p>
          <a:p>
            <a:pPr marL="9144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Include additional data sources like scouting reports and trackman data for deeper insights.</a:t>
            </a:r>
            <a:endParaRPr>
              <a:latin typeface="Open Sans"/>
              <a:ea typeface="Open Sans"/>
              <a:cs typeface="Open Sans"/>
              <a:sym typeface="Open Sans"/>
            </a:endParaRPr>
          </a:p>
          <a:p>
            <a:pPr marL="9144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Automate data processes for streamlined operations and timely insights.</a:t>
            </a:r>
            <a:endParaRPr>
              <a:latin typeface="Open Sans"/>
              <a:ea typeface="Open Sans"/>
              <a:cs typeface="Open Sans"/>
              <a:sym typeface="Open Sans"/>
            </a:endParaRPr>
          </a:p>
          <a:p>
            <a:pPr marL="457200" lvl="0" indent="0" algn="l" rtl="0">
              <a:spcBef>
                <a:spcPts val="0"/>
              </a:spcBef>
              <a:spcAft>
                <a:spcPts val="0"/>
              </a:spcAft>
              <a:buNone/>
            </a:pPr>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1" name="Google Shape;181;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0000"/>
                </a:solidFill>
                <a:latin typeface="Calibri"/>
                <a:ea typeface="Calibri"/>
                <a:cs typeface="Calibri"/>
                <a:sym typeface="Calibri"/>
              </a:rPr>
              <a:t>643 Charts. (2023). Interactive Stats – 6–4–3 Charts. Retrieved April 9, 2024 from 6–4–3 Charts: </a:t>
            </a:r>
            <a:r>
              <a:rPr lang="en" sz="1200" u="sng">
                <a:solidFill>
                  <a:schemeClr val="hlink"/>
                </a:solidFill>
                <a:latin typeface="Calibri"/>
                <a:ea typeface="Calibri"/>
                <a:cs typeface="Calibri"/>
                <a:sym typeface="Calibri"/>
                <a:hlinkClick r:id="rId3"/>
              </a:rPr>
              <a:t>https://643charts.com/web-application/</a:t>
            </a:r>
            <a:endParaRPr sz="1200">
              <a:solidFill>
                <a:srgbClr val="000000"/>
              </a:solidFill>
              <a:latin typeface="Calibri"/>
              <a:ea typeface="Calibri"/>
              <a:cs typeface="Calibri"/>
              <a:sym typeface="Calibri"/>
            </a:endParaRPr>
          </a:p>
          <a:p>
            <a:pPr marL="0" lvl="0" indent="0" algn="l" rtl="0">
              <a:spcBef>
                <a:spcPts val="1200"/>
              </a:spcBef>
              <a:spcAft>
                <a:spcPts val="0"/>
              </a:spcAft>
              <a:buNone/>
            </a:pPr>
            <a:r>
              <a:rPr lang="en" sz="1200">
                <a:solidFill>
                  <a:srgbClr val="000000"/>
                </a:solidFill>
                <a:latin typeface="Calibri"/>
                <a:ea typeface="Calibri"/>
                <a:cs typeface="Calibri"/>
                <a:sym typeface="Calibri"/>
              </a:rPr>
              <a:t>Baseball Prospectus. (2024). Glossary. Retrieved April 11, 2024 from Baseball Prospectus: </a:t>
            </a:r>
            <a:r>
              <a:rPr lang="en" sz="1200" u="sng">
                <a:solidFill>
                  <a:schemeClr val="hlink"/>
                </a:solidFill>
                <a:latin typeface="Calibri"/>
                <a:ea typeface="Calibri"/>
                <a:cs typeface="Calibri"/>
                <a:sym typeface="Calibri"/>
                <a:hlinkClick r:id="rId4"/>
              </a:rPr>
              <a:t>https://legacy.baseballprospectus.com/glossary/</a:t>
            </a:r>
            <a:endParaRPr sz="1200">
              <a:solidFill>
                <a:srgbClr val="000000"/>
              </a:solidFill>
              <a:latin typeface="Calibri"/>
              <a:ea typeface="Calibri"/>
              <a:cs typeface="Calibri"/>
              <a:sym typeface="Calibri"/>
            </a:endParaRPr>
          </a:p>
          <a:p>
            <a:pPr marL="0" lvl="0" indent="0" algn="l" rtl="0">
              <a:spcBef>
                <a:spcPts val="1200"/>
              </a:spcBef>
              <a:spcAft>
                <a:spcPts val="0"/>
              </a:spcAft>
              <a:buNone/>
            </a:pPr>
            <a:r>
              <a:rPr lang="en" sz="1200">
                <a:solidFill>
                  <a:srgbClr val="000000"/>
                </a:solidFill>
                <a:latin typeface="Calibri"/>
                <a:ea typeface="Calibri"/>
                <a:cs typeface="Calibri"/>
                <a:sym typeface="Calibri"/>
              </a:rPr>
              <a:t>Hanson, C. R. (2020, March 1). </a:t>
            </a:r>
            <a:r>
              <a:rPr lang="en" sz="1200" i="1">
                <a:solidFill>
                  <a:srgbClr val="000000"/>
                </a:solidFill>
                <a:latin typeface="Calibri"/>
                <a:ea typeface="Calibri"/>
                <a:cs typeface="Calibri"/>
                <a:sym typeface="Calibri"/>
              </a:rPr>
              <a:t>Getting started using Python’s ElementTree to navigate XML files</a:t>
            </a:r>
            <a:r>
              <a:rPr lang="en" sz="1200">
                <a:solidFill>
                  <a:srgbClr val="000000"/>
                </a:solidFill>
                <a:latin typeface="Calibri"/>
                <a:ea typeface="Calibri"/>
                <a:cs typeface="Calibri"/>
                <a:sym typeface="Calibri"/>
              </a:rPr>
              <a:t>. CoreyHanson. Retrieved April 11, 2024, from </a:t>
            </a:r>
            <a:r>
              <a:rPr lang="en" sz="1200" u="sng">
                <a:solidFill>
                  <a:schemeClr val="hlink"/>
                </a:solidFill>
                <a:latin typeface="Calibri"/>
                <a:ea typeface="Calibri"/>
                <a:cs typeface="Calibri"/>
                <a:sym typeface="Calibri"/>
                <a:hlinkClick r:id="rId5"/>
              </a:rPr>
              <a:t>https://coreyhanson.com/blog/getting-started-using-pythons-elementtree-to-navigate-xml-files/</a:t>
            </a:r>
            <a:endParaRPr sz="1200">
              <a:solidFill>
                <a:srgbClr val="000000"/>
              </a:solidFill>
              <a:latin typeface="Calibri"/>
              <a:ea typeface="Calibri"/>
              <a:cs typeface="Calibri"/>
              <a:sym typeface="Calibri"/>
            </a:endParaRPr>
          </a:p>
          <a:p>
            <a:pPr marL="457200" lvl="0" indent="-457200" algn="l" rtl="0">
              <a:lnSpc>
                <a:spcPct val="100000"/>
              </a:lnSpc>
              <a:spcBef>
                <a:spcPts val="1200"/>
              </a:spcBef>
              <a:spcAft>
                <a:spcPts val="0"/>
              </a:spcAft>
              <a:buNone/>
            </a:pPr>
            <a:r>
              <a:rPr lang="en" sz="1200">
                <a:solidFill>
                  <a:srgbClr val="000000"/>
                </a:solidFill>
                <a:latin typeface="Calibri"/>
                <a:ea typeface="Calibri"/>
                <a:cs typeface="Calibri"/>
                <a:sym typeface="Calibri"/>
              </a:rPr>
              <a:t>Lewis, M. (2003). Moneyball: The Art of Winning an Unfair Game. W. W. Norton &amp; Company.</a:t>
            </a:r>
            <a:endParaRPr sz="1200">
              <a:solidFill>
                <a:srgbClr val="000000"/>
              </a:solidFill>
              <a:latin typeface="Calibri"/>
              <a:ea typeface="Calibri"/>
              <a:cs typeface="Calibri"/>
              <a:sym typeface="Calibri"/>
            </a:endParaRPr>
          </a:p>
          <a:p>
            <a:pPr marL="457200" lvl="0" indent="-457200" algn="l" rtl="0">
              <a:lnSpc>
                <a:spcPct val="100000"/>
              </a:lnSpc>
              <a:spcBef>
                <a:spcPts val="0"/>
              </a:spcBef>
              <a:spcAft>
                <a:spcPts val="0"/>
              </a:spcAft>
              <a:buNone/>
            </a:pPr>
            <a:endParaRPr sz="1200">
              <a:solidFill>
                <a:srgbClr val="000000"/>
              </a:solidFill>
              <a:latin typeface="Calibri"/>
              <a:ea typeface="Calibri"/>
              <a:cs typeface="Calibri"/>
              <a:sym typeface="Calibri"/>
            </a:endParaRPr>
          </a:p>
          <a:p>
            <a:pPr marL="457200" lvl="0" indent="-457200" algn="l" rtl="0">
              <a:lnSpc>
                <a:spcPct val="100000"/>
              </a:lnSpc>
              <a:spcBef>
                <a:spcPts val="0"/>
              </a:spcBef>
              <a:spcAft>
                <a:spcPts val="0"/>
              </a:spcAft>
              <a:buNone/>
            </a:pPr>
            <a:r>
              <a:rPr lang="en" sz="1200">
                <a:solidFill>
                  <a:srgbClr val="000000"/>
                </a:solidFill>
                <a:latin typeface="Calibri"/>
                <a:ea typeface="Calibri"/>
                <a:cs typeface="Calibri"/>
                <a:sym typeface="Calibri"/>
              </a:rPr>
              <a:t>Thorn, J., &amp; Palmer, P. (1985). The Hidden Game of Baseball. Doubleday.</a:t>
            </a:r>
            <a:endParaRPr sz="12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1955450" y="1987575"/>
            <a:ext cx="4422900" cy="14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6040" b="0" i="1"/>
              <a:t>Thank you </a:t>
            </a:r>
            <a:endParaRPr sz="6040" b="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Organization</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Oakland University Athletics Baseball Team</a:t>
            </a:r>
            <a:endParaRPr/>
          </a:p>
          <a:p>
            <a:pPr marL="457200" lvl="0" indent="-342900" algn="just" rtl="0">
              <a:spcBef>
                <a:spcPts val="0"/>
              </a:spcBef>
              <a:spcAft>
                <a:spcPts val="0"/>
              </a:spcAft>
              <a:buSzPts val="1800"/>
              <a:buChar char="●"/>
            </a:pPr>
            <a:r>
              <a:rPr lang="en" b="1"/>
              <a:t>Conference champions</a:t>
            </a:r>
            <a:r>
              <a:rPr lang="en"/>
              <a:t> for the past </a:t>
            </a:r>
            <a:r>
              <a:rPr lang="en" b="1"/>
              <a:t>10 consecutive years</a:t>
            </a:r>
            <a:r>
              <a:rPr lang="en"/>
              <a:t>.</a:t>
            </a:r>
            <a:endParaRPr/>
          </a:p>
          <a:p>
            <a:pPr marL="457200" lvl="0" indent="-342900" algn="just" rtl="0">
              <a:spcBef>
                <a:spcPts val="0"/>
              </a:spcBef>
              <a:spcAft>
                <a:spcPts val="0"/>
              </a:spcAft>
              <a:buSzPts val="1800"/>
              <a:buChar char="●"/>
            </a:pPr>
            <a:r>
              <a:rPr lang="en"/>
              <a:t>Commitment to balancing sports excellence and academic goals.</a:t>
            </a:r>
            <a:endParaRPr/>
          </a:p>
          <a:p>
            <a:pPr marL="0" lvl="0" indent="0" algn="just" rtl="0">
              <a:spcBef>
                <a:spcPts val="1200"/>
              </a:spcBef>
              <a:spcAft>
                <a:spcPts val="0"/>
              </a:spcAft>
              <a:buNone/>
            </a:pPr>
            <a:r>
              <a:rPr lang="en" b="1"/>
              <a:t>Why stats in baseball?(Thorn &amp; Palmer, 1985)</a:t>
            </a:r>
            <a:endParaRPr/>
          </a:p>
          <a:p>
            <a:pPr marL="457200" lvl="0" indent="-342900" algn="just" rtl="0">
              <a:spcBef>
                <a:spcPts val="1200"/>
              </a:spcBef>
              <a:spcAft>
                <a:spcPts val="0"/>
              </a:spcAft>
              <a:buSzPts val="1800"/>
              <a:buChar char="●"/>
            </a:pPr>
            <a:r>
              <a:rPr lang="en"/>
              <a:t>Influence of movies like </a:t>
            </a:r>
            <a:r>
              <a:rPr lang="en" b="1"/>
              <a:t>Moneyball(Lewis, 2003)</a:t>
            </a:r>
            <a:r>
              <a:rPr lang="en"/>
              <a:t>.</a:t>
            </a:r>
            <a:endParaRPr/>
          </a:p>
          <a:p>
            <a:pPr marL="457200" lvl="0" indent="-342900" algn="just" rtl="0">
              <a:spcBef>
                <a:spcPts val="0"/>
              </a:spcBef>
              <a:spcAft>
                <a:spcPts val="0"/>
              </a:spcAft>
              <a:buSzPts val="1800"/>
              <a:buChar char="●"/>
            </a:pPr>
            <a:r>
              <a:rPr lang="en"/>
              <a:t>Introduction of </a:t>
            </a:r>
            <a:r>
              <a:rPr lang="en" b="1"/>
              <a:t>Sabermetrics </a:t>
            </a:r>
            <a:r>
              <a:rPr lang="en"/>
              <a:t>into mainstream baseball discussions.</a:t>
            </a:r>
            <a:endParaRPr/>
          </a:p>
          <a:p>
            <a:pPr marL="457200" lvl="0" indent="-342900" algn="just" rtl="0">
              <a:spcBef>
                <a:spcPts val="0"/>
              </a:spcBef>
              <a:spcAft>
                <a:spcPts val="0"/>
              </a:spcAft>
              <a:buSzPts val="1800"/>
              <a:buChar char="●"/>
            </a:pPr>
            <a:r>
              <a:rPr lang="en"/>
              <a:t>Shifting focus from just pleasing fans to strategic decision-making.</a:t>
            </a:r>
            <a:endParaRPr/>
          </a:p>
          <a:p>
            <a:pPr marL="457200" lvl="0" indent="-342900" algn="just" rtl="0">
              <a:spcBef>
                <a:spcPts val="0"/>
              </a:spcBef>
              <a:spcAft>
                <a:spcPts val="0"/>
              </a:spcAft>
              <a:buSzPts val="1800"/>
              <a:buChar char="●"/>
            </a:pPr>
            <a:r>
              <a:rPr lang="en"/>
              <a:t>Offering every team a fair shot.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Description</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Current reliance on a third-party system, 643 charts(643 Charts, 2023)</a:t>
            </a:r>
            <a:endParaRPr/>
          </a:p>
          <a:p>
            <a:pPr marL="457200" lvl="0" indent="-342900" algn="just" rtl="0">
              <a:spcBef>
                <a:spcPts val="0"/>
              </a:spcBef>
              <a:spcAft>
                <a:spcPts val="0"/>
              </a:spcAft>
              <a:buSzPts val="1800"/>
              <a:buChar char="●"/>
            </a:pPr>
            <a:r>
              <a:rPr lang="en"/>
              <a:t>High cost associated with the current application</a:t>
            </a:r>
            <a:endParaRPr/>
          </a:p>
          <a:p>
            <a:pPr marL="457200" lvl="0" indent="-342900" algn="just" rtl="0">
              <a:spcBef>
                <a:spcPts val="0"/>
              </a:spcBef>
              <a:spcAft>
                <a:spcPts val="0"/>
              </a:spcAft>
              <a:buSzPts val="1800"/>
              <a:buChar char="●"/>
            </a:pPr>
            <a:r>
              <a:rPr lang="en"/>
              <a:t>Desire to enhance team performance through in-house baseball analytics</a:t>
            </a:r>
            <a:endParaRPr/>
          </a:p>
          <a:p>
            <a:pPr marL="0" lvl="0" indent="0" algn="just" rtl="0">
              <a:spcBef>
                <a:spcPts val="1200"/>
              </a:spcBef>
              <a:spcAft>
                <a:spcPts val="0"/>
              </a:spcAft>
              <a:buNone/>
            </a:pPr>
            <a:r>
              <a:rPr lang="en" b="1"/>
              <a:t>Benefits of an in-house solution</a:t>
            </a:r>
            <a:endParaRPr b="1"/>
          </a:p>
          <a:p>
            <a:pPr marL="457200" lvl="0" indent="-342900" algn="just" rtl="0">
              <a:spcBef>
                <a:spcPts val="1200"/>
              </a:spcBef>
              <a:spcAft>
                <a:spcPts val="0"/>
              </a:spcAft>
              <a:buSzPts val="1800"/>
              <a:buChar char="●"/>
            </a:pPr>
            <a:r>
              <a:rPr lang="en"/>
              <a:t>Access to more advanced statistical metrics</a:t>
            </a:r>
            <a:endParaRPr/>
          </a:p>
          <a:p>
            <a:pPr marL="457200" lvl="0" indent="-342900" algn="just" rtl="0">
              <a:spcBef>
                <a:spcPts val="0"/>
              </a:spcBef>
              <a:spcAft>
                <a:spcPts val="0"/>
              </a:spcAft>
              <a:buSzPts val="1800"/>
              <a:buChar char="●"/>
            </a:pPr>
            <a:r>
              <a:rPr lang="en"/>
              <a:t>Quick updates with recent match data</a:t>
            </a:r>
            <a:endParaRPr/>
          </a:p>
          <a:p>
            <a:pPr marL="457200" lvl="0" indent="-342900" algn="just" rtl="0">
              <a:spcBef>
                <a:spcPts val="0"/>
              </a:spcBef>
              <a:spcAft>
                <a:spcPts val="0"/>
              </a:spcAft>
              <a:buSzPts val="1800"/>
              <a:buChar char="●"/>
            </a:pPr>
            <a:r>
              <a:rPr lang="en"/>
              <a:t>Cost-effective for informed and timely decisions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Organizational Sponsors</a:t>
            </a:r>
            <a:endParaRPr dirty="0"/>
          </a:p>
        </p:txBody>
      </p:sp>
      <p:graphicFrame>
        <p:nvGraphicFramePr>
          <p:cNvPr id="87" name="Google Shape;87;p16"/>
          <p:cNvGraphicFramePr/>
          <p:nvPr/>
        </p:nvGraphicFramePr>
        <p:xfrm>
          <a:off x="444150" y="1378975"/>
          <a:ext cx="8214600" cy="2360350"/>
        </p:xfrm>
        <a:graphic>
          <a:graphicData uri="http://schemas.openxmlformats.org/drawingml/2006/table">
            <a:tbl>
              <a:tblPr>
                <a:noFill/>
                <a:tableStyleId>{AF670A28-79A6-4391-AD5C-22C14CC63427}</a:tableStyleId>
              </a:tblPr>
              <a:tblGrid>
                <a:gridCol w="1616800">
                  <a:extLst>
                    <a:ext uri="{9D8B030D-6E8A-4147-A177-3AD203B41FA5}">
                      <a16:colId xmlns:a16="http://schemas.microsoft.com/office/drawing/2014/main" val="20000"/>
                    </a:ext>
                  </a:extLst>
                </a:gridCol>
                <a:gridCol w="2222350">
                  <a:extLst>
                    <a:ext uri="{9D8B030D-6E8A-4147-A177-3AD203B41FA5}">
                      <a16:colId xmlns:a16="http://schemas.microsoft.com/office/drawing/2014/main" val="20001"/>
                    </a:ext>
                  </a:extLst>
                </a:gridCol>
                <a:gridCol w="4375450">
                  <a:extLst>
                    <a:ext uri="{9D8B030D-6E8A-4147-A177-3AD203B41FA5}">
                      <a16:colId xmlns:a16="http://schemas.microsoft.com/office/drawing/2014/main" val="20002"/>
                    </a:ext>
                  </a:extLst>
                </a:gridCol>
              </a:tblGrid>
              <a:tr h="335950">
                <a:tc>
                  <a:txBody>
                    <a:bodyPr/>
                    <a:lstStyle/>
                    <a:p>
                      <a:pPr marL="0" lvl="0" indent="0" algn="ctr" rtl="0">
                        <a:spcBef>
                          <a:spcPts val="0"/>
                        </a:spcBef>
                        <a:spcAft>
                          <a:spcPts val="0"/>
                        </a:spcAft>
                        <a:buNone/>
                      </a:pPr>
                      <a:r>
                        <a:rPr lang="en" sz="1000" b="1">
                          <a:latin typeface="Calibri"/>
                          <a:ea typeface="Calibri"/>
                          <a:cs typeface="Calibri"/>
                          <a:sym typeface="Calibri"/>
                        </a:rPr>
                        <a:t>Role</a:t>
                      </a:r>
                      <a:endParaRPr sz="1000" b="1">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000" b="1">
                          <a:latin typeface="Calibri"/>
                          <a:ea typeface="Calibri"/>
                          <a:cs typeface="Calibri"/>
                          <a:sym typeface="Calibri"/>
                        </a:rPr>
                        <a:t>Name</a:t>
                      </a:r>
                      <a:endParaRPr sz="1000" b="1">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000" b="1">
                          <a:latin typeface="Calibri"/>
                          <a:ea typeface="Calibri"/>
                          <a:cs typeface="Calibri"/>
                          <a:sym typeface="Calibri"/>
                        </a:rPr>
                        <a:t>Responsibility</a:t>
                      </a:r>
                      <a:endParaRPr sz="1000" b="1">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7250">
                <a:tc>
                  <a:txBody>
                    <a:bodyPr/>
                    <a:lstStyle/>
                    <a:p>
                      <a:pPr marL="0" lvl="0" indent="0" algn="l" rtl="0">
                        <a:spcBef>
                          <a:spcPts val="0"/>
                        </a:spcBef>
                        <a:spcAft>
                          <a:spcPts val="0"/>
                        </a:spcAft>
                        <a:buNone/>
                      </a:pPr>
                      <a:r>
                        <a:rPr lang="en" sz="1000">
                          <a:latin typeface="Calibri"/>
                          <a:ea typeface="Calibri"/>
                          <a:cs typeface="Calibri"/>
                          <a:sym typeface="Calibri"/>
                        </a:rPr>
                        <a:t>Coaching Staff</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Jordon Banfield</a:t>
                      </a:r>
                      <a:endParaRPr sz="1000">
                        <a:latin typeface="Calibri"/>
                        <a:ea typeface="Calibri"/>
                        <a:cs typeface="Calibri"/>
                        <a:sym typeface="Calibri"/>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00">
                          <a:latin typeface="Calibri"/>
                          <a:ea typeface="Calibri"/>
                          <a:cs typeface="Calibri"/>
                          <a:sym typeface="Calibri"/>
                        </a:rPr>
                        <a:t>Subject matter expert involved in articulating the scope of the project</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297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Project Guides</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Prof. Venugopal Balijepally</a:t>
                      </a:r>
                      <a:endParaRPr sz="1000">
                        <a:latin typeface="Calibri"/>
                        <a:ea typeface="Calibri"/>
                        <a:cs typeface="Calibri"/>
                        <a:sym typeface="Calibri"/>
                      </a:endParaRPr>
                    </a:p>
                    <a:p>
                      <a:pPr marL="0" lvl="0" indent="0" algn="ctr" rtl="0">
                        <a:lnSpc>
                          <a:spcPct val="115000"/>
                        </a:lnSpc>
                        <a:spcBef>
                          <a:spcPts val="0"/>
                        </a:spcBef>
                        <a:spcAft>
                          <a:spcPts val="0"/>
                        </a:spcAft>
                        <a:buNone/>
                      </a:pPr>
                      <a:r>
                        <a:rPr lang="en" sz="1000">
                          <a:latin typeface="Calibri"/>
                          <a:ea typeface="Calibri"/>
                          <a:cs typeface="Calibri"/>
                          <a:sym typeface="Calibri"/>
                        </a:rPr>
                        <a:t>Prof. Vijayan Sugumaran</a:t>
                      </a:r>
                      <a:endParaRPr sz="1000">
                        <a:latin typeface="Calibri"/>
                        <a:ea typeface="Calibri"/>
                        <a:cs typeface="Calibri"/>
                        <a:sym typeface="Calibri"/>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Provided technical oversight and mentorship. Helped scope the project and define requirements</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78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Athletic Communication Coordinator </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Michael Reedy</a:t>
                      </a:r>
                      <a:endParaRPr sz="1000">
                        <a:latin typeface="Calibri"/>
                        <a:ea typeface="Calibri"/>
                        <a:cs typeface="Calibri"/>
                        <a:sym typeface="Calibri"/>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Provides  the current XML files containing player statistics for each game played during this season </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63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Student Contributors</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Calibri"/>
                          <a:ea typeface="Calibri"/>
                          <a:cs typeface="Calibri"/>
                          <a:sym typeface="Calibri"/>
                        </a:rPr>
                        <a:t>Aswini Sivakumar</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Lauren Goralczyk</a:t>
                      </a:r>
                      <a:endParaRPr sz="1000">
                        <a:latin typeface="Calibri"/>
                        <a:ea typeface="Calibri"/>
                        <a:cs typeface="Calibri"/>
                        <a:sym typeface="Calibri"/>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Extracted useful statistics from XML file. Developed models for predicting certain batter outcomes</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Deliverables</a:t>
            </a:r>
            <a:endParaRPr/>
          </a:p>
        </p:txBody>
      </p:sp>
      <p:sp>
        <p:nvSpPr>
          <p:cNvPr id="94" name="Google Shape;94;p17"/>
          <p:cNvSpPr/>
          <p:nvPr/>
        </p:nvSpPr>
        <p:spPr>
          <a:xfrm>
            <a:off x="396225" y="1338200"/>
            <a:ext cx="3685800" cy="3147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 b="1">
                <a:latin typeface="Open Sans"/>
                <a:ea typeface="Open Sans"/>
                <a:cs typeface="Open Sans"/>
                <a:sym typeface="Open Sans"/>
              </a:rPr>
              <a:t>Basic counts and advanced statistics  </a:t>
            </a:r>
            <a:endParaRPr b="1">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Excel file consolidating basic and advanced statistics extracted from XML files (Hanson, 2020).</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Advanced statistical analysis provides deeper insights into data patterns and trends.</a:t>
            </a:r>
            <a:endParaRPr>
              <a:latin typeface="Open Sans"/>
              <a:ea typeface="Open Sans"/>
              <a:cs typeface="Open Sans"/>
              <a:sym typeface="Open Sans"/>
            </a:endParaRPr>
          </a:p>
        </p:txBody>
      </p:sp>
      <p:sp>
        <p:nvSpPr>
          <p:cNvPr id="95" name="Google Shape;95;p17"/>
          <p:cNvSpPr/>
          <p:nvPr/>
        </p:nvSpPr>
        <p:spPr>
          <a:xfrm>
            <a:off x="4749950" y="1338200"/>
            <a:ext cx="3685800" cy="30996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Predictive Model for RBI Outcomes</a:t>
            </a:r>
            <a:endParaRPr b="1">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Employed machine learning algorithms:</a:t>
            </a:r>
            <a:endParaRPr>
              <a:latin typeface="Open Sans"/>
              <a:ea typeface="Open Sans"/>
              <a:cs typeface="Open Sans"/>
              <a:sym typeface="Open Sans"/>
            </a:endParaRPr>
          </a:p>
          <a:p>
            <a:pPr marL="457200" lvl="0" indent="0" algn="l" rtl="0">
              <a:spcBef>
                <a:spcPts val="0"/>
              </a:spcBef>
              <a:spcAft>
                <a:spcPts val="0"/>
              </a:spcAft>
              <a:buNone/>
            </a:pPr>
            <a:r>
              <a:rPr lang="en">
                <a:latin typeface="Open Sans"/>
                <a:ea typeface="Open Sans"/>
                <a:cs typeface="Open Sans"/>
                <a:sym typeface="Open Sans"/>
              </a:rPr>
              <a:t>1. Random Forest Classifier</a:t>
            </a:r>
            <a:endParaRPr>
              <a:latin typeface="Open Sans"/>
              <a:ea typeface="Open Sans"/>
              <a:cs typeface="Open Sans"/>
              <a:sym typeface="Open Sans"/>
            </a:endParaRPr>
          </a:p>
          <a:p>
            <a:pPr marL="457200" lvl="0" indent="0" algn="l" rtl="0">
              <a:spcBef>
                <a:spcPts val="0"/>
              </a:spcBef>
              <a:spcAft>
                <a:spcPts val="0"/>
              </a:spcAft>
              <a:buNone/>
            </a:pPr>
            <a:r>
              <a:rPr lang="en">
                <a:latin typeface="Open Sans"/>
                <a:ea typeface="Open Sans"/>
                <a:cs typeface="Open Sans"/>
                <a:sym typeface="Open Sans"/>
              </a:rPr>
              <a:t>2. Logistic Regression</a:t>
            </a:r>
            <a:endParaRPr>
              <a:latin typeface="Open Sans"/>
              <a:ea typeface="Open Sans"/>
              <a:cs typeface="Open Sans"/>
              <a:sym typeface="Open Sans"/>
            </a:endParaRPr>
          </a:p>
          <a:p>
            <a:pPr marL="457200" lvl="0" indent="0" algn="l" rtl="0">
              <a:spcBef>
                <a:spcPts val="0"/>
              </a:spcBef>
              <a:spcAft>
                <a:spcPts val="0"/>
              </a:spcAft>
              <a:buNone/>
            </a:pPr>
            <a:r>
              <a:rPr lang="en">
                <a:latin typeface="Open Sans"/>
                <a:ea typeface="Open Sans"/>
                <a:cs typeface="Open Sans"/>
                <a:sym typeface="Open Sans"/>
              </a:rPr>
              <a:t>3. Decision Tree Classifier</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Model comparison and performance evaluation conducted.</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Converting XML to CSV</a:t>
            </a:r>
            <a:endParaRPr/>
          </a:p>
        </p:txBody>
      </p:sp>
      <p:sp>
        <p:nvSpPr>
          <p:cNvPr id="101" name="Google Shape;101;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02" name="Google Shape;102;p18"/>
          <p:cNvPicPr preferRelativeResize="0"/>
          <p:nvPr/>
        </p:nvPicPr>
        <p:blipFill>
          <a:blip r:embed="rId3">
            <a:alphaModFix/>
          </a:blip>
          <a:stretch>
            <a:fillRect/>
          </a:stretch>
        </p:blipFill>
        <p:spPr>
          <a:xfrm>
            <a:off x="142050" y="1044612"/>
            <a:ext cx="6731035" cy="3746125"/>
          </a:xfrm>
          <a:prstGeom prst="rect">
            <a:avLst/>
          </a:prstGeom>
          <a:noFill/>
          <a:ln>
            <a:noFill/>
          </a:ln>
        </p:spPr>
      </p:pic>
      <p:sp>
        <p:nvSpPr>
          <p:cNvPr id="103" name="Google Shape;103;p18"/>
          <p:cNvSpPr/>
          <p:nvPr/>
        </p:nvSpPr>
        <p:spPr>
          <a:xfrm>
            <a:off x="142000" y="1854750"/>
            <a:ext cx="6731100" cy="1758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4" name="Google Shape;104;p18"/>
          <p:cNvPicPr preferRelativeResize="0"/>
          <p:nvPr/>
        </p:nvPicPr>
        <p:blipFill>
          <a:blip r:embed="rId4">
            <a:alphaModFix/>
          </a:blip>
          <a:stretch>
            <a:fillRect/>
          </a:stretch>
        </p:blipFill>
        <p:spPr>
          <a:xfrm>
            <a:off x="4256725" y="2811088"/>
            <a:ext cx="4798375" cy="213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Advanced metrics</a:t>
            </a:r>
            <a:endParaRPr/>
          </a:p>
        </p:txBody>
      </p:sp>
      <p:sp>
        <p:nvSpPr>
          <p:cNvPr id="110" name="Google Shape;110;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below metrics were calculated from the variables obtained from the xml files(Baseball Prospectus, 2024).</a:t>
            </a:r>
            <a:endParaRPr/>
          </a:p>
        </p:txBody>
      </p:sp>
      <p:pic>
        <p:nvPicPr>
          <p:cNvPr id="111" name="Google Shape;111;p19"/>
          <p:cNvPicPr preferRelativeResize="0"/>
          <p:nvPr/>
        </p:nvPicPr>
        <p:blipFill>
          <a:blip r:embed="rId3">
            <a:alphaModFix/>
          </a:blip>
          <a:stretch>
            <a:fillRect/>
          </a:stretch>
        </p:blipFill>
        <p:spPr>
          <a:xfrm>
            <a:off x="0" y="1993254"/>
            <a:ext cx="9143998" cy="1848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Predicting RBI outcome</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Data Preparation</a:t>
            </a:r>
            <a:endParaRPr sz="1600"/>
          </a:p>
          <a:p>
            <a:pPr marL="457200" lvl="0" indent="-330200" algn="l" rtl="0">
              <a:spcBef>
                <a:spcPts val="0"/>
              </a:spcBef>
              <a:spcAft>
                <a:spcPts val="0"/>
              </a:spcAft>
              <a:buSzPts val="1600"/>
              <a:buChar char="●"/>
            </a:pPr>
            <a:r>
              <a:rPr lang="en" sz="1600"/>
              <a:t>Exploratory Data Analysis</a:t>
            </a:r>
            <a:endParaRPr sz="1600"/>
          </a:p>
          <a:p>
            <a:pPr marL="457200" lvl="0" indent="-330200" algn="l" rtl="0">
              <a:spcBef>
                <a:spcPts val="0"/>
              </a:spcBef>
              <a:spcAft>
                <a:spcPts val="0"/>
              </a:spcAft>
              <a:buSzPts val="1600"/>
              <a:buChar char="●"/>
            </a:pPr>
            <a:r>
              <a:rPr lang="en" sz="1600"/>
              <a:t>Feature Extraction</a:t>
            </a:r>
            <a:endParaRPr sz="1600"/>
          </a:p>
          <a:p>
            <a:pPr marL="457200" lvl="0" indent="-330200" algn="l" rtl="0">
              <a:spcBef>
                <a:spcPts val="0"/>
              </a:spcBef>
              <a:spcAft>
                <a:spcPts val="0"/>
              </a:spcAft>
              <a:buSzPts val="1600"/>
              <a:buChar char="●"/>
            </a:pPr>
            <a:r>
              <a:rPr lang="en" sz="1600"/>
              <a:t>Model Fitting</a:t>
            </a:r>
            <a:endParaRPr sz="1600"/>
          </a:p>
        </p:txBody>
      </p:sp>
      <p:pic>
        <p:nvPicPr>
          <p:cNvPr id="118" name="Google Shape;118;p20"/>
          <p:cNvPicPr preferRelativeResize="0"/>
          <p:nvPr/>
        </p:nvPicPr>
        <p:blipFill>
          <a:blip r:embed="rId3">
            <a:alphaModFix/>
          </a:blip>
          <a:stretch>
            <a:fillRect/>
          </a:stretch>
        </p:blipFill>
        <p:spPr>
          <a:xfrm>
            <a:off x="615925" y="2694250"/>
            <a:ext cx="2847975" cy="1952625"/>
          </a:xfrm>
          <a:prstGeom prst="rect">
            <a:avLst/>
          </a:prstGeom>
          <a:noFill/>
          <a:ln>
            <a:noFill/>
          </a:ln>
        </p:spPr>
      </p:pic>
      <p:pic>
        <p:nvPicPr>
          <p:cNvPr id="119" name="Google Shape;119;p20"/>
          <p:cNvPicPr preferRelativeResize="0"/>
          <p:nvPr/>
        </p:nvPicPr>
        <p:blipFill>
          <a:blip r:embed="rId4">
            <a:alphaModFix/>
          </a:blip>
          <a:stretch>
            <a:fillRect/>
          </a:stretch>
        </p:blipFill>
        <p:spPr>
          <a:xfrm>
            <a:off x="4453975" y="1089775"/>
            <a:ext cx="3470600" cy="361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125" name="Google Shape;12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a:t>Logistic Regression</a:t>
            </a:r>
            <a:endParaRPr/>
          </a:p>
          <a:p>
            <a:pPr marL="457200" lvl="0" indent="-342900" algn="l" rtl="0">
              <a:lnSpc>
                <a:spcPct val="200000"/>
              </a:lnSpc>
              <a:spcBef>
                <a:spcPts val="0"/>
              </a:spcBef>
              <a:spcAft>
                <a:spcPts val="0"/>
              </a:spcAft>
              <a:buSzPts val="1800"/>
              <a:buChar char="●"/>
            </a:pPr>
            <a:r>
              <a:rPr lang="en"/>
              <a:t>Random Forest Classifier</a:t>
            </a:r>
            <a:endParaRPr/>
          </a:p>
          <a:p>
            <a:pPr marL="457200" lvl="0" indent="-342900" algn="l" rtl="0">
              <a:lnSpc>
                <a:spcPct val="200000"/>
              </a:lnSpc>
              <a:spcBef>
                <a:spcPts val="0"/>
              </a:spcBef>
              <a:spcAft>
                <a:spcPts val="0"/>
              </a:spcAft>
              <a:buSzPts val="1800"/>
              <a:buChar char="●"/>
            </a:pPr>
            <a:r>
              <a:rPr lang="en"/>
              <a:t>Decision Tree Classifier</a:t>
            </a:r>
            <a:endParaRPr/>
          </a:p>
        </p:txBody>
      </p:sp>
      <p:pic>
        <p:nvPicPr>
          <p:cNvPr id="126" name="Google Shape;126;p21"/>
          <p:cNvPicPr preferRelativeResize="0"/>
          <p:nvPr/>
        </p:nvPicPr>
        <p:blipFill>
          <a:blip r:embed="rId3">
            <a:alphaModFix/>
          </a:blip>
          <a:stretch>
            <a:fillRect/>
          </a:stretch>
        </p:blipFill>
        <p:spPr>
          <a:xfrm>
            <a:off x="5837050" y="1121250"/>
            <a:ext cx="1758575" cy="3492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1018</Words>
  <Application>Microsoft Office PowerPoint</Application>
  <PresentationFormat>On-screen Show (16:9)</PresentationFormat>
  <Paragraphs>110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PT Sans Narrow</vt:lpstr>
      <vt:lpstr>Calibri</vt:lpstr>
      <vt:lpstr>Courier New</vt:lpstr>
      <vt:lpstr>Open Sans</vt:lpstr>
      <vt:lpstr>Arial</vt:lpstr>
      <vt:lpstr>Tropic</vt:lpstr>
      <vt:lpstr>OU Baseball Analytics</vt:lpstr>
      <vt:lpstr>Organization</vt:lpstr>
      <vt:lpstr>Problem Description</vt:lpstr>
      <vt:lpstr>Organizational Sponsors</vt:lpstr>
      <vt:lpstr>Project Deliverables</vt:lpstr>
      <vt:lpstr>Converting XML to CSV</vt:lpstr>
      <vt:lpstr>Computing Advanced metrics</vt:lpstr>
      <vt:lpstr>Predicting RBI outcome</vt:lpstr>
      <vt:lpstr>Model Selection</vt:lpstr>
      <vt:lpstr>Logistic Regression</vt:lpstr>
      <vt:lpstr>Random Forest Classifier</vt:lpstr>
      <vt:lpstr>Decision Tree</vt:lpstr>
      <vt:lpstr>Model Analysis</vt:lpstr>
      <vt:lpstr>Limitations and 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 Baseball Statistics</dc:title>
  <cp:lastModifiedBy>aswinisivakumar</cp:lastModifiedBy>
  <cp:revision>6</cp:revision>
  <dcterms:modified xsi:type="dcterms:W3CDTF">2024-04-16T15:16:16Z</dcterms:modified>
</cp:coreProperties>
</file>