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7" r:id="rId1"/>
  </p:sldMasterIdLst>
  <p:sldIdLst>
    <p:sldId id="256" r:id="rId2"/>
    <p:sldId id="257" r:id="rId3"/>
    <p:sldId id="262" r:id="rId4"/>
    <p:sldId id="269" r:id="rId5"/>
    <p:sldId id="264" r:id="rId6"/>
    <p:sldId id="270" r:id="rId7"/>
    <p:sldId id="271" r:id="rId8"/>
    <p:sldId id="275" r:id="rId9"/>
    <p:sldId id="272" r:id="rId10"/>
    <p:sldId id="260" r:id="rId11"/>
    <p:sldId id="259" r:id="rId12"/>
    <p:sldId id="261" r:id="rId13"/>
    <p:sldId id="276" r:id="rId14"/>
    <p:sldId id="277" r:id="rId15"/>
    <p:sldId id="273" r:id="rId16"/>
    <p:sldId id="274"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4660"/>
  </p:normalViewPr>
  <p:slideViewPr>
    <p:cSldViewPr snapToGrid="0">
      <p:cViewPr varScale="1">
        <p:scale>
          <a:sx n="83" d="100"/>
          <a:sy n="83" d="100"/>
        </p:scale>
        <p:origin x="36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56683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97275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32986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373445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895853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6CE7D5-CF57-46EF-B807-FDD0502418D4}" type="datetimeFigureOut">
              <a:rPr lang="en-US" smtClean="0"/>
              <a:t>2/11/2023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999084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6CE7D5-CF57-46EF-B807-FDD0502418D4}" type="datetimeFigureOut">
              <a:rPr lang="en-US" smtClean="0"/>
              <a:t>2/11/2023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91008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524211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55679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75297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97341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65085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60789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46CE7D5-CF57-46EF-B807-FDD0502418D4}" type="datetimeFigureOut">
              <a:rPr lang="en-US" smtClean="0"/>
              <a:t>2/11/2023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10895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46CE7D5-CF57-46EF-B807-FDD0502418D4}" type="datetimeFigureOut">
              <a:rPr lang="en-US" smtClean="0"/>
              <a:t>2/11/2023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86153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846CE7D5-CF57-46EF-B807-FDD0502418D4}" type="datetimeFigureOut">
              <a:rPr lang="en-US" smtClean="0"/>
              <a:t>2/11/2023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4756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04535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46CE7D5-CF57-46EF-B807-FDD0502418D4}" type="datetimeFigureOut">
              <a:rPr lang="en-US" smtClean="0"/>
              <a:t>2/11/2023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340750563"/>
      </p:ext>
    </p:extLst>
  </p:cSld>
  <p:clrMap bg1="dk1" tx1="lt1" bg2="dk2" tx2="lt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 id="2147483920" r:id="rId13"/>
    <p:sldLayoutId id="2147483921" r:id="rId14"/>
    <p:sldLayoutId id="2147483922" r:id="rId15"/>
    <p:sldLayoutId id="2147483923" r:id="rId16"/>
    <p:sldLayoutId id="214748392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jf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B6B40DF-E8C1-0124-E506-479D87012994}"/>
              </a:ext>
            </a:extLst>
          </p:cNvPr>
          <p:cNvSpPr txBox="1"/>
          <p:nvPr/>
        </p:nvSpPr>
        <p:spPr>
          <a:xfrm>
            <a:off x="4867275" y="334327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7" name="TextBox 6">
            <a:extLst>
              <a:ext uri="{FF2B5EF4-FFF2-40B4-BE49-F238E27FC236}">
                <a16:creationId xmlns:a16="http://schemas.microsoft.com/office/drawing/2014/main" id="{0FD48836-A8FB-9458-AFC2-A65CD87D4E8C}"/>
              </a:ext>
            </a:extLst>
          </p:cNvPr>
          <p:cNvSpPr txBox="1"/>
          <p:nvPr/>
        </p:nvSpPr>
        <p:spPr>
          <a:xfrm>
            <a:off x="5153025" y="362902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8" name="TextBox 7">
            <a:extLst>
              <a:ext uri="{FF2B5EF4-FFF2-40B4-BE49-F238E27FC236}">
                <a16:creationId xmlns:a16="http://schemas.microsoft.com/office/drawing/2014/main" id="{70E502AD-62A0-ADBB-EF80-58C9A3303746}"/>
              </a:ext>
            </a:extLst>
          </p:cNvPr>
          <p:cNvSpPr txBox="1"/>
          <p:nvPr/>
        </p:nvSpPr>
        <p:spPr>
          <a:xfrm>
            <a:off x="5295900" y="37719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9" name="Title 8">
            <a:extLst>
              <a:ext uri="{FF2B5EF4-FFF2-40B4-BE49-F238E27FC236}">
                <a16:creationId xmlns:a16="http://schemas.microsoft.com/office/drawing/2014/main" id="{95FFDD68-F0AE-089D-96A5-90647E44C1FD}"/>
              </a:ext>
            </a:extLst>
          </p:cNvPr>
          <p:cNvSpPr>
            <a:spLocks noGrp="1"/>
          </p:cNvSpPr>
          <p:nvPr>
            <p:ph type="ctrTitle"/>
          </p:nvPr>
        </p:nvSpPr>
        <p:spPr>
          <a:xfrm>
            <a:off x="1701452" y="254111"/>
            <a:ext cx="9796281" cy="821846"/>
          </a:xfrm>
        </p:spPr>
        <p:txBody>
          <a:bodyPr>
            <a:noAutofit/>
          </a:bodyPr>
          <a:lstStyle/>
          <a:p>
            <a:pPr algn="ctr"/>
            <a:r>
              <a:rPr lang="en-US" sz="4000" b="1" dirty="0">
                <a:solidFill>
                  <a:schemeClr val="accent3">
                    <a:lumMod val="75000"/>
                  </a:schemeClr>
                </a:solidFill>
                <a:latin typeface="Times New Roman" panose="02020603050405020304" pitchFamily="18" charset="0"/>
                <a:cs typeface="Times New Roman" panose="02020603050405020304" pitchFamily="18" charset="0"/>
              </a:rPr>
              <a:t>CALCULATOR(PHOTO VAULT)</a:t>
            </a:r>
          </a:p>
        </p:txBody>
      </p:sp>
      <p:sp>
        <p:nvSpPr>
          <p:cNvPr id="10" name="Subtitle 9">
            <a:extLst>
              <a:ext uri="{FF2B5EF4-FFF2-40B4-BE49-F238E27FC236}">
                <a16:creationId xmlns:a16="http://schemas.microsoft.com/office/drawing/2014/main" id="{30EBEDE9-67EA-E0A2-FC8E-D106F3AED458}"/>
              </a:ext>
            </a:extLst>
          </p:cNvPr>
          <p:cNvSpPr>
            <a:spLocks noGrp="1"/>
          </p:cNvSpPr>
          <p:nvPr>
            <p:ph type="subTitle" idx="1"/>
          </p:nvPr>
        </p:nvSpPr>
        <p:spPr>
          <a:xfrm>
            <a:off x="1524000" y="1075957"/>
            <a:ext cx="9613726" cy="4806097"/>
          </a:xfrm>
        </p:spPr>
        <p:txBody>
          <a:bodyPr vert="horz" lIns="91440" tIns="45720" rIns="91440" bIns="45720" rtlCol="0" anchor="t">
            <a:normAutofit fontScale="85000" lnSpcReduction="20000"/>
          </a:bodyPr>
          <a:lstStyle/>
          <a:p>
            <a:pPr algn="ctr"/>
            <a:endParaRPr lang="en-US" sz="2600" b="1" dirty="0">
              <a:cs typeface="Calibri"/>
            </a:endParaRPr>
          </a:p>
          <a:p>
            <a:pPr algn="ctr"/>
            <a:r>
              <a:rPr lang="en-US" sz="2800" b="1" dirty="0">
                <a:solidFill>
                  <a:schemeClr val="accent2">
                    <a:lumMod val="60000"/>
                    <a:lumOff val="40000"/>
                  </a:schemeClr>
                </a:solidFill>
                <a:latin typeface="Times New Roman" panose="02020603050405020304" pitchFamily="18" charset="0"/>
                <a:cs typeface="Times New Roman" panose="02020603050405020304" pitchFamily="18" charset="0"/>
              </a:rPr>
              <a:t>Subject Name: software testing for mobile application</a:t>
            </a:r>
          </a:p>
          <a:p>
            <a:pPr algn="ctr"/>
            <a:r>
              <a:rPr lang="en-US" sz="2800" b="1" dirty="0">
                <a:solidFill>
                  <a:schemeClr val="accent2">
                    <a:lumMod val="60000"/>
                    <a:lumOff val="40000"/>
                  </a:schemeClr>
                </a:solidFill>
                <a:latin typeface="Times New Roman" panose="02020603050405020304" pitchFamily="18" charset="0"/>
                <a:cs typeface="Times New Roman" panose="02020603050405020304" pitchFamily="18" charset="0"/>
              </a:rPr>
              <a:t>Subject Code :- CSA3732</a:t>
            </a:r>
            <a:endParaRPr lang="en-US" sz="2800" b="1" dirty="0">
              <a:solidFill>
                <a:schemeClr val="accent2">
                  <a:lumMod val="60000"/>
                  <a:lumOff val="40000"/>
                </a:schemeClr>
              </a:solidFill>
              <a:latin typeface="Times New Roman" panose="02020603050405020304" pitchFamily="18" charset="0"/>
              <a:ea typeface="+mn-lt"/>
              <a:cs typeface="Times New Roman" panose="02020603050405020304" pitchFamily="18" charset="0"/>
            </a:endParaRPr>
          </a:p>
          <a:p>
            <a:pPr algn="ctr">
              <a:spcBef>
                <a:spcPct val="0"/>
              </a:spcBef>
            </a:pPr>
            <a:endParaRPr lang="en-US" sz="2800" b="1" dirty="0">
              <a:solidFill>
                <a:schemeClr val="accent2">
                  <a:lumMod val="60000"/>
                  <a:lumOff val="40000"/>
                </a:schemeClr>
              </a:solidFill>
              <a:latin typeface="Times New Roman" panose="02020603050405020304" pitchFamily="18" charset="0"/>
              <a:cs typeface="Times New Roman" panose="02020603050405020304" pitchFamily="18" charset="0"/>
            </a:endParaRPr>
          </a:p>
          <a:p>
            <a:pPr algn="ctr">
              <a:spcBef>
                <a:spcPct val="0"/>
              </a:spcBef>
            </a:pPr>
            <a:r>
              <a:rPr lang="en-US" sz="2800" b="1" dirty="0">
                <a:solidFill>
                  <a:schemeClr val="accent2">
                    <a:lumMod val="60000"/>
                    <a:lumOff val="40000"/>
                  </a:schemeClr>
                </a:solidFill>
                <a:latin typeface="Times New Roman" panose="02020603050405020304" pitchFamily="18" charset="0"/>
                <a:cs typeface="Times New Roman" panose="02020603050405020304" pitchFamily="18" charset="0"/>
              </a:rPr>
              <a:t>FACULTY Name</a:t>
            </a:r>
          </a:p>
          <a:p>
            <a:pPr algn="ctr">
              <a:spcBef>
                <a:spcPct val="0"/>
              </a:spcBef>
            </a:pPr>
            <a:endParaRPr lang="en-US" sz="2800" b="1" dirty="0">
              <a:solidFill>
                <a:schemeClr val="accent2">
                  <a:lumMod val="60000"/>
                  <a:lumOff val="40000"/>
                </a:schemeClr>
              </a:solidFill>
              <a:latin typeface="Times New Roman" panose="02020603050405020304" pitchFamily="18" charset="0"/>
              <a:cs typeface="Times New Roman" panose="02020603050405020304" pitchFamily="18" charset="0"/>
            </a:endParaRPr>
          </a:p>
          <a:p>
            <a:pPr algn="ctr">
              <a:spcBef>
                <a:spcPct val="0"/>
              </a:spcBef>
            </a:pPr>
            <a:r>
              <a:rPr lang="en-US" sz="2800" b="1" dirty="0" err="1">
                <a:solidFill>
                  <a:schemeClr val="tx2"/>
                </a:solidFill>
                <a:latin typeface="Times New Roman" panose="02020603050405020304" pitchFamily="18" charset="0"/>
                <a:cs typeface="Times New Roman" panose="02020603050405020304" pitchFamily="18" charset="0"/>
              </a:rPr>
              <a:t>MRS.Anitha</a:t>
            </a:r>
            <a:r>
              <a:rPr lang="en-US" sz="2800" b="1" dirty="0">
                <a:solidFill>
                  <a:schemeClr val="tx2"/>
                </a:solidFill>
                <a:latin typeface="Times New Roman" panose="02020603050405020304" pitchFamily="18" charset="0"/>
                <a:cs typeface="Times New Roman" panose="02020603050405020304" pitchFamily="18" charset="0"/>
              </a:rPr>
              <a:t> </a:t>
            </a:r>
          </a:p>
          <a:p>
            <a:pPr algn="ctr">
              <a:spcBef>
                <a:spcPct val="0"/>
              </a:spcBef>
            </a:pPr>
            <a:endParaRPr lang="en-US" sz="2800" b="1" dirty="0">
              <a:solidFill>
                <a:schemeClr val="tx2"/>
              </a:solidFill>
              <a:latin typeface="Times New Roman" panose="02020603050405020304" pitchFamily="18" charset="0"/>
              <a:cs typeface="Times New Roman" panose="02020603050405020304" pitchFamily="18" charset="0"/>
            </a:endParaRPr>
          </a:p>
          <a:p>
            <a:pPr algn="ctr">
              <a:spcBef>
                <a:spcPct val="0"/>
              </a:spcBef>
            </a:pPr>
            <a:r>
              <a:rPr lang="en-US" sz="2800" b="1" dirty="0" err="1">
                <a:solidFill>
                  <a:schemeClr val="tx2"/>
                </a:solidFill>
                <a:latin typeface="Times New Roman" panose="02020603050405020304" pitchFamily="18" charset="0"/>
                <a:cs typeface="Times New Roman" panose="02020603050405020304" pitchFamily="18" charset="0"/>
              </a:rPr>
              <a:t>Saveetha</a:t>
            </a:r>
            <a:r>
              <a:rPr lang="en-US" sz="2800" b="1" dirty="0">
                <a:solidFill>
                  <a:schemeClr val="tx2"/>
                </a:solidFill>
                <a:latin typeface="Times New Roman" panose="02020603050405020304" pitchFamily="18" charset="0"/>
                <a:cs typeface="Times New Roman" panose="02020603050405020304" pitchFamily="18" charset="0"/>
              </a:rPr>
              <a:t> School Of Engineering</a:t>
            </a:r>
          </a:p>
          <a:p>
            <a:pPr algn="ctr">
              <a:spcBef>
                <a:spcPct val="0"/>
              </a:spcBef>
            </a:pPr>
            <a:endParaRPr lang="en-US" sz="2800" b="1" dirty="0">
              <a:solidFill>
                <a:schemeClr val="tx2"/>
              </a:solidFill>
              <a:latin typeface="Times New Roman" panose="02020603050405020304" pitchFamily="18" charset="0"/>
              <a:cs typeface="Times New Roman" panose="02020603050405020304" pitchFamily="18" charset="0"/>
            </a:endParaRPr>
          </a:p>
          <a:p>
            <a:pPr algn="ctr">
              <a:spcBef>
                <a:spcPct val="0"/>
              </a:spcBef>
            </a:pPr>
            <a:endParaRPr lang="en-US" sz="2800" b="1" dirty="0">
              <a:solidFill>
                <a:schemeClr val="accent2">
                  <a:lumMod val="60000"/>
                  <a:lumOff val="40000"/>
                </a:schemeClr>
              </a:solidFill>
              <a:latin typeface="Times New Roman" panose="02020603050405020304" pitchFamily="18" charset="0"/>
              <a:cs typeface="Times New Roman" panose="02020603050405020304" pitchFamily="18" charset="0"/>
            </a:endParaRPr>
          </a:p>
          <a:p>
            <a:pPr algn="ctr">
              <a:spcBef>
                <a:spcPct val="0"/>
              </a:spcBef>
            </a:pPr>
            <a:r>
              <a:rPr lang="en-US" sz="2800" b="1" dirty="0">
                <a:solidFill>
                  <a:schemeClr val="accent2">
                    <a:lumMod val="60000"/>
                    <a:lumOff val="40000"/>
                  </a:schemeClr>
                </a:solidFill>
                <a:latin typeface="Times New Roman" panose="02020603050405020304" pitchFamily="18" charset="0"/>
                <a:cs typeface="Times New Roman" panose="02020603050405020304" pitchFamily="18" charset="0"/>
              </a:rPr>
              <a:t>Student name:</a:t>
            </a:r>
          </a:p>
          <a:p>
            <a:pPr algn="ctr">
              <a:spcBef>
                <a:spcPct val="0"/>
              </a:spcBef>
            </a:pPr>
            <a:endParaRPr lang="en-US" sz="2800" b="1" dirty="0">
              <a:solidFill>
                <a:schemeClr val="accent2">
                  <a:lumMod val="60000"/>
                  <a:lumOff val="40000"/>
                </a:schemeClr>
              </a:solidFill>
              <a:latin typeface="Times New Roman" panose="02020603050405020304" pitchFamily="18" charset="0"/>
              <a:cs typeface="Times New Roman" panose="02020603050405020304" pitchFamily="18" charset="0"/>
            </a:endParaRPr>
          </a:p>
          <a:p>
            <a:pPr algn="ctr">
              <a:spcBef>
                <a:spcPct val="0"/>
              </a:spcBef>
            </a:pPr>
            <a:r>
              <a:rPr lang="en-US" sz="2800" b="1" dirty="0">
                <a:solidFill>
                  <a:schemeClr val="tx2"/>
                </a:solidFill>
                <a:latin typeface="Times New Roman" panose="02020603050405020304" pitchFamily="18" charset="0"/>
                <a:cs typeface="Times New Roman" panose="02020603050405020304" pitchFamily="18" charset="0"/>
              </a:rPr>
              <a:t>P </a:t>
            </a:r>
            <a:r>
              <a:rPr lang="en-US" sz="2800" b="1" dirty="0" err="1">
                <a:solidFill>
                  <a:schemeClr val="tx2"/>
                </a:solidFill>
                <a:latin typeface="Times New Roman" panose="02020603050405020304" pitchFamily="18" charset="0"/>
                <a:cs typeface="Times New Roman" panose="02020603050405020304" pitchFamily="18" charset="0"/>
              </a:rPr>
              <a:t>aswini</a:t>
            </a:r>
            <a:r>
              <a:rPr lang="en-US" sz="2800" b="1" dirty="0">
                <a:solidFill>
                  <a:schemeClr val="tx2"/>
                </a:solidFill>
                <a:latin typeface="Times New Roman" panose="02020603050405020304" pitchFamily="18" charset="0"/>
                <a:cs typeface="Times New Roman" panose="02020603050405020304" pitchFamily="18" charset="0"/>
              </a:rPr>
              <a:t> - 192011399</a:t>
            </a:r>
          </a:p>
        </p:txBody>
      </p:sp>
      <p:sp>
        <p:nvSpPr>
          <p:cNvPr id="11" name="Title 8">
            <a:extLst>
              <a:ext uri="{FF2B5EF4-FFF2-40B4-BE49-F238E27FC236}">
                <a16:creationId xmlns:a16="http://schemas.microsoft.com/office/drawing/2014/main" id="{95FFDD68-F0AE-089D-96A5-90647E44C1FD}"/>
              </a:ext>
            </a:extLst>
          </p:cNvPr>
          <p:cNvSpPr txBox="1">
            <a:spLocks/>
          </p:cNvSpPr>
          <p:nvPr/>
        </p:nvSpPr>
        <p:spPr>
          <a:xfrm>
            <a:off x="10419362" y="254111"/>
            <a:ext cx="718364" cy="92067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4000" b="1" dirty="0">
              <a:solidFill>
                <a:schemeClr val="accent3">
                  <a:lumMod val="75000"/>
                </a:schemeClr>
              </a:solidFill>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9CD7C1-C8CC-E73E-0FE8-C5936A85D04C}"/>
              </a:ext>
            </a:extLst>
          </p:cNvPr>
          <p:cNvSpPr txBox="1"/>
          <p:nvPr/>
        </p:nvSpPr>
        <p:spPr>
          <a:xfrm>
            <a:off x="373184" y="276477"/>
            <a:ext cx="9121034"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u="sng" dirty="0">
                <a:solidFill>
                  <a:schemeClr val="accent3">
                    <a:lumMod val="75000"/>
                  </a:schemeClr>
                </a:solidFill>
                <a:latin typeface="Times New Roman" panose="02020603050405020304" pitchFamily="18" charset="0"/>
                <a:cs typeface="Times New Roman" panose="02020603050405020304" pitchFamily="18" charset="0"/>
              </a:rPr>
              <a:t>SOFTWARE &amp; HARDWARE REQUIREMENTS</a:t>
            </a:r>
          </a:p>
          <a:p>
            <a:endParaRPr lang="en-US" sz="3200" b="1" u="sng" dirty="0">
              <a:solidFill>
                <a:schemeClr val="accent3">
                  <a:lumMod val="75000"/>
                </a:schemeClr>
              </a:solidFill>
              <a:cs typeface="Calibri"/>
            </a:endParaRPr>
          </a:p>
          <a:p>
            <a:pPr marL="342900" indent="-342900">
              <a:buFont typeface="Wingdings" panose="05000000000000000000" pitchFamily="2" charset="2"/>
              <a:buChar char="Ø"/>
            </a:pPr>
            <a:r>
              <a:rPr lang="en-US" sz="2000" dirty="0">
                <a:latin typeface="Times New Roman" panose="02020603050405020304" pitchFamily="18" charset="0"/>
                <a:ea typeface="+mn-lt"/>
                <a:cs typeface="Times New Roman" panose="02020603050405020304" pitchFamily="18" charset="0"/>
              </a:rPr>
              <a:t>Windows laptop (Any operating System)</a:t>
            </a:r>
            <a:endParaRPr lang="en-US" sz="2000" b="1" u="sng" dirty="0">
              <a:solidFill>
                <a:schemeClr val="accent3">
                  <a:lumMod val="75000"/>
                </a:schemeClr>
              </a:solidFill>
              <a:latin typeface="Times New Roman" panose="02020603050405020304" pitchFamily="18" charset="0"/>
              <a:cs typeface="Times New Roman" panose="02020603050405020304" pitchFamily="18" charset="0"/>
            </a:endParaRPr>
          </a:p>
          <a:p>
            <a:pPr marL="285750" indent="-285750">
              <a:buFont typeface="Wingdings"/>
              <a:buChar char="Ø"/>
            </a:pPr>
            <a:r>
              <a:rPr lang="en-US" sz="2000" dirty="0">
                <a:latin typeface="Times New Roman" panose="02020603050405020304" pitchFamily="18" charset="0"/>
                <a:ea typeface="+mn-lt"/>
                <a:cs typeface="Times New Roman" panose="02020603050405020304" pitchFamily="18" charset="0"/>
              </a:rPr>
              <a:t>Android Studio</a:t>
            </a:r>
          </a:p>
          <a:p>
            <a:pPr marL="285750" indent="-285750">
              <a:buFont typeface="Wingdings"/>
              <a:buChar char="Ø"/>
            </a:pPr>
            <a:r>
              <a:rPr lang="en-US" sz="2000" dirty="0" err="1">
                <a:latin typeface="Times New Roman" panose="02020603050405020304" pitchFamily="18" charset="0"/>
                <a:ea typeface="+mn-lt"/>
                <a:cs typeface="Times New Roman" panose="02020603050405020304" pitchFamily="18" charset="0"/>
              </a:rPr>
              <a:t>Emulater</a:t>
            </a:r>
            <a:r>
              <a:rPr lang="en-US" sz="2000" dirty="0">
                <a:latin typeface="Times New Roman" panose="02020603050405020304" pitchFamily="18" charset="0"/>
                <a:ea typeface="+mn-lt"/>
                <a:cs typeface="Times New Roman" panose="02020603050405020304" pitchFamily="18" charset="0"/>
              </a:rPr>
              <a:t> </a:t>
            </a:r>
          </a:p>
          <a:p>
            <a:pPr marL="285750" indent="-285750">
              <a:buFont typeface="Wingdings"/>
              <a:buChar char="Ø"/>
            </a:pPr>
            <a:r>
              <a:rPr lang="en-US" sz="2000" dirty="0">
                <a:latin typeface="Times New Roman" panose="02020603050405020304" pitchFamily="18" charset="0"/>
                <a:ea typeface="+mn-lt"/>
                <a:cs typeface="Times New Roman" panose="02020603050405020304" pitchFamily="18" charset="0"/>
              </a:rPr>
              <a:t>Android software Or ( Android Mobile )</a:t>
            </a:r>
          </a:p>
        </p:txBody>
      </p:sp>
      <p:pic>
        <p:nvPicPr>
          <p:cNvPr id="3" name="Picture 2" descr="Download Mobile Development Android Studio App Free Download Image HQ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8359" y="502349"/>
            <a:ext cx="4577944" cy="2585262"/>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55" t="123" r="-524" b="40669"/>
          <a:stretch/>
        </p:blipFill>
        <p:spPr>
          <a:xfrm>
            <a:off x="770275" y="3005782"/>
            <a:ext cx="10075389" cy="3349869"/>
          </a:xfrm>
          <a:prstGeom prst="rect">
            <a:avLst/>
          </a:prstGeom>
        </p:spPr>
      </p:pic>
      <p:sp>
        <p:nvSpPr>
          <p:cNvPr id="6" name="Title 8">
            <a:extLst>
              <a:ext uri="{FF2B5EF4-FFF2-40B4-BE49-F238E27FC236}">
                <a16:creationId xmlns:a16="http://schemas.microsoft.com/office/drawing/2014/main" id="{95FFDD68-F0AE-089D-96A5-90647E44C1FD}"/>
              </a:ext>
            </a:extLst>
          </p:cNvPr>
          <p:cNvSpPr txBox="1">
            <a:spLocks/>
          </p:cNvSpPr>
          <p:nvPr/>
        </p:nvSpPr>
        <p:spPr>
          <a:xfrm>
            <a:off x="10419362" y="254111"/>
            <a:ext cx="718364" cy="92067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4000" b="1" dirty="0">
              <a:solidFill>
                <a:schemeClr val="accent3">
                  <a:lumMod val="75000"/>
                </a:schemeClr>
              </a:solidFill>
            </a:endParaRPr>
          </a:p>
        </p:txBody>
      </p:sp>
    </p:spTree>
    <p:extLst>
      <p:ext uri="{BB962C8B-B14F-4D97-AF65-F5344CB8AC3E}">
        <p14:creationId xmlns:p14="http://schemas.microsoft.com/office/powerpoint/2010/main" val="34310704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A0E43647-FB77-24C2-E6DB-191CC099C39F}"/>
              </a:ext>
            </a:extLst>
          </p:cNvPr>
          <p:cNvPicPr>
            <a:picLocks noChangeAspect="1"/>
          </p:cNvPicPr>
          <p:nvPr/>
        </p:nvPicPr>
        <p:blipFill>
          <a:blip r:embed="rId2"/>
          <a:stretch>
            <a:fillRect/>
          </a:stretch>
        </p:blipFill>
        <p:spPr>
          <a:xfrm>
            <a:off x="1054274" y="413686"/>
            <a:ext cx="3901857" cy="3136354"/>
          </a:xfrm>
          <a:prstGeom prst="rect">
            <a:avLst/>
          </a:prstGeom>
        </p:spPr>
      </p:pic>
      <p:sp>
        <p:nvSpPr>
          <p:cNvPr id="4" name="TextBox 3">
            <a:extLst>
              <a:ext uri="{FF2B5EF4-FFF2-40B4-BE49-F238E27FC236}">
                <a16:creationId xmlns:a16="http://schemas.microsoft.com/office/drawing/2014/main" id="{DD0F53AE-9645-09B5-EB8C-3F2BD7FC2521}"/>
              </a:ext>
            </a:extLst>
          </p:cNvPr>
          <p:cNvSpPr txBox="1"/>
          <p:nvPr/>
        </p:nvSpPr>
        <p:spPr>
          <a:xfrm>
            <a:off x="404445" y="3318570"/>
            <a:ext cx="11089657"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sz="4000" b="1" dirty="0">
              <a:solidFill>
                <a:schemeClr val="accent3">
                  <a:lumMod val="75000"/>
                </a:schemeClr>
              </a:solidFill>
              <a:latin typeface="Times New Roman" panose="02020603050405020304" pitchFamily="18" charset="0"/>
              <a:cs typeface="Times New Roman" panose="02020603050405020304" pitchFamily="18" charset="0"/>
            </a:endParaRPr>
          </a:p>
          <a:p>
            <a:pPr algn="just"/>
            <a:r>
              <a:rPr lang="en-US" sz="4000" b="1" dirty="0">
                <a:solidFill>
                  <a:schemeClr val="accent3">
                    <a:lumMod val="75000"/>
                  </a:schemeClr>
                </a:solidFill>
                <a:latin typeface="Times New Roman" panose="02020603050405020304" pitchFamily="18" charset="0"/>
                <a:cs typeface="Times New Roman" panose="02020603050405020304" pitchFamily="18" charset="0"/>
              </a:rPr>
              <a:t>MODULE DESCRIPTION</a:t>
            </a:r>
          </a:p>
          <a:p>
            <a:pPr marL="285750" indent="-285750" algn="just">
              <a:buFont typeface="Wingdings"/>
              <a:buChar char="Ø"/>
            </a:pPr>
            <a:r>
              <a:rPr lang="en-US" sz="2000" dirty="0">
                <a:latin typeface="Times New Roman" panose="02020603050405020304" pitchFamily="18" charset="0"/>
                <a:ea typeface="+mn-lt"/>
                <a:cs typeface="Times New Roman" panose="02020603050405020304" pitchFamily="18" charset="0"/>
              </a:rPr>
              <a:t>Modular description provides the detailed information about the calculator model and its supposed components ,which is accessible in different manners .</a:t>
            </a:r>
          </a:p>
          <a:p>
            <a:pPr marL="285750" indent="-285750" algn="just">
              <a:buFont typeface="Wingdings"/>
              <a:buChar char="Ø"/>
            </a:pPr>
            <a:endParaRPr lang="en-US" sz="2000" dirty="0">
              <a:latin typeface="Times New Roman" panose="02020603050405020304" pitchFamily="18" charset="0"/>
              <a:ea typeface="+mn-lt"/>
              <a:cs typeface="Times New Roman" panose="02020603050405020304" pitchFamily="18" charset="0"/>
            </a:endParaRPr>
          </a:p>
          <a:p>
            <a:pPr marL="285750" indent="-285750" algn="just">
              <a:buFont typeface="Wingdings"/>
              <a:buChar char="Ø"/>
            </a:pPr>
            <a:r>
              <a:rPr lang="en-US" sz="2000" dirty="0">
                <a:latin typeface="Times New Roman" panose="02020603050405020304" pitchFamily="18" charset="0"/>
                <a:ea typeface="+mn-lt"/>
                <a:cs typeface="Times New Roman" panose="02020603050405020304" pitchFamily="18" charset="0"/>
              </a:rPr>
              <a:t>The included description is available by  reading directly ,by generating  a short html description ,or by making an environment check for supported components to check if  all  needed types and services are available in the environment where they will be used.</a:t>
            </a:r>
            <a:endParaRPr lang="en-US" sz="20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60839" t="7770" r="17308" b="17483"/>
          <a:stretch/>
        </p:blipFill>
        <p:spPr>
          <a:xfrm>
            <a:off x="6797316" y="137521"/>
            <a:ext cx="2198077" cy="3688685"/>
          </a:xfrm>
          <a:prstGeom prst="rect">
            <a:avLst/>
          </a:prstGeom>
        </p:spPr>
      </p:pic>
      <p:sp>
        <p:nvSpPr>
          <p:cNvPr id="5" name="Title 8">
            <a:extLst>
              <a:ext uri="{FF2B5EF4-FFF2-40B4-BE49-F238E27FC236}">
                <a16:creationId xmlns:a16="http://schemas.microsoft.com/office/drawing/2014/main" id="{95FFDD68-F0AE-089D-96A5-90647E44C1FD}"/>
              </a:ext>
            </a:extLst>
          </p:cNvPr>
          <p:cNvSpPr txBox="1">
            <a:spLocks/>
          </p:cNvSpPr>
          <p:nvPr/>
        </p:nvSpPr>
        <p:spPr>
          <a:xfrm>
            <a:off x="10419362" y="137522"/>
            <a:ext cx="718364" cy="99203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4000" b="1" dirty="0">
              <a:solidFill>
                <a:schemeClr val="accent3">
                  <a:lumMod val="75000"/>
                </a:schemeClr>
              </a:solidFill>
            </a:endParaRPr>
          </a:p>
        </p:txBody>
      </p:sp>
    </p:spTree>
    <p:extLst>
      <p:ext uri="{BB962C8B-B14F-4D97-AF65-F5344CB8AC3E}">
        <p14:creationId xmlns:p14="http://schemas.microsoft.com/office/powerpoint/2010/main" val="32411513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D18D8B-E2EC-4B0C-48D5-6026678DF89A}"/>
              </a:ext>
            </a:extLst>
          </p:cNvPr>
          <p:cNvSpPr txBox="1"/>
          <p:nvPr/>
        </p:nvSpPr>
        <p:spPr>
          <a:xfrm>
            <a:off x="615844" y="4928605"/>
            <a:ext cx="861999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Times New Roman" panose="02020603050405020304" pitchFamily="18" charset="0"/>
                <a:cs typeface="Times New Roman" panose="02020603050405020304" pitchFamily="18" charset="0"/>
              </a:rPr>
              <a:t>Thus the above android application has been developed and the output was successfully executed</a:t>
            </a:r>
          </a:p>
        </p:txBody>
      </p:sp>
      <p:sp>
        <p:nvSpPr>
          <p:cNvPr id="4" name="TextBox 3">
            <a:extLst>
              <a:ext uri="{FF2B5EF4-FFF2-40B4-BE49-F238E27FC236}">
                <a16:creationId xmlns:a16="http://schemas.microsoft.com/office/drawing/2014/main" id="{A3E43B2B-0FA4-4DEB-34A2-3B63200FE06A}"/>
              </a:ext>
            </a:extLst>
          </p:cNvPr>
          <p:cNvSpPr txBox="1"/>
          <p:nvPr/>
        </p:nvSpPr>
        <p:spPr>
          <a:xfrm>
            <a:off x="659423" y="242107"/>
            <a:ext cx="615554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u="sng" dirty="0">
                <a:solidFill>
                  <a:schemeClr val="accent3">
                    <a:lumMod val="75000"/>
                  </a:schemeClr>
                </a:solidFill>
                <a:latin typeface="Times New Roman" panose="02020603050405020304" pitchFamily="18" charset="0"/>
                <a:cs typeface="Times New Roman" panose="02020603050405020304" pitchFamily="18" charset="0"/>
              </a:rPr>
              <a:t>SCREENSHOT OF OUTPUT </a:t>
            </a:r>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83752" t="12122" r="1616" b="39083"/>
          <a:stretch/>
        </p:blipFill>
        <p:spPr>
          <a:xfrm>
            <a:off x="615844" y="1075765"/>
            <a:ext cx="1974956" cy="3665513"/>
          </a:xfrm>
          <a:prstGeom prst="rect">
            <a:avLst/>
          </a:prstGeom>
        </p:spPr>
      </p:pic>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61713" t="11034" r="17919" b="18570"/>
          <a:stretch/>
        </p:blipFill>
        <p:spPr>
          <a:xfrm>
            <a:off x="4467737" y="1001039"/>
            <a:ext cx="2048609" cy="3982915"/>
          </a:xfrm>
          <a:prstGeom prst="rect">
            <a:avLst/>
          </a:prstGeom>
        </p:spPr>
      </p:pic>
      <p:pic>
        <p:nvPicPr>
          <p:cNvPr id="12" name="Picture 11"/>
          <p:cNvPicPr>
            <a:picLocks noChangeAspect="1"/>
          </p:cNvPicPr>
          <p:nvPr/>
        </p:nvPicPr>
        <p:blipFill rotWithShape="1">
          <a:blip r:embed="rId4">
            <a:extLst>
              <a:ext uri="{28A0092B-C50C-407E-A947-70E740481C1C}">
                <a14:useLocalDpi xmlns:a14="http://schemas.microsoft.com/office/drawing/2010/main" val="0"/>
              </a:ext>
            </a:extLst>
          </a:blip>
          <a:srcRect l="61975" t="10723" r="18095" b="20435"/>
          <a:stretch/>
        </p:blipFill>
        <p:spPr>
          <a:xfrm>
            <a:off x="9258300" y="1075765"/>
            <a:ext cx="2126876" cy="3908190"/>
          </a:xfrm>
          <a:prstGeom prst="rect">
            <a:avLst/>
          </a:prstGeom>
        </p:spPr>
      </p:pic>
      <p:sp>
        <p:nvSpPr>
          <p:cNvPr id="13" name="Right Arrow 12"/>
          <p:cNvSpPr/>
          <p:nvPr/>
        </p:nvSpPr>
        <p:spPr>
          <a:xfrm>
            <a:off x="2863867" y="2851677"/>
            <a:ext cx="1101191" cy="577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ight Arrow 13"/>
          <p:cNvSpPr/>
          <p:nvPr/>
        </p:nvSpPr>
        <p:spPr>
          <a:xfrm>
            <a:off x="7192935" y="2782652"/>
            <a:ext cx="1449041" cy="6463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itle 8">
            <a:extLst>
              <a:ext uri="{FF2B5EF4-FFF2-40B4-BE49-F238E27FC236}">
                <a16:creationId xmlns:a16="http://schemas.microsoft.com/office/drawing/2014/main" id="{95FFDD68-F0AE-089D-96A5-90647E44C1FD}"/>
              </a:ext>
            </a:extLst>
          </p:cNvPr>
          <p:cNvSpPr txBox="1">
            <a:spLocks/>
          </p:cNvSpPr>
          <p:nvPr/>
        </p:nvSpPr>
        <p:spPr>
          <a:xfrm>
            <a:off x="10408024" y="40341"/>
            <a:ext cx="729702" cy="93314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4000" b="1" dirty="0">
              <a:solidFill>
                <a:schemeClr val="accent3">
                  <a:lumMod val="75000"/>
                </a:schemeClr>
              </a:solidFill>
            </a:endParaRPr>
          </a:p>
        </p:txBody>
      </p:sp>
    </p:spTree>
    <p:extLst>
      <p:ext uri="{BB962C8B-B14F-4D97-AF65-F5344CB8AC3E}">
        <p14:creationId xmlns:p14="http://schemas.microsoft.com/office/powerpoint/2010/main" val="33377744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smtClean="0">
                <a:solidFill>
                  <a:srgbClr val="FF0000"/>
                </a:solidFill>
                <a:latin typeface="Times New Roman" panose="02020603050405020304" pitchFamily="18" charset="0"/>
                <a:cs typeface="Times New Roman" panose="02020603050405020304" pitchFamily="18" charset="0"/>
              </a:rPr>
              <a:t>APPIUM</a:t>
            </a:r>
            <a:r>
              <a:rPr lang="en-IN" sz="4000" dirty="0" smtClean="0">
                <a:latin typeface="Times New Roman" panose="02020603050405020304" pitchFamily="18" charset="0"/>
                <a:cs typeface="Times New Roman" panose="02020603050405020304" pitchFamily="18" charset="0"/>
              </a:rPr>
              <a:t> :-</a:t>
            </a:r>
            <a:endParaRPr lang="en-IN" sz="4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646111" y="1787908"/>
            <a:ext cx="4424653" cy="3338273"/>
          </a:xfrm>
          <a:prstGeom prst="rect">
            <a:avLst/>
          </a:prstGeom>
        </p:spPr>
      </p:pic>
      <p:pic>
        <p:nvPicPr>
          <p:cNvPr id="5" name="Picture 4"/>
          <p:cNvPicPr>
            <a:picLocks noChangeAspect="1"/>
          </p:cNvPicPr>
          <p:nvPr/>
        </p:nvPicPr>
        <p:blipFill>
          <a:blip r:embed="rId3"/>
          <a:stretch>
            <a:fillRect/>
          </a:stretch>
        </p:blipFill>
        <p:spPr>
          <a:xfrm>
            <a:off x="5924698" y="1787908"/>
            <a:ext cx="4521629" cy="3338273"/>
          </a:xfrm>
          <a:prstGeom prst="rect">
            <a:avLst/>
          </a:prstGeom>
        </p:spPr>
      </p:pic>
    </p:spTree>
    <p:extLst>
      <p:ext uri="{BB962C8B-B14F-4D97-AF65-F5344CB8AC3E}">
        <p14:creationId xmlns:p14="http://schemas.microsoft.com/office/powerpoint/2010/main" val="29396215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76503" y="84510"/>
            <a:ext cx="5044007" cy="3388363"/>
          </a:xfrm>
          <a:prstGeom prst="rect">
            <a:avLst/>
          </a:prstGeom>
        </p:spPr>
      </p:pic>
      <p:pic>
        <p:nvPicPr>
          <p:cNvPr id="3" name="Picture 2"/>
          <p:cNvPicPr>
            <a:picLocks noChangeAspect="1"/>
          </p:cNvPicPr>
          <p:nvPr/>
        </p:nvPicPr>
        <p:blipFill>
          <a:blip r:embed="rId3"/>
          <a:stretch>
            <a:fillRect/>
          </a:stretch>
        </p:blipFill>
        <p:spPr>
          <a:xfrm>
            <a:off x="6530109" y="3013663"/>
            <a:ext cx="5413231" cy="3749365"/>
          </a:xfrm>
          <a:prstGeom prst="rect">
            <a:avLst/>
          </a:prstGeom>
        </p:spPr>
      </p:pic>
      <p:pic>
        <p:nvPicPr>
          <p:cNvPr id="4" name="Picture 3"/>
          <p:cNvPicPr>
            <a:picLocks noChangeAspect="1"/>
          </p:cNvPicPr>
          <p:nvPr/>
        </p:nvPicPr>
        <p:blipFill>
          <a:blip r:embed="rId4"/>
          <a:stretch>
            <a:fillRect/>
          </a:stretch>
        </p:blipFill>
        <p:spPr>
          <a:xfrm>
            <a:off x="257666" y="3676074"/>
            <a:ext cx="5997460" cy="3022300"/>
          </a:xfrm>
          <a:prstGeom prst="rect">
            <a:avLst/>
          </a:prstGeom>
        </p:spPr>
      </p:pic>
    </p:spTree>
    <p:extLst>
      <p:ext uri="{BB962C8B-B14F-4D97-AF65-F5344CB8AC3E}">
        <p14:creationId xmlns:p14="http://schemas.microsoft.com/office/powerpoint/2010/main" val="8051154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u="sng" dirty="0">
                <a:solidFill>
                  <a:schemeClr val="accent3">
                    <a:lumMod val="75000"/>
                  </a:schemeClr>
                </a:solidFill>
                <a:latin typeface="Times New Roman" panose="02020603050405020304" pitchFamily="18" charset="0"/>
                <a:ea typeface="+mn-ea"/>
                <a:cs typeface="Times New Roman" panose="02020603050405020304" pitchFamily="18" charset="0"/>
              </a:rPr>
              <a:t>CONCLUSION</a:t>
            </a:r>
            <a:endParaRPr lang="en-IN" sz="4000" b="1" u="sng" dirty="0">
              <a:solidFill>
                <a:schemeClr val="accent3">
                  <a:lumMod val="75000"/>
                </a:schemeClr>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idx="1"/>
          </p:nvPr>
        </p:nvSpPr>
        <p:spPr>
          <a:xfrm>
            <a:off x="423333" y="1405468"/>
            <a:ext cx="11260667" cy="4842932"/>
          </a:xfrm>
        </p:spPr>
        <p:txBody>
          <a:bodyPr>
            <a:noAutofit/>
          </a:bodyPr>
          <a:lstStyle/>
          <a:p>
            <a:pPr algn="just" fontAlgn="base"/>
            <a:r>
              <a:rPr lang="en-US" dirty="0">
                <a:latin typeface="Times New Roman" panose="02020603050405020304" pitchFamily="18" charset="0"/>
                <a:cs typeface="Times New Roman" panose="02020603050405020304" pitchFamily="18" charset="0"/>
              </a:rPr>
              <a:t>As a result, when reviewed in the E3 Platform, databases were able to be obtained from the device.  However, the images and other files from this app  were not found in the database, except for the files that were cached when I was browsing images to add in Calculator.</a:t>
            </a:r>
          </a:p>
          <a:p>
            <a:pPr algn="just" fontAlgn="base"/>
            <a:endParaRPr lang="en-US" dirty="0">
              <a:latin typeface="Times New Roman" panose="02020603050405020304" pitchFamily="18" charset="0"/>
              <a:cs typeface="Times New Roman" panose="02020603050405020304" pitchFamily="18" charset="0"/>
            </a:endParaRPr>
          </a:p>
          <a:p>
            <a:pPr algn="just" fontAlgn="base"/>
            <a:r>
              <a:rPr lang="en-US" dirty="0">
                <a:latin typeface="Times New Roman" panose="02020603050405020304" pitchFamily="18" charset="0"/>
                <a:cs typeface="Times New Roman" panose="02020603050405020304" pitchFamily="18" charset="0"/>
              </a:rPr>
              <a:t>This led me to believe that the Calculator Photo Vault for Android encrypts all images and other files with their own encryption.  This creates a barrier for your forensic tools in their ability to find this data. Since encryptions are proprietary, a large amount of time would need to be spent trying to decrypt this App.</a:t>
            </a:r>
          </a:p>
        </p:txBody>
      </p:sp>
      <p:sp>
        <p:nvSpPr>
          <p:cNvPr id="4" name="Title 8">
            <a:extLst>
              <a:ext uri="{FF2B5EF4-FFF2-40B4-BE49-F238E27FC236}">
                <a16:creationId xmlns:a16="http://schemas.microsoft.com/office/drawing/2014/main" id="{95FFDD68-F0AE-089D-96A5-90647E44C1FD}"/>
              </a:ext>
            </a:extLst>
          </p:cNvPr>
          <p:cNvSpPr txBox="1">
            <a:spLocks/>
          </p:cNvSpPr>
          <p:nvPr/>
        </p:nvSpPr>
        <p:spPr>
          <a:xfrm>
            <a:off x="10408024" y="40341"/>
            <a:ext cx="729702" cy="93314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3600" b="1" dirty="0">
              <a:solidFill>
                <a:schemeClr val="accent3">
                  <a:lumMod val="75000"/>
                </a:schemeClr>
              </a:solidFill>
            </a:endParaRPr>
          </a:p>
        </p:txBody>
      </p:sp>
    </p:spTree>
    <p:extLst>
      <p:ext uri="{BB962C8B-B14F-4D97-AF65-F5344CB8AC3E}">
        <p14:creationId xmlns:p14="http://schemas.microsoft.com/office/powerpoint/2010/main" val="5623650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9F26B0-E6C6-E26C-3CD1-8C8842CB799D}"/>
              </a:ext>
            </a:extLst>
          </p:cNvPr>
          <p:cNvSpPr txBox="1"/>
          <p:nvPr/>
        </p:nvSpPr>
        <p:spPr>
          <a:xfrm>
            <a:off x="247174" y="254111"/>
            <a:ext cx="11783461" cy="61555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4000" b="1" u="sng" dirty="0">
                <a:solidFill>
                  <a:schemeClr val="accent3">
                    <a:lumMod val="75000"/>
                  </a:schemeClr>
                </a:solidFill>
                <a:latin typeface="Times New Roman" panose="02020603050405020304" pitchFamily="18" charset="0"/>
                <a:cs typeface="Times New Roman" panose="02020603050405020304" pitchFamily="18" charset="0"/>
              </a:rPr>
              <a:t>REFERENCES </a:t>
            </a:r>
            <a:endParaRPr lang="en-US" sz="4000" b="1" u="sng" dirty="0">
              <a:solidFill>
                <a:schemeClr val="accent3">
                  <a:lumMod val="75000"/>
                </a:schemeClr>
              </a:solidFill>
              <a:latin typeface="Times New Roman" panose="02020603050405020304" pitchFamily="18" charset="0"/>
              <a:cs typeface="Times New Roman" panose="02020603050405020304" pitchFamily="18" charset="0"/>
            </a:endParaRPr>
          </a:p>
          <a:p>
            <a:pPr algn="just"/>
            <a:endParaRPr lang="en-US" sz="1400" dirty="0">
              <a:cs typeface="Calibri" panose="020F0502020204030204"/>
            </a:endParaRPr>
          </a:p>
          <a:p>
            <a:pPr marL="285750" indent="-285750" algn="just">
              <a:buFont typeface="Wingdings"/>
              <a:buChar char="Ø"/>
            </a:pPr>
            <a:r>
              <a:rPr lang="en-IN" sz="2000" dirty="0">
                <a:latin typeface="Times New Roman" panose="02020603050405020304" pitchFamily="18" charset="0"/>
                <a:cs typeface="Times New Roman" panose="02020603050405020304" pitchFamily="18" charset="0"/>
              </a:rPr>
              <a:t>Android. (2017). Android debug bridge (</a:t>
            </a:r>
            <a:r>
              <a:rPr lang="en-IN" sz="2000" dirty="0" err="1">
                <a:latin typeface="Times New Roman" panose="02020603050405020304" pitchFamily="18" charset="0"/>
                <a:cs typeface="Times New Roman" panose="02020603050405020304" pitchFamily="18" charset="0"/>
              </a:rPr>
              <a:t>adb</a:t>
            </a:r>
            <a:r>
              <a:rPr lang="en-IN" sz="2000" dirty="0">
                <a:latin typeface="Times New Roman" panose="02020603050405020304" pitchFamily="18" charset="0"/>
                <a:cs typeface="Times New Roman" panose="02020603050405020304" pitchFamily="18" charset="0"/>
              </a:rPr>
              <a:t>), android studio. Retrieved from https://developer.android.com/ studio/command-line/adb.html (Accessed: 2018-01-27)</a:t>
            </a:r>
          </a:p>
          <a:p>
            <a:pPr marL="285750" indent="-285750" algn="just">
              <a:buFont typeface="Wingdings"/>
              <a:buChar char="Ø"/>
            </a:pPr>
            <a:endParaRPr lang="en-IN" sz="2000" dirty="0">
              <a:latin typeface="Times New Roman" panose="02020603050405020304" pitchFamily="18" charset="0"/>
              <a:cs typeface="Times New Roman" panose="02020603050405020304" pitchFamily="18" charset="0"/>
            </a:endParaRPr>
          </a:p>
          <a:p>
            <a:pPr marL="285750" indent="-285750" algn="just">
              <a:buFont typeface="Wingdings"/>
              <a:buChar char="Ø"/>
            </a:pPr>
            <a:r>
              <a:rPr lang="en-IN" sz="2000" dirty="0">
                <a:latin typeface="Times New Roman" panose="02020603050405020304" pitchFamily="18" charset="0"/>
                <a:cs typeface="Times New Roman" panose="02020603050405020304" pitchFamily="18" charset="0"/>
              </a:rPr>
              <a:t> AppBrain. (2018). Monetize, advertise and </a:t>
            </a:r>
            <a:r>
              <a:rPr lang="en-IN" sz="2000" dirty="0" err="1">
                <a:latin typeface="Times New Roman" panose="02020603050405020304" pitchFamily="18" charset="0"/>
                <a:cs typeface="Times New Roman" panose="02020603050405020304" pitchFamily="18" charset="0"/>
              </a:rPr>
              <a:t>analyze</a:t>
            </a:r>
            <a:r>
              <a:rPr lang="en-IN" sz="2000" dirty="0">
                <a:latin typeface="Times New Roman" panose="02020603050405020304" pitchFamily="18" charset="0"/>
                <a:cs typeface="Times New Roman" panose="02020603050405020304" pitchFamily="18" charset="0"/>
              </a:rPr>
              <a:t> android apps. Retrieved from http://www.Appbrain.com (Accessed: 2018-01-27) </a:t>
            </a:r>
          </a:p>
          <a:p>
            <a:pPr marL="285750" indent="-285750" algn="just">
              <a:buFont typeface="Wingdings"/>
              <a:buChar char="Ø"/>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a:buChar char="Ø"/>
            </a:pPr>
            <a:r>
              <a:rPr lang="en-IN" sz="2000" dirty="0">
                <a:latin typeface="Times New Roman" panose="02020603050405020304" pitchFamily="18" charset="0"/>
                <a:cs typeface="Times New Roman" panose="02020603050405020304" pitchFamily="18" charset="0"/>
              </a:rPr>
              <a:t>Google. (2018). Google play store. Retrieved from http://www.Play.google.com (Accessed: 2018-01-27) Harris, R. (2006).</a:t>
            </a:r>
          </a:p>
          <a:p>
            <a:pPr marL="285750" indent="-285750" algn="just">
              <a:buFont typeface="Wingdings"/>
              <a:buChar char="Ø"/>
            </a:pPr>
            <a:endParaRPr lang="en-IN" sz="2000" dirty="0">
              <a:latin typeface="Times New Roman" panose="02020603050405020304" pitchFamily="18" charset="0"/>
              <a:cs typeface="Times New Roman" panose="02020603050405020304" pitchFamily="18" charset="0"/>
            </a:endParaRPr>
          </a:p>
          <a:p>
            <a:pPr marL="285750" indent="-285750" algn="just">
              <a:buFont typeface="Wingdings"/>
              <a:buChar char="Ø"/>
            </a:pPr>
            <a:r>
              <a:rPr lang="en-IN" sz="2000" dirty="0">
                <a:latin typeface="Times New Roman" panose="02020603050405020304" pitchFamily="18" charset="0"/>
                <a:cs typeface="Times New Roman" panose="02020603050405020304" pitchFamily="18" charset="0"/>
              </a:rPr>
              <a:t> Arriving at an anti-forensics consensus: Examining how to define and control the anti-forensics problem. digital investigation, 3 , 44–49. </a:t>
            </a:r>
          </a:p>
          <a:p>
            <a:pPr marL="285750" indent="-285750" algn="just">
              <a:buFont typeface="Wingdings"/>
              <a:buChar char="Ø"/>
            </a:pPr>
            <a:endParaRPr lang="en-IN" sz="2000" dirty="0">
              <a:latin typeface="Times New Roman" panose="02020603050405020304" pitchFamily="18" charset="0"/>
              <a:cs typeface="Times New Roman" panose="02020603050405020304" pitchFamily="18" charset="0"/>
            </a:endParaRPr>
          </a:p>
          <a:p>
            <a:pPr marL="285750" indent="-285750" algn="just">
              <a:buFont typeface="Wingdings"/>
              <a:buChar char="Ø"/>
            </a:pPr>
            <a:r>
              <a:rPr lang="en-IN" sz="2000" dirty="0" err="1">
                <a:latin typeface="Times New Roman" panose="02020603050405020304" pitchFamily="18" charset="0"/>
                <a:cs typeface="Times New Roman" panose="02020603050405020304" pitchFamily="18" charset="0"/>
              </a:rPr>
              <a:t>Jovanovic</a:t>
            </a:r>
            <a:r>
              <a:rPr lang="en-IN" sz="2000" dirty="0">
                <a:latin typeface="Times New Roman" panose="02020603050405020304" pitchFamily="18" charset="0"/>
                <a:cs typeface="Times New Roman" panose="02020603050405020304" pitchFamily="18" charset="0"/>
              </a:rPr>
              <a:t>, Z., &amp; Redd, I. (2012). Android forensics techniques. International Academy of Design and Technology. </a:t>
            </a:r>
            <a:r>
              <a:rPr lang="en-IN" sz="2000" dirty="0" err="1">
                <a:latin typeface="Times New Roman" panose="02020603050405020304" pitchFamily="18" charset="0"/>
                <a:cs typeface="Times New Roman" panose="02020603050405020304" pitchFamily="18" charset="0"/>
              </a:rPr>
              <a:t>Lessard</a:t>
            </a:r>
            <a:r>
              <a:rPr lang="en-IN" sz="2000" dirty="0">
                <a:latin typeface="Times New Roman" panose="02020603050405020304" pitchFamily="18" charset="0"/>
                <a:cs typeface="Times New Roman" panose="02020603050405020304" pitchFamily="18" charset="0"/>
              </a:rPr>
              <a:t>, J., &amp; Kessler, G. (2010).</a:t>
            </a:r>
          </a:p>
          <a:p>
            <a:pPr marL="285750" indent="-285750" algn="just">
              <a:buFont typeface="Wingdings"/>
              <a:buChar char="Ø"/>
            </a:pPr>
            <a:endParaRPr lang="en-IN" sz="2000" dirty="0">
              <a:latin typeface="Times New Roman" panose="02020603050405020304" pitchFamily="18" charset="0"/>
              <a:cs typeface="Times New Roman" panose="02020603050405020304" pitchFamily="18" charset="0"/>
            </a:endParaRPr>
          </a:p>
          <a:p>
            <a:pPr marL="285750" indent="-285750" algn="just">
              <a:buFont typeface="Wingdings"/>
              <a:buChar char="Ø"/>
            </a:pPr>
            <a:r>
              <a:rPr lang="en-IN" sz="2000" dirty="0">
                <a:latin typeface="Times New Roman" panose="02020603050405020304" pitchFamily="18" charset="0"/>
                <a:cs typeface="Times New Roman" panose="02020603050405020304" pitchFamily="18" charset="0"/>
              </a:rPr>
              <a:t> Android forensics: Simplifying cell phone examinations. </a:t>
            </a:r>
            <a:r>
              <a:rPr lang="en-IN" sz="2000" dirty="0" err="1">
                <a:latin typeface="Times New Roman" panose="02020603050405020304" pitchFamily="18" charset="0"/>
                <a:cs typeface="Times New Roman" panose="02020603050405020304" pitchFamily="18" charset="0"/>
              </a:rPr>
              <a:t>Lohrum</a:t>
            </a:r>
            <a:r>
              <a:rPr lang="en-IN" sz="2000" dirty="0">
                <a:latin typeface="Times New Roman" panose="02020603050405020304" pitchFamily="18" charset="0"/>
                <a:cs typeface="Times New Roman" panose="02020603050405020304" pitchFamily="18" charset="0"/>
              </a:rPr>
              <a:t>, M. (2018). Free android forensics. Retrieved from http://www.Freeandroidforensics .blogspot.com (Accessed: 2018-01-27) </a:t>
            </a:r>
            <a:endParaRPr lang="en-US" sz="2000" dirty="0">
              <a:latin typeface="Times New Roman" panose="02020603050405020304" pitchFamily="18" charset="0"/>
              <a:cs typeface="Times New Roman" panose="02020603050405020304" pitchFamily="18" charset="0"/>
            </a:endParaRPr>
          </a:p>
        </p:txBody>
      </p:sp>
      <p:sp>
        <p:nvSpPr>
          <p:cNvPr id="3" name="Title 8">
            <a:extLst>
              <a:ext uri="{FF2B5EF4-FFF2-40B4-BE49-F238E27FC236}">
                <a16:creationId xmlns:a16="http://schemas.microsoft.com/office/drawing/2014/main" id="{95FFDD68-F0AE-089D-96A5-90647E44C1FD}"/>
              </a:ext>
            </a:extLst>
          </p:cNvPr>
          <p:cNvSpPr txBox="1">
            <a:spLocks/>
          </p:cNvSpPr>
          <p:nvPr/>
        </p:nvSpPr>
        <p:spPr>
          <a:xfrm>
            <a:off x="10419362" y="254111"/>
            <a:ext cx="718364" cy="92067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3600" b="1" dirty="0">
              <a:solidFill>
                <a:schemeClr val="accent3">
                  <a:lumMod val="75000"/>
                </a:schemeClr>
              </a:solidFill>
            </a:endParaRPr>
          </a:p>
        </p:txBody>
      </p:sp>
    </p:spTree>
    <p:extLst>
      <p:ext uri="{BB962C8B-B14F-4D97-AF65-F5344CB8AC3E}">
        <p14:creationId xmlns:p14="http://schemas.microsoft.com/office/powerpoint/2010/main" val="31174133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F61090-EB78-C898-B72D-BCCE14EC81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545262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4148AC-43C9-407B-9D53-4C2B7BB67FB0}"/>
              </a:ext>
            </a:extLst>
          </p:cNvPr>
          <p:cNvSpPr txBox="1"/>
          <p:nvPr/>
        </p:nvSpPr>
        <p:spPr>
          <a:xfrm>
            <a:off x="881086" y="717175"/>
            <a:ext cx="11031251" cy="40626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4000" b="1" u="sng" dirty="0">
                <a:solidFill>
                  <a:schemeClr val="accent3">
                    <a:lumMod val="75000"/>
                  </a:schemeClr>
                </a:solidFill>
                <a:latin typeface="Times New Roman" panose="02020603050405020304" pitchFamily="18" charset="0"/>
                <a:ea typeface="+mj-ea"/>
                <a:cs typeface="Times New Roman" panose="02020603050405020304" pitchFamily="18" charset="0"/>
              </a:rPr>
              <a:t>AIM</a:t>
            </a:r>
            <a:endParaRPr lang="en-US" sz="4000" b="1" u="sng" dirty="0">
              <a:solidFill>
                <a:schemeClr val="accent3">
                  <a:lumMod val="75000"/>
                </a:schemeClr>
              </a:solidFill>
              <a:latin typeface="Times New Roman" panose="02020603050405020304" pitchFamily="18" charset="0"/>
              <a:ea typeface="+mj-ea"/>
              <a:cs typeface="Times New Roman" panose="02020603050405020304" pitchFamily="18" charset="0"/>
            </a:endParaRPr>
          </a:p>
          <a:p>
            <a:pPr algn="just"/>
            <a:endParaRPr lang="en-US" b="1" dirty="0">
              <a:cs typeface="Calibri"/>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is to create</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calculator which is used for</a:t>
            </a:r>
            <a:r>
              <a:rPr lang="en-US" sz="2000" dirty="0">
                <a:solidFill>
                  <a:schemeClr val="bg1">
                    <a:lumMod val="95000"/>
                    <a:lumOff val="5000"/>
                  </a:schemeClr>
                </a:solidFill>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                                                                                  </a:t>
            </a:r>
            <a:r>
              <a:rPr lang="en-US" sz="2000" dirty="0">
                <a:solidFill>
                  <a:schemeClr val="bg1">
                    <a:lumMod val="95000"/>
                    <a:lumOff val="5000"/>
                  </a:schemeClr>
                </a:solidFill>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Addition </a:t>
            </a:r>
          </a:p>
          <a:p>
            <a:pPr algn="just"/>
            <a:r>
              <a:rPr lang="en-US" sz="2000" dirty="0">
                <a:latin typeface="Times New Roman" panose="02020603050405020304" pitchFamily="18" charset="0"/>
                <a:cs typeface="Times New Roman" panose="02020603050405020304" pitchFamily="18" charset="0"/>
              </a:rPr>
              <a:t>                                                                                  </a:t>
            </a:r>
            <a:r>
              <a:rPr lang="en-US" sz="2000"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Subtraction </a:t>
            </a:r>
          </a:p>
          <a:p>
            <a:pPr algn="just"/>
            <a:r>
              <a:rPr lang="en-US" sz="2000" dirty="0">
                <a:latin typeface="Times New Roman" panose="02020603050405020304" pitchFamily="18" charset="0"/>
                <a:cs typeface="Times New Roman" panose="02020603050405020304" pitchFamily="18" charset="0"/>
              </a:rPr>
              <a:t>                                                                                  </a:t>
            </a:r>
            <a:r>
              <a:rPr lang="en-US" sz="2000" dirty="0">
                <a:solidFill>
                  <a:schemeClr val="bg1">
                    <a:lumMod val="95000"/>
                    <a:lumOff val="5000"/>
                  </a:schemeClr>
                </a:solidFill>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Multiplication</a:t>
            </a:r>
          </a:p>
          <a:p>
            <a:pPr algn="just"/>
            <a:r>
              <a:rPr lang="en-US" sz="2000" dirty="0">
                <a:latin typeface="Times New Roman" panose="02020603050405020304" pitchFamily="18" charset="0"/>
                <a:cs typeface="Times New Roman" panose="02020603050405020304" pitchFamily="18" charset="0"/>
              </a:rPr>
              <a:t>                                                                                  </a:t>
            </a:r>
            <a:r>
              <a:rPr lang="en-US" sz="2000" dirty="0">
                <a:solidFill>
                  <a:schemeClr val="bg1">
                    <a:lumMod val="95000"/>
                    <a:lumOff val="5000"/>
                  </a:schemeClr>
                </a:solidFill>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Division of numbers</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Goal is </a:t>
            </a:r>
            <a:r>
              <a:rPr lang="en-US" sz="2000" b="1" dirty="0">
                <a:latin typeface="Times New Roman" panose="02020603050405020304" pitchFamily="18" charset="0"/>
                <a:cs typeface="Times New Roman" panose="02020603050405020304" pitchFamily="18" charset="0"/>
              </a:rPr>
              <a:t>to act as a front for private images and files</a:t>
            </a:r>
            <a:r>
              <a:rPr lang="en-US" sz="2000" dirty="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Users can upload secret pictures and videos to calculator vault apps, hidden behind a password.</a:t>
            </a:r>
          </a:p>
        </p:txBody>
      </p:sp>
      <p:sp>
        <p:nvSpPr>
          <p:cNvPr id="3" name="Title 8">
            <a:extLst>
              <a:ext uri="{FF2B5EF4-FFF2-40B4-BE49-F238E27FC236}">
                <a16:creationId xmlns:a16="http://schemas.microsoft.com/office/drawing/2014/main" id="{95FFDD68-F0AE-089D-96A5-90647E44C1FD}"/>
              </a:ext>
            </a:extLst>
          </p:cNvPr>
          <p:cNvSpPr txBox="1">
            <a:spLocks/>
          </p:cNvSpPr>
          <p:nvPr/>
        </p:nvSpPr>
        <p:spPr>
          <a:xfrm>
            <a:off x="10419362" y="254111"/>
            <a:ext cx="718364" cy="92067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4000" b="1" dirty="0">
              <a:solidFill>
                <a:schemeClr val="accent3">
                  <a:lumMod val="75000"/>
                </a:schemeClr>
              </a:solidFill>
            </a:endParaRPr>
          </a:p>
        </p:txBody>
      </p:sp>
    </p:spTree>
    <p:extLst>
      <p:ext uri="{BB962C8B-B14F-4D97-AF65-F5344CB8AC3E}">
        <p14:creationId xmlns:p14="http://schemas.microsoft.com/office/powerpoint/2010/main" val="26434174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9F26B0-E6C6-E26C-3CD1-8C8842CB799D}"/>
              </a:ext>
            </a:extLst>
          </p:cNvPr>
          <p:cNvSpPr txBox="1"/>
          <p:nvPr/>
        </p:nvSpPr>
        <p:spPr>
          <a:xfrm>
            <a:off x="408539" y="883685"/>
            <a:ext cx="10143994"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4000" b="1" u="sng" dirty="0">
                <a:solidFill>
                  <a:schemeClr val="accent3">
                    <a:lumMod val="75000"/>
                  </a:schemeClr>
                </a:solidFill>
                <a:latin typeface="Times New Roman" panose="02020603050405020304" pitchFamily="18" charset="0"/>
                <a:ea typeface="+mj-ea"/>
                <a:cs typeface="Times New Roman" panose="02020603050405020304" pitchFamily="18" charset="0"/>
              </a:rPr>
              <a:t>ABSTRACT</a:t>
            </a:r>
          </a:p>
          <a:p>
            <a:pPr algn="just"/>
            <a:endParaRPr lang="en-US" b="1" dirty="0">
              <a:cs typeface="Calibri"/>
            </a:endParaRPr>
          </a:p>
          <a:p>
            <a:pPr algn="just"/>
            <a:endParaRPr lang="en-US" dirty="0">
              <a:cs typeface="Calibri" panose="020F0502020204030204"/>
            </a:endParaRPr>
          </a:p>
          <a:p>
            <a:pPr marL="285750" indent="-285750" algn="just">
              <a:buFont typeface="Wingdings"/>
              <a:buChar char="Ø"/>
            </a:pPr>
            <a:r>
              <a:rPr lang="en-US" sz="2000" dirty="0">
                <a:latin typeface="Times New Roman" panose="02020603050405020304" pitchFamily="18" charset="0"/>
                <a:cs typeface="Times New Roman" panose="02020603050405020304" pitchFamily="18" charset="0"/>
              </a:rPr>
              <a:t>Calculator# – Vault is </a:t>
            </a:r>
            <a:r>
              <a:rPr lang="en-US" sz="2000" b="1" dirty="0">
                <a:latin typeface="Times New Roman" panose="02020603050405020304" pitchFamily="18" charset="0"/>
                <a:cs typeface="Times New Roman" panose="02020603050405020304" pitchFamily="18" charset="0"/>
              </a:rPr>
              <a:t>an improved security tool that is disguised as a calculator</a:t>
            </a:r>
            <a:endParaRPr lang="en-US" sz="2000" dirty="0">
              <a:latin typeface="Times New Roman" panose="02020603050405020304" pitchFamily="18" charset="0"/>
              <a:cs typeface="Times New Roman" panose="02020603050405020304" pitchFamily="18" charset="0"/>
            </a:endParaRPr>
          </a:p>
          <a:p>
            <a:pPr marL="285750" indent="-285750" algn="just">
              <a:buFont typeface="Wingdings"/>
              <a:buChar char="Ø"/>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a:buChar char="Ø"/>
            </a:pPr>
            <a:r>
              <a:rPr lang="en-US" sz="2000" dirty="0">
                <a:latin typeface="Times New Roman" panose="02020603050405020304" pitchFamily="18" charset="0"/>
                <a:cs typeface="Times New Roman" panose="02020603050405020304" pitchFamily="18" charset="0"/>
              </a:rPr>
              <a:t>nobody would ever know what's inside such icon. </a:t>
            </a:r>
          </a:p>
          <a:p>
            <a:pPr marL="285750" indent="-285750" algn="just">
              <a:buFont typeface="Wingdings"/>
              <a:buChar char="Ø"/>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a:buChar char="Ø"/>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a:buChar char="Ø"/>
            </a:pPr>
            <a:r>
              <a:rPr lang="en-US" sz="2000" dirty="0">
                <a:latin typeface="Times New Roman" panose="02020603050405020304" pitchFamily="18" charset="0"/>
                <a:cs typeface="Times New Roman" panose="02020603050405020304" pitchFamily="18" charset="0"/>
              </a:rPr>
              <a:t>Since this icon is password protected, not nobody can access your private data.</a:t>
            </a:r>
          </a:p>
        </p:txBody>
      </p:sp>
      <p:sp>
        <p:nvSpPr>
          <p:cNvPr id="3" name="Title 8">
            <a:extLst>
              <a:ext uri="{FF2B5EF4-FFF2-40B4-BE49-F238E27FC236}">
                <a16:creationId xmlns:a16="http://schemas.microsoft.com/office/drawing/2014/main" id="{95FFDD68-F0AE-089D-96A5-90647E44C1FD}"/>
              </a:ext>
            </a:extLst>
          </p:cNvPr>
          <p:cNvSpPr txBox="1">
            <a:spLocks/>
          </p:cNvSpPr>
          <p:nvPr/>
        </p:nvSpPr>
        <p:spPr>
          <a:xfrm>
            <a:off x="10419362" y="254111"/>
            <a:ext cx="718364" cy="92067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4000" b="1" dirty="0">
              <a:solidFill>
                <a:schemeClr val="accent3">
                  <a:lumMod val="75000"/>
                </a:schemeClr>
              </a:solidFill>
            </a:endParaRPr>
          </a:p>
        </p:txBody>
      </p:sp>
    </p:spTree>
    <p:extLst>
      <p:ext uri="{BB962C8B-B14F-4D97-AF65-F5344CB8AC3E}">
        <p14:creationId xmlns:p14="http://schemas.microsoft.com/office/powerpoint/2010/main" val="12668581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845" y="147918"/>
            <a:ext cx="9404723" cy="1400530"/>
          </a:xfrm>
        </p:spPr>
        <p:txBody>
          <a:bodyPr/>
          <a:lstStyle/>
          <a:p>
            <a:r>
              <a:rPr lang="en-US" sz="4000" b="1" u="sng" dirty="0">
                <a:solidFill>
                  <a:schemeClr val="accent3">
                    <a:lumMod val="75000"/>
                  </a:schemeClr>
                </a:solidFill>
                <a:latin typeface="Times New Roman" panose="02020603050405020304" pitchFamily="18" charset="0"/>
                <a:cs typeface="Times New Roman" panose="02020603050405020304" pitchFamily="18" charset="0"/>
              </a:rPr>
              <a:t>INTRODUCTION</a:t>
            </a:r>
            <a:endParaRPr lang="en-IN" sz="4000" b="1" u="sng"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9845" y="1083733"/>
            <a:ext cx="11410422" cy="5191561"/>
          </a:xfrm>
        </p:spPr>
        <p:txBody>
          <a:bodyPr>
            <a:noAutofit/>
          </a:bodyPr>
          <a:lstStyle/>
          <a:p>
            <a:pPr marL="514350" indent="-514350">
              <a:buFont typeface="+mj-lt"/>
              <a:buAutoNum type="romanUcPeriod"/>
            </a:pPr>
            <a:r>
              <a:rPr lang="en-US" dirty="0">
                <a:latin typeface="Times New Roman" panose="02020603050405020304" pitchFamily="18" charset="0"/>
                <a:cs typeface="Times New Roman" panose="02020603050405020304" pitchFamily="18" charset="0"/>
              </a:rPr>
              <a:t>Calculator Vault is an ingenious app that lets you hide private photos, videos, and other apps within an app that looks like a calculator.</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514350" indent="-514350">
              <a:buFont typeface="+mj-lt"/>
              <a:buAutoNum type="romanUcPeriod"/>
            </a:pPr>
            <a:r>
              <a:rPr lang="en-US" dirty="0">
                <a:latin typeface="Times New Roman" panose="02020603050405020304" pitchFamily="18" charset="0"/>
                <a:cs typeface="Times New Roman" panose="02020603050405020304" pitchFamily="18" charset="0"/>
              </a:rPr>
              <a:t>Using this app is very simple. When you tap on Calculator Vault, you'll see what appears to be nothing more than a calculator. When you open the app for the first time, you enter a PIN that becomes the secret key to open the vault.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514350" indent="-514350">
              <a:buFont typeface="+mj-lt"/>
              <a:buAutoNum type="romanUcPeriod"/>
            </a:pPr>
            <a:r>
              <a:rPr lang="en-US" dirty="0">
                <a:latin typeface="Times New Roman" panose="02020603050405020304" pitchFamily="18" charset="0"/>
                <a:cs typeface="Times New Roman" panose="02020603050405020304" pitchFamily="18" charset="0"/>
              </a:rPr>
              <a:t>Every time you enter the secret code, Calculator Vault opens the app's hidden vault. To import the apps and other content you want to hide, just tap the symbol located at the bottom of the screen (it's a +). You can select from anything already stored on your smartphone..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514350" indent="-514350">
              <a:buFont typeface="+mj-lt"/>
              <a:buAutoNum type="romanUcPeriod"/>
            </a:pPr>
            <a:r>
              <a:rPr lang="en-US" dirty="0">
                <a:latin typeface="Times New Roman" panose="02020603050405020304" pitchFamily="18" charset="0"/>
                <a:cs typeface="Times New Roman" panose="02020603050405020304" pitchFamily="18" charset="0"/>
              </a:rPr>
              <a:t>Calculator Vault is a great way to protect your privacy by hiding Photos and other files behind a basic calculator app.</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09175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3915" y="425946"/>
            <a:ext cx="10796954" cy="6001643"/>
          </a:xfrm>
          <a:prstGeom prst="rect">
            <a:avLst/>
          </a:prstGeom>
        </p:spPr>
        <p:txBody>
          <a:bodyPr wrap="square">
            <a:spAutoFit/>
          </a:bodyPr>
          <a:lstStyle/>
          <a:p>
            <a:pPr algn="just"/>
            <a:r>
              <a:rPr lang="en-US" sz="4000" b="1" u="sng" dirty="0">
                <a:solidFill>
                  <a:schemeClr val="accent3">
                    <a:lumMod val="75000"/>
                  </a:schemeClr>
                </a:solidFill>
                <a:latin typeface="Times New Roman" panose="02020603050405020304" pitchFamily="18" charset="0"/>
                <a:cs typeface="Times New Roman" panose="02020603050405020304" pitchFamily="18" charset="0"/>
              </a:rPr>
              <a:t>ADAVANTAGES (MAIN  FEATURE)</a:t>
            </a:r>
          </a:p>
          <a:p>
            <a:pPr marL="342900" indent="-342900" algn="just">
              <a:buFont typeface="Wingdings" panose="05000000000000000000" pitchFamily="2" charset="2"/>
              <a:buChar char="Ø"/>
            </a:pPr>
            <a:endParaRPr lang="en-US" sz="2400" b="1" u="sng" dirty="0">
              <a:solidFill>
                <a:schemeClr val="accent3">
                  <a:lumMod val="75000"/>
                </a:schemeClr>
              </a:solidFill>
              <a:cs typeface="Calibri"/>
            </a:endParaRPr>
          </a:p>
          <a:p>
            <a:pPr marL="285750" lvl="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Import and hide pictures, hide video from photo gallery.</a:t>
            </a:r>
          </a:p>
          <a:p>
            <a:pPr marL="285750" lvl="0" indent="-285750"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Use unlock function from photo &amp; video locker when you want to show pictures and video in mobile gallery.</a:t>
            </a:r>
          </a:p>
          <a:p>
            <a:pPr marL="285750" lvl="0" indent="-285750"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Multiple Photo &amp; Video share in </a:t>
            </a:r>
            <a:r>
              <a:rPr lang="en-US" sz="2000" dirty="0" err="1">
                <a:latin typeface="Times New Roman" panose="02020603050405020304" pitchFamily="18" charset="0"/>
                <a:cs typeface="Times New Roman" panose="02020603050405020304" pitchFamily="18" charset="0"/>
              </a:rPr>
              <a:t>whatsapp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gmail</a:t>
            </a:r>
            <a:r>
              <a:rPr lang="en-US" sz="2000" dirty="0">
                <a:latin typeface="Times New Roman" panose="02020603050405020304" pitchFamily="18" charset="0"/>
                <a:cs typeface="Times New Roman" panose="02020603050405020304" pitchFamily="18" charset="0"/>
              </a:rPr>
              <a:t>, snapchat, </a:t>
            </a:r>
            <a:r>
              <a:rPr lang="en-US" sz="2000" dirty="0" err="1">
                <a:latin typeface="Times New Roman" panose="02020603050405020304" pitchFamily="18" charset="0"/>
                <a:cs typeface="Times New Roman" panose="02020603050405020304" pitchFamily="18" charset="0"/>
              </a:rPr>
              <a:t>facebook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tok</a:t>
            </a:r>
            <a:r>
              <a:rPr lang="en-US" sz="2000" dirty="0">
                <a:latin typeface="Times New Roman" panose="02020603050405020304" pitchFamily="18" charset="0"/>
                <a:cs typeface="Times New Roman" panose="02020603050405020304" pitchFamily="18" charset="0"/>
              </a:rPr>
              <a:t> and twitter with your friends.</a:t>
            </a:r>
          </a:p>
          <a:p>
            <a:pPr marL="285750" lvl="0" indent="-285750"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Import document files such as word, </a:t>
            </a:r>
            <a:r>
              <a:rPr lang="en-US" sz="2000" dirty="0" err="1">
                <a:latin typeface="Times New Roman" panose="02020603050405020304" pitchFamily="18" charset="0"/>
                <a:cs typeface="Times New Roman" panose="02020603050405020304" pitchFamily="18" charset="0"/>
              </a:rPr>
              <a:t>ppt</a:t>
            </a:r>
            <a:r>
              <a:rPr lang="en-US" sz="2000" dirty="0">
                <a:latin typeface="Times New Roman" panose="02020603050405020304" pitchFamily="18" charset="0"/>
                <a:cs typeface="Times New Roman" panose="02020603050405020304" pitchFamily="18" charset="0"/>
              </a:rPr>
              <a:t>, pdf, text, excel, mp3 audio, call recording etc.</a:t>
            </a:r>
          </a:p>
          <a:p>
            <a:pPr marL="285750" lvl="0" indent="-285750"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Easy to delete and recover photo, video, document from calculator vault app.</a:t>
            </a:r>
          </a:p>
          <a:p>
            <a:pPr marL="285750" lvl="0" indent="-285750"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Fake Cover App Lock that can be lock your apps and its cover with force close screen which simulates that opened app is closed by error. only you know the trick to get real app lock and open your apps. You have multiple options for this setup.</a:t>
            </a:r>
            <a:endParaRPr lang="en-I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000" dirty="0">
              <a:ea typeface="+mn-lt"/>
              <a:cs typeface="+mn-lt"/>
            </a:endParaRPr>
          </a:p>
        </p:txBody>
      </p:sp>
      <p:sp>
        <p:nvSpPr>
          <p:cNvPr id="3" name="Title 8">
            <a:extLst>
              <a:ext uri="{FF2B5EF4-FFF2-40B4-BE49-F238E27FC236}">
                <a16:creationId xmlns:a16="http://schemas.microsoft.com/office/drawing/2014/main" id="{95FFDD68-F0AE-089D-96A5-90647E44C1FD}"/>
              </a:ext>
            </a:extLst>
          </p:cNvPr>
          <p:cNvSpPr txBox="1">
            <a:spLocks/>
          </p:cNvSpPr>
          <p:nvPr/>
        </p:nvSpPr>
        <p:spPr>
          <a:xfrm>
            <a:off x="10419362" y="254111"/>
            <a:ext cx="718364" cy="92067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4000" b="1" dirty="0">
              <a:solidFill>
                <a:schemeClr val="accent3">
                  <a:lumMod val="75000"/>
                </a:schemeClr>
              </a:solidFill>
            </a:endParaRPr>
          </a:p>
        </p:txBody>
      </p:sp>
    </p:spTree>
    <p:extLst>
      <p:ext uri="{BB962C8B-B14F-4D97-AF65-F5344CB8AC3E}">
        <p14:creationId xmlns:p14="http://schemas.microsoft.com/office/powerpoint/2010/main" val="760536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u="sng" dirty="0">
                <a:solidFill>
                  <a:schemeClr val="accent3">
                    <a:lumMod val="75000"/>
                  </a:schemeClr>
                </a:solidFill>
                <a:latin typeface="Times New Roman" panose="02020603050405020304" pitchFamily="18" charset="0"/>
                <a:ea typeface="+mn-ea"/>
                <a:cs typeface="Times New Roman" panose="02020603050405020304" pitchFamily="18" charset="0"/>
              </a:rPr>
              <a:t>EXISITING WORK</a:t>
            </a:r>
            <a:endParaRPr lang="en-IN" sz="4000" b="1" u="sng" dirty="0">
              <a:solidFill>
                <a:schemeClr val="accent3">
                  <a:lumMod val="75000"/>
                </a:schemeClr>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idx="1"/>
          </p:nvPr>
        </p:nvSpPr>
        <p:spPr>
          <a:xfrm>
            <a:off x="271913" y="1494118"/>
            <a:ext cx="11090353" cy="5211482"/>
          </a:xfrm>
        </p:spPr>
        <p:txBody>
          <a:bodyPr>
            <a:noAutofit/>
          </a:bodyPr>
          <a:lstStyle/>
          <a:p>
            <a:pPr algn="just"/>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In Calculator </a:t>
            </a:r>
          </a:p>
          <a:p>
            <a:pPr marL="0" indent="0" algn="just">
              <a:buNone/>
            </a:pPr>
            <a:r>
              <a:rPr lang="en-US" dirty="0">
                <a:latin typeface="Times New Roman" panose="02020603050405020304" pitchFamily="18" charset="0"/>
                <a:cs typeface="Times New Roman" panose="02020603050405020304" pitchFamily="18" charset="0"/>
              </a:rPr>
              <a:t>A calculator is a device that </a:t>
            </a:r>
            <a:r>
              <a:rPr lang="en-US" b="1" dirty="0">
                <a:latin typeface="Times New Roman" panose="02020603050405020304" pitchFamily="18" charset="0"/>
                <a:cs typeface="Times New Roman" panose="02020603050405020304" pitchFamily="18" charset="0"/>
              </a:rPr>
              <a:t>performs arithmetic operations on numbers</a:t>
            </a:r>
            <a:r>
              <a:rPr lang="en-US" dirty="0">
                <a:latin typeface="Times New Roman" panose="02020603050405020304" pitchFamily="18" charset="0"/>
                <a:cs typeface="Times New Roman" panose="02020603050405020304" pitchFamily="18" charset="0"/>
              </a:rPr>
              <a:t>. Basic calculators can do only addition, subtraction, multiplication and division mathematical calculations.</a:t>
            </a:r>
          </a:p>
          <a:p>
            <a:pPr algn="just"/>
            <a:endParaRPr lang="en-US" dirty="0">
              <a:latin typeface="Times New Roman" panose="02020603050405020304" pitchFamily="18" charset="0"/>
              <a:cs typeface="Times New Roman" panose="02020603050405020304" pitchFamily="18" charset="0"/>
            </a:endParaRPr>
          </a:p>
          <a:p>
            <a:pPr algn="just"/>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In Locker apps</a:t>
            </a:r>
          </a:p>
          <a:p>
            <a:pPr marL="0" indent="0" algn="just">
              <a:buNone/>
            </a:pPr>
            <a:r>
              <a:rPr lang="en-US" dirty="0">
                <a:latin typeface="Times New Roman" panose="02020603050405020304" pitchFamily="18" charset="0"/>
                <a:cs typeface="Times New Roman" panose="02020603050405020304" pitchFamily="18" charset="0"/>
              </a:rPr>
              <a:t>In Photo Gallery, select the photos you want to hide and tap on the Share button. Choose Photo Locker on the list and pick a folder. Once you tap on the Done button, the selected photos will be transferred to the Photo Locker app and hidden in Photo Gallery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6497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758" y="451202"/>
            <a:ext cx="9404723" cy="1400530"/>
          </a:xfrm>
        </p:spPr>
        <p:txBody>
          <a:bodyPr/>
          <a:lstStyle/>
          <a:p>
            <a:r>
              <a:rPr lang="en-US" sz="4000" b="1" u="sng" dirty="0">
                <a:solidFill>
                  <a:schemeClr val="accent3">
                    <a:lumMod val="75000"/>
                  </a:schemeClr>
                </a:solidFill>
                <a:latin typeface="Times New Roman" panose="02020603050405020304" pitchFamily="18" charset="0"/>
                <a:ea typeface="+mn-ea"/>
                <a:cs typeface="Times New Roman" panose="02020603050405020304" pitchFamily="18" charset="0"/>
              </a:rPr>
              <a:t>PROPOSED WORK</a:t>
            </a:r>
            <a:endParaRPr lang="en-IN" sz="4000" b="1" u="sng" dirty="0">
              <a:solidFill>
                <a:schemeClr val="accent3">
                  <a:lumMod val="75000"/>
                </a:schemeClr>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idx="1"/>
          </p:nvPr>
        </p:nvSpPr>
        <p:spPr>
          <a:xfrm>
            <a:off x="646111" y="1151467"/>
            <a:ext cx="10529889" cy="5249333"/>
          </a:xfrm>
        </p:spPr>
        <p:txBody>
          <a:bodyPr>
            <a:noAutofit/>
          </a:bodyPr>
          <a:lstStyle/>
          <a:p>
            <a:pPr algn="just">
              <a:buFont typeface="Wingdings" panose="05000000000000000000" pitchFamily="2" charset="2"/>
              <a:buChar char="§"/>
            </a:pPr>
            <a:r>
              <a:rPr lang="en-US" dirty="0">
                <a:solidFill>
                  <a:srgbClr val="C9D1D9"/>
                </a:solidFill>
                <a:latin typeface="Times New Roman" panose="02020603050405020304" pitchFamily="18" charset="0"/>
                <a:cs typeface="Times New Roman" panose="02020603050405020304" pitchFamily="18" charset="0"/>
              </a:rPr>
              <a:t>A simple calculator interface that also acts as the CALCULATER  to enter the vault PIN code.</a:t>
            </a:r>
          </a:p>
          <a:p>
            <a:pPr algn="just">
              <a:buFont typeface="Wingdings" panose="05000000000000000000" pitchFamily="2" charset="2"/>
              <a:buChar char="§"/>
            </a:pPr>
            <a:endParaRPr lang="en-US" dirty="0">
              <a:solidFill>
                <a:srgbClr val="C9D1D9"/>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solidFill>
                  <a:srgbClr val="C9D1D9"/>
                </a:solidFill>
                <a:latin typeface="Times New Roman" panose="02020603050405020304" pitchFamily="18" charset="0"/>
                <a:cs typeface="Times New Roman" panose="02020603050405020304" pitchFamily="18" charset="0"/>
              </a:rPr>
              <a:t>Decrypts the encrypted images and opens the photo vault when the PIN code and the selected activation button is pressed.</a:t>
            </a:r>
          </a:p>
          <a:p>
            <a:pPr algn="just">
              <a:buFont typeface="Arial" panose="020B0604020202020204" pitchFamily="34" charset="0"/>
              <a:buChar char="•"/>
            </a:pPr>
            <a:endParaRPr lang="en-US" dirty="0">
              <a:solidFill>
                <a:srgbClr val="C9D1D9"/>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solidFill>
                  <a:srgbClr val="C9D1D9"/>
                </a:solidFill>
                <a:latin typeface="Times New Roman" panose="02020603050405020304" pitchFamily="18" charset="0"/>
                <a:cs typeface="Times New Roman" panose="02020603050405020304" pitchFamily="18" charset="0"/>
              </a:rPr>
              <a:t>Hides photo activity and removes all the temporary decrypted images whenever the app goes in background or device gets locked. Opens the calculator interface when restarted.</a:t>
            </a:r>
          </a:p>
        </p:txBody>
      </p:sp>
    </p:spTree>
    <p:extLst>
      <p:ext uri="{BB962C8B-B14F-4D97-AF65-F5344CB8AC3E}">
        <p14:creationId xmlns:p14="http://schemas.microsoft.com/office/powerpoint/2010/main" val="11495696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smtClean="0">
                <a:latin typeface="Times New Roman" panose="02020603050405020304" pitchFamily="18" charset="0"/>
                <a:cs typeface="Times New Roman" panose="02020603050405020304" pitchFamily="18" charset="0"/>
              </a:rPr>
              <a:t>APPLICATIONS :-</a:t>
            </a:r>
            <a:endParaRPr lang="en-IN" sz="4000"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586FFE76-D692-4F87-A07A-3C66F6E4D46F}"/>
              </a:ext>
            </a:extLst>
          </p:cNvPr>
          <p:cNvPicPr>
            <a:picLocks noGrp="1" noChangeAspect="1"/>
          </p:cNvPicPr>
          <p:nvPr>
            <p:ph idx="1"/>
          </p:nvPr>
        </p:nvPicPr>
        <p:blipFill>
          <a:blip r:embed="rId2"/>
          <a:stretch>
            <a:fillRect/>
          </a:stretch>
        </p:blipFill>
        <p:spPr>
          <a:xfrm>
            <a:off x="728663" y="1853248"/>
            <a:ext cx="2522537" cy="2404716"/>
          </a:xfrm>
          <a:prstGeom prst="rect">
            <a:avLst/>
          </a:prstGeom>
        </p:spPr>
      </p:pic>
      <p:pic>
        <p:nvPicPr>
          <p:cNvPr id="5" name="Picture 4">
            <a:extLst>
              <a:ext uri="{FF2B5EF4-FFF2-40B4-BE49-F238E27FC236}">
                <a16:creationId xmlns:a16="http://schemas.microsoft.com/office/drawing/2014/main" id="{7CCC5D96-9009-4237-A050-9A44C69094BF}"/>
              </a:ext>
            </a:extLst>
          </p:cNvPr>
          <p:cNvPicPr>
            <a:picLocks noChangeAspect="1"/>
          </p:cNvPicPr>
          <p:nvPr/>
        </p:nvPicPr>
        <p:blipFill>
          <a:blip r:embed="rId3"/>
          <a:stretch>
            <a:fillRect/>
          </a:stretch>
        </p:blipFill>
        <p:spPr>
          <a:xfrm>
            <a:off x="3852412" y="1853247"/>
            <a:ext cx="2733115" cy="2404717"/>
          </a:xfrm>
          <a:prstGeom prst="rect">
            <a:avLst/>
          </a:prstGeom>
        </p:spPr>
      </p:pic>
      <p:pic>
        <p:nvPicPr>
          <p:cNvPr id="6" name="Picture 5">
            <a:extLst>
              <a:ext uri="{FF2B5EF4-FFF2-40B4-BE49-F238E27FC236}">
                <a16:creationId xmlns:a16="http://schemas.microsoft.com/office/drawing/2014/main" id="{0C2D09CD-6232-44B1-9F27-74519FE4B78B}"/>
              </a:ext>
            </a:extLst>
          </p:cNvPr>
          <p:cNvPicPr>
            <a:picLocks noChangeAspect="1"/>
          </p:cNvPicPr>
          <p:nvPr/>
        </p:nvPicPr>
        <p:blipFill>
          <a:blip r:embed="rId4"/>
          <a:stretch>
            <a:fillRect/>
          </a:stretch>
        </p:blipFill>
        <p:spPr>
          <a:xfrm>
            <a:off x="7439429" y="1853247"/>
            <a:ext cx="2435339" cy="2404717"/>
          </a:xfrm>
          <a:prstGeom prst="rect">
            <a:avLst/>
          </a:prstGeom>
        </p:spPr>
      </p:pic>
      <p:sp>
        <p:nvSpPr>
          <p:cNvPr id="7" name="TextBox 6"/>
          <p:cNvSpPr txBox="1"/>
          <p:nvPr/>
        </p:nvSpPr>
        <p:spPr>
          <a:xfrm>
            <a:off x="1136072" y="4645890"/>
            <a:ext cx="1450109"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IN" dirty="0" smtClean="0"/>
              <a:t>APPIUM</a:t>
            </a:r>
            <a:endParaRPr lang="en-IN" dirty="0"/>
          </a:p>
        </p:txBody>
      </p:sp>
      <p:sp>
        <p:nvSpPr>
          <p:cNvPr id="8" name="TextBox 7"/>
          <p:cNvSpPr txBox="1"/>
          <p:nvPr/>
        </p:nvSpPr>
        <p:spPr>
          <a:xfrm flipH="1">
            <a:off x="4405283" y="4701246"/>
            <a:ext cx="1219664" cy="369332"/>
          </a:xfrm>
          <a:prstGeom prst="rect">
            <a:avLst/>
          </a:prstGeom>
          <a:solidFill>
            <a:schemeClr val="accent5">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r>
              <a:rPr lang="en-IN" dirty="0" smtClean="0"/>
              <a:t>INTELLI J   </a:t>
            </a:r>
            <a:endParaRPr lang="en-IN" dirty="0"/>
          </a:p>
        </p:txBody>
      </p:sp>
      <p:sp>
        <p:nvSpPr>
          <p:cNvPr id="9" name="TextBox 8"/>
          <p:cNvSpPr txBox="1"/>
          <p:nvPr/>
        </p:nvSpPr>
        <p:spPr>
          <a:xfrm>
            <a:off x="7583140" y="4701246"/>
            <a:ext cx="2147916" cy="369332"/>
          </a:xfrm>
          <a:prstGeom prst="rect">
            <a:avLst/>
          </a:prstGeom>
          <a:solidFill>
            <a:schemeClr val="bg2">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r>
              <a:rPr lang="en-IN" dirty="0" smtClean="0"/>
              <a:t>ANDROID STUDIO</a:t>
            </a:r>
            <a:endParaRPr lang="en-IN" dirty="0"/>
          </a:p>
        </p:txBody>
      </p:sp>
    </p:spTree>
    <p:extLst>
      <p:ext uri="{BB962C8B-B14F-4D97-AF65-F5344CB8AC3E}">
        <p14:creationId xmlns:p14="http://schemas.microsoft.com/office/powerpoint/2010/main" val="8762285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sz="3200" b="1" u="sng" dirty="0">
                <a:solidFill>
                  <a:schemeClr val="accent3">
                    <a:lumMod val="75000"/>
                  </a:schemeClr>
                </a:solidFill>
                <a:latin typeface="+mn-lt"/>
                <a:ea typeface="+mn-ea"/>
                <a:cs typeface="Calibri"/>
              </a:rPr>
              <a:t>DATA FLOW DIAGRAM</a:t>
            </a:r>
            <a:endParaRPr lang="en-IN" sz="3200" b="1" u="sng" dirty="0">
              <a:solidFill>
                <a:schemeClr val="accent3">
                  <a:lumMod val="75000"/>
                </a:schemeClr>
              </a:solidFill>
              <a:latin typeface="+mn-lt"/>
              <a:ea typeface="+mn-ea"/>
              <a:cs typeface="Calibri"/>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564777"/>
            <a:ext cx="12192000" cy="6293224"/>
          </a:xfrm>
        </p:spPr>
      </p:pic>
    </p:spTree>
    <p:extLst>
      <p:ext uri="{BB962C8B-B14F-4D97-AF65-F5344CB8AC3E}">
        <p14:creationId xmlns:p14="http://schemas.microsoft.com/office/powerpoint/2010/main" val="33357191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Slice</Template>
  <TotalTime>465</TotalTime>
  <Words>1003</Words>
  <Application>Microsoft Office PowerPoint</Application>
  <PresentationFormat>Widescreen</PresentationFormat>
  <Paragraphs>102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Century Gothic</vt:lpstr>
      <vt:lpstr>Times New Roman</vt:lpstr>
      <vt:lpstr>Wingdings</vt:lpstr>
      <vt:lpstr>Wingdings 3</vt:lpstr>
      <vt:lpstr>Ion</vt:lpstr>
      <vt:lpstr>CALCULATOR(PHOTO VAULT)</vt:lpstr>
      <vt:lpstr>PowerPoint Presentation</vt:lpstr>
      <vt:lpstr>PowerPoint Presentation</vt:lpstr>
      <vt:lpstr>INTRODUCTION</vt:lpstr>
      <vt:lpstr>PowerPoint Presentation</vt:lpstr>
      <vt:lpstr>EXISITING WORK</vt:lpstr>
      <vt:lpstr>PROPOSED WORK</vt:lpstr>
      <vt:lpstr>APPLICATIONS :-</vt:lpstr>
      <vt:lpstr>DATA FLOW DIAGRAM</vt:lpstr>
      <vt:lpstr>PowerPoint Presentation</vt:lpstr>
      <vt:lpstr>PowerPoint Presentation</vt:lpstr>
      <vt:lpstr>PowerPoint Presentation</vt:lpstr>
      <vt:lpstr>APPIUM :-</vt:lpstr>
      <vt:lpstr>PowerPoint Presentation</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YALLASIRI VINAY</dc:creator>
  <cp:lastModifiedBy>YALLASIRI VINAY</cp:lastModifiedBy>
  <cp:revision>388</cp:revision>
  <dcterms:created xsi:type="dcterms:W3CDTF">2022-06-26T16:32:28Z</dcterms:created>
  <dcterms:modified xsi:type="dcterms:W3CDTF">2023-02-11T05:18:08Z</dcterms:modified>
</cp:coreProperties>
</file>