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gif" ContentType="image/gif"/>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67" d="100"/>
          <a:sy n="167"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196994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19676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44044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3127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06546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50121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5"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4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25137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86694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848090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58406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068822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240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0519798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85858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93237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5286498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8"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8743063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998080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11493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303535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78617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940918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363109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110158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41562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52722750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3.gif"/><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jp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 &amp; security</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Aswini .P</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Dr.Sivanthi Aditanar 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B.E/CSE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444174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3" name="文本框"/>
          <p:cNvSpPr>
            <a:spLocks noGrp="1"/>
          </p:cNvSpPr>
          <p:nvPr>
            <p:ph type="body" idx="1"/>
          </p:nvPr>
        </p:nvSpPr>
        <p:spPr>
          <a:xfrm rot="0">
            <a:off x="249233" y="-747252"/>
            <a:ext cx="11361574" cy="6956343"/>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222222"/>
                </a:solidFill>
                <a:latin typeface="Arial" pitchFamily="34" charset="0"/>
                <a:ea typeface="华文中宋" pitchFamily="0" charset="0"/>
                <a:cs typeface="Lucida Sans"/>
              </a:rPr>
              <a:t>Books:</a:t>
            </a:r>
            <a:br>
              <a:rPr lang="zh-CN" altLang="en-US" sz="1800" b="0" i="0" u="none" strike="noStrike" kern="1200" cap="none" spc="0" baseline="0">
                <a:solidFill>
                  <a:srgbClr val="222222"/>
                </a:solidFill>
                <a:latin typeface="Arial" pitchFamily="34" charset="0"/>
                <a:ea typeface="华文中宋" pitchFamily="0" charset="0"/>
                <a:cs typeface="Lucida Sans"/>
              </a:rPr>
            </a:br>
            <a:endParaRPr lang="en-US" altLang="zh-CN" sz="1800" b="0" i="0" u="none" strike="noStrike" kern="1200" cap="none" spc="0" baseline="0">
              <a:solidFill>
                <a:srgbClr val="222222"/>
              </a:solidFill>
              <a:latin typeface="Arial" pitchFamily="34"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chemeClr val="accent1"/>
                </a:solidFill>
                <a:latin typeface="Arial" pitchFamily="34" charset="0"/>
                <a:ea typeface="华文中宋" pitchFamily="0" charset="0"/>
                <a:cs typeface="Lucida Sans"/>
              </a:rPr>
              <a:t>"The Web Application Hacker's Handbook:</a:t>
            </a:r>
            <a:r>
              <a:rPr lang="en-US" altLang="zh-CN" sz="1800" b="0" i="0" u="none" strike="noStrike" kern="1200" cap="none" spc="0" baseline="0">
                <a:solidFill>
                  <a:srgbClr val="222222"/>
                </a:solidFill>
                <a:latin typeface="Arial" pitchFamily="34" charset="0"/>
                <a:ea typeface="华文中宋" pitchFamily="0" charset="0"/>
                <a:cs typeface="Lucida Sans"/>
              </a:rPr>
              <a:t> Finding and Exploiting Security Flaws" by </a:t>
            </a:r>
            <a:r>
              <a:rPr lang="en-US" altLang="zh-CN" sz="1800" b="0" i="0" u="none" strike="noStrike" kern="1200" cap="none" spc="0" baseline="0">
                <a:solidFill>
                  <a:srgbClr val="222222"/>
                </a:solidFill>
                <a:latin typeface="Arial" pitchFamily="34" charset="0"/>
                <a:ea typeface="华文中宋" pitchFamily="0" charset="0"/>
                <a:cs typeface="Lucida Sans"/>
              </a:rPr>
              <a:t>Dafydd</a:t>
            </a:r>
            <a:r>
              <a:rPr lang="en-US" altLang="zh-CN" sz="1800" b="0" i="0" u="none" strike="noStrike" kern="1200" cap="none" spc="0" baseline="0">
                <a:solidFill>
                  <a:srgbClr val="222222"/>
                </a:solidFill>
                <a:latin typeface="Arial" pitchFamily="34" charset="0"/>
                <a:ea typeface="华文中宋" pitchFamily="0" charset="0"/>
                <a:cs typeface="Lucida Sans"/>
              </a:rPr>
              <a:t> </a:t>
            </a:r>
            <a:r>
              <a:rPr lang="en-US" altLang="zh-CN" sz="1800" b="0" i="0" u="none" strike="noStrike" kern="1200" cap="none" spc="0" baseline="0">
                <a:solidFill>
                  <a:srgbClr val="222222"/>
                </a:solidFill>
                <a:latin typeface="Arial" pitchFamily="34" charset="0"/>
                <a:ea typeface="华文中宋" pitchFamily="0" charset="0"/>
                <a:cs typeface="Lucida Sans"/>
              </a:rPr>
              <a:t>Stuttard</a:t>
            </a:r>
            <a:r>
              <a:rPr lang="en-US" altLang="zh-CN" sz="1800" b="0" i="0" u="none" strike="noStrike" kern="1200" cap="none" spc="0" baseline="0">
                <a:solidFill>
                  <a:srgbClr val="222222"/>
                </a:solidFill>
                <a:latin typeface="Arial" pitchFamily="34" charset="0"/>
                <a:ea typeface="华文中宋" pitchFamily="0" charset="0"/>
                <a:cs typeface="Lucida Sans"/>
              </a:rPr>
              <a:t> and Marcus Pinto.</a:t>
            </a:r>
            <a:endParaRPr lang="en-US" altLang="zh-CN" sz="1800" b="0" i="0" u="none" strike="noStrike" kern="1200" cap="none" spc="0" baseline="0">
              <a:solidFill>
                <a:srgbClr val="222222"/>
              </a:solidFill>
              <a:latin typeface="Arial" pitchFamily="34"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chemeClr val="accent1"/>
                </a:solidFill>
                <a:latin typeface="Arial" pitchFamily="34" charset="0"/>
                <a:ea typeface="华文中宋" pitchFamily="0" charset="0"/>
                <a:cs typeface="Lucida Sans"/>
              </a:rPr>
              <a:t>"Practical Malware Analysis: </a:t>
            </a:r>
            <a:r>
              <a:rPr lang="en-US" altLang="zh-CN" sz="1800" b="0" i="0" u="none" strike="noStrike" kern="1200" cap="none" spc="0" baseline="0">
                <a:solidFill>
                  <a:srgbClr val="222222"/>
                </a:solidFill>
                <a:latin typeface="Arial" pitchFamily="34" charset="0"/>
                <a:ea typeface="华文中宋" pitchFamily="0" charset="0"/>
                <a:cs typeface="Lucida Sans"/>
              </a:rPr>
              <a:t>The Hands-On Guide to Dissecting Malicious Software" by Michael Sikorski and Andrew Honig.</a:t>
            </a:r>
            <a:endParaRPr lang="en-US" altLang="zh-CN" sz="1800" b="0" i="0" u="none" strike="noStrike" kern="1200" cap="none" spc="0" baseline="0">
              <a:solidFill>
                <a:srgbClr val="222222"/>
              </a:solidFill>
              <a:latin typeface="Arial" pitchFamily="34"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endParaRPr lang="en-US" altLang="zh-CN" sz="1800" b="0" i="0" u="none" strike="noStrike" kern="1200" cap="none" spc="0" baseline="0">
              <a:solidFill>
                <a:srgbClr val="222222"/>
              </a:solidFill>
              <a:latin typeface="Arial" pitchFamily="34" charset="0"/>
              <a:ea typeface="华文中宋" pitchFamily="0" charset="0"/>
              <a:cs typeface="Lucida Sans"/>
            </a:endParaRPr>
          </a:p>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graphicFrame>
        <p:nvGraphicFramePr>
          <p:cNvPr id="64" name="Table"/>
          <p:cNvGraphicFramePr>
            <a:graphicFrameLocks noGrp="1"/>
          </p:cNvGraphicFramePr>
          <p:nvPr>
            <p:ph type="tbl"/>
            <p:extLst>
              <p:ext uri="{D42A27DB-BD31-4B8C-83A1-F6EECF244321}"/>
            </p:extLst>
          </p:nvPr>
        </p:nvGraphicFramePr>
        <p:xfrm>
          <a:off x="1828800" y="3381216"/>
          <a:ext cx="8534401" cy="640079"/>
        </p:xfrm>
        <a:graphic>
          <a:graphicData uri="http://schemas.openxmlformats.org/drawingml/2006/table">
            <a:tbl>
              <a:tblPr bandRow="1">
                <a:noFill/>
              </a:tblPr>
              <a:tblGrid>
                <a:gridCol w="8117833"/>
                <a:gridCol w="208280"/>
                <a:gridCol w="208280"/>
              </a:tblGrid>
              <a:tr h="266700">
                <a:tc gridSpan="3">
                  <a:txBody>
                    <a:bodyPr/>
                    <a:lstStyle/>
                    <a:p>
                      <a:pPr marL="0" indent="0" algn="l" defTabSz="457200"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txBody>
                  <a:tcPr marL="0" marT="0" marR="0" marB="0" vert="horz" anchor="ctr">
                    <a:lnL>
                      <a:noFill/>
                    </a:lnL>
                    <a:lnR>
                      <a:noFill/>
                    </a:lnR>
                    <a:lnT>
                      <a:noFill/>
                    </a:lnT>
                    <a:lnB>
                      <a:noFill/>
                    </a:lnB>
                  </a:tcPr>
                </a:tc>
                <a:tc hMerge="1">
                  <a:txBody>
                    <a:bodyPr/>
                    <a:lstStyle/>
                    <a:p>
                      <a:endParaRPr lang="zh-CN" altLang="en-US"/>
                    </a:p>
                  </a:txBody>
                  <a:tcPr marL="68580" marT="0" marR="68580" marB="0" vert="horz" anchor="ctr">
                    <a:lnL>
                      <a:noFill/>
                    </a:lnL>
                    <a:lnR>
                      <a:noFill/>
                    </a:lnR>
                    <a:lnT>
                      <a:noFill/>
                    </a:lnT>
                    <a:lnB>
                      <a:noFill/>
                    </a:lnB>
                  </a:tcPr>
                </a:tc>
                <a:tc hMerge="1">
                  <a:txBody>
                    <a:bodyPr/>
                    <a:lstStyle/>
                    <a:p>
                      <a:endParaRPr lang="zh-CN" altLang="en-US"/>
                    </a:p>
                  </a:txBody>
                  <a:tcPr marL="68580" marT="0" marR="68580" marB="0" vert="horz" anchor="ctr">
                    <a:lnL>
                      <a:noFill/>
                    </a:lnL>
                    <a:lnR>
                      <a:noFill/>
                    </a:lnR>
                    <a:lnT>
                      <a:noFill/>
                    </a:lnT>
                    <a:lnB>
                      <a:noFill/>
                    </a:lnB>
                  </a:tcPr>
                </a:tc>
              </a:tr>
              <a:tr h="266700">
                <a:tc>
                  <a:txBody>
                    <a:bodyPr/>
                    <a:lstStyle/>
                    <a:p>
                      <a:pPr marL="0" indent="0" algn="l" defTabSz="457200" eaLnBrk="1" fontAlgn="t"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txBody>
                  <a:tcPr marL="0" marT="0" marR="0" marB="0" vert="horz" anchor="ctr">
                    <a:lnL>
                      <a:noFill/>
                    </a:lnL>
                    <a:lnR>
                      <a:noFill/>
                    </a:lnR>
                    <a:lnT>
                      <a:noFill/>
                    </a:lnT>
                    <a:lnB>
                      <a:noFill/>
                    </a:lnB>
                  </a:tcPr>
                </a:tc>
                <a:tc>
                  <a:txBody>
                    <a:bodyPr/>
                    <a:lstStyle/>
                    <a:p>
                      <a:pPr marL="0" indent="0" algn="l" defTabSz="457200"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txBody>
                  <a:tcPr marL="0" marT="0" marR="0" marB="0" vert="horz">
                    <a:lnL>
                      <a:noFill/>
                    </a:lnL>
                    <a:lnR>
                      <a:noFill/>
                    </a:lnR>
                    <a:lnT>
                      <a:noFill/>
                    </a:lnT>
                    <a:lnB>
                      <a:noFill/>
                    </a:lnB>
                  </a:tcPr>
                </a:tc>
                <a:tc>
                  <a:txBody>
                    <a:bodyPr/>
                    <a:lstStyle/>
                    <a:p>
                      <a:pPr marL="0" indent="0" algn="l" defTabSz="457200"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txBody>
                  <a:tcPr marL="0" marT="0" marR="0" marB="0" vert="horz">
                    <a:lnL>
                      <a:noFill/>
                    </a:lnL>
                    <a:lnR>
                      <a:noFill/>
                    </a:lnR>
                    <a:lnT>
                      <a:noFill/>
                    </a:lnT>
                    <a:lnB>
                      <a:noFill/>
                    </a:lnB>
                  </a:tcPr>
                </a:tc>
              </a:tr>
            </a:tbl>
          </a:graphicData>
        </a:graphic>
      </p:graphicFrame>
      <p:graphicFrame>
        <p:nvGraphicFramePr>
          <p:cNvPr id="65" name="Table"/>
          <p:cNvGraphicFramePr>
            <a:graphicFrameLocks noGrp="1"/>
          </p:cNvGraphicFramePr>
          <p:nvPr>
            <p:ph type="tbl"/>
            <p:extLst>
              <p:ext uri="{D42A27DB-BD31-4B8C-83A1-F6EECF244321}"/>
            </p:extLst>
          </p:nvPr>
        </p:nvGraphicFramePr>
        <p:xfrm>
          <a:off x="203514" y="4301594"/>
          <a:ext cx="9000775" cy="2400657"/>
        </p:xfrm>
        <a:graphic>
          <a:graphicData uri="http://schemas.openxmlformats.org/drawingml/2006/table">
            <a:tbl>
              <a:tblPr bandRow="1">
                <a:noFill/>
              </a:tblPr>
              <a:tblGrid>
                <a:gridCol w="340233"/>
                <a:gridCol w="8660536"/>
              </a:tblGrid>
              <a:tr h="2400654">
                <a:tc>
                  <a:txBody>
                    <a:bodyPr/>
                    <a:lstStyle/>
                    <a:p>
                      <a:pPr marL="0" indent="0" algn="l" defTabSz="457200" eaLnBrk="1" fontAlgn="t"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txBody>
                  <a:tcPr marL="121920" marT="0" marR="121920" marB="0" vert="horz">
                    <a:lnL>
                      <a:noFill/>
                    </a:lnL>
                    <a:lnR>
                      <a:noFill/>
                    </a:lnR>
                    <a:lnT>
                      <a:noFill/>
                    </a:lnT>
                    <a:lnB>
                      <a:noFill/>
                    </a:lnB>
                  </a:tcPr>
                </a:tc>
                <a:tc>
                  <a:txBody>
                    <a:bodyPr/>
                    <a:lstStyle/>
                    <a:p>
                      <a:pPr marL="0" indent="0" algn="l" defTabSz="457200" eaLnBrk="1" latinLnBrk="0" hangingPunct="1">
                        <a:lnSpc>
                          <a:spcPct val="100000"/>
                        </a:lnSpc>
                        <a:spcBef>
                          <a:spcPts val="0"/>
                        </a:spcBef>
                        <a:spcAft>
                          <a:spcPts val="0"/>
                        </a:spcAft>
                        <a:buNone/>
                      </a:pPr>
                      <a:r>
                        <a:rPr lang="en-US" altLang="zh-CN" sz="1800" b="0" i="0" u="none" strike="noStrike" kern="1200" cap="none" spc="0" baseline="0">
                          <a:solidFill>
                            <a:srgbClr val="444746"/>
                          </a:solidFill>
                          <a:latin typeface="Google Sans" pitchFamily="0" charset="0"/>
                          <a:ea typeface="华文中宋" pitchFamily="0" charset="0"/>
                          <a:cs typeface="Franklin Gothic Book" pitchFamily="0" charset="0"/>
                        </a:rPr>
                        <a:t>ReplyForward</a:t>
                      </a:r>
                      <a:endParaRPr lang="en-US" altLang="zh-CN" sz="1800" b="0" i="0" u="none" strike="noStrike" kern="1200" cap="none" spc="0" baseline="0">
                        <a:solidFill>
                          <a:srgbClr val="222222"/>
                        </a:solidFill>
                        <a:latin typeface="Franklin Gothic Book" pitchFamily="0" charset="0"/>
                        <a:ea typeface="华文中宋" pitchFamily="0" charset="0"/>
                        <a:cs typeface="Franklin Gothic Book" pitchFamily="0" charset="0"/>
                      </a:endParaRPr>
                    </a:p>
                    <a:p>
                      <a:pPr marL="0" indent="0" algn="l" defTabSz="457200" eaLnBrk="1" latinLnBrk="0" hangingPunct="1">
                        <a:lnSpc>
                          <a:spcPct val="100000"/>
                        </a:lnSpc>
                        <a:spcBef>
                          <a:spcPts val="0"/>
                        </a:spcBef>
                        <a:spcAft>
                          <a:spcPts val="0"/>
                        </a:spcAft>
                        <a:buNone/>
                      </a:pPr>
                      <a:endParaRPr lang="zh-CN" altLang="en-US" sz="1800" b="0" i="0" u="none" strike="noStrike" kern="1200" cap="none" spc="0" baseline="0">
                        <a:solidFill>
                          <a:srgbClr val="222222"/>
                        </a:solidFill>
                        <a:latin typeface="Franklin Gothic Book" pitchFamily="0" charset="0"/>
                        <a:ea typeface="华文中宋" pitchFamily="0" charset="0"/>
                        <a:cs typeface="Franklin Gothic Book" pitchFamily="0" charset="0"/>
                      </a:endParaRPr>
                    </a:p>
                  </a:txBody>
                  <a:tcPr marL="0" marT="0" marR="0" marB="0" vert="horz" anchor="ctr">
                    <a:lnL>
                      <a:noFill/>
                    </a:lnL>
                    <a:lnR>
                      <a:noFill/>
                    </a:lnR>
                    <a:lnT>
                      <a:noFill/>
                    </a:lnT>
                    <a:lnB>
                      <a:noFill/>
                    </a:lnB>
                  </a:tcPr>
                </a:tc>
              </a:tr>
            </a:tbl>
          </a:graphicData>
        </a:graphic>
      </p:graphicFrame>
      <p:pic>
        <p:nvPicPr>
          <p:cNvPr id="66" name="图片"/>
          <p:cNvPicPr>
            <a:picLocks noChangeAspect="1"/>
          </p:cNvPicPr>
          <p:nvPr/>
        </p:nvPicPr>
        <p:blipFill>
          <a:blip r:embed="rId1" cstate="print"/>
          <a:stretch>
            <a:fillRect/>
          </a:stretch>
        </p:blipFill>
        <p:spPr>
          <a:xfrm rot="0">
            <a:off x="203514" y="4416356"/>
            <a:ext cx="45719" cy="45718"/>
          </a:xfrm>
          <a:prstGeom prst="rect"/>
          <a:noFill/>
          <a:ln w="12700" cmpd="sng" cap="flat">
            <a:noFill/>
            <a:prstDash val="solid"/>
            <a:miter/>
          </a:ln>
        </p:spPr>
      </p:pic>
      <p:sp>
        <p:nvSpPr>
          <p:cNvPr id="67" name="矩形"/>
          <p:cNvSpPr>
            <a:spLocks/>
          </p:cNvSpPr>
          <p:nvPr/>
        </p:nvSpPr>
        <p:spPr>
          <a:xfrm rot="0">
            <a:off x="294952" y="3284605"/>
            <a:ext cx="12279890" cy="2400656"/>
          </a:xfrm>
          <a:prstGeom prst="rect"/>
          <a:solidFill>
            <a:srgbClr val="FFFFFF"/>
          </a:solid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rgbClr val="0D0D0D"/>
                </a:solidFill>
                <a:latin typeface="Arial" pitchFamily="34" charset="0"/>
                <a:ea typeface="华文中宋" pitchFamily="0" charset="0"/>
                <a:cs typeface="Arial" pitchFamily="34" charset="0"/>
              </a:rPr>
              <a:t>Academic Journals and Papers:</a:t>
            </a:r>
            <a:endParaRPr lang="en-US" altLang="zh-CN" sz="1800" b="0" i="0" u="none" strike="noStrike" kern="1200" cap="none" spc="0" baseline="0">
              <a:solidFill>
                <a:srgbClr val="0D0D0D"/>
              </a:solidFill>
              <a:latin typeface="Arial" pitchFamily="34" charset="0"/>
              <a:ea typeface="华文中宋" pitchFamily="0" charset="0"/>
              <a:cs typeface="Arial" pitchFamily="34"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rgbClr val="222222"/>
              </a:solidFill>
              <a:latin typeface="Arial" pitchFamily="34" charset="0"/>
              <a:ea typeface="华文中宋" pitchFamily="0" charset="0"/>
              <a:cs typeface="Arial" pitchFamily="34" charset="0"/>
            </a:endParaRPr>
          </a:p>
          <a:p>
            <a:pPr marL="285750" indent="-285750" algn="l" eaLnBrk="0" fontAlgn="base" latinLnBrk="0" hangingPunct="0">
              <a:lnSpc>
                <a:spcPct val="100000"/>
              </a:lnSpc>
              <a:spcBef>
                <a:spcPts val="0"/>
              </a:spcBef>
              <a:spcAft>
                <a:spcPts val="0"/>
              </a:spcAft>
              <a:buSzPct val="100000"/>
              <a:buFont typeface="Wingdings" pitchFamily="2" charset="2"/>
              <a:buChar char="§"/>
            </a:pPr>
            <a:r>
              <a:rPr lang="en-US" altLang="zh-CN" sz="1800" b="0" i="0" u="none" strike="noStrike" kern="1200" cap="none" spc="0" baseline="0">
                <a:solidFill>
                  <a:schemeClr val="accent1"/>
                </a:solidFill>
                <a:latin typeface="Arial" pitchFamily="34" charset="0"/>
                <a:ea typeface="华文中宋" pitchFamily="0" charset="0"/>
                <a:cs typeface="Arial" pitchFamily="34" charset="0"/>
              </a:rPr>
              <a:t>IEEE Security &amp; Privacy: </a:t>
            </a:r>
            <a:r>
              <a:rPr lang="en-US" altLang="zh-CN" sz="1800" b="0" i="0" u="none" strike="noStrike" kern="1200" cap="none" spc="0" baseline="0">
                <a:solidFill>
                  <a:srgbClr val="222222"/>
                </a:solidFill>
                <a:latin typeface="Arial" pitchFamily="34" charset="0"/>
                <a:ea typeface="华文中宋" pitchFamily="0" charset="0"/>
                <a:cs typeface="Arial" pitchFamily="34" charset="0"/>
              </a:rPr>
              <a:t>A peer-reviewed journal that publishes research articles, case studies, and surveys on various topics in cybersecurity, including keyloggers and malware.</a:t>
            </a:r>
            <a:endParaRPr lang="en-US" altLang="zh-CN" sz="1800" b="0" i="0" u="none" strike="noStrike" kern="1200" cap="none" spc="0" baseline="0">
              <a:solidFill>
                <a:srgbClr val="222222"/>
              </a:solidFill>
              <a:latin typeface="Arial" pitchFamily="34" charset="0"/>
              <a:ea typeface="华文中宋" pitchFamily="0" charset="0"/>
              <a:cs typeface="Arial" pitchFamily="34" charset="0"/>
            </a:endParaRPr>
          </a:p>
          <a:p>
            <a:pPr marL="285750" indent="-285750" algn="l" eaLnBrk="0" fontAlgn="base" latinLnBrk="0" hangingPunct="0">
              <a:lnSpc>
                <a:spcPct val="100000"/>
              </a:lnSpc>
              <a:spcBef>
                <a:spcPts val="0"/>
              </a:spcBef>
              <a:spcAft>
                <a:spcPts val="0"/>
              </a:spcAft>
              <a:buSzPct val="100000"/>
              <a:buFont typeface="Wingdings" pitchFamily="2" charset="2"/>
              <a:buChar char="§"/>
            </a:pPr>
            <a:endParaRPr lang="en-US" altLang="zh-CN" sz="1800" b="0" i="0" u="none" strike="noStrike" kern="1200" cap="none" spc="0" baseline="0">
              <a:solidFill>
                <a:srgbClr val="222222"/>
              </a:solidFill>
              <a:latin typeface="Arial" pitchFamily="34" charset="0"/>
              <a:ea typeface="华文中宋" pitchFamily="0" charset="0"/>
              <a:cs typeface="Arial" pitchFamily="34" charset="0"/>
            </a:endParaRPr>
          </a:p>
          <a:p>
            <a:pPr marL="285750" indent="-285750" algn="l" eaLnBrk="0" fontAlgn="base" latinLnBrk="0" hangingPunct="0">
              <a:lnSpc>
                <a:spcPct val="100000"/>
              </a:lnSpc>
              <a:spcBef>
                <a:spcPts val="0"/>
              </a:spcBef>
              <a:spcAft>
                <a:spcPts val="0"/>
              </a:spcAft>
              <a:buSzPct val="100000"/>
              <a:buFont typeface="Wingdings" pitchFamily="2" charset="2"/>
              <a:buChar char="§"/>
            </a:pPr>
            <a:r>
              <a:rPr lang="en-US" altLang="zh-CN" sz="1800" b="0" i="0" u="none" strike="noStrike" kern="1200" cap="none" spc="0" baseline="0">
                <a:solidFill>
                  <a:schemeClr val="accent1"/>
                </a:solidFill>
                <a:latin typeface="Arial" pitchFamily="34" charset="0"/>
                <a:ea typeface="华文中宋" pitchFamily="0" charset="0"/>
                <a:cs typeface="Arial" pitchFamily="34" charset="0"/>
              </a:rPr>
              <a:t>ACM Digital Library: </a:t>
            </a:r>
            <a:r>
              <a:rPr lang="en-US" altLang="zh-CN" sz="1800" b="0" i="0" u="none" strike="noStrike" kern="1200" cap="none" spc="0" baseline="0">
                <a:solidFill>
                  <a:srgbClr val="222222"/>
                </a:solidFill>
                <a:latin typeface="Arial" pitchFamily="34" charset="0"/>
                <a:ea typeface="华文中宋" pitchFamily="0" charset="0"/>
                <a:cs typeface="Arial" pitchFamily="34" charset="0"/>
              </a:rPr>
              <a:t>Offers access to a wide range of academic journals, conference proceedings, and technical papers in the field of computer science and cybersecurity.</a:t>
            </a:r>
            <a:endParaRPr lang="en-US" altLang="zh-CN" sz="1800" b="0" i="0" u="none" strike="noStrike" kern="1200" cap="none" spc="0" baseline="0">
              <a:solidFill>
                <a:srgbClr val="222222"/>
              </a:solidFill>
              <a:latin typeface="Arial" pitchFamily="34" charset="0"/>
              <a:ea typeface="华文中宋"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中宋" pitchFamily="0" charset="0"/>
                <a:cs typeface="Franklin Gothic Book" pitchFamily="0" charset="0"/>
              </a:rPr>
              <a:t> </a:t>
            </a:r>
            <a:r>
              <a:rPr lang="en-US" altLang="zh-CN" sz="2400" b="0" i="0" u="none" strike="noStrike" kern="1200" cap="none" spc="0" baseline="0">
                <a:solidFill>
                  <a:schemeClr val="tx1"/>
                </a:solidFill>
                <a:latin typeface="Arial" pitchFamily="34" charset="0"/>
                <a:ea typeface="华文中宋" pitchFamily="0" charset="0"/>
                <a:cs typeface="Franklin Gothic Book" pitchFamily="0" charset="0"/>
              </a:rPr>
              <a:t>     </a:t>
            </a:r>
            <a:endParaRPr lang="zh-CN" altLang="en-US" sz="1800" b="0" i="0" u="none" strike="noStrike" kern="1200" cap="none" spc="0" baseline="0">
              <a:solidFill>
                <a:schemeClr val="tx1"/>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150445035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0002211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7116254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8097494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514354" cy="5618222"/>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600" b="0" i="0" u="none" strike="noStrike" kern="1200" cap="none" spc="0" baseline="0">
                <a:solidFill>
                  <a:schemeClr val="accent1"/>
                </a:solidFill>
                <a:latin typeface="Arial" pitchFamily="34" charset="0"/>
                <a:ea typeface="华文中宋" pitchFamily="0" charset="0"/>
                <a:cs typeface="Lucida Sans"/>
              </a:rPr>
              <a:t>3)Regular Software Updates: </a:t>
            </a:r>
            <a:r>
              <a:rPr lang="en-US" altLang="zh-CN" sz="1600" b="0" i="0" u="none" strike="noStrike" kern="1200" cap="none" spc="0" baseline="0">
                <a:solidFill>
                  <a:srgbClr val="222222"/>
                </a:solidFill>
                <a:latin typeface="Arial" pitchFamily="34" charset="0"/>
                <a:ea typeface="华文中宋" pitchFamily="0" charset="0"/>
                <a:cs typeface="Lucida Sans"/>
              </a:rPr>
              <a:t>Keep your operating system, antivirus software, and other applications up to date with the latest security patches to minimize vulnerabilities that could be exploited by keyloggers.</a:t>
            </a: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42" name="矩形"/>
          <p:cNvSpPr>
            <a:spLocks/>
          </p:cNvSpPr>
          <p:nvPr/>
        </p:nvSpPr>
        <p:spPr>
          <a:xfrm rot="0">
            <a:off x="480219" y="1087378"/>
            <a:ext cx="11613485"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rPr>
              <a:t>A keylogger is a serious security threat as it can record everything a user types ,including sensitive information like passwords and credit card numbers. To protect against keyloggers and enhance security, here are some proposed solutions:</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3" name="矩形"/>
          <p:cNvSpPr>
            <a:spLocks/>
          </p:cNvSpPr>
          <p:nvPr/>
        </p:nvSpPr>
        <p:spPr>
          <a:xfrm rot="0">
            <a:off x="480218" y="1657266"/>
            <a:ext cx="11613485"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rPr>
            </a:br>
            <a:r>
              <a:rPr lang="en-US" altLang="zh-CN" sz="1800" b="0" i="0" u="none" strike="noStrike" kern="1200" cap="none" spc="0" baseline="0">
                <a:solidFill>
                  <a:schemeClr val="accent1"/>
                </a:solidFill>
                <a:latin typeface="Franklin Gothic Book" pitchFamily="0" charset="0"/>
                <a:ea typeface="华文中宋" pitchFamily="0" charset="0"/>
                <a:cs typeface="Franklin Gothic Book" pitchFamily="0" charset="0"/>
              </a:rPr>
              <a:t>1)Antivirus and Antimalware Software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Install reputable antivirus and antimalware software on your system to detect and remove keyloggers and other malicious software.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rPr>
            </a:br>
            <a:r>
              <a:rPr lang="en-US" altLang="zh-CN" sz="1800" b="0" i="0" u="none" strike="noStrike" kern="1200" cap="none" spc="0" baseline="0">
                <a:solidFill>
                  <a:schemeClr val="accent1"/>
                </a:solidFill>
                <a:latin typeface="Franklin Gothic Book" pitchFamily="0" charset="0"/>
                <a:ea typeface="华文中宋" pitchFamily="0" charset="0"/>
                <a:cs typeface="Franklin Gothic Book" pitchFamily="0" charset="0"/>
              </a:rPr>
              <a:t>2)</a:t>
            </a:r>
            <a:r>
              <a:rPr lang="en-US" altLang="zh-CN" sz="1800" b="0" i="0" u="none" strike="noStrike" kern="1200" cap="none" spc="0" baseline="0">
                <a:solidFill>
                  <a:schemeClr val="accent1"/>
                </a:solidFill>
                <a:latin typeface="Arial" pitchFamily="34" charset="0"/>
                <a:ea typeface="华文中宋" pitchFamily="0" charset="0"/>
                <a:cs typeface="Franklin Gothic Book" pitchFamily="0" charset="0"/>
              </a:rPr>
              <a:t>Firewall Protection: </a:t>
            </a:r>
            <a:r>
              <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rPr>
              <a:t>Use a firewall to monitor and control incoming and outgoing network traffic, which can help prevent keyloggers from sending data to remote servers.</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4" name="矩形"/>
          <p:cNvSpPr>
            <a:spLocks/>
          </p:cNvSpPr>
          <p:nvPr/>
        </p:nvSpPr>
        <p:spPr>
          <a:xfrm rot="0">
            <a:off x="480216" y="4463845"/>
            <a:ext cx="11613485"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accent1"/>
                </a:solidFill>
                <a:latin typeface="Franklin Gothic Book" pitchFamily="0" charset="0"/>
                <a:ea typeface="华文中宋" pitchFamily="0" charset="0"/>
                <a:cs typeface="Franklin Gothic Book" pitchFamily="0" charset="0"/>
              </a:rPr>
              <a:t>4)Use Trusted Sources: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Download software only from trusted sources to reduce the risk of inadvertently installing keyloggers or other malware.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rPr>
            </a:b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393435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8" name="文本框"/>
          <p:cNvSpPr>
            <a:spLocks noGrp="1"/>
          </p:cNvSpPr>
          <p:nvPr>
            <p:ph type="body" idx="1"/>
          </p:nvPr>
        </p:nvSpPr>
        <p:spPr>
          <a:xfrm rot="0">
            <a:off x="481780" y="-344128"/>
            <a:ext cx="11129027" cy="400172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600" b="0" i="0" u="none" strike="noStrike" kern="1200" cap="none" spc="0" baseline="0">
                <a:solidFill>
                  <a:schemeClr val="accent1"/>
                </a:solidFill>
                <a:latin typeface="Arial" pitchFamily="34" charset="0"/>
                <a:ea typeface="华文中宋" pitchFamily="0" charset="0"/>
                <a:cs typeface="Lucida Sans"/>
              </a:rPr>
              <a:t>Risk Assessment: </a:t>
            </a:r>
            <a:r>
              <a:rPr lang="en-US" altLang="zh-CN" sz="1600" b="0" i="0" u="none" strike="noStrike" kern="1200" cap="none" spc="0" baseline="0">
                <a:solidFill>
                  <a:srgbClr val="222222"/>
                </a:solidFill>
                <a:latin typeface="Arial" pitchFamily="34" charset="0"/>
                <a:ea typeface="华文中宋" pitchFamily="0" charset="0"/>
                <a:cs typeface="Lucida Sans"/>
              </a:rPr>
              <a:t>Begin by conducting a thorough risk assessment to identify potential vulnerabilities and threats, including the risk of keyloggers. Evaluate the likelihood and potential impact of keylogger attacks on your systems and data.</a:t>
            </a:r>
            <a:endParaRPr lang="zh-CN" altLang="en-US" sz="1600" b="1" i="0" u="none" strike="noStrike" kern="1200" cap="none" spc="0" baseline="0">
              <a:solidFill>
                <a:srgbClr val="0F0F0F"/>
              </a:solidFill>
              <a:latin typeface="Franklin Gothic Book" pitchFamily="0" charset="0"/>
              <a:ea typeface="华文中宋" pitchFamily="0" charset="0"/>
              <a:cs typeface="Lucida Sans"/>
            </a:endParaRPr>
          </a:p>
        </p:txBody>
      </p:sp>
      <p:sp>
        <p:nvSpPr>
          <p:cNvPr id="49" name="矩形"/>
          <p:cNvSpPr>
            <a:spLocks/>
          </p:cNvSpPr>
          <p:nvPr/>
        </p:nvSpPr>
        <p:spPr>
          <a:xfrm rot="0">
            <a:off x="481779" y="2199569"/>
            <a:ext cx="11808544"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accent1"/>
                </a:solidFill>
                <a:latin typeface="Franklin Gothic Book" pitchFamily="0" charset="0"/>
                <a:ea typeface="华文中宋" pitchFamily="0" charset="0"/>
                <a:cs typeface="Franklin Gothic Book" pitchFamily="0" charset="0"/>
              </a:rPr>
              <a:t>Policy Development: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Develop clear security policies and procedures that outline acceptable use of company resources, password management guidelines, software installation protocols, and employee training requirements regarding security best practices.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rPr>
            </a:b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0" name="矩形"/>
          <p:cNvSpPr>
            <a:spLocks/>
          </p:cNvSpPr>
          <p:nvPr/>
        </p:nvSpPr>
        <p:spPr>
          <a:xfrm rot="0">
            <a:off x="481778" y="3156156"/>
            <a:ext cx="11444751"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accent1"/>
                </a:solidFill>
                <a:latin typeface="Arial" pitchFamily="34" charset="0"/>
                <a:ea typeface="华文中宋" pitchFamily="0" charset="0"/>
                <a:cs typeface="Franklin Gothic Book" pitchFamily="0" charset="0"/>
              </a:rPr>
              <a:t>Security Awareness Training: </a:t>
            </a:r>
            <a:r>
              <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rPr>
              <a:t>Educate employees about the risks associated with keyloggers and other security threats. Provide training on how to recognize phishing attempts, avoid suspicious websites, and report any unusual system behavior promptly.</a:t>
            </a:r>
            <a:endPar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br>
              <a:rPr lang="zh-CN" altLang="en-US" sz="1800" b="0" i="0" u="none" strike="noStrike" kern="1200" cap="none" spc="0" baseline="0">
                <a:solidFill>
                  <a:srgbClr val="222222"/>
                </a:solidFill>
                <a:latin typeface="Arial" pitchFamily="34" charset="0"/>
                <a:ea typeface="华文中宋" pitchFamily="0" charset="0"/>
                <a:cs typeface="Franklin Gothic Book" pitchFamily="0" charset="0"/>
              </a:rPr>
            </a:br>
            <a:endPar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rPr>
            </a:b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1" name="矩形"/>
          <p:cNvSpPr>
            <a:spLocks/>
          </p:cNvSpPr>
          <p:nvPr/>
        </p:nvSpPr>
        <p:spPr>
          <a:xfrm flipV="1" rot="10800000">
            <a:off x="481776" y="4224393"/>
            <a:ext cx="11316933"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accent1"/>
                </a:solidFill>
                <a:latin typeface="Franklin Gothic Book" pitchFamily="0" charset="0"/>
                <a:ea typeface="华文中宋" pitchFamily="0" charset="0"/>
                <a:cs typeface="Franklin Gothic Book" pitchFamily="0" charset="0"/>
              </a:rPr>
              <a:t>Endpoint Security: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Implement endpoint security solutions such as antivirus software, anti-malware programs, and host-based intrusion detection systems (HIDS) to detect and prevent keylogger infections on individual devices.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rPr>
            </a:b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2" name="矩形"/>
          <p:cNvSpPr>
            <a:spLocks/>
          </p:cNvSpPr>
          <p:nvPr/>
        </p:nvSpPr>
        <p:spPr>
          <a:xfrm flipV="1" rot="10800000">
            <a:off x="481776" y="5062180"/>
            <a:ext cx="1180854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accent1"/>
                </a:solidFill>
                <a:latin typeface="Arial" pitchFamily="34" charset="0"/>
                <a:ea typeface="华文中宋" pitchFamily="0" charset="0"/>
                <a:cs typeface="Franklin Gothic Book" pitchFamily="0" charset="0"/>
              </a:rPr>
              <a:t>Network Security: </a:t>
            </a:r>
            <a:r>
              <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rPr>
              <a:t>Deploy network security measures such as firewalls, intrusion detection systems (IDS), and intrusion prevention systems (IPS) to monitor and control network traffic, blocking malicious activity and preventing keyloggers from </a:t>
            </a:r>
            <a:endPar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rPr>
            </a:b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5645508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4" name="文本框"/>
          <p:cNvSpPr>
            <a:spLocks noGrp="1"/>
          </p:cNvSpPr>
          <p:nvPr>
            <p:ph type="body" idx="1"/>
          </p:nvPr>
        </p:nvSpPr>
        <p:spPr>
          <a:xfrm rot="0">
            <a:off x="315721" y="967303"/>
            <a:ext cx="11029616" cy="3230747"/>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chemeClr val="accent1"/>
                </a:solidFill>
                <a:latin typeface="Arial" pitchFamily="34" charset="0"/>
                <a:ea typeface="华文中宋" pitchFamily="0" charset="0"/>
                <a:cs typeface="Lucida Sans"/>
              </a:rPr>
              <a:t>Keystroke Monitoring Algorithm:</a:t>
            </a:r>
            <a:br>
              <a:rPr lang="zh-CN" altLang="en-US" sz="1700" b="0" i="0" u="none" strike="noStrike" kern="1200" cap="none" spc="0" baseline="0">
                <a:solidFill>
                  <a:srgbClr val="222222"/>
                </a:solidFill>
                <a:latin typeface="Arial" pitchFamily="34" charset="0"/>
                <a:ea typeface="华文中宋" pitchFamily="0" charset="0"/>
                <a:cs typeface="Lucida Sans"/>
              </a:rPr>
            </a:br>
            <a:endParaRPr lang="en-US" altLang="zh-CN" sz="1700" b="0" i="0" u="none" strike="noStrike" kern="1200" cap="none" spc="0" baseline="0">
              <a:solidFill>
                <a:srgbClr val="222222"/>
              </a:solidFill>
              <a:latin typeface="Arial" pitchFamily="34"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222222"/>
                </a:solidFill>
                <a:latin typeface="Arial" pitchFamily="34" charset="0"/>
                <a:ea typeface="华文中宋" pitchFamily="0" charset="0"/>
                <a:cs typeface="Lucida Sans"/>
              </a:rPr>
              <a:t>Develop an algorithm to monitor keystrokes at the operating system level. This algorithm should intercept keyboard inputs and analyze them for suspicious patterns, such as rapid typing indicative of automated input or unusual sequences of keystrokes.</a:t>
            </a:r>
            <a:endParaRPr lang="en-US" altLang="zh-CN" sz="1700" b="0" i="0" u="none" strike="noStrike" kern="1200" cap="none" spc="0" baseline="0">
              <a:solidFill>
                <a:srgbClr val="222222"/>
              </a:solidFill>
              <a:latin typeface="Arial" pitchFamily="34"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222222"/>
                </a:solidFill>
                <a:latin typeface="Arial" pitchFamily="34" charset="0"/>
                <a:ea typeface="华文中宋" pitchFamily="0" charset="0"/>
                <a:cs typeface="Lucida Sans"/>
              </a:rPr>
              <a:t>Implement techniques to differentiate between legitimate user inputs and potentially malicious keylogging activity.</a:t>
            </a:r>
            <a:endParaRPr lang="en-US" altLang="zh-CN" sz="1700" b="0" i="0" u="none" strike="noStrike" kern="1200" cap="none" spc="0" baseline="0">
              <a:solidFill>
                <a:srgbClr val="222222"/>
              </a:solidFill>
              <a:latin typeface="Arial" pitchFamily="34"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5" name="矩形"/>
          <p:cNvSpPr>
            <a:spLocks/>
          </p:cNvSpPr>
          <p:nvPr/>
        </p:nvSpPr>
        <p:spPr>
          <a:xfrm flipV="1" rot="10800000">
            <a:off x="511275" y="3637710"/>
            <a:ext cx="11592233" cy="22250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accent1"/>
                </a:solidFill>
                <a:latin typeface="Arial" pitchFamily="34" charset="0"/>
                <a:ea typeface="华文中宋" pitchFamily="0" charset="0"/>
                <a:cs typeface="Franklin Gothic Book" pitchFamily="0" charset="0"/>
              </a:rPr>
              <a:t>Endpoint Protection:</a:t>
            </a:r>
            <a:br>
              <a:rPr lang="zh-CN" altLang="en-US" sz="1800" b="0" i="0" u="none" strike="noStrike" kern="1200" cap="none" spc="0" baseline="0">
                <a:solidFill>
                  <a:srgbClr val="222222"/>
                </a:solidFill>
                <a:latin typeface="Arial" pitchFamily="34" charset="0"/>
                <a:ea typeface="华文中宋" pitchFamily="0" charset="0"/>
                <a:cs typeface="Franklin Gothic Book" pitchFamily="0" charset="0"/>
              </a:rPr>
            </a:br>
            <a:endPar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rgbClr val="595959"/>
                </a:solidFill>
                <a:latin typeface="Arial" pitchFamily="34" charset="0"/>
                <a:ea typeface="华文中宋" pitchFamily="0" charset="0"/>
                <a:cs typeface="Franklin Gothic Book" pitchFamily="0" charset="0"/>
              </a:rPr>
              <a:t>Deploy</a:t>
            </a:r>
            <a:r>
              <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rPr>
              <a:t> endpoint security solutions, such as antivirus software and endpoint detection and response (EDR) tools, that incorporate keylogger detection and prevention capabilities.</a:t>
            </a:r>
            <a:endPar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endParaRPr>
          </a:p>
          <a:p>
            <a:pPr marL="285750" indent="-285750" algn="l">
              <a:lnSpc>
                <a:spcPct val="100000"/>
              </a:lnSpc>
              <a:spcBef>
                <a:spcPts val="0"/>
              </a:spcBef>
              <a:spcAft>
                <a:spcPts val="0"/>
              </a:spcAft>
              <a:buFont typeface="Wingdings" pitchFamily="2" charset="2"/>
              <a:buChar char="§"/>
            </a:pPr>
            <a:endPar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rgbClr val="0D0D0D"/>
                </a:solidFill>
                <a:latin typeface="Arial" pitchFamily="34" charset="0"/>
                <a:ea typeface="华文中宋" pitchFamily="0" charset="0"/>
                <a:cs typeface="Franklin Gothic Book" pitchFamily="0" charset="0"/>
              </a:rPr>
              <a:t>Ensure</a:t>
            </a:r>
            <a:r>
              <a:rPr lang="en-US" altLang="zh-CN" sz="1800" b="0" i="0" u="none" strike="noStrike" kern="1200" cap="none" spc="0" baseline="0">
                <a:solidFill>
                  <a:srgbClr val="222222"/>
                </a:solidFill>
                <a:latin typeface="Arial" pitchFamily="34" charset="0"/>
                <a:ea typeface="华文中宋" pitchFamily="0" charset="0"/>
                <a:cs typeface="Franklin Gothic Book" pitchFamily="0" charset="0"/>
              </a:rPr>
              <a:t> that endpoint security agents are installed on all devices within the organization and regularly updated with the latest threat intelligence.</a:t>
            </a:r>
            <a:endParaRPr lang="zh-CN" altLang="en-US" sz="1800" b="0" i="0" u="none" strike="noStrike" kern="1200" cap="none" spc="0" baseline="0">
              <a:solidFill>
                <a:srgbClr val="222222"/>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18168033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57" name="图片"/>
          <p:cNvPicPr>
            <a:picLocks noChangeAspect="1"/>
          </p:cNvPicPr>
          <p:nvPr/>
        </p:nvPicPr>
        <p:blipFill>
          <a:blip r:embed="rId1" cstate="print"/>
          <a:stretch>
            <a:fillRect/>
          </a:stretch>
        </p:blipFill>
        <p:spPr>
          <a:xfrm rot="0">
            <a:off x="0" y="1127760"/>
            <a:ext cx="11734801" cy="5730240"/>
          </a:xfrm>
          <a:prstGeom prst="rect"/>
          <a:noFill/>
          <a:ln w="12700" cmpd="sng" cap="flat">
            <a:noFill/>
            <a:prstDash val="solid"/>
            <a:miter/>
          </a:ln>
        </p:spPr>
      </p:pic>
    </p:spTree>
    <p:extLst>
      <p:ext uri="{BB962C8B-B14F-4D97-AF65-F5344CB8AC3E}">
        <p14:creationId xmlns:p14="http://schemas.microsoft.com/office/powerpoint/2010/main" val="563603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In conclusion, mitigating the threat of keyloggers and enhancing overall security requires a multi-faceted approach that combines advanced algorithms, strategic deployment strategies, and continuous monitoring. By implementing robust endpoint protection solutions, network security measures, and user education programs, organizations can detect and prevent keylogger infections, minimizing the risk of sensitive data theft and unauthorized access. Additionally, regular audits and assessments help ensure that security measures remain effective against evolving threats. Overall, a proactive and comprehensive approach to keylogger and security management is essential to safeguarding sensitive information and maintaining a secure computing environment.</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br>
              <a:rPr lang="zh-CN" altLang="en-US" sz="2000" b="0" i="0" u="none" strike="noStrike" kern="1200" cap="none" spc="0" baseline="0">
                <a:solidFill>
                  <a:srgbClr val="404040"/>
                </a:solidFill>
                <a:latin typeface="Franklin Gothic Book" pitchFamily="0" charset="0"/>
                <a:ea typeface="华文中宋" pitchFamily="0" charset="0"/>
                <a:cs typeface="Lucida Sans"/>
              </a:rPr>
            </a:b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918296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452284" y="-1"/>
            <a:ext cx="11405418" cy="826892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0" i="0" u="none" strike="noStrike" kern="1200" cap="none" spc="0" baseline="0">
                <a:solidFill>
                  <a:srgbClr val="222222"/>
                </a:solidFill>
                <a:latin typeface="Arial" pitchFamily="34" charset="0"/>
                <a:ea typeface="华文中宋" pitchFamily="0" charset="0"/>
                <a:cs typeface="Lucida Sans"/>
              </a:rPr>
              <a:t>the future scope of keylogger and security involves the ongoing development and implementation of advanced technologies, innovative strategies, and collaborative efforts to address evolving cyber threats and protect against keylogger attacks.</a:t>
            </a:r>
            <a:endParaRPr lang="en-US" altLang="zh-CN" sz="2000" b="0" i="0" u="none" strike="noStrike" kern="1200" cap="none" spc="0" baseline="0">
              <a:solidFill>
                <a:srgbClr val="222222"/>
              </a:solidFill>
              <a:latin typeface="Arial" pitchFamily="34"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Franklin Gothic Book" pitchFamily="0" charset="0"/>
                <a:ea typeface="华文中宋" pitchFamily="0" charset="0"/>
                <a:cs typeface="Lucida Sans"/>
              </a:rPr>
              <a:t>Advanced detection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Franklin Gothic Book" pitchFamily="0" charset="0"/>
                <a:ea typeface="华文中宋" pitchFamily="0" charset="0"/>
                <a:cs typeface="Lucida Sans"/>
              </a:rPr>
              <a:t>Endpoint security innovations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Franklin Gothic Book" pitchFamily="0" charset="0"/>
                <a:ea typeface="华文中宋" pitchFamily="0" charset="0"/>
                <a:cs typeface="Lucida Sans"/>
              </a:rPr>
              <a:t>Zero trust architecture</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Franklin Gothic Book" pitchFamily="0" charset="0"/>
                <a:ea typeface="华文中宋" pitchFamily="0" charset="0"/>
                <a:cs typeface="Lucida Sans"/>
              </a:rPr>
              <a:t>Quantum cryptography</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Franklin Gothic Book" pitchFamily="0" charset="0"/>
                <a:ea typeface="华文中宋" pitchFamily="0" charset="0"/>
                <a:cs typeface="Lucida Sans"/>
              </a:rPr>
              <a:t>Behavioral biometrics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Franklin Gothic Book" pitchFamily="0" charset="0"/>
                <a:ea typeface="华文中宋" pitchFamily="0" charset="0"/>
                <a:cs typeface="Lucida Sans"/>
              </a:rPr>
              <a:t>Blockchain texhnologies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Franklin Gothic Book" pitchFamily="0" charset="0"/>
                <a:ea typeface="华文中宋" pitchFamily="0" charset="0"/>
                <a:cs typeface="Lucida Sans"/>
              </a:rPr>
              <a:t>Collaborative defense mechanisms</a:t>
            </a:r>
            <a:br>
              <a:rPr lang="zh-CN" altLang="en-US" sz="2000" b="0" i="0" u="none" strike="noStrike" kern="1200" cap="none" spc="0" baseline="0">
                <a:solidFill>
                  <a:srgbClr val="404040"/>
                </a:solidFill>
                <a:latin typeface="Franklin Gothic Book" pitchFamily="0" charset="0"/>
                <a:ea typeface="华文中宋" pitchFamily="0" charset="0"/>
                <a:cs typeface="Lucida Sans"/>
              </a:rPr>
            </a:b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8448727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2024-04-05T02:33:50Z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