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image" Target="../media/image7.jpeg"/><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742440"/>
          </a:xfrm>
          <a:prstGeom prst="rect"/>
          <a:noFill/>
        </p:spPr>
        <p:txBody>
          <a:bodyPr rtlCol="0" wrap="square">
            <a:spAutoFit/>
          </a:bodyPr>
          <a:p>
            <a:r>
              <a:rPr sz="2400" lang="en-US"/>
              <a:t>STUDENT NAME:</a:t>
            </a:r>
            <a:r>
              <a:rPr sz="2400" lang="en-US"/>
              <a:t> </a:t>
            </a:r>
            <a:r>
              <a:rPr sz="2400" lang="en-US"/>
              <a:t>A</a:t>
            </a:r>
            <a:r>
              <a:rPr sz="2400" lang="en-US"/>
              <a:t>SWINI </a:t>
            </a:r>
            <a:r>
              <a:rPr sz="2400" lang="en-US"/>
              <a:t>S</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0</a:t>
            </a:r>
            <a:r>
              <a:rPr dirty="0" sz="2400" lang="en-US"/>
              <a:t>0</a:t>
            </a:r>
            <a:r>
              <a:rPr dirty="0" sz="2400" lang="en-US"/>
              <a:t>8</a:t>
            </a:r>
            <a:r>
              <a:rPr dirty="0" sz="2400" lang="en-US"/>
              <a:t>2</a:t>
            </a:r>
            <a:r>
              <a:rPr dirty="0" sz="2400" lang="en-US"/>
              <a:t>8</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a:t>
            </a:r>
            <a:r>
              <a:rPr dirty="0" sz="2400" lang="en-US"/>
              <a:t>G</a:t>
            </a:r>
            <a:r>
              <a:rPr dirty="0" sz="2400" lang="en-US"/>
              <a:t>e</a:t>
            </a:r>
            <a:r>
              <a:rPr dirty="0" sz="2400" lang="en-US"/>
              <a:t>n</a:t>
            </a:r>
            <a:r>
              <a:rPr dirty="0" sz="2400" lang="en-US"/>
              <a:t>eral</a:t>
            </a:r>
            <a:r>
              <a:rPr dirty="0" sz="2400" lang="en-US"/>
              <a:t>)</a:t>
            </a:r>
            <a:endParaRPr altLang="en-US" lang="zh-CN"/>
          </a:p>
          <a:p>
            <a:r>
              <a:rPr dirty="0" sz="2400" lang="en-US"/>
              <a:t>COLLEGE</a:t>
            </a:r>
            <a:r>
              <a:rPr dirty="0" sz="2400" lang="en-US"/>
              <a:t>:</a:t>
            </a:r>
            <a:r>
              <a:rPr dirty="0" sz="2400" lang="en-US"/>
              <a:t> </a:t>
            </a:r>
            <a:r>
              <a:rPr dirty="0" sz="2400" lang="en-US"/>
              <a:t>P</a:t>
            </a:r>
            <a:r>
              <a:rPr dirty="0" sz="2400" lang="en-US"/>
              <a:t>a</a:t>
            </a:r>
            <a:r>
              <a:rPr dirty="0" sz="2400" lang="en-US"/>
              <a:t>c</a:t>
            </a:r>
            <a:r>
              <a:rPr dirty="0" sz="2400" lang="en-US"/>
              <a:t>h</a:t>
            </a:r>
            <a:r>
              <a:rPr dirty="0" sz="2400" lang="en-US"/>
              <a:t>a</a:t>
            </a:r>
            <a:r>
              <a:rPr dirty="0" sz="2400" lang="en-US"/>
              <a:t>i</a:t>
            </a:r>
            <a:r>
              <a:rPr dirty="0" sz="2400" lang="en-US"/>
              <a:t>y</a:t>
            </a:r>
            <a:r>
              <a:rPr dirty="0" sz="2400" lang="en-US"/>
              <a:t>a</a:t>
            </a:r>
            <a:r>
              <a:rPr dirty="0" sz="2400" lang="en-US"/>
              <a:t>p</a:t>
            </a:r>
            <a:r>
              <a:rPr dirty="0" sz="2400" lang="en-US"/>
              <a:t>p</a:t>
            </a:r>
            <a:r>
              <a:rPr dirty="0" sz="2400" lang="en-US"/>
              <a:t>a</a:t>
            </a:r>
            <a:r>
              <a:rPr dirty="0" sz="2400" lang="en-US"/>
              <a:t>'</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ege </a:t>
            </a:r>
            <a:r>
              <a:rPr dirty="0" sz="2400" lang="en-US"/>
              <a:t>f</a:t>
            </a:r>
            <a:r>
              <a:rPr dirty="0" sz="2400" lang="en-US"/>
              <a:t>o</a:t>
            </a:r>
            <a:r>
              <a:rPr dirty="0" sz="2400" lang="en-US"/>
              <a:t>r</a:t>
            </a:r>
            <a:r>
              <a:rPr dirty="0" sz="2400" lang="en-US"/>
              <a:t> </a:t>
            </a:r>
            <a:r>
              <a:rPr dirty="0" sz="2400" lang="en-US"/>
              <a:t>W</a:t>
            </a:r>
            <a:r>
              <a:rPr dirty="0" sz="2400" lang="en-US"/>
              <a:t>o</a:t>
            </a:r>
            <a:r>
              <a:rPr dirty="0" sz="2400" lang="en-US"/>
              <a:t>m</a:t>
            </a:r>
            <a:r>
              <a:rPr dirty="0" sz="2400" lang="en-US"/>
              <a:t>e</a:t>
            </a:r>
            <a:r>
              <a:rPr dirty="0" sz="2400" lang="en-US"/>
              <a:t>n</a:t>
            </a:r>
            <a:r>
              <a:rPr dirty="0" sz="2400" lang="en-US"/>
              <a:t>,</a:t>
            </a:r>
            <a:r>
              <a:rPr dirty="0" sz="2400" lang="en-US"/>
              <a:t> </a:t>
            </a:r>
            <a:r>
              <a:rPr dirty="0" sz="2400" lang="en-US"/>
              <a:t>K</a:t>
            </a:r>
            <a:r>
              <a:rPr dirty="0" sz="2400" lang="en-US"/>
              <a:t>a</a:t>
            </a:r>
            <a:r>
              <a:rPr dirty="0" sz="2400" lang="en-US"/>
              <a:t>n</a:t>
            </a:r>
            <a:r>
              <a:rPr dirty="0" sz="2400" lang="en-US"/>
              <a:t>c</a:t>
            </a:r>
            <a:r>
              <a:rPr dirty="0" sz="2400" lang="en-US"/>
              <a:t>h</a:t>
            </a:r>
            <a:r>
              <a:rPr dirty="0" sz="2400" lang="en-US"/>
              <a:t>i</a:t>
            </a:r>
            <a:r>
              <a:rPr dirty="0" sz="2400" lang="en-US"/>
              <a:t>puram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3303904" cy="6737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0" name=""/>
          <p:cNvSpPr txBox="1"/>
          <p:nvPr/>
        </p:nvSpPr>
        <p:spPr>
          <a:xfrm>
            <a:off x="334084" y="1216334"/>
            <a:ext cx="11004046" cy="6390639"/>
          </a:xfrm>
          <a:prstGeom prst="rect"/>
        </p:spPr>
        <p:txBody>
          <a:bodyPr rtlCol="0" wrap="square">
            <a:spAutoFit/>
          </a:bodyPr>
          <a:p>
            <a:r>
              <a:rPr sz="2800" lang="en-US">
                <a:solidFill>
                  <a:srgbClr val="000000"/>
                </a:solidFill>
              </a:rPr>
              <a:t>There are a number of ways to model employee turnover, including: 
Predictive analytics: Use factors like job role longevity, promotion history, and engagement scores to calculate a turnover risk score for each employee. This can help identify employees who are at risk of leaving. 
Machine learning models: Use historical employee data to predict turnover. 
Natural language processing (NLP): Analyze employee feedback and sentiment to predict turnover. 
Data mining: Identify hidden variables that influence employee turnover. 
Social network analysis: Identify influential employees and their potential impact on turnover.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2437130" cy="6737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0">
            <a:off x="0" y="383243"/>
            <a:ext cx="12192000" cy="6091514"/>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755332" y="385444"/>
            <a:ext cx="10681335" cy="6604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1" name=""/>
          <p:cNvSpPr txBox="1"/>
          <p:nvPr/>
        </p:nvSpPr>
        <p:spPr>
          <a:xfrm>
            <a:off x="329044" y="3251200"/>
            <a:ext cx="11193503" cy="1272540"/>
          </a:xfrm>
          <a:prstGeom prst="rect"/>
        </p:spPr>
        <p:txBody>
          <a:bodyPr rtlCol="0" wrap="square">
            <a:spAutoFit/>
          </a:bodyPr>
          <a:p>
            <a:r>
              <a:rPr sz="2800" lang="en-US">
                <a:solidFill>
                  <a:srgbClr val="000000"/>
                </a:solidFill>
              </a:rPr>
              <a:t>
 </a:t>
            </a:r>
            <a:endParaRPr sz="2800" lang="en-US">
              <a:solidFill>
                <a:srgbClr val="000000"/>
              </a:solidFill>
            </a:endParaRPr>
          </a:p>
        </p:txBody>
      </p:sp>
      <p:sp>
        <p:nvSpPr>
          <p:cNvPr id="1048712" name=""/>
          <p:cNvSpPr txBox="1"/>
          <p:nvPr/>
        </p:nvSpPr>
        <p:spPr>
          <a:xfrm>
            <a:off x="201150" y="1479550"/>
            <a:ext cx="11151114" cy="4815840"/>
          </a:xfrm>
          <a:prstGeom prst="rect"/>
        </p:spPr>
        <p:txBody>
          <a:bodyPr rtlCol="0" wrap="square">
            <a:spAutoFit/>
          </a:bodyPr>
          <a:p>
            <a:r>
              <a:rPr sz="2800" lang="en-US">
                <a:solidFill>
                  <a:srgbClr val="000000"/>
                </a:solidFill>
              </a:rPr>
              <a:t>Here are some conclusions about employee turnover analysis: 
Employee turnover analysis can help improve HR processes
Understanding employee turnover can help HR professionals develop data-driven strategies to improve HR processes, reduce turnover, and create a thriving organizational culture. 
High turnover can indicate problems
High employee turnover rates can indicate problems within a company or industry, such as poor working conditions, lack of advancement opportunities, or insufficient compensation.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007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010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oyee </a:t>
            </a:r>
            <a:r>
              <a:rPr b="1" dirty="0" sz="4400" lang="en-US">
                <a:solidFill>
                  <a:srgbClr val="0F0F0F"/>
                </a:solidFill>
                <a:latin typeface="Times New Roman" panose="02020603050405020304" pitchFamily="18" charset="0"/>
                <a:cs typeface="Times New Roman" panose="02020603050405020304" pitchFamily="18" charset="0"/>
              </a:rPr>
              <a:t>T</a:t>
            </a:r>
            <a:r>
              <a:rPr b="1" dirty="0" sz="4400" lang="en-US">
                <a:solidFill>
                  <a:srgbClr val="0F0F0F"/>
                </a:solidFill>
                <a:latin typeface="Times New Roman" panose="02020603050405020304" pitchFamily="18" charset="0"/>
                <a:cs typeface="Times New Roman" panose="02020603050405020304" pitchFamily="18" charset="0"/>
              </a:rPr>
              <a:t>u</a:t>
            </a:r>
            <a:r>
              <a:rPr b="1" dirty="0" sz="4400" lang="en-US">
                <a:solidFill>
                  <a:srgbClr val="0F0F0F"/>
                </a:solidFill>
                <a:latin typeface="Times New Roman" panose="02020603050405020304" pitchFamily="18" charset="0"/>
                <a:cs typeface="Times New Roman" panose="02020603050405020304" pitchFamily="18" charset="0"/>
              </a:rPr>
              <a:t>rnover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ysis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73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028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00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3" name=""/>
          <p:cNvSpPr txBox="1"/>
          <p:nvPr/>
        </p:nvSpPr>
        <p:spPr>
          <a:xfrm>
            <a:off x="1489361" y="1857374"/>
            <a:ext cx="6684819" cy="2453640"/>
          </a:xfrm>
          <a:prstGeom prst="rect"/>
        </p:spPr>
        <p:txBody>
          <a:bodyPr rtlCol="0" wrap="square">
            <a:spAutoFit/>
          </a:bodyPr>
          <a:p>
            <a:r>
              <a:rPr sz="2800" lang="en-US">
                <a:solidFill>
                  <a:srgbClr val="000000"/>
                </a:solidFill>
              </a:rPr>
              <a:t>Turnover is the rate at which an employer gains and losses employees. The simple way to describe it is "how long employees tend to stay" or "flow rate through the revolving door." There are two types of turnover, which is voluntary and involuntary.</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007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751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3"/>
          <a:stretch>
            <a:fillRect/>
          </a:stretch>
        </p:blipFill>
        <p:spPr>
          <a:xfrm rot="0">
            <a:off x="571500" y="322673"/>
            <a:ext cx="11048999" cy="6212653"/>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610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4" name=""/>
          <p:cNvSpPr txBox="1"/>
          <p:nvPr/>
        </p:nvSpPr>
        <p:spPr>
          <a:xfrm>
            <a:off x="723900" y="2386647"/>
            <a:ext cx="10949385" cy="4028440"/>
          </a:xfrm>
          <a:prstGeom prst="rect"/>
        </p:spPr>
        <p:txBody>
          <a:bodyPr rtlCol="0" wrap="square">
            <a:spAutoFit/>
          </a:bodyPr>
          <a:p>
            <a:r>
              <a:rPr sz="2800" lang="en-US">
                <a:solidFill>
                  <a:srgbClr val="000000"/>
                </a:solidFill>
              </a:rPr>
              <a:t>The end users of employee turnover analysis are typically HR and managers:
HR
HR is responsible for tracking employee turnover and providing insights on trends.
Managers
Managers have the most power to prevent voluntary turnover by designing work environments that encourage people to stay. 
Employee turnover analysis can help identify reasons for employee turnover, such as unhappiness with management or lack of growth opportunities.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086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676275" y="1695450"/>
            <a:ext cx="13843087" cy="5603239"/>
          </a:xfrm>
          <a:prstGeom prst="rect"/>
        </p:spPr>
        <p:txBody>
          <a:bodyPr rtlCol="0" wrap="square">
            <a:spAutoFit/>
          </a:bodyPr>
          <a:p>
            <a:r>
              <a:rPr sz="2800" lang="en-US">
                <a:solidFill>
                  <a:srgbClr val="000000"/>
                </a:solidFill>
              </a:rPr>
              <a:t>Here are some ways to analyze employee turnover: 
Calculate the turnover rate: The formula for calculating the employee turnover rate is: (number of employees who left / average number of employees) x 100. This rate can be calculated for a month, quarter, or year. 
Compare to industry benchmarks: Compare the turnover rate to industry benchmarks and historical data. 
Visualize the data: Use pie charts or column graphs to show the number of people who left and why they left. 
Use pulse surveys: Conduct shorter, more frequent surveys to track employee satisfaction and engagement. This can help identify potential issues before they become major problems.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660401"/>
          </a:xfrm>
        </p:spPr>
        <p:txBody>
          <a:bodyPr/>
          <a:p>
            <a:r>
              <a:rPr dirty="0" lang="en-IN"/>
              <a:t>Dataset Description</a:t>
            </a:r>
          </a:p>
        </p:txBody>
      </p:sp>
      <p:sp>
        <p:nvSpPr>
          <p:cNvPr id="1048707" name=""/>
          <p:cNvSpPr txBox="1"/>
          <p:nvPr/>
        </p:nvSpPr>
        <p:spPr>
          <a:xfrm>
            <a:off x="340955" y="1451434"/>
            <a:ext cx="11851044" cy="6390639"/>
          </a:xfrm>
          <a:prstGeom prst="rect"/>
        </p:spPr>
        <p:txBody>
          <a:bodyPr rtlCol="0" wrap="square">
            <a:spAutoFit/>
          </a:bodyPr>
          <a:p>
            <a:r>
              <a:rPr sz="2800" lang="en-US">
                <a:solidFill>
                  <a:srgbClr val="000000"/>
                </a:solidFill>
              </a:rPr>
              <a:t>Here are some datasets and descriptions for employee turnover analysis: 
Employee Attrition Dataset
This dataset includes information on employee demographics, job roles, compensation, work experience, and performance and satisfaction. It also includes an attrition status that indicates whether the employee has left the company. 
Employee Attrition Classification Dataset
This dataset includes information on employee ID, age, gender, years at company, monthly income, job role, and work-life balance. 
HR Analytics Data Set
This dataset includes information on employee satisfaction level, last performance review score, number of projects, average monthly hours, time spent with the company, work accident, and whether the employee left the company.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7"/>
          <p:cNvSpPr txBox="1">
            <a:spLocks noGrp="1"/>
          </p:cNvSpPr>
          <p:nvPr>
            <p:ph type="title"/>
          </p:nvPr>
        </p:nvSpPr>
        <p:spPr>
          <a:xfrm>
            <a:off x="739775" y="654938"/>
            <a:ext cx="8480425" cy="6007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181271" y="1798128"/>
            <a:ext cx="12031852" cy="8788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8" name=""/>
          <p:cNvSpPr txBox="1"/>
          <p:nvPr/>
        </p:nvSpPr>
        <p:spPr>
          <a:xfrm>
            <a:off x="186237" y="2237547"/>
            <a:ext cx="6667000" cy="1272540"/>
          </a:xfrm>
          <a:prstGeom prst="rect"/>
        </p:spPr>
        <p:txBody>
          <a:bodyPr rtlCol="0" wrap="square">
            <a:spAutoFit/>
          </a:bodyPr>
          <a:p>
            <a:r>
              <a:rPr sz="2800" lang="en-US">
                <a:solidFill>
                  <a:srgbClr val="000000"/>
                </a:solidFill>
              </a:rPr>
              <a:t>A</a:t>
            </a:r>
            <a:r>
              <a:rPr sz="2800" lang="en-US">
                <a:solidFill>
                  <a:srgbClr val="000000"/>
                </a:solidFill>
              </a:rPr>
              <a:t>v</a:t>
            </a:r>
            <a:r>
              <a:rPr sz="2800" lang="en-US">
                <a:solidFill>
                  <a:srgbClr val="000000"/>
                </a:solidFill>
              </a:rPr>
              <a:t>e</a:t>
            </a:r>
            <a:r>
              <a:rPr sz="2800" lang="en-US">
                <a:solidFill>
                  <a:srgbClr val="000000"/>
                </a:solidFill>
              </a:rPr>
              <a:t>r</a:t>
            </a:r>
            <a:r>
              <a:rPr sz="2800" lang="en-US">
                <a:solidFill>
                  <a:srgbClr val="000000"/>
                </a:solidFill>
              </a:rPr>
              <a:t>a</a:t>
            </a:r>
            <a:r>
              <a:rPr sz="2800" lang="en-US">
                <a:solidFill>
                  <a:srgbClr val="000000"/>
                </a:solidFill>
              </a:rPr>
              <a:t>g</a:t>
            </a:r>
            <a:r>
              <a:rPr sz="2800" lang="en-US">
                <a:solidFill>
                  <a:srgbClr val="000000"/>
                </a:solidFill>
              </a:rPr>
              <a:t>e</a:t>
            </a:r>
            <a:r>
              <a:rPr sz="2800" lang="en-US">
                <a:solidFill>
                  <a:srgbClr val="000000"/>
                </a:solidFill>
              </a:rPr>
              <a:t> </a:t>
            </a:r>
            <a:r>
              <a:rPr sz="2800" lang="en-US">
                <a:solidFill>
                  <a:srgbClr val="000000"/>
                </a:solidFill>
              </a:rPr>
              <a:t>m</a:t>
            </a:r>
            <a:r>
              <a:rPr sz="2800" lang="en-US">
                <a:solidFill>
                  <a:srgbClr val="000000"/>
                </a:solidFill>
              </a:rPr>
              <a:t>o</a:t>
            </a:r>
            <a:r>
              <a:rPr sz="2800" lang="en-US">
                <a:solidFill>
                  <a:srgbClr val="000000"/>
                </a:solidFill>
              </a:rPr>
              <a:t>n</a:t>
            </a:r>
            <a:r>
              <a:rPr sz="2800" lang="en-US">
                <a:solidFill>
                  <a:srgbClr val="000000"/>
                </a:solidFill>
              </a:rPr>
              <a:t>t</a:t>
            </a:r>
            <a:r>
              <a:rPr sz="2800" lang="en-US">
                <a:solidFill>
                  <a:srgbClr val="000000"/>
                </a:solidFill>
              </a:rPr>
              <a:t>h</a:t>
            </a:r>
            <a:r>
              <a:rPr sz="2800" lang="en-US">
                <a:solidFill>
                  <a:srgbClr val="000000"/>
                </a:solidFill>
              </a:rPr>
              <a:t>l</a:t>
            </a:r>
            <a:r>
              <a:rPr sz="2800" lang="en-US">
                <a:solidFill>
                  <a:srgbClr val="000000"/>
                </a:solidFill>
              </a:rPr>
              <a:t>y</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a:t>
            </a:r>
            <a:r>
              <a:rPr sz="2800" lang="en-US">
                <a:solidFill>
                  <a:srgbClr val="000000"/>
                </a:solidFill>
              </a:rPr>
              <a:t>ment </a:t>
            </a:r>
            <a:r>
              <a:rPr sz="2800" lang="en-US">
                <a:solidFill>
                  <a:srgbClr val="000000"/>
                </a:solidFill>
              </a:rPr>
              <a:t>=</a:t>
            </a:r>
            <a:r>
              <a:rPr sz="2800" lang="en-US">
                <a:solidFill>
                  <a:srgbClr val="000000"/>
                </a:solidFill>
              </a:rPr>
              <a:t> </a:t>
            </a:r>
            <a:r>
              <a:rPr sz="2800" lang="en-US">
                <a:solidFill>
                  <a:srgbClr val="000000"/>
                </a:solidFill>
              </a:rPr>
              <a:t>3</a:t>
            </a:r>
            <a:r>
              <a:rPr sz="2800" lang="en-US">
                <a:solidFill>
                  <a:srgbClr val="000000"/>
                </a:solidFill>
              </a:rPr>
              <a:t>4</a:t>
            </a:r>
            <a:r>
              <a:rPr sz="2800" lang="en-US">
                <a:solidFill>
                  <a:srgbClr val="000000"/>
                </a:solidFill>
              </a:rPr>
              <a:t>8</a:t>
            </a:r>
            <a:r>
              <a:rPr sz="2800" lang="en-US">
                <a:solidFill>
                  <a:srgbClr val="000000"/>
                </a:solidFill>
              </a:rPr>
              <a:t>.</a:t>
            </a:r>
            <a:r>
              <a:rPr sz="2800" lang="en-US">
                <a:solidFill>
                  <a:srgbClr val="000000"/>
                </a:solidFill>
              </a:rPr>
              <a:t>0</a:t>
            </a:r>
            <a:r>
              <a:rPr sz="2800" lang="en-US">
                <a:solidFill>
                  <a:srgbClr val="000000"/>
                </a:solidFill>
              </a:rPr>
              <a:t>8</a:t>
            </a:r>
            <a:endParaRPr sz="2800" lang="en-US">
              <a:solidFill>
                <a:srgbClr val="000000"/>
              </a:solidFill>
            </a:endParaRPr>
          </a:p>
          <a:p>
            <a:r>
              <a:rPr sz="2800" lang="en-US">
                <a:solidFill>
                  <a:srgbClr val="000000"/>
                </a:solidFill>
              </a:rPr>
              <a:t>T</a:t>
            </a:r>
            <a:r>
              <a:rPr sz="2800" lang="en-US">
                <a:solidFill>
                  <a:srgbClr val="000000"/>
                </a:solidFill>
              </a:rPr>
              <a:t>o</a:t>
            </a:r>
            <a:r>
              <a:rPr sz="2800" lang="en-US">
                <a:solidFill>
                  <a:srgbClr val="000000"/>
                </a:solidFill>
              </a:rPr>
              <a:t>t</a:t>
            </a:r>
            <a:r>
              <a:rPr sz="2800" lang="en-US">
                <a:solidFill>
                  <a:srgbClr val="000000"/>
                </a:solidFill>
              </a:rPr>
              <a:t>a</a:t>
            </a:r>
            <a:r>
              <a:rPr sz="2800" lang="en-US">
                <a:solidFill>
                  <a:srgbClr val="000000"/>
                </a:solidFill>
              </a:rPr>
              <a:t>l</a:t>
            </a:r>
            <a:r>
              <a:rPr sz="2800" lang="en-US">
                <a:solidFill>
                  <a:srgbClr val="000000"/>
                </a:solidFill>
              </a:rPr>
              <a:t> </a:t>
            </a:r>
            <a:r>
              <a:rPr sz="2800" lang="en-US">
                <a:solidFill>
                  <a:srgbClr val="000000"/>
                </a:solidFill>
              </a:rPr>
              <a:t>s</a:t>
            </a:r>
            <a:r>
              <a:rPr sz="2800" lang="en-US">
                <a:solidFill>
                  <a:srgbClr val="000000"/>
                </a:solidFill>
              </a:rPr>
              <a:t>e</a:t>
            </a:r>
            <a:r>
              <a:rPr sz="2800" lang="en-US">
                <a:solidFill>
                  <a:srgbClr val="000000"/>
                </a:solidFill>
              </a:rPr>
              <a:t>p</a:t>
            </a:r>
            <a:r>
              <a:rPr sz="2800" lang="en-US">
                <a:solidFill>
                  <a:srgbClr val="000000"/>
                </a:solidFill>
              </a:rPr>
              <a:t>a</a:t>
            </a:r>
            <a:r>
              <a:rPr sz="2800" lang="en-US">
                <a:solidFill>
                  <a:srgbClr val="000000"/>
                </a:solidFill>
              </a:rPr>
              <a:t>r</a:t>
            </a:r>
            <a:r>
              <a:rPr sz="2800" lang="en-US">
                <a:solidFill>
                  <a:srgbClr val="000000"/>
                </a:solidFill>
              </a:rPr>
              <a:t>ation</a:t>
            </a:r>
            <a:r>
              <a:rPr sz="2800" lang="en-US">
                <a:solidFill>
                  <a:srgbClr val="000000"/>
                </a:solidFill>
              </a:rPr>
              <a:t>=</a:t>
            </a:r>
            <a:r>
              <a:rPr sz="2800" lang="en-US">
                <a:solidFill>
                  <a:srgbClr val="000000"/>
                </a:solidFill>
              </a:rPr>
              <a:t>5</a:t>
            </a:r>
            <a:r>
              <a:rPr sz="2800" lang="en-US">
                <a:solidFill>
                  <a:srgbClr val="000000"/>
                </a:solidFill>
              </a:rPr>
              <a:t>4</a:t>
            </a:r>
            <a:endParaRPr sz="2800" lang="en-US">
              <a:solidFill>
                <a:srgbClr val="000000"/>
              </a:solidFill>
            </a:endParaRPr>
          </a:p>
          <a:p>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a:t>
            </a:r>
            <a:r>
              <a:rPr sz="2800" lang="en-US">
                <a:solidFill>
                  <a:srgbClr val="000000"/>
                </a:solidFill>
              </a:rPr>
              <a:t>oyee </a:t>
            </a:r>
            <a:r>
              <a:rPr sz="2800" lang="en-US">
                <a:solidFill>
                  <a:srgbClr val="000000"/>
                </a:solidFill>
              </a:rPr>
              <a:t>t</a:t>
            </a:r>
            <a:r>
              <a:rPr sz="2800" lang="en-US">
                <a:solidFill>
                  <a:srgbClr val="000000"/>
                </a:solidFill>
              </a:rPr>
              <a:t>u</a:t>
            </a:r>
            <a:r>
              <a:rPr sz="2800" lang="en-US">
                <a:solidFill>
                  <a:srgbClr val="000000"/>
                </a:solidFill>
              </a:rPr>
              <a:t>r</a:t>
            </a:r>
            <a:r>
              <a:rPr sz="2800" lang="en-US">
                <a:solidFill>
                  <a:srgbClr val="000000"/>
                </a:solidFill>
              </a:rPr>
              <a:t>n</a:t>
            </a:r>
            <a:r>
              <a:rPr sz="2800" lang="en-US">
                <a:solidFill>
                  <a:srgbClr val="000000"/>
                </a:solidFill>
              </a:rPr>
              <a:t>over</a:t>
            </a:r>
            <a:r>
              <a:rPr sz="2800" lang="en-US">
                <a:solidFill>
                  <a:srgbClr val="000000"/>
                </a:solidFill>
              </a:rPr>
              <a:t>=</a:t>
            </a:r>
            <a:r>
              <a:rPr sz="2800" lang="en-US">
                <a:solidFill>
                  <a:srgbClr val="000000"/>
                </a:solidFill>
              </a:rPr>
              <a:t>1</a:t>
            </a:r>
            <a:r>
              <a:rPr sz="2800" lang="en-US">
                <a:solidFill>
                  <a:srgbClr val="000000"/>
                </a:solidFill>
              </a:rPr>
              <a:t>5</a:t>
            </a:r>
            <a:r>
              <a:rPr sz="2800" lang="en-US">
                <a:solidFill>
                  <a:srgbClr val="000000"/>
                </a:solidFill>
              </a:rPr>
              <a:t>.</a:t>
            </a:r>
            <a:r>
              <a:rPr sz="2800" lang="en-US">
                <a:solidFill>
                  <a:srgbClr val="000000"/>
                </a:solidFill>
              </a:rPr>
              <a:t>5</a:t>
            </a:r>
            <a:r>
              <a:rPr sz="2800" lang="en-US">
                <a:solidFill>
                  <a:srgbClr val="000000"/>
                </a:solidFill>
              </a:rPr>
              <a:t>1</a:t>
            </a:r>
            <a:r>
              <a:rPr sz="2800" lang="en-US">
                <a:solidFill>
                  <a:srgbClr val="000000"/>
                </a:solidFill>
              </a:rPr>
              <a:t>%</a:t>
            </a:r>
            <a:endParaRPr sz="2800" lang="en-US">
              <a:solidFill>
                <a:srgbClr val="000000"/>
              </a:solidFill>
            </a:endParaRPr>
          </a:p>
        </p:txBody>
      </p:sp>
      <p:sp>
        <p:nvSpPr>
          <p:cNvPr id="1048709" name=""/>
          <p:cNvSpPr txBox="1"/>
          <p:nvPr/>
        </p:nvSpPr>
        <p:spPr>
          <a:xfrm>
            <a:off x="4096000" y="3219450"/>
            <a:ext cx="4000000" cy="4851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2024-09-05T10:25:27Z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c5f651133e3a4a8190d27abbdc2631fa</vt:lpwstr>
  </property>
</Properties>
</file>