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theme" Target="theme/theme1.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presProps" Target="presProps.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BE4516F-232F-4DA2-9C68-BD70BFA220F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60991E0-F83B-46A0-A897-92199533648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2D58403-B563-4E1C-A06B-B0C5DEF1622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E7041EB9-6E88-431C-9AE0-D82C6C4D35BC}"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1492BD6-7A91-4A94-9DEC-AF66FDF915A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9FD52550-0A54-4ECD-98E8-73D20154D5E6}"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F48EB131-5C42-48A7-80D7-1FDF53125CAD}"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2D75605B-1F95-486F-97DF-C573FF171FAF}"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063E2A27-59D7-4E7B-A464-DFBC813116CC}"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EE842ECF-AB7A-48EB-A4E5-6F9434D45193}"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E2A039B-FF28-4E08-8DF0-AB913DF503E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5E45C1D7-2C9E-4752-A0CF-4AE475BD3C99}"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9F56873-88F4-4BFC-983D-1C75409C0029}"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FD33E7F6-F769-486B-AAEE-39A1B649C74B}"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9324944-4CD5-46DE-81BB-741A1473A584}"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9C55FF56-069D-4467-A5BB-5FE7413E7C09}"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30FB9C1D-F856-4EC9-902A-61F845900F7E}"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5DFE4433-0C62-4782-9F50-F5D4D8411B48}"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04D6E5A-AF1C-42CF-9333-8D9D8328A20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43AB016-2D7F-41CE-885A-BE1C0D3F550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A6851D0-D974-456A-95C9-1B80C8CEE6B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CF3D27E-AEE8-4D64-8604-AC4E4FC569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2BB25C9-1BF6-44E3-8AAF-02901AAFBAF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85832E2-9CBF-4859-B513-3A840101B5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lstStyle/>
          <a:p>
            <a:pPr indent="0">
              <a:lnSpc>
                <a:spcPct val="100000"/>
              </a:lnSpc>
              <a:buNone/>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A2567467-B459-413A-87D9-5BBE4EBFFC04}" type="slidenum">
              <a:rPr lang="en-US" sz="900" b="0" strike="noStrike" spc="-1">
                <a:solidFill>
                  <a:srgbClr val="404040"/>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9"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lstStyle/>
          <a:p>
            <a:pPr marL="306000" indent="-3060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60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7000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92"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6EF201A6-86F6-4098-A823-1AFAC47E82DF}" type="slidenum">
              <a:rPr lang="en-US" sz="900" b="0" strike="noStrike" spc="-1">
                <a:solidFill>
                  <a:srgbClr val="404040"/>
                </a:solidFill>
                <a:latin typeface="Franklin Gothic Book"/>
              </a:rPr>
              <a:t>‹#›</a:t>
            </a:fld>
            <a:endParaRPr lang="en-IN" sz="900" b="0" strike="noStrike" spc="-1">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1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13.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lstStyle/>
          <a:p>
            <a:pPr indent="0" algn="ctr">
              <a:lnSpc>
                <a:spcPct val="100000"/>
              </a:lnSpc>
              <a:buNone/>
            </a:pPr>
            <a:r>
              <a:rPr lang="en-US" sz="3600" b="1" strike="noStrike" cap="all" spc="-1">
                <a:solidFill>
                  <a:schemeClr val="accent1"/>
                </a:solidFill>
                <a:latin typeface="Arial"/>
              </a:rPr>
              <a:t>Fandango movie ratings analysis</a:t>
            </a:r>
            <a:endParaRPr lang="en-US" sz="3600" b="0" strike="noStrike" spc="-1">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136" name="TextBox 3"/>
          <p:cNvSpPr/>
          <p:nvPr/>
        </p:nvSpPr>
        <p:spPr>
          <a:xfrm>
            <a:off x="3117600" y="4586400"/>
            <a:ext cx="7979760" cy="163121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2000" b="1" strike="noStrike" spc="-1" dirty="0">
                <a:solidFill>
                  <a:schemeClr val="accent1">
                    <a:lumMod val="20000"/>
                    <a:lumOff val="80000"/>
                  </a:schemeClr>
                </a:solidFill>
                <a:latin typeface="Arial"/>
              </a:rPr>
              <a:t>Presented By:</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Student name –</a:t>
            </a:r>
            <a:r>
              <a:rPr lang="en-IN" sz="2000" b="1" strike="noStrike" spc="-1" dirty="0">
                <a:solidFill>
                  <a:schemeClr val="accent1">
                    <a:lumMod val="20000"/>
                    <a:lumOff val="80000"/>
                  </a:schemeClr>
                </a:solidFill>
                <a:latin typeface="Arial"/>
              </a:rPr>
              <a:t> </a:t>
            </a:r>
            <a:r>
              <a:rPr lang="en-IN" sz="2000" b="1" strike="noStrike" spc="-1" dirty="0" err="1">
                <a:solidFill>
                  <a:schemeClr val="accent1">
                    <a:lumMod val="20000"/>
                    <a:lumOff val="80000"/>
                  </a:schemeClr>
                </a:solidFill>
                <a:latin typeface="Arial"/>
              </a:rPr>
              <a:t>J.Aswin</a:t>
            </a:r>
            <a:r>
              <a:rPr lang="en-IN" sz="2000" b="1" strike="noStrike" spc="-1" dirty="0">
                <a:solidFill>
                  <a:schemeClr val="accent1">
                    <a:lumMod val="20000"/>
                    <a:lumOff val="80000"/>
                  </a:schemeClr>
                </a:solidFill>
                <a:latin typeface="Arial"/>
              </a:rPr>
              <a:t> Joe</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College name - JP College </a:t>
            </a:r>
            <a:r>
              <a:rPr lang="en-IN" sz="2000" b="1" strike="noStrike" spc="-1" dirty="0">
                <a:solidFill>
                  <a:schemeClr val="accent1">
                    <a:lumMod val="20000"/>
                    <a:lumOff val="80000"/>
                  </a:schemeClr>
                </a:solidFill>
                <a:latin typeface="Arial"/>
              </a:rPr>
              <a:t>of </a:t>
            </a:r>
            <a:r>
              <a:rPr lang="en-US" sz="2000" b="1" strike="noStrike" spc="-1" dirty="0">
                <a:solidFill>
                  <a:schemeClr val="accent1">
                    <a:lumMod val="20000"/>
                    <a:lumOff val="80000"/>
                  </a:schemeClr>
                </a:solidFill>
                <a:latin typeface="Arial"/>
              </a:rPr>
              <a:t>Engineering</a:t>
            </a:r>
            <a:endParaRPr lang="en-IN" sz="2000" b="1" strike="noStrike" spc="-1" dirty="0">
              <a:solidFill>
                <a:schemeClr val="accent1">
                  <a:lumMod val="20000"/>
                  <a:lumOff val="80000"/>
                </a:schemeClr>
              </a:solidFill>
              <a:latin typeface="Arial"/>
            </a:endParaRPr>
          </a:p>
          <a:p>
            <a:pPr marL="457200" indent="-457200">
              <a:lnSpc>
                <a:spcPct val="100000"/>
              </a:lnSpc>
              <a:buClr>
                <a:srgbClr val="D2EFFA"/>
              </a:buClr>
              <a:buFont typeface="StarSymbol"/>
              <a:buAutoNum type="arabicPeriod"/>
            </a:pPr>
            <a:r>
              <a:rPr lang="en-IN" sz="2000" b="1" strike="noStrike" spc="-1" dirty="0">
                <a:solidFill>
                  <a:schemeClr val="accent1">
                    <a:lumMod val="20000"/>
                    <a:lumOff val="80000"/>
                  </a:schemeClr>
                </a:solidFill>
                <a:latin typeface="Arial"/>
              </a:rPr>
              <a:t>Department    -  </a:t>
            </a:r>
            <a:r>
              <a:rPr lang="en-IN" sz="2000" b="1" spc="-1" dirty="0">
                <a:solidFill>
                  <a:schemeClr val="accent1">
                    <a:lumMod val="20000"/>
                    <a:lumOff val="80000"/>
                  </a:schemeClr>
                </a:solidFill>
                <a:latin typeface="Arial"/>
              </a:rPr>
              <a:t>M</a:t>
            </a:r>
            <a:r>
              <a:rPr lang="en-IN" sz="2000" b="1" strike="noStrike" spc="-1" dirty="0">
                <a:solidFill>
                  <a:schemeClr val="accent1">
                    <a:lumMod val="20000"/>
                    <a:lumOff val="80000"/>
                  </a:schemeClr>
                </a:solidFill>
                <a:latin typeface="Arial"/>
              </a:rPr>
              <a:t>echanical engineering</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err="1">
                <a:solidFill>
                  <a:schemeClr val="accent1">
                    <a:lumMod val="20000"/>
                    <a:lumOff val="80000"/>
                  </a:schemeClr>
                </a:solidFill>
                <a:latin typeface="Arial"/>
              </a:rPr>
              <a:t>Reg</a:t>
            </a:r>
            <a:r>
              <a:rPr lang="en-US" sz="2000" b="1" strike="noStrike" spc="-1" dirty="0">
                <a:solidFill>
                  <a:schemeClr val="accent1">
                    <a:lumMod val="20000"/>
                    <a:lumOff val="80000"/>
                  </a:schemeClr>
                </a:solidFill>
                <a:latin typeface="Arial"/>
              </a:rPr>
              <a:t> no            -  95122</a:t>
            </a:r>
            <a:r>
              <a:rPr lang="en-IN" sz="2000" b="1" strike="noStrike" spc="-1" dirty="0">
                <a:solidFill>
                  <a:schemeClr val="accent1">
                    <a:lumMod val="20000"/>
                    <a:lumOff val="80000"/>
                  </a:schemeClr>
                </a:solidFill>
                <a:latin typeface="Arial"/>
              </a:rPr>
              <a:t>1114006</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nSpc>
                <a:spcPct val="110000"/>
              </a:lnSpc>
              <a:spcBef>
                <a:spcPts val="340"/>
              </a:spcBef>
              <a:spcAft>
                <a:spcPts val="601"/>
              </a:spcAft>
              <a:buNone/>
              <a:tabLst>
                <a:tab pos="0" algn="l"/>
              </a:tabLst>
            </a:pPr>
            <a:r>
              <a:rPr lang="en-US" sz="1700" b="0" strike="noStrike" spc="-1">
                <a:solidFill>
                  <a:srgbClr val="404040"/>
                </a:solidFill>
                <a:latin typeface="Franklin Gothic Book"/>
              </a:rPr>
              <a:t>                                                                      </a:t>
            </a:r>
            <a:r>
              <a:rPr lang="en-US" sz="1700" b="1" strike="noStrike" spc="-1">
                <a:solidFill>
                  <a:srgbClr val="404040"/>
                </a:solidFill>
                <a:latin typeface="Times New Roman"/>
              </a:rPr>
              <a:t>Prediction Process</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New Data Input:</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Collect new data or use existing data to make predictions.</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Preprocessing:</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Apply the same data preprocessing steps to the new data.</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Model Inference:</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Use the trained model to make predictions on the new data.</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Results Interpretation:</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Interpret the model’s predictions in the context of the problem at hand.</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rgbClr val="000000"/>
              </a:solidFill>
              <a:latin typeface="Franklin Gothic Book"/>
            </a:endParaRPr>
          </a:p>
        </p:txBody>
      </p:sp>
      <p:graphicFrame>
        <p:nvGraphicFramePr>
          <p:cNvPr id="2" name="Diagram1"/>
          <p:cNvGraphicFramePr/>
          <p:nvPr>
            <p:extLst>
              <p:ext uri="{D42A27DB-BD31-4B8C-83A1-F6EECF244321}">
                <p14:modId xmlns:p14="http://schemas.microsoft.com/office/powerpoint/2010/main" val="2541780705"/>
              </p:ext>
            </p:extLst>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rgbClr val="000000"/>
              </a:solidFill>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anchor="ctr">
            <a:normAutofit/>
          </a:bodyPr>
          <a:lstStyle/>
          <a:p>
            <a:pPr marL="305280" indent="-305280">
              <a:lnSpc>
                <a:spcPct val="110000"/>
              </a:lnSpc>
              <a:spcBef>
                <a:spcPts val="320"/>
              </a:spcBef>
              <a:spcAft>
                <a:spcPts val="601"/>
              </a:spcAft>
              <a:buClr>
                <a:srgbClr val="1CADE4"/>
              </a:buClr>
              <a:buSzPct val="92000"/>
              <a:buFont typeface="Wingdings 2" charset="2"/>
              <a:buChar char=""/>
            </a:pPr>
            <a:r>
              <a:rPr lang="en-IN" sz="1600" b="0" strike="noStrike" spc="-1">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lang="en-US" sz="1600" b="0" strike="noStrike" spc="-1">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p:nvPr>
        </p:nvSpPr>
        <p:spPr>
          <a:xfrm>
            <a:off x="581040" y="1302120"/>
            <a:ext cx="11029320" cy="4672800"/>
          </a:xfrm>
          <a:prstGeom prst="rect">
            <a:avLst/>
          </a:prstGeom>
          <a:noFill/>
          <a:ln w="0">
            <a:noFill/>
          </a:ln>
        </p:spPr>
        <p:txBody>
          <a:bodyPr anchor="t">
            <a:noAutofit/>
          </a:bodyPr>
          <a:lstStyle/>
          <a:p>
            <a:pPr indent="0" algn="just">
              <a:lnSpc>
                <a:spcPct val="110000"/>
              </a:lnSpc>
              <a:spcBef>
                <a:spcPts val="400"/>
              </a:spcBef>
              <a:spcAft>
                <a:spcPts val="601"/>
              </a:spcAft>
              <a:buNone/>
              <a:tabLst>
                <a:tab pos="0" algn="l"/>
              </a:tabLst>
            </a:pPr>
            <a:r>
              <a:rPr lang="en-US" sz="2000" b="1" strike="noStrike" spc="-1">
                <a:solidFill>
                  <a:srgbClr val="404040"/>
                </a:solidFill>
                <a:latin typeface="Franklin Gothic Book"/>
              </a:rPr>
              <a:t>    </a:t>
            </a:r>
            <a:r>
              <a:rPr lang="en-US" sz="1600" b="0" strike="noStrike" spc="-1">
                <a:solidFill>
                  <a:srgbClr val="404040"/>
                </a:solidFill>
                <a:latin typeface="Times New Roman"/>
              </a:rPr>
              <a:t>The proposed solution lays the foundation for ongoing advancements in the realm of movie rating optimization. Here are key areas for future exploration and enhancement.</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Real-time Prediction:</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Personalization and Customization:</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lang="en-US" sz="16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
        <p:nvSpPr>
          <p:cNvPr id="159"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65000"/>
          </a:bodyPr>
          <a:lstStyle/>
          <a:p>
            <a:pPr>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rgbClr val="000000"/>
              </a:solidFill>
              <a:latin typeface="Franklin Gothic Book"/>
            </a:endParaRPr>
          </a:p>
        </p:txBody>
      </p:sp>
      <p:sp>
        <p:nvSpPr>
          <p:cNvPr id="161" name="PlaceHolder 2"/>
          <p:cNvSpPr>
            <a:spLocks noGrp="1"/>
          </p:cNvSpPr>
          <p:nvPr>
            <p:ph/>
          </p:nvPr>
        </p:nvSpPr>
        <p:spPr>
          <a:xfrm>
            <a:off x="581040" y="1302120"/>
            <a:ext cx="11029320" cy="4672800"/>
          </a:xfrm>
          <a:prstGeom prst="rect">
            <a:avLst/>
          </a:prstGeom>
          <a:noFill/>
          <a:ln w="0">
            <a:noFill/>
          </a:ln>
        </p:spPr>
        <p:txBody>
          <a:bodyPr anchor="ctr">
            <a:normAutofit/>
          </a:bodyPr>
          <a:lstStyle/>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2"/>
              </a:rPr>
              <a:t>https://www.kaggle.com/datasets</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3"/>
              </a:rPr>
              <a:t>https://pandas.pydata.org/pandas-docs/stable/user guide/index.html</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4"/>
              </a:rPr>
              <a:t>https://seaborn.pydata.org/</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5"/>
              </a:rPr>
              <a:t>https://matplotlib.org/stable/contents.html</a:t>
            </a:r>
            <a:endParaRPr lang="en-US" sz="1600" b="0" strike="noStrike" spc="-1">
              <a:solidFill>
                <a:srgbClr val="404040"/>
              </a:solidFill>
              <a:latin typeface="Franklin Gothic Book"/>
            </a:endParaRPr>
          </a:p>
          <a:p>
            <a:pPr marL="305280"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463040" y="2766240"/>
            <a:ext cx="9298440" cy="1325160"/>
          </a:xfrm>
          <a:prstGeom prst="rect">
            <a:avLst/>
          </a:prstGeom>
          <a:noFill/>
          <a:ln w="0">
            <a:noFill/>
          </a:ln>
        </p:spPr>
        <p:txBody>
          <a:bodyPr anchor="b">
            <a:noAutofit/>
          </a:bodyPr>
          <a:lstStyle/>
          <a:p>
            <a:pPr indent="0" algn="ctr">
              <a:lnSpc>
                <a:spcPct val="100000"/>
              </a:lnSpc>
              <a:buNone/>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lstStyle/>
          <a:p>
            <a:pPr indent="0">
              <a:lnSpc>
                <a:spcPct val="100000"/>
              </a:lnSpc>
              <a:buNone/>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lstStyle/>
          <a:p>
            <a:pPr indent="0">
              <a:lnSpc>
                <a:spcPct val="110000"/>
              </a:lnSpc>
              <a:spcBef>
                <a:spcPts val="400"/>
              </a:spcBef>
              <a:spcAft>
                <a:spcPts val="601"/>
              </a:spcAft>
              <a:buNone/>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Proposed System/Solution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System Development Approach</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Algorithm &amp; Deployment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References</a:t>
            </a:r>
            <a:endParaRPr lang="en-US" sz="20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rPr>
              <a:t>Problem Statement</a:t>
            </a:r>
            <a:endParaRPr lang="en-US" sz="4400" b="0" strike="noStrike" spc="-1">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rmAutofit/>
          </a:bodyPr>
          <a:lstStyle/>
          <a:p>
            <a:pPr marL="305280" indent="-305280" algn="just">
              <a:lnSpc>
                <a:spcPct val="110000"/>
              </a:lnSpc>
              <a:spcBef>
                <a:spcPts val="400"/>
              </a:spcBef>
              <a:spcAft>
                <a:spcPts val="601"/>
              </a:spcAft>
              <a:buClr>
                <a:srgbClr val="1CADE4"/>
              </a:buClr>
              <a:buSzPct val="92000"/>
              <a:buFont typeface="Wingdings 2" charset="2"/>
              <a:buChar char=""/>
            </a:pPr>
            <a:r>
              <a:rPr lang="en-US" sz="2000" b="1" strike="noStrike" spc="-1">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US" sz="20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rPr>
              <a:t>Proposed Solution</a:t>
            </a:r>
            <a:endParaRPr lang="en-US" sz="4400" b="0" strike="noStrike" spc="-1">
              <a:solidFill>
                <a:srgbClr val="000000"/>
              </a:solidFill>
              <a:latin typeface="Franklin Gothic Book"/>
            </a:endParaRPr>
          </a:p>
        </p:txBody>
      </p:sp>
      <p:sp>
        <p:nvSpPr>
          <p:cNvPr id="142" name="Rectangle 3"/>
          <p:cNvSpPr/>
          <p:nvPr/>
        </p:nvSpPr>
        <p:spPr>
          <a:xfrm>
            <a:off x="718560" y="1166760"/>
            <a:ext cx="1121508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Perform exploratory data analysis to understand the distribution of ratings.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Use statistical tests to identify any significant deviations from a normal distribution, which could indicate bias.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Reverse-engineer the rating algorithm, if possible, to understand how the ratings are calculated.</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Compare the actual user-submitted ratings with the displayed ratings to check for rounding up practices.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Implement machine learning models to predict unbiased ratings based on user reviews and other metadata.Apply fairness-aware algorithms that can detect and correct for biases.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tabLst>
                <a:tab pos="0" algn="l"/>
              </a:tabLst>
            </a:pPr>
            <a:r>
              <a:rPr lang="en-US" sz="1800" b="0" strike="noStrike" spc="-1">
                <a:solidFill>
                  <a:srgbClr val="000000"/>
                </a:solidFill>
                <a:latin typeface="Franklin Gothic Book"/>
              </a:rPr>
              <a:t>      </a:t>
            </a:r>
            <a:r>
              <a:rPr lang="en-US" sz="1800" b="1" strike="noStrike" spc="-1">
                <a:solidFill>
                  <a:srgbClr val="000000"/>
                </a:solidFill>
                <a:latin typeface="Times New Roman"/>
              </a:rPr>
              <a:t>This solution aims to ensure that Fandango’s movie ratings are fair, accurate, and trustworthy, ultimately leading to a more reliable platform for both consumers and filmmakers</a:t>
            </a:r>
            <a:endParaRPr lang="en-IN" sz="1800" b="0" strike="noStrike" spc="-1">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t">
            <a:normAutofit fontScale="98000"/>
          </a:bodyPr>
          <a:lstStyle/>
          <a:p>
            <a:pPr marL="299880" indent="0" algn="just">
              <a:lnSpc>
                <a:spcPct val="110000"/>
              </a:lnSpc>
              <a:spcBef>
                <a:spcPts val="320"/>
              </a:spcBef>
              <a:spcAft>
                <a:spcPts val="601"/>
              </a:spcAft>
              <a:buNone/>
              <a:tabLst>
                <a:tab pos="0" algn="l"/>
              </a:tabLst>
            </a:pPr>
            <a:r>
              <a:rPr lang="en-IN" sz="1600" b="0" strike="noStrike" spc="-1">
                <a:solidFill>
                  <a:srgbClr val="0F0F0F"/>
                </a:solidFill>
                <a:latin typeface="Times New Roman"/>
              </a:rPr>
              <a:t>      Building the proposed solution would involve a combination of  data processing, feature engineering, and machine learning.Here are the key system and library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System requirement:</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1.Hardware:</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 computer with sufficient processing power, preferably with multiple cores or a GPU for a faster training of machine  learning models.</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Adequate RAM to handle the size of the dataset and computational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2.Software:</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An operating system compatible with the required machine learning libraries(eg.Windows, Linux, maacOS).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Library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1.Data Processing and Analysis:</a:t>
            </a:r>
            <a:endParaRPr lang="en-US" sz="1600" b="0" strike="noStrike" spc="-1">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Pandas: For data manipulation and analysis.</a:t>
            </a:r>
            <a:endParaRPr lang="en-US" sz="1600" b="0" strike="noStrike" spc="-1">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Numpy: For numerical operations on data.</a:t>
            </a: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marL="299880"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System  Approach - cont</a:t>
            </a:r>
            <a:endParaRPr lang="en-US" sz="2800" b="0" strike="noStrike" spc="-1">
              <a:solidFill>
                <a:srgbClr val="000000"/>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anchor="t">
            <a:normAutofit/>
          </a:bodyPr>
          <a:lstStyle/>
          <a:p>
            <a:pPr marL="306000" indent="0">
              <a:lnSpc>
                <a:spcPct val="110000"/>
              </a:lnSpc>
              <a:spcBef>
                <a:spcPts val="400"/>
              </a:spcBef>
              <a:spcAft>
                <a:spcPts val="601"/>
              </a:spcAft>
              <a:buNone/>
              <a:tabLst>
                <a:tab pos="0" algn="l"/>
              </a:tabLst>
            </a:pPr>
            <a:r>
              <a:rPr lang="en-US" sz="2000" b="1" strike="noStrike" spc="-1">
                <a:solidFill>
                  <a:srgbClr val="404040"/>
                </a:solidFill>
                <a:latin typeface="Times New Roman"/>
              </a:rPr>
              <a:t>2.Data Visualization:</a:t>
            </a:r>
            <a:endParaRPr lang="en-US" sz="2000" b="0" strike="noStrike" spc="-1">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pos="0" algn="l"/>
              </a:tabLst>
            </a:pPr>
            <a:r>
              <a:rPr lang="en-US" sz="1600" b="0" strike="noStrike" spc="-1">
                <a:solidFill>
                  <a:srgbClr val="404040"/>
                </a:solidFill>
                <a:latin typeface="Times New Roman"/>
              </a:rPr>
              <a:t>Matplotlib and Seaborn: For creating visualizations to understand patterns.</a:t>
            </a:r>
            <a:endParaRPr lang="en-US" sz="1600" b="0" strike="noStrike" spc="-1">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pos="0" algn="l"/>
              </a:tabLst>
            </a:pPr>
            <a:r>
              <a:rPr lang="en-US" sz="1600" b="0" strike="noStrike" spc="-1">
                <a:solidFill>
                  <a:srgbClr val="404040"/>
                </a:solidFill>
                <a:latin typeface="Times New Roman"/>
              </a:rPr>
              <a:t>Plotly or Bokeh: Interactive visualization libraries for more complex visualization.  </a:t>
            </a:r>
            <a:endParaRPr lang="en-US" sz="16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rgbClr val="000000"/>
              </a:solidFill>
              <a:latin typeface="Franklin Gothic Book"/>
            </a:endParaRPr>
          </a:p>
        </p:txBody>
      </p:sp>
      <p:sp>
        <p:nvSpPr>
          <p:cNvPr id="148" name="PlaceHolder 2"/>
          <p:cNvSpPr>
            <a:spLocks noGrp="1"/>
          </p:cNvSpPr>
          <p:nvPr>
            <p:ph/>
          </p:nvPr>
        </p:nvSpPr>
        <p:spPr>
          <a:xfrm>
            <a:off x="581040" y="1302120"/>
            <a:ext cx="11029320" cy="4771800"/>
          </a:xfrm>
          <a:prstGeom prst="rect">
            <a:avLst/>
          </a:prstGeom>
          <a:noFill/>
          <a:ln w="0">
            <a:noFill/>
          </a:ln>
        </p:spPr>
        <p:txBody>
          <a:bodyPr anchor="t">
            <a:normAutofit/>
          </a:bodyPr>
          <a:lstStyle/>
          <a:p>
            <a:pPr marL="305280" indent="0">
              <a:lnSpc>
                <a:spcPct val="110000"/>
              </a:lnSpc>
              <a:spcBef>
                <a:spcPts val="340"/>
              </a:spcBef>
              <a:spcAft>
                <a:spcPts val="601"/>
              </a:spcAft>
              <a:buNone/>
              <a:tabLst>
                <a:tab pos="0" algn="l"/>
              </a:tabLst>
            </a:pPr>
            <a:r>
              <a:rPr lang="en-IN" sz="1700" b="0" strike="noStrike" spc="-1">
                <a:solidFill>
                  <a:srgbClr val="404040"/>
                </a:solidFill>
                <a:latin typeface="Franklin Gothic Book"/>
              </a:rPr>
              <a:t>                                                                      </a:t>
            </a: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Exploration: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Explore  the fandango movie rating dataset’s structure, features, and target variable(s).</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Identify potential patterns, correlations, and outliers</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Problem Formulation: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Define the problem:Predicting the </a:t>
            </a:r>
            <a:r>
              <a:rPr lang="en-US" sz="1700" b="0" strike="noStrike" spc="-1">
                <a:solidFill>
                  <a:srgbClr val="404040"/>
                </a:solidFill>
                <a:latin typeface="Times New Roman"/>
              </a:rPr>
              <a:t>consumers in making informed choices about which movies to watch by providing ratings and reviews.</a:t>
            </a:r>
            <a:r>
              <a:rPr lang="en-IN" sz="1700" b="0" strike="noStrike" spc="-1">
                <a:solidFill>
                  <a:srgbClr val="404040"/>
                </a:solidFill>
                <a:latin typeface="Times New Roman"/>
              </a:rPr>
              <a:t> </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Regression tasks (eg. Predicting daily rates)</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  consider linear regression, decision trees, or ensemble methods (XGBoost, LightGBM).</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Classification tasks (eg, predicting special  tasks)</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Consider logistic regression,decision trees, or random forests.</a:t>
            </a:r>
            <a:endParaRPr lang="en-US" sz="17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                                                                   Data Input</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Collection:</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Collect a comprehensive dataset of movie ratings from Fandango’s website.</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Cleaning:</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US" sz="1700" b="0" strike="noStrike" spc="-1">
                <a:solidFill>
                  <a:srgbClr val="404040"/>
                </a:solidFill>
                <a:latin typeface="Times New Roman"/>
              </a:rPr>
              <a:t>      Clean the data to remove any duplicates or inconsistencies. Normalize the data to ensure comparability across different movies and time periods</a:t>
            </a:r>
            <a:r>
              <a:rPr lang="en-US" sz="1700" b="1" strike="noStrike" spc="-1">
                <a:solidFill>
                  <a:srgbClr val="404040"/>
                </a:solidFill>
                <a:latin typeface="Times New Roman"/>
              </a:rPr>
              <a:t>.</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Feature Engineering:</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Create new features or modify existing ones  based on domain knowledge.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2"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Training Process</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Data Splitting:</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Divide the dataset into training and testing sets to evaluate the model’s performance.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Feature Scaling:           </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0" strike="noStrike" spc="-1">
                <a:solidFill>
                  <a:srgbClr val="404040"/>
                </a:solidFill>
                <a:latin typeface="Times New Roman"/>
              </a:rPr>
              <a:t>        Standardize or normalize numerical features to ensure they have a consistent scale.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Model Training:</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Use the selected algorithm to train the model on the training dataset.</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Adjust the hyperparameters to optimize model performance.</a:t>
            </a:r>
            <a:r>
              <a:rPr lang="en-IN" sz="1700" b="1" strike="noStrike" spc="-1">
                <a:solidFill>
                  <a:srgbClr val="404040"/>
                </a:solidFill>
                <a:latin typeface="Times New Roman"/>
              </a:rPr>
              <a:t>       </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Model Evaluation:</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Evaluate the model on the testing dataset using appropriate metics (eg, Mean Squared Error for regression, accuracy, precision, recall for classification).                                </a:t>
            </a:r>
            <a:endParaRPr lang="en-US" sz="1700" b="0" strike="noStrike" spc="-1">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243</TotalTime>
  <Words>885</Words>
  <Application>Microsoft Office PowerPoint</Application>
  <PresentationFormat>Widescreen</PresentationFormat>
  <Paragraphs>107</Paragraphs>
  <Slides>15</Slides>
  <Notes>0</Notes>
  <HiddenSlides>0</HiddenSlide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DividendVTI</vt:lpstr>
      <vt:lpstr>DividendVTI</vt: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ckchanshinchan@gmail.com</cp:lastModifiedBy>
  <cp:revision>50</cp:revision>
  <dcterms:created xsi:type="dcterms:W3CDTF">2021-05-26T16:50:10Z</dcterms:created>
  <dcterms:modified xsi:type="dcterms:W3CDTF">2024-04-17T09:57:41Z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ies>
</file>