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60" r:id="rId5"/>
  </p:sldMasterIdLst>
  <p:sldIdLst>
    <p:sldId id="298" r:id="rId6"/>
    <p:sldId id="300" r:id="rId7"/>
    <p:sldId id="302" r:id="rId8"/>
    <p:sldId id="303" r:id="rId9"/>
    <p:sldId id="308" r:id="rId10"/>
    <p:sldId id="272" r:id="rId11"/>
    <p:sldId id="307" r:id="rId12"/>
    <p:sldId id="304" r:id="rId13"/>
    <p:sldId id="305" r:id="rId14"/>
    <p:sldId id="306" r:id="rId15"/>
    <p:sldId id="301" r:id="rId16"/>
    <p:sldId id="267" r:id="rId17"/>
    <p:sldId id="269" r:id="rId18"/>
    <p:sldId id="270" r:id="rId19"/>
    <p:sldId id="271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E84-6D98-7647-98B2-3D81798A774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0D1-73FD-6344-A6A7-7F73C6116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6EE84-6D98-7647-98B2-3D81798A774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D0D1-73FD-6344-A6A7-7F73C6116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4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291193"/>
            <a:ext cx="3817050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w Cen MT" panose="020B0602020104020603" pitchFamily="34" charset="0"/>
              </a:rPr>
              <a:t>Mr.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164" y="4602411"/>
            <a:ext cx="4787170" cy="75082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w Cen MT" panose="020B0602020104020603" pitchFamily="34" charset="0"/>
              </a:rPr>
              <a:t>MACHINE LEARNING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2825-E7B6-E0F0-89A9-019D59B0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ECFE-CAD9-C86A-90F9-995766B8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Classification Algorithm</a:t>
            </a:r>
          </a:p>
          <a:p>
            <a:pPr lvl="1" algn="l"/>
            <a:r>
              <a:rPr lang="en-IN" dirty="0"/>
              <a:t> 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pPr lvl="2" algn="l"/>
            <a:r>
              <a:rPr lang="en-IN" dirty="0"/>
              <a:t>It’s a statistical model for classification, This type of analysis can help you predict the likelihood of an event happening or a choice being made.</a:t>
            </a:r>
          </a:p>
          <a:p>
            <a:pPr lvl="2" algn="l"/>
            <a:r>
              <a:rPr lang="en-IN" dirty="0"/>
              <a:t>Logistic Regression effectively work for binary classification.</a:t>
            </a:r>
          </a:p>
          <a:p>
            <a:pPr lvl="2" algn="l"/>
            <a:r>
              <a:rPr lang="en-IN" dirty="0"/>
              <a:t>This model can perform even the data contains minimal observations.</a:t>
            </a:r>
          </a:p>
          <a:p>
            <a:pPr lvl="2" algn="l"/>
            <a:endParaRPr lang="en-IN" dirty="0"/>
          </a:p>
          <a:p>
            <a:pPr lvl="2" algn="l"/>
            <a:r>
              <a:rPr lang="en-US" dirty="0">
                <a:solidFill>
                  <a:srgbClr val="FF0000"/>
                </a:solidFill>
              </a:rPr>
              <a:t>Probability Calculation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r>
              <a:rPr lang="en-US" dirty="0"/>
              <a:t>Binomial  - 2 class classification</a:t>
            </a:r>
          </a:p>
          <a:p>
            <a:pPr lvl="2" algn="l"/>
            <a:r>
              <a:rPr lang="en-US" dirty="0"/>
              <a:t>Multinomial – More than 2 class classification</a:t>
            </a:r>
          </a:p>
        </p:txBody>
      </p:sp>
      <p:pic>
        <p:nvPicPr>
          <p:cNvPr id="1026" name="Picture 2" descr="Logistic Regression in Machine Learning - Javatpoint">
            <a:extLst>
              <a:ext uri="{FF2B5EF4-FFF2-40B4-BE49-F238E27FC236}">
                <a16:creationId xmlns:a16="http://schemas.microsoft.com/office/drawing/2014/main" id="{25DF46F9-4C5B-B247-89AB-5BF7CB9C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34" y="2850265"/>
            <a:ext cx="4120266" cy="24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29680-1C57-3A4B-B17D-41ADA2D5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34" y="4183444"/>
            <a:ext cx="251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Classification Algorithm</a:t>
            </a:r>
          </a:p>
          <a:p>
            <a:pPr lvl="1" algn="l"/>
            <a:r>
              <a:rPr lang="en-IN" dirty="0"/>
              <a:t> 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pPr lvl="2" algn="l"/>
            <a:r>
              <a:rPr lang="en-IN" dirty="0"/>
              <a:t>It’s a statistical model for classification, This type of analysis can help you predict the likelihood of an event happening or a choice being made.</a:t>
            </a:r>
          </a:p>
          <a:p>
            <a:pPr lvl="2" algn="l"/>
            <a:r>
              <a:rPr lang="en-IN" dirty="0"/>
              <a:t>Logistic Regression effectively work for binary classification.</a:t>
            </a:r>
          </a:p>
          <a:p>
            <a:pPr lvl="2" algn="l"/>
            <a:r>
              <a:rPr lang="en-IN" dirty="0"/>
              <a:t>This model can perform even the data contains minimal observations.</a:t>
            </a:r>
          </a:p>
          <a:p>
            <a:pPr lvl="2" algn="l"/>
            <a:endParaRPr lang="en-IN" dirty="0"/>
          </a:p>
          <a:p>
            <a:pPr lvl="2" algn="l"/>
            <a:r>
              <a:rPr lang="en-US" dirty="0">
                <a:solidFill>
                  <a:srgbClr val="FF0000"/>
                </a:solidFill>
              </a:rPr>
              <a:t>Probability Calculation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r>
              <a:rPr lang="en-US" dirty="0"/>
              <a:t>Binomial  - 2 class classification</a:t>
            </a:r>
          </a:p>
          <a:p>
            <a:pPr lvl="2" algn="l"/>
            <a:r>
              <a:rPr lang="en-US" dirty="0"/>
              <a:t>Multinomial – More than 2 class classification</a:t>
            </a:r>
          </a:p>
        </p:txBody>
      </p:sp>
      <p:pic>
        <p:nvPicPr>
          <p:cNvPr id="1026" name="Picture 2" descr="Logistic Regression in Machine Learning - Javatpoint">
            <a:extLst>
              <a:ext uri="{FF2B5EF4-FFF2-40B4-BE49-F238E27FC236}">
                <a16:creationId xmlns:a16="http://schemas.microsoft.com/office/drawing/2014/main" id="{25DF46F9-4C5B-B247-89AB-5BF7CB9C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34" y="2850265"/>
            <a:ext cx="4120266" cy="24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29680-1C57-3A4B-B17D-41ADA2D5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34" y="4183444"/>
            <a:ext cx="251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Classification Algorithm</a:t>
            </a:r>
          </a:p>
          <a:p>
            <a:pPr lvl="1" algn="l"/>
            <a:r>
              <a:rPr lang="en-IN" dirty="0"/>
              <a:t> 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KNN</a:t>
            </a:r>
          </a:p>
          <a:p>
            <a:pPr lvl="2" algn="l"/>
            <a:r>
              <a:rPr lang="en-IN" dirty="0"/>
              <a:t>It’s a statistical non parametric algorithm, </a:t>
            </a:r>
            <a:r>
              <a:rPr lang="en-IN" dirty="0" err="1"/>
              <a:t>ie</a:t>
            </a:r>
            <a:r>
              <a:rPr lang="en-IN" dirty="0"/>
              <a:t> does not make any assumptions. It’s a one of the lazy machine learning algorithm. </a:t>
            </a:r>
          </a:p>
          <a:p>
            <a:pPr lvl="2" algn="l"/>
            <a:r>
              <a:rPr lang="en-IN" dirty="0"/>
              <a:t>Dependent variable will calculated based on the value of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  <a:r>
              <a:rPr lang="en-IN" dirty="0"/>
              <a:t> and the distance calculation between feature values.</a:t>
            </a:r>
          </a:p>
          <a:p>
            <a:pPr lvl="2" algn="l"/>
            <a:endParaRPr lang="en-IN" dirty="0"/>
          </a:p>
          <a:p>
            <a:pPr lvl="2" algn="l"/>
            <a:r>
              <a:rPr lang="en-US" sz="1700" dirty="0">
                <a:solidFill>
                  <a:srgbClr val="FF0000"/>
                </a:solidFill>
              </a:rPr>
              <a:t>Distance Calculation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Euclidean Distance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Manhattan Distance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 err="1"/>
              <a:t>Minkowski</a:t>
            </a:r>
            <a:r>
              <a:rPr lang="en-US" dirty="0"/>
              <a:t> Distance </a:t>
            </a:r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0813D-57D7-454E-8062-1A702AAD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61" y="4153430"/>
            <a:ext cx="1854200" cy="73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6499B2-A4F3-6A4B-8695-8DB364A1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60" y="4907666"/>
            <a:ext cx="1854199" cy="73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92106-DEFC-6B42-8ED7-429A7540F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60" y="5688772"/>
            <a:ext cx="1854199" cy="73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979B5-18A8-ED4B-8FE7-0350C776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465" y="3429000"/>
            <a:ext cx="360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7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Classification Algorithm</a:t>
            </a:r>
            <a:endParaRPr lang="en-IN" dirty="0"/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 Tree</a:t>
            </a:r>
          </a:p>
          <a:p>
            <a:pPr lvl="2" algn="l"/>
            <a:r>
              <a:rPr lang="en-IN" dirty="0"/>
              <a:t>Ensemble based classification algorithm, it’s a flowchart like method, branches do classification based on gain.</a:t>
            </a:r>
          </a:p>
          <a:p>
            <a:pPr lvl="2" algn="l"/>
            <a:r>
              <a:rPr lang="en-IN" dirty="0"/>
              <a:t>Decision tree’s root node will get selected based on Entropy and Gain value of the feature. </a:t>
            </a:r>
          </a:p>
          <a:p>
            <a:pPr lvl="2" algn="l"/>
            <a:r>
              <a:rPr lang="en-IN" dirty="0"/>
              <a:t>Used to Identify Feature importance, It can perform both regression and classification.</a:t>
            </a:r>
          </a:p>
          <a:p>
            <a:pPr lvl="2" algn="l"/>
            <a:r>
              <a:rPr lang="en-IN" dirty="0"/>
              <a:t>Training dataset are treated as subset.</a:t>
            </a:r>
          </a:p>
          <a:p>
            <a:pPr lvl="2" algn="l"/>
            <a:r>
              <a:rPr lang="en-US" sz="1700" b="1" dirty="0">
                <a:solidFill>
                  <a:srgbClr val="FF0000"/>
                </a:solidFill>
              </a:rPr>
              <a:t>Calculation</a:t>
            </a:r>
          </a:p>
          <a:p>
            <a:pPr lvl="2" algn="l"/>
            <a:r>
              <a:rPr lang="en-US" dirty="0"/>
              <a:t>Entropy and Gain calculation 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00C40-E465-E045-B07C-8801507F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3" y="4454083"/>
            <a:ext cx="3797300" cy="1028700"/>
          </a:xfrm>
          <a:prstGeom prst="rect">
            <a:avLst/>
          </a:prstGeom>
        </p:spPr>
      </p:pic>
      <p:pic>
        <p:nvPicPr>
          <p:cNvPr id="3074" name="Picture 2" descr="Tree-Based Models: How They Work (In Plain English!)">
            <a:extLst>
              <a:ext uri="{FF2B5EF4-FFF2-40B4-BE49-F238E27FC236}">
                <a16:creationId xmlns:a16="http://schemas.microsoft.com/office/drawing/2014/main" id="{08CC673A-9505-A84F-9A86-E035A994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5" y="3324827"/>
            <a:ext cx="5135945" cy="255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8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Classification Algorithm</a:t>
            </a:r>
            <a:endParaRPr lang="en-IN" dirty="0"/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Random Forest</a:t>
            </a:r>
          </a:p>
          <a:p>
            <a:pPr lvl="2" algn="l"/>
            <a:r>
              <a:rPr lang="en-IN" dirty="0"/>
              <a:t>It’s same like decision tree,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 number of trees will generated for a single dataset.</a:t>
            </a:r>
          </a:p>
          <a:p>
            <a:pPr lvl="2" algn="l"/>
            <a:r>
              <a:rPr lang="en-IN" dirty="0"/>
              <a:t>Ensemble, bagging based classification algorithm, it’s a flowchart like method, branches do classification based on gain.</a:t>
            </a:r>
          </a:p>
          <a:p>
            <a:pPr lvl="2" algn="l"/>
            <a:r>
              <a:rPr lang="en-IN" dirty="0"/>
              <a:t>Tree root node will get selected based on Entropy and Gain value of the feature. </a:t>
            </a:r>
          </a:p>
          <a:p>
            <a:pPr lvl="2" algn="l"/>
            <a:r>
              <a:rPr lang="en-IN" dirty="0"/>
              <a:t>Used to Identify Feature importance, It can perform both regression and classification.</a:t>
            </a:r>
          </a:p>
          <a:p>
            <a:pPr lvl="2" algn="l"/>
            <a:r>
              <a:rPr lang="en-IN" dirty="0"/>
              <a:t>Training dataset are treated as subset.</a:t>
            </a:r>
          </a:p>
          <a:p>
            <a:pPr lvl="2" algn="l"/>
            <a:r>
              <a:rPr lang="en-US" sz="1700" b="1" dirty="0">
                <a:solidFill>
                  <a:srgbClr val="FF0000"/>
                </a:solidFill>
              </a:rPr>
              <a:t>Calculation</a:t>
            </a:r>
          </a:p>
          <a:p>
            <a:pPr lvl="2" algn="l"/>
            <a:r>
              <a:rPr lang="en-US" dirty="0"/>
              <a:t>Entropy and Gain calculation 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00C40-E465-E045-B07C-8801507F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3" y="4454083"/>
            <a:ext cx="3797300" cy="1028700"/>
          </a:xfrm>
          <a:prstGeom prst="rect">
            <a:avLst/>
          </a:prstGeom>
        </p:spPr>
      </p:pic>
      <p:pic>
        <p:nvPicPr>
          <p:cNvPr id="4098" name="Picture 2" descr="From a Single Decision Tree to a Random Forest | by Rosaria Silipo |  Towards Data Science">
            <a:extLst>
              <a:ext uri="{FF2B5EF4-FFF2-40B4-BE49-F238E27FC236}">
                <a16:creationId xmlns:a16="http://schemas.microsoft.com/office/drawing/2014/main" id="{121A7249-759C-9648-A7C4-1FDB6B34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18" y="3696143"/>
            <a:ext cx="5571281" cy="28364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92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Tree based regression</a:t>
            </a:r>
            <a:endParaRPr lang="en-IN" dirty="0"/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 Tree &amp; Random forest Regressor</a:t>
            </a:r>
          </a:p>
          <a:p>
            <a:pPr lvl="2" algn="l"/>
            <a:r>
              <a:rPr lang="en-IN" dirty="0"/>
              <a:t>Ensemble based regression algorithm, it’s a flowchart like method, branches do classification based on gain.</a:t>
            </a:r>
          </a:p>
          <a:p>
            <a:pPr lvl="2" algn="l"/>
            <a:r>
              <a:rPr lang="en-IN" dirty="0"/>
              <a:t>Decision tree’s root node will get selected based on Entropy and Gain value of the feature.  Helps to predict continuous variables and Solve regression problems.</a:t>
            </a:r>
          </a:p>
          <a:p>
            <a:pPr lvl="2" algn="l"/>
            <a:r>
              <a:rPr lang="en-IN" dirty="0"/>
              <a:t>Used to Identify Feature importance, It can perform both regression and classification.</a:t>
            </a:r>
          </a:p>
          <a:p>
            <a:pPr lvl="2" algn="l"/>
            <a:r>
              <a:rPr lang="en-IN" dirty="0"/>
              <a:t>Training dataset are treated as subset.</a:t>
            </a:r>
          </a:p>
          <a:p>
            <a:pPr lvl="2" algn="l"/>
            <a:r>
              <a:rPr lang="en-US" sz="1700" b="1" dirty="0">
                <a:solidFill>
                  <a:srgbClr val="FF0000"/>
                </a:solidFill>
              </a:rPr>
              <a:t>Calculation</a:t>
            </a:r>
          </a:p>
          <a:p>
            <a:pPr lvl="2" algn="l"/>
            <a:r>
              <a:rPr lang="en-US" dirty="0"/>
              <a:t>Entropy and Gain calculation 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00C40-E465-E045-B07C-8801507F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3" y="4454083"/>
            <a:ext cx="3797300" cy="1028700"/>
          </a:xfrm>
          <a:prstGeom prst="rect">
            <a:avLst/>
          </a:prstGeom>
        </p:spPr>
      </p:pic>
      <p:pic>
        <p:nvPicPr>
          <p:cNvPr id="7170" name="Picture 2" descr="Decision Tree Regression in 6 Steps with Python | by Samet Girgin |  PursuitData | Medium">
            <a:extLst>
              <a:ext uri="{FF2B5EF4-FFF2-40B4-BE49-F238E27FC236}">
                <a16:creationId xmlns:a16="http://schemas.microsoft.com/office/drawing/2014/main" id="{262C2DE8-A298-EE47-9C2E-0B4EEACA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3134"/>
            <a:ext cx="5189751" cy="343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5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Regression algorithm</a:t>
            </a:r>
            <a:endParaRPr lang="en-IN" dirty="0"/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Neural Network</a:t>
            </a:r>
          </a:p>
          <a:p>
            <a:pPr lvl="2" algn="l"/>
            <a:r>
              <a:rPr lang="en-IN" dirty="0"/>
              <a:t>It can perform both Regression and classification. NN is a network based architecture.</a:t>
            </a:r>
          </a:p>
          <a:p>
            <a:pPr lvl="2" algn="l"/>
            <a:r>
              <a:rPr lang="en-IN" dirty="0"/>
              <a:t>Three types of layers are there [ Input layer, hidden layer, output layer ]. Hidden layer can have multiple layers that’s called multiple layer perceptron.</a:t>
            </a:r>
          </a:p>
          <a:p>
            <a:pPr lvl="2" algn="l"/>
            <a:r>
              <a:rPr lang="en-IN" dirty="0"/>
              <a:t>Overfitting issues will reduced by adding dropout layer.</a:t>
            </a:r>
          </a:p>
          <a:p>
            <a:pPr lvl="2" algn="l"/>
            <a:r>
              <a:rPr lang="en-IN" dirty="0"/>
              <a:t>Node Activation functions differ based on layers. [</a:t>
            </a:r>
            <a:r>
              <a:rPr lang="en-IN" dirty="0" err="1"/>
              <a:t>Relu</a:t>
            </a:r>
            <a:r>
              <a:rPr lang="en-IN" dirty="0"/>
              <a:t>, leaky </a:t>
            </a:r>
            <a:r>
              <a:rPr lang="en-IN" dirty="0" err="1"/>
              <a:t>relu</a:t>
            </a:r>
            <a:r>
              <a:rPr lang="en-IN" dirty="0"/>
              <a:t>, </a:t>
            </a:r>
            <a:r>
              <a:rPr lang="en-IN" dirty="0" err="1"/>
              <a:t>sigmoied</a:t>
            </a:r>
            <a:r>
              <a:rPr lang="en-IN" dirty="0"/>
              <a:t>, </a:t>
            </a:r>
            <a:r>
              <a:rPr lang="en-IN" dirty="0" err="1"/>
              <a:t>softmax</a:t>
            </a:r>
            <a:r>
              <a:rPr lang="en-IN" dirty="0"/>
              <a:t>, tanh]</a:t>
            </a:r>
          </a:p>
          <a:p>
            <a:pPr lvl="2" algn="l"/>
            <a:r>
              <a:rPr lang="en-US" sz="1700" b="1" dirty="0">
                <a:solidFill>
                  <a:srgbClr val="FF0000"/>
                </a:solidFill>
              </a:rPr>
              <a:t>Calculation</a:t>
            </a:r>
          </a:p>
          <a:p>
            <a:pPr lvl="2" algn="l"/>
            <a:endParaRPr lang="en-US" sz="1700" b="1" dirty="0">
              <a:solidFill>
                <a:srgbClr val="FF0000"/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marL="1257300" lvl="2" indent="-342900" algn="l">
              <a:buFont typeface="Wingdings" pitchFamily="2" charset="2"/>
              <a:buChar char="ü"/>
            </a:pPr>
            <a:endParaRPr lang="en-US" dirty="0"/>
          </a:p>
          <a:p>
            <a:pPr lvl="2" algn="l"/>
            <a:endParaRPr lang="en-US" dirty="0"/>
          </a:p>
        </p:txBody>
      </p:sp>
      <p:pic>
        <p:nvPicPr>
          <p:cNvPr id="8194" name="Picture 2" descr="Understanding Artificial Neural Network With Linear Regression">
            <a:extLst>
              <a:ext uri="{FF2B5EF4-FFF2-40B4-BE49-F238E27FC236}">
                <a16:creationId xmlns:a16="http://schemas.microsoft.com/office/drawing/2014/main" id="{2FB5EC10-6B24-0B48-8D1D-82F52C25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6006"/>
            <a:ext cx="2764099" cy="12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5F6D9-7F6D-FF4D-BBF8-BF5D0216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6006"/>
            <a:ext cx="2781300" cy="787400"/>
          </a:xfrm>
          <a:prstGeom prst="rect">
            <a:avLst/>
          </a:prstGeom>
        </p:spPr>
      </p:pic>
      <p:pic>
        <p:nvPicPr>
          <p:cNvPr id="8196" name="Picture 4" descr="General regression neural network architecture. | Download Scientific  Diagram">
            <a:extLst>
              <a:ext uri="{FF2B5EF4-FFF2-40B4-BE49-F238E27FC236}">
                <a16:creationId xmlns:a16="http://schemas.microsoft.com/office/drawing/2014/main" id="{C5ACE237-2AA9-E141-AD64-955BFA99A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00" y="3428999"/>
            <a:ext cx="4884756" cy="32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0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D45742-F210-16C9-9BBA-6999E9BAE952}"/>
              </a:ext>
            </a:extLst>
          </p:cNvPr>
          <p:cNvSpPr txBox="1"/>
          <p:nvPr/>
        </p:nvSpPr>
        <p:spPr>
          <a:xfrm>
            <a:off x="801209" y="410950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Supervise Learning</a:t>
            </a:r>
          </a:p>
          <a:p>
            <a:pPr lvl="1"/>
            <a:r>
              <a:rPr lang="en-US" dirty="0"/>
              <a:t>      (Labeled Data)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Supervise Learning</a:t>
            </a:r>
          </a:p>
          <a:p>
            <a:pPr lvl="1"/>
            <a:r>
              <a:rPr lang="en-US" dirty="0"/>
              <a:t>      ( Un-Labeled Data)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Reinforcement 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4CD8A-E605-8D48-3F72-57DDDC710E25}"/>
              </a:ext>
            </a:extLst>
          </p:cNvPr>
          <p:cNvSpPr txBox="1"/>
          <p:nvPr/>
        </p:nvSpPr>
        <p:spPr>
          <a:xfrm>
            <a:off x="1138561" y="3609575"/>
            <a:ext cx="6094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w'"/>
              </a:rPr>
              <a:t>TYPES OF 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F8FA9-CE07-7AAB-6B4D-70ACD32C78ED}"/>
              </a:ext>
            </a:extLst>
          </p:cNvPr>
          <p:cNvSpPr txBox="1"/>
          <p:nvPr/>
        </p:nvSpPr>
        <p:spPr>
          <a:xfrm>
            <a:off x="1339196" y="1038688"/>
            <a:ext cx="652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ALGORITHM :    Step by step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C8C35-3FD4-BE82-6E7B-ACE4ABBAF274}"/>
              </a:ext>
            </a:extLst>
          </p:cNvPr>
          <p:cNvSpPr txBox="1"/>
          <p:nvPr/>
        </p:nvSpPr>
        <p:spPr>
          <a:xfrm>
            <a:off x="1209582" y="1939651"/>
            <a:ext cx="902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ML ALGORITHM :    </a:t>
            </a:r>
          </a:p>
          <a:p>
            <a:r>
              <a:rPr lang="en-IN" dirty="0"/>
              <a:t>An Algorithm is said to be ML Algorithm, if its gets better at a task T under a metric M with more Experience.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253473-334A-9368-437C-DB48EF5C39F3}"/>
              </a:ext>
            </a:extLst>
          </p:cNvPr>
          <p:cNvSpPr txBox="1"/>
          <p:nvPr/>
        </p:nvSpPr>
        <p:spPr>
          <a:xfrm>
            <a:off x="4831680" y="4044206"/>
            <a:ext cx="12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01B8D-5BAE-95A3-7C8D-F11F981A9AFA}"/>
              </a:ext>
            </a:extLst>
          </p:cNvPr>
          <p:cNvSpPr txBox="1"/>
          <p:nvPr/>
        </p:nvSpPr>
        <p:spPr>
          <a:xfrm>
            <a:off x="4831680" y="4380888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97280-B29B-CF61-CA4A-0925AA7C527C}"/>
              </a:ext>
            </a:extLst>
          </p:cNvPr>
          <p:cNvSpPr txBox="1"/>
          <p:nvPr/>
        </p:nvSpPr>
        <p:spPr>
          <a:xfrm>
            <a:off x="4831679" y="4910167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Clustering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E7662F-FC1C-94DB-F651-0EFCFE8797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574750" y="4228872"/>
            <a:ext cx="1256930" cy="12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2A10EA-2C95-9E8D-26DD-DF5E6FBD1A0A}"/>
              </a:ext>
            </a:extLst>
          </p:cNvPr>
          <p:cNvCxnSpPr>
            <a:cxnSpLocks/>
          </p:cNvCxnSpPr>
          <p:nvPr/>
        </p:nvCxnSpPr>
        <p:spPr>
          <a:xfrm>
            <a:off x="3574750" y="4350491"/>
            <a:ext cx="1256929" cy="21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C11DB-798E-527C-1F1E-EF61479FC5D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848469" y="5094833"/>
            <a:ext cx="983210" cy="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F9ECD-DBC0-2E9A-F3E8-397EBB932C33}"/>
              </a:ext>
            </a:extLst>
          </p:cNvPr>
          <p:cNvSpPr txBox="1"/>
          <p:nvPr/>
        </p:nvSpPr>
        <p:spPr>
          <a:xfrm>
            <a:off x="1227338" y="12668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6 JARS of 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5A26D-D6C8-3535-9CCE-125262AC04ED}"/>
              </a:ext>
            </a:extLst>
          </p:cNvPr>
          <p:cNvSpPr txBox="1"/>
          <p:nvPr/>
        </p:nvSpPr>
        <p:spPr>
          <a:xfrm>
            <a:off x="1227338" y="205515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EVOLUTION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0CA2B-A817-D0EB-612F-A6B0AF770845}"/>
              </a:ext>
            </a:extLst>
          </p:cNvPr>
          <p:cNvSpPr txBox="1"/>
          <p:nvPr/>
        </p:nvSpPr>
        <p:spPr>
          <a:xfrm>
            <a:off x="1245092" y="1346731"/>
            <a:ext cx="774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w Cen MT" panose="020B0602020104020603" pitchFamily="34" charset="0"/>
              </a:rPr>
              <a:t>Supervised Learning  :</a:t>
            </a:r>
            <a:endParaRPr lang="en-IN" sz="1300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F2246-894A-BA9B-9F98-0D260A082A95}"/>
              </a:ext>
            </a:extLst>
          </p:cNvPr>
          <p:cNvSpPr txBox="1"/>
          <p:nvPr/>
        </p:nvSpPr>
        <p:spPr>
          <a:xfrm>
            <a:off x="3881757" y="1340500"/>
            <a:ext cx="206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w Cen MT" panose="020B0602020104020603" pitchFamily="34" charset="0"/>
              </a:rPr>
              <a:t>1. Regression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2A112-7965-2278-DE2F-3CEE14CA85F1}"/>
              </a:ext>
            </a:extLst>
          </p:cNvPr>
          <p:cNvSpPr txBox="1"/>
          <p:nvPr/>
        </p:nvSpPr>
        <p:spPr>
          <a:xfrm>
            <a:off x="1245092" y="2026167"/>
            <a:ext cx="206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w Cen MT" panose="020B0602020104020603" pitchFamily="34" charset="0"/>
              </a:rPr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9BE56-AAB5-E3E0-D97F-70B53D2132FE}"/>
              </a:ext>
            </a:extLst>
          </p:cNvPr>
          <p:cNvSpPr txBox="1"/>
          <p:nvPr/>
        </p:nvSpPr>
        <p:spPr>
          <a:xfrm>
            <a:off x="3881757" y="2056944"/>
            <a:ext cx="5377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w Cen MT" panose="020B0602020104020603" pitchFamily="34" charset="0"/>
              </a:rPr>
              <a:t>Syntax: </a:t>
            </a:r>
            <a:r>
              <a:rPr lang="en-IN" sz="1400" b="1" dirty="0">
                <a:highlight>
                  <a:srgbClr val="FFFF00"/>
                </a:highlight>
                <a:latin typeface="Tw Cen MT" panose="020B0602020104020603" pitchFamily="34" charset="0"/>
              </a:rPr>
              <a:t>from sklearn.linear_model import LinearRegression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4C39E-4518-66E4-1FB2-5EE64299B33B}"/>
              </a:ext>
            </a:extLst>
          </p:cNvPr>
          <p:cNvSpPr txBox="1"/>
          <p:nvPr/>
        </p:nvSpPr>
        <p:spPr>
          <a:xfrm>
            <a:off x="834497" y="2395499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w Cen MT" panose="020B0602020104020603" pitchFamily="34" charset="0"/>
              </a:rPr>
              <a:t>It’s a statistical model for classification, this will help to predict the continuous variable.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w Cen MT" panose="020B0602020104020603" pitchFamily="34" charset="0"/>
              </a:rPr>
              <a:t>Prediction will happen based on the linear line (Line of best fit)</a:t>
            </a:r>
          </a:p>
        </p:txBody>
      </p:sp>
      <p:pic>
        <p:nvPicPr>
          <p:cNvPr id="12" name="Picture 2" descr="Linear Regression in Machine learning - Javatpoint">
            <a:extLst>
              <a:ext uri="{FF2B5EF4-FFF2-40B4-BE49-F238E27FC236}">
                <a16:creationId xmlns:a16="http://schemas.microsoft.com/office/drawing/2014/main" id="{679161C9-7145-6E95-9F06-6DB66A4B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52" y="2914095"/>
            <a:ext cx="2906532" cy="29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0E6731-74D4-3473-7C65-6AC063721A4F}"/>
              </a:ext>
            </a:extLst>
          </p:cNvPr>
          <p:cNvSpPr txBox="1"/>
          <p:nvPr/>
        </p:nvSpPr>
        <p:spPr>
          <a:xfrm>
            <a:off x="1061792" y="3473677"/>
            <a:ext cx="6094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l"/>
            <a:r>
              <a:rPr lang="en-US" sz="1400" dirty="0">
                <a:latin typeface="Tw Cen MT" panose="020B0602020104020603" pitchFamily="34" charset="0"/>
              </a:rPr>
              <a:t>Probability Calculation</a:t>
            </a:r>
          </a:p>
          <a:p>
            <a:pPr lvl="2" algn="l"/>
            <a:r>
              <a:rPr lang="en-IN" sz="1400" b="1" i="1" dirty="0">
                <a:latin typeface="Tw Cen MT" panose="020B0602020104020603" pitchFamily="34" charset="0"/>
              </a:rPr>
              <a:t>Y = a + </a:t>
            </a:r>
            <a:r>
              <a:rPr lang="en-IN" sz="1400" b="1" i="1" dirty="0" err="1">
                <a:latin typeface="Tw Cen MT" panose="020B0602020104020603" pitchFamily="34" charset="0"/>
              </a:rPr>
              <a:t>bX</a:t>
            </a:r>
            <a:endParaRPr lang="en-US" sz="1400" dirty="0">
              <a:latin typeface="Tw Cen MT" panose="020B0602020104020603" pitchFamily="34" charset="0"/>
            </a:endParaRPr>
          </a:p>
          <a:p>
            <a:pPr lvl="2" algn="l"/>
            <a:r>
              <a:rPr lang="en-US" sz="1400" dirty="0">
                <a:latin typeface="Tw Cen MT" panose="020B0602020104020603" pitchFamily="34" charset="0"/>
              </a:rPr>
              <a:t>X – Independent variable</a:t>
            </a:r>
          </a:p>
          <a:p>
            <a:pPr lvl="2" algn="l"/>
            <a:r>
              <a:rPr lang="en-US" sz="1400" dirty="0">
                <a:latin typeface="Tw Cen MT" panose="020B0602020104020603" pitchFamily="34" charset="0"/>
              </a:rPr>
              <a:t>Y – Dependent</a:t>
            </a:r>
          </a:p>
          <a:p>
            <a:pPr lvl="2" algn="l"/>
            <a:r>
              <a:rPr lang="en-US" sz="1400" dirty="0" err="1">
                <a:latin typeface="Tw Cen MT" panose="020B0602020104020603" pitchFamily="34" charset="0"/>
              </a:rPr>
              <a:t>a,b</a:t>
            </a:r>
            <a:r>
              <a:rPr lang="en-US" sz="1400" dirty="0">
                <a:latin typeface="Tw Cen MT" panose="020B0602020104020603" pitchFamily="34" charset="0"/>
              </a:rPr>
              <a:t> – intercept</a:t>
            </a:r>
          </a:p>
        </p:txBody>
      </p:sp>
    </p:spTree>
    <p:extLst>
      <p:ext uri="{BB962C8B-B14F-4D97-AF65-F5344CB8AC3E}">
        <p14:creationId xmlns:p14="http://schemas.microsoft.com/office/powerpoint/2010/main" val="239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A4143-10B9-7C97-6CDE-05FB9C7DE144}"/>
              </a:ext>
            </a:extLst>
          </p:cNvPr>
          <p:cNvSpPr txBox="1"/>
          <p:nvPr/>
        </p:nvSpPr>
        <p:spPr>
          <a:xfrm>
            <a:off x="1600199" y="2513212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EVOLUTION METRICS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E2E90-73B0-58C4-E18C-7B6736BDF47F}"/>
              </a:ext>
            </a:extLst>
          </p:cNvPr>
          <p:cNvSpPr txBox="1"/>
          <p:nvPr/>
        </p:nvSpPr>
        <p:spPr>
          <a:xfrm>
            <a:off x="1129684" y="14355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w Cen MT" panose="020B0602020104020603" pitchFamily="34" charset="0"/>
              </a:rPr>
              <a:t>Linear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46E09-0F61-226F-7440-014E3FD4D702}"/>
              </a:ext>
            </a:extLst>
          </p:cNvPr>
          <p:cNvSpPr txBox="1"/>
          <p:nvPr/>
        </p:nvSpPr>
        <p:spPr>
          <a:xfrm>
            <a:off x="4268859" y="3053012"/>
            <a:ext cx="223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Supervised_Learning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1BCD0-8404-3FBF-2AAD-7DFB957BD178}"/>
              </a:ext>
            </a:extLst>
          </p:cNvPr>
          <p:cNvSpPr txBox="1"/>
          <p:nvPr/>
        </p:nvSpPr>
        <p:spPr>
          <a:xfrm>
            <a:off x="4268859" y="2529306"/>
            <a:ext cx="390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Collection of Data from various 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2A6248-6E74-8A86-F361-B1571B5BA13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11913" y="2713972"/>
            <a:ext cx="125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48CCE-099C-1420-84EB-5B06378DECA9}"/>
              </a:ext>
            </a:extLst>
          </p:cNvPr>
          <p:cNvCxnSpPr>
            <a:cxnSpLocks/>
          </p:cNvCxnSpPr>
          <p:nvPr/>
        </p:nvCxnSpPr>
        <p:spPr>
          <a:xfrm>
            <a:off x="3011913" y="3221479"/>
            <a:ext cx="125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250B43-3B3B-26B3-A59B-7544E0751FE1}"/>
              </a:ext>
            </a:extLst>
          </p:cNvPr>
          <p:cNvCxnSpPr>
            <a:cxnSpLocks/>
          </p:cNvCxnSpPr>
          <p:nvPr/>
        </p:nvCxnSpPr>
        <p:spPr>
          <a:xfrm>
            <a:off x="6491220" y="3237678"/>
            <a:ext cx="73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83A979-0682-F7DE-2F17-DD56A4C0C71E}"/>
              </a:ext>
            </a:extLst>
          </p:cNvPr>
          <p:cNvSpPr txBox="1"/>
          <p:nvPr/>
        </p:nvSpPr>
        <p:spPr>
          <a:xfrm>
            <a:off x="7249248" y="3053012"/>
            <a:ext cx="12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Regression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D70D6-E13B-EC41-6882-20E9E92AA87E}"/>
              </a:ext>
            </a:extLst>
          </p:cNvPr>
          <p:cNvSpPr txBox="1"/>
          <p:nvPr/>
        </p:nvSpPr>
        <p:spPr>
          <a:xfrm>
            <a:off x="4456720" y="3614109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Mathematical Formula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01DAF-5910-716A-4A87-1745587C39F5}"/>
              </a:ext>
            </a:extLst>
          </p:cNvPr>
          <p:cNvCxnSpPr>
            <a:cxnSpLocks/>
          </p:cNvCxnSpPr>
          <p:nvPr/>
        </p:nvCxnSpPr>
        <p:spPr>
          <a:xfrm>
            <a:off x="3199774" y="3782576"/>
            <a:ext cx="1150284" cy="1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1C2846-1E09-95AF-D6AF-50C93E473356}"/>
              </a:ext>
            </a:extLst>
          </p:cNvPr>
          <p:cNvCxnSpPr>
            <a:cxnSpLocks/>
          </p:cNvCxnSpPr>
          <p:nvPr/>
        </p:nvCxnSpPr>
        <p:spPr>
          <a:xfrm>
            <a:off x="6679081" y="3798775"/>
            <a:ext cx="73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80B58C-77B0-3E67-A11B-F3E4E8174E72}"/>
              </a:ext>
            </a:extLst>
          </p:cNvPr>
          <p:cNvSpPr txBox="1"/>
          <p:nvPr/>
        </p:nvSpPr>
        <p:spPr>
          <a:xfrm>
            <a:off x="7437109" y="361410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 = </a:t>
            </a:r>
            <a:r>
              <a:rPr lang="en-IN" dirty="0" err="1"/>
              <a:t>mx+c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86F04-D013-CB8A-AE80-C94B26098AC9}"/>
              </a:ext>
            </a:extLst>
          </p:cNvPr>
          <p:cNvSpPr txBox="1"/>
          <p:nvPr/>
        </p:nvSpPr>
        <p:spPr>
          <a:xfrm>
            <a:off x="4456720" y="4175205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 Dependent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91B6-FDDA-BD89-258D-FAA16CE36D0E}"/>
              </a:ext>
            </a:extLst>
          </p:cNvPr>
          <p:cNvCxnSpPr>
            <a:cxnSpLocks/>
          </p:cNvCxnSpPr>
          <p:nvPr/>
        </p:nvCxnSpPr>
        <p:spPr>
          <a:xfrm>
            <a:off x="3199774" y="4343672"/>
            <a:ext cx="1150284" cy="1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23697A-4A5E-8CE5-9B78-B16BE1A7A81A}"/>
              </a:ext>
            </a:extLst>
          </p:cNvPr>
          <p:cNvCxnSpPr>
            <a:cxnSpLocks/>
          </p:cNvCxnSpPr>
          <p:nvPr/>
        </p:nvCxnSpPr>
        <p:spPr>
          <a:xfrm>
            <a:off x="6312589" y="4359871"/>
            <a:ext cx="73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A66308-1BAD-A79F-B06B-F5B4925DCDC7}"/>
              </a:ext>
            </a:extLst>
          </p:cNvPr>
          <p:cNvSpPr txBox="1"/>
          <p:nvPr/>
        </p:nvSpPr>
        <p:spPr>
          <a:xfrm>
            <a:off x="7224204" y="417589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MSE, MAE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205BDF-D432-AAF1-7C35-89FB19338DE3}"/>
              </a:ext>
            </a:extLst>
          </p:cNvPr>
          <p:cNvCxnSpPr>
            <a:cxnSpLocks/>
          </p:cNvCxnSpPr>
          <p:nvPr/>
        </p:nvCxnSpPr>
        <p:spPr>
          <a:xfrm>
            <a:off x="3577818" y="4867013"/>
            <a:ext cx="73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D7DD4D-A541-07C0-E8FA-7211365B0DB5}"/>
              </a:ext>
            </a:extLst>
          </p:cNvPr>
          <p:cNvSpPr txBox="1"/>
          <p:nvPr/>
        </p:nvSpPr>
        <p:spPr>
          <a:xfrm>
            <a:off x="4489433" y="4683036"/>
            <a:ext cx="255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Gradient Descent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A1CA43-AF5A-601B-A897-172FD0D01B4A}"/>
              </a:ext>
            </a:extLst>
          </p:cNvPr>
          <p:cNvCxnSpPr>
            <a:cxnSpLocks/>
          </p:cNvCxnSpPr>
          <p:nvPr/>
        </p:nvCxnSpPr>
        <p:spPr>
          <a:xfrm>
            <a:off x="4671700" y="5418402"/>
            <a:ext cx="73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3042A6-E72E-D816-B5CD-ECEB769162E3}"/>
              </a:ext>
            </a:extLst>
          </p:cNvPr>
          <p:cNvSpPr txBox="1"/>
          <p:nvPr/>
        </p:nvSpPr>
        <p:spPr>
          <a:xfrm>
            <a:off x="5583315" y="5234425"/>
            <a:ext cx="10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R-Square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EDF3CA9-41EA-8EA2-89C7-6D568B77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934" y="4073776"/>
            <a:ext cx="3498066" cy="23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1234-E2A0-1145-B061-1E4F5E63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"/>
            <a:ext cx="9144000" cy="557847"/>
          </a:xfrm>
        </p:spPr>
        <p:txBody>
          <a:bodyPr>
            <a:normAutofit/>
          </a:bodyPr>
          <a:lstStyle/>
          <a:p>
            <a:r>
              <a:rPr lang="en-US" sz="3000" dirty="0"/>
              <a:t>Machine Learning Algorithms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A9B5D6-15E2-3242-B7F5-A7CE8EC48D73}"/>
              </a:ext>
            </a:extLst>
          </p:cNvPr>
          <p:cNvSpPr txBox="1">
            <a:spLocks/>
          </p:cNvSpPr>
          <p:nvPr/>
        </p:nvSpPr>
        <p:spPr>
          <a:xfrm>
            <a:off x="384471" y="818040"/>
            <a:ext cx="10009595" cy="588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Regression Algorithm</a:t>
            </a:r>
          </a:p>
          <a:p>
            <a:pPr lvl="1" algn="l"/>
            <a:r>
              <a:rPr lang="en-IN" dirty="0"/>
              <a:t> 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 Regression</a:t>
            </a:r>
          </a:p>
          <a:p>
            <a:pPr lvl="2" algn="l"/>
            <a:r>
              <a:rPr lang="en-IN" dirty="0"/>
              <a:t>It’s a statistical model for classification, this will help to predict the continuous variable.</a:t>
            </a:r>
          </a:p>
          <a:p>
            <a:pPr lvl="2" algn="l"/>
            <a:r>
              <a:rPr lang="en-IN" dirty="0"/>
              <a:t>Most common Regression algorithm.</a:t>
            </a:r>
          </a:p>
          <a:p>
            <a:pPr lvl="2" algn="l"/>
            <a:r>
              <a:rPr lang="en-IN" dirty="0"/>
              <a:t>A valuable numerical measure of association between two variables is the correlation coefficient.</a:t>
            </a:r>
          </a:p>
          <a:p>
            <a:pPr lvl="2" algn="l"/>
            <a:r>
              <a:rPr lang="en-IN" dirty="0"/>
              <a:t>Prediction will happen based on the linear line (Line of best fit)</a:t>
            </a:r>
          </a:p>
          <a:p>
            <a:pPr lvl="2" algn="l"/>
            <a:endParaRPr lang="en-IN" dirty="0"/>
          </a:p>
          <a:p>
            <a:pPr lvl="2" algn="l"/>
            <a:r>
              <a:rPr lang="en-US" dirty="0">
                <a:solidFill>
                  <a:srgbClr val="FF0000"/>
                </a:solidFill>
              </a:rPr>
              <a:t>Probability Calculation</a:t>
            </a:r>
          </a:p>
          <a:p>
            <a:pPr lvl="2" algn="l"/>
            <a:r>
              <a:rPr lang="en-IN" b="1" i="1" dirty="0"/>
              <a:t>Y = a + </a:t>
            </a:r>
            <a:r>
              <a:rPr lang="en-IN" b="1" i="1" dirty="0" err="1"/>
              <a:t>bX</a:t>
            </a:r>
            <a:endParaRPr lang="en-US" dirty="0"/>
          </a:p>
          <a:p>
            <a:pPr lvl="2" algn="l"/>
            <a:r>
              <a:rPr lang="en-US" dirty="0"/>
              <a:t>X – Independent variable</a:t>
            </a:r>
          </a:p>
          <a:p>
            <a:pPr lvl="2" algn="l"/>
            <a:r>
              <a:rPr lang="en-US" dirty="0"/>
              <a:t>Y – Dependent</a:t>
            </a:r>
          </a:p>
          <a:p>
            <a:pPr lvl="2" algn="l"/>
            <a:r>
              <a:rPr lang="en-US" dirty="0" err="1"/>
              <a:t>a,b</a:t>
            </a:r>
            <a:r>
              <a:rPr lang="en-US" dirty="0"/>
              <a:t> – intercept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Simple Linear Regression – 1 dependent ,1 independent</a:t>
            </a:r>
          </a:p>
          <a:p>
            <a:pPr lvl="2" algn="l"/>
            <a:r>
              <a:rPr lang="en-US" dirty="0"/>
              <a:t>Multiple linear Regression – 1 dependent ,N independent</a:t>
            </a:r>
          </a:p>
        </p:txBody>
      </p:sp>
      <p:pic>
        <p:nvPicPr>
          <p:cNvPr id="5122" name="Picture 2" descr="Linear Regression in Machine learning - Javatpoint">
            <a:extLst>
              <a:ext uri="{FF2B5EF4-FFF2-40B4-BE49-F238E27FC236}">
                <a16:creationId xmlns:a16="http://schemas.microsoft.com/office/drawing/2014/main" id="{A45C042F-388D-1346-B598-F2B16B82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26" y="3429000"/>
            <a:ext cx="2906532" cy="29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2A0A-26BF-A0D0-27E8-F03006E44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A4068-3573-4674-416F-13C396FC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8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7260-BAD7-EE59-2A00-DA7D5E7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3CB3-9958-21C4-8DC5-BD32C1DB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392B-D204-3D48-1C8B-B75E9A68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DC76-440B-B19B-DBB6-15FBF28D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989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{AFF41901-65CE-489C-A898-3B60833A7FF6}tf22712842_win32</Template>
  <TotalTime>215</TotalTime>
  <Words>781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Bookman Old Style</vt:lpstr>
      <vt:lpstr>Calibri</vt:lpstr>
      <vt:lpstr>Century Gothic</vt:lpstr>
      <vt:lpstr>Franklin Gothic Book</vt:lpstr>
      <vt:lpstr>Tw'</vt:lpstr>
      <vt:lpstr>Tw Cen MT</vt:lpstr>
      <vt:lpstr>Wingdings</vt:lpstr>
      <vt:lpstr>Wingdings 3</vt:lpstr>
      <vt:lpstr>1_RetrospectVTI</vt:lpstr>
      <vt:lpstr>Ion</vt:lpstr>
      <vt:lpstr>Mr. Data Scientist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Machine Learning Algorithms </vt:lpstr>
      <vt:lpstr>Machine Learning Algorithms </vt:lpstr>
      <vt:lpstr>Machine Learning Algorithms </vt:lpstr>
      <vt:lpstr>Machine Learning Algorithms </vt:lpstr>
      <vt:lpstr>Machine Learning Algorithms </vt:lpstr>
      <vt:lpstr>Machine Learning Algorithms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Data Scientist</dc:title>
  <dc:creator>Aswin Joseph</dc:creator>
  <cp:lastModifiedBy>Aswin Joseph</cp:lastModifiedBy>
  <cp:revision>1</cp:revision>
  <dcterms:created xsi:type="dcterms:W3CDTF">2022-05-21T07:13:11Z</dcterms:created>
  <dcterms:modified xsi:type="dcterms:W3CDTF">2022-05-21T10:49:02Z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