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0" roundtripDataSignature="AMtx7mi4Xgz1tGC75DLGWQleCdqvHT1G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C:\Users\Lyrics\Desktop\College\IBM%20SkillBuild\TNSDC-Data%20Analytics%20with%20Excel\Project\employee_data_with_pivot_char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[employee_data_with_pivot_chart.xlsx]Pivot_Chart!PivotTable1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solidFill>
                  <a:schemeClr val="tx1"/>
                </a:solidFill>
                <a:latin typeface="Times New Roman" panose="02020603050405020304" pitchFamily="18" charset="0"/>
                <a:cs typeface="Times New Roman" panose="02020603050405020304" pitchFamily="18" charset="0"/>
              </a:rPr>
              <a:t>EMPLOYEES PERFORMANCE ANALYSIS</a:t>
            </a:r>
          </a:p>
        </c:rich>
      </c:tx>
      <c:layout>
        <c:manualLayout>
          <c:xMode val="edge"/>
          <c:yMode val="edge"/>
          <c:x val="0.26762921341276252"/>
          <c:y val="2.882169849250771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rgbClr val="FF0000"/>
          </a:solidFill>
          <a:ln>
            <a:noFill/>
          </a:ln>
          <a:effectLst/>
        </c:spPr>
        <c:marker>
          <c:symbol val="none"/>
        </c:marker>
      </c:pivotFmt>
      <c:pivotFmt>
        <c:idx val="2"/>
        <c:spPr>
          <a:solidFill>
            <a:srgbClr val="0070C0"/>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6"/>
          </a:solidFill>
          <a:ln>
            <a:noFill/>
          </a:ln>
          <a:effectLst/>
        </c:spPr>
        <c:marker>
          <c:symbol val="none"/>
        </c:marker>
      </c:pivotFmt>
      <c:pivotFmt>
        <c:idx val="5"/>
        <c:spPr>
          <a:solidFill>
            <a:srgbClr val="FF0000"/>
          </a:solidFill>
          <a:ln>
            <a:noFill/>
          </a:ln>
          <a:effectLst/>
        </c:spPr>
        <c:marker>
          <c:symbol val="none"/>
        </c:marker>
      </c:pivotFmt>
      <c:pivotFmt>
        <c:idx val="6"/>
        <c:spPr>
          <a:solidFill>
            <a:schemeClr val="accent1"/>
          </a:solidFill>
          <a:ln>
            <a:noFill/>
          </a:ln>
          <a:effectLst/>
        </c:spPr>
        <c:marker>
          <c:symbol val="none"/>
        </c:marker>
      </c:pivotFmt>
      <c:pivotFmt>
        <c:idx val="7"/>
        <c:spPr>
          <a:solidFill>
            <a:srgbClr val="0070C0"/>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6"/>
          </a:solidFill>
          <a:ln>
            <a:noFill/>
          </a:ln>
          <a:effectLst/>
        </c:spPr>
        <c:marker>
          <c:symbol val="none"/>
        </c:marker>
      </c:pivotFmt>
      <c:pivotFmt>
        <c:idx val="10"/>
        <c:spPr>
          <a:solidFill>
            <a:srgbClr val="FF0000"/>
          </a:solidFill>
          <a:ln>
            <a:noFill/>
          </a:ln>
          <a:effectLst/>
        </c:spPr>
        <c:marker>
          <c:symbol val="none"/>
        </c:marker>
      </c:pivotFmt>
      <c:pivotFmt>
        <c:idx val="11"/>
        <c:spPr>
          <a:solidFill>
            <a:schemeClr val="accent1"/>
          </a:solidFill>
          <a:ln>
            <a:noFill/>
          </a:ln>
          <a:effectLst/>
        </c:spPr>
        <c:marker>
          <c:symbol val="none"/>
        </c:marker>
      </c:pivotFmt>
      <c:pivotFmt>
        <c:idx val="12"/>
        <c:spPr>
          <a:solidFill>
            <a:srgbClr val="0070C0"/>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6"/>
          </a:solidFill>
          <a:ln>
            <a:noFill/>
          </a:ln>
          <a:effectLst/>
        </c:spPr>
        <c:marker>
          <c:symbol val="none"/>
        </c:marker>
      </c:pivotFmt>
    </c:pivotFmts>
    <c:plotArea>
      <c:layout>
        <c:manualLayout>
          <c:layoutTarget val="inner"/>
          <c:xMode val="edge"/>
          <c:yMode val="edge"/>
          <c:x val="4.5392416640044099E-2"/>
          <c:y val="0.11396226074150367"/>
          <c:w val="0.74378817206321768"/>
          <c:h val="0.78740826071439851"/>
        </c:manualLayout>
      </c:layout>
      <c:barChart>
        <c:barDir val="col"/>
        <c:grouping val="clustered"/>
        <c:varyColors val="0"/>
        <c:ser>
          <c:idx val="0"/>
          <c:order val="0"/>
          <c:tx>
            <c:strRef>
              <c:f>Pivot_Chart!$B$3:$B$4</c:f>
              <c:strCache>
                <c:ptCount val="1"/>
                <c:pt idx="0">
                  <c:v>VERY POOR</c:v>
                </c:pt>
              </c:strCache>
            </c:strRef>
          </c:tx>
          <c:spPr>
            <a:solidFill>
              <a:srgbClr val="FF0000"/>
            </a:solidFill>
            <a:ln>
              <a:noFill/>
            </a:ln>
            <a:effectLst/>
          </c:spPr>
          <c:invertIfNegative val="0"/>
          <c:trendline>
            <c:spPr>
              <a:ln w="19050" cap="rnd">
                <a:solidFill>
                  <a:schemeClr val="accent1"/>
                </a:solidFill>
                <a:prstDash val="sysDot"/>
              </a:ln>
              <a:effectLst/>
            </c:spPr>
            <c:trendlineType val="linear"/>
            <c:dispRSqr val="0"/>
            <c:dispEq val="0"/>
          </c:trendline>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Pivot_Chart!$B$5:$B$15</c:f>
              <c:numCache>
                <c:formatCode>General</c:formatCode>
                <c:ptCount val="10"/>
                <c:pt idx="0">
                  <c:v>23</c:v>
                </c:pt>
                <c:pt idx="1">
                  <c:v>33</c:v>
                </c:pt>
                <c:pt idx="2">
                  <c:v>29</c:v>
                </c:pt>
                <c:pt idx="3">
                  <c:v>25</c:v>
                </c:pt>
                <c:pt idx="4">
                  <c:v>28</c:v>
                </c:pt>
                <c:pt idx="5">
                  <c:v>21</c:v>
                </c:pt>
                <c:pt idx="6">
                  <c:v>29</c:v>
                </c:pt>
                <c:pt idx="7">
                  <c:v>25</c:v>
                </c:pt>
                <c:pt idx="8">
                  <c:v>31</c:v>
                </c:pt>
                <c:pt idx="9">
                  <c:v>22</c:v>
                </c:pt>
              </c:numCache>
            </c:numRef>
          </c:val>
          <c:extLst>
            <c:ext xmlns:c16="http://schemas.microsoft.com/office/drawing/2014/chart" uri="{C3380CC4-5D6E-409C-BE32-E72D297353CC}">
              <c16:uniqueId val="{00000001-943C-764C-B6BE-06C0FCF3D855}"/>
            </c:ext>
          </c:extLst>
        </c:ser>
        <c:ser>
          <c:idx val="1"/>
          <c:order val="1"/>
          <c:tx>
            <c:strRef>
              <c:f>Pivot_Chart!$C$3:$C$4</c:f>
              <c:strCache>
                <c:ptCount val="1"/>
                <c:pt idx="0">
                  <c:v>POOR</c:v>
                </c:pt>
              </c:strCache>
            </c:strRef>
          </c:tx>
          <c:spPr>
            <a:solidFill>
              <a:schemeClr val="accent2"/>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Pivot_Chart!$C$5:$C$15</c:f>
              <c:numCache>
                <c:formatCode>General</c:formatCode>
                <c:ptCount val="10"/>
                <c:pt idx="0">
                  <c:v>11</c:v>
                </c:pt>
                <c:pt idx="1">
                  <c:v>14</c:v>
                </c:pt>
                <c:pt idx="2">
                  <c:v>12</c:v>
                </c:pt>
                <c:pt idx="3">
                  <c:v>14</c:v>
                </c:pt>
                <c:pt idx="4">
                  <c:v>13</c:v>
                </c:pt>
                <c:pt idx="5">
                  <c:v>12</c:v>
                </c:pt>
                <c:pt idx="6">
                  <c:v>12</c:v>
                </c:pt>
                <c:pt idx="7">
                  <c:v>18</c:v>
                </c:pt>
                <c:pt idx="8">
                  <c:v>14</c:v>
                </c:pt>
                <c:pt idx="9">
                  <c:v>12</c:v>
                </c:pt>
              </c:numCache>
            </c:numRef>
          </c:val>
          <c:extLst>
            <c:ext xmlns:c16="http://schemas.microsoft.com/office/drawing/2014/chart" uri="{C3380CC4-5D6E-409C-BE32-E72D297353CC}">
              <c16:uniqueId val="{00000002-943C-764C-B6BE-06C0FCF3D855}"/>
            </c:ext>
          </c:extLst>
        </c:ser>
        <c:ser>
          <c:idx val="2"/>
          <c:order val="2"/>
          <c:tx>
            <c:strRef>
              <c:f>Pivot_Chart!$D$3:$D$4</c:f>
              <c:strCache>
                <c:ptCount val="1"/>
                <c:pt idx="0">
                  <c:v>MEDIUM</c:v>
                </c:pt>
              </c:strCache>
            </c:strRef>
          </c:tx>
          <c:spPr>
            <a:solidFill>
              <a:srgbClr val="0070C0"/>
            </a:solidFill>
            <a:ln>
              <a:noFill/>
            </a:ln>
            <a:effectLst/>
          </c:spPr>
          <c:invertIfNegative val="0"/>
          <c:trendline>
            <c:spPr>
              <a:ln w="19050" cap="rnd">
                <a:solidFill>
                  <a:schemeClr val="accent3"/>
                </a:solidFill>
                <a:prstDash val="sysDot"/>
              </a:ln>
              <a:effectLst/>
            </c:spPr>
            <c:trendlineType val="exp"/>
            <c:dispRSqr val="0"/>
            <c:dispEq val="0"/>
          </c:trendline>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943C-764C-B6BE-06C0FCF3D855}"/>
            </c:ext>
          </c:extLst>
        </c:ser>
        <c:ser>
          <c:idx val="3"/>
          <c:order val="3"/>
          <c:tx>
            <c:strRef>
              <c:f>Pivot_Chart!$E$3:$E$4</c:f>
              <c:strCache>
                <c:ptCount val="1"/>
                <c:pt idx="0">
                  <c:v>HIGH</c:v>
                </c:pt>
              </c:strCache>
            </c:strRef>
          </c:tx>
          <c:spPr>
            <a:solidFill>
              <a:schemeClr val="accent4"/>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Pivot_Chart!$E$5:$E$15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5-943C-764C-B6BE-06C0FCF3D855}"/>
            </c:ext>
          </c:extLst>
        </c:ser>
        <c:ser>
          <c:idx val="4"/>
          <c:order val="4"/>
          <c:tx>
            <c:strRef>
              <c:f>Pivot_Chart!$F$3:$F$4</c:f>
              <c:strCache>
                <c:ptCount val="1"/>
                <c:pt idx="0">
                  <c:v>VERY HIGH</c:v>
                </c:pt>
              </c:strCache>
            </c:strRef>
          </c:tx>
          <c:spPr>
            <a:solidFill>
              <a:schemeClr val="accent6"/>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Pivot_Chart!$F$5:$F$15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6-943C-764C-B6BE-06C0FCF3D855}"/>
            </c:ext>
          </c:extLst>
        </c:ser>
        <c:dLbls>
          <c:showLegendKey val="0"/>
          <c:showVal val="0"/>
          <c:showCatName val="0"/>
          <c:showSerName val="0"/>
          <c:showPercent val="0"/>
          <c:showBubbleSize val="0"/>
        </c:dLbls>
        <c:gapWidth val="219"/>
        <c:overlap val="-27"/>
        <c:axId val="774315008"/>
        <c:axId val="774319360"/>
      </c:barChart>
      <c:catAx>
        <c:axId val="774315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774319360"/>
        <c:crosses val="autoZero"/>
        <c:auto val="1"/>
        <c:lblAlgn val="ctr"/>
        <c:lblOffset val="100"/>
        <c:noMultiLvlLbl val="0"/>
      </c:catAx>
      <c:valAx>
        <c:axId val="774319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774315008"/>
        <c:crosses val="autoZero"/>
        <c:crossBetween val="between"/>
      </c:valAx>
      <c:spPr>
        <a:noFill/>
        <a:ln>
          <a:noFill/>
        </a:ln>
        <a:effectLst/>
      </c:spPr>
    </c:plotArea>
    <c:legend>
      <c:legendPos val="r"/>
      <c:layout>
        <c:manualLayout>
          <c:xMode val="edge"/>
          <c:yMode val="edge"/>
          <c:x val="0.79554494828957834"/>
          <c:y val="0.10524889208126093"/>
          <c:w val="0.19809069212410502"/>
          <c:h val="0.78922574437231485"/>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solidFill>
      <a:schemeClr val="bg1"/>
    </a:solidFill>
    <a:ln w="19050"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6"/>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6"/>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7"/>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8"/>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8"/>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9"/>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9"/>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9"/>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20"/>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5"/>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5"/>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5"/>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5"/>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5"/>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5"/>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5"/>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5"/>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5"/>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5"/>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5.png"/><Relationship Id="rId4" Type="http://schemas.openxmlformats.org/officeDocument/2006/relationships/chart" Target="../charts/char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1" Type="http://schemas.openxmlformats.org/officeDocument/2006/relationships/image" Target="../media/image17.jpg"/><Relationship Id="rId10" Type="http://schemas.openxmlformats.org/officeDocument/2006/relationships/image" Target="../media/image16.jpg"/><Relationship Id="rId13" Type="http://schemas.openxmlformats.org/officeDocument/2006/relationships/image" Target="../media/image19.jpg"/><Relationship Id="rId12" Type="http://schemas.openxmlformats.org/officeDocument/2006/relationships/image" Target="../media/image18.jpg"/><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8.jpg"/><Relationship Id="rId9" Type="http://schemas.openxmlformats.org/officeDocument/2006/relationships/image" Target="../media/image13.jpg"/><Relationship Id="rId15" Type="http://schemas.openxmlformats.org/officeDocument/2006/relationships/image" Target="../media/image22.jpg"/><Relationship Id="rId14" Type="http://schemas.openxmlformats.org/officeDocument/2006/relationships/image" Target="../media/image21.jpg"/><Relationship Id="rId5" Type="http://schemas.openxmlformats.org/officeDocument/2006/relationships/image" Target="../media/image12.jpg"/><Relationship Id="rId6" Type="http://schemas.openxmlformats.org/officeDocument/2006/relationships/image" Target="../media/image9.jpg"/><Relationship Id="rId7" Type="http://schemas.openxmlformats.org/officeDocument/2006/relationships/image" Target="../media/image10.jpg"/><Relationship Id="rId8"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4.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3" name="Google Shape;63;p1"/>
          <p:cNvSpPr txBox="1"/>
          <p:nvPr>
            <p:ph type="ctrTitle"/>
          </p:nvPr>
        </p:nvSpPr>
        <p:spPr>
          <a:xfrm>
            <a:off x="1828800" y="209550"/>
            <a:ext cx="7696200" cy="6762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3600"/>
              <a:buFont typeface="Times New Roman"/>
              <a:buNone/>
            </a:pPr>
            <a:r>
              <a:rPr b="1" lang="en-IN" sz="3600">
                <a:latin typeface="Times New Roman"/>
                <a:ea typeface="Times New Roman"/>
                <a:cs typeface="Times New Roman"/>
                <a:sym typeface="Times New Roman"/>
              </a:rPr>
              <a:t>Employee Data Analysis using Excel</a:t>
            </a:r>
            <a:endParaRPr/>
          </a:p>
        </p:txBody>
      </p:sp>
      <p:sp>
        <p:nvSpPr>
          <p:cNvPr id="64" name="Google Shape;64;p1"/>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rgbClr val="2D936B"/>
              </a:buClr>
              <a:buSzPts val="1100"/>
              <a:buFont typeface="Trebuchet MS"/>
              <a:buNone/>
            </a:pPr>
            <a:fld id="{00000000-1234-1234-1234-123412341234}" type="slidenum">
              <a:rPr lang="en-IN"/>
              <a:t>‹#›</a:t>
            </a:fld>
            <a:endParaRPr/>
          </a:p>
        </p:txBody>
      </p:sp>
      <p:pic>
        <p:nvPicPr>
          <p:cNvPr id="65" name="Google Shape;65;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6" name="Google Shape;66;p1"/>
          <p:cNvSpPr txBox="1"/>
          <p:nvPr/>
        </p:nvSpPr>
        <p:spPr>
          <a:xfrm>
            <a:off x="1219200" y="2808744"/>
            <a:ext cx="8925000" cy="265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b="1" lang="en-IN" sz="2400">
                <a:solidFill>
                  <a:schemeClr val="dk1"/>
                </a:solidFill>
                <a:latin typeface="Calibri"/>
                <a:ea typeface="Calibri"/>
                <a:cs typeface="Calibri"/>
                <a:sym typeface="Calibri"/>
              </a:rPr>
              <a:t>STUDENT NAME:</a:t>
            </a:r>
            <a:r>
              <a:rPr lang="en-IN" sz="2400">
                <a:solidFill>
                  <a:schemeClr val="dk1"/>
                </a:solidFill>
                <a:latin typeface="Calibri"/>
                <a:ea typeface="Calibri"/>
                <a:cs typeface="Calibri"/>
                <a:sym typeface="Calibri"/>
              </a:rPr>
              <a:t> Aswin Kumar J </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b="1" lang="en-IN" sz="2400">
                <a:solidFill>
                  <a:schemeClr val="dk1"/>
                </a:solidFill>
                <a:latin typeface="Calibri"/>
                <a:ea typeface="Calibri"/>
                <a:cs typeface="Calibri"/>
                <a:sym typeface="Calibri"/>
              </a:rPr>
              <a:t>ROLL NO: </a:t>
            </a:r>
            <a:r>
              <a:rPr lang="en-IN" sz="2400">
                <a:solidFill>
                  <a:schemeClr val="dk1"/>
                </a:solidFill>
                <a:latin typeface="Calibri"/>
                <a:ea typeface="Calibri"/>
                <a:cs typeface="Calibri"/>
                <a:sym typeface="Calibri"/>
              </a:rPr>
              <a:t>22BM03</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b="1" lang="en-IN" sz="2400">
                <a:solidFill>
                  <a:schemeClr val="dk1"/>
                </a:solidFill>
                <a:latin typeface="Calibri"/>
                <a:ea typeface="Calibri"/>
                <a:cs typeface="Calibri"/>
                <a:sym typeface="Calibri"/>
              </a:rPr>
              <a:t>REGISTER NUMBER: </a:t>
            </a:r>
            <a:r>
              <a:rPr lang="en-IN" sz="2400">
                <a:solidFill>
                  <a:schemeClr val="dk1"/>
                </a:solidFill>
                <a:latin typeface="Calibri"/>
                <a:ea typeface="Calibri"/>
                <a:cs typeface="Calibri"/>
                <a:sym typeface="Calibri"/>
              </a:rPr>
              <a:t>312218854</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b="1" lang="en-IN" sz="2400">
                <a:solidFill>
                  <a:schemeClr val="dk1"/>
                </a:solidFill>
                <a:latin typeface="Calibri"/>
                <a:ea typeface="Calibri"/>
                <a:cs typeface="Calibri"/>
                <a:sym typeface="Calibri"/>
              </a:rPr>
              <a:t>NAAN MUDHALVAN ID : 44EE22A53C9228FB7884D9C69F56A53C</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b="1" lang="en-IN" sz="2400">
                <a:solidFill>
                  <a:schemeClr val="dk1"/>
                </a:solidFill>
                <a:latin typeface="Calibri"/>
                <a:ea typeface="Calibri"/>
                <a:cs typeface="Calibri"/>
                <a:sym typeface="Calibri"/>
              </a:rPr>
              <a:t>DEPARTMENT: </a:t>
            </a:r>
            <a:r>
              <a:rPr lang="en-IN" sz="2400">
                <a:solidFill>
                  <a:schemeClr val="dk1"/>
                </a:solidFill>
                <a:latin typeface="Calibri"/>
                <a:ea typeface="Calibri"/>
                <a:cs typeface="Calibri"/>
                <a:sym typeface="Calibri"/>
              </a:rPr>
              <a:t>B.COM (Bank Management)</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b="1" lang="en-IN" sz="2400">
                <a:solidFill>
                  <a:schemeClr val="dk1"/>
                </a:solidFill>
                <a:latin typeface="Calibri"/>
                <a:ea typeface="Calibri"/>
                <a:cs typeface="Calibri"/>
                <a:sym typeface="Calibri"/>
              </a:rPr>
              <a:t>COLLEGE:</a:t>
            </a:r>
            <a:r>
              <a:rPr lang="en-IN" sz="2400">
                <a:solidFill>
                  <a:schemeClr val="dk1"/>
                </a:solidFill>
                <a:latin typeface="Calibri"/>
                <a:ea typeface="Calibri"/>
                <a:cs typeface="Calibri"/>
                <a:sym typeface="Calibri"/>
              </a:rPr>
              <a:t> AVICHI COLLEGE OF ARTS AND SCIENCE, VIRUGAMBAKKAM</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IN"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0"/>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227" name="Google Shape;227;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10"/>
          <p:cNvSpPr/>
          <p:nvPr/>
        </p:nvSpPr>
        <p:spPr>
          <a:xfrm>
            <a:off x="9496425" y="1417422"/>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 name="Google Shape;229;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30" name="Google Shape;230;p10"/>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231" name="Google Shape;231;p10"/>
          <p:cNvSpPr txBox="1"/>
          <p:nvPr>
            <p:ph type="title"/>
          </p:nvPr>
        </p:nvSpPr>
        <p:spPr>
          <a:xfrm>
            <a:off x="739775" y="654938"/>
            <a:ext cx="8480425" cy="6937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400" u="sng"/>
              <a:t>THE "WOW" IN OUR SOLUTION</a:t>
            </a:r>
            <a:endParaRPr sz="4400" u="sng"/>
          </a:p>
        </p:txBody>
      </p:sp>
      <p:sp>
        <p:nvSpPr>
          <p:cNvPr id="232" name="Google Shape;232;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33" name="Google Shape;233;p10"/>
          <p:cNvSpPr txBox="1"/>
          <p:nvPr/>
        </p:nvSpPr>
        <p:spPr>
          <a:xfrm>
            <a:off x="893762" y="1417422"/>
            <a:ext cx="8172450"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3200">
                <a:solidFill>
                  <a:schemeClr val="dk1"/>
                </a:solidFill>
                <a:latin typeface="Times New Roman"/>
                <a:ea typeface="Times New Roman"/>
                <a:cs typeface="Times New Roman"/>
                <a:sym typeface="Times New Roman"/>
              </a:rPr>
              <a:t>PERFORMANCE CATEGORY LEVEL :  </a:t>
            </a:r>
            <a:r>
              <a:rPr b="1" lang="en-IN" sz="3200">
                <a:solidFill>
                  <a:schemeClr val="dk1"/>
                </a:solidFill>
                <a:latin typeface="Times New Roman"/>
                <a:ea typeface="Times New Roman"/>
                <a:cs typeface="Times New Roman"/>
                <a:sym typeface="Times New Roman"/>
              </a:rPr>
              <a:t>=IFS(Z3&gt;=5,"VERY HIGH",Z3&gt;=4,"HIGH",Z3&gt;=3,"MEDIUM",Z3&gt;=2,"POOR",Z3&gt;=1,"VERY POOR")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1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39" name="Google Shape;239;p11"/>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40" name="Google Shape;240;p11"/>
          <p:cNvSpPr txBox="1"/>
          <p:nvPr/>
        </p:nvSpPr>
        <p:spPr>
          <a:xfrm>
            <a:off x="752475" y="146046"/>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IN" sz="4800" u="sng">
                <a:solidFill>
                  <a:schemeClr val="dk1"/>
                </a:solidFill>
                <a:latin typeface="Trebuchet MS"/>
                <a:ea typeface="Trebuchet MS"/>
                <a:cs typeface="Trebuchet MS"/>
                <a:sym typeface="Trebuchet MS"/>
              </a:rPr>
              <a:t>MODELLING</a:t>
            </a:r>
            <a:endParaRPr sz="4800" u="sng">
              <a:solidFill>
                <a:schemeClr val="dk1"/>
              </a:solidFill>
              <a:latin typeface="Trebuchet MS"/>
              <a:ea typeface="Trebuchet MS"/>
              <a:cs typeface="Trebuchet MS"/>
              <a:sym typeface="Trebuchet MS"/>
            </a:endParaRPr>
          </a:p>
        </p:txBody>
      </p:sp>
      <p:sp>
        <p:nvSpPr>
          <p:cNvPr id="241" name="Google Shape;241;p11"/>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p11"/>
          <p:cNvSpPr txBox="1"/>
          <p:nvPr/>
        </p:nvSpPr>
        <p:spPr>
          <a:xfrm>
            <a:off x="457201" y="973663"/>
            <a:ext cx="9448800" cy="5693866"/>
          </a:xfrm>
          <a:prstGeom prst="rect">
            <a:avLst/>
          </a:prstGeom>
          <a:noFill/>
          <a:ln>
            <a:noFill/>
          </a:ln>
        </p:spPr>
        <p:txBody>
          <a:bodyPr anchorCtr="0" anchor="t" bIns="45700" lIns="91425" spcFirstLastPara="1" rIns="91425" wrap="square" tIns="45700">
            <a:spAutoFit/>
          </a:bodyPr>
          <a:lstStyle/>
          <a:p>
            <a:pPr indent="-514350" lvl="0" marL="514350" marR="0" rtl="0" algn="just">
              <a:spcBef>
                <a:spcPts val="0"/>
              </a:spcBef>
              <a:spcAft>
                <a:spcPts val="0"/>
              </a:spcAft>
              <a:buClr>
                <a:schemeClr val="dk1"/>
              </a:buClr>
              <a:buSzPts val="2800"/>
              <a:buFont typeface="Times New Roman"/>
              <a:buAutoNum type="arabicPeriod"/>
            </a:pPr>
            <a:r>
              <a:rPr b="1" lang="en-IN" sz="2800">
                <a:solidFill>
                  <a:schemeClr val="dk1"/>
                </a:solidFill>
                <a:latin typeface="Times New Roman"/>
                <a:ea typeface="Times New Roman"/>
                <a:cs typeface="Times New Roman"/>
                <a:sym typeface="Times New Roman"/>
              </a:rPr>
              <a:t>Data Preparation: </a:t>
            </a:r>
            <a:r>
              <a:rPr lang="en-IN" sz="2800">
                <a:solidFill>
                  <a:schemeClr val="dk1"/>
                </a:solidFill>
                <a:latin typeface="Times New Roman"/>
                <a:ea typeface="Times New Roman"/>
                <a:cs typeface="Times New Roman"/>
                <a:sym typeface="Times New Roman"/>
              </a:rPr>
              <a:t>Compile employee performance data from various sources, such as performance reviews, productivity metrics, and attendance records. Ensure data is clean and structured, with relevant fields such as employee names, performance scores, departments, and review periods.</a:t>
            </a:r>
            <a:endParaRPr/>
          </a:p>
          <a:p>
            <a:pPr indent="-514350" lvl="0" marL="514350" marR="0" rtl="0" algn="just">
              <a:spcBef>
                <a:spcPts val="0"/>
              </a:spcBef>
              <a:spcAft>
                <a:spcPts val="0"/>
              </a:spcAft>
              <a:buClr>
                <a:schemeClr val="dk1"/>
              </a:buClr>
              <a:buSzPts val="2800"/>
              <a:buFont typeface="Times New Roman"/>
              <a:buAutoNum type="arabicPeriod"/>
            </a:pPr>
            <a:r>
              <a:rPr b="1" lang="en-IN" sz="2800">
                <a:solidFill>
                  <a:schemeClr val="dk1"/>
                </a:solidFill>
                <a:latin typeface="Times New Roman"/>
                <a:ea typeface="Times New Roman"/>
                <a:cs typeface="Times New Roman"/>
                <a:sym typeface="Times New Roman"/>
              </a:rPr>
              <a:t>Creating Pivot Tables: </a:t>
            </a:r>
            <a:r>
              <a:rPr lang="en-IN" sz="2800">
                <a:solidFill>
                  <a:schemeClr val="dk1"/>
                </a:solidFill>
                <a:latin typeface="Times New Roman"/>
                <a:ea typeface="Times New Roman"/>
                <a:cs typeface="Times New Roman"/>
                <a:sym typeface="Times New Roman"/>
              </a:rPr>
              <a:t>Use Pivot Tables to aggregate and summarize performance data. Key features include, </a:t>
            </a:r>
            <a:r>
              <a:rPr b="1" i="1" lang="en-IN" sz="2800">
                <a:solidFill>
                  <a:schemeClr val="dk1"/>
                </a:solidFill>
                <a:latin typeface="Times New Roman"/>
                <a:ea typeface="Times New Roman"/>
                <a:cs typeface="Times New Roman"/>
                <a:sym typeface="Times New Roman"/>
              </a:rPr>
              <a:t>Rows and Columns:</a:t>
            </a:r>
            <a:r>
              <a:rPr lang="en-IN" sz="2800">
                <a:solidFill>
                  <a:schemeClr val="dk1"/>
                </a:solidFill>
                <a:latin typeface="Times New Roman"/>
                <a:ea typeface="Times New Roman"/>
                <a:cs typeface="Times New Roman"/>
                <a:sym typeface="Times New Roman"/>
              </a:rPr>
              <a:t> Define how to categorize data (e.g., by employee, department, or performance period).</a:t>
            </a:r>
            <a:r>
              <a:rPr b="1" i="1" lang="en-IN" sz="2800">
                <a:solidFill>
                  <a:schemeClr val="dk1"/>
                </a:solidFill>
                <a:latin typeface="Times New Roman"/>
                <a:ea typeface="Times New Roman"/>
                <a:cs typeface="Times New Roman"/>
                <a:sym typeface="Times New Roman"/>
              </a:rPr>
              <a:t>Values:</a:t>
            </a:r>
            <a:r>
              <a:rPr lang="en-IN" sz="2800">
                <a:solidFill>
                  <a:schemeClr val="dk1"/>
                </a:solidFill>
                <a:latin typeface="Times New Roman"/>
                <a:ea typeface="Times New Roman"/>
                <a:cs typeface="Times New Roman"/>
                <a:sym typeface="Times New Roman"/>
              </a:rPr>
              <a:t> Set up calculations to analyze performance metrics (e.g., average scores, total hours worked). </a:t>
            </a:r>
            <a:r>
              <a:rPr b="1" i="1" lang="en-IN" sz="2800">
                <a:solidFill>
                  <a:schemeClr val="dk1"/>
                </a:solidFill>
                <a:latin typeface="Times New Roman"/>
                <a:ea typeface="Times New Roman"/>
                <a:cs typeface="Times New Roman"/>
                <a:sym typeface="Times New Roman"/>
              </a:rPr>
              <a:t>Filters: </a:t>
            </a:r>
            <a:r>
              <a:rPr lang="en-IN" sz="2800">
                <a:solidFill>
                  <a:schemeClr val="dk1"/>
                </a:solidFill>
                <a:latin typeface="Times New Roman"/>
                <a:ea typeface="Times New Roman"/>
                <a:cs typeface="Times New Roman"/>
                <a:sym typeface="Times New Roman"/>
              </a:rPr>
              <a:t>Apply filters to focus on specific subsets of data (e.g., high performers, specific departments).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48" name="Google Shape;248;p12"/>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49" name="Google Shape;249;p12"/>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50" name="Google Shape;250;p12"/>
          <p:cNvSpPr txBox="1"/>
          <p:nvPr/>
        </p:nvSpPr>
        <p:spPr>
          <a:xfrm>
            <a:off x="752475" y="146046"/>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IN" sz="4800" u="sng">
                <a:solidFill>
                  <a:schemeClr val="dk1"/>
                </a:solidFill>
                <a:latin typeface="Trebuchet MS"/>
                <a:ea typeface="Trebuchet MS"/>
                <a:cs typeface="Trebuchet MS"/>
                <a:sym typeface="Trebuchet MS"/>
              </a:rPr>
              <a:t>MODELLING</a:t>
            </a:r>
            <a:endParaRPr sz="4800" u="sng">
              <a:solidFill>
                <a:schemeClr val="dk1"/>
              </a:solidFill>
              <a:latin typeface="Trebuchet MS"/>
              <a:ea typeface="Trebuchet MS"/>
              <a:cs typeface="Trebuchet MS"/>
              <a:sym typeface="Trebuchet MS"/>
            </a:endParaRPr>
          </a:p>
        </p:txBody>
      </p:sp>
      <p:sp>
        <p:nvSpPr>
          <p:cNvPr id="251" name="Google Shape;251;p12"/>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 name="Google Shape;252;p12"/>
          <p:cNvSpPr txBox="1"/>
          <p:nvPr/>
        </p:nvSpPr>
        <p:spPr>
          <a:xfrm>
            <a:off x="381000" y="982341"/>
            <a:ext cx="9331325" cy="5509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3200">
                <a:solidFill>
                  <a:schemeClr val="dk1"/>
                </a:solidFill>
                <a:latin typeface="Times New Roman"/>
                <a:ea typeface="Times New Roman"/>
                <a:cs typeface="Times New Roman"/>
                <a:sym typeface="Times New Roman"/>
              </a:rPr>
              <a:t>3. Analysis and Visualization: </a:t>
            </a:r>
            <a:r>
              <a:rPr lang="en-IN" sz="3200">
                <a:solidFill>
                  <a:schemeClr val="dk1"/>
                </a:solidFill>
                <a:latin typeface="Times New Roman"/>
                <a:ea typeface="Times New Roman"/>
                <a:cs typeface="Times New Roman"/>
                <a:sym typeface="Times New Roman"/>
              </a:rPr>
              <a:t>Generate Pivot Charts to visually represent performance trends and comparisons. Create dashboards for an at-a-glance overview of key performance indicators.</a:t>
            </a:r>
            <a:endParaRPr/>
          </a:p>
          <a:p>
            <a:pPr indent="0" lvl="0" marL="0" marR="0" rtl="0" algn="just">
              <a:spcBef>
                <a:spcPts val="0"/>
              </a:spcBef>
              <a:spcAft>
                <a:spcPts val="0"/>
              </a:spcAft>
              <a:buNone/>
            </a:pPr>
            <a:r>
              <a:t/>
            </a:r>
            <a:endParaRPr sz="32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IN" sz="3200">
                <a:solidFill>
                  <a:schemeClr val="dk1"/>
                </a:solidFill>
                <a:latin typeface="Times New Roman"/>
                <a:ea typeface="Times New Roman"/>
                <a:cs typeface="Times New Roman"/>
                <a:sym typeface="Times New Roman"/>
              </a:rPr>
              <a:t>4. Insights and Recommendations:</a:t>
            </a:r>
            <a:r>
              <a:rPr lang="en-IN" sz="3200">
                <a:solidFill>
                  <a:schemeClr val="dk1"/>
                </a:solidFill>
                <a:latin typeface="Times New Roman"/>
                <a:ea typeface="Times New Roman"/>
                <a:cs typeface="Times New Roman"/>
                <a:sym typeface="Times New Roman"/>
              </a:rPr>
              <a:t> Identify patterns and anomalies in employee performance. Generate actionable insights to support decisions on promotions, training needs, and performance improvement strategies.</a:t>
            </a:r>
            <a:endParaRPr/>
          </a:p>
          <a:p>
            <a:pPr indent="0" lvl="0" marL="0" marR="0" rtl="0" algn="just">
              <a:spcBef>
                <a:spcPts val="0"/>
              </a:spcBef>
              <a:spcAft>
                <a:spcPts val="0"/>
              </a:spcAft>
              <a:buNone/>
            </a:pPr>
            <a:r>
              <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13"/>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58" name="Google Shape;258;p13"/>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u="sng"/>
              <a:t>RESULTS</a:t>
            </a:r>
            <a:endParaRPr/>
          </a:p>
        </p:txBody>
      </p:sp>
      <p:sp>
        <p:nvSpPr>
          <p:cNvPr id="259" name="Google Shape;259;p13"/>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graphicFrame>
        <p:nvGraphicFramePr>
          <p:cNvPr id="260" name="Google Shape;260;p13"/>
          <p:cNvGraphicFramePr/>
          <p:nvPr/>
        </p:nvGraphicFramePr>
        <p:xfrm>
          <a:off x="152400" y="1090778"/>
          <a:ext cx="11887200" cy="5534025"/>
        </p:xfrm>
        <a:graphic>
          <a:graphicData uri="http://schemas.openxmlformats.org/drawingml/2006/chart">
            <c:chart r:id="rId4"/>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4"/>
          <p:cNvSpPr txBox="1"/>
          <p:nvPr/>
        </p:nvSpPr>
        <p:spPr>
          <a:xfrm>
            <a:off x="762000" y="228600"/>
            <a:ext cx="4578668" cy="752129"/>
          </a:xfrm>
          <a:prstGeom prst="rect">
            <a:avLst/>
          </a:prstGeom>
          <a:noFill/>
          <a:ln>
            <a:noFill/>
          </a:ln>
        </p:spPr>
        <p:txBody>
          <a:bodyPr anchorCtr="0" anchor="t" bIns="0" lIns="0" spcFirstLastPara="1" rIns="0" wrap="square" tIns="13325">
            <a:spAutoFit/>
          </a:bodyPr>
          <a:lstStyle/>
          <a:p>
            <a:pPr indent="0" lvl="0" marL="12700" marR="0" rtl="0" algn="l">
              <a:spcBef>
                <a:spcPts val="0"/>
              </a:spcBef>
              <a:spcAft>
                <a:spcPts val="0"/>
              </a:spcAft>
              <a:buNone/>
            </a:pPr>
            <a:r>
              <a:rPr b="1" i="0" lang="en-IN" sz="4800" u="sng">
                <a:solidFill>
                  <a:schemeClr val="dk1"/>
                </a:solidFill>
                <a:latin typeface="Trebuchet MS"/>
                <a:ea typeface="Trebuchet MS"/>
                <a:cs typeface="Trebuchet MS"/>
                <a:sym typeface="Trebuchet MS"/>
              </a:rPr>
              <a:t>CONCLUSION</a:t>
            </a:r>
            <a:endParaRPr/>
          </a:p>
        </p:txBody>
      </p:sp>
      <p:sp>
        <p:nvSpPr>
          <p:cNvPr id="266" name="Google Shape;266;p14"/>
          <p:cNvSpPr txBox="1"/>
          <p:nvPr/>
        </p:nvSpPr>
        <p:spPr>
          <a:xfrm>
            <a:off x="609600" y="1137572"/>
            <a:ext cx="9296400" cy="563231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400">
                <a:solidFill>
                  <a:schemeClr val="dk1"/>
                </a:solidFill>
                <a:latin typeface="Times New Roman"/>
                <a:ea typeface="Times New Roman"/>
                <a:cs typeface="Times New Roman"/>
                <a:sym typeface="Times New Roman"/>
              </a:rPr>
              <a:t>Using Pivot Tables in Excel for employee performance analysis offers a powerful and efficient way to handle and interpret complex data. By leveraging this tool, organizations can transform raw performance data into meaningful insights that drive strategic HR decisions. Excel Pivot Tables are a valuable tool for employee performance analysis, providing a streamlined approach to data analysis, visualization, and decision-making. By implementing this method, organizations can achieve a more accurate and actionable understanding of employee performance, ultimately contributing to enhanced organizational effectiveness and employee satisfaction. Key Points:</a:t>
            </a:r>
            <a:endParaRPr/>
          </a:p>
          <a:p>
            <a:pPr indent="-171450" lvl="0" marL="171450" marR="0" rtl="0" algn="just">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Enhanced Data Organization</a:t>
            </a:r>
            <a:endParaRPr/>
          </a:p>
          <a:p>
            <a:pPr indent="-171450" lvl="0" marL="171450" marR="0" rtl="0" algn="just">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Dynamic Analysis</a:t>
            </a:r>
            <a:endParaRPr/>
          </a:p>
          <a:p>
            <a:pPr indent="-171450" lvl="0" marL="171450" marR="0" rtl="0" algn="just">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Improved Decision-Making</a:t>
            </a:r>
            <a:endParaRPr/>
          </a:p>
          <a:p>
            <a:pPr indent="-171450" lvl="0" marL="171450" marR="0" rtl="0" algn="just">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Effective Visualization</a:t>
            </a:r>
            <a:endParaRPr/>
          </a:p>
          <a:p>
            <a:pPr indent="-171450" lvl="0" marL="171450" marR="0" rtl="0" algn="just">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Time Efficiency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u="sng"/>
              <a:t>PROJECT TITLE</a:t>
            </a:r>
            <a:endParaRPr sz="4250" u="sng"/>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91" name="Google Shape;91;p2"/>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3"/>
          <p:cNvGrpSpPr/>
          <p:nvPr/>
        </p:nvGrpSpPr>
        <p:grpSpPr>
          <a:xfrm>
            <a:off x="7448612" y="0"/>
            <a:ext cx="4743796" cy="6858466"/>
            <a:chOff x="7448612" y="0"/>
            <a:chExt cx="4743796" cy="6858466"/>
          </a:xfrm>
        </p:grpSpPr>
        <p:sp>
          <p:nvSpPr>
            <p:cNvPr id="98" name="Google Shape;98;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u="sng"/>
              <a:t>AGENDA</a:t>
            </a:r>
            <a:endParaRPr/>
          </a:p>
        </p:txBody>
      </p:sp>
      <p:sp>
        <p:nvSpPr>
          <p:cNvPr id="116" name="Google Shape;116;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17" name="Google Shape;117;p3"/>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 Problem Statement</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 Project Overview</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 End Users</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 Our Solution and Proposition</a:t>
            </a:r>
            <a:endParaRPr/>
          </a:p>
          <a:p>
            <a:pPr indent="-177800" lvl="0" marL="0" marR="0" rtl="0" algn="l">
              <a:spcBef>
                <a:spcPts val="0"/>
              </a:spcBef>
              <a:spcAft>
                <a:spcPts val="0"/>
              </a:spcAft>
              <a:buClr>
                <a:srgbClr val="0D0D0D"/>
              </a:buClr>
              <a:buSzPts val="2800"/>
              <a:buFont typeface="Calibri"/>
              <a:buAutoNum type="arabicPeriod"/>
            </a:pPr>
            <a:r>
              <a:rPr lang="en-IN" sz="2800">
                <a:solidFill>
                  <a:srgbClr val="0D0D0D"/>
                </a:solidFill>
                <a:latin typeface="Times New Roman"/>
                <a:ea typeface="Times New Roman"/>
                <a:cs typeface="Times New Roman"/>
                <a:sym typeface="Times New Roman"/>
              </a:rPr>
              <a:t> 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 Modelling Approach</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 Results and </a:t>
            </a:r>
            <a:r>
              <a:rPr lang="en-IN"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 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4"/>
          <p:cNvGrpSpPr/>
          <p:nvPr/>
        </p:nvGrpSpPr>
        <p:grpSpPr>
          <a:xfrm>
            <a:off x="7991475" y="2933700"/>
            <a:ext cx="2762250" cy="3257550"/>
            <a:chOff x="7991475" y="2933700"/>
            <a:chExt cx="2762250" cy="3257550"/>
          </a:xfrm>
        </p:grpSpPr>
        <p:sp>
          <p:nvSpPr>
            <p:cNvPr id="123" name="Google Shape;123;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6" name="Google Shape;126;p4"/>
          <p:cNvSpPr txBox="1"/>
          <p:nvPr>
            <p:ph type="title"/>
          </p:nvPr>
        </p:nvSpPr>
        <p:spPr>
          <a:xfrm>
            <a:off x="834072" y="844553"/>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u="sng"/>
              <a:t>PROBLEM	STATEMENT</a:t>
            </a:r>
            <a:endParaRPr sz="4250" u="sng"/>
          </a:p>
        </p:txBody>
      </p:sp>
      <p:pic>
        <p:nvPicPr>
          <p:cNvPr id="127" name="Google Shape;127;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8" name="Google Shape;128;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29" name="Google Shape;129;p4"/>
          <p:cNvSpPr txBox="1"/>
          <p:nvPr/>
        </p:nvSpPr>
        <p:spPr>
          <a:xfrm>
            <a:off x="817721" y="1828800"/>
            <a:ext cx="7173754" cy="255454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3200">
                <a:solidFill>
                  <a:schemeClr val="dk1"/>
                </a:solidFill>
                <a:latin typeface="Times New Roman"/>
                <a:ea typeface="Times New Roman"/>
                <a:cs typeface="Times New Roman"/>
                <a:sym typeface="Times New Roman"/>
              </a:rPr>
              <a:t>To analyze and evaluate employee performance using Microsoft Excel's Pivot Table feature, providing actionable insights to support performance management decisions.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pSp>
        <p:nvGrpSpPr>
          <p:cNvPr id="134" name="Google Shape;134;p5"/>
          <p:cNvGrpSpPr/>
          <p:nvPr/>
        </p:nvGrpSpPr>
        <p:grpSpPr>
          <a:xfrm>
            <a:off x="8658225" y="2647950"/>
            <a:ext cx="3533775" cy="3810000"/>
            <a:chOff x="8658225" y="2647950"/>
            <a:chExt cx="3533775" cy="3810000"/>
          </a:xfrm>
        </p:grpSpPr>
        <p:sp>
          <p:nvSpPr>
            <p:cNvPr id="135" name="Google Shape;135;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7" name="Google Shape;137;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8" name="Google Shape;138;p5"/>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u="sng"/>
              <a:t>PROJECT	OVERVIEW</a:t>
            </a:r>
            <a:endParaRPr sz="4250" u="sng"/>
          </a:p>
        </p:txBody>
      </p:sp>
      <p:pic>
        <p:nvPicPr>
          <p:cNvPr id="139" name="Google Shape;139;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0" name="Google Shape;140;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41" name="Google Shape;141;p5"/>
          <p:cNvSpPr txBox="1"/>
          <p:nvPr/>
        </p:nvSpPr>
        <p:spPr>
          <a:xfrm>
            <a:off x="781253" y="1664077"/>
            <a:ext cx="7173754" cy="35394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3200">
                <a:solidFill>
                  <a:schemeClr val="dk1"/>
                </a:solidFill>
                <a:latin typeface="Times New Roman"/>
                <a:ea typeface="Times New Roman"/>
                <a:cs typeface="Times New Roman"/>
                <a:sym typeface="Times New Roman"/>
              </a:rPr>
              <a:t>This approach leverages Pivot Tables in Excel to summarize, analyze, and visualize employee performance data. By organizing data into a dynamic and interactive format, users can easily identify trends, performance metrics, and key insights.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6"/>
          <p:cNvSpPr txBox="1"/>
          <p:nvPr>
            <p:ph type="title"/>
          </p:nvPr>
        </p:nvSpPr>
        <p:spPr>
          <a:xfrm>
            <a:off x="735273" y="228600"/>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3200" u="sng"/>
              <a:t>WHO ARE THE END USERS?</a:t>
            </a:r>
            <a:endParaRPr sz="3200" u="sng"/>
          </a:p>
        </p:txBody>
      </p:sp>
      <p:pic>
        <p:nvPicPr>
          <p:cNvPr id="149" name="Google Shape;149;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0" name="Google Shape;150;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grpSp>
        <p:nvGrpSpPr>
          <p:cNvPr id="151" name="Google Shape;151;p6"/>
          <p:cNvGrpSpPr/>
          <p:nvPr/>
        </p:nvGrpSpPr>
        <p:grpSpPr>
          <a:xfrm>
            <a:off x="768291" y="903703"/>
            <a:ext cx="8750416" cy="5756858"/>
            <a:chOff x="463491" y="4544"/>
            <a:chExt cx="8750416" cy="5756858"/>
          </a:xfrm>
        </p:grpSpPr>
        <p:sp>
          <p:nvSpPr>
            <p:cNvPr id="152" name="Google Shape;152;p6"/>
            <p:cNvSpPr/>
            <p:nvPr/>
          </p:nvSpPr>
          <p:spPr>
            <a:xfrm>
              <a:off x="463491" y="4544"/>
              <a:ext cx="1519325" cy="1134144"/>
            </a:xfrm>
            <a:prstGeom prst="round2SameRect">
              <a:avLst>
                <a:gd fmla="val 8000" name="adj1"/>
                <a:gd fmla="val 0" name="adj2"/>
              </a:avLst>
            </a:prstGeom>
            <a:blipFill rotWithShape="1">
              <a:blip r:embed="rId4">
                <a:alphaModFix/>
              </a:blip>
              <a:stretch>
                <a:fillRect b="0" l="0" r="0" t="0"/>
              </a:stretch>
            </a:blip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
            <p:cNvSpPr/>
            <p:nvPr/>
          </p:nvSpPr>
          <p:spPr>
            <a:xfrm>
              <a:off x="463491" y="1138688"/>
              <a:ext cx="1519325" cy="487682"/>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txBox="1"/>
            <p:nvPr/>
          </p:nvSpPr>
          <p:spPr>
            <a:xfrm>
              <a:off x="463491" y="1138688"/>
              <a:ext cx="1069947" cy="487682"/>
            </a:xfrm>
            <a:prstGeom prst="rect">
              <a:avLst/>
            </a:prstGeom>
            <a:noFill/>
            <a:ln>
              <a:noFill/>
            </a:ln>
          </p:spPr>
          <p:txBody>
            <a:bodyPr anchorCtr="0" anchor="ctr" bIns="0" lIns="41900" spcFirstLastPara="1" rIns="13950" wrap="square" tIns="0">
              <a:noAutofit/>
            </a:bodyPr>
            <a:lstStyle/>
            <a:p>
              <a:pPr indent="0" lvl="0" marL="0" marR="0" rtl="0" algn="l">
                <a:lnSpc>
                  <a:spcPct val="90000"/>
                </a:lnSpc>
                <a:spcBef>
                  <a:spcPts val="0"/>
                </a:spcBef>
                <a:spcAft>
                  <a:spcPts val="0"/>
                </a:spcAft>
                <a:buClr>
                  <a:schemeClr val="lt1"/>
                </a:buClr>
                <a:buSzPts val="1100"/>
                <a:buFont typeface="Calibri"/>
                <a:buNone/>
              </a:pPr>
              <a:r>
                <a:rPr lang="en-IN" sz="1100">
                  <a:solidFill>
                    <a:schemeClr val="lt1"/>
                  </a:solidFill>
                  <a:latin typeface="Calibri"/>
                  <a:ea typeface="Calibri"/>
                  <a:cs typeface="Calibri"/>
                  <a:sym typeface="Calibri"/>
                </a:rPr>
                <a:t>Management</a:t>
              </a:r>
              <a:endParaRPr/>
            </a:p>
          </p:txBody>
        </p:sp>
        <p:sp>
          <p:nvSpPr>
            <p:cNvPr id="155" name="Google Shape;155;p6"/>
            <p:cNvSpPr/>
            <p:nvPr/>
          </p:nvSpPr>
          <p:spPr>
            <a:xfrm>
              <a:off x="1576417" y="1216152"/>
              <a:ext cx="531763" cy="531763"/>
            </a:xfrm>
            <a:prstGeom prst="ellipse">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
            <p:cNvSpPr/>
            <p:nvPr/>
          </p:nvSpPr>
          <p:spPr>
            <a:xfrm>
              <a:off x="2239923" y="4544"/>
              <a:ext cx="1519325" cy="1134144"/>
            </a:xfrm>
            <a:prstGeom prst="round2SameRect">
              <a:avLst>
                <a:gd fmla="val 8000" name="adj1"/>
                <a:gd fmla="val 0" name="adj2"/>
              </a:avLst>
            </a:prstGeom>
            <a:blipFill rotWithShape="1">
              <a:blip r:embed="rId5">
                <a:alphaModFix/>
              </a:blip>
              <a:stretch>
                <a:fillRect b="0" l="0" r="0" t="0"/>
              </a:stretch>
            </a:blip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
            <p:cNvSpPr/>
            <p:nvPr/>
          </p:nvSpPr>
          <p:spPr>
            <a:xfrm>
              <a:off x="2239923" y="1138688"/>
              <a:ext cx="1519325" cy="487682"/>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txBox="1"/>
            <p:nvPr/>
          </p:nvSpPr>
          <p:spPr>
            <a:xfrm>
              <a:off x="2239923" y="1138688"/>
              <a:ext cx="1069947" cy="487682"/>
            </a:xfrm>
            <a:prstGeom prst="rect">
              <a:avLst/>
            </a:prstGeom>
            <a:noFill/>
            <a:ln>
              <a:noFill/>
            </a:ln>
          </p:spPr>
          <p:txBody>
            <a:bodyPr anchorCtr="0" anchor="ctr" bIns="0" lIns="41900" spcFirstLastPara="1" rIns="13950" wrap="square" tIns="0">
              <a:noAutofit/>
            </a:bodyPr>
            <a:lstStyle/>
            <a:p>
              <a:pPr indent="0" lvl="0" marL="0" marR="0" rtl="0" algn="l">
                <a:lnSpc>
                  <a:spcPct val="90000"/>
                </a:lnSpc>
                <a:spcBef>
                  <a:spcPts val="0"/>
                </a:spcBef>
                <a:spcAft>
                  <a:spcPts val="0"/>
                </a:spcAft>
                <a:buClr>
                  <a:schemeClr val="lt1"/>
                </a:buClr>
                <a:buSzPts val="1100"/>
                <a:buFont typeface="Calibri"/>
                <a:buNone/>
              </a:pPr>
              <a:r>
                <a:rPr lang="en-IN" sz="1100">
                  <a:solidFill>
                    <a:schemeClr val="lt1"/>
                  </a:solidFill>
                  <a:latin typeface="Calibri"/>
                  <a:ea typeface="Calibri"/>
                  <a:cs typeface="Calibri"/>
                  <a:sym typeface="Calibri"/>
                </a:rPr>
                <a:t>Managers</a:t>
              </a:r>
              <a:endParaRPr/>
            </a:p>
          </p:txBody>
        </p:sp>
        <p:sp>
          <p:nvSpPr>
            <p:cNvPr id="159" name="Google Shape;159;p6"/>
            <p:cNvSpPr/>
            <p:nvPr/>
          </p:nvSpPr>
          <p:spPr>
            <a:xfrm>
              <a:off x="3352849" y="1216152"/>
              <a:ext cx="531763" cy="531763"/>
            </a:xfrm>
            <a:prstGeom prst="ellipse">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
            <p:cNvSpPr/>
            <p:nvPr/>
          </p:nvSpPr>
          <p:spPr>
            <a:xfrm>
              <a:off x="4016354" y="4544"/>
              <a:ext cx="1519325" cy="1134144"/>
            </a:xfrm>
            <a:prstGeom prst="round2SameRect">
              <a:avLst>
                <a:gd fmla="val 8000" name="adj1"/>
                <a:gd fmla="val 0" name="adj2"/>
              </a:avLst>
            </a:prstGeom>
            <a:blipFill rotWithShape="1">
              <a:blip r:embed="rId6">
                <a:alphaModFix/>
              </a:blip>
              <a:stretch>
                <a:fillRect b="0" l="0" r="0" t="0"/>
              </a:stretch>
            </a:blip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6"/>
            <p:cNvSpPr/>
            <p:nvPr/>
          </p:nvSpPr>
          <p:spPr>
            <a:xfrm>
              <a:off x="4016354" y="1138688"/>
              <a:ext cx="1519325" cy="487682"/>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6"/>
            <p:cNvSpPr txBox="1"/>
            <p:nvPr/>
          </p:nvSpPr>
          <p:spPr>
            <a:xfrm>
              <a:off x="4016354" y="1138688"/>
              <a:ext cx="1069947" cy="487682"/>
            </a:xfrm>
            <a:prstGeom prst="rect">
              <a:avLst/>
            </a:prstGeom>
            <a:noFill/>
            <a:ln>
              <a:noFill/>
            </a:ln>
          </p:spPr>
          <p:txBody>
            <a:bodyPr anchorCtr="0" anchor="ctr" bIns="0" lIns="41900" spcFirstLastPara="1" rIns="13950" wrap="square" tIns="0">
              <a:noAutofit/>
            </a:bodyPr>
            <a:lstStyle/>
            <a:p>
              <a:pPr indent="0" lvl="0" marL="0" marR="0" rtl="0" algn="l">
                <a:lnSpc>
                  <a:spcPct val="90000"/>
                </a:lnSpc>
                <a:spcBef>
                  <a:spcPts val="0"/>
                </a:spcBef>
                <a:spcAft>
                  <a:spcPts val="0"/>
                </a:spcAft>
                <a:buClr>
                  <a:schemeClr val="lt1"/>
                </a:buClr>
                <a:buSzPts val="1100"/>
                <a:buFont typeface="Calibri"/>
                <a:buNone/>
              </a:pPr>
              <a:r>
                <a:rPr lang="en-IN" sz="1100">
                  <a:solidFill>
                    <a:schemeClr val="lt1"/>
                  </a:solidFill>
                  <a:latin typeface="Calibri"/>
                  <a:ea typeface="Calibri"/>
                  <a:cs typeface="Calibri"/>
                  <a:sym typeface="Calibri"/>
                </a:rPr>
                <a:t>Directors</a:t>
              </a:r>
              <a:endParaRPr/>
            </a:p>
          </p:txBody>
        </p:sp>
        <p:sp>
          <p:nvSpPr>
            <p:cNvPr id="163" name="Google Shape;163;p6"/>
            <p:cNvSpPr/>
            <p:nvPr/>
          </p:nvSpPr>
          <p:spPr>
            <a:xfrm>
              <a:off x="5129281" y="1216152"/>
              <a:ext cx="531763" cy="531763"/>
            </a:xfrm>
            <a:prstGeom prst="ellipse">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
            <p:cNvSpPr/>
            <p:nvPr/>
          </p:nvSpPr>
          <p:spPr>
            <a:xfrm>
              <a:off x="5792786" y="4544"/>
              <a:ext cx="1519325" cy="1134144"/>
            </a:xfrm>
            <a:prstGeom prst="round2SameRect">
              <a:avLst>
                <a:gd fmla="val 8000" name="adj1"/>
                <a:gd fmla="val 0" name="adj2"/>
              </a:avLst>
            </a:prstGeom>
            <a:blipFill rotWithShape="1">
              <a:blip r:embed="rId7">
                <a:alphaModFix/>
              </a:blip>
              <a:stretch>
                <a:fillRect b="0" l="0" r="0" t="0"/>
              </a:stretch>
            </a:blip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
            <p:cNvSpPr/>
            <p:nvPr/>
          </p:nvSpPr>
          <p:spPr>
            <a:xfrm>
              <a:off x="5792786" y="1138688"/>
              <a:ext cx="1519325" cy="487682"/>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6"/>
            <p:cNvSpPr txBox="1"/>
            <p:nvPr/>
          </p:nvSpPr>
          <p:spPr>
            <a:xfrm>
              <a:off x="5792786" y="1138688"/>
              <a:ext cx="1069947" cy="487682"/>
            </a:xfrm>
            <a:prstGeom prst="rect">
              <a:avLst/>
            </a:prstGeom>
            <a:noFill/>
            <a:ln>
              <a:noFill/>
            </a:ln>
          </p:spPr>
          <p:txBody>
            <a:bodyPr anchorCtr="0" anchor="ctr" bIns="0" lIns="41900" spcFirstLastPara="1" rIns="13950" wrap="square" tIns="0">
              <a:noAutofit/>
            </a:bodyPr>
            <a:lstStyle/>
            <a:p>
              <a:pPr indent="0" lvl="0" marL="0" marR="0" rtl="0" algn="l">
                <a:lnSpc>
                  <a:spcPct val="90000"/>
                </a:lnSpc>
                <a:spcBef>
                  <a:spcPts val="0"/>
                </a:spcBef>
                <a:spcAft>
                  <a:spcPts val="0"/>
                </a:spcAft>
                <a:buClr>
                  <a:schemeClr val="lt1"/>
                </a:buClr>
                <a:buSzPts val="1100"/>
                <a:buFont typeface="Calibri"/>
                <a:buNone/>
              </a:pPr>
              <a:r>
                <a:rPr lang="en-IN" sz="1100">
                  <a:solidFill>
                    <a:schemeClr val="lt1"/>
                  </a:solidFill>
                  <a:latin typeface="Calibri"/>
                  <a:ea typeface="Calibri"/>
                  <a:cs typeface="Calibri"/>
                  <a:sym typeface="Calibri"/>
                </a:rPr>
                <a:t>Administrators</a:t>
              </a:r>
              <a:endParaRPr/>
            </a:p>
          </p:txBody>
        </p:sp>
        <p:sp>
          <p:nvSpPr>
            <p:cNvPr id="167" name="Google Shape;167;p6"/>
            <p:cNvSpPr/>
            <p:nvPr/>
          </p:nvSpPr>
          <p:spPr>
            <a:xfrm>
              <a:off x="6905713" y="1216152"/>
              <a:ext cx="531763" cy="531763"/>
            </a:xfrm>
            <a:prstGeom prst="ellipse">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
            <p:cNvSpPr/>
            <p:nvPr/>
          </p:nvSpPr>
          <p:spPr>
            <a:xfrm>
              <a:off x="7569218" y="4544"/>
              <a:ext cx="1519325" cy="1134144"/>
            </a:xfrm>
            <a:prstGeom prst="round2SameRect">
              <a:avLst>
                <a:gd fmla="val 8000" name="adj1"/>
                <a:gd fmla="val 0" name="adj2"/>
              </a:avLst>
            </a:prstGeom>
            <a:blipFill rotWithShape="1">
              <a:blip r:embed="rId8">
                <a:alphaModFix/>
              </a:blip>
              <a:stretch>
                <a:fillRect b="0" l="0" r="0" t="0"/>
              </a:stretch>
            </a:blip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
            <p:cNvSpPr/>
            <p:nvPr/>
          </p:nvSpPr>
          <p:spPr>
            <a:xfrm>
              <a:off x="7569218" y="1138688"/>
              <a:ext cx="1519325" cy="487682"/>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
            <p:cNvSpPr txBox="1"/>
            <p:nvPr/>
          </p:nvSpPr>
          <p:spPr>
            <a:xfrm>
              <a:off x="7569218" y="1138688"/>
              <a:ext cx="1069947" cy="487682"/>
            </a:xfrm>
            <a:prstGeom prst="rect">
              <a:avLst/>
            </a:prstGeom>
            <a:noFill/>
            <a:ln>
              <a:noFill/>
            </a:ln>
          </p:spPr>
          <p:txBody>
            <a:bodyPr anchorCtr="0" anchor="ctr" bIns="0" lIns="41900" spcFirstLastPara="1" rIns="13950" wrap="square" tIns="0">
              <a:noAutofit/>
            </a:bodyPr>
            <a:lstStyle/>
            <a:p>
              <a:pPr indent="0" lvl="0" marL="0" marR="0" rtl="0" algn="l">
                <a:lnSpc>
                  <a:spcPct val="90000"/>
                </a:lnSpc>
                <a:spcBef>
                  <a:spcPts val="0"/>
                </a:spcBef>
                <a:spcAft>
                  <a:spcPts val="0"/>
                </a:spcAft>
                <a:buClr>
                  <a:schemeClr val="lt1"/>
                </a:buClr>
                <a:buSzPts val="1100"/>
                <a:buFont typeface="Calibri"/>
                <a:buNone/>
              </a:pPr>
              <a:r>
                <a:rPr lang="en-IN" sz="1100">
                  <a:solidFill>
                    <a:schemeClr val="lt1"/>
                  </a:solidFill>
                  <a:latin typeface="Calibri"/>
                  <a:ea typeface="Calibri"/>
                  <a:cs typeface="Calibri"/>
                  <a:sym typeface="Calibri"/>
                </a:rPr>
                <a:t>Employers</a:t>
              </a:r>
              <a:endParaRPr/>
            </a:p>
          </p:txBody>
        </p:sp>
        <p:sp>
          <p:nvSpPr>
            <p:cNvPr id="171" name="Google Shape;171;p6"/>
            <p:cNvSpPr/>
            <p:nvPr/>
          </p:nvSpPr>
          <p:spPr>
            <a:xfrm>
              <a:off x="8682144" y="1216152"/>
              <a:ext cx="531763" cy="531763"/>
            </a:xfrm>
            <a:prstGeom prst="ellipse">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
            <p:cNvSpPr/>
            <p:nvPr/>
          </p:nvSpPr>
          <p:spPr>
            <a:xfrm>
              <a:off x="463491" y="2011288"/>
              <a:ext cx="1519325" cy="1134144"/>
            </a:xfrm>
            <a:prstGeom prst="round2SameRect">
              <a:avLst>
                <a:gd fmla="val 8000" name="adj1"/>
                <a:gd fmla="val 0" name="adj2"/>
              </a:avLst>
            </a:prstGeom>
            <a:blipFill rotWithShape="1">
              <a:blip r:embed="rId9">
                <a:alphaModFix/>
              </a:blip>
              <a:stretch>
                <a:fillRect b="0" l="0" r="0" t="0"/>
              </a:stretch>
            </a:blip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
            <p:cNvSpPr/>
            <p:nvPr/>
          </p:nvSpPr>
          <p:spPr>
            <a:xfrm>
              <a:off x="463491" y="3145432"/>
              <a:ext cx="1519325" cy="487682"/>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
            <p:cNvSpPr txBox="1"/>
            <p:nvPr/>
          </p:nvSpPr>
          <p:spPr>
            <a:xfrm>
              <a:off x="463491" y="3145432"/>
              <a:ext cx="1069947" cy="487682"/>
            </a:xfrm>
            <a:prstGeom prst="rect">
              <a:avLst/>
            </a:prstGeom>
            <a:noFill/>
            <a:ln>
              <a:noFill/>
            </a:ln>
          </p:spPr>
          <p:txBody>
            <a:bodyPr anchorCtr="0" anchor="ctr" bIns="0" lIns="41900" spcFirstLastPara="1" rIns="13950" wrap="square" tIns="0">
              <a:noAutofit/>
            </a:bodyPr>
            <a:lstStyle/>
            <a:p>
              <a:pPr indent="0" lvl="0" marL="0" marR="0" rtl="0" algn="l">
                <a:lnSpc>
                  <a:spcPct val="90000"/>
                </a:lnSpc>
                <a:spcBef>
                  <a:spcPts val="0"/>
                </a:spcBef>
                <a:spcAft>
                  <a:spcPts val="0"/>
                </a:spcAft>
                <a:buClr>
                  <a:schemeClr val="lt1"/>
                </a:buClr>
                <a:buSzPts val="1100"/>
                <a:buFont typeface="Calibri"/>
                <a:buNone/>
              </a:pPr>
              <a:r>
                <a:rPr lang="en-IN" sz="1100">
                  <a:solidFill>
                    <a:schemeClr val="lt1"/>
                  </a:solidFill>
                  <a:latin typeface="Calibri"/>
                  <a:ea typeface="Calibri"/>
                  <a:cs typeface="Calibri"/>
                  <a:sym typeface="Calibri"/>
                </a:rPr>
                <a:t>Employees</a:t>
              </a:r>
              <a:endParaRPr/>
            </a:p>
          </p:txBody>
        </p:sp>
        <p:sp>
          <p:nvSpPr>
            <p:cNvPr id="175" name="Google Shape;175;p6"/>
            <p:cNvSpPr/>
            <p:nvPr/>
          </p:nvSpPr>
          <p:spPr>
            <a:xfrm>
              <a:off x="1576417" y="3222896"/>
              <a:ext cx="531763" cy="531763"/>
            </a:xfrm>
            <a:prstGeom prst="ellipse">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
            <p:cNvSpPr/>
            <p:nvPr/>
          </p:nvSpPr>
          <p:spPr>
            <a:xfrm>
              <a:off x="2239923" y="2011288"/>
              <a:ext cx="1519325" cy="1134144"/>
            </a:xfrm>
            <a:prstGeom prst="round2SameRect">
              <a:avLst>
                <a:gd fmla="val 8000" name="adj1"/>
                <a:gd fmla="val 0" name="adj2"/>
              </a:avLst>
            </a:prstGeom>
            <a:blipFill rotWithShape="1">
              <a:blip r:embed="rId10">
                <a:alphaModFix/>
              </a:blip>
              <a:stretch>
                <a:fillRect b="0" l="0" r="0" t="0"/>
              </a:stretch>
            </a:blip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a:off x="2239923" y="3145432"/>
              <a:ext cx="1519325" cy="487682"/>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txBox="1"/>
            <p:nvPr/>
          </p:nvSpPr>
          <p:spPr>
            <a:xfrm>
              <a:off x="2239923" y="3145432"/>
              <a:ext cx="1069947" cy="487682"/>
            </a:xfrm>
            <a:prstGeom prst="rect">
              <a:avLst/>
            </a:prstGeom>
            <a:noFill/>
            <a:ln>
              <a:noFill/>
            </a:ln>
          </p:spPr>
          <p:txBody>
            <a:bodyPr anchorCtr="0" anchor="ctr" bIns="0" lIns="41900" spcFirstLastPara="1" rIns="13950" wrap="square" tIns="0">
              <a:noAutofit/>
            </a:bodyPr>
            <a:lstStyle/>
            <a:p>
              <a:pPr indent="0" lvl="0" marL="0" marR="0" rtl="0" algn="l">
                <a:lnSpc>
                  <a:spcPct val="90000"/>
                </a:lnSpc>
                <a:spcBef>
                  <a:spcPts val="0"/>
                </a:spcBef>
                <a:spcAft>
                  <a:spcPts val="0"/>
                </a:spcAft>
                <a:buClr>
                  <a:schemeClr val="lt1"/>
                </a:buClr>
                <a:buSzPts val="1100"/>
                <a:buFont typeface="Calibri"/>
                <a:buNone/>
              </a:pPr>
              <a:r>
                <a:rPr lang="en-IN" sz="1100">
                  <a:solidFill>
                    <a:schemeClr val="lt1"/>
                  </a:solidFill>
                  <a:latin typeface="Calibri"/>
                  <a:ea typeface="Calibri"/>
                  <a:cs typeface="Calibri"/>
                  <a:sym typeface="Calibri"/>
                </a:rPr>
                <a:t>Industries</a:t>
              </a:r>
              <a:endParaRPr/>
            </a:p>
          </p:txBody>
        </p:sp>
        <p:sp>
          <p:nvSpPr>
            <p:cNvPr id="179" name="Google Shape;179;p6"/>
            <p:cNvSpPr/>
            <p:nvPr/>
          </p:nvSpPr>
          <p:spPr>
            <a:xfrm>
              <a:off x="3352849" y="3222896"/>
              <a:ext cx="531763" cy="531763"/>
            </a:xfrm>
            <a:prstGeom prst="ellipse">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6"/>
            <p:cNvSpPr/>
            <p:nvPr/>
          </p:nvSpPr>
          <p:spPr>
            <a:xfrm>
              <a:off x="4016354" y="2011288"/>
              <a:ext cx="1519325" cy="1134144"/>
            </a:xfrm>
            <a:prstGeom prst="round2SameRect">
              <a:avLst>
                <a:gd fmla="val 8000" name="adj1"/>
                <a:gd fmla="val 0" name="adj2"/>
              </a:avLst>
            </a:prstGeom>
            <a:blipFill rotWithShape="1">
              <a:blip r:embed="rId11">
                <a:alphaModFix/>
              </a:blip>
              <a:stretch>
                <a:fillRect b="0" l="0" r="0" t="0"/>
              </a:stretch>
            </a:blip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6"/>
            <p:cNvSpPr/>
            <p:nvPr/>
          </p:nvSpPr>
          <p:spPr>
            <a:xfrm>
              <a:off x="4016354" y="3145432"/>
              <a:ext cx="1519325" cy="487682"/>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txBox="1"/>
            <p:nvPr/>
          </p:nvSpPr>
          <p:spPr>
            <a:xfrm>
              <a:off x="4016354" y="3145432"/>
              <a:ext cx="1069947" cy="487682"/>
            </a:xfrm>
            <a:prstGeom prst="rect">
              <a:avLst/>
            </a:prstGeom>
            <a:noFill/>
            <a:ln>
              <a:noFill/>
            </a:ln>
          </p:spPr>
          <p:txBody>
            <a:bodyPr anchorCtr="0" anchor="ctr" bIns="0" lIns="41900" spcFirstLastPara="1" rIns="13950" wrap="square" tIns="0">
              <a:noAutofit/>
            </a:bodyPr>
            <a:lstStyle/>
            <a:p>
              <a:pPr indent="0" lvl="0" marL="0" marR="0" rtl="0" algn="l">
                <a:lnSpc>
                  <a:spcPct val="90000"/>
                </a:lnSpc>
                <a:spcBef>
                  <a:spcPts val="0"/>
                </a:spcBef>
                <a:spcAft>
                  <a:spcPts val="0"/>
                </a:spcAft>
                <a:buClr>
                  <a:schemeClr val="lt1"/>
                </a:buClr>
                <a:buSzPts val="1100"/>
                <a:buFont typeface="Calibri"/>
                <a:buNone/>
              </a:pPr>
              <a:r>
                <a:rPr lang="en-IN" sz="1100">
                  <a:solidFill>
                    <a:schemeClr val="lt1"/>
                  </a:solidFill>
                  <a:latin typeface="Calibri"/>
                  <a:ea typeface="Calibri"/>
                  <a:cs typeface="Calibri"/>
                  <a:sym typeface="Calibri"/>
                </a:rPr>
                <a:t>Information Technology (IT) Sector</a:t>
              </a:r>
              <a:endParaRPr/>
            </a:p>
          </p:txBody>
        </p:sp>
        <p:sp>
          <p:nvSpPr>
            <p:cNvPr id="183" name="Google Shape;183;p6"/>
            <p:cNvSpPr/>
            <p:nvPr/>
          </p:nvSpPr>
          <p:spPr>
            <a:xfrm>
              <a:off x="5129281" y="3222896"/>
              <a:ext cx="531763" cy="531763"/>
            </a:xfrm>
            <a:prstGeom prst="ellipse">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
            <p:cNvSpPr/>
            <p:nvPr/>
          </p:nvSpPr>
          <p:spPr>
            <a:xfrm>
              <a:off x="5792786" y="2011288"/>
              <a:ext cx="1519325" cy="1134144"/>
            </a:xfrm>
            <a:prstGeom prst="round2SameRect">
              <a:avLst>
                <a:gd fmla="val 8000" name="adj1"/>
                <a:gd fmla="val 0" name="adj2"/>
              </a:avLst>
            </a:prstGeom>
            <a:blipFill rotWithShape="1">
              <a:blip r:embed="rId12">
                <a:alphaModFix/>
              </a:blip>
              <a:stretch>
                <a:fillRect b="0" l="0" r="0" t="0"/>
              </a:stretch>
            </a:blip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6"/>
            <p:cNvSpPr/>
            <p:nvPr/>
          </p:nvSpPr>
          <p:spPr>
            <a:xfrm>
              <a:off x="5792786" y="3145432"/>
              <a:ext cx="1519325" cy="487682"/>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txBox="1"/>
            <p:nvPr/>
          </p:nvSpPr>
          <p:spPr>
            <a:xfrm>
              <a:off x="5792786" y="3145432"/>
              <a:ext cx="1069947" cy="487682"/>
            </a:xfrm>
            <a:prstGeom prst="rect">
              <a:avLst/>
            </a:prstGeom>
            <a:noFill/>
            <a:ln>
              <a:noFill/>
            </a:ln>
          </p:spPr>
          <p:txBody>
            <a:bodyPr anchorCtr="0" anchor="ctr" bIns="0" lIns="41900" spcFirstLastPara="1" rIns="13950" wrap="square" tIns="0">
              <a:noAutofit/>
            </a:bodyPr>
            <a:lstStyle/>
            <a:p>
              <a:pPr indent="0" lvl="0" marL="0" marR="0" rtl="0" algn="l">
                <a:lnSpc>
                  <a:spcPct val="90000"/>
                </a:lnSpc>
                <a:spcBef>
                  <a:spcPts val="0"/>
                </a:spcBef>
                <a:spcAft>
                  <a:spcPts val="0"/>
                </a:spcAft>
                <a:buClr>
                  <a:schemeClr val="lt1"/>
                </a:buClr>
                <a:buSzPts val="1100"/>
                <a:buFont typeface="Calibri"/>
                <a:buNone/>
              </a:pPr>
              <a:r>
                <a:rPr lang="en-IN" sz="1100">
                  <a:solidFill>
                    <a:schemeClr val="lt1"/>
                  </a:solidFill>
                  <a:latin typeface="Calibri"/>
                  <a:ea typeface="Calibri"/>
                  <a:cs typeface="Calibri"/>
                  <a:sym typeface="Calibri"/>
                </a:rPr>
                <a:t>Accountant</a:t>
              </a:r>
              <a:endParaRPr/>
            </a:p>
          </p:txBody>
        </p:sp>
        <p:sp>
          <p:nvSpPr>
            <p:cNvPr id="187" name="Google Shape;187;p6"/>
            <p:cNvSpPr/>
            <p:nvPr/>
          </p:nvSpPr>
          <p:spPr>
            <a:xfrm>
              <a:off x="6905713" y="3222896"/>
              <a:ext cx="531763" cy="531763"/>
            </a:xfrm>
            <a:prstGeom prst="ellipse">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a:off x="7569218" y="2011288"/>
              <a:ext cx="1519325" cy="1134144"/>
            </a:xfrm>
            <a:prstGeom prst="round2SameRect">
              <a:avLst>
                <a:gd fmla="val 8000" name="adj1"/>
                <a:gd fmla="val 0" name="adj2"/>
              </a:avLst>
            </a:prstGeom>
            <a:blipFill rotWithShape="1">
              <a:blip r:embed="rId13">
                <a:alphaModFix/>
              </a:blip>
              <a:stretch>
                <a:fillRect b="0" l="0" r="0" t="0"/>
              </a:stretch>
            </a:blip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
            <p:cNvSpPr/>
            <p:nvPr/>
          </p:nvSpPr>
          <p:spPr>
            <a:xfrm>
              <a:off x="7569218" y="3145432"/>
              <a:ext cx="1519325" cy="487682"/>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
            <p:cNvSpPr txBox="1"/>
            <p:nvPr/>
          </p:nvSpPr>
          <p:spPr>
            <a:xfrm>
              <a:off x="7569218" y="3145432"/>
              <a:ext cx="1069947" cy="487682"/>
            </a:xfrm>
            <a:prstGeom prst="rect">
              <a:avLst/>
            </a:prstGeom>
            <a:noFill/>
            <a:ln>
              <a:noFill/>
            </a:ln>
          </p:spPr>
          <p:txBody>
            <a:bodyPr anchorCtr="0" anchor="ctr" bIns="0" lIns="41900" spcFirstLastPara="1" rIns="13950" wrap="square" tIns="0">
              <a:noAutofit/>
            </a:bodyPr>
            <a:lstStyle/>
            <a:p>
              <a:pPr indent="0" lvl="0" marL="0" marR="0" rtl="0" algn="l">
                <a:lnSpc>
                  <a:spcPct val="90000"/>
                </a:lnSpc>
                <a:spcBef>
                  <a:spcPts val="0"/>
                </a:spcBef>
                <a:spcAft>
                  <a:spcPts val="0"/>
                </a:spcAft>
                <a:buClr>
                  <a:schemeClr val="lt1"/>
                </a:buClr>
                <a:buSzPts val="1100"/>
                <a:buFont typeface="Calibri"/>
                <a:buNone/>
              </a:pPr>
              <a:r>
                <a:rPr lang="en-IN" sz="1100">
                  <a:solidFill>
                    <a:schemeClr val="lt1"/>
                  </a:solidFill>
                  <a:latin typeface="Calibri"/>
                  <a:ea typeface="Calibri"/>
                  <a:cs typeface="Calibri"/>
                  <a:sym typeface="Calibri"/>
                </a:rPr>
                <a:t>Developers</a:t>
              </a:r>
              <a:endParaRPr/>
            </a:p>
          </p:txBody>
        </p:sp>
        <p:sp>
          <p:nvSpPr>
            <p:cNvPr id="191" name="Google Shape;191;p6"/>
            <p:cNvSpPr/>
            <p:nvPr/>
          </p:nvSpPr>
          <p:spPr>
            <a:xfrm>
              <a:off x="8682144" y="3222896"/>
              <a:ext cx="531763" cy="531763"/>
            </a:xfrm>
            <a:prstGeom prst="ellipse">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
            <p:cNvSpPr/>
            <p:nvPr/>
          </p:nvSpPr>
          <p:spPr>
            <a:xfrm>
              <a:off x="3128138" y="4018031"/>
              <a:ext cx="1519325" cy="1134144"/>
            </a:xfrm>
            <a:prstGeom prst="round2SameRect">
              <a:avLst>
                <a:gd fmla="val 8000" name="adj1"/>
                <a:gd fmla="val 0" name="adj2"/>
              </a:avLst>
            </a:prstGeom>
            <a:blipFill rotWithShape="1">
              <a:blip r:embed="rId14">
                <a:alphaModFix/>
              </a:blip>
              <a:stretch>
                <a:fillRect b="0" l="0" r="0" t="0"/>
              </a:stretch>
            </a:blip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6"/>
            <p:cNvSpPr/>
            <p:nvPr/>
          </p:nvSpPr>
          <p:spPr>
            <a:xfrm>
              <a:off x="3128138" y="5152175"/>
              <a:ext cx="1519325" cy="487682"/>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6"/>
            <p:cNvSpPr txBox="1"/>
            <p:nvPr/>
          </p:nvSpPr>
          <p:spPr>
            <a:xfrm>
              <a:off x="3128138" y="5152175"/>
              <a:ext cx="1069947" cy="487682"/>
            </a:xfrm>
            <a:prstGeom prst="rect">
              <a:avLst/>
            </a:prstGeom>
            <a:noFill/>
            <a:ln>
              <a:noFill/>
            </a:ln>
          </p:spPr>
          <p:txBody>
            <a:bodyPr anchorCtr="0" anchor="ctr" bIns="0" lIns="41900" spcFirstLastPara="1" rIns="13950" wrap="square" tIns="0">
              <a:noAutofit/>
            </a:bodyPr>
            <a:lstStyle/>
            <a:p>
              <a:pPr indent="0" lvl="0" marL="0" marR="0" rtl="0" algn="l">
                <a:lnSpc>
                  <a:spcPct val="90000"/>
                </a:lnSpc>
                <a:spcBef>
                  <a:spcPts val="0"/>
                </a:spcBef>
                <a:spcAft>
                  <a:spcPts val="0"/>
                </a:spcAft>
                <a:buClr>
                  <a:schemeClr val="lt1"/>
                </a:buClr>
                <a:buSzPts val="1100"/>
                <a:buFont typeface="Calibri"/>
                <a:buNone/>
              </a:pPr>
              <a:r>
                <a:rPr lang="en-IN" sz="1100">
                  <a:solidFill>
                    <a:schemeClr val="lt1"/>
                  </a:solidFill>
                  <a:latin typeface="Calibri"/>
                  <a:ea typeface="Calibri"/>
                  <a:cs typeface="Calibri"/>
                  <a:sym typeface="Calibri"/>
                </a:rPr>
                <a:t>Data Analyzers</a:t>
              </a:r>
              <a:endParaRPr sz="1100">
                <a:solidFill>
                  <a:schemeClr val="lt1"/>
                </a:solidFill>
                <a:latin typeface="Calibri"/>
                <a:ea typeface="Calibri"/>
                <a:cs typeface="Calibri"/>
                <a:sym typeface="Calibri"/>
              </a:endParaRPr>
            </a:p>
          </p:txBody>
        </p:sp>
        <p:sp>
          <p:nvSpPr>
            <p:cNvPr id="195" name="Google Shape;195;p6"/>
            <p:cNvSpPr/>
            <p:nvPr/>
          </p:nvSpPr>
          <p:spPr>
            <a:xfrm>
              <a:off x="4241065" y="5229639"/>
              <a:ext cx="531763" cy="531763"/>
            </a:xfrm>
            <a:prstGeom prst="ellipse">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p:nvPr/>
          </p:nvSpPr>
          <p:spPr>
            <a:xfrm>
              <a:off x="4904570" y="4018031"/>
              <a:ext cx="1519325" cy="1134144"/>
            </a:xfrm>
            <a:prstGeom prst="round2SameRect">
              <a:avLst>
                <a:gd fmla="val 8000" name="adj1"/>
                <a:gd fmla="val 0" name="adj2"/>
              </a:avLst>
            </a:prstGeom>
            <a:blipFill rotWithShape="1">
              <a:blip r:embed="rId15">
                <a:alphaModFix/>
              </a:blip>
              <a:stretch>
                <a:fillRect b="0" l="0" r="0" t="0"/>
              </a:stretch>
            </a:blip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
            <p:cNvSpPr/>
            <p:nvPr/>
          </p:nvSpPr>
          <p:spPr>
            <a:xfrm>
              <a:off x="4904570" y="5152175"/>
              <a:ext cx="1519325" cy="487682"/>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6"/>
            <p:cNvSpPr txBox="1"/>
            <p:nvPr/>
          </p:nvSpPr>
          <p:spPr>
            <a:xfrm>
              <a:off x="4904570" y="5152175"/>
              <a:ext cx="1069947" cy="487682"/>
            </a:xfrm>
            <a:prstGeom prst="rect">
              <a:avLst/>
            </a:prstGeom>
            <a:noFill/>
            <a:ln>
              <a:noFill/>
            </a:ln>
          </p:spPr>
          <p:txBody>
            <a:bodyPr anchorCtr="0" anchor="ctr" bIns="0" lIns="41900" spcFirstLastPara="1" rIns="13950" wrap="square" tIns="0">
              <a:noAutofit/>
            </a:bodyPr>
            <a:lstStyle/>
            <a:p>
              <a:pPr indent="0" lvl="0" marL="0" marR="0" rtl="0" algn="l">
                <a:lnSpc>
                  <a:spcPct val="90000"/>
                </a:lnSpc>
                <a:spcBef>
                  <a:spcPts val="0"/>
                </a:spcBef>
                <a:spcAft>
                  <a:spcPts val="0"/>
                </a:spcAft>
                <a:buClr>
                  <a:schemeClr val="lt1"/>
                </a:buClr>
                <a:buSzPts val="1100"/>
                <a:buFont typeface="Calibri"/>
                <a:buNone/>
              </a:pPr>
              <a:r>
                <a:rPr lang="en-IN" sz="1100">
                  <a:solidFill>
                    <a:schemeClr val="lt1"/>
                  </a:solidFill>
                  <a:latin typeface="Calibri"/>
                  <a:ea typeface="Calibri"/>
                  <a:cs typeface="Calibri"/>
                  <a:sym typeface="Calibri"/>
                </a:rPr>
                <a:t>Network Engineers</a:t>
              </a:r>
              <a:endParaRPr/>
            </a:p>
          </p:txBody>
        </p:sp>
        <p:sp>
          <p:nvSpPr>
            <p:cNvPr id="199" name="Google Shape;199;p6"/>
            <p:cNvSpPr/>
            <p:nvPr/>
          </p:nvSpPr>
          <p:spPr>
            <a:xfrm>
              <a:off x="6017497" y="5229639"/>
              <a:ext cx="531763" cy="531763"/>
            </a:xfrm>
            <a:prstGeom prst="ellipse">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7"/>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205" name="Google Shape;205;p7"/>
          <p:cNvSpPr/>
          <p:nvPr/>
        </p:nvSpPr>
        <p:spPr>
          <a:xfrm>
            <a:off x="9991725" y="4724400"/>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7"/>
          <p:cNvSpPr txBox="1"/>
          <p:nvPr>
            <p:ph type="title"/>
          </p:nvPr>
        </p:nvSpPr>
        <p:spPr>
          <a:xfrm>
            <a:off x="457200" y="317183"/>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sz="3600" u="sng"/>
              <a:t>OUR SOLUTION AND ITS VALUE PROPOSITION</a:t>
            </a:r>
            <a:endParaRPr/>
          </a:p>
        </p:txBody>
      </p:sp>
      <p:pic>
        <p:nvPicPr>
          <p:cNvPr id="207" name="Google Shape;207;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208" name="Google Shape;208;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209" name="Google Shape;209;p7"/>
          <p:cNvSpPr txBox="1"/>
          <p:nvPr/>
        </p:nvSpPr>
        <p:spPr>
          <a:xfrm>
            <a:off x="2695574" y="898534"/>
            <a:ext cx="6838951" cy="5693866"/>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800"/>
              <a:buFont typeface="Arial"/>
              <a:buChar char="•"/>
            </a:pPr>
            <a:r>
              <a:rPr b="1" lang="en-IN" sz="2800">
                <a:solidFill>
                  <a:schemeClr val="dk1"/>
                </a:solidFill>
                <a:latin typeface="Times New Roman"/>
                <a:ea typeface="Times New Roman"/>
                <a:cs typeface="Times New Roman"/>
                <a:sym typeface="Times New Roman"/>
              </a:rPr>
              <a:t>Employee ID -</a:t>
            </a:r>
            <a:r>
              <a:rPr lang="en-IN" sz="2800">
                <a:solidFill>
                  <a:schemeClr val="dk1"/>
                </a:solidFill>
                <a:latin typeface="Times New Roman"/>
                <a:ea typeface="Times New Roman"/>
                <a:cs typeface="Times New Roman"/>
                <a:sym typeface="Times New Roman"/>
              </a:rPr>
              <a:t> Sort from Smallest to Largest</a:t>
            </a:r>
            <a:endParaRPr/>
          </a:p>
          <a:p>
            <a:pPr indent="-342900" lvl="0" marL="342900" marR="0" rtl="0" algn="just">
              <a:spcBef>
                <a:spcPts val="0"/>
              </a:spcBef>
              <a:spcAft>
                <a:spcPts val="0"/>
              </a:spcAft>
              <a:buClr>
                <a:schemeClr val="dk1"/>
              </a:buClr>
              <a:buSzPts val="2800"/>
              <a:buFont typeface="Arial"/>
              <a:buChar char="•"/>
            </a:pPr>
            <a:r>
              <a:rPr b="1" lang="en-IN" sz="2800">
                <a:solidFill>
                  <a:schemeClr val="dk1"/>
                </a:solidFill>
                <a:latin typeface="Times New Roman"/>
                <a:ea typeface="Times New Roman"/>
                <a:cs typeface="Times New Roman"/>
                <a:sym typeface="Times New Roman"/>
              </a:rPr>
              <a:t>Conditional Formatting -</a:t>
            </a:r>
            <a:r>
              <a:rPr lang="en-IN" sz="2800">
                <a:solidFill>
                  <a:schemeClr val="dk1"/>
                </a:solidFill>
                <a:latin typeface="Times New Roman"/>
                <a:ea typeface="Times New Roman"/>
                <a:cs typeface="Times New Roman"/>
                <a:sym typeface="Times New Roman"/>
              </a:rPr>
              <a:t> Missing Values</a:t>
            </a:r>
            <a:endParaRPr/>
          </a:p>
          <a:p>
            <a:pPr indent="-342900" lvl="0" marL="342900" marR="0" rtl="0" algn="just">
              <a:spcBef>
                <a:spcPts val="0"/>
              </a:spcBef>
              <a:spcAft>
                <a:spcPts val="0"/>
              </a:spcAft>
              <a:buClr>
                <a:schemeClr val="dk1"/>
              </a:buClr>
              <a:buSzPts val="2800"/>
              <a:buFont typeface="Arial"/>
              <a:buChar char="•"/>
            </a:pPr>
            <a:r>
              <a:rPr b="1" lang="en-IN" sz="2800">
                <a:solidFill>
                  <a:schemeClr val="dk1"/>
                </a:solidFill>
                <a:latin typeface="Times New Roman"/>
                <a:ea typeface="Times New Roman"/>
                <a:cs typeface="Times New Roman"/>
                <a:sym typeface="Times New Roman"/>
              </a:rPr>
              <a:t>Filter -</a:t>
            </a:r>
            <a:r>
              <a:rPr lang="en-IN" sz="2800">
                <a:solidFill>
                  <a:schemeClr val="dk1"/>
                </a:solidFill>
                <a:latin typeface="Times New Roman"/>
                <a:ea typeface="Times New Roman"/>
                <a:cs typeface="Times New Roman"/>
                <a:sym typeface="Times New Roman"/>
              </a:rPr>
              <a:t> Removal of Missing Values Columns</a:t>
            </a:r>
            <a:endParaRPr/>
          </a:p>
          <a:p>
            <a:pPr indent="-342900" lvl="0" marL="342900" marR="0" rtl="0" algn="just">
              <a:spcBef>
                <a:spcPts val="0"/>
              </a:spcBef>
              <a:spcAft>
                <a:spcPts val="0"/>
              </a:spcAft>
              <a:buClr>
                <a:schemeClr val="dk1"/>
              </a:buClr>
              <a:buSzPts val="2800"/>
              <a:buFont typeface="Arial"/>
              <a:buChar char="•"/>
            </a:pPr>
            <a:r>
              <a:rPr b="1" lang="en-IN" sz="2800">
                <a:solidFill>
                  <a:schemeClr val="dk1"/>
                </a:solidFill>
                <a:latin typeface="Times New Roman"/>
                <a:ea typeface="Times New Roman"/>
                <a:cs typeface="Times New Roman"/>
                <a:sym typeface="Times New Roman"/>
              </a:rPr>
              <a:t>Formula -</a:t>
            </a:r>
            <a:r>
              <a:rPr lang="en-IN" sz="2800">
                <a:solidFill>
                  <a:schemeClr val="dk1"/>
                </a:solidFill>
                <a:latin typeface="Times New Roman"/>
                <a:ea typeface="Times New Roman"/>
                <a:cs typeface="Times New Roman"/>
                <a:sym typeface="Times New Roman"/>
              </a:rPr>
              <a:t> Findout Employee Performance Category Level</a:t>
            </a:r>
            <a:endParaRPr/>
          </a:p>
          <a:p>
            <a:pPr indent="-342900" lvl="0" marL="342900" marR="0" rtl="0" algn="just">
              <a:spcBef>
                <a:spcPts val="0"/>
              </a:spcBef>
              <a:spcAft>
                <a:spcPts val="0"/>
              </a:spcAft>
              <a:buClr>
                <a:schemeClr val="dk1"/>
              </a:buClr>
              <a:buSzPts val="2800"/>
              <a:buFont typeface="Arial"/>
              <a:buChar char="•"/>
            </a:pPr>
            <a:r>
              <a:rPr b="1" lang="en-IN" sz="2800">
                <a:solidFill>
                  <a:schemeClr val="dk1"/>
                </a:solidFill>
                <a:latin typeface="Times New Roman"/>
                <a:ea typeface="Times New Roman"/>
                <a:cs typeface="Times New Roman"/>
                <a:sym typeface="Times New Roman"/>
              </a:rPr>
              <a:t>Pivot Table - </a:t>
            </a:r>
            <a:r>
              <a:rPr lang="en-IN" sz="2800">
                <a:solidFill>
                  <a:schemeClr val="dk1"/>
                </a:solidFill>
                <a:latin typeface="Times New Roman"/>
                <a:ea typeface="Times New Roman"/>
                <a:cs typeface="Times New Roman"/>
                <a:sym typeface="Times New Roman"/>
              </a:rPr>
              <a:t>Summary of the Employees Performance Analysis</a:t>
            </a:r>
            <a:endParaRPr/>
          </a:p>
          <a:p>
            <a:pPr indent="-342900" lvl="0" marL="342900" marR="0" rtl="0" algn="just">
              <a:spcBef>
                <a:spcPts val="0"/>
              </a:spcBef>
              <a:spcAft>
                <a:spcPts val="0"/>
              </a:spcAft>
              <a:buClr>
                <a:schemeClr val="dk1"/>
              </a:buClr>
              <a:buSzPts val="2800"/>
              <a:buFont typeface="Arial"/>
              <a:buChar char="•"/>
            </a:pPr>
            <a:r>
              <a:rPr b="1" lang="en-IN" sz="2800">
                <a:solidFill>
                  <a:schemeClr val="dk1"/>
                </a:solidFill>
                <a:latin typeface="Times New Roman"/>
                <a:ea typeface="Times New Roman"/>
                <a:cs typeface="Times New Roman"/>
                <a:sym typeface="Times New Roman"/>
              </a:rPr>
              <a:t>Recommended Chart - </a:t>
            </a:r>
            <a:r>
              <a:rPr lang="en-IN" sz="2800">
                <a:solidFill>
                  <a:schemeClr val="dk1"/>
                </a:solidFill>
                <a:latin typeface="Times New Roman"/>
                <a:ea typeface="Times New Roman"/>
                <a:cs typeface="Times New Roman"/>
                <a:sym typeface="Times New Roman"/>
              </a:rPr>
              <a:t>Employee Performance Analysis Visualization</a:t>
            </a:r>
            <a:endParaRPr/>
          </a:p>
          <a:p>
            <a:pPr indent="-342900" lvl="0" marL="342900" marR="0" rtl="0" algn="just">
              <a:spcBef>
                <a:spcPts val="0"/>
              </a:spcBef>
              <a:spcAft>
                <a:spcPts val="0"/>
              </a:spcAft>
              <a:buClr>
                <a:schemeClr val="dk1"/>
              </a:buClr>
              <a:buSzPts val="2800"/>
              <a:buFont typeface="Arial"/>
              <a:buChar char="•"/>
            </a:pPr>
            <a:r>
              <a:rPr b="1" lang="en-IN" sz="2800">
                <a:solidFill>
                  <a:schemeClr val="dk1"/>
                </a:solidFill>
                <a:latin typeface="Times New Roman"/>
                <a:ea typeface="Times New Roman"/>
                <a:cs typeface="Times New Roman"/>
                <a:sym typeface="Times New Roman"/>
              </a:rPr>
              <a:t>Pie Chart - </a:t>
            </a:r>
            <a:r>
              <a:rPr lang="en-IN" sz="2800">
                <a:solidFill>
                  <a:schemeClr val="dk1"/>
                </a:solidFill>
                <a:latin typeface="Times New Roman"/>
                <a:ea typeface="Times New Roman"/>
                <a:cs typeface="Times New Roman"/>
                <a:sym typeface="Times New Roman"/>
              </a:rPr>
              <a:t>Identify the Business Unit Wise Summary Visualization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8"/>
          <p:cNvSpPr txBox="1"/>
          <p:nvPr>
            <p:ph type="title"/>
          </p:nvPr>
        </p:nvSpPr>
        <p:spPr>
          <a:xfrm>
            <a:off x="755332" y="385444"/>
            <a:ext cx="10681335" cy="67710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sz="4400" u="sng"/>
              <a:t>DATASET DESCRIPTION</a:t>
            </a:r>
            <a:endParaRPr/>
          </a:p>
        </p:txBody>
      </p:sp>
      <p:sp>
        <p:nvSpPr>
          <p:cNvPr id="215" name="Google Shape;215;p8"/>
          <p:cNvSpPr txBox="1"/>
          <p:nvPr/>
        </p:nvSpPr>
        <p:spPr>
          <a:xfrm>
            <a:off x="741685" y="1087572"/>
            <a:ext cx="9240516" cy="55092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3200"/>
              <a:buFont typeface="Arial"/>
              <a:buChar char="•"/>
            </a:pPr>
            <a:r>
              <a:rPr lang="en-IN" sz="3200">
                <a:solidFill>
                  <a:schemeClr val="dk1"/>
                </a:solidFill>
                <a:latin typeface="Times New Roman"/>
                <a:ea typeface="Times New Roman"/>
                <a:cs typeface="Times New Roman"/>
                <a:sym typeface="Times New Roman"/>
              </a:rPr>
              <a:t>Employees Database Downloaded from “Kaggle”</a:t>
            </a:r>
            <a:endParaRPr/>
          </a:p>
          <a:p>
            <a:pPr indent="-342900" lvl="0" marL="342900" marR="0" rtl="0" algn="just">
              <a:spcBef>
                <a:spcPts val="0"/>
              </a:spcBef>
              <a:spcAft>
                <a:spcPts val="0"/>
              </a:spcAft>
              <a:buClr>
                <a:schemeClr val="dk1"/>
              </a:buClr>
              <a:buSzPts val="3200"/>
              <a:buFont typeface="Arial"/>
              <a:buChar char="•"/>
            </a:pPr>
            <a:r>
              <a:rPr lang="en-IN" sz="3200">
                <a:solidFill>
                  <a:schemeClr val="dk1"/>
                </a:solidFill>
                <a:latin typeface="Times New Roman"/>
                <a:ea typeface="Times New Roman"/>
                <a:cs typeface="Times New Roman"/>
                <a:sym typeface="Times New Roman"/>
              </a:rPr>
              <a:t>There are 26 Features are fetched in the Employees Database</a:t>
            </a:r>
            <a:endParaRPr/>
          </a:p>
          <a:p>
            <a:pPr indent="-342900" lvl="0" marL="342900" marR="0" rtl="0" algn="just">
              <a:spcBef>
                <a:spcPts val="0"/>
              </a:spcBef>
              <a:spcAft>
                <a:spcPts val="0"/>
              </a:spcAft>
              <a:buClr>
                <a:schemeClr val="dk1"/>
              </a:buClr>
              <a:buSzPts val="3200"/>
              <a:buFont typeface="Arial"/>
              <a:buChar char="•"/>
            </a:pPr>
            <a:r>
              <a:rPr lang="en-IN" sz="3200">
                <a:solidFill>
                  <a:schemeClr val="dk1"/>
                </a:solidFill>
                <a:latin typeface="Times New Roman"/>
                <a:ea typeface="Times New Roman"/>
                <a:cs typeface="Times New Roman"/>
                <a:sym typeface="Times New Roman"/>
              </a:rPr>
              <a:t>I chosen up 9 Features for the Employee Performance Analysis</a:t>
            </a:r>
            <a:endParaRPr/>
          </a:p>
          <a:p>
            <a:pPr indent="-342900" lvl="0" marL="342900" marR="0" rtl="0" algn="just">
              <a:spcBef>
                <a:spcPts val="0"/>
              </a:spcBef>
              <a:spcAft>
                <a:spcPts val="0"/>
              </a:spcAft>
              <a:buClr>
                <a:schemeClr val="dk1"/>
              </a:buClr>
              <a:buSzPts val="3200"/>
              <a:buFont typeface="Arial"/>
              <a:buChar char="•"/>
            </a:pPr>
            <a:r>
              <a:rPr lang="en-IN" sz="3200">
                <a:solidFill>
                  <a:schemeClr val="dk1"/>
                </a:solidFill>
                <a:latin typeface="Times New Roman"/>
                <a:ea typeface="Times New Roman"/>
                <a:cs typeface="Times New Roman"/>
                <a:sym typeface="Times New Roman"/>
              </a:rPr>
              <a:t>Employee ID was in the Numerical Value which was sorted from Smallest to Largest</a:t>
            </a:r>
            <a:endParaRPr/>
          </a:p>
          <a:p>
            <a:pPr indent="-342900" lvl="0" marL="342900" marR="0" rtl="0" algn="just">
              <a:spcBef>
                <a:spcPts val="0"/>
              </a:spcBef>
              <a:spcAft>
                <a:spcPts val="0"/>
              </a:spcAft>
              <a:buClr>
                <a:schemeClr val="dk1"/>
              </a:buClr>
              <a:buSzPts val="3200"/>
              <a:buFont typeface="Arial"/>
              <a:buChar char="•"/>
            </a:pPr>
            <a:r>
              <a:rPr lang="en-IN" sz="3200">
                <a:solidFill>
                  <a:schemeClr val="dk1"/>
                </a:solidFill>
                <a:latin typeface="Times New Roman"/>
                <a:ea typeface="Times New Roman"/>
                <a:cs typeface="Times New Roman"/>
                <a:sym typeface="Times New Roman"/>
              </a:rPr>
              <a:t>Name has been given by First Name &amp; Last Name</a:t>
            </a:r>
            <a:endParaRPr/>
          </a:p>
          <a:p>
            <a:pPr indent="-342900" lvl="0" marL="342900" marR="0" rtl="0" algn="just">
              <a:spcBef>
                <a:spcPts val="0"/>
              </a:spcBef>
              <a:spcAft>
                <a:spcPts val="0"/>
              </a:spcAft>
              <a:buClr>
                <a:schemeClr val="dk1"/>
              </a:buClr>
              <a:buSzPts val="3200"/>
              <a:buFont typeface="Arial"/>
              <a:buChar char="•"/>
            </a:pPr>
            <a:r>
              <a:rPr lang="en-IN" sz="3200">
                <a:solidFill>
                  <a:schemeClr val="dk1"/>
                </a:solidFill>
                <a:latin typeface="Times New Roman"/>
                <a:ea typeface="Times New Roman"/>
                <a:cs typeface="Times New Roman"/>
                <a:sym typeface="Times New Roman"/>
              </a:rPr>
              <a:t>Business Unit was mentioned as Short form</a:t>
            </a:r>
            <a:endParaRPr/>
          </a:p>
          <a:p>
            <a:pPr indent="-342900" lvl="0" marL="342900" marR="0" rtl="0" algn="just">
              <a:spcBef>
                <a:spcPts val="0"/>
              </a:spcBef>
              <a:spcAft>
                <a:spcPts val="0"/>
              </a:spcAft>
              <a:buClr>
                <a:schemeClr val="dk1"/>
              </a:buClr>
              <a:buSzPts val="3200"/>
              <a:buFont typeface="Arial"/>
              <a:buChar char="•"/>
            </a:pPr>
            <a:r>
              <a:rPr lang="en-IN" sz="3200">
                <a:solidFill>
                  <a:schemeClr val="dk1"/>
                </a:solidFill>
                <a:latin typeface="Times New Roman"/>
                <a:ea typeface="Times New Roman"/>
                <a:cs typeface="Times New Roman"/>
                <a:sym typeface="Times New Roman"/>
              </a:rPr>
              <a:t>Employee Status either Active nor Terminated by Voluntary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9"/>
          <p:cNvSpPr txBox="1"/>
          <p:nvPr>
            <p:ph type="title"/>
          </p:nvPr>
        </p:nvSpPr>
        <p:spPr>
          <a:xfrm>
            <a:off x="755332" y="385444"/>
            <a:ext cx="10681335" cy="67710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sz="4400" u="sng"/>
              <a:t>DATASET DESCRIPTION</a:t>
            </a:r>
            <a:endParaRPr/>
          </a:p>
        </p:txBody>
      </p:sp>
      <p:sp>
        <p:nvSpPr>
          <p:cNvPr id="221" name="Google Shape;221;p9"/>
          <p:cNvSpPr txBox="1"/>
          <p:nvPr/>
        </p:nvSpPr>
        <p:spPr>
          <a:xfrm>
            <a:off x="755333" y="1062552"/>
            <a:ext cx="9226868" cy="55092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3200"/>
              <a:buFont typeface="Arial"/>
              <a:buChar char="•"/>
            </a:pPr>
            <a:r>
              <a:rPr lang="en-IN" sz="3200">
                <a:solidFill>
                  <a:schemeClr val="dk1"/>
                </a:solidFill>
                <a:latin typeface="Times New Roman"/>
                <a:ea typeface="Times New Roman"/>
                <a:cs typeface="Times New Roman"/>
                <a:sym typeface="Times New Roman"/>
              </a:rPr>
              <a:t>Employee Type was given in the form of Part Time, Contract &amp; Full Time</a:t>
            </a:r>
            <a:endParaRPr/>
          </a:p>
          <a:p>
            <a:pPr indent="-342900" lvl="0" marL="342900" marR="0" rtl="0" algn="just">
              <a:spcBef>
                <a:spcPts val="0"/>
              </a:spcBef>
              <a:spcAft>
                <a:spcPts val="0"/>
              </a:spcAft>
              <a:buClr>
                <a:schemeClr val="dk1"/>
              </a:buClr>
              <a:buSzPts val="3200"/>
              <a:buFont typeface="Arial"/>
              <a:buChar char="•"/>
            </a:pPr>
            <a:r>
              <a:rPr lang="en-IN" sz="3200">
                <a:solidFill>
                  <a:schemeClr val="dk1"/>
                </a:solidFill>
                <a:latin typeface="Times New Roman"/>
                <a:ea typeface="Times New Roman"/>
                <a:cs typeface="Times New Roman"/>
                <a:sym typeface="Times New Roman"/>
              </a:rPr>
              <a:t>Employee Classification Type was mentioned in the form of Voluntary, Involuntary &amp; Retirement</a:t>
            </a:r>
            <a:endParaRPr/>
          </a:p>
          <a:p>
            <a:pPr indent="-342900" lvl="0" marL="342900" marR="0" rtl="0" algn="just">
              <a:spcBef>
                <a:spcPts val="0"/>
              </a:spcBef>
              <a:spcAft>
                <a:spcPts val="0"/>
              </a:spcAft>
              <a:buClr>
                <a:schemeClr val="dk1"/>
              </a:buClr>
              <a:buSzPts val="3200"/>
              <a:buFont typeface="Arial"/>
              <a:buChar char="•"/>
            </a:pPr>
            <a:r>
              <a:rPr lang="en-IN" sz="3200">
                <a:solidFill>
                  <a:schemeClr val="dk1"/>
                </a:solidFill>
                <a:latin typeface="Times New Roman"/>
                <a:ea typeface="Times New Roman"/>
                <a:cs typeface="Times New Roman"/>
                <a:sym typeface="Times New Roman"/>
              </a:rPr>
              <a:t>Performance Score has been entered as Improvement, Need Improvement, Fully Meets the Improvement, Exceeds the Improvements</a:t>
            </a:r>
            <a:endParaRPr/>
          </a:p>
          <a:p>
            <a:pPr indent="-342900" lvl="0" marL="342900" marR="0" rtl="0" algn="just">
              <a:spcBef>
                <a:spcPts val="0"/>
              </a:spcBef>
              <a:spcAft>
                <a:spcPts val="0"/>
              </a:spcAft>
              <a:buClr>
                <a:schemeClr val="dk1"/>
              </a:buClr>
              <a:buSzPts val="3200"/>
              <a:buFont typeface="Arial"/>
              <a:buChar char="•"/>
            </a:pPr>
            <a:r>
              <a:rPr lang="en-IN" sz="3200">
                <a:solidFill>
                  <a:schemeClr val="dk1"/>
                </a:solidFill>
                <a:latin typeface="Times New Roman"/>
                <a:ea typeface="Times New Roman"/>
                <a:cs typeface="Times New Roman"/>
                <a:sym typeface="Times New Roman"/>
              </a:rPr>
              <a:t>Current Employee Ratings were mentioned as Numerical Value ranging from 1 to 5</a:t>
            </a:r>
            <a:endParaRPr/>
          </a:p>
          <a:p>
            <a:pPr indent="-342900" lvl="0" marL="342900" marR="0" rtl="0" algn="just">
              <a:spcBef>
                <a:spcPts val="0"/>
              </a:spcBef>
              <a:spcAft>
                <a:spcPts val="0"/>
              </a:spcAft>
              <a:buClr>
                <a:schemeClr val="dk1"/>
              </a:buClr>
              <a:buSzPts val="3200"/>
              <a:buFont typeface="Arial"/>
              <a:buChar char="•"/>
            </a:pPr>
            <a:r>
              <a:rPr lang="en-IN" sz="3200">
                <a:solidFill>
                  <a:schemeClr val="dk1"/>
                </a:solidFill>
                <a:latin typeface="Times New Roman"/>
                <a:ea typeface="Times New Roman"/>
                <a:cs typeface="Times New Roman"/>
                <a:sym typeface="Times New Roman"/>
              </a:rPr>
              <a:t>Performance Category Level has been findout through the Formula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