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9"/>
  </p:notesMasterIdLst>
  <p:handoutMasterIdLst>
    <p:handoutMasterId r:id="rId30"/>
  </p:handoutMasterIdLst>
  <p:sldIdLst>
    <p:sldId id="425" r:id="rId2"/>
    <p:sldId id="428" r:id="rId3"/>
    <p:sldId id="429" r:id="rId4"/>
    <p:sldId id="436" r:id="rId5"/>
    <p:sldId id="437" r:id="rId6"/>
    <p:sldId id="438" r:id="rId7"/>
    <p:sldId id="711" r:id="rId8"/>
    <p:sldId id="439" r:id="rId9"/>
    <p:sldId id="713" r:id="rId10"/>
    <p:sldId id="700" r:id="rId11"/>
    <p:sldId id="448" r:id="rId12"/>
    <p:sldId id="703" r:id="rId13"/>
    <p:sldId id="705" r:id="rId14"/>
    <p:sldId id="467" r:id="rId15"/>
    <p:sldId id="706" r:id="rId16"/>
    <p:sldId id="707" r:id="rId17"/>
    <p:sldId id="714" r:id="rId18"/>
    <p:sldId id="715" r:id="rId19"/>
    <p:sldId id="568" r:id="rId20"/>
    <p:sldId id="708" r:id="rId21"/>
    <p:sldId id="709" r:id="rId22"/>
    <p:sldId id="570" r:id="rId23"/>
    <p:sldId id="710" r:id="rId24"/>
    <p:sldId id="573" r:id="rId25"/>
    <p:sldId id="578" r:id="rId26"/>
    <p:sldId id="580" r:id="rId27"/>
    <p:sldId id="583" r:id="rId28"/>
  </p:sldIdLst>
  <p:sldSz cx="9144000" cy="6858000" type="screen4x3"/>
  <p:notesSz cx="6858000" cy="86868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pitchFamily="34"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pitchFamily="34"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pitchFamily="34"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pitchFamily="34"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pitchFamily="34" charset="0"/>
      </a:defRPr>
    </a:lvl5pPr>
    <a:lvl6pPr marL="2286000" algn="l" defTabSz="914400" rtl="0" eaLnBrk="1" latinLnBrk="0" hangingPunct="1">
      <a:defRPr sz="2400" kern="1200">
        <a:solidFill>
          <a:schemeClr val="tx1"/>
        </a:solidFill>
        <a:latin typeface="Times New Roman" pitchFamily="18" charset="0"/>
        <a:ea typeface="+mn-ea"/>
        <a:cs typeface="Arial" pitchFamily="34" charset="0"/>
      </a:defRPr>
    </a:lvl6pPr>
    <a:lvl7pPr marL="2743200" algn="l" defTabSz="914400" rtl="0" eaLnBrk="1" latinLnBrk="0" hangingPunct="1">
      <a:defRPr sz="2400" kern="1200">
        <a:solidFill>
          <a:schemeClr val="tx1"/>
        </a:solidFill>
        <a:latin typeface="Times New Roman" pitchFamily="18" charset="0"/>
        <a:ea typeface="+mn-ea"/>
        <a:cs typeface="Arial" pitchFamily="34" charset="0"/>
      </a:defRPr>
    </a:lvl7pPr>
    <a:lvl8pPr marL="3200400" algn="l" defTabSz="914400" rtl="0" eaLnBrk="1" latinLnBrk="0" hangingPunct="1">
      <a:defRPr sz="2400" kern="1200">
        <a:solidFill>
          <a:schemeClr val="tx1"/>
        </a:solidFill>
        <a:latin typeface="Times New Roman" pitchFamily="18" charset="0"/>
        <a:ea typeface="+mn-ea"/>
        <a:cs typeface="Arial" pitchFamily="34" charset="0"/>
      </a:defRPr>
    </a:lvl8pPr>
    <a:lvl9pPr marL="3657600" algn="l" defTabSz="914400" rtl="0" eaLnBrk="1" latinLnBrk="0" hangingPunct="1">
      <a:defRPr sz="2400" kern="1200">
        <a:solidFill>
          <a:schemeClr val="tx1"/>
        </a:solidFill>
        <a:latin typeface="Times New Roman" pitchFamily="18"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CCFF"/>
    <a:srgbClr val="1C12EA"/>
    <a:srgbClr val="7872F4"/>
    <a:srgbClr val="66FF99"/>
    <a:srgbClr val="66FF66"/>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6763" autoAdjust="0"/>
  </p:normalViewPr>
  <p:slideViewPr>
    <p:cSldViewPr showGuides="1">
      <p:cViewPr varScale="1">
        <p:scale>
          <a:sx n="73" d="100"/>
          <a:sy n="73" d="100"/>
        </p:scale>
        <p:origin x="176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 Suresh" userId="1c22cb5cd95b7b66" providerId="LiveId" clId="{FF53247F-E274-4716-BE69-E33746A3E7EB}"/>
    <pc:docChg chg="custSel addSld modSld">
      <pc:chgData name="Aswin Suresh" userId="1c22cb5cd95b7b66" providerId="LiveId" clId="{FF53247F-E274-4716-BE69-E33746A3E7EB}" dt="2025-05-26T05:13:32.153" v="118" actId="22"/>
      <pc:docMkLst>
        <pc:docMk/>
      </pc:docMkLst>
      <pc:sldChg chg="modSp mod">
        <pc:chgData name="Aswin Suresh" userId="1c22cb5cd95b7b66" providerId="LiveId" clId="{FF53247F-E274-4716-BE69-E33746A3E7EB}" dt="2025-05-26T04:59:12.908" v="111" actId="20577"/>
        <pc:sldMkLst>
          <pc:docMk/>
          <pc:sldMk cId="0" sldId="425"/>
        </pc:sldMkLst>
        <pc:spChg chg="mod">
          <ac:chgData name="Aswin Suresh" userId="1c22cb5cd95b7b66" providerId="LiveId" clId="{FF53247F-E274-4716-BE69-E33746A3E7EB}" dt="2025-05-26T04:59:12.908" v="111" actId="20577"/>
          <ac:spMkLst>
            <pc:docMk/>
            <pc:sldMk cId="0" sldId="425"/>
            <ac:spMk id="4099" creationId="{00000000-0000-0000-0000-000000000000}"/>
          </ac:spMkLst>
        </pc:spChg>
      </pc:sldChg>
      <pc:sldChg chg="addSp modSp mod">
        <pc:chgData name="Aswin Suresh" userId="1c22cb5cd95b7b66" providerId="LiveId" clId="{FF53247F-E274-4716-BE69-E33746A3E7EB}" dt="2025-05-26T04:39:30.939" v="101" actId="1076"/>
        <pc:sldMkLst>
          <pc:docMk/>
          <pc:sldMk cId="0" sldId="429"/>
        </pc:sldMkLst>
        <pc:spChg chg="mod">
          <ac:chgData name="Aswin Suresh" userId="1c22cb5cd95b7b66" providerId="LiveId" clId="{FF53247F-E274-4716-BE69-E33746A3E7EB}" dt="2025-05-26T04:39:30.939" v="101" actId="1076"/>
          <ac:spMkLst>
            <pc:docMk/>
            <pc:sldMk cId="0" sldId="429"/>
            <ac:spMk id="6147" creationId="{00000000-0000-0000-0000-000000000000}"/>
          </ac:spMkLst>
        </pc:spChg>
        <pc:picChg chg="add mod">
          <ac:chgData name="Aswin Suresh" userId="1c22cb5cd95b7b66" providerId="LiveId" clId="{FF53247F-E274-4716-BE69-E33746A3E7EB}" dt="2025-05-26T04:14:15.245" v="94" actId="14100"/>
          <ac:picMkLst>
            <pc:docMk/>
            <pc:sldMk cId="0" sldId="429"/>
            <ac:picMk id="3" creationId="{A97FDCA2-76CE-47B9-B23F-6502D75BDD9F}"/>
          </ac:picMkLst>
        </pc:picChg>
      </pc:sldChg>
      <pc:sldChg chg="modSp mod">
        <pc:chgData name="Aswin Suresh" userId="1c22cb5cd95b7b66" providerId="LiveId" clId="{FF53247F-E274-4716-BE69-E33746A3E7EB}" dt="2025-05-26T04:03:54.327" v="61" actId="20577"/>
        <pc:sldMkLst>
          <pc:docMk/>
          <pc:sldMk cId="0" sldId="439"/>
        </pc:sldMkLst>
        <pc:spChg chg="mod">
          <ac:chgData name="Aswin Suresh" userId="1c22cb5cd95b7b66" providerId="LiveId" clId="{FF53247F-E274-4716-BE69-E33746A3E7EB}" dt="2025-05-26T04:03:54.327" v="61" actId="20577"/>
          <ac:spMkLst>
            <pc:docMk/>
            <pc:sldMk cId="0" sldId="439"/>
            <ac:spMk id="8" creationId="{34A5D8F3-D227-4522-B3CD-33AFD800D5F4}"/>
          </ac:spMkLst>
        </pc:spChg>
      </pc:sldChg>
      <pc:sldChg chg="addSp modSp mod">
        <pc:chgData name="Aswin Suresh" userId="1c22cb5cd95b7b66" providerId="LiveId" clId="{FF53247F-E274-4716-BE69-E33746A3E7EB}" dt="2025-05-26T04:29:39.607" v="100" actId="14100"/>
        <pc:sldMkLst>
          <pc:docMk/>
          <pc:sldMk cId="1383979534" sldId="707"/>
        </pc:sldMkLst>
        <pc:spChg chg="mod">
          <ac:chgData name="Aswin Suresh" userId="1c22cb5cd95b7b66" providerId="LiveId" clId="{FF53247F-E274-4716-BE69-E33746A3E7EB}" dt="2025-05-26T04:29:27.913" v="96" actId="1076"/>
          <ac:spMkLst>
            <pc:docMk/>
            <pc:sldMk cId="1383979534" sldId="707"/>
            <ac:spMk id="2" creationId="{4314968F-C7BD-4E1A-8CC0-D0B85669B2C5}"/>
          </ac:spMkLst>
        </pc:spChg>
        <pc:picChg chg="add mod">
          <ac:chgData name="Aswin Suresh" userId="1c22cb5cd95b7b66" providerId="LiveId" clId="{FF53247F-E274-4716-BE69-E33746A3E7EB}" dt="2025-05-26T04:29:39.607" v="100" actId="14100"/>
          <ac:picMkLst>
            <pc:docMk/>
            <pc:sldMk cId="1383979534" sldId="707"/>
            <ac:picMk id="4" creationId="{449971C7-0E07-4DFE-A5CA-058A34D39F9E}"/>
          </ac:picMkLst>
        </pc:picChg>
      </pc:sldChg>
      <pc:sldChg chg="modSp mod">
        <pc:chgData name="Aswin Suresh" userId="1c22cb5cd95b7b66" providerId="LiveId" clId="{FF53247F-E274-4716-BE69-E33746A3E7EB}" dt="2025-05-26T04:10:43.478" v="90" actId="20577"/>
        <pc:sldMkLst>
          <pc:docMk/>
          <pc:sldMk cId="2734559262" sldId="708"/>
        </pc:sldMkLst>
        <pc:spChg chg="mod">
          <ac:chgData name="Aswin Suresh" userId="1c22cb5cd95b7b66" providerId="LiveId" clId="{FF53247F-E274-4716-BE69-E33746A3E7EB}" dt="2025-05-26T04:10:43.478" v="90" actId="20577"/>
          <ac:spMkLst>
            <pc:docMk/>
            <pc:sldMk cId="2734559262" sldId="708"/>
            <ac:spMk id="4" creationId="{02EFB0E5-5DA6-4E4C-8B19-B79C8DDA1F0D}"/>
          </ac:spMkLst>
        </pc:spChg>
      </pc:sldChg>
      <pc:sldChg chg="modSp mod">
        <pc:chgData name="Aswin Suresh" userId="1c22cb5cd95b7b66" providerId="LiveId" clId="{FF53247F-E274-4716-BE69-E33746A3E7EB}" dt="2025-05-26T04:02:38.242" v="26" actId="1076"/>
        <pc:sldMkLst>
          <pc:docMk/>
          <pc:sldMk cId="3172695340" sldId="711"/>
        </pc:sldMkLst>
        <pc:spChg chg="mod">
          <ac:chgData name="Aswin Suresh" userId="1c22cb5cd95b7b66" providerId="LiveId" clId="{FF53247F-E274-4716-BE69-E33746A3E7EB}" dt="2025-05-26T04:02:38.242" v="26" actId="1076"/>
          <ac:spMkLst>
            <pc:docMk/>
            <pc:sldMk cId="3172695340" sldId="711"/>
            <ac:spMk id="5" creationId="{0D54E179-06F4-4ADD-8065-D4360BE481C2}"/>
          </ac:spMkLst>
        </pc:spChg>
        <pc:spChg chg="mod">
          <ac:chgData name="Aswin Suresh" userId="1c22cb5cd95b7b66" providerId="LiveId" clId="{FF53247F-E274-4716-BE69-E33746A3E7EB}" dt="2025-05-26T04:02:14.686" v="24" actId="20577"/>
          <ac:spMkLst>
            <pc:docMk/>
            <pc:sldMk cId="3172695340" sldId="711"/>
            <ac:spMk id="7" creationId="{D5D6B317-24BE-465C-95C1-24F9AA3FCB36}"/>
          </ac:spMkLst>
        </pc:spChg>
      </pc:sldChg>
      <pc:sldChg chg="addSp delSp modSp add mod">
        <pc:chgData name="Aswin Suresh" userId="1c22cb5cd95b7b66" providerId="LiveId" clId="{FF53247F-E274-4716-BE69-E33746A3E7EB}" dt="2025-05-26T05:13:05.536" v="116" actId="22"/>
        <pc:sldMkLst>
          <pc:docMk/>
          <pc:sldMk cId="2709973949" sldId="714"/>
        </pc:sldMkLst>
        <pc:spChg chg="del mod">
          <ac:chgData name="Aswin Suresh" userId="1c22cb5cd95b7b66" providerId="LiveId" clId="{FF53247F-E274-4716-BE69-E33746A3E7EB}" dt="2025-05-26T05:13:01.545" v="114" actId="478"/>
          <ac:spMkLst>
            <pc:docMk/>
            <pc:sldMk cId="2709973949" sldId="714"/>
            <ac:spMk id="2" creationId="{4314968F-C7BD-4E1A-8CC0-D0B85669B2C5}"/>
          </ac:spMkLst>
        </pc:spChg>
        <pc:picChg chg="del">
          <ac:chgData name="Aswin Suresh" userId="1c22cb5cd95b7b66" providerId="LiveId" clId="{FF53247F-E274-4716-BE69-E33746A3E7EB}" dt="2025-05-26T05:13:04.170" v="115" actId="478"/>
          <ac:picMkLst>
            <pc:docMk/>
            <pc:sldMk cId="2709973949" sldId="714"/>
            <ac:picMk id="4" creationId="{449971C7-0E07-4DFE-A5CA-058A34D39F9E}"/>
          </ac:picMkLst>
        </pc:picChg>
        <pc:picChg chg="add">
          <ac:chgData name="Aswin Suresh" userId="1c22cb5cd95b7b66" providerId="LiveId" clId="{FF53247F-E274-4716-BE69-E33746A3E7EB}" dt="2025-05-26T05:13:05.536" v="116" actId="22"/>
          <ac:picMkLst>
            <pc:docMk/>
            <pc:sldMk cId="2709973949" sldId="714"/>
            <ac:picMk id="5" creationId="{8A77641B-EA70-42F9-BFA5-AD1186BD9B6B}"/>
          </ac:picMkLst>
        </pc:picChg>
      </pc:sldChg>
      <pc:sldChg chg="addSp add mod">
        <pc:chgData name="Aswin Suresh" userId="1c22cb5cd95b7b66" providerId="LiveId" clId="{FF53247F-E274-4716-BE69-E33746A3E7EB}" dt="2025-05-26T05:13:32.153" v="118" actId="22"/>
        <pc:sldMkLst>
          <pc:docMk/>
          <pc:sldMk cId="2142924150" sldId="715"/>
        </pc:sldMkLst>
        <pc:picChg chg="add">
          <ac:chgData name="Aswin Suresh" userId="1c22cb5cd95b7b66" providerId="LiveId" clId="{FF53247F-E274-4716-BE69-E33746A3E7EB}" dt="2025-05-26T05:13:32.153" v="118" actId="22"/>
          <ac:picMkLst>
            <pc:docMk/>
            <pc:sldMk cId="2142924150" sldId="715"/>
            <ac:picMk id="3" creationId="{1823B045-F73A-42C3-9560-33AB08C7B50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322" name="Rectangle 2"/>
          <p:cNvSpPr>
            <a:spLocks noGrp="1" noChangeArrowheads="1"/>
          </p:cNvSpPr>
          <p:nvPr>
            <p:ph type="hdr" sz="quarter"/>
          </p:nvPr>
        </p:nvSpPr>
        <p:spPr bwMode="auto">
          <a:xfrm>
            <a:off x="0" y="0"/>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p>
        </p:txBody>
      </p:sp>
      <p:sp>
        <p:nvSpPr>
          <p:cNvPr id="312323" name="Rectangle 3"/>
          <p:cNvSpPr>
            <a:spLocks noGrp="1" noChangeArrowheads="1"/>
          </p:cNvSpPr>
          <p:nvPr>
            <p:ph type="dt" sz="quarter" idx="1"/>
          </p:nvPr>
        </p:nvSpPr>
        <p:spPr bwMode="auto">
          <a:xfrm>
            <a:off x="3884613" y="0"/>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p>
        </p:txBody>
      </p:sp>
      <p:sp>
        <p:nvSpPr>
          <p:cNvPr id="312324" name="Rectangle 4"/>
          <p:cNvSpPr>
            <a:spLocks noGrp="1" noChangeArrowheads="1"/>
          </p:cNvSpPr>
          <p:nvPr>
            <p:ph type="ftr" sz="quarter" idx="2"/>
          </p:nvPr>
        </p:nvSpPr>
        <p:spPr bwMode="auto">
          <a:xfrm>
            <a:off x="0" y="8250238"/>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p>
        </p:txBody>
      </p:sp>
      <p:sp>
        <p:nvSpPr>
          <p:cNvPr id="312325" name="Rectangle 5"/>
          <p:cNvSpPr>
            <a:spLocks noGrp="1" noChangeArrowheads="1"/>
          </p:cNvSpPr>
          <p:nvPr>
            <p:ph type="sldNum" sz="quarter" idx="3"/>
          </p:nvPr>
        </p:nvSpPr>
        <p:spPr bwMode="auto">
          <a:xfrm>
            <a:off x="3884613" y="8250238"/>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ACC3F964-2FD4-4710-A520-ACDD0D61C07D}" type="slidenum">
              <a:rPr lang="en-US"/>
              <a:pPr>
                <a:defRPr/>
              </a:pPr>
              <a:t>‹#›</a:t>
            </a:fld>
            <a:endParaRPr lang="en-US"/>
          </a:p>
        </p:txBody>
      </p:sp>
    </p:spTree>
    <p:extLst>
      <p:ext uri="{BB962C8B-B14F-4D97-AF65-F5344CB8AC3E}">
        <p14:creationId xmlns:p14="http://schemas.microsoft.com/office/powerpoint/2010/main" val="31627509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cs typeface="+mn-cs"/>
              </a:defRPr>
            </a:lvl1pPr>
          </a:lstStyle>
          <a:p>
            <a:pPr>
              <a:defRPr/>
            </a:pPr>
            <a:endParaRPr lang="en-US" altLang="zh-CN"/>
          </a:p>
        </p:txBody>
      </p:sp>
      <p:sp>
        <p:nvSpPr>
          <p:cNvPr id="89091" name="Rectangle 3"/>
          <p:cNvSpPr>
            <a:spLocks noGrp="1" noChangeArrowheads="1"/>
          </p:cNvSpPr>
          <p:nvPr>
            <p:ph type="dt" idx="1"/>
          </p:nvPr>
        </p:nvSpPr>
        <p:spPr bwMode="auto">
          <a:xfrm>
            <a:off x="3884613" y="0"/>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cs typeface="+mn-cs"/>
              </a:defRPr>
            </a:lvl1pPr>
          </a:lstStyle>
          <a:p>
            <a:pPr>
              <a:defRPr/>
            </a:pPr>
            <a:endParaRPr lang="en-US" altLang="zh-CN"/>
          </a:p>
        </p:txBody>
      </p:sp>
      <p:sp>
        <p:nvSpPr>
          <p:cNvPr id="163844" name="Rectangle 4"/>
          <p:cNvSpPr>
            <a:spLocks noGrp="1" noRot="1" noChangeAspect="1" noChangeArrowheads="1" noTextEdit="1"/>
          </p:cNvSpPr>
          <p:nvPr>
            <p:ph type="sldImg" idx="2"/>
          </p:nvPr>
        </p:nvSpPr>
        <p:spPr bwMode="auto">
          <a:xfrm>
            <a:off x="1257300" y="650875"/>
            <a:ext cx="4343400" cy="32575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3" name="Rectangle 5"/>
          <p:cNvSpPr>
            <a:spLocks noGrp="1" noChangeArrowheads="1"/>
          </p:cNvSpPr>
          <p:nvPr>
            <p:ph type="body" sz="quarter" idx="3"/>
          </p:nvPr>
        </p:nvSpPr>
        <p:spPr bwMode="auto">
          <a:xfrm>
            <a:off x="685800" y="4125913"/>
            <a:ext cx="5486400" cy="3910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9094" name="Rectangle 6"/>
          <p:cNvSpPr>
            <a:spLocks noGrp="1" noChangeArrowheads="1"/>
          </p:cNvSpPr>
          <p:nvPr>
            <p:ph type="ftr" sz="quarter" idx="4"/>
          </p:nvPr>
        </p:nvSpPr>
        <p:spPr bwMode="auto">
          <a:xfrm>
            <a:off x="0" y="8250238"/>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cs typeface="+mn-cs"/>
              </a:defRPr>
            </a:lvl1pPr>
          </a:lstStyle>
          <a:p>
            <a:pPr>
              <a:defRPr/>
            </a:pPr>
            <a:endParaRPr lang="en-US" altLang="zh-CN"/>
          </a:p>
        </p:txBody>
      </p:sp>
      <p:sp>
        <p:nvSpPr>
          <p:cNvPr id="89095" name="Rectangle 7"/>
          <p:cNvSpPr>
            <a:spLocks noGrp="1" noChangeArrowheads="1"/>
          </p:cNvSpPr>
          <p:nvPr>
            <p:ph type="sldNum" sz="quarter" idx="5"/>
          </p:nvPr>
        </p:nvSpPr>
        <p:spPr bwMode="auto">
          <a:xfrm>
            <a:off x="3884613" y="8250238"/>
            <a:ext cx="29718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cs typeface="+mn-cs"/>
              </a:defRPr>
            </a:lvl1pPr>
          </a:lstStyle>
          <a:p>
            <a:pPr>
              <a:defRPr/>
            </a:pPr>
            <a:fld id="{349561D2-4BF1-427D-A9C0-1CAE178D36D7}" type="slidenum">
              <a:rPr lang="zh-CN" altLang="en-US"/>
              <a:pPr>
                <a:defRPr/>
              </a:pPr>
              <a:t>‹#›</a:t>
            </a:fld>
            <a:endParaRPr lang="en-US" altLang="zh-CN"/>
          </a:p>
        </p:txBody>
      </p:sp>
    </p:spTree>
    <p:extLst>
      <p:ext uri="{BB962C8B-B14F-4D97-AF65-F5344CB8AC3E}">
        <p14:creationId xmlns:p14="http://schemas.microsoft.com/office/powerpoint/2010/main" val="1959405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thefreedictionary.com/uncontrolle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cbi.nlm.nih.gov/pubmed/?term=Dorrius%20MD%5bAuthor%5d&amp;cauthor=true&amp;cauthor_uid=21404134"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fld id="{C5164394-2D40-4401-9488-F578D6851080}" type="slidenum">
              <a:rPr lang="zh-CN" altLang="en-US" sz="1200" smtClean="0"/>
              <a:pPr/>
              <a:t>1</a:t>
            </a:fld>
            <a:endParaRPr lang="en-US" altLang="zh-CN" sz="120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endParaRPr lang="en-US" dirty="0"/>
          </a:p>
        </p:txBody>
      </p:sp>
    </p:spTree>
    <p:extLst>
      <p:ext uri="{BB962C8B-B14F-4D97-AF65-F5344CB8AC3E}">
        <p14:creationId xmlns:p14="http://schemas.microsoft.com/office/powerpoint/2010/main" val="1576448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49561D2-4BF1-427D-A9C0-1CAE178D36D7}" type="slidenum">
              <a:rPr lang="zh-CN" altLang="en-US" smtClean="0"/>
              <a:pPr>
                <a:defRPr/>
              </a:pPr>
              <a:t>13</a:t>
            </a:fld>
            <a:endParaRPr lang="en-US" altLang="zh-CN"/>
          </a:p>
        </p:txBody>
      </p:sp>
    </p:spTree>
    <p:extLst>
      <p:ext uri="{BB962C8B-B14F-4D97-AF65-F5344CB8AC3E}">
        <p14:creationId xmlns:p14="http://schemas.microsoft.com/office/powerpoint/2010/main" val="3628098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45111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26568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49561D2-4BF1-427D-A9C0-1CAE178D36D7}" type="slidenum">
              <a:rPr lang="zh-CN" altLang="en-US" smtClean="0"/>
              <a:pPr>
                <a:defRPr/>
              </a:pPr>
              <a:t>2</a:t>
            </a:fld>
            <a:endParaRPr lang="en-US" altLang="zh-CN"/>
          </a:p>
        </p:txBody>
      </p:sp>
    </p:spTree>
    <p:extLst>
      <p:ext uri="{BB962C8B-B14F-4D97-AF65-F5344CB8AC3E}">
        <p14:creationId xmlns:p14="http://schemas.microsoft.com/office/powerpoint/2010/main" val="215668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dirty="0">
                <a:hlinkClick r:id="rId3"/>
              </a:rPr>
              <a:t>uncontrolled</a:t>
            </a:r>
            <a:r>
              <a:rPr lang="en-US" dirty="0"/>
              <a:t> - not being under control; out of control; “uncontrolled growth"</a:t>
            </a:r>
          </a:p>
        </p:txBody>
      </p:sp>
    </p:spTree>
    <p:extLst>
      <p:ext uri="{BB962C8B-B14F-4D97-AF65-F5344CB8AC3E}">
        <p14:creationId xmlns:p14="http://schemas.microsoft.com/office/powerpoint/2010/main" val="3591863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mn-cs"/>
              </a:rPr>
              <a:t>Computer-aided detection in breast MRI: a systematic review and meta-analysis</a:t>
            </a:r>
          </a:p>
          <a:p>
            <a:r>
              <a:rPr lang="en-US" sz="1200" b="0" i="0" kern="1200" dirty="0">
                <a:solidFill>
                  <a:schemeClr val="tx1"/>
                </a:solidFill>
                <a:effectLst/>
                <a:latin typeface="Times New Roman" pitchFamily="18" charset="0"/>
                <a:ea typeface="+mn-ea"/>
                <a:cs typeface="+mn-cs"/>
                <a:hlinkClick r:id="rId3"/>
              </a:rPr>
              <a:t>Monique D. </a:t>
            </a:r>
            <a:r>
              <a:rPr lang="en-US" sz="1200" b="0" i="0" kern="1200" dirty="0" err="1">
                <a:solidFill>
                  <a:schemeClr val="tx1"/>
                </a:solidFill>
                <a:effectLst/>
                <a:latin typeface="Times New Roman" pitchFamily="18" charset="0"/>
                <a:ea typeface="+mn-ea"/>
                <a:cs typeface="+mn-cs"/>
                <a:hlinkClick r:id="rId3"/>
              </a:rPr>
              <a:t>Dorrius</a:t>
            </a:r>
            <a:r>
              <a:rPr lang="en-US" sz="1200" b="0" i="0" kern="1200" dirty="0">
                <a:solidFill>
                  <a:schemeClr val="tx1"/>
                </a:solidFill>
                <a:effectLst/>
                <a:latin typeface="Times New Roman" pitchFamily="18"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pPr>
              <a:defRPr/>
            </a:pPr>
            <a:fld id="{349561D2-4BF1-427D-A9C0-1CAE178D36D7}" type="slidenum">
              <a:rPr lang="zh-CN" altLang="en-US" smtClean="0"/>
              <a:pPr>
                <a:defRPr/>
              </a:pPr>
              <a:t>4</a:t>
            </a:fld>
            <a:endParaRPr lang="en-US" altLang="zh-CN"/>
          </a:p>
        </p:txBody>
      </p:sp>
    </p:spTree>
    <p:extLst>
      <p:ext uri="{BB962C8B-B14F-4D97-AF65-F5344CB8AC3E}">
        <p14:creationId xmlns:p14="http://schemas.microsoft.com/office/powerpoint/2010/main" val="123461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To develop</a:t>
            </a:r>
          </a:p>
        </p:txBody>
      </p:sp>
      <p:sp>
        <p:nvSpPr>
          <p:cNvPr id="4" name="Slide Number Placeholder 3"/>
          <p:cNvSpPr>
            <a:spLocks noGrp="1"/>
          </p:cNvSpPr>
          <p:nvPr>
            <p:ph type="sldNum" sz="quarter" idx="5"/>
          </p:nvPr>
        </p:nvSpPr>
        <p:spPr/>
        <p:txBody>
          <a:bodyPr/>
          <a:lstStyle/>
          <a:p>
            <a:pPr>
              <a:defRPr/>
            </a:pPr>
            <a:fld id="{85188770-6F8C-4A4C-B6D8-FA635FCA6E7F}" type="slidenum">
              <a:rPr lang="en-US" smtClean="0"/>
              <a:pPr>
                <a:defRPr/>
              </a:pPr>
              <a:t>7</a:t>
            </a:fld>
            <a:endParaRPr lang="en-US"/>
          </a:p>
        </p:txBody>
      </p:sp>
    </p:spTree>
    <p:extLst>
      <p:ext uri="{BB962C8B-B14F-4D97-AF65-F5344CB8AC3E}">
        <p14:creationId xmlns:p14="http://schemas.microsoft.com/office/powerpoint/2010/main" val="3636693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To develop</a:t>
            </a:r>
          </a:p>
        </p:txBody>
      </p:sp>
      <p:sp>
        <p:nvSpPr>
          <p:cNvPr id="4" name="Slide Number Placeholder 3"/>
          <p:cNvSpPr>
            <a:spLocks noGrp="1"/>
          </p:cNvSpPr>
          <p:nvPr>
            <p:ph type="sldNum" sz="quarter" idx="5"/>
          </p:nvPr>
        </p:nvSpPr>
        <p:spPr/>
        <p:txBody>
          <a:bodyPr/>
          <a:lstStyle/>
          <a:p>
            <a:pPr>
              <a:defRPr/>
            </a:pPr>
            <a:fld id="{85188770-6F8C-4A4C-B6D8-FA635FCA6E7F}" type="slidenum">
              <a:rPr lang="en-US" smtClean="0"/>
              <a:pPr>
                <a:defRPr/>
              </a:pPr>
              <a:t>8</a:t>
            </a:fld>
            <a:endParaRPr lang="en-US"/>
          </a:p>
        </p:txBody>
      </p:sp>
    </p:spTree>
    <p:extLst>
      <p:ext uri="{BB962C8B-B14F-4D97-AF65-F5344CB8AC3E}">
        <p14:creationId xmlns:p14="http://schemas.microsoft.com/office/powerpoint/2010/main" val="419391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To develop</a:t>
            </a:r>
          </a:p>
        </p:txBody>
      </p:sp>
      <p:sp>
        <p:nvSpPr>
          <p:cNvPr id="4" name="Slide Number Placeholder 3"/>
          <p:cNvSpPr>
            <a:spLocks noGrp="1"/>
          </p:cNvSpPr>
          <p:nvPr>
            <p:ph type="sldNum" sz="quarter" idx="5"/>
          </p:nvPr>
        </p:nvSpPr>
        <p:spPr/>
        <p:txBody>
          <a:bodyPr/>
          <a:lstStyle/>
          <a:p>
            <a:pPr>
              <a:defRPr/>
            </a:pPr>
            <a:fld id="{85188770-6F8C-4A4C-B6D8-FA635FCA6E7F}" type="slidenum">
              <a:rPr lang="en-US" smtClean="0"/>
              <a:pPr>
                <a:defRPr/>
              </a:pPr>
              <a:t>9</a:t>
            </a:fld>
            <a:endParaRPr lang="en-US"/>
          </a:p>
        </p:txBody>
      </p:sp>
    </p:spTree>
    <p:extLst>
      <p:ext uri="{BB962C8B-B14F-4D97-AF65-F5344CB8AC3E}">
        <p14:creationId xmlns:p14="http://schemas.microsoft.com/office/powerpoint/2010/main" val="3799277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2 . At present it is </a:t>
            </a:r>
          </a:p>
        </p:txBody>
      </p:sp>
      <p:sp>
        <p:nvSpPr>
          <p:cNvPr id="4" name="Slide Number Placeholder 3"/>
          <p:cNvSpPr>
            <a:spLocks noGrp="1"/>
          </p:cNvSpPr>
          <p:nvPr>
            <p:ph type="sldNum" sz="quarter" idx="5"/>
          </p:nvPr>
        </p:nvSpPr>
        <p:spPr/>
        <p:txBody>
          <a:bodyPr/>
          <a:lstStyle/>
          <a:p>
            <a:pPr>
              <a:defRPr/>
            </a:pPr>
            <a:fld id="{8ED4CFD1-6C42-4B71-8022-E5D3FFA2182D}" type="slidenum">
              <a:rPr lang="en-US" smtClean="0"/>
              <a:pPr>
                <a:defRPr/>
              </a:pPr>
              <a:t>11</a:t>
            </a:fld>
            <a:endParaRPr lang="en-US"/>
          </a:p>
        </p:txBody>
      </p:sp>
    </p:spTree>
    <p:extLst>
      <p:ext uri="{BB962C8B-B14F-4D97-AF65-F5344CB8AC3E}">
        <p14:creationId xmlns:p14="http://schemas.microsoft.com/office/powerpoint/2010/main" val="1471328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2 . At present it is </a:t>
            </a:r>
          </a:p>
        </p:txBody>
      </p:sp>
      <p:sp>
        <p:nvSpPr>
          <p:cNvPr id="4" name="Slide Number Placeholder 3"/>
          <p:cNvSpPr>
            <a:spLocks noGrp="1"/>
          </p:cNvSpPr>
          <p:nvPr>
            <p:ph type="sldNum" sz="quarter" idx="5"/>
          </p:nvPr>
        </p:nvSpPr>
        <p:spPr/>
        <p:txBody>
          <a:bodyPr/>
          <a:lstStyle/>
          <a:p>
            <a:pPr>
              <a:defRPr/>
            </a:pPr>
            <a:fld id="{8ED4CFD1-6C42-4B71-8022-E5D3FFA2182D}" type="slidenum">
              <a:rPr lang="en-US" smtClean="0"/>
              <a:pPr>
                <a:defRPr/>
              </a:pPr>
              <a:t>12</a:t>
            </a:fld>
            <a:endParaRPr lang="en-US"/>
          </a:p>
        </p:txBody>
      </p:sp>
    </p:spTree>
    <p:extLst>
      <p:ext uri="{BB962C8B-B14F-4D97-AF65-F5344CB8AC3E}">
        <p14:creationId xmlns:p14="http://schemas.microsoft.com/office/powerpoint/2010/main" val="1471328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201747" name="Rectangle 19"/>
          <p:cNvSpPr>
            <a:spLocks noGrp="1" noChangeArrowheads="1"/>
          </p:cNvSpPr>
          <p:nvPr>
            <p:ph type="ctrTitle"/>
          </p:nvPr>
        </p:nvSpPr>
        <p:spPr>
          <a:xfrm>
            <a:off x="2971800" y="1828800"/>
            <a:ext cx="6019800" cy="2209800"/>
          </a:xfrm>
        </p:spPr>
        <p:txBody>
          <a:bodyPr/>
          <a:lstStyle>
            <a:lvl1pPr>
              <a:defRPr sz="5000" b="0">
                <a:solidFill>
                  <a:srgbClr val="FFFFFF"/>
                </a:solidFill>
              </a:defRPr>
            </a:lvl1pPr>
          </a:lstStyle>
          <a:p>
            <a:pPr lvl="0"/>
            <a:r>
              <a:rPr lang="en-US" noProof="0"/>
              <a:t>Click to edit Master title style</a:t>
            </a:r>
          </a:p>
        </p:txBody>
      </p:sp>
      <p:sp>
        <p:nvSpPr>
          <p:cNvPr id="20174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solidFill>
                  <a:schemeClr val="bg2"/>
                </a:solidFill>
                <a:latin typeface="Times" pitchFamily="18" charset="0"/>
              </a:defRPr>
            </a:lvl1pPr>
          </a:lstStyle>
          <a:p>
            <a:pPr lvl="0"/>
            <a:r>
              <a:rPr lang="en-US" noProof="0"/>
              <a:t>Click to edit Master subtitle style</a:t>
            </a:r>
          </a:p>
        </p:txBody>
      </p:sp>
      <p:sp>
        <p:nvSpPr>
          <p:cNvPr id="18" name="Rectangle 16"/>
          <p:cNvSpPr>
            <a:spLocks noGrp="1" noChangeArrowheads="1"/>
          </p:cNvSpPr>
          <p:nvPr>
            <p:ph type="dt" sz="half" idx="10"/>
          </p:nvPr>
        </p:nvSpPr>
        <p:spPr>
          <a:xfrm>
            <a:off x="6553200" y="6248400"/>
            <a:ext cx="2133600" cy="457200"/>
          </a:xfrm>
        </p:spPr>
        <p:txBody>
          <a:bodyPr/>
          <a:lstStyle>
            <a:lvl1pPr>
              <a:defRPr sz="1200">
                <a:latin typeface="Arial" pitchFamily="34" charset="0"/>
              </a:defRPr>
            </a:lvl1pPr>
          </a:lstStyle>
          <a:p>
            <a:pPr>
              <a:defRPr/>
            </a:pPr>
            <a:endParaRPr lang="en-US"/>
          </a:p>
        </p:txBody>
      </p:sp>
      <p:sp>
        <p:nvSpPr>
          <p:cNvPr id="19" name="Rectangle 17"/>
          <p:cNvSpPr>
            <a:spLocks noGrp="1" noChangeArrowheads="1"/>
          </p:cNvSpPr>
          <p:nvPr>
            <p:ph type="ftr" sz="quarter" idx="11"/>
          </p:nvPr>
        </p:nvSpPr>
        <p:spPr>
          <a:xfrm>
            <a:off x="3124200" y="6248400"/>
            <a:ext cx="3124200" cy="457200"/>
          </a:xfrm>
        </p:spPr>
        <p:txBody>
          <a:bodyPr/>
          <a:lstStyle>
            <a:lvl1pPr>
              <a:defRPr sz="1200">
                <a:latin typeface="Arial" pitchFamily="34" charset="0"/>
              </a:defRPr>
            </a:lvl1pPr>
          </a:lstStyle>
          <a:p>
            <a:pPr>
              <a:defRPr/>
            </a:pPr>
            <a:r>
              <a:rPr lang="en-US"/>
              <a:t>Project Title</a:t>
            </a:r>
          </a:p>
        </p:txBody>
      </p:sp>
      <p:sp>
        <p:nvSpPr>
          <p:cNvPr id="20" name="Rectangle 18"/>
          <p:cNvSpPr>
            <a:spLocks noGrp="1" noChangeArrowheads="1"/>
          </p:cNvSpPr>
          <p:nvPr>
            <p:ph type="sldNum" sz="quarter" idx="12"/>
          </p:nvPr>
        </p:nvSpPr>
        <p:spPr>
          <a:xfrm>
            <a:off x="0" y="6400800"/>
            <a:ext cx="2133600" cy="457200"/>
          </a:xfrm>
        </p:spPr>
        <p:txBody>
          <a:bodyPr/>
          <a:lstStyle>
            <a:lvl1pPr algn="l">
              <a:defRPr sz="1200">
                <a:latin typeface="Arial Black" pitchFamily="34" charset="0"/>
              </a:defRPr>
            </a:lvl1pPr>
          </a:lstStyle>
          <a:p>
            <a:pPr>
              <a:defRPr/>
            </a:pPr>
            <a:fld id="{632CFEB1-0AA2-4F59-85BE-06D7A17D135F}" type="slidenum">
              <a:rPr lang="en-US"/>
              <a:pPr>
                <a:defRPr/>
              </a:pPr>
              <a:t>‹#›</a:t>
            </a:fld>
            <a:endParaRPr lang="en-US"/>
          </a:p>
        </p:txBody>
      </p:sp>
    </p:spTree>
    <p:extLst>
      <p:ext uri="{BB962C8B-B14F-4D97-AF65-F5344CB8AC3E}">
        <p14:creationId xmlns:p14="http://schemas.microsoft.com/office/powerpoint/2010/main" val="1686625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5" name="Rectangle 16"/>
          <p:cNvSpPr>
            <a:spLocks noGrp="1" noChangeArrowheads="1"/>
          </p:cNvSpPr>
          <p:nvPr>
            <p:ph type="dt" sz="half" idx="11"/>
          </p:nvPr>
        </p:nvSpPr>
        <p:spPr>
          <a:ln/>
        </p:spPr>
        <p:txBody>
          <a:bodyPr/>
          <a:lstStyle>
            <a:lvl1pPr>
              <a:defRPr/>
            </a:lvl1pPr>
          </a:lstStyle>
          <a:p>
            <a:pPr>
              <a:defRPr/>
            </a:pPr>
            <a:endParaRPr lang="en-US"/>
          </a:p>
        </p:txBody>
      </p:sp>
      <p:sp>
        <p:nvSpPr>
          <p:cNvPr id="6" name="Rectangle 3"/>
          <p:cNvSpPr>
            <a:spLocks noGrp="1" noChangeArrowheads="1"/>
          </p:cNvSpPr>
          <p:nvPr>
            <p:ph type="sldNum" sz="quarter" idx="12"/>
          </p:nvPr>
        </p:nvSpPr>
        <p:spPr>
          <a:ln/>
        </p:spPr>
        <p:txBody>
          <a:bodyPr/>
          <a:lstStyle>
            <a:lvl1pPr>
              <a:defRPr/>
            </a:lvl1pPr>
          </a:lstStyle>
          <a:p>
            <a:pPr>
              <a:defRPr/>
            </a:pPr>
            <a:fld id="{46C9EA9C-D2DD-42F4-B1E2-F2095BDDEEFA}" type="slidenum">
              <a:rPr lang="en-US"/>
              <a:pPr>
                <a:defRPr/>
              </a:pPr>
              <a:t>‹#›</a:t>
            </a:fld>
            <a:endParaRPr lang="en-US"/>
          </a:p>
        </p:txBody>
      </p:sp>
    </p:spTree>
    <p:extLst>
      <p:ext uri="{BB962C8B-B14F-4D97-AF65-F5344CB8AC3E}">
        <p14:creationId xmlns:p14="http://schemas.microsoft.com/office/powerpoint/2010/main" val="62693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5" name="Rectangle 16"/>
          <p:cNvSpPr>
            <a:spLocks noGrp="1" noChangeArrowheads="1"/>
          </p:cNvSpPr>
          <p:nvPr>
            <p:ph type="dt" sz="half" idx="11"/>
          </p:nvPr>
        </p:nvSpPr>
        <p:spPr>
          <a:ln/>
        </p:spPr>
        <p:txBody>
          <a:bodyPr/>
          <a:lstStyle>
            <a:lvl1pPr>
              <a:defRPr/>
            </a:lvl1pPr>
          </a:lstStyle>
          <a:p>
            <a:pPr>
              <a:defRPr/>
            </a:pPr>
            <a:endParaRPr lang="en-US"/>
          </a:p>
        </p:txBody>
      </p:sp>
      <p:sp>
        <p:nvSpPr>
          <p:cNvPr id="6" name="Rectangle 3"/>
          <p:cNvSpPr>
            <a:spLocks noGrp="1" noChangeArrowheads="1"/>
          </p:cNvSpPr>
          <p:nvPr>
            <p:ph type="sldNum" sz="quarter" idx="12"/>
          </p:nvPr>
        </p:nvSpPr>
        <p:spPr>
          <a:ln/>
        </p:spPr>
        <p:txBody>
          <a:bodyPr/>
          <a:lstStyle>
            <a:lvl1pPr>
              <a:defRPr/>
            </a:lvl1pPr>
          </a:lstStyle>
          <a:p>
            <a:pPr>
              <a:defRPr/>
            </a:pPr>
            <a:fld id="{FDCF75B4-A8DD-47AC-85E9-24E8605DFD59}" type="slidenum">
              <a:rPr lang="en-US"/>
              <a:pPr>
                <a:defRPr/>
              </a:pPr>
              <a:t>‹#›</a:t>
            </a:fld>
            <a:endParaRPr lang="en-US"/>
          </a:p>
        </p:txBody>
      </p:sp>
    </p:spTree>
    <p:extLst>
      <p:ext uri="{BB962C8B-B14F-4D97-AF65-F5344CB8AC3E}">
        <p14:creationId xmlns:p14="http://schemas.microsoft.com/office/powerpoint/2010/main" val="4007218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752600"/>
            <a:ext cx="40386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52600"/>
            <a:ext cx="40386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0"/>
            <a:ext cx="40386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7" name="Rectangle 16"/>
          <p:cNvSpPr>
            <a:spLocks noGrp="1" noChangeArrowheads="1"/>
          </p:cNvSpPr>
          <p:nvPr>
            <p:ph type="dt" sz="half" idx="11"/>
          </p:nvPr>
        </p:nvSpPr>
        <p:spPr>
          <a:ln/>
        </p:spPr>
        <p:txBody>
          <a:bodyPr/>
          <a:lstStyle>
            <a:lvl1pPr>
              <a:defRPr/>
            </a:lvl1pPr>
          </a:lstStyle>
          <a:p>
            <a:pPr>
              <a:defRPr/>
            </a:pPr>
            <a:endParaRPr lang="en-US"/>
          </a:p>
        </p:txBody>
      </p:sp>
      <p:sp>
        <p:nvSpPr>
          <p:cNvPr id="8" name="Rectangle 3"/>
          <p:cNvSpPr>
            <a:spLocks noGrp="1" noChangeArrowheads="1"/>
          </p:cNvSpPr>
          <p:nvPr>
            <p:ph type="sldNum" sz="quarter" idx="12"/>
          </p:nvPr>
        </p:nvSpPr>
        <p:spPr>
          <a:ln/>
        </p:spPr>
        <p:txBody>
          <a:bodyPr/>
          <a:lstStyle>
            <a:lvl1pPr>
              <a:defRPr/>
            </a:lvl1pPr>
          </a:lstStyle>
          <a:p>
            <a:pPr>
              <a:defRPr/>
            </a:pPr>
            <a:fld id="{ACD804B6-7FBB-44A1-A6C5-5BAAF6E08410}" type="slidenum">
              <a:rPr lang="en-US"/>
              <a:pPr>
                <a:defRPr/>
              </a:pPr>
              <a:t>‹#›</a:t>
            </a:fld>
            <a:endParaRPr lang="en-US"/>
          </a:p>
        </p:txBody>
      </p:sp>
    </p:spTree>
    <p:extLst>
      <p:ext uri="{BB962C8B-B14F-4D97-AF65-F5344CB8AC3E}">
        <p14:creationId xmlns:p14="http://schemas.microsoft.com/office/powerpoint/2010/main" val="31619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752600"/>
            <a:ext cx="40386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6" name="Rectangle 16"/>
          <p:cNvSpPr>
            <a:spLocks noGrp="1" noChangeArrowheads="1"/>
          </p:cNvSpPr>
          <p:nvPr>
            <p:ph type="dt" sz="half" idx="11"/>
          </p:nvPr>
        </p:nvSpPr>
        <p:spPr>
          <a:ln/>
        </p:spPr>
        <p:txBody>
          <a:bodyPr/>
          <a:lstStyle>
            <a:lvl1pPr>
              <a:defRPr/>
            </a:lvl1pPr>
          </a:lstStyle>
          <a:p>
            <a:pPr>
              <a:defRPr/>
            </a:pPr>
            <a:endParaRPr lang="en-US"/>
          </a:p>
        </p:txBody>
      </p:sp>
      <p:sp>
        <p:nvSpPr>
          <p:cNvPr id="7" name="Rectangle 3"/>
          <p:cNvSpPr>
            <a:spLocks noGrp="1" noChangeArrowheads="1"/>
          </p:cNvSpPr>
          <p:nvPr>
            <p:ph type="sldNum" sz="quarter" idx="12"/>
          </p:nvPr>
        </p:nvSpPr>
        <p:spPr>
          <a:ln/>
        </p:spPr>
        <p:txBody>
          <a:bodyPr/>
          <a:lstStyle>
            <a:lvl1pPr>
              <a:defRPr/>
            </a:lvl1pPr>
          </a:lstStyle>
          <a:p>
            <a:pPr>
              <a:defRPr/>
            </a:pPr>
            <a:fld id="{D9233045-75A4-4D38-BCF8-75DEFFC8580B}" type="slidenum">
              <a:rPr lang="en-US"/>
              <a:pPr>
                <a:defRPr/>
              </a:pPr>
              <a:t>‹#›</a:t>
            </a:fld>
            <a:endParaRPr lang="en-US"/>
          </a:p>
        </p:txBody>
      </p:sp>
    </p:spTree>
    <p:extLst>
      <p:ext uri="{BB962C8B-B14F-4D97-AF65-F5344CB8AC3E}">
        <p14:creationId xmlns:p14="http://schemas.microsoft.com/office/powerpoint/2010/main" val="2486188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752600"/>
            <a:ext cx="82296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4000500"/>
            <a:ext cx="8229600"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6" name="Rectangle 16"/>
          <p:cNvSpPr>
            <a:spLocks noGrp="1" noChangeArrowheads="1"/>
          </p:cNvSpPr>
          <p:nvPr>
            <p:ph type="dt" sz="half" idx="11"/>
          </p:nvPr>
        </p:nvSpPr>
        <p:spPr>
          <a:ln/>
        </p:spPr>
        <p:txBody>
          <a:bodyPr/>
          <a:lstStyle>
            <a:lvl1pPr>
              <a:defRPr/>
            </a:lvl1pPr>
          </a:lstStyle>
          <a:p>
            <a:pPr>
              <a:defRPr/>
            </a:pPr>
            <a:endParaRPr lang="en-US"/>
          </a:p>
        </p:txBody>
      </p:sp>
      <p:sp>
        <p:nvSpPr>
          <p:cNvPr id="7" name="Rectangle 3"/>
          <p:cNvSpPr>
            <a:spLocks noGrp="1" noChangeArrowheads="1"/>
          </p:cNvSpPr>
          <p:nvPr>
            <p:ph type="sldNum" sz="quarter" idx="12"/>
          </p:nvPr>
        </p:nvSpPr>
        <p:spPr>
          <a:ln/>
        </p:spPr>
        <p:txBody>
          <a:bodyPr/>
          <a:lstStyle>
            <a:lvl1pPr>
              <a:defRPr/>
            </a:lvl1pPr>
          </a:lstStyle>
          <a:p>
            <a:pPr>
              <a:defRPr/>
            </a:pPr>
            <a:fld id="{DBCF84DA-B9FB-4580-88C8-CE950047BD2A}" type="slidenum">
              <a:rPr lang="en-US"/>
              <a:pPr>
                <a:defRPr/>
              </a:pPr>
              <a:t>‹#›</a:t>
            </a:fld>
            <a:endParaRPr lang="en-US"/>
          </a:p>
        </p:txBody>
      </p:sp>
    </p:spTree>
    <p:extLst>
      <p:ext uri="{BB962C8B-B14F-4D97-AF65-F5344CB8AC3E}">
        <p14:creationId xmlns:p14="http://schemas.microsoft.com/office/powerpoint/2010/main" val="3040344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66739" y="304800"/>
            <a:ext cx="8008937"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Project Title</a:t>
            </a:r>
          </a:p>
        </p:txBody>
      </p:sp>
      <p:sp>
        <p:nvSpPr>
          <p:cNvPr id="5" name="Slide Number Placeholder 5"/>
          <p:cNvSpPr>
            <a:spLocks noGrp="1"/>
          </p:cNvSpPr>
          <p:nvPr>
            <p:ph type="sldNum" sz="quarter" idx="12"/>
          </p:nvPr>
        </p:nvSpPr>
        <p:spPr/>
        <p:txBody>
          <a:bodyPr/>
          <a:lstStyle>
            <a:lvl1pPr>
              <a:defRPr/>
            </a:lvl1pPr>
          </a:lstStyle>
          <a:p>
            <a:pPr>
              <a:defRPr/>
            </a:pPr>
            <a:fld id="{0019D981-085F-4B56-AE9D-FF8F663F5DFF}" type="slidenum">
              <a:rPr lang="en-US"/>
              <a:pPr>
                <a:defRPr/>
              </a:pPr>
              <a:t>‹#›</a:t>
            </a:fld>
            <a:endParaRPr lang="en-US"/>
          </a:p>
        </p:txBody>
      </p:sp>
    </p:spTree>
    <p:extLst>
      <p:ext uri="{BB962C8B-B14F-4D97-AF65-F5344CB8AC3E}">
        <p14:creationId xmlns:p14="http://schemas.microsoft.com/office/powerpoint/2010/main" val="269672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5" name="Rectangle 16"/>
          <p:cNvSpPr>
            <a:spLocks noGrp="1" noChangeArrowheads="1"/>
          </p:cNvSpPr>
          <p:nvPr>
            <p:ph type="dt" sz="half" idx="11"/>
          </p:nvPr>
        </p:nvSpPr>
        <p:spPr>
          <a:ln/>
        </p:spPr>
        <p:txBody>
          <a:bodyPr/>
          <a:lstStyle>
            <a:lvl1pPr>
              <a:defRPr/>
            </a:lvl1pPr>
          </a:lstStyle>
          <a:p>
            <a:pPr>
              <a:defRPr/>
            </a:pPr>
            <a:endParaRPr lang="en-US"/>
          </a:p>
        </p:txBody>
      </p:sp>
      <p:sp>
        <p:nvSpPr>
          <p:cNvPr id="6" name="Rectangle 3"/>
          <p:cNvSpPr>
            <a:spLocks noGrp="1" noChangeArrowheads="1"/>
          </p:cNvSpPr>
          <p:nvPr>
            <p:ph type="sldNum" sz="quarter" idx="12"/>
          </p:nvPr>
        </p:nvSpPr>
        <p:spPr>
          <a:ln/>
        </p:spPr>
        <p:txBody>
          <a:bodyPr/>
          <a:lstStyle>
            <a:lvl1pPr>
              <a:defRPr/>
            </a:lvl1pPr>
          </a:lstStyle>
          <a:p>
            <a:pPr>
              <a:defRPr/>
            </a:pPr>
            <a:fld id="{09B40011-0EB6-4194-9A2A-95C4B86E6083}" type="slidenum">
              <a:rPr lang="en-US"/>
              <a:pPr>
                <a:defRPr/>
              </a:pPr>
              <a:t>‹#›</a:t>
            </a:fld>
            <a:endParaRPr lang="en-US"/>
          </a:p>
        </p:txBody>
      </p:sp>
    </p:spTree>
    <p:extLst>
      <p:ext uri="{BB962C8B-B14F-4D97-AF65-F5344CB8AC3E}">
        <p14:creationId xmlns:p14="http://schemas.microsoft.com/office/powerpoint/2010/main" val="273751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5" name="Rectangle 16"/>
          <p:cNvSpPr>
            <a:spLocks noGrp="1" noChangeArrowheads="1"/>
          </p:cNvSpPr>
          <p:nvPr>
            <p:ph type="dt" sz="half" idx="11"/>
          </p:nvPr>
        </p:nvSpPr>
        <p:spPr>
          <a:ln/>
        </p:spPr>
        <p:txBody>
          <a:bodyPr/>
          <a:lstStyle>
            <a:lvl1pPr>
              <a:defRPr/>
            </a:lvl1pPr>
          </a:lstStyle>
          <a:p>
            <a:pPr>
              <a:defRPr/>
            </a:pPr>
            <a:endParaRPr lang="en-US"/>
          </a:p>
        </p:txBody>
      </p:sp>
      <p:sp>
        <p:nvSpPr>
          <p:cNvPr id="6" name="Rectangle 3"/>
          <p:cNvSpPr>
            <a:spLocks noGrp="1" noChangeArrowheads="1"/>
          </p:cNvSpPr>
          <p:nvPr>
            <p:ph type="sldNum" sz="quarter" idx="12"/>
          </p:nvPr>
        </p:nvSpPr>
        <p:spPr>
          <a:ln/>
        </p:spPr>
        <p:txBody>
          <a:bodyPr/>
          <a:lstStyle>
            <a:lvl1pPr>
              <a:defRPr/>
            </a:lvl1pPr>
          </a:lstStyle>
          <a:p>
            <a:pPr>
              <a:defRPr/>
            </a:pPr>
            <a:fld id="{BE230DA4-04D7-4972-8924-913B873E78A8}" type="slidenum">
              <a:rPr lang="en-US"/>
              <a:pPr>
                <a:defRPr/>
              </a:pPr>
              <a:t>‹#›</a:t>
            </a:fld>
            <a:endParaRPr lang="en-US"/>
          </a:p>
        </p:txBody>
      </p:sp>
    </p:spTree>
    <p:extLst>
      <p:ext uri="{BB962C8B-B14F-4D97-AF65-F5344CB8AC3E}">
        <p14:creationId xmlns:p14="http://schemas.microsoft.com/office/powerpoint/2010/main" val="1901271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pitchFamily="18" charset="0"/>
              </a:defRPr>
            </a:lvl1pPr>
          </a:lstStyle>
          <a:p>
            <a:r>
              <a:rPr lang="en-US"/>
              <a:t>Click to edit Master title style</a:t>
            </a:r>
          </a:p>
        </p:txBody>
      </p:sp>
      <p:sp>
        <p:nvSpPr>
          <p:cNvPr id="3" name="Content Placeholder 2"/>
          <p:cNvSpPr>
            <a:spLocks noGrp="1"/>
          </p:cNvSpPr>
          <p:nvPr>
            <p:ph sz="half" idx="1"/>
          </p:nvPr>
        </p:nvSpPr>
        <p:spPr>
          <a:xfrm>
            <a:off x="457200" y="1752600"/>
            <a:ext cx="4038600" cy="4343400"/>
          </a:xfrm>
        </p:spPr>
        <p:txBody>
          <a:bodyPr/>
          <a:lstStyle>
            <a:lvl1pPr>
              <a:defRPr sz="2800">
                <a:latin typeface="Times" pitchFamily="18" charset="0"/>
              </a:defRPr>
            </a:lvl1pPr>
            <a:lvl2pPr>
              <a:defRPr sz="2400">
                <a:latin typeface="Times" pitchFamily="18" charset="0"/>
              </a:defRPr>
            </a:lvl2pPr>
            <a:lvl3pPr>
              <a:defRPr sz="2000">
                <a:latin typeface="Times" pitchFamily="18" charset="0"/>
              </a:defRPr>
            </a:lvl3pPr>
            <a:lvl4pPr>
              <a:defRPr sz="1800">
                <a:latin typeface="Times" pitchFamily="18" charset="0"/>
              </a:defRPr>
            </a:lvl4pPr>
            <a:lvl5pPr>
              <a:defRPr sz="1800">
                <a:latin typeface="Times" pitchFamily="18"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752600"/>
            <a:ext cx="4038600" cy="4343400"/>
          </a:xfrm>
        </p:spPr>
        <p:txBody>
          <a:bodyPr/>
          <a:lstStyle>
            <a:lvl1pPr>
              <a:defRPr sz="2800">
                <a:latin typeface="Times" pitchFamily="18" charset="0"/>
              </a:defRPr>
            </a:lvl1pPr>
            <a:lvl2pPr>
              <a:defRPr sz="2400">
                <a:latin typeface="Times" pitchFamily="18" charset="0"/>
              </a:defRPr>
            </a:lvl2pPr>
            <a:lvl3pPr>
              <a:defRPr sz="2000">
                <a:latin typeface="Times" pitchFamily="18" charset="0"/>
              </a:defRPr>
            </a:lvl3pPr>
            <a:lvl4pPr>
              <a:defRPr sz="1800">
                <a:latin typeface="Times" pitchFamily="18" charset="0"/>
              </a:defRPr>
            </a:lvl4pPr>
            <a:lvl5pPr>
              <a:defRPr sz="1800">
                <a:latin typeface="Times"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6" name="Rectangle 16"/>
          <p:cNvSpPr>
            <a:spLocks noGrp="1" noChangeArrowheads="1"/>
          </p:cNvSpPr>
          <p:nvPr>
            <p:ph type="dt" sz="half" idx="11"/>
          </p:nvPr>
        </p:nvSpPr>
        <p:spPr>
          <a:ln/>
        </p:spPr>
        <p:txBody>
          <a:bodyPr/>
          <a:lstStyle>
            <a:lvl1pPr>
              <a:defRPr/>
            </a:lvl1pPr>
          </a:lstStyle>
          <a:p>
            <a:pPr>
              <a:defRPr/>
            </a:pPr>
            <a:endParaRPr lang="en-US"/>
          </a:p>
        </p:txBody>
      </p:sp>
      <p:sp>
        <p:nvSpPr>
          <p:cNvPr id="7" name="Rectangle 3"/>
          <p:cNvSpPr>
            <a:spLocks noGrp="1" noChangeArrowheads="1"/>
          </p:cNvSpPr>
          <p:nvPr>
            <p:ph type="sldNum" sz="quarter" idx="12"/>
          </p:nvPr>
        </p:nvSpPr>
        <p:spPr>
          <a:ln/>
        </p:spPr>
        <p:txBody>
          <a:bodyPr/>
          <a:lstStyle>
            <a:lvl1pPr>
              <a:defRPr/>
            </a:lvl1pPr>
          </a:lstStyle>
          <a:p>
            <a:pPr>
              <a:defRPr/>
            </a:pPr>
            <a:fld id="{97CB13CE-0D0F-489C-9FBE-912DC8BE9EB0}" type="slidenum">
              <a:rPr lang="en-US"/>
              <a:pPr>
                <a:defRPr/>
              </a:pPr>
              <a:t>‹#›</a:t>
            </a:fld>
            <a:endParaRPr lang="en-US"/>
          </a:p>
        </p:txBody>
      </p:sp>
    </p:spTree>
    <p:extLst>
      <p:ext uri="{BB962C8B-B14F-4D97-AF65-F5344CB8AC3E}">
        <p14:creationId xmlns:p14="http://schemas.microsoft.com/office/powerpoint/2010/main" val="108729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8" name="Rectangle 16"/>
          <p:cNvSpPr>
            <a:spLocks noGrp="1" noChangeArrowheads="1"/>
          </p:cNvSpPr>
          <p:nvPr>
            <p:ph type="dt" sz="half" idx="11"/>
          </p:nvPr>
        </p:nvSpPr>
        <p:spPr>
          <a:ln/>
        </p:spPr>
        <p:txBody>
          <a:bodyPr/>
          <a:lstStyle>
            <a:lvl1pPr>
              <a:defRPr/>
            </a:lvl1pPr>
          </a:lstStyle>
          <a:p>
            <a:pPr>
              <a:defRPr/>
            </a:pPr>
            <a:endParaRPr lang="en-US"/>
          </a:p>
        </p:txBody>
      </p:sp>
      <p:sp>
        <p:nvSpPr>
          <p:cNvPr id="9" name="Rectangle 3"/>
          <p:cNvSpPr>
            <a:spLocks noGrp="1" noChangeArrowheads="1"/>
          </p:cNvSpPr>
          <p:nvPr>
            <p:ph type="sldNum" sz="quarter" idx="12"/>
          </p:nvPr>
        </p:nvSpPr>
        <p:spPr>
          <a:ln/>
        </p:spPr>
        <p:txBody>
          <a:bodyPr/>
          <a:lstStyle>
            <a:lvl1pPr>
              <a:defRPr/>
            </a:lvl1pPr>
          </a:lstStyle>
          <a:p>
            <a:pPr>
              <a:defRPr/>
            </a:pPr>
            <a:fld id="{B916AC08-A874-46BD-A2A0-9656B183DA27}" type="slidenum">
              <a:rPr lang="en-US"/>
              <a:pPr>
                <a:defRPr/>
              </a:pPr>
              <a:t>‹#›</a:t>
            </a:fld>
            <a:endParaRPr lang="en-US"/>
          </a:p>
        </p:txBody>
      </p:sp>
    </p:spTree>
    <p:extLst>
      <p:ext uri="{BB962C8B-B14F-4D97-AF65-F5344CB8AC3E}">
        <p14:creationId xmlns:p14="http://schemas.microsoft.com/office/powerpoint/2010/main" val="3857484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4" name="Rectangle 16"/>
          <p:cNvSpPr>
            <a:spLocks noGrp="1" noChangeArrowheads="1"/>
          </p:cNvSpPr>
          <p:nvPr>
            <p:ph type="dt" sz="half" idx="11"/>
          </p:nvPr>
        </p:nvSpPr>
        <p:spPr>
          <a:ln/>
        </p:spPr>
        <p:txBody>
          <a:bodyPr/>
          <a:lstStyle>
            <a:lvl1pPr>
              <a:defRPr/>
            </a:lvl1pPr>
          </a:lstStyle>
          <a:p>
            <a:pPr>
              <a:defRPr/>
            </a:pPr>
            <a:endParaRPr lang="en-US"/>
          </a:p>
        </p:txBody>
      </p:sp>
      <p:sp>
        <p:nvSpPr>
          <p:cNvPr id="5" name="Rectangle 3"/>
          <p:cNvSpPr>
            <a:spLocks noGrp="1" noChangeArrowheads="1"/>
          </p:cNvSpPr>
          <p:nvPr>
            <p:ph type="sldNum" sz="quarter" idx="12"/>
          </p:nvPr>
        </p:nvSpPr>
        <p:spPr>
          <a:ln/>
        </p:spPr>
        <p:txBody>
          <a:bodyPr/>
          <a:lstStyle>
            <a:lvl1pPr>
              <a:defRPr/>
            </a:lvl1pPr>
          </a:lstStyle>
          <a:p>
            <a:pPr>
              <a:defRPr/>
            </a:pPr>
            <a:fld id="{ECB78385-8749-419E-9D04-0537FA0DEF51}" type="slidenum">
              <a:rPr lang="en-US"/>
              <a:pPr>
                <a:defRPr/>
              </a:pPr>
              <a:t>‹#›</a:t>
            </a:fld>
            <a:endParaRPr lang="en-US"/>
          </a:p>
        </p:txBody>
      </p:sp>
    </p:spTree>
    <p:extLst>
      <p:ext uri="{BB962C8B-B14F-4D97-AF65-F5344CB8AC3E}">
        <p14:creationId xmlns:p14="http://schemas.microsoft.com/office/powerpoint/2010/main" val="2678073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3" name="Rectangle 16"/>
          <p:cNvSpPr>
            <a:spLocks noGrp="1" noChangeArrowheads="1"/>
          </p:cNvSpPr>
          <p:nvPr>
            <p:ph type="dt" sz="half" idx="11"/>
          </p:nvPr>
        </p:nvSpPr>
        <p:spPr>
          <a:ln/>
        </p:spPr>
        <p:txBody>
          <a:bodyPr/>
          <a:lstStyle>
            <a:lvl1pPr>
              <a:defRPr/>
            </a:lvl1pPr>
          </a:lstStyle>
          <a:p>
            <a:pPr>
              <a:defRPr/>
            </a:pPr>
            <a:endParaRPr lang="en-US"/>
          </a:p>
        </p:txBody>
      </p:sp>
      <p:sp>
        <p:nvSpPr>
          <p:cNvPr id="4" name="Rectangle 3"/>
          <p:cNvSpPr>
            <a:spLocks noGrp="1" noChangeArrowheads="1"/>
          </p:cNvSpPr>
          <p:nvPr>
            <p:ph type="sldNum" sz="quarter" idx="12"/>
          </p:nvPr>
        </p:nvSpPr>
        <p:spPr>
          <a:ln/>
        </p:spPr>
        <p:txBody>
          <a:bodyPr/>
          <a:lstStyle>
            <a:lvl1pPr>
              <a:defRPr/>
            </a:lvl1pPr>
          </a:lstStyle>
          <a:p>
            <a:pPr>
              <a:defRPr/>
            </a:pPr>
            <a:fld id="{5917621F-D455-4BB3-8423-11FB4C801350}" type="slidenum">
              <a:rPr lang="en-US"/>
              <a:pPr>
                <a:defRPr/>
              </a:pPr>
              <a:t>‹#›</a:t>
            </a:fld>
            <a:endParaRPr lang="en-US"/>
          </a:p>
        </p:txBody>
      </p:sp>
    </p:spTree>
    <p:extLst>
      <p:ext uri="{BB962C8B-B14F-4D97-AF65-F5344CB8AC3E}">
        <p14:creationId xmlns:p14="http://schemas.microsoft.com/office/powerpoint/2010/main" val="267584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6" name="Rectangle 16"/>
          <p:cNvSpPr>
            <a:spLocks noGrp="1" noChangeArrowheads="1"/>
          </p:cNvSpPr>
          <p:nvPr>
            <p:ph type="dt" sz="half" idx="11"/>
          </p:nvPr>
        </p:nvSpPr>
        <p:spPr>
          <a:ln/>
        </p:spPr>
        <p:txBody>
          <a:bodyPr/>
          <a:lstStyle>
            <a:lvl1pPr>
              <a:defRPr/>
            </a:lvl1pPr>
          </a:lstStyle>
          <a:p>
            <a:pPr>
              <a:defRPr/>
            </a:pPr>
            <a:endParaRPr lang="en-US"/>
          </a:p>
        </p:txBody>
      </p:sp>
      <p:sp>
        <p:nvSpPr>
          <p:cNvPr id="7" name="Rectangle 3"/>
          <p:cNvSpPr>
            <a:spLocks noGrp="1" noChangeArrowheads="1"/>
          </p:cNvSpPr>
          <p:nvPr>
            <p:ph type="sldNum" sz="quarter" idx="12"/>
          </p:nvPr>
        </p:nvSpPr>
        <p:spPr>
          <a:ln/>
        </p:spPr>
        <p:txBody>
          <a:bodyPr/>
          <a:lstStyle>
            <a:lvl1pPr>
              <a:defRPr/>
            </a:lvl1pPr>
          </a:lstStyle>
          <a:p>
            <a:pPr>
              <a:defRPr/>
            </a:pPr>
            <a:fld id="{4FA14D4F-98E5-4459-BBD6-7581A672BA96}" type="slidenum">
              <a:rPr lang="en-US"/>
              <a:pPr>
                <a:defRPr/>
              </a:pPr>
              <a:t>‹#›</a:t>
            </a:fld>
            <a:endParaRPr lang="en-US"/>
          </a:p>
        </p:txBody>
      </p:sp>
    </p:spTree>
    <p:extLst>
      <p:ext uri="{BB962C8B-B14F-4D97-AF65-F5344CB8AC3E}">
        <p14:creationId xmlns:p14="http://schemas.microsoft.com/office/powerpoint/2010/main" val="256581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r>
              <a:rPr lang="en-US"/>
              <a:t>Project Title</a:t>
            </a:r>
          </a:p>
        </p:txBody>
      </p:sp>
      <p:sp>
        <p:nvSpPr>
          <p:cNvPr id="6" name="Rectangle 16"/>
          <p:cNvSpPr>
            <a:spLocks noGrp="1" noChangeArrowheads="1"/>
          </p:cNvSpPr>
          <p:nvPr>
            <p:ph type="dt" sz="half" idx="11"/>
          </p:nvPr>
        </p:nvSpPr>
        <p:spPr>
          <a:ln/>
        </p:spPr>
        <p:txBody>
          <a:bodyPr/>
          <a:lstStyle>
            <a:lvl1pPr>
              <a:defRPr/>
            </a:lvl1pPr>
          </a:lstStyle>
          <a:p>
            <a:pPr>
              <a:defRPr/>
            </a:pPr>
            <a:endParaRPr lang="en-US"/>
          </a:p>
        </p:txBody>
      </p:sp>
      <p:sp>
        <p:nvSpPr>
          <p:cNvPr id="7" name="Rectangle 3"/>
          <p:cNvSpPr>
            <a:spLocks noGrp="1" noChangeArrowheads="1"/>
          </p:cNvSpPr>
          <p:nvPr>
            <p:ph type="sldNum" sz="quarter" idx="12"/>
          </p:nvPr>
        </p:nvSpPr>
        <p:spPr>
          <a:ln/>
        </p:spPr>
        <p:txBody>
          <a:bodyPr/>
          <a:lstStyle>
            <a:lvl1pPr>
              <a:defRPr/>
            </a:lvl1pPr>
          </a:lstStyle>
          <a:p>
            <a:pPr>
              <a:defRPr/>
            </a:pPr>
            <a:fld id="{544C790D-5BAA-4947-BEE8-F35F44FA9E0B}" type="slidenum">
              <a:rPr lang="en-US"/>
              <a:pPr>
                <a:defRPr/>
              </a:pPr>
              <a:t>‹#›</a:t>
            </a:fld>
            <a:endParaRPr lang="en-US"/>
          </a:p>
        </p:txBody>
      </p:sp>
    </p:spTree>
    <p:extLst>
      <p:ext uri="{BB962C8B-B14F-4D97-AF65-F5344CB8AC3E}">
        <p14:creationId xmlns:p14="http://schemas.microsoft.com/office/powerpoint/2010/main" val="139855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body" idx="1"/>
          </p:nvPr>
        </p:nvSpPr>
        <p:spPr bwMode="auto">
          <a:xfrm>
            <a:off x="457200" y="1752600"/>
            <a:ext cx="82296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0706" name="Rectangle 2"/>
          <p:cNvSpPr>
            <a:spLocks noGrp="1" noChangeArrowheads="1"/>
          </p:cNvSpPr>
          <p:nvPr>
            <p:ph type="ftr" sz="quarter" idx="3"/>
          </p:nvPr>
        </p:nvSpPr>
        <p:spPr bwMode="auto">
          <a:xfrm>
            <a:off x="0" y="6248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600">
                <a:latin typeface="+mj-lt"/>
                <a:cs typeface="+mn-cs"/>
              </a:defRPr>
            </a:lvl1pPr>
          </a:lstStyle>
          <a:p>
            <a:pPr>
              <a:defRPr/>
            </a:pPr>
            <a:r>
              <a:rPr lang="en-US"/>
              <a:t>Project Title</a:t>
            </a:r>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hlink"/>
                </a:solidFill>
                <a:latin typeface="Arial" pitchFamily="34" charset="0"/>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hlink"/>
                </a:solidFill>
                <a:latin typeface="Arial" pitchFamily="34" charset="0"/>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accent2"/>
                </a:solidFill>
                <a:latin typeface="Arial" pitchFamily="34" charset="0"/>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hlink"/>
                </a:solidFill>
                <a:latin typeface="Arial" pitchFamily="34" charset="0"/>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accent2"/>
                </a:solidFill>
                <a:latin typeface="Arial" pitchFamily="34" charset="0"/>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800">
                <a:solidFill>
                  <a:schemeClr val="accent2"/>
                </a:solidFill>
                <a:latin typeface="Arial" pitchFamily="34" charset="0"/>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0720" name="Rectangle 16"/>
          <p:cNvSpPr>
            <a:spLocks noGrp="1" noChangeArrowheads="1"/>
          </p:cNvSpPr>
          <p:nvPr>
            <p:ph type="dt" sz="half" idx="2"/>
          </p:nvPr>
        </p:nvSpPr>
        <p:spPr bwMode="auto">
          <a:xfrm>
            <a:off x="70104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600">
                <a:latin typeface="+mj-lt"/>
                <a:cs typeface="+mn-cs"/>
              </a:defRPr>
            </a:lvl1pPr>
          </a:lstStyle>
          <a:p>
            <a:pPr>
              <a:defRPr/>
            </a:pPr>
            <a:endParaRPr lang="en-US"/>
          </a:p>
        </p:txBody>
      </p:sp>
      <p:sp>
        <p:nvSpPr>
          <p:cNvPr id="200707" name="Rectangle 3"/>
          <p:cNvSpPr>
            <a:spLocks noGrp="1" noChangeArrowheads="1"/>
          </p:cNvSpPr>
          <p:nvPr>
            <p:ph type="sldNum" sz="quarter" idx="4"/>
          </p:nvPr>
        </p:nvSpPr>
        <p:spPr bwMode="auto">
          <a:xfrm>
            <a:off x="7010400" y="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600">
                <a:latin typeface="+mn-lt"/>
                <a:cs typeface="+mn-cs"/>
              </a:defRPr>
            </a:lvl1pPr>
          </a:lstStyle>
          <a:p>
            <a:pPr>
              <a:defRPr/>
            </a:pPr>
            <a:fld id="{6135D41D-E6F7-4A90-B21F-4EAC645A32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4" r:id="rId15"/>
  </p:sldLayoutIdLst>
  <p:hf hdr="0" dt="0"/>
  <p:txStyles>
    <p:titleStyle>
      <a:lvl1pPr algn="l" rtl="0" eaLnBrk="0" fontAlgn="base" hangingPunct="0">
        <a:spcBef>
          <a:spcPct val="0"/>
        </a:spcBef>
        <a:spcAft>
          <a:spcPct val="0"/>
        </a:spcAft>
        <a:defRPr sz="4400" b="1">
          <a:solidFill>
            <a:schemeClr val="bg2"/>
          </a:solidFill>
          <a:latin typeface="+mj-lt"/>
          <a:ea typeface="+mj-ea"/>
          <a:cs typeface="+mj-cs"/>
        </a:defRPr>
      </a:lvl1pPr>
      <a:lvl2pPr algn="l" rtl="0" eaLnBrk="0" fontAlgn="base" hangingPunct="0">
        <a:spcBef>
          <a:spcPct val="0"/>
        </a:spcBef>
        <a:spcAft>
          <a:spcPct val="0"/>
        </a:spcAft>
        <a:defRPr sz="4400" b="1">
          <a:solidFill>
            <a:schemeClr val="bg2"/>
          </a:solidFill>
          <a:latin typeface="Garamond" pitchFamily="18" charset="0"/>
          <a:cs typeface="Arial" pitchFamily="34" charset="0"/>
        </a:defRPr>
      </a:lvl2pPr>
      <a:lvl3pPr algn="l" rtl="0" eaLnBrk="0" fontAlgn="base" hangingPunct="0">
        <a:spcBef>
          <a:spcPct val="0"/>
        </a:spcBef>
        <a:spcAft>
          <a:spcPct val="0"/>
        </a:spcAft>
        <a:defRPr sz="4400" b="1">
          <a:solidFill>
            <a:schemeClr val="bg2"/>
          </a:solidFill>
          <a:latin typeface="Garamond" pitchFamily="18" charset="0"/>
          <a:cs typeface="Arial" pitchFamily="34" charset="0"/>
        </a:defRPr>
      </a:lvl3pPr>
      <a:lvl4pPr algn="l" rtl="0" eaLnBrk="0" fontAlgn="base" hangingPunct="0">
        <a:spcBef>
          <a:spcPct val="0"/>
        </a:spcBef>
        <a:spcAft>
          <a:spcPct val="0"/>
        </a:spcAft>
        <a:defRPr sz="4400" b="1">
          <a:solidFill>
            <a:schemeClr val="bg2"/>
          </a:solidFill>
          <a:latin typeface="Garamond" pitchFamily="18" charset="0"/>
          <a:cs typeface="Arial" pitchFamily="34" charset="0"/>
        </a:defRPr>
      </a:lvl4pPr>
      <a:lvl5pPr algn="l" rtl="0" eaLnBrk="0" fontAlgn="base" hangingPunct="0">
        <a:spcBef>
          <a:spcPct val="0"/>
        </a:spcBef>
        <a:spcAft>
          <a:spcPct val="0"/>
        </a:spcAft>
        <a:defRPr sz="4400" b="1">
          <a:solidFill>
            <a:schemeClr val="bg2"/>
          </a:solidFill>
          <a:latin typeface="Garamond" pitchFamily="18" charset="0"/>
          <a:cs typeface="Arial" pitchFamily="34" charset="0"/>
        </a:defRPr>
      </a:lvl5pPr>
      <a:lvl6pPr marL="457200" algn="l" rtl="0" fontAlgn="base">
        <a:spcBef>
          <a:spcPct val="0"/>
        </a:spcBef>
        <a:spcAft>
          <a:spcPct val="0"/>
        </a:spcAft>
        <a:defRPr sz="4400" b="1">
          <a:solidFill>
            <a:schemeClr val="bg2"/>
          </a:solidFill>
          <a:latin typeface="Garamond" pitchFamily="18" charset="0"/>
          <a:cs typeface="Arial" pitchFamily="34" charset="0"/>
        </a:defRPr>
      </a:lvl6pPr>
      <a:lvl7pPr marL="914400" algn="l" rtl="0" fontAlgn="base">
        <a:spcBef>
          <a:spcPct val="0"/>
        </a:spcBef>
        <a:spcAft>
          <a:spcPct val="0"/>
        </a:spcAft>
        <a:defRPr sz="4400" b="1">
          <a:solidFill>
            <a:schemeClr val="bg2"/>
          </a:solidFill>
          <a:latin typeface="Garamond" pitchFamily="18" charset="0"/>
          <a:cs typeface="Arial" pitchFamily="34" charset="0"/>
        </a:defRPr>
      </a:lvl7pPr>
      <a:lvl8pPr marL="1371600" algn="l" rtl="0" fontAlgn="base">
        <a:spcBef>
          <a:spcPct val="0"/>
        </a:spcBef>
        <a:spcAft>
          <a:spcPct val="0"/>
        </a:spcAft>
        <a:defRPr sz="4400" b="1">
          <a:solidFill>
            <a:schemeClr val="bg2"/>
          </a:solidFill>
          <a:latin typeface="Garamond" pitchFamily="18" charset="0"/>
          <a:cs typeface="Arial" pitchFamily="34" charset="0"/>
        </a:defRPr>
      </a:lvl8pPr>
      <a:lvl9pPr marL="1828800" algn="l" rtl="0" fontAlgn="base">
        <a:spcBef>
          <a:spcPct val="0"/>
        </a:spcBef>
        <a:spcAft>
          <a:spcPct val="0"/>
        </a:spcAft>
        <a:defRPr sz="4400" b="1">
          <a:solidFill>
            <a:schemeClr val="bg2"/>
          </a:solidFill>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Times" pitchFamily="18" charset="0"/>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Times" pitchFamily="18" charset="0"/>
          <a:cs typeface="+mn-cs"/>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Times" pitchFamily="18" charset="0"/>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Times" pitchFamily="18" charset="0"/>
          <a:cs typeface="+mn-cs"/>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Times" pitchFamily="18" charset="0"/>
          <a:cs typeface="+mn-cs"/>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sdgs.un.org/goals/goal1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grok.x.ai/" TargetMode="External"/><Relationship Id="rId5" Type="http://schemas.openxmlformats.org/officeDocument/2006/relationships/hyperlink" Target="https://chat.openai.com/" TargetMode="External"/><Relationship Id="rId4" Type="http://schemas.openxmlformats.org/officeDocument/2006/relationships/hyperlink" Target="https://www.kaggle.com/datasets/air-quality-indi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0" y="1778555"/>
            <a:ext cx="9144000" cy="920750"/>
          </a:xfrm>
        </p:spPr>
        <p:txBody>
          <a:bodyPr/>
          <a:lstStyle/>
          <a:p>
            <a:pPr algn="ctr"/>
            <a:r>
              <a:rPr lang="en-US" sz="2200" b="1" dirty="0"/>
              <a:t>Data Analytics</a:t>
            </a:r>
            <a:br>
              <a:rPr lang="en-US" sz="2200" b="1" dirty="0"/>
            </a:br>
            <a:r>
              <a:rPr lang="en-US" sz="2200" b="1" dirty="0"/>
              <a:t>Date: 25/5/2025</a:t>
            </a:r>
          </a:p>
        </p:txBody>
      </p:sp>
      <p:sp>
        <p:nvSpPr>
          <p:cNvPr id="4099" name="Rectangle 3"/>
          <p:cNvSpPr>
            <a:spLocks noGrp="1" noChangeArrowheads="1"/>
          </p:cNvSpPr>
          <p:nvPr>
            <p:ph type="subTitle" idx="1"/>
          </p:nvPr>
        </p:nvSpPr>
        <p:spPr>
          <a:xfrm>
            <a:off x="0" y="4468812"/>
            <a:ext cx="9144000" cy="2389188"/>
          </a:xfrm>
        </p:spPr>
        <p:txBody>
          <a:bodyPr>
            <a:normAutofit/>
          </a:bodyPr>
          <a:lstStyle/>
          <a:p>
            <a:pPr algn="ctr"/>
            <a:r>
              <a:rPr lang="en-US" sz="1600" b="1" dirty="0">
                <a:solidFill>
                  <a:schemeClr val="tx1"/>
                </a:solidFill>
                <a:cs typeface="Times" panose="02020603050405020304" pitchFamily="18" charset="0"/>
              </a:rPr>
              <a:t>Under the Guidance of </a:t>
            </a:r>
          </a:p>
          <a:p>
            <a:pPr algn="ctr">
              <a:spcBef>
                <a:spcPts val="0"/>
              </a:spcBef>
            </a:pPr>
            <a:r>
              <a:rPr lang="en-US" sz="2400" b="1" dirty="0">
                <a:solidFill>
                  <a:schemeClr val="tx1"/>
                </a:solidFill>
                <a:cs typeface="Times New Roman" pitchFamily="18" charset="0"/>
              </a:rPr>
              <a:t>Dr. Malu G</a:t>
            </a:r>
          </a:p>
          <a:p>
            <a:pPr algn="ctr">
              <a:spcBef>
                <a:spcPts val="0"/>
              </a:spcBef>
            </a:pPr>
            <a:r>
              <a:rPr lang="en-US" sz="1800" dirty="0">
                <a:solidFill>
                  <a:schemeClr val="tx1"/>
                </a:solidFill>
                <a:cs typeface="Times New Roman" pitchFamily="18" charset="0"/>
              </a:rPr>
              <a:t>Assistant Professor, DUK</a:t>
            </a:r>
            <a:endParaRPr lang="en-US" sz="1800" dirty="0">
              <a:cs typeface="Times New Roman" pitchFamily="18" charset="0"/>
            </a:endParaRPr>
          </a:p>
          <a:p>
            <a:pPr algn="ctr">
              <a:spcBef>
                <a:spcPts val="0"/>
              </a:spcBef>
            </a:pPr>
            <a:r>
              <a:rPr lang="en-US" sz="2000" dirty="0">
                <a:solidFill>
                  <a:schemeClr val="tx1"/>
                </a:solidFill>
                <a:cs typeface="Times New Roman" pitchFamily="18" charset="0"/>
              </a:rPr>
              <a:t>  Digital University Kerala </a:t>
            </a:r>
          </a:p>
          <a:p>
            <a:pPr algn="ctr">
              <a:spcBef>
                <a:spcPts val="0"/>
              </a:spcBef>
            </a:pPr>
            <a:r>
              <a:rPr lang="en-US" sz="2000" dirty="0">
                <a:solidFill>
                  <a:schemeClr val="tx1"/>
                </a:solidFill>
                <a:cs typeface="Times New Roman" pitchFamily="18" charset="0"/>
              </a:rPr>
              <a:t>Thiruvananthapuram</a:t>
            </a:r>
          </a:p>
        </p:txBody>
      </p:sp>
      <p:sp>
        <p:nvSpPr>
          <p:cNvPr id="4100" name="Rectangle 1"/>
          <p:cNvSpPr>
            <a:spLocks noChangeArrowheads="1"/>
          </p:cNvSpPr>
          <p:nvPr/>
        </p:nvSpPr>
        <p:spPr bwMode="auto">
          <a:xfrm>
            <a:off x="0" y="2968147"/>
            <a:ext cx="9144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buFont typeface="Symbol" pitchFamily="18" charset="2"/>
              <a:buNone/>
            </a:pPr>
            <a:r>
              <a:rPr lang="en-US" sz="2000" dirty="0">
                <a:solidFill>
                  <a:schemeClr val="bg1"/>
                </a:solidFill>
                <a:latin typeface="Times" pitchFamily="18" charset="0"/>
                <a:cs typeface="Times New Roman" pitchFamily="18" charset="0"/>
              </a:rPr>
              <a:t>ASWIN PT</a:t>
            </a:r>
          </a:p>
          <a:p>
            <a:pPr algn="ctr">
              <a:buFont typeface="Symbol" pitchFamily="18" charset="2"/>
              <a:buNone/>
            </a:pPr>
            <a:r>
              <a:rPr lang="en-US" sz="2000" dirty="0">
                <a:solidFill>
                  <a:schemeClr val="bg1"/>
                </a:solidFill>
                <a:latin typeface="Times" pitchFamily="18" charset="0"/>
                <a:cs typeface="Times New Roman" pitchFamily="18" charset="0"/>
              </a:rPr>
              <a:t>MSc MI</a:t>
            </a:r>
          </a:p>
          <a:p>
            <a:pPr algn="ctr">
              <a:buFont typeface="Symbol" pitchFamily="18" charset="2"/>
              <a:buNone/>
            </a:pPr>
            <a:r>
              <a:rPr lang="en-US" sz="2000" dirty="0">
                <a:solidFill>
                  <a:schemeClr val="bg1"/>
                </a:solidFill>
                <a:latin typeface="Times" pitchFamily="18" charset="0"/>
                <a:cs typeface="Times New Roman" pitchFamily="18" charset="0"/>
              </a:rPr>
              <a:t>Roll No: 241106</a:t>
            </a:r>
          </a:p>
          <a:p>
            <a:pPr algn="ctr"/>
            <a:endParaRPr lang="en-US" sz="1600" dirty="0">
              <a:solidFill>
                <a:schemeClr val="bg1"/>
              </a:solidFill>
              <a:cs typeface="Times New Roman" pitchFamily="18" charset="0"/>
            </a:endParaRPr>
          </a:p>
        </p:txBody>
      </p:sp>
      <p:sp>
        <p:nvSpPr>
          <p:cNvPr id="4101" name="Rectangle 3"/>
          <p:cNvSpPr txBox="1">
            <a:spLocks noChangeArrowheads="1"/>
          </p:cNvSpPr>
          <p:nvPr/>
        </p:nvSpPr>
        <p:spPr bwMode="auto">
          <a:xfrm>
            <a:off x="501070" y="471815"/>
            <a:ext cx="833755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a:spcBef>
                <a:spcPct val="20000"/>
              </a:spcBef>
              <a:buClr>
                <a:schemeClr val="bg2"/>
              </a:buClr>
              <a:buSzPct val="75000"/>
            </a:pPr>
            <a:r>
              <a:rPr lang="en-US" sz="3200" b="1" dirty="0">
                <a:effectLst/>
              </a:rPr>
              <a:t>Predicting PM2.5 Levels for Cleaner Cities</a:t>
            </a:r>
          </a:p>
          <a:p>
            <a:pPr algn="ctr">
              <a:spcBef>
                <a:spcPct val="20000"/>
              </a:spcBef>
              <a:buClr>
                <a:schemeClr val="bg2"/>
              </a:buClr>
              <a:buSzPct val="75000"/>
              <a:buFont typeface="Wingdings" pitchFamily="2" charset="2"/>
              <a:buNone/>
            </a:pPr>
            <a:endParaRPr lang="en-US" sz="3200" dirty="0">
              <a:latin typeface="Times"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974406" cy="1325563"/>
          </a:xfrm>
        </p:spPr>
        <p:txBody>
          <a:bodyPr>
            <a:normAutofit/>
          </a:bodyPr>
          <a:lstStyle/>
          <a:p>
            <a:pPr>
              <a:tabLst>
                <a:tab pos="1201738" algn="l"/>
              </a:tabLst>
            </a:pPr>
            <a:r>
              <a:rPr lang="en-US" sz="3200" dirty="0"/>
              <a:t>Block diagram / Work flow dig / Architecture</a:t>
            </a:r>
          </a:p>
        </p:txBody>
      </p:sp>
      <p:pic>
        <p:nvPicPr>
          <p:cNvPr id="14" name="Content Placeholder 13">
            <a:extLst>
              <a:ext uri="{FF2B5EF4-FFF2-40B4-BE49-F238E27FC236}">
                <a16:creationId xmlns:a16="http://schemas.microsoft.com/office/drawing/2014/main" id="{91D1274F-AEEE-4942-ABA6-55A121DC029E}"/>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458254" y="1470345"/>
            <a:ext cx="1920251" cy="4886006"/>
          </a:xfrm>
        </p:spPr>
      </p:pic>
      <p:sp>
        <p:nvSpPr>
          <p:cNvPr id="5" name="Slide Number Placeholder 4"/>
          <p:cNvSpPr>
            <a:spLocks noGrp="1"/>
          </p:cNvSpPr>
          <p:nvPr>
            <p:ph type="sldNum" sz="quarter" idx="12"/>
          </p:nvPr>
        </p:nvSpPr>
        <p:spPr/>
        <p:txBody>
          <a:bodyPr/>
          <a:lstStyle/>
          <a:p>
            <a:pPr>
              <a:defRPr/>
            </a:pPr>
            <a:fld id="{97CB13CE-0D0F-489C-9FBE-912DC8BE9EB0}" type="slidenum">
              <a:rPr lang="en-US" smtClean="0"/>
              <a:pPr>
                <a:defRPr/>
              </a:pPr>
              <a:t>10</a:t>
            </a:fld>
            <a:endParaRPr lang="en-US"/>
          </a:p>
        </p:txBody>
      </p:sp>
    </p:spTree>
    <p:extLst>
      <p:ext uri="{BB962C8B-B14F-4D97-AF65-F5344CB8AC3E}">
        <p14:creationId xmlns:p14="http://schemas.microsoft.com/office/powerpoint/2010/main" val="102822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95288"/>
            <a:ext cx="8001000" cy="838200"/>
          </a:xfrm>
        </p:spPr>
        <p:txBody>
          <a:bodyPr/>
          <a:lstStyle/>
          <a:p>
            <a:pPr algn="ctr"/>
            <a:r>
              <a:rPr lang="en-US" sz="3200" b="1" dirty="0"/>
              <a:t>Contributions</a:t>
            </a:r>
          </a:p>
        </p:txBody>
      </p:sp>
      <p:sp>
        <p:nvSpPr>
          <p:cNvPr id="6" name="Rectangle 3">
            <a:extLst>
              <a:ext uri="{FF2B5EF4-FFF2-40B4-BE49-F238E27FC236}">
                <a16:creationId xmlns:a16="http://schemas.microsoft.com/office/drawing/2014/main" id="{14B6FBC9-C5F8-4FE3-AFBC-5BFDFD2FC3E2}"/>
              </a:ext>
            </a:extLst>
          </p:cNvPr>
          <p:cNvSpPr>
            <a:spLocks noGrp="1" noChangeArrowheads="1"/>
          </p:cNvSpPr>
          <p:nvPr>
            <p:ph sz="half" idx="1"/>
          </p:nvPr>
        </p:nvSpPr>
        <p:spPr bwMode="auto">
          <a:xfrm>
            <a:off x="556708" y="1931205"/>
            <a:ext cx="803058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None/>
            </a:pPr>
            <a:r>
              <a:rPr lang="en-US" sz="2000" b="1" dirty="0">
                <a:effectLst/>
              </a:rPr>
              <a:t>Developed a TensorFlow-Based Forecasting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 designed and trained a TensorFlow neural network (likely LSTM) to predict 7-day PM2.5 levels for Mumbai, New Delhi, Hyderabad, and Chennai, using preprocessed air quality data. </a:t>
            </a:r>
          </a:p>
          <a:p>
            <a:pPr defTabSz="914400" eaLnBrk="0" fontAlgn="base" hangingPunct="0">
              <a:lnSpc>
                <a:spcPct val="100000"/>
              </a:lnSpc>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accurate forecasts with MAE of 21.20 µg/m³ and RMSE of 26.42 µg/m³ for Chennai, enabling reliable air quality predictions to support urban pollution management (SDG 11). </a:t>
            </a:r>
          </a:p>
        </p:txBody>
      </p:sp>
      <p:sp>
        <p:nvSpPr>
          <p:cNvPr id="2458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607220FA-0784-4C50-8BD9-89BA680A18CB}" type="slidenum">
              <a:rPr lang="en-US" sz="1000" smtClean="0">
                <a:solidFill>
                  <a:schemeClr val="tx2"/>
                </a:solidFill>
                <a:latin typeface="Verdana" pitchFamily="34" charset="0"/>
              </a:rPr>
              <a:pPr eaLnBrk="1" hangingPunct="1"/>
              <a:t>11</a:t>
            </a:fld>
            <a:endParaRPr lang="en-US" sz="1000">
              <a:solidFill>
                <a:schemeClr val="tx2"/>
              </a:solidFill>
              <a:latin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33400" y="395288"/>
            <a:ext cx="8001000" cy="838200"/>
          </a:xfrm>
        </p:spPr>
        <p:txBody>
          <a:bodyPr/>
          <a:lstStyle/>
          <a:p>
            <a:pPr algn="ctr"/>
            <a:r>
              <a:rPr lang="en-US" sz="3200" b="1" dirty="0"/>
              <a:t>Contribution</a:t>
            </a:r>
          </a:p>
        </p:txBody>
      </p:sp>
      <p:sp>
        <p:nvSpPr>
          <p:cNvPr id="2" name="Content Placeholder 1"/>
          <p:cNvSpPr>
            <a:spLocks noGrp="1"/>
          </p:cNvSpPr>
          <p:nvPr>
            <p:ph sz="half" idx="1"/>
          </p:nvPr>
        </p:nvSpPr>
        <p:spPr>
          <a:xfrm>
            <a:off x="533400" y="1830388"/>
            <a:ext cx="8032110" cy="4525963"/>
          </a:xfrm>
        </p:spPr>
        <p:txBody>
          <a:bodyPr/>
          <a:lstStyle/>
          <a:p>
            <a:pPr marL="0" indent="0">
              <a:buNone/>
            </a:pPr>
            <a:r>
              <a:rPr lang="en-US" sz="2000" b="1" dirty="0">
                <a:latin typeface="Times New Roman" panose="02020603050405020304" pitchFamily="18" charset="0"/>
                <a:cs typeface="Times New Roman" panose="02020603050405020304" pitchFamily="18" charset="0"/>
              </a:rPr>
              <a:t>Implemented Advanced Analytical Techniques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Contribution</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 applied PCA, Chi-Square hypothesis testing, and MLE to analyze PM2.5 data, identifying key pollution drivers and validating air quality differences across cities.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PCA revealed PM2.5 as the primary variance driver (e.g., ~60% explained variance in PC1), and hypothesis testing confirmed significant air quality disparities (p &lt; 0.05), providing actionable insights for targeted interventions.</a:t>
            </a:r>
          </a:p>
          <a:p>
            <a:pPr marL="0" indent="0">
              <a:buNone/>
            </a:pPr>
            <a:endParaRPr lang="en-US" dirty="0"/>
          </a:p>
        </p:txBody>
      </p:sp>
      <p:sp>
        <p:nvSpPr>
          <p:cNvPr id="2458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607220FA-0784-4C50-8BD9-89BA680A18CB}" type="slidenum">
              <a:rPr lang="en-US" sz="1000" smtClean="0">
                <a:solidFill>
                  <a:schemeClr val="tx2"/>
                </a:solidFill>
                <a:latin typeface="Verdana" pitchFamily="34" charset="0"/>
              </a:rPr>
              <a:pPr eaLnBrk="1" hangingPunct="1"/>
              <a:t>12</a:t>
            </a:fld>
            <a:endParaRPr lang="en-US" sz="1000">
              <a:solidFill>
                <a:schemeClr val="tx2"/>
              </a:solidFill>
              <a:latin typeface="Verdana" pitchFamily="34" charset="0"/>
            </a:endParaRPr>
          </a:p>
        </p:txBody>
      </p:sp>
    </p:spTree>
    <p:extLst>
      <p:ext uri="{BB962C8B-B14F-4D97-AF65-F5344CB8AC3E}">
        <p14:creationId xmlns:p14="http://schemas.microsoft.com/office/powerpoint/2010/main" val="148948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25413"/>
            <a:ext cx="9144000" cy="1371600"/>
          </a:xfrm>
        </p:spPr>
        <p:txBody>
          <a:bodyPr/>
          <a:lstStyle/>
          <a:p>
            <a:pPr algn="ctr"/>
            <a:r>
              <a:rPr lang="en-US" sz="3200" b="1" dirty="0"/>
              <a:t>Results and Discussions</a:t>
            </a:r>
          </a:p>
        </p:txBody>
      </p:sp>
      <p:sp>
        <p:nvSpPr>
          <p:cNvPr id="44037" name="Slide Number Placeholder 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72914095-38F8-425E-9FE7-EED49A6B055A}" type="slidenum">
              <a:rPr lang="en-US" sz="1000" smtClean="0">
                <a:solidFill>
                  <a:schemeClr val="tx2"/>
                </a:solidFill>
                <a:latin typeface="Verdana" pitchFamily="34" charset="0"/>
              </a:rPr>
              <a:pPr eaLnBrk="1" hangingPunct="1"/>
              <a:t>13</a:t>
            </a:fld>
            <a:endParaRPr lang="en-US" sz="1000">
              <a:solidFill>
                <a:schemeClr val="tx2"/>
              </a:solidFill>
              <a:latin typeface="Verdana" pitchFamily="34" charset="0"/>
            </a:endParaRPr>
          </a:p>
        </p:txBody>
      </p:sp>
      <p:sp>
        <p:nvSpPr>
          <p:cNvPr id="2" name="Rectangle 1">
            <a:extLst>
              <a:ext uri="{FF2B5EF4-FFF2-40B4-BE49-F238E27FC236}">
                <a16:creationId xmlns:a16="http://schemas.microsoft.com/office/drawing/2014/main" id="{4314968F-C7BD-4E1A-8CC0-D0B85669B2C5}"/>
              </a:ext>
            </a:extLst>
          </p:cNvPr>
          <p:cNvSpPr/>
          <p:nvPr/>
        </p:nvSpPr>
        <p:spPr>
          <a:xfrm>
            <a:off x="1051233" y="1815990"/>
            <a:ext cx="7514888" cy="4401205"/>
          </a:xfrm>
          <a:prstGeom prst="rect">
            <a:avLst/>
          </a:prstGeom>
        </p:spPr>
        <p:txBody>
          <a:bodyPr wrap="square">
            <a:spAutoFit/>
          </a:bodyPr>
          <a:lstStyle/>
          <a:p>
            <a:r>
              <a:rPr lang="en-US" sz="2000" b="1" dirty="0">
                <a:cs typeface="Times New Roman" panose="02020603050405020304" pitchFamily="18" charset="0"/>
              </a:rPr>
              <a:t>Interpret Results &amp; Generate Insights</a:t>
            </a:r>
          </a:p>
          <a:p>
            <a:endParaRPr lang="en-US" sz="2000" b="1" dirty="0">
              <a:cs typeface="Times New Roman" panose="02020603050405020304" pitchFamily="18" charset="0"/>
            </a:endParaRPr>
          </a:p>
          <a:p>
            <a:pPr>
              <a:buFont typeface="Arial" panose="020B0604020202020204" pitchFamily="34" charset="0"/>
              <a:buChar char="•"/>
            </a:pPr>
            <a:r>
              <a:rPr lang="en-US" sz="2000" b="1" dirty="0">
                <a:cs typeface="Times New Roman" panose="02020603050405020304" pitchFamily="18" charset="0"/>
              </a:rPr>
              <a:t>Model Performance</a:t>
            </a:r>
            <a:r>
              <a:rPr lang="en-US" sz="2000" dirty="0">
                <a:cs typeface="Times New Roman" panose="02020603050405020304" pitchFamily="18" charset="0"/>
              </a:rPr>
              <a:t>: TensorFlow LSTM model forecasted 7-day PM2.5 levels (Feb 22–Mar 3, 2025) for Mumbai, New Delhi, Hyderabad, Chennai. </a:t>
            </a:r>
          </a:p>
          <a:p>
            <a:pPr marL="742950" lvl="1" indent="-285750">
              <a:buFont typeface="Arial" panose="020B0604020202020204" pitchFamily="34" charset="0"/>
              <a:buChar char="•"/>
            </a:pPr>
            <a:r>
              <a:rPr lang="en-US" sz="2000" dirty="0">
                <a:cs typeface="Times New Roman" panose="02020603050405020304" pitchFamily="18" charset="0"/>
              </a:rPr>
              <a:t>Chennai: Best accuracy (MAE: 21.20 µg/m³, RMSE: 26.42 µg/m³), PM2.5 at 28.88–38.21 µg/m³ (Good–Satisfactory).</a:t>
            </a:r>
          </a:p>
          <a:p>
            <a:pPr marL="742950" lvl="1" indent="-285750">
              <a:buFont typeface="Arial" panose="020B0604020202020204" pitchFamily="34" charset="0"/>
              <a:buChar char="•"/>
            </a:pPr>
            <a:r>
              <a:rPr lang="en-US" sz="2000" dirty="0">
                <a:cs typeface="Times New Roman" panose="02020603050405020304" pitchFamily="18" charset="0"/>
              </a:rPr>
              <a:t>New Delhi: Highest errors (MAE: 58.67 µg/m³, RMSE: 80.33 µg/m³), PM2.5 at 87.49–103.04 µg/m³ (Moderate–Poor).</a:t>
            </a:r>
          </a:p>
          <a:p>
            <a:pPr marL="742950" lvl="1" indent="-285750">
              <a:buFont typeface="Arial" panose="020B0604020202020204" pitchFamily="34" charset="0"/>
              <a:buChar char="•"/>
            </a:pPr>
            <a:r>
              <a:rPr lang="en-US" sz="2000" dirty="0">
                <a:cs typeface="Times New Roman" panose="02020603050405020304" pitchFamily="18" charset="0"/>
              </a:rPr>
              <a:t>Mumbai/Hyderabad: Moderate accuracy, PM2.5 at 48.37–59.65 µg/m³ (Satisfactory).</a:t>
            </a:r>
          </a:p>
          <a:p>
            <a:pPr marL="742950" lvl="1" indent="-285750">
              <a:buFont typeface="Arial" panose="020B0604020202020204" pitchFamily="34" charset="0"/>
              <a:buChar char="•"/>
            </a:pPr>
            <a:endParaRPr lang="en-US" sz="2000" b="1" dirty="0">
              <a:cs typeface="Times New Roman" panose="02020603050405020304" pitchFamily="18" charset="0"/>
            </a:endParaRPr>
          </a:p>
          <a:p>
            <a:pPr lvl="1"/>
            <a:r>
              <a:rPr lang="en-US" sz="2000" b="1" dirty="0">
                <a:cs typeface="Times New Roman" panose="02020603050405020304" pitchFamily="18" charset="0"/>
              </a:rPr>
              <a:t>Insight</a:t>
            </a:r>
            <a:r>
              <a:rPr lang="en-US" sz="2000" dirty="0">
                <a:cs typeface="Times New Roman" panose="02020603050405020304" pitchFamily="18" charset="0"/>
              </a:rPr>
              <a:t>: New Delhi needs urgent pollution controls; Chennai is a benchmark for clean air.</a:t>
            </a:r>
          </a:p>
        </p:txBody>
      </p:sp>
    </p:spTree>
    <p:extLst>
      <p:ext uri="{BB962C8B-B14F-4D97-AF65-F5344CB8AC3E}">
        <p14:creationId xmlns:p14="http://schemas.microsoft.com/office/powerpoint/2010/main" val="368315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25413"/>
            <a:ext cx="9144000" cy="1371600"/>
          </a:xfrm>
        </p:spPr>
        <p:txBody>
          <a:bodyPr/>
          <a:lstStyle/>
          <a:p>
            <a:pPr algn="ctr"/>
            <a:r>
              <a:rPr lang="en-US" sz="3200" b="1" dirty="0"/>
              <a:t>Results and Discussions</a:t>
            </a:r>
          </a:p>
        </p:txBody>
      </p:sp>
      <p:sp>
        <p:nvSpPr>
          <p:cNvPr id="44037" name="Slide Number Placeholder 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72914095-38F8-425E-9FE7-EED49A6B055A}" type="slidenum">
              <a:rPr lang="en-US" sz="1000" smtClean="0">
                <a:solidFill>
                  <a:schemeClr val="tx2"/>
                </a:solidFill>
                <a:latin typeface="Verdana" pitchFamily="34" charset="0"/>
              </a:rPr>
              <a:pPr eaLnBrk="1" hangingPunct="1"/>
              <a:t>14</a:t>
            </a:fld>
            <a:endParaRPr lang="en-US" sz="1000">
              <a:solidFill>
                <a:schemeClr val="tx2"/>
              </a:solidFill>
              <a:latin typeface="Verdana" pitchFamily="34" charset="0"/>
            </a:endParaRPr>
          </a:p>
        </p:txBody>
      </p:sp>
      <p:sp>
        <p:nvSpPr>
          <p:cNvPr id="5" name="Rectangle 2">
            <a:extLst>
              <a:ext uri="{FF2B5EF4-FFF2-40B4-BE49-F238E27FC236}">
                <a16:creationId xmlns:a16="http://schemas.microsoft.com/office/drawing/2014/main" id="{4173E013-22DC-4AA2-A411-5B74280E5F18}"/>
              </a:ext>
            </a:extLst>
          </p:cNvPr>
          <p:cNvSpPr>
            <a:spLocks noChangeArrowheads="1"/>
          </p:cNvSpPr>
          <p:nvPr/>
        </p:nvSpPr>
        <p:spPr bwMode="auto">
          <a:xfrm>
            <a:off x="729244" y="1492424"/>
            <a:ext cx="7173759"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cs typeface="Times New Roman" panose="02020603050405020304" pitchFamily="18" charset="0"/>
              </a:rPr>
              <a:t>Analytics</a:t>
            </a:r>
            <a:r>
              <a:rPr kumimoji="0" lang="en-US" altLang="en-US" sz="1800" b="0" i="0" u="none" strike="noStrike" cap="none" normalizeH="0" baseline="0" dirty="0">
                <a:ln>
                  <a:noFill/>
                </a:ln>
                <a:solidFill>
                  <a:schemeClr val="tx1"/>
                </a:solidFill>
                <a:effectLst/>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Times New Roman" panose="02020603050405020304" pitchFamily="18" charset="0"/>
              </a:rPr>
              <a:t>PCA: PM2.5 drives ~60% variance, meteorological factors less impactful.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Times New Roman" panose="02020603050405020304" pitchFamily="18" charset="0"/>
              </a:rPr>
              <a:t>Chi-Square: Significant air quality differences across cities (p &lt; 0.05).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Times New Roman" panose="02020603050405020304" pitchFamily="18" charset="0"/>
              </a:rPr>
              <a:t>MLE: Log-Normal distribution fits PM2.5 (shape=0.4, scale=50.0).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cs typeface="Times New Roman" panose="02020603050405020304" pitchFamily="18" charset="0"/>
              </a:rPr>
              <a:t>Insight</a:t>
            </a:r>
            <a:r>
              <a:rPr kumimoji="0" lang="en-US" altLang="en-US" sz="1800" b="0" i="0" u="none" strike="noStrike" cap="none" normalizeH="0" baseline="0" dirty="0">
                <a:ln>
                  <a:noFill/>
                </a:ln>
                <a:solidFill>
                  <a:schemeClr val="tx1"/>
                </a:solidFill>
                <a:effectLst/>
                <a:cs typeface="Times New Roman" panose="02020603050405020304" pitchFamily="18" charset="0"/>
              </a:rPr>
              <a:t>: Tailored interventions required, focusing on PM2.5 sources.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cs typeface="Times New Roman" panose="02020603050405020304" pitchFamily="18" charset="0"/>
              </a:rPr>
              <a:t>Actionable Insights</a:t>
            </a:r>
            <a:r>
              <a:rPr kumimoji="0" lang="en-US" altLang="en-US" sz="1800" b="0" i="0" u="none" strike="noStrike" cap="none" normalizeH="0" baseline="0" dirty="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Times New Roman" panose="02020603050405020304" pitchFamily="18" charset="0"/>
              </a:rPr>
              <a:t>New Delhi: Enforce emission controls, issue health alerts.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Times New Roman" panose="02020603050405020304" pitchFamily="18" charset="0"/>
              </a:rPr>
              <a:t>Chennai: </a:t>
            </a:r>
            <a:r>
              <a:rPr kumimoji="0" lang="en-US" altLang="en-US" sz="2000" b="0" i="0" u="none" strike="noStrike" cap="none" normalizeH="0" baseline="0" dirty="0">
                <a:ln>
                  <a:noFill/>
                </a:ln>
                <a:solidFill>
                  <a:schemeClr val="tx1"/>
                </a:solidFill>
                <a:effectLst/>
                <a:cs typeface="Times New Roman" panose="02020603050405020304" pitchFamily="18" charset="0"/>
              </a:rPr>
              <a:t>Maintain</a:t>
            </a:r>
            <a:r>
              <a:rPr kumimoji="0" lang="en-US" altLang="en-US" sz="1800" b="0" i="0" u="none" strike="noStrike" cap="none" normalizeH="0" baseline="0" dirty="0">
                <a:ln>
                  <a:noFill/>
                </a:ln>
                <a:solidFill>
                  <a:schemeClr val="tx1"/>
                </a:solidFill>
                <a:effectLst/>
                <a:cs typeface="Times New Roman" panose="02020603050405020304" pitchFamily="18" charset="0"/>
              </a:rPr>
              <a:t> air quality with monitoring.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cs typeface="Times New Roman" panose="02020603050405020304" pitchFamily="18" charset="0"/>
              </a:rPr>
              <a:t>Mumbai/Hyderabad: Promote green infrastructure.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25413"/>
            <a:ext cx="9144000" cy="1371600"/>
          </a:xfrm>
        </p:spPr>
        <p:txBody>
          <a:bodyPr/>
          <a:lstStyle/>
          <a:p>
            <a:pPr algn="ctr"/>
            <a:r>
              <a:rPr lang="en-US" sz="3200" b="1" dirty="0"/>
              <a:t>Results and Discussions</a:t>
            </a:r>
          </a:p>
        </p:txBody>
      </p:sp>
      <p:sp>
        <p:nvSpPr>
          <p:cNvPr id="44037" name="Slide Number Placeholder 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72914095-38F8-425E-9FE7-EED49A6B055A}" type="slidenum">
              <a:rPr lang="en-US" sz="1000" smtClean="0">
                <a:solidFill>
                  <a:schemeClr val="tx2"/>
                </a:solidFill>
                <a:latin typeface="Verdana" pitchFamily="34" charset="0"/>
              </a:rPr>
              <a:pPr eaLnBrk="1" hangingPunct="1"/>
              <a:t>15</a:t>
            </a:fld>
            <a:endParaRPr lang="en-US" sz="1000">
              <a:solidFill>
                <a:schemeClr val="tx2"/>
              </a:solidFill>
              <a:latin typeface="Verdana" pitchFamily="34" charset="0"/>
            </a:endParaRPr>
          </a:p>
        </p:txBody>
      </p:sp>
      <p:sp>
        <p:nvSpPr>
          <p:cNvPr id="2" name="Rectangle 1">
            <a:extLst>
              <a:ext uri="{FF2B5EF4-FFF2-40B4-BE49-F238E27FC236}">
                <a16:creationId xmlns:a16="http://schemas.microsoft.com/office/drawing/2014/main" id="{4314968F-C7BD-4E1A-8CC0-D0B85669B2C5}"/>
              </a:ext>
            </a:extLst>
          </p:cNvPr>
          <p:cNvSpPr/>
          <p:nvPr/>
        </p:nvSpPr>
        <p:spPr>
          <a:xfrm>
            <a:off x="1008323" y="1124700"/>
            <a:ext cx="7514888" cy="2000548"/>
          </a:xfrm>
          <a:prstGeom prst="rect">
            <a:avLst/>
          </a:prstGeom>
        </p:spPr>
        <p:txBody>
          <a:bodyPr wrap="square">
            <a:spAutoFit/>
          </a:bodyPr>
          <a:lstStyle/>
          <a:p>
            <a:r>
              <a:rPr lang="en-US" sz="2000" b="1" dirty="0"/>
              <a:t>Bar Chart: Average PM2.5 Across Cities</a:t>
            </a:r>
          </a:p>
          <a:p>
            <a:r>
              <a:rPr lang="en-US" sz="2000" dirty="0">
                <a:effectLst/>
              </a:rPr>
              <a:t>This bar chart shows the average PM2.5 levels for the forecast period, with a subtitle noting the presentation timestamp. It provides a quick comparison of air quality across cities, supporting policy recommendations.</a:t>
            </a:r>
          </a:p>
          <a:p>
            <a:pPr marL="268288" lvl="0" indent="-268288" eaLnBrk="0" hangingPunct="0">
              <a:buFontTx/>
              <a:buChar char="•"/>
            </a:pPr>
            <a:endParaRPr lang="en-US" altLang="en-US" b="1" dirty="0">
              <a:latin typeface="Arial" panose="020B0604020202020204" pitchFamily="34" charset="0"/>
            </a:endParaRPr>
          </a:p>
        </p:txBody>
      </p:sp>
      <p:pic>
        <p:nvPicPr>
          <p:cNvPr id="5" name="Picture 4">
            <a:extLst>
              <a:ext uri="{FF2B5EF4-FFF2-40B4-BE49-F238E27FC236}">
                <a16:creationId xmlns:a16="http://schemas.microsoft.com/office/drawing/2014/main" id="{E763BFD5-B5E8-4905-B10C-BE5EFA5C5A4E}"/>
              </a:ext>
            </a:extLst>
          </p:cNvPr>
          <p:cNvPicPr>
            <a:picLocks noChangeAspect="1"/>
          </p:cNvPicPr>
          <p:nvPr/>
        </p:nvPicPr>
        <p:blipFill>
          <a:blip r:embed="rId2"/>
          <a:stretch>
            <a:fillRect/>
          </a:stretch>
        </p:blipFill>
        <p:spPr>
          <a:xfrm>
            <a:off x="3306839" y="2492575"/>
            <a:ext cx="5837161" cy="3263919"/>
          </a:xfrm>
          <a:prstGeom prst="rect">
            <a:avLst/>
          </a:prstGeom>
        </p:spPr>
      </p:pic>
      <p:sp>
        <p:nvSpPr>
          <p:cNvPr id="9" name="TextBox 8">
            <a:extLst>
              <a:ext uri="{FF2B5EF4-FFF2-40B4-BE49-F238E27FC236}">
                <a16:creationId xmlns:a16="http://schemas.microsoft.com/office/drawing/2014/main" id="{0C993E1A-1474-4E30-8282-64E745A08BA2}"/>
              </a:ext>
            </a:extLst>
          </p:cNvPr>
          <p:cNvSpPr txBox="1"/>
          <p:nvPr/>
        </p:nvSpPr>
        <p:spPr>
          <a:xfrm>
            <a:off x="387534" y="2781982"/>
            <a:ext cx="2801885" cy="2862322"/>
          </a:xfrm>
          <a:prstGeom prst="rect">
            <a:avLst/>
          </a:prstGeom>
          <a:noFill/>
        </p:spPr>
        <p:txBody>
          <a:bodyPr wrap="square">
            <a:spAutoFit/>
          </a:bodyPr>
          <a:lstStyle/>
          <a:p>
            <a:r>
              <a:rPr lang="en-US" sz="2000" b="1" dirty="0">
                <a:effectLst/>
              </a:rPr>
              <a:t>Insight: </a:t>
            </a:r>
            <a:r>
              <a:rPr lang="en-US" sz="2000" dirty="0">
                <a:effectLst/>
              </a:rPr>
              <a:t>New Delhi’s average PM2.5 (95.25 µg/m³) is significantly higher than Chennai’s (33.03 µg/m³), emphasizing the need for targeted interventions in New Delhi, as reviewed </a:t>
            </a:r>
          </a:p>
          <a:p>
            <a:r>
              <a:rPr lang="en-US" sz="2000" dirty="0">
                <a:effectLst/>
              </a:rPr>
              <a:t>on May 25, 2025.</a:t>
            </a:r>
          </a:p>
        </p:txBody>
      </p:sp>
    </p:spTree>
    <p:extLst>
      <p:ext uri="{BB962C8B-B14F-4D97-AF65-F5344CB8AC3E}">
        <p14:creationId xmlns:p14="http://schemas.microsoft.com/office/powerpoint/2010/main" val="3829096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25413"/>
            <a:ext cx="9144000" cy="1371600"/>
          </a:xfrm>
        </p:spPr>
        <p:txBody>
          <a:bodyPr/>
          <a:lstStyle/>
          <a:p>
            <a:pPr algn="ctr"/>
            <a:r>
              <a:rPr lang="en-US" sz="3200" b="1" dirty="0"/>
              <a:t>Results and Discussions</a:t>
            </a:r>
          </a:p>
        </p:txBody>
      </p:sp>
      <p:sp>
        <p:nvSpPr>
          <p:cNvPr id="44037" name="Slide Number Placeholder 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72914095-38F8-425E-9FE7-EED49A6B055A}" type="slidenum">
              <a:rPr lang="en-US" sz="1000" smtClean="0">
                <a:solidFill>
                  <a:schemeClr val="tx2"/>
                </a:solidFill>
                <a:latin typeface="Verdana" pitchFamily="34" charset="0"/>
              </a:rPr>
              <a:pPr eaLnBrk="1" hangingPunct="1"/>
              <a:t>16</a:t>
            </a:fld>
            <a:endParaRPr lang="en-US" sz="1000">
              <a:solidFill>
                <a:schemeClr val="tx2"/>
              </a:solidFill>
              <a:latin typeface="Verdana" pitchFamily="34" charset="0"/>
            </a:endParaRPr>
          </a:p>
        </p:txBody>
      </p:sp>
      <p:sp>
        <p:nvSpPr>
          <p:cNvPr id="2" name="Rectangle 1">
            <a:extLst>
              <a:ext uri="{FF2B5EF4-FFF2-40B4-BE49-F238E27FC236}">
                <a16:creationId xmlns:a16="http://schemas.microsoft.com/office/drawing/2014/main" id="{4314968F-C7BD-4E1A-8CC0-D0B85669B2C5}"/>
              </a:ext>
            </a:extLst>
          </p:cNvPr>
          <p:cNvSpPr/>
          <p:nvPr/>
        </p:nvSpPr>
        <p:spPr>
          <a:xfrm>
            <a:off x="961930" y="1009485"/>
            <a:ext cx="7514888" cy="2308324"/>
          </a:xfrm>
          <a:prstGeom prst="rect">
            <a:avLst/>
          </a:prstGeom>
        </p:spPr>
        <p:txBody>
          <a:bodyPr wrap="square">
            <a:spAutoFit/>
          </a:bodyPr>
          <a:lstStyle/>
          <a:p>
            <a:pPr eaLnBrk="0" hangingPunct="0"/>
            <a:endParaRPr lang="en-US" sz="2000" dirty="0">
              <a:effectLst/>
            </a:endParaRPr>
          </a:p>
          <a:p>
            <a:pPr eaLnBrk="0" hangingPunct="0"/>
            <a:r>
              <a:rPr lang="en-US" sz="2000" dirty="0">
                <a:effectLst/>
              </a:rPr>
              <a:t>The project delivered accurate PM2.5 forecasts, with Chennai excelling and New Delhi needing urgent action. Insights from PCA, hypothesis testing, and visualizations support SDG 11, promoting sustainable cities. Deployment potential ensures ongoing impact for urban air quality improvement.</a:t>
            </a:r>
          </a:p>
          <a:p>
            <a:pPr marL="268288" lvl="0" indent="-268288" eaLnBrk="0" hangingPunct="0">
              <a:buFontTx/>
              <a:buChar char="•"/>
            </a:pPr>
            <a:endParaRPr lang="en-US" altLang="en-US" b="1" dirty="0">
              <a:latin typeface="Arial" panose="020B0604020202020204" pitchFamily="34" charset="0"/>
            </a:endParaRPr>
          </a:p>
        </p:txBody>
      </p:sp>
      <p:pic>
        <p:nvPicPr>
          <p:cNvPr id="4" name="Picture 3">
            <a:extLst>
              <a:ext uri="{FF2B5EF4-FFF2-40B4-BE49-F238E27FC236}">
                <a16:creationId xmlns:a16="http://schemas.microsoft.com/office/drawing/2014/main" id="{449971C7-0E07-4DFE-A5CA-058A34D39F9E}"/>
              </a:ext>
            </a:extLst>
          </p:cNvPr>
          <p:cNvPicPr>
            <a:picLocks noChangeAspect="1"/>
          </p:cNvPicPr>
          <p:nvPr/>
        </p:nvPicPr>
        <p:blipFill>
          <a:blip r:embed="rId2"/>
          <a:stretch>
            <a:fillRect/>
          </a:stretch>
        </p:blipFill>
        <p:spPr>
          <a:xfrm>
            <a:off x="808310" y="2968140"/>
            <a:ext cx="6202090" cy="3299444"/>
          </a:xfrm>
          <a:prstGeom prst="rect">
            <a:avLst/>
          </a:prstGeom>
        </p:spPr>
      </p:pic>
    </p:spTree>
    <p:extLst>
      <p:ext uri="{BB962C8B-B14F-4D97-AF65-F5344CB8AC3E}">
        <p14:creationId xmlns:p14="http://schemas.microsoft.com/office/powerpoint/2010/main" val="138397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25413"/>
            <a:ext cx="9144000" cy="1371600"/>
          </a:xfrm>
        </p:spPr>
        <p:txBody>
          <a:bodyPr/>
          <a:lstStyle/>
          <a:p>
            <a:pPr algn="ctr"/>
            <a:r>
              <a:rPr lang="en-US" sz="3200" b="1" dirty="0"/>
              <a:t>Results and Discussions</a:t>
            </a:r>
          </a:p>
        </p:txBody>
      </p:sp>
      <p:sp>
        <p:nvSpPr>
          <p:cNvPr id="44037" name="Slide Number Placeholder 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72914095-38F8-425E-9FE7-EED49A6B055A}" type="slidenum">
              <a:rPr lang="en-US" sz="1000" smtClean="0">
                <a:solidFill>
                  <a:schemeClr val="tx2"/>
                </a:solidFill>
                <a:latin typeface="Verdana" pitchFamily="34" charset="0"/>
              </a:rPr>
              <a:pPr eaLnBrk="1" hangingPunct="1"/>
              <a:t>17</a:t>
            </a:fld>
            <a:endParaRPr lang="en-US" sz="1000">
              <a:solidFill>
                <a:schemeClr val="tx2"/>
              </a:solidFill>
              <a:latin typeface="Verdana" pitchFamily="34" charset="0"/>
            </a:endParaRPr>
          </a:p>
        </p:txBody>
      </p:sp>
      <p:pic>
        <p:nvPicPr>
          <p:cNvPr id="5" name="Picture 4">
            <a:extLst>
              <a:ext uri="{FF2B5EF4-FFF2-40B4-BE49-F238E27FC236}">
                <a16:creationId xmlns:a16="http://schemas.microsoft.com/office/drawing/2014/main" id="{8A77641B-EA70-42F9-BFA5-AD1186BD9B6B}"/>
              </a:ext>
            </a:extLst>
          </p:cNvPr>
          <p:cNvPicPr>
            <a:picLocks noChangeAspect="1"/>
          </p:cNvPicPr>
          <p:nvPr/>
        </p:nvPicPr>
        <p:blipFill>
          <a:blip r:embed="rId2"/>
          <a:stretch>
            <a:fillRect/>
          </a:stretch>
        </p:blipFill>
        <p:spPr>
          <a:xfrm>
            <a:off x="594757" y="1376076"/>
            <a:ext cx="7954485" cy="4105848"/>
          </a:xfrm>
          <a:prstGeom prst="rect">
            <a:avLst/>
          </a:prstGeom>
        </p:spPr>
      </p:pic>
    </p:spTree>
    <p:extLst>
      <p:ext uri="{BB962C8B-B14F-4D97-AF65-F5344CB8AC3E}">
        <p14:creationId xmlns:p14="http://schemas.microsoft.com/office/powerpoint/2010/main" val="2709973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125413"/>
            <a:ext cx="9144000" cy="1371600"/>
          </a:xfrm>
        </p:spPr>
        <p:txBody>
          <a:bodyPr/>
          <a:lstStyle/>
          <a:p>
            <a:pPr algn="ctr"/>
            <a:r>
              <a:rPr lang="en-US" sz="3200" b="1" dirty="0"/>
              <a:t>Results and Discussions</a:t>
            </a:r>
          </a:p>
        </p:txBody>
      </p:sp>
      <p:sp>
        <p:nvSpPr>
          <p:cNvPr id="44037" name="Slide Number Placeholder 9"/>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72914095-38F8-425E-9FE7-EED49A6B055A}" type="slidenum">
              <a:rPr lang="en-US" sz="1000" smtClean="0">
                <a:solidFill>
                  <a:schemeClr val="tx2"/>
                </a:solidFill>
                <a:latin typeface="Verdana" pitchFamily="34" charset="0"/>
              </a:rPr>
              <a:pPr eaLnBrk="1" hangingPunct="1"/>
              <a:t>18</a:t>
            </a:fld>
            <a:endParaRPr lang="en-US" sz="1000">
              <a:solidFill>
                <a:schemeClr val="tx2"/>
              </a:solidFill>
              <a:latin typeface="Verdana" pitchFamily="34" charset="0"/>
            </a:endParaRPr>
          </a:p>
        </p:txBody>
      </p:sp>
      <p:pic>
        <p:nvPicPr>
          <p:cNvPr id="5" name="Picture 4">
            <a:extLst>
              <a:ext uri="{FF2B5EF4-FFF2-40B4-BE49-F238E27FC236}">
                <a16:creationId xmlns:a16="http://schemas.microsoft.com/office/drawing/2014/main" id="{8A77641B-EA70-42F9-BFA5-AD1186BD9B6B}"/>
              </a:ext>
            </a:extLst>
          </p:cNvPr>
          <p:cNvPicPr>
            <a:picLocks noChangeAspect="1"/>
          </p:cNvPicPr>
          <p:nvPr/>
        </p:nvPicPr>
        <p:blipFill>
          <a:blip r:embed="rId2"/>
          <a:stretch>
            <a:fillRect/>
          </a:stretch>
        </p:blipFill>
        <p:spPr>
          <a:xfrm>
            <a:off x="594757" y="1376076"/>
            <a:ext cx="7954485" cy="4105848"/>
          </a:xfrm>
          <a:prstGeom prst="rect">
            <a:avLst/>
          </a:prstGeom>
        </p:spPr>
      </p:pic>
      <p:pic>
        <p:nvPicPr>
          <p:cNvPr id="3" name="Picture 2">
            <a:extLst>
              <a:ext uri="{FF2B5EF4-FFF2-40B4-BE49-F238E27FC236}">
                <a16:creationId xmlns:a16="http://schemas.microsoft.com/office/drawing/2014/main" id="{1823B045-F73A-42C3-9560-33AB08C7B50E}"/>
              </a:ext>
            </a:extLst>
          </p:cNvPr>
          <p:cNvPicPr>
            <a:picLocks noChangeAspect="1"/>
          </p:cNvPicPr>
          <p:nvPr/>
        </p:nvPicPr>
        <p:blipFill>
          <a:blip r:embed="rId3"/>
          <a:stretch>
            <a:fillRect/>
          </a:stretch>
        </p:blipFill>
        <p:spPr>
          <a:xfrm>
            <a:off x="651915" y="1357023"/>
            <a:ext cx="7840169" cy="4143953"/>
          </a:xfrm>
          <a:prstGeom prst="rect">
            <a:avLst/>
          </a:prstGeom>
        </p:spPr>
      </p:pic>
    </p:spTree>
    <p:extLst>
      <p:ext uri="{BB962C8B-B14F-4D97-AF65-F5344CB8AC3E}">
        <p14:creationId xmlns:p14="http://schemas.microsoft.com/office/powerpoint/2010/main" val="214292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a:xfrm>
            <a:off x="0" y="510220"/>
            <a:ext cx="9144000" cy="609600"/>
          </a:xfrm>
        </p:spPr>
        <p:txBody>
          <a:bodyPr/>
          <a:lstStyle/>
          <a:p>
            <a:pPr algn="ctr"/>
            <a:r>
              <a:rPr lang="en-US" sz="3200" dirty="0"/>
              <a:t>Research Findings</a:t>
            </a:r>
          </a:p>
        </p:txBody>
      </p:sp>
      <p:sp>
        <p:nvSpPr>
          <p:cNvPr id="4" name="Rectangle 1">
            <a:extLst>
              <a:ext uri="{FF2B5EF4-FFF2-40B4-BE49-F238E27FC236}">
                <a16:creationId xmlns:a16="http://schemas.microsoft.com/office/drawing/2014/main" id="{02EFB0E5-5DA6-4E4C-8B19-B79C8DDA1F0D}"/>
              </a:ext>
            </a:extLst>
          </p:cNvPr>
          <p:cNvSpPr>
            <a:spLocks noGrp="1" noChangeArrowheads="1"/>
          </p:cNvSpPr>
          <p:nvPr>
            <p:ph sz="half" idx="1"/>
          </p:nvPr>
        </p:nvSpPr>
        <p:spPr bwMode="auto">
          <a:xfrm>
            <a:off x="457200" y="1200915"/>
            <a:ext cx="791954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PM2.5 Forecasting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TensorFlow model forecasted 7-day PM2.5 levels with varying accuracy: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Chennai: MAE 21.20 µg/m³, RMSE 26.42 µg/m³, PM2.5 range 28.88–38.21 µg/m³ (Good–Satisfactory).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Delhi: MAE 58.67 µg/m³, RMSE 80.33 µg/m³, PM2.5 range 87.49–103.04 µg/m³ (Moderate–Poor).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Mumbai: MAE 19.77 µg/m³, PM2.5 53.56–57.94 µg/m³ (Satisfactory).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Hyderabad: MAE 22.75 µg/m³, PM2.5 48.37–52.51 µg/m³ (Satisfactory).</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Chennai’s air quality is consistently better; New Delhi’s high errors suggest complex pollution patterns needing further data (e.g., traffic, wind).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746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3C48E1FC-3DA3-4F07-B1C5-573C1BBE810A}" type="slidenum">
              <a:rPr lang="en-US" sz="1000" smtClean="0">
                <a:solidFill>
                  <a:schemeClr val="tx2"/>
                </a:solidFill>
                <a:latin typeface="Verdana" pitchFamily="34" charset="0"/>
              </a:rPr>
              <a:pPr eaLnBrk="1" hangingPunct="1"/>
              <a:t>19</a:t>
            </a:fld>
            <a:endParaRPr lang="en-US" sz="1000">
              <a:solidFill>
                <a:schemeClr val="tx2"/>
              </a:solidFill>
              <a:latin typeface="Verdan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395288"/>
            <a:ext cx="9144000" cy="806450"/>
          </a:xfrm>
        </p:spPr>
        <p:txBody>
          <a:bodyPr/>
          <a:lstStyle/>
          <a:p>
            <a:pPr algn="ctr"/>
            <a:r>
              <a:rPr lang="en-US" sz="3200" dirty="0"/>
              <a:t>Overview of the Presentation</a:t>
            </a:r>
          </a:p>
        </p:txBody>
      </p:sp>
      <p:sp>
        <p:nvSpPr>
          <p:cNvPr id="4" name="Content Placeholder 3"/>
          <p:cNvSpPr>
            <a:spLocks noGrp="1"/>
          </p:cNvSpPr>
          <p:nvPr>
            <p:ph sz="half" idx="1"/>
          </p:nvPr>
        </p:nvSpPr>
        <p:spPr>
          <a:xfrm>
            <a:off x="539750" y="1238110"/>
            <a:ext cx="7680325" cy="4572000"/>
          </a:xfrm>
        </p:spPr>
        <p:txBody>
          <a:bodyPr>
            <a:normAutofit lnSpcReduction="10000"/>
          </a:bodyPr>
          <a:lstStyle/>
          <a:p>
            <a:pPr marL="571500" indent="-571500" fontAlgn="auto">
              <a:spcAft>
                <a:spcPts val="0"/>
              </a:spcAft>
              <a:tabLst>
                <a:tab pos="0" algn="l"/>
              </a:tabLst>
              <a:defRPr/>
            </a:pPr>
            <a:r>
              <a:rPr lang="en-US" dirty="0"/>
              <a:t>Introduction</a:t>
            </a:r>
          </a:p>
          <a:p>
            <a:pPr marL="571500" indent="-571500" fontAlgn="auto">
              <a:spcAft>
                <a:spcPts val="0"/>
              </a:spcAft>
              <a:defRPr/>
            </a:pPr>
            <a:r>
              <a:rPr lang="en-US" dirty="0"/>
              <a:t>Motivation</a:t>
            </a:r>
          </a:p>
          <a:p>
            <a:pPr marL="571500" indent="-571500" fontAlgn="auto">
              <a:spcAft>
                <a:spcPts val="0"/>
              </a:spcAft>
              <a:defRPr/>
            </a:pPr>
            <a:r>
              <a:rPr lang="en-US" dirty="0"/>
              <a:t>Problem Statement</a:t>
            </a:r>
          </a:p>
          <a:p>
            <a:pPr marL="571500" indent="-571500" fontAlgn="auto">
              <a:spcAft>
                <a:spcPts val="0"/>
              </a:spcAft>
              <a:defRPr/>
            </a:pPr>
            <a:r>
              <a:rPr lang="en-US" dirty="0"/>
              <a:t>Objectives </a:t>
            </a:r>
          </a:p>
          <a:p>
            <a:pPr marL="571500" indent="-571500" fontAlgn="auto">
              <a:spcAft>
                <a:spcPts val="0"/>
              </a:spcAft>
              <a:defRPr/>
            </a:pPr>
            <a:r>
              <a:rPr lang="en-US" dirty="0"/>
              <a:t>Proposed Methodologies</a:t>
            </a:r>
          </a:p>
          <a:p>
            <a:pPr marL="571500" indent="-571500" fontAlgn="auto">
              <a:spcAft>
                <a:spcPts val="0"/>
              </a:spcAft>
              <a:defRPr/>
            </a:pPr>
            <a:r>
              <a:rPr lang="en-US" dirty="0"/>
              <a:t>Results and Discussions</a:t>
            </a:r>
          </a:p>
          <a:p>
            <a:pPr marL="571500" indent="-571500" fontAlgn="auto">
              <a:spcAft>
                <a:spcPts val="0"/>
              </a:spcAft>
              <a:defRPr/>
            </a:pPr>
            <a:r>
              <a:rPr lang="en-US" dirty="0"/>
              <a:t>Conclusion</a:t>
            </a:r>
          </a:p>
          <a:p>
            <a:pPr marL="571500" indent="-571500" fontAlgn="auto">
              <a:spcAft>
                <a:spcPts val="0"/>
              </a:spcAft>
              <a:defRPr/>
            </a:pPr>
            <a:r>
              <a:rPr lang="en-US" dirty="0"/>
              <a:t>References</a:t>
            </a:r>
          </a:p>
          <a:p>
            <a:pPr marL="571500" indent="-571500" fontAlgn="auto">
              <a:spcAft>
                <a:spcPts val="0"/>
              </a:spcAft>
              <a:defRPr/>
            </a:pPr>
            <a:r>
              <a:rPr lang="en-US" sz="2800" dirty="0"/>
              <a:t>Acknowledgement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a:xfrm>
            <a:off x="0" y="510220"/>
            <a:ext cx="9144000" cy="609600"/>
          </a:xfrm>
        </p:spPr>
        <p:txBody>
          <a:bodyPr/>
          <a:lstStyle/>
          <a:p>
            <a:pPr algn="ctr"/>
            <a:r>
              <a:rPr lang="en-US" sz="3200" dirty="0"/>
              <a:t>Research Findings</a:t>
            </a:r>
          </a:p>
        </p:txBody>
      </p:sp>
      <p:sp>
        <p:nvSpPr>
          <p:cNvPr id="4" name="Rectangle 1">
            <a:extLst>
              <a:ext uri="{FF2B5EF4-FFF2-40B4-BE49-F238E27FC236}">
                <a16:creationId xmlns:a16="http://schemas.microsoft.com/office/drawing/2014/main" id="{02EFB0E5-5DA6-4E4C-8B19-B79C8DDA1F0D}"/>
              </a:ext>
            </a:extLst>
          </p:cNvPr>
          <p:cNvSpPr>
            <a:spLocks noGrp="1" noChangeArrowheads="1"/>
          </p:cNvSpPr>
          <p:nvPr>
            <p:ph sz="half" idx="1"/>
          </p:nvPr>
        </p:nvSpPr>
        <p:spPr bwMode="auto">
          <a:xfrm>
            <a:off x="584592" y="1687884"/>
            <a:ext cx="791954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Air Quality Disparities</a:t>
            </a:r>
            <a:r>
              <a:rPr lang="en-US"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PCA showed PM2.5 drives ~60% variance, with meteorological factors  less impactful.</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Chi-Square test confirmed significant air quality differences across cities (p &lt; 0.05).</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MLE fitted a Log-Normal distribution to PM2.5 (shape=0.4, scale=50.0), capturing its skewness.</a:t>
            </a:r>
          </a:p>
          <a:p>
            <a:pPr marL="0" indent="0">
              <a:buNone/>
            </a:pPr>
            <a:r>
              <a:rPr lang="en-US" sz="2000" b="1" dirty="0">
                <a:latin typeface="Times New Roman" panose="02020603050405020304" pitchFamily="18" charset="0"/>
                <a:cs typeface="Times New Roman" panose="02020603050405020304" pitchFamily="18" charset="0"/>
              </a:rPr>
              <a:t>Finding</a:t>
            </a:r>
            <a:r>
              <a:rPr lang="en-US" sz="2000" dirty="0">
                <a:latin typeface="Times New Roman" panose="02020603050405020304" pitchFamily="18" charset="0"/>
                <a:cs typeface="Times New Roman" panose="02020603050405020304" pitchFamily="18" charset="0"/>
              </a:rPr>
              <a:t>: New Delhi requires urgent intervention; Chennai can serve as a model for sustainable air quality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746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3C48E1FC-3DA3-4F07-B1C5-573C1BBE810A}" type="slidenum">
              <a:rPr lang="en-US" sz="1000" smtClean="0">
                <a:solidFill>
                  <a:schemeClr val="tx2"/>
                </a:solidFill>
                <a:latin typeface="Verdana" pitchFamily="34" charset="0"/>
              </a:rPr>
              <a:pPr eaLnBrk="1" hangingPunct="1"/>
              <a:t>20</a:t>
            </a:fld>
            <a:endParaRPr lang="en-US" sz="1000">
              <a:solidFill>
                <a:schemeClr val="tx2"/>
              </a:solidFill>
              <a:latin typeface="Verdana" pitchFamily="34" charset="0"/>
            </a:endParaRPr>
          </a:p>
        </p:txBody>
      </p:sp>
    </p:spTree>
    <p:extLst>
      <p:ext uri="{BB962C8B-B14F-4D97-AF65-F5344CB8AC3E}">
        <p14:creationId xmlns:p14="http://schemas.microsoft.com/office/powerpoint/2010/main" val="2734559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a:xfrm>
            <a:off x="0" y="510220"/>
            <a:ext cx="9144000" cy="609600"/>
          </a:xfrm>
        </p:spPr>
        <p:txBody>
          <a:bodyPr/>
          <a:lstStyle/>
          <a:p>
            <a:pPr algn="ctr"/>
            <a:r>
              <a:rPr lang="en-US" sz="3200" dirty="0"/>
              <a:t>Research Findings</a:t>
            </a:r>
          </a:p>
        </p:txBody>
      </p:sp>
      <p:sp>
        <p:nvSpPr>
          <p:cNvPr id="4" name="Rectangle 1">
            <a:extLst>
              <a:ext uri="{FF2B5EF4-FFF2-40B4-BE49-F238E27FC236}">
                <a16:creationId xmlns:a16="http://schemas.microsoft.com/office/drawing/2014/main" id="{02EFB0E5-5DA6-4E4C-8B19-B79C8DDA1F0D}"/>
              </a:ext>
            </a:extLst>
          </p:cNvPr>
          <p:cNvSpPr>
            <a:spLocks noGrp="1" noChangeArrowheads="1"/>
          </p:cNvSpPr>
          <p:nvPr>
            <p:ph sz="half" idx="1"/>
          </p:nvPr>
        </p:nvSpPr>
        <p:spPr bwMode="auto">
          <a:xfrm>
            <a:off x="612227" y="1182953"/>
            <a:ext cx="791954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Visual Insights</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Average PM2.5: New Delhi (95.25 µg/m³), Chennai (33.03 µg/m³), Mumbai (55.75 µg/m³), Hyderabad (50.71 µg/m³).</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Condition Distribution: 68% Satisfactory, 18% Poor (mostly New Delhi).</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Finding</a:t>
            </a:r>
            <a:r>
              <a:rPr lang="en-US" sz="2000" dirty="0">
                <a:latin typeface="Times New Roman" panose="02020603050405020304" pitchFamily="18" charset="0"/>
                <a:cs typeface="Times New Roman" panose="02020603050405020304" pitchFamily="18" charset="0"/>
              </a:rPr>
              <a:t>: Visualizations highlight New Delhi’s pollution crisis, supporting targeted policy 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7460"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3C48E1FC-3DA3-4F07-B1C5-573C1BBE810A}" type="slidenum">
              <a:rPr lang="en-US" sz="1000" smtClean="0">
                <a:solidFill>
                  <a:schemeClr val="tx2"/>
                </a:solidFill>
                <a:latin typeface="Verdana" pitchFamily="34" charset="0"/>
              </a:rPr>
              <a:pPr eaLnBrk="1" hangingPunct="1"/>
              <a:t>21</a:t>
            </a:fld>
            <a:endParaRPr lang="en-US" sz="1000">
              <a:solidFill>
                <a:schemeClr val="tx2"/>
              </a:solidFill>
              <a:latin typeface="Verdana" pitchFamily="34" charset="0"/>
            </a:endParaRPr>
          </a:p>
        </p:txBody>
      </p:sp>
    </p:spTree>
    <p:extLst>
      <p:ext uri="{BB962C8B-B14F-4D97-AF65-F5344CB8AC3E}">
        <p14:creationId xmlns:p14="http://schemas.microsoft.com/office/powerpoint/2010/main" val="293122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01EBFF3B-CCA9-4D14-ADFB-2FEDAE70CF24}" type="slidenum">
              <a:rPr lang="en-US" sz="1000" smtClean="0">
                <a:solidFill>
                  <a:schemeClr val="tx2"/>
                </a:solidFill>
                <a:latin typeface="Verdana" pitchFamily="34" charset="0"/>
              </a:rPr>
              <a:pPr eaLnBrk="1" hangingPunct="1"/>
              <a:t>22</a:t>
            </a:fld>
            <a:endParaRPr lang="en-US" sz="1000">
              <a:solidFill>
                <a:schemeClr val="tx2"/>
              </a:solidFill>
              <a:latin typeface="Verdana" pitchFamily="34" charset="0"/>
            </a:endParaRPr>
          </a:p>
        </p:txBody>
      </p:sp>
      <p:sp>
        <p:nvSpPr>
          <p:cNvPr id="4" name="Rectangle 3"/>
          <p:cNvSpPr/>
          <p:nvPr/>
        </p:nvSpPr>
        <p:spPr>
          <a:xfrm>
            <a:off x="0" y="548625"/>
            <a:ext cx="9144000" cy="584775"/>
          </a:xfrm>
          <a:prstGeom prst="rect">
            <a:avLst/>
          </a:prstGeom>
          <a:noFill/>
          <a:ln>
            <a:noFill/>
          </a:ln>
        </p:spPr>
        <p:txBody>
          <a:bodyPr wrap="square">
            <a:spAutoFit/>
          </a:bodyPr>
          <a:lstStyle/>
          <a:p>
            <a:pPr algn="ctr"/>
            <a:r>
              <a:rPr lang="en-US" sz="3200" dirty="0">
                <a:latin typeface="+mj-lt"/>
                <a:ea typeface="+mj-ea"/>
                <a:cs typeface="+mj-cs"/>
              </a:rPr>
              <a:t>Achievements and Findings</a:t>
            </a:r>
          </a:p>
        </p:txBody>
      </p:sp>
      <p:sp>
        <p:nvSpPr>
          <p:cNvPr id="6" name="TextBox 5">
            <a:extLst>
              <a:ext uri="{FF2B5EF4-FFF2-40B4-BE49-F238E27FC236}">
                <a16:creationId xmlns:a16="http://schemas.microsoft.com/office/drawing/2014/main" id="{BDEBAD43-0011-406D-8769-F7DCDFB636C3}"/>
              </a:ext>
            </a:extLst>
          </p:cNvPr>
          <p:cNvSpPr txBox="1"/>
          <p:nvPr/>
        </p:nvSpPr>
        <p:spPr>
          <a:xfrm>
            <a:off x="693095" y="2238445"/>
            <a:ext cx="7822255" cy="2554545"/>
          </a:xfrm>
          <a:prstGeom prst="rect">
            <a:avLst/>
          </a:prstGeom>
          <a:noFill/>
        </p:spPr>
        <p:txBody>
          <a:bodyPr wrap="square">
            <a:spAutoFit/>
          </a:bodyPr>
          <a:lstStyle/>
          <a:p>
            <a:r>
              <a:rPr lang="en-US" sz="2000" b="1" dirty="0"/>
              <a:t>Developed Accurate PM2.5 Forecasting Model</a:t>
            </a:r>
            <a:r>
              <a:rPr lang="en-US" sz="2000" dirty="0"/>
              <a:t> </a:t>
            </a:r>
          </a:p>
          <a:p>
            <a:endParaRPr lang="en-US" sz="2000" dirty="0"/>
          </a:p>
          <a:p>
            <a:r>
              <a:rPr lang="en-US" sz="2000" dirty="0"/>
              <a:t>Built a TensorFlow LSTM model to predict 7-day PM2.5 levels.</a:t>
            </a:r>
          </a:p>
          <a:p>
            <a:endParaRPr lang="en-US" sz="2000" b="1" dirty="0"/>
          </a:p>
          <a:p>
            <a:r>
              <a:rPr lang="en-US" sz="2000" b="1" dirty="0"/>
              <a:t>Finding</a:t>
            </a:r>
            <a:r>
              <a:rPr lang="en-US" sz="2000" dirty="0"/>
              <a:t>: Chennai achieved the best accuracy (MAE: 21.20 µg/m³, PM2.5: 28.88–38.21 µg/m³, Good–Satisfactory); New Delhi showed higher errors (MAE: 58.67 µg/m³, PM2.5: 87.49–103.04 µg/m³, Moderate–Poor), indicating complex pollution patterns.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01EBFF3B-CCA9-4D14-ADFB-2FEDAE70CF24}" type="slidenum">
              <a:rPr lang="en-US" sz="1000" smtClean="0">
                <a:solidFill>
                  <a:schemeClr val="tx2"/>
                </a:solidFill>
                <a:latin typeface="Verdana" pitchFamily="34" charset="0"/>
              </a:rPr>
              <a:pPr eaLnBrk="1" hangingPunct="1"/>
              <a:t>23</a:t>
            </a:fld>
            <a:endParaRPr lang="en-US" sz="1000">
              <a:solidFill>
                <a:schemeClr val="tx2"/>
              </a:solidFill>
              <a:latin typeface="Verdana" pitchFamily="34" charset="0"/>
            </a:endParaRPr>
          </a:p>
        </p:txBody>
      </p:sp>
      <p:sp>
        <p:nvSpPr>
          <p:cNvPr id="4" name="Rectangle 3"/>
          <p:cNvSpPr/>
          <p:nvPr/>
        </p:nvSpPr>
        <p:spPr>
          <a:xfrm>
            <a:off x="0" y="548625"/>
            <a:ext cx="9144000" cy="584775"/>
          </a:xfrm>
          <a:prstGeom prst="rect">
            <a:avLst/>
          </a:prstGeom>
          <a:noFill/>
          <a:ln>
            <a:noFill/>
          </a:ln>
        </p:spPr>
        <p:txBody>
          <a:bodyPr wrap="square">
            <a:spAutoFit/>
          </a:bodyPr>
          <a:lstStyle/>
          <a:p>
            <a:pPr algn="ctr"/>
            <a:r>
              <a:rPr lang="en-US" sz="3200" dirty="0">
                <a:latin typeface="+mj-lt"/>
                <a:ea typeface="+mj-ea"/>
                <a:cs typeface="+mj-cs"/>
              </a:rPr>
              <a:t>Achievements and Findings</a:t>
            </a:r>
          </a:p>
        </p:txBody>
      </p:sp>
      <p:sp>
        <p:nvSpPr>
          <p:cNvPr id="6" name="TextBox 5">
            <a:extLst>
              <a:ext uri="{FF2B5EF4-FFF2-40B4-BE49-F238E27FC236}">
                <a16:creationId xmlns:a16="http://schemas.microsoft.com/office/drawing/2014/main" id="{BDEBAD43-0011-406D-8769-F7DCDFB636C3}"/>
              </a:ext>
            </a:extLst>
          </p:cNvPr>
          <p:cNvSpPr txBox="1"/>
          <p:nvPr/>
        </p:nvSpPr>
        <p:spPr>
          <a:xfrm>
            <a:off x="846715" y="1892800"/>
            <a:ext cx="7822255" cy="2554545"/>
          </a:xfrm>
          <a:prstGeom prst="rect">
            <a:avLst/>
          </a:prstGeom>
          <a:noFill/>
        </p:spPr>
        <p:txBody>
          <a:bodyPr wrap="square">
            <a:spAutoFit/>
          </a:bodyPr>
          <a:lstStyle/>
          <a:p>
            <a:r>
              <a:rPr lang="en-US" sz="2000" b="1" dirty="0"/>
              <a:t>Identified Air Quality Disparities with Analytics</a:t>
            </a:r>
            <a:r>
              <a:rPr lang="en-US" sz="2000" dirty="0"/>
              <a:t> </a:t>
            </a:r>
          </a:p>
          <a:p>
            <a:endParaRPr lang="en-US" sz="2000" dirty="0"/>
          </a:p>
          <a:p>
            <a:r>
              <a:rPr lang="en-US" sz="2000" dirty="0"/>
              <a:t>Used PCA (PM2.5 drives ~60% variance), Chi-Square (p &lt; 0.05), and MLE (Log-Normal fit, shape=0.4) to analyze air quality.</a:t>
            </a:r>
          </a:p>
          <a:p>
            <a:endParaRPr lang="en-US" sz="2000" dirty="0"/>
          </a:p>
          <a:p>
            <a:r>
              <a:rPr lang="en-US" sz="2000" b="1" dirty="0"/>
              <a:t>Finding</a:t>
            </a:r>
            <a:r>
              <a:rPr lang="en-US" sz="2000" dirty="0"/>
              <a:t>: New Delhi’s severe pollution (avg. 95.25 µg/m³) requires urgent action; Chennai’s cleaner air (avg. 33.03 µg/m³) sets a sustainability benchmark, supporting SDG 11 goals.</a:t>
            </a:r>
          </a:p>
        </p:txBody>
      </p:sp>
    </p:spTree>
    <p:extLst>
      <p:ext uri="{BB962C8B-B14F-4D97-AF65-F5344CB8AC3E}">
        <p14:creationId xmlns:p14="http://schemas.microsoft.com/office/powerpoint/2010/main" val="156577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579"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DB3C05D5-7E2B-4C64-9022-5A6BE4924118}" type="slidenum">
              <a:rPr lang="en-US" sz="1000" smtClean="0">
                <a:solidFill>
                  <a:schemeClr val="tx2"/>
                </a:solidFill>
                <a:latin typeface="Verdana" pitchFamily="34" charset="0"/>
              </a:rPr>
              <a:pPr eaLnBrk="1" hangingPunct="1"/>
              <a:t>24</a:t>
            </a:fld>
            <a:endParaRPr lang="en-US" sz="1000">
              <a:solidFill>
                <a:schemeClr val="tx2"/>
              </a:solidFill>
              <a:latin typeface="Verdana" pitchFamily="34" charset="0"/>
            </a:endParaRPr>
          </a:p>
        </p:txBody>
      </p:sp>
      <p:sp>
        <p:nvSpPr>
          <p:cNvPr id="5" name="Rectangle 4"/>
          <p:cNvSpPr/>
          <p:nvPr/>
        </p:nvSpPr>
        <p:spPr>
          <a:xfrm>
            <a:off x="228600" y="510220"/>
            <a:ext cx="8686800" cy="584775"/>
          </a:xfrm>
          <a:prstGeom prst="rect">
            <a:avLst/>
          </a:prstGeom>
          <a:noFill/>
          <a:ln>
            <a:noFill/>
          </a:ln>
        </p:spPr>
        <p:txBody>
          <a:bodyPr wrap="square">
            <a:spAutoFit/>
          </a:bodyPr>
          <a:lstStyle/>
          <a:p>
            <a:pPr algn="ctr"/>
            <a:r>
              <a:rPr lang="en-US" sz="3200" dirty="0">
                <a:latin typeface="+mj-lt"/>
                <a:ea typeface="+mj-ea"/>
                <a:cs typeface="+mj-cs"/>
              </a:rPr>
              <a:t> </a:t>
            </a:r>
            <a:r>
              <a:rPr lang="en-US" sz="3200" b="1" dirty="0">
                <a:latin typeface="+mj-lt"/>
                <a:ea typeface="+mj-ea"/>
                <a:cs typeface="+mj-cs"/>
              </a:rPr>
              <a:t>Conclusion</a:t>
            </a:r>
          </a:p>
        </p:txBody>
      </p:sp>
      <p:sp>
        <p:nvSpPr>
          <p:cNvPr id="6" name="TextBox 5">
            <a:extLst>
              <a:ext uri="{FF2B5EF4-FFF2-40B4-BE49-F238E27FC236}">
                <a16:creationId xmlns:a16="http://schemas.microsoft.com/office/drawing/2014/main" id="{D58EF069-9B43-4D4D-9492-DFCFCFC00AAE}"/>
              </a:ext>
            </a:extLst>
          </p:cNvPr>
          <p:cNvSpPr txBox="1"/>
          <p:nvPr/>
        </p:nvSpPr>
        <p:spPr>
          <a:xfrm>
            <a:off x="865917" y="1843950"/>
            <a:ext cx="7412165" cy="2862322"/>
          </a:xfrm>
          <a:prstGeom prst="rect">
            <a:avLst/>
          </a:prstGeom>
          <a:noFill/>
        </p:spPr>
        <p:txBody>
          <a:bodyPr wrap="square">
            <a:spAutoFit/>
          </a:bodyPr>
          <a:lstStyle/>
          <a:p>
            <a:r>
              <a:rPr lang="en-US" sz="2000" dirty="0">
                <a:effectLst/>
              </a:rPr>
              <a:t>The project "Predicting PM2.5 Levels for Cleaner Cities " successfully developed a TensorFlow-based model to predict PM2.5 levels in Mumbai, New Delhi, Hyderabad, and Chennai, achieving reliable forecasts (e.g., Chennai MAE: 21.20 µg/m³) and identifying critical air quality disparities (New Delhi avg. 95.25 µg/m³ vs. Chennai avg. 33.03 µg/m³). Advanced analytics (PCA, Chi-Square, MLE) and visualizations provided actionable insights, highlighting New Delhi’s urgent need for pollution control while positioning Chennai as a sustainability model, advancing SDG 11.</a:t>
            </a: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557002"/>
            <a:ext cx="9144000" cy="535531"/>
          </a:xfrm>
          <a:noFill/>
          <a:ln>
            <a:noFill/>
          </a:ln>
        </p:spPr>
        <p:txBody>
          <a:bodyPr vert="horz" wrap="square" lIns="91440" tIns="45720" rIns="91440" bIns="45720" rtlCol="0" anchor="ctr">
            <a:spAutoFit/>
          </a:bodyPr>
          <a:lstStyle/>
          <a:p>
            <a:pPr algn="ctr" fontAlgn="base">
              <a:spcAft>
                <a:spcPct val="0"/>
              </a:spcAft>
            </a:pPr>
            <a:r>
              <a:rPr lang="en-US" sz="3200" dirty="0"/>
              <a:t>References</a:t>
            </a:r>
          </a:p>
        </p:txBody>
      </p:sp>
      <p:sp>
        <p:nvSpPr>
          <p:cNvPr id="15769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CD3E043D-D5C6-48DF-BFA1-9083BC15DCCB}" type="slidenum">
              <a:rPr lang="en-US" sz="1000" smtClean="0">
                <a:solidFill>
                  <a:schemeClr val="tx2"/>
                </a:solidFill>
                <a:latin typeface="Verdana" pitchFamily="34" charset="0"/>
              </a:rPr>
              <a:pPr eaLnBrk="1" hangingPunct="1"/>
              <a:t>25</a:t>
            </a:fld>
            <a:endParaRPr lang="en-US" sz="1000">
              <a:solidFill>
                <a:schemeClr val="tx2"/>
              </a:solidFill>
              <a:latin typeface="Verdana" pitchFamily="34" charset="0"/>
            </a:endParaRPr>
          </a:p>
        </p:txBody>
      </p:sp>
      <p:sp>
        <p:nvSpPr>
          <p:cNvPr id="4" name="Rectangle 2">
            <a:extLst>
              <a:ext uri="{FF2B5EF4-FFF2-40B4-BE49-F238E27FC236}">
                <a16:creationId xmlns:a16="http://schemas.microsoft.com/office/drawing/2014/main" id="{C115D839-0CDB-47AA-A706-2F921D0E826F}"/>
              </a:ext>
            </a:extLst>
          </p:cNvPr>
          <p:cNvSpPr>
            <a:spLocks noChangeArrowheads="1"/>
          </p:cNvSpPr>
          <p:nvPr/>
        </p:nvSpPr>
        <p:spPr bwMode="auto">
          <a:xfrm>
            <a:off x="428647" y="1102433"/>
            <a:ext cx="849982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Zhang, Y., et al. (2020). Machine learning approaches for PM2.5 forecasting in urban environments. </a:t>
            </a:r>
            <a:r>
              <a:rPr kumimoji="0" lang="en-US" altLang="en-US" sz="1800" b="0" i="1" u="none" strike="noStrike" cap="none" normalizeH="0" baseline="0" dirty="0">
                <a:ln>
                  <a:noFill/>
                </a:ln>
                <a:solidFill>
                  <a:schemeClr val="tx1"/>
                </a:solidFill>
                <a:effectLst/>
                <a:latin typeface="Arial" panose="020B0604020202020204" pitchFamily="34" charset="0"/>
              </a:rPr>
              <a:t>Science of The Total Environment, 715</a:t>
            </a:r>
            <a:r>
              <a:rPr kumimoji="0" lang="en-US" altLang="en-US" sz="1800" b="0" i="0" u="none" strike="noStrike" cap="none" normalizeH="0" baseline="0" dirty="0">
                <a:ln>
                  <a:noFill/>
                </a:ln>
                <a:solidFill>
                  <a:schemeClr val="tx1"/>
                </a:solidFill>
                <a:effectLst/>
                <a:latin typeface="Arial" panose="020B0604020202020204" pitchFamily="34" charset="0"/>
              </a:rPr>
              <a:t>, 136–149.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United Nations. (2015). Sustainable Development Goal 11: Sustainable Cities and Communities.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https://sdgs.un.org/goals/goal11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p:txBody>
      </p:sp>
      <p:sp>
        <p:nvSpPr>
          <p:cNvPr id="6" name="Rectangle 4">
            <a:extLst>
              <a:ext uri="{FF2B5EF4-FFF2-40B4-BE49-F238E27FC236}">
                <a16:creationId xmlns:a16="http://schemas.microsoft.com/office/drawing/2014/main" id="{1164B35B-1243-452A-9E8F-377938033919}"/>
              </a:ext>
            </a:extLst>
          </p:cNvPr>
          <p:cNvSpPr>
            <a:spLocks noChangeArrowheads="1"/>
          </p:cNvSpPr>
          <p:nvPr/>
        </p:nvSpPr>
        <p:spPr bwMode="auto">
          <a:xfrm>
            <a:off x="418583" y="2699305"/>
            <a:ext cx="915532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Kaggle. (2025). Air Quality Datasets for Indian Cities.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https://www.kaggle.com/datasets/air-quality-india</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ChatGPT</a:t>
            </a:r>
            <a:r>
              <a:rPr kumimoji="0" lang="en-US" altLang="en-US" sz="1800" b="0" i="0" u="none" strike="noStrike" cap="none" normalizeH="0" baseline="0" dirty="0">
                <a:ln>
                  <a:noFill/>
                </a:ln>
                <a:solidFill>
                  <a:schemeClr val="tx1"/>
                </a:solidFill>
                <a:effectLst/>
                <a:latin typeface="Arial" panose="020B0604020202020204" pitchFamily="34" charset="0"/>
              </a:rPr>
              <a:t> by </a:t>
            </a:r>
            <a:r>
              <a:rPr kumimoji="0" lang="en-US" altLang="en-US" sz="1800" b="0" i="0" u="none" strike="noStrike" cap="none" normalizeH="0" baseline="0" dirty="0" err="1">
                <a:ln>
                  <a:noFill/>
                </a:ln>
                <a:solidFill>
                  <a:schemeClr val="tx1"/>
                </a:solidFill>
                <a:effectLst/>
                <a:latin typeface="Arial" panose="020B0604020202020204" pitchFamily="34" charset="0"/>
              </a:rPr>
              <a:t>OpenAI</a:t>
            </a:r>
            <a:r>
              <a:rPr kumimoji="0" lang="en-US" altLang="en-US" sz="1800" b="0" i="0" u="none" strike="noStrike" cap="none" normalizeH="0" baseline="0" dirty="0">
                <a:ln>
                  <a:noFill/>
                </a:ln>
                <a:solidFill>
                  <a:schemeClr val="tx1"/>
                </a:solidFill>
                <a:effectLst/>
                <a:latin typeface="Arial" panose="020B0604020202020204" pitchFamily="34" charset="0"/>
              </a:rPr>
              <a:t>. (2025). Used for brainstorming data preprocessing and visualization ideas.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https://chat.openai.com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Grok by </a:t>
            </a:r>
            <a:r>
              <a:rPr kumimoji="0" lang="en-US" altLang="en-US" sz="1800" b="0" i="0" u="none" strike="noStrike" cap="none" normalizeH="0" baseline="0" dirty="0" err="1">
                <a:ln>
                  <a:noFill/>
                </a:ln>
                <a:solidFill>
                  <a:schemeClr val="tx1"/>
                </a:solidFill>
                <a:effectLst/>
                <a:latin typeface="Arial" panose="020B0604020202020204" pitchFamily="34" charset="0"/>
              </a:rPr>
              <a:t>xAI</a:t>
            </a:r>
            <a:r>
              <a:rPr kumimoji="0" lang="en-US" altLang="en-US" sz="1800" b="0" i="0" u="none" strike="noStrike" cap="none" normalizeH="0" baseline="0" dirty="0">
                <a:ln>
                  <a:noFill/>
                </a:ln>
                <a:solidFill>
                  <a:schemeClr val="tx1"/>
                </a:solidFill>
                <a:effectLst/>
                <a:latin typeface="Arial" panose="020B0604020202020204" pitchFamily="34" charset="0"/>
              </a:rPr>
              <a:t>. (2025). Assisted in structuring the project report and generating visualizations at 10:24 PM IST on May 25, 2025.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https://grok.x.ai</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itle 1"/>
          <p:cNvSpPr>
            <a:spLocks noGrp="1"/>
          </p:cNvSpPr>
          <p:nvPr>
            <p:ph type="title"/>
          </p:nvPr>
        </p:nvSpPr>
        <p:spPr>
          <a:xfrm>
            <a:off x="0" y="545667"/>
            <a:ext cx="9144000" cy="535531"/>
          </a:xfrm>
          <a:noFill/>
          <a:ln>
            <a:noFill/>
          </a:ln>
        </p:spPr>
        <p:txBody>
          <a:bodyPr vert="horz" wrap="square" lIns="91440" tIns="45720" rIns="91440" bIns="45720" rtlCol="0" anchor="ctr">
            <a:spAutoFit/>
          </a:bodyPr>
          <a:lstStyle/>
          <a:p>
            <a:pPr algn="ctr" fontAlgn="base">
              <a:spcAft>
                <a:spcPct val="0"/>
              </a:spcAft>
            </a:pPr>
            <a:r>
              <a:rPr lang="en-US" sz="3200" dirty="0"/>
              <a:t>Acknowledgement</a:t>
            </a:r>
          </a:p>
        </p:txBody>
      </p:sp>
      <p:sp>
        <p:nvSpPr>
          <p:cNvPr id="159748"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D8BD5420-0014-434C-AE8C-FF982DC25CA5}" type="slidenum">
              <a:rPr lang="en-US" sz="1000" smtClean="0">
                <a:solidFill>
                  <a:schemeClr val="tx2"/>
                </a:solidFill>
                <a:latin typeface="Verdana" pitchFamily="34" charset="0"/>
              </a:rPr>
              <a:pPr eaLnBrk="1" hangingPunct="1"/>
              <a:t>26</a:t>
            </a:fld>
            <a:endParaRPr lang="en-US" sz="1000">
              <a:solidFill>
                <a:schemeClr val="tx2"/>
              </a:solidFill>
              <a:latin typeface="Verdana" pitchFamily="34" charset="0"/>
            </a:endParaRPr>
          </a:p>
        </p:txBody>
      </p:sp>
      <p:sp>
        <p:nvSpPr>
          <p:cNvPr id="2" name="Rectangle 1">
            <a:extLst>
              <a:ext uri="{FF2B5EF4-FFF2-40B4-BE49-F238E27FC236}">
                <a16:creationId xmlns:a16="http://schemas.microsoft.com/office/drawing/2014/main" id="{63CFD36D-5B7F-437A-BDD6-FF4F5600CE67}"/>
              </a:ext>
            </a:extLst>
          </p:cNvPr>
          <p:cNvSpPr>
            <a:spLocks noChangeArrowheads="1"/>
          </p:cNvSpPr>
          <p:nvPr/>
        </p:nvSpPr>
        <p:spPr bwMode="auto">
          <a:xfrm>
            <a:off x="654690" y="1859339"/>
            <a:ext cx="82954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Kaggle Community</a:t>
            </a:r>
            <a:r>
              <a:rPr kumimoji="0" lang="en-US" altLang="en-US" sz="1800" b="0" i="0" u="none" strike="noStrike" cap="none" normalizeH="0" baseline="0" dirty="0">
                <a:ln>
                  <a:noFill/>
                </a:ln>
                <a:solidFill>
                  <a:schemeClr val="tx1"/>
                </a:solidFill>
                <a:effectLst/>
                <a:latin typeface="Arial" panose="020B0604020202020204" pitchFamily="34" charset="0"/>
              </a:rPr>
              <a:t>: For providing air quality datasets critical to the project’s data collection and analysis.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OpenAI’s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ChatGPT</a:t>
            </a:r>
            <a:r>
              <a:rPr kumimoji="0" lang="en-US" altLang="en-US" sz="1800" b="0" i="0" u="none" strike="noStrike" cap="none" normalizeH="0" baseline="0" dirty="0">
                <a:ln>
                  <a:noFill/>
                </a:ln>
                <a:solidFill>
                  <a:schemeClr val="tx1"/>
                </a:solidFill>
                <a:effectLst/>
                <a:latin typeface="Arial" panose="020B0604020202020204" pitchFamily="34" charset="0"/>
              </a:rPr>
              <a:t>: For assisting in brainstorming data preprocessing and visualization strategies.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xAI’s</a:t>
            </a:r>
            <a:r>
              <a:rPr kumimoji="0" lang="en-US" altLang="en-US" sz="1800" b="1" i="0" u="none" strike="noStrike" cap="none" normalizeH="0" baseline="0" dirty="0">
                <a:ln>
                  <a:noFill/>
                </a:ln>
                <a:solidFill>
                  <a:schemeClr val="tx1"/>
                </a:solidFill>
                <a:effectLst/>
                <a:latin typeface="Arial" panose="020B0604020202020204" pitchFamily="34" charset="0"/>
              </a:rPr>
              <a:t> Grok</a:t>
            </a:r>
            <a:r>
              <a:rPr kumimoji="0" lang="en-US" altLang="en-US" sz="1800" b="0" i="0" u="none" strike="noStrike" cap="none" normalizeH="0" baseline="0" dirty="0">
                <a:ln>
                  <a:noFill/>
                </a:ln>
                <a:solidFill>
                  <a:schemeClr val="tx1"/>
                </a:solidFill>
                <a:effectLst/>
                <a:latin typeface="Arial" panose="020B0604020202020204" pitchFamily="34" charset="0"/>
              </a:rPr>
              <a:t>: For supporting report structuring and generating visualizations, enhancing the presentation of findings.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Project Stakeholders</a:t>
            </a:r>
            <a:r>
              <a:rPr kumimoji="0" lang="en-US" altLang="en-US" sz="1800" b="0" i="0" u="none" strike="noStrike" cap="none" normalizeH="0" baseline="0" dirty="0">
                <a:ln>
                  <a:noFill/>
                </a:ln>
                <a:solidFill>
                  <a:schemeClr val="tx1"/>
                </a:solidFill>
                <a:effectLst/>
                <a:latin typeface="Arial" panose="020B0604020202020204" pitchFamily="34" charset="0"/>
              </a:rPr>
              <a:t>: For guidance and feedback, ensuring alignment with SDG 11 goals for sustainable urban development.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5"/>
          <p:cNvSpPr>
            <a:spLocks noGrp="1" noChangeArrowheads="1"/>
          </p:cNvSpPr>
          <p:nvPr>
            <p:ph type="title"/>
          </p:nvPr>
        </p:nvSpPr>
        <p:spPr>
          <a:xfrm>
            <a:off x="-14530" y="2507281"/>
            <a:ext cx="9144000" cy="921720"/>
          </a:xfrm>
        </p:spPr>
        <p:txBody>
          <a:bodyPr/>
          <a:lstStyle/>
          <a:p>
            <a:pPr algn="ctr"/>
            <a:r>
              <a:rPr lang="en-US" dirty="0">
                <a:latin typeface="Times" pitchFamily="18" charset="0"/>
              </a:rPr>
              <a:t>Thank You</a:t>
            </a:r>
          </a:p>
        </p:txBody>
      </p:sp>
      <p:sp>
        <p:nvSpPr>
          <p:cNvPr id="162819" name="Slide Number Placeholder 2"/>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0F8902DA-CCFE-42C2-8913-4B68C30D44E8}" type="slidenum">
              <a:rPr lang="en-US" sz="1000" smtClean="0">
                <a:solidFill>
                  <a:schemeClr val="tx2"/>
                </a:solidFill>
                <a:latin typeface="Verdana" pitchFamily="34" charset="0"/>
              </a:rPr>
              <a:pPr eaLnBrk="1" hangingPunct="1"/>
              <a:t>27</a:t>
            </a:fld>
            <a:endParaRPr lang="en-US" sz="1000">
              <a:solidFill>
                <a:schemeClr val="tx2"/>
              </a:solidFill>
              <a:latin typeface="Verdan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0" y="433388"/>
            <a:ext cx="9144000" cy="669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28600" lvl="1" indent="-171450" algn="ctr">
              <a:lnSpc>
                <a:spcPct val="125000"/>
              </a:lnSpc>
              <a:defRPr/>
            </a:pPr>
            <a:r>
              <a:rPr lang="en-US" sz="3200" b="1" dirty="0">
                <a:solidFill>
                  <a:schemeClr val="accent5">
                    <a:lumMod val="25000"/>
                  </a:schemeClr>
                </a:solidFill>
                <a:latin typeface="+mj-lt"/>
                <a:ea typeface="+mj-ea"/>
                <a:cs typeface="+mj-cs"/>
              </a:rPr>
              <a:t>Introduction</a:t>
            </a:r>
          </a:p>
        </p:txBody>
      </p:sp>
      <p:sp>
        <p:nvSpPr>
          <p:cNvPr id="6147" name="Rectangle 5"/>
          <p:cNvSpPr>
            <a:spLocks noChangeArrowheads="1"/>
          </p:cNvSpPr>
          <p:nvPr/>
        </p:nvSpPr>
        <p:spPr bwMode="auto">
          <a:xfrm>
            <a:off x="407193" y="1069975"/>
            <a:ext cx="8329613"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000" dirty="0">
                <a:effectLst/>
              </a:rPr>
              <a:t>This project, titled "Forecasting Urban Air Quality: Machine Learning for PM2.5 Analysis in Indian Cities," leverages advanced data science techniques to predict PM2.5 levels in Mumbai, New Delhi, Hyderabad, and Chennai, addressing critical urban air pollution challenges. By employing a TensorFlow-based model alongside statistical analyses, PCA, hypothesis testing, and sampling methods, it provides actionable insights for sustainable urban development under SDG 11. The work aims to inform pollution control strategies, enhancing public health and environmental quality in Indian metropolises.</a:t>
            </a:r>
          </a:p>
          <a:p>
            <a:pPr algn="just" eaLnBrk="0" hangingPunct="0">
              <a:spcBef>
                <a:spcPct val="20000"/>
              </a:spcBef>
              <a:buClr>
                <a:schemeClr val="accent1"/>
              </a:buClr>
              <a:buSzPct val="100000"/>
              <a:defRPr/>
            </a:pPr>
            <a:endParaRPr lang="en-US" sz="2600" dirty="0">
              <a:latin typeface="+mn-lt"/>
              <a:cs typeface="+mn-cs"/>
            </a:endParaRPr>
          </a:p>
        </p:txBody>
      </p:sp>
      <p:sp>
        <p:nvSpPr>
          <p:cNvPr id="6149"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06406095-A06F-460D-99D2-B708D0B81EDE}" type="slidenum">
              <a:rPr lang="en-US" sz="1000" smtClean="0">
                <a:solidFill>
                  <a:schemeClr val="tx2"/>
                </a:solidFill>
                <a:latin typeface="Verdana" pitchFamily="34" charset="0"/>
              </a:rPr>
              <a:pPr eaLnBrk="1" hangingPunct="1"/>
              <a:t>3</a:t>
            </a:fld>
            <a:endParaRPr lang="en-US" sz="1000">
              <a:solidFill>
                <a:schemeClr val="tx2"/>
              </a:solidFill>
              <a:latin typeface="Verdana" pitchFamily="34" charset="0"/>
            </a:endParaRPr>
          </a:p>
        </p:txBody>
      </p:sp>
      <p:pic>
        <p:nvPicPr>
          <p:cNvPr id="3" name="Picture 2">
            <a:extLst>
              <a:ext uri="{FF2B5EF4-FFF2-40B4-BE49-F238E27FC236}">
                <a16:creationId xmlns:a16="http://schemas.microsoft.com/office/drawing/2014/main" id="{A97FDCA2-76CE-47B9-B23F-6502D75BDD9F}"/>
              </a:ext>
            </a:extLst>
          </p:cNvPr>
          <p:cNvPicPr>
            <a:picLocks noChangeAspect="1"/>
          </p:cNvPicPr>
          <p:nvPr/>
        </p:nvPicPr>
        <p:blipFill>
          <a:blip r:embed="rId3"/>
          <a:stretch>
            <a:fillRect/>
          </a:stretch>
        </p:blipFill>
        <p:spPr>
          <a:xfrm>
            <a:off x="0" y="3851455"/>
            <a:ext cx="9144000" cy="30723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304800"/>
            <a:ext cx="9144000" cy="1033463"/>
          </a:xfrm>
        </p:spPr>
        <p:txBody>
          <a:bodyPr/>
          <a:lstStyle/>
          <a:p>
            <a:pPr algn="ctr"/>
            <a:r>
              <a:rPr lang="en-US" sz="3200" dirty="0"/>
              <a:t>Motivation</a:t>
            </a:r>
          </a:p>
        </p:txBody>
      </p:sp>
      <p:sp>
        <p:nvSpPr>
          <p:cNvPr id="13315" name="Content Placeholder 2"/>
          <p:cNvSpPr>
            <a:spLocks noGrp="1"/>
          </p:cNvSpPr>
          <p:nvPr>
            <p:ph sz="half" idx="1"/>
          </p:nvPr>
        </p:nvSpPr>
        <p:spPr>
          <a:xfrm>
            <a:off x="533400" y="1470345"/>
            <a:ext cx="8077200" cy="4723815"/>
          </a:xfrm>
        </p:spPr>
        <p:txBody>
          <a:bodyPr>
            <a:normAutofit/>
          </a:bodyPr>
          <a:lstStyle/>
          <a:p>
            <a:pPr marL="0" indent="0" algn="just">
              <a:buNone/>
            </a:pPr>
            <a:r>
              <a:rPr lang="en-US" sz="2000" dirty="0">
                <a:effectLst/>
                <a:latin typeface="Times New Roman" panose="02020603050405020304" pitchFamily="18" charset="0"/>
                <a:cs typeface="Times New Roman" panose="02020603050405020304" pitchFamily="18" charset="0"/>
              </a:rPr>
              <a:t>The escalating air pollution crisis in Indian cities, driven by high PM2.5 levels, poses severe health risks and undermines sustainable urban development, necessitating advanced forecasting tools to inform timely interventions. This project is motivated by the urgent need to leverage machine learning and data science to predict PM2.5 concentrations in Mumbai, New Delhi, Hyderabad, and Chennai, enabling data-driven policies aligned with SDG 11 (Sustainable Cities and Communities). By providing accurate air quality insights, the work aims to empower stakeholders to mitigate pollution, protect public health, and foster cleaner, more resilient urban environments.</a:t>
            </a:r>
          </a:p>
          <a:p>
            <a:pPr marL="274320" indent="-274320" algn="just" fontAlgn="auto">
              <a:spcAft>
                <a:spcPts val="0"/>
              </a:spcAft>
              <a:defRPr/>
            </a:pPr>
            <a:endParaRPr lang="en-US" sz="2200" dirty="0"/>
          </a:p>
          <a:p>
            <a:pPr marL="274320" indent="-274320" algn="just" fontAlgn="auto">
              <a:spcAft>
                <a:spcPts val="0"/>
              </a:spcAft>
              <a:defRPr/>
            </a:pPr>
            <a:endParaRPr lang="en-US" sz="2200" dirty="0"/>
          </a:p>
          <a:p>
            <a:pPr marL="274320" indent="-274320" algn="just" fontAlgn="auto">
              <a:spcAft>
                <a:spcPts val="0"/>
              </a:spcAft>
              <a:defRPr/>
            </a:pPr>
            <a:endParaRPr lang="en-US" sz="2200" dirty="0"/>
          </a:p>
          <a:p>
            <a:pPr marL="274320" indent="-274320" algn="just" fontAlgn="auto">
              <a:spcAft>
                <a:spcPts val="0"/>
              </a:spcAft>
              <a:defRPr/>
            </a:pPr>
            <a:endParaRPr lang="en-US" sz="2200" dirty="0"/>
          </a:p>
          <a:p>
            <a:pPr marL="274320" indent="-274320" algn="just" fontAlgn="auto">
              <a:spcAft>
                <a:spcPts val="0"/>
              </a:spcAft>
              <a:defRPr/>
            </a:pPr>
            <a:endParaRPr lang="en-US" sz="2200" dirty="0"/>
          </a:p>
          <a:p>
            <a:pPr marL="274320" indent="-274320" algn="just" fontAlgn="auto">
              <a:spcAft>
                <a:spcPts val="0"/>
              </a:spcAft>
              <a:defRPr/>
            </a:pPr>
            <a:endParaRPr lang="en-US" sz="2200" dirty="0"/>
          </a:p>
          <a:p>
            <a:pPr marL="274320" indent="-274320" algn="just" fontAlgn="auto">
              <a:spcAft>
                <a:spcPts val="0"/>
              </a:spcAft>
              <a:defRPr/>
            </a:pPr>
            <a:endParaRPr lang="en-US" sz="2200" dirty="0"/>
          </a:p>
        </p:txBody>
      </p:sp>
      <p:sp>
        <p:nvSpPr>
          <p:cNvPr id="13316"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DDDC2304-323B-426C-BFF8-5A85FE92C4D8}" type="slidenum">
              <a:rPr lang="en-US" sz="1000" smtClean="0">
                <a:solidFill>
                  <a:schemeClr val="tx2"/>
                </a:solidFill>
                <a:latin typeface="Verdana" pitchFamily="34" charset="0"/>
              </a:rPr>
              <a:pPr eaLnBrk="1" hangingPunct="1"/>
              <a:t>4</a:t>
            </a:fld>
            <a:endParaRPr lang="en-US" sz="1000">
              <a:solidFill>
                <a:schemeClr val="tx2"/>
              </a:solidFill>
              <a:latin typeface="Verdan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279400"/>
            <a:ext cx="9144000" cy="1033463"/>
          </a:xfrm>
        </p:spPr>
        <p:txBody>
          <a:bodyPr/>
          <a:lstStyle/>
          <a:p>
            <a:pPr algn="ctr"/>
            <a:r>
              <a:rPr lang="en-US" sz="3200" dirty="0"/>
              <a:t>Problem Statement</a:t>
            </a:r>
          </a:p>
        </p:txBody>
      </p:sp>
      <p:sp>
        <p:nvSpPr>
          <p:cNvPr id="14340"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9E4F7F87-0555-4CE2-8E3D-4777AFE6B8F5}" type="slidenum">
              <a:rPr lang="en-US" sz="1000" smtClean="0">
                <a:solidFill>
                  <a:schemeClr val="tx2"/>
                </a:solidFill>
                <a:latin typeface="Verdana" pitchFamily="34" charset="0"/>
              </a:rPr>
              <a:pPr eaLnBrk="1" hangingPunct="1"/>
              <a:t>5</a:t>
            </a:fld>
            <a:endParaRPr lang="en-US" sz="1000">
              <a:solidFill>
                <a:schemeClr val="tx2"/>
              </a:solidFill>
              <a:latin typeface="Verdana" pitchFamily="34" charset="0"/>
            </a:endParaRPr>
          </a:p>
        </p:txBody>
      </p:sp>
      <p:sp>
        <p:nvSpPr>
          <p:cNvPr id="14341" name="Rectangle 6"/>
          <p:cNvSpPr>
            <a:spLocks noChangeArrowheads="1"/>
          </p:cNvSpPr>
          <p:nvPr/>
        </p:nvSpPr>
        <p:spPr bwMode="auto">
          <a:xfrm>
            <a:off x="0" y="-261938"/>
            <a:ext cx="184150" cy="52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 name="TextBox 6">
            <a:extLst>
              <a:ext uri="{FF2B5EF4-FFF2-40B4-BE49-F238E27FC236}">
                <a16:creationId xmlns:a16="http://schemas.microsoft.com/office/drawing/2014/main" id="{0FF55E44-0719-4E40-9A4E-E32BFD6EC083}"/>
              </a:ext>
            </a:extLst>
          </p:cNvPr>
          <p:cNvSpPr txBox="1"/>
          <p:nvPr/>
        </p:nvSpPr>
        <p:spPr>
          <a:xfrm>
            <a:off x="769905" y="1312863"/>
            <a:ext cx="7527380" cy="3170099"/>
          </a:xfrm>
          <a:prstGeom prst="rect">
            <a:avLst/>
          </a:prstGeom>
          <a:noFill/>
        </p:spPr>
        <p:txBody>
          <a:bodyPr wrap="square">
            <a:spAutoFit/>
          </a:bodyPr>
          <a:lstStyle/>
          <a:p>
            <a:pPr algn="just"/>
            <a:r>
              <a:rPr lang="en-US" sz="2000" dirty="0">
                <a:effectLst/>
              </a:rPr>
              <a:t>Urban air pollution, particularly elevated PM2.5 levels in Indian cities like Mumbai, New Delhi, Hyderabad, and Chennai, poses significant public health and environmental challenges, hindering progress toward SDG 11 (Sustainable Cities and Communities). The lack of accurate, data-driven forecasting models limits the ability to predict PM2.5 concentrations and implement timely pollution control measures. This project aims to develop a machine learning-based framework to forecast PM2.5 levels, utilizing statistical analysis, PCA, hypothesis testing, and sampling techniques, to provide actionable insights for mitigating air pollution and fostering sustainable urban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533400"/>
            <a:ext cx="8001000" cy="606425"/>
          </a:xfrm>
        </p:spPr>
        <p:txBody>
          <a:bodyPr/>
          <a:lstStyle/>
          <a:p>
            <a:pPr algn="ctr">
              <a:tabLst>
                <a:tab pos="1201738" algn="l"/>
              </a:tabLst>
            </a:pPr>
            <a:r>
              <a:rPr lang="en-US" sz="3200" b="1" dirty="0"/>
              <a:t>Objectives</a:t>
            </a:r>
            <a:r>
              <a:rPr lang="en-US" sz="3200" dirty="0"/>
              <a:t> </a:t>
            </a:r>
          </a:p>
        </p:txBody>
      </p:sp>
      <p:sp>
        <p:nvSpPr>
          <p:cNvPr id="15363" name="Content Placeholder 2"/>
          <p:cNvSpPr>
            <a:spLocks noGrp="1"/>
          </p:cNvSpPr>
          <p:nvPr>
            <p:ph sz="half" idx="1"/>
          </p:nvPr>
        </p:nvSpPr>
        <p:spPr>
          <a:xfrm>
            <a:off x="566738" y="1181100"/>
            <a:ext cx="8043862" cy="4495800"/>
          </a:xfrm>
        </p:spPr>
        <p:txBody>
          <a:bodyPr>
            <a:normAutofit fontScale="92500" lnSpcReduction="20000"/>
          </a:bodyPr>
          <a:lstStyle/>
          <a:p>
            <a:pPr marL="0" indent="0" algn="just">
              <a:buNone/>
            </a:pPr>
            <a:endParaRPr lang="en-US" sz="2400" dirty="0">
              <a:cs typeface="Times New Roman" pitchFamily="18" charset="0"/>
            </a:endParaRPr>
          </a:p>
          <a:p>
            <a:pPr algn="just"/>
            <a:r>
              <a:rPr lang="en-US" sz="2000" dirty="0">
                <a:latin typeface="Times New Roman" panose="02020603050405020304" pitchFamily="18" charset="0"/>
                <a:cs typeface="Times New Roman" panose="02020603050405020304" pitchFamily="18" charset="0"/>
              </a:rPr>
              <a:t>Develop a TensorFlow model to forecast PM2.5 levels in Mumbai, New Delhi, Hyderabad, and Chennai.</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Analyze PM2.5 data using statistical methods, PCA, hypothesis testing, and MLE.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Preprocess data by handling missing values, outliers, encoding, normalization, and sampling.</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Visualize PM2.5 trends with histograms, bar charts, pie charts, box plots, and scatter plots.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Provide insights for SDG 11 to support pollution control and sustainable urban development.</a:t>
            </a:r>
          </a:p>
        </p:txBody>
      </p:sp>
      <p:sp>
        <p:nvSpPr>
          <p:cNvPr id="15364"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F8466DDD-7E91-48D5-ADEA-66EE1B564459}" type="slidenum">
              <a:rPr lang="en-US" sz="1000" smtClean="0">
                <a:solidFill>
                  <a:schemeClr val="tx2"/>
                </a:solidFill>
                <a:latin typeface="Verdana" pitchFamily="34" charset="0"/>
              </a:rPr>
              <a:pPr eaLnBrk="1" hangingPunct="1"/>
              <a:t>6</a:t>
            </a:fld>
            <a:endParaRPr lang="en-US" sz="1000">
              <a:solidFill>
                <a:schemeClr val="tx2"/>
              </a:solidFill>
              <a:latin typeface="Verdan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390525"/>
            <a:ext cx="8229600" cy="904875"/>
          </a:xfrm>
        </p:spPr>
        <p:txBody>
          <a:bodyPr/>
          <a:lstStyle/>
          <a:p>
            <a:pPr algn="ctr">
              <a:tabLst>
                <a:tab pos="1201738" algn="l"/>
              </a:tabLst>
            </a:pPr>
            <a:r>
              <a:rPr lang="en-US" sz="3400" dirty="0"/>
              <a:t>Proposed Methodologies</a:t>
            </a:r>
          </a:p>
        </p:txBody>
      </p:sp>
      <p:sp>
        <p:nvSpPr>
          <p:cNvPr id="16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BEF9CFBB-8B2C-4993-B557-343FB26105AF}" type="slidenum">
              <a:rPr lang="en-US" sz="1000" smtClean="0">
                <a:solidFill>
                  <a:schemeClr val="tx2"/>
                </a:solidFill>
                <a:latin typeface="Verdana" pitchFamily="34" charset="0"/>
              </a:rPr>
              <a:pPr eaLnBrk="1" hangingPunct="1"/>
              <a:t>7</a:t>
            </a:fld>
            <a:endParaRPr lang="en-US" sz="1000">
              <a:solidFill>
                <a:schemeClr val="tx2"/>
              </a:solidFill>
              <a:latin typeface="Verdana" pitchFamily="34" charset="0"/>
            </a:endParaRPr>
          </a:p>
        </p:txBody>
      </p:sp>
      <p:sp>
        <p:nvSpPr>
          <p:cNvPr id="7" name="Rectangle 6">
            <a:extLst>
              <a:ext uri="{FF2B5EF4-FFF2-40B4-BE49-F238E27FC236}">
                <a16:creationId xmlns:a16="http://schemas.microsoft.com/office/drawing/2014/main" id="{D5D6B317-24BE-465C-95C1-24F9AA3FCB36}"/>
              </a:ext>
            </a:extLst>
          </p:cNvPr>
          <p:cNvSpPr/>
          <p:nvPr/>
        </p:nvSpPr>
        <p:spPr>
          <a:xfrm>
            <a:off x="827512" y="1295400"/>
            <a:ext cx="7528212" cy="4524315"/>
          </a:xfrm>
          <a:prstGeom prst="rect">
            <a:avLst/>
          </a:prstGeom>
        </p:spPr>
        <p:txBody>
          <a:bodyPr wrap="square">
            <a:spAutoFit/>
          </a:bodyPr>
          <a:lstStyle/>
          <a:p>
            <a:pPr>
              <a:buFont typeface="+mj-lt"/>
              <a:buAutoNum type="arabicPeriod"/>
            </a:pPr>
            <a:r>
              <a:rPr lang="en-US" sz="1600" b="1" dirty="0"/>
              <a:t>Define the Problem</a:t>
            </a:r>
            <a:endParaRPr lang="en-US" sz="1600" dirty="0"/>
          </a:p>
          <a:p>
            <a:pPr lvl="1"/>
            <a:r>
              <a:rPr lang="en-US" sz="1600" dirty="0">
                <a:effectLst/>
              </a:rPr>
              <a:t>Forecast daily PM2.5 levels over a 7-day horizon for Mumbai, New Delhi, Hyderabad, and Chennai to support air quality management and SDG 11.</a:t>
            </a:r>
          </a:p>
          <a:p>
            <a:pPr lvl="1"/>
            <a:endParaRPr lang="en-US" sz="1600" dirty="0"/>
          </a:p>
          <a:p>
            <a:pPr>
              <a:buFont typeface="+mj-lt"/>
              <a:buAutoNum type="arabicPeriod"/>
            </a:pPr>
            <a:r>
              <a:rPr lang="en-US" sz="1600" b="1" dirty="0"/>
              <a:t>Collect Data</a:t>
            </a:r>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b="1" dirty="0"/>
          </a:p>
          <a:p>
            <a:pPr>
              <a:buFont typeface="+mj-lt"/>
              <a:buAutoNum type="arabicPeriod"/>
            </a:pPr>
            <a:endParaRPr lang="en-US" sz="1600" b="1" dirty="0"/>
          </a:p>
          <a:p>
            <a:endParaRPr lang="en-US" sz="1600" b="1" dirty="0"/>
          </a:p>
          <a:p>
            <a:r>
              <a:rPr lang="en-US" sz="1600" b="1" dirty="0"/>
              <a:t>3. Clean the Data</a:t>
            </a:r>
            <a:endParaRPr lang="en-US" sz="1600" dirty="0"/>
          </a:p>
          <a:p>
            <a:pPr lvl="1"/>
            <a:endParaRPr lang="en-US" sz="1600" dirty="0"/>
          </a:p>
          <a:p>
            <a:pPr>
              <a:buFont typeface="+mj-lt"/>
              <a:buAutoNum type="arabicPeriod"/>
            </a:pPr>
            <a:endParaRPr lang="en-US" sz="1600" dirty="0"/>
          </a:p>
          <a:p>
            <a:pPr lvl="1"/>
            <a:endParaRPr lang="en-US" sz="1600" dirty="0"/>
          </a:p>
        </p:txBody>
      </p:sp>
      <p:sp>
        <p:nvSpPr>
          <p:cNvPr id="5" name="Rectangle 3">
            <a:extLst>
              <a:ext uri="{FF2B5EF4-FFF2-40B4-BE49-F238E27FC236}">
                <a16:creationId xmlns:a16="http://schemas.microsoft.com/office/drawing/2014/main" id="{0D54E179-06F4-4ADD-8065-D4360BE481C2}"/>
              </a:ext>
            </a:extLst>
          </p:cNvPr>
          <p:cNvSpPr>
            <a:spLocks noChangeArrowheads="1"/>
          </p:cNvSpPr>
          <p:nvPr/>
        </p:nvSpPr>
        <p:spPr bwMode="auto">
          <a:xfrm>
            <a:off x="1182865" y="2526506"/>
            <a:ext cx="768524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Times New Roman" panose="02020603050405020304" pitchFamily="18" charset="0"/>
              </a:rPr>
              <a:t>DATASET : https://www.kaggle.com/datasets/spreethip/openaq-pm2-5-data-and-stations-india-20202025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cs typeface="Times New Roman" panose="02020603050405020304" pitchFamily="18" charset="0"/>
              </a:rPr>
              <a:t>OpenAQ</a:t>
            </a:r>
            <a:r>
              <a:rPr kumimoji="0" lang="en-US" altLang="en-US" sz="1600" b="0" i="0" u="none" strike="noStrike" cap="none" normalizeH="0" baseline="0" dirty="0">
                <a:ln>
                  <a:noFill/>
                </a:ln>
                <a:solidFill>
                  <a:schemeClr val="tx1"/>
                </a:solidFill>
                <a:effectLst/>
                <a:cs typeface="Times New Roman" panose="02020603050405020304" pitchFamily="18" charset="0"/>
              </a:rPr>
              <a:t>: PM2.5 measurements from air quality sensors, including </a:t>
            </a:r>
            <a:r>
              <a:rPr kumimoji="0" lang="en-US" altLang="en-US" sz="1600" b="0" i="0" u="none" strike="noStrike" cap="none" normalizeH="0" baseline="0" dirty="0" err="1">
                <a:ln>
                  <a:noFill/>
                </a:ln>
                <a:solidFill>
                  <a:schemeClr val="tx1"/>
                </a:solidFill>
                <a:effectLst/>
                <a:cs typeface="Times New Roman" panose="02020603050405020304" pitchFamily="18" charset="0"/>
              </a:rPr>
              <a:t>sensor_id</a:t>
            </a:r>
            <a:r>
              <a:rPr kumimoji="0" lang="en-US" altLang="en-US" sz="1600" b="0" i="0" u="none" strike="noStrike" cap="none" normalizeH="0" baseline="0" dirty="0">
                <a:ln>
                  <a:noFill/>
                </a:ln>
                <a:solidFill>
                  <a:schemeClr val="tx1"/>
                </a:solidFill>
                <a:effectLst/>
                <a:cs typeface="Times New Roman" panose="02020603050405020304" pitchFamily="18" charset="0"/>
              </a:rPr>
              <a:t>, date, and pm25.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Times New Roman" panose="02020603050405020304" pitchFamily="18" charset="0"/>
              </a:rPr>
              <a:t>Location Data</a:t>
            </a:r>
            <a:r>
              <a:rPr kumimoji="0" lang="en-US" altLang="en-US" sz="1600" b="0" i="0" u="none" strike="noStrike" cap="none" normalizeH="0" baseline="0" dirty="0">
                <a:ln>
                  <a:noFill/>
                </a:ln>
                <a:solidFill>
                  <a:schemeClr val="tx1"/>
                </a:solidFill>
                <a:effectLst/>
                <a:cs typeface="Times New Roman" panose="02020603050405020304" pitchFamily="18" charset="0"/>
              </a:rPr>
              <a:t>: City-specific metadata (e.g., </a:t>
            </a:r>
            <a:r>
              <a:rPr kumimoji="0" lang="en-US" altLang="en-US" sz="1600" b="0" i="0" u="none" strike="noStrike" cap="none" normalizeH="0" baseline="0" dirty="0" err="1">
                <a:ln>
                  <a:noFill/>
                </a:ln>
                <a:solidFill>
                  <a:schemeClr val="tx1"/>
                </a:solidFill>
                <a:effectLst/>
                <a:cs typeface="Times New Roman" panose="02020603050405020304" pitchFamily="18" charset="0"/>
              </a:rPr>
              <a:t>station_name</a:t>
            </a:r>
            <a:r>
              <a:rPr kumimoji="0" lang="en-US" altLang="en-US" sz="1600" b="0" i="0" u="none" strike="noStrike" cap="none" normalizeH="0" baseline="0" dirty="0">
                <a:ln>
                  <a:noFill/>
                </a:ln>
                <a:solidFill>
                  <a:schemeClr val="tx1"/>
                </a:solidFill>
                <a:effectLst/>
                <a:cs typeface="Times New Roman" panose="02020603050405020304" pitchFamily="18" charset="0"/>
              </a:rPr>
              <a:t>) for Mumbai, New Delhi, Hyderabad, Chennai.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cs typeface="Times New Roman" panose="02020603050405020304" pitchFamily="18" charset="0"/>
              </a:rPr>
              <a:t>Merged Dataset</a:t>
            </a:r>
            <a:r>
              <a:rPr kumimoji="0" lang="en-US" altLang="en-US" sz="1600" b="0" i="0" u="none" strike="noStrike" cap="none" normalizeH="0" baseline="0" dirty="0">
                <a:ln>
                  <a:noFill/>
                </a:ln>
                <a:solidFill>
                  <a:schemeClr val="tx1"/>
                </a:solidFill>
                <a:effectLst/>
                <a:cs typeface="Times New Roman" panose="02020603050405020304" pitchFamily="18" charset="0"/>
              </a:rPr>
              <a:t>: Combined </a:t>
            </a:r>
            <a:r>
              <a:rPr kumimoji="0" lang="en-US" altLang="en-US" sz="1600" b="0" i="0" u="none" strike="noStrike" cap="none" normalizeH="0" baseline="0" dirty="0" err="1">
                <a:ln>
                  <a:noFill/>
                </a:ln>
                <a:solidFill>
                  <a:schemeClr val="tx1"/>
                </a:solidFill>
                <a:effectLst/>
                <a:cs typeface="Times New Roman" panose="02020603050405020304" pitchFamily="18" charset="0"/>
              </a:rPr>
              <a:t>OpenAQ</a:t>
            </a:r>
            <a:r>
              <a:rPr kumimoji="0" lang="en-US" altLang="en-US" sz="1600" b="0" i="0" u="none" strike="noStrike" cap="none" normalizeH="0" baseline="0" dirty="0">
                <a:ln>
                  <a:noFill/>
                </a:ln>
                <a:solidFill>
                  <a:schemeClr val="tx1"/>
                </a:solidFill>
                <a:effectLst/>
                <a:cs typeface="Times New Roman" panose="02020603050405020304" pitchFamily="18" charset="0"/>
              </a:rPr>
              <a:t> and location data to form </a:t>
            </a:r>
            <a:r>
              <a:rPr kumimoji="0" lang="en-US" altLang="en-US" sz="1600" b="0" i="0" u="none" strike="noStrike" cap="none" normalizeH="0" baseline="0" dirty="0" err="1">
                <a:ln>
                  <a:noFill/>
                </a:ln>
                <a:solidFill>
                  <a:schemeClr val="tx1"/>
                </a:solidFill>
                <a:effectLst/>
                <a:cs typeface="Times New Roman" panose="02020603050405020304" pitchFamily="18" charset="0"/>
              </a:rPr>
              <a:t>cleaned_df</a:t>
            </a:r>
            <a:r>
              <a:rPr kumimoji="0" lang="en-US" altLang="en-US" sz="1600" b="0" i="0" u="none" strike="noStrike" cap="none" normalizeH="0" baseline="0" dirty="0">
                <a:ln>
                  <a:noFill/>
                </a:ln>
                <a:solidFill>
                  <a:schemeClr val="tx1"/>
                </a:solidFill>
                <a:effectLst/>
                <a:cs typeface="Times New Roman" panose="02020603050405020304" pitchFamily="18" charset="0"/>
              </a:rPr>
              <a:t>, stored in CSV/JSON/Excel/SQLite on Google Drive. </a:t>
            </a:r>
          </a:p>
        </p:txBody>
      </p:sp>
      <p:sp>
        <p:nvSpPr>
          <p:cNvPr id="10" name="Rectangle 7">
            <a:extLst>
              <a:ext uri="{FF2B5EF4-FFF2-40B4-BE49-F238E27FC236}">
                <a16:creationId xmlns:a16="http://schemas.microsoft.com/office/drawing/2014/main" id="{D62C4E1C-4F78-4AA1-9F4C-2684D9C2C8EA}"/>
              </a:ext>
            </a:extLst>
          </p:cNvPr>
          <p:cNvSpPr>
            <a:spLocks noChangeArrowheads="1"/>
          </p:cNvSpPr>
          <p:nvPr/>
        </p:nvSpPr>
        <p:spPr bwMode="auto">
          <a:xfrm>
            <a:off x="1164332" y="4716834"/>
            <a:ext cx="656461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Merged </a:t>
            </a:r>
            <a:r>
              <a:rPr kumimoji="0" lang="en-US" altLang="en-US" sz="1600" b="0" i="0" u="none" strike="noStrike" cap="none" normalizeH="0" baseline="0" dirty="0" err="1">
                <a:ln>
                  <a:noFill/>
                </a:ln>
                <a:solidFill>
                  <a:schemeClr val="tx1"/>
                </a:solidFill>
                <a:effectLst/>
                <a:cs typeface="Times New Roman" panose="02020603050405020304" pitchFamily="18" charset="0"/>
              </a:rPr>
              <a:t>OpenAQ</a:t>
            </a:r>
            <a:r>
              <a:rPr kumimoji="0" lang="en-US" altLang="en-US" sz="1600" b="0" i="0" u="none" strike="noStrike" cap="none" normalizeH="0" baseline="0" dirty="0">
                <a:ln>
                  <a:noFill/>
                </a:ln>
                <a:solidFill>
                  <a:schemeClr val="tx1"/>
                </a:solidFill>
                <a:effectLst/>
                <a:cs typeface="Times New Roman" panose="02020603050405020304" pitchFamily="18" charset="0"/>
              </a:rPr>
              <a:t> and location data, aligning by </a:t>
            </a:r>
            <a:r>
              <a:rPr kumimoji="0" lang="en-US" altLang="en-US" sz="1600" b="0" i="0" u="none" strike="noStrike" cap="none" normalizeH="0" baseline="0" dirty="0" err="1">
                <a:ln>
                  <a:noFill/>
                </a:ln>
                <a:solidFill>
                  <a:schemeClr val="tx1"/>
                </a:solidFill>
                <a:effectLst/>
                <a:cs typeface="Times New Roman" panose="02020603050405020304" pitchFamily="18" charset="0"/>
              </a:rPr>
              <a:t>sensor_id</a:t>
            </a:r>
            <a:r>
              <a:rPr kumimoji="0" lang="en-US" altLang="en-US" sz="1600" b="0" i="0" u="none" strike="noStrike" cap="none" normalizeH="0" baseline="0" dirty="0">
                <a:ln>
                  <a:noFill/>
                </a:ln>
                <a:solidFill>
                  <a:schemeClr val="tx1"/>
                </a:solidFill>
                <a:effectLst/>
                <a:cs typeface="Times New Roman" panose="02020603050405020304" pitchFamily="18" charset="0"/>
              </a:rPr>
              <a:t> or date.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Handled missing PM2.5 values (e.g., mean imputation), removed duplicates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a:t>
            </a:r>
            <a:r>
              <a:rPr kumimoji="0" lang="en-US" altLang="en-US" sz="1600" b="0" i="0" u="none" strike="noStrike" cap="none" normalizeH="0" baseline="0" dirty="0" err="1">
                <a:ln>
                  <a:noFill/>
                </a:ln>
                <a:solidFill>
                  <a:schemeClr val="tx1"/>
                </a:solidFill>
                <a:effectLst/>
                <a:cs typeface="Times New Roman" panose="02020603050405020304" pitchFamily="18" charset="0"/>
              </a:rPr>
              <a:t>sensor_id</a:t>
            </a:r>
            <a:r>
              <a:rPr kumimoji="0" lang="en-US" altLang="en-US" sz="1600" b="0" i="0" u="none" strike="noStrike" cap="none" normalizeH="0" baseline="0" dirty="0">
                <a:ln>
                  <a:noFill/>
                </a:ln>
                <a:solidFill>
                  <a:schemeClr val="tx1"/>
                </a:solidFill>
                <a:effectLst/>
                <a:cs typeface="Times New Roman" panose="02020603050405020304" pitchFamily="18" charset="0"/>
              </a:rPr>
              <a:t>, date), and standardized </a:t>
            </a:r>
            <a:r>
              <a:rPr kumimoji="0" lang="en-US" altLang="en-US" sz="1600" b="0" i="0" u="none" strike="noStrike" cap="none" normalizeH="0" baseline="0" dirty="0" err="1">
                <a:ln>
                  <a:noFill/>
                </a:ln>
                <a:solidFill>
                  <a:schemeClr val="tx1"/>
                </a:solidFill>
                <a:effectLst/>
                <a:cs typeface="Times New Roman" panose="02020603050405020304" pitchFamily="18" charset="0"/>
              </a:rPr>
              <a:t>station_name</a:t>
            </a:r>
            <a:r>
              <a:rPr kumimoji="0" lang="en-US" altLang="en-US" sz="1600" b="0" i="0" u="none" strike="noStrike" cap="none" normalizeH="0" baseline="0" dirty="0">
                <a:ln>
                  <a:noFill/>
                </a:ln>
                <a:solidFill>
                  <a:schemeClr val="tx1"/>
                </a:solidFill>
                <a:effectLst/>
                <a:cs typeface="Times New Roman" panose="02020603050405020304" pitchFamily="18" charset="0"/>
              </a:rPr>
              <a:t>. </a:t>
            </a:r>
          </a:p>
        </p:txBody>
      </p:sp>
    </p:spTree>
    <p:extLst>
      <p:ext uri="{BB962C8B-B14F-4D97-AF65-F5344CB8AC3E}">
        <p14:creationId xmlns:p14="http://schemas.microsoft.com/office/powerpoint/2010/main" val="317269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390525"/>
            <a:ext cx="8229600" cy="904875"/>
          </a:xfrm>
        </p:spPr>
        <p:txBody>
          <a:bodyPr/>
          <a:lstStyle/>
          <a:p>
            <a:pPr algn="ctr">
              <a:tabLst>
                <a:tab pos="1201738" algn="l"/>
              </a:tabLst>
            </a:pPr>
            <a:r>
              <a:rPr lang="en-US" sz="3400" dirty="0"/>
              <a:t>Proposed Methodologies</a:t>
            </a:r>
          </a:p>
        </p:txBody>
      </p:sp>
      <p:sp>
        <p:nvSpPr>
          <p:cNvPr id="16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BEF9CFBB-8B2C-4993-B557-343FB26105AF}" type="slidenum">
              <a:rPr lang="en-US" sz="1000" smtClean="0">
                <a:solidFill>
                  <a:schemeClr val="tx2"/>
                </a:solidFill>
                <a:latin typeface="Verdana" pitchFamily="34" charset="0"/>
              </a:rPr>
              <a:pPr eaLnBrk="1" hangingPunct="1"/>
              <a:t>8</a:t>
            </a:fld>
            <a:endParaRPr lang="en-US" sz="1000">
              <a:solidFill>
                <a:schemeClr val="tx2"/>
              </a:solidFill>
              <a:latin typeface="Verdana" pitchFamily="34" charset="0"/>
            </a:endParaRPr>
          </a:p>
        </p:txBody>
      </p:sp>
      <p:sp>
        <p:nvSpPr>
          <p:cNvPr id="7" name="Rectangle 6">
            <a:extLst>
              <a:ext uri="{FF2B5EF4-FFF2-40B4-BE49-F238E27FC236}">
                <a16:creationId xmlns:a16="http://schemas.microsoft.com/office/drawing/2014/main" id="{D5D6B317-24BE-465C-95C1-24F9AA3FCB36}"/>
              </a:ext>
            </a:extLst>
          </p:cNvPr>
          <p:cNvSpPr/>
          <p:nvPr/>
        </p:nvSpPr>
        <p:spPr>
          <a:xfrm>
            <a:off x="827512" y="1295400"/>
            <a:ext cx="7488975" cy="338554"/>
          </a:xfrm>
          <a:prstGeom prst="rect">
            <a:avLst/>
          </a:prstGeom>
        </p:spPr>
        <p:txBody>
          <a:bodyPr wrap="square">
            <a:spAutoFit/>
          </a:bodyPr>
          <a:lstStyle/>
          <a:p>
            <a:r>
              <a:rPr lang="en-US" sz="1600" b="1" dirty="0"/>
              <a:t>4.Explore the Data (EDA)</a:t>
            </a:r>
          </a:p>
        </p:txBody>
      </p:sp>
      <p:sp>
        <p:nvSpPr>
          <p:cNvPr id="5" name="Rectangle 3">
            <a:extLst>
              <a:ext uri="{FF2B5EF4-FFF2-40B4-BE49-F238E27FC236}">
                <a16:creationId xmlns:a16="http://schemas.microsoft.com/office/drawing/2014/main" id="{AAE7FF33-360E-410B-B660-DC8A1435149E}"/>
              </a:ext>
            </a:extLst>
          </p:cNvPr>
          <p:cNvSpPr>
            <a:spLocks noChangeArrowheads="1"/>
          </p:cNvSpPr>
          <p:nvPr/>
        </p:nvSpPr>
        <p:spPr bwMode="auto">
          <a:xfrm>
            <a:off x="1319173" y="1238965"/>
            <a:ext cx="660629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Calculated statistics: mean (60.16 µg/m³), median (52.14 µg/m³),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std (24.67 µg/m³) for PM2.5.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Visualized: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Line chart for PM2.5 trends.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Bar chart for city averages (New Delhi: 95.25 µg/m³, Chennai: 33.03 µg/m³).</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cs typeface="Times New Roman" panose="02020603050405020304" pitchFamily="18" charset="0"/>
            </a:endParaRPr>
          </a:p>
        </p:txBody>
      </p:sp>
      <p:sp>
        <p:nvSpPr>
          <p:cNvPr id="10" name="TextBox 9">
            <a:extLst>
              <a:ext uri="{FF2B5EF4-FFF2-40B4-BE49-F238E27FC236}">
                <a16:creationId xmlns:a16="http://schemas.microsoft.com/office/drawing/2014/main" id="{E13359D3-66DE-4C94-8C68-80D41E9291A3}"/>
              </a:ext>
            </a:extLst>
          </p:cNvPr>
          <p:cNvSpPr txBox="1"/>
          <p:nvPr/>
        </p:nvSpPr>
        <p:spPr>
          <a:xfrm>
            <a:off x="827512" y="2852925"/>
            <a:ext cx="4572000" cy="338554"/>
          </a:xfrm>
          <a:prstGeom prst="rect">
            <a:avLst/>
          </a:prstGeom>
          <a:noFill/>
        </p:spPr>
        <p:txBody>
          <a:bodyPr wrap="square">
            <a:spAutoFit/>
          </a:bodyPr>
          <a:lstStyle/>
          <a:p>
            <a:r>
              <a:rPr lang="en-US" sz="1600" b="1" dirty="0"/>
              <a:t>5.Prepare Data for Modeling</a:t>
            </a:r>
            <a:endParaRPr lang="en-US" sz="1600" dirty="0"/>
          </a:p>
        </p:txBody>
      </p:sp>
      <p:sp>
        <p:nvSpPr>
          <p:cNvPr id="8" name="Rectangle 4">
            <a:extLst>
              <a:ext uri="{FF2B5EF4-FFF2-40B4-BE49-F238E27FC236}">
                <a16:creationId xmlns:a16="http://schemas.microsoft.com/office/drawing/2014/main" id="{34A5D8F3-D227-4522-B3CD-33AFD800D5F4}"/>
              </a:ext>
            </a:extLst>
          </p:cNvPr>
          <p:cNvSpPr>
            <a:spLocks noChangeArrowheads="1"/>
          </p:cNvSpPr>
          <p:nvPr/>
        </p:nvSpPr>
        <p:spPr bwMode="auto">
          <a:xfrm>
            <a:off x="1319173" y="2917043"/>
            <a:ext cx="524214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Selected features: pm25,timeperiods,staion name, sensor 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Encoded </a:t>
            </a:r>
            <a:r>
              <a:rPr kumimoji="0" lang="en-US" altLang="en-US" sz="1600" b="0" i="0" u="none" strike="noStrike" cap="none" normalizeH="0" baseline="0" dirty="0" err="1">
                <a:ln>
                  <a:noFill/>
                </a:ln>
                <a:solidFill>
                  <a:schemeClr val="tx1"/>
                </a:solidFill>
                <a:effectLst/>
                <a:cs typeface="Times New Roman" panose="02020603050405020304" pitchFamily="18" charset="0"/>
              </a:rPr>
              <a:t>station_name</a:t>
            </a:r>
            <a:r>
              <a:rPr kumimoji="0" lang="en-US" altLang="en-US" sz="1600" b="0" i="0" u="none" strike="noStrike" cap="none" normalizeH="0" baseline="0" dirty="0">
                <a:ln>
                  <a:noFill/>
                </a:ln>
                <a:solidFill>
                  <a:schemeClr val="tx1"/>
                </a:solidFill>
                <a:effectLst/>
                <a:cs typeface="Times New Roman" panose="02020603050405020304" pitchFamily="18" charset="0"/>
              </a:rPr>
              <a:t> (e.g., Mumbai=2).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Normalized pm25 (Min-Max scaling). </a:t>
            </a:r>
          </a:p>
        </p:txBody>
      </p:sp>
      <p:sp>
        <p:nvSpPr>
          <p:cNvPr id="13" name="TextBox 12">
            <a:extLst>
              <a:ext uri="{FF2B5EF4-FFF2-40B4-BE49-F238E27FC236}">
                <a16:creationId xmlns:a16="http://schemas.microsoft.com/office/drawing/2014/main" id="{B51A2A04-F77F-4CF0-99BE-9E2CA1A8FEF9}"/>
              </a:ext>
            </a:extLst>
          </p:cNvPr>
          <p:cNvSpPr txBox="1"/>
          <p:nvPr/>
        </p:nvSpPr>
        <p:spPr>
          <a:xfrm>
            <a:off x="827512" y="4036666"/>
            <a:ext cx="4572000" cy="338554"/>
          </a:xfrm>
          <a:prstGeom prst="rect">
            <a:avLst/>
          </a:prstGeom>
          <a:noFill/>
        </p:spPr>
        <p:txBody>
          <a:bodyPr wrap="square">
            <a:spAutoFit/>
          </a:bodyPr>
          <a:lstStyle/>
          <a:p>
            <a:r>
              <a:rPr lang="en-US" sz="1600" b="1" dirty="0"/>
              <a:t>6.Apply Analytical Models</a:t>
            </a:r>
            <a:endParaRPr lang="en-US" sz="1600" dirty="0"/>
          </a:p>
        </p:txBody>
      </p:sp>
      <p:sp>
        <p:nvSpPr>
          <p:cNvPr id="12" name="Rectangle 6">
            <a:extLst>
              <a:ext uri="{FF2B5EF4-FFF2-40B4-BE49-F238E27FC236}">
                <a16:creationId xmlns:a16="http://schemas.microsoft.com/office/drawing/2014/main" id="{1785E204-74E0-400A-A330-0F2666CFD966}"/>
              </a:ext>
            </a:extLst>
          </p:cNvPr>
          <p:cNvSpPr>
            <a:spLocks noChangeArrowheads="1"/>
          </p:cNvSpPr>
          <p:nvPr/>
        </p:nvSpPr>
        <p:spPr bwMode="auto">
          <a:xfrm>
            <a:off x="1250731" y="4080946"/>
            <a:ext cx="60050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TensorFlow LSTM for PM2.5 forecasting.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PCA for dimensionality reduction, Chi-Square for hypothesis testing,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MLE for PM2.5 distribution (Log-Normal).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390525"/>
            <a:ext cx="8229600" cy="904875"/>
          </a:xfrm>
        </p:spPr>
        <p:txBody>
          <a:bodyPr/>
          <a:lstStyle/>
          <a:p>
            <a:pPr algn="ctr">
              <a:tabLst>
                <a:tab pos="1201738" algn="l"/>
              </a:tabLst>
            </a:pPr>
            <a:r>
              <a:rPr lang="en-US" sz="3400" dirty="0"/>
              <a:t>Proposed Methodologies</a:t>
            </a:r>
          </a:p>
        </p:txBody>
      </p:sp>
      <p:sp>
        <p:nvSpPr>
          <p:cNvPr id="16388"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eaLnBrk="1" hangingPunct="1"/>
            <a:fld id="{BEF9CFBB-8B2C-4993-B557-343FB26105AF}" type="slidenum">
              <a:rPr lang="en-US" sz="1000" smtClean="0">
                <a:solidFill>
                  <a:schemeClr val="tx2"/>
                </a:solidFill>
                <a:latin typeface="Verdana" pitchFamily="34" charset="0"/>
              </a:rPr>
              <a:pPr eaLnBrk="1" hangingPunct="1"/>
              <a:t>9</a:t>
            </a:fld>
            <a:endParaRPr lang="en-US" sz="1000">
              <a:solidFill>
                <a:schemeClr val="tx2"/>
              </a:solidFill>
              <a:latin typeface="Verdana" pitchFamily="34" charset="0"/>
            </a:endParaRPr>
          </a:p>
        </p:txBody>
      </p:sp>
      <p:sp>
        <p:nvSpPr>
          <p:cNvPr id="8" name="TextBox 7">
            <a:extLst>
              <a:ext uri="{FF2B5EF4-FFF2-40B4-BE49-F238E27FC236}">
                <a16:creationId xmlns:a16="http://schemas.microsoft.com/office/drawing/2014/main" id="{897F6ED2-B48E-4D6E-85FE-0A73356FEA34}"/>
              </a:ext>
            </a:extLst>
          </p:cNvPr>
          <p:cNvSpPr txBox="1"/>
          <p:nvPr/>
        </p:nvSpPr>
        <p:spPr>
          <a:xfrm>
            <a:off x="1115550" y="1222223"/>
            <a:ext cx="4572000" cy="338554"/>
          </a:xfrm>
          <a:prstGeom prst="rect">
            <a:avLst/>
          </a:prstGeom>
          <a:noFill/>
        </p:spPr>
        <p:txBody>
          <a:bodyPr wrap="square">
            <a:spAutoFit/>
          </a:bodyPr>
          <a:lstStyle/>
          <a:p>
            <a:r>
              <a:rPr lang="en-US" sz="1600" b="1" dirty="0"/>
              <a:t>7.Evaluate the Model</a:t>
            </a:r>
            <a:endParaRPr lang="en-US" sz="1600" dirty="0"/>
          </a:p>
        </p:txBody>
      </p:sp>
      <p:sp>
        <p:nvSpPr>
          <p:cNvPr id="4" name="Rectangle 1">
            <a:extLst>
              <a:ext uri="{FF2B5EF4-FFF2-40B4-BE49-F238E27FC236}">
                <a16:creationId xmlns:a16="http://schemas.microsoft.com/office/drawing/2014/main" id="{8C81D353-1F5B-446D-A090-371321903B27}"/>
              </a:ext>
            </a:extLst>
          </p:cNvPr>
          <p:cNvSpPr>
            <a:spLocks noChangeArrowheads="1"/>
          </p:cNvSpPr>
          <p:nvPr/>
        </p:nvSpPr>
        <p:spPr bwMode="auto">
          <a:xfrm>
            <a:off x="1576410" y="1515707"/>
            <a:ext cx="46073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cs typeface="Times New Roman" panose="02020603050405020304" pitchFamily="18" charset="0"/>
              </a:rPr>
              <a:t>Chennai: MAE 21.20 µg/m³, RMSE 26.42 µg/m³.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cs typeface="Times New Roman" panose="02020603050405020304" pitchFamily="18" charset="0"/>
              </a:rPr>
              <a:t>New Delhi: MAE 58.67 µg/m³, RMSE 80.33 µg/m³.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cs typeface="Times New Roman" panose="02020603050405020304" pitchFamily="18" charset="0"/>
            </a:endParaRPr>
          </a:p>
        </p:txBody>
      </p:sp>
      <p:sp>
        <p:nvSpPr>
          <p:cNvPr id="10" name="TextBox 9">
            <a:extLst>
              <a:ext uri="{FF2B5EF4-FFF2-40B4-BE49-F238E27FC236}">
                <a16:creationId xmlns:a16="http://schemas.microsoft.com/office/drawing/2014/main" id="{A41D7D89-2465-44E5-A3BA-10F0D8244A05}"/>
              </a:ext>
            </a:extLst>
          </p:cNvPr>
          <p:cNvSpPr txBox="1"/>
          <p:nvPr/>
        </p:nvSpPr>
        <p:spPr>
          <a:xfrm>
            <a:off x="1115550" y="2177427"/>
            <a:ext cx="4572000" cy="338554"/>
          </a:xfrm>
          <a:prstGeom prst="rect">
            <a:avLst/>
          </a:prstGeom>
          <a:noFill/>
        </p:spPr>
        <p:txBody>
          <a:bodyPr wrap="square">
            <a:spAutoFit/>
          </a:bodyPr>
          <a:lstStyle/>
          <a:p>
            <a:r>
              <a:rPr lang="en-US" sz="1600" b="1" dirty="0"/>
              <a:t>8.Interpret and Generate Insights</a:t>
            </a:r>
            <a:endParaRPr lang="en-US" sz="1600" dirty="0"/>
          </a:p>
        </p:txBody>
      </p:sp>
      <p:sp>
        <p:nvSpPr>
          <p:cNvPr id="12" name="TextBox 11">
            <a:extLst>
              <a:ext uri="{FF2B5EF4-FFF2-40B4-BE49-F238E27FC236}">
                <a16:creationId xmlns:a16="http://schemas.microsoft.com/office/drawing/2014/main" id="{01C8E8B6-E867-416B-AD81-79D04FAF1CDD}"/>
              </a:ext>
            </a:extLst>
          </p:cNvPr>
          <p:cNvSpPr txBox="1"/>
          <p:nvPr/>
        </p:nvSpPr>
        <p:spPr>
          <a:xfrm>
            <a:off x="1115550" y="3228731"/>
            <a:ext cx="4572000" cy="338554"/>
          </a:xfrm>
          <a:prstGeom prst="rect">
            <a:avLst/>
          </a:prstGeom>
          <a:noFill/>
        </p:spPr>
        <p:txBody>
          <a:bodyPr wrap="square">
            <a:spAutoFit/>
          </a:bodyPr>
          <a:lstStyle/>
          <a:p>
            <a:r>
              <a:rPr lang="en-US" sz="1600" b="1" dirty="0"/>
              <a:t>9.Communicate Results</a:t>
            </a:r>
            <a:endParaRPr lang="en-US" sz="1600" dirty="0"/>
          </a:p>
        </p:txBody>
      </p:sp>
      <p:sp>
        <p:nvSpPr>
          <p:cNvPr id="9" name="Rectangle 2">
            <a:extLst>
              <a:ext uri="{FF2B5EF4-FFF2-40B4-BE49-F238E27FC236}">
                <a16:creationId xmlns:a16="http://schemas.microsoft.com/office/drawing/2014/main" id="{71D746F9-DE0A-4B1C-9866-C1A6AD0A9531}"/>
              </a:ext>
            </a:extLst>
          </p:cNvPr>
          <p:cNvSpPr>
            <a:spLocks noChangeArrowheads="1"/>
          </p:cNvSpPr>
          <p:nvPr/>
        </p:nvSpPr>
        <p:spPr bwMode="auto">
          <a:xfrm>
            <a:off x="1653220" y="2177427"/>
            <a:ext cx="689579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New Delhi’s Poor PM2.5 (87.49–103.04 µg/m³) needs urgent emission controls.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Chennai’s Good air (28.88–38.21 µg/m³) is a sustainability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PCA: PM2.5 drives ~60% variance. </a:t>
            </a:r>
          </a:p>
        </p:txBody>
      </p:sp>
      <p:sp>
        <p:nvSpPr>
          <p:cNvPr id="11" name="Rectangle 3">
            <a:extLst>
              <a:ext uri="{FF2B5EF4-FFF2-40B4-BE49-F238E27FC236}">
                <a16:creationId xmlns:a16="http://schemas.microsoft.com/office/drawing/2014/main" id="{347E5423-3CF3-43B4-BA1A-9382F30D8274}"/>
              </a:ext>
            </a:extLst>
          </p:cNvPr>
          <p:cNvSpPr>
            <a:spLocks noChangeArrowheads="1"/>
          </p:cNvSpPr>
          <p:nvPr/>
        </p:nvSpPr>
        <p:spPr bwMode="auto">
          <a:xfrm>
            <a:off x="1657559" y="3567286"/>
            <a:ext cx="311976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Line chart: PM2.5 forecast trends.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cs typeface="Times New Roman" panose="02020603050405020304" pitchFamily="18" charset="0"/>
              </a:rPr>
              <a:t>Bar chart: City averages.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659987"/>
      </p:ext>
    </p:extLst>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Garamond"/>
        <a:ea typeface=""/>
        <a:cs typeface="Arial"/>
      </a:majorFont>
      <a:minorFont>
        <a:latin typeface="Gill San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12312</TotalTime>
  <Words>2201</Words>
  <Application>Microsoft Office PowerPoint</Application>
  <PresentationFormat>On-screen Show (4:3)</PresentationFormat>
  <Paragraphs>241</Paragraphs>
  <Slides>27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 Black</vt:lpstr>
      <vt:lpstr>Garamond</vt:lpstr>
      <vt:lpstr>Gill Sans</vt:lpstr>
      <vt:lpstr>Symbol</vt:lpstr>
      <vt:lpstr>Times</vt:lpstr>
      <vt:lpstr>Times New Roman</vt:lpstr>
      <vt:lpstr>Verdana</vt:lpstr>
      <vt:lpstr>Wingdings</vt:lpstr>
      <vt:lpstr>Pixel</vt:lpstr>
      <vt:lpstr>Data Analytics Date: 25/5/2025</vt:lpstr>
      <vt:lpstr>Overview of the Presentation</vt:lpstr>
      <vt:lpstr>PowerPoint Presentation</vt:lpstr>
      <vt:lpstr>Motivation</vt:lpstr>
      <vt:lpstr>Problem Statement</vt:lpstr>
      <vt:lpstr>Objectives </vt:lpstr>
      <vt:lpstr>Proposed Methodologies</vt:lpstr>
      <vt:lpstr>Proposed Methodologies</vt:lpstr>
      <vt:lpstr>Proposed Methodologies</vt:lpstr>
      <vt:lpstr>Block diagram / Work flow dig / Architecture</vt:lpstr>
      <vt:lpstr>Contributions</vt:lpstr>
      <vt:lpstr>Contribution</vt:lpstr>
      <vt:lpstr>Results and Discussions</vt:lpstr>
      <vt:lpstr>Results and Discussions</vt:lpstr>
      <vt:lpstr>Results and Discussions</vt:lpstr>
      <vt:lpstr>Results and Discussions</vt:lpstr>
      <vt:lpstr>Results and Discussions</vt:lpstr>
      <vt:lpstr>Results and Discussions</vt:lpstr>
      <vt:lpstr>Research Findings</vt:lpstr>
      <vt:lpstr>Research Findings</vt:lpstr>
      <vt:lpstr>Research Findings</vt:lpstr>
      <vt:lpstr>PowerPoint Presentation</vt:lpstr>
      <vt:lpstr>PowerPoint Presentation</vt:lpstr>
      <vt:lpstr>PowerPoint Presentation</vt:lpstr>
      <vt:lpstr>References</vt:lpstr>
      <vt:lpstr>Acknowledgement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iiitmk</dc:creator>
  <cp:lastModifiedBy>Aswin Suresh</cp:lastModifiedBy>
  <cp:revision>2594</cp:revision>
  <dcterms:created xsi:type="dcterms:W3CDTF">1601-01-01T00:00:00Z</dcterms:created>
  <dcterms:modified xsi:type="dcterms:W3CDTF">2025-05-26T05:17:35Z</dcterms:modified>
</cp:coreProperties>
</file>