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75" r:id="rId3"/>
    <p:sldId id="276" r:id="rId4"/>
    <p:sldId id="284" r:id="rId5"/>
    <p:sldId id="288" r:id="rId6"/>
    <p:sldId id="280" r:id="rId7"/>
    <p:sldId id="277" r:id="rId8"/>
    <p:sldId id="278" r:id="rId9"/>
    <p:sldId id="279" r:id="rId10"/>
    <p:sldId id="257" r:id="rId11"/>
    <p:sldId id="258" r:id="rId12"/>
    <p:sldId id="281" r:id="rId13"/>
    <p:sldId id="260" r:id="rId14"/>
    <p:sldId id="261" r:id="rId15"/>
    <p:sldId id="289" r:id="rId16"/>
    <p:sldId id="263" r:id="rId17"/>
    <p:sldId id="283" r:id="rId18"/>
    <p:sldId id="265" r:id="rId19"/>
    <p:sldId id="287" r:id="rId20"/>
    <p:sldId id="262" r:id="rId21"/>
    <p:sldId id="282" r:id="rId22"/>
    <p:sldId id="290" r:id="rId23"/>
    <p:sldId id="269" r:id="rId24"/>
    <p:sldId id="285" r:id="rId25"/>
    <p:sldId id="272" r:id="rId26"/>
    <p:sldId id="286" r:id="rId27"/>
    <p:sldId id="274"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GnPgZ4y+5VWOzikBP0b9C+y16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e7dadf846_0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e7dadf846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2e7dadf846_0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e7dadf846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e7dadf846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2e7dadf846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e7dadf846_0_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e7dadf846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e7dadf846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e7dadf846_0_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e7dadf846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2e7dadf846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e7dadf846_0_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e7dadf84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2e7dadf846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2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3887391" y="987426"/>
            <a:ext cx="4629150" cy="4873625"/>
          </a:xfrm>
          <a:prstGeom prst="rect">
            <a:avLst/>
          </a:prstGeom>
          <a:noFill/>
          <a:ln>
            <a:noFill/>
          </a:ln>
        </p:spPr>
      </p:sp>
      <p:sp>
        <p:nvSpPr>
          <p:cNvPr id="68" name="Google Shape;68;p2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nb.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electronics10070781" TargetMode="External"/><Relationship Id="rId2" Type="http://schemas.openxmlformats.org/officeDocument/2006/relationships/hyperlink" Target="https://doi.org/10.1007/s10257-023-00626-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srn.com/abstract=3949786" TargetMode="External"/><Relationship Id="rId2" Type="http://schemas.openxmlformats.org/officeDocument/2006/relationships/hyperlink" Target="https://doi.org/10.3390/electronics11040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18126" y="1458489"/>
            <a:ext cx="8752366" cy="1421979"/>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A50021"/>
              </a:buClr>
              <a:buSzPts val="3600"/>
              <a:buFont typeface="Arial"/>
              <a:buNone/>
            </a:pPr>
            <a:r>
              <a:rPr lang="en-US" sz="4400" b="1" i="0" u="none" strike="noStrike" cap="none" dirty="0">
                <a:solidFill>
                  <a:srgbClr val="C00000"/>
                </a:solidFill>
                <a:latin typeface="Times New Roman" panose="02020603050405020304" pitchFamily="18" charset="0"/>
                <a:cs typeface="Times New Roman" panose="02020603050405020304" pitchFamily="18" charset="0"/>
                <a:sym typeface="Arial"/>
              </a:rPr>
              <a:t>Darknet traffic analysis using Machine Learning</a:t>
            </a:r>
            <a:endParaRPr sz="4400" b="0" i="0" u="none" strike="noStrike" cap="none" dirty="0">
              <a:solidFill>
                <a:srgbClr val="C00000"/>
              </a:solidFill>
              <a:latin typeface="Arial"/>
              <a:ea typeface="Arial"/>
              <a:cs typeface="Arial"/>
              <a:sym typeface="Arial"/>
            </a:endParaRPr>
          </a:p>
        </p:txBody>
      </p:sp>
      <p:sp>
        <p:nvSpPr>
          <p:cNvPr id="89" name="Google Shape;89;p1"/>
          <p:cNvSpPr txBox="1"/>
          <p:nvPr/>
        </p:nvSpPr>
        <p:spPr>
          <a:xfrm>
            <a:off x="341826" y="4842989"/>
            <a:ext cx="33339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Team Members</a:t>
            </a:r>
            <a:endParaRPr sz="1800" b="1"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1"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1. </a:t>
            </a:r>
            <a:r>
              <a:rPr lang="en-US" sz="1800" dirty="0">
                <a:solidFill>
                  <a:schemeClr val="tx1"/>
                </a:solidFill>
                <a:latin typeface="Times New Roman" panose="02020603050405020304" pitchFamily="18" charset="0"/>
                <a:cs typeface="Times New Roman" panose="02020603050405020304" pitchFamily="18" charset="0"/>
              </a:rPr>
              <a:t>Aswin Raj B V - E7321008 (MSc. Data Analytics)</a:t>
            </a:r>
            <a:endParaRPr sz="1800" dirty="0">
              <a:solidFill>
                <a:schemeClr val="tx1"/>
              </a:solidFill>
              <a:latin typeface="Times New Roman" panose="02020603050405020304" pitchFamily="18" charset="0"/>
              <a:cs typeface="Times New Roman" panose="02020603050405020304" pitchFamily="18" charset="0"/>
            </a:endParaRPr>
          </a:p>
        </p:txBody>
      </p:sp>
      <p:sp>
        <p:nvSpPr>
          <p:cNvPr id="90" name="Google Shape;90;p1"/>
          <p:cNvSpPr txBox="1"/>
          <p:nvPr/>
        </p:nvSpPr>
        <p:spPr>
          <a:xfrm>
            <a:off x="6050643" y="4704545"/>
            <a:ext cx="3014699"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Project Guide</a:t>
            </a:r>
          </a:p>
          <a:p>
            <a:pPr marL="0" marR="0" lvl="0" indent="0" algn="l" rtl="0">
              <a:lnSpc>
                <a:spcPct val="100000"/>
              </a:lnSpc>
              <a:spcBef>
                <a:spcPts val="0"/>
              </a:spcBef>
              <a:spcAft>
                <a:spcPts val="0"/>
              </a:spcAft>
              <a:buClr>
                <a:srgbClr val="000000"/>
              </a:buClr>
              <a:buSzPts val="1800"/>
              <a:buFont typeface="Arial"/>
              <a:buNone/>
            </a:pPr>
            <a:endParaRPr lang="en-US" sz="1800" b="1" dirty="0">
              <a:solidFill>
                <a:schemeClr val="tx1"/>
              </a:solidFill>
              <a:latin typeface="Times New Roman" panose="02020603050405020304" pitchFamily="18" charset="0"/>
              <a:cs typeface="Times New Roman" panose="02020603050405020304" pitchFamily="18" charset="0"/>
            </a:endParaRPr>
          </a:p>
          <a:p>
            <a:pPr>
              <a:buSzPts val="1800"/>
            </a:pPr>
            <a:r>
              <a:rPr lang="en-IN" sz="1800" kern="0" dirty="0">
                <a:effectLst/>
                <a:latin typeface="Times New Roman" panose="02020603050405020304" pitchFamily="18" charset="0"/>
                <a:ea typeface="Calibri" panose="020F0502020204030204" pitchFamily="34" charset="0"/>
              </a:rPr>
              <a:t>Dr. Pitchumani Angayarkanni</a:t>
            </a:r>
            <a:endParaRPr lang="en-IN" sz="1800" dirty="0"/>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 </a:t>
            </a:r>
            <a:endParaRPr dirty="0">
              <a:solidFill>
                <a:schemeClr val="tx1"/>
              </a:solidFill>
              <a:latin typeface="Times New Roman" panose="02020603050405020304" pitchFamily="18" charset="0"/>
              <a:cs typeface="Times New Roman" panose="02020603050405020304" pitchFamily="18" charset="0"/>
            </a:endParaRPr>
          </a:p>
        </p:txBody>
      </p:sp>
      <p:sp>
        <p:nvSpPr>
          <p:cNvPr id="91" name="Google Shape;91;p1"/>
          <p:cNvSpPr txBox="1"/>
          <p:nvPr/>
        </p:nvSpPr>
        <p:spPr>
          <a:xfrm>
            <a:off x="2536367" y="3058651"/>
            <a:ext cx="4569202" cy="6309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500" b="1" i="0" u="none" strike="noStrike" cap="none" dirty="0">
                <a:solidFill>
                  <a:schemeClr val="dk1"/>
                </a:solidFill>
                <a:latin typeface="Times New Roman" panose="02020603050405020304" pitchFamily="18" charset="0"/>
                <a:cs typeface="Times New Roman" panose="02020603050405020304" pitchFamily="18" charset="0"/>
                <a:sym typeface="Arial"/>
              </a:rPr>
              <a:t>INT 625 Internship 3 </a:t>
            </a:r>
            <a:endParaRPr sz="35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2" name="Google Shape;92;p1"/>
          <p:cNvSpPr txBox="1"/>
          <p:nvPr/>
        </p:nvSpPr>
        <p:spPr>
          <a:xfrm>
            <a:off x="3264127" y="3889292"/>
            <a:ext cx="2615744"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400" b="1" dirty="0">
                <a:solidFill>
                  <a:schemeClr val="tx1"/>
                </a:solidFill>
                <a:latin typeface="Times New Roman" panose="02020603050405020304" pitchFamily="18" charset="0"/>
                <a:cs typeface="Times New Roman" panose="02020603050405020304" pitchFamily="18" charset="0"/>
              </a:rPr>
              <a:t>Final</a:t>
            </a:r>
            <a:r>
              <a:rPr lang="en-US" sz="3400" b="1" i="0" u="none" strike="noStrike" cap="none" dirty="0">
                <a:solidFill>
                  <a:schemeClr val="tx1"/>
                </a:solidFill>
                <a:latin typeface="Times New Roman" panose="02020603050405020304" pitchFamily="18" charset="0"/>
                <a:cs typeface="Times New Roman" panose="02020603050405020304" pitchFamily="18" charset="0"/>
                <a:sym typeface="Arial"/>
              </a:rPr>
              <a:t> Review </a:t>
            </a:r>
            <a:endParaRPr sz="3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93" name="Google Shape;93;p1"/>
          <p:cNvPicPr preferRelativeResize="0"/>
          <p:nvPr/>
        </p:nvPicPr>
        <p:blipFill rotWithShape="1">
          <a:blip r:embed="rId3">
            <a:alphaModFix/>
          </a:blip>
          <a:srcRect/>
          <a:stretch/>
        </p:blipFill>
        <p:spPr>
          <a:xfrm>
            <a:off x="673472" y="208838"/>
            <a:ext cx="7797055" cy="12027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00" name="Google Shape;100;p2"/>
          <p:cNvSpPr txBox="1"/>
          <p:nvPr/>
        </p:nvSpPr>
        <p:spPr>
          <a:xfrm>
            <a:off x="161688" y="693194"/>
            <a:ext cx="8982312" cy="3439373"/>
          </a:xfrm>
          <a:prstGeom prst="rect">
            <a:avLst/>
          </a:prstGeom>
          <a:noFill/>
          <a:ln>
            <a:noFill/>
          </a:ln>
        </p:spPr>
        <p:txBody>
          <a:bodyPr spcFirstLastPara="1" wrap="square" lIns="91425" tIns="91425" rIns="91425" bIns="91425" anchor="t" anchorCtr="0">
            <a:spAutoFit/>
          </a:bodyPr>
          <a:lstStyle/>
          <a:p>
            <a:pPr marL="0" marR="0">
              <a:spcBef>
                <a:spcPts val="0"/>
              </a:spcBef>
              <a:spcAft>
                <a:spcPts val="2250"/>
              </a:spcAft>
            </a:pPr>
            <a:r>
              <a:rPr lang="en-IN" b="1" dirty="0">
                <a:solidFill>
                  <a:srgbClr val="000000"/>
                </a:solidFill>
                <a:effectLst/>
                <a:latin typeface="Times New Roman" panose="02020603050405020304" pitchFamily="18" charset="0"/>
                <a:ea typeface="Times New Roman" panose="02020603050405020304" pitchFamily="18" charset="0"/>
              </a:rPr>
              <a:t>Dataset Name: </a:t>
            </a:r>
            <a:r>
              <a:rPr lang="en-IN" dirty="0">
                <a:solidFill>
                  <a:srgbClr val="2D2D2D"/>
                </a:solidFill>
                <a:effectLst/>
                <a:latin typeface="Times New Roman" panose="02020603050405020304" pitchFamily="18" charset="0"/>
                <a:ea typeface="Times New Roman" panose="02020603050405020304" pitchFamily="18" charset="0"/>
              </a:rPr>
              <a:t>CICDarknet2020 dataset</a:t>
            </a:r>
            <a:endParaRPr lang="en-IN" dirty="0">
              <a:effectLst/>
              <a:latin typeface="Times New Roman" panose="02020603050405020304" pitchFamily="18" charset="0"/>
              <a:ea typeface="Times New Roman" panose="02020603050405020304" pitchFamily="18" charset="0"/>
            </a:endParaRPr>
          </a:p>
          <a:p>
            <a:pPr marL="0" marR="0">
              <a:spcBef>
                <a:spcPts val="0"/>
              </a:spcBef>
              <a:spcAft>
                <a:spcPts val="2250"/>
              </a:spcAft>
            </a:pPr>
            <a:r>
              <a:rPr lang="en-IN" b="1" dirty="0">
                <a:solidFill>
                  <a:srgbClr val="2D2D2D"/>
                </a:solidFill>
                <a:effectLst/>
                <a:latin typeface="Times New Roman" panose="02020603050405020304" pitchFamily="18" charset="0"/>
                <a:ea typeface="Times New Roman" panose="02020603050405020304" pitchFamily="18" charset="0"/>
              </a:rPr>
              <a:t>Origin:</a:t>
            </a:r>
            <a:r>
              <a:rPr lang="en-IN" dirty="0">
                <a:solidFill>
                  <a:srgbClr val="000000"/>
                </a:solidFill>
                <a:effectLst/>
                <a:latin typeface="Times New Roman" panose="02020603050405020304" pitchFamily="18" charset="0"/>
                <a:ea typeface="Times New Roman" panose="02020603050405020304" pitchFamily="18" charset="0"/>
              </a:rPr>
              <a:t> </a:t>
            </a:r>
            <a:r>
              <a:rPr lang="en-IN" u="sng" dirty="0">
                <a:solidFill>
                  <a:srgbClr val="000000"/>
                </a:solidFill>
                <a:effectLst/>
                <a:latin typeface="Times New Roman" panose="02020603050405020304" pitchFamily="18" charset="0"/>
                <a:ea typeface="Times New Roman" panose="02020603050405020304" pitchFamily="18" charset="0"/>
                <a:hlinkClick r:id="rId3"/>
              </a:rPr>
              <a:t>www.unb.ca</a:t>
            </a:r>
            <a:endParaRPr lang="en-IN" u="sng" dirty="0">
              <a:solidFill>
                <a:srgbClr val="000000"/>
              </a:solidFill>
              <a:effectLst/>
              <a:latin typeface="Times New Roman" panose="02020603050405020304" pitchFamily="18" charset="0"/>
              <a:ea typeface="Times New Roman" panose="02020603050405020304" pitchFamily="18" charset="0"/>
            </a:endParaRPr>
          </a:p>
          <a:p>
            <a:pPr>
              <a:spcAft>
                <a:spcPts val="2250"/>
              </a:spcAft>
            </a:pPr>
            <a:r>
              <a:rPr lang="en-IN" dirty="0">
                <a:solidFill>
                  <a:srgbClr val="2D2D2D"/>
                </a:solidFill>
                <a:effectLst/>
                <a:latin typeface="Times New Roman" panose="02020603050405020304" pitchFamily="18" charset="0"/>
                <a:ea typeface="Times New Roman" panose="02020603050405020304" pitchFamily="18" charset="0"/>
              </a:rPr>
              <a:t>In CICDarknet2020 dataset, a two-layered approach is used to generate benign and darknet traffic at the first layer. The darknet traffic constitutes Audio-Stream, Browsing, Chat, Email, P2P, Transfer, Video-Stream and VOIP (Voice Over IP) which is generated at the second layer. </a:t>
            </a:r>
            <a:r>
              <a:rPr lang="en-US" dirty="0">
                <a:latin typeface="Times New Roman" panose="02020603050405020304" pitchFamily="18" charset="0"/>
                <a:ea typeface="Calibri"/>
                <a:cs typeface="Times New Roman" panose="02020603050405020304" pitchFamily="18" charset="0"/>
                <a:sym typeface="Calibri"/>
              </a:rPr>
              <a:t>It is a publicly available network traffic dataset that captures various types of network traffic in a darknet environment. A darknet is an isolated network that is not intended to be directly accessible from the public internet, and is often used to monitor and detect malicious activity such as botnet command and control traffic, malware distribution, and other types of cyber attacks. It consists of 50 capture PCAPs of different types of attacks, such as DDoS, botnet, and brute force. The dataset contains 12.6 million packets and can be used to evaluate the effectiveness of machine learning algorithms.</a:t>
            </a:r>
            <a:endParaRPr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None/>
            </a:pPr>
            <a:endParaRPr dirty="0">
              <a:latin typeface="Times New Roman" panose="02020603050405020304" pitchFamily="18" charset="0"/>
              <a:ea typeface="Calibri"/>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0F6194EA-1559-C744-83C8-BF1CDB70AD2B}"/>
              </a:ext>
            </a:extLst>
          </p:cNvPr>
          <p:cNvSpPr txBox="1"/>
          <p:nvPr/>
        </p:nvSpPr>
        <p:spPr>
          <a:xfrm>
            <a:off x="161687" y="277696"/>
            <a:ext cx="2389238" cy="83099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a:cs typeface="Times New Roman" panose="02020603050405020304" pitchFamily="18" charset="0"/>
                <a:sym typeface="Calibri"/>
              </a:rPr>
              <a:t>About Dataset:</a:t>
            </a:r>
          </a:p>
          <a:p>
            <a:endParaRPr lang="en-IN" sz="2400" dirty="0">
              <a:solidFill>
                <a:srgbClr val="C00000"/>
              </a:solidFill>
            </a:endParaRPr>
          </a:p>
        </p:txBody>
      </p:sp>
      <p:pic>
        <p:nvPicPr>
          <p:cNvPr id="3" name="Picture 2">
            <a:extLst>
              <a:ext uri="{FF2B5EF4-FFF2-40B4-BE49-F238E27FC236}">
                <a16:creationId xmlns:a16="http://schemas.microsoft.com/office/drawing/2014/main" id="{E0B27FC6-7E64-4C25-8307-86DB8F98A71F}"/>
              </a:ext>
            </a:extLst>
          </p:cNvPr>
          <p:cNvPicPr>
            <a:picLocks noChangeAspect="1"/>
          </p:cNvPicPr>
          <p:nvPr/>
        </p:nvPicPr>
        <p:blipFill>
          <a:blip r:embed="rId4"/>
          <a:stretch>
            <a:fillRect/>
          </a:stretch>
        </p:blipFill>
        <p:spPr>
          <a:xfrm>
            <a:off x="7244331" y="277696"/>
            <a:ext cx="1271019" cy="1271019"/>
          </a:xfrm>
          <a:prstGeom prst="rect">
            <a:avLst/>
          </a:prstGeom>
        </p:spPr>
      </p:pic>
      <p:pic>
        <p:nvPicPr>
          <p:cNvPr id="4" name="Picture 3">
            <a:extLst>
              <a:ext uri="{FF2B5EF4-FFF2-40B4-BE49-F238E27FC236}">
                <a16:creationId xmlns:a16="http://schemas.microsoft.com/office/drawing/2014/main" id="{752B0311-15E8-3E88-1037-F90D5D1F8060}"/>
              </a:ext>
            </a:extLst>
          </p:cNvPr>
          <p:cNvPicPr>
            <a:picLocks noChangeAspect="1"/>
          </p:cNvPicPr>
          <p:nvPr/>
        </p:nvPicPr>
        <p:blipFill>
          <a:blip r:embed="rId5"/>
          <a:stretch>
            <a:fillRect/>
          </a:stretch>
        </p:blipFill>
        <p:spPr>
          <a:xfrm>
            <a:off x="311353" y="3882303"/>
            <a:ext cx="8669866" cy="2839173"/>
          </a:xfrm>
          <a:prstGeom prst="rect">
            <a:avLst/>
          </a:prstGeom>
        </p:spPr>
      </p:pic>
      <p:sp>
        <p:nvSpPr>
          <p:cNvPr id="5" name="TextBox 4">
            <a:extLst>
              <a:ext uri="{FF2B5EF4-FFF2-40B4-BE49-F238E27FC236}">
                <a16:creationId xmlns:a16="http://schemas.microsoft.com/office/drawing/2014/main" id="{46393D1B-5713-B54F-9687-B794380E6D29}"/>
              </a:ext>
            </a:extLst>
          </p:cNvPr>
          <p:cNvSpPr txBox="1"/>
          <p:nvPr/>
        </p:nvSpPr>
        <p:spPr>
          <a:xfrm>
            <a:off x="161687" y="3495607"/>
            <a:ext cx="1498327"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85</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Rows: </a:t>
            </a:r>
            <a:r>
              <a:rPr lang="en-US" dirty="0">
                <a:latin typeface="Times New Roman" panose="02020603050405020304" pitchFamily="18" charset="0"/>
                <a:cs typeface="Times New Roman" panose="02020603050405020304" pitchFamily="18" charset="0"/>
              </a:rPr>
              <a:t>141530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sp>
        <p:nvSpPr>
          <p:cNvPr id="107" name="Google Shape;107;p3"/>
          <p:cNvSpPr txBox="1">
            <a:spLocks noGrp="1"/>
          </p:cNvSpPr>
          <p:nvPr>
            <p:ph type="title"/>
          </p:nvPr>
        </p:nvSpPr>
        <p:spPr>
          <a:xfrm>
            <a:off x="661947" y="176123"/>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dirty="0">
                <a:solidFill>
                  <a:srgbClr val="A50021"/>
                </a:solidFill>
                <a:latin typeface="Times New Roman"/>
                <a:ea typeface="Times New Roman"/>
                <a:cs typeface="Times New Roman"/>
                <a:sym typeface="Times New Roman"/>
              </a:rPr>
              <a:t>PROBLEM STATEMENT </a:t>
            </a:r>
            <a:endParaRPr dirty="0"/>
          </a:p>
        </p:txBody>
      </p:sp>
      <p:sp>
        <p:nvSpPr>
          <p:cNvPr id="108" name="Google Shape;108;p3"/>
          <p:cNvSpPr txBox="1"/>
          <p:nvPr/>
        </p:nvSpPr>
        <p:spPr>
          <a:xfrm>
            <a:off x="3451725" y="1390325"/>
            <a:ext cx="5292300" cy="227751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700" dirty="0">
                <a:latin typeface="Times New Roman" panose="02020603050405020304" pitchFamily="18" charset="0"/>
                <a:cs typeface="Times New Roman" panose="02020603050405020304" pitchFamily="18" charset="0"/>
              </a:rPr>
              <a:t>The goal of this project is to develop and evaluate machine learning algorithms that can effectively detect and classify various types of network attacks in darknet environments using the CIC-Darknet2022 dataset. Specifically, the project aims to improve the accuracy, scalability, and efficiency of intrusion detection systems in detecting and mitigating network attacks, thereby improving the overall security of networked systems.</a:t>
            </a:r>
            <a:endParaRPr sz="1700" dirty="0">
              <a:latin typeface="Times New Roman" panose="02020603050405020304" pitchFamily="18" charset="0"/>
              <a:cs typeface="Times New Roman" panose="02020603050405020304" pitchFamily="18" charset="0"/>
            </a:endParaRPr>
          </a:p>
        </p:txBody>
      </p:sp>
      <p:pic>
        <p:nvPicPr>
          <p:cNvPr id="109" name="Google Shape;109;p3"/>
          <p:cNvPicPr preferRelativeResize="0"/>
          <p:nvPr/>
        </p:nvPicPr>
        <p:blipFill>
          <a:blip r:embed="rId3">
            <a:alphaModFix/>
          </a:blip>
          <a:stretch>
            <a:fillRect/>
          </a:stretch>
        </p:blipFill>
        <p:spPr>
          <a:xfrm>
            <a:off x="353625" y="1444025"/>
            <a:ext cx="2717100" cy="2717100"/>
          </a:xfrm>
          <a:prstGeom prst="rect">
            <a:avLst/>
          </a:prstGeom>
          <a:noFill/>
          <a:ln>
            <a:noFill/>
          </a:ln>
        </p:spPr>
      </p:pic>
      <p:sp>
        <p:nvSpPr>
          <p:cNvPr id="110" name="Google Shape;110;p3"/>
          <p:cNvSpPr txBox="1"/>
          <p:nvPr/>
        </p:nvSpPr>
        <p:spPr>
          <a:xfrm>
            <a:off x="482450" y="4488650"/>
            <a:ext cx="8247300" cy="16623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n-US" sz="1600" dirty="0">
                <a:latin typeface="Times New Roman" panose="02020603050405020304" pitchFamily="18" charset="0"/>
                <a:ea typeface="Calibri"/>
                <a:cs typeface="Times New Roman" panose="02020603050405020304" pitchFamily="18" charset="0"/>
                <a:sym typeface="Calibri"/>
              </a:rPr>
              <a:t>Investigating the characteristics and patterns of different types of cyber attacks and malware in the dataset to gain insights into their behavior and improve detection and response strategies.</a:t>
            </a:r>
            <a:endParaRPr sz="1600" dirty="0">
              <a:latin typeface="Times New Roman" panose="02020603050405020304" pitchFamily="18" charset="0"/>
              <a:ea typeface="Calibri"/>
              <a:cs typeface="Times New Roman" panose="02020603050405020304" pitchFamily="18" charset="0"/>
              <a:sym typeface="Calibri"/>
            </a:endParaRPr>
          </a:p>
          <a:p>
            <a:pPr marL="457200" lvl="0" indent="0" algn="just" rtl="0">
              <a:spcBef>
                <a:spcPts val="0"/>
              </a:spcBef>
              <a:spcAft>
                <a:spcPts val="0"/>
              </a:spcAft>
              <a:buNone/>
            </a:pPr>
            <a:endParaRPr sz="1600" dirty="0">
              <a:latin typeface="Times New Roman" panose="02020603050405020304" pitchFamily="18" charset="0"/>
              <a:ea typeface="Calibri"/>
              <a:cs typeface="Times New Roman" panose="02020603050405020304" pitchFamily="18" charset="0"/>
              <a:sym typeface="Calibri"/>
            </a:endParaRPr>
          </a:p>
          <a:p>
            <a:pPr marL="457200" lvl="0" indent="-330200" algn="just" rtl="0">
              <a:spcBef>
                <a:spcPts val="0"/>
              </a:spcBef>
              <a:spcAft>
                <a:spcPts val="0"/>
              </a:spcAft>
              <a:buSzPts val="1600"/>
              <a:buFont typeface="Calibri"/>
              <a:buChar char="●"/>
            </a:pPr>
            <a:r>
              <a:rPr lang="en-US" sz="1600" dirty="0">
                <a:latin typeface="Times New Roman" panose="02020603050405020304" pitchFamily="18" charset="0"/>
                <a:ea typeface="Calibri"/>
                <a:cs typeface="Times New Roman" panose="02020603050405020304" pitchFamily="18" charset="0"/>
                <a:sym typeface="Calibri"/>
              </a:rPr>
              <a:t>Developing and testing new approaches for feature engineering and feature selection that can improve the accuracy and efficiency of machine learning models.</a:t>
            </a:r>
            <a:endParaRPr sz="16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1E24C1-F69A-6794-BEF6-4C24D93DC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7" name="Freeform: Shape 11">
            <a:extLst>
              <a:ext uri="{FF2B5EF4-FFF2-40B4-BE49-F238E27FC236}">
                <a16:creationId xmlns:a16="http://schemas.microsoft.com/office/drawing/2014/main" id="{420A2677-20E1-9A87-0E8B-CE24002E9DD7}"/>
              </a:ext>
            </a:extLst>
          </p:cNvPr>
          <p:cNvSpPr/>
          <p:nvPr/>
        </p:nvSpPr>
        <p:spPr>
          <a:xfrm>
            <a:off x="371224" y="1712047"/>
            <a:ext cx="2009593" cy="1771367"/>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28" name="Freeform: Shape 34">
            <a:extLst>
              <a:ext uri="{FF2B5EF4-FFF2-40B4-BE49-F238E27FC236}">
                <a16:creationId xmlns:a16="http://schemas.microsoft.com/office/drawing/2014/main" id="{5A512D8E-8DEA-0AFE-E44E-DAFED9ADB397}"/>
              </a:ext>
            </a:extLst>
          </p:cNvPr>
          <p:cNvSpPr/>
          <p:nvPr/>
        </p:nvSpPr>
        <p:spPr>
          <a:xfrm>
            <a:off x="6263362" y="1799303"/>
            <a:ext cx="1877398" cy="1569598"/>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787400" dist="38100" dir="2700000" rotWithShape="0">
              <a:srgbClr val="000000">
                <a:alpha val="15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30" name="Freeform: Shape 52">
            <a:extLst>
              <a:ext uri="{FF2B5EF4-FFF2-40B4-BE49-F238E27FC236}">
                <a16:creationId xmlns:a16="http://schemas.microsoft.com/office/drawing/2014/main" id="{65B45301-AC45-72C9-BF7C-BBE7AC09F96D}"/>
              </a:ext>
            </a:extLst>
          </p:cNvPr>
          <p:cNvSpPr/>
          <p:nvPr/>
        </p:nvSpPr>
        <p:spPr>
          <a:xfrm>
            <a:off x="3245818" y="1723141"/>
            <a:ext cx="1820183"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defTabSz="228600" hangingPunct="0"/>
            <a:endParaRPr lang="en-IN" sz="900"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66">
            <a:extLst>
              <a:ext uri="{FF2B5EF4-FFF2-40B4-BE49-F238E27FC236}">
                <a16:creationId xmlns:a16="http://schemas.microsoft.com/office/drawing/2014/main" id="{2A50CF24-23FB-0198-4D10-85DE6223A2FE}"/>
              </a:ext>
            </a:extLst>
          </p:cNvPr>
          <p:cNvSpPr txBox="1"/>
          <p:nvPr/>
        </p:nvSpPr>
        <p:spPr>
          <a:xfrm>
            <a:off x="9249840" y="2534769"/>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35" name="Freeform: Shape 52">
            <a:extLst>
              <a:ext uri="{FF2B5EF4-FFF2-40B4-BE49-F238E27FC236}">
                <a16:creationId xmlns:a16="http://schemas.microsoft.com/office/drawing/2014/main" id="{3BEF75D4-3A19-A8AA-0FA5-D90050ACDD63}"/>
              </a:ext>
            </a:extLst>
          </p:cNvPr>
          <p:cNvSpPr/>
          <p:nvPr/>
        </p:nvSpPr>
        <p:spPr>
          <a:xfrm>
            <a:off x="6307773" y="4317526"/>
            <a:ext cx="1832986"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AEA517E6-7F38-9B95-CB2D-2FED788EBC99}"/>
              </a:ext>
            </a:extLst>
          </p:cNvPr>
          <p:cNvSpPr txBox="1"/>
          <p:nvPr/>
        </p:nvSpPr>
        <p:spPr>
          <a:xfrm>
            <a:off x="552699" y="2015845"/>
            <a:ext cx="1534497" cy="10378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IN" sz="1800" b="1"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Data Collection &amp; Pre-processing</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3" name="TextBox 42">
            <a:extLst>
              <a:ext uri="{FF2B5EF4-FFF2-40B4-BE49-F238E27FC236}">
                <a16:creationId xmlns:a16="http://schemas.microsoft.com/office/drawing/2014/main" id="{F4E79ED1-E144-F69D-9D7E-6AB0A3F198A1}"/>
              </a:ext>
            </a:extLst>
          </p:cNvPr>
          <p:cNvSpPr txBox="1"/>
          <p:nvPr/>
        </p:nvSpPr>
        <p:spPr>
          <a:xfrm>
            <a:off x="6418554" y="1992345"/>
            <a:ext cx="1532635" cy="1034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0"/>
              </a:spcAft>
            </a:pPr>
            <a:r>
              <a:rPr lang="en-US" sz="2000" b="1" kern="12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Model Selection &amp; Evaluation</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4" name="TextBox 43">
            <a:extLst>
              <a:ext uri="{FF2B5EF4-FFF2-40B4-BE49-F238E27FC236}">
                <a16:creationId xmlns:a16="http://schemas.microsoft.com/office/drawing/2014/main" id="{0D613BBA-27E5-3710-807A-C594C3EF1F63}"/>
              </a:ext>
            </a:extLst>
          </p:cNvPr>
          <p:cNvSpPr txBox="1"/>
          <p:nvPr/>
        </p:nvSpPr>
        <p:spPr>
          <a:xfrm>
            <a:off x="3445485" y="2219073"/>
            <a:ext cx="1371478" cy="8074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US" sz="2000" b="1" kern="1200" dirty="0">
                <a:solidFill>
                  <a:srgbClr val="FFFFFF"/>
                </a:solidFill>
                <a:effectLst/>
                <a:latin typeface="Times New Roman" panose="02020603050405020304" pitchFamily="18" charset="0"/>
                <a:ea typeface="Calibri" panose="020F0502020204030204" pitchFamily="34" charset="0"/>
                <a:cs typeface="Latha" panose="020B0604020202020204" pitchFamily="34" charset="0"/>
              </a:rPr>
              <a:t>Train, Test split</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6" name="TextBox 45">
            <a:extLst>
              <a:ext uri="{FF2B5EF4-FFF2-40B4-BE49-F238E27FC236}">
                <a16:creationId xmlns:a16="http://schemas.microsoft.com/office/drawing/2014/main" id="{135103D3-BE11-A28C-73AE-DD187CA23AAA}"/>
              </a:ext>
            </a:extLst>
          </p:cNvPr>
          <p:cNvSpPr txBox="1"/>
          <p:nvPr/>
        </p:nvSpPr>
        <p:spPr>
          <a:xfrm>
            <a:off x="6363163" y="4948732"/>
            <a:ext cx="1722205" cy="478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US" sz="2000" b="1" kern="1200" dirty="0">
                <a:solidFill>
                  <a:srgbClr val="FFFFFF"/>
                </a:solidFill>
                <a:effectLst/>
                <a:latin typeface="Times New Roman" panose="02020603050405020304" pitchFamily="18" charset="0"/>
                <a:ea typeface="Calibri" panose="020F0502020204030204" pitchFamily="34" charset="0"/>
                <a:cs typeface="Latha" panose="020B0604020202020204" pitchFamily="34" charset="0"/>
              </a:rPr>
              <a:t>Model Tuning</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50" name="Freeform: Shape 11">
            <a:extLst>
              <a:ext uri="{FF2B5EF4-FFF2-40B4-BE49-F238E27FC236}">
                <a16:creationId xmlns:a16="http://schemas.microsoft.com/office/drawing/2014/main" id="{CCC3CB31-F8FC-62FB-7707-D72975E29CE7}"/>
              </a:ext>
            </a:extLst>
          </p:cNvPr>
          <p:cNvSpPr/>
          <p:nvPr/>
        </p:nvSpPr>
        <p:spPr>
          <a:xfrm>
            <a:off x="2792731" y="4359345"/>
            <a:ext cx="1820183"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marL="0" marR="0" algn="ctr">
              <a:lnSpc>
                <a:spcPct val="107000"/>
              </a:lnSpc>
              <a:spcBef>
                <a:spcPts val="0"/>
              </a:spcBef>
              <a:spcAft>
                <a:spcPts val="0"/>
              </a:spcAft>
            </a:pP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
        <p:nvSpPr>
          <p:cNvPr id="51" name="TextBox 50">
            <a:extLst>
              <a:ext uri="{FF2B5EF4-FFF2-40B4-BE49-F238E27FC236}">
                <a16:creationId xmlns:a16="http://schemas.microsoft.com/office/drawing/2014/main" id="{BD4DB0FC-00A3-5188-13C7-5981D42AD8D8}"/>
              </a:ext>
            </a:extLst>
          </p:cNvPr>
          <p:cNvSpPr txBox="1"/>
          <p:nvPr/>
        </p:nvSpPr>
        <p:spPr>
          <a:xfrm>
            <a:off x="2977180" y="4781986"/>
            <a:ext cx="1451284" cy="923330"/>
          </a:xfrm>
          <a:prstGeom prst="rect">
            <a:avLst/>
          </a:prstGeom>
          <a:noFill/>
        </p:spPr>
        <p:txBody>
          <a:bodyPr wrap="square" rtlCol="0">
            <a:spAutoFit/>
          </a:bodyPr>
          <a:lstStyle/>
          <a:p>
            <a:r>
              <a:rPr lang="en-US" sz="1800" b="1" kern="12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Model Deployment</a:t>
            </a:r>
            <a:endParaRPr lang="en-IN" sz="1200" b="1" dirty="0">
              <a:effectLst/>
              <a:latin typeface="Calibri" panose="020F0502020204030204" pitchFamily="34" charset="0"/>
              <a:ea typeface="Calibri" panose="020F0502020204030204" pitchFamily="34" charset="0"/>
              <a:cs typeface="Latha" panose="020B0604020202020204" pitchFamily="34" charset="0"/>
            </a:endParaRPr>
          </a:p>
          <a:p>
            <a:endParaRPr lang="en-IN" sz="1800" b="1" dirty="0"/>
          </a:p>
        </p:txBody>
      </p:sp>
      <p:sp>
        <p:nvSpPr>
          <p:cNvPr id="52" name="Arrow: Right 51">
            <a:extLst>
              <a:ext uri="{FF2B5EF4-FFF2-40B4-BE49-F238E27FC236}">
                <a16:creationId xmlns:a16="http://schemas.microsoft.com/office/drawing/2014/main" id="{FAE1101C-6680-6340-6BCA-167B2EB6257D}"/>
              </a:ext>
            </a:extLst>
          </p:cNvPr>
          <p:cNvSpPr/>
          <p:nvPr/>
        </p:nvSpPr>
        <p:spPr>
          <a:xfrm>
            <a:off x="2482483" y="2509409"/>
            <a:ext cx="669381" cy="184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2F86101F-556A-5258-7850-4846B4B57EE0}"/>
              </a:ext>
            </a:extLst>
          </p:cNvPr>
          <p:cNvSpPr/>
          <p:nvPr/>
        </p:nvSpPr>
        <p:spPr>
          <a:xfrm>
            <a:off x="5161951" y="2504027"/>
            <a:ext cx="968718" cy="19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D1901E64-CB7E-78C8-4DD2-28AA362FBA11}"/>
              </a:ext>
            </a:extLst>
          </p:cNvPr>
          <p:cNvSpPr/>
          <p:nvPr/>
        </p:nvSpPr>
        <p:spPr>
          <a:xfrm rot="5400000">
            <a:off x="6942495" y="3725790"/>
            <a:ext cx="669381" cy="184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B7711013-E1D5-A3D7-AA66-937D8CEC2076}"/>
              </a:ext>
            </a:extLst>
          </p:cNvPr>
          <p:cNvSpPr/>
          <p:nvPr/>
        </p:nvSpPr>
        <p:spPr>
          <a:xfrm rot="10800000">
            <a:off x="5005297" y="5053638"/>
            <a:ext cx="968717" cy="19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03CFB0E7-043E-A7EE-9B31-E9504795EF1B}"/>
              </a:ext>
            </a:extLst>
          </p:cNvPr>
          <p:cNvSpPr txBox="1"/>
          <p:nvPr/>
        </p:nvSpPr>
        <p:spPr>
          <a:xfrm>
            <a:off x="3148901" y="540969"/>
            <a:ext cx="2340754"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FLOWCHART</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6905C7-F9D7-0279-655D-ADC8375F18E8}"/>
              </a:ext>
            </a:extLst>
          </p:cNvPr>
          <p:cNvPicPr>
            <a:picLocks noChangeAspect="1"/>
          </p:cNvPicPr>
          <p:nvPr/>
        </p:nvPicPr>
        <p:blipFill>
          <a:blip r:embed="rId2"/>
          <a:stretch>
            <a:fillRect/>
          </a:stretch>
        </p:blipFill>
        <p:spPr>
          <a:xfrm>
            <a:off x="7833313" y="233731"/>
            <a:ext cx="1045216" cy="1045216"/>
          </a:xfrm>
          <a:prstGeom prst="rect">
            <a:avLst/>
          </a:prstGeom>
        </p:spPr>
      </p:pic>
    </p:spTree>
    <p:extLst>
      <p:ext uri="{BB962C8B-B14F-4D97-AF65-F5344CB8AC3E}">
        <p14:creationId xmlns:p14="http://schemas.microsoft.com/office/powerpoint/2010/main" val="317096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2e7dadf846_0_46"/>
          <p:cNvSpPr txBox="1">
            <a:spLocks noGrp="1"/>
          </p:cNvSpPr>
          <p:nvPr>
            <p:ph type="body" idx="1"/>
          </p:nvPr>
        </p:nvSpPr>
        <p:spPr>
          <a:xfrm>
            <a:off x="336138" y="2328360"/>
            <a:ext cx="8611092" cy="4393091"/>
          </a:xfrm>
          <a:prstGeom prst="rect">
            <a:avLst/>
          </a:prstGeom>
        </p:spPr>
        <p:txBody>
          <a:bodyPr spcFirstLastPara="1" wrap="square" lIns="91425" tIns="45700" rIns="91425" bIns="45700" anchor="t" anchorCtr="0">
            <a:noAutofit/>
          </a:bodyPr>
          <a:lstStyle/>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Collection: </a:t>
            </a:r>
            <a:r>
              <a:rPr lang="en-US" sz="1800" dirty="0">
                <a:latin typeface="Times New Roman" panose="02020603050405020304" pitchFamily="18" charset="0"/>
                <a:cs typeface="Times New Roman" panose="02020603050405020304" pitchFamily="18" charset="0"/>
              </a:rPr>
              <a:t>Collect relevant and representative data for your problem.</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Preparation and Cleaning</a:t>
            </a:r>
            <a:r>
              <a:rPr lang="en-US" sz="1800" dirty="0">
                <a:latin typeface="Times New Roman" panose="02020603050405020304" pitchFamily="18" charset="0"/>
                <a:cs typeface="Times New Roman" panose="02020603050405020304" pitchFamily="18" charset="0"/>
              </a:rPr>
              <a:t>: Clean, transform, and format your data for use by machine learning algorithms.</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Splitting</a:t>
            </a:r>
            <a:r>
              <a:rPr lang="en-US" sz="1800" dirty="0">
                <a:latin typeface="Times New Roman" panose="02020603050405020304" pitchFamily="18" charset="0"/>
                <a:cs typeface="Times New Roman" panose="02020603050405020304" pitchFamily="18" charset="0"/>
              </a:rPr>
              <a:t>: Split your data into training, validation, and testing sets.</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Feature Engineering</a:t>
            </a:r>
            <a:r>
              <a:rPr lang="en-US" sz="1800" dirty="0">
                <a:latin typeface="Times New Roman" panose="02020603050405020304" pitchFamily="18" charset="0"/>
                <a:cs typeface="Times New Roman" panose="02020603050405020304" pitchFamily="18" charset="0"/>
              </a:rPr>
              <a:t>: Select and transform the features (or variables) that will be used to train your model.</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Selection</a:t>
            </a:r>
            <a:r>
              <a:rPr lang="en-US" sz="1800" dirty="0">
                <a:latin typeface="Times New Roman" panose="02020603050405020304" pitchFamily="18" charset="0"/>
                <a:cs typeface="Times New Roman" panose="02020603050405020304" pitchFamily="18" charset="0"/>
              </a:rPr>
              <a:t>: Choose the appropriate machine learning algorithm for your problem.</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Training</a:t>
            </a:r>
            <a:r>
              <a:rPr lang="en-US" sz="1800" dirty="0">
                <a:latin typeface="Times New Roman" panose="02020603050405020304" pitchFamily="18" charset="0"/>
                <a:cs typeface="Times New Roman" panose="02020603050405020304" pitchFamily="18" charset="0"/>
              </a:rPr>
              <a:t>: Train your selected model using the training data.</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Evaluate your model's performance on the validation set.</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Hyperparameter Tuning</a:t>
            </a:r>
            <a:r>
              <a:rPr lang="en-US" sz="1800" dirty="0">
                <a:latin typeface="Times New Roman" panose="02020603050405020304" pitchFamily="18" charset="0"/>
                <a:cs typeface="Times New Roman" panose="02020603050405020304" pitchFamily="18" charset="0"/>
              </a:rPr>
              <a:t>: If necessary, adjust the hyperparameters of your model to improve its performance.</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Final Model Evaluation</a:t>
            </a:r>
            <a:r>
              <a:rPr lang="en-US" sz="1800" dirty="0">
                <a:latin typeface="Times New Roman" panose="02020603050405020304" pitchFamily="18" charset="0"/>
                <a:cs typeface="Times New Roman" panose="02020603050405020304" pitchFamily="18" charset="0"/>
              </a:rPr>
              <a:t>: Evaluate your model's performance on the testing set.</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endParaRPr sz="1800" dirty="0"/>
          </a:p>
        </p:txBody>
      </p:sp>
      <p:sp>
        <p:nvSpPr>
          <p:cNvPr id="126" name="Google Shape;126;g22e7dadf846_0_46"/>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13</a:t>
            </a:fld>
            <a:endParaRPr/>
          </a:p>
        </p:txBody>
      </p:sp>
      <p:pic>
        <p:nvPicPr>
          <p:cNvPr id="127" name="Google Shape;127;g22e7dadf846_0_46"/>
          <p:cNvPicPr preferRelativeResize="0"/>
          <p:nvPr/>
        </p:nvPicPr>
        <p:blipFill>
          <a:blip r:embed="rId3">
            <a:alphaModFix/>
          </a:blip>
          <a:stretch>
            <a:fillRect/>
          </a:stretch>
        </p:blipFill>
        <p:spPr>
          <a:xfrm>
            <a:off x="867739" y="242571"/>
            <a:ext cx="7408522" cy="2085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2e7dadf846_0_29"/>
          <p:cNvSpPr txBox="1">
            <a:spLocks noGrp="1"/>
          </p:cNvSpPr>
          <p:nvPr>
            <p:ph type="title"/>
          </p:nvPr>
        </p:nvSpPr>
        <p:spPr>
          <a:xfrm>
            <a:off x="156700" y="158648"/>
            <a:ext cx="4788925" cy="1080217"/>
          </a:xfrm>
          <a:prstGeom prst="rect">
            <a:avLst/>
          </a:prstGeom>
        </p:spPr>
        <p:txBody>
          <a:bodyPr spcFirstLastPara="1" wrap="square" lIns="91425" tIns="45700" rIns="91425" bIns="45700" anchor="ctr" anchorCtr="0">
            <a:normAutofit/>
          </a:bodyPr>
          <a:lstStyle/>
          <a:p>
            <a:pPr marL="0" lvl="0" indent="0" algn="l" rtl="0">
              <a:lnSpc>
                <a:spcPct val="107000"/>
              </a:lnSpc>
              <a:spcBef>
                <a:spcPts val="0"/>
              </a:spcBef>
              <a:spcAft>
                <a:spcPts val="0"/>
              </a:spcAft>
              <a:buNone/>
            </a:pPr>
            <a:r>
              <a:rPr lang="en-US" sz="2800" b="1" dirty="0">
                <a:solidFill>
                  <a:srgbClr val="A50021"/>
                </a:solidFill>
                <a:latin typeface="Times New Roman"/>
                <a:ea typeface="Times New Roman"/>
                <a:cs typeface="Times New Roman"/>
                <a:sym typeface="Times New Roman"/>
              </a:rPr>
              <a:t>Data </a:t>
            </a:r>
            <a:r>
              <a:rPr kumimoji="0" lang="en-US" altLang="en-US" sz="28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Pre-Processing </a:t>
            </a:r>
            <a:r>
              <a:rPr lang="en-US" sz="2800" b="1" dirty="0">
                <a:solidFill>
                  <a:srgbClr val="C00000"/>
                </a:solidFill>
                <a:latin typeface="Times New Roman"/>
                <a:ea typeface="Times New Roman"/>
                <a:cs typeface="Times New Roman"/>
                <a:sym typeface="Times New Roman"/>
              </a:rPr>
              <a:t>:</a:t>
            </a:r>
            <a:endParaRPr dirty="0">
              <a:solidFill>
                <a:srgbClr val="C00000"/>
              </a:solidFill>
            </a:endParaRPr>
          </a:p>
        </p:txBody>
      </p:sp>
      <p:sp>
        <p:nvSpPr>
          <p:cNvPr id="135" name="Google Shape;135;g22e7dadf846_0_29"/>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14</a:t>
            </a:fld>
            <a:endParaRPr/>
          </a:p>
        </p:txBody>
      </p:sp>
      <p:pic>
        <p:nvPicPr>
          <p:cNvPr id="136" name="Google Shape;136;g22e7dadf846_0_29"/>
          <p:cNvPicPr preferRelativeResize="0"/>
          <p:nvPr/>
        </p:nvPicPr>
        <p:blipFill>
          <a:blip r:embed="rId3">
            <a:alphaModFix/>
          </a:blip>
          <a:stretch>
            <a:fillRect/>
          </a:stretch>
        </p:blipFill>
        <p:spPr>
          <a:xfrm>
            <a:off x="6066217" y="119319"/>
            <a:ext cx="2840866" cy="1679984"/>
          </a:xfrm>
          <a:prstGeom prst="rect">
            <a:avLst/>
          </a:prstGeom>
          <a:noFill/>
          <a:ln>
            <a:noFill/>
          </a:ln>
        </p:spPr>
      </p:pic>
      <p:sp>
        <p:nvSpPr>
          <p:cNvPr id="6" name="Rectangle 5">
            <a:extLst>
              <a:ext uri="{FF2B5EF4-FFF2-40B4-BE49-F238E27FC236}">
                <a16:creationId xmlns:a16="http://schemas.microsoft.com/office/drawing/2014/main" id="{423FA0DB-8318-31EB-4ADD-934FD14DA172}"/>
              </a:ext>
            </a:extLst>
          </p:cNvPr>
          <p:cNvSpPr>
            <a:spLocks noChangeArrowheads="1"/>
          </p:cNvSpPr>
          <p:nvPr/>
        </p:nvSpPr>
        <p:spPr bwMode="auto">
          <a:xfrm>
            <a:off x="156700" y="1207857"/>
            <a:ext cx="576297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Dropping unwanted columns that does not impact the dataset.</a:t>
            </a:r>
            <a:endParaRPr kumimoji="0" lang="en-US" altLang="en-US" sz="9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Removing the null values.</a:t>
            </a:r>
            <a:endParaRPr kumimoji="0" lang="en-US" altLang="en-US" sz="9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Typecasting str to int &amp; Float, converting int32 &amp; float32 to int64 &amp; float64.</a:t>
            </a:r>
          </a:p>
          <a:p>
            <a:pPr marL="342900" indent="-342900">
              <a:buClr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Standardization &amp; Normalization.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3">
            <a:extLst>
              <a:ext uri="{FF2B5EF4-FFF2-40B4-BE49-F238E27FC236}">
                <a16:creationId xmlns:a16="http://schemas.microsoft.com/office/drawing/2014/main" id="{91C472A5-DD5C-A592-A986-733E60A80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98" y="3036942"/>
            <a:ext cx="7994243" cy="375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C1D0AF-F157-E472-ADE7-0A4A67190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136;g22e7dadf846_0_29">
            <a:extLst>
              <a:ext uri="{FF2B5EF4-FFF2-40B4-BE49-F238E27FC236}">
                <a16:creationId xmlns:a16="http://schemas.microsoft.com/office/drawing/2014/main" id="{3D2048BE-24F6-6A6A-5BAC-5DAB6A081FDE}"/>
              </a:ext>
            </a:extLst>
          </p:cNvPr>
          <p:cNvPicPr preferRelativeResize="0"/>
          <p:nvPr/>
        </p:nvPicPr>
        <p:blipFill>
          <a:blip r:embed="rId2">
            <a:alphaModFix/>
          </a:blip>
          <a:stretch>
            <a:fillRect/>
          </a:stretch>
        </p:blipFill>
        <p:spPr>
          <a:xfrm>
            <a:off x="6213700" y="0"/>
            <a:ext cx="2840866" cy="1679984"/>
          </a:xfrm>
          <a:prstGeom prst="rect">
            <a:avLst/>
          </a:prstGeom>
          <a:noFill/>
          <a:ln>
            <a:noFill/>
          </a:ln>
        </p:spPr>
      </p:pic>
      <p:pic>
        <p:nvPicPr>
          <p:cNvPr id="7" name="Picture 6">
            <a:extLst>
              <a:ext uri="{FF2B5EF4-FFF2-40B4-BE49-F238E27FC236}">
                <a16:creationId xmlns:a16="http://schemas.microsoft.com/office/drawing/2014/main" id="{EF5FC206-8D06-79AB-13ED-CC07E94E8089}"/>
              </a:ext>
            </a:extLst>
          </p:cNvPr>
          <p:cNvPicPr>
            <a:picLocks noChangeAspect="1"/>
          </p:cNvPicPr>
          <p:nvPr/>
        </p:nvPicPr>
        <p:blipFill>
          <a:blip r:embed="rId3"/>
          <a:stretch>
            <a:fillRect/>
          </a:stretch>
        </p:blipFill>
        <p:spPr>
          <a:xfrm>
            <a:off x="471332" y="2264396"/>
            <a:ext cx="7168331" cy="1341442"/>
          </a:xfrm>
          <a:prstGeom prst="rect">
            <a:avLst/>
          </a:prstGeom>
        </p:spPr>
      </p:pic>
      <p:pic>
        <p:nvPicPr>
          <p:cNvPr id="9" name="Picture 8">
            <a:extLst>
              <a:ext uri="{FF2B5EF4-FFF2-40B4-BE49-F238E27FC236}">
                <a16:creationId xmlns:a16="http://schemas.microsoft.com/office/drawing/2014/main" id="{8908C973-2104-B967-268D-7B5467829181}"/>
              </a:ext>
            </a:extLst>
          </p:cNvPr>
          <p:cNvPicPr>
            <a:picLocks noChangeAspect="1"/>
          </p:cNvPicPr>
          <p:nvPr/>
        </p:nvPicPr>
        <p:blipFill>
          <a:blip r:embed="rId4"/>
          <a:stretch>
            <a:fillRect/>
          </a:stretch>
        </p:blipFill>
        <p:spPr>
          <a:xfrm>
            <a:off x="471332" y="5104694"/>
            <a:ext cx="4769261" cy="961545"/>
          </a:xfrm>
          <a:prstGeom prst="rect">
            <a:avLst/>
          </a:prstGeom>
        </p:spPr>
      </p:pic>
      <p:pic>
        <p:nvPicPr>
          <p:cNvPr id="11" name="Picture 10">
            <a:extLst>
              <a:ext uri="{FF2B5EF4-FFF2-40B4-BE49-F238E27FC236}">
                <a16:creationId xmlns:a16="http://schemas.microsoft.com/office/drawing/2014/main" id="{4F4B2D46-47B8-D8D1-A376-F4BD1FF09530}"/>
              </a:ext>
            </a:extLst>
          </p:cNvPr>
          <p:cNvPicPr>
            <a:picLocks noChangeAspect="1"/>
          </p:cNvPicPr>
          <p:nvPr/>
        </p:nvPicPr>
        <p:blipFill rotWithShape="1">
          <a:blip r:embed="rId5"/>
          <a:srcRect t="24420"/>
          <a:stretch/>
        </p:blipFill>
        <p:spPr>
          <a:xfrm>
            <a:off x="795798" y="6129597"/>
            <a:ext cx="977425" cy="365125"/>
          </a:xfrm>
          <a:prstGeom prst="rect">
            <a:avLst/>
          </a:prstGeom>
        </p:spPr>
      </p:pic>
      <p:sp>
        <p:nvSpPr>
          <p:cNvPr id="12" name="TextBox 11">
            <a:extLst>
              <a:ext uri="{FF2B5EF4-FFF2-40B4-BE49-F238E27FC236}">
                <a16:creationId xmlns:a16="http://schemas.microsoft.com/office/drawing/2014/main" id="{0AD1AA60-2A64-D126-212A-AFB787ABFB64}"/>
              </a:ext>
            </a:extLst>
          </p:cNvPr>
          <p:cNvSpPr txBox="1"/>
          <p:nvPr/>
        </p:nvSpPr>
        <p:spPr>
          <a:xfrm>
            <a:off x="471332" y="872706"/>
            <a:ext cx="552634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Changing the label names from Non-Tor &amp; Non-VPN to Benign and TOR &amp; VPN to Darknet.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Non-Tor &amp; Non VPN : </a:t>
            </a:r>
            <a:r>
              <a:rPr lang="en-US" sz="1600" dirty="0">
                <a:latin typeface="Times New Roman" panose="02020603050405020304" pitchFamily="18" charset="0"/>
                <a:cs typeface="Times New Roman" panose="02020603050405020304" pitchFamily="18" charset="0"/>
              </a:rPr>
              <a:t>Benign</a:t>
            </a:r>
          </a:p>
          <a:p>
            <a:r>
              <a:rPr lang="en-US" sz="1600" b="1" dirty="0">
                <a:latin typeface="Times New Roman" panose="02020603050405020304" pitchFamily="18" charset="0"/>
                <a:cs typeface="Times New Roman" panose="02020603050405020304" pitchFamily="18" charset="0"/>
              </a:rPr>
              <a:t>Tor &amp; VPN: </a:t>
            </a:r>
            <a:r>
              <a:rPr lang="en-US" sz="1600" dirty="0">
                <a:latin typeface="Times New Roman" panose="02020603050405020304" pitchFamily="18" charset="0"/>
                <a:cs typeface="Times New Roman" panose="02020603050405020304" pitchFamily="18" charset="0"/>
              </a:rPr>
              <a:t>Darknet</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CD261C4-EE64-F570-AF27-D20BAE27E673}"/>
              </a:ext>
            </a:extLst>
          </p:cNvPr>
          <p:cNvSpPr txBox="1"/>
          <p:nvPr/>
        </p:nvSpPr>
        <p:spPr>
          <a:xfrm>
            <a:off x="471332" y="3677265"/>
            <a:ext cx="4631610" cy="1754326"/>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Changing the label names from Benign to ‘0’ and Darknet to ‘1’.</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Benign :</a:t>
            </a:r>
            <a:r>
              <a:rPr lang="en-US" sz="1800" dirty="0">
                <a:latin typeface="Times New Roman" panose="02020603050405020304" pitchFamily="18" charset="0"/>
                <a:cs typeface="Times New Roman" panose="02020603050405020304" pitchFamily="18" charset="0"/>
              </a:rPr>
              <a:t> 0</a:t>
            </a:r>
          </a:p>
          <a:p>
            <a:r>
              <a:rPr lang="en-US" sz="1800" b="1" dirty="0">
                <a:latin typeface="Times New Roman" panose="02020603050405020304" pitchFamily="18" charset="0"/>
                <a:cs typeface="Times New Roman" panose="02020603050405020304" pitchFamily="18" charset="0"/>
              </a:rPr>
              <a:t>Darknet:</a:t>
            </a:r>
            <a:r>
              <a:rPr lang="en-US" sz="1800" dirty="0">
                <a:latin typeface="Times New Roman" panose="02020603050405020304" pitchFamily="18" charset="0"/>
                <a:cs typeface="Times New Roman" panose="02020603050405020304" pitchFamily="18" charset="0"/>
              </a:rPr>
              <a:t> 1</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6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e7dadf846_0_63"/>
          <p:cNvSpPr txBox="1">
            <a:spLocks noGrp="1"/>
          </p:cNvSpPr>
          <p:nvPr>
            <p:ph type="title"/>
          </p:nvPr>
        </p:nvSpPr>
        <p:spPr>
          <a:xfrm>
            <a:off x="628650" y="136549"/>
            <a:ext cx="7886700" cy="83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solidFill>
                  <a:srgbClr val="C00000"/>
                </a:solidFill>
                <a:latin typeface="Times New Roman" panose="02020603050405020304" pitchFamily="18" charset="0"/>
                <a:cs typeface="Times New Roman" panose="02020603050405020304" pitchFamily="18" charset="0"/>
              </a:rPr>
              <a:t>Visual Analysis :</a:t>
            </a:r>
            <a:endParaRPr sz="2800" b="1" dirty="0">
              <a:solidFill>
                <a:srgbClr val="C00000"/>
              </a:solidFill>
              <a:latin typeface="Times New Roman" panose="02020603050405020304" pitchFamily="18" charset="0"/>
              <a:cs typeface="Times New Roman" panose="02020603050405020304" pitchFamily="18" charset="0"/>
            </a:endParaRPr>
          </a:p>
        </p:txBody>
      </p:sp>
      <p:sp>
        <p:nvSpPr>
          <p:cNvPr id="152" name="Google Shape;152;g22e7dadf846_0_63"/>
          <p:cNvSpPr txBox="1">
            <a:spLocks noGrp="1"/>
          </p:cNvSpPr>
          <p:nvPr>
            <p:ph type="body" idx="1"/>
          </p:nvPr>
        </p:nvSpPr>
        <p:spPr>
          <a:xfrm>
            <a:off x="1956004" y="5831423"/>
            <a:ext cx="3845027" cy="345402"/>
          </a:xfrm>
          <a:prstGeom prst="rect">
            <a:avLst/>
          </a:prstGeom>
        </p:spPr>
        <p:txBody>
          <a:bodyPr spcFirstLastPara="1" wrap="square" lIns="91425" tIns="45700" rIns="91425" bIns="45700" anchor="t" anchorCtr="0">
            <a:normAutofit fontScale="62500" lnSpcReduction="20000"/>
          </a:bodyPr>
          <a:lstStyle/>
          <a:p>
            <a:pPr marL="0" lvl="0" indent="0" algn="l" rtl="0">
              <a:spcBef>
                <a:spcPts val="750"/>
              </a:spcBef>
              <a:spcAft>
                <a:spcPts val="0"/>
              </a:spcAft>
              <a:buNone/>
            </a:pPr>
            <a:r>
              <a:rPr lang="en-US" dirty="0"/>
              <a:t> </a:t>
            </a:r>
            <a:endParaRPr dirty="0"/>
          </a:p>
        </p:txBody>
      </p:sp>
      <p:sp>
        <p:nvSpPr>
          <p:cNvPr id="153" name="Google Shape;153;g22e7dadf846_0_63"/>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16</a:t>
            </a:fld>
            <a:endParaRPr/>
          </a:p>
        </p:txBody>
      </p:sp>
      <p:pic>
        <p:nvPicPr>
          <p:cNvPr id="3" name="Picture 2">
            <a:extLst>
              <a:ext uri="{FF2B5EF4-FFF2-40B4-BE49-F238E27FC236}">
                <a16:creationId xmlns:a16="http://schemas.microsoft.com/office/drawing/2014/main" id="{E21A140D-02A1-5731-856D-F39C7768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811" y="1002429"/>
            <a:ext cx="6682175" cy="4802813"/>
          </a:xfrm>
          <a:prstGeom prst="rect">
            <a:avLst/>
          </a:prstGeom>
        </p:spPr>
      </p:pic>
      <p:sp>
        <p:nvSpPr>
          <p:cNvPr id="5" name="TextBox 4">
            <a:extLst>
              <a:ext uri="{FF2B5EF4-FFF2-40B4-BE49-F238E27FC236}">
                <a16:creationId xmlns:a16="http://schemas.microsoft.com/office/drawing/2014/main" id="{49AC9187-F37E-BEB5-4882-D81EBFD45C3C}"/>
              </a:ext>
            </a:extLst>
          </p:cNvPr>
          <p:cNvSpPr txBox="1"/>
          <p:nvPr/>
        </p:nvSpPr>
        <p:spPr>
          <a:xfrm>
            <a:off x="2439972" y="6125298"/>
            <a:ext cx="4110498" cy="405367"/>
          </a:xfrm>
          <a:prstGeom prst="rect">
            <a:avLst/>
          </a:prstGeom>
          <a:noFill/>
        </p:spPr>
        <p:txBody>
          <a:bodyPr wrap="square">
            <a:spAutoFit/>
          </a:bodyPr>
          <a:lstStyle/>
          <a:p>
            <a:pPr marL="0" marR="0">
              <a:lnSpc>
                <a:spcPct val="107000"/>
              </a:lnSpc>
              <a:spcBef>
                <a:spcPts val="0"/>
              </a:spcBef>
              <a:spcAft>
                <a:spcPts val="800"/>
              </a:spcAft>
            </a:pPr>
            <a:r>
              <a:rPr lang="en-IN" sz="2000" dirty="0">
                <a:solidFill>
                  <a:srgbClr val="252423"/>
                </a:solidFill>
                <a:effectLst/>
                <a:latin typeface="Times New Roman" panose="02020603050405020304" pitchFamily="18" charset="0"/>
                <a:ea typeface="Calibri" panose="020F0502020204030204" pitchFamily="34" charset="0"/>
                <a:cs typeface="Latha" panose="020B0604020202020204" pitchFamily="34" charset="0"/>
              </a:rPr>
              <a:t>P2P accounted for 34.28% of Traffic.</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F416C8-B04D-1DF5-2002-771D5548E9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C3C1ED8D-A320-90CB-6F5F-8E758A358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42" y="719571"/>
            <a:ext cx="8833915" cy="4601767"/>
          </a:xfrm>
          <a:prstGeom prst="rect">
            <a:avLst/>
          </a:prstGeom>
        </p:spPr>
      </p:pic>
      <p:sp>
        <p:nvSpPr>
          <p:cNvPr id="7" name="TextBox 6">
            <a:extLst>
              <a:ext uri="{FF2B5EF4-FFF2-40B4-BE49-F238E27FC236}">
                <a16:creationId xmlns:a16="http://schemas.microsoft.com/office/drawing/2014/main" id="{B78F5981-B745-B6CE-D1AC-CA97C8E3F387}"/>
              </a:ext>
            </a:extLst>
          </p:cNvPr>
          <p:cNvSpPr txBox="1"/>
          <p:nvPr/>
        </p:nvSpPr>
        <p:spPr>
          <a:xfrm>
            <a:off x="1656735" y="5541650"/>
            <a:ext cx="6130413" cy="374077"/>
          </a:xfrm>
          <a:prstGeom prst="rect">
            <a:avLst/>
          </a:prstGeom>
          <a:noFill/>
        </p:spPr>
        <p:txBody>
          <a:bodyPr wrap="square">
            <a:spAutoFit/>
          </a:bodyPr>
          <a:lstStyle/>
          <a:p>
            <a:pPr marL="0" marR="0">
              <a:lnSpc>
                <a:spcPct val="107000"/>
              </a:lnSpc>
              <a:spcBef>
                <a:spcPts val="0"/>
              </a:spcBef>
              <a:spcAft>
                <a:spcPts val="800"/>
              </a:spcAft>
            </a:pPr>
            <a:r>
              <a:rPr lang="en-IN" sz="1800" dirty="0">
                <a:solidFill>
                  <a:srgbClr val="252423"/>
                </a:solidFill>
                <a:effectLst/>
                <a:latin typeface="Times New Roman" panose="02020603050405020304" pitchFamily="18" charset="0"/>
                <a:ea typeface="Calibri" panose="020F0502020204030204" pitchFamily="34" charset="0"/>
                <a:cs typeface="Latha" panose="020B0604020202020204" pitchFamily="34" charset="0"/>
              </a:rPr>
              <a:t>Non-Tor connection is made up 34.13% of Count of Traffic.</a:t>
            </a: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39819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2e7dadf846_0_74"/>
          <p:cNvSpPr txBox="1">
            <a:spLocks noGrp="1"/>
          </p:cNvSpPr>
          <p:nvPr>
            <p:ph type="body" idx="1"/>
          </p:nvPr>
        </p:nvSpPr>
        <p:spPr>
          <a:xfrm>
            <a:off x="210030" y="791946"/>
            <a:ext cx="8305320" cy="5929505"/>
          </a:xfrm>
          <a:prstGeom prst="rect">
            <a:avLst/>
          </a:prstGeom>
        </p:spPr>
        <p:txBody>
          <a:bodyPr spcFirstLastPara="1" wrap="square" lIns="91425" tIns="45700" rIns="91425" bIns="45700" anchor="t" anchorCtr="0">
            <a:noAutofit/>
          </a:bodyPr>
          <a:lstStyle/>
          <a:p>
            <a:pPr marL="457200" lvl="0" indent="-336232" algn="just" rtl="0">
              <a:lnSpc>
                <a:spcPct val="70000"/>
              </a:lnSpc>
              <a:spcBef>
                <a:spcPts val="750"/>
              </a:spcBef>
              <a:spcAft>
                <a:spcPts val="0"/>
              </a:spcAft>
              <a:buSzPts val="1695"/>
              <a:buChar char="•"/>
            </a:pPr>
            <a:r>
              <a:rPr lang="en-US" sz="1927" b="1" dirty="0">
                <a:latin typeface="Times New Roman" panose="02020603050405020304" pitchFamily="18" charset="0"/>
                <a:cs typeface="Times New Roman" panose="02020603050405020304" pitchFamily="18" charset="0"/>
              </a:rPr>
              <a:t>Support Vector Machines (SVM): </a:t>
            </a:r>
            <a:r>
              <a:rPr lang="en-US" sz="1927" dirty="0">
                <a:latin typeface="Times New Roman" panose="02020603050405020304" pitchFamily="18" charset="0"/>
                <a:cs typeface="Times New Roman" panose="02020603050405020304" pitchFamily="18" charset="0"/>
              </a:rPr>
              <a:t>SVMs are a popular choice for intrusion detection systems (IDS) due to their ability to effectively separate normal and malicious network traffic. They work by mapping data points to a high-dimensional space and identifying the optimal hyperplane that maximizes the margin between the classes.</a:t>
            </a:r>
          </a:p>
          <a:p>
            <a:pPr marL="457200" lvl="0" indent="-336232" algn="just" rtl="0">
              <a:lnSpc>
                <a:spcPct val="70000"/>
              </a:lnSpc>
              <a:spcBef>
                <a:spcPts val="750"/>
              </a:spcBef>
              <a:spcAft>
                <a:spcPts val="0"/>
              </a:spcAft>
              <a:buSzPts val="1695"/>
              <a:buChar char="•"/>
            </a:pPr>
            <a:endParaRPr lang="en-US" sz="1927"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sz="1927"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927" b="1" dirty="0">
                <a:latin typeface="Times New Roman" panose="02020603050405020304" pitchFamily="18" charset="0"/>
                <a:cs typeface="Times New Roman" panose="02020603050405020304" pitchFamily="18" charset="0"/>
              </a:rPr>
              <a:t>Random Forest: </a:t>
            </a:r>
            <a:r>
              <a:rPr lang="en-US" sz="1927" dirty="0">
                <a:latin typeface="Times New Roman" panose="02020603050405020304" pitchFamily="18" charset="0"/>
                <a:cs typeface="Times New Roman" panose="02020603050405020304" pitchFamily="18" charset="0"/>
              </a:rPr>
              <a:t>Random Forest is a popular ensemble learning algorithm that combines multiple decision trees to improve accuracy and reduce overfitting. It has been used for network intrusion detection and has shown promising results in detecting various types of network attacks.</a:t>
            </a:r>
            <a:endParaRPr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sz="1927" dirty="0">
              <a:latin typeface="Times New Roman" panose="02020603050405020304" pitchFamily="18" charset="0"/>
              <a:cs typeface="Times New Roman" panose="02020603050405020304" pitchFamily="18" charset="0"/>
            </a:endParaRPr>
          </a:p>
        </p:txBody>
      </p:sp>
      <p:sp>
        <p:nvSpPr>
          <p:cNvPr id="171" name="Google Shape;171;g22e7dadf846_0_74"/>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18</a:t>
            </a:fld>
            <a:endParaRPr/>
          </a:p>
        </p:txBody>
      </p:sp>
      <p:sp>
        <p:nvSpPr>
          <p:cNvPr id="2" name="TextBox 1">
            <a:extLst>
              <a:ext uri="{FF2B5EF4-FFF2-40B4-BE49-F238E27FC236}">
                <a16:creationId xmlns:a16="http://schemas.microsoft.com/office/drawing/2014/main" id="{AA48F0BB-C114-1F68-88EF-B7BB5A52C236}"/>
              </a:ext>
            </a:extLst>
          </p:cNvPr>
          <p:cNvSpPr txBox="1"/>
          <p:nvPr/>
        </p:nvSpPr>
        <p:spPr>
          <a:xfrm>
            <a:off x="609600" y="324465"/>
            <a:ext cx="2939845"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Models Used:</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2FAE07-3BAB-4061-43F2-09A6DAF69C48}"/>
              </a:ext>
            </a:extLst>
          </p:cNvPr>
          <p:cNvPicPr>
            <a:picLocks noChangeAspect="1"/>
          </p:cNvPicPr>
          <p:nvPr/>
        </p:nvPicPr>
        <p:blipFill>
          <a:blip r:embed="rId3"/>
          <a:stretch>
            <a:fillRect/>
          </a:stretch>
        </p:blipFill>
        <p:spPr>
          <a:xfrm>
            <a:off x="2182041" y="1995763"/>
            <a:ext cx="4586749" cy="1819877"/>
          </a:xfrm>
          <a:prstGeom prst="rect">
            <a:avLst/>
          </a:prstGeom>
        </p:spPr>
      </p:pic>
      <p:pic>
        <p:nvPicPr>
          <p:cNvPr id="6" name="Picture 5">
            <a:extLst>
              <a:ext uri="{FF2B5EF4-FFF2-40B4-BE49-F238E27FC236}">
                <a16:creationId xmlns:a16="http://schemas.microsoft.com/office/drawing/2014/main" id="{4FC84469-90C9-76CD-4EFA-782F6686C8CE}"/>
              </a:ext>
            </a:extLst>
          </p:cNvPr>
          <p:cNvPicPr>
            <a:picLocks noChangeAspect="1"/>
          </p:cNvPicPr>
          <p:nvPr/>
        </p:nvPicPr>
        <p:blipFill>
          <a:blip r:embed="rId4"/>
          <a:stretch>
            <a:fillRect/>
          </a:stretch>
        </p:blipFill>
        <p:spPr>
          <a:xfrm>
            <a:off x="2202556" y="4869958"/>
            <a:ext cx="4738888" cy="18198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9975AA-8A48-1440-449A-A31A81415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DA52D0C8-0329-E91A-8AFC-A6233B8A2420}"/>
              </a:ext>
            </a:extLst>
          </p:cNvPr>
          <p:cNvSpPr txBox="1"/>
          <p:nvPr/>
        </p:nvSpPr>
        <p:spPr>
          <a:xfrm>
            <a:off x="0" y="114321"/>
            <a:ext cx="9144000" cy="6652590"/>
          </a:xfrm>
          <a:prstGeom prst="rect">
            <a:avLst/>
          </a:prstGeom>
          <a:noFill/>
        </p:spPr>
        <p:txBody>
          <a:bodyPr wrap="square">
            <a:spAutoFit/>
          </a:bodyPr>
          <a:lstStyle/>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K-Nearest Neighbors (KNN): </a:t>
            </a:r>
            <a:r>
              <a:rPr lang="en-US" sz="1800" dirty="0">
                <a:latin typeface="Times New Roman" panose="02020603050405020304" pitchFamily="18" charset="0"/>
                <a:cs typeface="Times New Roman" panose="02020603050405020304" pitchFamily="18" charset="0"/>
              </a:rPr>
              <a:t>KNN is a non-parametric algorithm that is often used for classification tasks. It works by identifying the k-nearest neighbors of a data point and classifying it based on the majority class of its neighbors.</a:t>
            </a:r>
          </a:p>
          <a:p>
            <a:pPr marL="0" lvl="0" indent="0" algn="just" rtl="0">
              <a:lnSpc>
                <a:spcPct val="70000"/>
              </a:lnSpc>
              <a:spcBef>
                <a:spcPts val="75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Decision Trees:</a:t>
            </a:r>
            <a:r>
              <a:rPr lang="en-US" sz="1800" dirty="0">
                <a:latin typeface="Times New Roman" panose="02020603050405020304" pitchFamily="18" charset="0"/>
                <a:cs typeface="Times New Roman" panose="02020603050405020304" pitchFamily="18" charset="0"/>
              </a:rPr>
              <a:t> Decision trees are a simple and interpretable machine learning model that can be used for classification tasks. They work by recursively splitting the data into subsets based on the most informative feature.</a:t>
            </a:r>
          </a:p>
          <a:p>
            <a:pPr marL="457200" lvl="0" indent="-336232" algn="just" rtl="0">
              <a:lnSpc>
                <a:spcPct val="70000"/>
              </a:lnSpc>
              <a:spcBef>
                <a:spcPts val="750"/>
              </a:spcBef>
              <a:spcAft>
                <a:spcPts val="0"/>
              </a:spcAft>
              <a:buSzPts val="1695"/>
              <a:buChar char="•"/>
            </a:pPr>
            <a:endParaRPr lang="en-US"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Logistic regression: </a:t>
            </a:r>
            <a:r>
              <a:rPr lang="en-US" sz="1800" dirty="0">
                <a:latin typeface="Times New Roman" panose="02020603050405020304" pitchFamily="18" charset="0"/>
                <a:cs typeface="Times New Roman" panose="02020603050405020304" pitchFamily="18" charset="0"/>
              </a:rPr>
              <a:t>It is a commonly used statistical technique in machine learning for binary classification tasks. It can be used for analyzing darknet traffic by predicting whether a given network packet belongs to a legitimate or malicious traffic.</a:t>
            </a:r>
          </a:p>
        </p:txBody>
      </p:sp>
      <p:pic>
        <p:nvPicPr>
          <p:cNvPr id="8" name="Picture 7">
            <a:extLst>
              <a:ext uri="{FF2B5EF4-FFF2-40B4-BE49-F238E27FC236}">
                <a16:creationId xmlns:a16="http://schemas.microsoft.com/office/drawing/2014/main" id="{57E938F1-31B7-2087-3239-3245FCC7D766}"/>
              </a:ext>
            </a:extLst>
          </p:cNvPr>
          <p:cNvPicPr>
            <a:picLocks noChangeAspect="1"/>
          </p:cNvPicPr>
          <p:nvPr/>
        </p:nvPicPr>
        <p:blipFill>
          <a:blip r:embed="rId2"/>
          <a:stretch>
            <a:fillRect/>
          </a:stretch>
        </p:blipFill>
        <p:spPr>
          <a:xfrm>
            <a:off x="1862228" y="868908"/>
            <a:ext cx="4818343" cy="1825130"/>
          </a:xfrm>
          <a:prstGeom prst="rect">
            <a:avLst/>
          </a:prstGeom>
        </p:spPr>
      </p:pic>
      <p:pic>
        <p:nvPicPr>
          <p:cNvPr id="10" name="Picture 9">
            <a:extLst>
              <a:ext uri="{FF2B5EF4-FFF2-40B4-BE49-F238E27FC236}">
                <a16:creationId xmlns:a16="http://schemas.microsoft.com/office/drawing/2014/main" id="{B318C4D9-79D6-4206-24A4-52C6D922EB49}"/>
              </a:ext>
            </a:extLst>
          </p:cNvPr>
          <p:cNvPicPr>
            <a:picLocks noChangeAspect="1"/>
          </p:cNvPicPr>
          <p:nvPr/>
        </p:nvPicPr>
        <p:blipFill>
          <a:blip r:embed="rId3"/>
          <a:stretch>
            <a:fillRect/>
          </a:stretch>
        </p:blipFill>
        <p:spPr>
          <a:xfrm>
            <a:off x="217559" y="3903704"/>
            <a:ext cx="4053840" cy="1653540"/>
          </a:xfrm>
          <a:prstGeom prst="rect">
            <a:avLst/>
          </a:prstGeom>
        </p:spPr>
      </p:pic>
      <p:pic>
        <p:nvPicPr>
          <p:cNvPr id="12" name="Picture 11">
            <a:extLst>
              <a:ext uri="{FF2B5EF4-FFF2-40B4-BE49-F238E27FC236}">
                <a16:creationId xmlns:a16="http://schemas.microsoft.com/office/drawing/2014/main" id="{F3E64E06-4B4D-1224-0724-26287668FEEA}"/>
              </a:ext>
            </a:extLst>
          </p:cNvPr>
          <p:cNvPicPr>
            <a:picLocks noChangeAspect="1"/>
          </p:cNvPicPr>
          <p:nvPr/>
        </p:nvPicPr>
        <p:blipFill>
          <a:blip r:embed="rId4"/>
          <a:stretch>
            <a:fillRect/>
          </a:stretch>
        </p:blipFill>
        <p:spPr>
          <a:xfrm>
            <a:off x="4691751" y="4039294"/>
            <a:ext cx="3977640" cy="1539240"/>
          </a:xfrm>
          <a:prstGeom prst="rect">
            <a:avLst/>
          </a:prstGeom>
        </p:spPr>
      </p:pic>
    </p:spTree>
    <p:extLst>
      <p:ext uri="{BB962C8B-B14F-4D97-AF65-F5344CB8AC3E}">
        <p14:creationId xmlns:p14="http://schemas.microsoft.com/office/powerpoint/2010/main" val="25336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628F-C824-56B8-1ACF-A1F6BC864AAB}"/>
              </a:ext>
            </a:extLst>
          </p:cNvPr>
          <p:cNvSpPr>
            <a:spLocks noGrp="1"/>
          </p:cNvSpPr>
          <p:nvPr>
            <p:ph type="title"/>
          </p:nvPr>
        </p:nvSpPr>
        <p:spPr>
          <a:xfrm>
            <a:off x="805630" y="818585"/>
            <a:ext cx="2429182" cy="724516"/>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ABSTRACT :</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CD93E8E-728F-50F6-84C9-174894A7ECBA}"/>
              </a:ext>
            </a:extLst>
          </p:cNvPr>
          <p:cNvSpPr>
            <a:spLocks noGrp="1"/>
          </p:cNvSpPr>
          <p:nvPr>
            <p:ph type="body" idx="1"/>
          </p:nvPr>
        </p:nvSpPr>
        <p:spPr>
          <a:xfrm>
            <a:off x="628650" y="1540489"/>
            <a:ext cx="7886700" cy="4351338"/>
          </a:xfrm>
        </p:spPr>
        <p:txBody>
          <a:bodyPr>
            <a:normAutofit lnSpcReduction="1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Dark web also called as sinkholes, blackholes, network telescopes, and darknet is the environment and the most favourable platform for illegal activities due to hidden IP address and therefore counted as unused address space, which is not available for normal user, and the anonymous behaviour acts as catalyst for criminal or unauthorized behaviour conduction.</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It is very difficult to suddenly trace the location of malicious activity origin but by traffic analysis and understanding the patterns, suspicious activities including email communication, audio–video streaming, chatting P2P, browsing data, chatting, and voice over Internet protocol constitute the hidden world web traffic.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Several methods have been deployed to analysis and classify dark web network traffic.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The goal is to build a machine learning model that can accurately classify network traffic flows as either normal or malicious, based on the features extracted from the network traffic data.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This model can then be used in real-world network security applications to detect and prevent malicious activities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
        <p:nvSpPr>
          <p:cNvPr id="4" name="Slide Number Placeholder 3">
            <a:extLst>
              <a:ext uri="{FF2B5EF4-FFF2-40B4-BE49-F238E27FC236}">
                <a16:creationId xmlns:a16="http://schemas.microsoft.com/office/drawing/2014/main" id="{862B44FB-8F4E-843A-5B79-A1F22D30A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44900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g22e7dadf846_0_3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20</a:t>
            </a:fld>
            <a:endParaRPr/>
          </a:p>
        </p:txBody>
      </p:sp>
      <p:pic>
        <p:nvPicPr>
          <p:cNvPr id="145" name="Google Shape;145;g22e7dadf846_0_38"/>
          <p:cNvPicPr preferRelativeResize="0"/>
          <p:nvPr/>
        </p:nvPicPr>
        <p:blipFill>
          <a:blip r:embed="rId3">
            <a:alphaModFix/>
          </a:blip>
          <a:stretch>
            <a:fillRect/>
          </a:stretch>
        </p:blipFill>
        <p:spPr>
          <a:xfrm>
            <a:off x="6113487" y="136549"/>
            <a:ext cx="2981774" cy="1223825"/>
          </a:xfrm>
          <a:prstGeom prst="rect">
            <a:avLst/>
          </a:prstGeom>
          <a:noFill/>
          <a:ln>
            <a:noFill/>
          </a:ln>
        </p:spPr>
      </p:pic>
      <p:sp>
        <p:nvSpPr>
          <p:cNvPr id="6" name="TextBox 5">
            <a:extLst>
              <a:ext uri="{FF2B5EF4-FFF2-40B4-BE49-F238E27FC236}">
                <a16:creationId xmlns:a16="http://schemas.microsoft.com/office/drawing/2014/main" id="{52C04D3B-C6E8-2431-8CD4-CD671A5326F4}"/>
              </a:ext>
            </a:extLst>
          </p:cNvPr>
          <p:cNvSpPr txBox="1"/>
          <p:nvPr/>
        </p:nvSpPr>
        <p:spPr>
          <a:xfrm>
            <a:off x="141583" y="332962"/>
            <a:ext cx="5093109" cy="830997"/>
          </a:xfrm>
          <a:prstGeom prst="rect">
            <a:avLst/>
          </a:prstGeom>
          <a:noFill/>
        </p:spPr>
        <p:txBody>
          <a:bodyPr wrap="square" rtlCol="0">
            <a:spAutoFit/>
          </a:bodyPr>
          <a:lstStyle/>
          <a:p>
            <a:r>
              <a:rPr lang="en-IN" sz="2400" b="1" spc="10" dirty="0">
                <a:solidFill>
                  <a:srgbClr val="C00000"/>
                </a:solidFill>
                <a:effectLst/>
                <a:latin typeface="Times New Roman" panose="02020603050405020304" pitchFamily="18" charset="0"/>
                <a:ea typeface="Segoe UI" panose="020B0502040204020203" pitchFamily="34" charset="0"/>
                <a:cs typeface="Latha" panose="020B0604020202020204" pitchFamily="34" charset="0"/>
              </a:rPr>
              <a:t>Splitting the data &amp; Model Selection</a:t>
            </a:r>
            <a:endParaRPr lang="en-IN" sz="1800" b="1" spc="10" dirty="0">
              <a:solidFill>
                <a:srgbClr val="C00000"/>
              </a:solidFill>
              <a:latin typeface="Calibri" panose="020F0502020204030204" pitchFamily="34" charset="0"/>
              <a:ea typeface="Segoe UI" panose="020B0502040204020203" pitchFamily="34" charset="0"/>
              <a:cs typeface="Latha" panose="020B0604020202020204" pitchFamily="34" charset="0"/>
            </a:endParaRPr>
          </a:p>
          <a:p>
            <a:endParaRPr lang="en-IN" sz="2400" dirty="0">
              <a:solidFill>
                <a:srgbClr val="C00000"/>
              </a:solidFill>
            </a:endParaRPr>
          </a:p>
        </p:txBody>
      </p:sp>
      <p:sp>
        <p:nvSpPr>
          <p:cNvPr id="7" name="Rectangle 2">
            <a:extLst>
              <a:ext uri="{FF2B5EF4-FFF2-40B4-BE49-F238E27FC236}">
                <a16:creationId xmlns:a16="http://schemas.microsoft.com/office/drawing/2014/main" id="{3B0BDB96-8087-65BD-4034-664AA17B48E1}"/>
              </a:ext>
            </a:extLst>
          </p:cNvPr>
          <p:cNvSpPr>
            <a:spLocks noChangeArrowheads="1"/>
          </p:cNvSpPr>
          <p:nvPr/>
        </p:nvSpPr>
        <p:spPr bwMode="auto">
          <a:xfrm>
            <a:off x="103839" y="915367"/>
            <a:ext cx="89536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80% of the data is took for training &amp; 20% for testing.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Fitting the models.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RandomForestClassifier</a:t>
            </a: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gives the best accuracy of 97% compared to other models without any hyperparameter tuning.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4097" name="Picture 4">
            <a:extLst>
              <a:ext uri="{FF2B5EF4-FFF2-40B4-BE49-F238E27FC236}">
                <a16:creationId xmlns:a16="http://schemas.microsoft.com/office/drawing/2014/main" id="{BF29C542-9C8A-9031-C1BC-9E21F6808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333" y="2268351"/>
            <a:ext cx="4775041"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7524069-32E0-2D73-C29C-A3E9A63A0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39" y="4256083"/>
            <a:ext cx="3763869" cy="2601917"/>
          </a:xfrm>
          <a:prstGeom prst="rect">
            <a:avLst/>
          </a:prstGeom>
        </p:spPr>
      </p:pic>
      <p:sp>
        <p:nvSpPr>
          <p:cNvPr id="3" name="TextBox 2">
            <a:extLst>
              <a:ext uri="{FF2B5EF4-FFF2-40B4-BE49-F238E27FC236}">
                <a16:creationId xmlns:a16="http://schemas.microsoft.com/office/drawing/2014/main" id="{F5520DFA-912E-9202-BFA7-6AC64BD52218}"/>
              </a:ext>
            </a:extLst>
          </p:cNvPr>
          <p:cNvSpPr txBox="1"/>
          <p:nvPr/>
        </p:nvSpPr>
        <p:spPr>
          <a:xfrm>
            <a:off x="103839" y="3917529"/>
            <a:ext cx="223253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Confusion Matrix:</a:t>
            </a:r>
            <a:endParaRPr lang="en-IN"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DFE15-8269-B711-F22C-2572E0D435FC}"/>
              </a:ext>
            </a:extLst>
          </p:cNvPr>
          <p:cNvSpPr txBox="1"/>
          <p:nvPr/>
        </p:nvSpPr>
        <p:spPr>
          <a:xfrm>
            <a:off x="4186698" y="4377634"/>
            <a:ext cx="4542503" cy="2246769"/>
          </a:xfrm>
          <a:prstGeom prst="rect">
            <a:avLst/>
          </a:prstGeom>
          <a:noFill/>
        </p:spPr>
        <p:txBody>
          <a:bodyPr wrap="square" rtlCol="0">
            <a:spAutoFit/>
          </a:bodyPr>
          <a:lstStyle/>
          <a:p>
            <a:pPr algn="just"/>
            <a:r>
              <a:rPr lang="en-IN" sz="1800"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The </a:t>
            </a:r>
            <a:r>
              <a:rPr lang="en-IN" sz="1800" b="1"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confusion matrix </a:t>
            </a:r>
            <a:r>
              <a:rPr lang="en-IN" sz="1800"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shows that the model made 16718 true positive predictions, 364 false positive predictions, 444 false negative predictions, and 3097 true negative predictions. In this case, the model has high precision and recall for the positive class, but low precision and recall for the negative class.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6B88-EBA5-D9DF-C721-85B45F3706B8}"/>
              </a:ext>
            </a:extLst>
          </p:cNvPr>
          <p:cNvSpPr>
            <a:spLocks noGrp="1"/>
          </p:cNvSpPr>
          <p:nvPr>
            <p:ph type="title"/>
          </p:nvPr>
        </p:nvSpPr>
        <p:spPr>
          <a:xfrm>
            <a:off x="738649" y="695360"/>
            <a:ext cx="2527505" cy="807600"/>
          </a:xfrm>
        </p:spPr>
        <p:txBody>
          <a:bodyPr>
            <a:normAutofit fontScale="90000"/>
          </a:bodyPr>
          <a:lstStyle/>
          <a:p>
            <a:r>
              <a:rPr lang="en-IN" sz="2800" b="1"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Model Tuning </a:t>
            </a:r>
            <a:br>
              <a:rPr lang="en-IN" sz="2000" dirty="0">
                <a:solidFill>
                  <a:srgbClr val="C00000"/>
                </a:solidFill>
                <a:effectLst/>
                <a:latin typeface="Calibri" panose="020F0502020204030204" pitchFamily="34" charset="0"/>
                <a:ea typeface="Calibri" panose="020F0502020204030204" pitchFamily="34" charset="0"/>
                <a:cs typeface="Latha" panose="020B0604020202020204" pitchFamily="34" charset="0"/>
              </a:rPr>
            </a:br>
            <a:endParaRPr lang="en-IN" sz="2800" dirty="0">
              <a:solidFill>
                <a:srgbClr val="C00000"/>
              </a:solidFill>
            </a:endParaRPr>
          </a:p>
        </p:txBody>
      </p:sp>
      <p:sp>
        <p:nvSpPr>
          <p:cNvPr id="6" name="TextBox 5">
            <a:extLst>
              <a:ext uri="{FF2B5EF4-FFF2-40B4-BE49-F238E27FC236}">
                <a16:creationId xmlns:a16="http://schemas.microsoft.com/office/drawing/2014/main" id="{20EA47B7-F585-B064-4E87-A99B49683A4B}"/>
              </a:ext>
            </a:extLst>
          </p:cNvPr>
          <p:cNvSpPr txBox="1"/>
          <p:nvPr/>
        </p:nvSpPr>
        <p:spPr>
          <a:xfrm>
            <a:off x="274995" y="1981080"/>
            <a:ext cx="8594009" cy="405367"/>
          </a:xfrm>
          <a:prstGeom prst="rect">
            <a:avLst/>
          </a:prstGeom>
          <a:noFill/>
        </p:spPr>
        <p:txBody>
          <a:bodyPr wrap="square">
            <a:spAutoFit/>
          </a:bodyPr>
          <a:lstStyle/>
          <a:p>
            <a:pPr marL="0" marR="0">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Latha" panose="020B0604020202020204" pitchFamily="34" charset="0"/>
              </a:rPr>
              <a:t> Using hyperparameters for the models to find which models </a:t>
            </a:r>
            <a:r>
              <a:rPr lang="en-IN" sz="2000" dirty="0">
                <a:latin typeface="Times New Roman" panose="02020603050405020304" pitchFamily="18" charset="0"/>
                <a:ea typeface="Calibri" panose="020F0502020204030204" pitchFamily="34" charset="0"/>
                <a:cs typeface="Latha" panose="020B0604020202020204" pitchFamily="34" charset="0"/>
              </a:rPr>
              <a:t>give best accuracy.</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83E456D7-5790-CC0E-CFB1-8EF70BD38527}"/>
              </a:ext>
            </a:extLst>
          </p:cNvPr>
          <p:cNvPicPr>
            <a:picLocks noChangeAspect="1"/>
          </p:cNvPicPr>
          <p:nvPr/>
        </p:nvPicPr>
        <p:blipFill>
          <a:blip r:embed="rId2"/>
          <a:stretch>
            <a:fillRect/>
          </a:stretch>
        </p:blipFill>
        <p:spPr>
          <a:xfrm>
            <a:off x="130041" y="3143470"/>
            <a:ext cx="3782582" cy="3526136"/>
          </a:xfrm>
          <a:prstGeom prst="rect">
            <a:avLst/>
          </a:prstGeom>
        </p:spPr>
      </p:pic>
      <p:pic>
        <p:nvPicPr>
          <p:cNvPr id="8" name="Picture 7">
            <a:extLst>
              <a:ext uri="{FF2B5EF4-FFF2-40B4-BE49-F238E27FC236}">
                <a16:creationId xmlns:a16="http://schemas.microsoft.com/office/drawing/2014/main" id="{D6EE6284-5502-C362-4AF1-32DD305B362C}"/>
              </a:ext>
            </a:extLst>
          </p:cNvPr>
          <p:cNvPicPr>
            <a:picLocks noChangeAspect="1"/>
          </p:cNvPicPr>
          <p:nvPr/>
        </p:nvPicPr>
        <p:blipFill>
          <a:blip r:embed="rId3"/>
          <a:stretch>
            <a:fillRect/>
          </a:stretch>
        </p:blipFill>
        <p:spPr>
          <a:xfrm>
            <a:off x="4243480" y="2386447"/>
            <a:ext cx="3573166" cy="4280394"/>
          </a:xfrm>
          <a:prstGeom prst="rect">
            <a:avLst/>
          </a:prstGeom>
        </p:spPr>
      </p:pic>
      <p:pic>
        <p:nvPicPr>
          <p:cNvPr id="1026" name="Picture 2" descr="Hyperparameter tuning for ML models | Ubuntu">
            <a:extLst>
              <a:ext uri="{FF2B5EF4-FFF2-40B4-BE49-F238E27FC236}">
                <a16:creationId xmlns:a16="http://schemas.microsoft.com/office/drawing/2014/main" id="{7F284CE7-04CF-27D3-8DB2-34F4F8353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64" t="12781" r="7993" b="9352"/>
          <a:stretch/>
        </p:blipFill>
        <p:spPr bwMode="auto">
          <a:xfrm>
            <a:off x="5113696" y="283973"/>
            <a:ext cx="3755308" cy="160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0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A6EA92-1FF3-295F-6A5D-BAD12E2728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a:extLst>
              <a:ext uri="{FF2B5EF4-FFF2-40B4-BE49-F238E27FC236}">
                <a16:creationId xmlns:a16="http://schemas.microsoft.com/office/drawing/2014/main" id="{5EBBA269-CA29-5C47-756B-C578518A0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679" y="3784671"/>
            <a:ext cx="6356864" cy="28075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15AEC0B-BC13-D94D-1C2B-A3D76B81D64D}"/>
              </a:ext>
            </a:extLst>
          </p:cNvPr>
          <p:cNvSpPr txBox="1"/>
          <p:nvPr/>
        </p:nvSpPr>
        <p:spPr>
          <a:xfrm>
            <a:off x="457198" y="1525623"/>
            <a:ext cx="7959827" cy="2148602"/>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Latha" panose="020B0604020202020204" pitchFamily="34" charset="0"/>
              </a:rPr>
              <a:t>After using hyperparameter tuning for all models </a:t>
            </a:r>
            <a:r>
              <a:rPr lang="en-IN" sz="2000" spc="10" dirty="0" err="1">
                <a:effectLst/>
                <a:latin typeface="Times New Roman" panose="02020603050405020304" pitchFamily="18" charset="0"/>
                <a:ea typeface="Segoe UI" panose="020B0502040204020203" pitchFamily="34" charset="0"/>
                <a:cs typeface="Latha" panose="020B0604020202020204" pitchFamily="34" charset="0"/>
              </a:rPr>
              <a:t>RandomForestClassifier</a:t>
            </a:r>
            <a:r>
              <a:rPr lang="en-IN" sz="2000" spc="10" dirty="0">
                <a:effectLst/>
                <a:latin typeface="Times New Roman" panose="02020603050405020304" pitchFamily="18" charset="0"/>
                <a:ea typeface="Segoe UI" panose="020B0502040204020203" pitchFamily="34" charset="0"/>
                <a:cs typeface="Latha" panose="020B0604020202020204" pitchFamily="34" charset="0"/>
              </a:rPr>
              <a:t>() gives the best accuracy of 96%.</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Random Forest machine learning model has shown promising results in detecting various types of network attacks with an accuracy of 96%. This high accuracy rate makes Random Forest a strong candidate for network intrusion detection and network security applications.</a:t>
            </a:r>
          </a:p>
        </p:txBody>
      </p:sp>
      <p:pic>
        <p:nvPicPr>
          <p:cNvPr id="8" name="Picture 2" descr="Hyperparameter tuning for ML models | Ubuntu">
            <a:extLst>
              <a:ext uri="{FF2B5EF4-FFF2-40B4-BE49-F238E27FC236}">
                <a16:creationId xmlns:a16="http://schemas.microsoft.com/office/drawing/2014/main" id="{E2C17286-94E7-E35E-95FA-C83819EEC6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4" t="12781" r="7993" b="9352"/>
          <a:stretch/>
        </p:blipFill>
        <p:spPr bwMode="auto">
          <a:xfrm>
            <a:off x="5584723" y="136524"/>
            <a:ext cx="3280846" cy="13991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F49DB0-DC40-6066-7490-4987E8DD4C94}"/>
              </a:ext>
            </a:extLst>
          </p:cNvPr>
          <p:cNvSpPr txBox="1"/>
          <p:nvPr/>
        </p:nvSpPr>
        <p:spPr>
          <a:xfrm>
            <a:off x="540774" y="953512"/>
            <a:ext cx="2369575" cy="46166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Best Model:</a:t>
            </a:r>
          </a:p>
        </p:txBody>
      </p:sp>
    </p:spTree>
    <p:extLst>
      <p:ext uri="{BB962C8B-B14F-4D97-AF65-F5344CB8AC3E}">
        <p14:creationId xmlns:p14="http://schemas.microsoft.com/office/powerpoint/2010/main" val="382988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23</a:t>
            </a:fld>
            <a:endParaRPr/>
          </a:p>
        </p:txBody>
      </p:sp>
      <p:sp>
        <p:nvSpPr>
          <p:cNvPr id="198" name="Google Shape;198;p6"/>
          <p:cNvSpPr txBox="1">
            <a:spLocks noGrp="1"/>
          </p:cNvSpPr>
          <p:nvPr>
            <p:ph type="title"/>
          </p:nvPr>
        </p:nvSpPr>
        <p:spPr>
          <a:xfrm>
            <a:off x="652115" y="622455"/>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dirty="0">
                <a:solidFill>
                  <a:srgbClr val="A50021"/>
                </a:solidFill>
                <a:latin typeface="Times New Roman"/>
                <a:ea typeface="Times New Roman"/>
                <a:cs typeface="Times New Roman"/>
                <a:sym typeface="Times New Roman"/>
              </a:rPr>
              <a:t>Results and Discussion</a:t>
            </a:r>
            <a:endParaRPr dirty="0"/>
          </a:p>
        </p:txBody>
      </p:sp>
      <p:sp>
        <p:nvSpPr>
          <p:cNvPr id="3" name="TextBox 2">
            <a:extLst>
              <a:ext uri="{FF2B5EF4-FFF2-40B4-BE49-F238E27FC236}">
                <a16:creationId xmlns:a16="http://schemas.microsoft.com/office/drawing/2014/main" id="{692E41ED-9B6C-0F68-1F00-C33E8EEF7ABD}"/>
              </a:ext>
            </a:extLst>
          </p:cNvPr>
          <p:cNvSpPr txBox="1"/>
          <p:nvPr/>
        </p:nvSpPr>
        <p:spPr>
          <a:xfrm>
            <a:off x="652115" y="1475184"/>
            <a:ext cx="8236246"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machine learning model has shown promising results in detecting various types of network attacks with an accuracy of 96%.</a:t>
            </a:r>
          </a:p>
          <a:p>
            <a:pPr marL="342900" indent="-342900" algn="just">
              <a:buFont typeface="Arial" panose="020B0604020202020204" pitchFamily="34" charset="0"/>
              <a:buChar char="•"/>
            </a:pPr>
            <a:r>
              <a:rPr lang="en-IN" sz="2000" spc="10" dirty="0">
                <a:latin typeface="Times New Roman" panose="02020603050405020304" pitchFamily="18" charset="0"/>
                <a:ea typeface="Segoe UI" panose="020B0502040204020203" pitchFamily="34" charset="0"/>
                <a:cs typeface="Latha" panose="020B0604020202020204" pitchFamily="34" charset="0"/>
              </a:rPr>
              <a:t>I</a:t>
            </a:r>
            <a:r>
              <a:rPr lang="en-IN" sz="2000" spc="10" dirty="0">
                <a:effectLst/>
                <a:latin typeface="Times New Roman" panose="02020603050405020304" pitchFamily="18" charset="0"/>
                <a:ea typeface="Segoe UI" panose="020B0502040204020203" pitchFamily="34" charset="0"/>
                <a:cs typeface="Latha" panose="020B0604020202020204" pitchFamily="34" charset="0"/>
              </a:rPr>
              <a:t>t has been found been found that P2P has the most traffic in a benign network; Chat, File Transfer, Video Streaming has the most traffic in malicious sites.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endParaRPr lang="en-IN" sz="2000" dirty="0"/>
          </a:p>
        </p:txBody>
      </p:sp>
      <p:pic>
        <p:nvPicPr>
          <p:cNvPr id="4" name="Picture 3">
            <a:extLst>
              <a:ext uri="{FF2B5EF4-FFF2-40B4-BE49-F238E27FC236}">
                <a16:creationId xmlns:a16="http://schemas.microsoft.com/office/drawing/2014/main" id="{B269C4CF-C9A3-26CD-C030-AED40D9A2D12}"/>
              </a:ext>
            </a:extLst>
          </p:cNvPr>
          <p:cNvPicPr>
            <a:picLocks noChangeAspect="1"/>
          </p:cNvPicPr>
          <p:nvPr/>
        </p:nvPicPr>
        <p:blipFill>
          <a:blip r:embed="rId3"/>
          <a:stretch>
            <a:fillRect/>
          </a:stretch>
        </p:blipFill>
        <p:spPr>
          <a:xfrm>
            <a:off x="7834925" y="186072"/>
            <a:ext cx="1151762" cy="1151762"/>
          </a:xfrm>
          <a:prstGeom prst="rect">
            <a:avLst/>
          </a:prstGeom>
        </p:spPr>
      </p:pic>
      <p:graphicFrame>
        <p:nvGraphicFramePr>
          <p:cNvPr id="2" name="Table 1">
            <a:extLst>
              <a:ext uri="{FF2B5EF4-FFF2-40B4-BE49-F238E27FC236}">
                <a16:creationId xmlns:a16="http://schemas.microsoft.com/office/drawing/2014/main" id="{69DBE6F9-E58A-1017-7BCB-D8BCFF8F5BF4}"/>
              </a:ext>
            </a:extLst>
          </p:cNvPr>
          <p:cNvGraphicFramePr>
            <a:graphicFrameLocks noGrp="1"/>
          </p:cNvGraphicFramePr>
          <p:nvPr>
            <p:extLst>
              <p:ext uri="{D42A27DB-BD31-4B8C-83A1-F6EECF244321}">
                <p14:modId xmlns:p14="http://schemas.microsoft.com/office/powerpoint/2010/main" val="797288915"/>
              </p:ext>
            </p:extLst>
          </p:nvPr>
        </p:nvGraphicFramePr>
        <p:xfrm>
          <a:off x="948800" y="3845921"/>
          <a:ext cx="7821573" cy="1938992"/>
        </p:xfrm>
        <a:graphic>
          <a:graphicData uri="http://schemas.openxmlformats.org/drawingml/2006/table">
            <a:tbl>
              <a:tblPr firstRow="1" firstCol="1" bandRow="1">
                <a:tableStyleId>{5C22544A-7EE6-4342-B048-85BDC9FD1C3A}</a:tableStyleId>
              </a:tblPr>
              <a:tblGrid>
                <a:gridCol w="2606701">
                  <a:extLst>
                    <a:ext uri="{9D8B030D-6E8A-4147-A177-3AD203B41FA5}">
                      <a16:colId xmlns:a16="http://schemas.microsoft.com/office/drawing/2014/main" val="772883388"/>
                    </a:ext>
                  </a:extLst>
                </a:gridCol>
                <a:gridCol w="2607436">
                  <a:extLst>
                    <a:ext uri="{9D8B030D-6E8A-4147-A177-3AD203B41FA5}">
                      <a16:colId xmlns:a16="http://schemas.microsoft.com/office/drawing/2014/main" val="3044530550"/>
                    </a:ext>
                  </a:extLst>
                </a:gridCol>
                <a:gridCol w="2607436">
                  <a:extLst>
                    <a:ext uri="{9D8B030D-6E8A-4147-A177-3AD203B41FA5}">
                      <a16:colId xmlns:a16="http://schemas.microsoft.com/office/drawing/2014/main" val="3011733731"/>
                    </a:ext>
                  </a:extLst>
                </a:gridCol>
              </a:tblGrid>
              <a:tr h="327177">
                <a:tc>
                  <a:txBody>
                    <a:bodyPr/>
                    <a:lstStyle/>
                    <a:p>
                      <a:pPr marL="0" marR="0" algn="ctr">
                        <a:lnSpc>
                          <a:spcPct val="107000"/>
                        </a:lnSpc>
                        <a:spcBef>
                          <a:spcPts val="0"/>
                        </a:spcBef>
                        <a:spcAft>
                          <a:spcPts val="0"/>
                        </a:spcAft>
                      </a:pPr>
                      <a:r>
                        <a:rPr lang="en-IN" sz="1400" spc="10">
                          <a:effectLst/>
                        </a:rPr>
                        <a:t>Model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Accuracy Before Tuning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Accuracy After Tuning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149623911"/>
                  </a:ext>
                </a:extLst>
              </a:tr>
              <a:tr h="315142">
                <a:tc>
                  <a:txBody>
                    <a:bodyPr/>
                    <a:lstStyle/>
                    <a:p>
                      <a:pPr marL="0" marR="0" algn="ctr">
                        <a:lnSpc>
                          <a:spcPct val="107000"/>
                        </a:lnSpc>
                        <a:spcBef>
                          <a:spcPts val="0"/>
                        </a:spcBef>
                        <a:spcAft>
                          <a:spcPts val="0"/>
                        </a:spcAft>
                      </a:pPr>
                      <a:r>
                        <a:rPr lang="en-IN" sz="1400" spc="10">
                          <a:effectLst/>
                        </a:rPr>
                        <a:t>Random Forest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dirty="0">
                          <a:effectLst/>
                        </a:rPr>
                        <a:t>97%</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96%</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04103502"/>
                  </a:ext>
                </a:extLst>
              </a:tr>
              <a:tr h="327177">
                <a:tc>
                  <a:txBody>
                    <a:bodyPr/>
                    <a:lstStyle/>
                    <a:p>
                      <a:pPr marL="0" marR="0" algn="ctr">
                        <a:lnSpc>
                          <a:spcPct val="107000"/>
                        </a:lnSpc>
                        <a:spcBef>
                          <a:spcPts val="0"/>
                        </a:spcBef>
                        <a:spcAft>
                          <a:spcPts val="0"/>
                        </a:spcAft>
                      </a:pPr>
                      <a:r>
                        <a:rPr lang="en-IN" sz="1400" spc="10">
                          <a:effectLst/>
                        </a:rPr>
                        <a:t>SVM</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707184851"/>
                  </a:ext>
                </a:extLst>
              </a:tr>
              <a:tr h="327177">
                <a:tc>
                  <a:txBody>
                    <a:bodyPr/>
                    <a:lstStyle/>
                    <a:p>
                      <a:pPr marL="0" marR="0" algn="ctr">
                        <a:lnSpc>
                          <a:spcPct val="107000"/>
                        </a:lnSpc>
                        <a:spcBef>
                          <a:spcPts val="0"/>
                        </a:spcBef>
                        <a:spcAft>
                          <a:spcPts val="0"/>
                        </a:spcAft>
                      </a:pPr>
                      <a:r>
                        <a:rPr lang="en-IN" sz="1400" spc="10">
                          <a:effectLst/>
                        </a:rPr>
                        <a:t>KNN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964493890"/>
                  </a:ext>
                </a:extLst>
              </a:tr>
              <a:tr h="315142">
                <a:tc>
                  <a:txBody>
                    <a:bodyPr/>
                    <a:lstStyle/>
                    <a:p>
                      <a:pPr marL="0" marR="0" algn="ctr">
                        <a:lnSpc>
                          <a:spcPct val="107000"/>
                        </a:lnSpc>
                        <a:spcBef>
                          <a:spcPts val="0"/>
                        </a:spcBef>
                        <a:spcAft>
                          <a:spcPts val="0"/>
                        </a:spcAft>
                      </a:pPr>
                      <a:r>
                        <a:rPr lang="en-IN" sz="1400" spc="10">
                          <a:effectLst/>
                        </a:rPr>
                        <a:t>Decision Tree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867054353"/>
                  </a:ext>
                </a:extLst>
              </a:tr>
              <a:tr h="327177">
                <a:tc>
                  <a:txBody>
                    <a:bodyPr/>
                    <a:lstStyle/>
                    <a:p>
                      <a:pPr marL="0" marR="0" algn="ctr">
                        <a:lnSpc>
                          <a:spcPct val="107000"/>
                        </a:lnSpc>
                        <a:spcBef>
                          <a:spcPts val="0"/>
                        </a:spcBef>
                        <a:spcAft>
                          <a:spcPts val="0"/>
                        </a:spcAft>
                      </a:pPr>
                      <a:r>
                        <a:rPr lang="en-IN" sz="1400" spc="10">
                          <a:effectLst/>
                        </a:rPr>
                        <a:t>Logistic Regression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dirty="0">
                          <a:effectLst/>
                        </a:rPr>
                        <a:t>90%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631639726"/>
                  </a:ext>
                </a:extLst>
              </a:tr>
            </a:tbl>
          </a:graphicData>
        </a:graphic>
      </p:graphicFrame>
      <p:sp>
        <p:nvSpPr>
          <p:cNvPr id="5" name="Rectangle 2">
            <a:extLst>
              <a:ext uri="{FF2B5EF4-FFF2-40B4-BE49-F238E27FC236}">
                <a16:creationId xmlns:a16="http://schemas.microsoft.com/office/drawing/2014/main" id="{1D4B7109-573C-9F07-04F7-A5AC6B612438}"/>
              </a:ext>
            </a:extLst>
          </p:cNvPr>
          <p:cNvSpPr>
            <a:spLocks noChangeArrowheads="1"/>
          </p:cNvSpPr>
          <p:nvPr/>
        </p:nvSpPr>
        <p:spPr bwMode="auto">
          <a:xfrm>
            <a:off x="879341" y="3303094"/>
            <a:ext cx="18197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Accuracy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573E658-5975-5CD0-9396-9DD11466EEC9}"/>
              </a:ext>
            </a:extLst>
          </p:cNvPr>
          <p:cNvSpPr>
            <a:spLocks noChangeArrowheads="1"/>
          </p:cNvSpPr>
          <p:nvPr/>
        </p:nvSpPr>
        <p:spPr bwMode="auto">
          <a:xfrm>
            <a:off x="948800" y="5121038"/>
            <a:ext cx="769438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Random Forest Classifier</a:t>
            </a: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has performed the best for unknown test 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09C6-A4FE-5896-171E-1C3483760243}"/>
              </a:ext>
            </a:extLst>
          </p:cNvPr>
          <p:cNvSpPr>
            <a:spLocks noGrp="1"/>
          </p:cNvSpPr>
          <p:nvPr>
            <p:ph type="title"/>
          </p:nvPr>
        </p:nvSpPr>
        <p:spPr>
          <a:xfrm>
            <a:off x="628651" y="1161539"/>
            <a:ext cx="2724149" cy="677093"/>
          </a:xfrm>
        </p:spPr>
        <p:txBody>
          <a:bodyPr/>
          <a:lstStyle/>
          <a:p>
            <a:r>
              <a:rPr lang="en-US" b="1" dirty="0">
                <a:solidFill>
                  <a:srgbClr val="C00000"/>
                </a:solidFill>
                <a:latin typeface="Times New Roman" panose="02020603050405020304" pitchFamily="18" charset="0"/>
                <a:cs typeface="Times New Roman" panose="02020603050405020304" pitchFamily="18" charset="0"/>
              </a:rPr>
              <a:t>Future Work:</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CC0376-898C-8519-7D85-35E360B76ACA}"/>
              </a:ext>
            </a:extLst>
          </p:cNvPr>
          <p:cNvSpPr>
            <a:spLocks noGrp="1"/>
          </p:cNvSpPr>
          <p:nvPr>
            <p:ph type="body" idx="1"/>
          </p:nvPr>
        </p:nvSpPr>
        <p:spPr>
          <a:xfrm>
            <a:off x="628650" y="2335365"/>
            <a:ext cx="8318705" cy="1892301"/>
          </a:xfrm>
        </p:spPr>
        <p:txBody>
          <a:bodyPr>
            <a:normAutofit fontScale="92500"/>
          </a:bodyPr>
          <a:lstStyle/>
          <a:p>
            <a:r>
              <a:rPr lang="en-US" sz="2400" dirty="0">
                <a:latin typeface="Times New Roman" panose="02020603050405020304" pitchFamily="18" charset="0"/>
                <a:cs typeface="Times New Roman" panose="02020603050405020304" pitchFamily="18" charset="0"/>
              </a:rPr>
              <a:t>The project has been developed to accurately classify traffic into different categories.</a:t>
            </a:r>
          </a:p>
          <a:p>
            <a:r>
              <a:rPr lang="en-US" sz="2400" dirty="0">
                <a:latin typeface="Times New Roman" panose="02020603050405020304" pitchFamily="18" charset="0"/>
                <a:cs typeface="Times New Roman" panose="02020603050405020304" pitchFamily="18" charset="0"/>
              </a:rPr>
              <a:t>Further analysis and experimentation will be done to determine the model's performance on different datasets and under different conditions, and to optimize its hyperparameters for better accuracy.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D27324-A751-6B87-3E84-6E4C30C23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a:extLst>
              <a:ext uri="{FF2B5EF4-FFF2-40B4-BE49-F238E27FC236}">
                <a16:creationId xmlns:a16="http://schemas.microsoft.com/office/drawing/2014/main" id="{FEC92B34-4C57-42B3-341D-B97F97FE8C53}"/>
              </a:ext>
            </a:extLst>
          </p:cNvPr>
          <p:cNvPicPr>
            <a:picLocks noChangeAspect="1"/>
          </p:cNvPicPr>
          <p:nvPr/>
        </p:nvPicPr>
        <p:blipFill>
          <a:blip r:embed="rId2"/>
          <a:stretch>
            <a:fillRect/>
          </a:stretch>
        </p:blipFill>
        <p:spPr>
          <a:xfrm>
            <a:off x="7040815" y="386323"/>
            <a:ext cx="1700676" cy="1700676"/>
          </a:xfrm>
          <a:prstGeom prst="rect">
            <a:avLst/>
          </a:prstGeom>
        </p:spPr>
      </p:pic>
    </p:spTree>
    <p:extLst>
      <p:ext uri="{BB962C8B-B14F-4D97-AF65-F5344CB8AC3E}">
        <p14:creationId xmlns:p14="http://schemas.microsoft.com/office/powerpoint/2010/main" val="45001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25</a:t>
            </a:fld>
            <a:endParaRPr/>
          </a:p>
        </p:txBody>
      </p:sp>
      <p:sp>
        <p:nvSpPr>
          <p:cNvPr id="216" name="Google Shape;216;p9"/>
          <p:cNvSpPr txBox="1">
            <a:spLocks noGrp="1"/>
          </p:cNvSpPr>
          <p:nvPr>
            <p:ph type="title"/>
          </p:nvPr>
        </p:nvSpPr>
        <p:spPr>
          <a:xfrm>
            <a:off x="661947" y="176123"/>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a:solidFill>
                  <a:srgbClr val="A50021"/>
                </a:solidFill>
                <a:latin typeface="Times New Roman"/>
                <a:ea typeface="Times New Roman"/>
                <a:cs typeface="Times New Roman"/>
                <a:sym typeface="Times New Roman"/>
              </a:rPr>
              <a:t>References</a:t>
            </a:r>
            <a:endParaRPr/>
          </a:p>
        </p:txBody>
      </p:sp>
      <p:sp>
        <p:nvSpPr>
          <p:cNvPr id="2" name="TextBox 1">
            <a:extLst>
              <a:ext uri="{FF2B5EF4-FFF2-40B4-BE49-F238E27FC236}">
                <a16:creationId xmlns:a16="http://schemas.microsoft.com/office/drawing/2014/main" id="{FD86147B-1686-7856-5FC8-CBB21086AD4D}"/>
              </a:ext>
            </a:extLst>
          </p:cNvPr>
          <p:cNvSpPr txBox="1"/>
          <p:nvPr/>
        </p:nvSpPr>
        <p:spPr>
          <a:xfrm>
            <a:off x="661947" y="1245767"/>
            <a:ext cx="8181053" cy="4917372"/>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Lombardi, M.; Pascale, 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Santaniello</a:t>
            </a:r>
            <a:r>
              <a:rPr lang="en-IN" sz="1800" dirty="0">
                <a:effectLst/>
                <a:latin typeface="Times New Roman" panose="02020603050405020304" pitchFamily="18" charset="0"/>
                <a:ea typeface="Calibri" panose="020F0502020204030204" pitchFamily="34" charset="0"/>
                <a:cs typeface="Mangal" panose="02040503050203030202" pitchFamily="18" charset="0"/>
              </a:rPr>
              <a:t>, D. Internet of Things: A General Overview between Architectures, Protocols and Applications. Information 2021, 12, 87.</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D. Singh, A. Shukla, and M.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Sajwan</a:t>
            </a:r>
            <a:r>
              <a:rPr lang="en-IN" sz="1800" dirty="0">
                <a:effectLst/>
                <a:latin typeface="Times New Roman" panose="02020603050405020304" pitchFamily="18" charset="0"/>
                <a:ea typeface="Calibri" panose="020F0502020204030204" pitchFamily="34" charset="0"/>
                <a:cs typeface="Mangal" panose="02040503050203030202" pitchFamily="18" charset="0"/>
              </a:rPr>
              <a:t>, “Deep transfer learning framework for the identification of malicious activities to combat cyberattack,” Future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Gener</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Comput</a:t>
            </a:r>
            <a:r>
              <a:rPr lang="en-IN" sz="1800" dirty="0">
                <a:effectLst/>
                <a:latin typeface="Times New Roman" panose="02020603050405020304" pitchFamily="18" charset="0"/>
                <a:ea typeface="Calibri" panose="020F0502020204030204" pitchFamily="34" charset="0"/>
                <a:cs typeface="Mangal" panose="02040503050203030202" pitchFamily="18" charset="0"/>
              </a:rPr>
              <a:t>. Syst., vol. 125, pp. 687–697, Dec. 2021, doi:10.1016/j.future.2021.07.015.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L. A.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Iliadis</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Kaifas</a:t>
            </a:r>
            <a:r>
              <a:rPr lang="en-IN" sz="1800" dirty="0">
                <a:effectLst/>
                <a:latin typeface="Times New Roman" panose="02020603050405020304" pitchFamily="18" charset="0"/>
                <a:ea typeface="Calibri" panose="020F0502020204030204" pitchFamily="34" charset="0"/>
                <a:cs typeface="Mangal" panose="02040503050203030202" pitchFamily="18" charset="0"/>
              </a:rPr>
              <a:t>, “Darknet Traffic Classification using Machine Learning Techniques,” in 2021 10th International Conference on Modern Circuits and Systems Technologies (MOCAST), Jul. 2021, pp. 1–4.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doi</a:t>
            </a:r>
            <a:r>
              <a:rPr lang="en-IN" sz="1800" dirty="0">
                <a:effectLst/>
                <a:latin typeface="Times New Roman" panose="02020603050405020304" pitchFamily="18" charset="0"/>
                <a:ea typeface="Calibri" panose="020F0502020204030204" pitchFamily="34" charset="0"/>
                <a:cs typeface="Mangal" panose="02040503050203030202" pitchFamily="18" charset="0"/>
              </a:rPr>
              <a:t>: 10.1109/MOCAST52088.2021.9493386.</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Thorat</a:t>
            </a:r>
            <a:r>
              <a:rPr lang="en-IN" sz="1800" dirty="0">
                <a:effectLst/>
                <a:latin typeface="Times New Roman" panose="02020603050405020304" pitchFamily="18" charset="0"/>
                <a:ea typeface="Calibri" panose="020F0502020204030204" pitchFamily="34" charset="0"/>
                <a:cs typeface="Mangal" panose="02040503050203030202" pitchFamily="18" charset="0"/>
              </a:rPr>
              <a:t>, S. Thakur, and A. Yadav, “Categorization of Illegal Activities on Dark Web using Classification,” vol. 07, no. 05, p. 6, 2020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P. Friedrich, “CIC-Darknet2020 Internet Traffic,” Sep. 24, 2020. https://www.kaggle.com/peterfriedrich1/cicdarknet2020-internet-traffic (accessed Aug. 20, 2021)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0442-F7EC-50C8-13C6-5B963E230721}"/>
              </a:ext>
            </a:extLst>
          </p:cNvPr>
          <p:cNvSpPr>
            <a:spLocks noGrp="1"/>
          </p:cNvSpPr>
          <p:nvPr>
            <p:ph type="title"/>
          </p:nvPr>
        </p:nvSpPr>
        <p:spPr>
          <a:xfrm>
            <a:off x="628650" y="365126"/>
            <a:ext cx="2458679" cy="441119"/>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Work Log:</a:t>
            </a:r>
            <a:endParaRPr lang="en-IN"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EF2BF94-162B-EE75-29D6-CD8AFFD50FD2}"/>
              </a:ext>
            </a:extLst>
          </p:cNvPr>
          <p:cNvGraphicFramePr>
            <a:graphicFrameLocks noGrp="1"/>
          </p:cNvGraphicFramePr>
          <p:nvPr>
            <p:extLst>
              <p:ext uri="{D42A27DB-BD31-4B8C-83A1-F6EECF244321}">
                <p14:modId xmlns:p14="http://schemas.microsoft.com/office/powerpoint/2010/main" val="1709130633"/>
              </p:ext>
            </p:extLst>
          </p:nvPr>
        </p:nvGraphicFramePr>
        <p:xfrm>
          <a:off x="176980" y="1002889"/>
          <a:ext cx="8790039" cy="5489985"/>
        </p:xfrm>
        <a:graphic>
          <a:graphicData uri="http://schemas.openxmlformats.org/drawingml/2006/table">
            <a:tbl>
              <a:tblPr firstRow="1" firstCol="1" bandRow="1">
                <a:tableStyleId>{5C22544A-7EE6-4342-B048-85BDC9FD1C3A}</a:tableStyleId>
              </a:tblPr>
              <a:tblGrid>
                <a:gridCol w="1208788">
                  <a:extLst>
                    <a:ext uri="{9D8B030D-6E8A-4147-A177-3AD203B41FA5}">
                      <a16:colId xmlns:a16="http://schemas.microsoft.com/office/drawing/2014/main" val="1942599769"/>
                    </a:ext>
                  </a:extLst>
                </a:gridCol>
                <a:gridCol w="903011">
                  <a:extLst>
                    <a:ext uri="{9D8B030D-6E8A-4147-A177-3AD203B41FA5}">
                      <a16:colId xmlns:a16="http://schemas.microsoft.com/office/drawing/2014/main" val="1870602850"/>
                    </a:ext>
                  </a:extLst>
                </a:gridCol>
                <a:gridCol w="1386527">
                  <a:extLst>
                    <a:ext uri="{9D8B030D-6E8A-4147-A177-3AD203B41FA5}">
                      <a16:colId xmlns:a16="http://schemas.microsoft.com/office/drawing/2014/main" val="851498726"/>
                    </a:ext>
                  </a:extLst>
                </a:gridCol>
                <a:gridCol w="1047055">
                  <a:extLst>
                    <a:ext uri="{9D8B030D-6E8A-4147-A177-3AD203B41FA5}">
                      <a16:colId xmlns:a16="http://schemas.microsoft.com/office/drawing/2014/main" val="1062492605"/>
                    </a:ext>
                  </a:extLst>
                </a:gridCol>
                <a:gridCol w="1416853">
                  <a:extLst>
                    <a:ext uri="{9D8B030D-6E8A-4147-A177-3AD203B41FA5}">
                      <a16:colId xmlns:a16="http://schemas.microsoft.com/office/drawing/2014/main" val="3928837970"/>
                    </a:ext>
                  </a:extLst>
                </a:gridCol>
                <a:gridCol w="1164985">
                  <a:extLst>
                    <a:ext uri="{9D8B030D-6E8A-4147-A177-3AD203B41FA5}">
                      <a16:colId xmlns:a16="http://schemas.microsoft.com/office/drawing/2014/main" val="3840392827"/>
                    </a:ext>
                  </a:extLst>
                </a:gridCol>
                <a:gridCol w="1662820">
                  <a:extLst>
                    <a:ext uri="{9D8B030D-6E8A-4147-A177-3AD203B41FA5}">
                      <a16:colId xmlns:a16="http://schemas.microsoft.com/office/drawing/2014/main" val="1455799838"/>
                    </a:ext>
                  </a:extLst>
                </a:gridCol>
              </a:tblGrid>
              <a:tr h="373103">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Date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Duration in Hrs.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Task Planned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Task 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Description of the Task</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Scope of the task</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Skills Acquired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3648868935"/>
                  </a:ext>
                </a:extLst>
              </a:tr>
              <a:tr h="56899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01.03.2023 - 02.03.2023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12 hours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Abstract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Referring to the concept about the given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abstract done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understanding the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060805485"/>
                  </a:ext>
                </a:extLst>
              </a:tr>
              <a:tr h="484296">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04.03.2023 - 09.03.2023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30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Exploring the dataset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Exploring the dataset in different platforms.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Dataset Found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analysing the Dataset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399306134"/>
                  </a:ext>
                </a:extLst>
              </a:tr>
              <a:tr h="667883">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11.03.2023 - 15.03.2023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36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Learning about Dark Net Traffic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Completed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Studying about Dark Net traffic Categories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Got some knowledge about Darknet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Learning about Darknet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922912540"/>
                  </a:ext>
                </a:extLst>
              </a:tr>
              <a:tr h="62289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27.03.2023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PPT - 1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Creating a ppt based on the completed task Literature review</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Finalizing a better ppt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Power Point Tools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104395689"/>
                  </a:ext>
                </a:extLst>
              </a:tr>
              <a:tr h="60668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28.03.2022 - 30.03.2023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28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Data Preparation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Collection of dataset for the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Properly oragnised the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Using Pre-processing techniques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4144629675"/>
                  </a:ext>
                </a:extLst>
              </a:tr>
              <a:tr h="467681">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04.04.2023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Selection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Selecting Random Forest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Selecting Random Forest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Machine Learning Python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4228385970"/>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06.04.2023 - 08.04.2023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18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Training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Training the selected Model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To </a:t>
                      </a:r>
                      <a:r>
                        <a:rPr lang="en-IN" sz="1100" dirty="0" err="1">
                          <a:effectLst/>
                          <a:latin typeface="Times New Roman" panose="02020603050405020304" pitchFamily="18" charset="0"/>
                          <a:cs typeface="Times New Roman" panose="02020603050405020304" pitchFamily="18" charset="0"/>
                        </a:rPr>
                        <a:t>Analyze</a:t>
                      </a:r>
                      <a:r>
                        <a:rPr lang="en-IN" sz="1100" dirty="0">
                          <a:effectLst/>
                          <a:latin typeface="Times New Roman" panose="02020603050405020304" pitchFamily="18" charset="0"/>
                          <a:cs typeface="Times New Roman" panose="02020603050405020304" pitchFamily="18" charset="0"/>
                        </a:rPr>
                        <a:t> the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Training python machine learning architecture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845219357"/>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10.04.2023 - 13.04.2023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14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Hyperparameter tuning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optimizing the hyperparameters of the model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To improve Model performance.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Optimization Techniques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941793203"/>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17.04.2023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PPT - 2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ongoing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Creating a ppt based on the completed task interim review</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Finalizing a better ppt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Power Point Tools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212098037"/>
                  </a:ext>
                </a:extLst>
              </a:tr>
            </a:tbl>
          </a:graphicData>
        </a:graphic>
      </p:graphicFrame>
    </p:spTree>
    <p:extLst>
      <p:ext uri="{BB962C8B-B14F-4D97-AF65-F5344CB8AC3E}">
        <p14:creationId xmlns:p14="http://schemas.microsoft.com/office/powerpoint/2010/main" val="216836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2905892" y="2196144"/>
            <a:ext cx="3069771" cy="14562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F3864"/>
              </a:buClr>
              <a:buSzPts val="3600"/>
              <a:buFont typeface="Times New Roman"/>
              <a:buNone/>
            </a:pPr>
            <a:r>
              <a:rPr lang="en-US" sz="3600" b="1" dirty="0">
                <a:solidFill>
                  <a:srgbClr val="1F3864"/>
                </a:solidFill>
                <a:latin typeface="Times New Roman"/>
                <a:ea typeface="Times New Roman"/>
                <a:cs typeface="Times New Roman"/>
                <a:sym typeface="Times New Roman"/>
              </a:rPr>
              <a:t>Thank you </a:t>
            </a:r>
            <a:endParaRPr dirty="0"/>
          </a:p>
        </p:txBody>
      </p:sp>
      <p:sp>
        <p:nvSpPr>
          <p:cNvPr id="228" name="Google Shape;22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5595-9F3A-3951-9AE6-F8F4F3F079FB}"/>
              </a:ext>
            </a:extLst>
          </p:cNvPr>
          <p:cNvSpPr>
            <a:spLocks noGrp="1"/>
          </p:cNvSpPr>
          <p:nvPr>
            <p:ph type="title"/>
          </p:nvPr>
        </p:nvSpPr>
        <p:spPr>
          <a:xfrm>
            <a:off x="54077" y="98324"/>
            <a:ext cx="3933272" cy="462116"/>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LITERATURE REVIEW :</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5C75B7-6FEF-01FC-8A85-98CA4B8D9E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aphicFrame>
        <p:nvGraphicFramePr>
          <p:cNvPr id="5" name="Table 4">
            <a:extLst>
              <a:ext uri="{FF2B5EF4-FFF2-40B4-BE49-F238E27FC236}">
                <a16:creationId xmlns:a16="http://schemas.microsoft.com/office/drawing/2014/main" id="{F2B92640-0C28-D112-B0A7-E71780A9E555}"/>
              </a:ext>
            </a:extLst>
          </p:cNvPr>
          <p:cNvGraphicFramePr>
            <a:graphicFrameLocks noGrp="1"/>
          </p:cNvGraphicFramePr>
          <p:nvPr>
            <p:extLst>
              <p:ext uri="{D42A27DB-BD31-4B8C-83A1-F6EECF244321}">
                <p14:modId xmlns:p14="http://schemas.microsoft.com/office/powerpoint/2010/main" val="2132264514"/>
              </p:ext>
            </p:extLst>
          </p:nvPr>
        </p:nvGraphicFramePr>
        <p:xfrm>
          <a:off x="54077" y="560440"/>
          <a:ext cx="9035845" cy="6271940"/>
        </p:xfrm>
        <a:graphic>
          <a:graphicData uri="http://schemas.openxmlformats.org/drawingml/2006/table">
            <a:tbl>
              <a:tblPr firstRow="1" bandRow="1">
                <a:tableStyleId>{5C22544A-7EE6-4342-B048-85BDC9FD1C3A}</a:tableStyleId>
              </a:tblPr>
              <a:tblGrid>
                <a:gridCol w="2411640">
                  <a:extLst>
                    <a:ext uri="{9D8B030D-6E8A-4147-A177-3AD203B41FA5}">
                      <a16:colId xmlns:a16="http://schemas.microsoft.com/office/drawing/2014/main" val="2163189467"/>
                    </a:ext>
                  </a:extLst>
                </a:gridCol>
                <a:gridCol w="2142112">
                  <a:extLst>
                    <a:ext uri="{9D8B030D-6E8A-4147-A177-3AD203B41FA5}">
                      <a16:colId xmlns:a16="http://schemas.microsoft.com/office/drawing/2014/main" val="3119489759"/>
                    </a:ext>
                  </a:extLst>
                </a:gridCol>
                <a:gridCol w="1757590">
                  <a:extLst>
                    <a:ext uri="{9D8B030D-6E8A-4147-A177-3AD203B41FA5}">
                      <a16:colId xmlns:a16="http://schemas.microsoft.com/office/drawing/2014/main" val="3682623525"/>
                    </a:ext>
                  </a:extLst>
                </a:gridCol>
                <a:gridCol w="2724503">
                  <a:extLst>
                    <a:ext uri="{9D8B030D-6E8A-4147-A177-3AD203B41FA5}">
                      <a16:colId xmlns:a16="http://schemas.microsoft.com/office/drawing/2014/main" val="872993553"/>
                    </a:ext>
                  </a:extLst>
                </a:gridCol>
              </a:tblGrid>
              <a:tr h="446744">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AUTHOR</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TITLE</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TOOLS &amp; ALGORITHMS</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RESULTS</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453884475"/>
                  </a:ext>
                </a:extLst>
              </a:tr>
              <a:tr h="2917426">
                <a:tc>
                  <a:txBody>
                    <a:bodyPr/>
                    <a:lstStyle/>
                    <a:p>
                      <a:pPr marL="0" marR="0" algn="l">
                        <a:lnSpc>
                          <a:spcPct val="107000"/>
                        </a:lnSpc>
                        <a:spcBef>
                          <a:spcPts val="0"/>
                        </a:spcBef>
                        <a:spcAft>
                          <a:spcPts val="800"/>
                        </a:spcAft>
                      </a:pPr>
                      <a:r>
                        <a:rPr lang="en-IN" sz="1400" b="1" kern="100" dirty="0">
                          <a:effectLst/>
                          <a:latin typeface="Times New Roman" panose="02020603050405020304" pitchFamily="18" charset="0"/>
                          <a:cs typeface="Times New Roman" panose="02020603050405020304" pitchFamily="18" charset="0"/>
                        </a:rPr>
                        <a:t>PAPER 1:    </a:t>
                      </a:r>
                      <a:r>
                        <a:rPr lang="en-IN" sz="1200" u="sng" kern="100" dirty="0">
                          <a:effectLst/>
                          <a:latin typeface="Times New Roman" panose="02020603050405020304" pitchFamily="18" charset="0"/>
                          <a:cs typeface="Times New Roman" panose="02020603050405020304" pitchFamily="18" charset="0"/>
                          <a:hlinkClick r:id="rId2"/>
                        </a:rPr>
                        <a:t>https://doi.org/10.1007/s10257-023-00626-2</a:t>
                      </a:r>
                      <a:endParaRPr lang="en-IN" sz="1200" kern="100" dirty="0">
                        <a:effectLst/>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400" kern="100" dirty="0">
                          <a:effectLst/>
                          <a:latin typeface="Times New Roman" panose="02020603050405020304" pitchFamily="18" charset="0"/>
                          <a:cs typeface="Times New Roman" panose="02020603050405020304" pitchFamily="18" charset="0"/>
                        </a:rPr>
                        <a:t>Ammar </a:t>
                      </a:r>
                      <a:r>
                        <a:rPr lang="en-IN" sz="1400" kern="100" dirty="0" err="1">
                          <a:effectLst/>
                          <a:latin typeface="Times New Roman" panose="02020603050405020304" pitchFamily="18" charset="0"/>
                          <a:cs typeface="Times New Roman" panose="02020603050405020304" pitchFamily="18" charset="0"/>
                        </a:rPr>
                        <a:t>Almomani</a:t>
                      </a:r>
                      <a:r>
                        <a:rPr lang="en-IN" sz="1400" kern="100" baseline="-250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800"/>
                        </a:spcAft>
                      </a:pPr>
                      <a:r>
                        <a:rPr lang="en-IN" sz="1400" kern="100" baseline="-25000" dirty="0">
                          <a:effectLst/>
                          <a:latin typeface="Times New Roman" panose="02020603050405020304" pitchFamily="18" charset="0"/>
                          <a:cs typeface="Times New Roman" panose="02020603050405020304" pitchFamily="18" charset="0"/>
                        </a:rPr>
                        <a:t> </a:t>
                      </a:r>
                      <a:r>
                        <a:rPr lang="en-IN" sz="1400" b="1" kern="100" dirty="0">
                          <a:effectLst/>
                          <a:latin typeface="Times New Roman" panose="02020603050405020304" pitchFamily="18" charset="0"/>
                          <a:cs typeface="Times New Roman" panose="02020603050405020304" pitchFamily="18" charset="0"/>
                        </a:rPr>
                        <a:t>Published:</a:t>
                      </a:r>
                      <a:r>
                        <a:rPr lang="en-IN" sz="1400" b="1" kern="100" baseline="-25000" dirty="0">
                          <a:effectLst/>
                          <a:latin typeface="Times New Roman" panose="02020603050405020304" pitchFamily="18" charset="0"/>
                          <a:cs typeface="Times New Roman" panose="02020603050405020304" pitchFamily="18" charset="0"/>
                        </a:rPr>
                        <a:t> </a:t>
                      </a:r>
                      <a:r>
                        <a:rPr lang="en-IN" sz="1400" kern="100" dirty="0">
                          <a:effectLst/>
                          <a:latin typeface="Times New Roman" panose="02020603050405020304" pitchFamily="18" charset="0"/>
                          <a:cs typeface="Times New Roman" panose="02020603050405020304" pitchFamily="18" charset="0"/>
                        </a:rPr>
                        <a:t>28 Feb 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Darknet traffic analysis, and classification system based on modified stacking ensemble learning algorithms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Logistic Regression</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KNN</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SVM</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Random Forest</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ANN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300" kern="100" dirty="0">
                          <a:effectLst/>
                          <a:latin typeface="Times New Roman" panose="02020603050405020304" pitchFamily="18" charset="0"/>
                          <a:cs typeface="Times New Roman" panose="02020603050405020304" pitchFamily="18" charset="0"/>
                        </a:rPr>
                        <a:t>The system was tested on a dataset comprising more than 141,000 records analysed from CIC Darknet 2020. The experiment results demonstrated the study’s classifiers’ ability to distinguish between the malignant traffic and benign traffic easily. The classifiers can effectively detect known and unknown threats with high precision and accuracy greater than 99% in the training and 97% in the testing phases, with increments ranging from 4 to 64% by current algorithms.</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3704679270"/>
                  </a:ext>
                </a:extLst>
              </a:tr>
              <a:tr h="2613842">
                <a:tc>
                  <a:txBody>
                    <a:bodyPr/>
                    <a:lstStyle/>
                    <a:p>
                      <a:pPr marL="0" marR="0" algn="l">
                        <a:lnSpc>
                          <a:spcPct val="150000"/>
                        </a:lnSpc>
                        <a:spcBef>
                          <a:spcPts val="0"/>
                        </a:spcBef>
                        <a:spcAft>
                          <a:spcPts val="800"/>
                        </a:spcAft>
                      </a:pPr>
                      <a:r>
                        <a:rPr lang="en-IN" sz="1400" b="1" kern="100" dirty="0">
                          <a:effectLst/>
                          <a:latin typeface="Times New Roman" panose="02020603050405020304" pitchFamily="18" charset="0"/>
                          <a:cs typeface="Times New Roman" panose="02020603050405020304" pitchFamily="18" charset="0"/>
                        </a:rPr>
                        <a:t>PAPER 2: </a:t>
                      </a:r>
                      <a:r>
                        <a:rPr lang="en-IN" sz="1600" b="1" kern="100" dirty="0">
                          <a:effectLst/>
                          <a:latin typeface="Times New Roman" panose="02020603050405020304" pitchFamily="18" charset="0"/>
                          <a:cs typeface="Times New Roman" panose="02020603050405020304" pitchFamily="18" charset="0"/>
                        </a:rPr>
                        <a:t> </a:t>
                      </a:r>
                      <a:r>
                        <a:rPr lang="en-IN" sz="1200" u="sng" kern="100" dirty="0">
                          <a:effectLst/>
                          <a:latin typeface="Times New Roman" panose="02020603050405020304" pitchFamily="18" charset="0"/>
                          <a:cs typeface="Times New Roman" panose="02020603050405020304" pitchFamily="18" charset="0"/>
                          <a:hlinkClick r:id="rId3"/>
                        </a:rPr>
                        <a:t>https://doi.org/10.3390/electronics10070781</a:t>
                      </a:r>
                      <a:endParaRPr lang="en-IN" sz="12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Konstantinos </a:t>
                      </a:r>
                      <a:r>
                        <a:rPr lang="en-IN" sz="1400" kern="100" dirty="0" err="1">
                          <a:effectLst/>
                          <a:latin typeface="Times New Roman" panose="02020603050405020304" pitchFamily="18" charset="0"/>
                          <a:cs typeface="Times New Roman" panose="02020603050405020304" pitchFamily="18" charset="0"/>
                        </a:rPr>
                        <a:t>Demertzis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Konstantinos </a:t>
                      </a:r>
                      <a:r>
                        <a:rPr lang="en-IN" sz="1400" kern="100" dirty="0" err="1">
                          <a:effectLst/>
                          <a:latin typeface="Times New Roman" panose="02020603050405020304" pitchFamily="18" charset="0"/>
                          <a:cs typeface="Times New Roman" panose="02020603050405020304" pitchFamily="18" charset="0"/>
                        </a:rPr>
                        <a:t>Tsiknas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Dimitrios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Takezis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Charalabos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Skianis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Lazaros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Iliadis</a:t>
                      </a:r>
                      <a:endParaRPr lang="en-IN" sz="1400" kern="1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200" b="1" kern="100" dirty="0">
                          <a:effectLst/>
                          <a:latin typeface="Times New Roman" panose="02020603050405020304" pitchFamily="18" charset="0"/>
                          <a:cs typeface="Times New Roman" panose="02020603050405020304" pitchFamily="18" charset="0"/>
                        </a:rPr>
                        <a:t>PUBLISHED:  </a:t>
                      </a:r>
                      <a:r>
                        <a:rPr lang="en-IN" sz="1200" kern="100" dirty="0">
                          <a:effectLst/>
                          <a:latin typeface="Times New Roman" panose="02020603050405020304" pitchFamily="18" charset="0"/>
                          <a:cs typeface="Times New Roman" panose="02020603050405020304" pitchFamily="18" charset="0"/>
                        </a:rPr>
                        <a:t>25 March 2021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Darknet Traffic Big-Data Analysis and Network Management for Real-Time Automating of the Malicious Intent Detection Process by a Weight Agnostic Neural Networks Framework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Extreme Gradient Boosting (XGB)</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Linear Discriminant Analysis</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Linear Discriminant Analysis</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Ridge Classifier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300" kern="100" dirty="0">
                          <a:effectLst/>
                          <a:latin typeface="Times New Roman" panose="02020603050405020304" pitchFamily="18" charset="0"/>
                          <a:cs typeface="Times New Roman" panose="02020603050405020304" pitchFamily="18" charset="0"/>
                        </a:rPr>
                        <a:t>The Reservoir model (11-17-09) that gave the highest results surpassed the algorithms Light Gradient Boosting Machine, Ridge Classifier, Linear Discriminant Analysis, Quadratic Discriminant Analysis, Logistic Regression, Naïve Bayes, SVM—Linear Kernel, and Ada Boost.</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1494738662"/>
                  </a:ext>
                </a:extLst>
              </a:tr>
            </a:tbl>
          </a:graphicData>
        </a:graphic>
      </p:graphicFrame>
    </p:spTree>
    <p:extLst>
      <p:ext uri="{BB962C8B-B14F-4D97-AF65-F5344CB8AC3E}">
        <p14:creationId xmlns:p14="http://schemas.microsoft.com/office/powerpoint/2010/main" val="338186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932586-F36B-FBE3-35CC-6A8D5C2FCB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5" name="Table 4">
            <a:extLst>
              <a:ext uri="{FF2B5EF4-FFF2-40B4-BE49-F238E27FC236}">
                <a16:creationId xmlns:a16="http://schemas.microsoft.com/office/drawing/2014/main" id="{D1DFFE72-8607-4005-6083-886C6FBF6C96}"/>
              </a:ext>
            </a:extLst>
          </p:cNvPr>
          <p:cNvGraphicFramePr>
            <a:graphicFrameLocks noGrp="1"/>
          </p:cNvGraphicFramePr>
          <p:nvPr>
            <p:extLst>
              <p:ext uri="{D42A27DB-BD31-4B8C-83A1-F6EECF244321}">
                <p14:modId xmlns:p14="http://schemas.microsoft.com/office/powerpoint/2010/main" val="537048484"/>
              </p:ext>
            </p:extLst>
          </p:nvPr>
        </p:nvGraphicFramePr>
        <p:xfrm>
          <a:off x="34413" y="136524"/>
          <a:ext cx="9075174" cy="6715688"/>
        </p:xfrm>
        <a:graphic>
          <a:graphicData uri="http://schemas.openxmlformats.org/drawingml/2006/table">
            <a:tbl>
              <a:tblPr firstRow="1" bandRow="1">
                <a:tableStyleId>{5C22544A-7EE6-4342-B048-85BDC9FD1C3A}</a:tableStyleId>
              </a:tblPr>
              <a:tblGrid>
                <a:gridCol w="2327115">
                  <a:extLst>
                    <a:ext uri="{9D8B030D-6E8A-4147-A177-3AD203B41FA5}">
                      <a16:colId xmlns:a16="http://schemas.microsoft.com/office/drawing/2014/main" val="3614533320"/>
                    </a:ext>
                  </a:extLst>
                </a:gridCol>
                <a:gridCol w="1908517">
                  <a:extLst>
                    <a:ext uri="{9D8B030D-6E8A-4147-A177-3AD203B41FA5}">
                      <a16:colId xmlns:a16="http://schemas.microsoft.com/office/drawing/2014/main" val="3753157508"/>
                    </a:ext>
                  </a:extLst>
                </a:gridCol>
                <a:gridCol w="1751335">
                  <a:extLst>
                    <a:ext uri="{9D8B030D-6E8A-4147-A177-3AD203B41FA5}">
                      <a16:colId xmlns:a16="http://schemas.microsoft.com/office/drawing/2014/main" val="377757793"/>
                    </a:ext>
                  </a:extLst>
                </a:gridCol>
                <a:gridCol w="3088207">
                  <a:extLst>
                    <a:ext uri="{9D8B030D-6E8A-4147-A177-3AD203B41FA5}">
                      <a16:colId xmlns:a16="http://schemas.microsoft.com/office/drawing/2014/main" val="4004673462"/>
                    </a:ext>
                  </a:extLst>
                </a:gridCol>
              </a:tblGrid>
              <a:tr h="3833597">
                <a:tc>
                  <a:txBody>
                    <a:bodyPr/>
                    <a:lstStyle/>
                    <a:p>
                      <a:pPr marL="0" marR="0" algn="l">
                        <a:lnSpc>
                          <a:spcPct val="107000"/>
                        </a:lnSpc>
                        <a:spcBef>
                          <a:spcPts val="0"/>
                        </a:spcBef>
                        <a:spcAft>
                          <a:spcPts val="800"/>
                        </a:spcAft>
                      </a:pPr>
                      <a:r>
                        <a:rPr lang="en-IN" sz="1200" b="1" dirty="0">
                          <a:effectLst/>
                          <a:latin typeface="Times New Roman" panose="02020603050405020304" pitchFamily="18" charset="0"/>
                          <a:cs typeface="Times New Roman" panose="02020603050405020304" pitchFamily="18" charset="0"/>
                        </a:rPr>
                        <a:t>PAPER 3:</a:t>
                      </a:r>
                      <a:r>
                        <a:rPr lang="en-IN" sz="1200" dirty="0">
                          <a:effectLst/>
                          <a:latin typeface="Times New Roman" panose="02020603050405020304" pitchFamily="18" charset="0"/>
                          <a:cs typeface="Times New Roman" panose="02020603050405020304" pitchFamily="18" charset="0"/>
                        </a:rPr>
                        <a:t>  </a:t>
                      </a:r>
                      <a:r>
                        <a:rPr lang="en-IN" sz="1200" b="0" u="sng"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https://doi.org/10.3390/electronics11040556</a:t>
                      </a:r>
                      <a:endParaRPr lang="en-IN" sz="1200" b="0" dirty="0">
                        <a:solidFill>
                          <a:schemeClr val="bg1"/>
                        </a:solidFill>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b="0" dirty="0" err="1">
                          <a:effectLst/>
                          <a:latin typeface="Times New Roman" panose="02020603050405020304" pitchFamily="18" charset="0"/>
                          <a:cs typeface="Times New Roman" panose="02020603050405020304" pitchFamily="18" charset="0"/>
                        </a:rPr>
                        <a:t>Qasem</a:t>
                      </a:r>
                      <a:r>
                        <a:rPr lang="en-IN" sz="1400" b="0" dirty="0">
                          <a:effectLst/>
                          <a:latin typeface="Times New Roman" panose="02020603050405020304" pitchFamily="18" charset="0"/>
                          <a:cs typeface="Times New Roman" panose="02020603050405020304" pitchFamily="18" charset="0"/>
                        </a:rPr>
                        <a:t> Abu Al-</a:t>
                      </a:r>
                      <a:r>
                        <a:rPr lang="en-IN" sz="1400" b="0" dirty="0" err="1">
                          <a:effectLst/>
                          <a:latin typeface="Times New Roman" panose="02020603050405020304" pitchFamily="18" charset="0"/>
                          <a:cs typeface="Times New Roman" panose="02020603050405020304" pitchFamily="18" charset="0"/>
                        </a:rPr>
                        <a:t>Haija</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b="0" dirty="0">
                          <a:effectLst/>
                          <a:latin typeface="Times New Roman" panose="02020603050405020304" pitchFamily="18" charset="0"/>
                          <a:cs typeface="Times New Roman" panose="02020603050405020304" pitchFamily="18" charset="0"/>
                        </a:rPr>
                        <a:t>Moez </a:t>
                      </a:r>
                      <a:r>
                        <a:rPr lang="en-IN" sz="1400" b="0" dirty="0" err="1">
                          <a:effectLst/>
                          <a:latin typeface="Times New Roman" panose="02020603050405020304" pitchFamily="18" charset="0"/>
                          <a:cs typeface="Times New Roman" panose="02020603050405020304" pitchFamily="18" charset="0"/>
                        </a:rPr>
                        <a:t>Krichen</a:t>
                      </a:r>
                      <a:r>
                        <a:rPr lang="en-IN" sz="14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Symbol" panose="05050102010706020507" pitchFamily="18" charset="2"/>
                        <a:buChar char=""/>
                      </a:pPr>
                      <a:r>
                        <a:rPr lang="en-IN" sz="1400" b="0" dirty="0" err="1">
                          <a:effectLst/>
                          <a:latin typeface="Times New Roman" panose="02020603050405020304" pitchFamily="18" charset="0"/>
                          <a:cs typeface="Times New Roman" panose="02020603050405020304" pitchFamily="18" charset="0"/>
                        </a:rPr>
                        <a:t>Wejdan</a:t>
                      </a:r>
                      <a:r>
                        <a:rPr lang="en-IN" sz="1400" b="0" dirty="0">
                          <a:effectLst/>
                          <a:latin typeface="Times New Roman" panose="02020603050405020304" pitchFamily="18" charset="0"/>
                          <a:cs typeface="Times New Roman" panose="02020603050405020304" pitchFamily="18" charset="0"/>
                        </a:rPr>
                        <a:t> Abu </a:t>
                      </a:r>
                      <a:r>
                        <a:rPr lang="en-IN" sz="1400" b="0" dirty="0" err="1">
                          <a:effectLst/>
                          <a:latin typeface="Times New Roman" panose="02020603050405020304" pitchFamily="18" charset="0"/>
                          <a:cs typeface="Times New Roman" panose="02020603050405020304" pitchFamily="18" charset="0"/>
                        </a:rPr>
                        <a:t>Elhaija</a:t>
                      </a:r>
                      <a:r>
                        <a:rPr lang="en-US" sz="16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100" dirty="0">
                          <a:effectLst/>
                          <a:latin typeface="Times New Roman" panose="02020603050405020304" pitchFamily="18" charset="0"/>
                          <a:cs typeface="Times New Roman" panose="02020603050405020304" pitchFamily="18" charset="0"/>
                        </a:rPr>
                        <a:t>PUBLISHED: </a:t>
                      </a:r>
                      <a:r>
                        <a:rPr lang="en-IN" sz="1200" dirty="0">
                          <a:effectLst/>
                          <a:latin typeface="Times New Roman" panose="02020603050405020304" pitchFamily="18" charset="0"/>
                          <a:cs typeface="Times New Roman" panose="02020603050405020304" pitchFamily="18" charset="0"/>
                        </a:rPr>
                        <a:t> </a:t>
                      </a:r>
                      <a:r>
                        <a:rPr lang="en-IN" sz="1200" b="0" dirty="0">
                          <a:effectLst/>
                          <a:latin typeface="Times New Roman" panose="02020603050405020304" pitchFamily="18" charset="0"/>
                          <a:cs typeface="Times New Roman" panose="02020603050405020304" pitchFamily="18" charset="0"/>
                        </a:rPr>
                        <a:t>12 Feb 2022</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400" b="0" dirty="0">
                          <a:effectLst/>
                          <a:latin typeface="Times New Roman" panose="02020603050405020304" pitchFamily="18" charset="0"/>
                          <a:cs typeface="Times New Roman" panose="02020603050405020304" pitchFamily="18" charset="0"/>
                        </a:rPr>
                        <a:t>Machine-Learning-Based Darknet Traffic Detection System for IoT Applications</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Bagging Decision Tree Ensembles</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AdaBoost decision tree ensembles (ADA-DT)</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RUS Boosted decision tree ensembles (RUS-DT)</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600" b="0" dirty="0">
                          <a:effectLst/>
                          <a:latin typeface="Times New Roman" panose="02020603050405020304" pitchFamily="18" charset="0"/>
                          <a:cs typeface="Times New Roman" panose="02020603050405020304" pitchFamily="18" charset="0"/>
                        </a:rPr>
                        <a:t>Performance analysis demonstrates that bagging ensemble techniques (BAG-DT) offer better accuracy and lower error rates than other implemented supervised learning techniques, scoring a 99.50% of classification accuracy with a low inferencing overhead of 9.09 µ second.</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extLst>
                  <a:ext uri="{0D108BD9-81ED-4DB2-BD59-A6C34878D82A}">
                    <a16:rowId xmlns:a16="http://schemas.microsoft.com/office/drawing/2014/main" val="3619903040"/>
                  </a:ext>
                </a:extLst>
              </a:tr>
              <a:tr h="2470008">
                <a:tc>
                  <a:txBody>
                    <a:bodyPr/>
                    <a:lstStyle/>
                    <a:p>
                      <a:pPr marL="0" marR="0" algn="l">
                        <a:lnSpc>
                          <a:spcPct val="107000"/>
                        </a:lnSpc>
                        <a:spcBef>
                          <a:spcPts val="0"/>
                        </a:spcBef>
                        <a:spcAft>
                          <a:spcPts val="800"/>
                        </a:spcAft>
                      </a:pPr>
                      <a:r>
                        <a:rPr lang="en-IN" sz="1200" b="1" dirty="0">
                          <a:effectLst/>
                          <a:latin typeface="Times New Roman" panose="02020603050405020304" pitchFamily="18" charset="0"/>
                          <a:cs typeface="Times New Roman" panose="02020603050405020304" pitchFamily="18" charset="0"/>
                        </a:rPr>
                        <a:t>PAPER 4:   </a:t>
                      </a:r>
                      <a:r>
                        <a:rPr lang="en-IN" sz="1200" u="sng" dirty="0">
                          <a:effectLst/>
                          <a:latin typeface="Times New Roman" panose="02020603050405020304" pitchFamily="18" charset="0"/>
                          <a:cs typeface="Times New Roman" panose="02020603050405020304" pitchFamily="18" charset="0"/>
                          <a:hlinkClick r:id="rId3"/>
                        </a:rPr>
                        <a:t>https://ssrn.com/abstract=3949786</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Andrew </a:t>
                      </a:r>
                      <a:r>
                        <a:rPr lang="en-IN" sz="1400" dirty="0" err="1">
                          <a:effectLst/>
                          <a:latin typeface="Times New Roman" panose="02020603050405020304" pitchFamily="18" charset="0"/>
                          <a:cs typeface="Times New Roman" panose="02020603050405020304" pitchFamily="18" charset="0"/>
                        </a:rPr>
                        <a:t>Allhusen</a:t>
                      </a:r>
                      <a:r>
                        <a:rPr lang="en-IN" sz="1400" dirty="0">
                          <a:effectLst/>
                          <a:latin typeface="Times New Roman" panose="02020603050405020304" pitchFamily="18" charset="0"/>
                          <a:cs typeface="Times New Roman" panose="02020603050405020304" pitchFamily="18" charset="0"/>
                        </a:rPr>
                        <a:t> Moez </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Izzat </a:t>
                      </a:r>
                      <a:r>
                        <a:rPr lang="en-IN" sz="1400" dirty="0" err="1">
                          <a:effectLst/>
                          <a:latin typeface="Times New Roman" panose="02020603050405020304" pitchFamily="18" charset="0"/>
                          <a:cs typeface="Times New Roman" panose="02020603050405020304" pitchFamily="18" charset="0"/>
                        </a:rPr>
                        <a:t>Alsmadi</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Abdullah </a:t>
                      </a:r>
                      <a:r>
                        <a:rPr lang="en-IN" sz="1400" dirty="0" err="1">
                          <a:effectLst/>
                          <a:latin typeface="Times New Roman" panose="02020603050405020304" pitchFamily="18" charset="0"/>
                          <a:cs typeface="Times New Roman" panose="02020603050405020304" pitchFamily="18" charset="0"/>
                        </a:rPr>
                        <a:t>Wahbeh</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Mohammad Al-</a:t>
                      </a:r>
                      <a:r>
                        <a:rPr lang="en-IN" sz="1400" dirty="0" err="1">
                          <a:effectLst/>
                          <a:latin typeface="Times New Roman" panose="02020603050405020304" pitchFamily="18" charset="0"/>
                          <a:cs typeface="Times New Roman" panose="02020603050405020304" pitchFamily="18" charset="0"/>
                        </a:rPr>
                        <a:t>Ramahi</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Ahmad Al-Omari</a:t>
                      </a:r>
                      <a:endParaRPr lang="en-IN" sz="12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100" b="1" dirty="0">
                          <a:effectLst/>
                          <a:latin typeface="Times New Roman" panose="02020603050405020304" pitchFamily="18" charset="0"/>
                          <a:cs typeface="Times New Roman" panose="02020603050405020304" pitchFamily="18" charset="0"/>
                        </a:rPr>
                        <a:t>PUBLISHED: </a:t>
                      </a:r>
                      <a:r>
                        <a:rPr lang="en-IN" sz="1200" b="1"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October 25, 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400" dirty="0">
                          <a:effectLst/>
                          <a:latin typeface="Times New Roman" panose="02020603050405020304" pitchFamily="18" charset="0"/>
                          <a:cs typeface="Times New Roman" panose="02020603050405020304" pitchFamily="18" charset="0"/>
                        </a:rPr>
                        <a:t>Dark Web Analytics: A Comparative Study of Feature Selection and Prediction Algorithms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Random Forest</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K-Neighbour’s</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Gaussian</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Multi-layer Perceptron (MLP)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600" dirty="0">
                          <a:effectLst/>
                          <a:latin typeface="Times New Roman" panose="02020603050405020304" pitchFamily="18" charset="0"/>
                          <a:cs typeface="Times New Roman" panose="02020603050405020304" pitchFamily="18" charset="0"/>
                        </a:rPr>
                        <a:t>This research focus on evaluating best prediction models while analysing traffic level data coming from the dark web. The Protocol feature was never selected as a feature, regardless of whether </a:t>
                      </a:r>
                      <a:r>
                        <a:rPr lang="en-IN" sz="1600" dirty="0" err="1">
                          <a:effectLst/>
                          <a:latin typeface="Times New Roman" panose="02020603050405020304" pitchFamily="18" charset="0"/>
                          <a:cs typeface="Times New Roman" panose="02020603050405020304" pitchFamily="18" charset="0"/>
                        </a:rPr>
                        <a:t>Src</a:t>
                      </a:r>
                      <a:r>
                        <a:rPr lang="en-IN" sz="1600" dirty="0">
                          <a:effectLst/>
                          <a:latin typeface="Times New Roman" panose="02020603050405020304" pitchFamily="18" charset="0"/>
                          <a:cs typeface="Times New Roman" panose="02020603050405020304" pitchFamily="18" charset="0"/>
                        </a:rPr>
                        <a:t> Port and </a:t>
                      </a:r>
                      <a:r>
                        <a:rPr lang="en-IN" sz="1600" dirty="0" err="1">
                          <a:effectLst/>
                          <a:latin typeface="Times New Roman" panose="02020603050405020304" pitchFamily="18" charset="0"/>
                          <a:cs typeface="Times New Roman" panose="02020603050405020304" pitchFamily="18" charset="0"/>
                        </a:rPr>
                        <a:t>Dst</a:t>
                      </a:r>
                      <a:r>
                        <a:rPr lang="en-IN" sz="1600" dirty="0">
                          <a:effectLst/>
                          <a:latin typeface="Times New Roman" panose="02020603050405020304" pitchFamily="18" charset="0"/>
                          <a:cs typeface="Times New Roman" panose="02020603050405020304" pitchFamily="18" charset="0"/>
                        </a:rPr>
                        <a:t> Port were available. The authors achieved an average prediction accuracy of 98% using Random Forest algorithm for both classification tasks.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extLst>
                  <a:ext uri="{0D108BD9-81ED-4DB2-BD59-A6C34878D82A}">
                    <a16:rowId xmlns:a16="http://schemas.microsoft.com/office/drawing/2014/main" val="2160166227"/>
                  </a:ext>
                </a:extLst>
              </a:tr>
            </a:tbl>
          </a:graphicData>
        </a:graphic>
      </p:graphicFrame>
    </p:spTree>
    <p:extLst>
      <p:ext uri="{BB962C8B-B14F-4D97-AF65-F5344CB8AC3E}">
        <p14:creationId xmlns:p14="http://schemas.microsoft.com/office/powerpoint/2010/main" val="179170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AE34-2A32-565E-270D-94739896B23A}"/>
              </a:ext>
            </a:extLst>
          </p:cNvPr>
          <p:cNvSpPr>
            <a:spLocks noGrp="1"/>
          </p:cNvSpPr>
          <p:nvPr>
            <p:ph type="title"/>
          </p:nvPr>
        </p:nvSpPr>
        <p:spPr>
          <a:xfrm>
            <a:off x="628650" y="365126"/>
            <a:ext cx="2026060" cy="509945"/>
          </a:xfrm>
        </p:spPr>
        <p:txBody>
          <a:bodyPr>
            <a:normAutofit fontScale="90000"/>
          </a:bodyPr>
          <a:lstStyle/>
          <a:p>
            <a:r>
              <a:rPr lang="en-US" dirty="0">
                <a:latin typeface="Times New Roman" panose="02020603050405020304" pitchFamily="18" charset="0"/>
                <a:cs typeface="Times New Roman" panose="02020603050405020304" pitchFamily="18" charset="0"/>
              </a:rPr>
              <a:t>Outcome: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C9AA81D-799F-9512-209C-68E5A1C88A93}"/>
              </a:ext>
            </a:extLst>
          </p:cNvPr>
          <p:cNvSpPr>
            <a:spLocks noGrp="1"/>
          </p:cNvSpPr>
          <p:nvPr>
            <p:ph type="body" idx="1"/>
          </p:nvPr>
        </p:nvSpPr>
        <p:spPr>
          <a:xfrm>
            <a:off x="628650" y="1404169"/>
            <a:ext cx="7886700" cy="4742324"/>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An extensive literature survey has been carried out in these papers which covers various Deep Learning techniques to classify traffic categories and got good accuracy used for the data.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Since Machine Learning is convenient to develop extremely difficult or expensive systems, I have used some of the models to find out which model performs well to classify the traffic categories.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Some important and mostly used machine learning method in this project are:</a:t>
            </a:r>
            <a:endParaRPr lang="en-IN" sz="1800" dirty="0">
              <a:latin typeface="Calibri" panose="020F0502020204030204" pitchFamily="34" charset="0"/>
              <a:ea typeface="Calibri" panose="020F0502020204030204" pitchFamily="34" charset="0"/>
              <a:cs typeface="Latha" panose="020B0604020202020204" pitchFamily="34" charset="0"/>
            </a:endParaRPr>
          </a:p>
          <a:p>
            <a:pPr marL="0" marR="0" lvl="0" indent="0" algn="just">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Times New Roman" panose="02020603050405020304" pitchFamily="18" charset="0"/>
                <a:ea typeface="Calibri" panose="020F0502020204030204" pitchFamily="34" charset="0"/>
                <a:cs typeface="Latha" panose="020B0604020202020204" pitchFamily="34" charset="0"/>
              </a:rPr>
              <a:t>Logistic Regression, Decision Tree Classifier, Random Forest Classifier, SVC, </a:t>
            </a:r>
            <a:r>
              <a:rPr lang="en-IN" sz="1800" dirty="0">
                <a:latin typeface="Calibri" panose="020F0502020204030204" pitchFamily="34" charset="0"/>
                <a:ea typeface="Calibri" panose="020F0502020204030204" pitchFamily="34" charset="0"/>
                <a:cs typeface="Latha" panose="020B0604020202020204" pitchFamily="34" charset="0"/>
              </a:rPr>
              <a:t>       </a:t>
            </a:r>
          </a:p>
          <a:p>
            <a:pPr marL="0" marR="0" lvl="0" indent="0" algn="just">
              <a:lnSpc>
                <a:spcPct val="107000"/>
              </a:lnSpc>
              <a:spcBef>
                <a:spcPts val="0"/>
              </a:spcBef>
              <a:spcAft>
                <a:spcPts val="0"/>
              </a:spcAft>
              <a:buNone/>
            </a:pPr>
            <a:r>
              <a:rPr lang="en-IN" sz="1800" dirty="0">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Times New Roman" panose="02020603050405020304" pitchFamily="18" charset="0"/>
                <a:ea typeface="Calibri" panose="020F0502020204030204" pitchFamily="34" charset="0"/>
                <a:cs typeface="Latha" panose="020B0604020202020204" pitchFamily="34" charset="0"/>
              </a:rPr>
              <a:t>K Neighbors Classifier.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accurately classify traffic into different categories using machine learning models and determine the model's performance on different datasets and under different conditions, and to optimize its hyperparameters for better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9DC0E59-DEE1-F5E5-EA98-46610AFF47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54641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FB9821-7C46-1CE1-48E6-33DC468BA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0DAEB086-0D2B-F4D1-0F91-42205D4C4D82}"/>
              </a:ext>
            </a:extLst>
          </p:cNvPr>
          <p:cNvPicPr>
            <a:picLocks noChangeAspect="1"/>
          </p:cNvPicPr>
          <p:nvPr/>
        </p:nvPicPr>
        <p:blipFill rotWithShape="1">
          <a:blip r:embed="rId2"/>
          <a:srcRect l="2866" r="3509" b="4895"/>
          <a:stretch/>
        </p:blipFill>
        <p:spPr>
          <a:xfrm>
            <a:off x="1177916" y="673823"/>
            <a:ext cx="5753826" cy="3899576"/>
          </a:xfrm>
          <a:prstGeom prst="rect">
            <a:avLst/>
          </a:prstGeom>
        </p:spPr>
      </p:pic>
      <p:sp>
        <p:nvSpPr>
          <p:cNvPr id="3" name="TextBox 2">
            <a:extLst>
              <a:ext uri="{FF2B5EF4-FFF2-40B4-BE49-F238E27FC236}">
                <a16:creationId xmlns:a16="http://schemas.microsoft.com/office/drawing/2014/main" id="{C875AE77-071D-6456-FB75-FB8DB78093A9}"/>
              </a:ext>
            </a:extLst>
          </p:cNvPr>
          <p:cNvSpPr txBox="1"/>
          <p:nvPr/>
        </p:nvSpPr>
        <p:spPr>
          <a:xfrm>
            <a:off x="452788" y="189770"/>
            <a:ext cx="2885767" cy="461665"/>
          </a:xfrm>
          <a:prstGeom prst="rect">
            <a:avLst/>
          </a:prstGeom>
          <a:noFill/>
        </p:spPr>
        <p:txBody>
          <a:bodyPr wrap="square">
            <a:spAutoFit/>
          </a:bodyPr>
          <a:lstStyle/>
          <a:p>
            <a:r>
              <a:rPr lang="en-US" sz="2400" b="1" dirty="0">
                <a:solidFill>
                  <a:srgbClr val="A50021"/>
                </a:solidFill>
                <a:latin typeface="Times New Roman"/>
                <a:ea typeface="Times New Roman"/>
                <a:cs typeface="Times New Roman"/>
                <a:sym typeface="Times New Roman"/>
              </a:rPr>
              <a:t>INTRODUCTION</a:t>
            </a:r>
            <a:r>
              <a:rPr lang="en-US" sz="2400" b="1" dirty="0">
                <a:solidFill>
                  <a:srgbClr val="C00000"/>
                </a:solidFill>
                <a:latin typeface="Times New Roman" panose="02020603050405020304" pitchFamily="18" charset="0"/>
                <a:cs typeface="Times New Roman" panose="02020603050405020304" pitchFamily="18" charset="0"/>
              </a:rPr>
              <a:t>:</a:t>
            </a:r>
            <a:endParaRPr lang="en-IN" sz="2400" dirty="0"/>
          </a:p>
        </p:txBody>
      </p:sp>
      <p:sp>
        <p:nvSpPr>
          <p:cNvPr id="7" name="TextBox 6">
            <a:extLst>
              <a:ext uri="{FF2B5EF4-FFF2-40B4-BE49-F238E27FC236}">
                <a16:creationId xmlns:a16="http://schemas.microsoft.com/office/drawing/2014/main" id="{893C4876-1E50-50CC-99D7-079A05272533}"/>
              </a:ext>
            </a:extLst>
          </p:cNvPr>
          <p:cNvSpPr txBox="1"/>
          <p:nvPr/>
        </p:nvSpPr>
        <p:spPr>
          <a:xfrm>
            <a:off x="223684" y="4626645"/>
            <a:ext cx="8696632" cy="2041585"/>
          </a:xfrm>
          <a:prstGeom prst="rect">
            <a:avLst/>
          </a:prstGeom>
          <a:noFill/>
        </p:spPr>
        <p:txBody>
          <a:bodyPr wrap="square">
            <a:spAutoFit/>
          </a:bodyPr>
          <a:lstStyle/>
          <a:p>
            <a:pPr algn="just">
              <a:spcBef>
                <a:spcPts val="1200"/>
              </a:spcBef>
              <a:spcAft>
                <a:spcPts val="800"/>
              </a:spcAft>
            </a:pPr>
            <a:r>
              <a:rPr lang="en-IN" sz="20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Darknet</a:t>
            </a:r>
            <a:r>
              <a:rPr lang="en-IN" sz="20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1200"/>
              </a:spcBef>
              <a:spcAft>
                <a:spcPts val="800"/>
              </a:spcAft>
              <a:buNone/>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Dark Net is </a:t>
            </a:r>
            <a:r>
              <a:rPr lang="en-IN" sz="18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 network that is deliberately hidden and inaccessible through the internet</a:t>
            </a: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with which we are all familiar (the “surface net”). It is accessed with the help of specially designed software which anonymises users' identity and encrypts information sent over the network. </a:t>
            </a:r>
            <a:r>
              <a:rPr lang="en-IN" sz="1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IN" sz="18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an encrypted portion of the internet that is not indexed by search engines and requires specific configuration or authorization to access</a:t>
            </a:r>
            <a:r>
              <a:rPr lang="en-IN" sz="1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87389F0-8D99-866D-26E8-37F53DFFED7D}"/>
              </a:ext>
            </a:extLst>
          </p:cNvPr>
          <p:cNvPicPr>
            <a:picLocks noChangeAspect="1"/>
          </p:cNvPicPr>
          <p:nvPr/>
        </p:nvPicPr>
        <p:blipFill rotWithShape="1">
          <a:blip r:embed="rId3"/>
          <a:srcRect l="15968" t="21269" r="13387" b="20183"/>
          <a:stretch/>
        </p:blipFill>
        <p:spPr>
          <a:xfrm>
            <a:off x="7286318" y="177186"/>
            <a:ext cx="1465006" cy="1214149"/>
          </a:xfrm>
          <a:prstGeom prst="rect">
            <a:avLst/>
          </a:prstGeom>
        </p:spPr>
      </p:pic>
    </p:spTree>
    <p:extLst>
      <p:ext uri="{BB962C8B-B14F-4D97-AF65-F5344CB8AC3E}">
        <p14:creationId xmlns:p14="http://schemas.microsoft.com/office/powerpoint/2010/main" val="20268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CDC50E-8733-3E90-9BF1-154882C090C0}"/>
              </a:ext>
            </a:extLst>
          </p:cNvPr>
          <p:cNvSpPr>
            <a:spLocks noGrp="1"/>
          </p:cNvSpPr>
          <p:nvPr>
            <p:ph type="body" idx="1"/>
          </p:nvPr>
        </p:nvSpPr>
        <p:spPr>
          <a:xfrm>
            <a:off x="201406" y="2841523"/>
            <a:ext cx="8741187" cy="4016477"/>
          </a:xfrm>
        </p:spPr>
        <p:txBody>
          <a:bodyPr>
            <a:normAutofit fontScale="25000" lnSpcReduction="20000"/>
          </a:bodyPr>
          <a:lstStyle/>
          <a:p>
            <a:pPr marL="342900" marR="0" lvl="0" indent="-342900" algn="just">
              <a:lnSpc>
                <a:spcPct val="107000"/>
              </a:lnSpc>
              <a:spcBef>
                <a:spcPts val="1200"/>
              </a:spcBef>
              <a:spcAft>
                <a:spcPts val="800"/>
              </a:spcAft>
              <a:buFont typeface="Symbol" panose="05050102010706020507" pitchFamily="18" charset="2"/>
              <a:buChar char=""/>
            </a:pPr>
            <a:r>
              <a:rPr lang="en-IN" sz="6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TOR</a:t>
            </a:r>
          </a:p>
          <a:p>
            <a:pPr marL="0" marR="0" lvl="0" indent="0" algn="just">
              <a:lnSpc>
                <a:spcPct val="107000"/>
              </a:lnSpc>
              <a:spcBef>
                <a:spcPts val="1200"/>
              </a:spcBef>
              <a:spcAft>
                <a:spcPts val="800"/>
              </a:spcAft>
              <a:buNone/>
            </a:pPr>
            <a:r>
              <a:rPr lang="en-IN" sz="6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6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'Dark Web'</a:t>
            </a:r>
            <a:r>
              <a:rPr lang="en-IN" sz="6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uses complex systems that anonymise a user's true IP address, making it very difficult to work out which websites a device has visited. It is generally accessed using dedicated software, the best known is called Tor (The Onion Router). Searches or messages sent via the Tor browser do not go directly to their intended destination. Instead, they are relayed through “nodes,” which are other computers operated by Tor users.  At each node, a layer of encryption is taken off and the message is then sent on to the next. Each node knows the identity of the previous node and the one that comes next, but does not know the others in the chain.</a:t>
            </a:r>
          </a:p>
          <a:p>
            <a:pPr marL="285750" indent="-285750" algn="just">
              <a:lnSpc>
                <a:spcPct val="107000"/>
              </a:lnSpc>
              <a:spcBef>
                <a:spcPts val="1200"/>
              </a:spcBef>
              <a:spcAft>
                <a:spcPts val="800"/>
              </a:spcAft>
            </a:pPr>
            <a:r>
              <a:rPr lang="en-IN" sz="68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VPN</a:t>
            </a:r>
          </a:p>
          <a:p>
            <a:pPr marL="0" marR="0" lvl="0" indent="0" algn="just" fontAlgn="base">
              <a:lnSpc>
                <a:spcPct val="120000"/>
              </a:lnSpc>
              <a:spcBef>
                <a:spcPts val="0"/>
              </a:spcBef>
              <a:spcAft>
                <a:spcPts val="1200"/>
              </a:spcAft>
              <a:buNone/>
            </a:pPr>
            <a:r>
              <a:rPr lang="en-IN" sz="6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          Virtual Private Network</a:t>
            </a:r>
            <a:r>
              <a:rPr lang="en-IN" sz="6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 VPN encrypts all device's internet traffic and routes it through a middleman server in a location of your choosing. The VPN hides Tor traffic inside the encrypted tunnel, so only you and the VPN provider can see you are using Tor. </a:t>
            </a:r>
            <a:r>
              <a:rPr lang="en-IN" sz="6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A VPN not only increases your security but also ensures your privacy</a:t>
            </a:r>
            <a:r>
              <a:rPr lang="en-IN" sz="68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07000"/>
              </a:lnSpc>
              <a:spcBef>
                <a:spcPts val="1200"/>
              </a:spcBef>
              <a:spcAft>
                <a:spcPts val="800"/>
              </a:spcAft>
              <a:buNone/>
            </a:pPr>
            <a:endParaRPr lang="en-IN" sz="2000" dirty="0">
              <a:solidFill>
                <a:srgbClr val="212121"/>
              </a:solidFill>
              <a:effectLst/>
              <a:latin typeface="Calibri" panose="020F0502020204030204" pitchFamily="34" charset="0"/>
              <a:ea typeface="Calibri" panose="020F0502020204030204" pitchFamily="34" charset="0"/>
              <a:cs typeface="Latha" panose="020B0604020202020204" pitchFamily="34" charset="0"/>
            </a:endParaRPr>
          </a:p>
          <a:p>
            <a:pPr marL="0" marR="0" lvl="0" indent="0" algn="just">
              <a:lnSpc>
                <a:spcPct val="107000"/>
              </a:lnSpc>
              <a:spcBef>
                <a:spcPts val="1200"/>
              </a:spcBef>
              <a:spcAft>
                <a:spcPts val="800"/>
              </a:spcAft>
              <a:buNone/>
            </a:pPr>
            <a:endParaRPr lang="en-IN" sz="2800" dirty="0"/>
          </a:p>
        </p:txBody>
      </p:sp>
      <p:sp>
        <p:nvSpPr>
          <p:cNvPr id="4" name="Slide Number Placeholder 3">
            <a:extLst>
              <a:ext uri="{FF2B5EF4-FFF2-40B4-BE49-F238E27FC236}">
                <a16:creationId xmlns:a16="http://schemas.microsoft.com/office/drawing/2014/main" id="{F47CC30E-0AB0-5015-60DF-C16F073364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5EE03C1D-8A3C-1765-F5CA-D0532D8CDBEE}"/>
              </a:ext>
            </a:extLst>
          </p:cNvPr>
          <p:cNvPicPr>
            <a:picLocks noChangeAspect="1"/>
          </p:cNvPicPr>
          <p:nvPr/>
        </p:nvPicPr>
        <p:blipFill rotWithShape="1">
          <a:blip r:embed="rId2"/>
          <a:srcRect l="15968" t="21269" r="13387" b="20183"/>
          <a:stretch/>
        </p:blipFill>
        <p:spPr>
          <a:xfrm>
            <a:off x="8028808" y="285341"/>
            <a:ext cx="913785" cy="757315"/>
          </a:xfrm>
          <a:prstGeom prst="rect">
            <a:avLst/>
          </a:prstGeom>
        </p:spPr>
      </p:pic>
      <p:pic>
        <p:nvPicPr>
          <p:cNvPr id="6" name="Picture 5">
            <a:extLst>
              <a:ext uri="{FF2B5EF4-FFF2-40B4-BE49-F238E27FC236}">
                <a16:creationId xmlns:a16="http://schemas.microsoft.com/office/drawing/2014/main" id="{33F77484-0080-B2C0-9642-F02CB8CA2A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59" y="177186"/>
            <a:ext cx="5692353" cy="2880646"/>
          </a:xfrm>
          <a:prstGeom prst="rect">
            <a:avLst/>
          </a:prstGeom>
        </p:spPr>
      </p:pic>
    </p:spTree>
    <p:extLst>
      <p:ext uri="{BB962C8B-B14F-4D97-AF65-F5344CB8AC3E}">
        <p14:creationId xmlns:p14="http://schemas.microsoft.com/office/powerpoint/2010/main" val="267362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0D53D-4413-581A-F9F8-26DC05A5D3F6}"/>
              </a:ext>
            </a:extLst>
          </p:cNvPr>
          <p:cNvSpPr>
            <a:spLocks noGrp="1"/>
          </p:cNvSpPr>
          <p:nvPr>
            <p:ph type="body" idx="1"/>
          </p:nvPr>
        </p:nvSpPr>
        <p:spPr>
          <a:xfrm>
            <a:off x="208782" y="1195288"/>
            <a:ext cx="8726436" cy="5526188"/>
          </a:xfrm>
        </p:spPr>
        <p:txBody>
          <a:bodyPr>
            <a:normAutofit fontScale="25000" lnSpcReduction="20000"/>
          </a:bodyPr>
          <a:lstStyle/>
          <a:p>
            <a:pPr marL="0" marR="0" indent="0" algn="just">
              <a:lnSpc>
                <a:spcPct val="107000"/>
              </a:lnSpc>
              <a:spcBef>
                <a:spcPts val="0"/>
              </a:spcBef>
              <a:spcAft>
                <a:spcPts val="800"/>
              </a:spcAft>
              <a:buNone/>
            </a:pPr>
            <a:r>
              <a:rPr lang="en-IN" sz="7200" dirty="0">
                <a:effectLst/>
                <a:latin typeface="Times New Roman" panose="02020603050405020304" pitchFamily="18" charset="0"/>
                <a:ea typeface="Calibri" panose="020F0502020204030204" pitchFamily="34" charset="0"/>
                <a:cs typeface="Latha" panose="020B0604020202020204" pitchFamily="34" charset="0"/>
              </a:rPr>
              <a:t>Darknet traffic refers to the data and communication that occurs over a portion of the internet that is not accessible through traditional search engines or web browsers. This portion of the internet is known as the "darknet" and is only accessible using specialized software or configurations that allow users to maintain anonymity. Darknet traffic may be encrypted or hidden, making it difficult to monitor and track by law enforcement agencies.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indent="0" algn="just">
              <a:lnSpc>
                <a:spcPct val="107000"/>
              </a:lnSpc>
              <a:spcBef>
                <a:spcPts val="0"/>
              </a:spcBef>
              <a:spcAft>
                <a:spcPts val="800"/>
              </a:spcAft>
              <a:buNone/>
            </a:pPr>
            <a:r>
              <a:rPr lang="en-IN" sz="7200" b="1" dirty="0">
                <a:effectLst/>
                <a:latin typeface="Times New Roman" panose="02020603050405020304" pitchFamily="18" charset="0"/>
                <a:ea typeface="Calibri" panose="020F0502020204030204" pitchFamily="34" charset="0"/>
                <a:cs typeface="Latha" panose="020B0604020202020204" pitchFamily="34" charset="0"/>
              </a:rPr>
              <a:t>Some common types of darknet traffic include:</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File-sharing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sharing of files such as movies, music, and software. It is often associated with illegal activities such as copyright infringement.</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Illicit marketplace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buying and selling of illegal goods and services, such as drugs, weapons, and stolen data.</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Darknet forum traffic: </a:t>
            </a:r>
            <a:r>
              <a:rPr lang="en-IN" sz="7200" dirty="0">
                <a:effectLst/>
                <a:latin typeface="Times New Roman" panose="02020603050405020304" pitchFamily="18" charset="0"/>
                <a:ea typeface="Calibri" panose="020F0502020204030204" pitchFamily="34" charset="0"/>
                <a:cs typeface="Latha" panose="020B0604020202020204" pitchFamily="34" charset="0"/>
              </a:rPr>
              <a:t>This type of traffic involves discussions and interactions on darknet forums, which can cover a wide range of topics, including hacking, politics, and illegal activities.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Anonymity-seeking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individuals who are using the darknet to remain anonymous and avoid detection by law enforcement or other entities.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Cryptocurrency-related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use of cryptocurrencies, such as Bitcoin, for transactions on the darknet.</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3BA93B82-4B6C-6701-E091-12A88ADFE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016BD2B6-AB15-BEB3-FCD0-10095FDCD3E2}"/>
              </a:ext>
            </a:extLst>
          </p:cNvPr>
          <p:cNvSpPr txBox="1"/>
          <p:nvPr/>
        </p:nvSpPr>
        <p:spPr>
          <a:xfrm>
            <a:off x="304799" y="482278"/>
            <a:ext cx="3500284" cy="830997"/>
          </a:xfrm>
          <a:prstGeom prst="rect">
            <a:avLst/>
          </a:prstGeom>
          <a:noFill/>
        </p:spPr>
        <p:txBody>
          <a:bodyPr wrap="square" rtlCol="0">
            <a:spAutoFit/>
          </a:bodyPr>
          <a:lstStyle/>
          <a:p>
            <a:r>
              <a:rPr lang="en-IN" sz="2400" b="1" dirty="0">
                <a:solidFill>
                  <a:srgbClr val="C00000"/>
                </a:solidFill>
                <a:effectLst/>
                <a:latin typeface="Times New Roman" panose="02020603050405020304" pitchFamily="18" charset="0"/>
                <a:ea typeface="Times New Roman" panose="02020603050405020304" pitchFamily="18" charset="0"/>
              </a:rPr>
              <a:t>Dark Net Traffic:</a:t>
            </a:r>
            <a:endParaRPr lang="en-IN" sz="24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endParaRPr>
          </a:p>
          <a:p>
            <a:endParaRPr lang="en-IN" sz="2400" dirty="0"/>
          </a:p>
        </p:txBody>
      </p:sp>
      <p:pic>
        <p:nvPicPr>
          <p:cNvPr id="6" name="Picture 5">
            <a:extLst>
              <a:ext uri="{FF2B5EF4-FFF2-40B4-BE49-F238E27FC236}">
                <a16:creationId xmlns:a16="http://schemas.microsoft.com/office/drawing/2014/main" id="{3A49E6D0-9F18-81C8-3941-DB031886A33F}"/>
              </a:ext>
            </a:extLst>
          </p:cNvPr>
          <p:cNvPicPr>
            <a:picLocks noChangeAspect="1"/>
          </p:cNvPicPr>
          <p:nvPr/>
        </p:nvPicPr>
        <p:blipFill rotWithShape="1">
          <a:blip r:embed="rId2"/>
          <a:srcRect l="15968" t="21269" r="13387" b="20183"/>
          <a:stretch/>
        </p:blipFill>
        <p:spPr>
          <a:xfrm>
            <a:off x="8028808" y="285341"/>
            <a:ext cx="913785" cy="757315"/>
          </a:xfrm>
          <a:prstGeom prst="rect">
            <a:avLst/>
          </a:prstGeom>
        </p:spPr>
      </p:pic>
    </p:spTree>
    <p:extLst>
      <p:ext uri="{BB962C8B-B14F-4D97-AF65-F5344CB8AC3E}">
        <p14:creationId xmlns:p14="http://schemas.microsoft.com/office/powerpoint/2010/main" val="246532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2509DA-8C98-8892-6B16-62AB92DBD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7" name="Table 6">
            <a:extLst>
              <a:ext uri="{FF2B5EF4-FFF2-40B4-BE49-F238E27FC236}">
                <a16:creationId xmlns:a16="http://schemas.microsoft.com/office/drawing/2014/main" id="{6BFFCEF8-AFE7-217C-833D-D336C12E0999}"/>
              </a:ext>
            </a:extLst>
          </p:cNvPr>
          <p:cNvGraphicFramePr>
            <a:graphicFrameLocks noGrp="1"/>
          </p:cNvGraphicFramePr>
          <p:nvPr>
            <p:extLst>
              <p:ext uri="{D42A27DB-BD31-4B8C-83A1-F6EECF244321}">
                <p14:modId xmlns:p14="http://schemas.microsoft.com/office/powerpoint/2010/main" val="244030821"/>
              </p:ext>
            </p:extLst>
          </p:nvPr>
        </p:nvGraphicFramePr>
        <p:xfrm>
          <a:off x="372616" y="1042656"/>
          <a:ext cx="8398767" cy="5356241"/>
        </p:xfrm>
        <a:graphic>
          <a:graphicData uri="http://schemas.openxmlformats.org/drawingml/2006/table">
            <a:tbl>
              <a:tblPr firstRow="1" firstCol="1" bandRow="1">
                <a:tableStyleId>{5C22544A-7EE6-4342-B048-85BDC9FD1C3A}</a:tableStyleId>
              </a:tblPr>
              <a:tblGrid>
                <a:gridCol w="1673782">
                  <a:extLst>
                    <a:ext uri="{9D8B030D-6E8A-4147-A177-3AD203B41FA5}">
                      <a16:colId xmlns:a16="http://schemas.microsoft.com/office/drawing/2014/main" val="538104383"/>
                    </a:ext>
                  </a:extLst>
                </a:gridCol>
                <a:gridCol w="6724985">
                  <a:extLst>
                    <a:ext uri="{9D8B030D-6E8A-4147-A177-3AD203B41FA5}">
                      <a16:colId xmlns:a16="http://schemas.microsoft.com/office/drawing/2014/main" val="407970899"/>
                    </a:ext>
                  </a:extLst>
                </a:gridCol>
              </a:tblGrid>
              <a:tr h="642429">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Traffic 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Applications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8175854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Audio-Stream</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Vimeo and YouTube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6980805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Browsing</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Firefox and Chrome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78800051"/>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Chat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ICQ, AIM, Skype, Facebook, and Hangouts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26450028"/>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Email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SMTPS, POP3S and IMAPS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8317150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P2P</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uTorrent and Transmission (BitTorrent)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38060587"/>
                  </a:ext>
                </a:extLst>
              </a:tr>
              <a:tr h="848286">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Transfer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Skype, FTP over SSH (SFTP) and FTP over SSL (FTPS) using FileZilla and an external service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31169763"/>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Video-Stream</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Vimeo and YouTube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01825126"/>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VOIP</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Facebook, Skype, and Hangouts voice calls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69033192"/>
                  </a:ext>
                </a:extLst>
              </a:tr>
            </a:tbl>
          </a:graphicData>
        </a:graphic>
      </p:graphicFrame>
      <p:pic>
        <p:nvPicPr>
          <p:cNvPr id="2" name="Picture 1">
            <a:extLst>
              <a:ext uri="{FF2B5EF4-FFF2-40B4-BE49-F238E27FC236}">
                <a16:creationId xmlns:a16="http://schemas.microsoft.com/office/drawing/2014/main" id="{03697AE7-695E-8512-58FC-017C38A4D64C}"/>
              </a:ext>
            </a:extLst>
          </p:cNvPr>
          <p:cNvPicPr>
            <a:picLocks noChangeAspect="1"/>
          </p:cNvPicPr>
          <p:nvPr/>
        </p:nvPicPr>
        <p:blipFill rotWithShape="1">
          <a:blip r:embed="rId2"/>
          <a:srcRect l="15968" t="21269" r="13387" b="20183"/>
          <a:stretch/>
        </p:blipFill>
        <p:spPr>
          <a:xfrm>
            <a:off x="7857598" y="136524"/>
            <a:ext cx="913785" cy="757315"/>
          </a:xfrm>
          <a:prstGeom prst="rect">
            <a:avLst/>
          </a:prstGeom>
        </p:spPr>
      </p:pic>
      <p:sp>
        <p:nvSpPr>
          <p:cNvPr id="3" name="TextBox 2">
            <a:extLst>
              <a:ext uri="{FF2B5EF4-FFF2-40B4-BE49-F238E27FC236}">
                <a16:creationId xmlns:a16="http://schemas.microsoft.com/office/drawing/2014/main" id="{D8CB8166-4EF1-CB4B-DD07-5619B48C9791}"/>
              </a:ext>
            </a:extLst>
          </p:cNvPr>
          <p:cNvSpPr txBox="1"/>
          <p:nvPr/>
        </p:nvSpPr>
        <p:spPr>
          <a:xfrm>
            <a:off x="372616" y="304560"/>
            <a:ext cx="2576052"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Traffic Categories</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969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1450</TotalTime>
  <Words>2944</Words>
  <Application>Microsoft Office PowerPoint</Application>
  <PresentationFormat>On-screen Show (4:3)</PresentationFormat>
  <Paragraphs>329</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Symbol</vt:lpstr>
      <vt:lpstr>Times New Roman</vt:lpstr>
      <vt:lpstr>Office Theme</vt:lpstr>
      <vt:lpstr>PowerPoint Presentation</vt:lpstr>
      <vt:lpstr>ABSTRACT :</vt:lpstr>
      <vt:lpstr>LITERATURE REVIEW :</vt:lpstr>
      <vt:lpstr>PowerPoint Presentation</vt:lpstr>
      <vt:lpstr>Outcome:</vt:lpstr>
      <vt:lpstr>PowerPoint Presentation</vt:lpstr>
      <vt:lpstr>PowerPoint Presentation</vt:lpstr>
      <vt:lpstr>PowerPoint Presentation</vt:lpstr>
      <vt:lpstr>PowerPoint Presentation</vt:lpstr>
      <vt:lpstr>PowerPoint Presentation</vt:lpstr>
      <vt:lpstr>PROBLEM STATEMENT </vt:lpstr>
      <vt:lpstr>PowerPoint Presentation</vt:lpstr>
      <vt:lpstr>PowerPoint Presentation</vt:lpstr>
      <vt:lpstr>Data Pre-Processing :</vt:lpstr>
      <vt:lpstr>PowerPoint Presentation</vt:lpstr>
      <vt:lpstr>Visual Analysis :</vt:lpstr>
      <vt:lpstr>PowerPoint Presentation</vt:lpstr>
      <vt:lpstr>PowerPoint Presentation</vt:lpstr>
      <vt:lpstr>PowerPoint Presentation</vt:lpstr>
      <vt:lpstr>PowerPoint Presentation</vt:lpstr>
      <vt:lpstr>Model Tuning  </vt:lpstr>
      <vt:lpstr>PowerPoint Presentation</vt:lpstr>
      <vt:lpstr>Results and Discussion</vt:lpstr>
      <vt:lpstr>Future Work:</vt:lpstr>
      <vt:lpstr>References</vt:lpstr>
      <vt:lpstr>Work Log: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player_023@hotmail.com</cp:lastModifiedBy>
  <cp:revision>76</cp:revision>
  <dcterms:created xsi:type="dcterms:W3CDTF">2017-09-15T13:20:00Z</dcterms:created>
  <dcterms:modified xsi:type="dcterms:W3CDTF">2023-05-03T19:28:50Z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244016532F3749E082D20DC8793A736B</vt:lpwstr>
  </property>
  <property fmtid="{D5CDD505-2E9C-101B-9397-08002B2CF9AE}" pid="3" name="KSOProductBuildVer">
    <vt:lpwstr>1033-11.2.0.11486</vt:lpwstr>
  </property>
</Properties>
</file>