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8" r:id="rId2"/>
  </p:sldMasterIdLst>
  <p:notesMasterIdLst>
    <p:notesMasterId r:id="rId30"/>
  </p:notesMasterIdLst>
  <p:sldIdLst>
    <p:sldId id="307" r:id="rId3"/>
    <p:sldId id="314" r:id="rId4"/>
    <p:sldId id="257" r:id="rId5"/>
    <p:sldId id="308" r:id="rId6"/>
    <p:sldId id="315" r:id="rId7"/>
    <p:sldId id="316" r:id="rId8"/>
    <p:sldId id="258" r:id="rId9"/>
    <p:sldId id="303" r:id="rId10"/>
    <p:sldId id="279" r:id="rId11"/>
    <p:sldId id="318" r:id="rId12"/>
    <p:sldId id="267" r:id="rId13"/>
    <p:sldId id="309" r:id="rId14"/>
    <p:sldId id="311" r:id="rId15"/>
    <p:sldId id="319" r:id="rId16"/>
    <p:sldId id="269" r:id="rId17"/>
    <p:sldId id="312" r:id="rId18"/>
    <p:sldId id="270" r:id="rId19"/>
    <p:sldId id="320" r:id="rId20"/>
    <p:sldId id="310" r:id="rId21"/>
    <p:sldId id="321" r:id="rId22"/>
    <p:sldId id="322" r:id="rId23"/>
    <p:sldId id="304" r:id="rId24"/>
    <p:sldId id="305" r:id="rId25"/>
    <p:sldId id="324" r:id="rId26"/>
    <p:sldId id="323" r:id="rId27"/>
    <p:sldId id="326" r:id="rId28"/>
    <p:sldId id="32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778A"/>
    <a:srgbClr val="39687F"/>
    <a:srgbClr val="4A736E"/>
    <a:srgbClr val="3557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78" d="100"/>
          <a:sy n="78" d="100"/>
        </p:scale>
        <p:origin x="806"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896951333104587E-2"/>
          <c:y val="2.7261102273112469E-2"/>
          <c:w val="0.98105500000000001"/>
          <c:h val="0.88166599999999995"/>
        </c:manualLayout>
      </c:layout>
      <c:barChart>
        <c:barDir val="col"/>
        <c:grouping val="clustered"/>
        <c:varyColors val="0"/>
        <c:ser>
          <c:idx val="0"/>
          <c:order val="0"/>
          <c:tx>
            <c:strRef>
              <c:f>Sheet1!$A$2</c:f>
              <c:strCache>
                <c:ptCount val="1"/>
                <c:pt idx="0">
                  <c:v>Series 1</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Sheet1!$B$1:$B$1</c:f>
              <c:strCache>
                <c:ptCount val="1"/>
                <c:pt idx="0">
                  <c:v>Category 1</c:v>
                </c:pt>
              </c:strCache>
            </c:strRef>
          </c:cat>
          <c:val>
            <c:numRef>
              <c:f>Sheet1!$B$2:$B$2</c:f>
              <c:numCache>
                <c:formatCode>General</c:formatCode>
                <c:ptCount val="1"/>
                <c:pt idx="0">
                  <c:v>2</c:v>
                </c:pt>
              </c:numCache>
            </c:numRef>
          </c:val>
          <c:extLst>
            <c:ext xmlns:c16="http://schemas.microsoft.com/office/drawing/2014/chart" uri="{C3380CC4-5D6E-409C-BE32-E72D297353CC}">
              <c16:uniqueId val="{00000000-E358-43D2-85CF-C754956B7D7C}"/>
            </c:ext>
          </c:extLst>
        </c:ser>
        <c:ser>
          <c:idx val="1"/>
          <c:order val="1"/>
          <c:tx>
            <c:strRef>
              <c:f>Sheet1!$A$3</c:f>
              <c:strCache>
                <c:ptCount val="1"/>
                <c:pt idx="0">
                  <c:v>Series 2</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Sheet1!$B$1:$B$1</c:f>
              <c:strCache>
                <c:ptCount val="1"/>
                <c:pt idx="0">
                  <c:v>Category 1</c:v>
                </c:pt>
              </c:strCache>
            </c:strRef>
          </c:cat>
          <c:val>
            <c:numRef>
              <c:f>Sheet1!$B$3:$B$3</c:f>
              <c:numCache>
                <c:formatCode>General</c:formatCode>
                <c:ptCount val="1"/>
                <c:pt idx="0">
                  <c:v>4</c:v>
                </c:pt>
              </c:numCache>
            </c:numRef>
          </c:val>
          <c:extLst>
            <c:ext xmlns:c16="http://schemas.microsoft.com/office/drawing/2014/chart" uri="{C3380CC4-5D6E-409C-BE32-E72D297353CC}">
              <c16:uniqueId val="{00000001-E358-43D2-85CF-C754956B7D7C}"/>
            </c:ext>
          </c:extLst>
        </c:ser>
        <c:ser>
          <c:idx val="2"/>
          <c:order val="2"/>
          <c:tx>
            <c:strRef>
              <c:f>Sheet1!$A$4</c:f>
              <c:strCache>
                <c:ptCount val="1"/>
                <c:pt idx="0">
                  <c:v>Series 3</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Sheet1!$B$1:$B$1</c:f>
              <c:strCache>
                <c:ptCount val="1"/>
                <c:pt idx="0">
                  <c:v>Category 1</c:v>
                </c:pt>
              </c:strCache>
            </c:strRef>
          </c:cat>
          <c:val>
            <c:numRef>
              <c:f>Sheet1!$B$4:$B$4</c:f>
              <c:numCache>
                <c:formatCode>General</c:formatCode>
                <c:ptCount val="1"/>
                <c:pt idx="0">
                  <c:v>6</c:v>
                </c:pt>
              </c:numCache>
            </c:numRef>
          </c:val>
          <c:extLst>
            <c:ext xmlns:c16="http://schemas.microsoft.com/office/drawing/2014/chart" uri="{C3380CC4-5D6E-409C-BE32-E72D297353CC}">
              <c16:uniqueId val="{00000002-E358-43D2-85CF-C754956B7D7C}"/>
            </c:ext>
          </c:extLst>
        </c:ser>
        <c:ser>
          <c:idx val="3"/>
          <c:order val="3"/>
          <c:tx>
            <c:strRef>
              <c:f>Sheet1!$A$5</c:f>
              <c:strCache>
                <c:ptCount val="1"/>
                <c:pt idx="0">
                  <c:v>Series 4</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Sheet1!$B$1:$B$1</c:f>
              <c:strCache>
                <c:ptCount val="1"/>
                <c:pt idx="0">
                  <c:v>Category 1</c:v>
                </c:pt>
              </c:strCache>
            </c:strRef>
          </c:cat>
          <c:val>
            <c:numRef>
              <c:f>Sheet1!$B$5:$B$5</c:f>
              <c:numCache>
                <c:formatCode>General</c:formatCode>
                <c:ptCount val="1"/>
                <c:pt idx="0">
                  <c:v>8</c:v>
                </c:pt>
              </c:numCache>
            </c:numRef>
          </c:val>
          <c:extLst>
            <c:ext xmlns:c16="http://schemas.microsoft.com/office/drawing/2014/chart" uri="{C3380CC4-5D6E-409C-BE32-E72D297353CC}">
              <c16:uniqueId val="{00000003-E358-43D2-85CF-C754956B7D7C}"/>
            </c:ext>
          </c:extLst>
        </c:ser>
        <c:ser>
          <c:idx val="4"/>
          <c:order val="4"/>
          <c:tx>
            <c:strRef>
              <c:f>Sheet1!$A$6</c:f>
              <c:strCache>
                <c:ptCount val="1"/>
                <c:pt idx="0">
                  <c:v>Series 5</c:v>
                </c:pt>
              </c:strCache>
            </c:strRef>
          </c:tx>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Sheet1!$B$1:$B$1</c:f>
              <c:strCache>
                <c:ptCount val="1"/>
                <c:pt idx="0">
                  <c:v>Category 1</c:v>
                </c:pt>
              </c:strCache>
            </c:strRef>
          </c:cat>
          <c:val>
            <c:numRef>
              <c:f>Sheet1!$B$6:$B$6</c:f>
              <c:numCache>
                <c:formatCode>General</c:formatCode>
                <c:ptCount val="1"/>
                <c:pt idx="0">
                  <c:v>10</c:v>
                </c:pt>
              </c:numCache>
            </c:numRef>
          </c:val>
          <c:extLst>
            <c:ext xmlns:c16="http://schemas.microsoft.com/office/drawing/2014/chart" uri="{C3380CC4-5D6E-409C-BE32-E72D297353CC}">
              <c16:uniqueId val="{00000004-E358-43D2-85CF-C754956B7D7C}"/>
            </c:ext>
          </c:extLst>
        </c:ser>
        <c:ser>
          <c:idx val="5"/>
          <c:order val="5"/>
          <c:tx>
            <c:strRef>
              <c:f>Sheet1!$A$7</c:f>
              <c:strCache>
                <c:ptCount val="1"/>
                <c:pt idx="0">
                  <c:v>Series 6</c:v>
                </c:pt>
              </c:strCache>
            </c:strRef>
          </c:tx>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Sheet1!$B$1:$B$1</c:f>
              <c:strCache>
                <c:ptCount val="1"/>
                <c:pt idx="0">
                  <c:v>Category 1</c:v>
                </c:pt>
              </c:strCache>
            </c:strRef>
          </c:cat>
          <c:val>
            <c:numRef>
              <c:f>Sheet1!$B$7:$B$7</c:f>
              <c:numCache>
                <c:formatCode>General</c:formatCode>
                <c:ptCount val="1"/>
                <c:pt idx="0">
                  <c:v>14</c:v>
                </c:pt>
              </c:numCache>
            </c:numRef>
          </c:val>
          <c:extLst>
            <c:ext xmlns:c16="http://schemas.microsoft.com/office/drawing/2014/chart" uri="{C3380CC4-5D6E-409C-BE32-E72D297353CC}">
              <c16:uniqueId val="{00000005-E358-43D2-85CF-C754956B7D7C}"/>
            </c:ext>
          </c:extLst>
        </c:ser>
        <c:dLbls>
          <c:showLegendKey val="0"/>
          <c:showVal val="0"/>
          <c:showCatName val="0"/>
          <c:showSerName val="0"/>
          <c:showPercent val="0"/>
          <c:showBubbleSize val="0"/>
        </c:dLbls>
        <c:gapWidth val="100"/>
        <c:overlap val="-24"/>
        <c:axId val="2094734552"/>
        <c:axId val="2094734553"/>
      </c:barChart>
      <c:catAx>
        <c:axId val="2094734552"/>
        <c:scaling>
          <c:orientation val="minMax"/>
        </c:scaling>
        <c:delete val="0"/>
        <c:axPos val="b"/>
        <c:numFmt formatCode="General" sourceLinked="0"/>
        <c:majorTickMark val="none"/>
        <c:minorTickMark val="none"/>
        <c:tickLblPos val="none"/>
        <c:spPr>
          <a:noFill/>
          <a:ln w="12700"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one"/>
        <c:spPr>
          <a:noFill/>
          <a:ln>
            <a:noFill/>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4734552"/>
        <c:crosses val="autoZero"/>
        <c:crossBetween val="between"/>
        <c:majorUnit val="2.25"/>
        <c:minorUnit val="1.125"/>
      </c:valAx>
      <c:spPr>
        <a:noFill/>
        <a:ln>
          <a:noFill/>
        </a:ln>
        <a:effectLst/>
      </c:spPr>
    </c:plotArea>
    <c:plotVisOnly val="1"/>
    <c:dispBlanksAs val="gap"/>
    <c:showDLblsOverMax val="1"/>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4:44:39.527"/>
    </inkml:context>
    <inkml:brush xml:id="br0">
      <inkml:brushProperty name="width" value="0.3" units="cm"/>
      <inkml:brushProperty name="height" value="0.6" units="cm"/>
      <inkml:brushProperty name="color" value="#B2B2B2"/>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4:46:15.572"/>
    </inkml:context>
    <inkml:brush xml:id="br0">
      <inkml:brushProperty name="width" value="0.3" units="cm"/>
      <inkml:brushProperty name="height" value="0.6" units="cm"/>
      <inkml:brushProperty name="color" value="#B2B2B2"/>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3E40A-F5B6-4F73-92BC-E259ABE0C436}" type="datetimeFigureOut">
              <a:rPr lang="en-IN" smtClean="0"/>
              <a:t>10-02-2023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3AF06-9793-4ABD-9E2B-8DF415EDE709}" type="slidenum">
              <a:rPr lang="en-IN" smtClean="0"/>
              <a:t>‹#›</a:t>
            </a:fld>
            <a:endParaRPr lang="en-IN"/>
          </a:p>
        </p:txBody>
      </p:sp>
    </p:spTree>
    <p:extLst>
      <p:ext uri="{BB962C8B-B14F-4D97-AF65-F5344CB8AC3E}">
        <p14:creationId xmlns:p14="http://schemas.microsoft.com/office/powerpoint/2010/main" val="2518470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93AF06-9793-4ABD-9E2B-8DF415EDE709}" type="slidenum">
              <a:rPr lang="en-IN" smtClean="0"/>
              <a:t>15</a:t>
            </a:fld>
            <a:endParaRPr lang="en-IN"/>
          </a:p>
        </p:txBody>
      </p:sp>
    </p:spTree>
    <p:extLst>
      <p:ext uri="{BB962C8B-B14F-4D97-AF65-F5344CB8AC3E}">
        <p14:creationId xmlns:p14="http://schemas.microsoft.com/office/powerpoint/2010/main" val="622252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67CA3DA-95BF-42D3-A60D-EC8E9817D954}" type="datetimeFigureOut">
              <a:rPr lang="en-IN" smtClean="0"/>
              <a:t>10-02-2023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9FFC088-3045-4ED2-B2EE-4F6679BC3F5E}" type="slidenum">
              <a:rPr lang="en-IN" smtClean="0"/>
              <a:t>‹#›</a:t>
            </a:fld>
            <a:endParaRPr lang="en-IN"/>
          </a:p>
        </p:txBody>
      </p:sp>
    </p:spTree>
    <p:extLst>
      <p:ext uri="{BB962C8B-B14F-4D97-AF65-F5344CB8AC3E}">
        <p14:creationId xmlns:p14="http://schemas.microsoft.com/office/powerpoint/2010/main" val="2239497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CA3DA-95BF-42D3-A60D-EC8E9817D954}"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949740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CA3DA-95BF-42D3-A60D-EC8E9817D954}"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240143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CA3DA-95BF-42D3-A60D-EC8E9817D954}"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139413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CA3DA-95BF-42D3-A60D-EC8E9817D954}"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549446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CA3DA-95BF-42D3-A60D-EC8E9817D954}"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223403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CA3DA-95BF-42D3-A60D-EC8E9817D954}"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687956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CA3DA-95BF-42D3-A60D-EC8E9817D954}"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237284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CA3DA-95BF-42D3-A60D-EC8E9817D954}"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4163162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_Slide">
    <p:spTree>
      <p:nvGrpSpPr>
        <p:cNvPr id="1" name=""/>
        <p:cNvGrpSpPr/>
        <p:nvPr/>
      </p:nvGrpSpPr>
      <p:grpSpPr>
        <a:xfrm>
          <a:off x="0" y="0"/>
          <a:ext cx="0" cy="0"/>
          <a:chOff x="0" y="0"/>
          <a:chExt cx="0" cy="0"/>
        </a:xfrm>
      </p:grpSpPr>
      <p:sp>
        <p:nvSpPr>
          <p:cNvPr id="2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3498469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3051-2D49-8D0F-9ABC-F1AC0884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6B2C2E-42D7-8F22-B706-905C70013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FB0743-7037-F831-FC29-B1F8AA485A4A}"/>
              </a:ext>
            </a:extLst>
          </p:cNvPr>
          <p:cNvSpPr>
            <a:spLocks noGrp="1"/>
          </p:cNvSpPr>
          <p:nvPr>
            <p:ph type="dt" sz="half" idx="10"/>
          </p:nvPr>
        </p:nvSpPr>
        <p:spPr/>
        <p:txBody>
          <a:bodyPr/>
          <a:lstStyle/>
          <a:p>
            <a:fld id="{767CA3DA-95BF-42D3-A60D-EC8E9817D954}" type="datetimeFigureOut">
              <a:rPr lang="en-IN" smtClean="0"/>
              <a:t>10-02-2023</a:t>
            </a:fld>
            <a:endParaRPr lang="en-IN"/>
          </a:p>
        </p:txBody>
      </p:sp>
      <p:sp>
        <p:nvSpPr>
          <p:cNvPr id="5" name="Footer Placeholder 4">
            <a:extLst>
              <a:ext uri="{FF2B5EF4-FFF2-40B4-BE49-F238E27FC236}">
                <a16:creationId xmlns:a16="http://schemas.microsoft.com/office/drawing/2014/main" id="{23EAE7EC-70EE-F459-DA32-EF21C19F0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EE8593-97FF-6A94-F648-108FFD9401DB}"/>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86977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CA3DA-95BF-42D3-A60D-EC8E9817D954}"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1875988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7742-1E74-CA5C-4996-DA925FF272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DA77AD-68B3-BABE-B2AF-A5D02C2BF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0C7034-185C-D236-CD96-457EBDE0B5C4}"/>
              </a:ext>
            </a:extLst>
          </p:cNvPr>
          <p:cNvSpPr>
            <a:spLocks noGrp="1"/>
          </p:cNvSpPr>
          <p:nvPr>
            <p:ph type="dt" sz="half" idx="10"/>
          </p:nvPr>
        </p:nvSpPr>
        <p:spPr/>
        <p:txBody>
          <a:bodyPr/>
          <a:lstStyle/>
          <a:p>
            <a:fld id="{767CA3DA-95BF-42D3-A60D-EC8E9817D954}" type="datetimeFigureOut">
              <a:rPr lang="en-IN" smtClean="0"/>
              <a:t>10-02-2023</a:t>
            </a:fld>
            <a:endParaRPr lang="en-IN"/>
          </a:p>
        </p:txBody>
      </p:sp>
      <p:sp>
        <p:nvSpPr>
          <p:cNvPr id="5" name="Footer Placeholder 4">
            <a:extLst>
              <a:ext uri="{FF2B5EF4-FFF2-40B4-BE49-F238E27FC236}">
                <a16:creationId xmlns:a16="http://schemas.microsoft.com/office/drawing/2014/main" id="{9C958412-67F7-4709-6D7F-CD22EF11A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287E3C-A1CE-A113-F6EF-E3D6600AB284}"/>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311338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2A9F-110E-C2AE-B3AE-5E5BB81CAF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A6A410-4F33-0998-349A-7C3E54C73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E4483A-76E8-89D7-FBA9-7FFB6351E4A4}"/>
              </a:ext>
            </a:extLst>
          </p:cNvPr>
          <p:cNvSpPr>
            <a:spLocks noGrp="1"/>
          </p:cNvSpPr>
          <p:nvPr>
            <p:ph type="dt" sz="half" idx="10"/>
          </p:nvPr>
        </p:nvSpPr>
        <p:spPr/>
        <p:txBody>
          <a:bodyPr/>
          <a:lstStyle/>
          <a:p>
            <a:fld id="{767CA3DA-95BF-42D3-A60D-EC8E9817D954}" type="datetimeFigureOut">
              <a:rPr lang="en-IN" smtClean="0"/>
              <a:t>10-02-2023</a:t>
            </a:fld>
            <a:endParaRPr lang="en-IN"/>
          </a:p>
        </p:txBody>
      </p:sp>
      <p:sp>
        <p:nvSpPr>
          <p:cNvPr id="5" name="Footer Placeholder 4">
            <a:extLst>
              <a:ext uri="{FF2B5EF4-FFF2-40B4-BE49-F238E27FC236}">
                <a16:creationId xmlns:a16="http://schemas.microsoft.com/office/drawing/2014/main" id="{EEFF25C7-A06F-6C69-8EA2-338A9EBDB5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B46DA-FD5D-BE2A-6D5A-70651E4D0BEC}"/>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944080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177F-64B3-EFD4-31CE-148C352F13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3D2AB2-2F1F-98E1-0939-B9F9DFB84D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D518C1-F821-1C8B-28D7-30A5AE985C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431163-A3A6-D7A4-D108-3430C98F9B06}"/>
              </a:ext>
            </a:extLst>
          </p:cNvPr>
          <p:cNvSpPr>
            <a:spLocks noGrp="1"/>
          </p:cNvSpPr>
          <p:nvPr>
            <p:ph type="dt" sz="half" idx="10"/>
          </p:nvPr>
        </p:nvSpPr>
        <p:spPr/>
        <p:txBody>
          <a:bodyPr/>
          <a:lstStyle/>
          <a:p>
            <a:fld id="{767CA3DA-95BF-42D3-A60D-EC8E9817D954}" type="datetimeFigureOut">
              <a:rPr lang="en-IN" smtClean="0"/>
              <a:t>10-02-2023</a:t>
            </a:fld>
            <a:endParaRPr lang="en-IN"/>
          </a:p>
        </p:txBody>
      </p:sp>
      <p:sp>
        <p:nvSpPr>
          <p:cNvPr id="6" name="Footer Placeholder 5">
            <a:extLst>
              <a:ext uri="{FF2B5EF4-FFF2-40B4-BE49-F238E27FC236}">
                <a16:creationId xmlns:a16="http://schemas.microsoft.com/office/drawing/2014/main" id="{9AF56759-33AF-A44E-A794-85CC7490CD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65CDB5-B6D0-93B5-7E54-8DB85526C549}"/>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931716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4437-5D83-AF66-7B78-A6572D5C12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732B08-3714-9461-5B30-FC6F8E824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6D4F52-325B-2ACB-4AD2-543B4CA08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29F320-A0E7-81EB-3B42-C9F6F578C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D3A9C-3B47-ADB2-5300-E5F2355760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1B333F-A077-D44E-6317-AB7718203EC5}"/>
              </a:ext>
            </a:extLst>
          </p:cNvPr>
          <p:cNvSpPr>
            <a:spLocks noGrp="1"/>
          </p:cNvSpPr>
          <p:nvPr>
            <p:ph type="dt" sz="half" idx="10"/>
          </p:nvPr>
        </p:nvSpPr>
        <p:spPr/>
        <p:txBody>
          <a:bodyPr/>
          <a:lstStyle/>
          <a:p>
            <a:fld id="{767CA3DA-95BF-42D3-A60D-EC8E9817D954}" type="datetimeFigureOut">
              <a:rPr lang="en-IN" smtClean="0"/>
              <a:t>10-02-2023</a:t>
            </a:fld>
            <a:endParaRPr lang="en-IN"/>
          </a:p>
        </p:txBody>
      </p:sp>
      <p:sp>
        <p:nvSpPr>
          <p:cNvPr id="8" name="Footer Placeholder 7">
            <a:extLst>
              <a:ext uri="{FF2B5EF4-FFF2-40B4-BE49-F238E27FC236}">
                <a16:creationId xmlns:a16="http://schemas.microsoft.com/office/drawing/2014/main" id="{2626C1B5-E3DB-7C4F-0394-5E1DDADE7F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10E21C-CFFA-5C3D-32DA-A80629349B83}"/>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517225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155C-D2D9-B056-208E-EE2B501345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A8E29A-D33E-7B93-58D5-6F2BFAC10F61}"/>
              </a:ext>
            </a:extLst>
          </p:cNvPr>
          <p:cNvSpPr>
            <a:spLocks noGrp="1"/>
          </p:cNvSpPr>
          <p:nvPr>
            <p:ph type="dt" sz="half" idx="10"/>
          </p:nvPr>
        </p:nvSpPr>
        <p:spPr/>
        <p:txBody>
          <a:bodyPr/>
          <a:lstStyle/>
          <a:p>
            <a:fld id="{767CA3DA-95BF-42D3-A60D-EC8E9817D954}" type="datetimeFigureOut">
              <a:rPr lang="en-IN" smtClean="0"/>
              <a:t>10-02-2023</a:t>
            </a:fld>
            <a:endParaRPr lang="en-IN"/>
          </a:p>
        </p:txBody>
      </p:sp>
      <p:sp>
        <p:nvSpPr>
          <p:cNvPr id="4" name="Footer Placeholder 3">
            <a:extLst>
              <a:ext uri="{FF2B5EF4-FFF2-40B4-BE49-F238E27FC236}">
                <a16:creationId xmlns:a16="http://schemas.microsoft.com/office/drawing/2014/main" id="{D3B99B5E-7189-EFDD-A1E0-44A794BF96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394951-FBC9-F93E-D248-686D5C1431C7}"/>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5328672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6FC385-9F6C-4A4A-265B-98D7CB82D56F}"/>
              </a:ext>
            </a:extLst>
          </p:cNvPr>
          <p:cNvSpPr>
            <a:spLocks noGrp="1"/>
          </p:cNvSpPr>
          <p:nvPr>
            <p:ph type="dt" sz="half" idx="10"/>
          </p:nvPr>
        </p:nvSpPr>
        <p:spPr/>
        <p:txBody>
          <a:bodyPr/>
          <a:lstStyle/>
          <a:p>
            <a:fld id="{767CA3DA-95BF-42D3-A60D-EC8E9817D954}" type="datetimeFigureOut">
              <a:rPr lang="en-IN" smtClean="0"/>
              <a:t>10-02-2023</a:t>
            </a:fld>
            <a:endParaRPr lang="en-IN"/>
          </a:p>
        </p:txBody>
      </p:sp>
      <p:sp>
        <p:nvSpPr>
          <p:cNvPr id="3" name="Footer Placeholder 2">
            <a:extLst>
              <a:ext uri="{FF2B5EF4-FFF2-40B4-BE49-F238E27FC236}">
                <a16:creationId xmlns:a16="http://schemas.microsoft.com/office/drawing/2014/main" id="{A6C7799F-6BD4-3326-1E51-FC54675042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252048-A957-82C6-E3B8-09382E09D137}"/>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13045044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86DD-04EA-8BB4-F238-364921685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5574D-58D5-26BF-8738-124F710B9A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F200F9-7EFA-8AAF-2D38-CF6E4494E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7F852-ADFD-E970-79B7-6F78DB92AEC8}"/>
              </a:ext>
            </a:extLst>
          </p:cNvPr>
          <p:cNvSpPr>
            <a:spLocks noGrp="1"/>
          </p:cNvSpPr>
          <p:nvPr>
            <p:ph type="dt" sz="half" idx="10"/>
          </p:nvPr>
        </p:nvSpPr>
        <p:spPr/>
        <p:txBody>
          <a:bodyPr/>
          <a:lstStyle/>
          <a:p>
            <a:fld id="{767CA3DA-95BF-42D3-A60D-EC8E9817D954}" type="datetimeFigureOut">
              <a:rPr lang="en-IN" smtClean="0"/>
              <a:t>10-02-2023</a:t>
            </a:fld>
            <a:endParaRPr lang="en-IN"/>
          </a:p>
        </p:txBody>
      </p:sp>
      <p:sp>
        <p:nvSpPr>
          <p:cNvPr id="6" name="Footer Placeholder 5">
            <a:extLst>
              <a:ext uri="{FF2B5EF4-FFF2-40B4-BE49-F238E27FC236}">
                <a16:creationId xmlns:a16="http://schemas.microsoft.com/office/drawing/2014/main" id="{2DCCCBD2-BAFA-195A-362F-7FAA77FA2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55BBFD-F67C-753F-2ECD-864176CE26B7}"/>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7946102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30E7-5EBC-5348-04AF-CBE66B1E3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5028DB-8C8B-EB16-1AEE-C7F57D0CC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D226D1-C3F5-4966-1AD3-DE9D67F9E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53DFB-6026-AF3B-2266-3045ADF8EB23}"/>
              </a:ext>
            </a:extLst>
          </p:cNvPr>
          <p:cNvSpPr>
            <a:spLocks noGrp="1"/>
          </p:cNvSpPr>
          <p:nvPr>
            <p:ph type="dt" sz="half" idx="10"/>
          </p:nvPr>
        </p:nvSpPr>
        <p:spPr/>
        <p:txBody>
          <a:bodyPr/>
          <a:lstStyle/>
          <a:p>
            <a:fld id="{767CA3DA-95BF-42D3-A60D-EC8E9817D954}" type="datetimeFigureOut">
              <a:rPr lang="en-IN" smtClean="0"/>
              <a:t>10-02-2023</a:t>
            </a:fld>
            <a:endParaRPr lang="en-IN"/>
          </a:p>
        </p:txBody>
      </p:sp>
      <p:sp>
        <p:nvSpPr>
          <p:cNvPr id="6" name="Footer Placeholder 5">
            <a:extLst>
              <a:ext uri="{FF2B5EF4-FFF2-40B4-BE49-F238E27FC236}">
                <a16:creationId xmlns:a16="http://schemas.microsoft.com/office/drawing/2014/main" id="{840D7413-EC2A-9BA7-F195-65F70A8792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7E2EAA-87FF-6405-084E-6A46784E90F7}"/>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1892684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0207-1B8E-90AE-D022-13DCFAEC7C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196E44-D519-1E20-7401-9024BF245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D5F1A-48C3-652E-6790-B575E9037AFE}"/>
              </a:ext>
            </a:extLst>
          </p:cNvPr>
          <p:cNvSpPr>
            <a:spLocks noGrp="1"/>
          </p:cNvSpPr>
          <p:nvPr>
            <p:ph type="dt" sz="half" idx="10"/>
          </p:nvPr>
        </p:nvSpPr>
        <p:spPr/>
        <p:txBody>
          <a:bodyPr/>
          <a:lstStyle/>
          <a:p>
            <a:fld id="{767CA3DA-95BF-42D3-A60D-EC8E9817D954}" type="datetimeFigureOut">
              <a:rPr lang="en-IN" smtClean="0"/>
              <a:t>10-02-2023</a:t>
            </a:fld>
            <a:endParaRPr lang="en-IN"/>
          </a:p>
        </p:txBody>
      </p:sp>
      <p:sp>
        <p:nvSpPr>
          <p:cNvPr id="5" name="Footer Placeholder 4">
            <a:extLst>
              <a:ext uri="{FF2B5EF4-FFF2-40B4-BE49-F238E27FC236}">
                <a16:creationId xmlns:a16="http://schemas.microsoft.com/office/drawing/2014/main" id="{F2D3E86D-DE48-7FFC-625F-12E45432E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D88336-5EA3-EC48-FB3A-FF654AC68927}"/>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4065893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7BF929-03BE-C2B7-D583-3C48818501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9EB8BE-E938-C85A-7A59-D756D3052F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B9638A-0E7F-FE9B-1071-443B0F099D53}"/>
              </a:ext>
            </a:extLst>
          </p:cNvPr>
          <p:cNvSpPr>
            <a:spLocks noGrp="1"/>
          </p:cNvSpPr>
          <p:nvPr>
            <p:ph type="dt" sz="half" idx="10"/>
          </p:nvPr>
        </p:nvSpPr>
        <p:spPr/>
        <p:txBody>
          <a:bodyPr/>
          <a:lstStyle/>
          <a:p>
            <a:fld id="{767CA3DA-95BF-42D3-A60D-EC8E9817D954}" type="datetimeFigureOut">
              <a:rPr lang="en-IN" smtClean="0"/>
              <a:t>10-02-2023</a:t>
            </a:fld>
            <a:endParaRPr lang="en-IN"/>
          </a:p>
        </p:txBody>
      </p:sp>
      <p:sp>
        <p:nvSpPr>
          <p:cNvPr id="5" name="Footer Placeholder 4">
            <a:extLst>
              <a:ext uri="{FF2B5EF4-FFF2-40B4-BE49-F238E27FC236}">
                <a16:creationId xmlns:a16="http://schemas.microsoft.com/office/drawing/2014/main" id="{DC011868-7D56-EC82-54DE-225C00D12C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7D20B-2D86-D21E-4E8F-89D20D3F5392}"/>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35732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CA3DA-95BF-42D3-A60D-EC8E9817D954}"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87758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7CA3DA-95BF-42D3-A60D-EC8E9817D954}"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8650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7CA3DA-95BF-42D3-A60D-EC8E9817D954}"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46121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CA3DA-95BF-42D3-A60D-EC8E9817D954}"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17470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CA3DA-95BF-42D3-A60D-EC8E9817D954}"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406510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CA3DA-95BF-42D3-A60D-EC8E9817D954}"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04445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CA3DA-95BF-42D3-A60D-EC8E9817D954}"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18562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20">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67CA3DA-95BF-42D3-A60D-EC8E9817D954}" type="datetimeFigureOut">
              <a:rPr lang="en-IN" smtClean="0"/>
              <a:t>10-02-2023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9FFC088-3045-4ED2-B2EE-4F6679BC3F5E}" type="slidenum">
              <a:rPr lang="en-IN" smtClean="0"/>
              <a:t>‹#›</a:t>
            </a:fld>
            <a:endParaRPr lang="en-IN"/>
          </a:p>
        </p:txBody>
      </p:sp>
    </p:spTree>
    <p:extLst>
      <p:ext uri="{BB962C8B-B14F-4D97-AF65-F5344CB8AC3E}">
        <p14:creationId xmlns:p14="http://schemas.microsoft.com/office/powerpoint/2010/main" val="141618064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FA5D1B-CD9B-36A6-D38C-5CB3661E9D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307ECB-6134-96FD-3D57-CF63C635D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11CA06-1B7D-2FDB-169C-2B85509641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CA3DA-95BF-42D3-A60D-EC8E9817D954}" type="datetimeFigureOut">
              <a:rPr lang="en-IN" smtClean="0"/>
              <a:t>10-02-2023</a:t>
            </a:fld>
            <a:endParaRPr lang="en-IN"/>
          </a:p>
        </p:txBody>
      </p:sp>
      <p:sp>
        <p:nvSpPr>
          <p:cNvPr id="5" name="Footer Placeholder 4">
            <a:extLst>
              <a:ext uri="{FF2B5EF4-FFF2-40B4-BE49-F238E27FC236}">
                <a16:creationId xmlns:a16="http://schemas.microsoft.com/office/drawing/2014/main" id="{CF7D0914-353C-B802-1904-E1D2BDF40E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40FB9D-4A68-E51F-C35B-024927082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FC088-3045-4ED2-B2EE-4F6679BC3F5E}" type="slidenum">
              <a:rPr lang="en-IN" smtClean="0"/>
              <a:t>‹#›</a:t>
            </a:fld>
            <a:endParaRPr lang="en-IN"/>
          </a:p>
        </p:txBody>
      </p:sp>
    </p:spTree>
    <p:extLst>
      <p:ext uri="{BB962C8B-B14F-4D97-AF65-F5344CB8AC3E}">
        <p14:creationId xmlns:p14="http://schemas.microsoft.com/office/powerpoint/2010/main" val="115555846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18.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hyperlink" Target="http://dx.doi.org/10.1109/ICCCNT.2012.6395938" TargetMode="Externa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1A8B425-E4D5-EE62-5AB6-9C034EFD0767}"/>
                  </a:ext>
                </a:extLst>
              </p14:cNvPr>
              <p14:cNvContentPartPr/>
              <p14:nvPr/>
            </p14:nvContentPartPr>
            <p14:xfrm>
              <a:off x="9763061" y="1956356"/>
              <a:ext cx="360" cy="360"/>
            </p14:xfrm>
          </p:contentPart>
        </mc:Choice>
        <mc:Fallback xmlns="">
          <p:pic>
            <p:nvPicPr>
              <p:cNvPr id="2" name="Ink 1">
                <a:extLst>
                  <a:ext uri="{FF2B5EF4-FFF2-40B4-BE49-F238E27FC236}">
                    <a16:creationId xmlns:a16="http://schemas.microsoft.com/office/drawing/2014/main" id="{81A8B425-E4D5-EE62-5AB6-9C034EFD0767}"/>
                  </a:ext>
                </a:extLst>
              </p:cNvPr>
              <p:cNvPicPr/>
              <p:nvPr/>
            </p:nvPicPr>
            <p:blipFill>
              <a:blip r:embed="rId3"/>
              <a:stretch>
                <a:fillRect/>
              </a:stretch>
            </p:blipFill>
            <p:spPr>
              <a:xfrm>
                <a:off x="9709061" y="184835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0BDC254-7778-1AE0-BC27-FFDE4BD2B04F}"/>
                  </a:ext>
                </a:extLst>
              </p14:cNvPr>
              <p14:cNvContentPartPr/>
              <p14:nvPr/>
            </p14:nvContentPartPr>
            <p14:xfrm>
              <a:off x="5338661" y="3519836"/>
              <a:ext cx="360" cy="360"/>
            </p14:xfrm>
          </p:contentPart>
        </mc:Choice>
        <mc:Fallback xmlns="">
          <p:pic>
            <p:nvPicPr>
              <p:cNvPr id="7" name="Ink 6">
                <a:extLst>
                  <a:ext uri="{FF2B5EF4-FFF2-40B4-BE49-F238E27FC236}">
                    <a16:creationId xmlns:a16="http://schemas.microsoft.com/office/drawing/2014/main" id="{C0BDC254-7778-1AE0-BC27-FFDE4BD2B04F}"/>
                  </a:ext>
                </a:extLst>
              </p:cNvPr>
              <p:cNvPicPr/>
              <p:nvPr/>
            </p:nvPicPr>
            <p:blipFill>
              <a:blip r:embed="rId3"/>
              <a:stretch>
                <a:fillRect/>
              </a:stretch>
            </p:blipFill>
            <p:spPr>
              <a:xfrm>
                <a:off x="5284661" y="3411836"/>
                <a:ext cx="108000" cy="216000"/>
              </a:xfrm>
              <a:prstGeom prst="rect">
                <a:avLst/>
              </a:prstGeom>
            </p:spPr>
          </p:pic>
        </mc:Fallback>
      </mc:AlternateContent>
      <p:pic>
        <p:nvPicPr>
          <p:cNvPr id="9" name="Picture 8">
            <a:extLst>
              <a:ext uri="{FF2B5EF4-FFF2-40B4-BE49-F238E27FC236}">
                <a16:creationId xmlns:a16="http://schemas.microsoft.com/office/drawing/2014/main" id="{7E69552A-D422-AF80-4956-AB90EDC19773}"/>
              </a:ext>
            </a:extLst>
          </p:cNvPr>
          <p:cNvPicPr>
            <a:picLocks noChangeAspect="1"/>
          </p:cNvPicPr>
          <p:nvPr/>
        </p:nvPicPr>
        <p:blipFill rotWithShape="1">
          <a:blip r:embed="rId5"/>
          <a:srcRect l="21371" t="21362" r="20729" b="14552"/>
          <a:stretch/>
        </p:blipFill>
        <p:spPr>
          <a:xfrm>
            <a:off x="0" y="-10615"/>
            <a:ext cx="12192000" cy="6880576"/>
          </a:xfrm>
          <a:prstGeom prst="rect">
            <a:avLst/>
          </a:prstGeom>
        </p:spPr>
      </p:pic>
      <p:sp>
        <p:nvSpPr>
          <p:cNvPr id="12" name="Rectangle 11">
            <a:extLst>
              <a:ext uri="{FF2B5EF4-FFF2-40B4-BE49-F238E27FC236}">
                <a16:creationId xmlns:a16="http://schemas.microsoft.com/office/drawing/2014/main" id="{2C144CD8-714F-C342-893E-C11F03AF6B33}"/>
              </a:ext>
            </a:extLst>
          </p:cNvPr>
          <p:cNvSpPr>
            <a:spLocks/>
          </p:cNvSpPr>
          <p:nvPr/>
        </p:nvSpPr>
        <p:spPr>
          <a:xfrm>
            <a:off x="2030174" y="200953"/>
            <a:ext cx="7410630" cy="1718398"/>
          </a:xfrm>
          <a:prstGeom prst="rect">
            <a:avLst/>
          </a:prstGeom>
          <a:blipFill rotWithShape="1">
            <a:blip r:embed="rId6"/>
            <a:stretch>
              <a:fillRect/>
            </a:stretch>
          </a:blipFill>
          <a:ln>
            <a:noFill/>
          </a:ln>
        </p:spPr>
        <p:txBody>
          <a:bodyPr spcFirstLastPara="1" wrap="square" lIns="91425" tIns="91425" rIns="91425" bIns="91425" anchor="ctr" anchorCtr="0">
            <a:noAutofit/>
          </a:bodyPr>
          <a:lstStyle/>
          <a:p>
            <a:pPr marL="0" marR="0" algn="ctr">
              <a:spcBef>
                <a:spcPts val="0"/>
              </a:spcBef>
              <a:spcAft>
                <a:spcPts val="0"/>
              </a:spcAft>
            </a:pPr>
            <a:r>
              <a:rPr lang="en-US" sz="1200" dirty="0">
                <a:effectLst/>
                <a:latin typeface="Cambria" panose="02040503050406030204" pitchFamily="18" charset="0"/>
                <a:ea typeface="Cambria" panose="02040503050406030204" pitchFamily="18" charset="0"/>
                <a:cs typeface="font1161"/>
              </a:rPr>
              <a:t> </a:t>
            </a:r>
            <a:endParaRPr lang="en-IN" sz="1200" dirty="0">
              <a:effectLst/>
              <a:latin typeface="Cambria" panose="02040503050406030204" pitchFamily="18" charset="0"/>
              <a:ea typeface="Cambria" panose="02040503050406030204" pitchFamily="18" charset="0"/>
              <a:cs typeface="font1161"/>
            </a:endParaRPr>
          </a:p>
        </p:txBody>
      </p:sp>
      <p:sp>
        <p:nvSpPr>
          <p:cNvPr id="14" name="TextBox 13">
            <a:extLst>
              <a:ext uri="{FF2B5EF4-FFF2-40B4-BE49-F238E27FC236}">
                <a16:creationId xmlns:a16="http://schemas.microsoft.com/office/drawing/2014/main" id="{2F9CFA0D-F2B4-0C30-2EB0-CD43768DB199}"/>
              </a:ext>
            </a:extLst>
          </p:cNvPr>
          <p:cNvSpPr txBox="1"/>
          <p:nvPr/>
        </p:nvSpPr>
        <p:spPr>
          <a:xfrm>
            <a:off x="976302" y="5238915"/>
            <a:ext cx="2881223" cy="64633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NAME: </a:t>
            </a:r>
            <a:r>
              <a:rPr lang="en-IN" dirty="0">
                <a:latin typeface="Times New Roman" panose="02020603050405020304" pitchFamily="18" charset="0"/>
                <a:cs typeface="Times New Roman" panose="02020603050405020304" pitchFamily="18" charset="0"/>
              </a:rPr>
              <a:t>ASWIN RAJ B.V </a:t>
            </a:r>
          </a:p>
          <a:p>
            <a:r>
              <a:rPr lang="en-IN" b="1" dirty="0">
                <a:latin typeface="Times New Roman" panose="02020603050405020304" pitchFamily="18" charset="0"/>
                <a:cs typeface="Times New Roman" panose="02020603050405020304" pitchFamily="18" charset="0"/>
              </a:rPr>
              <a:t>UNIQUE ID: </a:t>
            </a:r>
            <a:r>
              <a:rPr lang="en-IN" dirty="0">
                <a:latin typeface="Times New Roman" panose="02020603050405020304" pitchFamily="18" charset="0"/>
                <a:cs typeface="Times New Roman" panose="02020603050405020304" pitchFamily="18" charset="0"/>
              </a:rPr>
              <a:t>E7321008 </a:t>
            </a:r>
          </a:p>
        </p:txBody>
      </p:sp>
      <p:sp>
        <p:nvSpPr>
          <p:cNvPr id="4" name="TextBox 3">
            <a:extLst>
              <a:ext uri="{FF2B5EF4-FFF2-40B4-BE49-F238E27FC236}">
                <a16:creationId xmlns:a16="http://schemas.microsoft.com/office/drawing/2014/main" id="{E6AE66DB-1597-2446-C915-CFB5E71F6792}"/>
              </a:ext>
            </a:extLst>
          </p:cNvPr>
          <p:cNvSpPr txBox="1"/>
          <p:nvPr/>
        </p:nvSpPr>
        <p:spPr>
          <a:xfrm>
            <a:off x="2858995" y="2142239"/>
            <a:ext cx="6904066"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PRODUCT PRICE COMPARISON USING </a:t>
            </a:r>
          </a:p>
          <a:p>
            <a:pPr algn="ctr"/>
            <a:r>
              <a:rPr lang="en-US" sz="2800" b="1" dirty="0">
                <a:latin typeface="Times New Roman" panose="02020603050405020304" pitchFamily="18" charset="0"/>
                <a:cs typeface="Times New Roman" panose="02020603050405020304" pitchFamily="18" charset="0"/>
              </a:rPr>
              <a:t>WEB MINING</a:t>
            </a:r>
            <a:endParaRPr lang="en-IN" sz="2800" dirty="0"/>
          </a:p>
        </p:txBody>
      </p:sp>
      <p:sp>
        <p:nvSpPr>
          <p:cNvPr id="6" name="TextBox 5">
            <a:extLst>
              <a:ext uri="{FF2B5EF4-FFF2-40B4-BE49-F238E27FC236}">
                <a16:creationId xmlns:a16="http://schemas.microsoft.com/office/drawing/2014/main" id="{C0DAD449-BC52-0365-93C9-42EC1F7316E4}"/>
              </a:ext>
            </a:extLst>
          </p:cNvPr>
          <p:cNvSpPr txBox="1"/>
          <p:nvPr/>
        </p:nvSpPr>
        <p:spPr>
          <a:xfrm>
            <a:off x="7652035" y="5191346"/>
            <a:ext cx="4539965"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SUPERVISOR: </a:t>
            </a:r>
            <a:r>
              <a:rPr lang="en-IN" dirty="0">
                <a:latin typeface="Times New Roman" panose="02020603050405020304" pitchFamily="18" charset="0"/>
                <a:cs typeface="Times New Roman" panose="02020603050405020304" pitchFamily="18" charset="0"/>
              </a:rPr>
              <a:t>Prof. Chiranjeevi Nuthalapati</a:t>
            </a:r>
          </a:p>
        </p:txBody>
      </p:sp>
      <p:sp>
        <p:nvSpPr>
          <p:cNvPr id="3" name="TextBox 2">
            <a:extLst>
              <a:ext uri="{FF2B5EF4-FFF2-40B4-BE49-F238E27FC236}">
                <a16:creationId xmlns:a16="http://schemas.microsoft.com/office/drawing/2014/main" id="{2B65487F-E7CB-2ED6-8C9E-B7D46B7089CE}"/>
              </a:ext>
            </a:extLst>
          </p:cNvPr>
          <p:cNvSpPr txBox="1"/>
          <p:nvPr/>
        </p:nvSpPr>
        <p:spPr>
          <a:xfrm>
            <a:off x="3913597" y="3356105"/>
            <a:ext cx="4794861" cy="1077218"/>
          </a:xfrm>
          <a:prstGeom prst="rect">
            <a:avLst/>
          </a:prstGeom>
          <a:noFill/>
        </p:spPr>
        <p:txBody>
          <a:bodyPr wrap="square" rtlCol="0">
            <a:spAutoFit/>
          </a:bodyPr>
          <a:lstStyle/>
          <a:p>
            <a:r>
              <a:rPr lang="en-IN" sz="2000" b="1" dirty="0">
                <a:effectLst/>
                <a:latin typeface="Times New Roman" panose="02020603050405020304" pitchFamily="18" charset="0"/>
                <a:ea typeface="Calibri" panose="020F0502020204030204" pitchFamily="34" charset="0"/>
              </a:rPr>
              <a:t>INT 601-INTERNSHIP PRESENTATION</a:t>
            </a:r>
          </a:p>
          <a:p>
            <a:endParaRPr lang="en-IN" sz="2000" b="1" dirty="0">
              <a:latin typeface="Times New Roman" panose="02020603050405020304" pitchFamily="18" charset="0"/>
            </a:endParaRPr>
          </a:p>
          <a:p>
            <a:pPr algn="ctr"/>
            <a:r>
              <a:rPr lang="en-IN" sz="2400" b="1" dirty="0">
                <a:solidFill>
                  <a:srgbClr val="FF0000"/>
                </a:solidFill>
                <a:latin typeface="Times New Roman" panose="02020603050405020304" pitchFamily="18" charset="0"/>
              </a:rPr>
              <a:t>Final Review</a:t>
            </a:r>
            <a:endParaRPr lang="en-IN" sz="2400" dirty="0">
              <a:solidFill>
                <a:srgbClr val="FF0000"/>
              </a:solidFill>
            </a:endParaRPr>
          </a:p>
        </p:txBody>
      </p:sp>
    </p:spTree>
    <p:extLst>
      <p:ext uri="{BB962C8B-B14F-4D97-AF65-F5344CB8AC3E}">
        <p14:creationId xmlns:p14="http://schemas.microsoft.com/office/powerpoint/2010/main" val="306198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C46B93-4901-EEA1-DD8C-DF8BEFE28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35" y="2395022"/>
            <a:ext cx="9869129" cy="4233543"/>
          </a:xfrm>
          <a:prstGeom prst="rect">
            <a:avLst/>
          </a:prstGeom>
        </p:spPr>
      </p:pic>
      <p:sp>
        <p:nvSpPr>
          <p:cNvPr id="4" name="TextBox 3">
            <a:extLst>
              <a:ext uri="{FF2B5EF4-FFF2-40B4-BE49-F238E27FC236}">
                <a16:creationId xmlns:a16="http://schemas.microsoft.com/office/drawing/2014/main" id="{CB9F40FA-9C9D-4594-EDAA-F01FB07FF2E1}"/>
              </a:ext>
            </a:extLst>
          </p:cNvPr>
          <p:cNvSpPr txBox="1"/>
          <p:nvPr/>
        </p:nvSpPr>
        <p:spPr>
          <a:xfrm>
            <a:off x="1182255" y="1074994"/>
            <a:ext cx="3851445"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METHODOLOGY:</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6410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Freeform: Shape 45"/>
          <p:cNvSpPr/>
          <p:nvPr/>
        </p:nvSpPr>
        <p:spPr>
          <a:xfrm>
            <a:off x="6331897" y="491817"/>
            <a:ext cx="2868180" cy="3071415"/>
          </a:xfrm>
          <a:prstGeom prst="rect">
            <a:avLst/>
          </a:prstGeom>
          <a:solidFill>
            <a:srgbClr val="42778A"/>
          </a:solidFill>
          <a:ln w="12700">
            <a:miter lim="400000"/>
          </a:ln>
        </p:spPr>
        <p:txBody>
          <a:bodyPr lIns="22860" rIns="22860" anchor="ctr"/>
          <a:lstStyle/>
          <a:p>
            <a:pPr algn="ctr">
              <a:defRPr>
                <a:solidFill>
                  <a:schemeClr val="accent3">
                    <a:hueOff val="-13733333"/>
                    <a:satOff val="-62790"/>
                    <a:lumOff val="8431"/>
                  </a:schemeClr>
                </a:solidFill>
              </a:defRPr>
            </a:pPr>
            <a:endParaRPr sz="900" dirty="0">
              <a:solidFill>
                <a:schemeClr val="bg1"/>
              </a:solidFill>
              <a:latin typeface="Times New Roman" panose="02020603050405020304" pitchFamily="18" charset="0"/>
              <a:cs typeface="Times New Roman" panose="02020603050405020304" pitchFamily="18" charset="0"/>
            </a:endParaRPr>
          </a:p>
        </p:txBody>
      </p:sp>
      <p:sp>
        <p:nvSpPr>
          <p:cNvPr id="448" name="TextBox 66"/>
          <p:cNvSpPr txBox="1"/>
          <p:nvPr/>
        </p:nvSpPr>
        <p:spPr>
          <a:xfrm>
            <a:off x="6308676" y="1745947"/>
            <a:ext cx="176788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lgn="ctr">
              <a:defRPr sz="3600">
                <a:solidFill>
                  <a:schemeClr val="accent3">
                    <a:hueOff val="-13733333"/>
                    <a:satOff val="-62790"/>
                    <a:lumOff val="8431"/>
                  </a:schemeClr>
                </a:solidFill>
                <a:latin typeface="Lato Bold"/>
                <a:ea typeface="Lato Bold"/>
                <a:cs typeface="Lato Bold"/>
                <a:sym typeface="Lato Bold"/>
              </a:defRPr>
            </a:lvl1pPr>
          </a:lstStyle>
          <a:p>
            <a:endParaRPr sz="1800" dirty="0">
              <a:latin typeface="Times New Roman" panose="02020603050405020304" pitchFamily="18" charset="0"/>
              <a:cs typeface="Times New Roman" panose="02020603050405020304" pitchFamily="18" charset="0"/>
            </a:endParaRPr>
          </a:p>
        </p:txBody>
      </p:sp>
      <p:sp>
        <p:nvSpPr>
          <p:cNvPr id="449" name="TextBox 64"/>
          <p:cNvSpPr txBox="1"/>
          <p:nvPr/>
        </p:nvSpPr>
        <p:spPr>
          <a:xfrm>
            <a:off x="6154315" y="2346111"/>
            <a:ext cx="2076604" cy="334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lgn="ctr">
              <a:lnSpc>
                <a:spcPct val="150000"/>
              </a:lnSpc>
              <a:defRPr sz="2400">
                <a:solidFill>
                  <a:srgbClr val="F2F2F2"/>
                </a:solidFill>
                <a:latin typeface="+mj-lt"/>
                <a:ea typeface="+mj-ea"/>
                <a:cs typeface="+mj-cs"/>
                <a:sym typeface="Helvetica"/>
              </a:defRPr>
            </a:lvl1pPr>
          </a:lstStyle>
          <a:p>
            <a:endParaRPr sz="1200" dirty="0">
              <a:latin typeface="Times New Roman" panose="02020603050405020304" pitchFamily="18" charset="0"/>
              <a:cs typeface="Times New Roman" panose="02020603050405020304" pitchFamily="18" charset="0"/>
            </a:endParaRPr>
          </a:p>
        </p:txBody>
      </p:sp>
      <p:sp>
        <p:nvSpPr>
          <p:cNvPr id="450" name="Freeform: Shape 40"/>
          <p:cNvSpPr/>
          <p:nvPr/>
        </p:nvSpPr>
        <p:spPr>
          <a:xfrm>
            <a:off x="6331897" y="3507524"/>
            <a:ext cx="2868180" cy="3317059"/>
          </a:xfrm>
          <a:prstGeom prst="rect">
            <a:avLst/>
          </a:prstGeom>
          <a:solidFill>
            <a:srgbClr val="42778A"/>
          </a:solidFill>
          <a:ln w="12700">
            <a:miter lim="400000"/>
          </a:ln>
          <a:effectLst>
            <a:outerShdw blurRad="952500" dist="38100" dir="3000000" rotWithShape="0">
              <a:srgbClr val="000000">
                <a:alpha val="10000"/>
              </a:srgbClr>
            </a:outerShdw>
          </a:effectLst>
        </p:spPr>
        <p:txBody>
          <a:bodyPr lIns="22860" rIns="22860" anchor="ctr"/>
          <a:lstStyle/>
          <a:p>
            <a:pPr algn="ctr">
              <a:defRPr>
                <a:solidFill>
                  <a:schemeClr val="accent3">
                    <a:hueOff val="-13733333"/>
                    <a:satOff val="-62790"/>
                    <a:lumOff val="8431"/>
                  </a:schemeClr>
                </a:solidFill>
              </a:defRPr>
            </a:pPr>
            <a:endParaRPr sz="900" dirty="0">
              <a:latin typeface="Times New Roman" panose="02020603050405020304" pitchFamily="18" charset="0"/>
              <a:cs typeface="Times New Roman" panose="02020603050405020304" pitchFamily="18" charset="0"/>
            </a:endParaRPr>
          </a:p>
        </p:txBody>
      </p:sp>
      <p:sp>
        <p:nvSpPr>
          <p:cNvPr id="451" name="TextBox 66"/>
          <p:cNvSpPr txBox="1"/>
          <p:nvPr/>
        </p:nvSpPr>
        <p:spPr>
          <a:xfrm>
            <a:off x="6308676" y="4969109"/>
            <a:ext cx="176788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lgn="ctr">
              <a:defRPr sz="3600">
                <a:solidFill>
                  <a:srgbClr val="323F5D"/>
                </a:solidFill>
                <a:latin typeface="Lato Bold"/>
                <a:ea typeface="Lato Bold"/>
                <a:cs typeface="Lato Bold"/>
                <a:sym typeface="Lato Bold"/>
              </a:defRPr>
            </a:lvl1pPr>
          </a:lstStyle>
          <a:p>
            <a:endParaRPr sz="1800" dirty="0">
              <a:latin typeface="Times New Roman" panose="02020603050405020304" pitchFamily="18" charset="0"/>
              <a:cs typeface="Times New Roman" panose="02020603050405020304" pitchFamily="18" charset="0"/>
            </a:endParaRPr>
          </a:p>
        </p:txBody>
      </p:sp>
      <p:sp>
        <p:nvSpPr>
          <p:cNvPr id="452" name="TextBox 64"/>
          <p:cNvSpPr txBox="1"/>
          <p:nvPr/>
        </p:nvSpPr>
        <p:spPr>
          <a:xfrm>
            <a:off x="6154315" y="5569274"/>
            <a:ext cx="2076604" cy="334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lgn="ctr">
              <a:lnSpc>
                <a:spcPct val="150000"/>
              </a:lnSpc>
              <a:defRPr sz="2400">
                <a:solidFill>
                  <a:srgbClr val="808080"/>
                </a:solidFill>
                <a:latin typeface="+mj-lt"/>
                <a:ea typeface="+mj-ea"/>
                <a:cs typeface="+mj-cs"/>
                <a:sym typeface="Helvetica"/>
              </a:defRPr>
            </a:lvl1pPr>
          </a:lstStyle>
          <a:p>
            <a:endParaRPr sz="1200" dirty="0">
              <a:latin typeface="Times New Roman" panose="02020603050405020304" pitchFamily="18" charset="0"/>
              <a:cs typeface="Times New Roman" panose="02020603050405020304" pitchFamily="18" charset="0"/>
            </a:endParaRPr>
          </a:p>
        </p:txBody>
      </p:sp>
      <p:sp>
        <p:nvSpPr>
          <p:cNvPr id="454" name="TextBox 64"/>
          <p:cNvSpPr txBox="1"/>
          <p:nvPr/>
        </p:nvSpPr>
        <p:spPr>
          <a:xfrm>
            <a:off x="366961" y="2346111"/>
            <a:ext cx="5516364" cy="41975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60" rIns="22860">
            <a:spAutoFit/>
          </a:bodyPr>
          <a:lstStyle>
            <a:lvl1pPr>
              <a:lnSpc>
                <a:spcPct val="150000"/>
              </a:lnSpc>
              <a:defRPr sz="2400">
                <a:solidFill>
                  <a:srgbClr val="808080"/>
                </a:solidFill>
                <a:latin typeface="+mj-lt"/>
                <a:ea typeface="+mj-ea"/>
                <a:cs typeface="+mj-cs"/>
                <a:sym typeface="Helvetica"/>
              </a:defRPr>
            </a:lvl1pPr>
          </a:lstStyle>
          <a:p>
            <a:pPr algn="just"/>
            <a:r>
              <a:rPr lang="en-US" sz="1800" b="1" dirty="0">
                <a:solidFill>
                  <a:schemeClr val="tx1"/>
                </a:solidFill>
                <a:latin typeface="Times New Roman" panose="02020603050405020304" pitchFamily="18" charset="0"/>
                <a:cs typeface="Times New Roman" panose="02020603050405020304" pitchFamily="18" charset="0"/>
              </a:rPr>
              <a:t>WEB MINING:</a:t>
            </a:r>
          </a:p>
          <a:p>
            <a:pPr marL="285750" indent="-285750" algn="just">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The necessity of this tool is to recommend cheap product for the customer. </a:t>
            </a:r>
          </a:p>
          <a:p>
            <a:pPr marL="285750" indent="-285750" algn="just">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The product used here are “Mobile Phones, Laptop, Earbuds, Fitbit”. </a:t>
            </a:r>
          </a:p>
          <a:p>
            <a:pPr marL="285750" indent="-285750" algn="just">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First the user searches the product in the tool built. </a:t>
            </a:r>
          </a:p>
          <a:p>
            <a:pPr marL="285750" indent="-285750" algn="just">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Using Selenium, scrapping the data of the searched product through different e-commerce sites. </a:t>
            </a:r>
          </a:p>
          <a:p>
            <a:pPr marL="285750" indent="-285750" algn="just">
              <a:buFont typeface="Wingdings" panose="05000000000000000000" pitchFamily="2" charset="2"/>
              <a:buChar char="q"/>
            </a:pPr>
            <a:r>
              <a:rPr lang="en-US" sz="1800" b="1" dirty="0">
                <a:solidFill>
                  <a:schemeClr val="tx1"/>
                </a:solidFill>
                <a:latin typeface="Times New Roman" panose="02020603050405020304" pitchFamily="18" charset="0"/>
                <a:cs typeface="Times New Roman" panose="02020603050405020304" pitchFamily="18" charset="0"/>
              </a:rPr>
              <a:t>Websites Scrapped </a:t>
            </a:r>
            <a:r>
              <a:rPr lang="en-US" sz="1800" dirty="0">
                <a:solidFill>
                  <a:schemeClr val="tx1"/>
                </a:solidFill>
                <a:latin typeface="Times New Roman" panose="02020603050405020304" pitchFamily="18" charset="0"/>
                <a:cs typeface="Times New Roman" panose="02020603050405020304" pitchFamily="18" charset="0"/>
              </a:rPr>
              <a:t>: Flipkart, Amazon, Croma, Gadgetsnow,  Smartprix.</a:t>
            </a:r>
          </a:p>
        </p:txBody>
      </p:sp>
      <p:sp>
        <p:nvSpPr>
          <p:cNvPr id="456" name="TextBox 66"/>
          <p:cNvSpPr txBox="1"/>
          <p:nvPr/>
        </p:nvSpPr>
        <p:spPr>
          <a:xfrm>
            <a:off x="805613" y="831379"/>
            <a:ext cx="413290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60" rIns="22860">
            <a:spAutoFit/>
          </a:bodyPr>
          <a:lstStyle>
            <a:lvl1pPr>
              <a:defRPr sz="8000">
                <a:solidFill>
                  <a:srgbClr val="323F5D"/>
                </a:solidFill>
                <a:latin typeface="Lato Bold"/>
                <a:ea typeface="Lato Bold"/>
                <a:cs typeface="Lato Bold"/>
                <a:sym typeface="Lato Bold"/>
              </a:defRPr>
            </a:lvl1pPr>
          </a:lstStyle>
          <a:p>
            <a:r>
              <a:rPr lang="en-US" sz="2400" b="1" dirty="0">
                <a:solidFill>
                  <a:schemeClr val="bg1"/>
                </a:solidFill>
                <a:latin typeface="Times New Roman" panose="02020603050405020304" pitchFamily="18" charset="0"/>
                <a:cs typeface="Times New Roman" panose="02020603050405020304" pitchFamily="18" charset="0"/>
              </a:rPr>
              <a:t>WEB MINING, ANALYSING &amp; RECOMMENDING</a:t>
            </a:r>
            <a:endParaRPr sz="2400" b="1" dirty="0">
              <a:solidFill>
                <a:schemeClr val="bg1"/>
              </a:solidFill>
              <a:latin typeface="Times New Roman" panose="02020603050405020304" pitchFamily="18" charset="0"/>
              <a:cs typeface="Times New Roman" panose="02020603050405020304" pitchFamily="18" charset="0"/>
            </a:endParaRPr>
          </a:p>
        </p:txBody>
      </p:sp>
      <p:sp>
        <p:nvSpPr>
          <p:cNvPr id="463" name="Freeform: Shape 22"/>
          <p:cNvSpPr/>
          <p:nvPr/>
        </p:nvSpPr>
        <p:spPr>
          <a:xfrm>
            <a:off x="9183309" y="477844"/>
            <a:ext cx="2868180" cy="3071415"/>
          </a:xfrm>
          <a:prstGeom prst="rect">
            <a:avLst/>
          </a:prstGeom>
          <a:solidFill>
            <a:srgbClr val="42778A"/>
          </a:solidFill>
          <a:ln w="12700">
            <a:miter lim="400000"/>
          </a:ln>
          <a:effectLst>
            <a:outerShdw blurRad="952500" dist="38100" dir="3000000" rotWithShape="0">
              <a:srgbClr val="000000">
                <a:alpha val="10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464" name="TextBox 66"/>
          <p:cNvSpPr txBox="1"/>
          <p:nvPr/>
        </p:nvSpPr>
        <p:spPr>
          <a:xfrm>
            <a:off x="9455156" y="1745947"/>
            <a:ext cx="176788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lgn="ctr">
              <a:defRPr sz="3600">
                <a:solidFill>
                  <a:srgbClr val="323F5D"/>
                </a:solidFill>
                <a:latin typeface="Lato Bold"/>
                <a:ea typeface="Lato Bold"/>
                <a:cs typeface="Lato Bold"/>
                <a:sym typeface="Lato Bold"/>
              </a:defRPr>
            </a:lvl1pPr>
          </a:lstStyle>
          <a:p>
            <a:endParaRPr sz="1800" dirty="0">
              <a:latin typeface="Times New Roman" panose="02020603050405020304" pitchFamily="18" charset="0"/>
              <a:cs typeface="Times New Roman" panose="02020603050405020304" pitchFamily="18" charset="0"/>
            </a:endParaRPr>
          </a:p>
        </p:txBody>
      </p:sp>
      <p:sp>
        <p:nvSpPr>
          <p:cNvPr id="465" name="TextBox 64"/>
          <p:cNvSpPr txBox="1"/>
          <p:nvPr/>
        </p:nvSpPr>
        <p:spPr>
          <a:xfrm>
            <a:off x="9300795" y="2346111"/>
            <a:ext cx="2076603" cy="334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lgn="ctr">
              <a:lnSpc>
                <a:spcPct val="150000"/>
              </a:lnSpc>
              <a:defRPr sz="2400">
                <a:solidFill>
                  <a:srgbClr val="808080"/>
                </a:solidFill>
                <a:latin typeface="+mj-lt"/>
                <a:ea typeface="+mj-ea"/>
                <a:cs typeface="+mj-cs"/>
                <a:sym typeface="Helvetica"/>
              </a:defRPr>
            </a:lvl1pPr>
          </a:lstStyle>
          <a:p>
            <a:endParaRPr sz="1200" dirty="0">
              <a:latin typeface="Times New Roman" panose="02020603050405020304" pitchFamily="18" charset="0"/>
              <a:cs typeface="Times New Roman" panose="02020603050405020304" pitchFamily="18" charset="0"/>
            </a:endParaRPr>
          </a:p>
        </p:txBody>
      </p:sp>
      <p:sp>
        <p:nvSpPr>
          <p:cNvPr id="466" name="Freeform: Shape 35"/>
          <p:cNvSpPr/>
          <p:nvPr/>
        </p:nvSpPr>
        <p:spPr>
          <a:xfrm>
            <a:off x="9183309" y="3510537"/>
            <a:ext cx="2868180" cy="3317059"/>
          </a:xfrm>
          <a:prstGeom prst="rect">
            <a:avLst/>
          </a:prstGeom>
          <a:solidFill>
            <a:srgbClr val="42778A"/>
          </a:solidFill>
          <a:ln w="12700">
            <a:miter lim="400000"/>
          </a:ln>
          <a:effectLst>
            <a:outerShdw blurRad="952500" dist="38100" dir="3000000" rotWithShape="0">
              <a:srgbClr val="000000">
                <a:alpha val="10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467" name="TextBox 66"/>
          <p:cNvSpPr txBox="1"/>
          <p:nvPr/>
        </p:nvSpPr>
        <p:spPr>
          <a:xfrm>
            <a:off x="9455156" y="4969109"/>
            <a:ext cx="176788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lgn="ctr">
              <a:defRPr sz="3600">
                <a:solidFill>
                  <a:srgbClr val="323F5D"/>
                </a:solidFill>
                <a:latin typeface="Lato Bold"/>
                <a:ea typeface="Lato Bold"/>
                <a:cs typeface="Lato Bold"/>
                <a:sym typeface="Lato Bold"/>
              </a:defRPr>
            </a:lvl1pPr>
          </a:lstStyle>
          <a:p>
            <a:endParaRPr sz="1800" dirty="0">
              <a:latin typeface="Times New Roman" panose="02020603050405020304" pitchFamily="18" charset="0"/>
              <a:cs typeface="Times New Roman" panose="02020603050405020304" pitchFamily="18" charset="0"/>
            </a:endParaRPr>
          </a:p>
        </p:txBody>
      </p:sp>
      <p:sp>
        <p:nvSpPr>
          <p:cNvPr id="468" name="TextBox 64"/>
          <p:cNvSpPr txBox="1"/>
          <p:nvPr/>
        </p:nvSpPr>
        <p:spPr>
          <a:xfrm>
            <a:off x="9300795" y="5569274"/>
            <a:ext cx="2076603" cy="334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lgn="ctr">
              <a:lnSpc>
                <a:spcPct val="150000"/>
              </a:lnSpc>
              <a:defRPr sz="2400">
                <a:solidFill>
                  <a:srgbClr val="808080"/>
                </a:solidFill>
                <a:latin typeface="+mj-lt"/>
                <a:ea typeface="+mj-ea"/>
                <a:cs typeface="+mj-cs"/>
                <a:sym typeface="Helvetica"/>
              </a:defRPr>
            </a:lvl1pPr>
          </a:lstStyle>
          <a:p>
            <a:endParaRPr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D5BE35D-FC61-2D1A-6B02-BCB3F7D48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038" y="526424"/>
            <a:ext cx="1639520" cy="2940194"/>
          </a:xfrm>
          <a:prstGeom prst="rect">
            <a:avLst/>
          </a:prstGeom>
        </p:spPr>
      </p:pic>
      <p:pic>
        <p:nvPicPr>
          <p:cNvPr id="6" name="Picture 5">
            <a:extLst>
              <a:ext uri="{FF2B5EF4-FFF2-40B4-BE49-F238E27FC236}">
                <a16:creationId xmlns:a16="http://schemas.microsoft.com/office/drawing/2014/main" id="{34851D35-871F-5469-695C-5FF52287F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676" y="529298"/>
            <a:ext cx="1639520" cy="2962790"/>
          </a:xfrm>
          <a:prstGeom prst="rect">
            <a:avLst/>
          </a:prstGeom>
        </p:spPr>
      </p:pic>
      <p:pic>
        <p:nvPicPr>
          <p:cNvPr id="12" name="Picture 11">
            <a:extLst>
              <a:ext uri="{FF2B5EF4-FFF2-40B4-BE49-F238E27FC236}">
                <a16:creationId xmlns:a16="http://schemas.microsoft.com/office/drawing/2014/main" id="{F715293A-37AC-BCB9-3EF1-096BDECD6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1686" y="3666371"/>
            <a:ext cx="1528157" cy="3071415"/>
          </a:xfrm>
          <a:prstGeom prst="rect">
            <a:avLst/>
          </a:prstGeom>
        </p:spPr>
      </p:pic>
      <p:pic>
        <p:nvPicPr>
          <p:cNvPr id="16" name="Picture 15">
            <a:extLst>
              <a:ext uri="{FF2B5EF4-FFF2-40B4-BE49-F238E27FC236}">
                <a16:creationId xmlns:a16="http://schemas.microsoft.com/office/drawing/2014/main" id="{7E9B8D69-24E1-A003-A14B-C77BC82892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2921" y="3658200"/>
            <a:ext cx="1656858" cy="3071415"/>
          </a:xfrm>
          <a:prstGeom prst="rect">
            <a:avLst/>
          </a:prstGeom>
        </p:spPr>
      </p:pic>
      <p:pic>
        <p:nvPicPr>
          <p:cNvPr id="18" name="Picture 17">
            <a:extLst>
              <a:ext uri="{FF2B5EF4-FFF2-40B4-BE49-F238E27FC236}">
                <a16:creationId xmlns:a16="http://schemas.microsoft.com/office/drawing/2014/main" id="{972DA7F1-2E93-1B28-E64F-91971B5B9E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4054" y="3644613"/>
            <a:ext cx="1633692" cy="3114929"/>
          </a:xfrm>
          <a:prstGeom prst="rect">
            <a:avLst/>
          </a:prstGeom>
        </p:spPr>
      </p:pic>
      <p:pic>
        <p:nvPicPr>
          <p:cNvPr id="20" name="Picture 19">
            <a:extLst>
              <a:ext uri="{FF2B5EF4-FFF2-40B4-BE49-F238E27FC236}">
                <a16:creationId xmlns:a16="http://schemas.microsoft.com/office/drawing/2014/main" id="{CBDD35C1-29BB-0C00-2840-F56BAB8171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51967" y="552189"/>
            <a:ext cx="1542142" cy="2957687"/>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3E5454-AE2C-035B-0E27-9AF618A055FC}"/>
              </a:ext>
            </a:extLst>
          </p:cNvPr>
          <p:cNvPicPr>
            <a:picLocks noChangeAspect="1"/>
          </p:cNvPicPr>
          <p:nvPr/>
        </p:nvPicPr>
        <p:blipFill rotWithShape="1">
          <a:blip r:embed="rId2"/>
          <a:srcRect l="42744" t="23800" r="38145" b="23584"/>
          <a:stretch/>
        </p:blipFill>
        <p:spPr>
          <a:xfrm>
            <a:off x="3838119" y="211295"/>
            <a:ext cx="4126009" cy="6435409"/>
          </a:xfrm>
          <a:prstGeom prst="rect">
            <a:avLst/>
          </a:prstGeom>
        </p:spPr>
      </p:pic>
      <p:sp>
        <p:nvSpPr>
          <p:cNvPr id="11" name="Oval 10">
            <a:extLst>
              <a:ext uri="{FF2B5EF4-FFF2-40B4-BE49-F238E27FC236}">
                <a16:creationId xmlns:a16="http://schemas.microsoft.com/office/drawing/2014/main" id="{D61BD1E2-887A-B010-000F-5D18E10BCCB0}"/>
              </a:ext>
            </a:extLst>
          </p:cNvPr>
          <p:cNvSpPr/>
          <p:nvPr/>
        </p:nvSpPr>
        <p:spPr>
          <a:xfrm>
            <a:off x="3923071" y="6066503"/>
            <a:ext cx="1504335" cy="5802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C1FD35C-0933-B80E-C87F-2112F175FD50}"/>
              </a:ext>
            </a:extLst>
          </p:cNvPr>
          <p:cNvSpPr/>
          <p:nvPr/>
        </p:nvSpPr>
        <p:spPr>
          <a:xfrm>
            <a:off x="3838119" y="5329084"/>
            <a:ext cx="1504335" cy="3146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CC3B219B-B9A8-4E31-5AC2-87AEBD115721}"/>
              </a:ext>
            </a:extLst>
          </p:cNvPr>
          <p:cNvSpPr/>
          <p:nvPr/>
        </p:nvSpPr>
        <p:spPr>
          <a:xfrm>
            <a:off x="3755923" y="4434348"/>
            <a:ext cx="4011560" cy="8947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AF877DA3-7038-93E0-9B50-F123A84514D4}"/>
              </a:ext>
            </a:extLst>
          </p:cNvPr>
          <p:cNvCxnSpPr>
            <a:cxnSpLocks/>
          </p:cNvCxnSpPr>
          <p:nvPr/>
        </p:nvCxnSpPr>
        <p:spPr>
          <a:xfrm>
            <a:off x="7767483" y="4881716"/>
            <a:ext cx="13765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F72381-1E8C-3222-4719-90319FBEE1BD}"/>
              </a:ext>
            </a:extLst>
          </p:cNvPr>
          <p:cNvCxnSpPr>
            <a:cxnSpLocks/>
          </p:cNvCxnSpPr>
          <p:nvPr/>
        </p:nvCxnSpPr>
        <p:spPr>
          <a:xfrm flipH="1" flipV="1">
            <a:off x="2802194" y="4881716"/>
            <a:ext cx="994827" cy="6046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3790BD4-976C-1E00-F9D3-24000F20D9FA}"/>
              </a:ext>
            </a:extLst>
          </p:cNvPr>
          <p:cNvCxnSpPr>
            <a:cxnSpLocks/>
          </p:cNvCxnSpPr>
          <p:nvPr/>
        </p:nvCxnSpPr>
        <p:spPr>
          <a:xfrm flipH="1" flipV="1">
            <a:off x="2733368" y="6223819"/>
            <a:ext cx="1189703" cy="1327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0B87C17-EFD1-165F-E9F4-363C1EF3A12C}"/>
              </a:ext>
            </a:extLst>
          </p:cNvPr>
          <p:cNvSpPr txBox="1"/>
          <p:nvPr/>
        </p:nvSpPr>
        <p:spPr>
          <a:xfrm>
            <a:off x="9089428" y="4434348"/>
            <a:ext cx="1907459" cy="923330"/>
          </a:xfrm>
          <a:prstGeom prst="rect">
            <a:avLst/>
          </a:prstGeom>
          <a:noFill/>
        </p:spPr>
        <p:txBody>
          <a:bodyPr wrap="square" rtlCol="0">
            <a:spAutoFit/>
          </a:bodyPr>
          <a:lstStyle/>
          <a:p>
            <a:pPr algn="ctr"/>
            <a:r>
              <a:rPr lang="en-US" b="1" dirty="0"/>
              <a:t>Product Name              &amp; Specifications</a:t>
            </a:r>
            <a:endParaRPr lang="en-IN" b="1" dirty="0"/>
          </a:p>
        </p:txBody>
      </p:sp>
      <p:sp>
        <p:nvSpPr>
          <p:cNvPr id="26" name="TextBox 25">
            <a:extLst>
              <a:ext uri="{FF2B5EF4-FFF2-40B4-BE49-F238E27FC236}">
                <a16:creationId xmlns:a16="http://schemas.microsoft.com/office/drawing/2014/main" id="{BD31670F-AB47-1C9F-6CCF-28B2555D2C92}"/>
              </a:ext>
            </a:extLst>
          </p:cNvPr>
          <p:cNvSpPr txBox="1"/>
          <p:nvPr/>
        </p:nvSpPr>
        <p:spPr>
          <a:xfrm>
            <a:off x="1795765" y="4666272"/>
            <a:ext cx="965331" cy="400110"/>
          </a:xfrm>
          <a:prstGeom prst="rect">
            <a:avLst/>
          </a:prstGeom>
          <a:noFill/>
        </p:spPr>
        <p:txBody>
          <a:bodyPr wrap="square" rtlCol="0">
            <a:spAutoFit/>
          </a:bodyPr>
          <a:lstStyle/>
          <a:p>
            <a:r>
              <a:rPr lang="en-US" sz="2000" b="1" dirty="0"/>
              <a:t>Rating</a:t>
            </a:r>
            <a:endParaRPr lang="en-IN" sz="2000" b="1" dirty="0"/>
          </a:p>
        </p:txBody>
      </p:sp>
      <p:sp>
        <p:nvSpPr>
          <p:cNvPr id="29" name="TextBox 28">
            <a:extLst>
              <a:ext uri="{FF2B5EF4-FFF2-40B4-BE49-F238E27FC236}">
                <a16:creationId xmlns:a16="http://schemas.microsoft.com/office/drawing/2014/main" id="{58093404-5BBA-071E-664D-FC7E9BC7E857}"/>
              </a:ext>
            </a:extLst>
          </p:cNvPr>
          <p:cNvSpPr txBox="1"/>
          <p:nvPr/>
        </p:nvSpPr>
        <p:spPr>
          <a:xfrm>
            <a:off x="1047136" y="6037006"/>
            <a:ext cx="1832338" cy="369332"/>
          </a:xfrm>
          <a:prstGeom prst="rect">
            <a:avLst/>
          </a:prstGeom>
          <a:noFill/>
        </p:spPr>
        <p:txBody>
          <a:bodyPr wrap="square" rtlCol="0">
            <a:spAutoFit/>
          </a:bodyPr>
          <a:lstStyle/>
          <a:p>
            <a:r>
              <a:rPr lang="en-US" b="1" dirty="0"/>
              <a:t>Product Price</a:t>
            </a:r>
            <a:endParaRPr lang="en-IN" b="1" dirty="0"/>
          </a:p>
        </p:txBody>
      </p:sp>
      <p:sp>
        <p:nvSpPr>
          <p:cNvPr id="30" name="Rectangle 29">
            <a:extLst>
              <a:ext uri="{FF2B5EF4-FFF2-40B4-BE49-F238E27FC236}">
                <a16:creationId xmlns:a16="http://schemas.microsoft.com/office/drawing/2014/main" id="{047EFBC6-CC3A-AB94-5C6E-46E16A9C4A76}"/>
              </a:ext>
            </a:extLst>
          </p:cNvPr>
          <p:cNvSpPr/>
          <p:nvPr/>
        </p:nvSpPr>
        <p:spPr>
          <a:xfrm>
            <a:off x="1766268" y="4666272"/>
            <a:ext cx="994828" cy="40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121C3D53-A3C3-378A-5389-A43B701E81BE}"/>
              </a:ext>
            </a:extLst>
          </p:cNvPr>
          <p:cNvSpPr/>
          <p:nvPr/>
        </p:nvSpPr>
        <p:spPr>
          <a:xfrm>
            <a:off x="9187750" y="4430297"/>
            <a:ext cx="1710813" cy="9466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BE875C2D-8028-2680-C84A-E86D1C5F59CB}"/>
              </a:ext>
            </a:extLst>
          </p:cNvPr>
          <p:cNvSpPr/>
          <p:nvPr/>
        </p:nvSpPr>
        <p:spPr>
          <a:xfrm>
            <a:off x="1047136" y="6066503"/>
            <a:ext cx="1665683" cy="3693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9243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3C00B0-9227-0926-C176-A4FA4EF411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741" y="1175447"/>
            <a:ext cx="11734103" cy="4541396"/>
          </a:xfrm>
          <a:prstGeom prst="rect">
            <a:avLst/>
          </a:prstGeom>
        </p:spPr>
      </p:pic>
      <p:cxnSp>
        <p:nvCxnSpPr>
          <p:cNvPr id="4" name="Straight Arrow Connector 3">
            <a:extLst>
              <a:ext uri="{FF2B5EF4-FFF2-40B4-BE49-F238E27FC236}">
                <a16:creationId xmlns:a16="http://schemas.microsoft.com/office/drawing/2014/main" id="{AF699F58-149C-B73B-B27B-95154E0E15CA}"/>
              </a:ext>
            </a:extLst>
          </p:cNvPr>
          <p:cNvCxnSpPr>
            <a:cxnSpLocks/>
          </p:cNvCxnSpPr>
          <p:nvPr/>
        </p:nvCxnSpPr>
        <p:spPr>
          <a:xfrm flipV="1">
            <a:off x="9488129" y="5716843"/>
            <a:ext cx="0" cy="5268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E215C95-D60A-9712-DF16-172C5C4F06BB}"/>
              </a:ext>
            </a:extLst>
          </p:cNvPr>
          <p:cNvCxnSpPr>
            <a:cxnSpLocks/>
          </p:cNvCxnSpPr>
          <p:nvPr/>
        </p:nvCxnSpPr>
        <p:spPr>
          <a:xfrm flipV="1">
            <a:off x="3755923" y="5708324"/>
            <a:ext cx="0" cy="5353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7AFC5E-468E-6160-092B-2927479299ED}"/>
              </a:ext>
            </a:extLst>
          </p:cNvPr>
          <p:cNvSpPr txBox="1"/>
          <p:nvPr/>
        </p:nvSpPr>
        <p:spPr>
          <a:xfrm>
            <a:off x="349741" y="550812"/>
            <a:ext cx="103337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Right click on the content &amp; inspect to get the HTML content of the web-page.</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6C2C514-F7C2-7155-8E0B-14F4A4AE322E}"/>
              </a:ext>
            </a:extLst>
          </p:cNvPr>
          <p:cNvSpPr txBox="1"/>
          <p:nvPr/>
        </p:nvSpPr>
        <p:spPr>
          <a:xfrm>
            <a:off x="3195485" y="6284973"/>
            <a:ext cx="1219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Webpage</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EE8FC04-FE05-3CBB-3EB6-064BFFC8D8C0}"/>
              </a:ext>
            </a:extLst>
          </p:cNvPr>
          <p:cNvSpPr txBox="1"/>
          <p:nvPr/>
        </p:nvSpPr>
        <p:spPr>
          <a:xfrm>
            <a:off x="7216878" y="6304453"/>
            <a:ext cx="476864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HTML content of the webpage after inspecting</a:t>
            </a:r>
            <a:endParaRPr lang="en-IN"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54BD6CA-E2A3-247F-506D-C00DFAE45601}"/>
              </a:ext>
            </a:extLst>
          </p:cNvPr>
          <p:cNvSpPr/>
          <p:nvPr/>
        </p:nvSpPr>
        <p:spPr>
          <a:xfrm>
            <a:off x="7216877" y="6307188"/>
            <a:ext cx="4768642"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789FFB7-2293-A5A7-0728-69DCA6570545}"/>
              </a:ext>
            </a:extLst>
          </p:cNvPr>
          <p:cNvSpPr/>
          <p:nvPr/>
        </p:nvSpPr>
        <p:spPr>
          <a:xfrm>
            <a:off x="3038168" y="6304453"/>
            <a:ext cx="1376517" cy="3693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7364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A09125-4AFD-3796-7427-C9A0A8F66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548" y="1284354"/>
            <a:ext cx="4977430" cy="4044730"/>
          </a:xfrm>
          <a:prstGeom prst="rect">
            <a:avLst/>
          </a:prstGeom>
        </p:spPr>
      </p:pic>
      <p:graphicFrame>
        <p:nvGraphicFramePr>
          <p:cNvPr id="5" name="Table 4">
            <a:extLst>
              <a:ext uri="{FF2B5EF4-FFF2-40B4-BE49-F238E27FC236}">
                <a16:creationId xmlns:a16="http://schemas.microsoft.com/office/drawing/2014/main" id="{919DA5D5-B8B8-2180-D225-50B014A2E1A7}"/>
              </a:ext>
            </a:extLst>
          </p:cNvPr>
          <p:cNvGraphicFramePr>
            <a:graphicFrameLocks noGrp="1"/>
          </p:cNvGraphicFramePr>
          <p:nvPr>
            <p:extLst>
              <p:ext uri="{D42A27DB-BD31-4B8C-83A1-F6EECF244321}">
                <p14:modId xmlns:p14="http://schemas.microsoft.com/office/powerpoint/2010/main" val="556071078"/>
              </p:ext>
            </p:extLst>
          </p:nvPr>
        </p:nvGraphicFramePr>
        <p:xfrm>
          <a:off x="260008" y="4557250"/>
          <a:ext cx="6874191" cy="2046216"/>
        </p:xfrm>
        <a:graphic>
          <a:graphicData uri="http://schemas.openxmlformats.org/drawingml/2006/table">
            <a:tbl>
              <a:tblPr firstRow="1" firstCol="1" bandRow="1">
                <a:tableStyleId>{5C22544A-7EE6-4342-B048-85BDC9FD1C3A}</a:tableStyleId>
              </a:tblPr>
              <a:tblGrid>
                <a:gridCol w="733839">
                  <a:extLst>
                    <a:ext uri="{9D8B030D-6E8A-4147-A177-3AD203B41FA5}">
                      <a16:colId xmlns:a16="http://schemas.microsoft.com/office/drawing/2014/main" val="1194914986"/>
                    </a:ext>
                  </a:extLst>
                </a:gridCol>
                <a:gridCol w="3010445">
                  <a:extLst>
                    <a:ext uri="{9D8B030D-6E8A-4147-A177-3AD203B41FA5}">
                      <a16:colId xmlns:a16="http://schemas.microsoft.com/office/drawing/2014/main" val="3314119148"/>
                    </a:ext>
                  </a:extLst>
                </a:gridCol>
                <a:gridCol w="3129907">
                  <a:extLst>
                    <a:ext uri="{9D8B030D-6E8A-4147-A177-3AD203B41FA5}">
                      <a16:colId xmlns:a16="http://schemas.microsoft.com/office/drawing/2014/main" val="271074888"/>
                    </a:ext>
                  </a:extLst>
                </a:gridCol>
              </a:tblGrid>
              <a:tr h="340881">
                <a:tc>
                  <a:txBody>
                    <a:bodyPr/>
                    <a:lstStyle/>
                    <a:p>
                      <a:pPr marL="0" marR="0">
                        <a:lnSpc>
                          <a:spcPct val="107000"/>
                        </a:lnSpc>
                        <a:spcBef>
                          <a:spcPts val="0"/>
                        </a:spcBef>
                        <a:spcAft>
                          <a:spcPts val="0"/>
                        </a:spcAft>
                      </a:pPr>
                      <a:r>
                        <a:rPr lang="en-IN" sz="1500">
                          <a:effectLst/>
                        </a:rPr>
                        <a:t>S. No:</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Websites Used for Scrapping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Products used for Scrapping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259048262"/>
                  </a:ext>
                </a:extLst>
              </a:tr>
              <a:tr h="341067">
                <a:tc>
                  <a:txBody>
                    <a:bodyPr/>
                    <a:lstStyle/>
                    <a:p>
                      <a:pPr marL="0" marR="0">
                        <a:lnSpc>
                          <a:spcPct val="107000"/>
                        </a:lnSpc>
                        <a:spcBef>
                          <a:spcPts val="0"/>
                        </a:spcBef>
                        <a:spcAft>
                          <a:spcPts val="0"/>
                        </a:spcAft>
                      </a:pPr>
                      <a:r>
                        <a:rPr lang="en-IN" sz="1500">
                          <a:effectLst/>
                        </a:rPr>
                        <a:t>1. </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dirty="0">
                          <a:effectLst/>
                        </a:rPr>
                        <a:t>Flipkart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dirty="0">
                          <a:effectLst/>
                        </a:rPr>
                        <a:t>Apple iPhone 14 pro</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123925964"/>
                  </a:ext>
                </a:extLst>
              </a:tr>
              <a:tr h="341067">
                <a:tc>
                  <a:txBody>
                    <a:bodyPr/>
                    <a:lstStyle/>
                    <a:p>
                      <a:pPr marL="0" marR="0">
                        <a:lnSpc>
                          <a:spcPct val="107000"/>
                        </a:lnSpc>
                        <a:spcBef>
                          <a:spcPts val="0"/>
                        </a:spcBef>
                        <a:spcAft>
                          <a:spcPts val="0"/>
                        </a:spcAft>
                      </a:pPr>
                      <a:r>
                        <a:rPr lang="en-IN" sz="1500">
                          <a:effectLst/>
                        </a:rPr>
                        <a:t>2.</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Amazon</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Samsung S22</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142921494"/>
                  </a:ext>
                </a:extLst>
              </a:tr>
              <a:tr h="341067">
                <a:tc>
                  <a:txBody>
                    <a:bodyPr/>
                    <a:lstStyle/>
                    <a:p>
                      <a:pPr marL="0" marR="0">
                        <a:lnSpc>
                          <a:spcPct val="107000"/>
                        </a:lnSpc>
                        <a:spcBef>
                          <a:spcPts val="0"/>
                        </a:spcBef>
                        <a:spcAft>
                          <a:spcPts val="0"/>
                        </a:spcAft>
                      </a:pPr>
                      <a:r>
                        <a:rPr lang="en-IN" sz="1500">
                          <a:effectLst/>
                        </a:rPr>
                        <a:t>3.</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91mobiles</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dirty="0">
                          <a:effectLst/>
                        </a:rPr>
                        <a:t>Fitbit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350579707"/>
                  </a:ext>
                </a:extLst>
              </a:tr>
              <a:tr h="341067">
                <a:tc>
                  <a:txBody>
                    <a:bodyPr/>
                    <a:lstStyle/>
                    <a:p>
                      <a:pPr marL="0" marR="0">
                        <a:lnSpc>
                          <a:spcPct val="107000"/>
                        </a:lnSpc>
                        <a:spcBef>
                          <a:spcPts val="0"/>
                        </a:spcBef>
                        <a:spcAft>
                          <a:spcPts val="0"/>
                        </a:spcAft>
                      </a:pPr>
                      <a:r>
                        <a:rPr lang="en-IN" sz="1500">
                          <a:effectLst/>
                        </a:rPr>
                        <a:t>4.</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dirty="0" err="1">
                          <a:effectLst/>
                        </a:rPr>
                        <a:t>Gadgetsnow</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Skullcandy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679391700"/>
                  </a:ext>
                </a:extLst>
              </a:tr>
              <a:tr h="341067">
                <a:tc>
                  <a:txBody>
                    <a:bodyPr/>
                    <a:lstStyle/>
                    <a:p>
                      <a:pPr marL="0" marR="0">
                        <a:lnSpc>
                          <a:spcPct val="107000"/>
                        </a:lnSpc>
                        <a:spcBef>
                          <a:spcPts val="0"/>
                        </a:spcBef>
                        <a:spcAft>
                          <a:spcPts val="0"/>
                        </a:spcAft>
                      </a:pPr>
                      <a:r>
                        <a:rPr lang="en-IN" sz="1500">
                          <a:effectLst/>
                        </a:rPr>
                        <a:t>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Smartprix</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dirty="0">
                          <a:effectLst/>
                        </a:rPr>
                        <a:t>Acer Predator laptop</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265714771"/>
                  </a:ext>
                </a:extLst>
              </a:tr>
            </a:tbl>
          </a:graphicData>
        </a:graphic>
      </p:graphicFrame>
      <p:sp>
        <p:nvSpPr>
          <p:cNvPr id="6" name="Rectangle 1">
            <a:extLst>
              <a:ext uri="{FF2B5EF4-FFF2-40B4-BE49-F238E27FC236}">
                <a16:creationId xmlns:a16="http://schemas.microsoft.com/office/drawing/2014/main" id="{A87F4145-CDAE-67AF-7F3B-879DDCAAE82B}"/>
              </a:ext>
            </a:extLst>
          </p:cNvPr>
          <p:cNvSpPr>
            <a:spLocks noChangeArrowheads="1"/>
          </p:cNvSpPr>
          <p:nvPr/>
        </p:nvSpPr>
        <p:spPr bwMode="auto">
          <a:xfrm>
            <a:off x="169974" y="853539"/>
            <a:ext cx="6964225" cy="286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indent="-285750" algn="just">
              <a:lnSpc>
                <a:spcPct val="107000"/>
              </a:lnSpc>
              <a:spcBef>
                <a:spcPts val="0"/>
              </a:spcBef>
              <a:spcAft>
                <a:spcPts val="800"/>
              </a:spcAft>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cs typeface="Latha" panose="020B0604020202020204" pitchFamily="34" charset="0"/>
              </a:rPr>
              <a:t>Taking the xpath of the required content for scrapping</a:t>
            </a:r>
            <a:endParaRPr kumimoji="0" lang="en-US" altLang="en-US" b="0" i="0" u="none" strike="noStrike" cap="none" normalizeH="0" baseline="0" dirty="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XML Path Language (XPath) is used</a:t>
            </a:r>
            <a:r>
              <a:rPr kumimoji="0" lang="en-US" altLang="en-US" b="0" i="0" u="none" strike="noStrike" cap="none" normalizeH="0" baseline="0" dirty="0">
                <a:ln>
                  <a:noFill/>
                </a:ln>
                <a:solidFill>
                  <a:srgbClr val="202124"/>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to uniquely identify or address parts of an XML document. An XPath expression can be used to search through an XML document, and extract information from any part of the document, such as an element or attribute (referred to as a node in XML) in it.</a:t>
            </a:r>
            <a:endParaRPr kumimoji="0" lang="en-US" altLang="en-US" sz="105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Scrapping the prices for five products in five different e-commerce websites using the xpath.</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4A8BBAE-9E3E-E399-6758-16C5C7EBC1FA}"/>
              </a:ext>
            </a:extLst>
          </p:cNvPr>
          <p:cNvSpPr txBox="1"/>
          <p:nvPr/>
        </p:nvSpPr>
        <p:spPr>
          <a:xfrm>
            <a:off x="411512" y="3714707"/>
            <a:ext cx="6394450" cy="670440"/>
          </a:xfrm>
          <a:prstGeom prst="rect">
            <a:avLst/>
          </a:prstGeom>
          <a:noFill/>
        </p:spPr>
        <p:txBody>
          <a:bodyPr wrap="square">
            <a:spAutoFit/>
          </a:bodyPr>
          <a:lstStyle/>
          <a:p>
            <a:pPr marL="0" marR="0">
              <a:lnSpc>
                <a:spcPct val="107000"/>
              </a:lnSpc>
              <a:spcBef>
                <a:spcPts val="0"/>
              </a:spcBef>
              <a:spcAft>
                <a:spcPts val="800"/>
              </a:spcAft>
            </a:pPr>
            <a:r>
              <a:rPr lang="en-IN" sz="1800" b="1" dirty="0">
                <a:solidFill>
                  <a:srgbClr val="202124"/>
                </a:solidFill>
                <a:effectLst/>
                <a:latin typeface="Times New Roman" panose="02020603050405020304" pitchFamily="18" charset="0"/>
                <a:ea typeface="Calibri" panose="020F0502020204030204" pitchFamily="34" charset="0"/>
                <a:cs typeface="Latha" panose="020B0604020202020204" pitchFamily="34" charset="0"/>
              </a:rPr>
              <a:t>Scrapping the prices for five products in five different e-commerce websites using the xpath.</a:t>
            </a:r>
            <a:endParaRPr lang="en-IN" sz="1600" b="1"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02854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66027E-7CAE-EDEC-0AE2-4E44A783FAAD}"/>
              </a:ext>
            </a:extLst>
          </p:cNvPr>
          <p:cNvSpPr txBox="1"/>
          <p:nvPr/>
        </p:nvSpPr>
        <p:spPr>
          <a:xfrm>
            <a:off x="785090" y="1173018"/>
            <a:ext cx="5698837"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DATA PRE-PROCESSING</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FFCA17-2437-9F3D-7A8D-346E9F2D44F5}"/>
              </a:ext>
            </a:extLst>
          </p:cNvPr>
          <p:cNvSpPr txBox="1"/>
          <p:nvPr/>
        </p:nvSpPr>
        <p:spPr>
          <a:xfrm>
            <a:off x="314035" y="2721114"/>
            <a:ext cx="11258533" cy="70788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extracted data is stored in a data frame. Preforming data pre-processing techniques to make it efficient for analyzing &amp; recommending. </a:t>
            </a:r>
          </a:p>
        </p:txBody>
      </p:sp>
      <p:pic>
        <p:nvPicPr>
          <p:cNvPr id="4" name="Picture 3">
            <a:extLst>
              <a:ext uri="{FF2B5EF4-FFF2-40B4-BE49-F238E27FC236}">
                <a16:creationId xmlns:a16="http://schemas.microsoft.com/office/drawing/2014/main" id="{D5B83771-C572-A286-4316-95A8F11E7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39" y="3994478"/>
            <a:ext cx="8982503" cy="1105730"/>
          </a:xfrm>
          <a:prstGeom prst="rect">
            <a:avLst/>
          </a:prstGeom>
        </p:spPr>
      </p:pic>
      <p:sp>
        <p:nvSpPr>
          <p:cNvPr id="7" name="TextBox 6">
            <a:extLst>
              <a:ext uri="{FF2B5EF4-FFF2-40B4-BE49-F238E27FC236}">
                <a16:creationId xmlns:a16="http://schemas.microsoft.com/office/drawing/2014/main" id="{5567AAEB-5F5F-0CEE-F490-ECE8447A7216}"/>
              </a:ext>
            </a:extLst>
          </p:cNvPr>
          <p:cNvSpPr txBox="1"/>
          <p:nvPr/>
        </p:nvSpPr>
        <p:spPr>
          <a:xfrm>
            <a:off x="488416" y="5497943"/>
            <a:ext cx="10041932" cy="405367"/>
          </a:xfrm>
          <a:prstGeom prst="rect">
            <a:avLst/>
          </a:prstGeom>
          <a:noFill/>
        </p:spPr>
        <p:txBody>
          <a:bodyPr wrap="square">
            <a:spAutoFit/>
          </a:bodyPr>
          <a:lstStyle/>
          <a:p>
            <a:pPr marL="0" marR="0" algn="just">
              <a:lnSpc>
                <a:spcPct val="107000"/>
              </a:lnSpc>
              <a:spcBef>
                <a:spcPts val="0"/>
              </a:spcBef>
              <a:spcAft>
                <a:spcPts val="800"/>
              </a:spcAft>
            </a:pPr>
            <a:r>
              <a:rPr lang="en-IN" sz="2000" spc="10" dirty="0">
                <a:effectLst/>
                <a:latin typeface="Times New Roman" panose="02020603050405020304" pitchFamily="18" charset="0"/>
                <a:ea typeface="Segoe UI" panose="020B0502040204020203" pitchFamily="34" charset="0"/>
                <a:cs typeface="Latha" panose="020B0604020202020204" pitchFamily="34" charset="0"/>
              </a:rPr>
              <a:t>Removing the rupee symbol, comma &amp; space from the price string &amp; converting it into integer.</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89621878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7C5EA9-7349-14D3-9B6D-176D2458D95F}"/>
              </a:ext>
            </a:extLst>
          </p:cNvPr>
          <p:cNvSpPr txBox="1"/>
          <p:nvPr/>
        </p:nvSpPr>
        <p:spPr>
          <a:xfrm>
            <a:off x="1101214" y="993058"/>
            <a:ext cx="2772696"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DATABASE</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46197B-DD20-270A-DFF4-8B360454300A}"/>
              </a:ext>
            </a:extLst>
          </p:cNvPr>
          <p:cNvSpPr txBox="1"/>
          <p:nvPr/>
        </p:nvSpPr>
        <p:spPr>
          <a:xfrm>
            <a:off x="442452" y="2404214"/>
            <a:ext cx="6636774" cy="4401205"/>
          </a:xfrm>
          <a:prstGeom prst="rect">
            <a:avLst/>
          </a:prstGeom>
          <a:noFill/>
        </p:spPr>
        <p:txBody>
          <a:bodyPr wrap="square" rtlCol="0">
            <a:spAutoFit/>
          </a:bodyPr>
          <a:lstStyle/>
          <a:p>
            <a:pPr marL="342900" indent="-342900">
              <a:buFont typeface="Arial" panose="020B0604020202020204" pitchFamily="34" charset="0"/>
              <a:buChar char="•"/>
            </a:pPr>
            <a:r>
              <a:rPr lang="en-IN" sz="2000" spc="10" dirty="0">
                <a:effectLst/>
                <a:latin typeface="Times New Roman" panose="02020603050405020304" pitchFamily="18" charset="0"/>
                <a:ea typeface="Segoe UI" panose="020B0502040204020203" pitchFamily="34" charset="0"/>
                <a:cs typeface="Latha" panose="020B0604020202020204" pitchFamily="34" charset="0"/>
              </a:rPr>
              <a:t>The processed data is now stored in an SQL database</a:t>
            </a:r>
            <a:r>
              <a:rPr lang="en-IN" sz="2000" dirty="0">
                <a:solidFill>
                  <a:srgbClr val="202122"/>
                </a:solidFill>
                <a:effectLst/>
                <a:latin typeface="Arial" panose="020B0604020202020204" pitchFamily="34" charset="0"/>
                <a:ea typeface="Calibri" panose="020F0502020204030204" pitchFamily="34" charset="0"/>
                <a:cs typeface="Latha" panose="020B0604020202020204" pitchFamily="34" charset="0"/>
              </a:rPr>
              <a:t> </a:t>
            </a:r>
            <a:r>
              <a:rPr lang="en-IN" sz="2000" dirty="0">
                <a:solidFill>
                  <a:srgbClr val="202122"/>
                </a:solidFill>
                <a:effectLst/>
                <a:latin typeface="Times New Roman" panose="02020603050405020304" pitchFamily="18" charset="0"/>
                <a:ea typeface="Calibri" panose="020F0502020204030204" pitchFamily="34" charset="0"/>
                <a:cs typeface="Latha" panose="020B0604020202020204" pitchFamily="34" charset="0"/>
              </a:rPr>
              <a:t>for managing data held in a </a:t>
            </a:r>
            <a:r>
              <a:rPr lang="en-IN"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relational database management system</a:t>
            </a:r>
            <a:r>
              <a:rPr lang="en-IN" sz="2000" dirty="0">
                <a:solidFill>
                  <a:srgbClr val="202122"/>
                </a:solidFill>
                <a:effectLst/>
                <a:latin typeface="Times New Roman" panose="02020603050405020304" pitchFamily="18" charset="0"/>
                <a:ea typeface="Calibri" panose="020F0502020204030204" pitchFamily="34" charset="0"/>
                <a:cs typeface="Latha" panose="020B0604020202020204" pitchFamily="34" charset="0"/>
              </a:rPr>
              <a:t> (RDBMS), or for stream processing in a </a:t>
            </a:r>
            <a:r>
              <a:rPr lang="en-IN"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relational data stream management system</a:t>
            </a:r>
            <a:r>
              <a:rPr lang="en-IN" sz="2000" dirty="0">
                <a:solidFill>
                  <a:srgbClr val="202122"/>
                </a:solidFill>
                <a:effectLst/>
                <a:latin typeface="Times New Roman" panose="02020603050405020304" pitchFamily="18" charset="0"/>
                <a:ea typeface="Calibri" panose="020F0502020204030204" pitchFamily="34" charset="0"/>
                <a:cs typeface="Latha" panose="020B0604020202020204" pitchFamily="34" charset="0"/>
              </a:rPr>
              <a:t> (RDSMS).</a:t>
            </a:r>
          </a:p>
          <a:p>
            <a:endParaRPr lang="en-IN" sz="2000" dirty="0">
              <a:solidFill>
                <a:srgbClr val="202122"/>
              </a:solidFill>
              <a:effectLst/>
              <a:latin typeface="Times New Roman" panose="02020603050405020304" pitchFamily="18" charset="0"/>
              <a:ea typeface="Calibri" panose="020F0502020204030204" pitchFamily="34" charset="0"/>
              <a:cs typeface="Latha" panose="020B0604020202020204" pitchFamily="34" charset="0"/>
            </a:endParaRPr>
          </a:p>
          <a:p>
            <a:pPr marL="342900" indent="-342900">
              <a:buFont typeface="Arial" panose="020B0604020202020204" pitchFamily="34" charset="0"/>
              <a:buChar char="•"/>
            </a:pPr>
            <a:r>
              <a:rPr lang="en-IN" sz="2000" dirty="0">
                <a:solidFill>
                  <a:srgbClr val="202122"/>
                </a:solidFill>
                <a:effectLst/>
                <a:latin typeface="Times New Roman" panose="02020603050405020304" pitchFamily="18" charset="0"/>
                <a:ea typeface="Calibri" panose="020F0502020204030204" pitchFamily="34" charset="0"/>
                <a:cs typeface="Latha" panose="020B0604020202020204" pitchFamily="34" charset="0"/>
              </a:rPr>
              <a:t> It is particularly useful in handling </a:t>
            </a:r>
            <a:r>
              <a:rPr lang="en-IN"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structured data</a:t>
            </a:r>
            <a:r>
              <a:rPr lang="en-IN" sz="2000" dirty="0">
                <a:solidFill>
                  <a:srgbClr val="202122"/>
                </a:solidFill>
                <a:effectLst/>
                <a:latin typeface="Times New Roman" panose="02020603050405020304" pitchFamily="18" charset="0"/>
                <a:ea typeface="Calibri" panose="020F0502020204030204" pitchFamily="34" charset="0"/>
                <a:cs typeface="Latha" panose="020B0604020202020204" pitchFamily="34" charset="0"/>
              </a:rPr>
              <a:t>, i.e., data incorporating relations among entities and variables.</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marL="342900" indent="-342900">
              <a:buFont typeface="Arial" panose="020B0604020202020204" pitchFamily="34" charset="0"/>
              <a:buChar char="•"/>
            </a:pPr>
            <a:endParaRPr lang="en-US" sz="2000" i="0" dirty="0">
              <a:solidFill>
                <a:srgbClr val="202124"/>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i="0" dirty="0">
                <a:solidFill>
                  <a:srgbClr val="202124"/>
                </a:solidFill>
                <a:effectLst/>
                <a:latin typeface="Times New Roman" panose="02020603050405020304" pitchFamily="18" charset="0"/>
                <a:cs typeface="Times New Roman" panose="02020603050405020304" pitchFamily="18" charset="0"/>
              </a:rPr>
              <a:t>Python SQLite3 module is used to integrate the SQLite database with Python.</a:t>
            </a:r>
          </a:p>
          <a:p>
            <a:pPr marL="342900" indent="-342900">
              <a:buFont typeface="Arial" panose="020B0604020202020204" pitchFamily="34" charset="0"/>
              <a:buChar char="•"/>
            </a:pPr>
            <a:endParaRPr lang="en-US" sz="2000" dirty="0">
              <a:solidFill>
                <a:srgbClr val="20212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spc="10" dirty="0">
                <a:effectLst/>
                <a:latin typeface="Times New Roman" panose="02020603050405020304" pitchFamily="18" charset="0"/>
                <a:ea typeface="Segoe UI" panose="020B0502040204020203" pitchFamily="34" charset="0"/>
                <a:cs typeface="Latha" panose="020B0604020202020204" pitchFamily="34" charset="0"/>
              </a:rPr>
              <a:t>Storing the website name and its offering price for the scrapped product in SQLite3 database.</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B75BAD8-A6AC-F76F-B292-756805F02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5121" y="2423088"/>
            <a:ext cx="4751751" cy="2512706"/>
          </a:xfrm>
          <a:prstGeom prst="rect">
            <a:avLst/>
          </a:prstGeom>
        </p:spPr>
      </p:pic>
    </p:spTree>
    <p:extLst>
      <p:ext uri="{BB962C8B-B14F-4D97-AF65-F5344CB8AC3E}">
        <p14:creationId xmlns:p14="http://schemas.microsoft.com/office/powerpoint/2010/main" val="48598886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19B64D-7B78-A303-0E42-1858110DBE01}"/>
              </a:ext>
            </a:extLst>
          </p:cNvPr>
          <p:cNvSpPr txBox="1"/>
          <p:nvPr/>
        </p:nvSpPr>
        <p:spPr>
          <a:xfrm>
            <a:off x="2766290" y="981827"/>
            <a:ext cx="7231149"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COMPARING &amp; RECOMMENDING</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EBF47-950D-62FB-CB31-F1E64394843C}"/>
              </a:ext>
            </a:extLst>
          </p:cNvPr>
          <p:cNvSpPr txBox="1"/>
          <p:nvPr/>
        </p:nvSpPr>
        <p:spPr>
          <a:xfrm>
            <a:off x="147371" y="2517155"/>
            <a:ext cx="6666384" cy="261610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the processed data the product price and product are compared from the ecommerce sites Product price is compared to get the low to high products.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the compared result, the cheap &amp; best product’s website is recommended to the customer by analyzing from different e-commerce sites.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541C765-BFF4-08EE-71DA-E6B5141F6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4377" y="2282053"/>
            <a:ext cx="4737909" cy="4539710"/>
          </a:xfrm>
          <a:prstGeom prst="rect">
            <a:avLst/>
          </a:prstGeom>
        </p:spPr>
      </p:pic>
      <p:pic>
        <p:nvPicPr>
          <p:cNvPr id="8" name="Picture 7">
            <a:extLst>
              <a:ext uri="{FF2B5EF4-FFF2-40B4-BE49-F238E27FC236}">
                <a16:creationId xmlns:a16="http://schemas.microsoft.com/office/drawing/2014/main" id="{CD225955-3C9C-1818-2ACB-7312E4A31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61" y="5351889"/>
            <a:ext cx="6983192" cy="1374683"/>
          </a:xfrm>
          <a:prstGeom prst="rect">
            <a:avLst/>
          </a:prstGeom>
        </p:spPr>
      </p:pic>
    </p:spTree>
    <p:extLst>
      <p:ext uri="{BB962C8B-B14F-4D97-AF65-F5344CB8AC3E}">
        <p14:creationId xmlns:p14="http://schemas.microsoft.com/office/powerpoint/2010/main" val="22640411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78DD6A-DBBB-BB15-94F0-2790B1320BD5}"/>
              </a:ext>
            </a:extLst>
          </p:cNvPr>
          <p:cNvPicPr>
            <a:picLocks noChangeAspect="1"/>
          </p:cNvPicPr>
          <p:nvPr/>
        </p:nvPicPr>
        <p:blipFill rotWithShape="1">
          <a:blip r:embed="rId2">
            <a:extLst>
              <a:ext uri="{28A0092B-C50C-407E-A947-70E740481C1C}">
                <a14:useLocalDpi xmlns:a14="http://schemas.microsoft.com/office/drawing/2010/main" val="0"/>
              </a:ext>
            </a:extLst>
          </a:blip>
          <a:srcRect l="10009" t="2425" r="868"/>
          <a:stretch/>
        </p:blipFill>
        <p:spPr>
          <a:xfrm>
            <a:off x="664111" y="634595"/>
            <a:ext cx="10151807" cy="5201376"/>
          </a:xfrm>
          <a:prstGeom prst="rect">
            <a:avLst/>
          </a:prstGeom>
        </p:spPr>
      </p:pic>
      <p:pic>
        <p:nvPicPr>
          <p:cNvPr id="3" name="Picture 2">
            <a:extLst>
              <a:ext uri="{FF2B5EF4-FFF2-40B4-BE49-F238E27FC236}">
                <a16:creationId xmlns:a16="http://schemas.microsoft.com/office/drawing/2014/main" id="{339CDB99-A81F-7987-E342-8A93349D8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11" y="5952313"/>
            <a:ext cx="10151807" cy="813756"/>
          </a:xfrm>
          <a:prstGeom prst="rect">
            <a:avLst/>
          </a:prstGeom>
        </p:spPr>
      </p:pic>
      <p:sp>
        <p:nvSpPr>
          <p:cNvPr id="4" name="TextBox 3">
            <a:extLst>
              <a:ext uri="{FF2B5EF4-FFF2-40B4-BE49-F238E27FC236}">
                <a16:creationId xmlns:a16="http://schemas.microsoft.com/office/drawing/2014/main" id="{C15EF7F2-C59C-8927-38AB-D546FA150E75}"/>
              </a:ext>
            </a:extLst>
          </p:cNvPr>
          <p:cNvSpPr txBox="1"/>
          <p:nvPr/>
        </p:nvSpPr>
        <p:spPr>
          <a:xfrm>
            <a:off x="1015397" y="111375"/>
            <a:ext cx="399189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OUTPUT: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37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1019E-E927-6EB5-1B93-6D70A8481C72}"/>
              </a:ext>
            </a:extLst>
          </p:cNvPr>
          <p:cNvSpPr txBox="1"/>
          <p:nvPr/>
        </p:nvSpPr>
        <p:spPr>
          <a:xfrm>
            <a:off x="1061884" y="884903"/>
            <a:ext cx="3038167"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RESULT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A1A32C-5500-FCFB-CD5D-4477539A94B1}"/>
              </a:ext>
            </a:extLst>
          </p:cNvPr>
          <p:cNvSpPr txBox="1"/>
          <p:nvPr/>
        </p:nvSpPr>
        <p:spPr>
          <a:xfrm>
            <a:off x="491612" y="2290312"/>
            <a:ext cx="2359742" cy="374077"/>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Latha" panose="020B0604020202020204" pitchFamily="34" charset="0"/>
              </a:rPr>
              <a:t>Visualization Results:</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26" name="Picture 25">
            <a:extLst>
              <a:ext uri="{FF2B5EF4-FFF2-40B4-BE49-F238E27FC236}">
                <a16:creationId xmlns:a16="http://schemas.microsoft.com/office/drawing/2014/main" id="{452B30E0-7CE9-3849-15C2-9C42C8FA8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05" y="3122548"/>
            <a:ext cx="4601498" cy="3735452"/>
          </a:xfrm>
          <a:prstGeom prst="rect">
            <a:avLst/>
          </a:prstGeom>
        </p:spPr>
      </p:pic>
      <p:sp>
        <p:nvSpPr>
          <p:cNvPr id="27" name="TextBox 26">
            <a:extLst>
              <a:ext uri="{FF2B5EF4-FFF2-40B4-BE49-F238E27FC236}">
                <a16:creationId xmlns:a16="http://schemas.microsoft.com/office/drawing/2014/main" id="{5DA46462-BB62-112C-77FF-1E8A4AD7092C}"/>
              </a:ext>
            </a:extLst>
          </p:cNvPr>
          <p:cNvSpPr txBox="1"/>
          <p:nvPr/>
        </p:nvSpPr>
        <p:spPr>
          <a:xfrm>
            <a:off x="1061883" y="2797070"/>
            <a:ext cx="400172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Product name: FITBIT</a:t>
            </a:r>
            <a:endParaRPr lang="en-IN" b="1" dirty="0">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A7DD9E84-9D38-2E9B-A439-20A2D0FC8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767" y="3122548"/>
            <a:ext cx="5171768" cy="3345272"/>
          </a:xfrm>
          <a:prstGeom prst="rect">
            <a:avLst/>
          </a:prstGeom>
        </p:spPr>
      </p:pic>
      <p:sp>
        <p:nvSpPr>
          <p:cNvPr id="29" name="TextBox 28">
            <a:extLst>
              <a:ext uri="{FF2B5EF4-FFF2-40B4-BE49-F238E27FC236}">
                <a16:creationId xmlns:a16="http://schemas.microsoft.com/office/drawing/2014/main" id="{2E27F5AC-FC77-0752-7D28-AFAC7C7A4E8D}"/>
              </a:ext>
            </a:extLst>
          </p:cNvPr>
          <p:cNvSpPr txBox="1"/>
          <p:nvPr/>
        </p:nvSpPr>
        <p:spPr>
          <a:xfrm>
            <a:off x="7275871" y="2664389"/>
            <a:ext cx="491612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Product name: Skullcandy Earbuds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83860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5EA4-ECCB-1EFF-197F-004CCD5C244C}"/>
              </a:ext>
            </a:extLst>
          </p:cNvPr>
          <p:cNvSpPr>
            <a:spLocks noGrp="1"/>
          </p:cNvSpPr>
          <p:nvPr>
            <p:ph type="title"/>
          </p:nvPr>
        </p:nvSpPr>
        <p:spPr>
          <a:xfrm>
            <a:off x="1154953" y="973668"/>
            <a:ext cx="2758285" cy="706964"/>
          </a:xfrm>
        </p:spPr>
        <p:txBody>
          <a:bodyPr/>
          <a:lstStyle/>
          <a:p>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2DE924-58F3-6E03-44FD-B778220285B2}"/>
              </a:ext>
            </a:extLst>
          </p:cNvPr>
          <p:cNvSpPr>
            <a:spLocks noGrp="1"/>
          </p:cNvSpPr>
          <p:nvPr>
            <p:ph idx="1"/>
          </p:nvPr>
        </p:nvSpPr>
        <p:spPr>
          <a:xfrm>
            <a:off x="909148" y="2544506"/>
            <a:ext cx="10850233" cy="4013610"/>
          </a:xfrm>
        </p:spPr>
        <p:txBody>
          <a:bodyPr>
            <a:normAutofit/>
          </a:bodyPr>
          <a:lstStyle/>
          <a:p>
            <a:pPr algn="just">
              <a:buFont typeface="Wingdings" panose="05000000000000000000" pitchFamily="2" charset="2"/>
              <a:buChar char="q"/>
            </a:pPr>
            <a:r>
              <a:rPr lang="en-IN" sz="2000" dirty="0">
                <a:solidFill>
                  <a:srgbClr val="202124"/>
                </a:solidFill>
                <a:effectLst/>
                <a:latin typeface="Times New Roman" panose="02020603050405020304" pitchFamily="18" charset="0"/>
                <a:ea typeface="Times New Roman" panose="02020603050405020304" pitchFamily="18" charset="0"/>
              </a:rPr>
              <a:t>Quality is important for customer satisfaction</a:t>
            </a:r>
            <a:r>
              <a:rPr lang="en-IN" sz="2000" spc="30" dirty="0">
                <a:solidFill>
                  <a:srgbClr val="111111"/>
                </a:solidFill>
                <a:effectLst/>
                <a:latin typeface="Times New Roman" panose="02020603050405020304" pitchFamily="18" charset="0"/>
                <a:ea typeface="Times New Roman" panose="02020603050405020304" pitchFamily="18" charset="0"/>
              </a:rPr>
              <a:t>. Greater the quality higher the price of the product. Every product that we buy will slightly or greatly differ in price, depending on when and where we are buying them from. Comparing prices helps us to find better deals on the same products or find similar products at better prices. Comparing prices across various e-commerce sites will help us save significantly, whether we are buying, clothing, electronic gadgets and other needs. </a:t>
            </a:r>
            <a:r>
              <a:rPr lang="en-IN" sz="2000" dirty="0">
                <a:solidFill>
                  <a:srgbClr val="000000"/>
                </a:solidFill>
                <a:effectLst/>
                <a:latin typeface="Times New Roman" panose="02020603050405020304" pitchFamily="18" charset="0"/>
                <a:ea typeface="Times New Roman" panose="02020603050405020304" pitchFamily="18" charset="0"/>
              </a:rPr>
              <a:t>The main objective of this project is to implement Data Mining to scrap necessary data from the site and compare the price of the product</a:t>
            </a:r>
            <a:r>
              <a:rPr lang="en-IN" sz="2000" spc="30" dirty="0">
                <a:solidFill>
                  <a:srgbClr val="111111"/>
                </a:solidFill>
                <a:effectLst/>
                <a:latin typeface="Times New Roman" panose="02020603050405020304" pitchFamily="18" charset="0"/>
                <a:ea typeface="Times New Roman" panose="02020603050405020304" pitchFamily="18" charset="0"/>
              </a:rPr>
              <a:t>. The methodology involves using Selenium (web scrapping tool) to scrap the data, like price, availability, ratings and number of ratings of a product from different e-commerce sites like Amazon, Flipkart, eBay, Snapdeal etc. Converting the scrapped data into a data frame and writing it to an excel file. Performing data wrangling to the dataset and then comparing the best product by calculating the ratings &amp; price of the product from multiple e-commerce sites.</a:t>
            </a:r>
            <a:endParaRPr lang="en-IN" sz="20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81911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E9A0C3-D64C-54A7-06F3-88BA58FAAD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632" y="3093773"/>
            <a:ext cx="5407742" cy="3510619"/>
          </a:xfrm>
          <a:prstGeom prst="rect">
            <a:avLst/>
          </a:prstGeom>
          <a:noFill/>
          <a:ln>
            <a:noFill/>
          </a:ln>
        </p:spPr>
      </p:pic>
      <p:sp>
        <p:nvSpPr>
          <p:cNvPr id="4" name="TextBox 3">
            <a:extLst>
              <a:ext uri="{FF2B5EF4-FFF2-40B4-BE49-F238E27FC236}">
                <a16:creationId xmlns:a16="http://schemas.microsoft.com/office/drawing/2014/main" id="{C658F4CF-3EB0-02F9-54D8-69B37928495F}"/>
              </a:ext>
            </a:extLst>
          </p:cNvPr>
          <p:cNvSpPr txBox="1"/>
          <p:nvPr/>
        </p:nvSpPr>
        <p:spPr>
          <a:xfrm>
            <a:off x="1140542" y="2699439"/>
            <a:ext cx="375592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Product Name: Samsung S22</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F93E9C4-94E9-6BF5-AF5B-6D3651AB5F50}"/>
              </a:ext>
            </a:extLst>
          </p:cNvPr>
          <p:cNvSpPr txBox="1"/>
          <p:nvPr/>
        </p:nvSpPr>
        <p:spPr>
          <a:xfrm>
            <a:off x="963561" y="985372"/>
            <a:ext cx="1818968"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RESULT</a:t>
            </a:r>
            <a:endParaRPr lang="en-IN" sz="3200"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5A1B5D9-E717-FA91-203C-60EDA6BAC1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50220" y="3093773"/>
            <a:ext cx="4581341" cy="3657230"/>
          </a:xfrm>
          <a:prstGeom prst="rect">
            <a:avLst/>
          </a:prstGeom>
          <a:noFill/>
          <a:ln>
            <a:noFill/>
          </a:ln>
        </p:spPr>
      </p:pic>
      <p:sp>
        <p:nvSpPr>
          <p:cNvPr id="10" name="TextBox 9">
            <a:extLst>
              <a:ext uri="{FF2B5EF4-FFF2-40B4-BE49-F238E27FC236}">
                <a16:creationId xmlns:a16="http://schemas.microsoft.com/office/drawing/2014/main" id="{66CF3172-57CE-69AF-888B-8E95836006FA}"/>
              </a:ext>
            </a:extLst>
          </p:cNvPr>
          <p:cNvSpPr txBox="1"/>
          <p:nvPr/>
        </p:nvSpPr>
        <p:spPr>
          <a:xfrm>
            <a:off x="7295538" y="2699439"/>
            <a:ext cx="395256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Product Name: Acer Predator Laptop</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52436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979066-3B01-770D-2D8A-A6DF031F6D4E}"/>
              </a:ext>
            </a:extLst>
          </p:cNvPr>
          <p:cNvSpPr txBox="1"/>
          <p:nvPr/>
        </p:nvSpPr>
        <p:spPr>
          <a:xfrm>
            <a:off x="983226" y="1005037"/>
            <a:ext cx="7032524"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RESULT &amp; RECOMMENDATION</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B426B87-B252-FD21-86C9-79677ED02755}"/>
              </a:ext>
            </a:extLst>
          </p:cNvPr>
          <p:cNvSpPr txBox="1"/>
          <p:nvPr/>
        </p:nvSpPr>
        <p:spPr>
          <a:xfrm>
            <a:off x="412955" y="2403101"/>
            <a:ext cx="6902244" cy="734688"/>
          </a:xfrm>
          <a:prstGeom prst="rect">
            <a:avLst/>
          </a:prstGeom>
          <a:noFill/>
        </p:spPr>
        <p:txBody>
          <a:bodyPr wrap="square">
            <a:spAutoFit/>
          </a:bodyPr>
          <a:lstStyle/>
          <a:p>
            <a:pPr marL="0" marR="0">
              <a:lnSpc>
                <a:spcPct val="107000"/>
              </a:lnSpc>
              <a:spcBef>
                <a:spcPts val="0"/>
              </a:spcBef>
              <a:spcAft>
                <a:spcPts val="800"/>
              </a:spcAft>
            </a:pPr>
            <a:r>
              <a:rPr lang="en-IN" sz="2000" b="1"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The e-commerce websites that offer cheapest price are recommended.</a:t>
            </a:r>
            <a:endParaRPr lang="en-IN" sz="1200" b="1" dirty="0">
              <a:effectLst/>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10" name="Table 9">
            <a:extLst>
              <a:ext uri="{FF2B5EF4-FFF2-40B4-BE49-F238E27FC236}">
                <a16:creationId xmlns:a16="http://schemas.microsoft.com/office/drawing/2014/main" id="{BF1E5935-5F90-C36B-7E23-6FAD03B79C00}"/>
              </a:ext>
            </a:extLst>
          </p:cNvPr>
          <p:cNvGraphicFramePr>
            <a:graphicFrameLocks noGrp="1"/>
          </p:cNvGraphicFramePr>
          <p:nvPr>
            <p:extLst>
              <p:ext uri="{D42A27DB-BD31-4B8C-83A1-F6EECF244321}">
                <p14:modId xmlns:p14="http://schemas.microsoft.com/office/powerpoint/2010/main" val="197313051"/>
              </p:ext>
            </p:extLst>
          </p:nvPr>
        </p:nvGraphicFramePr>
        <p:xfrm>
          <a:off x="471052" y="3239354"/>
          <a:ext cx="6545114" cy="3544906"/>
        </p:xfrm>
        <a:graphic>
          <a:graphicData uri="http://schemas.openxmlformats.org/drawingml/2006/table">
            <a:tbl>
              <a:tblPr firstRow="1" firstCol="1" bandRow="1">
                <a:tableStyleId>{5C22544A-7EE6-4342-B048-85BDC9FD1C3A}</a:tableStyleId>
              </a:tblPr>
              <a:tblGrid>
                <a:gridCol w="537518">
                  <a:extLst>
                    <a:ext uri="{9D8B030D-6E8A-4147-A177-3AD203B41FA5}">
                      <a16:colId xmlns:a16="http://schemas.microsoft.com/office/drawing/2014/main" val="2922874990"/>
                    </a:ext>
                  </a:extLst>
                </a:gridCol>
                <a:gridCol w="1857590">
                  <a:extLst>
                    <a:ext uri="{9D8B030D-6E8A-4147-A177-3AD203B41FA5}">
                      <a16:colId xmlns:a16="http://schemas.microsoft.com/office/drawing/2014/main" val="822047203"/>
                    </a:ext>
                  </a:extLst>
                </a:gridCol>
                <a:gridCol w="2339862">
                  <a:extLst>
                    <a:ext uri="{9D8B030D-6E8A-4147-A177-3AD203B41FA5}">
                      <a16:colId xmlns:a16="http://schemas.microsoft.com/office/drawing/2014/main" val="1510188996"/>
                    </a:ext>
                  </a:extLst>
                </a:gridCol>
                <a:gridCol w="1810144">
                  <a:extLst>
                    <a:ext uri="{9D8B030D-6E8A-4147-A177-3AD203B41FA5}">
                      <a16:colId xmlns:a16="http://schemas.microsoft.com/office/drawing/2014/main" val="3504877333"/>
                    </a:ext>
                  </a:extLst>
                </a:gridCol>
              </a:tblGrid>
              <a:tr h="742644">
                <a:tc>
                  <a:txBody>
                    <a:bodyPr/>
                    <a:lstStyle/>
                    <a:p>
                      <a:pPr marL="0" marR="0">
                        <a:lnSpc>
                          <a:spcPct val="107000"/>
                        </a:lnSpc>
                        <a:spcBef>
                          <a:spcPts val="0"/>
                        </a:spcBef>
                        <a:spcAft>
                          <a:spcPts val="0"/>
                        </a:spcAft>
                      </a:pPr>
                      <a:r>
                        <a:rPr lang="en-IN" sz="1800">
                          <a:effectLst/>
                        </a:rPr>
                        <a:t>S. no</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800">
                          <a:effectLst/>
                        </a:rPr>
                        <a:t>Website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800">
                          <a:effectLst/>
                        </a:rPr>
                        <a:t>Product Name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800">
                          <a:effectLst/>
                        </a:rPr>
                        <a:t>Product Price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562966574"/>
                  </a:ext>
                </a:extLst>
              </a:tr>
              <a:tr h="421108">
                <a:tc>
                  <a:txBody>
                    <a:bodyPr/>
                    <a:lstStyle/>
                    <a:p>
                      <a:pPr marL="0" marR="0">
                        <a:lnSpc>
                          <a:spcPct val="107000"/>
                        </a:lnSpc>
                        <a:spcBef>
                          <a:spcPts val="0"/>
                        </a:spcBef>
                        <a:spcAft>
                          <a:spcPts val="0"/>
                        </a:spcAft>
                      </a:pPr>
                      <a:r>
                        <a:rPr lang="en-IN" sz="1800">
                          <a:effectLst/>
                        </a:rPr>
                        <a:t>1.</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Amazon</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dirty="0">
                          <a:effectLst/>
                        </a:rPr>
                        <a:t>Fitbit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12979</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32518435"/>
                  </a:ext>
                </a:extLst>
              </a:tr>
              <a:tr h="421108">
                <a:tc>
                  <a:txBody>
                    <a:bodyPr/>
                    <a:lstStyle/>
                    <a:p>
                      <a:pPr marL="0" marR="0">
                        <a:lnSpc>
                          <a:spcPct val="107000"/>
                        </a:lnSpc>
                        <a:spcBef>
                          <a:spcPts val="0"/>
                        </a:spcBef>
                        <a:spcAft>
                          <a:spcPts val="0"/>
                        </a:spcAft>
                      </a:pPr>
                      <a:r>
                        <a:rPr lang="en-IN" sz="1800">
                          <a:effectLst/>
                        </a:rPr>
                        <a:t>2.</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91mobiles</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Skullcandy Earbuds</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2525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586137944"/>
                  </a:ext>
                </a:extLst>
              </a:tr>
              <a:tr h="421108">
                <a:tc>
                  <a:txBody>
                    <a:bodyPr/>
                    <a:lstStyle/>
                    <a:p>
                      <a:pPr marL="0" marR="0">
                        <a:lnSpc>
                          <a:spcPct val="107000"/>
                        </a:lnSpc>
                        <a:spcBef>
                          <a:spcPts val="0"/>
                        </a:spcBef>
                        <a:spcAft>
                          <a:spcPts val="0"/>
                        </a:spcAft>
                      </a:pPr>
                      <a:r>
                        <a:rPr lang="en-IN" sz="1800">
                          <a:effectLst/>
                        </a:rPr>
                        <a:t>3.</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91mobiles</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Samsung S22</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51999</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875565345"/>
                  </a:ext>
                </a:extLst>
              </a:tr>
              <a:tr h="769469">
                <a:tc>
                  <a:txBody>
                    <a:bodyPr/>
                    <a:lstStyle/>
                    <a:p>
                      <a:pPr marL="0" marR="0">
                        <a:lnSpc>
                          <a:spcPct val="107000"/>
                        </a:lnSpc>
                        <a:spcBef>
                          <a:spcPts val="0"/>
                        </a:spcBef>
                        <a:spcAft>
                          <a:spcPts val="0"/>
                        </a:spcAft>
                      </a:pPr>
                      <a:r>
                        <a:rPr lang="en-IN" sz="1800">
                          <a:effectLst/>
                        </a:rPr>
                        <a:t>4.</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Flipkart, 91mobiles</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Iphone 14 pro</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122999</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809298031"/>
                  </a:ext>
                </a:extLst>
              </a:tr>
              <a:tr h="769469">
                <a:tc>
                  <a:txBody>
                    <a:bodyPr/>
                    <a:lstStyle/>
                    <a:p>
                      <a:pPr marL="0" marR="0">
                        <a:lnSpc>
                          <a:spcPct val="107000"/>
                        </a:lnSpc>
                        <a:spcBef>
                          <a:spcPts val="0"/>
                        </a:spcBef>
                        <a:spcAft>
                          <a:spcPts val="0"/>
                        </a:spcAft>
                      </a:pPr>
                      <a:r>
                        <a:rPr lang="en-IN" sz="1800">
                          <a:effectLst/>
                        </a:rPr>
                        <a:t>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Amazon</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Acer Predator Laptop</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dirty="0">
                          <a:effectLst/>
                        </a:rPr>
                        <a:t>124999</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343982804"/>
                  </a:ext>
                </a:extLst>
              </a:tr>
            </a:tbl>
          </a:graphicData>
        </a:graphic>
      </p:graphicFrame>
      <p:sp>
        <p:nvSpPr>
          <p:cNvPr id="11" name="Rectangle 2">
            <a:extLst>
              <a:ext uri="{FF2B5EF4-FFF2-40B4-BE49-F238E27FC236}">
                <a16:creationId xmlns:a16="http://schemas.microsoft.com/office/drawing/2014/main" id="{34E2FB32-6934-6DA2-BC51-4FB3AEAF481D}"/>
              </a:ext>
            </a:extLst>
          </p:cNvPr>
          <p:cNvSpPr>
            <a:spLocks noChangeArrowheads="1"/>
          </p:cNvSpPr>
          <p:nvPr/>
        </p:nvSpPr>
        <p:spPr bwMode="auto">
          <a:xfrm>
            <a:off x="470259" y="3238910"/>
            <a:ext cx="11967547" cy="6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2" name="Picture 11">
            <a:extLst>
              <a:ext uri="{FF2B5EF4-FFF2-40B4-BE49-F238E27FC236}">
                <a16:creationId xmlns:a16="http://schemas.microsoft.com/office/drawing/2014/main" id="{AE8AFB5D-39ED-A0D4-D682-BF4EC84DCC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6166" y="3454955"/>
            <a:ext cx="4989022" cy="3225407"/>
          </a:xfrm>
          <a:prstGeom prst="rect">
            <a:avLst/>
          </a:prstGeom>
          <a:noFill/>
          <a:ln>
            <a:noFill/>
          </a:ln>
        </p:spPr>
      </p:pic>
      <p:sp>
        <p:nvSpPr>
          <p:cNvPr id="14" name="TextBox 13">
            <a:extLst>
              <a:ext uri="{FF2B5EF4-FFF2-40B4-BE49-F238E27FC236}">
                <a16:creationId xmlns:a16="http://schemas.microsoft.com/office/drawing/2014/main" id="{BA3EF780-1478-3376-D849-C0B9D41F55B9}"/>
              </a:ext>
            </a:extLst>
          </p:cNvPr>
          <p:cNvSpPr txBox="1"/>
          <p:nvPr/>
        </p:nvSpPr>
        <p:spPr>
          <a:xfrm>
            <a:off x="8015750" y="3137789"/>
            <a:ext cx="398943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Product Name: Apple iPhone 14 pro</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30740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EEAB4D-E9A4-3DF4-2BF4-622AF0FE122C}"/>
              </a:ext>
            </a:extLst>
          </p:cNvPr>
          <p:cNvSpPr txBox="1"/>
          <p:nvPr/>
        </p:nvSpPr>
        <p:spPr>
          <a:xfrm>
            <a:off x="208280" y="2282524"/>
            <a:ext cx="11775440"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has been developed and did the comparison using Product price.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future, the project aims to analyze the feedback of the customers and the updated specifications of the product using NLP techniques on the basis of business analytics to give a more quality product. </a:t>
            </a:r>
          </a:p>
        </p:txBody>
      </p:sp>
      <p:sp>
        <p:nvSpPr>
          <p:cNvPr id="7" name="TextBox 6">
            <a:extLst>
              <a:ext uri="{FF2B5EF4-FFF2-40B4-BE49-F238E27FC236}">
                <a16:creationId xmlns:a16="http://schemas.microsoft.com/office/drawing/2014/main" id="{6B175C06-E12E-E865-ACF6-8C093F79EBC6}"/>
              </a:ext>
            </a:extLst>
          </p:cNvPr>
          <p:cNvSpPr txBox="1"/>
          <p:nvPr/>
        </p:nvSpPr>
        <p:spPr>
          <a:xfrm>
            <a:off x="429341" y="920848"/>
            <a:ext cx="4368800" cy="523220"/>
          </a:xfrm>
          <a:prstGeom prst="rect">
            <a:avLst/>
          </a:prstGeom>
          <a:noFill/>
        </p:spPr>
        <p:txBody>
          <a:bodyPr wrap="square" rtlCol="0">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FUTURE RESEARCH</a:t>
            </a:r>
          </a:p>
        </p:txBody>
      </p:sp>
      <p:graphicFrame>
        <p:nvGraphicFramePr>
          <p:cNvPr id="2" name="Chart 28">
            <a:extLst>
              <a:ext uri="{FF2B5EF4-FFF2-40B4-BE49-F238E27FC236}">
                <a16:creationId xmlns:a16="http://schemas.microsoft.com/office/drawing/2014/main" id="{3B31A67A-3EB6-EEC7-0B1D-5A80C580F966}"/>
              </a:ext>
            </a:extLst>
          </p:cNvPr>
          <p:cNvGraphicFramePr/>
          <p:nvPr>
            <p:extLst>
              <p:ext uri="{D42A27DB-BD31-4B8C-83A1-F6EECF244321}">
                <p14:modId xmlns:p14="http://schemas.microsoft.com/office/powerpoint/2010/main" val="314793799"/>
              </p:ext>
            </p:extLst>
          </p:nvPr>
        </p:nvGraphicFramePr>
        <p:xfrm>
          <a:off x="4286866" y="643674"/>
          <a:ext cx="5665329" cy="800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699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C5A81-C3CC-CCFA-FCCB-12606F0B0F86}"/>
              </a:ext>
            </a:extLst>
          </p:cNvPr>
          <p:cNvSpPr txBox="1"/>
          <p:nvPr/>
        </p:nvSpPr>
        <p:spPr>
          <a:xfrm>
            <a:off x="4287520" y="1117600"/>
            <a:ext cx="6350000"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CONCLUSION</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3C144FB-CCE8-A953-94F8-84DB55023850}"/>
              </a:ext>
            </a:extLst>
          </p:cNvPr>
          <p:cNvSpPr txBox="1"/>
          <p:nvPr/>
        </p:nvSpPr>
        <p:spPr>
          <a:xfrm>
            <a:off x="443271" y="2764176"/>
            <a:ext cx="11536680"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Comparison of E-commerce products using web mining in web-based system which will help users in decision making while buying products online.</a:t>
            </a:r>
          </a:p>
          <a:p>
            <a:pPr algn="just"/>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Instead of tens of thousands of products in a superstore, consumers may choose among millions of ones in an online store to satisfy the personalization demands.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517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8C13F57-A58D-BE41-727F-2C788DAF3695}"/>
              </a:ext>
            </a:extLst>
          </p:cNvPr>
          <p:cNvGraphicFramePr>
            <a:graphicFrameLocks noGrp="1"/>
          </p:cNvGraphicFramePr>
          <p:nvPr>
            <p:extLst>
              <p:ext uri="{D42A27DB-BD31-4B8C-83A1-F6EECF244321}">
                <p14:modId xmlns:p14="http://schemas.microsoft.com/office/powerpoint/2010/main" val="905686064"/>
              </p:ext>
            </p:extLst>
          </p:nvPr>
        </p:nvGraphicFramePr>
        <p:xfrm>
          <a:off x="265470" y="1096727"/>
          <a:ext cx="11661060" cy="5664567"/>
        </p:xfrm>
        <a:graphic>
          <a:graphicData uri="http://schemas.openxmlformats.org/drawingml/2006/table">
            <a:tbl>
              <a:tblPr firstRow="1" firstCol="1" bandRow="1">
                <a:tableStyleId>{5C22544A-7EE6-4342-B048-85BDC9FD1C3A}</a:tableStyleId>
              </a:tblPr>
              <a:tblGrid>
                <a:gridCol w="1887940">
                  <a:extLst>
                    <a:ext uri="{9D8B030D-6E8A-4147-A177-3AD203B41FA5}">
                      <a16:colId xmlns:a16="http://schemas.microsoft.com/office/drawing/2014/main" val="2888646040"/>
                    </a:ext>
                  </a:extLst>
                </a:gridCol>
                <a:gridCol w="1225468">
                  <a:extLst>
                    <a:ext uri="{9D8B030D-6E8A-4147-A177-3AD203B41FA5}">
                      <a16:colId xmlns:a16="http://schemas.microsoft.com/office/drawing/2014/main" val="2669809978"/>
                    </a:ext>
                  </a:extLst>
                </a:gridCol>
                <a:gridCol w="1413494">
                  <a:extLst>
                    <a:ext uri="{9D8B030D-6E8A-4147-A177-3AD203B41FA5}">
                      <a16:colId xmlns:a16="http://schemas.microsoft.com/office/drawing/2014/main" val="3087860167"/>
                    </a:ext>
                  </a:extLst>
                </a:gridCol>
                <a:gridCol w="1479084">
                  <a:extLst>
                    <a:ext uri="{9D8B030D-6E8A-4147-A177-3AD203B41FA5}">
                      <a16:colId xmlns:a16="http://schemas.microsoft.com/office/drawing/2014/main" val="1978036823"/>
                    </a:ext>
                  </a:extLst>
                </a:gridCol>
                <a:gridCol w="1919643">
                  <a:extLst>
                    <a:ext uri="{9D8B030D-6E8A-4147-A177-3AD203B41FA5}">
                      <a16:colId xmlns:a16="http://schemas.microsoft.com/office/drawing/2014/main" val="2678505365"/>
                    </a:ext>
                  </a:extLst>
                </a:gridCol>
                <a:gridCol w="1680234">
                  <a:extLst>
                    <a:ext uri="{9D8B030D-6E8A-4147-A177-3AD203B41FA5}">
                      <a16:colId xmlns:a16="http://schemas.microsoft.com/office/drawing/2014/main" val="3281024524"/>
                    </a:ext>
                  </a:extLst>
                </a:gridCol>
                <a:gridCol w="2055197">
                  <a:extLst>
                    <a:ext uri="{9D8B030D-6E8A-4147-A177-3AD203B41FA5}">
                      <a16:colId xmlns:a16="http://schemas.microsoft.com/office/drawing/2014/main" val="3961870440"/>
                    </a:ext>
                  </a:extLst>
                </a:gridCol>
              </a:tblGrid>
              <a:tr h="323955">
                <a:tc>
                  <a:txBody>
                    <a:bodyPr/>
                    <a:lstStyle/>
                    <a:p>
                      <a:pPr marL="0" marR="0" algn="l">
                        <a:lnSpc>
                          <a:spcPct val="107000"/>
                        </a:lnSpc>
                        <a:spcBef>
                          <a:spcPts val="0"/>
                        </a:spcBef>
                        <a:spcAft>
                          <a:spcPts val="0"/>
                        </a:spcAft>
                      </a:pPr>
                      <a:r>
                        <a:rPr lang="en-IN" sz="1400" dirty="0">
                          <a:effectLst/>
                        </a:rPr>
                        <a:t>Date</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Duration in Hrs.</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Task Planned</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Task Completed</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Description of the Task</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Scope of the task</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Skills Acquired</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extLst>
                  <a:ext uri="{0D108BD9-81ED-4DB2-BD59-A6C34878D82A}">
                    <a16:rowId xmlns:a16="http://schemas.microsoft.com/office/drawing/2014/main" val="1287903809"/>
                  </a:ext>
                </a:extLst>
              </a:tr>
              <a:tr h="568369">
                <a:tc>
                  <a:txBody>
                    <a:bodyPr/>
                    <a:lstStyle/>
                    <a:p>
                      <a:pPr marL="0" marR="0" algn="l">
                        <a:lnSpc>
                          <a:spcPct val="107000"/>
                        </a:lnSpc>
                        <a:spcBef>
                          <a:spcPts val="0"/>
                        </a:spcBef>
                        <a:spcAft>
                          <a:spcPts val="0"/>
                        </a:spcAft>
                      </a:pPr>
                      <a:r>
                        <a:rPr lang="en-IN" sz="1400" dirty="0">
                          <a:effectLst/>
                        </a:rPr>
                        <a:t>12.10.2022 - 13.10.2022</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dirty="0">
                          <a:effectLst/>
                        </a:rPr>
                        <a:t>12 hours</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Abstract</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Completed</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Referring to the concept about the given dataset</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abstract done</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understanding the dataset</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extLst>
                  <a:ext uri="{0D108BD9-81ED-4DB2-BD59-A6C34878D82A}">
                    <a16:rowId xmlns:a16="http://schemas.microsoft.com/office/drawing/2014/main" val="4242902721"/>
                  </a:ext>
                </a:extLst>
              </a:tr>
              <a:tr h="483620">
                <a:tc>
                  <a:txBody>
                    <a:bodyPr/>
                    <a:lstStyle/>
                    <a:p>
                      <a:pPr marL="0" marR="0" algn="l">
                        <a:lnSpc>
                          <a:spcPct val="107000"/>
                        </a:lnSpc>
                        <a:spcBef>
                          <a:spcPts val="0"/>
                        </a:spcBef>
                        <a:spcAft>
                          <a:spcPts val="0"/>
                        </a:spcAft>
                      </a:pPr>
                      <a:r>
                        <a:rPr lang="en-IN" sz="1400">
                          <a:effectLst/>
                        </a:rPr>
                        <a:t>16.10.2022 - 20.10.2022</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30 hours</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dirty="0">
                          <a:effectLst/>
                        </a:rPr>
                        <a:t>Exploring the websites</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Completed</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Exploring the websites in different platforms.</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websites Found</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anayzing the websites to scrap </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extLst>
                  <a:ext uri="{0D108BD9-81ED-4DB2-BD59-A6C34878D82A}">
                    <a16:rowId xmlns:a16="http://schemas.microsoft.com/office/drawing/2014/main" val="3713248924"/>
                  </a:ext>
                </a:extLst>
              </a:tr>
              <a:tr h="667115">
                <a:tc>
                  <a:txBody>
                    <a:bodyPr/>
                    <a:lstStyle/>
                    <a:p>
                      <a:pPr marL="0" marR="0" algn="l">
                        <a:lnSpc>
                          <a:spcPct val="107000"/>
                        </a:lnSpc>
                        <a:spcBef>
                          <a:spcPts val="0"/>
                        </a:spcBef>
                        <a:spcAft>
                          <a:spcPts val="0"/>
                        </a:spcAft>
                      </a:pPr>
                      <a:r>
                        <a:rPr lang="en-IN" sz="1400">
                          <a:effectLst/>
                        </a:rPr>
                        <a:t>25.10.2022 - 30.10.2022</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36 hours</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Learning selenium</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dirty="0">
                          <a:effectLst/>
                        </a:rPr>
                        <a:t>Completed</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Studying about selenium and methods of scrapping</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Got some knowledge about selenium</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Python and required libraries</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extLst>
                  <a:ext uri="{0D108BD9-81ED-4DB2-BD59-A6C34878D82A}">
                    <a16:rowId xmlns:a16="http://schemas.microsoft.com/office/drawing/2014/main" val="700598744"/>
                  </a:ext>
                </a:extLst>
              </a:tr>
              <a:tr h="622018">
                <a:tc>
                  <a:txBody>
                    <a:bodyPr/>
                    <a:lstStyle/>
                    <a:p>
                      <a:pPr marL="0" marR="0" algn="l">
                        <a:lnSpc>
                          <a:spcPct val="107000"/>
                        </a:lnSpc>
                        <a:spcBef>
                          <a:spcPts val="0"/>
                        </a:spcBef>
                        <a:spcAft>
                          <a:spcPts val="0"/>
                        </a:spcAft>
                      </a:pPr>
                      <a:r>
                        <a:rPr lang="en-IN" sz="1400">
                          <a:effectLst/>
                        </a:rPr>
                        <a:t>4.11.2022 - 8.11.2022</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30 hours</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Learning pyauto GUI</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Completed</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dirty="0">
                          <a:effectLst/>
                        </a:rPr>
                        <a:t>Understanding the GUI</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Implementing the GUI in scrapping</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Python and Automation</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extLst>
                  <a:ext uri="{0D108BD9-81ED-4DB2-BD59-A6C34878D82A}">
                    <a16:rowId xmlns:a16="http://schemas.microsoft.com/office/drawing/2014/main" val="2125538917"/>
                  </a:ext>
                </a:extLst>
              </a:tr>
              <a:tr h="606078">
                <a:tc>
                  <a:txBody>
                    <a:bodyPr/>
                    <a:lstStyle/>
                    <a:p>
                      <a:pPr marL="0" marR="0" algn="l">
                        <a:lnSpc>
                          <a:spcPct val="107000"/>
                        </a:lnSpc>
                        <a:spcBef>
                          <a:spcPts val="0"/>
                        </a:spcBef>
                        <a:spcAft>
                          <a:spcPts val="0"/>
                        </a:spcAft>
                      </a:pPr>
                      <a:r>
                        <a:rPr lang="en-IN" sz="1400">
                          <a:effectLst/>
                        </a:rPr>
                        <a:t>12.11.2022 - 16.11.2022</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28 hours</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PPT - 1</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Completed</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dirty="0">
                          <a:effectLst/>
                        </a:rPr>
                        <a:t>Creating a ppt based on the completed task</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dirty="0">
                          <a:effectLst/>
                        </a:rPr>
                        <a:t>Finalizing a better ppt</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Power point tools</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extLst>
                  <a:ext uri="{0D108BD9-81ED-4DB2-BD59-A6C34878D82A}">
                    <a16:rowId xmlns:a16="http://schemas.microsoft.com/office/drawing/2014/main" val="1026820764"/>
                  </a:ext>
                </a:extLst>
              </a:tr>
              <a:tr h="467291">
                <a:tc>
                  <a:txBody>
                    <a:bodyPr/>
                    <a:lstStyle/>
                    <a:p>
                      <a:pPr marL="0" marR="0" algn="l">
                        <a:lnSpc>
                          <a:spcPct val="107000"/>
                        </a:lnSpc>
                        <a:spcBef>
                          <a:spcPts val="0"/>
                        </a:spcBef>
                        <a:spcAft>
                          <a:spcPts val="0"/>
                        </a:spcAft>
                      </a:pPr>
                      <a:r>
                        <a:rPr lang="en-IN" sz="1400">
                          <a:effectLst/>
                        </a:rPr>
                        <a:t>20.11.2022 - 24.11.2022</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30 hours</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Learning SQL</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Completed</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Studying about SQL and methods of pulling a data</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dirty="0">
                          <a:effectLst/>
                        </a:rPr>
                        <a:t>Data </a:t>
                      </a:r>
                      <a:r>
                        <a:rPr lang="en-IN" sz="1400" dirty="0" err="1">
                          <a:effectLst/>
                        </a:rPr>
                        <a:t>warehouseig</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Sql commands</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extLst>
                  <a:ext uri="{0D108BD9-81ED-4DB2-BD59-A6C34878D82A}">
                    <a16:rowId xmlns:a16="http://schemas.microsoft.com/office/drawing/2014/main" val="425379651"/>
                  </a:ext>
                </a:extLst>
              </a:tr>
              <a:tr h="492950">
                <a:tc>
                  <a:txBody>
                    <a:bodyPr/>
                    <a:lstStyle/>
                    <a:p>
                      <a:pPr marL="0" marR="0" algn="l">
                        <a:lnSpc>
                          <a:spcPct val="107000"/>
                        </a:lnSpc>
                        <a:spcBef>
                          <a:spcPts val="0"/>
                        </a:spcBef>
                        <a:spcAft>
                          <a:spcPts val="0"/>
                        </a:spcAft>
                      </a:pPr>
                      <a:r>
                        <a:rPr lang="en-IN" sz="1400">
                          <a:effectLst/>
                        </a:rPr>
                        <a:t>2.12.2022 - 4.12.2022</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18  hours</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Scarppig a website</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Completed</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Scrapping data from a single webiste( ~ Amazon)</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Data Collection</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dirty="0">
                          <a:effectLst/>
                        </a:rPr>
                        <a:t>Python ,selenium</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extLst>
                  <a:ext uri="{0D108BD9-81ED-4DB2-BD59-A6C34878D82A}">
                    <a16:rowId xmlns:a16="http://schemas.microsoft.com/office/drawing/2014/main" val="2293820749"/>
                  </a:ext>
                </a:extLst>
              </a:tr>
              <a:tr h="393427">
                <a:tc>
                  <a:txBody>
                    <a:bodyPr/>
                    <a:lstStyle/>
                    <a:p>
                      <a:pPr marL="0" marR="0" algn="l">
                        <a:lnSpc>
                          <a:spcPct val="107000"/>
                        </a:lnSpc>
                        <a:spcBef>
                          <a:spcPts val="0"/>
                        </a:spcBef>
                        <a:spcAft>
                          <a:spcPts val="0"/>
                        </a:spcAft>
                      </a:pPr>
                      <a:r>
                        <a:rPr lang="en-IN" sz="1400">
                          <a:effectLst/>
                        </a:rPr>
                        <a:t>12.12.2022 - 20.12.2022</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54 hours</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PPT - 2</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Completed</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Creating a ppt based on the completed task</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Finalizing a better ppt</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dirty="0">
                          <a:effectLst/>
                        </a:rPr>
                        <a:t>Power point tools</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extLst>
                  <a:ext uri="{0D108BD9-81ED-4DB2-BD59-A6C34878D82A}">
                    <a16:rowId xmlns:a16="http://schemas.microsoft.com/office/drawing/2014/main" val="776475048"/>
                  </a:ext>
                </a:extLst>
              </a:tr>
              <a:tr h="576013">
                <a:tc>
                  <a:txBody>
                    <a:bodyPr/>
                    <a:lstStyle/>
                    <a:p>
                      <a:pPr marL="0" marR="0" algn="l">
                        <a:lnSpc>
                          <a:spcPct val="107000"/>
                        </a:lnSpc>
                        <a:spcBef>
                          <a:spcPts val="0"/>
                        </a:spcBef>
                        <a:spcAft>
                          <a:spcPts val="0"/>
                        </a:spcAft>
                      </a:pPr>
                      <a:r>
                        <a:rPr lang="en-IN" sz="1400">
                          <a:effectLst/>
                        </a:rPr>
                        <a:t>02.01.2023 - 05.01.2023</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28 hours</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Comparing the Price</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Latha" panose="020B0604020202020204" pitchFamily="34" charset="0"/>
                        </a:rPr>
                        <a:t>C</a:t>
                      </a:r>
                      <a:r>
                        <a:rPr lang="en-IN" sz="1400" dirty="0" err="1">
                          <a:effectLst/>
                          <a:latin typeface="Calibri" panose="020F0502020204030204" pitchFamily="34" charset="0"/>
                          <a:ea typeface="Calibri" panose="020F0502020204030204" pitchFamily="34" charset="0"/>
                          <a:cs typeface="Latha" panose="020B0604020202020204" pitchFamily="34" charset="0"/>
                        </a:rPr>
                        <a:t>ompleted</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dirty="0">
                          <a:effectLst/>
                        </a:rPr>
                        <a:t>Comparing the prices of a product in multiple websites</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a:effectLst/>
                        </a:rPr>
                        <a:t>Analyizing which webiste is best </a:t>
                      </a:r>
                      <a:endParaRPr lang="en-IN" sz="140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tc>
                  <a:txBody>
                    <a:bodyPr/>
                    <a:lstStyle/>
                    <a:p>
                      <a:pPr marL="0" marR="0" algn="l">
                        <a:lnSpc>
                          <a:spcPct val="107000"/>
                        </a:lnSpc>
                        <a:spcBef>
                          <a:spcPts val="0"/>
                        </a:spcBef>
                        <a:spcAft>
                          <a:spcPts val="0"/>
                        </a:spcAft>
                      </a:pPr>
                      <a:r>
                        <a:rPr lang="en-IN" sz="1400" dirty="0">
                          <a:effectLst/>
                        </a:rPr>
                        <a:t>Python ,</a:t>
                      </a:r>
                      <a:r>
                        <a:rPr lang="en-IN" sz="1400" dirty="0" err="1">
                          <a:effectLst/>
                        </a:rPr>
                        <a:t>selenium,pyauto</a:t>
                      </a:r>
                      <a:r>
                        <a:rPr lang="en-IN" sz="1400" dirty="0">
                          <a:effectLst/>
                        </a:rPr>
                        <a:t> GUI</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35349" marR="35349" marT="0" marB="0" anchor="b"/>
                </a:tc>
                <a:extLst>
                  <a:ext uri="{0D108BD9-81ED-4DB2-BD59-A6C34878D82A}">
                    <a16:rowId xmlns:a16="http://schemas.microsoft.com/office/drawing/2014/main" val="388382208"/>
                  </a:ext>
                </a:extLst>
              </a:tr>
            </a:tbl>
          </a:graphicData>
        </a:graphic>
      </p:graphicFrame>
      <p:sp>
        <p:nvSpPr>
          <p:cNvPr id="4" name="TextBox 3">
            <a:extLst>
              <a:ext uri="{FF2B5EF4-FFF2-40B4-BE49-F238E27FC236}">
                <a16:creationId xmlns:a16="http://schemas.microsoft.com/office/drawing/2014/main" id="{F3739047-B362-DEC7-0F52-73A00F010AEF}"/>
              </a:ext>
            </a:extLst>
          </p:cNvPr>
          <p:cNvSpPr txBox="1"/>
          <p:nvPr/>
        </p:nvSpPr>
        <p:spPr>
          <a:xfrm>
            <a:off x="265470" y="614495"/>
            <a:ext cx="6096000" cy="374077"/>
          </a:xfrm>
          <a:prstGeom prst="rect">
            <a:avLst/>
          </a:prstGeom>
          <a:noFill/>
        </p:spPr>
        <p:txBody>
          <a:bodyPr wrap="square">
            <a:spAutoFit/>
          </a:bodyPr>
          <a:lstStyle/>
          <a:p>
            <a:pPr marL="0" marR="0">
              <a:lnSpc>
                <a:spcPct val="107000"/>
              </a:lnSpc>
              <a:spcBef>
                <a:spcPts val="0"/>
              </a:spcBef>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Project Supervisor:</a:t>
            </a:r>
            <a:r>
              <a:rPr lang="en-IN" sz="18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Prof. Chiranjeevi Nuthalapati</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6" name="TextBox 5">
            <a:extLst>
              <a:ext uri="{FF2B5EF4-FFF2-40B4-BE49-F238E27FC236}">
                <a16:creationId xmlns:a16="http://schemas.microsoft.com/office/drawing/2014/main" id="{58D1201B-73A4-5CC5-A373-FFF7954B5261}"/>
              </a:ext>
            </a:extLst>
          </p:cNvPr>
          <p:cNvSpPr txBox="1"/>
          <p:nvPr/>
        </p:nvSpPr>
        <p:spPr>
          <a:xfrm>
            <a:off x="2487562" y="132263"/>
            <a:ext cx="6096000" cy="530594"/>
          </a:xfrm>
          <a:prstGeom prst="rect">
            <a:avLst/>
          </a:prstGeom>
          <a:noFill/>
        </p:spPr>
        <p:txBody>
          <a:bodyPr wrap="square">
            <a:spAutoFit/>
          </a:bodyPr>
          <a:lstStyle/>
          <a:p>
            <a:pPr marL="0" marR="0" algn="ctr">
              <a:lnSpc>
                <a:spcPct val="107000"/>
              </a:lnSpc>
              <a:spcBef>
                <a:spcPts val="0"/>
              </a:spcBef>
              <a:spcAft>
                <a:spcPts val="800"/>
              </a:spcAft>
            </a:pPr>
            <a:r>
              <a:rPr lang="en-IN" sz="2800" b="1"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WORKLOG</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4071192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E695E3-198D-130D-C972-C417335D63B4}"/>
              </a:ext>
            </a:extLst>
          </p:cNvPr>
          <p:cNvSpPr txBox="1"/>
          <p:nvPr/>
        </p:nvSpPr>
        <p:spPr>
          <a:xfrm>
            <a:off x="304800" y="2281106"/>
            <a:ext cx="11582400" cy="4576894"/>
          </a:xfrm>
          <a:prstGeom prst="rect">
            <a:avLst/>
          </a:prstGeom>
          <a:noFill/>
        </p:spPr>
        <p:txBody>
          <a:bodyPr wrap="square">
            <a:spAutoFit/>
          </a:bodyPr>
          <a:lstStyle/>
          <a:p>
            <a:pPr marL="342900" marR="0" lvl="0" indent="-342900" algn="just">
              <a:lnSpc>
                <a:spcPct val="150000"/>
              </a:lnSpc>
              <a:spcBef>
                <a:spcPts val="0"/>
              </a:spcBef>
              <a:spcAft>
                <a:spcPts val="0"/>
              </a:spcAft>
              <a:buSzPts val="1500"/>
              <a:buFont typeface="+mj-lt"/>
              <a:buAutoNum type="arabicPeriod"/>
            </a:pPr>
            <a:r>
              <a:rPr lang="en-IN" sz="1600" dirty="0">
                <a:effectLst/>
                <a:latin typeface="Times New Roman" panose="02020603050405020304" pitchFamily="18" charset="0"/>
                <a:ea typeface="Calibri" panose="020F0502020204030204" pitchFamily="34" charset="0"/>
                <a:cs typeface="Latha" panose="020B0604020202020204" pitchFamily="34" charset="0"/>
              </a:rPr>
              <a:t>Riya Shah, Karishma Pathan, Anand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Masurkar</a:t>
            </a:r>
            <a:r>
              <a:rPr lang="en-IN" sz="1600" dirty="0">
                <a:effectLst/>
                <a:latin typeface="Times New Roman" panose="02020603050405020304" pitchFamily="18" charset="0"/>
                <a:ea typeface="Calibri" panose="020F0502020204030204" pitchFamily="34" charset="0"/>
                <a:cs typeface="Latha" panose="020B0604020202020204" pitchFamily="34" charset="0"/>
              </a:rPr>
              <a:t>, Shweta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Rewatkar</a:t>
            </a:r>
            <a:r>
              <a:rPr lang="en-IN" sz="1600" dirty="0">
                <a:effectLst/>
                <a:latin typeface="Times New Roman" panose="02020603050405020304" pitchFamily="18" charset="0"/>
                <a:ea typeface="Calibri" panose="020F0502020204030204" pitchFamily="34" charset="0"/>
                <a:cs typeface="Latha" panose="020B0604020202020204" pitchFamily="34" charset="0"/>
              </a:rPr>
              <a:t>, Prof. (Ms.) P.N.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Vengurlekar</a:t>
            </a:r>
            <a:r>
              <a:rPr lang="en-IN"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(2016), “Comparison of E-commerce Products using web mining”, </a:t>
            </a:r>
            <a:r>
              <a:rPr lang="en-IN" sz="1600" dirty="0">
                <a:effectLst/>
                <a:latin typeface="Times New Roman" panose="02020603050405020304" pitchFamily="18" charset="0"/>
                <a:ea typeface="Calibri" panose="020F0502020204030204" pitchFamily="34" charset="0"/>
                <a:cs typeface="Latha" panose="020B0604020202020204" pitchFamily="34" charset="0"/>
              </a:rPr>
              <a:t>International Journal of Scientific and Research Publications, Volume 6, Issue 5, May 2016 640 ISSN 2250-3153.</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0"/>
              </a:spcAft>
              <a:buSzPts val="1500"/>
              <a:buFont typeface="+mj-lt"/>
              <a:buAutoNum type="arabicPeriod"/>
            </a:pPr>
            <a:r>
              <a:rPr lang="en-IN" sz="1600" dirty="0" err="1">
                <a:solidFill>
                  <a:srgbClr val="212121"/>
                </a:solidFill>
                <a:effectLst/>
                <a:latin typeface="Times New Roman" panose="02020603050405020304" pitchFamily="18" charset="0"/>
                <a:ea typeface="Times New Roman" panose="02020603050405020304" pitchFamily="18" charset="0"/>
                <a:cs typeface="Latha" panose="020B0604020202020204" pitchFamily="34" charset="0"/>
              </a:rPr>
              <a:t>Mahendra</a:t>
            </a:r>
            <a:r>
              <a:rPr lang="en-IN" sz="1600" dirty="0">
                <a:solidFill>
                  <a:srgbClr val="212121"/>
                </a:solidFill>
                <a:effectLst/>
                <a:latin typeface="Times New Roman" panose="02020603050405020304" pitchFamily="18" charset="0"/>
                <a:ea typeface="Times New Roman" panose="02020603050405020304" pitchFamily="18" charset="0"/>
                <a:cs typeface="Latha" panose="020B0604020202020204" pitchFamily="34" charset="0"/>
              </a:rPr>
              <a:t> Pratap Yadav</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Mhd</a:t>
            </a:r>
            <a:r>
              <a:rPr lang="en-IN" sz="1600" dirty="0">
                <a:effectLst/>
                <a:latin typeface="Times New Roman" panose="02020603050405020304" pitchFamily="18" charset="0"/>
                <a:ea typeface="Calibri" panose="020F0502020204030204" pitchFamily="34" charset="0"/>
                <a:cs typeface="Latha" panose="020B0604020202020204" pitchFamily="34" charset="0"/>
              </a:rPr>
              <a:t>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Feeroz</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a:t>
            </a:r>
            <a:r>
              <a:rPr lang="en-IN" sz="1600" dirty="0">
                <a:solidFill>
                  <a:srgbClr val="212121"/>
                </a:solidFill>
                <a:effectLst/>
                <a:latin typeface="Times New Roman" panose="02020603050405020304" pitchFamily="18" charset="0"/>
                <a:ea typeface="Times New Roman" panose="02020603050405020304" pitchFamily="18" charset="0"/>
                <a:cs typeface="Latha" panose="020B0604020202020204" pitchFamily="34" charset="0"/>
              </a:rPr>
              <a:t>Vinod Kumar Yadav</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a:t>
            </a:r>
            <a:r>
              <a:rPr lang="en-IN" sz="1600" dirty="0">
                <a:solidFill>
                  <a:srgbClr val="555555"/>
                </a:solidFill>
                <a:effectLst/>
                <a:latin typeface="Times New Roman" panose="02020603050405020304" pitchFamily="18" charset="0"/>
                <a:ea typeface="Calibri" panose="020F0502020204030204" pitchFamily="34" charset="0"/>
                <a:cs typeface="Latha" panose="020B0604020202020204" pitchFamily="34" charset="0"/>
              </a:rPr>
              <a:t>2012</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“Mining the customer behaviour using web usage mining in e-commerce”, </a:t>
            </a:r>
            <a:r>
              <a:rPr lang="en-IN" sz="1100" dirty="0">
                <a:solidFill>
                  <a:srgbClr val="555555"/>
                </a:solidFill>
                <a:effectLst/>
                <a:latin typeface="Times New Roman" panose="02020603050405020304" pitchFamily="18" charset="0"/>
                <a:ea typeface="Calibri" panose="020F0502020204030204" pitchFamily="34" charset="0"/>
                <a:cs typeface="Latha" panose="020B0604020202020204" pitchFamily="34" charset="0"/>
              </a:rPr>
              <a:t>Computing</a:t>
            </a:r>
            <a:r>
              <a:rPr lang="en-IN" sz="1600" dirty="0">
                <a:solidFill>
                  <a:srgbClr val="555555"/>
                </a:solidFill>
                <a:effectLst/>
                <a:latin typeface="Times New Roman" panose="02020603050405020304" pitchFamily="18" charset="0"/>
                <a:ea typeface="Calibri" panose="020F0502020204030204" pitchFamily="34" charset="0"/>
                <a:cs typeface="Latha" panose="020B0604020202020204" pitchFamily="34" charset="0"/>
              </a:rPr>
              <a:t> Communication &amp; Networking Technologies (ICCCNT), 2012 Third International Conference, DOI:</a:t>
            </a:r>
            <a:r>
              <a:rPr lang="en-IN" sz="1600" u="sng" dirty="0">
                <a:solidFill>
                  <a:srgbClr val="0000FF"/>
                </a:solidFill>
                <a:effectLst/>
                <a:latin typeface="Times New Roman" panose="02020603050405020304" pitchFamily="18" charset="0"/>
                <a:ea typeface="Calibri" panose="020F0502020204030204" pitchFamily="34" charset="0"/>
                <a:cs typeface="Latha" panose="020B0604020202020204" pitchFamily="34" charset="0"/>
                <a:hlinkClick r:id="rId2"/>
              </a:rPr>
              <a:t>10.1109/ICCCNT.2012.6395938</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SzPts val="1500"/>
              <a:buFont typeface="+mj-lt"/>
              <a:buAutoNum type="arabicPeriod"/>
            </a:pP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D </a:t>
            </a:r>
            <a:r>
              <a:rPr lang="en-IN" sz="1600" dirty="0" err="1">
                <a:solidFill>
                  <a:srgbClr val="212121"/>
                </a:solidFill>
                <a:effectLst/>
                <a:latin typeface="Times New Roman" panose="02020603050405020304" pitchFamily="18" charset="0"/>
                <a:ea typeface="Calibri" panose="020F0502020204030204" pitchFamily="34" charset="0"/>
                <a:cs typeface="Latha" panose="020B0604020202020204" pitchFamily="34" charset="0"/>
              </a:rPr>
              <a:t>Lekha</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D Paul Raj, A </a:t>
            </a:r>
            <a:r>
              <a:rPr lang="en-IN" sz="1600" dirty="0" err="1">
                <a:solidFill>
                  <a:srgbClr val="212121"/>
                </a:solidFill>
                <a:effectLst/>
                <a:latin typeface="Times New Roman" panose="02020603050405020304" pitchFamily="18" charset="0"/>
                <a:ea typeface="Calibri" panose="020F0502020204030204" pitchFamily="34" charset="0"/>
                <a:cs typeface="Latha" panose="020B0604020202020204" pitchFamily="34" charset="0"/>
              </a:rPr>
              <a:t>Kathija</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Nasreen (Year), “Product price comparison with the system database by using google vision and raspberry pi</a:t>
            </a:r>
            <a:r>
              <a:rPr lang="en-IN" sz="1600" dirty="0">
                <a:solidFill>
                  <a:srgbClr val="212121"/>
                </a:solidFill>
                <a:effectLst/>
                <a:latin typeface="Calibri" panose="020F0502020204030204" pitchFamily="34" charset="0"/>
                <a:ea typeface="Calibri" panose="020F0502020204030204" pitchFamily="34" charset="0"/>
                <a:cs typeface="Latha" panose="020B0604020202020204" pitchFamily="34" charset="0"/>
              </a:rPr>
              <a:t> </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(August 2023)</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SzPts val="1500"/>
              <a:buFont typeface="+mj-lt"/>
              <a:buAutoNum type="arabicPeriod"/>
            </a:pPr>
            <a:r>
              <a:rPr lang="en-IN" sz="1600" dirty="0">
                <a:effectLst/>
                <a:latin typeface="Times New Roman" panose="02020603050405020304" pitchFamily="18" charset="0"/>
                <a:ea typeface="Calibri" panose="020F0502020204030204" pitchFamily="34" charset="0"/>
                <a:cs typeface="Latha" panose="020B0604020202020204" pitchFamily="34" charset="0"/>
              </a:rPr>
              <a:t>Wang Bin; Liu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Zhijing</a:t>
            </a:r>
            <a:r>
              <a:rPr lang="en-IN" sz="1600" dirty="0">
                <a:effectLst/>
                <a:latin typeface="Times New Roman" panose="02020603050405020304" pitchFamily="18" charset="0"/>
                <a:ea typeface="Calibri" panose="020F0502020204030204" pitchFamily="34" charset="0"/>
                <a:cs typeface="Latha" panose="020B0604020202020204" pitchFamily="34" charset="0"/>
              </a:rPr>
              <a:t>, "Web mining research", Proceedings of fifth International Conference on Computational Intelligence and Multimedia Applications(ICCIMA 2003) , 2003 , pp: 84 - 89.</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SzPts val="1500"/>
              <a:buFont typeface="+mj-lt"/>
              <a:buAutoNum type="arabicPeriod"/>
            </a:pPr>
            <a:r>
              <a:rPr lang="en-IN" sz="1600" dirty="0">
                <a:effectLst/>
                <a:latin typeface="Times New Roman" panose="02020603050405020304" pitchFamily="18" charset="0"/>
                <a:ea typeface="Calibri" panose="020F0502020204030204" pitchFamily="34" charset="0"/>
                <a:cs typeface="Latha" panose="020B0604020202020204" pitchFamily="34" charset="0"/>
              </a:rPr>
              <a:t>Li-</a:t>
            </a:r>
            <a:r>
              <a:rPr lang="en-IN" sz="1600" dirty="0" err="1">
                <a:effectLst/>
                <a:latin typeface="Times New Roman" panose="02020603050405020304" pitchFamily="18" charset="0"/>
                <a:ea typeface="Calibri" panose="020F0502020204030204" pitchFamily="34" charset="0"/>
                <a:cs typeface="Latha" panose="020B0604020202020204" pitchFamily="34" charset="0"/>
              </a:rPr>
              <a:t>na</a:t>
            </a:r>
            <a:r>
              <a:rPr lang="en-IN" sz="1600" dirty="0">
                <a:effectLst/>
                <a:latin typeface="Times New Roman" panose="02020603050405020304" pitchFamily="18" charset="0"/>
                <a:ea typeface="Calibri" panose="020F0502020204030204" pitchFamily="34" charset="0"/>
                <a:cs typeface="Latha" panose="020B0604020202020204" pitchFamily="34" charset="0"/>
              </a:rPr>
              <a:t> Lu,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Hengyi</a:t>
            </a:r>
            <a:r>
              <a:rPr lang="en-IN" sz="1600" dirty="0">
                <a:effectLst/>
                <a:latin typeface="Times New Roman" panose="02020603050405020304" pitchFamily="18" charset="0"/>
                <a:ea typeface="Calibri" panose="020F0502020204030204" pitchFamily="34" charset="0"/>
                <a:cs typeface="Latha" panose="020B0604020202020204" pitchFamily="34" charset="0"/>
              </a:rPr>
              <a:t> Wei, "Sequential patterns recognition in web log mining", Mini-micro system, Vol. 5, No. 3, pp. 81-83, Feb. 2008.</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0" marR="0" algn="ctr">
              <a:lnSpc>
                <a:spcPct val="107000"/>
              </a:lnSpc>
              <a:spcBef>
                <a:spcPts val="0"/>
              </a:spcBef>
              <a:spcAft>
                <a:spcPts val="800"/>
              </a:spcAft>
            </a:pPr>
            <a:r>
              <a:rPr lang="en-IN" sz="2400" b="1"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7E1EA018-4FA4-AE0D-AA4D-320C60017066}"/>
              </a:ext>
            </a:extLst>
          </p:cNvPr>
          <p:cNvSpPr txBox="1"/>
          <p:nvPr/>
        </p:nvSpPr>
        <p:spPr>
          <a:xfrm>
            <a:off x="884904" y="1051826"/>
            <a:ext cx="2998838" cy="593304"/>
          </a:xfrm>
          <a:prstGeom prst="rect">
            <a:avLst/>
          </a:prstGeom>
          <a:noFill/>
        </p:spPr>
        <p:txBody>
          <a:bodyPr wrap="square">
            <a:spAutoFit/>
          </a:bodyPr>
          <a:lstStyle/>
          <a:p>
            <a:pPr marL="0" marR="0" algn="just">
              <a:lnSpc>
                <a:spcPct val="107000"/>
              </a:lnSpc>
              <a:spcBef>
                <a:spcPts val="0"/>
              </a:spcBef>
              <a:spcAft>
                <a:spcPts val="800"/>
              </a:spcAft>
            </a:pPr>
            <a:r>
              <a:rPr lang="en-IN" sz="32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REFERENCES</a:t>
            </a:r>
            <a:endParaRPr lang="en-IN" sz="32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6191492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B9006E-C3D4-A777-E0DD-88502CFDCD52}"/>
              </a:ext>
            </a:extLst>
          </p:cNvPr>
          <p:cNvSpPr txBox="1"/>
          <p:nvPr/>
        </p:nvSpPr>
        <p:spPr>
          <a:xfrm>
            <a:off x="639096" y="2373183"/>
            <a:ext cx="10913807" cy="4484817"/>
          </a:xfrm>
          <a:prstGeom prst="rect">
            <a:avLst/>
          </a:prstGeom>
          <a:noFill/>
        </p:spPr>
        <p:txBody>
          <a:bodyPr wrap="square">
            <a:spAutoFit/>
          </a:bodyPr>
          <a:lstStyle/>
          <a:p>
            <a:pPr marL="342900" marR="0" lvl="0" indent="-342900">
              <a:lnSpc>
                <a:spcPct val="150000"/>
              </a:lnSpc>
              <a:spcBef>
                <a:spcPts val="0"/>
              </a:spcBef>
              <a:spcAft>
                <a:spcPts val="0"/>
              </a:spcAft>
              <a:buSzPts val="1500"/>
              <a:buFont typeface="+mj-lt"/>
              <a:buAutoNum type="arabicPeriod"/>
            </a:pPr>
            <a:r>
              <a:rPr lang="en-IN" sz="1600" dirty="0">
                <a:effectLst/>
                <a:latin typeface="Times New Roman" panose="02020603050405020304" pitchFamily="18" charset="0"/>
                <a:ea typeface="Calibri" panose="020F0502020204030204" pitchFamily="34" charset="0"/>
                <a:cs typeface="Latha" panose="020B0604020202020204" pitchFamily="34" charset="0"/>
              </a:rPr>
              <a:t>Guo, Di, Collector Engine System: A Web Mining Tool for ECommerce, Proceedings of the First International Conference on Innovative Computing, Information and Control (ICICIC'06)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DOlcomputer</a:t>
            </a:r>
            <a:r>
              <a:rPr lang="en-IN" sz="1600" dirty="0">
                <a:effectLst/>
                <a:latin typeface="Times New Roman" panose="02020603050405020304" pitchFamily="18" charset="0"/>
                <a:ea typeface="Calibri" panose="020F0502020204030204" pitchFamily="34" charset="0"/>
                <a:cs typeface="Latha" panose="020B0604020202020204" pitchFamily="34" charset="0"/>
              </a:rPr>
              <a:t> society 0-7695-2616-0106 2006 IEEE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Yuewen</a:t>
            </a:r>
            <a:r>
              <a:rPr lang="en-IN" sz="1600" dirty="0">
                <a:effectLst/>
                <a:latin typeface="Times New Roman" panose="02020603050405020304" pitchFamily="18" charset="0"/>
                <a:ea typeface="Calibri" panose="020F0502020204030204" pitchFamily="34" charset="0"/>
                <a:cs typeface="Latha" panose="020B0604020202020204" pitchFamily="34" charset="0"/>
              </a:rPr>
              <a:t>, LI, Research on E-Commerce Secure Technology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DOl</a:t>
            </a:r>
            <a:r>
              <a:rPr lang="en-IN" sz="1600" dirty="0">
                <a:effectLst/>
                <a:latin typeface="Times New Roman" panose="02020603050405020304" pitchFamily="18" charset="0"/>
                <a:ea typeface="Calibri" panose="020F0502020204030204" pitchFamily="34" charset="0"/>
                <a:cs typeface="Latha" panose="020B0604020202020204" pitchFamily="34" charset="0"/>
              </a:rPr>
              <a:t> 978-1-4244- 3709-2/10 2010 IEEE</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SzPts val="1500"/>
              <a:buFont typeface="+mj-lt"/>
              <a:buAutoNum type="arabicPeriod"/>
            </a:pPr>
            <a:r>
              <a:rPr lang="en-IN" sz="1600" dirty="0">
                <a:effectLst/>
                <a:latin typeface="Times New Roman" panose="02020603050405020304" pitchFamily="18" charset="0"/>
                <a:ea typeface="Calibri" panose="020F0502020204030204" pitchFamily="34" charset="0"/>
                <a:cs typeface="Latha" panose="020B0604020202020204" pitchFamily="34" charset="0"/>
              </a:rPr>
              <a:t>Sung-Shun Weng, Mei-Ju Liu, "Personalized product recommendation in e-commerce" , IEEE International Conference on e-Technology, e-Commerce and e-Service(EEE '04), 2004, pp.413- 420,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doi</a:t>
            </a:r>
            <a:r>
              <a:rPr lang="en-IN" sz="1600" dirty="0">
                <a:effectLst/>
                <a:latin typeface="Times New Roman" panose="02020603050405020304" pitchFamily="18" charset="0"/>
                <a:ea typeface="Calibri" panose="020F0502020204030204" pitchFamily="34" charset="0"/>
                <a:cs typeface="Latha" panose="020B0604020202020204" pitchFamily="34" charset="0"/>
              </a:rPr>
              <a:t>: 1O.1109IEEE.2004.1287340.</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SzPts val="1500"/>
              <a:buFont typeface="+mj-lt"/>
              <a:buAutoNum type="arabicPeriod"/>
            </a:pPr>
            <a:r>
              <a:rPr lang="en-IN" sz="1600" dirty="0" err="1">
                <a:effectLst/>
                <a:latin typeface="Times New Roman" panose="02020603050405020304" pitchFamily="18" charset="0"/>
                <a:ea typeface="Calibri" panose="020F0502020204030204" pitchFamily="34" charset="0"/>
                <a:cs typeface="Latha" panose="020B0604020202020204" pitchFamily="34" charset="0"/>
              </a:rPr>
              <a:t>S.Neelakandan</a:t>
            </a:r>
            <a:r>
              <a:rPr lang="en-IN" sz="1600" dirty="0">
                <a:effectLst/>
                <a:latin typeface="Times New Roman" panose="02020603050405020304" pitchFamily="18" charset="0"/>
                <a:ea typeface="Calibri" panose="020F0502020204030204" pitchFamily="34" charset="0"/>
                <a:cs typeface="Latha" panose="020B0604020202020204" pitchFamily="34" charset="0"/>
              </a:rPr>
              <a:t> and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D.Paulraj</a:t>
            </a:r>
            <a:r>
              <a:rPr lang="en-IN" sz="1600" dirty="0">
                <a:effectLst/>
                <a:latin typeface="Times New Roman" panose="02020603050405020304" pitchFamily="18" charset="0"/>
                <a:ea typeface="Calibri" panose="020F0502020204030204" pitchFamily="34" charset="0"/>
                <a:cs typeface="Latha" panose="020B0604020202020204" pitchFamily="34" charset="0"/>
              </a:rPr>
              <a:t>, " An automated exploring and learning model for data prediction using balanced CA‑SVM ”, Journal of Ambient Intelligence and Humanized Computing, 2020 (Springer)</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SzPts val="1500"/>
              <a:buFont typeface="+mj-lt"/>
              <a:buAutoNum type="arabicPeriod"/>
            </a:pPr>
            <a:r>
              <a:rPr lang="en-IN" sz="1600" dirty="0">
                <a:effectLst/>
                <a:latin typeface="Times New Roman" panose="02020603050405020304" pitchFamily="18" charset="0"/>
                <a:ea typeface="Calibri" panose="020F0502020204030204" pitchFamily="34" charset="0"/>
                <a:cs typeface="Latha" panose="020B0604020202020204" pitchFamily="34" charset="0"/>
              </a:rPr>
              <a:t>S.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Ancy</a:t>
            </a:r>
            <a:r>
              <a:rPr lang="en-IN" sz="1600" dirty="0">
                <a:effectLst/>
                <a:latin typeface="Times New Roman" panose="02020603050405020304" pitchFamily="18" charset="0"/>
                <a:ea typeface="Calibri" panose="020F0502020204030204" pitchFamily="34" charset="0"/>
                <a:cs typeface="Latha" panose="020B0604020202020204" pitchFamily="34" charset="0"/>
              </a:rPr>
              <a:t>, and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D.Paulraj</a:t>
            </a:r>
            <a:r>
              <a:rPr lang="en-IN" sz="1600" dirty="0">
                <a:effectLst/>
                <a:latin typeface="Times New Roman" panose="02020603050405020304" pitchFamily="18" charset="0"/>
                <a:ea typeface="Calibri" panose="020F0502020204030204" pitchFamily="34" charset="0"/>
                <a:cs typeface="Latha" panose="020B0604020202020204" pitchFamily="34" charset="0"/>
              </a:rPr>
              <a:t> “Handling Imbalanced Data With Concept Drift By Applying Dynamic Sampling And Ensemble Classification Model, Computer Communications ” The International Journal For The Computer And Telecommunications Industry, 153, Pp 553 -560 2020 (Elsevier)</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800"/>
              </a:spcAft>
              <a:buSzPts val="1500"/>
              <a:buFont typeface="+mj-lt"/>
              <a:buAutoNum type="arabicPeriod"/>
            </a:pPr>
            <a:r>
              <a:rPr lang="en-IN" sz="1600" dirty="0" err="1">
                <a:effectLst/>
                <a:latin typeface="Times New Roman" panose="02020603050405020304" pitchFamily="18" charset="0"/>
                <a:ea typeface="Calibri" panose="020F0502020204030204" pitchFamily="34" charset="0"/>
                <a:cs typeface="Latha" panose="020B0604020202020204" pitchFamily="34" charset="0"/>
              </a:rPr>
              <a:t>D.Lekha</a:t>
            </a:r>
            <a:r>
              <a:rPr lang="en-IN" sz="1600" dirty="0">
                <a:effectLst/>
                <a:latin typeface="Times New Roman" panose="02020603050405020304" pitchFamily="18" charset="0"/>
                <a:ea typeface="Calibri" panose="020F0502020204030204" pitchFamily="34" charset="0"/>
                <a:cs typeface="Latha" panose="020B0604020202020204" pitchFamily="34" charset="0"/>
              </a:rPr>
              <a:t>,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Dr.S.Chakaravarthi</a:t>
            </a:r>
            <a:r>
              <a:rPr lang="en-IN" sz="1600" dirty="0">
                <a:effectLst/>
                <a:latin typeface="Times New Roman" panose="02020603050405020304" pitchFamily="18" charset="0"/>
                <a:ea typeface="Calibri" panose="020F0502020204030204" pitchFamily="34" charset="0"/>
                <a:cs typeface="Latha" panose="020B0604020202020204" pitchFamily="34" charset="0"/>
              </a:rPr>
              <a:t>,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Dr.P.Visu</a:t>
            </a:r>
            <a:r>
              <a:rPr lang="en-IN" sz="1600" dirty="0">
                <a:effectLst/>
                <a:latin typeface="Times New Roman" panose="02020603050405020304" pitchFamily="18" charset="0"/>
                <a:ea typeface="Calibri" panose="020F0502020204030204" pitchFamily="34" charset="0"/>
                <a:cs typeface="Latha" panose="020B0604020202020204" pitchFamily="34" charset="0"/>
              </a:rPr>
              <a:t> “Food Supply chain Management using Blockchain in Food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Tracability</a:t>
            </a:r>
            <a:r>
              <a:rPr lang="en-IN" sz="1600" dirty="0">
                <a:effectLst/>
                <a:latin typeface="Times New Roman" panose="02020603050405020304" pitchFamily="18" charset="0"/>
                <a:ea typeface="Calibri" panose="020F0502020204030204" pitchFamily="34" charset="0"/>
                <a:cs typeface="Latha" panose="020B0604020202020204" pitchFamily="34" charset="0"/>
              </a:rPr>
              <a:t>” EAI http://dx.doi.org/10.4108/eai.30-6-2021.170253 June 30 2021.</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3CE107A9-9FCE-1F4D-FB32-5B303F13FB29}"/>
              </a:ext>
            </a:extLst>
          </p:cNvPr>
          <p:cNvSpPr txBox="1"/>
          <p:nvPr/>
        </p:nvSpPr>
        <p:spPr>
          <a:xfrm>
            <a:off x="894735" y="909258"/>
            <a:ext cx="2615381" cy="530594"/>
          </a:xfrm>
          <a:prstGeom prst="rect">
            <a:avLst/>
          </a:prstGeom>
          <a:noFill/>
        </p:spPr>
        <p:txBody>
          <a:bodyPr wrap="square">
            <a:spAutoFit/>
          </a:bodyPr>
          <a:lstStyle/>
          <a:p>
            <a:pPr marL="0" marR="0" algn="just">
              <a:lnSpc>
                <a:spcPct val="107000"/>
              </a:lnSpc>
              <a:spcBef>
                <a:spcPts val="0"/>
              </a:spcBef>
              <a:spcAft>
                <a:spcPts val="800"/>
              </a:spcAft>
            </a:pPr>
            <a:r>
              <a:rPr lang="en-IN" sz="28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REFERENCES</a:t>
            </a:r>
            <a:endParaRPr lang="en-IN" sz="2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1529958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0660C-834E-6F3F-42AA-28CBD2730B07}"/>
              </a:ext>
            </a:extLst>
          </p:cNvPr>
          <p:cNvSpPr>
            <a:spLocks noGrp="1"/>
          </p:cNvSpPr>
          <p:nvPr>
            <p:ph type="title"/>
          </p:nvPr>
        </p:nvSpPr>
        <p:spPr>
          <a:xfrm>
            <a:off x="4308985" y="2766218"/>
            <a:ext cx="3094706" cy="1325563"/>
          </a:xfrm>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24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33D6-FC63-AF79-15C8-651BBECD433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5921B5-55AF-261E-D9AA-A3FF008C484B}"/>
              </a:ext>
            </a:extLst>
          </p:cNvPr>
          <p:cNvSpPr>
            <a:spLocks noGrp="1"/>
          </p:cNvSpPr>
          <p:nvPr>
            <p:ph idx="1"/>
          </p:nvPr>
        </p:nvSpPr>
        <p:spPr>
          <a:xfrm>
            <a:off x="525689" y="2647595"/>
            <a:ext cx="11433286" cy="4048173"/>
          </a:xfrm>
        </p:spPr>
        <p:txBody>
          <a:bodyPr>
            <a:noAutofit/>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Comparing prices across various e-commerce sites will help us save significantly, whether we are buying, clothing, electronic gadgets and other needs. </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Every product that we buy will slightly or greatly differ in price, depending on when and where we are buying them from.</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Quality is important for customer satisfaction. </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Greater the quality higher the price of the product. </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Comparing prices helps us to find better deals on the same products or find similar products at better prices. </a:t>
            </a:r>
          </a:p>
          <a:p>
            <a:pPr algn="just">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96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A9D7-B6C7-E575-1887-5FCC1F3BAD26}"/>
              </a:ext>
            </a:extLst>
          </p:cNvPr>
          <p:cNvSpPr>
            <a:spLocks noGrp="1"/>
          </p:cNvSpPr>
          <p:nvPr>
            <p:ph type="title"/>
          </p:nvPr>
        </p:nvSpPr>
        <p:spPr>
          <a:xfrm>
            <a:off x="830390" y="865514"/>
            <a:ext cx="5855545" cy="706964"/>
          </a:xfrm>
        </p:spPr>
        <p:txBody>
          <a:bodyPr/>
          <a:lstStyle/>
          <a:p>
            <a:r>
              <a:rPr lang="en-US" sz="3200" b="1" dirty="0">
                <a:latin typeface="Times New Roman" panose="02020603050405020304" pitchFamily="18" charset="0"/>
                <a:cs typeface="Times New Roman" panose="02020603050405020304" pitchFamily="18" charset="0"/>
              </a:rPr>
              <a:t>WHAT IS WEB SCRAPPING ?</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E7384B-AFAF-3A2E-88F6-C7A95B810FED}"/>
              </a:ext>
            </a:extLst>
          </p:cNvPr>
          <p:cNvSpPr txBox="1"/>
          <p:nvPr/>
        </p:nvSpPr>
        <p:spPr>
          <a:xfrm>
            <a:off x="496529" y="3048000"/>
            <a:ext cx="11493909" cy="2677656"/>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Web scraping is the process of extracting necessary content or data from a website. </a:t>
            </a:r>
          </a:p>
          <a:p>
            <a:pPr algn="just"/>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To compare the product &amp; price we can use Web Scraping Tools that would be automated, cost less, and work more </a:t>
            </a:r>
            <a:r>
              <a:rPr lang="en-US" sz="2400" b="0" i="0">
                <a:effectLst/>
                <a:latin typeface="Times New Roman" panose="02020603050405020304" pitchFamily="18" charset="0"/>
                <a:cs typeface="Times New Roman" panose="02020603050405020304" pitchFamily="18" charset="0"/>
              </a:rPr>
              <a:t>swiftly.</a:t>
            </a:r>
          </a:p>
          <a:p>
            <a:pPr algn="just"/>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tool scraps the underlying HTML code and extracts sample data. </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3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CD3D-A6CA-E0AF-A33F-C572D22DEBCC}"/>
              </a:ext>
            </a:extLst>
          </p:cNvPr>
          <p:cNvSpPr>
            <a:spLocks noGrp="1"/>
          </p:cNvSpPr>
          <p:nvPr>
            <p:ph type="title"/>
          </p:nvPr>
        </p:nvSpPr>
        <p:spPr>
          <a:xfrm>
            <a:off x="1154955" y="954003"/>
            <a:ext cx="4400272" cy="706964"/>
          </a:xfrm>
        </p:spPr>
        <p:txBody>
          <a:bodyPr/>
          <a:lstStyle/>
          <a:p>
            <a:r>
              <a:rPr lang="en-IN" sz="3200" b="1" dirty="0">
                <a:solidFill>
                  <a:schemeClr val="bg1"/>
                </a:solidFill>
                <a:effectLst/>
                <a:latin typeface="Times New Roman" panose="02020603050405020304" pitchFamily="18" charset="0"/>
                <a:ea typeface="Times New Roman" panose="02020603050405020304" pitchFamily="18" charset="0"/>
              </a:rPr>
              <a:t>Benefits of Web Mining</a:t>
            </a:r>
            <a:r>
              <a:rPr lang="en-IN" sz="3200" dirty="0">
                <a:solidFill>
                  <a:schemeClr val="bg1"/>
                </a:solidFill>
                <a:effectLst/>
                <a:latin typeface="Times New Roman" panose="02020603050405020304" pitchFamily="18" charset="0"/>
                <a:ea typeface="Times New Roman" panose="02020603050405020304" pitchFamily="18" charset="0"/>
              </a:rPr>
              <a:t>:</a:t>
            </a:r>
            <a:br>
              <a:rPr lang="en-IN" sz="2800" dirty="0">
                <a:solidFill>
                  <a:schemeClr val="bg1"/>
                </a:solidFill>
                <a:effectLst/>
                <a:latin typeface="Times New Roman" panose="02020603050405020304" pitchFamily="18" charset="0"/>
                <a:ea typeface="Times New Roman" panose="02020603050405020304" pitchFamily="18" charset="0"/>
              </a:rPr>
            </a:br>
            <a:endParaRPr lang="en-IN" sz="3200" dirty="0">
              <a:solidFill>
                <a:schemeClr val="bg1"/>
              </a:solidFill>
            </a:endParaRPr>
          </a:p>
        </p:txBody>
      </p:sp>
      <p:sp>
        <p:nvSpPr>
          <p:cNvPr id="3" name="Content Placeholder 2">
            <a:extLst>
              <a:ext uri="{FF2B5EF4-FFF2-40B4-BE49-F238E27FC236}">
                <a16:creationId xmlns:a16="http://schemas.microsoft.com/office/drawing/2014/main" id="{09DAD432-9462-34A1-8CC9-EF31901A447A}"/>
              </a:ext>
            </a:extLst>
          </p:cNvPr>
          <p:cNvSpPr>
            <a:spLocks noGrp="1"/>
          </p:cNvSpPr>
          <p:nvPr>
            <p:ph idx="1"/>
          </p:nvPr>
        </p:nvSpPr>
        <p:spPr>
          <a:xfrm>
            <a:off x="0" y="2219764"/>
            <a:ext cx="8321697" cy="4638236"/>
          </a:xfrm>
        </p:spPr>
        <p:txBody>
          <a:bodyPr>
            <a:noAutofit/>
          </a:bodyPr>
          <a:lstStyle/>
          <a:p>
            <a:pPr marR="0" lvl="0">
              <a:lnSpc>
                <a:spcPct val="107000"/>
              </a:lnSpc>
              <a:spcBef>
                <a:spcPts val="0"/>
              </a:spcBef>
              <a:spcAft>
                <a:spcPts val="800"/>
              </a:spcAft>
              <a:buSzPts val="1000"/>
              <a:buFont typeface="Wingdings" panose="05000000000000000000" pitchFamily="2" charset="2"/>
              <a:buChar char="q"/>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It assists businesses in gathering reliable data</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q"/>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It assists organisations in making well-informed decisions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q"/>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It is a time- and cost-effective solution when compared to other data applications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L="342900" indent="-342900" algn="just">
              <a:buFont typeface="Wingdings" panose="05000000000000000000" pitchFamily="2" charset="2"/>
              <a:buChar char="q"/>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E-traders, who sell similar products for relatively consistent prices, are frequent targets.</a:t>
            </a:r>
          </a:p>
          <a:p>
            <a:pPr marL="342900" indent="-342900" algn="just">
              <a:buFont typeface="Wingdings" panose="05000000000000000000" pitchFamily="2" charset="2"/>
              <a:buChar char="q"/>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To remain competitive, they’re motivated to offer the best prices possible, since customers usually go for the lowest cost offering. </a:t>
            </a:r>
          </a:p>
          <a:p>
            <a:pPr marL="342900" indent="-342900" algn="just">
              <a:buFont typeface="Wingdings" panose="05000000000000000000" pitchFamily="2" charset="2"/>
              <a:buChar char="q"/>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To gain an edge, a vendor can use a bot to continuously scrape his competitors’ websites and instantly update his own prices accordingly. </a:t>
            </a:r>
          </a:p>
          <a:p>
            <a:pPr marL="342900" indent="-342900" algn="just">
              <a:buFont typeface="Wingdings" panose="05000000000000000000" pitchFamily="2" charset="2"/>
              <a:buChar char="q"/>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 successful price scraping can result in their offers being prominently featured on comparison websites—used by customers for both research and purchasing.</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q"/>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It enables data scientists to quickly evaluate massive amounts of data. </a:t>
            </a:r>
          </a:p>
          <a:p>
            <a:pPr marR="0" lvl="0">
              <a:lnSpc>
                <a:spcPct val="107000"/>
              </a:lnSpc>
              <a:spcBef>
                <a:spcPts val="0"/>
              </a:spcBef>
              <a:spcAft>
                <a:spcPts val="800"/>
              </a:spcAft>
              <a:buSzPts val="1000"/>
              <a:buFont typeface="Wingdings" panose="05000000000000000000" pitchFamily="2" charset="2"/>
              <a:buChar char="q"/>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Data scientists can then use the data to spot fraud, create risk models, and improve product safety</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q"/>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It enables data scientists to create behaviour and trend forecasts and uncover hidden patterns.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buFont typeface="Wingdings" panose="05000000000000000000" pitchFamily="2" charset="2"/>
              <a:buChar char="q"/>
            </a:pPr>
            <a:endParaRPr lang="en-IN" sz="1600" dirty="0"/>
          </a:p>
        </p:txBody>
      </p:sp>
      <p:pic>
        <p:nvPicPr>
          <p:cNvPr id="4" name="Picture 3">
            <a:extLst>
              <a:ext uri="{FF2B5EF4-FFF2-40B4-BE49-F238E27FC236}">
                <a16:creationId xmlns:a16="http://schemas.microsoft.com/office/drawing/2014/main" id="{FC884772-514E-DB64-8A80-5A138A657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697" y="2528315"/>
            <a:ext cx="3854245" cy="3293013"/>
          </a:xfrm>
          <a:prstGeom prst="rect">
            <a:avLst/>
          </a:prstGeom>
        </p:spPr>
      </p:pic>
    </p:spTree>
    <p:extLst>
      <p:ext uri="{BB962C8B-B14F-4D97-AF65-F5344CB8AC3E}">
        <p14:creationId xmlns:p14="http://schemas.microsoft.com/office/powerpoint/2010/main" val="30901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357D-B724-E70C-78F2-43C8E0756C90}"/>
              </a:ext>
            </a:extLst>
          </p:cNvPr>
          <p:cNvSpPr>
            <a:spLocks noGrp="1"/>
          </p:cNvSpPr>
          <p:nvPr>
            <p:ph type="title"/>
          </p:nvPr>
        </p:nvSpPr>
        <p:spPr>
          <a:xfrm>
            <a:off x="1154954" y="973668"/>
            <a:ext cx="6583034" cy="706964"/>
          </a:xfrm>
        </p:spPr>
        <p:txBody>
          <a:bodyPr/>
          <a:lstStyle/>
          <a:p>
            <a:r>
              <a:rPr lang="en-US" sz="2800" b="1" dirty="0">
                <a:latin typeface="Times New Roman" panose="02020603050405020304" pitchFamily="18" charset="0"/>
                <a:cs typeface="Times New Roman" panose="02020603050405020304" pitchFamily="18" charset="0"/>
              </a:rPr>
              <a:t>CONTEXT &amp; PROBLEM STATEMENT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407FF4-E734-A6B0-2F7C-41F4D32304D4}"/>
              </a:ext>
            </a:extLst>
          </p:cNvPr>
          <p:cNvSpPr>
            <a:spLocks noGrp="1"/>
          </p:cNvSpPr>
          <p:nvPr>
            <p:ph idx="1"/>
          </p:nvPr>
        </p:nvSpPr>
        <p:spPr>
          <a:xfrm>
            <a:off x="798703" y="2682158"/>
            <a:ext cx="10594593" cy="3433506"/>
          </a:xfrm>
        </p:spPr>
        <p:txBody>
          <a:bodyPr>
            <a:normAutofit lnSpcReduction="10000"/>
          </a:bodyPr>
          <a:lstStyle/>
          <a:p>
            <a:pPr>
              <a:buFont typeface="Wingdings" panose="05000000000000000000" pitchFamily="2" charset="2"/>
              <a:buChar char="q"/>
            </a:pPr>
            <a:r>
              <a:rPr lang="en-IN" sz="24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Data is a universal need to solve business and research problems. </a:t>
            </a:r>
          </a:p>
          <a:p>
            <a:pPr>
              <a:buFont typeface="Wingdings" panose="05000000000000000000" pitchFamily="2" charset="2"/>
              <a:buChar char="q"/>
            </a:pPr>
            <a:r>
              <a:rPr lang="en-IN" sz="24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Questionnaires, surveys, interviews, and forms are all data collection methods; however, they don’t quite tap into the biggest data resource available. </a:t>
            </a:r>
          </a:p>
          <a:p>
            <a:pPr>
              <a:buFont typeface="Wingdings" panose="05000000000000000000" pitchFamily="2" charset="2"/>
              <a:buChar char="q"/>
            </a:pPr>
            <a:r>
              <a:rPr lang="en-IN" sz="24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The Internet is a huge reservoir of data on every plausible subject. </a:t>
            </a:r>
          </a:p>
          <a:p>
            <a:pPr>
              <a:buFont typeface="Wingdings" panose="05000000000000000000" pitchFamily="2" charset="2"/>
              <a:buChar char="q"/>
            </a:pPr>
            <a:r>
              <a:rPr lang="en-IN" sz="24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Unfortunately, most websites do not allow the option to save and retain the data which can be seen on their web pages.</a:t>
            </a:r>
          </a:p>
          <a:p>
            <a:pPr>
              <a:buFont typeface="Wingdings" panose="05000000000000000000" pitchFamily="2" charset="2"/>
              <a:buChar char="q"/>
            </a:pPr>
            <a:r>
              <a:rPr lang="en-IN" sz="24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Web scraping solves this problem and enables users to scrape large volumes of the data they need.</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pPr>
              <a:buFont typeface="Wingdings" panose="05000000000000000000" pitchFamily="2" charset="2"/>
              <a:buChar char="q"/>
            </a:pPr>
            <a:endParaRPr lang="en-IN" sz="2400" dirty="0"/>
          </a:p>
        </p:txBody>
      </p:sp>
    </p:spTree>
    <p:extLst>
      <p:ext uri="{BB962C8B-B14F-4D97-AF65-F5344CB8AC3E}">
        <p14:creationId xmlns:p14="http://schemas.microsoft.com/office/powerpoint/2010/main" val="196174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ADDD-AE1B-0526-ABB0-05A22A1B587B}"/>
              </a:ext>
            </a:extLst>
          </p:cNvPr>
          <p:cNvSpPr>
            <a:spLocks noGrp="1"/>
          </p:cNvSpPr>
          <p:nvPr>
            <p:ph type="title"/>
          </p:nvPr>
        </p:nvSpPr>
        <p:spPr>
          <a:xfrm>
            <a:off x="1154953" y="973668"/>
            <a:ext cx="8761413" cy="568972"/>
          </a:xfrm>
        </p:spPr>
        <p:txBody>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FFBAEE-3BCD-B042-AACB-FF6A30CCE9C5}"/>
              </a:ext>
            </a:extLst>
          </p:cNvPr>
          <p:cNvSpPr>
            <a:spLocks noGrp="1"/>
          </p:cNvSpPr>
          <p:nvPr>
            <p:ph idx="1"/>
          </p:nvPr>
        </p:nvSpPr>
        <p:spPr>
          <a:xfrm>
            <a:off x="719717" y="2918131"/>
            <a:ext cx="10752566" cy="3055620"/>
          </a:xfrm>
        </p:spPr>
        <p:txBody>
          <a:bodyPr>
            <a:noAutofit/>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main objective of this project is to implement Web Mining to scrap the price of the same product from different e-commerce sites, compare the price &amp; recommend the website that offers the product for a cheapest rate. </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methodology involves using Selenium (web scrapping tool) to scrap the data, in terms of price of a product from different e-commerce sites.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13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2746555-5B72-9326-EE4E-E7DBCBE68138}"/>
              </a:ext>
            </a:extLst>
          </p:cNvPr>
          <p:cNvGraphicFramePr>
            <a:graphicFrameLocks noGrp="1"/>
          </p:cNvGraphicFramePr>
          <p:nvPr>
            <p:extLst>
              <p:ext uri="{D42A27DB-BD31-4B8C-83A1-F6EECF244321}">
                <p14:modId xmlns:p14="http://schemas.microsoft.com/office/powerpoint/2010/main" val="3643059578"/>
              </p:ext>
            </p:extLst>
          </p:nvPr>
        </p:nvGraphicFramePr>
        <p:xfrm>
          <a:off x="186813" y="839399"/>
          <a:ext cx="11818374" cy="5739626"/>
        </p:xfrm>
        <a:graphic>
          <a:graphicData uri="http://schemas.openxmlformats.org/drawingml/2006/table">
            <a:tbl>
              <a:tblPr firstRow="1" bandRow="1">
                <a:tableStyleId>{284E427A-3D55-4303-BF80-6455036E1DE7}</a:tableStyleId>
              </a:tblPr>
              <a:tblGrid>
                <a:gridCol w="3270744">
                  <a:extLst>
                    <a:ext uri="{9D8B030D-6E8A-4147-A177-3AD203B41FA5}">
                      <a16:colId xmlns:a16="http://schemas.microsoft.com/office/drawing/2014/main" val="255973642"/>
                    </a:ext>
                  </a:extLst>
                </a:gridCol>
                <a:gridCol w="4221084">
                  <a:extLst>
                    <a:ext uri="{9D8B030D-6E8A-4147-A177-3AD203B41FA5}">
                      <a16:colId xmlns:a16="http://schemas.microsoft.com/office/drawing/2014/main" val="2036811207"/>
                    </a:ext>
                  </a:extLst>
                </a:gridCol>
                <a:gridCol w="2103748">
                  <a:extLst>
                    <a:ext uri="{9D8B030D-6E8A-4147-A177-3AD203B41FA5}">
                      <a16:colId xmlns:a16="http://schemas.microsoft.com/office/drawing/2014/main" val="1505200359"/>
                    </a:ext>
                  </a:extLst>
                </a:gridCol>
                <a:gridCol w="2222798">
                  <a:extLst>
                    <a:ext uri="{9D8B030D-6E8A-4147-A177-3AD203B41FA5}">
                      <a16:colId xmlns:a16="http://schemas.microsoft.com/office/drawing/2014/main" val="3108441601"/>
                    </a:ext>
                  </a:extLst>
                </a:gridCol>
              </a:tblGrid>
              <a:tr h="86448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a:latin typeface="Times New Roman" panose="02020603050405020304" pitchFamily="18" charset="0"/>
                          <a:cs typeface="Times New Roman" panose="02020603050405020304" pitchFamily="18" charset="0"/>
                        </a:rPr>
                        <a:t>NAME</a:t>
                      </a:r>
                      <a:endParaRPr lang="en-IN" sz="1600">
                        <a:latin typeface="Times New Roman" panose="02020603050405020304" pitchFamily="18" charset="0"/>
                        <a:cs typeface="Times New Roman" panose="02020603050405020304" pitchFamily="18" charset="0"/>
                      </a:endParaRPr>
                    </a:p>
                    <a:p>
                      <a:endParaRPr lang="en-IN" sz="10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a:latin typeface="Times New Roman" panose="02020603050405020304" pitchFamily="18" charset="0"/>
                          <a:cs typeface="Times New Roman" panose="02020603050405020304" pitchFamily="18" charset="0"/>
                        </a:rPr>
                        <a:t>APPLICATION</a:t>
                      </a:r>
                      <a:endParaRPr lang="en-IN" sz="1600">
                        <a:latin typeface="Times New Roman" panose="02020603050405020304" pitchFamily="18" charset="0"/>
                        <a:cs typeface="Times New Roman" panose="02020603050405020304" pitchFamily="18" charset="0"/>
                      </a:endParaRPr>
                    </a:p>
                    <a:p>
                      <a:endParaRPr lang="en-IN" sz="10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a:latin typeface="Times New Roman" panose="02020603050405020304" pitchFamily="18" charset="0"/>
                          <a:cs typeface="Times New Roman" panose="02020603050405020304" pitchFamily="18" charset="0"/>
                        </a:rPr>
                        <a:t>TOOLS &amp; ALGORITHMS</a:t>
                      </a:r>
                      <a:endParaRPr lang="en-IN" sz="1600">
                        <a:latin typeface="Times New Roman" panose="02020603050405020304" pitchFamily="18" charset="0"/>
                        <a:cs typeface="Times New Roman" panose="02020603050405020304" pitchFamily="18" charset="0"/>
                      </a:endParaRPr>
                    </a:p>
                    <a:p>
                      <a:endParaRPr lang="en-IN" sz="10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latin typeface="Times New Roman" panose="02020603050405020304" pitchFamily="18" charset="0"/>
                        <a:cs typeface="Times New Roman" panose="02020603050405020304" pitchFamily="18" charset="0"/>
                      </a:endParaRPr>
                    </a:p>
                    <a:p>
                      <a:pPr algn="ctr"/>
                      <a:r>
                        <a:rPr lang="en-US" sz="1600">
                          <a:latin typeface="Times New Roman" panose="02020603050405020304" pitchFamily="18" charset="0"/>
                          <a:cs typeface="Times New Roman" panose="02020603050405020304" pitchFamily="18" charset="0"/>
                        </a:rPr>
                        <a:t>      RESULTS</a:t>
                      </a:r>
                      <a:endParaRPr lang="en-IN" sz="16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8412041"/>
                  </a:ext>
                </a:extLst>
              </a:tr>
              <a:tr h="2139605">
                <a:tc>
                  <a:txBody>
                    <a:bodyPr/>
                    <a:lstStyle/>
                    <a:p>
                      <a:pPr marL="285750" indent="-285750" algn="just">
                        <a:buFont typeface="Arial" panose="020B0604020202020204" pitchFamily="34" charset="0"/>
                        <a:buChar char="•"/>
                      </a:pPr>
                      <a:r>
                        <a:rPr lang="en-IN" sz="2400" baseline="-25000">
                          <a:latin typeface="Times New Roman" panose="02020603050405020304" pitchFamily="18" charset="0"/>
                          <a:cs typeface="Times New Roman" panose="02020603050405020304" pitchFamily="18" charset="0"/>
                        </a:rPr>
                        <a:t>Riya Shah </a:t>
                      </a:r>
                    </a:p>
                    <a:p>
                      <a:pPr marL="285750" indent="-285750" algn="just">
                        <a:buFont typeface="Arial" panose="020B0604020202020204" pitchFamily="34" charset="0"/>
                        <a:buChar char="•"/>
                      </a:pPr>
                      <a:r>
                        <a:rPr lang="en-IN" sz="2400" baseline="-25000">
                          <a:latin typeface="Times New Roman" panose="02020603050405020304" pitchFamily="18" charset="0"/>
                          <a:cs typeface="Times New Roman" panose="02020603050405020304" pitchFamily="18" charset="0"/>
                        </a:rPr>
                        <a:t>Karishma Pathan </a:t>
                      </a:r>
                    </a:p>
                    <a:p>
                      <a:pPr marL="285750" indent="-285750" algn="just">
                        <a:buFont typeface="Arial" panose="020B0604020202020204" pitchFamily="34" charset="0"/>
                        <a:buChar char="•"/>
                      </a:pPr>
                      <a:r>
                        <a:rPr lang="en-IN" sz="2400" baseline="-25000">
                          <a:latin typeface="Times New Roman" panose="02020603050405020304" pitchFamily="18" charset="0"/>
                          <a:cs typeface="Times New Roman" panose="02020603050405020304" pitchFamily="18" charset="0"/>
                        </a:rPr>
                        <a:t>Anand Masurkar </a:t>
                      </a:r>
                    </a:p>
                    <a:p>
                      <a:pPr marL="285750" indent="-285750" algn="just">
                        <a:buFont typeface="Arial" panose="020B0604020202020204" pitchFamily="34" charset="0"/>
                        <a:buChar char="•"/>
                      </a:pPr>
                      <a:r>
                        <a:rPr lang="en-IN" sz="2400" baseline="-25000">
                          <a:latin typeface="Times New Roman" panose="02020603050405020304" pitchFamily="18" charset="0"/>
                          <a:cs typeface="Times New Roman" panose="02020603050405020304" pitchFamily="18" charset="0"/>
                        </a:rPr>
                        <a:t>Shweta Rewatkar</a:t>
                      </a:r>
                    </a:p>
                    <a:p>
                      <a:pPr marL="285750" indent="-285750" algn="just">
                        <a:buFont typeface="Arial" panose="020B0604020202020204" pitchFamily="34" charset="0"/>
                        <a:buChar char="•"/>
                      </a:pPr>
                      <a:r>
                        <a:rPr lang="en-IN" sz="2400" baseline="-25000">
                          <a:latin typeface="Times New Roman" panose="02020603050405020304" pitchFamily="18" charset="0"/>
                          <a:cs typeface="Times New Roman" panose="02020603050405020304" pitchFamily="18" charset="0"/>
                        </a:rPr>
                        <a:t>Prof. (Ms.) P.N. Vengurlekar</a:t>
                      </a:r>
                    </a:p>
                    <a:p>
                      <a:pPr marL="0" indent="0" algn="just">
                        <a:buFont typeface="Arial" panose="020B0604020202020204" pitchFamily="34" charset="0"/>
                        <a:buNone/>
                      </a:pPr>
                      <a:r>
                        <a:rPr lang="en-IN" sz="1800" b="1" kern="1200" baseline="-25000">
                          <a:solidFill>
                            <a:schemeClr val="dk1"/>
                          </a:solidFill>
                          <a:effectLst/>
                          <a:latin typeface="+mn-lt"/>
                          <a:ea typeface="+mn-ea"/>
                          <a:cs typeface="+mn-cs"/>
                        </a:rPr>
                        <a:t>        </a:t>
                      </a:r>
                    </a:p>
                    <a:p>
                      <a:pPr marL="0" indent="0" algn="just">
                        <a:buFont typeface="Arial" panose="020B0604020202020204" pitchFamily="34" charset="0"/>
                        <a:buNone/>
                      </a:pPr>
                      <a:r>
                        <a:rPr lang="en-IN" sz="1800" b="1" kern="1200" baseline="-25000">
                          <a:solidFill>
                            <a:schemeClr val="dk1"/>
                          </a:solidFill>
                          <a:effectLst/>
                          <a:latin typeface="+mn-lt"/>
                          <a:ea typeface="+mn-ea"/>
                          <a:cs typeface="+mn-cs"/>
                        </a:rPr>
                        <a:t>      </a:t>
                      </a:r>
                      <a:r>
                        <a:rPr lang="en-IN" sz="1800" b="1" kern="1200" baseline="-25000">
                          <a:solidFill>
                            <a:schemeClr val="dk1"/>
                          </a:solidFill>
                          <a:effectLst/>
                          <a:latin typeface="Times New Roman" panose="02020603050405020304" pitchFamily="18" charset="0"/>
                          <a:ea typeface="+mn-ea"/>
                          <a:cs typeface="Times New Roman" panose="02020603050405020304" pitchFamily="18" charset="0"/>
                        </a:rPr>
                        <a:t>Published:</a:t>
                      </a:r>
                      <a:r>
                        <a:rPr lang="en-IN" sz="1800" kern="1200" baseline="-25000">
                          <a:solidFill>
                            <a:schemeClr val="dk1"/>
                          </a:solidFill>
                          <a:effectLst/>
                          <a:latin typeface="Times New Roman" panose="02020603050405020304" pitchFamily="18" charset="0"/>
                          <a:ea typeface="+mn-ea"/>
                          <a:cs typeface="Times New Roman" panose="02020603050405020304" pitchFamily="18" charset="0"/>
                        </a:rPr>
                        <a:t> MAY 2016</a:t>
                      </a:r>
                      <a:endParaRPr lang="en-IN" sz="2400" baseline="-250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a:latin typeface="Times New Roman" panose="02020603050405020304" pitchFamily="18" charset="0"/>
                          <a:cs typeface="Times New Roman" panose="02020603050405020304" pitchFamily="18" charset="0"/>
                        </a:rPr>
                        <a:t>Comparison of E-commerce Products using web mining</a:t>
                      </a:r>
                      <a:endParaRPr lang="en-IN" sz="11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Web mining</a:t>
                      </a:r>
                    </a:p>
                    <a:p>
                      <a:pPr marL="171450" indent="-1714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Web crawler</a:t>
                      </a:r>
                    </a:p>
                    <a:p>
                      <a:pPr marL="171450" indent="-1714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MongoDB</a:t>
                      </a:r>
                    </a:p>
                    <a:p>
                      <a:pPr marL="171450" indent="-1714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Django</a:t>
                      </a:r>
                      <a:endParaRPr lang="en-IN" sz="20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mj-lt"/>
                        <a:buNone/>
                      </a:pPr>
                      <a:r>
                        <a:rPr lang="en-US" sz="1400" b="1">
                          <a:latin typeface="Times New Roman" panose="02020603050405020304" pitchFamily="18" charset="0"/>
                          <a:cs typeface="Times New Roman" panose="02020603050405020304" pitchFamily="18" charset="0"/>
                        </a:rPr>
                        <a:t>Samsung Guru E1200 White </a:t>
                      </a:r>
                      <a:r>
                        <a:rPr lang="en-US" sz="1400">
                          <a:latin typeface="Times New Roman" panose="02020603050405020304" pitchFamily="18" charset="0"/>
                          <a:cs typeface="Times New Roman" panose="02020603050405020304" pitchFamily="18" charset="0"/>
                        </a:rPr>
                        <a:t>is compared between e-commerce sites. The price in Snapdeal website is recommended to the customer.</a:t>
                      </a:r>
                      <a:endParaRPr lang="en-US" sz="14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156235"/>
                  </a:ext>
                </a:extLst>
              </a:tr>
              <a:tr h="1394018">
                <a:tc>
                  <a:txBody>
                    <a:bodyPr/>
                    <a:lstStyle/>
                    <a:p>
                      <a:pPr marL="171450" indent="-1714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Mahendra Pratap Yadav </a:t>
                      </a:r>
                    </a:p>
                    <a:p>
                      <a:pPr marL="171450" indent="-1714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 Vinod Kumar Yadav </a:t>
                      </a:r>
                    </a:p>
                    <a:p>
                      <a:pPr marL="171450" indent="-171450">
                        <a:buFont typeface="Arial" panose="020B0604020202020204" pitchFamily="34" charset="0"/>
                        <a:buChar char="•"/>
                      </a:pPr>
                      <a:endParaRPr lang="en-IN" sz="18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1800">
                          <a:latin typeface="Times New Roman" panose="02020603050405020304" pitchFamily="18" charset="0"/>
                          <a:cs typeface="Times New Roman" panose="02020603050405020304" pitchFamily="18" charset="0"/>
                        </a:rPr>
                        <a:t>    </a:t>
                      </a:r>
                      <a:r>
                        <a:rPr lang="en-IN" sz="1200" b="1" kern="1200">
                          <a:solidFill>
                            <a:schemeClr val="dk1"/>
                          </a:solidFill>
                          <a:effectLst/>
                          <a:latin typeface="Times New Roman" panose="02020603050405020304" pitchFamily="18" charset="0"/>
                          <a:ea typeface="+mn-ea"/>
                          <a:cs typeface="Times New Roman" panose="02020603050405020304" pitchFamily="18" charset="0"/>
                        </a:rPr>
                        <a:t>PUBLISHED:</a:t>
                      </a:r>
                      <a:r>
                        <a:rPr lang="en-IN" sz="1200" kern="1200">
                          <a:solidFill>
                            <a:schemeClr val="dk1"/>
                          </a:solidFill>
                          <a:effectLst/>
                          <a:latin typeface="Times New Roman" panose="02020603050405020304" pitchFamily="18" charset="0"/>
                          <a:ea typeface="+mn-ea"/>
                          <a:cs typeface="Times New Roman" panose="02020603050405020304" pitchFamily="18" charset="0"/>
                        </a:rPr>
                        <a:t> JULY 2012</a:t>
                      </a:r>
                      <a:endParaRPr lang="en-IN" sz="18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a:latin typeface="Times New Roman" panose="02020603050405020304" pitchFamily="18" charset="0"/>
                          <a:cs typeface="Times New Roman" panose="02020603050405020304" pitchFamily="18" charset="0"/>
                        </a:rPr>
                        <a:t>Mining the customer behavior using web usage mining in e-commerce</a:t>
                      </a:r>
                      <a:endParaRPr lang="en-IN" sz="11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Web mining </a:t>
                      </a:r>
                      <a:endParaRPr lang="en-US" sz="20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Arial" panose="020B0604020202020204" pitchFamily="34" charset="0"/>
                        <a:buNone/>
                      </a:pPr>
                      <a:r>
                        <a:rPr lang="en-IN" sz="1400" b="1">
                          <a:latin typeface="Times New Roman" panose="02020603050405020304" pitchFamily="18" charset="0"/>
                          <a:cs typeface="Times New Roman" panose="02020603050405020304" pitchFamily="18" charset="0"/>
                        </a:rPr>
                        <a:t>Computer</a:t>
                      </a:r>
                      <a:r>
                        <a:rPr lang="en-IN" sz="1400">
                          <a:latin typeface="Times New Roman" panose="02020603050405020304" pitchFamily="18" charset="0"/>
                          <a:cs typeface="Times New Roman" panose="02020603050405020304" pitchFamily="18" charset="0"/>
                        </a:rPr>
                        <a:t> products are bought frequently were found based on customer behaviour.</a:t>
                      </a:r>
                      <a:endParaRPr lang="en-US" sz="1400" b="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340791"/>
                  </a:ext>
                </a:extLst>
              </a:tr>
              <a:tr h="1276363">
                <a:tc>
                  <a:txBody>
                    <a:bodyPr/>
                    <a:lstStyle/>
                    <a:p>
                      <a:pPr marL="171450" indent="-171450" algn="l">
                        <a:buFont typeface="Arial" panose="020B0604020202020204" pitchFamily="34" charset="0"/>
                        <a:buChar char="•"/>
                      </a:pPr>
                      <a:r>
                        <a:rPr lang="pl-PL" sz="1800">
                          <a:latin typeface="Times New Roman" panose="02020603050405020304" pitchFamily="18" charset="0"/>
                          <a:cs typeface="Times New Roman" panose="02020603050405020304" pitchFamily="18" charset="0"/>
                        </a:rPr>
                        <a:t>D Lekha </a:t>
                      </a:r>
                      <a:endParaRPr lang="en-US" sz="180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pl-PL" sz="1800">
                          <a:latin typeface="Times New Roman" panose="02020603050405020304" pitchFamily="18" charset="0"/>
                          <a:cs typeface="Times New Roman" panose="02020603050405020304" pitchFamily="18" charset="0"/>
                        </a:rPr>
                        <a:t>D Paul Raj </a:t>
                      </a:r>
                      <a:endParaRPr lang="en-US" sz="180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pl-PL" sz="1800">
                          <a:latin typeface="Times New Roman" panose="02020603050405020304" pitchFamily="18" charset="0"/>
                          <a:cs typeface="Times New Roman" panose="02020603050405020304" pitchFamily="18" charset="0"/>
                        </a:rPr>
                        <a:t>A Kathija Nasreen</a:t>
                      </a:r>
                      <a:endParaRPr lang="en-US" sz="1800">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r>
                        <a:rPr lang="en-US" sz="1800">
                          <a:latin typeface="Times New Roman" panose="02020603050405020304" pitchFamily="18" charset="0"/>
                          <a:cs typeface="Times New Roman" panose="02020603050405020304" pitchFamily="18" charset="0"/>
                        </a:rPr>
                        <a:t>   </a:t>
                      </a:r>
                      <a:r>
                        <a:rPr lang="pl-PL" sz="1200" b="1" kern="1200">
                          <a:solidFill>
                            <a:schemeClr val="dk1"/>
                          </a:solidFill>
                          <a:effectLst/>
                          <a:latin typeface="Times New Roman" panose="02020603050405020304" pitchFamily="18" charset="0"/>
                          <a:ea typeface="+mn-ea"/>
                          <a:cs typeface="Times New Roman" panose="02020603050405020304" pitchFamily="18" charset="0"/>
                        </a:rPr>
                        <a:t>PUBLISHED:</a:t>
                      </a:r>
                      <a:r>
                        <a:rPr lang="pl-PL" sz="1200" kern="1200">
                          <a:solidFill>
                            <a:schemeClr val="dk1"/>
                          </a:solidFill>
                          <a:effectLst/>
                          <a:latin typeface="Times New Roman" panose="02020603050405020304" pitchFamily="18" charset="0"/>
                          <a:ea typeface="+mn-ea"/>
                          <a:cs typeface="Times New Roman" panose="02020603050405020304" pitchFamily="18" charset="0"/>
                        </a:rPr>
                        <a:t> AUGUST 2021</a:t>
                      </a:r>
                      <a:endParaRPr lang="en-IN" sz="18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a:latin typeface="Times New Roman" panose="02020603050405020304" pitchFamily="18" charset="0"/>
                          <a:cs typeface="Times New Roman" panose="02020603050405020304" pitchFamily="18" charset="0"/>
                        </a:rPr>
                        <a:t>Product price comparison with the system database by using google vision and raspberry pi</a:t>
                      </a:r>
                      <a:endParaRPr lang="en-IN" sz="16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a:latin typeface="Times New Roman" panose="02020603050405020304" pitchFamily="18" charset="0"/>
                          <a:cs typeface="Times New Roman" panose="02020603050405020304" pitchFamily="18" charset="0"/>
                        </a:rPr>
                        <a:t>Google Vision </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a:latin typeface="Times New Roman" panose="02020603050405020304" pitchFamily="18" charset="0"/>
                          <a:cs typeface="Times New Roman" panose="02020603050405020304" pitchFamily="18" charset="0"/>
                        </a:rPr>
                        <a:t> Raspberry pi </a:t>
                      </a:r>
                      <a:endParaRPr lang="en-IN" sz="12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dirty="0">
                          <a:latin typeface="Times New Roman" panose="02020603050405020304" pitchFamily="18" charset="0"/>
                          <a:cs typeface="Times New Roman" panose="02020603050405020304" pitchFamily="18" charset="0"/>
                        </a:rPr>
                        <a:t>The market price </a:t>
                      </a:r>
                      <a:r>
                        <a:rPr lang="en-IN" sz="1400" b="1" dirty="0">
                          <a:latin typeface="Times New Roman" panose="02020603050405020304" pitchFamily="18" charset="0"/>
                          <a:cs typeface="Times New Roman" panose="02020603050405020304" pitchFamily="18" charset="0"/>
                        </a:rPr>
                        <a:t>of Onion and Chilli powder</a:t>
                      </a:r>
                      <a:r>
                        <a:rPr lang="en-IN" sz="1400" dirty="0">
                          <a:latin typeface="Times New Roman" panose="02020603050405020304" pitchFamily="18" charset="0"/>
                          <a:cs typeface="Times New Roman" panose="02020603050405020304" pitchFamily="18" charset="0"/>
                        </a:rPr>
                        <a:t> were found to be matching with other market price.</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102221"/>
                  </a:ext>
                </a:extLst>
              </a:tr>
            </a:tbl>
          </a:graphicData>
        </a:graphic>
      </p:graphicFrame>
      <p:sp>
        <p:nvSpPr>
          <p:cNvPr id="3" name="TextBox 2">
            <a:extLst>
              <a:ext uri="{FF2B5EF4-FFF2-40B4-BE49-F238E27FC236}">
                <a16:creationId xmlns:a16="http://schemas.microsoft.com/office/drawing/2014/main" id="{12A640CB-8B43-B5CC-A69D-EFA5BDBE5BA8}"/>
              </a:ext>
            </a:extLst>
          </p:cNvPr>
          <p:cNvSpPr txBox="1"/>
          <p:nvPr/>
        </p:nvSpPr>
        <p:spPr>
          <a:xfrm>
            <a:off x="1043709" y="256235"/>
            <a:ext cx="5855855" cy="46166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LITERATURE REVIEW</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07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TextBox 66"/>
          <p:cNvSpPr txBox="1"/>
          <p:nvPr/>
        </p:nvSpPr>
        <p:spPr>
          <a:xfrm>
            <a:off x="2029661" y="873271"/>
            <a:ext cx="8509304"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60" rIns="22860">
            <a:spAutoFit/>
          </a:bodyPr>
          <a:lstStyle>
            <a:lvl1pPr algn="ctr">
              <a:defRPr sz="8000">
                <a:solidFill>
                  <a:srgbClr val="323F5D"/>
                </a:solidFill>
                <a:latin typeface="Lato Bold"/>
                <a:ea typeface="Lato Bold"/>
                <a:cs typeface="Lato Bold"/>
                <a:sym typeface="Lato Bold"/>
              </a:defRPr>
            </a:lvl1pPr>
          </a:lstStyle>
          <a:p>
            <a:r>
              <a:rPr lang="en-US" sz="4000" dirty="0">
                <a:solidFill>
                  <a:schemeClr val="bg1"/>
                </a:solidFill>
                <a:latin typeface="Times New Roman" panose="02020603050405020304" pitchFamily="18" charset="0"/>
                <a:cs typeface="Times New Roman" panose="02020603050405020304" pitchFamily="18" charset="0"/>
              </a:rPr>
              <a:t>FLOWCHART</a:t>
            </a:r>
            <a:endParaRPr sz="4000" dirty="0">
              <a:solidFill>
                <a:schemeClr val="bg1"/>
              </a:solidFill>
              <a:latin typeface="Times New Roman" panose="02020603050405020304" pitchFamily="18" charset="0"/>
              <a:cs typeface="Times New Roman" panose="02020603050405020304" pitchFamily="18" charset="0"/>
            </a:endParaRPr>
          </a:p>
        </p:txBody>
      </p:sp>
      <p:sp>
        <p:nvSpPr>
          <p:cNvPr id="862" name="Freeform: Shape 11"/>
          <p:cNvSpPr/>
          <p:nvPr/>
        </p:nvSpPr>
        <p:spPr>
          <a:xfrm>
            <a:off x="1764245" y="2514061"/>
            <a:ext cx="1518851" cy="1525245"/>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3">
              <a:hueOff val="-13733333"/>
              <a:satOff val="-62790"/>
              <a:lumOff val="8431"/>
            </a:schemeClr>
          </a:solidFill>
          <a:ln w="12700">
            <a:miter lim="400000"/>
          </a:ln>
          <a:effectLst>
            <a:outerShdw blurRad="952500" dist="38100" dir="3000000" rotWithShape="0">
              <a:srgbClr val="000000">
                <a:alpha val="10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863" name="Freeform: Shape 9"/>
          <p:cNvSpPr/>
          <p:nvPr/>
        </p:nvSpPr>
        <p:spPr>
          <a:xfrm>
            <a:off x="2980634" y="2293025"/>
            <a:ext cx="419894" cy="419894"/>
          </a:xfrm>
          <a:prstGeom prst="ellipse">
            <a:avLst/>
          </a:prstGeom>
          <a:solidFill>
            <a:schemeClr val="accent3">
              <a:hueOff val="-13733333"/>
              <a:satOff val="-62790"/>
              <a:lumOff val="8431"/>
            </a:schemeClr>
          </a:solidFill>
          <a:ln w="12700">
            <a:solidFill>
              <a:schemeClr val="accent1"/>
            </a:solidFill>
            <a:miter/>
          </a:ln>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876" name="TextBox 66"/>
          <p:cNvSpPr txBox="1"/>
          <p:nvPr/>
        </p:nvSpPr>
        <p:spPr>
          <a:xfrm>
            <a:off x="3055882" y="2369587"/>
            <a:ext cx="262530"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60" rIns="22860">
            <a:spAutoFit/>
          </a:bodyPr>
          <a:lstStyle>
            <a:lvl1pPr>
              <a:defRPr sz="2800">
                <a:solidFill>
                  <a:schemeClr val="accent1"/>
                </a:solidFill>
                <a:latin typeface="Lato Bold"/>
                <a:ea typeface="Lato Bold"/>
                <a:cs typeface="Lato Bold"/>
                <a:sym typeface="Lato Bold"/>
              </a:defRPr>
            </a:lvl1pPr>
          </a:lstStyle>
          <a:p>
            <a:r>
              <a:rPr sz="1400" dirty="0">
                <a:solidFill>
                  <a:schemeClr val="bg1"/>
                </a:solidFill>
                <a:latin typeface="Times New Roman" panose="02020603050405020304" pitchFamily="18" charset="0"/>
                <a:cs typeface="Times New Roman" panose="02020603050405020304" pitchFamily="18" charset="0"/>
              </a:rPr>
              <a:t>01</a:t>
            </a:r>
          </a:p>
        </p:txBody>
      </p:sp>
      <p:sp>
        <p:nvSpPr>
          <p:cNvPr id="877" name="Freeform: Shape 34"/>
          <p:cNvSpPr/>
          <p:nvPr/>
        </p:nvSpPr>
        <p:spPr>
          <a:xfrm>
            <a:off x="7981947" y="2536724"/>
            <a:ext cx="1518851" cy="1525245"/>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3">
              <a:hueOff val="-13733333"/>
              <a:satOff val="-62790"/>
              <a:lumOff val="8431"/>
            </a:schemeClr>
          </a:solidFill>
          <a:ln w="12700">
            <a:miter lim="400000"/>
          </a:ln>
          <a:effectLst>
            <a:outerShdw blurRad="787400" dist="38100" dir="2700000" rotWithShape="0">
              <a:srgbClr val="000000">
                <a:alpha val="15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878" name="Freeform: Shape 35"/>
          <p:cNvSpPr/>
          <p:nvPr/>
        </p:nvSpPr>
        <p:spPr>
          <a:xfrm>
            <a:off x="6074638" y="2422020"/>
            <a:ext cx="419894" cy="419894"/>
          </a:xfrm>
          <a:prstGeom prst="ellipse">
            <a:avLst/>
          </a:prstGeom>
          <a:solidFill>
            <a:schemeClr val="accent3">
              <a:hueOff val="-13733333"/>
              <a:satOff val="-62790"/>
              <a:lumOff val="8431"/>
            </a:schemeClr>
          </a:solidFill>
          <a:ln w="12700">
            <a:solidFill>
              <a:schemeClr val="accent1"/>
            </a:solidFill>
            <a:miter/>
          </a:ln>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879" name="TextBox 66"/>
          <p:cNvSpPr txBox="1"/>
          <p:nvPr/>
        </p:nvSpPr>
        <p:spPr>
          <a:xfrm>
            <a:off x="6142817" y="2502972"/>
            <a:ext cx="255662"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r>
              <a:rPr sz="1400" dirty="0">
                <a:solidFill>
                  <a:schemeClr val="bg1"/>
                </a:solidFill>
                <a:latin typeface="Times New Roman" panose="02020603050405020304" pitchFamily="18" charset="0"/>
                <a:cs typeface="Times New Roman" panose="02020603050405020304" pitchFamily="18" charset="0"/>
              </a:rPr>
              <a:t>02</a:t>
            </a:r>
          </a:p>
        </p:txBody>
      </p:sp>
      <p:sp>
        <p:nvSpPr>
          <p:cNvPr id="880" name="Freeform: Shape 52"/>
          <p:cNvSpPr/>
          <p:nvPr/>
        </p:nvSpPr>
        <p:spPr>
          <a:xfrm>
            <a:off x="4854542" y="2534769"/>
            <a:ext cx="1518851" cy="1525245"/>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1"/>
          </a:solidFill>
          <a:ln w="12700">
            <a:miter lim="400000"/>
          </a:ln>
          <a:effectLst>
            <a:outerShdw blurRad="787400" dist="38100" dir="2700000" rotWithShape="0">
              <a:schemeClr val="accent1">
                <a:alpha val="15000"/>
              </a:schemeClr>
            </a:outerShdw>
          </a:effectLst>
        </p:spPr>
        <p:txBody>
          <a:bodyPr lIns="22860" rIns="22860" anchor="ctr"/>
          <a:lstStyle/>
          <a:p>
            <a:pPr defTabSz="228600" hangingPunct="0"/>
            <a:endParaRPr lang="en-IN" sz="900" dirty="0">
              <a:solidFill>
                <a:srgbClr val="000000"/>
              </a:solidFill>
              <a:latin typeface="Times New Roman" panose="02020603050405020304" pitchFamily="18" charset="0"/>
              <a:cs typeface="Times New Roman" panose="02020603050405020304" pitchFamily="18" charset="0"/>
              <a:sym typeface="Arial"/>
            </a:endParaRPr>
          </a:p>
        </p:txBody>
      </p:sp>
      <p:sp>
        <p:nvSpPr>
          <p:cNvPr id="895" name="Straight Connector 70"/>
          <p:cNvSpPr/>
          <p:nvPr/>
        </p:nvSpPr>
        <p:spPr>
          <a:xfrm>
            <a:off x="3283096" y="3250875"/>
            <a:ext cx="1622797" cy="1"/>
          </a:xfrm>
          <a:prstGeom prst="line">
            <a:avLst/>
          </a:prstGeom>
          <a:ln w="76200">
            <a:solidFill>
              <a:schemeClr val="accent1"/>
            </a:solidFill>
            <a:prstDash val="dash"/>
            <a:miter/>
          </a:ln>
        </p:spPr>
        <p:txBody>
          <a:bodyPr lIns="22860" rIns="22860"/>
          <a:lstStyle/>
          <a:p>
            <a:endParaRPr sz="900">
              <a:latin typeface="Times New Roman" panose="02020603050405020304" pitchFamily="18" charset="0"/>
              <a:cs typeface="Times New Roman" panose="02020603050405020304" pitchFamily="18" charset="0"/>
            </a:endParaRPr>
          </a:p>
        </p:txBody>
      </p:sp>
      <p:sp>
        <p:nvSpPr>
          <p:cNvPr id="896" name="Straight Connector 71"/>
          <p:cNvSpPr/>
          <p:nvPr/>
        </p:nvSpPr>
        <p:spPr>
          <a:xfrm>
            <a:off x="6388666" y="3233171"/>
            <a:ext cx="1622797" cy="1"/>
          </a:xfrm>
          <a:prstGeom prst="line">
            <a:avLst/>
          </a:prstGeom>
          <a:ln w="76200">
            <a:solidFill>
              <a:schemeClr val="accent1"/>
            </a:solidFill>
            <a:prstDash val="dash"/>
            <a:miter/>
          </a:ln>
        </p:spPr>
        <p:txBody>
          <a:bodyPr lIns="22860" rIns="22860"/>
          <a:lstStyle/>
          <a:p>
            <a:endParaRPr sz="900">
              <a:latin typeface="Times New Roman" panose="02020603050405020304" pitchFamily="18" charset="0"/>
              <a:cs typeface="Times New Roman" panose="02020603050405020304" pitchFamily="18" charset="0"/>
            </a:endParaRPr>
          </a:p>
        </p:txBody>
      </p:sp>
      <p:sp>
        <p:nvSpPr>
          <p:cNvPr id="6" name="TextBox 66">
            <a:extLst>
              <a:ext uri="{FF2B5EF4-FFF2-40B4-BE49-F238E27FC236}">
                <a16:creationId xmlns:a16="http://schemas.microsoft.com/office/drawing/2014/main" id="{CF0C1631-1A18-6685-DEF0-A777038F2D6D}"/>
              </a:ext>
            </a:extLst>
          </p:cNvPr>
          <p:cNvSpPr txBox="1"/>
          <p:nvPr/>
        </p:nvSpPr>
        <p:spPr>
          <a:xfrm>
            <a:off x="9249840" y="2534769"/>
            <a:ext cx="255662"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endParaRPr sz="1400" dirty="0">
              <a:latin typeface="Times New Roman" panose="02020603050405020304" pitchFamily="18" charset="0"/>
              <a:cs typeface="Times New Roman" panose="02020603050405020304" pitchFamily="18" charset="0"/>
            </a:endParaRPr>
          </a:p>
        </p:txBody>
      </p:sp>
      <p:sp>
        <p:nvSpPr>
          <p:cNvPr id="7" name="Freeform: Shape 9">
            <a:extLst>
              <a:ext uri="{FF2B5EF4-FFF2-40B4-BE49-F238E27FC236}">
                <a16:creationId xmlns:a16="http://schemas.microsoft.com/office/drawing/2014/main" id="{E89C38F2-19E2-9230-2D49-0A30DDC11F68}"/>
              </a:ext>
            </a:extLst>
          </p:cNvPr>
          <p:cNvSpPr/>
          <p:nvPr/>
        </p:nvSpPr>
        <p:spPr>
          <a:xfrm>
            <a:off x="9196200" y="2462428"/>
            <a:ext cx="419894" cy="419894"/>
          </a:xfrm>
          <a:prstGeom prst="ellipse">
            <a:avLst/>
          </a:prstGeom>
          <a:solidFill>
            <a:schemeClr val="accent3">
              <a:hueOff val="-13733333"/>
              <a:satOff val="-62790"/>
              <a:lumOff val="8431"/>
            </a:schemeClr>
          </a:solidFill>
          <a:ln w="12700">
            <a:solidFill>
              <a:schemeClr val="accent1"/>
            </a:solidFill>
            <a:miter/>
          </a:ln>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11" name="TextBox 66">
            <a:extLst>
              <a:ext uri="{FF2B5EF4-FFF2-40B4-BE49-F238E27FC236}">
                <a16:creationId xmlns:a16="http://schemas.microsoft.com/office/drawing/2014/main" id="{9AD76CED-5138-5CE5-6634-0BF14F19F66A}"/>
              </a:ext>
            </a:extLst>
          </p:cNvPr>
          <p:cNvSpPr txBox="1"/>
          <p:nvPr/>
        </p:nvSpPr>
        <p:spPr>
          <a:xfrm>
            <a:off x="9270048" y="2523476"/>
            <a:ext cx="255662"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r>
              <a:rPr sz="1400" dirty="0">
                <a:solidFill>
                  <a:schemeClr val="bg1"/>
                </a:solidFill>
                <a:latin typeface="Times New Roman" panose="02020603050405020304" pitchFamily="18" charset="0"/>
                <a:cs typeface="Times New Roman" panose="02020603050405020304" pitchFamily="18" charset="0"/>
              </a:rPr>
              <a:t>0</a:t>
            </a:r>
            <a:r>
              <a:rPr lang="en-US" sz="1400" dirty="0">
                <a:solidFill>
                  <a:schemeClr val="bg1"/>
                </a:solidFill>
                <a:latin typeface="Times New Roman" panose="02020603050405020304" pitchFamily="18" charset="0"/>
                <a:cs typeface="Times New Roman" panose="02020603050405020304" pitchFamily="18" charset="0"/>
              </a:rPr>
              <a:t>3</a:t>
            </a:r>
            <a:endParaRPr sz="1400" dirty="0">
              <a:solidFill>
                <a:schemeClr val="bg1"/>
              </a:solidFill>
              <a:latin typeface="Times New Roman" panose="02020603050405020304" pitchFamily="18" charset="0"/>
              <a:cs typeface="Times New Roman" panose="02020603050405020304" pitchFamily="18" charset="0"/>
            </a:endParaRPr>
          </a:p>
        </p:txBody>
      </p:sp>
      <p:sp>
        <p:nvSpPr>
          <p:cNvPr id="14" name="Freeform: Shape 52">
            <a:extLst>
              <a:ext uri="{FF2B5EF4-FFF2-40B4-BE49-F238E27FC236}">
                <a16:creationId xmlns:a16="http://schemas.microsoft.com/office/drawing/2014/main" id="{5ED899BD-C196-D7A5-E9B6-097D159AFC8C}"/>
              </a:ext>
            </a:extLst>
          </p:cNvPr>
          <p:cNvSpPr/>
          <p:nvPr/>
        </p:nvSpPr>
        <p:spPr>
          <a:xfrm>
            <a:off x="7986651" y="4868985"/>
            <a:ext cx="1518851" cy="1525245"/>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1"/>
          </a:solidFill>
          <a:ln w="12700">
            <a:miter lim="400000"/>
          </a:ln>
          <a:effectLst>
            <a:outerShdw blurRad="787400" dist="38100" dir="2700000" rotWithShape="0">
              <a:schemeClr val="accent1">
                <a:alpha val="15000"/>
              </a:scheme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15" name="Freeform: Shape 11">
            <a:extLst>
              <a:ext uri="{FF2B5EF4-FFF2-40B4-BE49-F238E27FC236}">
                <a16:creationId xmlns:a16="http://schemas.microsoft.com/office/drawing/2014/main" id="{6D59B125-EDDD-2A36-C022-59CD108E1E5E}"/>
              </a:ext>
            </a:extLst>
          </p:cNvPr>
          <p:cNvSpPr/>
          <p:nvPr/>
        </p:nvSpPr>
        <p:spPr>
          <a:xfrm>
            <a:off x="5030347" y="4933607"/>
            <a:ext cx="1573653" cy="1525245"/>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3">
              <a:hueOff val="-13733333"/>
              <a:satOff val="-62790"/>
              <a:lumOff val="8431"/>
            </a:schemeClr>
          </a:solidFill>
          <a:ln w="12700">
            <a:miter lim="400000"/>
          </a:ln>
          <a:effectLst>
            <a:outerShdw blurRad="952500" dist="38100" dir="3000000" rotWithShape="0">
              <a:srgbClr val="000000">
                <a:alpha val="10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18" name="Straight Connector 71">
            <a:extLst>
              <a:ext uri="{FF2B5EF4-FFF2-40B4-BE49-F238E27FC236}">
                <a16:creationId xmlns:a16="http://schemas.microsoft.com/office/drawing/2014/main" id="{1EAC1F4D-FFE3-8AD0-1199-CC2C9EC33F96}"/>
              </a:ext>
            </a:extLst>
          </p:cNvPr>
          <p:cNvSpPr/>
          <p:nvPr/>
        </p:nvSpPr>
        <p:spPr>
          <a:xfrm>
            <a:off x="6556045" y="5631607"/>
            <a:ext cx="1765342" cy="3015"/>
          </a:xfrm>
          <a:prstGeom prst="line">
            <a:avLst/>
          </a:prstGeom>
          <a:ln w="76200">
            <a:solidFill>
              <a:schemeClr val="accent1"/>
            </a:solidFill>
            <a:prstDash val="dash"/>
            <a:miter/>
          </a:ln>
        </p:spPr>
        <p:txBody>
          <a:bodyPr lIns="22860" rIns="22860"/>
          <a:lstStyle/>
          <a:p>
            <a:endParaRPr sz="900">
              <a:latin typeface="Times New Roman" panose="02020603050405020304" pitchFamily="18" charset="0"/>
              <a:cs typeface="Times New Roman" panose="02020603050405020304" pitchFamily="18" charset="0"/>
            </a:endParaRPr>
          </a:p>
        </p:txBody>
      </p:sp>
      <p:sp>
        <p:nvSpPr>
          <p:cNvPr id="22" name="TextBox 66">
            <a:extLst>
              <a:ext uri="{FF2B5EF4-FFF2-40B4-BE49-F238E27FC236}">
                <a16:creationId xmlns:a16="http://schemas.microsoft.com/office/drawing/2014/main" id="{B87CDAC7-2843-B965-7614-72EF38523FA6}"/>
              </a:ext>
            </a:extLst>
          </p:cNvPr>
          <p:cNvSpPr txBox="1"/>
          <p:nvPr/>
        </p:nvSpPr>
        <p:spPr>
          <a:xfrm>
            <a:off x="6556711" y="4522037"/>
            <a:ext cx="255662"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endParaRPr sz="1400" dirty="0">
              <a:latin typeface="Times New Roman" panose="02020603050405020304" pitchFamily="18" charset="0"/>
              <a:cs typeface="Times New Roman" panose="02020603050405020304" pitchFamily="18" charset="0"/>
            </a:endParaRPr>
          </a:p>
        </p:txBody>
      </p:sp>
      <p:sp>
        <p:nvSpPr>
          <p:cNvPr id="26" name="Freeform: Shape 9">
            <a:extLst>
              <a:ext uri="{FF2B5EF4-FFF2-40B4-BE49-F238E27FC236}">
                <a16:creationId xmlns:a16="http://schemas.microsoft.com/office/drawing/2014/main" id="{F58D4D6C-2A6F-20ED-398F-35980E267D2F}"/>
              </a:ext>
            </a:extLst>
          </p:cNvPr>
          <p:cNvSpPr/>
          <p:nvPr/>
        </p:nvSpPr>
        <p:spPr>
          <a:xfrm>
            <a:off x="6236172" y="4670439"/>
            <a:ext cx="419894" cy="419894"/>
          </a:xfrm>
          <a:prstGeom prst="ellipse">
            <a:avLst/>
          </a:prstGeom>
          <a:solidFill>
            <a:schemeClr val="accent3">
              <a:hueOff val="-13733333"/>
              <a:satOff val="-62790"/>
              <a:lumOff val="8431"/>
            </a:schemeClr>
          </a:solidFill>
          <a:ln w="12700">
            <a:solidFill>
              <a:schemeClr val="accent1"/>
            </a:solidFill>
            <a:miter/>
          </a:ln>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27" name="Freeform: Shape 9">
            <a:extLst>
              <a:ext uri="{FF2B5EF4-FFF2-40B4-BE49-F238E27FC236}">
                <a16:creationId xmlns:a16="http://schemas.microsoft.com/office/drawing/2014/main" id="{6B2320D6-DCB2-3537-1509-CD2111D03A6A}"/>
              </a:ext>
            </a:extLst>
          </p:cNvPr>
          <p:cNvSpPr/>
          <p:nvPr/>
        </p:nvSpPr>
        <p:spPr>
          <a:xfrm>
            <a:off x="9196200" y="4746462"/>
            <a:ext cx="419894" cy="419894"/>
          </a:xfrm>
          <a:prstGeom prst="ellipse">
            <a:avLst/>
          </a:prstGeom>
          <a:solidFill>
            <a:schemeClr val="accent3">
              <a:hueOff val="-13733333"/>
              <a:satOff val="-62790"/>
              <a:lumOff val="8431"/>
            </a:schemeClr>
          </a:solidFill>
          <a:ln w="12700">
            <a:solidFill>
              <a:schemeClr val="accent1"/>
            </a:solidFill>
            <a:miter/>
          </a:ln>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30" name="TextBox 66">
            <a:extLst>
              <a:ext uri="{FF2B5EF4-FFF2-40B4-BE49-F238E27FC236}">
                <a16:creationId xmlns:a16="http://schemas.microsoft.com/office/drawing/2014/main" id="{920592C6-22C0-CD51-1178-15C2ED868CC3}"/>
              </a:ext>
            </a:extLst>
          </p:cNvPr>
          <p:cNvSpPr txBox="1"/>
          <p:nvPr/>
        </p:nvSpPr>
        <p:spPr>
          <a:xfrm>
            <a:off x="6327131" y="4719070"/>
            <a:ext cx="255662"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r>
              <a:rPr lang="en-US" sz="1400" dirty="0">
                <a:solidFill>
                  <a:schemeClr val="bg1"/>
                </a:solidFill>
                <a:latin typeface="Times New Roman" panose="02020603050405020304" pitchFamily="18" charset="0"/>
                <a:cs typeface="Times New Roman" panose="02020603050405020304" pitchFamily="18" charset="0"/>
              </a:rPr>
              <a:t>05</a:t>
            </a:r>
            <a:endParaRPr sz="1400" dirty="0">
              <a:solidFill>
                <a:schemeClr val="bg1"/>
              </a:solidFill>
              <a:latin typeface="Times New Roman" panose="02020603050405020304" pitchFamily="18" charset="0"/>
              <a:cs typeface="Times New Roman" panose="02020603050405020304" pitchFamily="18" charset="0"/>
            </a:endParaRPr>
          </a:p>
        </p:txBody>
      </p:sp>
      <p:sp>
        <p:nvSpPr>
          <p:cNvPr id="31" name="TextBox 66">
            <a:extLst>
              <a:ext uri="{FF2B5EF4-FFF2-40B4-BE49-F238E27FC236}">
                <a16:creationId xmlns:a16="http://schemas.microsoft.com/office/drawing/2014/main" id="{A9A3458C-207B-7499-BAA3-84445F136B52}"/>
              </a:ext>
            </a:extLst>
          </p:cNvPr>
          <p:cNvSpPr txBox="1"/>
          <p:nvPr/>
        </p:nvSpPr>
        <p:spPr>
          <a:xfrm>
            <a:off x="9313109" y="4802521"/>
            <a:ext cx="255662"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r>
              <a:rPr lang="en-US" sz="1400" dirty="0">
                <a:solidFill>
                  <a:schemeClr val="bg1"/>
                </a:solidFill>
                <a:latin typeface="Times New Roman" panose="02020603050405020304" pitchFamily="18" charset="0"/>
                <a:cs typeface="Times New Roman" panose="02020603050405020304" pitchFamily="18" charset="0"/>
              </a:rPr>
              <a:t>04</a:t>
            </a:r>
            <a:endParaRPr sz="1400" dirty="0">
              <a:solidFill>
                <a:schemeClr val="bg1"/>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56FBAB3A-BE6C-2C91-81E5-32C69C89973A}"/>
              </a:ext>
            </a:extLst>
          </p:cNvPr>
          <p:cNvSpPr txBox="1"/>
          <p:nvPr/>
        </p:nvSpPr>
        <p:spPr>
          <a:xfrm>
            <a:off x="1962482" y="2857393"/>
            <a:ext cx="1224665" cy="6617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defTabSz="228600" hangingPunct="0"/>
            <a:r>
              <a:rPr lang="en-US" sz="2000" dirty="0">
                <a:solidFill>
                  <a:srgbClr val="000000"/>
                </a:solidFill>
                <a:latin typeface="Times New Roman" panose="02020603050405020304" pitchFamily="18" charset="0"/>
                <a:cs typeface="Times New Roman" panose="02020603050405020304" pitchFamily="18" charset="0"/>
                <a:sym typeface="Arial"/>
              </a:rPr>
              <a:t>Web Scrapping</a:t>
            </a:r>
            <a:endParaRPr lang="en-IN" sz="2000" dirty="0">
              <a:solidFill>
                <a:srgbClr val="000000"/>
              </a:solidFill>
              <a:latin typeface="Times New Roman" panose="02020603050405020304" pitchFamily="18" charset="0"/>
              <a:cs typeface="Times New Roman" panose="02020603050405020304" pitchFamily="18" charset="0"/>
              <a:sym typeface="Arial"/>
            </a:endParaRPr>
          </a:p>
        </p:txBody>
      </p:sp>
      <p:sp>
        <p:nvSpPr>
          <p:cNvPr id="34" name="TextBox 33">
            <a:extLst>
              <a:ext uri="{FF2B5EF4-FFF2-40B4-BE49-F238E27FC236}">
                <a16:creationId xmlns:a16="http://schemas.microsoft.com/office/drawing/2014/main" id="{3DF3DE34-B70C-1F8E-796C-CB846AF46FA3}"/>
              </a:ext>
            </a:extLst>
          </p:cNvPr>
          <p:cNvSpPr txBox="1"/>
          <p:nvPr/>
        </p:nvSpPr>
        <p:spPr>
          <a:xfrm>
            <a:off x="8211616" y="3065899"/>
            <a:ext cx="1257494" cy="3539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defTabSz="228600" hangingPunct="0"/>
            <a:r>
              <a:rPr lang="en-US" sz="2000" dirty="0">
                <a:solidFill>
                  <a:srgbClr val="000000"/>
                </a:solidFill>
                <a:latin typeface="Times New Roman" panose="02020603050405020304" pitchFamily="18" charset="0"/>
                <a:cs typeface="Times New Roman" panose="02020603050405020304" pitchFamily="18" charset="0"/>
                <a:sym typeface="Arial"/>
              </a:rPr>
              <a:t>Database</a:t>
            </a:r>
            <a:endParaRPr lang="en-IN" sz="2000" dirty="0">
              <a:solidFill>
                <a:srgbClr val="000000"/>
              </a:solidFill>
              <a:latin typeface="Times New Roman" panose="02020603050405020304" pitchFamily="18" charset="0"/>
              <a:cs typeface="Times New Roman" panose="02020603050405020304" pitchFamily="18" charset="0"/>
              <a:sym typeface="Arial"/>
            </a:endParaRPr>
          </a:p>
        </p:txBody>
      </p:sp>
      <p:sp>
        <p:nvSpPr>
          <p:cNvPr id="35" name="TextBox 34">
            <a:extLst>
              <a:ext uri="{FF2B5EF4-FFF2-40B4-BE49-F238E27FC236}">
                <a16:creationId xmlns:a16="http://schemas.microsoft.com/office/drawing/2014/main" id="{90C2BA34-9481-E31F-031F-913C3A8F1BDE}"/>
              </a:ext>
            </a:extLst>
          </p:cNvPr>
          <p:cNvSpPr txBox="1"/>
          <p:nvPr/>
        </p:nvSpPr>
        <p:spPr>
          <a:xfrm>
            <a:off x="4988429" y="2912011"/>
            <a:ext cx="1371478" cy="6617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defTabSz="228600" hangingPunct="0"/>
            <a:r>
              <a:rPr lang="en-US" sz="2000" dirty="0">
                <a:solidFill>
                  <a:srgbClr val="000000"/>
                </a:solidFill>
                <a:latin typeface="Times New Roman" panose="02020603050405020304" pitchFamily="18" charset="0"/>
                <a:cs typeface="Times New Roman" panose="02020603050405020304" pitchFamily="18" charset="0"/>
                <a:sym typeface="Arial"/>
              </a:rPr>
              <a:t>Data Pre-Processing</a:t>
            </a:r>
            <a:endParaRPr lang="en-IN" sz="2000" dirty="0">
              <a:solidFill>
                <a:srgbClr val="000000"/>
              </a:solidFill>
              <a:latin typeface="Times New Roman" panose="02020603050405020304" pitchFamily="18" charset="0"/>
              <a:cs typeface="Times New Roman" panose="02020603050405020304" pitchFamily="18" charset="0"/>
              <a:sym typeface="Arial"/>
            </a:endParaRPr>
          </a:p>
        </p:txBody>
      </p:sp>
      <p:sp>
        <p:nvSpPr>
          <p:cNvPr id="38" name="TextBox 37">
            <a:extLst>
              <a:ext uri="{FF2B5EF4-FFF2-40B4-BE49-F238E27FC236}">
                <a16:creationId xmlns:a16="http://schemas.microsoft.com/office/drawing/2014/main" id="{AF075912-05C1-8A16-2776-76A9A1A70869}"/>
              </a:ext>
            </a:extLst>
          </p:cNvPr>
          <p:cNvSpPr txBox="1"/>
          <p:nvPr/>
        </p:nvSpPr>
        <p:spPr>
          <a:xfrm>
            <a:off x="5089133" y="5442767"/>
            <a:ext cx="1437456"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defTabSz="228600" hangingPunct="0"/>
            <a:r>
              <a:rPr lang="en-US" sz="1600" dirty="0">
                <a:solidFill>
                  <a:srgbClr val="000000"/>
                </a:solidFill>
                <a:latin typeface="Times New Roman" panose="02020603050405020304" pitchFamily="18" charset="0"/>
                <a:cs typeface="Times New Roman" panose="02020603050405020304" pitchFamily="18" charset="0"/>
                <a:sym typeface="Arial"/>
              </a:rPr>
              <a:t>Recommending</a:t>
            </a:r>
            <a:endParaRPr lang="en-IN" sz="1600" dirty="0">
              <a:solidFill>
                <a:srgbClr val="000000"/>
              </a:solidFill>
              <a:latin typeface="Times New Roman" panose="02020603050405020304" pitchFamily="18" charset="0"/>
              <a:cs typeface="Times New Roman" panose="02020603050405020304" pitchFamily="18" charset="0"/>
              <a:sym typeface="Arial"/>
            </a:endParaRPr>
          </a:p>
        </p:txBody>
      </p:sp>
      <p:sp>
        <p:nvSpPr>
          <p:cNvPr id="39" name="TextBox 38">
            <a:extLst>
              <a:ext uri="{FF2B5EF4-FFF2-40B4-BE49-F238E27FC236}">
                <a16:creationId xmlns:a16="http://schemas.microsoft.com/office/drawing/2014/main" id="{76DEB24B-E575-40DC-1EAB-D82A2CA293E5}"/>
              </a:ext>
            </a:extLst>
          </p:cNvPr>
          <p:cNvSpPr txBox="1"/>
          <p:nvPr/>
        </p:nvSpPr>
        <p:spPr>
          <a:xfrm>
            <a:off x="8033886" y="5288879"/>
            <a:ext cx="1466912" cy="6617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defTabSz="228600" hangingPunct="0"/>
            <a:r>
              <a:rPr lang="en-US" sz="2000" dirty="0">
                <a:solidFill>
                  <a:srgbClr val="000000"/>
                </a:solidFill>
                <a:latin typeface="Times New Roman" panose="02020603050405020304" pitchFamily="18" charset="0"/>
                <a:cs typeface="Times New Roman" panose="02020603050405020304" pitchFamily="18" charset="0"/>
                <a:sym typeface="Arial"/>
              </a:rPr>
              <a:t>Comparing &amp;</a:t>
            </a:r>
          </a:p>
          <a:p>
            <a:pPr defTabSz="228600" hangingPunct="0"/>
            <a:r>
              <a:rPr lang="en-US" sz="2000" dirty="0">
                <a:solidFill>
                  <a:srgbClr val="000000"/>
                </a:solidFill>
                <a:latin typeface="Times New Roman" panose="02020603050405020304" pitchFamily="18" charset="0"/>
                <a:cs typeface="Times New Roman" panose="02020603050405020304" pitchFamily="18" charset="0"/>
                <a:sym typeface="Arial"/>
              </a:rPr>
              <a:t>Analyzing</a:t>
            </a:r>
            <a:endParaRPr lang="en-IN" sz="2000" dirty="0">
              <a:solidFill>
                <a:srgbClr val="000000"/>
              </a:solidFill>
              <a:latin typeface="Times New Roman" panose="02020603050405020304" pitchFamily="18" charset="0"/>
              <a:cs typeface="Times New Roman" panose="02020603050405020304" pitchFamily="18" charset="0"/>
              <a:sym typeface="Arial"/>
            </a:endParaRPr>
          </a:p>
        </p:txBody>
      </p:sp>
      <p:sp>
        <p:nvSpPr>
          <p:cNvPr id="9" name="Straight Connector 71">
            <a:extLst>
              <a:ext uri="{FF2B5EF4-FFF2-40B4-BE49-F238E27FC236}">
                <a16:creationId xmlns:a16="http://schemas.microsoft.com/office/drawing/2014/main" id="{39371706-0882-CD3E-CEBA-B3CCBE5773AA}"/>
              </a:ext>
            </a:extLst>
          </p:cNvPr>
          <p:cNvSpPr/>
          <p:nvPr/>
        </p:nvSpPr>
        <p:spPr>
          <a:xfrm>
            <a:off x="8826003" y="4039306"/>
            <a:ext cx="3038" cy="894301"/>
          </a:xfrm>
          <a:prstGeom prst="line">
            <a:avLst/>
          </a:prstGeom>
          <a:ln w="76200">
            <a:solidFill>
              <a:schemeClr val="accent1"/>
            </a:solidFill>
            <a:prstDash val="dash"/>
            <a:miter/>
          </a:ln>
        </p:spPr>
        <p:txBody>
          <a:bodyPr lIns="22860" rIns="22860"/>
          <a:lstStyle/>
          <a:p>
            <a:endParaRPr sz="90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2161</TotalTime>
  <Words>2165</Words>
  <Application>Microsoft Office PowerPoint</Application>
  <PresentationFormat>Widescreen</PresentationFormat>
  <Paragraphs>272</Paragraphs>
  <Slides>27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Calibri Light</vt:lpstr>
      <vt:lpstr>Cambria</vt:lpstr>
      <vt:lpstr>Century Gothic</vt:lpstr>
      <vt:lpstr>Times New Roman</vt:lpstr>
      <vt:lpstr>Wingdings</vt:lpstr>
      <vt:lpstr>Wingdings 3</vt:lpstr>
      <vt:lpstr>Ion Boardroom</vt:lpstr>
      <vt:lpstr>Office Theme</vt:lpstr>
      <vt:lpstr>PowerPoint Presentation</vt:lpstr>
      <vt:lpstr>ABSTRACT:</vt:lpstr>
      <vt:lpstr>INTRODUCTION</vt:lpstr>
      <vt:lpstr>WHAT IS WEB SCRAPPING ?</vt:lpstr>
      <vt:lpstr>Benefits of Web Mining: </vt:lpstr>
      <vt:lpstr>CONTEXT &amp; PROBLEM STATEMENT</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PRICE COMPARISON TOOL USING DATA MINING</dc:title>
  <dc:creator>player_023@hotmail.com</dc:creator>
  <cp:lastModifiedBy>player_023@hotmail.com</cp:lastModifiedBy>
  <cp:revision>102</cp:revision>
  <dcterms:created xsi:type="dcterms:W3CDTF">2022-11-14T11:25:24Z</dcterms:created>
  <dcterms:modified xsi:type="dcterms:W3CDTF">2023-02-10T05:41:20Z</dcterms:modified>
</cp:coreProperties>
</file>