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D71A6-3220-45B7-B310-52B1E2470C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EE492D-19B6-4E28-8BAE-CF51C3A590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F003B7-0031-4439-9640-61268F760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11/5/2020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FB1CBA-6A65-4780-930B-172FB8657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424ADF-E156-4877-8A3B-75AB7CDDB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839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F3C52-FD24-4446-9A2B-BEC08B8B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745F5B-9D06-4C6E-8FF7-8A7D7D2A3F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5A5F84-DA76-422C-A476-763A83F44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23AAB9-380B-415B-A22E-21A2BA25A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272ECA-6D9F-4494-B453-42029C58B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171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6E072A-CF08-477C-A0B9-4A323CC2C1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B165F3-54A9-48ED-AF7D-CD08915265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91E238-2FFF-453B-851E-B665E5302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8BFD50-2104-49F3-9328-4C09A3F6C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213F06-CEA3-46E4-849B-3F7F8B63B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513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7C124-33B0-4063-BA49-1C5A8878B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6299FE-42AD-4CCC-BAB6-A9AADC42D0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959FB-A174-4CE0-B7F5-3978A24F0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878EA5-AB31-4023-9980-7BE1162C1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F47BD9-4523-47C3-9BAA-ACB8986D1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281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E5204-F6F0-42B5-981E-4A24FBE91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447494-E74A-4539-9BDF-11A59C820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26ED8E-595D-4768-AE85-46443426E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5A93F0-4F5A-4D56-8E36-0352CF7C8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9C397-3020-4341-9641-21E5FDC81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474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94934-0983-49B6-BA8A-AC70CD661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60432C-8BCF-43C4-A0EA-9C4D72BBEA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F6E5EA-BDB8-4564-BE14-129DB63690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8C5B40-8317-44FD-98D6-A3DDDDC39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42459E-12AE-4B87-B7C3-42B00A39C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C376E9-720D-4266-9556-FDD7EB751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808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7E1E2-F9B7-41E1-9ABC-106A4C5AF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A09581-BC85-4DAC-95C8-3CDD41E8D3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1480C2-1999-492D-A078-8C542850D2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4AB432-5436-4E44-A8F8-8263E19DFE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3051C4-D238-47DE-BAE8-924328DEA1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EC6C71-E52F-4505-9C18-B993A3073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9B9164-54A9-47DA-BB75-86EA83453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696F26-C355-47E6-B586-90CD167F6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958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5150F-8D1D-41A7-AB91-76187EEC9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950086-ABC2-48D4-AD75-87E4089B9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C6AF03-C395-4736-AC8C-777F2866E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104263-4AB2-44B8-8AA4-DA63A67F5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134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8B6568-00E7-4483-99BF-ABC754825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5A9B23-FC82-4269-923C-7EC1AD593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16456D-5603-4301-BCA5-823AA5CB1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336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F2191-A8E6-442A-9A61-3109081E1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E24C9E-502F-4313-876C-570E8E088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87D26C-DBDA-4B76-954B-55C87A8D6D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086F56-4039-4D75-8DEB-81B96F9B1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11/5/2020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5E7630-FD13-401F-9800-823A579FA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A1E943-8B45-4E2A-BC86-A646B743D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644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DAEFA-9DC2-4DDF-A5B4-B25C65198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E749E7-6951-4A13-A732-7E708B12F0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B145FB-5F4A-469A-AE4D-D66C9F7D35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D572D5-2D76-49D7-8D2A-51A40946E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81AA9F-4ED4-4971-9BF4-75A5930E8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4B4CE0-0BE1-412F-9D0A-BB7DC175A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157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668311-5DA7-4940-ABD2-D108ED9B6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F4F2C0-D716-403E-9F9A-AE6340AC05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62F96E-AEC5-4188-87BE-F7028EFF7A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62FB40-36D2-468A-A2EE-3BD31CBD81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29A88F-8FA6-4422-BE0E-397675B2DD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680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C9B4551-6627-4025-B65C-4F34150657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958" b="2087"/>
          <a:stretch/>
        </p:blipFill>
        <p:spPr>
          <a:xfrm>
            <a:off x="20" y="-85715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8DAAB15-5C2D-4BCB-BB1D-C560779C48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4553" y="4362450"/>
            <a:ext cx="3586422" cy="1117078"/>
          </a:xfrm>
        </p:spPr>
        <p:txBody>
          <a:bodyPr>
            <a:normAutofit/>
          </a:bodyPr>
          <a:lstStyle/>
          <a:p>
            <a:r>
              <a:rPr lang="en-IN" sz="7200" b="1" dirty="0"/>
              <a:t>Generics</a:t>
            </a:r>
          </a:p>
        </p:txBody>
      </p:sp>
    </p:spTree>
    <p:extLst>
      <p:ext uri="{BB962C8B-B14F-4D97-AF65-F5344CB8AC3E}">
        <p14:creationId xmlns:p14="http://schemas.microsoft.com/office/powerpoint/2010/main" val="5192839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65CD6-6D00-450B-804E-15E756092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2726"/>
            <a:ext cx="10515600" cy="711200"/>
          </a:xfrm>
        </p:spPr>
        <p:txBody>
          <a:bodyPr/>
          <a:lstStyle/>
          <a:p>
            <a:r>
              <a:rPr lang="en-IN" dirty="0" err="1">
                <a:latin typeface="NewBaskervilleStd-Roman"/>
              </a:rPr>
              <a:t>Contd</a:t>
            </a:r>
            <a:r>
              <a:rPr lang="en-IN" dirty="0">
                <a:latin typeface="NewBaskervilleStd-Roman"/>
              </a:rPr>
              <a:t>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FD4C4-AA2D-4E84-AE32-3441DF2596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8700"/>
            <a:ext cx="10515600" cy="5148263"/>
          </a:xfrm>
        </p:spPr>
        <p:txBody>
          <a:bodyPr>
            <a:normAutofit fontScale="92500" lnSpcReduction="10000"/>
          </a:bodyPr>
          <a:lstStyle/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800" b="0" i="0" u="none" strike="noStrike" baseline="0" dirty="0">
                <a:latin typeface="CourierStd"/>
              </a:rPr>
              <a:t>class </a:t>
            </a:r>
            <a:r>
              <a:rPr lang="en-IN" sz="1800" b="0" i="0" u="none" strike="noStrike" baseline="0" dirty="0" err="1">
                <a:latin typeface="CourierStd"/>
              </a:rPr>
              <a:t>NonGenDemo</a:t>
            </a:r>
            <a:r>
              <a:rPr lang="en-IN" sz="1800" b="0" i="0" u="none" strike="noStrike" baseline="0" dirty="0">
                <a:latin typeface="CourierStd"/>
              </a:rPr>
              <a:t> 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800" b="0" i="0" u="none" strike="noStrike" baseline="0" dirty="0">
                <a:latin typeface="CourierStd"/>
              </a:rPr>
              <a:t>{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0" i="0" u="none" strike="noStrike" baseline="0" dirty="0">
                <a:latin typeface="CourierStd"/>
              </a:rPr>
              <a:t>   public static void main(String </a:t>
            </a:r>
            <a:r>
              <a:rPr lang="en-US" sz="1800" b="0" i="0" u="none" strike="noStrike" baseline="0" dirty="0" err="1">
                <a:latin typeface="CourierStd"/>
              </a:rPr>
              <a:t>args</a:t>
            </a:r>
            <a:r>
              <a:rPr lang="en-US" sz="1800" b="0" i="0" u="none" strike="noStrike" baseline="0" dirty="0">
                <a:latin typeface="CourierStd"/>
              </a:rPr>
              <a:t>[])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CourierStd"/>
              </a:rPr>
              <a:t>  </a:t>
            </a:r>
            <a:r>
              <a:rPr lang="en-US" sz="1800" b="0" i="0" u="none" strike="noStrike" baseline="0" dirty="0">
                <a:latin typeface="CourierStd"/>
              </a:rPr>
              <a:t> {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800" b="0" i="0" u="none" strike="noStrike" baseline="0" dirty="0">
                <a:latin typeface="CourierStd"/>
              </a:rPr>
              <a:t>       </a:t>
            </a:r>
            <a:r>
              <a:rPr lang="en-IN" sz="1800" b="0" i="0" u="none" strike="noStrike" baseline="0" dirty="0" err="1">
                <a:latin typeface="CourierStd"/>
              </a:rPr>
              <a:t>NonGen</a:t>
            </a:r>
            <a:r>
              <a:rPr lang="en-IN" sz="1800" b="0" i="0" u="none" strike="noStrike" baseline="0" dirty="0">
                <a:latin typeface="CourierStd"/>
              </a:rPr>
              <a:t> </a:t>
            </a:r>
            <a:r>
              <a:rPr lang="en-IN" sz="1800" b="0" i="0" u="none" strike="noStrike" baseline="0" dirty="0" err="1">
                <a:latin typeface="CourierStd"/>
              </a:rPr>
              <a:t>iOb</a:t>
            </a:r>
            <a:r>
              <a:rPr lang="en-IN" sz="1800" b="0" i="0" u="none" strike="noStrike" baseline="0" dirty="0">
                <a:latin typeface="CourierStd"/>
              </a:rPr>
              <a:t>;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800" b="0" i="0" u="none" strike="noStrike" baseline="0" dirty="0">
                <a:latin typeface="CourierStd"/>
              </a:rPr>
              <a:t>       </a:t>
            </a:r>
            <a:r>
              <a:rPr lang="en-IN" sz="1800" b="0" i="0" u="none" strike="noStrike" baseline="0" dirty="0" err="1">
                <a:latin typeface="CourierStd"/>
              </a:rPr>
              <a:t>iOb</a:t>
            </a:r>
            <a:r>
              <a:rPr lang="en-IN" sz="1800" b="0" i="0" u="none" strike="noStrike" baseline="0" dirty="0">
                <a:latin typeface="CourierStd"/>
              </a:rPr>
              <a:t> = new </a:t>
            </a:r>
            <a:r>
              <a:rPr lang="en-IN" sz="1800" b="0" i="0" u="none" strike="noStrike" baseline="0" dirty="0" err="1">
                <a:latin typeface="CourierStd"/>
              </a:rPr>
              <a:t>NonGen</a:t>
            </a:r>
            <a:r>
              <a:rPr lang="en-IN" sz="1800" b="0" i="0" u="none" strike="noStrike" baseline="0" dirty="0">
                <a:latin typeface="CourierStd"/>
              </a:rPr>
              <a:t>(56);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800" b="0" i="0" u="none" strike="noStrike" baseline="0" dirty="0">
                <a:latin typeface="CourierStd"/>
              </a:rPr>
              <a:t>       </a:t>
            </a:r>
            <a:r>
              <a:rPr lang="en-IN" sz="1800" b="0" i="0" u="none" strike="noStrike" baseline="0" dirty="0" err="1">
                <a:latin typeface="CourierStd"/>
              </a:rPr>
              <a:t>iOb.showType</a:t>
            </a:r>
            <a:r>
              <a:rPr lang="en-IN" sz="1800" b="0" i="0" u="none" strike="noStrike" baseline="0" dirty="0">
                <a:latin typeface="CourierStd"/>
              </a:rPr>
              <a:t>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0" i="0" u="none" strike="noStrike" baseline="0" dirty="0">
                <a:latin typeface="CourierStd"/>
              </a:rPr>
              <a:t>       </a:t>
            </a:r>
            <a:r>
              <a:rPr lang="sv-SE" sz="1800" b="0" i="0" u="none" strike="noStrike" baseline="0" dirty="0">
                <a:latin typeface="CourierStd"/>
              </a:rPr>
              <a:t>int v = (Integer) iOb.getob(); //</a:t>
            </a:r>
            <a:r>
              <a:rPr lang="en-US" sz="1800" b="0" i="0" u="none" strike="noStrike" baseline="0" dirty="0">
                <a:latin typeface="CourierStd"/>
              </a:rPr>
              <a:t>This time, a cast is necessary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0" i="0" u="none" strike="noStrike" baseline="0" dirty="0">
                <a:latin typeface="CourierStd"/>
              </a:rPr>
              <a:t>       </a:t>
            </a:r>
            <a:r>
              <a:rPr lang="en-US" sz="1800" b="0" i="0" u="none" strike="noStrike" baseline="0" dirty="0" err="1">
                <a:latin typeface="CourierStd"/>
              </a:rPr>
              <a:t>System.out.println</a:t>
            </a:r>
            <a:r>
              <a:rPr lang="en-US" sz="1800" b="0" i="0" u="none" strike="noStrike" baseline="0" dirty="0">
                <a:latin typeface="CourierStd"/>
              </a:rPr>
              <a:t>("value: " + v);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800" dirty="0">
                <a:latin typeface="CourierStd"/>
              </a:rPr>
              <a:t>       </a:t>
            </a:r>
            <a:r>
              <a:rPr lang="en-IN" sz="1800" dirty="0" err="1">
                <a:latin typeface="CourierStd"/>
              </a:rPr>
              <a:t>NonGen</a:t>
            </a:r>
            <a:r>
              <a:rPr lang="en-IN" sz="1800" dirty="0">
                <a:latin typeface="CourierStd"/>
              </a:rPr>
              <a:t> </a:t>
            </a:r>
            <a:r>
              <a:rPr lang="en-IN" sz="1800" dirty="0" err="1">
                <a:latin typeface="CourierStd"/>
              </a:rPr>
              <a:t>strOb</a:t>
            </a:r>
            <a:r>
              <a:rPr lang="en-IN" sz="1800" dirty="0">
                <a:latin typeface="CourierStd"/>
              </a:rPr>
              <a:t> = new </a:t>
            </a:r>
            <a:r>
              <a:rPr lang="en-IN" sz="1800" dirty="0" err="1">
                <a:latin typeface="CourierStd"/>
              </a:rPr>
              <a:t>NonGen</a:t>
            </a:r>
            <a:r>
              <a:rPr lang="en-IN" sz="1800" dirty="0">
                <a:latin typeface="CourierStd"/>
              </a:rPr>
              <a:t>("Non-Generics Test");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800" dirty="0">
                <a:latin typeface="CourierStd"/>
              </a:rPr>
              <a:t>       </a:t>
            </a:r>
            <a:r>
              <a:rPr lang="en-IN" sz="1800" dirty="0" err="1">
                <a:latin typeface="CourierStd"/>
              </a:rPr>
              <a:t>strOb.showType</a:t>
            </a:r>
            <a:r>
              <a:rPr lang="en-IN" sz="1800" dirty="0">
                <a:latin typeface="CourierStd"/>
              </a:rPr>
              <a:t>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800" dirty="0">
                <a:latin typeface="CourierStd"/>
              </a:rPr>
              <a:t>       String str = (String) </a:t>
            </a:r>
            <a:r>
              <a:rPr lang="en-IN" sz="1800" dirty="0" err="1">
                <a:latin typeface="CourierStd"/>
              </a:rPr>
              <a:t>strOb.getob</a:t>
            </a:r>
            <a:r>
              <a:rPr lang="en-IN" sz="1800" dirty="0">
                <a:latin typeface="CourierStd"/>
              </a:rPr>
              <a:t>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800" dirty="0">
                <a:latin typeface="CourierStd"/>
              </a:rPr>
              <a:t>       </a:t>
            </a:r>
            <a:r>
              <a:rPr lang="en-IN" sz="1800" dirty="0" err="1">
                <a:latin typeface="CourierStd"/>
              </a:rPr>
              <a:t>System.out.println</a:t>
            </a:r>
            <a:r>
              <a:rPr lang="en-IN" sz="1800" dirty="0">
                <a:latin typeface="CourierStd"/>
              </a:rPr>
              <a:t>("value: " + str);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800" dirty="0">
                <a:latin typeface="CourierStd"/>
              </a:rPr>
              <a:t>       </a:t>
            </a:r>
            <a:r>
              <a:rPr lang="en-IN" sz="1800" dirty="0" err="1">
                <a:latin typeface="CourierStd"/>
              </a:rPr>
              <a:t>iOb</a:t>
            </a:r>
            <a:r>
              <a:rPr lang="en-IN" sz="1800" dirty="0">
                <a:latin typeface="CourierStd"/>
              </a:rPr>
              <a:t> = </a:t>
            </a:r>
            <a:r>
              <a:rPr lang="en-IN" sz="1800" dirty="0" err="1">
                <a:latin typeface="CourierStd"/>
              </a:rPr>
              <a:t>strOb</a:t>
            </a:r>
            <a:r>
              <a:rPr lang="en-IN" sz="1800" dirty="0">
                <a:latin typeface="CourierStd"/>
              </a:rPr>
              <a:t>; </a:t>
            </a:r>
            <a:r>
              <a:rPr lang="en-US" sz="1800" dirty="0">
                <a:latin typeface="CourierStd"/>
              </a:rPr>
              <a:t>// This compiles, but is conceptually wrong!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CourierStd"/>
              </a:rPr>
              <a:t>       v = (Integer)</a:t>
            </a:r>
            <a:r>
              <a:rPr lang="en-US" sz="1800" dirty="0" err="1">
                <a:latin typeface="CourierStd"/>
              </a:rPr>
              <a:t>iOb.getob</a:t>
            </a:r>
            <a:r>
              <a:rPr lang="en-US" sz="1800" dirty="0">
                <a:latin typeface="CourierStd"/>
              </a:rPr>
              <a:t>(); // run-time error!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800" dirty="0">
                <a:latin typeface="CourierStd"/>
              </a:rPr>
              <a:t>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800" dirty="0">
                <a:latin typeface="CourierStd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729156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D3531-5BC5-42EE-8D1D-D944FB41C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i="0" u="none" strike="noStrike" baseline="0" dirty="0">
                <a:latin typeface="DINMittelEFOP-Bold"/>
              </a:rPr>
              <a:t>Generic Class with Two Type Parameters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238D31-AC12-47CB-A759-3010407BF8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400" b="0" i="0" u="none" strike="noStrike" baseline="0" dirty="0">
                <a:latin typeface="NewBaskervilleStd-Roman"/>
              </a:rPr>
              <a:t>can declare more than one type parameter in a generic type</a:t>
            </a:r>
          </a:p>
          <a:p>
            <a:pPr algn="l"/>
            <a:r>
              <a:rPr lang="en-US" sz="2400" b="0" i="0" u="none" strike="noStrike" baseline="0" dirty="0">
                <a:latin typeface="NewBaskervilleStd-Roman"/>
              </a:rPr>
              <a:t>To specify two or more type parameters, simply use a comma-separated list</a:t>
            </a:r>
          </a:p>
          <a:p>
            <a:pPr marL="0" indent="0" algn="l">
              <a:buNone/>
            </a:pPr>
            <a:endParaRPr lang="en-US" sz="2400" b="0" i="0" u="none" strike="noStrike" baseline="0" dirty="0">
              <a:latin typeface="NewBaskervilleStd-Roman"/>
            </a:endParaRPr>
          </a:p>
          <a:p>
            <a:pPr marL="0" indent="0" algn="l">
              <a:buNone/>
            </a:pPr>
            <a:r>
              <a:rPr lang="en-US" sz="2400" b="1" i="0" u="none" strike="noStrike" baseline="0" dirty="0">
                <a:latin typeface="NewBaskervilleStd-Roman"/>
              </a:rPr>
              <a:t>The General Form of a Generic Class</a:t>
            </a:r>
          </a:p>
          <a:p>
            <a:pPr algn="l"/>
            <a:r>
              <a:rPr lang="en-US" sz="2400" dirty="0">
                <a:latin typeface="NewBaskervilleStd-Roman"/>
              </a:rPr>
              <a:t>S</a:t>
            </a:r>
            <a:r>
              <a:rPr lang="en-US" sz="2400" b="0" i="0" u="none" strike="noStrike" baseline="0" dirty="0">
                <a:latin typeface="NewBaskervilleStd-Roman"/>
              </a:rPr>
              <a:t>yntax for declaring a generic class:</a:t>
            </a:r>
          </a:p>
          <a:p>
            <a:pPr marL="457200" lvl="1" indent="0">
              <a:buNone/>
            </a:pPr>
            <a:r>
              <a:rPr lang="en-IN" sz="2000" b="0" i="1" u="none" strike="noStrike" baseline="0" dirty="0">
                <a:solidFill>
                  <a:srgbClr val="FF0000"/>
                </a:solidFill>
                <a:latin typeface="NewBaskervilleStd-Roman"/>
              </a:rPr>
              <a:t>class class-name&lt;type-param-list &gt; { // …</a:t>
            </a:r>
          </a:p>
          <a:p>
            <a:pPr algn="l"/>
            <a:r>
              <a:rPr lang="en-US" sz="2400" b="0" i="0" u="none" strike="noStrike" baseline="0" dirty="0">
                <a:latin typeface="NewBaskervilleStd-Roman"/>
              </a:rPr>
              <a:t>Here is the full syntax for declaring a reference to a generic class and instance creation:</a:t>
            </a:r>
          </a:p>
          <a:p>
            <a:pPr marL="457200" lvl="1" indent="0">
              <a:buNone/>
            </a:pPr>
            <a:r>
              <a:rPr lang="en-IN" sz="2000" b="0" u="none" strike="noStrike" baseline="0" dirty="0">
                <a:solidFill>
                  <a:srgbClr val="FF0000"/>
                </a:solidFill>
                <a:latin typeface="NewBaskervilleStd-Roman"/>
              </a:rPr>
              <a:t>class-name&lt;type-</a:t>
            </a:r>
            <a:r>
              <a:rPr lang="en-IN" sz="2000" b="0" u="none" strike="noStrike" baseline="0" dirty="0" err="1">
                <a:solidFill>
                  <a:srgbClr val="FF0000"/>
                </a:solidFill>
                <a:latin typeface="NewBaskervilleStd-Roman"/>
              </a:rPr>
              <a:t>arg</a:t>
            </a:r>
            <a:r>
              <a:rPr lang="en-IN" sz="2000" b="0" u="none" strike="noStrike" baseline="0" dirty="0">
                <a:solidFill>
                  <a:srgbClr val="FF0000"/>
                </a:solidFill>
                <a:latin typeface="NewBaskervilleStd-Roman"/>
              </a:rPr>
              <a:t>-list &gt; var-name =  new class-name&lt;type-</a:t>
            </a:r>
            <a:r>
              <a:rPr lang="en-IN" sz="2000" b="0" u="none" strike="noStrike" baseline="0" dirty="0" err="1">
                <a:solidFill>
                  <a:srgbClr val="FF0000"/>
                </a:solidFill>
                <a:latin typeface="NewBaskervilleStd-Roman"/>
              </a:rPr>
              <a:t>arg</a:t>
            </a:r>
            <a:r>
              <a:rPr lang="en-IN" sz="2000" b="0" u="none" strike="noStrike" baseline="0" dirty="0">
                <a:solidFill>
                  <a:srgbClr val="FF0000"/>
                </a:solidFill>
                <a:latin typeface="NewBaskervilleStd-Roman"/>
              </a:rPr>
              <a:t>-list &gt;(cons-</a:t>
            </a:r>
            <a:r>
              <a:rPr lang="en-IN" sz="2000" b="0" u="none" strike="noStrike" baseline="0" dirty="0" err="1">
                <a:solidFill>
                  <a:srgbClr val="FF0000"/>
                </a:solidFill>
                <a:latin typeface="NewBaskervilleStd-Roman"/>
              </a:rPr>
              <a:t>arg</a:t>
            </a:r>
            <a:r>
              <a:rPr lang="en-IN" sz="2000" b="0" u="none" strike="noStrike" baseline="0" dirty="0">
                <a:solidFill>
                  <a:srgbClr val="FF0000"/>
                </a:solidFill>
                <a:latin typeface="NewBaskervilleStd-Roman"/>
              </a:rPr>
              <a:t>-list);</a:t>
            </a:r>
            <a:endParaRPr lang="en-IN" sz="2000" dirty="0">
              <a:solidFill>
                <a:srgbClr val="FF0000"/>
              </a:solidFill>
              <a:latin typeface="NewBaskervilleStd-Roman"/>
            </a:endParaRPr>
          </a:p>
        </p:txBody>
      </p:sp>
    </p:spTree>
    <p:extLst>
      <p:ext uri="{BB962C8B-B14F-4D97-AF65-F5344CB8AC3E}">
        <p14:creationId xmlns:p14="http://schemas.microsoft.com/office/powerpoint/2010/main" val="41575468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F01A0-DF72-43BA-B353-7D2C0B859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2339"/>
          </a:xfrm>
        </p:spPr>
        <p:txBody>
          <a:bodyPr/>
          <a:lstStyle/>
          <a:p>
            <a:r>
              <a:rPr lang="en-IN" sz="4400" b="1" i="0" u="none" strike="noStrike" baseline="0" dirty="0">
                <a:latin typeface="DINMittelEFOP-Bold"/>
              </a:rPr>
              <a:t>Bounded Types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24DCC3-0F4C-4F23-B0BD-62A90BD211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7464"/>
            <a:ext cx="10515600" cy="5049499"/>
          </a:xfrm>
        </p:spPr>
        <p:txBody>
          <a:bodyPr>
            <a:normAutofit/>
          </a:bodyPr>
          <a:lstStyle/>
          <a:p>
            <a:pPr algn="l"/>
            <a:r>
              <a:rPr lang="en-US" sz="2400" b="0" i="0" u="none" strike="noStrike" baseline="0" dirty="0">
                <a:latin typeface="NewBaskervilleStd-Roman"/>
              </a:rPr>
              <a:t>In the preceding examples, the type parameters could be replaced by any class type</a:t>
            </a:r>
          </a:p>
          <a:p>
            <a:pPr algn="l"/>
            <a:r>
              <a:rPr lang="en-US" sz="2400" b="0" i="0" u="none" strike="noStrike" baseline="0" dirty="0">
                <a:latin typeface="NewBaskervilleStd-Roman"/>
              </a:rPr>
              <a:t>This is fine for many purposes, but sometimes it is useful to limit the types that can be passed to a type parameter</a:t>
            </a:r>
          </a:p>
          <a:p>
            <a:pPr algn="l"/>
            <a:r>
              <a:rPr lang="en-US" sz="2400" b="0" i="0" u="none" strike="noStrike" baseline="0" dirty="0">
                <a:latin typeface="NewBaskervilleStd-Roman"/>
              </a:rPr>
              <a:t>For example, assume that you want to create a generic class that contains a method that returns the average of an array of numbers</a:t>
            </a:r>
          </a:p>
          <a:p>
            <a:pPr algn="l"/>
            <a:r>
              <a:rPr lang="en-US" sz="2400" b="0" i="0" u="none" strike="noStrike" baseline="0" dirty="0">
                <a:latin typeface="NewBaskervilleStd-Roman"/>
              </a:rPr>
              <a:t>want to use the class to obtain the average of an array of any type of number, including integers, </a:t>
            </a:r>
            <a:r>
              <a:rPr lang="en-US" sz="2400" b="1" i="0" u="none" strike="noStrike" baseline="0" dirty="0">
                <a:latin typeface="NewBaskervilleStd-Roman"/>
              </a:rPr>
              <a:t>float</a:t>
            </a:r>
            <a:r>
              <a:rPr lang="en-US" sz="2400" b="0" i="0" u="none" strike="noStrike" baseline="0" dirty="0">
                <a:latin typeface="NewBaskervilleStd-Roman"/>
              </a:rPr>
              <a:t>s, and </a:t>
            </a:r>
            <a:r>
              <a:rPr lang="en-US" sz="2400" b="1" i="0" u="none" strike="noStrike" baseline="0" dirty="0">
                <a:latin typeface="NewBaskervilleStd-Roman"/>
              </a:rPr>
              <a:t>double</a:t>
            </a:r>
            <a:r>
              <a:rPr lang="en-US" sz="2400" b="0" i="0" u="none" strike="noStrike" baseline="0" dirty="0">
                <a:latin typeface="NewBaskervilleStd-Roman"/>
              </a:rPr>
              <a:t>s</a:t>
            </a:r>
          </a:p>
          <a:p>
            <a:pPr algn="l"/>
            <a:r>
              <a:rPr lang="en-US" sz="2400" b="0" i="0" u="none" strike="noStrike" baseline="0" dirty="0">
                <a:latin typeface="NewBaskervilleStd-Roman"/>
              </a:rPr>
              <a:t>want to specify the type of the numbers generically, using a type parameter</a:t>
            </a:r>
            <a:endParaRPr lang="en-IN" sz="2400" dirty="0">
              <a:latin typeface="NewBaskervilleStd-Roman"/>
            </a:endParaRPr>
          </a:p>
        </p:txBody>
      </p:sp>
    </p:spTree>
    <p:extLst>
      <p:ext uri="{BB962C8B-B14F-4D97-AF65-F5344CB8AC3E}">
        <p14:creationId xmlns:p14="http://schemas.microsoft.com/office/powerpoint/2010/main" val="21989640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CA8E8-3E4A-46CD-9EC9-CF2FB8FEA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9892"/>
          </a:xfrm>
        </p:spPr>
        <p:txBody>
          <a:bodyPr/>
          <a:lstStyle/>
          <a:p>
            <a:r>
              <a:rPr lang="en-IN" sz="4400" b="1" i="0" u="none" strike="noStrike" baseline="0" dirty="0">
                <a:latin typeface="NewBaskervilleStd-Roman"/>
              </a:rPr>
              <a:t>Creating a Generic Method</a:t>
            </a:r>
            <a:endParaRPr lang="en-IN" dirty="0">
              <a:latin typeface="NewBaskervilleStd-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9328FF-061E-433F-8719-11F8680897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2874"/>
            <a:ext cx="10515600" cy="4934089"/>
          </a:xfrm>
        </p:spPr>
        <p:txBody>
          <a:bodyPr>
            <a:normAutofit/>
          </a:bodyPr>
          <a:lstStyle/>
          <a:p>
            <a:pPr algn="l"/>
            <a:r>
              <a:rPr lang="en-US" sz="2400" b="0" i="0" u="none" strike="noStrike" baseline="0" dirty="0">
                <a:latin typeface="NewBaskervilleStd-Roman"/>
              </a:rPr>
              <a:t>methods inside a generic class can make use of a class type parameter and are automatically generic relative to the type parameter.</a:t>
            </a:r>
          </a:p>
          <a:p>
            <a:pPr algn="l"/>
            <a:r>
              <a:rPr lang="en-US" sz="2400" b="0" i="0" u="none" strike="noStrike" baseline="0" dirty="0">
                <a:latin typeface="NewBaskervilleStd-Roman"/>
              </a:rPr>
              <a:t>possible to declare a generic method that uses one or more type parameters of its own</a:t>
            </a:r>
          </a:p>
          <a:p>
            <a:pPr algn="l"/>
            <a:r>
              <a:rPr lang="en-US" sz="2400" b="0" i="0" u="none" strike="noStrike" baseline="0" dirty="0">
                <a:latin typeface="NewBaskervilleStd-Roman"/>
              </a:rPr>
              <a:t>it is possible to create a generic method that is enclosed within a </a:t>
            </a:r>
            <a:r>
              <a:rPr lang="en-IN" sz="2400" b="0" i="0" u="none" strike="noStrike" baseline="0" dirty="0">
                <a:latin typeface="NewBaskervilleStd-Roman"/>
              </a:rPr>
              <a:t>non-generic class.</a:t>
            </a:r>
          </a:p>
          <a:p>
            <a:pPr algn="l"/>
            <a:r>
              <a:rPr lang="en-US" sz="2400" b="0" i="0" u="none" strike="noStrike" baseline="0" dirty="0">
                <a:latin typeface="NewBaskervilleStd-Roman"/>
              </a:rPr>
              <a:t>The following program declares a non-generic class called </a:t>
            </a:r>
            <a:r>
              <a:rPr lang="en-US" sz="2400" b="1" i="0" u="none" strike="noStrike" baseline="0" dirty="0" err="1">
                <a:latin typeface="NewBaskervilleStd-Roman"/>
              </a:rPr>
              <a:t>GenMethDemo</a:t>
            </a:r>
            <a:r>
              <a:rPr lang="en-US" sz="2400" b="1" i="0" u="none" strike="noStrike" baseline="0" dirty="0">
                <a:latin typeface="NewBaskervilleStd-Roman"/>
              </a:rPr>
              <a:t> </a:t>
            </a:r>
            <a:r>
              <a:rPr lang="en-US" sz="2400" b="0" i="0" u="none" strike="noStrike" baseline="0" dirty="0">
                <a:latin typeface="NewBaskervilleStd-Roman"/>
              </a:rPr>
              <a:t>and a static generic method within that class called </a:t>
            </a:r>
            <a:r>
              <a:rPr lang="en-US" sz="2400" b="1" i="0" u="none" strike="noStrike" baseline="0" dirty="0" err="1">
                <a:latin typeface="NewBaskervilleStd-Roman"/>
              </a:rPr>
              <a:t>isIn</a:t>
            </a:r>
            <a:r>
              <a:rPr lang="en-US" sz="2400" b="1" i="0" u="none" strike="noStrike" baseline="0" dirty="0">
                <a:latin typeface="NewBaskervilleStd-Roman"/>
              </a:rPr>
              <a:t>( )</a:t>
            </a:r>
            <a:endParaRPr lang="en-US" sz="2400" dirty="0">
              <a:latin typeface="NewBaskervilleStd-Roman"/>
            </a:endParaRPr>
          </a:p>
          <a:p>
            <a:pPr algn="l"/>
            <a:r>
              <a:rPr lang="en-US" sz="2400" b="0" i="0" u="none" strike="noStrike" baseline="0" dirty="0">
                <a:latin typeface="NewBaskervilleStd-Roman"/>
              </a:rPr>
              <a:t>The </a:t>
            </a:r>
            <a:r>
              <a:rPr lang="en-US" sz="2400" b="1" i="0" u="none" strike="noStrike" baseline="0" dirty="0" err="1">
                <a:latin typeface="NewBaskervilleStd-Roman"/>
              </a:rPr>
              <a:t>isIn</a:t>
            </a:r>
            <a:r>
              <a:rPr lang="en-US" sz="2400" b="1" i="0" u="none" strike="noStrike" baseline="0" dirty="0">
                <a:latin typeface="NewBaskervilleStd-Roman"/>
              </a:rPr>
              <a:t>( ) </a:t>
            </a:r>
            <a:r>
              <a:rPr lang="en-US" sz="2400" b="0" i="0" u="none" strike="noStrike" baseline="0" dirty="0">
                <a:latin typeface="NewBaskervilleStd-Roman"/>
              </a:rPr>
              <a:t>method determines if an object is a member of an array</a:t>
            </a:r>
          </a:p>
          <a:p>
            <a:pPr algn="l"/>
            <a:r>
              <a:rPr lang="en-US" sz="2400" b="0" i="0" u="none" strike="noStrike" baseline="0" dirty="0">
                <a:latin typeface="NewBaskervilleStd-Roman"/>
              </a:rPr>
              <a:t> It can be used with any type of object and array as long as the array contains objects that are compatible with the type</a:t>
            </a:r>
            <a:endParaRPr lang="en-IN" sz="2400" dirty="0">
              <a:latin typeface="NewBaskervilleStd-Roman"/>
            </a:endParaRPr>
          </a:p>
        </p:txBody>
      </p:sp>
    </p:spTree>
    <p:extLst>
      <p:ext uri="{BB962C8B-B14F-4D97-AF65-F5344CB8AC3E}">
        <p14:creationId xmlns:p14="http://schemas.microsoft.com/office/powerpoint/2010/main" val="29189486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6C445-0BD7-4CFA-8DE6-93A78D65B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5605"/>
          </a:xfrm>
        </p:spPr>
        <p:txBody>
          <a:bodyPr/>
          <a:lstStyle/>
          <a:p>
            <a:r>
              <a:rPr lang="en-IN" sz="4400" b="1" i="0" u="none" strike="noStrike" baseline="0" dirty="0">
                <a:latin typeface="NewBaskervilleStd-Roman"/>
              </a:rPr>
              <a:t>Generic Method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C3DE7B-0D7C-46C4-B6FA-4030CFD598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0730"/>
            <a:ext cx="10515600" cy="5521911"/>
          </a:xfrm>
        </p:spPr>
        <p:txBody>
          <a:bodyPr>
            <a:noAutofit/>
          </a:bodyPr>
          <a:lstStyle/>
          <a:p>
            <a:pPr lvl="1"/>
            <a:r>
              <a:rPr lang="fr-FR" sz="2000" b="0" i="1" u="none" strike="noStrike" baseline="0" dirty="0" err="1">
                <a:solidFill>
                  <a:srgbClr val="0070C0"/>
                </a:solidFill>
                <a:latin typeface="NewBaskervilleStd-Roman"/>
              </a:rPr>
              <a:t>static</a:t>
            </a:r>
            <a:r>
              <a:rPr lang="fr-FR" sz="2000" b="0" i="1" u="none" strike="noStrike" baseline="0" dirty="0">
                <a:solidFill>
                  <a:srgbClr val="0070C0"/>
                </a:solidFill>
                <a:latin typeface="NewBaskervilleStd-Roman"/>
              </a:rPr>
              <a:t> &lt;T1 </a:t>
            </a:r>
            <a:r>
              <a:rPr lang="fr-FR" sz="2000" b="0" i="1" u="none" strike="noStrike" baseline="0" dirty="0" err="1">
                <a:solidFill>
                  <a:srgbClr val="0070C0"/>
                </a:solidFill>
                <a:latin typeface="NewBaskervilleStd-Roman"/>
              </a:rPr>
              <a:t>extends</a:t>
            </a:r>
            <a:r>
              <a:rPr lang="fr-FR" sz="2000" b="0" i="1" u="none" strike="noStrike" baseline="0" dirty="0">
                <a:solidFill>
                  <a:srgbClr val="0070C0"/>
                </a:solidFill>
                <a:latin typeface="NewBaskervilleStd-Roman"/>
              </a:rPr>
              <a:t> </a:t>
            </a:r>
            <a:r>
              <a:rPr lang="fr-FR" sz="2000" b="0" i="1" u="none" strike="noStrike" baseline="0" dirty="0">
                <a:solidFill>
                  <a:srgbClr val="FF33CC"/>
                </a:solidFill>
                <a:latin typeface="NewBaskervilleStd-Roman"/>
              </a:rPr>
              <a:t>Comparable&lt;T1&gt;, </a:t>
            </a:r>
            <a:r>
              <a:rPr lang="fr-FR" sz="2000" b="0" i="1" u="none" strike="noStrike" baseline="0" dirty="0">
                <a:solidFill>
                  <a:srgbClr val="0070C0"/>
                </a:solidFill>
                <a:latin typeface="NewBaskervilleStd-Roman"/>
              </a:rPr>
              <a:t>T2 </a:t>
            </a:r>
            <a:r>
              <a:rPr lang="fr-FR" sz="2000" b="0" i="1" u="none" strike="noStrike" baseline="0" dirty="0" err="1">
                <a:solidFill>
                  <a:srgbClr val="0070C0"/>
                </a:solidFill>
                <a:latin typeface="NewBaskervilleStd-Roman"/>
              </a:rPr>
              <a:t>extends</a:t>
            </a:r>
            <a:r>
              <a:rPr lang="fr-FR" sz="2000" b="0" i="1" u="none" strike="noStrike" baseline="0" dirty="0">
                <a:solidFill>
                  <a:srgbClr val="0070C0"/>
                </a:solidFill>
                <a:latin typeface="NewBaskervilleStd-Roman"/>
              </a:rPr>
              <a:t> T1</a:t>
            </a:r>
            <a:r>
              <a:rPr lang="fr-FR" sz="2000" b="0" i="1" u="none" strike="noStrike" baseline="0" dirty="0">
                <a:solidFill>
                  <a:srgbClr val="FF33CC"/>
                </a:solidFill>
                <a:latin typeface="NewBaskervilleStd-Roman"/>
              </a:rPr>
              <a:t>&gt; </a:t>
            </a:r>
            <a:r>
              <a:rPr lang="fr-FR" sz="2000" b="0" i="1" u="none" strike="noStrike" baseline="0" dirty="0" err="1">
                <a:solidFill>
                  <a:srgbClr val="FF33CC"/>
                </a:solidFill>
                <a:latin typeface="NewBaskervilleStd-Roman"/>
              </a:rPr>
              <a:t>boolean</a:t>
            </a:r>
            <a:r>
              <a:rPr lang="fr-FR" sz="2000" b="0" i="1" u="none" strike="noStrike" baseline="0" dirty="0">
                <a:solidFill>
                  <a:srgbClr val="FF33CC"/>
                </a:solidFill>
                <a:latin typeface="NewBaskervilleStd-Roman"/>
              </a:rPr>
              <a:t> </a:t>
            </a:r>
            <a:r>
              <a:rPr lang="fr-FR" sz="2000" b="0" i="1" u="none" strike="noStrike" baseline="0" dirty="0" err="1">
                <a:solidFill>
                  <a:srgbClr val="FF0000"/>
                </a:solidFill>
                <a:latin typeface="NewBaskervilleStd-Roman"/>
              </a:rPr>
              <a:t>isIn</a:t>
            </a:r>
            <a:r>
              <a:rPr lang="fr-FR" sz="2000" b="0" i="1" u="none" strike="noStrike" baseline="0" dirty="0">
                <a:solidFill>
                  <a:srgbClr val="FF33CC"/>
                </a:solidFill>
                <a:latin typeface="NewBaskervilleStd-Roman"/>
              </a:rPr>
              <a:t>(T1 x, T2[] y)</a:t>
            </a:r>
          </a:p>
          <a:p>
            <a:pPr algn="l"/>
            <a:r>
              <a:rPr lang="en-US" sz="2400" b="0" i="0" u="none" strike="noStrike" baseline="0" dirty="0">
                <a:latin typeface="NewBaskervilleStd-Roman"/>
              </a:rPr>
              <a:t>The type parameters are declared </a:t>
            </a:r>
            <a:r>
              <a:rPr lang="en-US" sz="2400" b="0" i="1" u="none" strike="noStrike" baseline="0" dirty="0">
                <a:latin typeface="NewBaskervilleStd-Roman"/>
              </a:rPr>
              <a:t>before </a:t>
            </a:r>
            <a:r>
              <a:rPr lang="en-US" sz="2400" b="0" i="0" u="none" strike="noStrike" baseline="0" dirty="0">
                <a:latin typeface="NewBaskervilleStd-Roman"/>
              </a:rPr>
              <a:t>the return type of the method</a:t>
            </a:r>
          </a:p>
          <a:p>
            <a:pPr algn="l"/>
            <a:r>
              <a:rPr lang="en-US" sz="2400" b="1" i="0" u="none" strike="noStrike" baseline="0" dirty="0">
                <a:latin typeface="NewBaskervilleStd-Roman"/>
              </a:rPr>
              <a:t>T </a:t>
            </a:r>
            <a:r>
              <a:rPr lang="en-US" sz="2400" b="0" i="0" u="none" strike="noStrike" baseline="0" dirty="0">
                <a:latin typeface="NewBaskervilleStd-Roman"/>
              </a:rPr>
              <a:t>extends </a:t>
            </a:r>
            <a:r>
              <a:rPr lang="en-US" sz="2400" b="1" i="0" u="none" strike="noStrike" baseline="0" dirty="0">
                <a:latin typeface="NewBaskervilleStd-Roman"/>
              </a:rPr>
              <a:t>Comparable&lt;T&gt;</a:t>
            </a:r>
            <a:r>
              <a:rPr lang="en-US" sz="2400" dirty="0">
                <a:latin typeface="NewBaskervilleStd-Roman"/>
              </a:rPr>
              <a:t>-</a:t>
            </a:r>
            <a:r>
              <a:rPr lang="en-US" sz="2400" b="1" i="0" u="none" strike="noStrike" baseline="0" dirty="0">
                <a:latin typeface="NewBaskervilleStd-Roman"/>
              </a:rPr>
              <a:t>Comparable </a:t>
            </a:r>
            <a:r>
              <a:rPr lang="en-US" sz="2400" b="0" i="0" u="none" strike="noStrike" baseline="0" dirty="0">
                <a:latin typeface="NewBaskervilleStd-Roman"/>
              </a:rPr>
              <a:t>is an interface declared in </a:t>
            </a:r>
            <a:r>
              <a:rPr lang="en-US" sz="2400" b="1" i="0" u="none" strike="noStrike" baseline="0" dirty="0" err="1">
                <a:latin typeface="NewBaskervilleStd-Roman"/>
              </a:rPr>
              <a:t>java.lang</a:t>
            </a:r>
            <a:r>
              <a:rPr lang="en-US" sz="2400" b="1" i="0" u="none" strike="noStrike" baseline="0" dirty="0">
                <a:latin typeface="NewBaskervilleStd-Roman"/>
              </a:rPr>
              <a:t>. </a:t>
            </a:r>
          </a:p>
          <a:p>
            <a:pPr algn="l"/>
            <a:r>
              <a:rPr lang="en-US" sz="2400" b="0" i="0" u="none" strike="noStrike" baseline="0" dirty="0">
                <a:latin typeface="NewBaskervilleStd-Roman"/>
              </a:rPr>
              <a:t>A class that implements </a:t>
            </a:r>
            <a:r>
              <a:rPr lang="en-US" sz="2400" b="1" i="0" u="none" strike="noStrike" baseline="0" dirty="0">
                <a:latin typeface="NewBaskervilleStd-Roman"/>
              </a:rPr>
              <a:t>Comparable </a:t>
            </a:r>
            <a:r>
              <a:rPr lang="en-US" sz="2400" b="0" i="0" u="none" strike="noStrike" baseline="0" dirty="0">
                <a:latin typeface="NewBaskervilleStd-Roman"/>
              </a:rPr>
              <a:t>defines objects that can be ordered</a:t>
            </a:r>
          </a:p>
          <a:p>
            <a:pPr algn="l"/>
            <a:r>
              <a:rPr lang="en-US" sz="2400" b="0" i="0" u="none" strike="noStrike" baseline="0" dirty="0">
                <a:latin typeface="NewBaskervilleStd-Roman"/>
              </a:rPr>
              <a:t>requiring an upper bound of </a:t>
            </a:r>
            <a:r>
              <a:rPr lang="en-US" sz="2400" b="1" i="0" u="none" strike="noStrike" baseline="0" dirty="0">
                <a:latin typeface="NewBaskervilleStd-Roman"/>
              </a:rPr>
              <a:t>Comparable </a:t>
            </a:r>
            <a:r>
              <a:rPr lang="en-US" sz="2400" b="0" i="0" u="none" strike="noStrike" baseline="0" dirty="0">
                <a:latin typeface="NewBaskervilleStd-Roman"/>
              </a:rPr>
              <a:t>ensures that </a:t>
            </a:r>
            <a:r>
              <a:rPr lang="en-US" sz="2400" b="1" i="0" u="none" strike="noStrike" baseline="0" dirty="0" err="1">
                <a:latin typeface="NewBaskervilleStd-Roman"/>
              </a:rPr>
              <a:t>isIn</a:t>
            </a:r>
            <a:r>
              <a:rPr lang="en-US" sz="2400" b="0" i="0" u="none" strike="noStrike" baseline="0" dirty="0">
                <a:latin typeface="NewBaskervilleStd-Roman"/>
              </a:rPr>
              <a:t>( ) can be used only with objects that are capable of being compared</a:t>
            </a:r>
          </a:p>
          <a:p>
            <a:pPr algn="l"/>
            <a:r>
              <a:rPr lang="en-US" sz="2400" b="1" i="0" u="none" strike="noStrike" baseline="0" dirty="0">
                <a:latin typeface="NewBaskervilleStd-Roman"/>
              </a:rPr>
              <a:t>Comparable </a:t>
            </a:r>
            <a:r>
              <a:rPr lang="en-US" sz="2400" b="0" i="0" u="none" strike="noStrike" baseline="0" dirty="0">
                <a:latin typeface="NewBaskervilleStd-Roman"/>
              </a:rPr>
              <a:t>is generic, and its type parameter specifies the type of objects that it compares </a:t>
            </a:r>
          </a:p>
          <a:p>
            <a:r>
              <a:rPr lang="en-US" sz="2400" b="1" i="0" dirty="0">
                <a:effectLst/>
                <a:latin typeface="NewBaskervilleStd-Roman"/>
              </a:rPr>
              <a:t>Java Comparable</a:t>
            </a:r>
            <a:r>
              <a:rPr lang="en-US" sz="2400" b="0" i="0" dirty="0">
                <a:effectLst/>
                <a:latin typeface="NewBaskervilleStd-Roman"/>
              </a:rPr>
              <a:t> interface is used to order the objects of the user-defined class</a:t>
            </a:r>
          </a:p>
          <a:p>
            <a:r>
              <a:rPr lang="en-US" sz="2400" b="0" i="0" dirty="0">
                <a:effectLst/>
                <a:latin typeface="NewBaskervilleStd-Roman"/>
              </a:rPr>
              <a:t>This interface is found in </a:t>
            </a:r>
            <a:r>
              <a:rPr lang="en-US" sz="2400" b="1" i="0" dirty="0">
                <a:effectLst/>
                <a:latin typeface="NewBaskervilleStd-Roman"/>
              </a:rPr>
              <a:t>java</a:t>
            </a:r>
            <a:r>
              <a:rPr lang="en-US" sz="2400" b="0" i="0" dirty="0">
                <a:effectLst/>
                <a:latin typeface="NewBaskervilleStd-Roman"/>
              </a:rPr>
              <a:t>. lang package and contains only one method named </a:t>
            </a:r>
            <a:r>
              <a:rPr lang="en-US" sz="2400" b="0" i="0" dirty="0" err="1">
                <a:solidFill>
                  <a:srgbClr val="FF33CC"/>
                </a:solidFill>
                <a:effectLst/>
                <a:latin typeface="NewBaskervilleStd-Roman"/>
              </a:rPr>
              <a:t>compareTo</a:t>
            </a:r>
            <a:r>
              <a:rPr lang="en-US" sz="2400" b="0" i="0" dirty="0">
                <a:solidFill>
                  <a:srgbClr val="FF33CC"/>
                </a:solidFill>
                <a:effectLst/>
                <a:latin typeface="NewBaskervilleStd-Roman"/>
              </a:rPr>
              <a:t>(Object)</a:t>
            </a:r>
          </a:p>
          <a:p>
            <a:r>
              <a:rPr lang="en-US" sz="2400" b="0" i="0" dirty="0">
                <a:effectLst/>
                <a:latin typeface="NewBaskervilleStd-Roman"/>
              </a:rPr>
              <a:t>It provides a single sorting sequence only, i.e., sort the elements on the basis of single data member only</a:t>
            </a:r>
            <a:endParaRPr lang="en-IN" sz="2400" dirty="0">
              <a:latin typeface="NewBaskervilleStd-Roman"/>
            </a:endParaRPr>
          </a:p>
          <a:p>
            <a:pPr marL="0" indent="0" algn="l">
              <a:buNone/>
            </a:pPr>
            <a:endParaRPr lang="en-US" sz="2400" b="0" i="0" u="none" strike="noStrike" baseline="0" dirty="0">
              <a:latin typeface="NewBaskervilleStd-Roman"/>
            </a:endParaRPr>
          </a:p>
        </p:txBody>
      </p:sp>
    </p:spTree>
    <p:extLst>
      <p:ext uri="{BB962C8B-B14F-4D97-AF65-F5344CB8AC3E}">
        <p14:creationId xmlns:p14="http://schemas.microsoft.com/office/powerpoint/2010/main" val="3495847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8CE8D-A06B-4345-B2DD-262C287AA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4483"/>
          </a:xfrm>
        </p:spPr>
        <p:txBody>
          <a:bodyPr/>
          <a:lstStyle/>
          <a:p>
            <a:r>
              <a:rPr lang="en-IN" sz="4400" b="1" i="0" u="none" strike="noStrike" baseline="0" dirty="0">
                <a:latin typeface="NewBaskervilleStd-Roman"/>
              </a:rPr>
              <a:t>Generic Method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3261D5-4996-4DD4-A0C9-12EEB9672B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8082"/>
            <a:ext cx="10515600" cy="4658881"/>
          </a:xfrm>
        </p:spPr>
        <p:txBody>
          <a:bodyPr>
            <a:noAutofit/>
          </a:bodyPr>
          <a:lstStyle/>
          <a:p>
            <a:pPr algn="l"/>
            <a:r>
              <a:rPr lang="en-US" sz="2400" b="0" i="0" u="none" strike="noStrike" baseline="0" dirty="0">
                <a:latin typeface="NewBaskervilleStd-Roman"/>
              </a:rPr>
              <a:t>the type </a:t>
            </a:r>
            <a:r>
              <a:rPr lang="en-US" sz="2400" b="1" dirty="0">
                <a:latin typeface="NewBaskervilleStd-Roman"/>
              </a:rPr>
              <a:t>T2</a:t>
            </a:r>
            <a:r>
              <a:rPr lang="en-US" sz="2400" b="1" i="0" u="none" strike="noStrike" baseline="0" dirty="0">
                <a:latin typeface="NewBaskervilleStd-Roman"/>
              </a:rPr>
              <a:t> </a:t>
            </a:r>
            <a:r>
              <a:rPr lang="en-US" sz="2400" b="0" i="0" u="none" strike="noStrike" baseline="0" dirty="0">
                <a:latin typeface="NewBaskervilleStd-Roman"/>
              </a:rPr>
              <a:t>is upper-bounded by </a:t>
            </a:r>
            <a:r>
              <a:rPr lang="en-US" sz="2400" b="1" i="0" u="none" strike="noStrike" baseline="0" dirty="0">
                <a:latin typeface="NewBaskervilleStd-Roman"/>
              </a:rPr>
              <a:t>T1</a:t>
            </a:r>
            <a:r>
              <a:rPr lang="en-US" sz="2400" b="0" i="0" u="none" strike="noStrike" baseline="0" dirty="0">
                <a:latin typeface="NewBaskervilleStd-Roman"/>
              </a:rPr>
              <a:t>. Thus, </a:t>
            </a:r>
            <a:r>
              <a:rPr lang="en-US" sz="2400" b="1" i="0" u="none" strike="noStrike" baseline="0" dirty="0">
                <a:latin typeface="NewBaskervilleStd-Roman"/>
              </a:rPr>
              <a:t>T2 </a:t>
            </a:r>
            <a:r>
              <a:rPr lang="en-US" sz="2400" b="0" i="0" u="none" strike="noStrike" baseline="0" dirty="0">
                <a:latin typeface="NewBaskervilleStd-Roman"/>
              </a:rPr>
              <a:t>must either be the same as type </a:t>
            </a:r>
            <a:r>
              <a:rPr lang="en-US" sz="2400" b="1" i="0" u="none" strike="noStrike" baseline="0" dirty="0">
                <a:latin typeface="NewBaskervilleStd-Roman"/>
              </a:rPr>
              <a:t>T1</a:t>
            </a:r>
            <a:r>
              <a:rPr lang="en-US" sz="2400" b="0" i="0" u="none" strike="noStrike" baseline="0" dirty="0">
                <a:latin typeface="NewBaskervilleStd-Roman"/>
              </a:rPr>
              <a:t>, or a subclass of </a:t>
            </a:r>
            <a:r>
              <a:rPr lang="en-US" sz="2400" b="1" i="0" u="none" strike="noStrike" baseline="0" dirty="0">
                <a:latin typeface="NewBaskervilleStd-Roman"/>
              </a:rPr>
              <a:t>T1</a:t>
            </a:r>
          </a:p>
          <a:p>
            <a:pPr algn="l"/>
            <a:r>
              <a:rPr lang="en-US" sz="2400" b="0" i="0" u="none" strike="noStrike" baseline="0" dirty="0">
                <a:latin typeface="NewBaskervilleStd-Roman"/>
              </a:rPr>
              <a:t> This relationship enforces that </a:t>
            </a:r>
            <a:r>
              <a:rPr lang="en-US" sz="2400" b="1" i="0" u="none" strike="noStrike" baseline="0" dirty="0" err="1">
                <a:latin typeface="NewBaskervilleStd-Roman"/>
              </a:rPr>
              <a:t>isIn</a:t>
            </a:r>
            <a:r>
              <a:rPr lang="en-US" sz="2400" b="1" i="0" u="none" strike="noStrike" baseline="0" dirty="0">
                <a:latin typeface="NewBaskervilleStd-Roman"/>
              </a:rPr>
              <a:t>( ) </a:t>
            </a:r>
            <a:r>
              <a:rPr lang="en-US" sz="2400" b="0" i="0" u="none" strike="noStrike" baseline="0" dirty="0">
                <a:latin typeface="NewBaskervilleStd-Roman"/>
              </a:rPr>
              <a:t>can be called only with arguments that are compatible with each other</a:t>
            </a:r>
          </a:p>
          <a:p>
            <a:r>
              <a:rPr lang="en-US" sz="2400" dirty="0" err="1">
                <a:latin typeface="NewBaskervilleStd-Roman"/>
              </a:rPr>
              <a:t>isIn</a:t>
            </a:r>
            <a:r>
              <a:rPr lang="en-US" sz="2400" dirty="0">
                <a:latin typeface="NewBaskervilleStd-Roman"/>
              </a:rPr>
              <a:t>( ) is static-independently of any object</a:t>
            </a:r>
          </a:p>
          <a:p>
            <a:r>
              <a:rPr lang="en-US" sz="2400" dirty="0">
                <a:latin typeface="NewBaskervilleStd-Roman"/>
              </a:rPr>
              <a:t>generic methods can be either static or non-static - no restriction in this regard</a:t>
            </a:r>
          </a:p>
          <a:p>
            <a:r>
              <a:rPr lang="en-US" sz="2400" dirty="0" err="1">
                <a:latin typeface="NewBaskervilleStd-Roman"/>
              </a:rPr>
              <a:t>isIn</a:t>
            </a:r>
            <a:r>
              <a:rPr lang="en-US" sz="2400" dirty="0">
                <a:latin typeface="NewBaskervilleStd-Roman"/>
              </a:rPr>
              <a:t>( ) is called within main( ) by use of the normal call syntax, without the need to specify type arguments</a:t>
            </a:r>
          </a:p>
          <a:p>
            <a:r>
              <a:rPr lang="en-US" sz="2400" dirty="0">
                <a:latin typeface="NewBaskervilleStd-Roman"/>
              </a:rPr>
              <a:t>the types of the arguments are automatically discerned, and the types of T1 and T2 are adjusted accordingly</a:t>
            </a:r>
            <a:endParaRPr lang="en-IN" sz="2400" dirty="0">
              <a:latin typeface="NewBaskervilleStd-Roman"/>
            </a:endParaRPr>
          </a:p>
        </p:txBody>
      </p:sp>
    </p:spTree>
    <p:extLst>
      <p:ext uri="{BB962C8B-B14F-4D97-AF65-F5344CB8AC3E}">
        <p14:creationId xmlns:p14="http://schemas.microsoft.com/office/powerpoint/2010/main" val="16841922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CB20D-C08B-4BB8-9988-8C22D9651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0094"/>
          </a:xfrm>
        </p:spPr>
        <p:txBody>
          <a:bodyPr/>
          <a:lstStyle/>
          <a:p>
            <a:r>
              <a:rPr lang="en-IN" sz="4400" b="1" i="0" u="none" strike="noStrike" baseline="0" dirty="0">
                <a:latin typeface="NewBaskervilleStd-Roman"/>
              </a:rPr>
              <a:t>Generic Constructors</a:t>
            </a:r>
            <a:endParaRPr lang="en-IN" dirty="0">
              <a:latin typeface="NewBaskervilleStd-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930CAD-4050-417A-AD6D-3AE48CA99B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3895"/>
            <a:ext cx="10515600" cy="4676637"/>
          </a:xfrm>
        </p:spPr>
        <p:txBody>
          <a:bodyPr>
            <a:normAutofit/>
          </a:bodyPr>
          <a:lstStyle/>
          <a:p>
            <a:pPr algn="l"/>
            <a:r>
              <a:rPr lang="en-US" sz="2400" b="0" i="0" u="none" strike="noStrike" baseline="0" dirty="0">
                <a:latin typeface="NewBaskervilleStd-Roman"/>
              </a:rPr>
              <a:t>It is possible for constructors to be generic, even if their class is not</a:t>
            </a:r>
          </a:p>
          <a:p>
            <a:pPr algn="l"/>
            <a:r>
              <a:rPr lang="en-US" sz="2400" b="1" i="0" u="none" strike="noStrike" baseline="0" dirty="0" err="1">
                <a:latin typeface="NewBaskervilleStd-Roman"/>
              </a:rPr>
              <a:t>GenCons</a:t>
            </a:r>
            <a:r>
              <a:rPr lang="en-US" sz="2400" b="1" i="0" u="none" strike="noStrike" baseline="0" dirty="0">
                <a:latin typeface="NewBaskervilleStd-Roman"/>
              </a:rPr>
              <a:t>( ) </a:t>
            </a:r>
            <a:r>
              <a:rPr lang="en-US" sz="2400" b="0" i="0" u="none" strike="noStrike" baseline="0" dirty="0">
                <a:latin typeface="NewBaskervilleStd-Roman"/>
              </a:rPr>
              <a:t>specifies a parameter of a generic type, which must be a subclass of </a:t>
            </a:r>
            <a:r>
              <a:rPr lang="en-US" sz="2400" b="1" i="0" u="none" strike="noStrike" baseline="0" dirty="0">
                <a:latin typeface="NewBaskervilleStd-Roman"/>
              </a:rPr>
              <a:t>Number</a:t>
            </a:r>
            <a:endParaRPr lang="en-US" sz="2400" dirty="0">
              <a:latin typeface="NewBaskervilleStd-Roman"/>
            </a:endParaRPr>
          </a:p>
          <a:p>
            <a:pPr algn="l"/>
            <a:r>
              <a:rPr lang="en-US" sz="2400" b="1" i="0" u="none" strike="noStrike" baseline="0" dirty="0" err="1">
                <a:latin typeface="NewBaskervilleStd-Roman"/>
              </a:rPr>
              <a:t>GenCons</a:t>
            </a:r>
            <a:r>
              <a:rPr lang="en-US" sz="2400" b="1" i="0" u="none" strike="noStrike" baseline="0" dirty="0">
                <a:latin typeface="NewBaskervilleStd-Roman"/>
              </a:rPr>
              <a:t>( ) </a:t>
            </a:r>
            <a:r>
              <a:rPr lang="en-US" sz="2400" b="0" i="0" u="none" strike="noStrike" baseline="0" dirty="0">
                <a:latin typeface="NewBaskervilleStd-Roman"/>
              </a:rPr>
              <a:t>can be called with any numeric type, including </a:t>
            </a:r>
            <a:r>
              <a:rPr lang="en-US" sz="2400" b="1" i="0" u="none" strike="noStrike" baseline="0" dirty="0">
                <a:latin typeface="NewBaskervilleStd-Roman"/>
              </a:rPr>
              <a:t>Integer</a:t>
            </a:r>
            <a:r>
              <a:rPr lang="en-US" sz="2400" b="0" i="0" u="none" strike="noStrike" baseline="0" dirty="0">
                <a:latin typeface="NewBaskervilleStd-Roman"/>
              </a:rPr>
              <a:t>, </a:t>
            </a:r>
            <a:r>
              <a:rPr lang="en-US" sz="2400" b="1" i="0" u="none" strike="noStrike" baseline="0" dirty="0">
                <a:latin typeface="NewBaskervilleStd-Roman"/>
              </a:rPr>
              <a:t>Float</a:t>
            </a:r>
            <a:r>
              <a:rPr lang="en-US" sz="2400" b="0" i="0" u="none" strike="noStrike" baseline="0" dirty="0">
                <a:latin typeface="NewBaskervilleStd-Roman"/>
              </a:rPr>
              <a:t>, or </a:t>
            </a:r>
            <a:r>
              <a:rPr lang="en-US" sz="2400" b="1" i="0" u="none" strike="noStrike" baseline="0" dirty="0">
                <a:latin typeface="NewBaskervilleStd-Roman"/>
              </a:rPr>
              <a:t>Double</a:t>
            </a:r>
            <a:endParaRPr lang="en-US" sz="2400" dirty="0">
              <a:latin typeface="NewBaskervilleStd-Roman"/>
            </a:endParaRPr>
          </a:p>
          <a:p>
            <a:pPr algn="l"/>
            <a:r>
              <a:rPr lang="en-US" sz="2400" b="0" i="0" u="none" strike="noStrike" baseline="0" dirty="0">
                <a:latin typeface="NewBaskervilleStd-Roman"/>
              </a:rPr>
              <a:t>even though </a:t>
            </a:r>
            <a:r>
              <a:rPr lang="en-US" sz="2400" b="1" i="0" u="none" strike="noStrike" baseline="0" dirty="0" err="1">
                <a:latin typeface="NewBaskervilleStd-Roman"/>
              </a:rPr>
              <a:t>GenCons</a:t>
            </a:r>
            <a:r>
              <a:rPr lang="en-US" sz="2400" b="1" i="0" u="none" strike="noStrike" baseline="0" dirty="0">
                <a:latin typeface="NewBaskervilleStd-Roman"/>
              </a:rPr>
              <a:t> </a:t>
            </a:r>
            <a:r>
              <a:rPr lang="en-US" sz="2400" b="0" i="0" u="none" strike="noStrike" baseline="0" dirty="0">
                <a:latin typeface="NewBaskervilleStd-Roman"/>
              </a:rPr>
              <a:t>is not a generic class, its constructor is generic</a:t>
            </a:r>
            <a:endParaRPr lang="en-IN" sz="2400" dirty="0">
              <a:latin typeface="NewBaskervilleStd-Roman"/>
            </a:endParaRPr>
          </a:p>
        </p:txBody>
      </p:sp>
    </p:spTree>
    <p:extLst>
      <p:ext uri="{BB962C8B-B14F-4D97-AF65-F5344CB8AC3E}">
        <p14:creationId xmlns:p14="http://schemas.microsoft.com/office/powerpoint/2010/main" val="31098188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12649-28B7-4DE4-B863-CC064C6F9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5706"/>
          </a:xfrm>
        </p:spPr>
        <p:txBody>
          <a:bodyPr/>
          <a:lstStyle/>
          <a:p>
            <a:r>
              <a:rPr lang="en-IN" sz="4400" b="1" i="0" u="none" strike="noStrike" baseline="0" dirty="0">
                <a:latin typeface="NewBaskervilleStd-Roman"/>
              </a:rPr>
              <a:t>Generic Interfaces</a:t>
            </a:r>
            <a:endParaRPr lang="en-IN" dirty="0">
              <a:latin typeface="NewBaskervilleStd-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53572-68B5-47F3-8F7D-071AC70DBE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1751"/>
            <a:ext cx="10515600" cy="4925212"/>
          </a:xfrm>
        </p:spPr>
        <p:txBody>
          <a:bodyPr>
            <a:normAutofit/>
          </a:bodyPr>
          <a:lstStyle/>
          <a:p>
            <a:pPr algn="l"/>
            <a:r>
              <a:rPr lang="en-US" sz="2400" b="0" i="0" u="none" strike="noStrike" baseline="0" dirty="0">
                <a:latin typeface="NewBaskervilleStd-Roman"/>
              </a:rPr>
              <a:t>In addition to generic classes and </a:t>
            </a:r>
            <a:r>
              <a:rPr lang="en-US" sz="2400" b="0" i="0" u="none" strike="noStrike" baseline="0" dirty="0" err="1">
                <a:latin typeface="NewBaskervilleStd-Roman"/>
              </a:rPr>
              <a:t>methods,we</a:t>
            </a:r>
            <a:r>
              <a:rPr lang="en-US" sz="2400" b="0" i="0" u="none" strike="noStrike" baseline="0" dirty="0">
                <a:latin typeface="NewBaskervilleStd-Roman"/>
              </a:rPr>
              <a:t> can also have generic interfaces</a:t>
            </a:r>
          </a:p>
          <a:p>
            <a:pPr algn="l"/>
            <a:r>
              <a:rPr lang="en-US" sz="2400" b="0" i="0" u="none" strike="noStrike" baseline="0" dirty="0">
                <a:latin typeface="NewBaskervilleStd-Roman"/>
              </a:rPr>
              <a:t>Generic interfaces are specified just like generic classes</a:t>
            </a:r>
          </a:p>
          <a:p>
            <a:pPr algn="l"/>
            <a:r>
              <a:rPr lang="en-US" sz="2400" b="0" i="0" u="none" strike="noStrike" baseline="0" dirty="0">
                <a:latin typeface="NewBaskervilleStd-Roman"/>
              </a:rPr>
              <a:t>an example- It creates an </a:t>
            </a:r>
            <a:r>
              <a:rPr lang="en-US" sz="2400" b="0" i="0" u="none" strike="noStrike" baseline="0" dirty="0" err="1">
                <a:latin typeface="NewBaskervilleStd-Roman"/>
              </a:rPr>
              <a:t>interfacecalled</a:t>
            </a:r>
            <a:r>
              <a:rPr lang="en-US" sz="2400" b="0" i="0" u="none" strike="noStrike" baseline="0" dirty="0">
                <a:latin typeface="NewBaskervilleStd-Roman"/>
              </a:rPr>
              <a:t> </a:t>
            </a:r>
            <a:r>
              <a:rPr lang="en-US" sz="2400" b="1" i="0" u="none" strike="noStrike" baseline="0" dirty="0" err="1">
                <a:latin typeface="NewBaskervilleStd-Roman"/>
              </a:rPr>
              <a:t>MinMax</a:t>
            </a:r>
            <a:r>
              <a:rPr lang="en-US" sz="2400" b="1" i="0" u="none" strike="noStrike" baseline="0" dirty="0">
                <a:latin typeface="NewBaskervilleStd-Roman"/>
              </a:rPr>
              <a:t> </a:t>
            </a:r>
            <a:r>
              <a:rPr lang="en-US" sz="2400" b="0" i="0" u="none" strike="noStrike" baseline="0" dirty="0">
                <a:latin typeface="NewBaskervilleStd-Roman"/>
              </a:rPr>
              <a:t>that declares the methods    </a:t>
            </a:r>
            <a:r>
              <a:rPr lang="en-US" sz="2400" b="1" i="0" u="none" strike="noStrike" baseline="0" dirty="0">
                <a:latin typeface="NewBaskervilleStd-Roman"/>
              </a:rPr>
              <a:t>min( ) </a:t>
            </a:r>
            <a:r>
              <a:rPr lang="en-US" sz="2400" b="0" i="0" u="none" strike="noStrike" baseline="0" dirty="0">
                <a:latin typeface="NewBaskervilleStd-Roman"/>
              </a:rPr>
              <a:t>and </a:t>
            </a:r>
            <a:r>
              <a:rPr lang="en-US" sz="2400" b="1" i="0" u="none" strike="noStrike" baseline="0" dirty="0">
                <a:latin typeface="NewBaskervilleStd-Roman"/>
              </a:rPr>
              <a:t>max( )</a:t>
            </a:r>
            <a:r>
              <a:rPr lang="en-US" sz="2400" b="0" i="0" u="none" strike="noStrike" baseline="0" dirty="0">
                <a:latin typeface="NewBaskervilleStd-Roman"/>
              </a:rPr>
              <a:t>, which are expected to return the minimum and maximum value of some set of objects.</a:t>
            </a:r>
            <a:endParaRPr lang="en-IN" sz="2400" dirty="0">
              <a:latin typeface="NewBaskervilleStd-Roman"/>
            </a:endParaRPr>
          </a:p>
        </p:txBody>
      </p:sp>
    </p:spTree>
    <p:extLst>
      <p:ext uri="{BB962C8B-B14F-4D97-AF65-F5344CB8AC3E}">
        <p14:creationId xmlns:p14="http://schemas.microsoft.com/office/powerpoint/2010/main" val="1300717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CC996-DEFA-4F71-86C2-483901A2A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1936" y="457200"/>
            <a:ext cx="10168128" cy="907298"/>
          </a:xfrm>
        </p:spPr>
        <p:txBody>
          <a:bodyPr/>
          <a:lstStyle/>
          <a:p>
            <a:r>
              <a:rPr lang="en-IN" dirty="0">
                <a:latin typeface="NewBaskervilleStd-Roman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67014F-BA10-4007-AC49-6F3D094BD9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1936" y="1405021"/>
            <a:ext cx="10168128" cy="4833854"/>
          </a:xfrm>
        </p:spPr>
        <p:txBody>
          <a:bodyPr>
            <a:noAutofit/>
          </a:bodyPr>
          <a:lstStyle/>
          <a:p>
            <a:pPr algn="l"/>
            <a:r>
              <a:rPr lang="en-US" sz="2400" b="0" i="0" u="none" strike="noStrike" baseline="0" dirty="0">
                <a:latin typeface="NewBaskervilleStd-Roman"/>
              </a:rPr>
              <a:t>generics changed Java in two important ways</a:t>
            </a:r>
          </a:p>
          <a:p>
            <a:pPr algn="l"/>
            <a:r>
              <a:rPr lang="en-US" sz="2400" b="0" i="0" u="none" strike="noStrike" baseline="0" dirty="0">
                <a:latin typeface="NewBaskervilleStd-Roman"/>
              </a:rPr>
              <a:t> First, it added a new syntactical element to the language</a:t>
            </a:r>
          </a:p>
          <a:p>
            <a:pPr algn="l"/>
            <a:r>
              <a:rPr lang="en-US" sz="2400" b="0" i="0" u="none" strike="noStrike" baseline="0" dirty="0">
                <a:latin typeface="NewBaskervilleStd-Roman"/>
              </a:rPr>
              <a:t> Second, it caused changes to many of the classes and methods in the core API</a:t>
            </a:r>
          </a:p>
          <a:p>
            <a:pPr algn="l"/>
            <a:r>
              <a:rPr lang="en-US" sz="2400" dirty="0">
                <a:latin typeface="NewBaskervilleStd-Roman"/>
              </a:rPr>
              <a:t>With </a:t>
            </a:r>
            <a:r>
              <a:rPr lang="en-US" sz="2400" b="0" i="0" u="none" strike="noStrike" baseline="0" dirty="0">
                <a:latin typeface="NewBaskervilleStd-Roman"/>
              </a:rPr>
              <a:t>the use of generics- it is possible to create classes, interfaces, and methods that will work in a type-safe manner with various kinds of data</a:t>
            </a:r>
          </a:p>
          <a:p>
            <a:pPr algn="l"/>
            <a:r>
              <a:rPr lang="en-US" sz="2400" b="0" i="0" u="none" strike="noStrike" baseline="0" dirty="0">
                <a:latin typeface="NewBaskervilleStd-Roman"/>
              </a:rPr>
              <a:t>Many algorithms are logically the same no matter what type of data they are being applied to</a:t>
            </a:r>
          </a:p>
          <a:p>
            <a:pPr algn="l"/>
            <a:r>
              <a:rPr lang="en-US" sz="2400" b="0" i="0" u="none" strike="noStrike" baseline="0" dirty="0">
                <a:latin typeface="NewBaskervilleStd-Roman"/>
              </a:rPr>
              <a:t> For example - stack is the same whether that stack is storing items of type </a:t>
            </a:r>
            <a:r>
              <a:rPr lang="en-US" sz="2400" b="1" i="0" u="none" strike="noStrike" baseline="0" dirty="0">
                <a:solidFill>
                  <a:srgbClr val="C00000"/>
                </a:solidFill>
                <a:latin typeface="NewBaskervilleStd-Roman"/>
              </a:rPr>
              <a:t>Integer</a:t>
            </a:r>
            <a:r>
              <a:rPr lang="en-US" sz="2400" b="0" i="0" u="none" strike="noStrike" baseline="0" dirty="0">
                <a:solidFill>
                  <a:srgbClr val="C00000"/>
                </a:solidFill>
                <a:latin typeface="NewBaskervilleStd-Roman"/>
              </a:rPr>
              <a:t>, </a:t>
            </a:r>
            <a:r>
              <a:rPr lang="en-US" sz="2400" b="1" i="0" u="none" strike="noStrike" baseline="0" dirty="0">
                <a:solidFill>
                  <a:srgbClr val="C00000"/>
                </a:solidFill>
                <a:latin typeface="NewBaskervilleStd-Roman"/>
              </a:rPr>
              <a:t>String</a:t>
            </a:r>
            <a:r>
              <a:rPr lang="en-US" sz="2400" b="0" i="0" u="none" strike="noStrike" baseline="0" dirty="0">
                <a:solidFill>
                  <a:srgbClr val="C00000"/>
                </a:solidFill>
                <a:latin typeface="NewBaskervilleStd-Roman"/>
              </a:rPr>
              <a:t>, </a:t>
            </a:r>
            <a:r>
              <a:rPr lang="en-US" sz="2400" b="1" i="0" u="none" strike="noStrike" baseline="0" dirty="0">
                <a:solidFill>
                  <a:srgbClr val="C00000"/>
                </a:solidFill>
                <a:latin typeface="NewBaskervilleStd-Roman"/>
              </a:rPr>
              <a:t>Object</a:t>
            </a:r>
            <a:r>
              <a:rPr lang="en-US" sz="2400" b="0" i="0" u="none" strike="noStrike" baseline="0" dirty="0">
                <a:solidFill>
                  <a:srgbClr val="C00000"/>
                </a:solidFill>
                <a:latin typeface="NewBaskervilleStd-Roman"/>
              </a:rPr>
              <a:t>, or </a:t>
            </a:r>
            <a:r>
              <a:rPr lang="en-US" sz="2400" b="1" i="0" u="none" strike="noStrike" baseline="0" dirty="0">
                <a:solidFill>
                  <a:srgbClr val="C00000"/>
                </a:solidFill>
                <a:latin typeface="NewBaskervilleStd-Roman"/>
              </a:rPr>
              <a:t>Thread</a:t>
            </a:r>
            <a:endParaRPr lang="en-US" sz="2400" dirty="0">
              <a:solidFill>
                <a:srgbClr val="C00000"/>
              </a:solidFill>
              <a:latin typeface="NewBaskervilleStd-Roman"/>
            </a:endParaRPr>
          </a:p>
          <a:p>
            <a:pPr algn="l"/>
            <a:r>
              <a:rPr lang="en-US" sz="2400" b="0" i="0" u="none" strike="noStrike" baseline="0" dirty="0">
                <a:latin typeface="NewBaskervilleStd-Roman"/>
              </a:rPr>
              <a:t> With generics-define an algorithm once, independently of any specific type of data, and then apply that algorithm to a wide variety of data types without </a:t>
            </a:r>
            <a:r>
              <a:rPr lang="en-IN" sz="2400" b="0" i="0" u="none" strike="noStrike" baseline="0" dirty="0">
                <a:latin typeface="NewBaskervilleStd-Roman"/>
              </a:rPr>
              <a:t>any additional effort</a:t>
            </a:r>
            <a:endParaRPr lang="en-IN" sz="2400" dirty="0">
              <a:latin typeface="NewBaskervilleStd-Roman"/>
            </a:endParaRPr>
          </a:p>
        </p:txBody>
      </p:sp>
    </p:spTree>
    <p:extLst>
      <p:ext uri="{BB962C8B-B14F-4D97-AF65-F5344CB8AC3E}">
        <p14:creationId xmlns:p14="http://schemas.microsoft.com/office/powerpoint/2010/main" val="1512150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2DD5F-6A06-4E1D-A9BC-D0BBB9E3A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6450"/>
          </a:xfrm>
        </p:spPr>
        <p:txBody>
          <a:bodyPr/>
          <a:lstStyle/>
          <a:p>
            <a:r>
              <a:rPr lang="en-IN" sz="4400" i="0" u="none" strike="noStrike" baseline="0" dirty="0">
                <a:latin typeface="NewBaskervilleStd-Roman"/>
              </a:rPr>
              <a:t>What Are Generics?</a:t>
            </a:r>
            <a:endParaRPr lang="en-IN" dirty="0">
              <a:latin typeface="NewBaskervilleStd-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4512D-7A90-498A-8963-F76F223028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9677"/>
            <a:ext cx="10515600" cy="5005387"/>
          </a:xfrm>
        </p:spPr>
        <p:txBody>
          <a:bodyPr>
            <a:normAutofit/>
          </a:bodyPr>
          <a:lstStyle/>
          <a:p>
            <a:pPr algn="l"/>
            <a:r>
              <a:rPr lang="en-US" sz="2400" b="0" i="0" u="none" strike="noStrike" baseline="0" dirty="0">
                <a:latin typeface="NewBaskervilleStd-Roman"/>
              </a:rPr>
              <a:t>the term </a:t>
            </a:r>
            <a:r>
              <a:rPr lang="en-US" sz="2400" b="0" i="1" u="none" strike="noStrike" baseline="0" dirty="0">
                <a:solidFill>
                  <a:srgbClr val="FF0000"/>
                </a:solidFill>
                <a:latin typeface="NewBaskervilleStd-Roman"/>
              </a:rPr>
              <a:t>generics</a:t>
            </a:r>
            <a:r>
              <a:rPr lang="en-US" sz="2400" b="0" i="1" u="none" strike="noStrike" baseline="0" dirty="0">
                <a:latin typeface="NewBaskervilleStd-Roman"/>
              </a:rPr>
              <a:t> </a:t>
            </a:r>
            <a:r>
              <a:rPr lang="en-US" sz="2400" b="0" i="0" u="none" strike="noStrike" baseline="0" dirty="0">
                <a:latin typeface="NewBaskervilleStd-Roman"/>
              </a:rPr>
              <a:t>means </a:t>
            </a:r>
            <a:r>
              <a:rPr lang="en-US" sz="2400" b="1" i="1" u="none" strike="noStrike" baseline="0" dirty="0">
                <a:solidFill>
                  <a:srgbClr val="00B050"/>
                </a:solidFill>
                <a:latin typeface="NewBaskervilleStd-Roman"/>
              </a:rPr>
              <a:t>parameterized </a:t>
            </a:r>
            <a:r>
              <a:rPr lang="en-US" sz="2400" b="0" i="1" u="none" strike="noStrike" baseline="0" dirty="0">
                <a:latin typeface="NewBaskervilleStd-Roman"/>
              </a:rPr>
              <a:t>types</a:t>
            </a:r>
            <a:endParaRPr lang="en-US" sz="2400" dirty="0">
              <a:latin typeface="NewBaskervilleStd-Roman"/>
            </a:endParaRPr>
          </a:p>
          <a:p>
            <a:pPr algn="l"/>
            <a:r>
              <a:rPr lang="en-US" sz="2400" b="0" i="0" u="none" strike="noStrike" baseline="0" dirty="0">
                <a:latin typeface="NewBaskervilleStd-Roman"/>
              </a:rPr>
              <a:t> Parameterized types  - enables to create classes, interfaces, and methods in which the type of data upon which they operate is specified as a parameter</a:t>
            </a:r>
          </a:p>
          <a:p>
            <a:pPr algn="l"/>
            <a:r>
              <a:rPr lang="en-US" sz="2400" b="0" i="0" u="none" strike="noStrike" baseline="0" dirty="0">
                <a:latin typeface="NewBaskervilleStd-Roman"/>
              </a:rPr>
              <a:t> Using generics, it is possible to create a single class-  that automatically works with different types of data</a:t>
            </a:r>
          </a:p>
          <a:p>
            <a:pPr algn="l"/>
            <a:r>
              <a:rPr lang="en-US" sz="2400" b="0" i="0" u="none" strike="noStrike" baseline="0" dirty="0">
                <a:latin typeface="NewBaskervilleStd-Roman"/>
              </a:rPr>
              <a:t> A class, interface, or method that operates on a parameterized type is called </a:t>
            </a:r>
            <a:r>
              <a:rPr lang="en-US" sz="2400" b="1" i="1" u="none" strike="noStrike" baseline="0" dirty="0">
                <a:solidFill>
                  <a:srgbClr val="00B050"/>
                </a:solidFill>
                <a:latin typeface="NewBaskervilleStd-Roman"/>
              </a:rPr>
              <a:t>generic</a:t>
            </a:r>
            <a:r>
              <a:rPr lang="en-US" sz="2400" b="0" i="0" u="none" strike="noStrike" baseline="0" dirty="0">
                <a:latin typeface="NewBaskervilleStd-Roman"/>
              </a:rPr>
              <a:t>, as in </a:t>
            </a:r>
            <a:r>
              <a:rPr lang="en-US" sz="2400" b="1" i="1" dirty="0">
                <a:solidFill>
                  <a:srgbClr val="00B050"/>
                </a:solidFill>
                <a:latin typeface="NewBaskervilleStd-Roman"/>
              </a:rPr>
              <a:t>generic </a:t>
            </a:r>
            <a:r>
              <a:rPr lang="en-IN" sz="2400" b="1" i="1" dirty="0">
                <a:solidFill>
                  <a:srgbClr val="00B050"/>
                </a:solidFill>
                <a:latin typeface="NewBaskervilleStd-Roman"/>
              </a:rPr>
              <a:t>class </a:t>
            </a:r>
            <a:r>
              <a:rPr lang="en-IN" sz="2400" b="0" i="0" u="none" strike="noStrike" baseline="0" dirty="0">
                <a:latin typeface="NewBaskervilleStd-Roman"/>
              </a:rPr>
              <a:t>or </a:t>
            </a:r>
            <a:r>
              <a:rPr lang="en-IN" sz="2400" b="1" i="1" dirty="0">
                <a:solidFill>
                  <a:srgbClr val="00B050"/>
                </a:solidFill>
                <a:latin typeface="NewBaskervilleStd-Roman"/>
              </a:rPr>
              <a:t>generic method</a:t>
            </a:r>
          </a:p>
          <a:p>
            <a:r>
              <a:rPr lang="en-US" sz="2400" dirty="0">
                <a:latin typeface="NewBaskervilleStd-Roman"/>
              </a:rPr>
              <a:t>Java has the ability to create generalized classes, interfaces, and methods by operating through references of type Object</a:t>
            </a:r>
          </a:p>
          <a:p>
            <a:r>
              <a:rPr lang="en-US" sz="2400" dirty="0">
                <a:latin typeface="NewBaskervilleStd-Roman"/>
              </a:rPr>
              <a:t>Object is the superclass of all other classes, an Object reference can refer to any type objects</a:t>
            </a:r>
            <a:endParaRPr lang="en-IN" sz="2400" dirty="0">
              <a:latin typeface="NewBaskervilleStd-Roman"/>
            </a:endParaRPr>
          </a:p>
        </p:txBody>
      </p:sp>
    </p:spTree>
    <p:extLst>
      <p:ext uri="{BB962C8B-B14F-4D97-AF65-F5344CB8AC3E}">
        <p14:creationId xmlns:p14="http://schemas.microsoft.com/office/powerpoint/2010/main" val="3275257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AA9D3-0328-4F70-9817-45192DCC3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44575"/>
          </a:xfrm>
        </p:spPr>
        <p:txBody>
          <a:bodyPr/>
          <a:lstStyle/>
          <a:p>
            <a:r>
              <a:rPr lang="en-IN" sz="4400" i="0" u="none" strike="noStrike" baseline="0" dirty="0">
                <a:latin typeface="NewBaskervilleStd-Roman"/>
              </a:rPr>
              <a:t>What Are Generics?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FBC2C8-63A9-4062-9AF9-1A406C1BF6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9700"/>
            <a:ext cx="10515600" cy="4767263"/>
          </a:xfrm>
        </p:spPr>
        <p:txBody>
          <a:bodyPr/>
          <a:lstStyle/>
          <a:p>
            <a:r>
              <a:rPr lang="en-US" sz="2400" dirty="0">
                <a:latin typeface="NewBaskervilleStd-Roman"/>
              </a:rPr>
              <a:t>In pre-generics code, generalized classes, interfaces, and methods used Object references to operate on various types of objects</a:t>
            </a:r>
          </a:p>
          <a:p>
            <a:r>
              <a:rPr lang="en-US" sz="2400" dirty="0">
                <a:latin typeface="NewBaskervilleStd-Roman"/>
              </a:rPr>
              <a:t>problem is that they could not do with type safety</a:t>
            </a:r>
          </a:p>
          <a:p>
            <a:r>
              <a:rPr lang="en-US" sz="2400" dirty="0">
                <a:latin typeface="NewBaskervilleStd-Roman"/>
              </a:rPr>
              <a:t>generics added the type safety that was lacking in Object references</a:t>
            </a:r>
          </a:p>
          <a:p>
            <a:r>
              <a:rPr lang="en-US" sz="2400" dirty="0">
                <a:latin typeface="NewBaskervilleStd-Roman"/>
              </a:rPr>
              <a:t>With generics, all casts are automatic and implicit</a:t>
            </a:r>
          </a:p>
          <a:p>
            <a:r>
              <a:rPr lang="en-US" sz="2400" dirty="0">
                <a:latin typeface="NewBaskervilleStd-Roman"/>
              </a:rPr>
              <a:t>generics expanded the ability to reuse code and use it safely </a:t>
            </a:r>
            <a:r>
              <a:rPr lang="en-IN" sz="2400" dirty="0">
                <a:latin typeface="NewBaskervilleStd-Roman"/>
              </a:rPr>
              <a:t>and easily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84209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C41F4-C358-436F-A84D-CD82E80AA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3600"/>
          </a:xfrm>
        </p:spPr>
        <p:txBody>
          <a:bodyPr/>
          <a:lstStyle/>
          <a:p>
            <a:r>
              <a:rPr lang="en-IN" dirty="0">
                <a:latin typeface="NewBaskervilleStd-Roman"/>
              </a:rPr>
              <a:t>A Simple Generics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C17EA8-8804-4DCD-B6BF-F19F202F0D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5" y="1228726"/>
            <a:ext cx="10515600" cy="4948237"/>
          </a:xfrm>
        </p:spPr>
        <p:txBody>
          <a:bodyPr>
            <a:norm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800" b="0" i="0" u="none" strike="noStrike" baseline="0" dirty="0">
                <a:latin typeface="CourierStd"/>
              </a:rPr>
              <a:t>class Gen&lt;T&gt;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800" b="0" i="0" u="none" strike="noStrike" baseline="0" dirty="0">
                <a:latin typeface="CourierStd"/>
              </a:rPr>
              <a:t> {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800" b="0" i="0" u="none" strike="noStrike" baseline="0" dirty="0">
                <a:latin typeface="CourierStd"/>
              </a:rPr>
              <a:t>	T </a:t>
            </a:r>
            <a:r>
              <a:rPr lang="en-IN" sz="1800" b="0" i="0" u="none" strike="noStrike" baseline="0" dirty="0" err="1">
                <a:latin typeface="CourierStd"/>
              </a:rPr>
              <a:t>ob</a:t>
            </a:r>
            <a:r>
              <a:rPr lang="en-IN" sz="1800" b="0" i="0" u="none" strike="noStrike" baseline="0" dirty="0">
                <a:latin typeface="CourierStd"/>
              </a:rPr>
              <a:t>; // declare an object of type T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0" i="0" u="none" strike="noStrike" baseline="0" dirty="0">
                <a:latin typeface="CourierStd"/>
              </a:rPr>
              <a:t>       </a:t>
            </a:r>
            <a:r>
              <a:rPr lang="en-IN" sz="1800" b="0" i="0" u="none" strike="noStrike" baseline="0" dirty="0">
                <a:latin typeface="CourierStd"/>
              </a:rPr>
              <a:t>Gen(T o) </a:t>
            </a:r>
            <a:r>
              <a:rPr lang="en-US" sz="1800" b="0" i="0" u="none" strike="noStrike" baseline="0" dirty="0">
                <a:latin typeface="CourierStd"/>
              </a:rPr>
              <a:t>// Pass the constructor a reference to an object of type T.</a:t>
            </a:r>
            <a:endParaRPr lang="en-IN" sz="1800" b="0" i="0" u="none" strike="noStrike" baseline="0" dirty="0">
              <a:latin typeface="CourierStd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800" dirty="0">
                <a:latin typeface="CourierStd"/>
              </a:rPr>
              <a:t>     </a:t>
            </a:r>
            <a:r>
              <a:rPr lang="en-IN" sz="1800" b="0" i="0" u="none" strike="noStrike" baseline="0" dirty="0">
                <a:latin typeface="CourierStd"/>
              </a:rPr>
              <a:t> {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800" b="0" i="0" u="none" strike="noStrike" baseline="0" dirty="0">
                <a:latin typeface="CourierStd"/>
              </a:rPr>
              <a:t>         </a:t>
            </a:r>
            <a:r>
              <a:rPr lang="en-IN" sz="1800" b="0" i="0" u="none" strike="noStrike" baseline="0" dirty="0" err="1">
                <a:latin typeface="CourierStd"/>
              </a:rPr>
              <a:t>ob</a:t>
            </a:r>
            <a:r>
              <a:rPr lang="en-IN" sz="1800" b="0" i="0" u="none" strike="noStrike" baseline="0" dirty="0">
                <a:latin typeface="CourierStd"/>
              </a:rPr>
              <a:t> = o;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800" b="0" i="0" u="none" strike="noStrike" baseline="0" dirty="0">
                <a:latin typeface="CourierStd"/>
              </a:rPr>
              <a:t>      }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800" b="0" i="0" u="none" strike="noStrike" baseline="0" dirty="0">
                <a:latin typeface="CourierStd"/>
              </a:rPr>
              <a:t>      T </a:t>
            </a:r>
            <a:r>
              <a:rPr lang="en-IN" sz="1800" b="0" i="0" u="none" strike="noStrike" baseline="0" dirty="0" err="1">
                <a:latin typeface="CourierStd"/>
              </a:rPr>
              <a:t>getob</a:t>
            </a:r>
            <a:r>
              <a:rPr lang="en-IN" sz="1800" b="0" i="0" u="none" strike="noStrike" baseline="0" dirty="0">
                <a:latin typeface="CourierStd"/>
              </a:rPr>
              <a:t>()  // Return </a:t>
            </a:r>
            <a:r>
              <a:rPr lang="en-IN" sz="1800" b="0" i="0" u="none" strike="noStrike" baseline="0" dirty="0" err="1">
                <a:latin typeface="CourierStd"/>
              </a:rPr>
              <a:t>ob</a:t>
            </a:r>
            <a:endParaRPr lang="en-IN" sz="1800" b="0" i="0" u="none" strike="noStrike" baseline="0" dirty="0">
              <a:latin typeface="CourierStd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800" dirty="0">
                <a:latin typeface="CourierStd"/>
              </a:rPr>
              <a:t>      {</a:t>
            </a:r>
            <a:endParaRPr lang="en-IN" sz="1800" b="0" i="0" u="none" strike="noStrike" baseline="0" dirty="0">
              <a:latin typeface="CourierStd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800" b="0" i="0" u="none" strike="noStrike" baseline="0" dirty="0">
                <a:latin typeface="CourierStd"/>
              </a:rPr>
              <a:t>         return </a:t>
            </a:r>
            <a:r>
              <a:rPr lang="en-IN" sz="1800" b="0" i="0" u="none" strike="noStrike" baseline="0" dirty="0" err="1">
                <a:latin typeface="CourierStd"/>
              </a:rPr>
              <a:t>ob</a:t>
            </a:r>
            <a:r>
              <a:rPr lang="en-IN" sz="1800" b="0" i="0" u="none" strike="noStrike" baseline="0" dirty="0">
                <a:latin typeface="CourierStd"/>
              </a:rPr>
              <a:t>;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800" b="0" i="0" u="none" strike="noStrike" baseline="0" dirty="0">
                <a:latin typeface="CourierStd"/>
              </a:rPr>
              <a:t>      }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800" b="0" i="0" u="none" strike="noStrike" baseline="0" dirty="0">
                <a:latin typeface="CourierStd"/>
              </a:rPr>
              <a:t>      void </a:t>
            </a:r>
            <a:r>
              <a:rPr lang="en-IN" sz="1800" b="0" i="0" u="none" strike="noStrike" baseline="0" dirty="0" err="1">
                <a:latin typeface="CourierStd"/>
              </a:rPr>
              <a:t>showType</a:t>
            </a:r>
            <a:r>
              <a:rPr lang="en-IN" sz="1800" b="0" i="0" u="none" strike="noStrike" baseline="0" dirty="0">
                <a:latin typeface="CourierStd"/>
              </a:rPr>
              <a:t>() 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800" b="0" i="0" u="none" strike="noStrike" baseline="0" dirty="0">
                <a:latin typeface="CourierStd"/>
              </a:rPr>
              <a:t>      {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0" i="0" u="none" strike="noStrike" baseline="0" dirty="0">
                <a:latin typeface="CourierStd"/>
              </a:rPr>
              <a:t>          </a:t>
            </a:r>
            <a:r>
              <a:rPr lang="en-US" sz="1800" b="0" i="0" u="none" strike="noStrike" baseline="0" dirty="0" err="1">
                <a:latin typeface="CourierStd"/>
              </a:rPr>
              <a:t>System.out.println</a:t>
            </a:r>
            <a:r>
              <a:rPr lang="en-US" sz="1800" b="0" i="0" u="none" strike="noStrike" baseline="0" dirty="0">
                <a:latin typeface="CourierStd"/>
              </a:rPr>
              <a:t>("Type of T is " + </a:t>
            </a:r>
            <a:r>
              <a:rPr lang="en-IN" sz="1800" b="0" i="0" u="none" strike="noStrike" baseline="0" dirty="0" err="1">
                <a:latin typeface="CourierStd"/>
              </a:rPr>
              <a:t>ob.getClass</a:t>
            </a:r>
            <a:r>
              <a:rPr lang="en-IN" sz="1800" b="0" i="0" u="none" strike="noStrike" baseline="0" dirty="0">
                <a:latin typeface="CourierStd"/>
              </a:rPr>
              <a:t>().</a:t>
            </a:r>
            <a:r>
              <a:rPr lang="en-IN" sz="1800" b="0" i="0" u="none" strike="noStrike" baseline="0" dirty="0" err="1">
                <a:latin typeface="CourierStd"/>
              </a:rPr>
              <a:t>getName</a:t>
            </a:r>
            <a:r>
              <a:rPr lang="en-IN" sz="1800" b="0" i="0" u="none" strike="noStrike" baseline="0" dirty="0">
                <a:latin typeface="CourierStd"/>
              </a:rPr>
              <a:t>());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800" b="0" i="0" u="none" strike="noStrike" baseline="0" dirty="0">
                <a:latin typeface="CourierStd"/>
              </a:rPr>
              <a:t>      }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800" b="0" i="0" u="none" strike="noStrike" baseline="0" dirty="0">
                <a:latin typeface="CourierStd"/>
              </a:rPr>
              <a:t>  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940135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639F3-8437-4932-8E34-759BBDA10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7000"/>
            <a:ext cx="10515600" cy="930275"/>
          </a:xfrm>
        </p:spPr>
        <p:txBody>
          <a:bodyPr/>
          <a:lstStyle/>
          <a:p>
            <a:r>
              <a:rPr lang="en-IN" dirty="0" err="1">
                <a:latin typeface="NewBaskervilleStd-Roman"/>
              </a:rPr>
              <a:t>Contd</a:t>
            </a:r>
            <a:r>
              <a:rPr lang="en-IN" dirty="0">
                <a:latin typeface="NewBaskervilleStd-Roman"/>
              </a:rPr>
              <a:t>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96B4F3-B44D-41FF-A974-FB624F67ED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7274"/>
            <a:ext cx="10515600" cy="5591175"/>
          </a:xfrm>
        </p:spPr>
        <p:txBody>
          <a:bodyPr>
            <a:normAutofit/>
          </a:bodyPr>
          <a:lstStyle/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800" b="0" i="0" u="none" strike="noStrike" baseline="0" dirty="0">
                <a:latin typeface="CourierStd"/>
              </a:rPr>
              <a:t>class </a:t>
            </a:r>
            <a:r>
              <a:rPr lang="en-IN" sz="1800" b="0" i="0" u="none" strike="noStrike" baseline="0" dirty="0" err="1">
                <a:latin typeface="CourierStd"/>
              </a:rPr>
              <a:t>GenDemo</a:t>
            </a:r>
            <a:r>
              <a:rPr lang="en-IN" sz="1800" b="0" i="0" u="none" strike="noStrike" baseline="0" dirty="0">
                <a:latin typeface="CourierStd"/>
              </a:rPr>
              <a:t> 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800" b="0" i="0" u="none" strike="noStrike" baseline="0" dirty="0">
                <a:latin typeface="CourierStd"/>
              </a:rPr>
              <a:t>{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800" dirty="0">
                <a:latin typeface="CourierStd"/>
              </a:rPr>
              <a:t>  </a:t>
            </a:r>
            <a:r>
              <a:rPr lang="en-US" sz="1800" b="0" i="0" u="none" strike="noStrike" baseline="0" dirty="0">
                <a:latin typeface="CourierStd"/>
              </a:rPr>
              <a:t>public static void main(String </a:t>
            </a:r>
            <a:r>
              <a:rPr lang="en-US" sz="1800" b="0" i="0" u="none" strike="noStrike" baseline="0" dirty="0" err="1">
                <a:latin typeface="CourierStd"/>
              </a:rPr>
              <a:t>args</a:t>
            </a:r>
            <a:r>
              <a:rPr lang="en-US" sz="1800" b="0" i="0" u="none" strike="noStrike" baseline="0" dirty="0">
                <a:latin typeface="CourierStd"/>
              </a:rPr>
              <a:t>[])</a:t>
            </a:r>
          </a:p>
          <a:p>
            <a:pPr marL="45720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b="0" i="0" u="none" strike="noStrike" baseline="0" dirty="0">
                <a:latin typeface="CourierStd"/>
              </a:rPr>
              <a:t>{</a:t>
            </a:r>
          </a:p>
          <a:p>
            <a:pPr marL="45720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800" b="0" i="0" u="none" strike="noStrike" baseline="0" dirty="0">
                <a:latin typeface="CourierStd"/>
              </a:rPr>
              <a:t>    Gen&lt;Integer&gt; </a:t>
            </a:r>
            <a:r>
              <a:rPr lang="en-IN" sz="1800" b="0" i="0" u="none" strike="noStrike" baseline="0" dirty="0" err="1">
                <a:latin typeface="CourierStd"/>
              </a:rPr>
              <a:t>iOb</a:t>
            </a:r>
            <a:r>
              <a:rPr lang="en-IN" sz="1800" b="0" i="0" u="none" strike="noStrike" baseline="0" dirty="0">
                <a:latin typeface="CourierStd"/>
              </a:rPr>
              <a:t>; // </a:t>
            </a:r>
            <a:r>
              <a:rPr lang="en-US" sz="1800" b="0" i="0" u="none" strike="noStrike" baseline="0" dirty="0">
                <a:latin typeface="CourierStd"/>
              </a:rPr>
              <a:t>Create a Gen reference for Integers</a:t>
            </a:r>
            <a:endParaRPr lang="en-IN" sz="1800" b="0" i="0" u="none" strike="noStrike" baseline="0" dirty="0">
              <a:latin typeface="CourierStd"/>
            </a:endParaRP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de-DE" sz="1800" b="0" i="0" u="none" strike="noStrike" baseline="0" dirty="0">
                <a:latin typeface="CourierStd"/>
              </a:rPr>
              <a:t>	iOb = new Gen&lt;Integer&gt;(65);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800" b="0" i="0" u="none" strike="noStrike" baseline="0" dirty="0">
                <a:latin typeface="CourierStd"/>
              </a:rPr>
              <a:t>       </a:t>
            </a:r>
            <a:r>
              <a:rPr lang="en-IN" sz="1800" b="0" i="0" u="none" strike="noStrike" baseline="0" dirty="0" err="1">
                <a:latin typeface="CourierStd"/>
              </a:rPr>
              <a:t>iOb.showType</a:t>
            </a:r>
            <a:r>
              <a:rPr lang="en-IN" sz="1800" b="0" i="0" u="none" strike="noStrike" baseline="0" dirty="0">
                <a:latin typeface="CourierStd"/>
              </a:rPr>
              <a:t>();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800" b="0" i="0" u="none" strike="noStrike" baseline="0" dirty="0">
                <a:latin typeface="CourierStd"/>
              </a:rPr>
              <a:t>       int v = </a:t>
            </a:r>
            <a:r>
              <a:rPr lang="en-IN" sz="1800" b="0" i="0" u="none" strike="noStrike" baseline="0" dirty="0" err="1">
                <a:latin typeface="CourierStd"/>
              </a:rPr>
              <a:t>iOb.getob</a:t>
            </a:r>
            <a:r>
              <a:rPr lang="en-IN" sz="1800" b="0" i="0" u="none" strike="noStrike" baseline="0" dirty="0">
                <a:latin typeface="CourierStd"/>
              </a:rPr>
              <a:t>();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0" i="0" u="none" strike="noStrike" baseline="0" dirty="0">
                <a:latin typeface="CourierStd"/>
              </a:rPr>
              <a:t>       </a:t>
            </a:r>
            <a:r>
              <a:rPr lang="en-US" sz="1800" b="0" i="0" u="none" strike="noStrike" baseline="0" dirty="0" err="1">
                <a:latin typeface="CourierStd"/>
              </a:rPr>
              <a:t>System.out.println</a:t>
            </a:r>
            <a:r>
              <a:rPr lang="en-US" sz="1800" b="0" i="0" u="none" strike="noStrike" baseline="0" dirty="0">
                <a:latin typeface="CourierStd"/>
              </a:rPr>
              <a:t>(“ value : “+ v);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800" b="0" i="0" u="none" strike="noStrike" baseline="0" dirty="0">
                <a:latin typeface="CourierStd"/>
              </a:rPr>
              <a:t>       Gen&lt;String&gt; </a:t>
            </a:r>
            <a:r>
              <a:rPr lang="en-IN" sz="1800" b="0" i="0" u="none" strike="noStrike" baseline="0" dirty="0" err="1">
                <a:latin typeface="CourierStd"/>
              </a:rPr>
              <a:t>strOb</a:t>
            </a:r>
            <a:r>
              <a:rPr lang="en-IN" sz="1800" b="0" i="0" u="none" strike="noStrike" baseline="0" dirty="0">
                <a:latin typeface="CourierStd"/>
              </a:rPr>
              <a:t> = new Gen&lt;String&gt; (“Hello world”);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800" b="0" i="0" u="none" strike="noStrike" baseline="0" dirty="0">
                <a:latin typeface="CourierStd"/>
              </a:rPr>
              <a:t>       </a:t>
            </a:r>
            <a:r>
              <a:rPr lang="en-IN" sz="1800" b="0" i="0" u="none" strike="noStrike" baseline="0" dirty="0" err="1">
                <a:latin typeface="CourierStd"/>
              </a:rPr>
              <a:t>strOb.showType</a:t>
            </a:r>
            <a:r>
              <a:rPr lang="en-IN" sz="1800" b="0" i="0" u="none" strike="noStrike" baseline="0" dirty="0">
                <a:latin typeface="CourierStd"/>
              </a:rPr>
              <a:t>();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800" b="0" i="0" u="none" strike="noStrike" baseline="0" dirty="0">
                <a:latin typeface="CourierStd"/>
              </a:rPr>
              <a:t>       String str = </a:t>
            </a:r>
            <a:r>
              <a:rPr lang="en-IN" sz="1800" b="0" i="0" u="none" strike="noStrike" baseline="0" dirty="0" err="1">
                <a:latin typeface="CourierStd"/>
              </a:rPr>
              <a:t>strOb.getob</a:t>
            </a:r>
            <a:r>
              <a:rPr lang="en-IN" sz="1800" b="0" i="0" u="none" strike="noStrike" baseline="0" dirty="0">
                <a:latin typeface="CourierStd"/>
              </a:rPr>
              <a:t>();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800" b="0" i="0" u="none" strike="noStrike" baseline="0" dirty="0">
                <a:latin typeface="CourierStd"/>
              </a:rPr>
              <a:t>       </a:t>
            </a:r>
            <a:r>
              <a:rPr lang="en-IN" sz="1800" b="0" i="0" u="none" strike="noStrike" baseline="0" dirty="0" err="1">
                <a:latin typeface="CourierStd"/>
              </a:rPr>
              <a:t>System.out.println</a:t>
            </a:r>
            <a:r>
              <a:rPr lang="en-IN" sz="1800" b="0" i="0" u="none" strike="noStrike" baseline="0" dirty="0">
                <a:latin typeface="CourierStd"/>
              </a:rPr>
              <a:t>(“ value: “ + str);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800" b="0" i="0" u="none" strike="noStrike" baseline="0" dirty="0">
                <a:latin typeface="CourierStd"/>
              </a:rPr>
              <a:t>    }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800" b="0" i="0" u="none" strike="noStrike" baseline="0" dirty="0">
                <a:latin typeface="CourierStd"/>
              </a:rPr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52218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8B038-B46E-4809-B790-8B2F04E7D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01700"/>
          </a:xfrm>
        </p:spPr>
        <p:txBody>
          <a:bodyPr/>
          <a:lstStyle/>
          <a:p>
            <a:r>
              <a:rPr lang="en-US" dirty="0">
                <a:latin typeface="NewBaskervilleStd-Roman"/>
              </a:rPr>
              <a:t>Generics Work Only with Reference Types</a:t>
            </a:r>
            <a:endParaRPr lang="en-IN" dirty="0">
              <a:latin typeface="NewBaskervilleStd-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D0A091-D001-452C-8ADD-BA3FD00BA5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1600"/>
            <a:ext cx="10515600" cy="4805363"/>
          </a:xfrm>
        </p:spPr>
        <p:txBody>
          <a:bodyPr>
            <a:normAutofit/>
          </a:bodyPr>
          <a:lstStyle/>
          <a:p>
            <a:pPr algn="l"/>
            <a:r>
              <a:rPr lang="en-US" sz="2400" b="0" i="0" u="none" strike="noStrike" baseline="0" dirty="0">
                <a:latin typeface="NewBaskervilleStd-Roman"/>
              </a:rPr>
              <a:t>When declaring an instance of a generic type, the type argument passed to the type parameter must be a reference type</a:t>
            </a:r>
          </a:p>
          <a:p>
            <a:pPr algn="l"/>
            <a:r>
              <a:rPr lang="en-US" sz="2400" b="0" i="0" u="none" strike="noStrike" baseline="0" dirty="0">
                <a:latin typeface="NewBaskervilleStd-Roman"/>
              </a:rPr>
              <a:t>cannot use a primitive type, such as </a:t>
            </a:r>
            <a:r>
              <a:rPr lang="en-US" sz="2400" b="1" i="0" u="none" strike="noStrike" baseline="0" dirty="0">
                <a:latin typeface="NewBaskervilleStd-Roman"/>
              </a:rPr>
              <a:t>int </a:t>
            </a:r>
            <a:r>
              <a:rPr lang="en-US" sz="2400" b="0" i="0" u="none" strike="noStrike" baseline="0" dirty="0">
                <a:latin typeface="NewBaskervilleStd-Roman"/>
              </a:rPr>
              <a:t>or </a:t>
            </a:r>
            <a:r>
              <a:rPr lang="en-US" sz="2400" b="1" i="0" u="none" strike="noStrike" baseline="0" dirty="0">
                <a:latin typeface="NewBaskervilleStd-Roman"/>
              </a:rPr>
              <a:t>char</a:t>
            </a:r>
            <a:endParaRPr lang="en-US" sz="2400" b="0" i="0" u="none" strike="noStrike" baseline="0" dirty="0">
              <a:latin typeface="NewBaskervilleStd-Roman"/>
            </a:endParaRPr>
          </a:p>
          <a:p>
            <a:pPr algn="l"/>
            <a:r>
              <a:rPr lang="en-US" sz="2400" b="0" i="0" u="none" strike="noStrike" baseline="0" dirty="0">
                <a:latin typeface="NewBaskervilleStd-Roman"/>
              </a:rPr>
              <a:t>For example, with </a:t>
            </a:r>
            <a:r>
              <a:rPr lang="en-US" sz="2400" b="1" i="0" u="none" strike="noStrike" baseline="0" dirty="0">
                <a:latin typeface="NewBaskervilleStd-Roman"/>
              </a:rPr>
              <a:t>Gen</a:t>
            </a:r>
            <a:r>
              <a:rPr lang="en-US" sz="2400" b="0" i="0" u="none" strike="noStrike" baseline="0" dirty="0">
                <a:latin typeface="NewBaskervilleStd-Roman"/>
              </a:rPr>
              <a:t>, it is possible to pass any class type to </a:t>
            </a:r>
            <a:r>
              <a:rPr lang="en-US" sz="2400" b="1" i="0" u="none" strike="noStrike" baseline="0" dirty="0">
                <a:latin typeface="NewBaskervilleStd-Roman"/>
              </a:rPr>
              <a:t>T</a:t>
            </a:r>
            <a:r>
              <a:rPr lang="en-US" sz="2400" b="0" i="0" u="none" strike="noStrike" baseline="0" dirty="0">
                <a:latin typeface="NewBaskervilleStd-Roman"/>
              </a:rPr>
              <a:t>, but cannot pass a primitive type to a type parameter</a:t>
            </a:r>
          </a:p>
          <a:p>
            <a:pPr algn="l"/>
            <a:r>
              <a:rPr lang="en-US" sz="2400" b="0" i="0" u="none" strike="noStrike" baseline="0" dirty="0">
                <a:latin typeface="NewBaskervilleStd-Roman"/>
              </a:rPr>
              <a:t>following declaration is illegal:</a:t>
            </a:r>
          </a:p>
          <a:p>
            <a:pPr lvl="1"/>
            <a:r>
              <a:rPr lang="en-US" b="0" i="0" u="none" strike="noStrike" baseline="0" dirty="0">
                <a:solidFill>
                  <a:srgbClr val="C00000"/>
                </a:solidFill>
                <a:latin typeface="NewBaskervilleStd-Roman"/>
              </a:rPr>
              <a:t>Gen&lt;int&gt; </a:t>
            </a:r>
            <a:r>
              <a:rPr lang="en-US" b="0" i="0" u="none" strike="noStrike" baseline="0" dirty="0" err="1">
                <a:solidFill>
                  <a:srgbClr val="C00000"/>
                </a:solidFill>
                <a:latin typeface="NewBaskervilleStd-Roman"/>
              </a:rPr>
              <a:t>intOb</a:t>
            </a:r>
            <a:r>
              <a:rPr lang="en-US" b="0" i="0" u="none" strike="noStrike" baseline="0" dirty="0">
                <a:solidFill>
                  <a:srgbClr val="C00000"/>
                </a:solidFill>
                <a:latin typeface="NewBaskervilleStd-Roman"/>
              </a:rPr>
              <a:t> = new Gen&lt;int&gt;(53); </a:t>
            </a:r>
            <a:r>
              <a:rPr lang="en-US" b="0" i="0" u="none" strike="noStrike" baseline="0" dirty="0">
                <a:latin typeface="NewBaskervilleStd-Roman"/>
              </a:rPr>
              <a:t>// Error, can't use primitive type</a:t>
            </a:r>
          </a:p>
          <a:p>
            <a:pPr algn="l"/>
            <a:r>
              <a:rPr lang="en-US" sz="2400" b="0" i="0" u="none" strike="noStrike" baseline="0" dirty="0">
                <a:latin typeface="NewBaskervilleStd-Roman"/>
              </a:rPr>
              <a:t>can use the type wrappers (as the preceding example did) to encapsulate a primitive type</a:t>
            </a:r>
          </a:p>
          <a:p>
            <a:pPr algn="l"/>
            <a:r>
              <a:rPr lang="en-US" sz="2400" b="0" i="0" u="none" strike="noStrike" baseline="0" dirty="0">
                <a:latin typeface="NewBaskervilleStd-Roman"/>
              </a:rPr>
              <a:t>Java’s autoboxing and auto-unboxing mechanism makes the use of the type </a:t>
            </a:r>
            <a:r>
              <a:rPr lang="en-IN" sz="2400" b="0" i="0" u="none" strike="noStrike" baseline="0" dirty="0">
                <a:latin typeface="NewBaskervilleStd-Roman"/>
              </a:rPr>
              <a:t>wrapper transparent</a:t>
            </a:r>
            <a:endParaRPr lang="en-IN" sz="2400" dirty="0">
              <a:latin typeface="NewBaskervilleStd-Roman"/>
            </a:endParaRPr>
          </a:p>
        </p:txBody>
      </p:sp>
    </p:spTree>
    <p:extLst>
      <p:ext uri="{BB962C8B-B14F-4D97-AF65-F5344CB8AC3E}">
        <p14:creationId xmlns:p14="http://schemas.microsoft.com/office/powerpoint/2010/main" val="22100430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DB34F-6A3E-4ACA-A811-82FD6005C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i="0" u="none" strike="noStrike" baseline="0" dirty="0">
                <a:latin typeface="NewBaskervilleStd-Roman"/>
              </a:rPr>
              <a:t>Generic Types Differ Based on Their Type Arguments</a:t>
            </a:r>
            <a:endParaRPr lang="en-IN" dirty="0">
              <a:latin typeface="NewBaskervilleStd-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8EA98D-DB3C-47A5-8A1D-7642498807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400" b="0" i="0" u="none" strike="noStrike" baseline="0" dirty="0">
                <a:latin typeface="NewBaskervilleStd-Roman"/>
              </a:rPr>
              <a:t>A key point to understand about generic types is that a reference of one specific version of a generic type is not type compatible with another version of the same generic type</a:t>
            </a:r>
          </a:p>
          <a:p>
            <a:pPr algn="l"/>
            <a:r>
              <a:rPr lang="en-US" sz="2400" b="0" i="0" u="none" strike="noStrike" baseline="0" dirty="0">
                <a:latin typeface="NewBaskervilleStd-Roman"/>
              </a:rPr>
              <a:t> For example-the following line of code is in error and will </a:t>
            </a:r>
            <a:r>
              <a:rPr lang="en-IN" sz="2400" b="0" i="0" u="none" strike="noStrike" baseline="0" dirty="0">
                <a:latin typeface="NewBaskervilleStd-Roman"/>
              </a:rPr>
              <a:t>not compile:</a:t>
            </a:r>
          </a:p>
          <a:p>
            <a:pPr lvl="1"/>
            <a:r>
              <a:rPr lang="en-IN" b="0" i="0" u="none" strike="noStrike" baseline="0" dirty="0" err="1">
                <a:solidFill>
                  <a:srgbClr val="C00000"/>
                </a:solidFill>
                <a:latin typeface="NewBaskervilleStd-Roman"/>
              </a:rPr>
              <a:t>iOb</a:t>
            </a:r>
            <a:r>
              <a:rPr lang="en-IN" b="0" i="0" u="none" strike="noStrike" baseline="0" dirty="0">
                <a:solidFill>
                  <a:srgbClr val="C00000"/>
                </a:solidFill>
                <a:latin typeface="NewBaskervilleStd-Roman"/>
              </a:rPr>
              <a:t> = </a:t>
            </a:r>
            <a:r>
              <a:rPr lang="en-IN" b="0" i="0" u="none" strike="noStrike" baseline="0" dirty="0" err="1">
                <a:solidFill>
                  <a:srgbClr val="C00000"/>
                </a:solidFill>
                <a:latin typeface="NewBaskervilleStd-Roman"/>
              </a:rPr>
              <a:t>strOb</a:t>
            </a:r>
            <a:r>
              <a:rPr lang="en-IN" b="0" i="0" u="none" strike="noStrike" baseline="0" dirty="0">
                <a:solidFill>
                  <a:srgbClr val="C00000"/>
                </a:solidFill>
                <a:latin typeface="NewBaskervilleStd-Roman"/>
              </a:rPr>
              <a:t>; // Wrong!</a:t>
            </a:r>
          </a:p>
          <a:p>
            <a:pPr algn="l"/>
            <a:r>
              <a:rPr lang="en-US" sz="2400" b="0" i="0" u="none" strike="noStrike" baseline="0" dirty="0">
                <a:latin typeface="NewBaskervilleStd-Roman"/>
              </a:rPr>
              <a:t>Even though both </a:t>
            </a:r>
            <a:r>
              <a:rPr lang="en-US" sz="2400" b="1" i="0" u="none" strike="noStrike" baseline="0" dirty="0" err="1">
                <a:latin typeface="NewBaskervilleStd-Roman"/>
              </a:rPr>
              <a:t>iOb</a:t>
            </a:r>
            <a:r>
              <a:rPr lang="en-US" sz="2400" b="1" i="0" u="none" strike="noStrike" baseline="0" dirty="0">
                <a:latin typeface="NewBaskervilleStd-Roman"/>
              </a:rPr>
              <a:t> </a:t>
            </a:r>
            <a:r>
              <a:rPr lang="en-US" sz="2400" b="0" i="0" u="none" strike="noStrike" baseline="0" dirty="0">
                <a:latin typeface="NewBaskervilleStd-Roman"/>
              </a:rPr>
              <a:t>and </a:t>
            </a:r>
            <a:r>
              <a:rPr lang="en-US" sz="2400" b="1" i="0" u="none" strike="noStrike" baseline="0" dirty="0" err="1">
                <a:latin typeface="NewBaskervilleStd-Roman"/>
              </a:rPr>
              <a:t>strOb</a:t>
            </a:r>
            <a:r>
              <a:rPr lang="en-US" sz="2400" b="1" i="0" u="none" strike="noStrike" baseline="0" dirty="0">
                <a:latin typeface="NewBaskervilleStd-Roman"/>
              </a:rPr>
              <a:t> </a:t>
            </a:r>
            <a:r>
              <a:rPr lang="en-US" sz="2400" b="0" i="0" u="none" strike="noStrike" baseline="0" dirty="0">
                <a:latin typeface="NewBaskervilleStd-Roman"/>
              </a:rPr>
              <a:t>are of type </a:t>
            </a:r>
            <a:r>
              <a:rPr lang="en-US" sz="2400" b="1" i="0" u="none" strike="noStrike" baseline="0" dirty="0">
                <a:latin typeface="NewBaskervilleStd-Roman"/>
              </a:rPr>
              <a:t>Gen&lt;T&gt;</a:t>
            </a:r>
            <a:r>
              <a:rPr lang="en-US" sz="2400" b="0" i="0" u="none" strike="noStrike" baseline="0" dirty="0">
                <a:latin typeface="NewBaskervilleStd-Roman"/>
              </a:rPr>
              <a:t>, they are references to different types because their type parameters differ</a:t>
            </a:r>
          </a:p>
          <a:p>
            <a:pPr algn="l"/>
            <a:r>
              <a:rPr lang="en-US" sz="2400" b="0" i="0" u="none" strike="noStrike" baseline="0" dirty="0">
                <a:latin typeface="NewBaskervilleStd-Roman"/>
              </a:rPr>
              <a:t> This is part of the way that generics add type safety </a:t>
            </a:r>
            <a:r>
              <a:rPr lang="en-IN" sz="2400" b="0" i="0" u="none" strike="noStrike" baseline="0" dirty="0">
                <a:latin typeface="NewBaskervilleStd-Roman"/>
              </a:rPr>
              <a:t>and prevent errors</a:t>
            </a:r>
            <a:endParaRPr lang="en-IN" sz="2400" dirty="0">
              <a:latin typeface="NewBaskervilleStd-Roman"/>
            </a:endParaRPr>
          </a:p>
        </p:txBody>
      </p:sp>
    </p:spTree>
    <p:extLst>
      <p:ext uri="{BB962C8B-B14F-4D97-AF65-F5344CB8AC3E}">
        <p14:creationId xmlns:p14="http://schemas.microsoft.com/office/powerpoint/2010/main" val="34717040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F1E07-6399-487A-A692-BD8FBFC30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8825"/>
          </a:xfrm>
        </p:spPr>
        <p:txBody>
          <a:bodyPr/>
          <a:lstStyle/>
          <a:p>
            <a:r>
              <a:rPr lang="en-IN" dirty="0">
                <a:latin typeface="NewBaskervilleStd-Roman"/>
              </a:rPr>
              <a:t>Non Generics Program -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C22A7D-A104-4357-8046-4D5A3B265A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7775"/>
            <a:ext cx="10515600" cy="4929188"/>
          </a:xfrm>
        </p:spPr>
        <p:txBody>
          <a:bodyPr>
            <a:no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800" b="0" i="0" u="none" strike="noStrike" baseline="0" dirty="0">
                <a:latin typeface="CourierStd"/>
              </a:rPr>
              <a:t>class </a:t>
            </a:r>
            <a:r>
              <a:rPr lang="en-IN" sz="1800" b="0" i="0" u="none" strike="noStrike" baseline="0" dirty="0" err="1">
                <a:latin typeface="CourierStd"/>
              </a:rPr>
              <a:t>NonGen</a:t>
            </a:r>
            <a:r>
              <a:rPr lang="en-IN" sz="1800" b="0" i="0" u="none" strike="noStrike" baseline="0" dirty="0">
                <a:latin typeface="CourierStd"/>
              </a:rPr>
              <a:t> 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800" b="0" i="0" u="none" strike="noStrike" baseline="0" dirty="0">
                <a:latin typeface="CourierStd"/>
              </a:rPr>
              <a:t>{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0" i="0" u="none" strike="noStrike" baseline="0" dirty="0">
                <a:latin typeface="CourierStd"/>
              </a:rPr>
              <a:t>	Object </a:t>
            </a:r>
            <a:r>
              <a:rPr lang="en-US" sz="1800" b="0" i="0" u="none" strike="noStrike" baseline="0" dirty="0" err="1">
                <a:latin typeface="CourierStd"/>
              </a:rPr>
              <a:t>ob</a:t>
            </a:r>
            <a:r>
              <a:rPr lang="en-US" sz="1800" b="0" i="0" u="none" strike="noStrike" baseline="0" dirty="0">
                <a:latin typeface="CourierStd"/>
              </a:rPr>
              <a:t>; // </a:t>
            </a:r>
            <a:r>
              <a:rPr lang="en-US" sz="1800" b="0" i="0" u="none" strike="noStrike" baseline="0" dirty="0" err="1">
                <a:latin typeface="CourierStd"/>
              </a:rPr>
              <a:t>ob</a:t>
            </a:r>
            <a:r>
              <a:rPr lang="en-US" sz="1800" b="0" i="0" u="none" strike="noStrike" baseline="0" dirty="0">
                <a:latin typeface="CourierStd"/>
              </a:rPr>
              <a:t> is now of type Object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0" i="0" u="none" strike="noStrike" baseline="0" dirty="0">
                <a:latin typeface="CourierStd"/>
              </a:rPr>
              <a:t>       // Pass the constructor a reference to an object of type Object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800" b="0" i="0" u="none" strike="noStrike" baseline="0" dirty="0">
                <a:latin typeface="CourierStd"/>
              </a:rPr>
              <a:t>       </a:t>
            </a:r>
            <a:r>
              <a:rPr lang="en-IN" sz="1800" b="0" i="0" u="none" strike="noStrike" baseline="0" dirty="0" err="1">
                <a:latin typeface="CourierStd"/>
              </a:rPr>
              <a:t>NonGen</a:t>
            </a:r>
            <a:r>
              <a:rPr lang="en-IN" sz="1800" b="0" i="0" u="none" strike="noStrike" baseline="0" dirty="0">
                <a:latin typeface="CourierStd"/>
              </a:rPr>
              <a:t>(Object o)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800" dirty="0">
                <a:latin typeface="CourierStd"/>
              </a:rPr>
              <a:t>      </a:t>
            </a:r>
            <a:r>
              <a:rPr lang="en-IN" sz="1800" b="0" i="0" u="none" strike="noStrike" baseline="0" dirty="0">
                <a:latin typeface="CourierStd"/>
              </a:rPr>
              <a:t> {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800" b="0" i="0" u="none" strike="noStrike" baseline="0" dirty="0">
                <a:latin typeface="CourierStd"/>
              </a:rPr>
              <a:t>          </a:t>
            </a:r>
            <a:r>
              <a:rPr lang="en-IN" sz="1800" b="0" i="0" u="none" strike="noStrike" baseline="0" dirty="0" err="1">
                <a:latin typeface="CourierStd"/>
              </a:rPr>
              <a:t>ob</a:t>
            </a:r>
            <a:r>
              <a:rPr lang="en-IN" sz="1800" b="0" i="0" u="none" strike="noStrike" baseline="0" dirty="0">
                <a:latin typeface="CourierStd"/>
              </a:rPr>
              <a:t> = o;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800" b="0" i="0" u="none" strike="noStrike" baseline="0" dirty="0">
                <a:latin typeface="CourierStd"/>
              </a:rPr>
              <a:t>       }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800" b="0" i="0" u="none" strike="noStrike" baseline="0" dirty="0">
                <a:latin typeface="CourierStd"/>
              </a:rPr>
              <a:t>       Object </a:t>
            </a:r>
            <a:r>
              <a:rPr lang="en-IN" sz="1800" b="0" i="0" u="none" strike="noStrike" baseline="0" dirty="0" err="1">
                <a:latin typeface="CourierStd"/>
              </a:rPr>
              <a:t>getob</a:t>
            </a:r>
            <a:r>
              <a:rPr lang="en-IN" sz="1800" b="0" i="0" u="none" strike="noStrike" baseline="0" dirty="0">
                <a:latin typeface="CourierStd"/>
              </a:rPr>
              <a:t>()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800" dirty="0">
                <a:latin typeface="CourierStd"/>
              </a:rPr>
              <a:t>      </a:t>
            </a:r>
            <a:r>
              <a:rPr lang="en-IN" sz="1800" b="0" i="0" u="none" strike="noStrike" baseline="0" dirty="0">
                <a:latin typeface="CourierStd"/>
              </a:rPr>
              <a:t> {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800" b="0" i="0" u="none" strike="noStrike" baseline="0" dirty="0">
                <a:latin typeface="CourierStd"/>
              </a:rPr>
              <a:t>          return </a:t>
            </a:r>
            <a:r>
              <a:rPr lang="en-IN" sz="1800" b="0" i="0" u="none" strike="noStrike" baseline="0" dirty="0" err="1">
                <a:latin typeface="CourierStd"/>
              </a:rPr>
              <a:t>ob</a:t>
            </a:r>
            <a:r>
              <a:rPr lang="en-IN" sz="1800" b="0" i="0" u="none" strike="noStrike" baseline="0" dirty="0">
                <a:latin typeface="CourierStd"/>
              </a:rPr>
              <a:t>;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800" b="0" i="0" u="none" strike="noStrike" baseline="0" dirty="0">
                <a:latin typeface="CourierStd"/>
              </a:rPr>
              <a:t>       }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800" dirty="0">
                <a:latin typeface="CourierStd"/>
              </a:rPr>
              <a:t>       </a:t>
            </a:r>
            <a:r>
              <a:rPr lang="en-IN" sz="1800" b="0" i="0" u="none" strike="noStrike" baseline="0" dirty="0">
                <a:latin typeface="CourierStd"/>
              </a:rPr>
              <a:t>void </a:t>
            </a:r>
            <a:r>
              <a:rPr lang="en-IN" sz="1800" b="0" i="0" u="none" strike="noStrike" baseline="0" dirty="0" err="1">
                <a:latin typeface="CourierStd"/>
              </a:rPr>
              <a:t>showType</a:t>
            </a:r>
            <a:r>
              <a:rPr lang="en-IN" sz="1800" b="0" i="0" u="none" strike="noStrike" baseline="0" dirty="0">
                <a:latin typeface="CourierStd"/>
              </a:rPr>
              <a:t>()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800" dirty="0">
                <a:latin typeface="CourierStd"/>
              </a:rPr>
              <a:t>      </a:t>
            </a:r>
            <a:r>
              <a:rPr lang="en-IN" sz="1800" b="0" i="0" u="none" strike="noStrike" baseline="0" dirty="0">
                <a:latin typeface="CourierStd"/>
              </a:rPr>
              <a:t> {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0" i="0" u="none" strike="noStrike" baseline="0" dirty="0">
                <a:latin typeface="CourierStd"/>
              </a:rPr>
              <a:t>           </a:t>
            </a:r>
            <a:r>
              <a:rPr lang="en-US" sz="1800" b="0" i="0" u="none" strike="noStrike" baseline="0" dirty="0" err="1">
                <a:latin typeface="CourierStd"/>
              </a:rPr>
              <a:t>System.out.println</a:t>
            </a:r>
            <a:r>
              <a:rPr lang="en-US" sz="1800" b="0" i="0" u="none" strike="noStrike" baseline="0" dirty="0">
                <a:latin typeface="CourierStd"/>
              </a:rPr>
              <a:t>("Type of </a:t>
            </a:r>
            <a:r>
              <a:rPr lang="en-US" sz="1800" b="0" i="0" u="none" strike="noStrike" baseline="0" dirty="0" err="1">
                <a:latin typeface="CourierStd"/>
              </a:rPr>
              <a:t>ob</a:t>
            </a:r>
            <a:r>
              <a:rPr lang="en-US" sz="1800" b="0" i="0" u="none" strike="noStrike" baseline="0" dirty="0">
                <a:latin typeface="CourierStd"/>
              </a:rPr>
              <a:t> is " + </a:t>
            </a:r>
            <a:r>
              <a:rPr lang="en-IN" sz="1800" b="0" i="0" u="none" strike="noStrike" baseline="0" dirty="0" err="1">
                <a:latin typeface="CourierStd"/>
              </a:rPr>
              <a:t>ob.getClass</a:t>
            </a:r>
            <a:r>
              <a:rPr lang="en-IN" sz="1800" b="0" i="0" u="none" strike="noStrike" baseline="0" dirty="0">
                <a:latin typeface="CourierStd"/>
              </a:rPr>
              <a:t>().</a:t>
            </a:r>
            <a:r>
              <a:rPr lang="en-IN" sz="1800" b="0" i="0" u="none" strike="noStrike" baseline="0" dirty="0" err="1">
                <a:latin typeface="CourierStd"/>
              </a:rPr>
              <a:t>getName</a:t>
            </a:r>
            <a:r>
              <a:rPr lang="en-IN" sz="1800" b="0" i="0" u="none" strike="noStrike" baseline="0" dirty="0">
                <a:latin typeface="CourierStd"/>
              </a:rPr>
              <a:t>());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800" b="0" i="0" u="none" strike="noStrike" baseline="0" dirty="0">
                <a:latin typeface="CourierStd"/>
              </a:rPr>
              <a:t>       }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800" b="0" i="0" u="none" strike="noStrike" baseline="0" dirty="0">
                <a:latin typeface="CourierStd"/>
              </a:rPr>
              <a:t>}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3182531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1131</TotalTime>
  <Words>1674</Words>
  <Application>Microsoft Office PowerPoint</Application>
  <PresentationFormat>Widescreen</PresentationFormat>
  <Paragraphs>153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CourierStd</vt:lpstr>
      <vt:lpstr>DINMittelEFOP-Bold</vt:lpstr>
      <vt:lpstr>NewBaskervilleStd-Roman</vt:lpstr>
      <vt:lpstr>Office Theme</vt:lpstr>
      <vt:lpstr>Generics</vt:lpstr>
      <vt:lpstr>Introduction</vt:lpstr>
      <vt:lpstr>What Are Generics?</vt:lpstr>
      <vt:lpstr>What Are Generics?</vt:lpstr>
      <vt:lpstr>A Simple Generics Example</vt:lpstr>
      <vt:lpstr>Contd…</vt:lpstr>
      <vt:lpstr>Generics Work Only with Reference Types</vt:lpstr>
      <vt:lpstr>Generic Types Differ Based on Their Type Arguments</vt:lpstr>
      <vt:lpstr>Non Generics Program - Example</vt:lpstr>
      <vt:lpstr>Contd…</vt:lpstr>
      <vt:lpstr>Generic Class with Two Type Parameters</vt:lpstr>
      <vt:lpstr>Bounded Types</vt:lpstr>
      <vt:lpstr>Creating a Generic Method</vt:lpstr>
      <vt:lpstr>Generic Method</vt:lpstr>
      <vt:lpstr>Generic Method</vt:lpstr>
      <vt:lpstr>Generic Constructors</vt:lpstr>
      <vt:lpstr>Generic Interfaces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Generics</dc:title>
  <dc:creator>pranit</dc:creator>
  <cp:lastModifiedBy>pranit</cp:lastModifiedBy>
  <cp:revision>26</cp:revision>
  <dcterms:created xsi:type="dcterms:W3CDTF">2020-10-28T12:09:25Z</dcterms:created>
  <dcterms:modified xsi:type="dcterms:W3CDTF">2020-11-05T05:18:40Z</dcterms:modified>
</cp:coreProperties>
</file>