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6" r:id="rId3"/>
    <p:sldId id="257" r:id="rId4"/>
    <p:sldId id="272" r:id="rId5"/>
    <p:sldId id="273" r:id="rId6"/>
    <p:sldId id="271" r:id="rId7"/>
    <p:sldId id="275" r:id="rId8"/>
    <p:sldId id="276" r:id="rId9"/>
    <p:sldId id="277" r:id="rId10"/>
    <p:sldId id="278"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3292"/>
    <a:srgbClr val="D55DD2"/>
    <a:srgbClr val="FF99FF"/>
    <a:srgbClr val="FF33CC"/>
    <a:srgbClr val="E614CD"/>
    <a:srgbClr val="C543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8" autoAdjust="0"/>
    <p:restoredTop sz="94610"/>
  </p:normalViewPr>
  <p:slideViewPr>
    <p:cSldViewPr snapToGrid="0" snapToObjects="1">
      <p:cViewPr varScale="1">
        <p:scale>
          <a:sx n="56" d="100"/>
          <a:sy n="56" d="100"/>
        </p:scale>
        <p:origin x="-656" y="-7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81374796-5E99-436D-9E63-1B74E1C57FD1}" type="datetimeFigureOut">
              <a:rPr lang="en-US" smtClean="0"/>
              <a:t>10/8/2024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5CD622F7-704F-46CB-9DFF-A7733D0E926B}" type="slidenum">
              <a:rPr lang="en-US" smtClean="0"/>
              <a:t>‹#›</a:t>
            </a:fld>
            <a:endParaRPr lang="en-US"/>
          </a:p>
        </p:txBody>
      </p:sp>
    </p:spTree>
    <p:extLst>
      <p:ext uri="{BB962C8B-B14F-4D97-AF65-F5344CB8AC3E}">
        <p14:creationId xmlns:p14="http://schemas.microsoft.com/office/powerpoint/2010/main" val="317681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75BE2"/>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75BE2"/>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75BE2"/>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75BE2"/>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bookstore-main/bookstore-main/index.html" TargetMode="Externa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eg"/><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aan Mudhalvan - TNSDC - YouTub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667" t="25556" r="4445" b="24667"/>
          <a:stretch/>
        </p:blipFill>
        <p:spPr bwMode="auto">
          <a:xfrm>
            <a:off x="228600" y="495300"/>
            <a:ext cx="3231696" cy="1809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788900" y="7785100"/>
            <a:ext cx="1689100" cy="2921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ontact Us- Panimalar Institute of Technolog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0" r="76079" b="370"/>
          <a:stretch/>
        </p:blipFill>
        <p:spPr bwMode="auto">
          <a:xfrm>
            <a:off x="12041981" y="185737"/>
            <a:ext cx="1844146"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96744" y="914401"/>
            <a:ext cx="9192156" cy="769441"/>
          </a:xfrm>
          <a:prstGeom prst="rect">
            <a:avLst/>
          </a:prstGeom>
        </p:spPr>
        <p:txBody>
          <a:bodyPr wrap="square">
            <a:spAutoFit/>
          </a:bodyPr>
          <a:lstStyle/>
          <a:p>
            <a:r>
              <a:rPr lang="en-US" sz="4400" b="1" dirty="0" smtClean="0">
                <a:solidFill>
                  <a:srgbClr val="002060"/>
                </a:solidFill>
                <a:latin typeface="Times New Roman" pitchFamily="18" charset="0"/>
                <a:cs typeface="Times New Roman" pitchFamily="18" charset="0"/>
              </a:rPr>
              <a:t>NAAN MUDHALVAN PROJECT  </a:t>
            </a:r>
            <a:endParaRPr lang="en-US" sz="4400" b="1" dirty="0">
              <a:solidFill>
                <a:srgbClr val="002060"/>
              </a:solidFill>
              <a:latin typeface="Times New Roman" pitchFamily="18" charset="0"/>
              <a:cs typeface="Times New Roman" pitchFamily="18" charset="0"/>
            </a:endParaRPr>
          </a:p>
        </p:txBody>
      </p:sp>
      <p:sp>
        <p:nvSpPr>
          <p:cNvPr id="6" name="Rectangle 5"/>
          <p:cNvSpPr/>
          <p:nvPr/>
        </p:nvSpPr>
        <p:spPr>
          <a:xfrm>
            <a:off x="3460296" y="3469580"/>
            <a:ext cx="10134600" cy="3539430"/>
          </a:xfrm>
          <a:prstGeom prst="rect">
            <a:avLst/>
          </a:prstGeom>
        </p:spPr>
        <p:txBody>
          <a:bodyPr wrap="square">
            <a:spAutoFit/>
          </a:bodyPr>
          <a:lstStyle/>
          <a:p>
            <a:r>
              <a:rPr lang="en-US" sz="2800" b="1" dirty="0" smtClean="0">
                <a:solidFill>
                  <a:srgbClr val="002060"/>
                </a:solidFill>
                <a:latin typeface="Times New Roman" pitchFamily="18" charset="0"/>
                <a:cs typeface="Times New Roman" pitchFamily="18" charset="0"/>
              </a:rPr>
              <a:t>PROJECT TITLE    :  BOOK-STORE USING MERN</a:t>
            </a:r>
          </a:p>
          <a:p>
            <a:endParaRPr lang="en-US" sz="2800" b="1" dirty="0" smtClean="0">
              <a:solidFill>
                <a:srgbClr val="002060"/>
              </a:solidFill>
              <a:latin typeface="Times New Roman" pitchFamily="18" charset="0"/>
              <a:cs typeface="Times New Roman" pitchFamily="18" charset="0"/>
            </a:endParaRPr>
          </a:p>
          <a:p>
            <a:r>
              <a:rPr lang="en-US" sz="2800" b="1" dirty="0" smtClean="0">
                <a:solidFill>
                  <a:srgbClr val="002060"/>
                </a:solidFill>
                <a:latin typeface="Times New Roman" pitchFamily="18" charset="0"/>
                <a:cs typeface="Times New Roman" pitchFamily="18" charset="0"/>
              </a:rPr>
              <a:t>TEAM I’D                 :  ITG04</a:t>
            </a:r>
          </a:p>
          <a:p>
            <a:endParaRPr lang="en-US" sz="2800" b="1" dirty="0" smtClean="0">
              <a:solidFill>
                <a:srgbClr val="002060"/>
              </a:solidFill>
              <a:latin typeface="Times New Roman" pitchFamily="18" charset="0"/>
              <a:cs typeface="Times New Roman" pitchFamily="18" charset="0"/>
            </a:endParaRPr>
          </a:p>
          <a:p>
            <a:r>
              <a:rPr lang="en-US" sz="2800" b="1" dirty="0" smtClean="0">
                <a:solidFill>
                  <a:srgbClr val="002060"/>
                </a:solidFill>
                <a:latin typeface="Times New Roman" pitchFamily="18" charset="0"/>
                <a:cs typeface="Times New Roman" pitchFamily="18" charset="0"/>
              </a:rPr>
              <a:t>TEAM MEMBERS  :  ASWITHA B (au211521205020)</a:t>
            </a:r>
          </a:p>
          <a:p>
            <a:r>
              <a:rPr lang="en-US" sz="2800" b="1" dirty="0" smtClean="0">
                <a:solidFill>
                  <a:srgbClr val="002060"/>
                </a:solidFill>
                <a:latin typeface="Times New Roman" pitchFamily="18" charset="0"/>
                <a:cs typeface="Times New Roman" pitchFamily="18" charset="0"/>
              </a:rPr>
              <a:t>                                       DEEPA  A (au211521205030)</a:t>
            </a:r>
          </a:p>
          <a:p>
            <a:r>
              <a:rPr lang="en-US" sz="2800" b="1" dirty="0" smtClean="0">
                <a:solidFill>
                  <a:srgbClr val="002060"/>
                </a:solidFill>
                <a:latin typeface="Times New Roman" pitchFamily="18" charset="0"/>
                <a:cs typeface="Times New Roman" pitchFamily="18" charset="0"/>
              </a:rPr>
              <a:t>                                       HARSHITHA G (au211521205052)</a:t>
            </a:r>
          </a:p>
          <a:p>
            <a:r>
              <a:rPr lang="en-US" sz="2800" b="1" dirty="0" smtClean="0">
                <a:solidFill>
                  <a:srgbClr val="002060"/>
                </a:solidFill>
                <a:latin typeface="Times New Roman" pitchFamily="18" charset="0"/>
                <a:cs typeface="Times New Roman" pitchFamily="18" charset="0"/>
              </a:rPr>
              <a:t>                                       DHARSHIKA T (au211521205033)</a:t>
            </a:r>
            <a:endParaRPr lang="en-US" sz="2800" b="1" dirty="0">
              <a:solidFill>
                <a:srgbClr val="002060"/>
              </a:solidFill>
              <a:latin typeface="Times New Roman" pitchFamily="18" charset="0"/>
              <a:cs typeface="Times New Roman" pitchFamily="18" charset="0"/>
            </a:endParaRPr>
          </a:p>
        </p:txBody>
      </p:sp>
      <p:sp>
        <p:nvSpPr>
          <p:cNvPr id="7" name="Rectangle 6"/>
          <p:cNvSpPr/>
          <p:nvPr/>
        </p:nvSpPr>
        <p:spPr>
          <a:xfrm>
            <a:off x="3596744" y="704850"/>
            <a:ext cx="8328556" cy="1188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985822" y="2959100"/>
            <a:ext cx="9803078" cy="436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alf Frame 10"/>
          <p:cNvSpPr/>
          <p:nvPr/>
        </p:nvSpPr>
        <p:spPr>
          <a:xfrm rot="10800000">
            <a:off x="13222552" y="6861175"/>
            <a:ext cx="1327150" cy="1287660"/>
          </a:xfrm>
          <a:prstGeom prst="halfFrame">
            <a:avLst/>
          </a:prstGeom>
          <a:solidFill>
            <a:srgbClr val="C543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Half Frame 11"/>
          <p:cNvSpPr/>
          <p:nvPr/>
        </p:nvSpPr>
        <p:spPr>
          <a:xfrm rot="16200000">
            <a:off x="92075" y="6861175"/>
            <a:ext cx="1327150" cy="1287660"/>
          </a:xfrm>
          <a:prstGeom prst="halfFrame">
            <a:avLst/>
          </a:prstGeom>
          <a:solidFill>
            <a:srgbClr val="C543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lf Frame 14"/>
          <p:cNvSpPr/>
          <p:nvPr/>
        </p:nvSpPr>
        <p:spPr>
          <a:xfrm rot="5400000">
            <a:off x="13222552" y="92769"/>
            <a:ext cx="1327150" cy="1287660"/>
          </a:xfrm>
          <a:prstGeom prst="halfFrame">
            <a:avLst/>
          </a:prstGeom>
          <a:solidFill>
            <a:srgbClr val="C543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4" name="Picture 2" descr="Book Generic Gradient icon | Freepi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574" y="5819775"/>
            <a:ext cx="1508125" cy="150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90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001" y="2652890"/>
            <a:ext cx="8827911" cy="1323439"/>
          </a:xfrm>
          <a:prstGeom prst="rect">
            <a:avLst/>
          </a:prstGeom>
          <a:noFill/>
        </p:spPr>
        <p:txBody>
          <a:bodyPr wrap="square" rtlCol="0">
            <a:sp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pic>
        <p:nvPicPr>
          <p:cNvPr id="7" name="Picture 6" descr="Pink Facebook Icon Stock Illustrations – 615 Pink Facebook Icon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240" y="4758451"/>
            <a:ext cx="1842849" cy="5528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271022" y="7637118"/>
            <a:ext cx="2359378" cy="502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62527" y="4865578"/>
            <a:ext cx="2551289" cy="369332"/>
          </a:xfrm>
          <a:prstGeom prst="rect">
            <a:avLst/>
          </a:prstGeom>
          <a:noFill/>
        </p:spPr>
        <p:txBody>
          <a:bodyPr wrap="square" rtlCol="0">
            <a:spAutoFit/>
          </a:bodyPr>
          <a:lstStyle/>
          <a:p>
            <a:r>
              <a:rPr lang="en-US" dirty="0" smtClean="0"/>
              <a:t>----------------------------</a:t>
            </a:r>
            <a:endParaRPr lang="en-US" dirty="0" smtClean="0"/>
          </a:p>
        </p:txBody>
      </p:sp>
      <p:sp>
        <p:nvSpPr>
          <p:cNvPr id="9" name="TextBox 8"/>
          <p:cNvSpPr txBox="1"/>
          <p:nvPr/>
        </p:nvSpPr>
        <p:spPr>
          <a:xfrm>
            <a:off x="7947065" y="4856649"/>
            <a:ext cx="2404533"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283597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399986" y="529829"/>
            <a:ext cx="4671614" cy="6599872"/>
          </a:xfrm>
          <a:prstGeom prst="rect">
            <a:avLst/>
          </a:prstGeom>
          <a:effectLst>
            <a:outerShdw blurRad="50800" dist="38100" algn="l" rotWithShape="0">
              <a:prstClr val="black">
                <a:alpha val="40000"/>
              </a:prstClr>
            </a:outerShdw>
          </a:effectLst>
        </p:spPr>
      </p:pic>
      <p:pic>
        <p:nvPicPr>
          <p:cNvPr id="5" name="Image 1" descr="preencoded.png"/>
          <p:cNvPicPr>
            <a:picLocks noChangeAspect="1"/>
          </p:cNvPicPr>
          <p:nvPr/>
        </p:nvPicPr>
        <p:blipFill>
          <a:blip r:embed="rId4"/>
          <a:stretch>
            <a:fillRect/>
          </a:stretch>
        </p:blipFill>
        <p:spPr>
          <a:xfrm>
            <a:off x="9930923" y="7467542"/>
            <a:ext cx="1484471" cy="658297"/>
          </a:xfrm>
          <a:prstGeom prst="rect">
            <a:avLst/>
          </a:prstGeom>
        </p:spPr>
      </p:pic>
      <p:pic>
        <p:nvPicPr>
          <p:cNvPr id="6" name="Image 2" descr="preencoded.png"/>
          <p:cNvPicPr>
            <a:picLocks noChangeAspect="1"/>
          </p:cNvPicPr>
          <p:nvPr/>
        </p:nvPicPr>
        <p:blipFill>
          <a:blip r:embed="rId5"/>
          <a:stretch>
            <a:fillRect/>
          </a:stretch>
        </p:blipFill>
        <p:spPr>
          <a:xfrm>
            <a:off x="12147310" y="7447937"/>
            <a:ext cx="2257544" cy="658297"/>
          </a:xfrm>
          <a:prstGeom prst="rect">
            <a:avLst/>
          </a:prstGeom>
        </p:spPr>
      </p:pic>
      <p:sp>
        <p:nvSpPr>
          <p:cNvPr id="7" name="TextBox 6"/>
          <p:cNvSpPr txBox="1"/>
          <p:nvPr/>
        </p:nvSpPr>
        <p:spPr>
          <a:xfrm>
            <a:off x="815379" y="2202130"/>
            <a:ext cx="7861776" cy="452431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This bookstore website, powered by the MERN stack (</a:t>
            </a: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Express, React, Node.js), represents a cutting-edge platform that combines speed, scalability, and dynamic user interaction. With real-time search functionality, personalized book recommendations, and a streamlined checkout process, the website offers a unique, tailored experience for book enthusiasts. The use of </a:t>
            </a: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allows for efficient data storage of large book inventories, while React ensures an intuitive, responsive user interface. This modern technology stack positions the website to not only meet current user needs but also adapt to future growth and evolving trends in the online book market.</a:t>
            </a:r>
            <a:endParaRPr lang="en-US" sz="2400" dirty="0">
              <a:latin typeface="Times New Roman" pitchFamily="18" charset="0"/>
              <a:cs typeface="Times New Roman" pitchFamily="18" charset="0"/>
            </a:endParaRPr>
          </a:p>
        </p:txBody>
      </p:sp>
      <p:pic>
        <p:nvPicPr>
          <p:cNvPr id="1036" name="Picture 12" descr="Book Generic Gradient icon | Freepi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736143">
            <a:off x="190454" y="6767489"/>
            <a:ext cx="1360892" cy="136089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154979" y="304800"/>
            <a:ext cx="9001721" cy="1285678"/>
            <a:chOff x="154979" y="304800"/>
            <a:chExt cx="9001721" cy="1285678"/>
          </a:xfrm>
        </p:grpSpPr>
        <p:sp>
          <p:nvSpPr>
            <p:cNvPr id="3" name="Text 0"/>
            <p:cNvSpPr/>
            <p:nvPr/>
          </p:nvSpPr>
          <p:spPr>
            <a:xfrm>
              <a:off x="6079290" y="677659"/>
              <a:ext cx="2864565" cy="831374"/>
            </a:xfrm>
            <a:prstGeom prst="rect">
              <a:avLst/>
            </a:prstGeom>
            <a:noFill/>
            <a:ln/>
          </p:spPr>
          <p:txBody>
            <a:bodyPr wrap="square" lIns="0" tIns="0" rIns="0" bIns="0" rtlCol="0" anchor="t"/>
            <a:lstStyle/>
            <a:p>
              <a:r>
                <a:rPr lang="en-US" sz="4000" b="1" kern="0" spc="-122" dirty="0" smtClean="0">
                  <a:solidFill>
                    <a:srgbClr val="6D3292"/>
                  </a:solidFill>
                  <a:latin typeface="Times New Roman" pitchFamily="18" charset="0"/>
                  <a:ea typeface="Source Serif Pro Semi Bold" pitchFamily="34" charset="-122"/>
                  <a:cs typeface="Times New Roman" pitchFamily="18" charset="0"/>
                </a:rPr>
                <a:t>ABSTRACT </a:t>
              </a:r>
              <a:endParaRPr lang="en-US" sz="4000" b="1" dirty="0">
                <a:solidFill>
                  <a:srgbClr val="6D3292"/>
                </a:solidFill>
                <a:latin typeface="Times New Roman" pitchFamily="18" charset="0"/>
                <a:cs typeface="Times New Roman" pitchFamily="18" charset="0"/>
              </a:endParaRPr>
            </a:p>
          </p:txBody>
        </p:sp>
        <p:sp>
          <p:nvSpPr>
            <p:cNvPr id="15" name="Rectangle 14"/>
            <p:cNvSpPr/>
            <p:nvPr/>
          </p:nvSpPr>
          <p:spPr>
            <a:xfrm>
              <a:off x="190500" y="580629"/>
              <a:ext cx="8966200" cy="943371"/>
            </a:xfrm>
            <a:prstGeom prst="rect">
              <a:avLst/>
            </a:prstGeom>
            <a:noFill/>
            <a:effectLst>
              <a:reflection blurRad="6350" stA="50000" endA="300" endPos="900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hopping cart - Free commerce and shopping ic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375" y="821735"/>
              <a:ext cx="502190" cy="5021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me Icon Pink Png - Free Transparent PNG Clipart Images Download"/>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24051" y="833387"/>
              <a:ext cx="782656" cy="4905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usiness Card Icons PNG, Vector, PSD, and Clipart With ..."/>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backgroundMark x1="26111" y1="37500" x2="50556" y2="23611"/>
                          <a14:backgroundMark x1="50556" y1="25833" x2="70278" y2="38056"/>
                        </a14:backgroundRemoval>
                      </a14:imgEffect>
                    </a14:imgLayer>
                  </a14:imgProps>
                </a:ext>
                <a:ext uri="{28A0092B-C50C-407E-A947-70E740481C1C}">
                  <a14:useLocalDpi xmlns:a14="http://schemas.microsoft.com/office/drawing/2010/main" val="0"/>
                </a:ext>
              </a:extLst>
            </a:blip>
            <a:srcRect/>
            <a:stretch>
              <a:fillRect/>
            </a:stretch>
          </p:blipFill>
          <p:spPr bwMode="auto">
            <a:xfrm>
              <a:off x="1748565" y="529829"/>
              <a:ext cx="1060649" cy="106064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an icon profile member user perconal symbol Vector Image"/>
            <p:cNvPicPr>
              <a:picLocks noChangeAspect="1" noChangeArrowheads="1"/>
            </p:cNvPicPr>
            <p:nvPr/>
          </p:nvPicPr>
          <p:blipFill rotWithShape="1">
            <a:blip r:embed="rId12">
              <a:extLst>
                <a:ext uri="{28A0092B-C50C-407E-A947-70E740481C1C}">
                  <a14:useLocalDpi xmlns:a14="http://schemas.microsoft.com/office/drawing/2010/main" val="0"/>
                </a:ext>
              </a:extLst>
            </a:blip>
            <a:srcRect l="6779" t="4784" r="4789" b="12006"/>
            <a:stretch/>
          </p:blipFill>
          <p:spPr bwMode="auto">
            <a:xfrm>
              <a:off x="5602845" y="791984"/>
              <a:ext cx="424907" cy="4318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54979" y="304800"/>
              <a:ext cx="9001721" cy="114300"/>
            </a:xfrm>
            <a:prstGeom prst="rect">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3064064" y="317500"/>
            <a:ext cx="5836082" cy="934169"/>
          </a:xfrm>
          <a:prstGeom prst="rect">
            <a:avLst/>
          </a:prstGeom>
          <a:noFill/>
          <a:ln/>
        </p:spPr>
        <p:txBody>
          <a:bodyPr wrap="none" lIns="0" tIns="0" rIns="0" bIns="0" rtlCol="0" anchor="t"/>
          <a:lstStyle/>
          <a:p>
            <a:pPr marL="0" indent="0">
              <a:lnSpc>
                <a:spcPts val="5500"/>
              </a:lnSpc>
              <a:buNone/>
            </a:pPr>
            <a:r>
              <a:rPr lang="en-US" sz="4400" b="1" kern="0" spc="-89" dirty="0" smtClean="0">
                <a:solidFill>
                  <a:srgbClr val="6D3292"/>
                </a:solidFill>
                <a:latin typeface="Times New Roman" pitchFamily="18" charset="0"/>
                <a:ea typeface="Source Serif Pro Semi Bold" pitchFamily="34" charset="-122"/>
                <a:cs typeface="Times New Roman" pitchFamily="18" charset="0"/>
              </a:rPr>
              <a:t>INTRODUCTION</a:t>
            </a:r>
            <a:endParaRPr lang="en-US" sz="4400" b="1" dirty="0">
              <a:solidFill>
                <a:srgbClr val="6D3292"/>
              </a:solidFill>
              <a:latin typeface="Times New Roman" pitchFamily="18" charset="0"/>
              <a:cs typeface="Times New Roman" pitchFamily="18" charset="0"/>
            </a:endParaRPr>
          </a:p>
        </p:txBody>
      </p:sp>
      <p:grpSp>
        <p:nvGrpSpPr>
          <p:cNvPr id="25" name="Group 24"/>
          <p:cNvGrpSpPr/>
          <p:nvPr/>
        </p:nvGrpSpPr>
        <p:grpSpPr>
          <a:xfrm>
            <a:off x="595118" y="1785375"/>
            <a:ext cx="538520" cy="538520"/>
            <a:chOff x="837724" y="2706053"/>
            <a:chExt cx="538520" cy="538520"/>
          </a:xfrm>
        </p:grpSpPr>
        <p:sp>
          <p:nvSpPr>
            <p:cNvPr id="4" name="Shape 1"/>
            <p:cNvSpPr/>
            <p:nvPr/>
          </p:nvSpPr>
          <p:spPr>
            <a:xfrm>
              <a:off x="837724" y="2706053"/>
              <a:ext cx="538520" cy="538520"/>
            </a:xfrm>
            <a:prstGeom prst="roundRect">
              <a:avLst>
                <a:gd name="adj" fmla="val 18670"/>
              </a:avLst>
            </a:prstGeom>
            <a:solidFill>
              <a:srgbClr val="F4D4F7"/>
            </a:solidFill>
            <a:ln w="7620">
              <a:solidFill>
                <a:srgbClr val="DABADD"/>
              </a:solidFill>
              <a:prstDash val="solid"/>
            </a:ln>
          </p:spPr>
        </p:sp>
        <p:sp>
          <p:nvSpPr>
            <p:cNvPr id="5" name="Text 2"/>
            <p:cNvSpPr/>
            <p:nvPr/>
          </p:nvSpPr>
          <p:spPr>
            <a:xfrm>
              <a:off x="1022509" y="2806303"/>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grpSp>
      <p:grpSp>
        <p:nvGrpSpPr>
          <p:cNvPr id="16" name="Group 15"/>
          <p:cNvGrpSpPr/>
          <p:nvPr/>
        </p:nvGrpSpPr>
        <p:grpSpPr>
          <a:xfrm>
            <a:off x="4842828" y="1785314"/>
            <a:ext cx="538520" cy="538520"/>
            <a:chOff x="4691657" y="2705992"/>
            <a:chExt cx="538520" cy="538520"/>
          </a:xfrm>
        </p:grpSpPr>
        <p:sp>
          <p:nvSpPr>
            <p:cNvPr id="8" name="Shape 5"/>
            <p:cNvSpPr/>
            <p:nvPr/>
          </p:nvSpPr>
          <p:spPr>
            <a:xfrm>
              <a:off x="4691657" y="2705992"/>
              <a:ext cx="538520" cy="538520"/>
            </a:xfrm>
            <a:prstGeom prst="roundRect">
              <a:avLst>
                <a:gd name="adj" fmla="val 18670"/>
              </a:avLst>
            </a:prstGeom>
            <a:solidFill>
              <a:srgbClr val="F4D4F7"/>
            </a:solidFill>
            <a:ln w="7620">
              <a:solidFill>
                <a:srgbClr val="DABADD"/>
              </a:solidFill>
              <a:prstDash val="solid"/>
            </a:ln>
          </p:spPr>
        </p:sp>
        <p:sp>
          <p:nvSpPr>
            <p:cNvPr id="9" name="Text 6"/>
            <p:cNvSpPr/>
            <p:nvPr/>
          </p:nvSpPr>
          <p:spPr>
            <a:xfrm>
              <a:off x="4876443" y="2806303"/>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grpSp>
      <p:grpSp>
        <p:nvGrpSpPr>
          <p:cNvPr id="26" name="Group 25"/>
          <p:cNvGrpSpPr/>
          <p:nvPr/>
        </p:nvGrpSpPr>
        <p:grpSpPr>
          <a:xfrm>
            <a:off x="325858" y="4395269"/>
            <a:ext cx="538520" cy="538520"/>
            <a:chOff x="837724" y="5594152"/>
            <a:chExt cx="538520" cy="538520"/>
          </a:xfrm>
        </p:grpSpPr>
        <p:sp>
          <p:nvSpPr>
            <p:cNvPr id="12" name="Shape 9"/>
            <p:cNvSpPr/>
            <p:nvPr/>
          </p:nvSpPr>
          <p:spPr>
            <a:xfrm>
              <a:off x="837724" y="5594152"/>
              <a:ext cx="538520" cy="538520"/>
            </a:xfrm>
            <a:prstGeom prst="roundRect">
              <a:avLst>
                <a:gd name="adj" fmla="val 18670"/>
              </a:avLst>
            </a:prstGeom>
            <a:solidFill>
              <a:srgbClr val="F4D4F7"/>
            </a:solidFill>
            <a:ln w="7620">
              <a:solidFill>
                <a:srgbClr val="DABADD"/>
              </a:solidFill>
              <a:prstDash val="solid"/>
            </a:ln>
          </p:spPr>
        </p:sp>
        <p:sp>
          <p:nvSpPr>
            <p:cNvPr id="13" name="Text 10"/>
            <p:cNvSpPr/>
            <p:nvPr/>
          </p:nvSpPr>
          <p:spPr>
            <a:xfrm>
              <a:off x="1022509" y="5694402"/>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grpSp>
      <p:sp>
        <p:nvSpPr>
          <p:cNvPr id="27" name="TextBox 26"/>
          <p:cNvSpPr txBox="1"/>
          <p:nvPr/>
        </p:nvSpPr>
        <p:spPr>
          <a:xfrm>
            <a:off x="1518028" y="1673574"/>
            <a:ext cx="2888872" cy="1477328"/>
          </a:xfrm>
          <a:prstGeom prst="rect">
            <a:avLst/>
          </a:prstGeom>
          <a:noFill/>
          <a:ln w="19050">
            <a:solidFill>
              <a:srgbClr val="7030A0"/>
            </a:solidFill>
            <a:prstDash val="sysDot"/>
          </a:ln>
        </p:spPr>
        <p:txBody>
          <a:bodyPr wrap="square" rtlCol="0">
            <a:spAutoFit/>
          </a:bodyPr>
          <a:lstStyle/>
          <a:p>
            <a:pPr algn="just"/>
            <a:r>
              <a:rPr lang="en-US" dirty="0" smtClean="0">
                <a:solidFill>
                  <a:srgbClr val="002060"/>
                </a:solidFill>
                <a:latin typeface="Times New Roman" pitchFamily="18" charset="0"/>
                <a:cs typeface="Times New Roman" pitchFamily="18" charset="0"/>
              </a:rPr>
              <a:t>Harnessing the power of the MERN stack, this bookstore website revolutionizes the way users explore and buy books online. </a:t>
            </a:r>
            <a:endParaRPr lang="en-US" dirty="0">
              <a:solidFill>
                <a:srgbClr val="002060"/>
              </a:solidFill>
              <a:latin typeface="Times New Roman" pitchFamily="18" charset="0"/>
              <a:cs typeface="Times New Roman" pitchFamily="18" charset="0"/>
            </a:endParaRPr>
          </a:p>
        </p:txBody>
      </p:sp>
      <p:sp>
        <p:nvSpPr>
          <p:cNvPr id="28" name="TextBox 27"/>
          <p:cNvSpPr txBox="1"/>
          <p:nvPr/>
        </p:nvSpPr>
        <p:spPr>
          <a:xfrm>
            <a:off x="5948758" y="1573276"/>
            <a:ext cx="3119042" cy="1754326"/>
          </a:xfrm>
          <a:prstGeom prst="rect">
            <a:avLst/>
          </a:prstGeom>
          <a:noFill/>
          <a:ln w="19050">
            <a:solidFill>
              <a:srgbClr val="6D3292"/>
            </a:solidFill>
            <a:prstDash val="sysDot"/>
          </a:ln>
        </p:spPr>
        <p:txBody>
          <a:bodyPr wrap="square" rtlCol="0">
            <a:spAutoFit/>
          </a:bodyPr>
          <a:lstStyle/>
          <a:p>
            <a:pPr algn="just"/>
            <a:r>
              <a:rPr lang="en-US" dirty="0" smtClean="0">
                <a:solidFill>
                  <a:srgbClr val="002060"/>
                </a:solidFill>
                <a:latin typeface="Times New Roman" pitchFamily="18" charset="0"/>
                <a:cs typeface="Times New Roman" pitchFamily="18" charset="0"/>
              </a:rPr>
              <a:t>The seamless integration of </a:t>
            </a:r>
            <a:r>
              <a:rPr lang="en-US" dirty="0" err="1" smtClean="0">
                <a:solidFill>
                  <a:srgbClr val="002060"/>
                </a:solidFill>
                <a:latin typeface="Times New Roman" pitchFamily="18" charset="0"/>
                <a:cs typeface="Times New Roman" pitchFamily="18" charset="0"/>
              </a:rPr>
              <a:t>MongoDB</a:t>
            </a:r>
            <a:r>
              <a:rPr lang="en-US" dirty="0" smtClean="0">
                <a:solidFill>
                  <a:srgbClr val="002060"/>
                </a:solidFill>
                <a:latin typeface="Times New Roman" pitchFamily="18" charset="0"/>
                <a:cs typeface="Times New Roman" pitchFamily="18" charset="0"/>
              </a:rPr>
              <a:t>, Express, React, and Node.js provides lightning-fast performance, real-time updates, and smooth navigation, creating an enhanced user experience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9" name="Rectangle 28"/>
          <p:cNvSpPr/>
          <p:nvPr/>
        </p:nvSpPr>
        <p:spPr>
          <a:xfrm>
            <a:off x="10121900" y="1863239"/>
            <a:ext cx="4013200" cy="4118461"/>
          </a:xfrm>
          <a:prstGeom prst="rect">
            <a:avLst/>
          </a:prstGeom>
          <a:solidFill>
            <a:srgbClr val="D55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19956" y="4362389"/>
            <a:ext cx="3155572" cy="1754326"/>
          </a:xfrm>
          <a:prstGeom prst="rect">
            <a:avLst/>
          </a:prstGeom>
          <a:ln w="28575">
            <a:solidFill>
              <a:srgbClr val="6D3292"/>
            </a:solidFill>
            <a:prstDash val="sysDot"/>
          </a:ln>
        </p:spPr>
        <p:txBody>
          <a:bodyPr wrap="square">
            <a:spAutoFit/>
          </a:bodyPr>
          <a:lstStyle/>
          <a:p>
            <a:pPr algn="just"/>
            <a:r>
              <a:rPr lang="en-US" dirty="0" smtClean="0">
                <a:solidFill>
                  <a:srgbClr val="002060"/>
                </a:solidFill>
                <a:latin typeface="Times New Roman" pitchFamily="18" charset="0"/>
                <a:cs typeface="Times New Roman" pitchFamily="18" charset="0"/>
              </a:rPr>
              <a:t>With a focus on personalization, the platform tailors book recommendations and content to individual users, making it more than just an e-commerce site.</a:t>
            </a:r>
            <a:endParaRPr lang="en-US" dirty="0">
              <a:solidFill>
                <a:srgbClr val="002060"/>
              </a:solidFill>
              <a:latin typeface="Times New Roman" pitchFamily="18" charset="0"/>
              <a:cs typeface="Times New Roman" pitchFamily="18" charset="0"/>
            </a:endParaRPr>
          </a:p>
        </p:txBody>
      </p:sp>
      <p:grpSp>
        <p:nvGrpSpPr>
          <p:cNvPr id="32" name="Group 31"/>
          <p:cNvGrpSpPr/>
          <p:nvPr/>
        </p:nvGrpSpPr>
        <p:grpSpPr>
          <a:xfrm>
            <a:off x="4819988" y="4564219"/>
            <a:ext cx="538520" cy="538520"/>
            <a:chOff x="4337921" y="2864260"/>
            <a:chExt cx="538520" cy="538520"/>
          </a:xfrm>
        </p:grpSpPr>
        <p:sp>
          <p:nvSpPr>
            <p:cNvPr id="33" name="Shape 5"/>
            <p:cNvSpPr/>
            <p:nvPr/>
          </p:nvSpPr>
          <p:spPr>
            <a:xfrm>
              <a:off x="4337921" y="2864260"/>
              <a:ext cx="538520" cy="538520"/>
            </a:xfrm>
            <a:prstGeom prst="roundRect">
              <a:avLst>
                <a:gd name="adj" fmla="val 18670"/>
              </a:avLst>
            </a:prstGeom>
            <a:solidFill>
              <a:srgbClr val="F4D4F7"/>
            </a:solidFill>
            <a:ln w="7620">
              <a:solidFill>
                <a:srgbClr val="DABADD"/>
              </a:solidFill>
              <a:prstDash val="solid"/>
            </a:ln>
          </p:spPr>
        </p:sp>
        <p:sp>
          <p:nvSpPr>
            <p:cNvPr id="34" name="Text 6"/>
            <p:cNvSpPr/>
            <p:nvPr/>
          </p:nvSpPr>
          <p:spPr>
            <a:xfrm>
              <a:off x="4525066" y="2964570"/>
              <a:ext cx="168950" cy="337899"/>
            </a:xfrm>
            <a:prstGeom prst="rect">
              <a:avLst/>
            </a:prstGeom>
            <a:noFill/>
            <a:ln/>
          </p:spPr>
          <p:txBody>
            <a:bodyPr wrap="none" lIns="0" tIns="0" rIns="0" bIns="0" rtlCol="0" anchor="t"/>
            <a:lstStyle/>
            <a:p>
              <a:pPr marL="0" indent="0" algn="ctr">
                <a:lnSpc>
                  <a:spcPts val="2650"/>
                </a:lnSpc>
                <a:buNone/>
              </a:pPr>
              <a:r>
                <a:rPr lang="en-US" sz="2650" kern="0" spc="-53" dirty="0" smtClean="0">
                  <a:solidFill>
                    <a:srgbClr val="272525"/>
                  </a:solidFill>
                  <a:latin typeface="Source Serif Pro Semi Bold" pitchFamily="34" charset="0"/>
                  <a:ea typeface="Source Serif Pro Semi Bold" pitchFamily="34" charset="-122"/>
                  <a:cs typeface="Source Serif Pro Semi Bold" pitchFamily="34" charset="-120"/>
                </a:rPr>
                <a:t>4</a:t>
              </a:r>
              <a:endParaRPr lang="en-US" sz="2650" dirty="0"/>
            </a:p>
          </p:txBody>
        </p:sp>
      </p:grpSp>
      <p:sp>
        <p:nvSpPr>
          <p:cNvPr id="36" name="TextBox 35"/>
          <p:cNvSpPr txBox="1"/>
          <p:nvPr/>
        </p:nvSpPr>
        <p:spPr>
          <a:xfrm>
            <a:off x="5913236" y="4270055"/>
            <a:ext cx="3154563" cy="2585323"/>
          </a:xfrm>
          <a:prstGeom prst="rect">
            <a:avLst/>
          </a:prstGeom>
          <a:noFill/>
        </p:spPr>
        <p:txBody>
          <a:bodyPr wrap="square" rtlCol="0">
            <a:spAutoFit/>
          </a:bodyPr>
          <a:lstStyle/>
          <a:p>
            <a:pPr algn="just"/>
            <a:r>
              <a:rPr lang="en-US" dirty="0" smtClean="0">
                <a:solidFill>
                  <a:srgbClr val="002060"/>
                </a:solidFill>
                <a:latin typeface="Times New Roman" pitchFamily="18" charset="0"/>
                <a:cs typeface="Times New Roman" pitchFamily="18" charset="0"/>
              </a:rPr>
              <a:t>By leveraging the flexibility and efficiency of the MERN stack, this bookstore website sets a new standard for innovation, ensuring scalability and long-term sustainability in the digital book retail space.</a:t>
            </a:r>
          </a:p>
          <a:p>
            <a:pPr algn="just"/>
            <a:endParaRPr lang="en-US" dirty="0" smtClean="0">
              <a:solidFill>
                <a:srgbClr val="002060"/>
              </a:solidFill>
              <a:latin typeface="Times New Roman" pitchFamily="18" charset="0"/>
              <a:cs typeface="Times New Roman" pitchFamily="18" charset="0"/>
            </a:endParaRPr>
          </a:p>
          <a:p>
            <a:endParaRPr lang="en-US" dirty="0"/>
          </a:p>
        </p:txBody>
      </p:sp>
      <p:pic>
        <p:nvPicPr>
          <p:cNvPr id="4099" name="Picture 3" descr="Bookstore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075" y="2246103"/>
            <a:ext cx="5037102" cy="3355386"/>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5816600" y="4270055"/>
            <a:ext cx="3352800" cy="2156145"/>
          </a:xfrm>
          <a:prstGeom prst="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4" idx="2"/>
            <a:endCxn id="27" idx="1"/>
          </p:cNvCxnSpPr>
          <p:nvPr/>
        </p:nvCxnSpPr>
        <p:spPr>
          <a:xfrm rot="16200000" flipH="1">
            <a:off x="1147032" y="2041241"/>
            <a:ext cx="88343" cy="6536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 idx="2"/>
            <a:endCxn id="28" idx="1"/>
          </p:cNvCxnSpPr>
          <p:nvPr/>
        </p:nvCxnSpPr>
        <p:spPr>
          <a:xfrm rot="16200000" flipH="1">
            <a:off x="5467121" y="1968801"/>
            <a:ext cx="126605" cy="8366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2" idx="2"/>
            <a:endCxn id="30" idx="1"/>
          </p:cNvCxnSpPr>
          <p:nvPr/>
        </p:nvCxnSpPr>
        <p:spPr>
          <a:xfrm rot="16200000" flipH="1">
            <a:off x="754656" y="4774251"/>
            <a:ext cx="305763" cy="62483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3" idx="2"/>
            <a:endCxn id="40" idx="1"/>
          </p:cNvCxnSpPr>
          <p:nvPr/>
        </p:nvCxnSpPr>
        <p:spPr>
          <a:xfrm rot="16200000" flipH="1">
            <a:off x="5330230" y="4861757"/>
            <a:ext cx="245389" cy="72735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 y="101600"/>
            <a:ext cx="14527177" cy="127000"/>
          </a:xfrm>
          <a:prstGeom prst="rect">
            <a:avLst/>
          </a:prstGeom>
          <a:solidFill>
            <a:srgbClr val="D55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Image 1" descr="preencoded.png"/>
          <p:cNvPicPr>
            <a:picLocks noChangeAspect="1"/>
          </p:cNvPicPr>
          <p:nvPr/>
        </p:nvPicPr>
        <p:blipFill>
          <a:blip r:embed="rId4"/>
          <a:stretch>
            <a:fillRect/>
          </a:stretch>
        </p:blipFill>
        <p:spPr>
          <a:xfrm>
            <a:off x="9930923" y="7467542"/>
            <a:ext cx="1484471" cy="658297"/>
          </a:xfrm>
          <a:prstGeom prst="rect">
            <a:avLst/>
          </a:prstGeom>
        </p:spPr>
      </p:pic>
      <p:pic>
        <p:nvPicPr>
          <p:cNvPr id="60" name="Image 2" descr="preencoded.png"/>
          <p:cNvPicPr>
            <a:picLocks noChangeAspect="1"/>
          </p:cNvPicPr>
          <p:nvPr/>
        </p:nvPicPr>
        <p:blipFill>
          <a:blip r:embed="rId5"/>
          <a:stretch>
            <a:fillRect/>
          </a:stretch>
        </p:blipFill>
        <p:spPr>
          <a:xfrm>
            <a:off x="12147310" y="7447937"/>
            <a:ext cx="2257544" cy="658297"/>
          </a:xfrm>
          <a:prstGeom prst="rect">
            <a:avLst/>
          </a:prstGeom>
        </p:spPr>
      </p:pic>
      <p:sp>
        <p:nvSpPr>
          <p:cNvPr id="61" name="Rectangle 60"/>
          <p:cNvSpPr/>
          <p:nvPr/>
        </p:nvSpPr>
        <p:spPr>
          <a:xfrm>
            <a:off x="-1" y="1016000"/>
            <a:ext cx="10464802" cy="127000"/>
          </a:xfrm>
          <a:prstGeom prst="rect">
            <a:avLst/>
          </a:prstGeom>
          <a:solidFill>
            <a:srgbClr val="D55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12" descr="Book Generic Gradient icon | Freepi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0837">
            <a:off x="190454" y="6713635"/>
            <a:ext cx="1360892" cy="13608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255" y="1108035"/>
            <a:ext cx="5130800" cy="954107"/>
          </a:xfrm>
          <a:prstGeom prst="rect">
            <a:avLst/>
          </a:prstGeom>
          <a:noFill/>
        </p:spPr>
        <p:txBody>
          <a:bodyPr wrap="square" rtlCol="0">
            <a:spAutoFit/>
          </a:bodyPr>
          <a:lstStyle/>
          <a:p>
            <a:r>
              <a:rPr lang="en-US" sz="2800" b="1" i="1" dirty="0" smtClean="0">
                <a:solidFill>
                  <a:srgbClr val="6D3292"/>
                </a:solidFill>
                <a:effectLst>
                  <a:outerShdw blurRad="38100" dist="38100" dir="2700000" algn="tl">
                    <a:srgbClr val="000000">
                      <a:alpha val="43137"/>
                    </a:srgbClr>
                  </a:outerShdw>
                </a:effectLst>
                <a:latin typeface="Times New Roman" pitchFamily="18" charset="0"/>
                <a:cs typeface="Times New Roman" pitchFamily="18" charset="0"/>
              </a:rPr>
              <a:t>PRE-REQUISTITES</a:t>
            </a:r>
          </a:p>
          <a:p>
            <a:r>
              <a:rPr lang="en-US" sz="2800" b="1" i="1" dirty="0" smtClean="0">
                <a:solidFill>
                  <a:srgbClr val="6D3292"/>
                </a:solidFill>
                <a:effectLst>
                  <a:outerShdw blurRad="38100" dist="38100" dir="2700000" algn="tl">
                    <a:srgbClr val="000000">
                      <a:alpha val="43137"/>
                    </a:srgbClr>
                  </a:outerShdw>
                </a:effectLst>
                <a:latin typeface="Times New Roman" pitchFamily="18" charset="0"/>
                <a:cs typeface="Times New Roman" pitchFamily="18" charset="0"/>
              </a:rPr>
              <a:t>&amp;PROPOSED SYSTEM</a:t>
            </a:r>
            <a:endParaRPr lang="en-US" sz="2800" b="1" i="1" dirty="0">
              <a:solidFill>
                <a:srgbClr val="6D329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Rectangle 12"/>
          <p:cNvSpPr/>
          <p:nvPr/>
        </p:nvSpPr>
        <p:spPr>
          <a:xfrm>
            <a:off x="12903200" y="0"/>
            <a:ext cx="1511300" cy="822960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074400" y="0"/>
            <a:ext cx="1511300" cy="8229600"/>
          </a:xfrm>
          <a:prstGeom prst="rect">
            <a:avLst/>
          </a:prstGeom>
          <a:solidFill>
            <a:srgbClr val="6D3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309100" y="0"/>
            <a:ext cx="1511300" cy="822960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31100" y="0"/>
            <a:ext cx="1511300" cy="8229600"/>
          </a:xfrm>
          <a:prstGeom prst="rect">
            <a:avLst/>
          </a:prstGeom>
          <a:solidFill>
            <a:srgbClr val="6D3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02300" y="0"/>
            <a:ext cx="1511300" cy="8229600"/>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937000" y="0"/>
            <a:ext cx="1511300" cy="8229600"/>
          </a:xfrm>
          <a:prstGeom prst="rect">
            <a:avLst/>
          </a:prstGeom>
          <a:solidFill>
            <a:srgbClr val="6D32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290" y="965200"/>
            <a:ext cx="10180158" cy="658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4139494" y="965200"/>
            <a:ext cx="10339212" cy="6709529"/>
          </a:xfrm>
          <a:prstGeom prst="rect">
            <a:avLst/>
          </a:prstGeom>
          <a:noFill/>
        </p:spPr>
        <p:txBody>
          <a:bodyPr wrap="square" rtlCol="0">
            <a:spAutoFit/>
          </a:bodyPr>
          <a:lstStyle/>
          <a:p>
            <a:r>
              <a:rPr lang="en-US" sz="2400" b="1" i="1" u="sng" dirty="0" smtClean="0">
                <a:latin typeface="Times New Roman" pitchFamily="18" charset="0"/>
                <a:cs typeface="Times New Roman" pitchFamily="18" charset="0"/>
              </a:rPr>
              <a:t>1. DEVELOPMENT ENVIRONMENT:</a:t>
            </a:r>
          </a:p>
          <a:p>
            <a:r>
              <a:rPr lang="en-US" sz="2400" b="1" dirty="0" smtClean="0">
                <a:latin typeface="Times New Roman" pitchFamily="18" charset="0"/>
                <a:cs typeface="Times New Roman" pitchFamily="18" charset="0"/>
              </a:rPr>
              <a:t>Node.js &amp; </a:t>
            </a:r>
            <a:r>
              <a:rPr lang="en-US" sz="2400" b="1"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Installed to manage packages and run the backend (download from Node.js website).</a:t>
            </a:r>
          </a:p>
          <a:p>
            <a:r>
              <a:rPr lang="en-US" sz="2400" b="1"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Install </a:t>
            </a: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locally or use </a:t>
            </a:r>
            <a:r>
              <a:rPr lang="en-US" sz="2400" b="1" dirty="0" err="1" smtClean="0">
                <a:latin typeface="Times New Roman" pitchFamily="18" charset="0"/>
                <a:cs typeface="Times New Roman" pitchFamily="18" charset="0"/>
              </a:rPr>
              <a:t>MongoDB</a:t>
            </a:r>
            <a:r>
              <a:rPr lang="en-US" sz="2400" b="1" dirty="0" smtClean="0">
                <a:latin typeface="Times New Roman" pitchFamily="18" charset="0"/>
                <a:cs typeface="Times New Roman" pitchFamily="18" charset="0"/>
              </a:rPr>
              <a:t> Atlas</a:t>
            </a:r>
            <a:r>
              <a:rPr lang="en-US" sz="2400" dirty="0" smtClean="0">
                <a:latin typeface="Times New Roman" pitchFamily="18" charset="0"/>
                <a:cs typeface="Times New Roman" pitchFamily="18" charset="0"/>
              </a:rPr>
              <a:t> for cloud-hosted solutions.</a:t>
            </a:r>
          </a:p>
          <a:p>
            <a:r>
              <a:rPr lang="en-US" sz="2400" b="1" dirty="0" smtClean="0">
                <a:latin typeface="Times New Roman" pitchFamily="18" charset="0"/>
                <a:cs typeface="Times New Roman" pitchFamily="18" charset="0"/>
              </a:rPr>
              <a:t>Code Editor</a:t>
            </a:r>
            <a:r>
              <a:rPr lang="en-US" sz="2400" dirty="0" smtClean="0">
                <a:latin typeface="Times New Roman" pitchFamily="18" charset="0"/>
                <a:cs typeface="Times New Roman" pitchFamily="18" charset="0"/>
              </a:rPr>
              <a:t>: Recommended: </a:t>
            </a:r>
            <a:r>
              <a:rPr lang="en-US" sz="2400" b="1" dirty="0" smtClean="0">
                <a:latin typeface="Times New Roman" pitchFamily="18" charset="0"/>
                <a:cs typeface="Times New Roman" pitchFamily="18" charset="0"/>
              </a:rPr>
              <a:t>Visual Studio Code</a:t>
            </a:r>
            <a:r>
              <a:rPr lang="en-US" sz="2400" dirty="0" smtClean="0">
                <a:latin typeface="Times New Roman" pitchFamily="18" charset="0"/>
                <a:cs typeface="Times New Roman" pitchFamily="18" charset="0"/>
              </a:rPr>
              <a:t> (with extensions for </a:t>
            </a:r>
            <a:r>
              <a:rPr lang="en-US" sz="2400" dirty="0" err="1" smtClean="0">
                <a:latin typeface="Times New Roman" pitchFamily="18" charset="0"/>
                <a:cs typeface="Times New Roman" pitchFamily="18" charset="0"/>
              </a:rPr>
              <a:t>linting</a:t>
            </a:r>
            <a:r>
              <a:rPr lang="en-US" sz="2400" dirty="0" smtClean="0">
                <a:latin typeface="Times New Roman" pitchFamily="18" charset="0"/>
                <a:cs typeface="Times New Roman" pitchFamily="18" charset="0"/>
              </a:rPr>
              <a:t>, React, and </a:t>
            </a: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Version Control</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for source code management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for project hosting).</a:t>
            </a:r>
          </a:p>
          <a:p>
            <a:r>
              <a:rPr lang="en-US" sz="2400" b="1" dirty="0" smtClean="0">
                <a:latin typeface="Times New Roman" pitchFamily="18" charset="0"/>
                <a:cs typeface="Times New Roman" pitchFamily="18" charset="0"/>
              </a:rPr>
              <a:t>Browser</a:t>
            </a:r>
            <a:r>
              <a:rPr lang="en-US" sz="2400" dirty="0" smtClean="0">
                <a:latin typeface="Times New Roman" pitchFamily="18" charset="0"/>
                <a:cs typeface="Times New Roman" pitchFamily="18" charset="0"/>
              </a:rPr>
              <a:t>: Modern browser like </a:t>
            </a:r>
            <a:r>
              <a:rPr lang="en-US" sz="2400" b="1" dirty="0" smtClean="0">
                <a:latin typeface="Times New Roman" pitchFamily="18" charset="0"/>
                <a:cs typeface="Times New Roman" pitchFamily="18" charset="0"/>
              </a:rPr>
              <a:t>Google Chrome</a:t>
            </a:r>
            <a:r>
              <a:rPr lang="en-US" sz="2400" dirty="0" smtClean="0">
                <a:latin typeface="Times New Roman" pitchFamily="18" charset="0"/>
                <a:cs typeface="Times New Roman" pitchFamily="18" charset="0"/>
              </a:rPr>
              <a:t> (for React </a:t>
            </a:r>
            <a:r>
              <a:rPr lang="en-US" sz="2400" dirty="0" err="1" smtClean="0">
                <a:latin typeface="Times New Roman" pitchFamily="18" charset="0"/>
                <a:cs typeface="Times New Roman" pitchFamily="18" charset="0"/>
              </a:rPr>
              <a:t>DevTools</a:t>
            </a:r>
            <a:r>
              <a:rPr lang="en-US" sz="2400" dirty="0" smtClean="0">
                <a:latin typeface="Times New Roman" pitchFamily="18" charset="0"/>
                <a:cs typeface="Times New Roman" pitchFamily="18" charset="0"/>
              </a:rPr>
              <a:t> and testing).</a:t>
            </a:r>
          </a:p>
          <a:p>
            <a:endParaRPr lang="en-US" sz="2400" dirty="0" smtClean="0">
              <a:latin typeface="Times New Roman" pitchFamily="18" charset="0"/>
              <a:cs typeface="Times New Roman" pitchFamily="18" charset="0"/>
            </a:endParaRPr>
          </a:p>
          <a:p>
            <a:r>
              <a:rPr lang="en-US" sz="2800" b="1" i="1" u="sng" dirty="0" smtClean="0">
                <a:latin typeface="Times New Roman" pitchFamily="18" charset="0"/>
                <a:cs typeface="Times New Roman" pitchFamily="18" charset="0"/>
              </a:rPr>
              <a:t>2. LIBRARIES &amp; TOOLS:</a:t>
            </a:r>
          </a:p>
          <a:p>
            <a:r>
              <a:rPr lang="en-US" sz="2400" b="1" dirty="0" smtClean="0">
                <a:latin typeface="Times New Roman" pitchFamily="18" charset="0"/>
                <a:cs typeface="Times New Roman" pitchFamily="18" charset="0"/>
              </a:rPr>
              <a:t>React</a:t>
            </a:r>
            <a:r>
              <a:rPr lang="en-US" sz="2400" dirty="0" smtClean="0">
                <a:latin typeface="Times New Roman" pitchFamily="18" charset="0"/>
                <a:cs typeface="Times New Roman" pitchFamily="18" charset="0"/>
              </a:rPr>
              <a:t>: Install via </a:t>
            </a:r>
            <a:r>
              <a:rPr lang="en-US" sz="2400" dirty="0" err="1" smtClean="0">
                <a:latin typeface="Times New Roman" pitchFamily="18" charset="0"/>
                <a:cs typeface="Times New Roman" pitchFamily="18" charset="0"/>
              </a:rPr>
              <a:t>npx</a:t>
            </a:r>
            <a:r>
              <a:rPr lang="en-US" sz="2400" dirty="0" smtClean="0">
                <a:latin typeface="Times New Roman" pitchFamily="18" charset="0"/>
                <a:cs typeface="Times New Roman" pitchFamily="18" charset="0"/>
              </a:rPr>
              <a:t> create-react-app.</a:t>
            </a:r>
          </a:p>
          <a:p>
            <a:r>
              <a:rPr lang="en-US" sz="2400" b="1" dirty="0" smtClean="0">
                <a:latin typeface="Times New Roman" pitchFamily="18" charset="0"/>
                <a:cs typeface="Times New Roman" pitchFamily="18" charset="0"/>
              </a:rPr>
              <a:t>Express &amp; Node.js</a:t>
            </a:r>
            <a:r>
              <a:rPr lang="en-US" sz="2400" dirty="0" smtClean="0">
                <a:latin typeface="Times New Roman" pitchFamily="18" charset="0"/>
                <a:cs typeface="Times New Roman" pitchFamily="18" charset="0"/>
              </a:rPr>
              <a:t>: Install via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express).</a:t>
            </a:r>
          </a:p>
          <a:p>
            <a:r>
              <a:rPr lang="en-US" sz="2400" b="1" dirty="0" smtClean="0">
                <a:latin typeface="Times New Roman" pitchFamily="18" charset="0"/>
                <a:cs typeface="Times New Roman" pitchFamily="18" charset="0"/>
              </a:rPr>
              <a:t>Mongoose</a:t>
            </a:r>
            <a:r>
              <a:rPr lang="en-US" sz="2400" dirty="0" smtClean="0">
                <a:latin typeface="Times New Roman" pitchFamily="18" charset="0"/>
                <a:cs typeface="Times New Roman" pitchFamily="18" charset="0"/>
              </a:rPr>
              <a:t>: For </a:t>
            </a: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object modeling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mongoose).</a:t>
            </a:r>
          </a:p>
          <a:p>
            <a:r>
              <a:rPr lang="en-US" sz="2400" b="1" dirty="0" err="1" smtClean="0">
                <a:latin typeface="Times New Roman" pitchFamily="18" charset="0"/>
                <a:cs typeface="Times New Roman" pitchFamily="18" charset="0"/>
              </a:rPr>
              <a:t>Axios</a:t>
            </a:r>
            <a:r>
              <a:rPr lang="en-US" sz="2400" b="1" dirty="0" smtClean="0">
                <a:latin typeface="Times New Roman" pitchFamily="18" charset="0"/>
                <a:cs typeface="Times New Roman" pitchFamily="18" charset="0"/>
              </a:rPr>
              <a:t>/Fetch</a:t>
            </a:r>
            <a:r>
              <a:rPr lang="en-US" sz="2400" dirty="0" smtClean="0">
                <a:latin typeface="Times New Roman" pitchFamily="18" charset="0"/>
                <a:cs typeface="Times New Roman" pitchFamily="18" charset="0"/>
              </a:rPr>
              <a:t>: For making HTTP requests from the frontend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a:t>
            </a:r>
            <a:r>
              <a:rPr lang="en-US" sz="2400" dirty="0" err="1" smtClean="0">
                <a:latin typeface="Times New Roman" pitchFamily="18" charset="0"/>
                <a:cs typeface="Times New Roman" pitchFamily="18" charset="0"/>
              </a:rPr>
              <a:t>axios</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JWT (</a:t>
            </a:r>
            <a:r>
              <a:rPr lang="en-US" sz="2400" b="1" dirty="0" err="1" smtClean="0">
                <a:latin typeface="Times New Roman" pitchFamily="18" charset="0"/>
                <a:cs typeface="Times New Roman" pitchFamily="18" charset="0"/>
              </a:rPr>
              <a:t>jsonwebtoken</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For authentication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a:t>
            </a:r>
            <a:r>
              <a:rPr lang="en-US" sz="2400" dirty="0" err="1" smtClean="0">
                <a:latin typeface="Times New Roman" pitchFamily="18" charset="0"/>
                <a:cs typeface="Times New Roman" pitchFamily="18" charset="0"/>
              </a:rPr>
              <a:t>jsonwebtoken</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Stripe/PayPal SDK</a:t>
            </a:r>
            <a:r>
              <a:rPr lang="en-US" sz="2400" dirty="0" smtClean="0">
                <a:latin typeface="Times New Roman" pitchFamily="18" charset="0"/>
                <a:cs typeface="Times New Roman" pitchFamily="18" charset="0"/>
              </a:rPr>
              <a:t>: For payment integration.</a:t>
            </a:r>
          </a:p>
          <a:p>
            <a:endParaRPr lang="en-US" dirty="0"/>
          </a:p>
        </p:txBody>
      </p:sp>
      <p:pic>
        <p:nvPicPr>
          <p:cNvPr id="9221" name="Picture 5" descr="Cabinteely Book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 y="2230437"/>
            <a:ext cx="3587694" cy="37687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Book Generic Gradient icon | Freepi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0837">
            <a:off x="190454" y="6713635"/>
            <a:ext cx="1360892" cy="136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9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p:cNvPicPr>
            <a:picLocks noChangeAspect="1"/>
          </p:cNvPicPr>
          <p:nvPr/>
        </p:nvPicPr>
        <p:blipFill>
          <a:blip r:embed="rId2"/>
          <a:stretch>
            <a:fillRect/>
          </a:stretch>
        </p:blipFill>
        <p:spPr>
          <a:xfrm>
            <a:off x="9930923" y="7467542"/>
            <a:ext cx="1484471" cy="658297"/>
          </a:xfrm>
          <a:prstGeom prst="rect">
            <a:avLst/>
          </a:prstGeom>
        </p:spPr>
      </p:pic>
      <p:pic>
        <p:nvPicPr>
          <p:cNvPr id="3" name="Image 2" descr="preencoded.png"/>
          <p:cNvPicPr>
            <a:picLocks noChangeAspect="1"/>
          </p:cNvPicPr>
          <p:nvPr/>
        </p:nvPicPr>
        <p:blipFill>
          <a:blip r:embed="rId3"/>
          <a:stretch>
            <a:fillRect/>
          </a:stretch>
        </p:blipFill>
        <p:spPr>
          <a:xfrm>
            <a:off x="12147310" y="7447937"/>
            <a:ext cx="2257544" cy="658297"/>
          </a:xfrm>
          <a:prstGeom prst="rect">
            <a:avLst/>
          </a:prstGeom>
        </p:spPr>
      </p:pic>
      <p:sp>
        <p:nvSpPr>
          <p:cNvPr id="4" name="Rectangle 3"/>
          <p:cNvSpPr/>
          <p:nvPr/>
        </p:nvSpPr>
        <p:spPr>
          <a:xfrm>
            <a:off x="0" y="0"/>
            <a:ext cx="14630400" cy="901700"/>
          </a:xfrm>
          <a:prstGeom prst="rect">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78100" y="349250"/>
            <a:ext cx="9804400" cy="6413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ZZZ</a:t>
            </a:r>
            <a:endParaRPr lang="en-US" dirty="0"/>
          </a:p>
        </p:txBody>
      </p:sp>
      <p:sp>
        <p:nvSpPr>
          <p:cNvPr id="6" name="TextBox 5"/>
          <p:cNvSpPr txBox="1"/>
          <p:nvPr/>
        </p:nvSpPr>
        <p:spPr>
          <a:xfrm>
            <a:off x="3496944" y="349250"/>
            <a:ext cx="7918450" cy="707886"/>
          </a:xfrm>
          <a:prstGeom prst="rect">
            <a:avLst/>
          </a:prstGeom>
          <a:noFill/>
        </p:spPr>
        <p:txBody>
          <a:bodyPr wrap="square" rtlCol="0">
            <a:spAutoFit/>
          </a:bodyPr>
          <a:lstStyle/>
          <a:p>
            <a:r>
              <a:rPr lang="en-US" sz="4000" b="1" dirty="0" smtClean="0">
                <a:solidFill>
                  <a:srgbClr val="6D3292"/>
                </a:solidFill>
                <a:effectLst>
                  <a:outerShdw blurRad="38100" dist="38100" dir="2700000" algn="tl">
                    <a:srgbClr val="000000">
                      <a:alpha val="43137"/>
                    </a:srgbClr>
                  </a:outerShdw>
                </a:effectLst>
                <a:latin typeface="Times New Roman" pitchFamily="18" charset="0"/>
                <a:cs typeface="Times New Roman" pitchFamily="18" charset="0"/>
              </a:rPr>
              <a:t>Bookstore Website Architecture</a:t>
            </a:r>
            <a:endParaRPr lang="en-US" sz="4000" b="1" dirty="0">
              <a:solidFill>
                <a:srgbClr val="6D329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6"/>
          <p:cNvSpPr/>
          <p:nvPr/>
        </p:nvSpPr>
        <p:spPr>
          <a:xfrm>
            <a:off x="622300" y="1320800"/>
            <a:ext cx="13423900" cy="5892800"/>
          </a:xfrm>
          <a:prstGeom prst="rect">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9944" y="1451044"/>
            <a:ext cx="5697856" cy="5601533"/>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1</a:t>
            </a:r>
            <a:r>
              <a:rPr lang="en-US" sz="2000" b="1" u="sng" dirty="0" smtClean="0">
                <a:latin typeface="Times New Roman" pitchFamily="18" charset="0"/>
                <a:cs typeface="Times New Roman" pitchFamily="18" charset="0"/>
              </a:rPr>
              <a:t>. Frontend (React)</a:t>
            </a:r>
            <a:endParaRPr lang="en-US" sz="2000" u="sng"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React.js</a:t>
            </a:r>
            <a:r>
              <a:rPr lang="en-US" sz="2000" dirty="0" smtClean="0">
                <a:latin typeface="Times New Roman" pitchFamily="18" charset="0"/>
                <a:cs typeface="Times New Roman" pitchFamily="18" charset="0"/>
              </a:rPr>
              <a:t>: Dynamic, interactive UI.</a:t>
            </a:r>
          </a:p>
          <a:p>
            <a:pPr algn="just"/>
            <a:r>
              <a:rPr lang="en-US" sz="2000" b="1" dirty="0" smtClean="0">
                <a:latin typeface="Times New Roman" pitchFamily="18" charset="0"/>
                <a:cs typeface="Times New Roman" pitchFamily="18" charset="0"/>
              </a:rPr>
              <a:t>Components</a:t>
            </a:r>
            <a:r>
              <a:rPr lang="en-US" sz="2000" dirty="0" smtClean="0">
                <a:latin typeface="Times New Roman" pitchFamily="18" charset="0"/>
                <a:cs typeface="Times New Roman" pitchFamily="18" charset="0"/>
              </a:rPr>
              <a:t>: Reusable UI elements (Book List, Search, Cart).</a:t>
            </a:r>
          </a:p>
          <a:p>
            <a:pPr algn="just"/>
            <a:r>
              <a:rPr lang="en-US" sz="2000" b="1" dirty="0" smtClean="0">
                <a:latin typeface="Times New Roman" pitchFamily="18" charset="0"/>
                <a:cs typeface="Times New Roman" pitchFamily="18" charset="0"/>
              </a:rPr>
              <a:t>Routing</a:t>
            </a:r>
            <a:r>
              <a:rPr lang="en-US" sz="2000" dirty="0" smtClean="0">
                <a:latin typeface="Times New Roman" pitchFamily="18" charset="0"/>
                <a:cs typeface="Times New Roman" pitchFamily="18" charset="0"/>
              </a:rPr>
              <a:t>: Client-side navigation with React Router.</a:t>
            </a:r>
          </a:p>
          <a:p>
            <a:pPr algn="just"/>
            <a:r>
              <a:rPr lang="en-US" sz="2000" b="1" dirty="0" smtClean="0">
                <a:latin typeface="Times New Roman" pitchFamily="18" charset="0"/>
                <a:cs typeface="Times New Roman" pitchFamily="18" charset="0"/>
              </a:rPr>
              <a:t>State Management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or Context API for handling state (cart, user data).</a:t>
            </a:r>
          </a:p>
          <a:p>
            <a:pPr algn="just"/>
            <a:r>
              <a:rPr lang="en-US" sz="2000" b="1" dirty="0" smtClean="0">
                <a:latin typeface="Times New Roman" pitchFamily="18" charset="0"/>
                <a:cs typeface="Times New Roman" pitchFamily="18" charset="0"/>
              </a:rPr>
              <a:t>Frontend</a:t>
            </a:r>
            <a:r>
              <a:rPr lang="en-US" sz="2000" dirty="0" smtClean="0">
                <a:latin typeface="Times New Roman" pitchFamily="18" charset="0"/>
                <a:cs typeface="Times New Roman" pitchFamily="18" charset="0"/>
              </a:rPr>
              <a:t>: Hosted on </a:t>
            </a:r>
            <a:r>
              <a:rPr lang="en-US" sz="2000" b="1" dirty="0" err="1" smtClean="0">
                <a:latin typeface="Times New Roman" pitchFamily="18" charset="0"/>
                <a:cs typeface="Times New Roman" pitchFamily="18" charset="0"/>
              </a:rPr>
              <a:t>Netlify</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Vercel</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2. </a:t>
            </a:r>
            <a:r>
              <a:rPr lang="en-US" sz="2000" b="1" u="sng" dirty="0" smtClean="0">
                <a:latin typeface="Times New Roman" pitchFamily="18" charset="0"/>
                <a:cs typeface="Times New Roman" pitchFamily="18" charset="0"/>
              </a:rPr>
              <a:t>Backend (Node.js &amp; Express)</a:t>
            </a:r>
            <a:endParaRPr lang="en-US" sz="2000" u="sng"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Node.js</a:t>
            </a:r>
            <a:r>
              <a:rPr lang="en-US" sz="2000" dirty="0" smtClean="0">
                <a:latin typeface="Times New Roman" pitchFamily="18" charset="0"/>
                <a:cs typeface="Times New Roman" pitchFamily="18" charset="0"/>
              </a:rPr>
              <a:t>: JavaScript runtime for server-side execution.</a:t>
            </a:r>
          </a:p>
          <a:p>
            <a:pPr algn="just"/>
            <a:r>
              <a:rPr lang="en-US" sz="2000" b="1" dirty="0" smtClean="0">
                <a:latin typeface="Times New Roman" pitchFamily="18" charset="0"/>
                <a:cs typeface="Times New Roman" pitchFamily="18" charset="0"/>
              </a:rPr>
              <a:t>Express.js</a:t>
            </a:r>
            <a:r>
              <a:rPr lang="en-US" sz="2000" dirty="0" smtClean="0">
                <a:latin typeface="Times New Roman" pitchFamily="18" charset="0"/>
                <a:cs typeface="Times New Roman" pitchFamily="18" charset="0"/>
              </a:rPr>
              <a:t>: Backend framework for API routes (</a:t>
            </a:r>
            <a:r>
              <a:rPr lang="en-US" sz="2000" dirty="0" err="1" smtClean="0">
                <a:latin typeface="Times New Roman" pitchFamily="18" charset="0"/>
                <a:cs typeface="Times New Roman" pitchFamily="18" charset="0"/>
              </a:rPr>
              <a:t>RESTful</a:t>
            </a:r>
            <a:r>
              <a:rPr lang="en-US" sz="2000" dirty="0" smtClean="0">
                <a:latin typeface="Times New Roman" pitchFamily="18" charset="0"/>
                <a:cs typeface="Times New Roman" pitchFamily="18" charset="0"/>
              </a:rPr>
              <a:t> APIs: GET /books, POST /checkout).</a:t>
            </a:r>
          </a:p>
          <a:p>
            <a:pPr algn="just"/>
            <a:r>
              <a:rPr lang="en-US" sz="2000" b="1" dirty="0" smtClean="0">
                <a:latin typeface="Times New Roman" pitchFamily="18" charset="0"/>
                <a:cs typeface="Times New Roman" pitchFamily="18" charset="0"/>
              </a:rPr>
              <a:t>Business Logic</a:t>
            </a:r>
            <a:r>
              <a:rPr lang="en-US" sz="2000" dirty="0" smtClean="0">
                <a:latin typeface="Times New Roman" pitchFamily="18" charset="0"/>
                <a:cs typeface="Times New Roman" pitchFamily="18" charset="0"/>
              </a:rPr>
              <a:t>: Handles user authentication, book searches, and order processing.</a:t>
            </a:r>
          </a:p>
          <a:p>
            <a:r>
              <a:rPr lang="en-US" sz="2000" b="1" dirty="0" smtClean="0">
                <a:latin typeface="Times New Roman" pitchFamily="18" charset="0"/>
                <a:cs typeface="Times New Roman" pitchFamily="18" charset="0"/>
              </a:rPr>
              <a:t>Backend</a:t>
            </a:r>
            <a:r>
              <a:rPr lang="en-US" sz="2000" dirty="0" smtClean="0">
                <a:latin typeface="Times New Roman" pitchFamily="18" charset="0"/>
                <a:cs typeface="Times New Roman" pitchFamily="18" charset="0"/>
              </a:rPr>
              <a:t>: Node.js/Express deployed on </a:t>
            </a:r>
            <a:r>
              <a:rPr lang="en-US" sz="2000" b="1" dirty="0" err="1" smtClean="0">
                <a:latin typeface="Times New Roman" pitchFamily="18" charset="0"/>
                <a:cs typeface="Times New Roman" pitchFamily="18" charset="0"/>
              </a:rPr>
              <a:t>Heroku</a:t>
            </a:r>
            <a:r>
              <a:rPr lang="en-US" sz="2000" b="1" dirty="0" smtClean="0">
                <a:latin typeface="Times New Roman" pitchFamily="18" charset="0"/>
                <a:cs typeface="Times New Roman" pitchFamily="18" charset="0"/>
              </a:rPr>
              <a:t>/AWS</a:t>
            </a:r>
            <a:r>
              <a:rPr lang="en-US" sz="2000" dirty="0" smtClean="0">
                <a:latin typeface="Times New Roman" pitchFamily="18" charset="0"/>
                <a:cs typeface="Times New Roman" pitchFamily="18" charset="0"/>
              </a:rPr>
              <a:t>.</a:t>
            </a:r>
          </a:p>
          <a:p>
            <a:endParaRPr lang="en-US" dirty="0"/>
          </a:p>
        </p:txBody>
      </p:sp>
      <p:sp>
        <p:nvSpPr>
          <p:cNvPr id="9" name="TextBox 8"/>
          <p:cNvSpPr txBox="1"/>
          <p:nvPr/>
        </p:nvSpPr>
        <p:spPr>
          <a:xfrm>
            <a:off x="7200900" y="1743431"/>
            <a:ext cx="66294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3. </a:t>
            </a:r>
            <a:r>
              <a:rPr lang="en-US" sz="2000" b="1" u="sng" dirty="0" smtClean="0">
                <a:latin typeface="Times New Roman" pitchFamily="18" charset="0"/>
                <a:cs typeface="Times New Roman" pitchFamily="18" charset="0"/>
              </a:rPr>
              <a:t>Database (</a:t>
            </a:r>
            <a:r>
              <a:rPr lang="en-US" sz="2000" b="1" u="sng" dirty="0" err="1" smtClean="0">
                <a:latin typeface="Times New Roman" pitchFamily="18" charset="0"/>
                <a:cs typeface="Times New Roman" pitchFamily="18" charset="0"/>
              </a:rPr>
              <a:t>MongoDB</a:t>
            </a:r>
            <a:r>
              <a:rPr lang="en-US" sz="2000" b="1" u="sng" dirty="0" smtClean="0">
                <a:latin typeface="Times New Roman" pitchFamily="18" charset="0"/>
                <a:cs typeface="Times New Roman" pitchFamily="18" charset="0"/>
              </a:rPr>
              <a:t>)</a:t>
            </a:r>
            <a:endParaRPr lang="en-US" sz="2000" u="sng" dirty="0" smtClean="0">
              <a:latin typeface="Times New Roman" pitchFamily="18" charset="0"/>
              <a:cs typeface="Times New Roman" pitchFamily="18" charset="0"/>
            </a:endParaRPr>
          </a:p>
          <a:p>
            <a:pPr algn="just"/>
            <a:r>
              <a:rPr lang="en-US" sz="2000" b="1" dirty="0" err="1" smtClean="0">
                <a:latin typeface="Times New Roman" pitchFamily="18" charset="0"/>
                <a:cs typeface="Times New Roman" pitchFamily="18" charset="0"/>
              </a:rPr>
              <a:t>NoSQL</a:t>
            </a:r>
            <a:r>
              <a:rPr lang="en-US" sz="2000" b="1" dirty="0" smtClean="0">
                <a:latin typeface="Times New Roman" pitchFamily="18" charset="0"/>
                <a:cs typeface="Times New Roman" pitchFamily="18" charset="0"/>
              </a:rPr>
              <a:t> Database</a:t>
            </a:r>
            <a:r>
              <a:rPr lang="en-US" sz="2000" dirty="0" smtClean="0">
                <a:latin typeface="Times New Roman" pitchFamily="18" charset="0"/>
                <a:cs typeface="Times New Roman" pitchFamily="18" charset="0"/>
              </a:rPr>
              <a:t>: Flexible data storage for books, users, and orders.</a:t>
            </a:r>
          </a:p>
          <a:p>
            <a:pPr algn="just"/>
            <a:r>
              <a:rPr lang="en-US" sz="2000" b="1" dirty="0" smtClean="0">
                <a:latin typeface="Times New Roman" pitchFamily="18" charset="0"/>
                <a:cs typeface="Times New Roman" pitchFamily="18" charset="0"/>
              </a:rPr>
              <a:t>Collections</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Books: Title, author, genre, price, stock.</a:t>
            </a:r>
          </a:p>
          <a:p>
            <a:pPr lvl="1" algn="just"/>
            <a:r>
              <a:rPr lang="en-US" sz="2000" dirty="0" smtClean="0">
                <a:latin typeface="Times New Roman" pitchFamily="18" charset="0"/>
                <a:cs typeface="Times New Roman" pitchFamily="18" charset="0"/>
              </a:rPr>
              <a:t>Users: Profiles, login data (JWT).</a:t>
            </a:r>
          </a:p>
          <a:p>
            <a:pPr lvl="1" algn="just"/>
            <a:r>
              <a:rPr lang="en-US" sz="2000" dirty="0" smtClean="0">
                <a:latin typeface="Times New Roman" pitchFamily="18" charset="0"/>
                <a:cs typeface="Times New Roman" pitchFamily="18" charset="0"/>
              </a:rPr>
              <a:t>Orders: Transaction and shipping details.</a:t>
            </a:r>
          </a:p>
          <a:p>
            <a:pPr lvl="1" algn="just"/>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4</a:t>
            </a:r>
            <a:r>
              <a:rPr lang="en-US" sz="2000" b="1" u="sng" dirty="0" smtClean="0">
                <a:latin typeface="Times New Roman" pitchFamily="18" charset="0"/>
                <a:cs typeface="Times New Roman" pitchFamily="18" charset="0"/>
              </a:rPr>
              <a:t>. Authentication &amp; Security</a:t>
            </a:r>
            <a:endParaRPr lang="en-US" sz="2000" u="sng"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JWT (JSON Web Token)</a:t>
            </a:r>
            <a:r>
              <a:rPr lang="en-US" sz="2000" dirty="0" smtClean="0">
                <a:latin typeface="Times New Roman" pitchFamily="18" charset="0"/>
                <a:cs typeface="Times New Roman" pitchFamily="18" charset="0"/>
              </a:rPr>
              <a:t>: For secure user login and session management.</a:t>
            </a:r>
          </a:p>
          <a:p>
            <a:r>
              <a:rPr lang="en-US" sz="2000" b="1" dirty="0" err="1" smtClean="0">
                <a:latin typeface="Times New Roman" pitchFamily="18" charset="0"/>
                <a:cs typeface="Times New Roman" pitchFamily="18" charset="0"/>
              </a:rPr>
              <a:t>OAuth</a:t>
            </a:r>
            <a:r>
              <a:rPr lang="en-US" sz="2000" dirty="0" smtClean="0">
                <a:latin typeface="Times New Roman" pitchFamily="18" charset="0"/>
                <a:cs typeface="Times New Roman" pitchFamily="18" charset="0"/>
              </a:rPr>
              <a:t>: Third-party login options (Google, Facebook).</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5. </a:t>
            </a:r>
            <a:r>
              <a:rPr lang="en-US" sz="2000" b="1" u="sng" dirty="0" smtClean="0">
                <a:latin typeface="Times New Roman" pitchFamily="18" charset="0"/>
                <a:cs typeface="Times New Roman" pitchFamily="18" charset="0"/>
              </a:rPr>
              <a:t>Payment Integration</a:t>
            </a:r>
            <a:endParaRPr lang="en-US" sz="2000" u="sng"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Stripe/PayPal</a:t>
            </a:r>
            <a:r>
              <a:rPr lang="en-US" sz="2000" dirty="0" smtClean="0">
                <a:latin typeface="Times New Roman" pitchFamily="18" charset="0"/>
                <a:cs typeface="Times New Roman" pitchFamily="18" charset="0"/>
              </a:rPr>
              <a:t>: Secure payment gateway for handling transactions.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8877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9250" y="393700"/>
            <a:ext cx="6318250" cy="797654"/>
          </a:xfrm>
          <a:prstGeom prst="rect">
            <a:avLst/>
          </a:prstGeom>
        </p:spPr>
        <p:txBody>
          <a:bodyPr wrap="square">
            <a:spAutoFit/>
          </a:bodyPr>
          <a:lstStyle/>
          <a:p>
            <a:pPr>
              <a:lnSpc>
                <a:spcPts val="5500"/>
              </a:lnSpc>
            </a:pPr>
            <a:r>
              <a:rPr lang="en-US" sz="4000" b="1" i="1" dirty="0" smtClean="0">
                <a:solidFill>
                  <a:srgbClr val="6D3292"/>
                </a:solidFill>
                <a:latin typeface="Times New Roman" pitchFamily="18" charset="0"/>
                <a:cs typeface="Times New Roman" pitchFamily="18" charset="0"/>
              </a:rPr>
              <a:t>PROJECT STRUCTURE </a:t>
            </a:r>
            <a:endParaRPr lang="en-US" sz="4000" b="1" i="1" dirty="0">
              <a:solidFill>
                <a:srgbClr val="6D3292"/>
              </a:solidFill>
              <a:latin typeface="Times New Roman" pitchFamily="18" charset="0"/>
              <a:cs typeface="Times New Roman" pitchFamily="18" charset="0"/>
            </a:endParaRPr>
          </a:p>
        </p:txBody>
      </p:sp>
      <p:grpSp>
        <p:nvGrpSpPr>
          <p:cNvPr id="19" name="Group 18"/>
          <p:cNvGrpSpPr/>
          <p:nvPr/>
        </p:nvGrpSpPr>
        <p:grpSpPr>
          <a:xfrm>
            <a:off x="5302252" y="4477764"/>
            <a:ext cx="4902200" cy="2989778"/>
            <a:chOff x="593726" y="1241972"/>
            <a:chExt cx="4902200" cy="2989778"/>
          </a:xfrm>
        </p:grpSpPr>
        <p:sp>
          <p:nvSpPr>
            <p:cNvPr id="15" name="Rounded Rectangle 14"/>
            <p:cNvSpPr/>
            <p:nvPr/>
          </p:nvSpPr>
          <p:spPr>
            <a:xfrm>
              <a:off x="593726" y="1241972"/>
              <a:ext cx="4549774" cy="2730500"/>
            </a:xfrm>
            <a:prstGeom prst="round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
            <p:cNvSpPr>
              <a:spLocks noChangeArrowheads="1"/>
            </p:cNvSpPr>
            <p:nvPr/>
          </p:nvSpPr>
          <p:spPr bwMode="auto">
            <a:xfrm>
              <a:off x="822326" y="1584872"/>
              <a:ext cx="467360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Root Directory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/client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 Frontend (React)</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/server</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 Backend (Node.js/Express)</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config</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 Configuration files (Environment variables, API keys)</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/public</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 Public assets (Images, Icons)</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grpSp>
        <p:nvGrpSpPr>
          <p:cNvPr id="18" name="Group 17"/>
          <p:cNvGrpSpPr/>
          <p:nvPr/>
        </p:nvGrpSpPr>
        <p:grpSpPr>
          <a:xfrm>
            <a:off x="662535" y="1752956"/>
            <a:ext cx="6061074" cy="2730500"/>
            <a:chOff x="5762626" y="1241972"/>
            <a:chExt cx="6061074" cy="2730500"/>
          </a:xfrm>
        </p:grpSpPr>
        <p:sp>
          <p:nvSpPr>
            <p:cNvPr id="16" name="Rounded Rectangle 15"/>
            <p:cNvSpPr/>
            <p:nvPr/>
          </p:nvSpPr>
          <p:spPr>
            <a:xfrm>
              <a:off x="5762626" y="1241972"/>
              <a:ext cx="5019674" cy="2730500"/>
            </a:xfrm>
            <a:prstGeom prst="round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p:cNvSpPr>
              <a:spLocks noChangeArrowheads="1"/>
            </p:cNvSpPr>
            <p:nvPr/>
          </p:nvSpPr>
          <p:spPr bwMode="auto">
            <a:xfrm>
              <a:off x="5940426" y="1253005"/>
              <a:ext cx="5883274" cy="271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Frontend (</a:t>
              </a: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/client</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1" i="0" u="none" strike="noStrike" cap="none" normalizeH="0" baseline="0" dirty="0" err="1" smtClean="0">
                  <a:ln>
                    <a:noFill/>
                  </a:ln>
                  <a:solidFill>
                    <a:schemeClr val="tx1"/>
                  </a:solidFill>
                  <a:effectLst/>
                  <a:latin typeface="Times New Roman" pitchFamily="18" charset="0"/>
                  <a:cs typeface="Times New Roman" pitchFamily="18" charset="0"/>
                </a:rPr>
                <a:t>src</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t>
              </a:r>
              <a:endParaRPr lang="en-US" sz="4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/components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Reusable UI components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Navbar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BookList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Cart)</a:t>
              </a:r>
              <a:endParaRPr lang="en-US" sz="4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pages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Main pages (Home, Book Details, Checkout)</a:t>
              </a:r>
              <a:endParaRPr lang="en-US" sz="4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/context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State management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Redux</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or Context API)</a:t>
              </a:r>
              <a:endParaRPr lang="en-US" sz="4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/services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API calls (Fetching books, placing orders)</a:t>
              </a:r>
              <a:endParaRPr lang="en-US" sz="4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1" i="0" u="none" strike="noStrike" cap="none" normalizeH="0" baseline="0" dirty="0" err="1" smtClean="0">
                  <a:ln>
                    <a:noFill/>
                  </a:ln>
                  <a:solidFill>
                    <a:schemeClr val="tx1"/>
                  </a:solidFill>
                  <a:effectLst/>
                  <a:latin typeface="Times New Roman" pitchFamily="18" charset="0"/>
                  <a:cs typeface="Times New Roman" pitchFamily="18" charset="0"/>
                </a:rPr>
                <a:t>utils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Helper functions (Formatting, filtering)</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22" name="Group 21"/>
          <p:cNvGrpSpPr/>
          <p:nvPr/>
        </p:nvGrpSpPr>
        <p:grpSpPr>
          <a:xfrm>
            <a:off x="9351789" y="1667722"/>
            <a:ext cx="4549774" cy="2769423"/>
            <a:chOff x="2498726" y="4936838"/>
            <a:chExt cx="4549774" cy="2769423"/>
          </a:xfrm>
        </p:grpSpPr>
        <p:sp>
          <p:nvSpPr>
            <p:cNvPr id="20" name="Rounded Rectangle 19"/>
            <p:cNvSpPr/>
            <p:nvPr/>
          </p:nvSpPr>
          <p:spPr>
            <a:xfrm>
              <a:off x="2498726" y="4936838"/>
              <a:ext cx="4549774" cy="2769423"/>
            </a:xfrm>
            <a:prstGeom prst="round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
            <p:cNvSpPr>
              <a:spLocks noChangeArrowheads="1"/>
            </p:cNvSpPr>
            <p:nvPr/>
          </p:nvSpPr>
          <p:spPr bwMode="auto">
            <a:xfrm>
              <a:off x="2676526" y="5189309"/>
              <a:ext cx="419417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Backend (/server</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/routes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API routes (Books, Users,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/models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Database schemas (Book, User, Order Models using Mongoose)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/controllers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Business logic (CRUD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/middleware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Authentication (JWT verification), Error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config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MongoDB</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connection, API keys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23" name="Image 1" descr="preencoded.png"/>
          <p:cNvPicPr>
            <a:picLocks noChangeAspect="1"/>
          </p:cNvPicPr>
          <p:nvPr/>
        </p:nvPicPr>
        <p:blipFill>
          <a:blip r:embed="rId2"/>
          <a:stretch>
            <a:fillRect/>
          </a:stretch>
        </p:blipFill>
        <p:spPr>
          <a:xfrm>
            <a:off x="9930923" y="7467542"/>
            <a:ext cx="1484471" cy="658297"/>
          </a:xfrm>
          <a:prstGeom prst="rect">
            <a:avLst/>
          </a:prstGeom>
        </p:spPr>
      </p:pic>
      <p:pic>
        <p:nvPicPr>
          <p:cNvPr id="24" name="Image 2" descr="preencoded.png"/>
          <p:cNvPicPr>
            <a:picLocks noChangeAspect="1"/>
          </p:cNvPicPr>
          <p:nvPr/>
        </p:nvPicPr>
        <p:blipFill>
          <a:blip r:embed="rId3"/>
          <a:stretch>
            <a:fillRect/>
          </a:stretch>
        </p:blipFill>
        <p:spPr>
          <a:xfrm>
            <a:off x="12147310" y="7447937"/>
            <a:ext cx="2257544" cy="658297"/>
          </a:xfrm>
          <a:prstGeom prst="rect">
            <a:avLst/>
          </a:prstGeom>
        </p:spPr>
      </p:pic>
      <p:pic>
        <p:nvPicPr>
          <p:cNvPr id="25" name="Image 0" descr="preencoded.png"/>
          <p:cNvPicPr>
            <a:picLocks noChangeAspect="1"/>
          </p:cNvPicPr>
          <p:nvPr/>
        </p:nvPicPr>
        <p:blipFill>
          <a:blip r:embed="rId4"/>
          <a:stretch>
            <a:fillRect/>
          </a:stretch>
        </p:blipFill>
        <p:spPr>
          <a:xfrm>
            <a:off x="3560842" y="475027"/>
            <a:ext cx="598408" cy="598408"/>
          </a:xfrm>
          <a:prstGeom prst="rect">
            <a:avLst/>
          </a:prstGeom>
        </p:spPr>
      </p:pic>
      <p:pic>
        <p:nvPicPr>
          <p:cNvPr id="26" name="Image 1" descr="preencoded.png"/>
          <p:cNvPicPr>
            <a:picLocks noChangeAspect="1"/>
          </p:cNvPicPr>
          <p:nvPr/>
        </p:nvPicPr>
        <p:blipFill>
          <a:blip r:embed="rId5"/>
          <a:stretch>
            <a:fillRect/>
          </a:stretch>
        </p:blipFill>
        <p:spPr>
          <a:xfrm>
            <a:off x="9790948" y="592946"/>
            <a:ext cx="598408" cy="598408"/>
          </a:xfrm>
          <a:prstGeom prst="rect">
            <a:avLst/>
          </a:prstGeom>
        </p:spPr>
      </p:pic>
      <p:grpSp>
        <p:nvGrpSpPr>
          <p:cNvPr id="53" name="Group 52"/>
          <p:cNvGrpSpPr/>
          <p:nvPr/>
        </p:nvGrpSpPr>
        <p:grpSpPr>
          <a:xfrm>
            <a:off x="1511952" y="303927"/>
            <a:ext cx="617291" cy="769508"/>
            <a:chOff x="455794" y="393701"/>
            <a:chExt cx="617291" cy="769508"/>
          </a:xfrm>
        </p:grpSpPr>
        <p:sp>
          <p:nvSpPr>
            <p:cNvPr id="35" name="Isosceles Triangle 34"/>
            <p:cNvSpPr/>
            <p:nvPr/>
          </p:nvSpPr>
          <p:spPr>
            <a:xfrm rot="5400000">
              <a:off x="496641" y="586764"/>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p:cNvSpPr/>
            <p:nvPr/>
          </p:nvSpPr>
          <p:spPr>
            <a:xfrm rot="5400000">
              <a:off x="290877" y="558618"/>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Isosceles Triangle 47"/>
          <p:cNvSpPr/>
          <p:nvPr/>
        </p:nvSpPr>
        <p:spPr>
          <a:xfrm rot="5400000">
            <a:off x="1141271" y="496991"/>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12" descr="Book Generic Gradient icon | Freepi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62621">
            <a:off x="461432" y="6511504"/>
            <a:ext cx="1360892" cy="136089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a:off x="918213" y="303928"/>
            <a:ext cx="617291" cy="769508"/>
            <a:chOff x="455794" y="393701"/>
            <a:chExt cx="617291" cy="769508"/>
          </a:xfrm>
        </p:grpSpPr>
        <p:sp>
          <p:nvSpPr>
            <p:cNvPr id="55" name="Isosceles Triangle 54"/>
            <p:cNvSpPr/>
            <p:nvPr/>
          </p:nvSpPr>
          <p:spPr>
            <a:xfrm rot="5400000">
              <a:off x="496641" y="586764"/>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p:cNvSpPr/>
            <p:nvPr/>
          </p:nvSpPr>
          <p:spPr>
            <a:xfrm rot="5400000">
              <a:off x="290877" y="558618"/>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456771" y="275781"/>
            <a:ext cx="617291" cy="769508"/>
            <a:chOff x="455794" y="393701"/>
            <a:chExt cx="617291" cy="769508"/>
          </a:xfrm>
        </p:grpSpPr>
        <p:sp>
          <p:nvSpPr>
            <p:cNvPr id="58" name="Isosceles Triangle 57"/>
            <p:cNvSpPr/>
            <p:nvPr/>
          </p:nvSpPr>
          <p:spPr>
            <a:xfrm rot="5400000">
              <a:off x="496641" y="586764"/>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p:cNvSpPr/>
            <p:nvPr/>
          </p:nvSpPr>
          <p:spPr>
            <a:xfrm rot="5400000">
              <a:off x="290877" y="558618"/>
              <a:ext cx="741362" cy="411527"/>
            </a:xfrm>
            <a:prstGeom prst="triangle">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Rectangle 59"/>
          <p:cNvSpPr/>
          <p:nvPr/>
        </p:nvSpPr>
        <p:spPr>
          <a:xfrm>
            <a:off x="0" y="8039807"/>
            <a:ext cx="9674226" cy="172063"/>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5400000">
            <a:off x="-1490585" y="6369430"/>
            <a:ext cx="3153234" cy="172064"/>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908552" y="0"/>
            <a:ext cx="9674226" cy="172063"/>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12958229" y="1491385"/>
            <a:ext cx="3153234" cy="172064"/>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107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ookstore Flowchart [classic] | Createl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ookstore Flowchart [classic] | Createl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okstore Flowchart [classic] | Createl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Bookstore Flowchart [classic] | Createl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Bookstore Flowchart [classic] | Creately"/>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Bookstore Flowchart [classic] | Creately"/>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Bookstore Flowchart [classic] | Creately"/>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6" descr="Bookstore Flowchart [classic]"/>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8" descr="Bookstore Flowchart [classic]"/>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0" descr="Bookstore Flowchart [classic]"/>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Bookstore Flowchart [classic]"/>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Bookstore Flowchart [classic]"/>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6" descr="Bookstore Flowchart [classic]"/>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8" descr="Bookstore Flowchart [classic] | Creately"/>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0" descr="Bookstore Flowchart [classic] | Creately"/>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44" name="Picture 32" descr="Business Process Reengineering Management Flow Chart For Bookstore PPT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234" t="15555" r="234" b="6041"/>
          <a:stretch/>
        </p:blipFill>
        <p:spPr bwMode="auto">
          <a:xfrm>
            <a:off x="93283" y="1684337"/>
            <a:ext cx="14523359" cy="6405030"/>
          </a:xfrm>
          <a:prstGeom prst="rect">
            <a:avLst/>
          </a:prstGeom>
          <a:noFill/>
          <a:extLst>
            <a:ext uri="{909E8E84-426E-40DD-AFC4-6F175D3DCCD1}">
              <a14:hiddenFill xmlns:a14="http://schemas.microsoft.com/office/drawing/2010/main">
                <a:solidFill>
                  <a:srgbClr val="FFFFFF"/>
                </a:solidFill>
              </a14:hiddenFill>
            </a:ext>
          </a:extLst>
        </p:spPr>
      </p:pic>
      <p:sp>
        <p:nvSpPr>
          <p:cNvPr id="18" name="Bevel 17"/>
          <p:cNvSpPr/>
          <p:nvPr/>
        </p:nvSpPr>
        <p:spPr>
          <a:xfrm>
            <a:off x="4143022" y="465138"/>
            <a:ext cx="5418668" cy="762000"/>
          </a:xfrm>
          <a:prstGeom prst="bevel">
            <a:avLst/>
          </a:prstGeom>
          <a:no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91289" y="497900"/>
            <a:ext cx="4763911" cy="584775"/>
          </a:xfrm>
          <a:prstGeom prst="rect">
            <a:avLst/>
          </a:prstGeom>
          <a:noFill/>
        </p:spPr>
        <p:txBody>
          <a:bodyPr wrap="square" rtlCol="0">
            <a:spAutoFit/>
          </a:bodyPr>
          <a:lstStyle/>
          <a:p>
            <a:r>
              <a:rPr lang="en-US" sz="3200" b="1" dirty="0" smtClean="0">
                <a:solidFill>
                  <a:srgbClr val="6D3292"/>
                </a:solidFill>
                <a:latin typeface="Times New Roman" pitchFamily="18" charset="0"/>
                <a:cs typeface="Times New Roman" pitchFamily="18" charset="0"/>
              </a:rPr>
              <a:t>FLOW CHART</a:t>
            </a:r>
            <a:endParaRPr lang="en-US" sz="3200" b="1" dirty="0">
              <a:solidFill>
                <a:srgbClr val="6D3292"/>
              </a:solidFill>
              <a:latin typeface="Times New Roman" pitchFamily="18" charset="0"/>
              <a:cs typeface="Times New Roman" pitchFamily="18" charset="0"/>
            </a:endParaRPr>
          </a:p>
        </p:txBody>
      </p:sp>
      <p:pic>
        <p:nvPicPr>
          <p:cNvPr id="21" name="Picture 4" descr="Shopping cart - Free commerce and shopping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97" y="617538"/>
            <a:ext cx="502190" cy="50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91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p:cNvSpPr/>
          <p:nvPr/>
        </p:nvSpPr>
        <p:spPr>
          <a:xfrm>
            <a:off x="1388533" y="1309511"/>
            <a:ext cx="12383911" cy="5565422"/>
          </a:xfrm>
          <a:prstGeom prst="frame">
            <a:avLst/>
          </a:prstGeom>
          <a:solidFill>
            <a:srgbClr val="D55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341511" y="2686756"/>
            <a:ext cx="9076267" cy="2308324"/>
          </a:xfrm>
          <a:prstGeom prst="rect">
            <a:avLst/>
          </a:prstGeom>
          <a:noFill/>
        </p:spPr>
        <p:txBody>
          <a:bodyPr wrap="square" rtlCol="0">
            <a:spAutoFit/>
          </a:bodyPr>
          <a:lstStyle/>
          <a:p>
            <a:r>
              <a:rPr lang="en-US" sz="4800" dirty="0" smtClean="0">
                <a:solidFill>
                  <a:srgbClr val="6D3292"/>
                </a:solidFill>
                <a:latin typeface="Times New Roman" pitchFamily="18" charset="0"/>
                <a:cs typeface="Times New Roman" pitchFamily="18" charset="0"/>
              </a:rPr>
              <a:t>         VIEW OUR WEBSITE </a:t>
            </a:r>
          </a:p>
          <a:p>
            <a:endParaRPr lang="en-US" sz="4800" dirty="0" smtClean="0">
              <a:solidFill>
                <a:srgbClr val="6D3292"/>
              </a:solidFill>
              <a:latin typeface="Times New Roman" pitchFamily="18" charset="0"/>
              <a:cs typeface="Times New Roman" pitchFamily="18" charset="0"/>
            </a:endParaRPr>
          </a:p>
          <a:p>
            <a:r>
              <a:rPr lang="en-US" sz="4800" dirty="0" smtClean="0">
                <a:solidFill>
                  <a:srgbClr val="6D3292"/>
                </a:solidFill>
                <a:latin typeface="Times New Roman" pitchFamily="18" charset="0"/>
                <a:cs typeface="Times New Roman" pitchFamily="18" charset="0"/>
                <a:hlinkClick r:id="rId2" action="ppaction://hlinkfile"/>
              </a:rPr>
              <a:t>CLICK HERE FOR EPIC TALES</a:t>
            </a:r>
            <a:endParaRPr lang="en-US" sz="4800" dirty="0">
              <a:solidFill>
                <a:srgbClr val="6D3292"/>
              </a:solidFill>
              <a:latin typeface="Times New Roman" pitchFamily="18" charset="0"/>
              <a:cs typeface="Times New Roman" pitchFamily="18" charset="0"/>
            </a:endParaRPr>
          </a:p>
        </p:txBody>
      </p:sp>
      <p:pic>
        <p:nvPicPr>
          <p:cNvPr id="4" name="Picture 12" descr="Book Generic Gradient icon |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776" y="2602064"/>
            <a:ext cx="1360892" cy="136089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1" descr="preencoded.png"/>
          <p:cNvPicPr>
            <a:picLocks noChangeAspect="1"/>
          </p:cNvPicPr>
          <p:nvPr/>
        </p:nvPicPr>
        <p:blipFill>
          <a:blip r:embed="rId4"/>
          <a:stretch>
            <a:fillRect/>
          </a:stretch>
        </p:blipFill>
        <p:spPr>
          <a:xfrm>
            <a:off x="9930923" y="7467542"/>
            <a:ext cx="1484471" cy="658297"/>
          </a:xfrm>
          <a:prstGeom prst="rect">
            <a:avLst/>
          </a:prstGeom>
        </p:spPr>
      </p:pic>
      <p:pic>
        <p:nvPicPr>
          <p:cNvPr id="6" name="Image 2" descr="preencoded.png"/>
          <p:cNvPicPr>
            <a:picLocks noChangeAspect="1"/>
          </p:cNvPicPr>
          <p:nvPr/>
        </p:nvPicPr>
        <p:blipFill>
          <a:blip r:embed="rId5"/>
          <a:stretch>
            <a:fillRect/>
          </a:stretch>
        </p:blipFill>
        <p:spPr>
          <a:xfrm>
            <a:off x="12147310" y="7447937"/>
            <a:ext cx="2257544" cy="658297"/>
          </a:xfrm>
          <a:prstGeom prst="rect">
            <a:avLst/>
          </a:prstGeom>
        </p:spPr>
      </p:pic>
      <p:pic>
        <p:nvPicPr>
          <p:cNvPr id="14338" name="Picture 2" descr="Facebook Instagram Logo PNG Images, Free Transparent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043" y="5123709"/>
            <a:ext cx="1636889" cy="91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893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534" y="474134"/>
            <a:ext cx="8805334" cy="6247864"/>
          </a:xfrm>
          <a:prstGeom prst="rect">
            <a:avLst/>
          </a:prstGeom>
        </p:spPr>
        <p:txBody>
          <a:bodyPr wrap="square">
            <a:spAutoFit/>
          </a:bodyPr>
          <a:lstStyle/>
          <a:p>
            <a:pPr algn="just"/>
            <a:r>
              <a:rPr lang="en-US" sz="3200" b="1" u="sng" dirty="0" smtClean="0">
                <a:solidFill>
                  <a:srgbClr val="6D3292"/>
                </a:solidFill>
                <a:latin typeface="Times New Roman" pitchFamily="18" charset="0"/>
                <a:cs typeface="Times New Roman" pitchFamily="18" charset="0"/>
              </a:rPr>
              <a:t>CONCLUSION:</a:t>
            </a:r>
          </a:p>
          <a:p>
            <a:pPr algn="just"/>
            <a:endParaRPr lang="en-US" sz="3200" b="1" u="sng" dirty="0" smtClean="0">
              <a:solidFill>
                <a:srgbClr val="6D3292"/>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The bookstore website has been crafted to provide an engaging, efficient, and user-friendly platform for book enthusiasts. By combining a broad selection of titles, intuitive search features, and a secure checkout process, it ensures a seamless experience from browsing to purchase. With its responsive design, the website caters to users across all devices, enhancing accessibility and convenience. By prioritizing personalized recommendations and a diverse collection, it aspires to be the go-to destination for readers of all kinds. This platform not only simplifies the process of buying books but also fosters a love for reading, making it a valuable resource for book lovers in the digital age.</a:t>
            </a:r>
            <a:endParaRPr lang="en-US" sz="2800" dirty="0">
              <a:latin typeface="Times New Roman" pitchFamily="18" charset="0"/>
              <a:cs typeface="Times New Roman" pitchFamily="18" charset="0"/>
            </a:endParaRPr>
          </a:p>
        </p:txBody>
      </p:sp>
      <p:pic>
        <p:nvPicPr>
          <p:cNvPr id="15364" name="Picture 4" descr="Book Store Free Website Template | Free CSS Templates | Free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918" y="1925458"/>
            <a:ext cx="5027936" cy="375161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1" descr="preencoded.png"/>
          <p:cNvPicPr>
            <a:picLocks noChangeAspect="1"/>
          </p:cNvPicPr>
          <p:nvPr/>
        </p:nvPicPr>
        <p:blipFill>
          <a:blip r:embed="rId3"/>
          <a:stretch>
            <a:fillRect/>
          </a:stretch>
        </p:blipFill>
        <p:spPr>
          <a:xfrm>
            <a:off x="9930923" y="7467542"/>
            <a:ext cx="1484471" cy="658297"/>
          </a:xfrm>
          <a:prstGeom prst="rect">
            <a:avLst/>
          </a:prstGeom>
        </p:spPr>
      </p:pic>
      <p:pic>
        <p:nvPicPr>
          <p:cNvPr id="7" name="Image 2" descr="preencoded.png"/>
          <p:cNvPicPr>
            <a:picLocks noChangeAspect="1"/>
          </p:cNvPicPr>
          <p:nvPr/>
        </p:nvPicPr>
        <p:blipFill>
          <a:blip r:embed="rId4"/>
          <a:stretch>
            <a:fillRect/>
          </a:stretch>
        </p:blipFill>
        <p:spPr>
          <a:xfrm>
            <a:off x="12147310" y="7447937"/>
            <a:ext cx="2257544" cy="658297"/>
          </a:xfrm>
          <a:prstGeom prst="rect">
            <a:avLst/>
          </a:prstGeom>
        </p:spPr>
      </p:pic>
      <p:pic>
        <p:nvPicPr>
          <p:cNvPr id="15366" name="Picture 6" descr="Pink Facebook Icon Stock Illustrations – 615 Pink Facebook Icon Stock  Illustrations, Vectors &amp; Clipart - Dreamsti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7062" y="7243835"/>
            <a:ext cx="1842849" cy="5528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2534" y="6874933"/>
            <a:ext cx="9004384" cy="45719"/>
          </a:xfrm>
          <a:prstGeom prst="rect">
            <a:avLst/>
          </a:prstGeom>
          <a:solidFill>
            <a:srgbClr val="D55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69911" y="7335596"/>
            <a:ext cx="2393245" cy="369332"/>
          </a:xfrm>
          <a:prstGeom prst="rect">
            <a:avLst/>
          </a:prstGeom>
          <a:noFill/>
        </p:spPr>
        <p:txBody>
          <a:bodyPr wrap="square" rtlCol="0">
            <a:spAutoFit/>
          </a:bodyPr>
          <a:lstStyle/>
          <a:p>
            <a:r>
              <a:rPr lang="en-US" dirty="0" smtClean="0">
                <a:solidFill>
                  <a:srgbClr val="6D3292"/>
                </a:solidFill>
              </a:rPr>
              <a:t>--------------------</a:t>
            </a:r>
            <a:endParaRPr lang="en-US" dirty="0">
              <a:solidFill>
                <a:srgbClr val="6D3292"/>
              </a:solidFill>
            </a:endParaRPr>
          </a:p>
        </p:txBody>
      </p:sp>
      <p:sp>
        <p:nvSpPr>
          <p:cNvPr id="8" name="Rectangle 7"/>
          <p:cNvSpPr/>
          <p:nvPr/>
        </p:nvSpPr>
        <p:spPr>
          <a:xfrm>
            <a:off x="2643350" y="7335596"/>
            <a:ext cx="1524776" cy="369332"/>
          </a:xfrm>
          <a:prstGeom prst="rect">
            <a:avLst/>
          </a:prstGeom>
        </p:spPr>
        <p:txBody>
          <a:bodyPr wrap="none">
            <a:spAutoFit/>
          </a:bodyPr>
          <a:lstStyle/>
          <a:p>
            <a:r>
              <a:rPr lang="en-US" dirty="0" smtClean="0">
                <a:solidFill>
                  <a:srgbClr val="6D3292"/>
                </a:solidFill>
              </a:rPr>
              <a:t>-------------------</a:t>
            </a:r>
            <a:endParaRPr lang="en-US" dirty="0"/>
          </a:p>
        </p:txBody>
      </p:sp>
    </p:spTree>
    <p:extLst>
      <p:ext uri="{BB962C8B-B14F-4D97-AF65-F5344CB8AC3E}">
        <p14:creationId xmlns:p14="http://schemas.microsoft.com/office/powerpoint/2010/main" val="355813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936</Words>
  <Application>Microsoft Office PowerPoint</Application>
  <PresentationFormat>Custom</PresentationFormat>
  <Paragraphs>97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ASWITHA</cp:lastModifiedBy>
  <cp:revision>39</cp:revision>
  <dcterms:created xsi:type="dcterms:W3CDTF">2024-10-08T05:25:01Z</dcterms:created>
  <dcterms:modified xsi:type="dcterms:W3CDTF">2024-10-08T14:04:27Z</dcterms:modified>
</cp:coreProperties>
</file>